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39"/>
  </p:notesMasterIdLst>
  <p:handoutMasterIdLst>
    <p:handoutMasterId r:id="rId40"/>
  </p:handoutMasterIdLst>
  <p:sldIdLst>
    <p:sldId id="319" r:id="rId2"/>
    <p:sldId id="259" r:id="rId3"/>
    <p:sldId id="739" r:id="rId4"/>
    <p:sldId id="760" r:id="rId5"/>
    <p:sldId id="740" r:id="rId6"/>
    <p:sldId id="761" r:id="rId7"/>
    <p:sldId id="762" r:id="rId8"/>
    <p:sldId id="273" r:id="rId9"/>
    <p:sldId id="742" r:id="rId10"/>
    <p:sldId id="281" r:id="rId11"/>
    <p:sldId id="763" r:id="rId12"/>
    <p:sldId id="666" r:id="rId13"/>
    <p:sldId id="667" r:id="rId14"/>
    <p:sldId id="670" r:id="rId15"/>
    <p:sldId id="595" r:id="rId16"/>
    <p:sldId id="256" r:id="rId17"/>
    <p:sldId id="745" r:id="rId18"/>
    <p:sldId id="753" r:id="rId19"/>
    <p:sldId id="746" r:id="rId20"/>
    <p:sldId id="748" r:id="rId21"/>
    <p:sldId id="754" r:id="rId22"/>
    <p:sldId id="605" r:id="rId23"/>
    <p:sldId id="759" r:id="rId24"/>
    <p:sldId id="749" r:id="rId25"/>
    <p:sldId id="757" r:id="rId26"/>
    <p:sldId id="758" r:id="rId27"/>
    <p:sldId id="764" r:id="rId28"/>
    <p:sldId id="274" r:id="rId29"/>
    <p:sldId id="750" r:id="rId30"/>
    <p:sldId id="751" r:id="rId31"/>
    <p:sldId id="755" r:id="rId32"/>
    <p:sldId id="600" r:id="rId33"/>
    <p:sldId id="604" r:id="rId34"/>
    <p:sldId id="756" r:id="rId35"/>
    <p:sldId id="601" r:id="rId36"/>
    <p:sldId id="602" r:id="rId37"/>
    <p:sldId id="441" r:id="rId38"/>
  </p:sldIdLst>
  <p:sldSz cx="12192000" cy="6858000"/>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68" autoAdjust="0"/>
    <p:restoredTop sz="96092" autoAdjust="0"/>
  </p:normalViewPr>
  <p:slideViewPr>
    <p:cSldViewPr snapToGrid="0">
      <p:cViewPr varScale="1">
        <p:scale>
          <a:sx n="68" d="100"/>
          <a:sy n="68" d="100"/>
        </p:scale>
        <p:origin x="100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15792-B22C-45C9-8D20-93AD78EBB174}" type="doc">
      <dgm:prSet loTypeId="urn:microsoft.com/office/officeart/2005/8/layout/radial4" loCatId="relationship" qsTypeId="urn:microsoft.com/office/officeart/2005/8/quickstyle/3d1" qsCatId="3D" csTypeId="urn:microsoft.com/office/officeart/2005/8/colors/accent0_2" csCatId="mainScheme" phldr="1"/>
      <dgm:spPr/>
      <dgm:t>
        <a:bodyPr/>
        <a:lstStyle/>
        <a:p>
          <a:endParaRPr lang="en-US"/>
        </a:p>
      </dgm:t>
    </dgm:pt>
    <dgm:pt modelId="{CB159123-2F09-499E-BF7E-2A039D7FCB9B}">
      <dgm:prSet phldrT="[Text]"/>
      <dgm:spPr/>
      <dgm:t>
        <a:bodyPr/>
        <a:lstStyle/>
        <a:p>
          <a:r>
            <a:rPr lang="en-US" dirty="0"/>
            <a:t>Purpose</a:t>
          </a:r>
        </a:p>
      </dgm:t>
    </dgm:pt>
    <dgm:pt modelId="{C37BF492-BFE9-4D76-8F53-10E8C556B1BC}" type="parTrans" cxnId="{8270BB62-5502-4587-8052-B361B20F82CD}">
      <dgm:prSet/>
      <dgm:spPr/>
      <dgm:t>
        <a:bodyPr/>
        <a:lstStyle/>
        <a:p>
          <a:endParaRPr lang="en-US"/>
        </a:p>
      </dgm:t>
    </dgm:pt>
    <dgm:pt modelId="{1DF90CC5-0E67-4272-9435-FCA36990BF21}" type="sibTrans" cxnId="{8270BB62-5502-4587-8052-B361B20F82CD}">
      <dgm:prSet/>
      <dgm:spPr/>
      <dgm:t>
        <a:bodyPr/>
        <a:lstStyle/>
        <a:p>
          <a:endParaRPr lang="en-US"/>
        </a:p>
      </dgm:t>
    </dgm:pt>
    <dgm:pt modelId="{7829BBA3-8B29-4664-9E24-60C4BA999389}">
      <dgm:prSet phldrT="[Text]"/>
      <dgm:spPr/>
      <dgm:t>
        <a:bodyPr/>
        <a:lstStyle/>
        <a:p>
          <a:r>
            <a:rPr lang="en-US" dirty="0"/>
            <a:t>Efficient Inventory Management</a:t>
          </a:r>
        </a:p>
      </dgm:t>
    </dgm:pt>
    <dgm:pt modelId="{FBC9434B-42C3-4616-ABA5-AC69C4C1819C}" type="parTrans" cxnId="{733A96D6-F5EE-4513-8A1D-DE5EA39C1845}">
      <dgm:prSet/>
      <dgm:spPr/>
      <dgm:t>
        <a:bodyPr/>
        <a:lstStyle/>
        <a:p>
          <a:endParaRPr lang="en-US"/>
        </a:p>
      </dgm:t>
    </dgm:pt>
    <dgm:pt modelId="{41967476-5D71-44F8-BE67-BE9EF1857732}" type="sibTrans" cxnId="{733A96D6-F5EE-4513-8A1D-DE5EA39C1845}">
      <dgm:prSet/>
      <dgm:spPr/>
      <dgm:t>
        <a:bodyPr/>
        <a:lstStyle/>
        <a:p>
          <a:endParaRPr lang="en-US"/>
        </a:p>
      </dgm:t>
    </dgm:pt>
    <dgm:pt modelId="{74F34AEC-0FF0-41A3-AE07-283BA4212B9A}">
      <dgm:prSet phldrT="[Text]"/>
      <dgm:spPr/>
      <dgm:t>
        <a:bodyPr/>
        <a:lstStyle/>
        <a:p>
          <a:r>
            <a:rPr lang="en-IN" dirty="0">
              <a:latin typeface="Arial" panose="020B0604020202020204" pitchFamily="34" charset="0"/>
              <a:cs typeface="Arial" panose="020B0604020202020204" pitchFamily="34" charset="0"/>
            </a:rPr>
            <a:t>Doorstep delivery through health workers </a:t>
          </a:r>
          <a:endParaRPr lang="en-US" dirty="0"/>
        </a:p>
      </dgm:t>
    </dgm:pt>
    <dgm:pt modelId="{0CEE73CF-2417-4EF9-8EF5-4F61C2C1DAD8}" type="parTrans" cxnId="{28D82E45-7FAB-4F2B-8057-8C51AF58C356}">
      <dgm:prSet/>
      <dgm:spPr/>
      <dgm:t>
        <a:bodyPr/>
        <a:lstStyle/>
        <a:p>
          <a:endParaRPr lang="en-US"/>
        </a:p>
      </dgm:t>
    </dgm:pt>
    <dgm:pt modelId="{BA270BFE-0C01-4AF9-9155-8E4ACD05234A}" type="sibTrans" cxnId="{28D82E45-7FAB-4F2B-8057-8C51AF58C356}">
      <dgm:prSet/>
      <dgm:spPr/>
      <dgm:t>
        <a:bodyPr/>
        <a:lstStyle/>
        <a:p>
          <a:endParaRPr lang="en-US"/>
        </a:p>
      </dgm:t>
    </dgm:pt>
    <dgm:pt modelId="{A71E2A4E-FC28-45F1-AA48-8F2ACF3572D8}">
      <dgm:prSet phldrT="[Text]"/>
      <dgm:spPr/>
      <dgm:t>
        <a:bodyPr/>
        <a:lstStyle/>
        <a:p>
          <a:r>
            <a:rPr lang="en-IN" dirty="0">
              <a:latin typeface="Arial" panose="020B0604020202020204" pitchFamily="34" charset="0"/>
              <a:cs typeface="Arial" panose="020B0604020202020204" pitchFamily="34" charset="0"/>
            </a:rPr>
            <a:t>Effective Disease Surveillance</a:t>
          </a:r>
          <a:endParaRPr lang="en-US" dirty="0"/>
        </a:p>
      </dgm:t>
    </dgm:pt>
    <dgm:pt modelId="{BDF49B7A-7615-49CB-A906-20A397D7D48B}" type="parTrans" cxnId="{C007CE1D-D27A-4780-85C7-B524CE631D86}">
      <dgm:prSet/>
      <dgm:spPr/>
      <dgm:t>
        <a:bodyPr/>
        <a:lstStyle/>
        <a:p>
          <a:endParaRPr lang="en-US"/>
        </a:p>
      </dgm:t>
    </dgm:pt>
    <dgm:pt modelId="{57A63165-826B-487B-B223-9A0CF996EDBA}" type="sibTrans" cxnId="{C007CE1D-D27A-4780-85C7-B524CE631D86}">
      <dgm:prSet/>
      <dgm:spPr/>
      <dgm:t>
        <a:bodyPr/>
        <a:lstStyle/>
        <a:p>
          <a:endParaRPr lang="en-US"/>
        </a:p>
      </dgm:t>
    </dgm:pt>
    <dgm:pt modelId="{2D300C90-2E72-4DC3-910B-4F268F5C9EAD}">
      <dgm:prSet phldrT="[Text]"/>
      <dgm:spPr/>
      <dgm:t>
        <a:bodyPr/>
        <a:lstStyle/>
        <a:p>
          <a:r>
            <a:rPr lang="en-IN" dirty="0">
              <a:latin typeface="Arial" panose="020B0604020202020204" pitchFamily="34" charset="0"/>
              <a:cs typeface="Arial" panose="020B0604020202020204" pitchFamily="34" charset="0"/>
            </a:rPr>
            <a:t>“Womb to Tomb” comprehensive medical records</a:t>
          </a:r>
          <a:endParaRPr lang="en-US" dirty="0"/>
        </a:p>
      </dgm:t>
    </dgm:pt>
    <dgm:pt modelId="{DFD25C54-ACE7-411F-B49D-51D5DA5820A4}" type="parTrans" cxnId="{177A4808-62AE-42A0-9354-08D8AF34B206}">
      <dgm:prSet/>
      <dgm:spPr/>
      <dgm:t>
        <a:bodyPr/>
        <a:lstStyle/>
        <a:p>
          <a:endParaRPr lang="en-US"/>
        </a:p>
      </dgm:t>
    </dgm:pt>
    <dgm:pt modelId="{A85F1A3C-1228-40F7-B7AB-827F84FE9BA4}" type="sibTrans" cxnId="{177A4808-62AE-42A0-9354-08D8AF34B206}">
      <dgm:prSet/>
      <dgm:spPr/>
      <dgm:t>
        <a:bodyPr/>
        <a:lstStyle/>
        <a:p>
          <a:endParaRPr lang="en-US"/>
        </a:p>
      </dgm:t>
    </dgm:pt>
    <dgm:pt modelId="{E6FD560B-CA0D-4118-AFF3-1D259ED9C8BA}">
      <dgm:prSet phldrT="[Text]"/>
      <dgm:spPr/>
      <dgm:t>
        <a:bodyPr/>
        <a:lstStyle/>
        <a:p>
          <a:r>
            <a:rPr lang="en-IN" dirty="0">
              <a:latin typeface="Arial" panose="020B0604020202020204" pitchFamily="34" charset="0"/>
              <a:cs typeface="Arial" panose="020B0604020202020204" pitchFamily="34" charset="0"/>
            </a:rPr>
            <a:t>Electronic Patient Folder, accessible from anywhere, anytime</a:t>
          </a:r>
          <a:endParaRPr lang="en-US" dirty="0"/>
        </a:p>
      </dgm:t>
    </dgm:pt>
    <dgm:pt modelId="{DDE689C6-7F16-4565-8390-94DB2A5003B2}" type="parTrans" cxnId="{84DFC148-AE2A-4ED4-B0EF-29D9A43136B0}">
      <dgm:prSet/>
      <dgm:spPr/>
      <dgm:t>
        <a:bodyPr/>
        <a:lstStyle/>
        <a:p>
          <a:endParaRPr lang="en-US"/>
        </a:p>
      </dgm:t>
    </dgm:pt>
    <dgm:pt modelId="{408C26D9-10A1-498E-8CE7-AD1584ABDC20}" type="sibTrans" cxnId="{84DFC148-AE2A-4ED4-B0EF-29D9A43136B0}">
      <dgm:prSet/>
      <dgm:spPr/>
      <dgm:t>
        <a:bodyPr/>
        <a:lstStyle/>
        <a:p>
          <a:endParaRPr lang="en-US"/>
        </a:p>
      </dgm:t>
    </dgm:pt>
    <dgm:pt modelId="{DC27DD63-E109-49AF-8CFC-3488CAB5B0FB}">
      <dgm:prSet phldrT="[Text]"/>
      <dgm:spPr/>
      <dgm:t>
        <a:bodyPr/>
        <a:lstStyle/>
        <a:p>
          <a:r>
            <a:rPr lang="en-IN" dirty="0">
              <a:latin typeface="Arial" panose="020B0604020202020204" pitchFamily="34" charset="0"/>
              <a:cs typeface="Arial" panose="020B0604020202020204" pitchFamily="34" charset="0"/>
            </a:rPr>
            <a:t>Integration of Diagnostic Services - Imaging and Lab </a:t>
          </a:r>
          <a:endParaRPr lang="en-US" dirty="0"/>
        </a:p>
      </dgm:t>
    </dgm:pt>
    <dgm:pt modelId="{929E669C-B2AC-487D-BEF6-CD29AC7F34EC}" type="parTrans" cxnId="{76BE06A1-154D-482A-BB79-E79273694FE2}">
      <dgm:prSet/>
      <dgm:spPr/>
      <dgm:t>
        <a:bodyPr/>
        <a:lstStyle/>
        <a:p>
          <a:endParaRPr lang="en-US"/>
        </a:p>
      </dgm:t>
    </dgm:pt>
    <dgm:pt modelId="{8C6A5EFF-DAAC-4CF5-BCF5-F8AECDBBA38F}" type="sibTrans" cxnId="{76BE06A1-154D-482A-BB79-E79273694FE2}">
      <dgm:prSet/>
      <dgm:spPr/>
      <dgm:t>
        <a:bodyPr/>
        <a:lstStyle/>
        <a:p>
          <a:endParaRPr lang="en-US"/>
        </a:p>
      </dgm:t>
    </dgm:pt>
    <dgm:pt modelId="{FBE388FD-2BA7-459D-AAE7-4308C7DE32B7}">
      <dgm:prSet phldrT="[Text]"/>
      <dgm:spPr/>
      <dgm:t>
        <a:bodyPr/>
        <a:lstStyle/>
        <a:p>
          <a:r>
            <a:rPr lang="en-IN" dirty="0">
              <a:latin typeface="Arial" panose="020B0604020202020204" pitchFamily="34" charset="0"/>
              <a:cs typeface="Arial" panose="020B0604020202020204" pitchFamily="34" charset="0"/>
            </a:rPr>
            <a:t>Integration with ICD-10</a:t>
          </a:r>
          <a:endParaRPr lang="en-US" dirty="0"/>
        </a:p>
      </dgm:t>
    </dgm:pt>
    <dgm:pt modelId="{3269CE24-C764-433B-B91D-7A8ADF3CA9CE}" type="parTrans" cxnId="{E5E038EB-4049-4DCF-A9FF-1331ECBC4251}">
      <dgm:prSet/>
      <dgm:spPr/>
      <dgm:t>
        <a:bodyPr/>
        <a:lstStyle/>
        <a:p>
          <a:endParaRPr lang="en-US"/>
        </a:p>
      </dgm:t>
    </dgm:pt>
    <dgm:pt modelId="{48896CAA-96F5-459A-AA80-C7A9BBB23740}" type="sibTrans" cxnId="{E5E038EB-4049-4DCF-A9FF-1331ECBC4251}">
      <dgm:prSet/>
      <dgm:spPr/>
      <dgm:t>
        <a:bodyPr/>
        <a:lstStyle/>
        <a:p>
          <a:endParaRPr lang="en-US"/>
        </a:p>
      </dgm:t>
    </dgm:pt>
    <dgm:pt modelId="{76D6F74E-49A1-481A-BD3E-EE2F45F7A919}">
      <dgm:prSet phldrT="[Text]"/>
      <dgm:spPr/>
      <dgm:t>
        <a:bodyPr/>
        <a:lstStyle/>
        <a:p>
          <a:r>
            <a:rPr lang="en-IN" dirty="0">
              <a:latin typeface="Arial" panose="020B0604020202020204" pitchFamily="34" charset="0"/>
              <a:cs typeface="Arial" panose="020B0604020202020204" pitchFamily="34" charset="0"/>
            </a:rPr>
            <a:t>To deliver Hassle free healthcare services </a:t>
          </a:r>
          <a:endParaRPr lang="en-US" dirty="0"/>
        </a:p>
      </dgm:t>
    </dgm:pt>
    <dgm:pt modelId="{64CD9E1E-6C72-4C3B-A3F7-96650B0BD291}" type="parTrans" cxnId="{6B9C6489-EEBA-44FB-A747-11D27C4EC595}">
      <dgm:prSet/>
      <dgm:spPr/>
      <dgm:t>
        <a:bodyPr/>
        <a:lstStyle/>
        <a:p>
          <a:endParaRPr lang="en-US"/>
        </a:p>
      </dgm:t>
    </dgm:pt>
    <dgm:pt modelId="{0A207C50-8FA4-487B-AE0E-4405DE65A74C}" type="sibTrans" cxnId="{6B9C6489-EEBA-44FB-A747-11D27C4EC595}">
      <dgm:prSet/>
      <dgm:spPr/>
      <dgm:t>
        <a:bodyPr/>
        <a:lstStyle/>
        <a:p>
          <a:endParaRPr lang="en-US"/>
        </a:p>
      </dgm:t>
    </dgm:pt>
    <dgm:pt modelId="{4EB18645-0611-4869-A7CA-DC4957E79329}" type="pres">
      <dgm:prSet presAssocID="{78D15792-B22C-45C9-8D20-93AD78EBB174}" presName="cycle" presStyleCnt="0">
        <dgm:presLayoutVars>
          <dgm:chMax val="1"/>
          <dgm:dir/>
          <dgm:animLvl val="ctr"/>
          <dgm:resizeHandles val="exact"/>
        </dgm:presLayoutVars>
      </dgm:prSet>
      <dgm:spPr/>
    </dgm:pt>
    <dgm:pt modelId="{3674CE20-C8CA-4780-8C54-19C5915E01BF}" type="pres">
      <dgm:prSet presAssocID="{CB159123-2F09-499E-BF7E-2A039D7FCB9B}" presName="centerShape" presStyleLbl="node0" presStyleIdx="0" presStyleCnt="1" custLinFactNeighborX="-1391" custLinFactNeighborY="-20275"/>
      <dgm:spPr/>
    </dgm:pt>
    <dgm:pt modelId="{1758AEC7-62A8-4C80-A62E-4BC9B718DDF0}" type="pres">
      <dgm:prSet presAssocID="{FBC9434B-42C3-4616-ABA5-AC69C4C1819C}" presName="parTrans" presStyleLbl="bgSibTrans2D1" presStyleIdx="0" presStyleCnt="8" custFlipHor="1" custScaleX="32463" custLinFactNeighborX="-7057" custLinFactNeighborY="64335"/>
      <dgm:spPr/>
    </dgm:pt>
    <dgm:pt modelId="{230B68BB-80C9-438D-94F6-DE3B4F59E23C}" type="pres">
      <dgm:prSet presAssocID="{7829BBA3-8B29-4664-9E24-60C4BA999389}" presName="node" presStyleLbl="node1" presStyleIdx="0" presStyleCnt="8" custScaleX="203213" custScaleY="125481" custRadScaleRad="15931" custRadScaleInc="-424608">
        <dgm:presLayoutVars>
          <dgm:bulletEnabled val="1"/>
        </dgm:presLayoutVars>
      </dgm:prSet>
      <dgm:spPr/>
    </dgm:pt>
    <dgm:pt modelId="{A0490C1B-21FD-4BB5-BE13-6EC68996956A}" type="pres">
      <dgm:prSet presAssocID="{0CEE73CF-2417-4EF9-8EF5-4F61C2C1DAD8}" presName="parTrans" presStyleLbl="bgSibTrans2D1" presStyleIdx="1" presStyleCnt="8" custFlipHor="1" custScaleX="4332" custLinFactY="28354" custLinFactNeighborX="-18891" custLinFactNeighborY="100000"/>
      <dgm:spPr/>
    </dgm:pt>
    <dgm:pt modelId="{50B882FF-627D-4909-BC7A-251C94ADB830}" type="pres">
      <dgm:prSet presAssocID="{74F34AEC-0FF0-41A3-AE07-283BA4212B9A}" presName="node" presStyleLbl="node1" presStyleIdx="1" presStyleCnt="8" custScaleX="204246" custScaleY="126432" custRadScaleRad="80920" custRadScaleInc="-131114">
        <dgm:presLayoutVars>
          <dgm:bulletEnabled val="1"/>
        </dgm:presLayoutVars>
      </dgm:prSet>
      <dgm:spPr/>
    </dgm:pt>
    <dgm:pt modelId="{D2A7E198-B435-40AE-8A6A-91A12459C5BC}" type="pres">
      <dgm:prSet presAssocID="{64CD9E1E-6C72-4C3B-A3F7-96650B0BD291}" presName="parTrans" presStyleLbl="bgSibTrans2D1" presStyleIdx="2" presStyleCnt="8" custScaleX="16303" custLinFactNeighborX="7099" custLinFactNeighborY="5307"/>
      <dgm:spPr/>
    </dgm:pt>
    <dgm:pt modelId="{C13F7E3F-3B08-4C7A-8316-4F03E913236C}" type="pres">
      <dgm:prSet presAssocID="{76D6F74E-49A1-481A-BD3E-EE2F45F7A919}" presName="node" presStyleLbl="node1" presStyleIdx="2" presStyleCnt="8" custScaleX="192558" custScaleY="123301" custRadScaleRad="95231" custRadScaleInc="-97485">
        <dgm:presLayoutVars>
          <dgm:bulletEnabled val="1"/>
        </dgm:presLayoutVars>
      </dgm:prSet>
      <dgm:spPr/>
    </dgm:pt>
    <dgm:pt modelId="{C37F1D4F-4152-4C3A-A71E-ADF5573B5DA3}" type="pres">
      <dgm:prSet presAssocID="{DFD25C54-ACE7-411F-B49D-51D5DA5820A4}" presName="parTrans" presStyleLbl="bgSibTrans2D1" presStyleIdx="3" presStyleCnt="8" custAng="21010300" custScaleX="49361" custLinFactNeighborX="-38664" custLinFactNeighborY="-81151"/>
      <dgm:spPr/>
    </dgm:pt>
    <dgm:pt modelId="{10B759A5-2890-4197-906E-A7081590173C}" type="pres">
      <dgm:prSet presAssocID="{2D300C90-2E72-4DC3-910B-4F268F5C9EAD}" presName="node" presStyleLbl="node1" presStyleIdx="3" presStyleCnt="8" custScaleX="196107" custScaleY="126380" custRadScaleRad="128590" custRadScaleInc="-126972">
        <dgm:presLayoutVars>
          <dgm:bulletEnabled val="1"/>
        </dgm:presLayoutVars>
      </dgm:prSet>
      <dgm:spPr/>
    </dgm:pt>
    <dgm:pt modelId="{ECACCF61-13B3-464D-AD73-663D6CDB4289}" type="pres">
      <dgm:prSet presAssocID="{DDE689C6-7F16-4565-8390-94DB2A5003B2}" presName="parTrans" presStyleLbl="bgSibTrans2D1" presStyleIdx="4" presStyleCnt="8" custAng="21279837" custLinFactY="-26559" custLinFactNeighborX="-8476" custLinFactNeighborY="-100000"/>
      <dgm:spPr/>
    </dgm:pt>
    <dgm:pt modelId="{44D37DE6-8501-4EEF-9630-BADE00C0F8D9}" type="pres">
      <dgm:prSet presAssocID="{E6FD560B-CA0D-4118-AFF3-1D259ED9C8BA}" presName="node" presStyleLbl="node1" presStyleIdx="4" presStyleCnt="8" custScaleX="196108" custScaleY="125850" custRadScaleRad="107224" custRadScaleInc="-61621">
        <dgm:presLayoutVars>
          <dgm:bulletEnabled val="1"/>
        </dgm:presLayoutVars>
      </dgm:prSet>
      <dgm:spPr/>
    </dgm:pt>
    <dgm:pt modelId="{C2AB147B-0D53-4374-9902-E900A882F535}" type="pres">
      <dgm:prSet presAssocID="{929E669C-B2AC-487D-BEF6-CD29AC7F34EC}" presName="parTrans" presStyleLbl="bgSibTrans2D1" presStyleIdx="5" presStyleCnt="8" custScaleX="9617" custLinFactY="-52278" custLinFactNeighborX="38107" custLinFactNeighborY="-100000"/>
      <dgm:spPr/>
    </dgm:pt>
    <dgm:pt modelId="{4DCF9F83-E398-4AA6-9A0A-E136E1C80200}" type="pres">
      <dgm:prSet presAssocID="{DC27DD63-E109-49AF-8CFC-3488CAB5B0FB}" presName="node" presStyleLbl="node1" presStyleIdx="5" presStyleCnt="8" custScaleX="177246" custScaleY="125298" custRadScaleRad="124490" custRadScaleInc="2455">
        <dgm:presLayoutVars>
          <dgm:bulletEnabled val="1"/>
        </dgm:presLayoutVars>
      </dgm:prSet>
      <dgm:spPr/>
    </dgm:pt>
    <dgm:pt modelId="{D3B82142-1B53-44CF-812E-4C822CD62D01}" type="pres">
      <dgm:prSet presAssocID="{3269CE24-C764-433B-B91D-7A8ADF3CA9CE}" presName="parTrans" presStyleLbl="bgSibTrans2D1" presStyleIdx="6" presStyleCnt="8" custScaleX="26305"/>
      <dgm:spPr/>
    </dgm:pt>
    <dgm:pt modelId="{64C3D5DA-E26B-4352-BE94-8EA40F984E21}" type="pres">
      <dgm:prSet presAssocID="{FBE388FD-2BA7-459D-AAE7-4308C7DE32B7}" presName="node" presStyleLbl="node1" presStyleIdx="6" presStyleCnt="8" custScaleX="183234" custScaleY="125297" custRadScaleRad="92315" custRadScaleInc="-14768">
        <dgm:presLayoutVars>
          <dgm:bulletEnabled val="1"/>
        </dgm:presLayoutVars>
      </dgm:prSet>
      <dgm:spPr/>
    </dgm:pt>
    <dgm:pt modelId="{14834772-54C0-4B75-B79F-4356205069D8}" type="pres">
      <dgm:prSet presAssocID="{BDF49B7A-7615-49CB-A906-20A397D7D48B}" presName="parTrans" presStyleLbl="bgSibTrans2D1" presStyleIdx="7" presStyleCnt="8" custFlipHor="1" custScaleX="6552" custLinFactY="19537" custLinFactNeighborX="24613" custLinFactNeighborY="100000"/>
      <dgm:spPr/>
    </dgm:pt>
    <dgm:pt modelId="{A4C383FA-FAD9-4922-9380-8F497257E9C2}" type="pres">
      <dgm:prSet presAssocID="{A71E2A4E-FC28-45F1-AA48-8F2ACF3572D8}" presName="node" presStyleLbl="node1" presStyleIdx="7" presStyleCnt="8" custScaleX="205456" custScaleY="125297" custRadScaleRad="81880" custRadScaleInc="10552">
        <dgm:presLayoutVars>
          <dgm:bulletEnabled val="1"/>
        </dgm:presLayoutVars>
      </dgm:prSet>
      <dgm:spPr/>
    </dgm:pt>
  </dgm:ptLst>
  <dgm:cxnLst>
    <dgm:cxn modelId="{DC368103-5E11-4D40-9A8B-884EF3CF8308}" type="presOf" srcId="{0CEE73CF-2417-4EF9-8EF5-4F61C2C1DAD8}" destId="{A0490C1B-21FD-4BB5-BE13-6EC68996956A}" srcOrd="0" destOrd="0" presId="urn:microsoft.com/office/officeart/2005/8/layout/radial4"/>
    <dgm:cxn modelId="{177A4808-62AE-42A0-9354-08D8AF34B206}" srcId="{CB159123-2F09-499E-BF7E-2A039D7FCB9B}" destId="{2D300C90-2E72-4DC3-910B-4F268F5C9EAD}" srcOrd="3" destOrd="0" parTransId="{DFD25C54-ACE7-411F-B49D-51D5DA5820A4}" sibTransId="{A85F1A3C-1228-40F7-B7AB-827F84FE9BA4}"/>
    <dgm:cxn modelId="{279F2709-8993-4BE1-9BAC-E3E00F34C5A3}" type="presOf" srcId="{DC27DD63-E109-49AF-8CFC-3488CAB5B0FB}" destId="{4DCF9F83-E398-4AA6-9A0A-E136E1C80200}" srcOrd="0" destOrd="0" presId="urn:microsoft.com/office/officeart/2005/8/layout/radial4"/>
    <dgm:cxn modelId="{4E4B8A18-0EE2-4B39-90C5-16D309B8717F}" type="presOf" srcId="{FBC9434B-42C3-4616-ABA5-AC69C4C1819C}" destId="{1758AEC7-62A8-4C80-A62E-4BC9B718DDF0}" srcOrd="0" destOrd="0" presId="urn:microsoft.com/office/officeart/2005/8/layout/radial4"/>
    <dgm:cxn modelId="{C007CE1D-D27A-4780-85C7-B524CE631D86}" srcId="{CB159123-2F09-499E-BF7E-2A039D7FCB9B}" destId="{A71E2A4E-FC28-45F1-AA48-8F2ACF3572D8}" srcOrd="7" destOrd="0" parTransId="{BDF49B7A-7615-49CB-A906-20A397D7D48B}" sibTransId="{57A63165-826B-487B-B223-9A0CF996EDBA}"/>
    <dgm:cxn modelId="{4D86492B-4359-4D5B-93D2-6B3BC113482F}" type="presOf" srcId="{E6FD560B-CA0D-4118-AFF3-1D259ED9C8BA}" destId="{44D37DE6-8501-4EEF-9630-BADE00C0F8D9}" srcOrd="0" destOrd="0" presId="urn:microsoft.com/office/officeart/2005/8/layout/radial4"/>
    <dgm:cxn modelId="{BA34CE34-3574-428E-92B3-F49558570931}" type="presOf" srcId="{FBE388FD-2BA7-459D-AAE7-4308C7DE32B7}" destId="{64C3D5DA-E26B-4352-BE94-8EA40F984E21}" srcOrd="0" destOrd="0" presId="urn:microsoft.com/office/officeart/2005/8/layout/radial4"/>
    <dgm:cxn modelId="{8270BB62-5502-4587-8052-B361B20F82CD}" srcId="{78D15792-B22C-45C9-8D20-93AD78EBB174}" destId="{CB159123-2F09-499E-BF7E-2A039D7FCB9B}" srcOrd="0" destOrd="0" parTransId="{C37BF492-BFE9-4D76-8F53-10E8C556B1BC}" sibTransId="{1DF90CC5-0E67-4272-9435-FCA36990BF21}"/>
    <dgm:cxn modelId="{28D82E45-7FAB-4F2B-8057-8C51AF58C356}" srcId="{CB159123-2F09-499E-BF7E-2A039D7FCB9B}" destId="{74F34AEC-0FF0-41A3-AE07-283BA4212B9A}" srcOrd="1" destOrd="0" parTransId="{0CEE73CF-2417-4EF9-8EF5-4F61C2C1DAD8}" sibTransId="{BA270BFE-0C01-4AF9-9155-8E4ACD05234A}"/>
    <dgm:cxn modelId="{84DFC148-AE2A-4ED4-B0EF-29D9A43136B0}" srcId="{CB159123-2F09-499E-BF7E-2A039D7FCB9B}" destId="{E6FD560B-CA0D-4118-AFF3-1D259ED9C8BA}" srcOrd="4" destOrd="0" parTransId="{DDE689C6-7F16-4565-8390-94DB2A5003B2}" sibTransId="{408C26D9-10A1-498E-8CE7-AD1584ABDC20}"/>
    <dgm:cxn modelId="{F0CC7D69-9D5E-4162-A6F3-8DDB36762237}" type="presOf" srcId="{64CD9E1E-6C72-4C3B-A3F7-96650B0BD291}" destId="{D2A7E198-B435-40AE-8A6A-91A12459C5BC}" srcOrd="0" destOrd="0" presId="urn:microsoft.com/office/officeart/2005/8/layout/radial4"/>
    <dgm:cxn modelId="{BA5EED6B-D1BD-46F8-A22E-E1BFA338B31C}" type="presOf" srcId="{2D300C90-2E72-4DC3-910B-4F268F5C9EAD}" destId="{10B759A5-2890-4197-906E-A7081590173C}" srcOrd="0" destOrd="0" presId="urn:microsoft.com/office/officeart/2005/8/layout/radial4"/>
    <dgm:cxn modelId="{7E42324D-CC8A-4A76-AB0F-26516DEA0EE7}" type="presOf" srcId="{76D6F74E-49A1-481A-BD3E-EE2F45F7A919}" destId="{C13F7E3F-3B08-4C7A-8316-4F03E913236C}" srcOrd="0" destOrd="0" presId="urn:microsoft.com/office/officeart/2005/8/layout/radial4"/>
    <dgm:cxn modelId="{A041BC51-9972-45D6-9BB2-4C3B40277A79}" type="presOf" srcId="{DFD25C54-ACE7-411F-B49D-51D5DA5820A4}" destId="{C37F1D4F-4152-4C3A-A71E-ADF5573B5DA3}" srcOrd="0" destOrd="0" presId="urn:microsoft.com/office/officeart/2005/8/layout/radial4"/>
    <dgm:cxn modelId="{9C6C6D73-DBA2-4AD7-90C8-A0042C4E4EA9}" type="presOf" srcId="{3269CE24-C764-433B-B91D-7A8ADF3CA9CE}" destId="{D3B82142-1B53-44CF-812E-4C822CD62D01}" srcOrd="0" destOrd="0" presId="urn:microsoft.com/office/officeart/2005/8/layout/radial4"/>
    <dgm:cxn modelId="{1D129773-3C09-40BD-9677-8F3994F7830B}" type="presOf" srcId="{CB159123-2F09-499E-BF7E-2A039D7FCB9B}" destId="{3674CE20-C8CA-4780-8C54-19C5915E01BF}" srcOrd="0" destOrd="0" presId="urn:microsoft.com/office/officeart/2005/8/layout/radial4"/>
    <dgm:cxn modelId="{2E748E76-715D-4DB7-B778-AD97A5D95CDE}" type="presOf" srcId="{74F34AEC-0FF0-41A3-AE07-283BA4212B9A}" destId="{50B882FF-627D-4909-BC7A-251C94ADB830}" srcOrd="0" destOrd="0" presId="urn:microsoft.com/office/officeart/2005/8/layout/radial4"/>
    <dgm:cxn modelId="{C95AE758-BCD6-44FB-A077-AF7C6ACC1E40}" type="presOf" srcId="{7829BBA3-8B29-4664-9E24-60C4BA999389}" destId="{230B68BB-80C9-438D-94F6-DE3B4F59E23C}" srcOrd="0" destOrd="0" presId="urn:microsoft.com/office/officeart/2005/8/layout/radial4"/>
    <dgm:cxn modelId="{E39A7A81-9D58-42A5-BA48-FE946E927D6B}" type="presOf" srcId="{BDF49B7A-7615-49CB-A906-20A397D7D48B}" destId="{14834772-54C0-4B75-B79F-4356205069D8}" srcOrd="0" destOrd="0" presId="urn:microsoft.com/office/officeart/2005/8/layout/radial4"/>
    <dgm:cxn modelId="{6B9C6489-EEBA-44FB-A747-11D27C4EC595}" srcId="{CB159123-2F09-499E-BF7E-2A039D7FCB9B}" destId="{76D6F74E-49A1-481A-BD3E-EE2F45F7A919}" srcOrd="2" destOrd="0" parTransId="{64CD9E1E-6C72-4C3B-A3F7-96650B0BD291}" sibTransId="{0A207C50-8FA4-487B-AE0E-4405DE65A74C}"/>
    <dgm:cxn modelId="{76BE06A1-154D-482A-BB79-E79273694FE2}" srcId="{CB159123-2F09-499E-BF7E-2A039D7FCB9B}" destId="{DC27DD63-E109-49AF-8CFC-3488CAB5B0FB}" srcOrd="5" destOrd="0" parTransId="{929E669C-B2AC-487D-BEF6-CD29AC7F34EC}" sibTransId="{8C6A5EFF-DAAC-4CF5-BCF5-F8AECDBBA38F}"/>
    <dgm:cxn modelId="{E7CEACBB-9A55-46D1-A7D6-9048D8640095}" type="presOf" srcId="{78D15792-B22C-45C9-8D20-93AD78EBB174}" destId="{4EB18645-0611-4869-A7CA-DC4957E79329}" srcOrd="0" destOrd="0" presId="urn:microsoft.com/office/officeart/2005/8/layout/radial4"/>
    <dgm:cxn modelId="{733A96D6-F5EE-4513-8A1D-DE5EA39C1845}" srcId="{CB159123-2F09-499E-BF7E-2A039D7FCB9B}" destId="{7829BBA3-8B29-4664-9E24-60C4BA999389}" srcOrd="0" destOrd="0" parTransId="{FBC9434B-42C3-4616-ABA5-AC69C4C1819C}" sibTransId="{41967476-5D71-44F8-BE67-BE9EF1857732}"/>
    <dgm:cxn modelId="{E5E038EB-4049-4DCF-A9FF-1331ECBC4251}" srcId="{CB159123-2F09-499E-BF7E-2A039D7FCB9B}" destId="{FBE388FD-2BA7-459D-AAE7-4308C7DE32B7}" srcOrd="6" destOrd="0" parTransId="{3269CE24-C764-433B-B91D-7A8ADF3CA9CE}" sibTransId="{48896CAA-96F5-459A-AA80-C7A9BBB23740}"/>
    <dgm:cxn modelId="{C74EADF0-7355-41CB-8A0A-8820618C889D}" type="presOf" srcId="{929E669C-B2AC-487D-BEF6-CD29AC7F34EC}" destId="{C2AB147B-0D53-4374-9902-E900A882F535}" srcOrd="0" destOrd="0" presId="urn:microsoft.com/office/officeart/2005/8/layout/radial4"/>
    <dgm:cxn modelId="{D3723FF2-E12A-4026-8ACE-7C716AA3EC8F}" type="presOf" srcId="{DDE689C6-7F16-4565-8390-94DB2A5003B2}" destId="{ECACCF61-13B3-464D-AD73-663D6CDB4289}" srcOrd="0" destOrd="0" presId="urn:microsoft.com/office/officeart/2005/8/layout/radial4"/>
    <dgm:cxn modelId="{BA9BA3FB-E1A1-49D3-8FD1-0338EF8ABCA2}" type="presOf" srcId="{A71E2A4E-FC28-45F1-AA48-8F2ACF3572D8}" destId="{A4C383FA-FAD9-4922-9380-8F497257E9C2}" srcOrd="0" destOrd="0" presId="urn:microsoft.com/office/officeart/2005/8/layout/radial4"/>
    <dgm:cxn modelId="{FB096DE6-F6F8-4314-9AE7-B85ABCD93BFE}" type="presParOf" srcId="{4EB18645-0611-4869-A7CA-DC4957E79329}" destId="{3674CE20-C8CA-4780-8C54-19C5915E01BF}" srcOrd="0" destOrd="0" presId="urn:microsoft.com/office/officeart/2005/8/layout/radial4"/>
    <dgm:cxn modelId="{FE586B55-893F-4486-8966-F5D834722FA6}" type="presParOf" srcId="{4EB18645-0611-4869-A7CA-DC4957E79329}" destId="{1758AEC7-62A8-4C80-A62E-4BC9B718DDF0}" srcOrd="1" destOrd="0" presId="urn:microsoft.com/office/officeart/2005/8/layout/radial4"/>
    <dgm:cxn modelId="{AF9009B9-4AA2-4E3E-8BAE-5211F49F8FA4}" type="presParOf" srcId="{4EB18645-0611-4869-A7CA-DC4957E79329}" destId="{230B68BB-80C9-438D-94F6-DE3B4F59E23C}" srcOrd="2" destOrd="0" presId="urn:microsoft.com/office/officeart/2005/8/layout/radial4"/>
    <dgm:cxn modelId="{56F70453-8C65-40D6-B215-5C82D0698EE9}" type="presParOf" srcId="{4EB18645-0611-4869-A7CA-DC4957E79329}" destId="{A0490C1B-21FD-4BB5-BE13-6EC68996956A}" srcOrd="3" destOrd="0" presId="urn:microsoft.com/office/officeart/2005/8/layout/radial4"/>
    <dgm:cxn modelId="{9836F5F0-9E7C-4C01-A84F-1CD8630633C0}" type="presParOf" srcId="{4EB18645-0611-4869-A7CA-DC4957E79329}" destId="{50B882FF-627D-4909-BC7A-251C94ADB830}" srcOrd="4" destOrd="0" presId="urn:microsoft.com/office/officeart/2005/8/layout/radial4"/>
    <dgm:cxn modelId="{7FBFE1A8-4FDA-4F39-B42B-3FE7D38F356C}" type="presParOf" srcId="{4EB18645-0611-4869-A7CA-DC4957E79329}" destId="{D2A7E198-B435-40AE-8A6A-91A12459C5BC}" srcOrd="5" destOrd="0" presId="urn:microsoft.com/office/officeart/2005/8/layout/radial4"/>
    <dgm:cxn modelId="{FAC45095-6D2A-44CC-B2C0-B62DE981239F}" type="presParOf" srcId="{4EB18645-0611-4869-A7CA-DC4957E79329}" destId="{C13F7E3F-3B08-4C7A-8316-4F03E913236C}" srcOrd="6" destOrd="0" presId="urn:microsoft.com/office/officeart/2005/8/layout/radial4"/>
    <dgm:cxn modelId="{8F696A00-FDA1-4C72-8440-F3828BC96F52}" type="presParOf" srcId="{4EB18645-0611-4869-A7CA-DC4957E79329}" destId="{C37F1D4F-4152-4C3A-A71E-ADF5573B5DA3}" srcOrd="7" destOrd="0" presId="urn:microsoft.com/office/officeart/2005/8/layout/radial4"/>
    <dgm:cxn modelId="{A4504BF3-F4E0-47D5-A632-CF113CF54B80}" type="presParOf" srcId="{4EB18645-0611-4869-A7CA-DC4957E79329}" destId="{10B759A5-2890-4197-906E-A7081590173C}" srcOrd="8" destOrd="0" presId="urn:microsoft.com/office/officeart/2005/8/layout/radial4"/>
    <dgm:cxn modelId="{E2ED665A-0B08-4318-AE57-37C2958AE33B}" type="presParOf" srcId="{4EB18645-0611-4869-A7CA-DC4957E79329}" destId="{ECACCF61-13B3-464D-AD73-663D6CDB4289}" srcOrd="9" destOrd="0" presId="urn:microsoft.com/office/officeart/2005/8/layout/radial4"/>
    <dgm:cxn modelId="{0FE34981-5C7A-4D73-93BD-B59A5B2D7BB2}" type="presParOf" srcId="{4EB18645-0611-4869-A7CA-DC4957E79329}" destId="{44D37DE6-8501-4EEF-9630-BADE00C0F8D9}" srcOrd="10" destOrd="0" presId="urn:microsoft.com/office/officeart/2005/8/layout/radial4"/>
    <dgm:cxn modelId="{1886F5FD-8842-4EF7-BC06-4F2D8B36F465}" type="presParOf" srcId="{4EB18645-0611-4869-A7CA-DC4957E79329}" destId="{C2AB147B-0D53-4374-9902-E900A882F535}" srcOrd="11" destOrd="0" presId="urn:microsoft.com/office/officeart/2005/8/layout/radial4"/>
    <dgm:cxn modelId="{C42F2FB3-2E85-4B4A-A692-CD4DDA7F50DD}" type="presParOf" srcId="{4EB18645-0611-4869-A7CA-DC4957E79329}" destId="{4DCF9F83-E398-4AA6-9A0A-E136E1C80200}" srcOrd="12" destOrd="0" presId="urn:microsoft.com/office/officeart/2005/8/layout/radial4"/>
    <dgm:cxn modelId="{835DC32E-642C-4519-B8BB-3EE67709776C}" type="presParOf" srcId="{4EB18645-0611-4869-A7CA-DC4957E79329}" destId="{D3B82142-1B53-44CF-812E-4C822CD62D01}" srcOrd="13" destOrd="0" presId="urn:microsoft.com/office/officeart/2005/8/layout/radial4"/>
    <dgm:cxn modelId="{5D3DE539-F802-4DA8-BDEC-C37A3171E147}" type="presParOf" srcId="{4EB18645-0611-4869-A7CA-DC4957E79329}" destId="{64C3D5DA-E26B-4352-BE94-8EA40F984E21}" srcOrd="14" destOrd="0" presId="urn:microsoft.com/office/officeart/2005/8/layout/radial4"/>
    <dgm:cxn modelId="{B84A9BD2-7ED1-492B-A5E2-EE791D5F1D31}" type="presParOf" srcId="{4EB18645-0611-4869-A7CA-DC4957E79329}" destId="{14834772-54C0-4B75-B79F-4356205069D8}" srcOrd="15" destOrd="0" presId="urn:microsoft.com/office/officeart/2005/8/layout/radial4"/>
    <dgm:cxn modelId="{4A98A0E5-1096-401D-8BD8-CEC60FB64885}" type="presParOf" srcId="{4EB18645-0611-4869-A7CA-DC4957E79329}" destId="{A4C383FA-FAD9-4922-9380-8F497257E9C2}"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B6C8A9-B749-42DB-81A6-223F5AF829AD}"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AF66C01E-FF92-4812-B588-F0EEC170EA55}">
      <dgm:prSet phldrT="[Text]" custT="1"/>
      <dgm:spPr/>
      <dgm:t>
        <a:bodyPr/>
        <a:lstStyle/>
        <a:p>
          <a:r>
            <a:rPr lang="en-US" sz="2000" dirty="0">
              <a:latin typeface="Arial" panose="020B0604020202020204" pitchFamily="34" charset="0"/>
              <a:cs typeface="Arial" panose="020B0604020202020204" pitchFamily="34" charset="0"/>
            </a:rPr>
            <a:t>Open Source, cloud based solution</a:t>
          </a:r>
          <a:endParaRPr lang="en-US" sz="2000" dirty="0"/>
        </a:p>
      </dgm:t>
    </dgm:pt>
    <dgm:pt modelId="{73329F33-E6BD-4E02-B34D-4306A47224F1}" type="parTrans" cxnId="{6AF2628A-5FBF-471F-9E4B-5652977B41F3}">
      <dgm:prSet/>
      <dgm:spPr/>
      <dgm:t>
        <a:bodyPr/>
        <a:lstStyle/>
        <a:p>
          <a:endParaRPr lang="en-US"/>
        </a:p>
      </dgm:t>
    </dgm:pt>
    <dgm:pt modelId="{323A4399-EE2D-41ED-93A0-08771DEE346B}" type="sibTrans" cxnId="{6AF2628A-5FBF-471F-9E4B-5652977B41F3}">
      <dgm:prSet/>
      <dgm:spPr/>
      <dgm:t>
        <a:bodyPr/>
        <a:lstStyle/>
        <a:p>
          <a:endParaRPr lang="en-US"/>
        </a:p>
      </dgm:t>
    </dgm:pt>
    <dgm:pt modelId="{96E5BD7A-FF30-406A-9789-438263894F61}">
      <dgm:prSet phldrT="[Text]" custT="1"/>
      <dgm:spPr/>
      <dgm:t>
        <a:bodyPr/>
        <a:lstStyle/>
        <a:p>
          <a:r>
            <a:rPr lang="en-US" sz="2000" dirty="0">
              <a:latin typeface="Arial" panose="020B0604020202020204" pitchFamily="34" charset="0"/>
              <a:cs typeface="Arial" panose="020B0604020202020204" pitchFamily="34" charset="0"/>
            </a:rPr>
            <a:t>Multiple locations backup for failsafe operations</a:t>
          </a:r>
          <a:endParaRPr lang="en-US" sz="2000" dirty="0"/>
        </a:p>
      </dgm:t>
    </dgm:pt>
    <dgm:pt modelId="{6E8AEC7F-5AAD-476D-8727-C8178F1137E5}" type="parTrans" cxnId="{63ADEDFC-1C7A-4076-A454-216254E2A29A}">
      <dgm:prSet/>
      <dgm:spPr/>
      <dgm:t>
        <a:bodyPr/>
        <a:lstStyle/>
        <a:p>
          <a:endParaRPr lang="en-US"/>
        </a:p>
      </dgm:t>
    </dgm:pt>
    <dgm:pt modelId="{AB3B6DA0-055C-4DF2-B70B-D787A18A2761}" type="sibTrans" cxnId="{63ADEDFC-1C7A-4076-A454-216254E2A29A}">
      <dgm:prSet/>
      <dgm:spPr/>
      <dgm:t>
        <a:bodyPr/>
        <a:lstStyle/>
        <a:p>
          <a:endParaRPr lang="en-US"/>
        </a:p>
      </dgm:t>
    </dgm:pt>
    <dgm:pt modelId="{C8412880-7294-4AE8-B147-6EDB2B9502FF}">
      <dgm:prSet phldrT="[Text]" custT="1"/>
      <dgm:spPr/>
      <dgm:t>
        <a:bodyPr/>
        <a:lstStyle/>
        <a:p>
          <a:r>
            <a:rPr lang="en-US" sz="2000" dirty="0">
              <a:latin typeface="Arial" panose="020B0604020202020204" pitchFamily="34" charset="0"/>
              <a:cs typeface="Arial" panose="020B0604020202020204" pitchFamily="34" charset="0"/>
            </a:rPr>
            <a:t>Store and Inventory Management</a:t>
          </a:r>
          <a:endParaRPr lang="en-US" sz="2000" dirty="0"/>
        </a:p>
      </dgm:t>
    </dgm:pt>
    <dgm:pt modelId="{1AD2F9F0-0D04-44FB-9DC4-4CE8C7E51B97}" type="parTrans" cxnId="{5E9C14F5-B6AB-4F9F-BD05-7CF242DCE3CC}">
      <dgm:prSet/>
      <dgm:spPr/>
      <dgm:t>
        <a:bodyPr/>
        <a:lstStyle/>
        <a:p>
          <a:endParaRPr lang="en-US"/>
        </a:p>
      </dgm:t>
    </dgm:pt>
    <dgm:pt modelId="{D614CE01-0E54-4213-9F66-1A4AE8FC1D90}" type="sibTrans" cxnId="{5E9C14F5-B6AB-4F9F-BD05-7CF242DCE3CC}">
      <dgm:prSet/>
      <dgm:spPr/>
      <dgm:t>
        <a:bodyPr/>
        <a:lstStyle/>
        <a:p>
          <a:endParaRPr lang="en-US"/>
        </a:p>
      </dgm:t>
    </dgm:pt>
    <dgm:pt modelId="{E38FBACB-D05B-41D3-BD0F-0B76B5B5713C}">
      <dgm:prSet phldrT="[Text]" custT="1"/>
      <dgm:spPr/>
      <dgm:t>
        <a:bodyPr/>
        <a:lstStyle/>
        <a:p>
          <a:r>
            <a:rPr lang="en-US" sz="2000" dirty="0">
              <a:latin typeface="Arial" panose="020B0604020202020204" pitchFamily="34" charset="0"/>
              <a:cs typeface="Arial" panose="020B0604020202020204" pitchFamily="34" charset="0"/>
            </a:rPr>
            <a:t>Pan-UT Coverage, contains record of entire population</a:t>
          </a:r>
          <a:endParaRPr lang="en-US" sz="2000" dirty="0"/>
        </a:p>
      </dgm:t>
    </dgm:pt>
    <dgm:pt modelId="{E70F84B7-2D2A-41FE-852F-AF8AABD1D00B}" type="parTrans" cxnId="{FBEE96A7-3BD7-47BD-B96C-A93FBFA7B4E6}">
      <dgm:prSet/>
      <dgm:spPr/>
      <dgm:t>
        <a:bodyPr/>
        <a:lstStyle/>
        <a:p>
          <a:endParaRPr lang="en-US"/>
        </a:p>
      </dgm:t>
    </dgm:pt>
    <dgm:pt modelId="{5227D82B-1E78-4E6B-A56E-F11D451BAEB6}" type="sibTrans" cxnId="{FBEE96A7-3BD7-47BD-B96C-A93FBFA7B4E6}">
      <dgm:prSet/>
      <dgm:spPr/>
      <dgm:t>
        <a:bodyPr/>
        <a:lstStyle/>
        <a:p>
          <a:endParaRPr lang="en-US"/>
        </a:p>
      </dgm:t>
    </dgm:pt>
    <dgm:pt modelId="{61A3143C-E197-41A3-8752-3E6AA3C4DF56}">
      <dgm:prSet phldrT="[Text]" custT="1"/>
      <dgm:spPr/>
      <dgm:t>
        <a:bodyPr/>
        <a:lstStyle/>
        <a:p>
          <a:r>
            <a:rPr lang="en-US" sz="2000" dirty="0">
              <a:latin typeface="Arial" panose="020B0604020202020204" pitchFamily="34" charset="0"/>
              <a:cs typeface="Arial" panose="020B0604020202020204" pitchFamily="34" charset="0"/>
            </a:rPr>
            <a:t>Covers both clinical and public health</a:t>
          </a:r>
          <a:endParaRPr lang="en-US" sz="2000" dirty="0"/>
        </a:p>
      </dgm:t>
    </dgm:pt>
    <dgm:pt modelId="{DA9160D8-0A25-4339-8F25-075D80E3DD37}" type="parTrans" cxnId="{44D071AE-3276-45B6-8CC2-13EC0CA3D77D}">
      <dgm:prSet/>
      <dgm:spPr/>
      <dgm:t>
        <a:bodyPr/>
        <a:lstStyle/>
        <a:p>
          <a:endParaRPr lang="en-US"/>
        </a:p>
      </dgm:t>
    </dgm:pt>
    <dgm:pt modelId="{7A182125-4268-47AE-8FD0-6BF4F717621B}" type="sibTrans" cxnId="{44D071AE-3276-45B6-8CC2-13EC0CA3D77D}">
      <dgm:prSet/>
      <dgm:spPr/>
      <dgm:t>
        <a:bodyPr/>
        <a:lstStyle/>
        <a:p>
          <a:endParaRPr lang="en-US"/>
        </a:p>
      </dgm:t>
    </dgm:pt>
    <dgm:pt modelId="{C4618AC7-53F7-4273-95C6-7AB3F138F142}">
      <dgm:prSet phldrT="[Text]" custT="1"/>
      <dgm:spPr/>
      <dgm:t>
        <a:bodyPr/>
        <a:lstStyle/>
        <a:p>
          <a:r>
            <a:rPr lang="en-US" sz="2000" dirty="0">
              <a:latin typeface="Arial" panose="020B0604020202020204" pitchFamily="34" charset="0"/>
              <a:cs typeface="Arial" panose="020B0604020202020204" pitchFamily="34" charset="0"/>
            </a:rPr>
            <a:t>Interface with Laboratory and PACS for Imaging Services</a:t>
          </a:r>
          <a:endParaRPr lang="en-US" sz="2000" dirty="0"/>
        </a:p>
      </dgm:t>
    </dgm:pt>
    <dgm:pt modelId="{F5E4B1EA-0628-482C-A110-518B5B5C07A0}" type="parTrans" cxnId="{6445DA5D-4929-4A1F-9EB1-13565FBF52E1}">
      <dgm:prSet/>
      <dgm:spPr/>
      <dgm:t>
        <a:bodyPr/>
        <a:lstStyle/>
        <a:p>
          <a:endParaRPr lang="en-US"/>
        </a:p>
      </dgm:t>
    </dgm:pt>
    <dgm:pt modelId="{1C31D8B4-AC71-4EA6-B407-52E49E6B66D8}" type="sibTrans" cxnId="{6445DA5D-4929-4A1F-9EB1-13565FBF52E1}">
      <dgm:prSet/>
      <dgm:spPr/>
      <dgm:t>
        <a:bodyPr/>
        <a:lstStyle/>
        <a:p>
          <a:endParaRPr lang="en-US"/>
        </a:p>
      </dgm:t>
    </dgm:pt>
    <dgm:pt modelId="{92AD0923-C8F6-4A76-8C83-951786FBB682}">
      <dgm:prSet phldrT="[Text]" custT="1"/>
      <dgm:spPr/>
      <dgm:t>
        <a:bodyPr/>
        <a:lstStyle/>
        <a:p>
          <a:r>
            <a:rPr lang="en-US" sz="2000" dirty="0">
              <a:latin typeface="Arial" panose="020B0604020202020204" pitchFamily="34" charset="0"/>
              <a:cs typeface="Arial" panose="020B0604020202020204" pitchFamily="34" charset="0"/>
            </a:rPr>
            <a:t>Integrated with </a:t>
          </a:r>
          <a:r>
            <a:rPr lang="en-US" sz="2000" dirty="0" err="1">
              <a:latin typeface="Arial" panose="020B0604020202020204" pitchFamily="34" charset="0"/>
              <a:cs typeface="Arial" panose="020B0604020202020204" pitchFamily="34" charset="0"/>
            </a:rPr>
            <a:t>Ayushman</a:t>
          </a:r>
          <a:r>
            <a:rPr lang="en-US" sz="2000" dirty="0">
              <a:latin typeface="Arial" panose="020B0604020202020204" pitchFamily="34" charset="0"/>
              <a:cs typeface="Arial" panose="020B0604020202020204" pitchFamily="34" charset="0"/>
            </a:rPr>
            <a:t> Bharat Scheme</a:t>
          </a:r>
          <a:endParaRPr lang="en-US" sz="2000" dirty="0"/>
        </a:p>
      </dgm:t>
    </dgm:pt>
    <dgm:pt modelId="{97C7F829-A882-4788-BA38-27E3A2F7F04E}" type="parTrans" cxnId="{5F73B2DB-FF3F-43E4-8320-6CD5EDCBC8D2}">
      <dgm:prSet/>
      <dgm:spPr/>
      <dgm:t>
        <a:bodyPr/>
        <a:lstStyle/>
        <a:p>
          <a:endParaRPr lang="en-US"/>
        </a:p>
      </dgm:t>
    </dgm:pt>
    <dgm:pt modelId="{D46E6C89-9C0F-4B9A-9829-96DEFC49F40D}" type="sibTrans" cxnId="{5F73B2DB-FF3F-43E4-8320-6CD5EDCBC8D2}">
      <dgm:prSet/>
      <dgm:spPr/>
      <dgm:t>
        <a:bodyPr/>
        <a:lstStyle/>
        <a:p>
          <a:endParaRPr lang="en-US"/>
        </a:p>
      </dgm:t>
    </dgm:pt>
    <dgm:pt modelId="{EB4DB61F-0521-46C0-8677-2EEE94AFD111}">
      <dgm:prSet phldrT="[Text]" custT="1"/>
      <dgm:spPr/>
      <dgm:t>
        <a:bodyPr/>
        <a:lstStyle/>
        <a:p>
          <a:r>
            <a:rPr lang="en-US" sz="2000" dirty="0">
              <a:latin typeface="Arial" panose="020B0604020202020204" pitchFamily="34" charset="0"/>
              <a:cs typeface="Arial" panose="020B0604020202020204" pitchFamily="34" charset="0"/>
            </a:rPr>
            <a:t>E-</a:t>
          </a:r>
          <a:r>
            <a:rPr lang="en-US" sz="2000" dirty="0" err="1">
              <a:latin typeface="Arial" panose="020B0604020202020204" pitchFamily="34" charset="0"/>
              <a:cs typeface="Arial" panose="020B0604020202020204" pitchFamily="34" charset="0"/>
            </a:rPr>
            <a:t>Aarogya</a:t>
          </a:r>
          <a:r>
            <a:rPr lang="en-US" sz="2000" dirty="0">
              <a:latin typeface="Arial" panose="020B0604020202020204" pitchFamily="34" charset="0"/>
              <a:cs typeface="Arial" panose="020B0604020202020204" pitchFamily="34" charset="0"/>
            </a:rPr>
            <a:t> Wallet System</a:t>
          </a:r>
          <a:endParaRPr lang="en-US" sz="2000" dirty="0"/>
        </a:p>
      </dgm:t>
    </dgm:pt>
    <dgm:pt modelId="{C2E01E33-E80E-434D-9D7D-5D6CA26E70BF}" type="parTrans" cxnId="{7D3BB4E1-E7BE-457E-9FA3-642BCC8B3F88}">
      <dgm:prSet/>
      <dgm:spPr/>
      <dgm:t>
        <a:bodyPr/>
        <a:lstStyle/>
        <a:p>
          <a:endParaRPr lang="en-US"/>
        </a:p>
      </dgm:t>
    </dgm:pt>
    <dgm:pt modelId="{A727C9BE-D30B-457C-97BA-63FB36600D58}" type="sibTrans" cxnId="{7D3BB4E1-E7BE-457E-9FA3-642BCC8B3F88}">
      <dgm:prSet/>
      <dgm:spPr/>
      <dgm:t>
        <a:bodyPr/>
        <a:lstStyle/>
        <a:p>
          <a:endParaRPr lang="en-US"/>
        </a:p>
      </dgm:t>
    </dgm:pt>
    <dgm:pt modelId="{32DE2881-F4A0-4EF5-B323-1BD14685918B}">
      <dgm:prSet custT="1"/>
      <dgm:spPr/>
      <dgm:t>
        <a:bodyPr/>
        <a:lstStyle/>
        <a:p>
          <a:r>
            <a:rPr lang="en-US" sz="1800" dirty="0">
              <a:latin typeface="Arial" panose="020B0604020202020204" pitchFamily="34" charset="0"/>
              <a:cs typeface="Arial" panose="020B0604020202020204" pitchFamily="34" charset="0"/>
            </a:rPr>
            <a:t>Follows</a:t>
          </a:r>
        </a:p>
        <a:p>
          <a:r>
            <a:rPr lang="en-US" sz="1800" dirty="0">
              <a:latin typeface="Arial" panose="020B0604020202020204" pitchFamily="34" charset="0"/>
              <a:cs typeface="Arial" panose="020B0604020202020204" pitchFamily="34" charset="0"/>
            </a:rPr>
            <a:t> MDDS, LOINC, DICOM, HL-7</a:t>
          </a:r>
        </a:p>
        <a:p>
          <a:r>
            <a:rPr lang="en-US" sz="1800" dirty="0">
              <a:latin typeface="Arial" panose="020B0604020202020204" pitchFamily="34" charset="0"/>
              <a:cs typeface="Arial" panose="020B0604020202020204" pitchFamily="34" charset="0"/>
            </a:rPr>
            <a:t>SNOMED-CT</a:t>
          </a:r>
        </a:p>
      </dgm:t>
    </dgm:pt>
    <dgm:pt modelId="{EAE3B93C-340E-439F-B60F-584AA133DAC6}" type="parTrans" cxnId="{C35C6C88-D059-4A88-91A5-540B9B469BD5}">
      <dgm:prSet/>
      <dgm:spPr/>
      <dgm:t>
        <a:bodyPr/>
        <a:lstStyle/>
        <a:p>
          <a:endParaRPr lang="en-US"/>
        </a:p>
      </dgm:t>
    </dgm:pt>
    <dgm:pt modelId="{0214A021-67BF-4682-B1B8-89A13BFF8129}" type="sibTrans" cxnId="{C35C6C88-D059-4A88-91A5-540B9B469BD5}">
      <dgm:prSet/>
      <dgm:spPr/>
      <dgm:t>
        <a:bodyPr/>
        <a:lstStyle/>
        <a:p>
          <a:endParaRPr lang="en-US"/>
        </a:p>
      </dgm:t>
    </dgm:pt>
    <dgm:pt modelId="{0170A8A6-769F-46CD-95A9-19DFF83943B6}" type="pres">
      <dgm:prSet presAssocID="{53B6C8A9-B749-42DB-81A6-223F5AF829AD}" presName="composite" presStyleCnt="0">
        <dgm:presLayoutVars>
          <dgm:chMax val="5"/>
          <dgm:dir/>
          <dgm:animLvl val="ctr"/>
          <dgm:resizeHandles val="exact"/>
        </dgm:presLayoutVars>
      </dgm:prSet>
      <dgm:spPr/>
    </dgm:pt>
    <dgm:pt modelId="{5AD79EC4-C9DF-42C7-B09E-E3750D0E0196}" type="pres">
      <dgm:prSet presAssocID="{53B6C8A9-B749-42DB-81A6-223F5AF829AD}" presName="cycle" presStyleCnt="0"/>
      <dgm:spPr/>
    </dgm:pt>
    <dgm:pt modelId="{8CEBB7DC-630B-4F59-977F-354C50E0D102}" type="pres">
      <dgm:prSet presAssocID="{53B6C8A9-B749-42DB-81A6-223F5AF829AD}" presName="centerShape" presStyleCnt="0"/>
      <dgm:spPr/>
    </dgm:pt>
    <dgm:pt modelId="{6BBB1C1C-A278-419A-A47C-9BE2D3C7E76C}" type="pres">
      <dgm:prSet presAssocID="{53B6C8A9-B749-42DB-81A6-223F5AF829AD}" presName="connSite" presStyleLbl="node1" presStyleIdx="0" presStyleCnt="10"/>
      <dgm:spPr/>
    </dgm:pt>
    <dgm:pt modelId="{C82EF328-908C-4C25-B1D8-1B902DBF02CA}" type="pres">
      <dgm:prSet presAssocID="{53B6C8A9-B749-42DB-81A6-223F5AF829AD}" presName="visible" presStyleLbl="node1" presStyleIdx="0" presStyleCnt="10" custScaleX="250684" custScaleY="222741" custLinFactX="-3704" custLinFactNeighborX="-100000" custLinFactNeighborY="6233"/>
      <dgm:spPr/>
    </dgm:pt>
    <dgm:pt modelId="{8E120E11-361B-4430-9B6A-D2CB4675BD69}" type="pres">
      <dgm:prSet presAssocID="{73329F33-E6BD-4E02-B34D-4306A47224F1}" presName="Name25" presStyleLbl="parChTrans1D1" presStyleIdx="0" presStyleCnt="9"/>
      <dgm:spPr/>
    </dgm:pt>
    <dgm:pt modelId="{B59D27C2-DD41-4D11-9833-CBB75606E6E3}" type="pres">
      <dgm:prSet presAssocID="{AF66C01E-FF92-4812-B588-F0EEC170EA55}" presName="node" presStyleCnt="0"/>
      <dgm:spPr/>
    </dgm:pt>
    <dgm:pt modelId="{68E1331A-506C-45C7-A15C-968C175D644B}" type="pres">
      <dgm:prSet presAssocID="{AF66C01E-FF92-4812-B588-F0EEC170EA55}" presName="parentNode" presStyleLbl="node1" presStyleIdx="1" presStyleCnt="10" custScaleX="403449" custScaleY="249102" custLinFactX="-263947" custLinFactY="51264" custLinFactNeighborX="-300000" custLinFactNeighborY="100000">
        <dgm:presLayoutVars>
          <dgm:chMax val="1"/>
          <dgm:bulletEnabled val="1"/>
        </dgm:presLayoutVars>
      </dgm:prSet>
      <dgm:spPr/>
    </dgm:pt>
    <dgm:pt modelId="{2AA51BDD-673F-41B4-AF1B-C3CA47CF67EB}" type="pres">
      <dgm:prSet presAssocID="{AF66C01E-FF92-4812-B588-F0EEC170EA55}" presName="childNode" presStyleLbl="revTx" presStyleIdx="0" presStyleCnt="0">
        <dgm:presLayoutVars>
          <dgm:bulletEnabled val="1"/>
        </dgm:presLayoutVars>
      </dgm:prSet>
      <dgm:spPr/>
    </dgm:pt>
    <dgm:pt modelId="{DF54055F-E409-4749-8E82-655335ACD4AB}" type="pres">
      <dgm:prSet presAssocID="{E70F84B7-2D2A-41FE-852F-AF8AABD1D00B}" presName="Name25" presStyleLbl="parChTrans1D1" presStyleIdx="1" presStyleCnt="9"/>
      <dgm:spPr/>
    </dgm:pt>
    <dgm:pt modelId="{BFD2B1A0-8C5F-43B9-8C2B-1E894CE5ABB7}" type="pres">
      <dgm:prSet presAssocID="{E38FBACB-D05B-41D3-BD0F-0B76B5B5713C}" presName="node" presStyleCnt="0"/>
      <dgm:spPr/>
    </dgm:pt>
    <dgm:pt modelId="{9C734EC3-CEE6-4308-96A0-B40C2AAF86CD}" type="pres">
      <dgm:prSet presAssocID="{E38FBACB-D05B-41D3-BD0F-0B76B5B5713C}" presName="parentNode" presStyleLbl="node1" presStyleIdx="2" presStyleCnt="10" custScaleX="460515" custScaleY="263990" custLinFactX="-100000" custLinFactNeighborX="-101562" custLinFactNeighborY="-29878">
        <dgm:presLayoutVars>
          <dgm:chMax val="1"/>
          <dgm:bulletEnabled val="1"/>
        </dgm:presLayoutVars>
      </dgm:prSet>
      <dgm:spPr/>
    </dgm:pt>
    <dgm:pt modelId="{F658073B-C52A-4788-AE6A-386DDB869073}" type="pres">
      <dgm:prSet presAssocID="{E38FBACB-D05B-41D3-BD0F-0B76B5B5713C}" presName="childNode" presStyleLbl="revTx" presStyleIdx="0" presStyleCnt="0">
        <dgm:presLayoutVars>
          <dgm:bulletEnabled val="1"/>
        </dgm:presLayoutVars>
      </dgm:prSet>
      <dgm:spPr/>
    </dgm:pt>
    <dgm:pt modelId="{DE6294E6-4534-4282-9953-C6D218F81E81}" type="pres">
      <dgm:prSet presAssocID="{EAE3B93C-340E-439F-B60F-584AA133DAC6}" presName="Name25" presStyleLbl="parChTrans1D1" presStyleIdx="2" presStyleCnt="9"/>
      <dgm:spPr/>
    </dgm:pt>
    <dgm:pt modelId="{CF3C7F0B-45EA-4065-8EEB-9BC3657EECDE}" type="pres">
      <dgm:prSet presAssocID="{32DE2881-F4A0-4EF5-B323-1BD14685918B}" presName="node" presStyleCnt="0"/>
      <dgm:spPr/>
    </dgm:pt>
    <dgm:pt modelId="{0E1FAEAE-D485-4987-B26D-3AB1E3E2E53D}" type="pres">
      <dgm:prSet presAssocID="{32DE2881-F4A0-4EF5-B323-1BD14685918B}" presName="parentNode" presStyleLbl="node1" presStyleIdx="3" presStyleCnt="10" custScaleX="424342" custScaleY="267416" custLinFactX="90632" custLinFactY="-82632" custLinFactNeighborX="100000" custLinFactNeighborY="-100000">
        <dgm:presLayoutVars>
          <dgm:chMax val="1"/>
          <dgm:bulletEnabled val="1"/>
        </dgm:presLayoutVars>
      </dgm:prSet>
      <dgm:spPr/>
    </dgm:pt>
    <dgm:pt modelId="{965C6D51-990E-4A97-AB7D-720958BC266E}" type="pres">
      <dgm:prSet presAssocID="{32DE2881-F4A0-4EF5-B323-1BD14685918B}" presName="childNode" presStyleLbl="revTx" presStyleIdx="0" presStyleCnt="0">
        <dgm:presLayoutVars>
          <dgm:bulletEnabled val="1"/>
        </dgm:presLayoutVars>
      </dgm:prSet>
      <dgm:spPr/>
    </dgm:pt>
    <dgm:pt modelId="{9CBD81C5-08F9-4F2D-8DD9-77BC9F65E10D}" type="pres">
      <dgm:prSet presAssocID="{DA9160D8-0A25-4339-8F25-075D80E3DD37}" presName="Name25" presStyleLbl="parChTrans1D1" presStyleIdx="3" presStyleCnt="9"/>
      <dgm:spPr/>
    </dgm:pt>
    <dgm:pt modelId="{30363FFF-ECAB-4CCE-B5BC-399D420D19F7}" type="pres">
      <dgm:prSet presAssocID="{61A3143C-E197-41A3-8752-3E6AA3C4DF56}" presName="node" presStyleCnt="0"/>
      <dgm:spPr/>
    </dgm:pt>
    <dgm:pt modelId="{D06A6D65-68B6-401F-954B-63DEB71B81E7}" type="pres">
      <dgm:prSet presAssocID="{61A3143C-E197-41A3-8752-3E6AA3C4DF56}" presName="parentNode" presStyleLbl="node1" presStyleIdx="4" presStyleCnt="10" custScaleX="428214" custScaleY="264994" custLinFactX="200000" custLinFactY="-12401" custLinFactNeighborX="263783" custLinFactNeighborY="-100000">
        <dgm:presLayoutVars>
          <dgm:chMax val="1"/>
          <dgm:bulletEnabled val="1"/>
        </dgm:presLayoutVars>
      </dgm:prSet>
      <dgm:spPr/>
    </dgm:pt>
    <dgm:pt modelId="{E05C2780-2952-4F21-B049-7DF40916331F}" type="pres">
      <dgm:prSet presAssocID="{61A3143C-E197-41A3-8752-3E6AA3C4DF56}" presName="childNode" presStyleLbl="revTx" presStyleIdx="0" presStyleCnt="0">
        <dgm:presLayoutVars>
          <dgm:bulletEnabled val="1"/>
        </dgm:presLayoutVars>
      </dgm:prSet>
      <dgm:spPr/>
    </dgm:pt>
    <dgm:pt modelId="{1BA1DD63-5697-4CA6-90A0-ED43105E88E4}" type="pres">
      <dgm:prSet presAssocID="{F5E4B1EA-0628-482C-A110-518B5B5C07A0}" presName="Name25" presStyleLbl="parChTrans1D1" presStyleIdx="4" presStyleCnt="9"/>
      <dgm:spPr/>
    </dgm:pt>
    <dgm:pt modelId="{09BE9D6A-B2CA-431E-9499-2775507B230F}" type="pres">
      <dgm:prSet presAssocID="{C4618AC7-53F7-4273-95C6-7AB3F138F142}" presName="node" presStyleCnt="0"/>
      <dgm:spPr/>
    </dgm:pt>
    <dgm:pt modelId="{E96BE28E-9658-4108-B930-CF97F945EE11}" type="pres">
      <dgm:prSet presAssocID="{C4618AC7-53F7-4273-95C6-7AB3F138F142}" presName="parentNode" presStyleLbl="node1" presStyleIdx="5" presStyleCnt="10" custScaleX="510161" custScaleY="234951" custLinFactX="200000" custLinFactNeighborX="265245" custLinFactNeighborY="33526">
        <dgm:presLayoutVars>
          <dgm:chMax val="1"/>
          <dgm:bulletEnabled val="1"/>
        </dgm:presLayoutVars>
      </dgm:prSet>
      <dgm:spPr/>
    </dgm:pt>
    <dgm:pt modelId="{89CDFA5D-0740-4B42-8AC9-0701D5972837}" type="pres">
      <dgm:prSet presAssocID="{C4618AC7-53F7-4273-95C6-7AB3F138F142}" presName="childNode" presStyleLbl="revTx" presStyleIdx="0" presStyleCnt="0">
        <dgm:presLayoutVars>
          <dgm:bulletEnabled val="1"/>
        </dgm:presLayoutVars>
      </dgm:prSet>
      <dgm:spPr/>
    </dgm:pt>
    <dgm:pt modelId="{7A136BFE-34F5-4D74-85C6-E9B5BDC57C23}" type="pres">
      <dgm:prSet presAssocID="{97C7F829-A882-4788-BA38-27E3A2F7F04E}" presName="Name25" presStyleLbl="parChTrans1D1" presStyleIdx="5" presStyleCnt="9"/>
      <dgm:spPr/>
    </dgm:pt>
    <dgm:pt modelId="{10F6CA9C-185F-4728-84B9-448CC64E6478}" type="pres">
      <dgm:prSet presAssocID="{92AD0923-C8F6-4A76-8C83-951786FBB682}" presName="node" presStyleCnt="0"/>
      <dgm:spPr/>
    </dgm:pt>
    <dgm:pt modelId="{7E7548BF-0E22-423A-87D3-02FDCCDC96F2}" type="pres">
      <dgm:prSet presAssocID="{92AD0923-C8F6-4A76-8C83-951786FBB682}" presName="parentNode" presStyleLbl="node1" presStyleIdx="6" presStyleCnt="10" custScaleX="426195" custScaleY="236998" custLinFactX="208373" custLinFactY="66327" custLinFactNeighborX="300000" custLinFactNeighborY="100000">
        <dgm:presLayoutVars>
          <dgm:chMax val="1"/>
          <dgm:bulletEnabled val="1"/>
        </dgm:presLayoutVars>
      </dgm:prSet>
      <dgm:spPr/>
    </dgm:pt>
    <dgm:pt modelId="{ABA90473-6151-4343-BAB8-064CE1720BE4}" type="pres">
      <dgm:prSet presAssocID="{92AD0923-C8F6-4A76-8C83-951786FBB682}" presName="childNode" presStyleLbl="revTx" presStyleIdx="0" presStyleCnt="0">
        <dgm:presLayoutVars>
          <dgm:bulletEnabled val="1"/>
        </dgm:presLayoutVars>
      </dgm:prSet>
      <dgm:spPr/>
    </dgm:pt>
    <dgm:pt modelId="{E4D5D983-22C5-4D13-9260-FFBB7B609EB8}" type="pres">
      <dgm:prSet presAssocID="{C2E01E33-E80E-434D-9D7D-5D6CA26E70BF}" presName="Name25" presStyleLbl="parChTrans1D1" presStyleIdx="6" presStyleCnt="9"/>
      <dgm:spPr/>
    </dgm:pt>
    <dgm:pt modelId="{D8B205EB-A01C-418E-A431-6671656D8A7E}" type="pres">
      <dgm:prSet presAssocID="{EB4DB61F-0521-46C0-8677-2EEE94AFD111}" presName="node" presStyleCnt="0"/>
      <dgm:spPr/>
    </dgm:pt>
    <dgm:pt modelId="{F429973A-3C2A-43D2-B905-C57A79E2FB92}" type="pres">
      <dgm:prSet presAssocID="{EB4DB61F-0521-46C0-8677-2EEE94AFD111}" presName="parentNode" presStyleLbl="node1" presStyleIdx="7" presStyleCnt="10" custScaleX="387903" custScaleY="260384" custLinFactX="68242" custLinFactY="58778" custLinFactNeighborX="100000" custLinFactNeighborY="100000">
        <dgm:presLayoutVars>
          <dgm:chMax val="1"/>
          <dgm:bulletEnabled val="1"/>
        </dgm:presLayoutVars>
      </dgm:prSet>
      <dgm:spPr/>
    </dgm:pt>
    <dgm:pt modelId="{31E78F3D-3BCD-4141-B362-0665B7C69E8F}" type="pres">
      <dgm:prSet presAssocID="{EB4DB61F-0521-46C0-8677-2EEE94AFD111}" presName="childNode" presStyleLbl="revTx" presStyleIdx="0" presStyleCnt="0">
        <dgm:presLayoutVars>
          <dgm:bulletEnabled val="1"/>
        </dgm:presLayoutVars>
      </dgm:prSet>
      <dgm:spPr/>
    </dgm:pt>
    <dgm:pt modelId="{56FA1F30-56FF-45C6-9778-55ED59AC5C5B}" type="pres">
      <dgm:prSet presAssocID="{1AD2F9F0-0D04-44FB-9DC4-4CE8C7E51B97}" presName="Name25" presStyleLbl="parChTrans1D1" presStyleIdx="7" presStyleCnt="9"/>
      <dgm:spPr/>
    </dgm:pt>
    <dgm:pt modelId="{02DA3212-9A7E-4FAE-84A4-422F8D671569}" type="pres">
      <dgm:prSet presAssocID="{C8412880-7294-4AE8-B147-6EDB2B9502FF}" presName="node" presStyleCnt="0"/>
      <dgm:spPr/>
    </dgm:pt>
    <dgm:pt modelId="{C5719FD5-18D6-468F-B36D-E72198335DED}" type="pres">
      <dgm:prSet presAssocID="{C8412880-7294-4AE8-B147-6EDB2B9502FF}" presName="parentNode" presStyleLbl="node1" presStyleIdx="8" presStyleCnt="10" custScaleX="416624" custScaleY="266155" custLinFactX="-89874" custLinFactNeighborX="-100000" custLinFactNeighborY="43455">
        <dgm:presLayoutVars>
          <dgm:chMax val="1"/>
          <dgm:bulletEnabled val="1"/>
        </dgm:presLayoutVars>
      </dgm:prSet>
      <dgm:spPr/>
    </dgm:pt>
    <dgm:pt modelId="{09589514-9C61-4C57-82A5-8FE922EB0F4D}" type="pres">
      <dgm:prSet presAssocID="{C8412880-7294-4AE8-B147-6EDB2B9502FF}" presName="childNode" presStyleLbl="revTx" presStyleIdx="0" presStyleCnt="0">
        <dgm:presLayoutVars>
          <dgm:bulletEnabled val="1"/>
        </dgm:presLayoutVars>
      </dgm:prSet>
      <dgm:spPr/>
    </dgm:pt>
    <dgm:pt modelId="{D20449B6-B2A4-4B9F-A910-F1BD63DEE314}" type="pres">
      <dgm:prSet presAssocID="{6E8AEC7F-5AAD-476D-8727-C8178F1137E5}" presName="Name25" presStyleLbl="parChTrans1D1" presStyleIdx="8" presStyleCnt="9"/>
      <dgm:spPr/>
    </dgm:pt>
    <dgm:pt modelId="{E9E7D8BA-9611-4565-9C3C-8D9CEA8A0484}" type="pres">
      <dgm:prSet presAssocID="{96E5BD7A-FF30-406A-9789-438263894F61}" presName="node" presStyleCnt="0"/>
      <dgm:spPr/>
    </dgm:pt>
    <dgm:pt modelId="{19F27F5E-7DCB-41A0-9BB0-FCAC15A9B56B}" type="pres">
      <dgm:prSet presAssocID="{96E5BD7A-FF30-406A-9789-438263894F61}" presName="parentNode" presStyleLbl="node1" presStyleIdx="9" presStyleCnt="10" custScaleX="448635" custScaleY="245658" custLinFactX="-300000" custLinFactNeighborX="-304214" custLinFactNeighborY="-78075">
        <dgm:presLayoutVars>
          <dgm:chMax val="1"/>
          <dgm:bulletEnabled val="1"/>
        </dgm:presLayoutVars>
      </dgm:prSet>
      <dgm:spPr/>
    </dgm:pt>
    <dgm:pt modelId="{96ED9C29-5CD5-4B14-803A-FEB00FB4574D}" type="pres">
      <dgm:prSet presAssocID="{96E5BD7A-FF30-406A-9789-438263894F61}" presName="childNode" presStyleLbl="revTx" presStyleIdx="0" presStyleCnt="0">
        <dgm:presLayoutVars>
          <dgm:bulletEnabled val="1"/>
        </dgm:presLayoutVars>
      </dgm:prSet>
      <dgm:spPr/>
    </dgm:pt>
  </dgm:ptLst>
  <dgm:cxnLst>
    <dgm:cxn modelId="{D3E34200-3754-43D7-A55D-2134B169890E}" type="presOf" srcId="{96E5BD7A-FF30-406A-9789-438263894F61}" destId="{19F27F5E-7DCB-41A0-9BB0-FCAC15A9B56B}" srcOrd="0" destOrd="0" presId="urn:microsoft.com/office/officeart/2005/8/layout/radial2"/>
    <dgm:cxn modelId="{6C8E4A12-ACDB-42E2-88A6-30BA42C888E3}" type="presOf" srcId="{C8412880-7294-4AE8-B147-6EDB2B9502FF}" destId="{C5719FD5-18D6-468F-B36D-E72198335DED}" srcOrd="0" destOrd="0" presId="urn:microsoft.com/office/officeart/2005/8/layout/radial2"/>
    <dgm:cxn modelId="{7D547222-9817-4363-B8B4-BD9DA22078A7}" type="presOf" srcId="{53B6C8A9-B749-42DB-81A6-223F5AF829AD}" destId="{0170A8A6-769F-46CD-95A9-19DFF83943B6}" srcOrd="0" destOrd="0" presId="urn:microsoft.com/office/officeart/2005/8/layout/radial2"/>
    <dgm:cxn modelId="{6445DA5D-4929-4A1F-9EB1-13565FBF52E1}" srcId="{53B6C8A9-B749-42DB-81A6-223F5AF829AD}" destId="{C4618AC7-53F7-4273-95C6-7AB3F138F142}" srcOrd="4" destOrd="0" parTransId="{F5E4B1EA-0628-482C-A110-518B5B5C07A0}" sibTransId="{1C31D8B4-AC71-4EA6-B407-52E49E6B66D8}"/>
    <dgm:cxn modelId="{D3950764-D0F3-46FB-9A6C-802C472FD5C3}" type="presOf" srcId="{F5E4B1EA-0628-482C-A110-518B5B5C07A0}" destId="{1BA1DD63-5697-4CA6-90A0-ED43105E88E4}" srcOrd="0" destOrd="0" presId="urn:microsoft.com/office/officeart/2005/8/layout/radial2"/>
    <dgm:cxn modelId="{6DEEE947-EC01-4FA2-B307-C5737AE17A47}" type="presOf" srcId="{E38FBACB-D05B-41D3-BD0F-0B76B5B5713C}" destId="{9C734EC3-CEE6-4308-96A0-B40C2AAF86CD}" srcOrd="0" destOrd="0" presId="urn:microsoft.com/office/officeart/2005/8/layout/radial2"/>
    <dgm:cxn modelId="{DC7D7868-EA3C-4E41-B00C-BFE41A99969F}" type="presOf" srcId="{32DE2881-F4A0-4EF5-B323-1BD14685918B}" destId="{0E1FAEAE-D485-4987-B26D-3AB1E3E2E53D}" srcOrd="0" destOrd="0" presId="urn:microsoft.com/office/officeart/2005/8/layout/radial2"/>
    <dgm:cxn modelId="{244F636B-6E82-4B03-B538-6C8E0DAEF971}" type="presOf" srcId="{EAE3B93C-340E-439F-B60F-584AA133DAC6}" destId="{DE6294E6-4534-4282-9953-C6D218F81E81}" srcOrd="0" destOrd="0" presId="urn:microsoft.com/office/officeart/2005/8/layout/radial2"/>
    <dgm:cxn modelId="{A9F88C6E-144A-434B-BDF2-8406B59940A0}" type="presOf" srcId="{AF66C01E-FF92-4812-B588-F0EEC170EA55}" destId="{68E1331A-506C-45C7-A15C-968C175D644B}" srcOrd="0" destOrd="0" presId="urn:microsoft.com/office/officeart/2005/8/layout/radial2"/>
    <dgm:cxn modelId="{9E0DA04F-53A5-4DBC-840D-E001400A25DA}" type="presOf" srcId="{73329F33-E6BD-4E02-B34D-4306A47224F1}" destId="{8E120E11-361B-4430-9B6A-D2CB4675BD69}" srcOrd="0" destOrd="0" presId="urn:microsoft.com/office/officeart/2005/8/layout/radial2"/>
    <dgm:cxn modelId="{CC492E50-EEC9-418D-A825-56819F42EF72}" type="presOf" srcId="{1AD2F9F0-0D04-44FB-9DC4-4CE8C7E51B97}" destId="{56FA1F30-56FF-45C6-9778-55ED59AC5C5B}" srcOrd="0" destOrd="0" presId="urn:microsoft.com/office/officeart/2005/8/layout/radial2"/>
    <dgm:cxn modelId="{8F1C8B70-CC97-4A4A-892C-D8FF5C9F5CFC}" type="presOf" srcId="{DA9160D8-0A25-4339-8F25-075D80E3DD37}" destId="{9CBD81C5-08F9-4F2D-8DD9-77BC9F65E10D}" srcOrd="0" destOrd="0" presId="urn:microsoft.com/office/officeart/2005/8/layout/radial2"/>
    <dgm:cxn modelId="{80408056-556C-4534-BF45-F82BEB952CD9}" type="presOf" srcId="{97C7F829-A882-4788-BA38-27E3A2F7F04E}" destId="{7A136BFE-34F5-4D74-85C6-E9B5BDC57C23}" srcOrd="0" destOrd="0" presId="urn:microsoft.com/office/officeart/2005/8/layout/radial2"/>
    <dgm:cxn modelId="{45EDA77A-D418-4528-87A1-8A9C9B263E9A}" type="presOf" srcId="{C2E01E33-E80E-434D-9D7D-5D6CA26E70BF}" destId="{E4D5D983-22C5-4D13-9260-FFBB7B609EB8}" srcOrd="0" destOrd="0" presId="urn:microsoft.com/office/officeart/2005/8/layout/radial2"/>
    <dgm:cxn modelId="{45AFF67F-DAF9-4230-ADA3-D109A05D3A4C}" type="presOf" srcId="{92AD0923-C8F6-4A76-8C83-951786FBB682}" destId="{7E7548BF-0E22-423A-87D3-02FDCCDC96F2}" srcOrd="0" destOrd="0" presId="urn:microsoft.com/office/officeart/2005/8/layout/radial2"/>
    <dgm:cxn modelId="{C35C6C88-D059-4A88-91A5-540B9B469BD5}" srcId="{53B6C8A9-B749-42DB-81A6-223F5AF829AD}" destId="{32DE2881-F4A0-4EF5-B323-1BD14685918B}" srcOrd="2" destOrd="0" parTransId="{EAE3B93C-340E-439F-B60F-584AA133DAC6}" sibTransId="{0214A021-67BF-4682-B1B8-89A13BFF8129}"/>
    <dgm:cxn modelId="{6AF2628A-5FBF-471F-9E4B-5652977B41F3}" srcId="{53B6C8A9-B749-42DB-81A6-223F5AF829AD}" destId="{AF66C01E-FF92-4812-B588-F0EEC170EA55}" srcOrd="0" destOrd="0" parTransId="{73329F33-E6BD-4E02-B34D-4306A47224F1}" sibTransId="{323A4399-EE2D-41ED-93A0-08771DEE346B}"/>
    <dgm:cxn modelId="{23EC828D-7AF0-4DAE-9CF0-BCAADDEAEE1A}" type="presOf" srcId="{6E8AEC7F-5AAD-476D-8727-C8178F1137E5}" destId="{D20449B6-B2A4-4B9F-A910-F1BD63DEE314}" srcOrd="0" destOrd="0" presId="urn:microsoft.com/office/officeart/2005/8/layout/radial2"/>
    <dgm:cxn modelId="{FBEE96A7-3BD7-47BD-B96C-A93FBFA7B4E6}" srcId="{53B6C8A9-B749-42DB-81A6-223F5AF829AD}" destId="{E38FBACB-D05B-41D3-BD0F-0B76B5B5713C}" srcOrd="1" destOrd="0" parTransId="{E70F84B7-2D2A-41FE-852F-AF8AABD1D00B}" sibTransId="{5227D82B-1E78-4E6B-A56E-F11D451BAEB6}"/>
    <dgm:cxn modelId="{3D2FE6A8-F6D2-4D83-99A3-245FB1155AE3}" type="presOf" srcId="{E70F84B7-2D2A-41FE-852F-AF8AABD1D00B}" destId="{DF54055F-E409-4749-8E82-655335ACD4AB}" srcOrd="0" destOrd="0" presId="urn:microsoft.com/office/officeart/2005/8/layout/radial2"/>
    <dgm:cxn modelId="{44D071AE-3276-45B6-8CC2-13EC0CA3D77D}" srcId="{53B6C8A9-B749-42DB-81A6-223F5AF829AD}" destId="{61A3143C-E197-41A3-8752-3E6AA3C4DF56}" srcOrd="3" destOrd="0" parTransId="{DA9160D8-0A25-4339-8F25-075D80E3DD37}" sibTransId="{7A182125-4268-47AE-8FD0-6BF4F717621B}"/>
    <dgm:cxn modelId="{59AC1EBE-0C5D-48D6-AB66-21EBD650B591}" type="presOf" srcId="{EB4DB61F-0521-46C0-8677-2EEE94AFD111}" destId="{F429973A-3C2A-43D2-B905-C57A79E2FB92}" srcOrd="0" destOrd="0" presId="urn:microsoft.com/office/officeart/2005/8/layout/radial2"/>
    <dgm:cxn modelId="{8C79C3D9-6D15-4B7C-B53A-50CEB01C7363}" type="presOf" srcId="{C4618AC7-53F7-4273-95C6-7AB3F138F142}" destId="{E96BE28E-9658-4108-B930-CF97F945EE11}" srcOrd="0" destOrd="0" presId="urn:microsoft.com/office/officeart/2005/8/layout/radial2"/>
    <dgm:cxn modelId="{5F73B2DB-FF3F-43E4-8320-6CD5EDCBC8D2}" srcId="{53B6C8A9-B749-42DB-81A6-223F5AF829AD}" destId="{92AD0923-C8F6-4A76-8C83-951786FBB682}" srcOrd="5" destOrd="0" parTransId="{97C7F829-A882-4788-BA38-27E3A2F7F04E}" sibTransId="{D46E6C89-9C0F-4B9A-9829-96DEFC49F40D}"/>
    <dgm:cxn modelId="{7D3BB4E1-E7BE-457E-9FA3-642BCC8B3F88}" srcId="{53B6C8A9-B749-42DB-81A6-223F5AF829AD}" destId="{EB4DB61F-0521-46C0-8677-2EEE94AFD111}" srcOrd="6" destOrd="0" parTransId="{C2E01E33-E80E-434D-9D7D-5D6CA26E70BF}" sibTransId="{A727C9BE-D30B-457C-97BA-63FB36600D58}"/>
    <dgm:cxn modelId="{5E9C14F5-B6AB-4F9F-BD05-7CF242DCE3CC}" srcId="{53B6C8A9-B749-42DB-81A6-223F5AF829AD}" destId="{C8412880-7294-4AE8-B147-6EDB2B9502FF}" srcOrd="7" destOrd="0" parTransId="{1AD2F9F0-0D04-44FB-9DC4-4CE8C7E51B97}" sibTransId="{D614CE01-0E54-4213-9F66-1A4AE8FC1D90}"/>
    <dgm:cxn modelId="{886F19FC-B0F0-4224-9A62-7EEEDEAC8C0F}" type="presOf" srcId="{61A3143C-E197-41A3-8752-3E6AA3C4DF56}" destId="{D06A6D65-68B6-401F-954B-63DEB71B81E7}" srcOrd="0" destOrd="0" presId="urn:microsoft.com/office/officeart/2005/8/layout/radial2"/>
    <dgm:cxn modelId="{63ADEDFC-1C7A-4076-A454-216254E2A29A}" srcId="{53B6C8A9-B749-42DB-81A6-223F5AF829AD}" destId="{96E5BD7A-FF30-406A-9789-438263894F61}" srcOrd="8" destOrd="0" parTransId="{6E8AEC7F-5AAD-476D-8727-C8178F1137E5}" sibTransId="{AB3B6DA0-055C-4DF2-B70B-D787A18A2761}"/>
    <dgm:cxn modelId="{2422C1BD-1485-467B-BE1D-A87B146A5EE9}" type="presParOf" srcId="{0170A8A6-769F-46CD-95A9-19DFF83943B6}" destId="{5AD79EC4-C9DF-42C7-B09E-E3750D0E0196}" srcOrd="0" destOrd="0" presId="urn:microsoft.com/office/officeart/2005/8/layout/radial2"/>
    <dgm:cxn modelId="{1A8D912D-86CC-415C-BFFC-629A1D1405E4}" type="presParOf" srcId="{5AD79EC4-C9DF-42C7-B09E-E3750D0E0196}" destId="{8CEBB7DC-630B-4F59-977F-354C50E0D102}" srcOrd="0" destOrd="0" presId="urn:microsoft.com/office/officeart/2005/8/layout/radial2"/>
    <dgm:cxn modelId="{29C25E9A-3E4A-46F2-91C9-188D228711BE}" type="presParOf" srcId="{8CEBB7DC-630B-4F59-977F-354C50E0D102}" destId="{6BBB1C1C-A278-419A-A47C-9BE2D3C7E76C}" srcOrd="0" destOrd="0" presId="urn:microsoft.com/office/officeart/2005/8/layout/radial2"/>
    <dgm:cxn modelId="{A26F3C91-1DAD-4933-BC54-6AAA0E69CD3F}" type="presParOf" srcId="{8CEBB7DC-630B-4F59-977F-354C50E0D102}" destId="{C82EF328-908C-4C25-B1D8-1B902DBF02CA}" srcOrd="1" destOrd="0" presId="urn:microsoft.com/office/officeart/2005/8/layout/radial2"/>
    <dgm:cxn modelId="{DFBC756C-DF74-4F35-AF15-587A8F3C18FE}" type="presParOf" srcId="{5AD79EC4-C9DF-42C7-B09E-E3750D0E0196}" destId="{8E120E11-361B-4430-9B6A-D2CB4675BD69}" srcOrd="1" destOrd="0" presId="urn:microsoft.com/office/officeart/2005/8/layout/radial2"/>
    <dgm:cxn modelId="{B6E5AB65-6093-4966-A194-E0AEE2C8790F}" type="presParOf" srcId="{5AD79EC4-C9DF-42C7-B09E-E3750D0E0196}" destId="{B59D27C2-DD41-4D11-9833-CBB75606E6E3}" srcOrd="2" destOrd="0" presId="urn:microsoft.com/office/officeart/2005/8/layout/radial2"/>
    <dgm:cxn modelId="{D73031D7-94B8-45FF-BF1B-75B29C33EB24}" type="presParOf" srcId="{B59D27C2-DD41-4D11-9833-CBB75606E6E3}" destId="{68E1331A-506C-45C7-A15C-968C175D644B}" srcOrd="0" destOrd="0" presId="urn:microsoft.com/office/officeart/2005/8/layout/radial2"/>
    <dgm:cxn modelId="{C3B35122-1637-4F72-84F6-2ACFBDE4279C}" type="presParOf" srcId="{B59D27C2-DD41-4D11-9833-CBB75606E6E3}" destId="{2AA51BDD-673F-41B4-AF1B-C3CA47CF67EB}" srcOrd="1" destOrd="0" presId="urn:microsoft.com/office/officeart/2005/8/layout/radial2"/>
    <dgm:cxn modelId="{678FF630-7020-4145-94ED-3FD21349A421}" type="presParOf" srcId="{5AD79EC4-C9DF-42C7-B09E-E3750D0E0196}" destId="{DF54055F-E409-4749-8E82-655335ACD4AB}" srcOrd="3" destOrd="0" presId="urn:microsoft.com/office/officeart/2005/8/layout/radial2"/>
    <dgm:cxn modelId="{DFF9816E-8D1B-40F8-BBBA-01633759A9F1}" type="presParOf" srcId="{5AD79EC4-C9DF-42C7-B09E-E3750D0E0196}" destId="{BFD2B1A0-8C5F-43B9-8C2B-1E894CE5ABB7}" srcOrd="4" destOrd="0" presId="urn:microsoft.com/office/officeart/2005/8/layout/radial2"/>
    <dgm:cxn modelId="{1409E876-8BF5-4306-8DF9-9F81E4E3F651}" type="presParOf" srcId="{BFD2B1A0-8C5F-43B9-8C2B-1E894CE5ABB7}" destId="{9C734EC3-CEE6-4308-96A0-B40C2AAF86CD}" srcOrd="0" destOrd="0" presId="urn:microsoft.com/office/officeart/2005/8/layout/radial2"/>
    <dgm:cxn modelId="{FB5DE079-D99F-4E71-BB5A-6710B9D51921}" type="presParOf" srcId="{BFD2B1A0-8C5F-43B9-8C2B-1E894CE5ABB7}" destId="{F658073B-C52A-4788-AE6A-386DDB869073}" srcOrd="1" destOrd="0" presId="urn:microsoft.com/office/officeart/2005/8/layout/radial2"/>
    <dgm:cxn modelId="{E2C7867D-9C58-4616-AA7E-B15A81448F70}" type="presParOf" srcId="{5AD79EC4-C9DF-42C7-B09E-E3750D0E0196}" destId="{DE6294E6-4534-4282-9953-C6D218F81E81}" srcOrd="5" destOrd="0" presId="urn:microsoft.com/office/officeart/2005/8/layout/radial2"/>
    <dgm:cxn modelId="{717E8493-F9D9-42A4-9330-2F1B3DB2A941}" type="presParOf" srcId="{5AD79EC4-C9DF-42C7-B09E-E3750D0E0196}" destId="{CF3C7F0B-45EA-4065-8EEB-9BC3657EECDE}" srcOrd="6" destOrd="0" presId="urn:microsoft.com/office/officeart/2005/8/layout/radial2"/>
    <dgm:cxn modelId="{5E37B0E1-ED12-448B-A833-18F84B8EF11A}" type="presParOf" srcId="{CF3C7F0B-45EA-4065-8EEB-9BC3657EECDE}" destId="{0E1FAEAE-D485-4987-B26D-3AB1E3E2E53D}" srcOrd="0" destOrd="0" presId="urn:microsoft.com/office/officeart/2005/8/layout/radial2"/>
    <dgm:cxn modelId="{7EA1D2FF-A763-4240-8F53-121D9C88233F}" type="presParOf" srcId="{CF3C7F0B-45EA-4065-8EEB-9BC3657EECDE}" destId="{965C6D51-990E-4A97-AB7D-720958BC266E}" srcOrd="1" destOrd="0" presId="urn:microsoft.com/office/officeart/2005/8/layout/radial2"/>
    <dgm:cxn modelId="{9E82F9E5-1416-49E8-944D-26AC4A22588A}" type="presParOf" srcId="{5AD79EC4-C9DF-42C7-B09E-E3750D0E0196}" destId="{9CBD81C5-08F9-4F2D-8DD9-77BC9F65E10D}" srcOrd="7" destOrd="0" presId="urn:microsoft.com/office/officeart/2005/8/layout/radial2"/>
    <dgm:cxn modelId="{9C5EDB6A-86B7-463F-9135-F9C935D5CCAE}" type="presParOf" srcId="{5AD79EC4-C9DF-42C7-B09E-E3750D0E0196}" destId="{30363FFF-ECAB-4CCE-B5BC-399D420D19F7}" srcOrd="8" destOrd="0" presId="urn:microsoft.com/office/officeart/2005/8/layout/radial2"/>
    <dgm:cxn modelId="{D114D761-2412-441D-BC93-750A0930B42E}" type="presParOf" srcId="{30363FFF-ECAB-4CCE-B5BC-399D420D19F7}" destId="{D06A6D65-68B6-401F-954B-63DEB71B81E7}" srcOrd="0" destOrd="0" presId="urn:microsoft.com/office/officeart/2005/8/layout/radial2"/>
    <dgm:cxn modelId="{53BEBDB2-83BF-4879-8DE3-8F9C3E0F7166}" type="presParOf" srcId="{30363FFF-ECAB-4CCE-B5BC-399D420D19F7}" destId="{E05C2780-2952-4F21-B049-7DF40916331F}" srcOrd="1" destOrd="0" presId="urn:microsoft.com/office/officeart/2005/8/layout/radial2"/>
    <dgm:cxn modelId="{31AF98B3-06F0-4753-ADF2-82F607984362}" type="presParOf" srcId="{5AD79EC4-C9DF-42C7-B09E-E3750D0E0196}" destId="{1BA1DD63-5697-4CA6-90A0-ED43105E88E4}" srcOrd="9" destOrd="0" presId="urn:microsoft.com/office/officeart/2005/8/layout/radial2"/>
    <dgm:cxn modelId="{F0CD37B5-F715-489C-8C62-4FC0170880DE}" type="presParOf" srcId="{5AD79EC4-C9DF-42C7-B09E-E3750D0E0196}" destId="{09BE9D6A-B2CA-431E-9499-2775507B230F}" srcOrd="10" destOrd="0" presId="urn:microsoft.com/office/officeart/2005/8/layout/radial2"/>
    <dgm:cxn modelId="{F5558674-956F-486F-B04A-E802E3F74C06}" type="presParOf" srcId="{09BE9D6A-B2CA-431E-9499-2775507B230F}" destId="{E96BE28E-9658-4108-B930-CF97F945EE11}" srcOrd="0" destOrd="0" presId="urn:microsoft.com/office/officeart/2005/8/layout/radial2"/>
    <dgm:cxn modelId="{8F7582B8-CB24-4BB9-BC59-A087CEF8FBBB}" type="presParOf" srcId="{09BE9D6A-B2CA-431E-9499-2775507B230F}" destId="{89CDFA5D-0740-4B42-8AC9-0701D5972837}" srcOrd="1" destOrd="0" presId="urn:microsoft.com/office/officeart/2005/8/layout/radial2"/>
    <dgm:cxn modelId="{3C9E5572-1941-46A7-9B51-DA43CF8A28A1}" type="presParOf" srcId="{5AD79EC4-C9DF-42C7-B09E-E3750D0E0196}" destId="{7A136BFE-34F5-4D74-85C6-E9B5BDC57C23}" srcOrd="11" destOrd="0" presId="urn:microsoft.com/office/officeart/2005/8/layout/radial2"/>
    <dgm:cxn modelId="{9BEF2E6C-D6D1-4228-B575-3263D6CBC00F}" type="presParOf" srcId="{5AD79EC4-C9DF-42C7-B09E-E3750D0E0196}" destId="{10F6CA9C-185F-4728-84B9-448CC64E6478}" srcOrd="12" destOrd="0" presId="urn:microsoft.com/office/officeart/2005/8/layout/radial2"/>
    <dgm:cxn modelId="{9935CF9A-2268-444F-8899-A18419C94E9F}" type="presParOf" srcId="{10F6CA9C-185F-4728-84B9-448CC64E6478}" destId="{7E7548BF-0E22-423A-87D3-02FDCCDC96F2}" srcOrd="0" destOrd="0" presId="urn:microsoft.com/office/officeart/2005/8/layout/radial2"/>
    <dgm:cxn modelId="{6816729D-1727-48FE-9E29-E28D52FA23E6}" type="presParOf" srcId="{10F6CA9C-185F-4728-84B9-448CC64E6478}" destId="{ABA90473-6151-4343-BAB8-064CE1720BE4}" srcOrd="1" destOrd="0" presId="urn:microsoft.com/office/officeart/2005/8/layout/radial2"/>
    <dgm:cxn modelId="{1B1C4206-6850-4A1A-87CC-5D6F9BA0FD0F}" type="presParOf" srcId="{5AD79EC4-C9DF-42C7-B09E-E3750D0E0196}" destId="{E4D5D983-22C5-4D13-9260-FFBB7B609EB8}" srcOrd="13" destOrd="0" presId="urn:microsoft.com/office/officeart/2005/8/layout/radial2"/>
    <dgm:cxn modelId="{E982547D-014E-4730-92C5-1EA4E02A05EE}" type="presParOf" srcId="{5AD79EC4-C9DF-42C7-B09E-E3750D0E0196}" destId="{D8B205EB-A01C-418E-A431-6671656D8A7E}" srcOrd="14" destOrd="0" presId="urn:microsoft.com/office/officeart/2005/8/layout/radial2"/>
    <dgm:cxn modelId="{32621A9E-D828-4ABC-BEBB-87DBA36A4540}" type="presParOf" srcId="{D8B205EB-A01C-418E-A431-6671656D8A7E}" destId="{F429973A-3C2A-43D2-B905-C57A79E2FB92}" srcOrd="0" destOrd="0" presId="urn:microsoft.com/office/officeart/2005/8/layout/radial2"/>
    <dgm:cxn modelId="{F9C358FE-B4C0-487B-B2D3-5089430F5FDD}" type="presParOf" srcId="{D8B205EB-A01C-418E-A431-6671656D8A7E}" destId="{31E78F3D-3BCD-4141-B362-0665B7C69E8F}" srcOrd="1" destOrd="0" presId="urn:microsoft.com/office/officeart/2005/8/layout/radial2"/>
    <dgm:cxn modelId="{FEAAC91B-3694-4078-8D23-CB631F98477E}" type="presParOf" srcId="{5AD79EC4-C9DF-42C7-B09E-E3750D0E0196}" destId="{56FA1F30-56FF-45C6-9778-55ED59AC5C5B}" srcOrd="15" destOrd="0" presId="urn:microsoft.com/office/officeart/2005/8/layout/radial2"/>
    <dgm:cxn modelId="{95E62BAB-CF84-4812-B23D-E5051B99B530}" type="presParOf" srcId="{5AD79EC4-C9DF-42C7-B09E-E3750D0E0196}" destId="{02DA3212-9A7E-4FAE-84A4-422F8D671569}" srcOrd="16" destOrd="0" presId="urn:microsoft.com/office/officeart/2005/8/layout/radial2"/>
    <dgm:cxn modelId="{FDD46102-B47A-412A-B5FA-EEE1CDDDE898}" type="presParOf" srcId="{02DA3212-9A7E-4FAE-84A4-422F8D671569}" destId="{C5719FD5-18D6-468F-B36D-E72198335DED}" srcOrd="0" destOrd="0" presId="urn:microsoft.com/office/officeart/2005/8/layout/radial2"/>
    <dgm:cxn modelId="{6F233CA5-0665-4D9C-9E09-02B7F119DE92}" type="presParOf" srcId="{02DA3212-9A7E-4FAE-84A4-422F8D671569}" destId="{09589514-9C61-4C57-82A5-8FE922EB0F4D}" srcOrd="1" destOrd="0" presId="urn:microsoft.com/office/officeart/2005/8/layout/radial2"/>
    <dgm:cxn modelId="{D2B86577-729B-44B2-823F-3F0DB5A9064A}" type="presParOf" srcId="{5AD79EC4-C9DF-42C7-B09E-E3750D0E0196}" destId="{D20449B6-B2A4-4B9F-A910-F1BD63DEE314}" srcOrd="17" destOrd="0" presId="urn:microsoft.com/office/officeart/2005/8/layout/radial2"/>
    <dgm:cxn modelId="{02A2BD0B-1FF9-4692-AC94-E2C7836C6CFD}" type="presParOf" srcId="{5AD79EC4-C9DF-42C7-B09E-E3750D0E0196}" destId="{E9E7D8BA-9611-4565-9C3C-8D9CEA8A0484}" srcOrd="18" destOrd="0" presId="urn:microsoft.com/office/officeart/2005/8/layout/radial2"/>
    <dgm:cxn modelId="{4149C7B6-2F3E-483F-8853-78CA9B03BEB6}" type="presParOf" srcId="{E9E7D8BA-9611-4565-9C3C-8D9CEA8A0484}" destId="{19F27F5E-7DCB-41A0-9BB0-FCAC15A9B56B}" srcOrd="0" destOrd="0" presId="urn:microsoft.com/office/officeart/2005/8/layout/radial2"/>
    <dgm:cxn modelId="{5901EB6E-93EF-4557-93BB-7E9CB5489103}" type="presParOf" srcId="{E9E7D8BA-9611-4565-9C3C-8D9CEA8A0484}" destId="{96ED9C29-5CD5-4B14-803A-FEB00FB4574D}"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4CE20-C8CA-4780-8C54-19C5915E01BF}">
      <dsp:nvSpPr>
        <dsp:cNvPr id="0" name=""/>
        <dsp:cNvSpPr/>
      </dsp:nvSpPr>
      <dsp:spPr>
        <a:xfrm>
          <a:off x="3208718" y="1792314"/>
          <a:ext cx="1886866" cy="1886866"/>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Purpose</a:t>
          </a:r>
        </a:p>
      </dsp:txBody>
      <dsp:txXfrm>
        <a:off x="3485043" y="2068639"/>
        <a:ext cx="1334216" cy="1334216"/>
      </dsp:txXfrm>
    </dsp:sp>
    <dsp:sp modelId="{1758AEC7-62A8-4C80-A62E-4BC9B718DDF0}">
      <dsp:nvSpPr>
        <dsp:cNvPr id="0" name=""/>
        <dsp:cNvSpPr/>
      </dsp:nvSpPr>
      <dsp:spPr>
        <a:xfrm rot="16502723" flipH="1">
          <a:off x="4092265" y="4184803"/>
          <a:ext cx="252324" cy="537756"/>
        </a:xfrm>
        <a:prstGeom prst="lef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30B68BB-80C9-438D-94F6-DE3B4F59E23C}">
      <dsp:nvSpPr>
        <dsp:cNvPr id="0" name=""/>
        <dsp:cNvSpPr/>
      </dsp:nvSpPr>
      <dsp:spPr>
        <a:xfrm>
          <a:off x="2965431" y="3831898"/>
          <a:ext cx="2684050" cy="132588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Efficient Inventory Management</a:t>
          </a:r>
        </a:p>
      </dsp:txBody>
      <dsp:txXfrm>
        <a:off x="3004265" y="3870732"/>
        <a:ext cx="2606382" cy="1248221"/>
      </dsp:txXfrm>
    </dsp:sp>
    <dsp:sp modelId="{A0490C1B-21FD-4BB5-BE13-6EC68996956A}">
      <dsp:nvSpPr>
        <dsp:cNvPr id="0" name=""/>
        <dsp:cNvSpPr/>
      </dsp:nvSpPr>
      <dsp:spPr>
        <a:xfrm rot="12629048" flipH="1">
          <a:off x="1829680" y="4253739"/>
          <a:ext cx="94546" cy="537756"/>
        </a:xfrm>
        <a:prstGeom prst="lef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0B882FF-627D-4909-BC7A-251C94ADB830}">
      <dsp:nvSpPr>
        <dsp:cNvPr id="0" name=""/>
        <dsp:cNvSpPr/>
      </dsp:nvSpPr>
      <dsp:spPr>
        <a:xfrm>
          <a:off x="-7" y="3718010"/>
          <a:ext cx="2697694" cy="133593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Arial" panose="020B0604020202020204" pitchFamily="34" charset="0"/>
              <a:cs typeface="Arial" panose="020B0604020202020204" pitchFamily="34" charset="0"/>
            </a:rPr>
            <a:t>Doorstep delivery through health workers </a:t>
          </a:r>
          <a:endParaRPr lang="en-US" sz="2000" kern="1200" dirty="0"/>
        </a:p>
      </dsp:txBody>
      <dsp:txXfrm>
        <a:off x="39121" y="3757138"/>
        <a:ext cx="2619438" cy="1257681"/>
      </dsp:txXfrm>
    </dsp:sp>
    <dsp:sp modelId="{D2A7E198-B435-40AE-8A6A-91A12459C5BC}">
      <dsp:nvSpPr>
        <dsp:cNvPr id="0" name=""/>
        <dsp:cNvSpPr/>
      </dsp:nvSpPr>
      <dsp:spPr>
        <a:xfrm rot="11071338">
          <a:off x="2168960" y="2340082"/>
          <a:ext cx="299813" cy="537756"/>
        </a:xfrm>
        <a:prstGeom prst="lef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13F7E3F-3B08-4C7A-8316-4F03E913236C}">
      <dsp:nvSpPr>
        <dsp:cNvPr id="0" name=""/>
        <dsp:cNvSpPr/>
      </dsp:nvSpPr>
      <dsp:spPr>
        <a:xfrm>
          <a:off x="14" y="1856494"/>
          <a:ext cx="2543318" cy="1302854"/>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Arial" panose="020B0604020202020204" pitchFamily="34" charset="0"/>
              <a:cs typeface="Arial" panose="020B0604020202020204" pitchFamily="34" charset="0"/>
            </a:rPr>
            <a:t>To deliver Hassle free healthcare services </a:t>
          </a:r>
          <a:endParaRPr lang="en-US" sz="2000" kern="1200" dirty="0"/>
        </a:p>
      </dsp:txBody>
      <dsp:txXfrm>
        <a:off x="38173" y="1894653"/>
        <a:ext cx="2467000" cy="1226536"/>
      </dsp:txXfrm>
    </dsp:sp>
    <dsp:sp modelId="{C37F1D4F-4152-4C3A-A71E-ADF5573B5DA3}">
      <dsp:nvSpPr>
        <dsp:cNvPr id="0" name=""/>
        <dsp:cNvSpPr/>
      </dsp:nvSpPr>
      <dsp:spPr>
        <a:xfrm rot="12317048">
          <a:off x="754441" y="714378"/>
          <a:ext cx="1189100" cy="537756"/>
        </a:xfrm>
        <a:prstGeom prst="lef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0B759A5-2890-4197-906E-A7081590173C}">
      <dsp:nvSpPr>
        <dsp:cNvPr id="0" name=""/>
        <dsp:cNvSpPr/>
      </dsp:nvSpPr>
      <dsp:spPr>
        <a:xfrm>
          <a:off x="0" y="59153"/>
          <a:ext cx="2590194" cy="1335388"/>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Arial" panose="020B0604020202020204" pitchFamily="34" charset="0"/>
              <a:cs typeface="Arial" panose="020B0604020202020204" pitchFamily="34" charset="0"/>
            </a:rPr>
            <a:t>“Womb to Tomb” comprehensive medical records</a:t>
          </a:r>
          <a:endParaRPr lang="en-US" sz="2000" kern="1200" dirty="0"/>
        </a:p>
      </dsp:txBody>
      <dsp:txXfrm>
        <a:off x="39112" y="98265"/>
        <a:ext cx="2511970" cy="1257164"/>
      </dsp:txXfrm>
    </dsp:sp>
    <dsp:sp modelId="{ECACCF61-13B3-464D-AD73-663D6CDB4289}">
      <dsp:nvSpPr>
        <dsp:cNvPr id="0" name=""/>
        <dsp:cNvSpPr/>
      </dsp:nvSpPr>
      <dsp:spPr>
        <a:xfrm rot="15933346">
          <a:off x="3552945" y="248195"/>
          <a:ext cx="1065649" cy="537756"/>
        </a:xfrm>
        <a:prstGeom prst="lef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4D37DE6-8501-4EEF-9630-BADE00C0F8D9}">
      <dsp:nvSpPr>
        <dsp:cNvPr id="0" name=""/>
        <dsp:cNvSpPr/>
      </dsp:nvSpPr>
      <dsp:spPr>
        <a:xfrm>
          <a:off x="2889284" y="0"/>
          <a:ext cx="2590207" cy="1329788"/>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Arial" panose="020B0604020202020204" pitchFamily="34" charset="0"/>
              <a:cs typeface="Arial" panose="020B0604020202020204" pitchFamily="34" charset="0"/>
            </a:rPr>
            <a:t>Electronic Patient Folder, accessible from anywhere, anytime</a:t>
          </a:r>
          <a:endParaRPr lang="en-US" sz="2000" kern="1200" dirty="0"/>
        </a:p>
      </dsp:txBody>
      <dsp:txXfrm>
        <a:off x="2928232" y="38948"/>
        <a:ext cx="2512311" cy="1251892"/>
      </dsp:txXfrm>
    </dsp:sp>
    <dsp:sp modelId="{C2AB147B-0D53-4374-9902-E900A882F535}">
      <dsp:nvSpPr>
        <dsp:cNvPr id="0" name=""/>
        <dsp:cNvSpPr/>
      </dsp:nvSpPr>
      <dsp:spPr>
        <a:xfrm rot="19526345">
          <a:off x="6882627" y="332395"/>
          <a:ext cx="237009" cy="537756"/>
        </a:xfrm>
        <a:prstGeom prst="lef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DCF9F83-E398-4AA6-9A0A-E136E1C80200}">
      <dsp:nvSpPr>
        <dsp:cNvPr id="0" name=""/>
        <dsp:cNvSpPr/>
      </dsp:nvSpPr>
      <dsp:spPr>
        <a:xfrm>
          <a:off x="5906232" y="59153"/>
          <a:ext cx="2341076" cy="132395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Arial" panose="020B0604020202020204" pitchFamily="34" charset="0"/>
              <a:cs typeface="Arial" panose="020B0604020202020204" pitchFamily="34" charset="0"/>
            </a:rPr>
            <a:t>Integration of Diagnostic Services - Imaging and Lab </a:t>
          </a:r>
          <a:endParaRPr lang="en-US" sz="2000" kern="1200" dirty="0"/>
        </a:p>
      </dsp:txBody>
      <dsp:txXfrm>
        <a:off x="5945009" y="97930"/>
        <a:ext cx="2263522" cy="1246401"/>
      </dsp:txXfrm>
    </dsp:sp>
    <dsp:sp modelId="{D3B82142-1B53-44CF-812E-4C822CD62D01}">
      <dsp:nvSpPr>
        <dsp:cNvPr id="0" name=""/>
        <dsp:cNvSpPr/>
      </dsp:nvSpPr>
      <dsp:spPr>
        <a:xfrm rot="21424856">
          <a:off x="5924649" y="2363414"/>
          <a:ext cx="512751" cy="537756"/>
        </a:xfrm>
        <a:prstGeom prst="lef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4C3D5DA-E26B-4352-BE94-8EA40F984E21}">
      <dsp:nvSpPr>
        <dsp:cNvPr id="0" name=""/>
        <dsp:cNvSpPr/>
      </dsp:nvSpPr>
      <dsp:spPr>
        <a:xfrm>
          <a:off x="5944305" y="1920687"/>
          <a:ext cx="2420166" cy="1323944"/>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Arial" panose="020B0604020202020204" pitchFamily="34" charset="0"/>
              <a:cs typeface="Arial" panose="020B0604020202020204" pitchFamily="34" charset="0"/>
            </a:rPr>
            <a:t>Integration with ICD-10</a:t>
          </a:r>
          <a:endParaRPr lang="en-US" sz="2000" kern="1200" dirty="0"/>
        </a:p>
      </dsp:txBody>
      <dsp:txXfrm>
        <a:off x="5983082" y="1959464"/>
        <a:ext cx="2342612" cy="1246390"/>
      </dsp:txXfrm>
    </dsp:sp>
    <dsp:sp modelId="{14834772-54C0-4B75-B79F-4356205069D8}">
      <dsp:nvSpPr>
        <dsp:cNvPr id="0" name=""/>
        <dsp:cNvSpPr/>
      </dsp:nvSpPr>
      <dsp:spPr>
        <a:xfrm rot="19952998" flipH="1">
          <a:off x="6653146" y="4148655"/>
          <a:ext cx="153812" cy="537756"/>
        </a:xfrm>
        <a:prstGeom prst="lef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4C383FA-FAD9-4922-9380-8F497257E9C2}">
      <dsp:nvSpPr>
        <dsp:cNvPr id="0" name=""/>
        <dsp:cNvSpPr/>
      </dsp:nvSpPr>
      <dsp:spPr>
        <a:xfrm>
          <a:off x="5837038" y="3653827"/>
          <a:ext cx="2713676" cy="1323944"/>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Arial" panose="020B0604020202020204" pitchFamily="34" charset="0"/>
              <a:cs typeface="Arial" panose="020B0604020202020204" pitchFamily="34" charset="0"/>
            </a:rPr>
            <a:t>Effective Disease Surveillance</a:t>
          </a:r>
          <a:endParaRPr lang="en-US" sz="2000" kern="1200" dirty="0"/>
        </a:p>
      </dsp:txBody>
      <dsp:txXfrm>
        <a:off x="5875815" y="3692604"/>
        <a:ext cx="2636122" cy="12463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449B6-B2A4-4B9F-A910-F1BD63DEE314}">
      <dsp:nvSpPr>
        <dsp:cNvPr id="0" name=""/>
        <dsp:cNvSpPr/>
      </dsp:nvSpPr>
      <dsp:spPr>
        <a:xfrm rot="6589102">
          <a:off x="1035006" y="4395641"/>
          <a:ext cx="1602481" cy="17973"/>
        </a:xfrm>
        <a:custGeom>
          <a:avLst/>
          <a:gdLst/>
          <a:ahLst/>
          <a:cxnLst/>
          <a:rect l="0" t="0" r="0" b="0"/>
          <a:pathLst>
            <a:path>
              <a:moveTo>
                <a:pt x="0" y="8986"/>
              </a:moveTo>
              <a:lnTo>
                <a:pt x="1602481"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FA1F30-56FF-45C6-9778-55ED59AC5C5B}">
      <dsp:nvSpPr>
        <dsp:cNvPr id="0" name=""/>
        <dsp:cNvSpPr/>
      </dsp:nvSpPr>
      <dsp:spPr>
        <a:xfrm rot="3333479">
          <a:off x="2077579" y="4376400"/>
          <a:ext cx="1781363" cy="17973"/>
        </a:xfrm>
        <a:custGeom>
          <a:avLst/>
          <a:gdLst/>
          <a:ahLst/>
          <a:cxnLst/>
          <a:rect l="0" t="0" r="0" b="0"/>
          <a:pathLst>
            <a:path>
              <a:moveTo>
                <a:pt x="0" y="8986"/>
              </a:moveTo>
              <a:lnTo>
                <a:pt x="1781363"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5D983-22C5-4D13-9260-FFBB7B609EB8}">
      <dsp:nvSpPr>
        <dsp:cNvPr id="0" name=""/>
        <dsp:cNvSpPr/>
      </dsp:nvSpPr>
      <dsp:spPr>
        <a:xfrm rot="1856120">
          <a:off x="2318684" y="4419341"/>
          <a:ext cx="3556188" cy="17973"/>
        </a:xfrm>
        <a:custGeom>
          <a:avLst/>
          <a:gdLst/>
          <a:ahLst/>
          <a:cxnLst/>
          <a:rect l="0" t="0" r="0" b="0"/>
          <a:pathLst>
            <a:path>
              <a:moveTo>
                <a:pt x="0" y="8986"/>
              </a:moveTo>
              <a:lnTo>
                <a:pt x="3556188"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136BFE-34F5-4D74-85C6-E9B5BDC57C23}">
      <dsp:nvSpPr>
        <dsp:cNvPr id="0" name=""/>
        <dsp:cNvSpPr/>
      </dsp:nvSpPr>
      <dsp:spPr>
        <a:xfrm rot="961021">
          <a:off x="2474080" y="4092131"/>
          <a:ext cx="5025296" cy="17973"/>
        </a:xfrm>
        <a:custGeom>
          <a:avLst/>
          <a:gdLst/>
          <a:ahLst/>
          <a:cxnLst/>
          <a:rect l="0" t="0" r="0" b="0"/>
          <a:pathLst>
            <a:path>
              <a:moveTo>
                <a:pt x="0" y="8986"/>
              </a:moveTo>
              <a:lnTo>
                <a:pt x="5025296"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A1DD63-5697-4CA6-90A0-ED43105E88E4}">
      <dsp:nvSpPr>
        <dsp:cNvPr id="0" name=""/>
        <dsp:cNvSpPr/>
      </dsp:nvSpPr>
      <dsp:spPr>
        <a:xfrm rot="111610">
          <a:off x="2570513" y="3380326"/>
          <a:ext cx="4206716" cy="17973"/>
        </a:xfrm>
        <a:custGeom>
          <a:avLst/>
          <a:gdLst/>
          <a:ahLst/>
          <a:cxnLst/>
          <a:rect l="0" t="0" r="0" b="0"/>
          <a:pathLst>
            <a:path>
              <a:moveTo>
                <a:pt x="0" y="8986"/>
              </a:moveTo>
              <a:lnTo>
                <a:pt x="4206716"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BD81C5-08F9-4F2D-8DD9-77BC9F65E10D}">
      <dsp:nvSpPr>
        <dsp:cNvPr id="0" name=""/>
        <dsp:cNvSpPr/>
      </dsp:nvSpPr>
      <dsp:spPr>
        <a:xfrm rot="20787811">
          <a:off x="2504912" y="2656823"/>
          <a:ext cx="4802865" cy="17973"/>
        </a:xfrm>
        <a:custGeom>
          <a:avLst/>
          <a:gdLst/>
          <a:ahLst/>
          <a:cxnLst/>
          <a:rect l="0" t="0" r="0" b="0"/>
          <a:pathLst>
            <a:path>
              <a:moveTo>
                <a:pt x="0" y="8986"/>
              </a:moveTo>
              <a:lnTo>
                <a:pt x="4802865"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6294E6-4534-4282-9953-C6D218F81E81}">
      <dsp:nvSpPr>
        <dsp:cNvPr id="0" name=""/>
        <dsp:cNvSpPr/>
      </dsp:nvSpPr>
      <dsp:spPr>
        <a:xfrm rot="19786698">
          <a:off x="2328640" y="2202560"/>
          <a:ext cx="3575475" cy="17973"/>
        </a:xfrm>
        <a:custGeom>
          <a:avLst/>
          <a:gdLst/>
          <a:ahLst/>
          <a:cxnLst/>
          <a:rect l="0" t="0" r="0" b="0"/>
          <a:pathLst>
            <a:path>
              <a:moveTo>
                <a:pt x="0" y="8986"/>
              </a:moveTo>
              <a:lnTo>
                <a:pt x="3575475"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54055F-E409-4749-8E82-655335ACD4AB}">
      <dsp:nvSpPr>
        <dsp:cNvPr id="0" name=""/>
        <dsp:cNvSpPr/>
      </dsp:nvSpPr>
      <dsp:spPr>
        <a:xfrm rot="18161619">
          <a:off x="2046849" y="2223162"/>
          <a:ext cx="1751350" cy="17973"/>
        </a:xfrm>
        <a:custGeom>
          <a:avLst/>
          <a:gdLst/>
          <a:ahLst/>
          <a:cxnLst/>
          <a:rect l="0" t="0" r="0" b="0"/>
          <a:pathLst>
            <a:path>
              <a:moveTo>
                <a:pt x="0" y="8986"/>
              </a:moveTo>
              <a:lnTo>
                <a:pt x="1751350"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120E11-361B-4430-9B6A-D2CB4675BD69}">
      <dsp:nvSpPr>
        <dsp:cNvPr id="0" name=""/>
        <dsp:cNvSpPr/>
      </dsp:nvSpPr>
      <dsp:spPr>
        <a:xfrm rot="14720158">
          <a:off x="1229054" y="2418184"/>
          <a:ext cx="1192644" cy="17973"/>
        </a:xfrm>
        <a:custGeom>
          <a:avLst/>
          <a:gdLst/>
          <a:ahLst/>
          <a:cxnLst/>
          <a:rect l="0" t="0" r="0" b="0"/>
          <a:pathLst>
            <a:path>
              <a:moveTo>
                <a:pt x="0" y="8986"/>
              </a:moveTo>
              <a:lnTo>
                <a:pt x="1192644" y="89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2EF328-908C-4C25-B1D8-1B902DBF02CA}">
      <dsp:nvSpPr>
        <dsp:cNvPr id="0" name=""/>
        <dsp:cNvSpPr/>
      </dsp:nvSpPr>
      <dsp:spPr>
        <a:xfrm>
          <a:off x="0" y="2286000"/>
          <a:ext cx="2441489" cy="21693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E1331A-506C-45C7-A15C-968C175D644B}">
      <dsp:nvSpPr>
        <dsp:cNvPr id="0" name=""/>
        <dsp:cNvSpPr/>
      </dsp:nvSpPr>
      <dsp:spPr>
        <a:xfrm>
          <a:off x="76202" y="457201"/>
          <a:ext cx="2357589" cy="145564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Open Source, cloud based solution</a:t>
          </a:r>
          <a:endParaRPr lang="en-US" sz="2000" kern="1200" dirty="0"/>
        </a:p>
      </dsp:txBody>
      <dsp:txXfrm>
        <a:off x="421463" y="670376"/>
        <a:ext cx="1667067" cy="1029299"/>
      </dsp:txXfrm>
    </dsp:sp>
    <dsp:sp modelId="{9C734EC3-CEE6-4308-96A0-B40C2AAF86CD}">
      <dsp:nvSpPr>
        <dsp:cNvPr id="0" name=""/>
        <dsp:cNvSpPr/>
      </dsp:nvSpPr>
      <dsp:spPr>
        <a:xfrm>
          <a:off x="2514598" y="0"/>
          <a:ext cx="2691059" cy="15426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Pan-UT Coverage, contains record of entire population</a:t>
          </a:r>
          <a:endParaRPr lang="en-US" sz="2000" kern="1200" dirty="0"/>
        </a:p>
      </dsp:txBody>
      <dsp:txXfrm>
        <a:off x="2908694" y="225916"/>
        <a:ext cx="1902867" cy="1090816"/>
      </dsp:txXfrm>
    </dsp:sp>
    <dsp:sp modelId="{0E1FAEAE-D485-4987-B26D-3AB1E3E2E53D}">
      <dsp:nvSpPr>
        <dsp:cNvPr id="0" name=""/>
        <dsp:cNvSpPr/>
      </dsp:nvSpPr>
      <dsp:spPr>
        <a:xfrm>
          <a:off x="5331751" y="0"/>
          <a:ext cx="2479679" cy="15626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Follows</a:t>
          </a:r>
        </a:p>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 MDDS, LOINC, DICOM, HL-7</a:t>
          </a:r>
        </a:p>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SNOMED-CT</a:t>
          </a:r>
        </a:p>
      </dsp:txBody>
      <dsp:txXfrm>
        <a:off x="5694892" y="228847"/>
        <a:ext cx="1753397" cy="1104974"/>
      </dsp:txXfrm>
    </dsp:sp>
    <dsp:sp modelId="{D06A6D65-68B6-401F-954B-63DEB71B81E7}">
      <dsp:nvSpPr>
        <dsp:cNvPr id="0" name=""/>
        <dsp:cNvSpPr/>
      </dsp:nvSpPr>
      <dsp:spPr>
        <a:xfrm>
          <a:off x="7155936" y="1048740"/>
          <a:ext cx="2502305" cy="1548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Covers both clinical and public health</a:t>
          </a:r>
          <a:endParaRPr lang="en-US" sz="2000" kern="1200" dirty="0"/>
        </a:p>
      </dsp:txBody>
      <dsp:txXfrm>
        <a:off x="7522390" y="1275515"/>
        <a:ext cx="1769397" cy="1094965"/>
      </dsp:txXfrm>
    </dsp:sp>
    <dsp:sp modelId="{E96BE28E-9658-4108-B930-CF97F945EE11}">
      <dsp:nvSpPr>
        <dsp:cNvPr id="0" name=""/>
        <dsp:cNvSpPr/>
      </dsp:nvSpPr>
      <dsp:spPr>
        <a:xfrm>
          <a:off x="6772429" y="2819401"/>
          <a:ext cx="2981170" cy="13729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Interface with Laboratory and PACS for Imaging Services</a:t>
          </a:r>
          <a:endParaRPr lang="en-US" sz="2000" kern="1200" dirty="0"/>
        </a:p>
      </dsp:txBody>
      <dsp:txXfrm>
        <a:off x="7209011" y="3020466"/>
        <a:ext cx="2108006" cy="970826"/>
      </dsp:txXfrm>
    </dsp:sp>
    <dsp:sp modelId="{7E7548BF-0E22-423A-87D3-02FDCCDC96F2}">
      <dsp:nvSpPr>
        <dsp:cNvPr id="0" name=""/>
        <dsp:cNvSpPr/>
      </dsp:nvSpPr>
      <dsp:spPr>
        <a:xfrm>
          <a:off x="7263092" y="4419598"/>
          <a:ext cx="2490507" cy="13849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Integrated with </a:t>
          </a:r>
          <a:r>
            <a:rPr lang="en-US" sz="2000" kern="1200" dirty="0" err="1">
              <a:latin typeface="Arial" panose="020B0604020202020204" pitchFamily="34" charset="0"/>
              <a:cs typeface="Arial" panose="020B0604020202020204" pitchFamily="34" charset="0"/>
            </a:rPr>
            <a:t>Ayushman</a:t>
          </a:r>
          <a:r>
            <a:rPr lang="en-US" sz="2000" kern="1200" dirty="0">
              <a:latin typeface="Arial" panose="020B0604020202020204" pitchFamily="34" charset="0"/>
              <a:cs typeface="Arial" panose="020B0604020202020204" pitchFamily="34" charset="0"/>
            </a:rPr>
            <a:t> Bharat Scheme</a:t>
          </a:r>
          <a:endParaRPr lang="en-US" sz="2000" kern="1200" dirty="0"/>
        </a:p>
      </dsp:txBody>
      <dsp:txXfrm>
        <a:off x="7627818" y="4622415"/>
        <a:ext cx="1761055" cy="979284"/>
      </dsp:txXfrm>
    </dsp:sp>
    <dsp:sp modelId="{F429973A-3C2A-43D2-B905-C57A79E2FB92}">
      <dsp:nvSpPr>
        <dsp:cNvPr id="0" name=""/>
        <dsp:cNvSpPr/>
      </dsp:nvSpPr>
      <dsp:spPr>
        <a:xfrm>
          <a:off x="5333997" y="5088295"/>
          <a:ext cx="2266745" cy="15215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E-</a:t>
          </a:r>
          <a:r>
            <a:rPr lang="en-US" sz="2000" kern="1200" dirty="0" err="1">
              <a:latin typeface="Arial" panose="020B0604020202020204" pitchFamily="34" charset="0"/>
              <a:cs typeface="Arial" panose="020B0604020202020204" pitchFamily="34" charset="0"/>
            </a:rPr>
            <a:t>Aarogya</a:t>
          </a:r>
          <a:r>
            <a:rPr lang="en-US" sz="2000" kern="1200" dirty="0">
              <a:latin typeface="Arial" panose="020B0604020202020204" pitchFamily="34" charset="0"/>
              <a:cs typeface="Arial" panose="020B0604020202020204" pitchFamily="34" charset="0"/>
            </a:rPr>
            <a:t> Wallet System</a:t>
          </a:r>
          <a:endParaRPr lang="en-US" sz="2000" kern="1200" dirty="0"/>
        </a:p>
      </dsp:txBody>
      <dsp:txXfrm>
        <a:off x="5665954" y="5311125"/>
        <a:ext cx="1602831" cy="1075916"/>
      </dsp:txXfrm>
    </dsp:sp>
    <dsp:sp modelId="{C5719FD5-18D6-468F-B36D-E72198335DED}">
      <dsp:nvSpPr>
        <dsp:cNvPr id="0" name=""/>
        <dsp:cNvSpPr/>
      </dsp:nvSpPr>
      <dsp:spPr>
        <a:xfrm>
          <a:off x="2743198" y="5054571"/>
          <a:ext cx="2434578" cy="15553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Store and Inventory Management</a:t>
          </a:r>
          <a:endParaRPr lang="en-US" sz="2000" kern="1200" dirty="0"/>
        </a:p>
      </dsp:txBody>
      <dsp:txXfrm>
        <a:off x="3099734" y="5282339"/>
        <a:ext cx="1721506" cy="1099764"/>
      </dsp:txXfrm>
    </dsp:sp>
    <dsp:sp modelId="{19F27F5E-7DCB-41A0-9BB0-FCAC15A9B56B}">
      <dsp:nvSpPr>
        <dsp:cNvPr id="0" name=""/>
        <dsp:cNvSpPr/>
      </dsp:nvSpPr>
      <dsp:spPr>
        <a:xfrm>
          <a:off x="0" y="5144833"/>
          <a:ext cx="2621637" cy="143552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Multiple locations backup for failsafe operations</a:t>
          </a:r>
          <a:endParaRPr lang="en-US" sz="2000" kern="1200" dirty="0"/>
        </a:p>
      </dsp:txBody>
      <dsp:txXfrm>
        <a:off x="383930" y="5355061"/>
        <a:ext cx="1853777" cy="101506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98475"/>
          </a:xfrm>
          <a:prstGeom prst="rect">
            <a:avLst/>
          </a:prstGeom>
        </p:spPr>
        <p:txBody>
          <a:bodyPr vert="horz" lIns="91440" tIns="45720" rIns="91440" bIns="45720" rtlCol="0"/>
          <a:lstStyle>
            <a:lvl1pPr algn="r">
              <a:defRPr sz="1200"/>
            </a:lvl1pPr>
          </a:lstStyle>
          <a:p>
            <a:fld id="{7832DC48-E7A5-4CF7-9AA3-025DDA70CF2E}" type="datetimeFigureOut">
              <a:rPr lang="en-IN" smtClean="0"/>
              <a:pPr/>
              <a:t>19-08-2019</a:t>
            </a:fld>
            <a:endParaRPr lang="en-IN"/>
          </a:p>
        </p:txBody>
      </p:sp>
      <p:sp>
        <p:nvSpPr>
          <p:cNvPr id="4" name="Footer Placeholder 3"/>
          <p:cNvSpPr>
            <a:spLocks noGrp="1"/>
          </p:cNvSpPr>
          <p:nvPr>
            <p:ph type="ftr" sz="quarter" idx="2"/>
          </p:nvPr>
        </p:nvSpPr>
        <p:spPr>
          <a:xfrm>
            <a:off x="0" y="9448800"/>
            <a:ext cx="2971800" cy="498475"/>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9448800"/>
            <a:ext cx="2971800" cy="498475"/>
          </a:xfrm>
          <a:prstGeom prst="rect">
            <a:avLst/>
          </a:prstGeom>
        </p:spPr>
        <p:txBody>
          <a:bodyPr vert="horz" lIns="91440" tIns="45720" rIns="91440" bIns="45720" rtlCol="0" anchor="b"/>
          <a:lstStyle>
            <a:lvl1pPr algn="r">
              <a:defRPr sz="1200"/>
            </a:lvl1pPr>
          </a:lstStyle>
          <a:p>
            <a:fld id="{6FD698D8-9A91-4B81-B9F0-DB596BAD16C3}" type="slidenum">
              <a:rPr lang="en-IN" smtClean="0"/>
              <a:pPr/>
              <a:t>‹#›</a:t>
            </a:fld>
            <a:endParaRPr lang="en-IN"/>
          </a:p>
        </p:txBody>
      </p:sp>
    </p:spTree>
    <p:extLst>
      <p:ext uri="{BB962C8B-B14F-4D97-AF65-F5344CB8AC3E}">
        <p14:creationId xmlns:p14="http://schemas.microsoft.com/office/powerpoint/2010/main" val="331809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92"/>
          </a:xfrm>
          <a:prstGeom prst="rect">
            <a:avLst/>
          </a:prstGeom>
        </p:spPr>
        <p:txBody>
          <a:bodyPr vert="horz" lIns="93497" tIns="46749" rIns="93497" bIns="46749" rtlCol="0"/>
          <a:lstStyle>
            <a:lvl1pPr algn="l">
              <a:defRPr sz="1200"/>
            </a:lvl1pPr>
          </a:lstStyle>
          <a:p>
            <a:endParaRPr lang="en-IN"/>
          </a:p>
        </p:txBody>
      </p:sp>
      <p:sp>
        <p:nvSpPr>
          <p:cNvPr id="3" name="Date Placeholder 2"/>
          <p:cNvSpPr>
            <a:spLocks noGrp="1"/>
          </p:cNvSpPr>
          <p:nvPr>
            <p:ph type="dt" idx="1"/>
          </p:nvPr>
        </p:nvSpPr>
        <p:spPr>
          <a:xfrm>
            <a:off x="3884613" y="0"/>
            <a:ext cx="2971800" cy="499092"/>
          </a:xfrm>
          <a:prstGeom prst="rect">
            <a:avLst/>
          </a:prstGeom>
        </p:spPr>
        <p:txBody>
          <a:bodyPr vert="horz" lIns="93497" tIns="46749" rIns="93497" bIns="46749" rtlCol="0"/>
          <a:lstStyle>
            <a:lvl1pPr algn="r">
              <a:defRPr sz="1200"/>
            </a:lvl1pPr>
          </a:lstStyle>
          <a:p>
            <a:fld id="{172DFEBB-27BD-4032-BC8C-37EC302577E7}" type="datetimeFigureOut">
              <a:rPr lang="en-IN" smtClean="0"/>
              <a:pPr/>
              <a:t>19-08-2019</a:t>
            </a:fld>
            <a:endParaRPr lang="en-IN"/>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3497" tIns="46749" rIns="93497" bIns="46749" rtlCol="0" anchor="ctr"/>
          <a:lstStyle/>
          <a:p>
            <a:endParaRPr lang="en-IN"/>
          </a:p>
        </p:txBody>
      </p:sp>
      <p:sp>
        <p:nvSpPr>
          <p:cNvPr id="5" name="Notes Placeholder 4"/>
          <p:cNvSpPr>
            <a:spLocks noGrp="1"/>
          </p:cNvSpPr>
          <p:nvPr>
            <p:ph type="body" sz="quarter" idx="3"/>
          </p:nvPr>
        </p:nvSpPr>
        <p:spPr>
          <a:xfrm>
            <a:off x="685800" y="4787126"/>
            <a:ext cx="5486400" cy="3916739"/>
          </a:xfrm>
          <a:prstGeom prst="rect">
            <a:avLst/>
          </a:prstGeom>
        </p:spPr>
        <p:txBody>
          <a:bodyPr vert="horz" lIns="93497" tIns="46749" rIns="93497" bIns="4674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48186"/>
            <a:ext cx="2971800" cy="499091"/>
          </a:xfrm>
          <a:prstGeom prst="rect">
            <a:avLst/>
          </a:prstGeom>
        </p:spPr>
        <p:txBody>
          <a:bodyPr vert="horz" lIns="93497" tIns="46749" rIns="93497" bIns="46749"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9448186"/>
            <a:ext cx="2971800" cy="499091"/>
          </a:xfrm>
          <a:prstGeom prst="rect">
            <a:avLst/>
          </a:prstGeom>
        </p:spPr>
        <p:txBody>
          <a:bodyPr vert="horz" lIns="93497" tIns="46749" rIns="93497" bIns="46749" rtlCol="0" anchor="b"/>
          <a:lstStyle>
            <a:lvl1pPr algn="r">
              <a:defRPr sz="1200"/>
            </a:lvl1pPr>
          </a:lstStyle>
          <a:p>
            <a:fld id="{3BF4B440-3067-4BBB-B8EA-C63D6E8EC8B8}" type="slidenum">
              <a:rPr lang="en-IN" smtClean="0"/>
              <a:pPr/>
              <a:t>‹#›</a:t>
            </a:fld>
            <a:endParaRPr lang="en-IN"/>
          </a:p>
        </p:txBody>
      </p:sp>
    </p:spTree>
    <p:extLst>
      <p:ext uri="{BB962C8B-B14F-4D97-AF65-F5344CB8AC3E}">
        <p14:creationId xmlns:p14="http://schemas.microsoft.com/office/powerpoint/2010/main" val="3506074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EA8BB1D-E034-4538-ACD8-F23B45E08716}" type="slidenum">
              <a:rPr lang="en-IN" smtClean="0"/>
              <a:pPr/>
              <a:t>2</a:t>
            </a:fld>
            <a:endParaRPr lang="en-IN"/>
          </a:p>
        </p:txBody>
      </p:sp>
    </p:spTree>
    <p:extLst>
      <p:ext uri="{BB962C8B-B14F-4D97-AF65-F5344CB8AC3E}">
        <p14:creationId xmlns:p14="http://schemas.microsoft.com/office/powerpoint/2010/main" val="4103942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15C6A78-1FDC-4926-907F-E79E834F7CE2}" type="slidenum">
              <a:rPr lang="en-IN" smtClean="0"/>
              <a:pPr/>
              <a:t>18</a:t>
            </a:fld>
            <a:endParaRPr lang="en-IN"/>
          </a:p>
        </p:txBody>
      </p:sp>
    </p:spTree>
    <p:extLst>
      <p:ext uri="{BB962C8B-B14F-4D97-AF65-F5344CB8AC3E}">
        <p14:creationId xmlns:p14="http://schemas.microsoft.com/office/powerpoint/2010/main" val="4286264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B8C50FB-61AE-40CA-ACC7-96A6F833A61D}"/>
              </a:ext>
            </a:extLst>
          </p:cNvPr>
          <p:cNvSpPr>
            <a:spLocks noGrp="1"/>
          </p:cNvSpPr>
          <p:nvPr>
            <p:ph type="dt" sz="half" idx="10"/>
          </p:nvPr>
        </p:nvSpPr>
        <p:spPr/>
        <p:txBody>
          <a:bodyPr/>
          <a:lstStyle>
            <a:lvl1pPr>
              <a:defRPr/>
            </a:lvl1pPr>
          </a:lstStyle>
          <a:p>
            <a:pPr>
              <a:defRPr/>
            </a:pPr>
            <a:fld id="{AB49828A-D1AB-41DF-BD84-B4AD66342382}" type="datetimeFigureOut">
              <a:rPr lang="en-GB"/>
              <a:pPr>
                <a:defRPr/>
              </a:pPr>
              <a:t>19/08/2019</a:t>
            </a:fld>
            <a:endParaRPr lang="en-GB"/>
          </a:p>
        </p:txBody>
      </p:sp>
      <p:sp>
        <p:nvSpPr>
          <p:cNvPr id="5" name="Footer Placeholder 4">
            <a:extLst>
              <a:ext uri="{FF2B5EF4-FFF2-40B4-BE49-F238E27FC236}">
                <a16:creationId xmlns:a16="http://schemas.microsoft.com/office/drawing/2014/main" id="{0F779E5B-2013-42BF-9DFC-D2A3D754F3E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290E7B3-F2D3-4D29-9838-CDAF39515043}"/>
              </a:ext>
            </a:extLst>
          </p:cNvPr>
          <p:cNvSpPr>
            <a:spLocks noGrp="1"/>
          </p:cNvSpPr>
          <p:nvPr>
            <p:ph type="sldNum" sz="quarter" idx="12"/>
          </p:nvPr>
        </p:nvSpPr>
        <p:spPr/>
        <p:txBody>
          <a:bodyPr/>
          <a:lstStyle>
            <a:lvl1pPr>
              <a:defRPr/>
            </a:lvl1pPr>
          </a:lstStyle>
          <a:p>
            <a:pPr>
              <a:defRPr/>
            </a:pPr>
            <a:fld id="{9B96546D-C60C-4DA2-9F85-AB76EE8CF1AA}" type="slidenum">
              <a:rPr lang="en-GB" altLang="en-US"/>
              <a:pPr>
                <a:defRPr/>
              </a:pPr>
              <a:t>‹#›</a:t>
            </a:fld>
            <a:endParaRPr lang="en-GB" altLang="en-US"/>
          </a:p>
        </p:txBody>
      </p:sp>
    </p:spTree>
    <p:extLst>
      <p:ext uri="{BB962C8B-B14F-4D97-AF65-F5344CB8AC3E}">
        <p14:creationId xmlns:p14="http://schemas.microsoft.com/office/powerpoint/2010/main" val="3262135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99EB1D-0E65-4EE5-9984-ADD91D6ADB83}"/>
              </a:ext>
            </a:extLst>
          </p:cNvPr>
          <p:cNvSpPr>
            <a:spLocks noGrp="1"/>
          </p:cNvSpPr>
          <p:nvPr>
            <p:ph type="dt" sz="half" idx="10"/>
          </p:nvPr>
        </p:nvSpPr>
        <p:spPr/>
        <p:txBody>
          <a:bodyPr/>
          <a:lstStyle>
            <a:lvl1pPr>
              <a:defRPr/>
            </a:lvl1pPr>
          </a:lstStyle>
          <a:p>
            <a:pPr>
              <a:defRPr/>
            </a:pPr>
            <a:fld id="{AC4A31C6-AE80-4E81-8024-03229E90FEEF}" type="datetimeFigureOut">
              <a:rPr lang="en-GB"/>
              <a:pPr>
                <a:defRPr/>
              </a:pPr>
              <a:t>19/08/2019</a:t>
            </a:fld>
            <a:endParaRPr lang="en-GB"/>
          </a:p>
        </p:txBody>
      </p:sp>
      <p:sp>
        <p:nvSpPr>
          <p:cNvPr id="5" name="Footer Placeholder 4">
            <a:extLst>
              <a:ext uri="{FF2B5EF4-FFF2-40B4-BE49-F238E27FC236}">
                <a16:creationId xmlns:a16="http://schemas.microsoft.com/office/drawing/2014/main" id="{3ACBA0F4-520C-4F59-8A3D-26711DA2F64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FDA7328-9F18-47B8-A3C1-8DFEAB165D00}"/>
              </a:ext>
            </a:extLst>
          </p:cNvPr>
          <p:cNvSpPr>
            <a:spLocks noGrp="1"/>
          </p:cNvSpPr>
          <p:nvPr>
            <p:ph type="sldNum" sz="quarter" idx="12"/>
          </p:nvPr>
        </p:nvSpPr>
        <p:spPr/>
        <p:txBody>
          <a:bodyPr/>
          <a:lstStyle>
            <a:lvl1pPr>
              <a:defRPr/>
            </a:lvl1pPr>
          </a:lstStyle>
          <a:p>
            <a:pPr>
              <a:defRPr/>
            </a:pPr>
            <a:fld id="{2F4FB18F-8123-4C17-86A0-D9EF64665478}" type="slidenum">
              <a:rPr lang="en-GB" altLang="en-US"/>
              <a:pPr>
                <a:defRPr/>
              </a:pPr>
              <a:t>‹#›</a:t>
            </a:fld>
            <a:endParaRPr lang="en-GB" altLang="en-US"/>
          </a:p>
        </p:txBody>
      </p:sp>
    </p:spTree>
    <p:extLst>
      <p:ext uri="{BB962C8B-B14F-4D97-AF65-F5344CB8AC3E}">
        <p14:creationId xmlns:p14="http://schemas.microsoft.com/office/powerpoint/2010/main" val="343531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6E5F95-305B-487C-9A3F-3D46A07CDB9D}"/>
              </a:ext>
            </a:extLst>
          </p:cNvPr>
          <p:cNvSpPr>
            <a:spLocks noGrp="1"/>
          </p:cNvSpPr>
          <p:nvPr>
            <p:ph type="dt" sz="half" idx="10"/>
          </p:nvPr>
        </p:nvSpPr>
        <p:spPr/>
        <p:txBody>
          <a:bodyPr/>
          <a:lstStyle>
            <a:lvl1pPr>
              <a:defRPr/>
            </a:lvl1pPr>
          </a:lstStyle>
          <a:p>
            <a:pPr>
              <a:defRPr/>
            </a:pPr>
            <a:fld id="{CE5E4950-AB08-4C07-A676-CE8D11A019C2}" type="datetimeFigureOut">
              <a:rPr lang="en-GB"/>
              <a:pPr>
                <a:defRPr/>
              </a:pPr>
              <a:t>19/08/2019</a:t>
            </a:fld>
            <a:endParaRPr lang="en-GB"/>
          </a:p>
        </p:txBody>
      </p:sp>
      <p:sp>
        <p:nvSpPr>
          <p:cNvPr id="5" name="Footer Placeholder 4">
            <a:extLst>
              <a:ext uri="{FF2B5EF4-FFF2-40B4-BE49-F238E27FC236}">
                <a16:creationId xmlns:a16="http://schemas.microsoft.com/office/drawing/2014/main" id="{FFE5A39F-0454-4E3A-8508-E5F21F3C42C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182E7F-4D86-4266-99B1-393332D28C55}"/>
              </a:ext>
            </a:extLst>
          </p:cNvPr>
          <p:cNvSpPr>
            <a:spLocks noGrp="1"/>
          </p:cNvSpPr>
          <p:nvPr>
            <p:ph type="sldNum" sz="quarter" idx="12"/>
          </p:nvPr>
        </p:nvSpPr>
        <p:spPr/>
        <p:txBody>
          <a:bodyPr/>
          <a:lstStyle>
            <a:lvl1pPr>
              <a:defRPr/>
            </a:lvl1pPr>
          </a:lstStyle>
          <a:p>
            <a:pPr>
              <a:defRPr/>
            </a:pPr>
            <a:fld id="{2F86042E-6E2C-493E-9D20-0F2B886CEE53}" type="slidenum">
              <a:rPr lang="en-GB" altLang="en-US"/>
              <a:pPr>
                <a:defRPr/>
              </a:pPr>
              <a:t>‹#›</a:t>
            </a:fld>
            <a:endParaRPr lang="en-GB" altLang="en-US"/>
          </a:p>
        </p:txBody>
      </p:sp>
    </p:spTree>
    <p:extLst>
      <p:ext uri="{BB962C8B-B14F-4D97-AF65-F5344CB8AC3E}">
        <p14:creationId xmlns:p14="http://schemas.microsoft.com/office/powerpoint/2010/main" val="4257181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A231A745-DC73-4647-A7DC-D93314A6BE70}"/>
              </a:ext>
            </a:extLst>
          </p:cNvPr>
          <p:cNvSpPr>
            <a:spLocks noGrp="1"/>
          </p:cNvSpPr>
          <p:nvPr>
            <p:ph type="dt" sz="half" idx="10"/>
          </p:nvPr>
        </p:nvSpPr>
        <p:spPr/>
        <p:txBody>
          <a:bodyPr/>
          <a:lstStyle>
            <a:lvl1pPr>
              <a:defRPr/>
            </a:lvl1pPr>
          </a:lstStyle>
          <a:p>
            <a:pPr>
              <a:defRPr/>
            </a:pPr>
            <a:fld id="{FB2985C0-B332-47B5-A91C-D0E79A5D4E3E}" type="datetimeFigureOut">
              <a:rPr lang="en-GB"/>
              <a:pPr>
                <a:defRPr/>
              </a:pPr>
              <a:t>19/08/2019</a:t>
            </a:fld>
            <a:endParaRPr lang="en-GB"/>
          </a:p>
        </p:txBody>
      </p:sp>
      <p:sp>
        <p:nvSpPr>
          <p:cNvPr id="6" name="Footer Placeholder 4">
            <a:extLst>
              <a:ext uri="{FF2B5EF4-FFF2-40B4-BE49-F238E27FC236}">
                <a16:creationId xmlns:a16="http://schemas.microsoft.com/office/drawing/2014/main" id="{BE29DB3F-58BD-4BC2-ABAC-BD31482EECF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BEDB031-AC46-4EEB-BFD4-2299577D0311}"/>
              </a:ext>
            </a:extLst>
          </p:cNvPr>
          <p:cNvSpPr>
            <a:spLocks noGrp="1"/>
          </p:cNvSpPr>
          <p:nvPr>
            <p:ph type="sldNum" sz="quarter" idx="12"/>
          </p:nvPr>
        </p:nvSpPr>
        <p:spPr/>
        <p:txBody>
          <a:bodyPr/>
          <a:lstStyle>
            <a:lvl1pPr>
              <a:defRPr/>
            </a:lvl1pPr>
          </a:lstStyle>
          <a:p>
            <a:pPr>
              <a:defRPr/>
            </a:pPr>
            <a:fld id="{24C91AD2-5BCA-4FD8-8330-DF3D1C39752B}" type="slidenum">
              <a:rPr lang="en-GB" altLang="en-US"/>
              <a:pPr>
                <a:defRPr/>
              </a:pPr>
              <a:t>‹#›</a:t>
            </a:fld>
            <a:endParaRPr lang="en-GB" altLang="en-US"/>
          </a:p>
        </p:txBody>
      </p:sp>
    </p:spTree>
    <p:extLst>
      <p:ext uri="{BB962C8B-B14F-4D97-AF65-F5344CB8AC3E}">
        <p14:creationId xmlns:p14="http://schemas.microsoft.com/office/powerpoint/2010/main" val="3503544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CCA1F813-272B-4F54-899A-08C421B47929}"/>
              </a:ext>
            </a:extLst>
          </p:cNvPr>
          <p:cNvSpPr>
            <a:spLocks noGrp="1"/>
          </p:cNvSpPr>
          <p:nvPr>
            <p:ph type="dt" sz="half" idx="10"/>
          </p:nvPr>
        </p:nvSpPr>
        <p:spPr/>
        <p:txBody>
          <a:bodyPr/>
          <a:lstStyle>
            <a:lvl1pPr>
              <a:defRPr/>
            </a:lvl1pPr>
          </a:lstStyle>
          <a:p>
            <a:pPr>
              <a:defRPr/>
            </a:pPr>
            <a:fld id="{BB9E0BD3-4E68-4D41-90F7-A5E2614F8CD6}" type="datetimeFigureOut">
              <a:rPr lang="en-GB"/>
              <a:pPr>
                <a:defRPr/>
              </a:pPr>
              <a:t>19/08/2019</a:t>
            </a:fld>
            <a:endParaRPr lang="en-GB"/>
          </a:p>
        </p:txBody>
      </p:sp>
      <p:sp>
        <p:nvSpPr>
          <p:cNvPr id="8" name="Footer Placeholder 4">
            <a:extLst>
              <a:ext uri="{FF2B5EF4-FFF2-40B4-BE49-F238E27FC236}">
                <a16:creationId xmlns:a16="http://schemas.microsoft.com/office/drawing/2014/main" id="{BEE8C44A-8188-4751-BA69-B81B7D1845EE}"/>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B14488B7-A7ED-4D40-9D6B-7F63794E7C01}"/>
              </a:ext>
            </a:extLst>
          </p:cNvPr>
          <p:cNvSpPr>
            <a:spLocks noGrp="1"/>
          </p:cNvSpPr>
          <p:nvPr>
            <p:ph type="sldNum" sz="quarter" idx="12"/>
          </p:nvPr>
        </p:nvSpPr>
        <p:spPr/>
        <p:txBody>
          <a:bodyPr/>
          <a:lstStyle>
            <a:lvl1pPr>
              <a:defRPr/>
            </a:lvl1pPr>
          </a:lstStyle>
          <a:p>
            <a:pPr>
              <a:defRPr/>
            </a:pPr>
            <a:fld id="{94AB1E5A-A39E-4496-B40C-25B63AD736B5}" type="slidenum">
              <a:rPr lang="en-GB" altLang="en-US"/>
              <a:pPr>
                <a:defRPr/>
              </a:pPr>
              <a:t>‹#›</a:t>
            </a:fld>
            <a:endParaRPr lang="en-GB" altLang="en-US"/>
          </a:p>
        </p:txBody>
      </p:sp>
    </p:spTree>
    <p:extLst>
      <p:ext uri="{BB962C8B-B14F-4D97-AF65-F5344CB8AC3E}">
        <p14:creationId xmlns:p14="http://schemas.microsoft.com/office/powerpoint/2010/main" val="4209106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A925000E-F12F-4157-9B71-FD443FA3DD99}"/>
              </a:ext>
            </a:extLst>
          </p:cNvPr>
          <p:cNvSpPr>
            <a:spLocks noGrp="1"/>
          </p:cNvSpPr>
          <p:nvPr>
            <p:ph type="dt" sz="half" idx="10"/>
          </p:nvPr>
        </p:nvSpPr>
        <p:spPr/>
        <p:txBody>
          <a:bodyPr/>
          <a:lstStyle>
            <a:lvl1pPr>
              <a:defRPr/>
            </a:lvl1pPr>
          </a:lstStyle>
          <a:p>
            <a:pPr>
              <a:defRPr/>
            </a:pPr>
            <a:fld id="{67B1DC14-D3F7-45FA-84AF-FD258D970A9F}" type="datetimeFigureOut">
              <a:rPr lang="en-GB"/>
              <a:pPr>
                <a:defRPr/>
              </a:pPr>
              <a:t>19/08/2019</a:t>
            </a:fld>
            <a:endParaRPr lang="en-GB"/>
          </a:p>
        </p:txBody>
      </p:sp>
      <p:sp>
        <p:nvSpPr>
          <p:cNvPr id="4" name="Footer Placeholder 4">
            <a:extLst>
              <a:ext uri="{FF2B5EF4-FFF2-40B4-BE49-F238E27FC236}">
                <a16:creationId xmlns:a16="http://schemas.microsoft.com/office/drawing/2014/main" id="{D0287ECC-BF2B-4077-8668-D2236DE11B9E}"/>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E2E36499-9D57-4EB5-B358-73CBCC25FD43}"/>
              </a:ext>
            </a:extLst>
          </p:cNvPr>
          <p:cNvSpPr>
            <a:spLocks noGrp="1"/>
          </p:cNvSpPr>
          <p:nvPr>
            <p:ph type="sldNum" sz="quarter" idx="12"/>
          </p:nvPr>
        </p:nvSpPr>
        <p:spPr/>
        <p:txBody>
          <a:bodyPr/>
          <a:lstStyle>
            <a:lvl1pPr>
              <a:defRPr/>
            </a:lvl1pPr>
          </a:lstStyle>
          <a:p>
            <a:pPr>
              <a:defRPr/>
            </a:pPr>
            <a:fld id="{D279E1C4-46CD-4426-A3E7-FF80C6D33C40}" type="slidenum">
              <a:rPr lang="en-GB" altLang="en-US"/>
              <a:pPr>
                <a:defRPr/>
              </a:pPr>
              <a:t>‹#›</a:t>
            </a:fld>
            <a:endParaRPr lang="en-GB" altLang="en-US"/>
          </a:p>
        </p:txBody>
      </p:sp>
    </p:spTree>
    <p:extLst>
      <p:ext uri="{BB962C8B-B14F-4D97-AF65-F5344CB8AC3E}">
        <p14:creationId xmlns:p14="http://schemas.microsoft.com/office/powerpoint/2010/main" val="366048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F1C0F61-2182-41FB-8B2A-027A96FD32D7}"/>
              </a:ext>
            </a:extLst>
          </p:cNvPr>
          <p:cNvSpPr>
            <a:spLocks noGrp="1"/>
          </p:cNvSpPr>
          <p:nvPr>
            <p:ph type="dt" sz="half" idx="10"/>
          </p:nvPr>
        </p:nvSpPr>
        <p:spPr/>
        <p:txBody>
          <a:bodyPr/>
          <a:lstStyle>
            <a:lvl1pPr>
              <a:defRPr/>
            </a:lvl1pPr>
          </a:lstStyle>
          <a:p>
            <a:pPr>
              <a:defRPr/>
            </a:pPr>
            <a:fld id="{3B8A60B5-3B9A-4A73-8864-EF7F08D4B7F0}" type="datetimeFigureOut">
              <a:rPr lang="en-GB"/>
              <a:pPr>
                <a:defRPr/>
              </a:pPr>
              <a:t>19/08/2019</a:t>
            </a:fld>
            <a:endParaRPr lang="en-GB"/>
          </a:p>
        </p:txBody>
      </p:sp>
      <p:sp>
        <p:nvSpPr>
          <p:cNvPr id="3" name="Footer Placeholder 4">
            <a:extLst>
              <a:ext uri="{FF2B5EF4-FFF2-40B4-BE49-F238E27FC236}">
                <a16:creationId xmlns:a16="http://schemas.microsoft.com/office/drawing/2014/main" id="{4896BAB7-C59C-445D-8B5C-B42555FF7359}"/>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02C504BE-B22F-4420-9D32-297D32D2501A}"/>
              </a:ext>
            </a:extLst>
          </p:cNvPr>
          <p:cNvSpPr>
            <a:spLocks noGrp="1"/>
          </p:cNvSpPr>
          <p:nvPr>
            <p:ph type="sldNum" sz="quarter" idx="12"/>
          </p:nvPr>
        </p:nvSpPr>
        <p:spPr/>
        <p:txBody>
          <a:bodyPr/>
          <a:lstStyle>
            <a:lvl1pPr>
              <a:defRPr/>
            </a:lvl1pPr>
          </a:lstStyle>
          <a:p>
            <a:pPr>
              <a:defRPr/>
            </a:pPr>
            <a:fld id="{1AA3142F-454F-453F-8BA8-A4696ABD4255}" type="slidenum">
              <a:rPr lang="en-GB" altLang="en-US"/>
              <a:pPr>
                <a:defRPr/>
              </a:pPr>
              <a:t>‹#›</a:t>
            </a:fld>
            <a:endParaRPr lang="en-GB" altLang="en-US"/>
          </a:p>
        </p:txBody>
      </p:sp>
    </p:spTree>
    <p:extLst>
      <p:ext uri="{BB962C8B-B14F-4D97-AF65-F5344CB8AC3E}">
        <p14:creationId xmlns:p14="http://schemas.microsoft.com/office/powerpoint/2010/main" val="3093586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15A8837-B13F-4C8B-B914-1E7EDAF99BD1}"/>
              </a:ext>
            </a:extLst>
          </p:cNvPr>
          <p:cNvSpPr>
            <a:spLocks noGrp="1"/>
          </p:cNvSpPr>
          <p:nvPr>
            <p:ph type="dt" sz="half" idx="10"/>
          </p:nvPr>
        </p:nvSpPr>
        <p:spPr/>
        <p:txBody>
          <a:bodyPr/>
          <a:lstStyle>
            <a:lvl1pPr>
              <a:defRPr/>
            </a:lvl1pPr>
          </a:lstStyle>
          <a:p>
            <a:pPr>
              <a:defRPr/>
            </a:pPr>
            <a:fld id="{F7D26721-0489-4A9D-9239-ADD9AA8CC981}" type="datetimeFigureOut">
              <a:rPr lang="en-GB"/>
              <a:pPr>
                <a:defRPr/>
              </a:pPr>
              <a:t>19/08/2019</a:t>
            </a:fld>
            <a:endParaRPr lang="en-GB"/>
          </a:p>
        </p:txBody>
      </p:sp>
      <p:sp>
        <p:nvSpPr>
          <p:cNvPr id="6" name="Footer Placeholder 4">
            <a:extLst>
              <a:ext uri="{FF2B5EF4-FFF2-40B4-BE49-F238E27FC236}">
                <a16:creationId xmlns:a16="http://schemas.microsoft.com/office/drawing/2014/main" id="{0FC3BD6D-25D6-4E73-A932-E4EFF33C702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D3F682A-58F2-46BA-8C95-BB91B48F82D8}"/>
              </a:ext>
            </a:extLst>
          </p:cNvPr>
          <p:cNvSpPr>
            <a:spLocks noGrp="1"/>
          </p:cNvSpPr>
          <p:nvPr>
            <p:ph type="sldNum" sz="quarter" idx="12"/>
          </p:nvPr>
        </p:nvSpPr>
        <p:spPr/>
        <p:txBody>
          <a:bodyPr/>
          <a:lstStyle>
            <a:lvl1pPr>
              <a:defRPr/>
            </a:lvl1pPr>
          </a:lstStyle>
          <a:p>
            <a:pPr>
              <a:defRPr/>
            </a:pPr>
            <a:fld id="{0AE38A92-73D6-4309-A408-61A2C286AA7C}" type="slidenum">
              <a:rPr lang="en-GB" altLang="en-US"/>
              <a:pPr>
                <a:defRPr/>
              </a:pPr>
              <a:t>‹#›</a:t>
            </a:fld>
            <a:endParaRPr lang="en-GB" altLang="en-US"/>
          </a:p>
        </p:txBody>
      </p:sp>
    </p:spTree>
    <p:extLst>
      <p:ext uri="{BB962C8B-B14F-4D97-AF65-F5344CB8AC3E}">
        <p14:creationId xmlns:p14="http://schemas.microsoft.com/office/powerpoint/2010/main" val="402665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6E42C97-D43C-428F-8485-B7BD21C2B63A}"/>
              </a:ext>
            </a:extLst>
          </p:cNvPr>
          <p:cNvSpPr>
            <a:spLocks noGrp="1"/>
          </p:cNvSpPr>
          <p:nvPr>
            <p:ph type="dt" sz="half" idx="10"/>
          </p:nvPr>
        </p:nvSpPr>
        <p:spPr/>
        <p:txBody>
          <a:bodyPr/>
          <a:lstStyle>
            <a:lvl1pPr>
              <a:defRPr/>
            </a:lvl1pPr>
          </a:lstStyle>
          <a:p>
            <a:pPr>
              <a:defRPr/>
            </a:pPr>
            <a:fld id="{BF1A9EB4-2218-4647-B4F8-9EC7DC12DFDE}" type="datetimeFigureOut">
              <a:rPr lang="en-GB"/>
              <a:pPr>
                <a:defRPr/>
              </a:pPr>
              <a:t>19/08/2019</a:t>
            </a:fld>
            <a:endParaRPr lang="en-GB"/>
          </a:p>
        </p:txBody>
      </p:sp>
      <p:sp>
        <p:nvSpPr>
          <p:cNvPr id="6" name="Footer Placeholder 4">
            <a:extLst>
              <a:ext uri="{FF2B5EF4-FFF2-40B4-BE49-F238E27FC236}">
                <a16:creationId xmlns:a16="http://schemas.microsoft.com/office/drawing/2014/main" id="{BCD38520-B338-49C1-B1B0-04BC22FF96E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85CF318F-4C34-4B64-902E-7F78AA3CE88E}"/>
              </a:ext>
            </a:extLst>
          </p:cNvPr>
          <p:cNvSpPr>
            <a:spLocks noGrp="1"/>
          </p:cNvSpPr>
          <p:nvPr>
            <p:ph type="sldNum" sz="quarter" idx="12"/>
          </p:nvPr>
        </p:nvSpPr>
        <p:spPr/>
        <p:txBody>
          <a:bodyPr/>
          <a:lstStyle>
            <a:lvl1pPr>
              <a:defRPr/>
            </a:lvl1pPr>
          </a:lstStyle>
          <a:p>
            <a:pPr>
              <a:defRPr/>
            </a:pPr>
            <a:fld id="{DFE52312-E5E1-452D-9C6F-39F0E4D7F4AC}" type="slidenum">
              <a:rPr lang="en-GB" altLang="en-US"/>
              <a:pPr>
                <a:defRPr/>
              </a:pPr>
              <a:t>‹#›</a:t>
            </a:fld>
            <a:endParaRPr lang="en-GB" altLang="en-US"/>
          </a:p>
        </p:txBody>
      </p:sp>
    </p:spTree>
    <p:extLst>
      <p:ext uri="{BB962C8B-B14F-4D97-AF65-F5344CB8AC3E}">
        <p14:creationId xmlns:p14="http://schemas.microsoft.com/office/powerpoint/2010/main" val="3330958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45E4F3-C0F0-478B-9EE4-FD8BC93541AA}"/>
              </a:ext>
            </a:extLst>
          </p:cNvPr>
          <p:cNvSpPr>
            <a:spLocks noGrp="1"/>
          </p:cNvSpPr>
          <p:nvPr>
            <p:ph type="dt" sz="half" idx="10"/>
          </p:nvPr>
        </p:nvSpPr>
        <p:spPr/>
        <p:txBody>
          <a:bodyPr/>
          <a:lstStyle>
            <a:lvl1pPr>
              <a:defRPr/>
            </a:lvl1pPr>
          </a:lstStyle>
          <a:p>
            <a:pPr>
              <a:defRPr/>
            </a:pPr>
            <a:fld id="{06FA83A3-2017-4ADE-9159-7A5C198BD0C8}" type="datetimeFigureOut">
              <a:rPr lang="en-GB"/>
              <a:pPr>
                <a:defRPr/>
              </a:pPr>
              <a:t>19/08/2019</a:t>
            </a:fld>
            <a:endParaRPr lang="en-GB"/>
          </a:p>
        </p:txBody>
      </p:sp>
      <p:sp>
        <p:nvSpPr>
          <p:cNvPr id="5" name="Footer Placeholder 4">
            <a:extLst>
              <a:ext uri="{FF2B5EF4-FFF2-40B4-BE49-F238E27FC236}">
                <a16:creationId xmlns:a16="http://schemas.microsoft.com/office/drawing/2014/main" id="{C475F594-DBBF-47AD-84A9-1B7C7D4CAEE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479082-6891-48A8-B414-238D531DFC3F}"/>
              </a:ext>
            </a:extLst>
          </p:cNvPr>
          <p:cNvSpPr>
            <a:spLocks noGrp="1"/>
          </p:cNvSpPr>
          <p:nvPr>
            <p:ph type="sldNum" sz="quarter" idx="12"/>
          </p:nvPr>
        </p:nvSpPr>
        <p:spPr/>
        <p:txBody>
          <a:bodyPr/>
          <a:lstStyle>
            <a:lvl1pPr>
              <a:defRPr/>
            </a:lvl1pPr>
          </a:lstStyle>
          <a:p>
            <a:pPr>
              <a:defRPr/>
            </a:pPr>
            <a:fld id="{9B32DFFE-DB25-40C9-8871-9C971C66A733}" type="slidenum">
              <a:rPr lang="en-GB" altLang="en-US"/>
              <a:pPr>
                <a:defRPr/>
              </a:pPr>
              <a:t>‹#›</a:t>
            </a:fld>
            <a:endParaRPr lang="en-GB" altLang="en-US"/>
          </a:p>
        </p:txBody>
      </p:sp>
    </p:spTree>
    <p:extLst>
      <p:ext uri="{BB962C8B-B14F-4D97-AF65-F5344CB8AC3E}">
        <p14:creationId xmlns:p14="http://schemas.microsoft.com/office/powerpoint/2010/main" val="1114359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19F0C8-1F21-43F1-9A24-D8D2182E3735}"/>
              </a:ext>
            </a:extLst>
          </p:cNvPr>
          <p:cNvSpPr>
            <a:spLocks noGrp="1"/>
          </p:cNvSpPr>
          <p:nvPr>
            <p:ph type="dt" sz="half" idx="10"/>
          </p:nvPr>
        </p:nvSpPr>
        <p:spPr/>
        <p:txBody>
          <a:bodyPr/>
          <a:lstStyle>
            <a:lvl1pPr>
              <a:defRPr/>
            </a:lvl1pPr>
          </a:lstStyle>
          <a:p>
            <a:pPr>
              <a:defRPr/>
            </a:pPr>
            <a:fld id="{FC357ED8-FEF3-42FD-9468-D6003378A897}" type="datetimeFigureOut">
              <a:rPr lang="en-GB"/>
              <a:pPr>
                <a:defRPr/>
              </a:pPr>
              <a:t>19/08/2019</a:t>
            </a:fld>
            <a:endParaRPr lang="en-GB"/>
          </a:p>
        </p:txBody>
      </p:sp>
      <p:sp>
        <p:nvSpPr>
          <p:cNvPr id="5" name="Footer Placeholder 4">
            <a:extLst>
              <a:ext uri="{FF2B5EF4-FFF2-40B4-BE49-F238E27FC236}">
                <a16:creationId xmlns:a16="http://schemas.microsoft.com/office/drawing/2014/main" id="{EFC9C981-8439-45D7-BD7D-CBB4451A13C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2C568DD-2B77-4CCD-9A71-423BCD68F4D0}"/>
              </a:ext>
            </a:extLst>
          </p:cNvPr>
          <p:cNvSpPr>
            <a:spLocks noGrp="1"/>
          </p:cNvSpPr>
          <p:nvPr>
            <p:ph type="sldNum" sz="quarter" idx="12"/>
          </p:nvPr>
        </p:nvSpPr>
        <p:spPr/>
        <p:txBody>
          <a:bodyPr/>
          <a:lstStyle>
            <a:lvl1pPr>
              <a:defRPr/>
            </a:lvl1pPr>
          </a:lstStyle>
          <a:p>
            <a:pPr>
              <a:defRPr/>
            </a:pPr>
            <a:fld id="{7678E5F0-6658-4343-A9A1-E31E98C95C25}" type="slidenum">
              <a:rPr lang="en-GB" altLang="en-US"/>
              <a:pPr>
                <a:defRPr/>
              </a:pPr>
              <a:t>‹#›</a:t>
            </a:fld>
            <a:endParaRPr lang="en-GB" altLang="en-US"/>
          </a:p>
        </p:txBody>
      </p:sp>
    </p:spTree>
    <p:extLst>
      <p:ext uri="{BB962C8B-B14F-4D97-AF65-F5344CB8AC3E}">
        <p14:creationId xmlns:p14="http://schemas.microsoft.com/office/powerpoint/2010/main" val="802403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573A912-D527-4185-9A14-9B8FACFDD651}"/>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9749F12D-2806-41CF-8410-5A4ABF378263}"/>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6AF8108C-B608-408F-8820-1BA4C2628B86}"/>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72D5340-E8E8-4BF2-A454-CE4DA6E55304}" type="datetimeFigureOut">
              <a:rPr lang="en-GB"/>
              <a:pPr>
                <a:defRPr/>
              </a:pPr>
              <a:t>19/08/2019</a:t>
            </a:fld>
            <a:endParaRPr lang="en-GB"/>
          </a:p>
        </p:txBody>
      </p:sp>
      <p:sp>
        <p:nvSpPr>
          <p:cNvPr id="5" name="Footer Placeholder 4">
            <a:extLst>
              <a:ext uri="{FF2B5EF4-FFF2-40B4-BE49-F238E27FC236}">
                <a16:creationId xmlns:a16="http://schemas.microsoft.com/office/drawing/2014/main" id="{27F9B03D-3A41-4CD6-9DE7-2EEA0869CF09}"/>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EF5FC921-69CE-4593-B511-F1F819DD9F92}"/>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3B18426-8BCA-43E3-A836-512F967348BC}" type="slidenum">
              <a:rPr lang="en-GB" altLang="en-US"/>
              <a:pPr>
                <a:defRPr/>
              </a:pPr>
              <a:t>‹#›</a:t>
            </a:fld>
            <a:endParaRPr lang="en-GB" altLang="en-US"/>
          </a:p>
        </p:txBody>
      </p:sp>
    </p:spTree>
    <p:extLst>
      <p:ext uri="{BB962C8B-B14F-4D97-AF65-F5344CB8AC3E}">
        <p14:creationId xmlns:p14="http://schemas.microsoft.com/office/powerpoint/2010/main" val="361184621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657CA-399F-4D65-8BFA-10FDFDDB4725}"/>
              </a:ext>
            </a:extLst>
          </p:cNvPr>
          <p:cNvSpPr>
            <a:spLocks noGrp="1"/>
          </p:cNvSpPr>
          <p:nvPr>
            <p:ph type="ctrTitle"/>
          </p:nvPr>
        </p:nvSpPr>
        <p:spPr>
          <a:xfrm>
            <a:off x="1837056" y="0"/>
            <a:ext cx="7772400" cy="2322375"/>
          </a:xfrm>
        </p:spPr>
        <p:txBody>
          <a:bodyPr rtlCol="0">
            <a:normAutofit/>
          </a:bodyPr>
          <a:lstStyle/>
          <a:p>
            <a:pPr eaLnBrk="1" fontAlgn="auto" hangingPunct="1">
              <a:spcAft>
                <a:spcPts val="0"/>
              </a:spcAft>
              <a:defRPr/>
            </a:pPr>
            <a:r>
              <a:rPr lang="en-GB" sz="4800" b="1" dirty="0">
                <a:solidFill>
                  <a:schemeClr val="accent2">
                    <a:lumMod val="50000"/>
                  </a:schemeClr>
                </a:solidFill>
              </a:rPr>
              <a:t>       AYUSHMAN BHARAT </a:t>
            </a:r>
          </a:p>
        </p:txBody>
      </p:sp>
      <p:sp>
        <p:nvSpPr>
          <p:cNvPr id="3" name="Subtitle 2">
            <a:extLst>
              <a:ext uri="{FF2B5EF4-FFF2-40B4-BE49-F238E27FC236}">
                <a16:creationId xmlns:a16="http://schemas.microsoft.com/office/drawing/2014/main" id="{6B7656DC-AA6D-475A-A1F3-441B5845BB68}"/>
              </a:ext>
            </a:extLst>
          </p:cNvPr>
          <p:cNvSpPr>
            <a:spLocks noGrp="1"/>
          </p:cNvSpPr>
          <p:nvPr>
            <p:ph type="subTitle" idx="1"/>
          </p:nvPr>
        </p:nvSpPr>
        <p:spPr>
          <a:xfrm>
            <a:off x="2201796" y="1748466"/>
            <a:ext cx="8062912" cy="1752600"/>
          </a:xfrm>
        </p:spPr>
        <p:txBody>
          <a:bodyPr rtlCol="0">
            <a:noAutofit/>
          </a:bodyPr>
          <a:lstStyle/>
          <a:p>
            <a:pPr eaLnBrk="1" fontAlgn="auto" hangingPunct="1">
              <a:spcAft>
                <a:spcPts val="0"/>
              </a:spcAft>
              <a:defRPr/>
            </a:pPr>
            <a:r>
              <a:rPr lang="en-GB" b="1" dirty="0">
                <a:solidFill>
                  <a:schemeClr val="accent2">
                    <a:lumMod val="50000"/>
                  </a:schemeClr>
                </a:solidFill>
              </a:rPr>
              <a:t>Health and Wellness Centres,</a:t>
            </a:r>
          </a:p>
          <a:p>
            <a:pPr eaLnBrk="1" fontAlgn="auto" hangingPunct="1">
              <a:spcAft>
                <a:spcPts val="0"/>
              </a:spcAft>
              <a:defRPr/>
            </a:pPr>
            <a:r>
              <a:rPr lang="en-GB" b="1" dirty="0">
                <a:solidFill>
                  <a:schemeClr val="accent2">
                    <a:lumMod val="50000"/>
                  </a:schemeClr>
                </a:solidFill>
              </a:rPr>
              <a:t>UT Administration of </a:t>
            </a:r>
          </a:p>
          <a:p>
            <a:pPr eaLnBrk="1" fontAlgn="auto" hangingPunct="1">
              <a:spcAft>
                <a:spcPts val="0"/>
              </a:spcAft>
              <a:defRPr/>
            </a:pPr>
            <a:r>
              <a:rPr lang="en-GB" b="1" dirty="0">
                <a:solidFill>
                  <a:schemeClr val="accent2">
                    <a:lumMod val="50000"/>
                  </a:schemeClr>
                </a:solidFill>
              </a:rPr>
              <a:t>Daman &amp; Diu </a:t>
            </a:r>
          </a:p>
          <a:p>
            <a:pPr eaLnBrk="1" fontAlgn="auto" hangingPunct="1">
              <a:spcAft>
                <a:spcPts val="0"/>
              </a:spcAft>
              <a:defRPr/>
            </a:pPr>
            <a:r>
              <a:rPr lang="en-GB" b="1" dirty="0">
                <a:solidFill>
                  <a:schemeClr val="accent2">
                    <a:lumMod val="50000"/>
                  </a:schemeClr>
                </a:solidFill>
              </a:rPr>
              <a:t>and </a:t>
            </a:r>
          </a:p>
          <a:p>
            <a:pPr eaLnBrk="1" fontAlgn="auto" hangingPunct="1">
              <a:spcAft>
                <a:spcPts val="0"/>
              </a:spcAft>
              <a:defRPr/>
            </a:pPr>
            <a:r>
              <a:rPr lang="en-GB" b="1" dirty="0">
                <a:solidFill>
                  <a:schemeClr val="accent2">
                    <a:lumMod val="50000"/>
                  </a:schemeClr>
                </a:solidFill>
              </a:rPr>
              <a:t>Dadra &amp; Nagar Haveli</a:t>
            </a:r>
          </a:p>
        </p:txBody>
      </p:sp>
      <p:sp>
        <p:nvSpPr>
          <p:cNvPr id="3076" name="AutoShape 2" descr="Image result for logo of government of india">
            <a:extLst>
              <a:ext uri="{FF2B5EF4-FFF2-40B4-BE49-F238E27FC236}">
                <a16:creationId xmlns:a16="http://schemas.microsoft.com/office/drawing/2014/main" id="{6355CD25-2DCA-4482-B4BC-83B39C684A12}"/>
              </a:ext>
            </a:extLst>
          </p:cNvPr>
          <p:cNvSpPr>
            <a:spLocks noChangeAspect="1" noChangeArrowheads="1"/>
          </p:cNvSpPr>
          <p:nvPr/>
        </p:nvSpPr>
        <p:spPr bwMode="auto">
          <a:xfrm>
            <a:off x="6527800" y="31623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400" fontAlgn="base">
              <a:spcBef>
                <a:spcPct val="0"/>
              </a:spcBef>
              <a:spcAft>
                <a:spcPct val="0"/>
              </a:spcAft>
              <a:buNone/>
            </a:pPr>
            <a:endParaRPr lang="en-IN" altLang="en-US" sz="1800">
              <a:solidFill>
                <a:prstClr val="black"/>
              </a:solidFill>
              <a:cs typeface="Arial" panose="020B0604020202020204" pitchFamily="34" charset="0"/>
            </a:endParaRPr>
          </a:p>
        </p:txBody>
      </p:sp>
      <p:pic>
        <p:nvPicPr>
          <p:cNvPr id="3077" name="Picture 6">
            <a:extLst>
              <a:ext uri="{FF2B5EF4-FFF2-40B4-BE49-F238E27FC236}">
                <a16:creationId xmlns:a16="http://schemas.microsoft.com/office/drawing/2014/main" id="{198F6A91-6023-42E2-AE3B-EE8380FE28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 y="4756360"/>
            <a:ext cx="1896110" cy="189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8">
            <a:extLst>
              <a:ext uri="{FF2B5EF4-FFF2-40B4-BE49-F238E27FC236}">
                <a16:creationId xmlns:a16="http://schemas.microsoft.com/office/drawing/2014/main" id="{49035DC5-D526-48D7-8BC8-594AE15652C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4847" y="4679758"/>
            <a:ext cx="1933661" cy="193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10">
            <a:extLst>
              <a:ext uri="{FF2B5EF4-FFF2-40B4-BE49-F238E27FC236}">
                <a16:creationId xmlns:a16="http://schemas.microsoft.com/office/drawing/2014/main" id="{184F835E-AB61-40EB-B9FB-834C8E37DB4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91927" y="4686130"/>
            <a:ext cx="1839114" cy="19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12">
            <a:extLst>
              <a:ext uri="{FF2B5EF4-FFF2-40B4-BE49-F238E27FC236}">
                <a16:creationId xmlns:a16="http://schemas.microsoft.com/office/drawing/2014/main" id="{E380886F-8D47-401C-8463-4452D774C1D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07879" y="4756360"/>
            <a:ext cx="1896110" cy="1896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14">
            <a:extLst>
              <a:ext uri="{FF2B5EF4-FFF2-40B4-BE49-F238E27FC236}">
                <a16:creationId xmlns:a16="http://schemas.microsoft.com/office/drawing/2014/main" id="{C64A2813-4244-4D70-ACCC-594A42D40D6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47220" y="4679758"/>
            <a:ext cx="1974068" cy="1972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16">
            <a:extLst>
              <a:ext uri="{FF2B5EF4-FFF2-40B4-BE49-F238E27FC236}">
                <a16:creationId xmlns:a16="http://schemas.microsoft.com/office/drawing/2014/main" id="{E88A0177-05C1-4BA5-98E1-76F8C0B615B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65377" y="4715400"/>
            <a:ext cx="1927289" cy="1927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696192"/>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114395" y="-171656"/>
            <a:ext cx="12192000" cy="748988"/>
          </a:xfrm>
          <a:prstGeom prst="rect">
            <a:avLst/>
          </a:prstGeom>
          <a:noFill/>
          <a:ln w="9525">
            <a:noFill/>
            <a:miter lim="800000"/>
            <a:headEnd/>
            <a:tailEnd/>
          </a:ln>
        </p:spPr>
        <p:txBody>
          <a:bodyPr wrap="square" anchor="ctr">
            <a:spAutoFit/>
          </a:bodyPr>
          <a:lstStyle/>
          <a:p>
            <a:pPr algn="ctr" eaLnBrk="0" hangingPunct="0">
              <a:tabLst>
                <a:tab pos="304792" algn="l"/>
              </a:tabLst>
              <a:defRPr/>
            </a:pPr>
            <a:r>
              <a:rPr lang="en-US" sz="4267" u="sng" spc="67" dirty="0">
                <a:ln w="11430"/>
                <a:effectLst>
                  <a:outerShdw blurRad="76200" dist="50800" dir="5400000" algn="tl" rotWithShape="0">
                    <a:srgbClr val="000000">
                      <a:alpha val="65000"/>
                    </a:srgbClr>
                  </a:outerShdw>
                </a:effectLst>
                <a:latin typeface="Tw Cen MT" pitchFamily="34" charset="0"/>
              </a:rPr>
              <a:t>UT of Daman and Diu</a:t>
            </a:r>
          </a:p>
        </p:txBody>
      </p:sp>
      <p:grpSp>
        <p:nvGrpSpPr>
          <p:cNvPr id="7" name="Group 6"/>
          <p:cNvGrpSpPr/>
          <p:nvPr/>
        </p:nvGrpSpPr>
        <p:grpSpPr>
          <a:xfrm>
            <a:off x="1" y="1969477"/>
            <a:ext cx="5730054" cy="5001065"/>
            <a:chOff x="472441" y="259080"/>
            <a:chExt cx="6766560" cy="6156960"/>
          </a:xfrm>
        </p:grpSpPr>
        <p:pic>
          <p:nvPicPr>
            <p:cNvPr id="9" name="Picture 8"/>
            <p:cNvPicPr>
              <a:picLocks noChangeAspect="1"/>
            </p:cNvPicPr>
            <p:nvPr/>
          </p:nvPicPr>
          <p:blipFill rotWithShape="1">
            <a:blip r:embed="rId3"/>
            <a:srcRect l="31844" t="12500" r="21889" b="8542"/>
            <a:stretch/>
          </p:blipFill>
          <p:spPr>
            <a:xfrm>
              <a:off x="472441" y="259080"/>
              <a:ext cx="6766560" cy="6156960"/>
            </a:xfrm>
            <a:prstGeom prst="rect">
              <a:avLst/>
            </a:prstGeom>
            <a:solidFill>
              <a:schemeClr val="accent2">
                <a:lumMod val="75000"/>
              </a:schemeClr>
            </a:solidFill>
          </p:spPr>
        </p:pic>
        <p:sp>
          <p:nvSpPr>
            <p:cNvPr id="10" name="Isosceles Triangle 9"/>
            <p:cNvSpPr/>
            <p:nvPr/>
          </p:nvSpPr>
          <p:spPr>
            <a:xfrm>
              <a:off x="2567940" y="4773984"/>
              <a:ext cx="228600" cy="167425"/>
            </a:xfrm>
            <a:prstGeom prst="triangl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Plus 11"/>
            <p:cNvSpPr/>
            <p:nvPr/>
          </p:nvSpPr>
          <p:spPr>
            <a:xfrm>
              <a:off x="2796540" y="1950719"/>
              <a:ext cx="347328" cy="286127"/>
            </a:xfrm>
            <a:prstGeom prst="mathPlus">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Oval 13"/>
            <p:cNvSpPr/>
            <p:nvPr/>
          </p:nvSpPr>
          <p:spPr>
            <a:xfrm>
              <a:off x="4480559" y="4503526"/>
              <a:ext cx="218602" cy="175153"/>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5" name="Group 14"/>
            <p:cNvGrpSpPr/>
            <p:nvPr/>
          </p:nvGrpSpPr>
          <p:grpSpPr>
            <a:xfrm>
              <a:off x="5806440" y="5059680"/>
              <a:ext cx="1280160" cy="1200329"/>
              <a:chOff x="5806440" y="5059680"/>
              <a:chExt cx="1280160" cy="1200329"/>
            </a:xfrm>
          </p:grpSpPr>
          <p:sp>
            <p:nvSpPr>
              <p:cNvPr id="16" name="TextBox 15"/>
              <p:cNvSpPr txBox="1"/>
              <p:nvPr/>
            </p:nvSpPr>
            <p:spPr>
              <a:xfrm>
                <a:off x="5867400" y="5059680"/>
                <a:ext cx="1219200" cy="1200329"/>
              </a:xfrm>
              <a:prstGeom prst="rect">
                <a:avLst/>
              </a:prstGeom>
              <a:solidFill>
                <a:schemeClr val="bg1"/>
              </a:solidFill>
            </p:spPr>
            <p:txBody>
              <a:bodyPr wrap="square" rtlCol="0">
                <a:spAutoFit/>
              </a:bodyPr>
              <a:lstStyle/>
              <a:p>
                <a:r>
                  <a:rPr lang="en-IN" dirty="0"/>
                  <a:t>P   PHC</a:t>
                </a:r>
              </a:p>
              <a:p>
                <a:r>
                  <a:rPr lang="en-IN" dirty="0"/>
                  <a:t>     CHC</a:t>
                </a:r>
              </a:p>
              <a:p>
                <a:r>
                  <a:rPr lang="en-IN" dirty="0"/>
                  <a:t>     DH   </a:t>
                </a:r>
              </a:p>
              <a:p>
                <a:r>
                  <a:rPr lang="en-IN" dirty="0"/>
                  <a:t>       </a:t>
                </a:r>
              </a:p>
            </p:txBody>
          </p:sp>
          <p:sp>
            <p:nvSpPr>
              <p:cNvPr id="17" name="Oval 16"/>
              <p:cNvSpPr/>
              <p:nvPr/>
            </p:nvSpPr>
            <p:spPr>
              <a:xfrm>
                <a:off x="5867400" y="5059680"/>
                <a:ext cx="243840" cy="24384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FF0000"/>
                  </a:solidFill>
                </a:endParaRPr>
              </a:p>
            </p:txBody>
          </p:sp>
          <p:sp>
            <p:nvSpPr>
              <p:cNvPr id="18" name="Isosceles Triangle 17"/>
              <p:cNvSpPr/>
              <p:nvPr/>
            </p:nvSpPr>
            <p:spPr>
              <a:xfrm>
                <a:off x="5875020" y="5368945"/>
                <a:ext cx="228600" cy="27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Plus 18"/>
              <p:cNvSpPr/>
              <p:nvPr/>
            </p:nvSpPr>
            <p:spPr>
              <a:xfrm>
                <a:off x="5806440" y="5720804"/>
                <a:ext cx="365760" cy="365760"/>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sp>
        <p:nvSpPr>
          <p:cNvPr id="2" name="Slide Number Placeholder 1"/>
          <p:cNvSpPr>
            <a:spLocks noGrp="1"/>
          </p:cNvSpPr>
          <p:nvPr>
            <p:ph type="sldNum" sz="quarter" idx="12"/>
          </p:nvPr>
        </p:nvSpPr>
        <p:spPr/>
        <p:txBody>
          <a:bodyPr/>
          <a:lstStyle/>
          <a:p>
            <a:fld id="{F5B809FB-92ED-4A38-A374-79DCCD1032DE}" type="slidenum">
              <a:rPr lang="en-IN" smtClean="0"/>
              <a:pPr/>
              <a:t>2</a:t>
            </a:fld>
            <a:endParaRPr lang="en-IN"/>
          </a:p>
        </p:txBody>
      </p:sp>
      <p:sp>
        <p:nvSpPr>
          <p:cNvPr id="20" name="Oval 19"/>
          <p:cNvSpPr/>
          <p:nvPr/>
        </p:nvSpPr>
        <p:spPr>
          <a:xfrm>
            <a:off x="3256924" y="2217526"/>
            <a:ext cx="197309" cy="175153"/>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Oval 20"/>
          <p:cNvSpPr/>
          <p:nvPr/>
        </p:nvSpPr>
        <p:spPr>
          <a:xfrm>
            <a:off x="4537823" y="4258613"/>
            <a:ext cx="197309" cy="175153"/>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p:cNvSpPr/>
          <p:nvPr/>
        </p:nvSpPr>
        <p:spPr>
          <a:xfrm>
            <a:off x="4037734" y="3714449"/>
            <a:ext cx="1000177" cy="2054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4" name="Group 23"/>
          <p:cNvGrpSpPr/>
          <p:nvPr/>
        </p:nvGrpSpPr>
        <p:grpSpPr>
          <a:xfrm>
            <a:off x="5940274" y="1969477"/>
            <a:ext cx="6251725" cy="4879767"/>
            <a:chOff x="1515939" y="411480"/>
            <a:chExt cx="8298621" cy="5699760"/>
          </a:xfrm>
        </p:grpSpPr>
        <p:pic>
          <p:nvPicPr>
            <p:cNvPr id="25" name="Picture 24"/>
            <p:cNvPicPr>
              <a:picLocks noChangeAspect="1"/>
            </p:cNvPicPr>
            <p:nvPr/>
          </p:nvPicPr>
          <p:blipFill rotWithShape="1">
            <a:blip r:embed="rId4"/>
            <a:srcRect l="31377" t="31874" r="11113" b="10417"/>
            <a:stretch/>
          </p:blipFill>
          <p:spPr>
            <a:xfrm>
              <a:off x="1515939" y="411480"/>
              <a:ext cx="8298621" cy="5699760"/>
            </a:xfrm>
            <a:prstGeom prst="rect">
              <a:avLst/>
            </a:prstGeom>
          </p:spPr>
        </p:pic>
        <p:sp>
          <p:nvSpPr>
            <p:cNvPr id="26" name="Plus 25"/>
            <p:cNvSpPr/>
            <p:nvPr/>
          </p:nvSpPr>
          <p:spPr>
            <a:xfrm>
              <a:off x="7669876" y="3544696"/>
              <a:ext cx="365761" cy="273405"/>
            </a:xfrm>
            <a:prstGeom prst="mathPlus">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7" name="Group 9"/>
            <p:cNvGrpSpPr/>
            <p:nvPr/>
          </p:nvGrpSpPr>
          <p:grpSpPr>
            <a:xfrm>
              <a:off x="5943599" y="4971871"/>
              <a:ext cx="1493521" cy="1032689"/>
              <a:chOff x="5806440" y="5059680"/>
              <a:chExt cx="1280161" cy="1200329"/>
            </a:xfrm>
          </p:grpSpPr>
          <p:sp>
            <p:nvSpPr>
              <p:cNvPr id="30" name="TextBox 29"/>
              <p:cNvSpPr txBox="1"/>
              <p:nvPr/>
            </p:nvSpPr>
            <p:spPr>
              <a:xfrm>
                <a:off x="5867400" y="5059680"/>
                <a:ext cx="1219201" cy="1200329"/>
              </a:xfrm>
              <a:prstGeom prst="rect">
                <a:avLst/>
              </a:prstGeom>
              <a:solidFill>
                <a:schemeClr val="bg1"/>
              </a:solidFill>
            </p:spPr>
            <p:txBody>
              <a:bodyPr wrap="square" rtlCol="0">
                <a:spAutoFit/>
              </a:bodyPr>
              <a:lstStyle/>
              <a:p>
                <a:r>
                  <a:rPr lang="en-IN" dirty="0"/>
                  <a:t>P   PHC</a:t>
                </a:r>
              </a:p>
              <a:p>
                <a:r>
                  <a:rPr lang="en-IN" dirty="0"/>
                  <a:t>     CHC</a:t>
                </a:r>
              </a:p>
              <a:p>
                <a:r>
                  <a:rPr lang="en-IN" dirty="0"/>
                  <a:t>     DH   </a:t>
                </a:r>
              </a:p>
              <a:p>
                <a:r>
                  <a:rPr lang="en-IN" dirty="0"/>
                  <a:t>     </a:t>
                </a:r>
              </a:p>
            </p:txBody>
          </p:sp>
          <p:sp>
            <p:nvSpPr>
              <p:cNvPr id="31" name="Oval 30"/>
              <p:cNvSpPr/>
              <p:nvPr/>
            </p:nvSpPr>
            <p:spPr>
              <a:xfrm>
                <a:off x="5867400" y="5059680"/>
                <a:ext cx="243840" cy="24384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FF0000"/>
                  </a:solidFill>
                </a:endParaRPr>
              </a:p>
            </p:txBody>
          </p:sp>
          <p:sp>
            <p:nvSpPr>
              <p:cNvPr id="32" name="Isosceles Triangle 31"/>
              <p:cNvSpPr/>
              <p:nvPr/>
            </p:nvSpPr>
            <p:spPr>
              <a:xfrm>
                <a:off x="5875020" y="5368945"/>
                <a:ext cx="228600" cy="27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lus 32"/>
              <p:cNvSpPr/>
              <p:nvPr/>
            </p:nvSpPr>
            <p:spPr>
              <a:xfrm>
                <a:off x="5806440" y="5720804"/>
                <a:ext cx="365760" cy="365760"/>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8" name="Oval 27"/>
            <p:cNvSpPr/>
            <p:nvPr/>
          </p:nvSpPr>
          <p:spPr>
            <a:xfrm>
              <a:off x="2818755" y="3368256"/>
              <a:ext cx="212619" cy="176440"/>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FF0000"/>
                </a:solidFill>
              </a:endParaRPr>
            </a:p>
          </p:txBody>
        </p:sp>
        <p:sp>
          <p:nvSpPr>
            <p:cNvPr id="29" name="Isosceles Triangle 28"/>
            <p:cNvSpPr/>
            <p:nvPr/>
          </p:nvSpPr>
          <p:spPr>
            <a:xfrm>
              <a:off x="8241190" y="2531558"/>
              <a:ext cx="243334" cy="191839"/>
            </a:xfrm>
            <a:prstGeom prst="triangl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4" name="Rectangle 3">
            <a:extLst>
              <a:ext uri="{FF2B5EF4-FFF2-40B4-BE49-F238E27FC236}">
                <a16:creationId xmlns:a16="http://schemas.microsoft.com/office/drawing/2014/main" id="{022BF70F-A558-4A2F-AD6C-1BCA4351BE4A}"/>
              </a:ext>
            </a:extLst>
          </p:cNvPr>
          <p:cNvSpPr/>
          <p:nvPr/>
        </p:nvSpPr>
        <p:spPr>
          <a:xfrm>
            <a:off x="228791" y="517462"/>
            <a:ext cx="11963208" cy="1384995"/>
          </a:xfrm>
          <a:prstGeom prst="rect">
            <a:avLst/>
          </a:prstGeom>
        </p:spPr>
        <p:txBody>
          <a:bodyPr wrap="square">
            <a:spAutoFit/>
          </a:bodyPr>
          <a:lstStyle/>
          <a:p>
            <a:r>
              <a:rPr lang="en-IN" sz="2800" dirty="0"/>
              <a:t>Daman and Diu, a union territory in West India, consists of two districts, namely Daman and Diu with a total area of 112 </a:t>
            </a:r>
            <a:r>
              <a:rPr lang="en-IN" sz="2800" dirty="0" err="1"/>
              <a:t>sq</a:t>
            </a:r>
            <a:r>
              <a:rPr lang="en-IN" sz="2800" dirty="0"/>
              <a:t> kms. Diu is a small island and a mainland village. The districts are about 700 kms apart.</a:t>
            </a:r>
          </a:p>
        </p:txBody>
      </p:sp>
    </p:spTree>
    <p:extLst>
      <p:ext uri="{BB962C8B-B14F-4D97-AF65-F5344CB8AC3E}">
        <p14:creationId xmlns:p14="http://schemas.microsoft.com/office/powerpoint/2010/main" val="155664508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2CF13-092B-4657-9404-AD7DC75F7535}"/>
              </a:ext>
            </a:extLst>
          </p:cNvPr>
          <p:cNvSpPr>
            <a:spLocks noGrp="1"/>
          </p:cNvSpPr>
          <p:nvPr>
            <p:ph type="title"/>
          </p:nvPr>
        </p:nvSpPr>
        <p:spPr>
          <a:xfrm>
            <a:off x="609600" y="1139482"/>
            <a:ext cx="10972800" cy="278155"/>
          </a:xfrm>
        </p:spPr>
        <p:txBody>
          <a:bodyPr/>
          <a:lstStyle/>
          <a:p>
            <a:r>
              <a:rPr lang="en-IN" dirty="0"/>
              <a:t>UT of Dadra and Nagar Haveli</a:t>
            </a:r>
            <a:br>
              <a:rPr lang="en-IN" dirty="0"/>
            </a:br>
            <a:br>
              <a:rPr lang="en-IN" dirty="0"/>
            </a:br>
            <a:endParaRPr lang="en-IN" dirty="0"/>
          </a:p>
        </p:txBody>
      </p:sp>
      <p:sp>
        <p:nvSpPr>
          <p:cNvPr id="4" name="Content Placeholder 3">
            <a:extLst>
              <a:ext uri="{FF2B5EF4-FFF2-40B4-BE49-F238E27FC236}">
                <a16:creationId xmlns:a16="http://schemas.microsoft.com/office/drawing/2014/main" id="{211BDB1D-5948-414A-B2F1-4C55D090AC7C}"/>
              </a:ext>
            </a:extLst>
          </p:cNvPr>
          <p:cNvSpPr>
            <a:spLocks noGrp="1"/>
          </p:cNvSpPr>
          <p:nvPr>
            <p:ph idx="1"/>
          </p:nvPr>
        </p:nvSpPr>
        <p:spPr>
          <a:xfrm>
            <a:off x="609600" y="928469"/>
            <a:ext cx="10972800" cy="5197696"/>
          </a:xfrm>
        </p:spPr>
        <p:txBody>
          <a:bodyPr/>
          <a:lstStyle/>
          <a:p>
            <a:r>
              <a:rPr lang="en-IN" sz="2400" dirty="0"/>
              <a:t>Dadra and Nagar Haveli is a UT in Western India. It has 2 separate geographical entities namely the smaller enclave of Dadra surrounded by Gujarat and Nagar Haveli wedged between Maharashtra and Gujarat with a total 491sq km area.</a:t>
            </a:r>
          </a:p>
        </p:txBody>
      </p:sp>
      <p:pic>
        <p:nvPicPr>
          <p:cNvPr id="6" name="Picture 2" descr="Image result for daman diu dnh maps">
            <a:extLst>
              <a:ext uri="{FF2B5EF4-FFF2-40B4-BE49-F238E27FC236}">
                <a16:creationId xmlns:a16="http://schemas.microsoft.com/office/drawing/2014/main" id="{C76F5A9E-A2B8-4A45-BA97-B036FF024B8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06880" y="2219496"/>
            <a:ext cx="877824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379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5B809FB-92ED-4A38-A374-79DCCD1032DE}" type="slidenum">
              <a:rPr lang="en-IN" smtClean="0"/>
              <a:pPr/>
              <a:t>4</a:t>
            </a:fld>
            <a:endParaRPr lang="en-IN"/>
          </a:p>
        </p:txBody>
      </p:sp>
      <p:graphicFrame>
        <p:nvGraphicFramePr>
          <p:cNvPr id="5" name="Table 4"/>
          <p:cNvGraphicFramePr>
            <a:graphicFrameLocks noGrp="1"/>
          </p:cNvGraphicFramePr>
          <p:nvPr>
            <p:extLst/>
          </p:nvPr>
        </p:nvGraphicFramePr>
        <p:xfrm>
          <a:off x="1828800" y="685800"/>
          <a:ext cx="8153400" cy="5882640"/>
        </p:xfrm>
        <a:graphic>
          <a:graphicData uri="http://schemas.openxmlformats.org/drawingml/2006/table">
            <a:tbl>
              <a:tblPr firstRow="1" bandRow="1">
                <a:tableStyleId>{5C22544A-7EE6-4342-B048-85BDC9FD1C3A}</a:tableStyleId>
              </a:tblPr>
              <a:tblGrid>
                <a:gridCol w="2178926">
                  <a:extLst>
                    <a:ext uri="{9D8B030D-6E8A-4147-A177-3AD203B41FA5}">
                      <a16:colId xmlns:a16="http://schemas.microsoft.com/office/drawing/2014/main" val="20000"/>
                    </a:ext>
                  </a:extLst>
                </a:gridCol>
                <a:gridCol w="2178926">
                  <a:extLst>
                    <a:ext uri="{9D8B030D-6E8A-4147-A177-3AD203B41FA5}">
                      <a16:colId xmlns:a16="http://schemas.microsoft.com/office/drawing/2014/main" val="20001"/>
                    </a:ext>
                  </a:extLst>
                </a:gridCol>
                <a:gridCol w="1897774">
                  <a:extLst>
                    <a:ext uri="{9D8B030D-6E8A-4147-A177-3AD203B41FA5}">
                      <a16:colId xmlns:a16="http://schemas.microsoft.com/office/drawing/2014/main" val="20002"/>
                    </a:ext>
                  </a:extLst>
                </a:gridCol>
                <a:gridCol w="1897774">
                  <a:extLst>
                    <a:ext uri="{9D8B030D-6E8A-4147-A177-3AD203B41FA5}">
                      <a16:colId xmlns:a16="http://schemas.microsoft.com/office/drawing/2014/main" val="20003"/>
                    </a:ext>
                  </a:extLst>
                </a:gridCol>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sz="210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Arial" pitchFamily="34" charset="0"/>
                          <a:cs typeface="Arial" pitchFamily="34" charset="0"/>
                        </a:rPr>
                        <a:t>Daman</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Arial" pitchFamily="34" charset="0"/>
                          <a:cs typeface="Arial" pitchFamily="34" charset="0"/>
                        </a:rPr>
                        <a:t>Diu</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Arial" pitchFamily="34" charset="0"/>
                          <a:cs typeface="Arial" pitchFamily="34" charset="0"/>
                        </a:rPr>
                        <a:t>DNH</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26431">
                <a:tc>
                  <a:txBody>
                    <a:bodyPr/>
                    <a:lstStyle/>
                    <a:p>
                      <a:pPr algn="l"/>
                      <a:r>
                        <a:rPr lang="en-US" sz="2100" baseline="0" dirty="0">
                          <a:solidFill>
                            <a:schemeClr val="tx1"/>
                          </a:solidFill>
                          <a:latin typeface="Arial" pitchFamily="34" charset="0"/>
                          <a:cs typeface="Arial" pitchFamily="34" charset="0"/>
                        </a:rPr>
                        <a:t>District Hospital</a:t>
                      </a:r>
                      <a:endParaRPr lang="en-IN" sz="210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latin typeface="Arial" pitchFamily="34" charset="0"/>
                          <a:cs typeface="Arial" pitchFamily="34" charset="0"/>
                        </a:rPr>
                        <a:t>1 (176 beds)</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latin typeface="Arial" pitchFamily="34" charset="0"/>
                          <a:cs typeface="Arial" pitchFamily="34" charset="0"/>
                        </a:rPr>
                        <a:t>1 (60 beds)</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rPr>
                        <a:t>1 (316)</a:t>
                      </a:r>
                      <a:endParaRPr lang="en-US" sz="1900" b="0" dirty="0">
                        <a:solidFill>
                          <a:schemeClr val="tx1"/>
                        </a:solidFill>
                        <a:latin typeface="Arial" pitchFamily="34" charset="0"/>
                        <a:ea typeface="Times New Roman"/>
                        <a:cs typeface="Arial"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26431">
                <a:tc>
                  <a:txBody>
                    <a:bodyPr/>
                    <a:lstStyle/>
                    <a:p>
                      <a:pPr algn="l"/>
                      <a:r>
                        <a:rPr lang="en-IN" sz="2100" dirty="0">
                          <a:solidFill>
                            <a:schemeClr val="tx1"/>
                          </a:solidFill>
                          <a:latin typeface="Arial" pitchFamily="34" charset="0"/>
                          <a:cs typeface="Arial" pitchFamily="34" charset="0"/>
                        </a:rPr>
                        <a:t>SDH</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900" b="0" dirty="0">
                          <a:solidFill>
                            <a:schemeClr val="tx1"/>
                          </a:solidFill>
                          <a:latin typeface="Arial" pitchFamily="34" charset="0"/>
                          <a:cs typeface="Arial" pitchFamily="34" charset="0"/>
                        </a:rPr>
                        <a:t>-</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1 (100)</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26431">
                <a:tc>
                  <a:txBody>
                    <a:bodyPr/>
                    <a:lstStyle/>
                    <a:p>
                      <a:pPr algn="l"/>
                      <a:r>
                        <a:rPr lang="en-US" sz="2100" dirty="0">
                          <a:solidFill>
                            <a:schemeClr val="tx1"/>
                          </a:solidFill>
                          <a:latin typeface="Arial" pitchFamily="34" charset="0"/>
                          <a:cs typeface="Arial" pitchFamily="34" charset="0"/>
                        </a:rPr>
                        <a:t>CHC</a:t>
                      </a:r>
                      <a:endParaRPr lang="en-IN" sz="210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latin typeface="Arial" pitchFamily="34" charset="0"/>
                          <a:cs typeface="Arial" pitchFamily="34" charset="0"/>
                        </a:rPr>
                        <a:t>1 (45 beds)</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900" b="0" dirty="0">
                          <a:solidFill>
                            <a:schemeClr val="tx1"/>
                          </a:solidFill>
                          <a:latin typeface="Arial" pitchFamily="34" charset="0"/>
                          <a:cs typeface="Arial" pitchFamily="34" charset="0"/>
                        </a:rPr>
                        <a:t>1(30 beds)</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rPr>
                        <a:t>2 (60)</a:t>
                      </a:r>
                      <a:endParaRPr lang="en-US" sz="1900" b="0" dirty="0">
                        <a:solidFill>
                          <a:schemeClr val="tx1"/>
                        </a:solidFill>
                        <a:latin typeface="Arial" pitchFamily="34" charset="0"/>
                        <a:ea typeface="Times New Roman"/>
                        <a:cs typeface="Arial" pitchFamily="34" charset="0"/>
                      </a:endParaRPr>
                    </a:p>
                    <a:p>
                      <a:pPr algn="ct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26431">
                <a:tc>
                  <a:txBody>
                    <a:bodyPr/>
                    <a:lstStyle/>
                    <a:p>
                      <a:pPr algn="l"/>
                      <a:r>
                        <a:rPr lang="en-IN" sz="2100" dirty="0">
                          <a:solidFill>
                            <a:schemeClr val="tx1"/>
                          </a:solidFill>
                          <a:latin typeface="Arial" pitchFamily="34" charset="0"/>
                          <a:cs typeface="Arial" pitchFamily="34" charset="0"/>
                        </a:rPr>
                        <a:t>PHC</a:t>
                      </a:r>
                    </a:p>
                    <a:p>
                      <a:pPr lvl="1" algn="l">
                        <a:buFont typeface="Arial" pitchFamily="34" charset="0"/>
                        <a:buChar char="•"/>
                      </a:pPr>
                      <a:endParaRPr lang="en-US" sz="210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latin typeface="Arial" pitchFamily="34" charset="0"/>
                          <a:cs typeface="Arial" pitchFamily="34" charset="0"/>
                        </a:rPr>
                        <a:t>3 (32)</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latin typeface="Arial" pitchFamily="34" charset="0"/>
                          <a:cs typeface="Arial" pitchFamily="34" charset="0"/>
                        </a:rPr>
                        <a:t>1 (6)</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900" b="0" kern="1200" dirty="0">
                          <a:solidFill>
                            <a:schemeClr val="tx1"/>
                          </a:solidFill>
                        </a:rPr>
                        <a:t>9 (153) </a:t>
                      </a:r>
                      <a:endParaRPr lang="en-US" sz="1900" b="0" kern="1200" dirty="0">
                        <a:solidFill>
                          <a:schemeClr val="tx1"/>
                        </a:solidFill>
                        <a:latin typeface="Arial" pitchFamily="34" charset="0"/>
                        <a:ea typeface="+mn-ea"/>
                        <a:cs typeface="Arial"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26431">
                <a:tc>
                  <a:txBody>
                    <a:bodyPr/>
                    <a:lstStyle/>
                    <a:p>
                      <a:pPr lvl="1" algn="l">
                        <a:buFont typeface="Arial" pitchFamily="34" charset="0"/>
                        <a:buNone/>
                      </a:pPr>
                      <a:r>
                        <a:rPr lang="en-US" sz="2100" dirty="0">
                          <a:solidFill>
                            <a:schemeClr val="tx1"/>
                          </a:solidFill>
                          <a:latin typeface="Arial" pitchFamily="34" charset="0"/>
                          <a:cs typeface="Arial" pitchFamily="34" charset="0"/>
                        </a:rPr>
                        <a:t>UPHC</a:t>
                      </a:r>
                      <a:r>
                        <a:rPr lang="en-US" sz="2100" baseline="0" dirty="0">
                          <a:solidFill>
                            <a:schemeClr val="tx1"/>
                          </a:solidFill>
                          <a:latin typeface="Arial" pitchFamily="34" charset="0"/>
                          <a:cs typeface="Arial" pitchFamily="34" charset="0"/>
                        </a:rPr>
                        <a:t> </a:t>
                      </a:r>
                      <a:r>
                        <a:rPr lang="en-US" sz="2100" dirty="0">
                          <a:solidFill>
                            <a:schemeClr val="tx1"/>
                          </a:solidFill>
                          <a:latin typeface="Arial" pitchFamily="34" charset="0"/>
                          <a:cs typeface="Arial" pitchFamily="34" charset="0"/>
                        </a:rPr>
                        <a:t>(Collocated)</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latin typeface="Arial" pitchFamily="34" charset="0"/>
                          <a:cs typeface="Arial" pitchFamily="34" charset="0"/>
                        </a:rPr>
                        <a:t>1</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2</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0">
                <a:tc>
                  <a:txBody>
                    <a:bodyPr/>
                    <a:lstStyle/>
                    <a:p>
                      <a:pPr algn="l"/>
                      <a:r>
                        <a:rPr lang="en-US" sz="2000" dirty="0">
                          <a:solidFill>
                            <a:schemeClr val="tx1"/>
                          </a:solidFill>
                          <a:latin typeface="Arial" pitchFamily="34" charset="0"/>
                          <a:cs typeface="Arial" pitchFamily="34" charset="0"/>
                        </a:rPr>
                        <a:t>Health &amp; Wellness Centres</a:t>
                      </a:r>
                      <a:endParaRPr lang="en-IN" sz="200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latin typeface="Arial" pitchFamily="34" charset="0"/>
                          <a:cs typeface="Arial" pitchFamily="34" charset="0"/>
                        </a:rPr>
                        <a:t>20</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latin typeface="Arial" pitchFamily="34" charset="0"/>
                          <a:cs typeface="Arial" pitchFamily="34" charset="0"/>
                        </a:rPr>
                        <a:t>6</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52</a:t>
                      </a:r>
                      <a:r>
                        <a:rPr lang="en-IN" sz="1900" b="0" baseline="0" dirty="0">
                          <a:solidFill>
                            <a:schemeClr val="tx1"/>
                          </a:solidFill>
                          <a:latin typeface="Arial" pitchFamily="34" charset="0"/>
                          <a:cs typeface="Arial" pitchFamily="34" charset="0"/>
                        </a:rPr>
                        <a:t> HWC</a:t>
                      </a:r>
                    </a:p>
                    <a:p>
                      <a:pPr marL="0" marR="0" indent="0" algn="ctr" defTabSz="914400" rtl="0" eaLnBrk="1" fontAlgn="auto" latinLnBrk="0" hangingPunct="1">
                        <a:lnSpc>
                          <a:spcPct val="100000"/>
                        </a:lnSpc>
                        <a:spcBef>
                          <a:spcPts val="0"/>
                        </a:spcBef>
                        <a:spcAft>
                          <a:spcPts val="0"/>
                        </a:spcAft>
                        <a:buClrTx/>
                        <a:buSzTx/>
                        <a:buFontTx/>
                        <a:buNone/>
                        <a:tabLst/>
                        <a:defRPr/>
                      </a:pPr>
                      <a:r>
                        <a:rPr lang="en-IN" sz="1900" b="0" baseline="0" dirty="0">
                          <a:solidFill>
                            <a:schemeClr val="tx1"/>
                          </a:solidFill>
                          <a:latin typeface="Arial" pitchFamily="34" charset="0"/>
                          <a:cs typeface="Arial" pitchFamily="34" charset="0"/>
                        </a:rPr>
                        <a:t>(71 SC)</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pPr algn="l"/>
                      <a:r>
                        <a:rPr lang="en-US" sz="2100" dirty="0">
                          <a:solidFill>
                            <a:schemeClr val="tx1"/>
                          </a:solidFill>
                          <a:latin typeface="Arial" pitchFamily="34" charset="0"/>
                          <a:cs typeface="Arial" pitchFamily="34" charset="0"/>
                        </a:rPr>
                        <a:t>AYUSH</a:t>
                      </a:r>
                      <a:r>
                        <a:rPr lang="en-US" sz="2100" baseline="0" dirty="0">
                          <a:solidFill>
                            <a:schemeClr val="tx1"/>
                          </a:solidFill>
                          <a:latin typeface="Arial" pitchFamily="34" charset="0"/>
                          <a:cs typeface="Arial" pitchFamily="34" charset="0"/>
                        </a:rPr>
                        <a:t> Unit</a:t>
                      </a:r>
                      <a:endParaRPr lang="en-IN" sz="210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latin typeface="Arial" pitchFamily="34" charset="0"/>
                          <a:cs typeface="Arial" pitchFamily="34" charset="0"/>
                        </a:rPr>
                        <a:t>3</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3</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1</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26431">
                <a:tc>
                  <a:txBody>
                    <a:bodyPr/>
                    <a:lstStyle/>
                    <a:p>
                      <a:pPr algn="l"/>
                      <a:r>
                        <a:rPr lang="en-US" sz="2100" dirty="0">
                          <a:solidFill>
                            <a:schemeClr val="tx1"/>
                          </a:solidFill>
                          <a:latin typeface="Arial" pitchFamily="34" charset="0"/>
                          <a:cs typeface="Arial" pitchFamily="34" charset="0"/>
                        </a:rPr>
                        <a:t>Blood Bank (with BCSU)</a:t>
                      </a:r>
                      <a:endParaRPr lang="en-IN" sz="210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latin typeface="Arial" pitchFamily="34" charset="0"/>
                          <a:cs typeface="Arial" pitchFamily="34" charset="0"/>
                        </a:rPr>
                        <a:t>1</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latin typeface="Arial" pitchFamily="34" charset="0"/>
                          <a:cs typeface="Arial" pitchFamily="34" charset="0"/>
                        </a:rPr>
                        <a:t>1</a:t>
                      </a:r>
                      <a:endParaRPr lang="en-IN" sz="1900" b="0" dirty="0">
                        <a:solidFill>
                          <a:schemeClr val="tx1"/>
                        </a:solidFill>
                        <a:latin typeface="Arial" pitchFamily="34" charset="0"/>
                        <a:cs typeface="Arial" pitchFamily="34" charset="0"/>
                      </a:endParaRP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1</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26431">
                <a:tc>
                  <a:txBody>
                    <a:bodyPr/>
                    <a:lstStyle/>
                    <a:p>
                      <a:pPr algn="l"/>
                      <a:r>
                        <a:rPr lang="en-IN" sz="2100" dirty="0">
                          <a:solidFill>
                            <a:schemeClr val="tx1"/>
                          </a:solidFill>
                          <a:latin typeface="Arial" pitchFamily="34" charset="0"/>
                          <a:cs typeface="Arial" pitchFamily="34" charset="0"/>
                        </a:rPr>
                        <a:t>MMU</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900" b="0" dirty="0">
                          <a:solidFill>
                            <a:schemeClr val="tx1"/>
                          </a:solidFill>
                          <a:latin typeface="Arial" pitchFamily="34" charset="0"/>
                          <a:cs typeface="Arial" pitchFamily="34" charset="0"/>
                        </a:rPr>
                        <a:t>1</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900" b="0" dirty="0">
                          <a:solidFill>
                            <a:schemeClr val="tx1"/>
                          </a:solidFill>
                          <a:latin typeface="Arial" pitchFamily="34" charset="0"/>
                          <a:cs typeface="Arial" pitchFamily="34" charset="0"/>
                        </a:rPr>
                        <a:t>4</a:t>
                      </a:r>
                    </a:p>
                  </a:txBody>
                  <a:tcPr marL="84406" marR="844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6" name="Rectangle 4"/>
          <p:cNvSpPr>
            <a:spLocks noChangeArrowheads="1"/>
          </p:cNvSpPr>
          <p:nvPr/>
        </p:nvSpPr>
        <p:spPr bwMode="auto">
          <a:xfrm>
            <a:off x="1676400" y="-92219"/>
            <a:ext cx="9144000" cy="523220"/>
          </a:xfrm>
          <a:prstGeom prst="rect">
            <a:avLst/>
          </a:prstGeom>
          <a:noFill/>
          <a:ln w="9525">
            <a:noFill/>
            <a:miter lim="800000"/>
            <a:headEnd/>
            <a:tailEnd/>
          </a:ln>
        </p:spPr>
        <p:txBody>
          <a:bodyPr wrap="square" anchor="ctr">
            <a:spAutoFit/>
          </a:bodyPr>
          <a:lstStyle/>
          <a:p>
            <a:pPr algn="ctr" eaLnBrk="0" hangingPunct="0">
              <a:tabLst>
                <a:tab pos="304792" algn="l"/>
              </a:tabLst>
              <a:defRPr/>
            </a:pPr>
            <a:r>
              <a:rPr lang="en-US" sz="2800" b="1" u="sng" spc="67" dirty="0">
                <a:ln w="11430"/>
                <a:effectLst>
                  <a:outerShdw blurRad="38100" dist="38100" dir="2700000" algn="tl">
                    <a:srgbClr val="000000">
                      <a:alpha val="43137"/>
                    </a:srgbClr>
                  </a:outerShdw>
                </a:effectLst>
                <a:latin typeface="Tw Cen MT" pitchFamily="34" charset="0"/>
              </a:rPr>
              <a:t>Existing - Health Infrastructure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E827D-4E2F-45F7-95A2-99E1D85D34CD}"/>
              </a:ext>
            </a:extLst>
          </p:cNvPr>
          <p:cNvSpPr>
            <a:spLocks noGrp="1"/>
          </p:cNvSpPr>
          <p:nvPr>
            <p:ph type="title"/>
          </p:nvPr>
        </p:nvSpPr>
        <p:spPr/>
        <p:txBody>
          <a:bodyPr/>
          <a:lstStyle/>
          <a:p>
            <a:br>
              <a:rPr lang="en-IN" b="1" dirty="0"/>
            </a:br>
            <a:br>
              <a:rPr lang="en-IN" b="1" dirty="0"/>
            </a:br>
            <a:r>
              <a:rPr lang="en-IN" b="1" dirty="0"/>
              <a:t>Health and Wellness centres, UT of Daman and Diu</a:t>
            </a:r>
          </a:p>
        </p:txBody>
      </p:sp>
      <p:sp>
        <p:nvSpPr>
          <p:cNvPr id="3" name="Content Placeholder 2">
            <a:extLst>
              <a:ext uri="{FF2B5EF4-FFF2-40B4-BE49-F238E27FC236}">
                <a16:creationId xmlns:a16="http://schemas.microsoft.com/office/drawing/2014/main" id="{7FA963E5-8809-4C54-B10F-F3632E53D431}"/>
              </a:ext>
            </a:extLst>
          </p:cNvPr>
          <p:cNvSpPr>
            <a:spLocks noGrp="1"/>
          </p:cNvSpPr>
          <p:nvPr>
            <p:ph idx="1"/>
          </p:nvPr>
        </p:nvSpPr>
        <p:spPr>
          <a:xfrm>
            <a:off x="609600" y="2257426"/>
            <a:ext cx="10972800" cy="3886200"/>
          </a:xfrm>
        </p:spPr>
        <p:txBody>
          <a:bodyPr/>
          <a:lstStyle/>
          <a:p>
            <a:endParaRPr lang="en-IN" sz="2000" dirty="0"/>
          </a:p>
          <a:p>
            <a:pPr algn="just"/>
            <a:r>
              <a:rPr lang="en-IN" sz="2800" dirty="0"/>
              <a:t>All the Primary Health centres and subcentres in the UT of Daman and Diu are being operationalised as Health and wellness centres.</a:t>
            </a:r>
          </a:p>
          <a:p>
            <a:pPr algn="just"/>
            <a:r>
              <a:rPr lang="en-IN" sz="2800" dirty="0"/>
              <a:t>A total of 20 Mid level service providers are posted in the respective HWCs in the year 2018-19. (14 at Daman and 6 at Diu districts)</a:t>
            </a:r>
          </a:p>
          <a:p>
            <a:pPr algn="just"/>
            <a:r>
              <a:rPr lang="en-IN" sz="2800" dirty="0"/>
              <a:t>6 MLSPS (For the remaining subcentres) are undergoing Bridge course under IGNOU at Dadra and Nagar Haveli</a:t>
            </a:r>
          </a:p>
        </p:txBody>
      </p:sp>
    </p:spTree>
    <p:extLst>
      <p:ext uri="{BB962C8B-B14F-4D97-AF65-F5344CB8AC3E}">
        <p14:creationId xmlns:p14="http://schemas.microsoft.com/office/powerpoint/2010/main" val="1961066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E827D-4E2F-45F7-95A2-99E1D85D34CD}"/>
              </a:ext>
            </a:extLst>
          </p:cNvPr>
          <p:cNvSpPr>
            <a:spLocks noGrp="1"/>
          </p:cNvSpPr>
          <p:nvPr>
            <p:ph type="title"/>
          </p:nvPr>
        </p:nvSpPr>
        <p:spPr/>
        <p:txBody>
          <a:bodyPr/>
          <a:lstStyle/>
          <a:p>
            <a:br>
              <a:rPr lang="en-IN" b="1" dirty="0"/>
            </a:br>
            <a:br>
              <a:rPr lang="en-IN" b="1" dirty="0"/>
            </a:br>
            <a:r>
              <a:rPr lang="en-IN" b="1" dirty="0"/>
              <a:t>Health and Wellness centres, UT of Dadra &amp; Nagar Haveli</a:t>
            </a:r>
          </a:p>
        </p:txBody>
      </p:sp>
      <p:sp>
        <p:nvSpPr>
          <p:cNvPr id="3" name="Content Placeholder 2">
            <a:extLst>
              <a:ext uri="{FF2B5EF4-FFF2-40B4-BE49-F238E27FC236}">
                <a16:creationId xmlns:a16="http://schemas.microsoft.com/office/drawing/2014/main" id="{7FA963E5-8809-4C54-B10F-F3632E53D431}"/>
              </a:ext>
            </a:extLst>
          </p:cNvPr>
          <p:cNvSpPr>
            <a:spLocks noGrp="1"/>
          </p:cNvSpPr>
          <p:nvPr>
            <p:ph idx="1"/>
          </p:nvPr>
        </p:nvSpPr>
        <p:spPr/>
        <p:txBody>
          <a:bodyPr/>
          <a:lstStyle/>
          <a:p>
            <a:endParaRPr lang="en-IN" sz="2000" dirty="0"/>
          </a:p>
          <a:p>
            <a:endParaRPr lang="en-IN" sz="2000" dirty="0"/>
          </a:p>
          <a:p>
            <a:endParaRPr lang="en-IN" sz="2000" dirty="0"/>
          </a:p>
          <a:p>
            <a:r>
              <a:rPr lang="en-IN" sz="2800" dirty="0"/>
              <a:t>24 subcentres in the UT of DNH are being operationalised as Health and wellness centres.</a:t>
            </a:r>
          </a:p>
          <a:p>
            <a:r>
              <a:rPr lang="en-IN" sz="2800" dirty="0"/>
              <a:t>A total of 23 Mid level service providers are posted in the respective HWCs in the year 2018-19. </a:t>
            </a:r>
          </a:p>
          <a:p>
            <a:r>
              <a:rPr lang="en-IN" sz="2800" dirty="0"/>
              <a:t>28 MLSPS (For the remaining subcentres) are undergoing Bridge course under IGNOU at Dadra and Nagar Haveli</a:t>
            </a:r>
          </a:p>
          <a:p>
            <a:pPr marL="0" indent="0">
              <a:buNone/>
            </a:pPr>
            <a:endParaRPr lang="en-IN" sz="2000" dirty="0"/>
          </a:p>
        </p:txBody>
      </p:sp>
    </p:spTree>
    <p:extLst>
      <p:ext uri="{BB962C8B-B14F-4D97-AF65-F5344CB8AC3E}">
        <p14:creationId xmlns:p14="http://schemas.microsoft.com/office/powerpoint/2010/main" val="66259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9BB4F-83D7-44C7-8ED9-12E8E9C6D69E}"/>
              </a:ext>
            </a:extLst>
          </p:cNvPr>
          <p:cNvSpPr>
            <a:spLocks noGrp="1"/>
          </p:cNvSpPr>
          <p:nvPr>
            <p:ph type="title"/>
          </p:nvPr>
        </p:nvSpPr>
        <p:spPr>
          <a:xfrm>
            <a:off x="609600" y="485653"/>
            <a:ext cx="10972800" cy="62987"/>
          </a:xfrm>
        </p:spPr>
        <p:txBody>
          <a:bodyPr/>
          <a:lstStyle/>
          <a:p>
            <a:r>
              <a:rPr lang="en-IN" dirty="0"/>
              <a:t>Health Facilities for up gradation to HWCs</a:t>
            </a:r>
          </a:p>
        </p:txBody>
      </p:sp>
      <p:graphicFrame>
        <p:nvGraphicFramePr>
          <p:cNvPr id="3" name="Table 2">
            <a:extLst>
              <a:ext uri="{FF2B5EF4-FFF2-40B4-BE49-F238E27FC236}">
                <a16:creationId xmlns:a16="http://schemas.microsoft.com/office/drawing/2014/main" id="{8A99A3CD-8483-4CB5-BEA6-DAB44799D885}"/>
              </a:ext>
            </a:extLst>
          </p:cNvPr>
          <p:cNvGraphicFramePr>
            <a:graphicFrameLocks noGrp="1"/>
          </p:cNvGraphicFramePr>
          <p:nvPr>
            <p:extLst>
              <p:ext uri="{D42A27DB-BD31-4B8C-83A1-F6EECF244321}">
                <p14:modId xmlns:p14="http://schemas.microsoft.com/office/powerpoint/2010/main" val="161978447"/>
              </p:ext>
            </p:extLst>
          </p:nvPr>
        </p:nvGraphicFramePr>
        <p:xfrm>
          <a:off x="717452" y="1055077"/>
          <a:ext cx="10864946" cy="2390205"/>
        </p:xfrm>
        <a:graphic>
          <a:graphicData uri="http://schemas.openxmlformats.org/drawingml/2006/table">
            <a:tbl>
              <a:tblPr firstRow="1" bandRow="1">
                <a:tableStyleId>{0505E3EF-67EA-436B-97B2-0124C06EBD24}</a:tableStyleId>
              </a:tblPr>
              <a:tblGrid>
                <a:gridCol w="731464">
                  <a:extLst>
                    <a:ext uri="{9D8B030D-6E8A-4147-A177-3AD203B41FA5}">
                      <a16:colId xmlns:a16="http://schemas.microsoft.com/office/drawing/2014/main" val="786692992"/>
                    </a:ext>
                  </a:extLst>
                </a:gridCol>
                <a:gridCol w="2194616">
                  <a:extLst>
                    <a:ext uri="{9D8B030D-6E8A-4147-A177-3AD203B41FA5}">
                      <a16:colId xmlns:a16="http://schemas.microsoft.com/office/drawing/2014/main" val="3674323712"/>
                    </a:ext>
                  </a:extLst>
                </a:gridCol>
                <a:gridCol w="2757268">
                  <a:extLst>
                    <a:ext uri="{9D8B030D-6E8A-4147-A177-3AD203B41FA5}">
                      <a16:colId xmlns:a16="http://schemas.microsoft.com/office/drawing/2014/main" val="762895889"/>
                    </a:ext>
                  </a:extLst>
                </a:gridCol>
                <a:gridCol w="3248863">
                  <a:extLst>
                    <a:ext uri="{9D8B030D-6E8A-4147-A177-3AD203B41FA5}">
                      <a16:colId xmlns:a16="http://schemas.microsoft.com/office/drawing/2014/main" val="2237802912"/>
                    </a:ext>
                  </a:extLst>
                </a:gridCol>
                <a:gridCol w="1932735">
                  <a:extLst>
                    <a:ext uri="{9D8B030D-6E8A-4147-A177-3AD203B41FA5}">
                      <a16:colId xmlns:a16="http://schemas.microsoft.com/office/drawing/2014/main" val="2908253389"/>
                    </a:ext>
                  </a:extLst>
                </a:gridCol>
              </a:tblGrid>
              <a:tr h="861550">
                <a:tc>
                  <a:txBody>
                    <a:bodyPr/>
                    <a:lstStyle/>
                    <a:p>
                      <a:pPr marL="0" indent="0" algn="ctr">
                        <a:spcAft>
                          <a:spcPts val="0"/>
                        </a:spcAft>
                        <a:buFont typeface="+mj-lt"/>
                        <a:buNone/>
                      </a:pPr>
                      <a:r>
                        <a:rPr lang="en-IN" sz="1800" dirty="0">
                          <a:effectLst/>
                        </a:rPr>
                        <a:t>Sr. No.</a:t>
                      </a:r>
                      <a:endParaRPr lang="en-IN" sz="2000" dirty="0">
                        <a:effectLst/>
                        <a:latin typeface="Calibri"/>
                        <a:ea typeface="Calibri"/>
                        <a:cs typeface="Mangal"/>
                      </a:endParaRPr>
                    </a:p>
                  </a:txBody>
                  <a:tcPr marL="23682" marR="23682" marT="0" marB="0" anchor="ctr"/>
                </a:tc>
                <a:tc>
                  <a:txBody>
                    <a:bodyPr/>
                    <a:lstStyle/>
                    <a:p>
                      <a:pPr marL="0" indent="0" algn="ctr">
                        <a:spcAft>
                          <a:spcPts val="0"/>
                        </a:spcAft>
                        <a:buFont typeface="+mj-lt"/>
                        <a:buNone/>
                      </a:pPr>
                      <a:r>
                        <a:rPr lang="en-IN" sz="2000" dirty="0">
                          <a:effectLst/>
                        </a:rPr>
                        <a:t>Year</a:t>
                      </a:r>
                      <a:endParaRPr lang="en-IN" sz="2000" dirty="0">
                        <a:effectLst/>
                        <a:latin typeface="Calibri"/>
                        <a:ea typeface="Calibri"/>
                        <a:cs typeface="Mangal"/>
                      </a:endParaRPr>
                    </a:p>
                  </a:txBody>
                  <a:tcPr marL="23682" marR="23682" marT="0" marB="0" anchor="ctr"/>
                </a:tc>
                <a:tc>
                  <a:txBody>
                    <a:bodyPr/>
                    <a:lstStyle/>
                    <a:p>
                      <a:pPr marL="0" indent="0" algn="ctr">
                        <a:spcAft>
                          <a:spcPts val="0"/>
                        </a:spcAft>
                        <a:buFont typeface="+mj-lt"/>
                        <a:buNone/>
                      </a:pPr>
                      <a:r>
                        <a:rPr lang="en-IN" sz="2000" dirty="0">
                          <a:effectLst/>
                          <a:latin typeface="Calibri"/>
                          <a:ea typeface="Calibri"/>
                          <a:cs typeface="Mangal"/>
                        </a:rPr>
                        <a:t>PHCs upgraded into HWCs</a:t>
                      </a:r>
                    </a:p>
                  </a:txBody>
                  <a:tcPr marL="23682" marR="23682" marT="0" marB="0" anchor="ctr"/>
                </a:tc>
                <a:tc>
                  <a:txBody>
                    <a:bodyPr/>
                    <a:lstStyle/>
                    <a:p>
                      <a:pPr marL="0" indent="0" algn="ctr">
                        <a:spcAft>
                          <a:spcPts val="0"/>
                        </a:spcAft>
                        <a:buFont typeface="+mj-lt"/>
                        <a:buNone/>
                      </a:pPr>
                      <a:r>
                        <a:rPr lang="en-IN" sz="2000" dirty="0">
                          <a:effectLst/>
                          <a:latin typeface="+mn-lt"/>
                          <a:ea typeface="+mn-ea"/>
                          <a:cs typeface="+mn-cs"/>
                        </a:rPr>
                        <a:t>Sub</a:t>
                      </a:r>
                      <a:r>
                        <a:rPr lang="en-IN" sz="2000" baseline="0" dirty="0">
                          <a:effectLst/>
                          <a:latin typeface="+mn-lt"/>
                          <a:ea typeface="+mn-ea"/>
                          <a:cs typeface="+mn-cs"/>
                        </a:rPr>
                        <a:t> Health Centres upgraded in to HWCs</a:t>
                      </a:r>
                    </a:p>
                    <a:p>
                      <a:pPr marL="0" indent="0" algn="ctr">
                        <a:spcAft>
                          <a:spcPts val="0"/>
                        </a:spcAft>
                        <a:buFont typeface="+mj-lt"/>
                        <a:buNone/>
                      </a:pPr>
                      <a:r>
                        <a:rPr lang="en-IN" sz="2000" baseline="0" dirty="0">
                          <a:effectLst/>
                          <a:latin typeface="+mn-lt"/>
                          <a:ea typeface="+mn-ea"/>
                          <a:cs typeface="+mn-cs"/>
                        </a:rPr>
                        <a:t>DD</a:t>
                      </a:r>
                      <a:endParaRPr lang="en-IN" sz="2000" dirty="0">
                        <a:effectLst/>
                        <a:latin typeface="Calibri"/>
                        <a:ea typeface="Calibri"/>
                        <a:cs typeface="Mangal"/>
                      </a:endParaRPr>
                    </a:p>
                  </a:txBody>
                  <a:tcPr marL="23682" marR="23682" marT="0" marB="0" anchor="ctr"/>
                </a:tc>
                <a:tc>
                  <a:txBody>
                    <a:bodyPr/>
                    <a:lstStyle/>
                    <a:p>
                      <a:pPr marL="0" indent="0" algn="ctr">
                        <a:spcAft>
                          <a:spcPts val="0"/>
                        </a:spcAft>
                        <a:buFont typeface="+mj-lt"/>
                        <a:buNone/>
                      </a:pPr>
                      <a:r>
                        <a:rPr lang="en-IN" sz="2000" dirty="0">
                          <a:effectLst/>
                        </a:rPr>
                        <a:t>Total Eligible Facilities in DD</a:t>
                      </a:r>
                      <a:endParaRPr lang="en-IN" sz="2000" dirty="0">
                        <a:effectLst/>
                        <a:latin typeface="Calibri"/>
                        <a:ea typeface="Calibri"/>
                        <a:cs typeface="Mangal"/>
                      </a:endParaRPr>
                    </a:p>
                  </a:txBody>
                  <a:tcPr marL="23682" marR="23682" marT="0" marB="0" anchor="ctr"/>
                </a:tc>
                <a:extLst>
                  <a:ext uri="{0D108BD9-81ED-4DB2-BD59-A6C34878D82A}">
                    <a16:rowId xmlns:a16="http://schemas.microsoft.com/office/drawing/2014/main" val="4254390656"/>
                  </a:ext>
                </a:extLst>
              </a:tr>
              <a:tr h="438084">
                <a:tc>
                  <a:txBody>
                    <a:bodyPr/>
                    <a:lstStyle/>
                    <a:p>
                      <a:pPr marL="0" lvl="0" indent="0" algn="ctr">
                        <a:lnSpc>
                          <a:spcPct val="150000"/>
                        </a:lnSpc>
                        <a:spcAft>
                          <a:spcPts val="0"/>
                        </a:spcAft>
                        <a:buFont typeface="+mj-lt"/>
                        <a:buNone/>
                      </a:pPr>
                      <a:r>
                        <a:rPr lang="en-IN" sz="2000" b="1" dirty="0">
                          <a:effectLst/>
                          <a:latin typeface="Calibri"/>
                          <a:ea typeface="Calibri"/>
                          <a:cs typeface="Mangal"/>
                        </a:rPr>
                        <a:t>1         </a:t>
                      </a:r>
                    </a:p>
                  </a:txBody>
                  <a:tcPr marL="23682" marR="23682" marT="0" marB="0" anchor="ctr"/>
                </a:tc>
                <a:tc>
                  <a:txBody>
                    <a:bodyPr/>
                    <a:lstStyle/>
                    <a:p>
                      <a:pPr marL="0" indent="0" algn="ctr">
                        <a:lnSpc>
                          <a:spcPct val="150000"/>
                        </a:lnSpc>
                        <a:spcAft>
                          <a:spcPts val="0"/>
                        </a:spcAft>
                        <a:buFont typeface="+mj-lt"/>
                        <a:buNone/>
                      </a:pPr>
                      <a:r>
                        <a:rPr lang="en-IN" sz="2400" dirty="0">
                          <a:effectLst/>
                        </a:rPr>
                        <a:t>2018-19</a:t>
                      </a:r>
                      <a:endParaRPr lang="en-IN" sz="2400" dirty="0">
                        <a:effectLst/>
                        <a:latin typeface="Calibri"/>
                        <a:ea typeface="Calibri"/>
                        <a:cs typeface="Mangal"/>
                      </a:endParaRPr>
                    </a:p>
                  </a:txBody>
                  <a:tcPr marL="23682" marR="23682" marT="0" marB="0" anchor="ctr"/>
                </a:tc>
                <a:tc>
                  <a:txBody>
                    <a:bodyPr/>
                    <a:lstStyle/>
                    <a:p>
                      <a:pPr marL="0" indent="0" algn="ctr">
                        <a:lnSpc>
                          <a:spcPct val="150000"/>
                        </a:lnSpc>
                        <a:spcAft>
                          <a:spcPts val="0"/>
                        </a:spcAft>
                        <a:buFont typeface="+mj-lt"/>
                        <a:buNone/>
                      </a:pPr>
                      <a:r>
                        <a:rPr lang="en-IN" sz="2400" dirty="0">
                          <a:effectLst/>
                          <a:latin typeface="Calibri"/>
                          <a:ea typeface="Calibri"/>
                          <a:cs typeface="Mangal"/>
                        </a:rPr>
                        <a:t>4</a:t>
                      </a:r>
                    </a:p>
                  </a:txBody>
                  <a:tcPr marL="23682" marR="23682" marT="0" marB="0" anchor="ctr"/>
                </a:tc>
                <a:tc>
                  <a:txBody>
                    <a:bodyPr/>
                    <a:lstStyle/>
                    <a:p>
                      <a:pPr marL="0" indent="0" algn="ctr">
                        <a:lnSpc>
                          <a:spcPct val="150000"/>
                        </a:lnSpc>
                        <a:spcAft>
                          <a:spcPts val="0"/>
                        </a:spcAft>
                        <a:buFont typeface="+mj-lt"/>
                        <a:buNone/>
                      </a:pPr>
                      <a:r>
                        <a:rPr lang="en-IN" sz="2400" dirty="0">
                          <a:effectLst/>
                        </a:rPr>
                        <a:t>20</a:t>
                      </a:r>
                      <a:endParaRPr lang="en-IN" sz="2400" dirty="0">
                        <a:effectLst/>
                        <a:latin typeface="Calibri"/>
                        <a:ea typeface="Calibri"/>
                        <a:cs typeface="Mangal"/>
                      </a:endParaRPr>
                    </a:p>
                  </a:txBody>
                  <a:tcPr marL="23682" marR="23682" marT="0" marB="0" anchor="ctr"/>
                </a:tc>
                <a:tc rowSpan="2">
                  <a:txBody>
                    <a:bodyPr/>
                    <a:lstStyle/>
                    <a:p>
                      <a:pPr marL="0" indent="0" algn="ctr">
                        <a:lnSpc>
                          <a:spcPct val="150000"/>
                        </a:lnSpc>
                        <a:spcAft>
                          <a:spcPts val="0"/>
                        </a:spcAft>
                        <a:buFont typeface="+mj-lt"/>
                        <a:buNone/>
                      </a:pPr>
                      <a:r>
                        <a:rPr lang="en-IN" sz="2400" dirty="0">
                          <a:effectLst/>
                          <a:latin typeface="Calibri"/>
                          <a:ea typeface="Calibri"/>
                          <a:cs typeface="Mangal"/>
                        </a:rPr>
                        <a:t>26</a:t>
                      </a:r>
                    </a:p>
                  </a:txBody>
                  <a:tcPr marL="23682" marR="23682" marT="0" marB="0" anchor="ctr"/>
                </a:tc>
                <a:extLst>
                  <a:ext uri="{0D108BD9-81ED-4DB2-BD59-A6C34878D82A}">
                    <a16:rowId xmlns:a16="http://schemas.microsoft.com/office/drawing/2014/main" val="3587294791"/>
                  </a:ext>
                </a:extLst>
              </a:tr>
              <a:tr h="438084">
                <a:tc>
                  <a:txBody>
                    <a:bodyPr/>
                    <a:lstStyle/>
                    <a:p>
                      <a:pPr marL="0" lvl="0" indent="0" algn="ctr">
                        <a:lnSpc>
                          <a:spcPct val="150000"/>
                        </a:lnSpc>
                        <a:spcAft>
                          <a:spcPts val="0"/>
                        </a:spcAft>
                        <a:buFont typeface="+mj-lt"/>
                        <a:buNone/>
                      </a:pPr>
                      <a:r>
                        <a:rPr lang="en-IN" sz="2000" b="1" dirty="0">
                          <a:effectLst/>
                          <a:latin typeface="Calibri"/>
                          <a:ea typeface="Calibri"/>
                          <a:cs typeface="Mangal"/>
                        </a:rPr>
                        <a:t>2</a:t>
                      </a:r>
                    </a:p>
                  </a:txBody>
                  <a:tcPr marL="23682" marR="23682" marT="0" marB="0" anchor="ctr"/>
                </a:tc>
                <a:tc>
                  <a:txBody>
                    <a:bodyPr/>
                    <a:lstStyle/>
                    <a:p>
                      <a:pPr marL="0" indent="0" algn="ctr">
                        <a:lnSpc>
                          <a:spcPct val="150000"/>
                        </a:lnSpc>
                        <a:spcAft>
                          <a:spcPts val="0"/>
                        </a:spcAft>
                        <a:buFont typeface="+mj-lt"/>
                        <a:buNone/>
                      </a:pPr>
                      <a:r>
                        <a:rPr lang="en-IN" sz="2400" dirty="0">
                          <a:effectLst/>
                        </a:rPr>
                        <a:t>2019-20</a:t>
                      </a:r>
                      <a:endParaRPr lang="en-IN" sz="2400" dirty="0">
                        <a:effectLst/>
                        <a:latin typeface="Calibri"/>
                        <a:ea typeface="Calibri"/>
                        <a:cs typeface="Mangal"/>
                      </a:endParaRPr>
                    </a:p>
                  </a:txBody>
                  <a:tcPr marL="23682" marR="23682" marT="0" marB="0" anchor="ctr"/>
                </a:tc>
                <a:tc>
                  <a:txBody>
                    <a:bodyPr/>
                    <a:lstStyle/>
                    <a:p>
                      <a:pPr marL="0" indent="0" algn="ctr">
                        <a:lnSpc>
                          <a:spcPct val="150000"/>
                        </a:lnSpc>
                        <a:spcAft>
                          <a:spcPts val="0"/>
                        </a:spcAft>
                        <a:buFont typeface="+mj-lt"/>
                        <a:buNone/>
                      </a:pPr>
                      <a:r>
                        <a:rPr lang="en-IN" sz="2400" dirty="0">
                          <a:effectLst/>
                          <a:latin typeface="Calibri"/>
                          <a:ea typeface="Calibri"/>
                          <a:cs typeface="Mangal"/>
                        </a:rPr>
                        <a:t>-</a:t>
                      </a:r>
                    </a:p>
                  </a:txBody>
                  <a:tcPr marL="23682" marR="23682" marT="0" marB="0" anchor="ctr"/>
                </a:tc>
                <a:tc>
                  <a:txBody>
                    <a:bodyPr/>
                    <a:lstStyle/>
                    <a:p>
                      <a:pPr marL="0" indent="0" algn="ctr">
                        <a:lnSpc>
                          <a:spcPct val="150000"/>
                        </a:lnSpc>
                        <a:spcAft>
                          <a:spcPts val="0"/>
                        </a:spcAft>
                        <a:buFont typeface="+mj-lt"/>
                        <a:buNone/>
                      </a:pPr>
                      <a:r>
                        <a:rPr lang="en-IN" sz="2400" dirty="0">
                          <a:effectLst/>
                          <a:latin typeface="Calibri"/>
                          <a:ea typeface="Calibri"/>
                          <a:cs typeface="Mangal"/>
                        </a:rPr>
                        <a:t>6</a:t>
                      </a:r>
                    </a:p>
                  </a:txBody>
                  <a:tcPr marL="23682" marR="23682" marT="0" marB="0" anchor="ctr"/>
                </a:tc>
                <a:tc vMerge="1">
                  <a:txBody>
                    <a:bodyPr/>
                    <a:lstStyle/>
                    <a:p>
                      <a:pPr algn="ctr">
                        <a:lnSpc>
                          <a:spcPct val="150000"/>
                        </a:lnSpc>
                        <a:spcAft>
                          <a:spcPts val="0"/>
                        </a:spcAft>
                      </a:pPr>
                      <a:endParaRPr lang="en-IN" sz="1400" dirty="0">
                        <a:effectLst/>
                        <a:latin typeface="Calibri"/>
                        <a:ea typeface="Calibri"/>
                        <a:cs typeface="Mangal"/>
                      </a:endParaRPr>
                    </a:p>
                  </a:txBody>
                  <a:tcPr marL="23682" marR="23682" marT="0" marB="0" anchor="ctr"/>
                </a:tc>
                <a:extLst>
                  <a:ext uri="{0D108BD9-81ED-4DB2-BD59-A6C34878D82A}">
                    <a16:rowId xmlns:a16="http://schemas.microsoft.com/office/drawing/2014/main" val="2476230436"/>
                  </a:ext>
                </a:extLst>
              </a:tr>
              <a:tr h="438084">
                <a:tc>
                  <a:txBody>
                    <a:bodyPr/>
                    <a:lstStyle/>
                    <a:p>
                      <a:pPr marL="0" lvl="0" indent="0" algn="ctr">
                        <a:lnSpc>
                          <a:spcPct val="150000"/>
                        </a:lnSpc>
                        <a:spcAft>
                          <a:spcPts val="0"/>
                        </a:spcAft>
                        <a:buFont typeface="+mj-lt"/>
                        <a:buNone/>
                      </a:pPr>
                      <a:r>
                        <a:rPr lang="en-IN" sz="2000" b="1" dirty="0">
                          <a:effectLst/>
                          <a:latin typeface="Calibri"/>
                          <a:ea typeface="Calibri"/>
                          <a:cs typeface="Mangal"/>
                        </a:rPr>
                        <a:t>3</a:t>
                      </a:r>
                    </a:p>
                  </a:txBody>
                  <a:tcPr marL="23682" marR="23682" marT="0" marB="0" anchor="ctr"/>
                </a:tc>
                <a:tc>
                  <a:txBody>
                    <a:bodyPr/>
                    <a:lstStyle/>
                    <a:p>
                      <a:pPr marL="0" indent="0" algn="ctr">
                        <a:lnSpc>
                          <a:spcPct val="150000"/>
                        </a:lnSpc>
                        <a:spcAft>
                          <a:spcPts val="0"/>
                        </a:spcAft>
                        <a:buFont typeface="+mj-lt"/>
                        <a:buNone/>
                      </a:pPr>
                      <a:r>
                        <a:rPr lang="en-IN" sz="2400" b="1" dirty="0">
                          <a:effectLst/>
                        </a:rPr>
                        <a:t>Total</a:t>
                      </a:r>
                      <a:endParaRPr lang="en-IN" sz="2400" b="1" dirty="0">
                        <a:effectLst/>
                        <a:latin typeface="Calibri"/>
                        <a:ea typeface="Calibri"/>
                        <a:cs typeface="Mangal"/>
                      </a:endParaRPr>
                    </a:p>
                  </a:txBody>
                  <a:tcPr marL="23682" marR="23682" marT="0" marB="0" anchor="ctr"/>
                </a:tc>
                <a:tc>
                  <a:txBody>
                    <a:bodyPr/>
                    <a:lstStyle/>
                    <a:p>
                      <a:pPr marL="0" indent="0" algn="ctr">
                        <a:lnSpc>
                          <a:spcPct val="150000"/>
                        </a:lnSpc>
                        <a:spcAft>
                          <a:spcPts val="0"/>
                        </a:spcAft>
                        <a:buFont typeface="+mj-lt"/>
                        <a:buNone/>
                      </a:pPr>
                      <a:r>
                        <a:rPr lang="en-IN" sz="2400" b="1" dirty="0">
                          <a:effectLst/>
                          <a:latin typeface="Calibri"/>
                          <a:ea typeface="Calibri"/>
                          <a:cs typeface="Mangal"/>
                        </a:rPr>
                        <a:t>4</a:t>
                      </a:r>
                    </a:p>
                  </a:txBody>
                  <a:tcPr marL="23682" marR="23682" marT="0" marB="0" anchor="ctr"/>
                </a:tc>
                <a:tc>
                  <a:txBody>
                    <a:bodyPr/>
                    <a:lstStyle/>
                    <a:p>
                      <a:pPr marL="0" indent="0" algn="ctr">
                        <a:lnSpc>
                          <a:spcPct val="150000"/>
                        </a:lnSpc>
                        <a:spcAft>
                          <a:spcPts val="0"/>
                        </a:spcAft>
                        <a:buFont typeface="+mj-lt"/>
                        <a:buNone/>
                      </a:pPr>
                      <a:r>
                        <a:rPr lang="en-IN" sz="2400" b="1" dirty="0">
                          <a:effectLst/>
                          <a:latin typeface="Calibri"/>
                          <a:ea typeface="Calibri"/>
                          <a:cs typeface="Mangal"/>
                        </a:rPr>
                        <a:t>26</a:t>
                      </a:r>
                    </a:p>
                  </a:txBody>
                  <a:tcPr marL="23682" marR="23682" marT="0" marB="0" anchor="ctr"/>
                </a:tc>
                <a:tc>
                  <a:txBody>
                    <a:bodyPr/>
                    <a:lstStyle/>
                    <a:p>
                      <a:pPr marL="0" indent="0" algn="ctr">
                        <a:lnSpc>
                          <a:spcPct val="150000"/>
                        </a:lnSpc>
                        <a:spcAft>
                          <a:spcPts val="0"/>
                        </a:spcAft>
                        <a:buFont typeface="+mj-lt"/>
                        <a:buNone/>
                      </a:pPr>
                      <a:endParaRPr lang="en-IN" sz="2000" dirty="0">
                        <a:effectLst/>
                        <a:latin typeface="Calibri"/>
                        <a:ea typeface="Calibri"/>
                        <a:cs typeface="Mangal"/>
                      </a:endParaRPr>
                    </a:p>
                  </a:txBody>
                  <a:tcPr marL="23682" marR="23682" marT="0" marB="0" anchor="ctr"/>
                </a:tc>
                <a:extLst>
                  <a:ext uri="{0D108BD9-81ED-4DB2-BD59-A6C34878D82A}">
                    <a16:rowId xmlns:a16="http://schemas.microsoft.com/office/drawing/2014/main" val="10003"/>
                  </a:ext>
                </a:extLst>
              </a:tr>
            </a:tbl>
          </a:graphicData>
        </a:graphic>
      </p:graphicFrame>
      <p:graphicFrame>
        <p:nvGraphicFramePr>
          <p:cNvPr id="4" name="Table 3">
            <a:extLst>
              <a:ext uri="{FF2B5EF4-FFF2-40B4-BE49-F238E27FC236}">
                <a16:creationId xmlns:a16="http://schemas.microsoft.com/office/drawing/2014/main" id="{FCDA8997-CB60-46F2-BBCF-12C1ABFA2BB4}"/>
              </a:ext>
            </a:extLst>
          </p:cNvPr>
          <p:cNvGraphicFramePr>
            <a:graphicFrameLocks noGrp="1"/>
          </p:cNvGraphicFramePr>
          <p:nvPr>
            <p:extLst>
              <p:ext uri="{D42A27DB-BD31-4B8C-83A1-F6EECF244321}">
                <p14:modId xmlns:p14="http://schemas.microsoft.com/office/powerpoint/2010/main" val="550428383"/>
              </p:ext>
            </p:extLst>
          </p:nvPr>
        </p:nvGraphicFramePr>
        <p:xfrm>
          <a:off x="647114" y="4020294"/>
          <a:ext cx="11005621" cy="2690108"/>
        </p:xfrm>
        <a:graphic>
          <a:graphicData uri="http://schemas.openxmlformats.org/drawingml/2006/table">
            <a:tbl>
              <a:tblPr firstRow="1" bandRow="1">
                <a:tableStyleId>{0505E3EF-67EA-436B-97B2-0124C06EBD24}</a:tableStyleId>
              </a:tblPr>
              <a:tblGrid>
                <a:gridCol w="787791">
                  <a:extLst>
                    <a:ext uri="{9D8B030D-6E8A-4147-A177-3AD203B41FA5}">
                      <a16:colId xmlns:a16="http://schemas.microsoft.com/office/drawing/2014/main" val="786692992"/>
                    </a:ext>
                  </a:extLst>
                </a:gridCol>
                <a:gridCol w="2278966">
                  <a:extLst>
                    <a:ext uri="{9D8B030D-6E8A-4147-A177-3AD203B41FA5}">
                      <a16:colId xmlns:a16="http://schemas.microsoft.com/office/drawing/2014/main" val="3674323712"/>
                    </a:ext>
                  </a:extLst>
                </a:gridCol>
                <a:gridCol w="2686929">
                  <a:extLst>
                    <a:ext uri="{9D8B030D-6E8A-4147-A177-3AD203B41FA5}">
                      <a16:colId xmlns:a16="http://schemas.microsoft.com/office/drawing/2014/main" val="1251887222"/>
                    </a:ext>
                  </a:extLst>
                </a:gridCol>
                <a:gridCol w="3575982">
                  <a:extLst>
                    <a:ext uri="{9D8B030D-6E8A-4147-A177-3AD203B41FA5}">
                      <a16:colId xmlns:a16="http://schemas.microsoft.com/office/drawing/2014/main" val="2237802912"/>
                    </a:ext>
                  </a:extLst>
                </a:gridCol>
                <a:gridCol w="1675953">
                  <a:extLst>
                    <a:ext uri="{9D8B030D-6E8A-4147-A177-3AD203B41FA5}">
                      <a16:colId xmlns:a16="http://schemas.microsoft.com/office/drawing/2014/main" val="2908253389"/>
                    </a:ext>
                  </a:extLst>
                </a:gridCol>
              </a:tblGrid>
              <a:tr h="1214303">
                <a:tc>
                  <a:txBody>
                    <a:bodyPr/>
                    <a:lstStyle/>
                    <a:p>
                      <a:pPr marL="0" indent="0" algn="ctr">
                        <a:spcAft>
                          <a:spcPts val="0"/>
                        </a:spcAft>
                        <a:buFont typeface="+mj-lt"/>
                        <a:buNone/>
                      </a:pPr>
                      <a:r>
                        <a:rPr lang="en-IN" sz="1800" dirty="0">
                          <a:effectLst/>
                        </a:rPr>
                        <a:t>Sr. No.</a:t>
                      </a:r>
                      <a:endParaRPr lang="en-IN" sz="2000" dirty="0">
                        <a:effectLst/>
                        <a:latin typeface="Calibri"/>
                        <a:ea typeface="Calibri"/>
                        <a:cs typeface="Mangal"/>
                      </a:endParaRPr>
                    </a:p>
                  </a:txBody>
                  <a:tcPr marL="23682" marR="23682" marT="0" marB="0" anchor="ctr"/>
                </a:tc>
                <a:tc>
                  <a:txBody>
                    <a:bodyPr/>
                    <a:lstStyle/>
                    <a:p>
                      <a:pPr marL="0" indent="0" algn="ctr">
                        <a:spcAft>
                          <a:spcPts val="0"/>
                        </a:spcAft>
                        <a:buFont typeface="+mj-lt"/>
                        <a:buNone/>
                      </a:pPr>
                      <a:r>
                        <a:rPr lang="en-IN" sz="2000" dirty="0">
                          <a:effectLst/>
                        </a:rPr>
                        <a:t>Year</a:t>
                      </a:r>
                      <a:endParaRPr lang="en-IN" sz="2000" dirty="0">
                        <a:effectLst/>
                        <a:latin typeface="Calibri"/>
                        <a:ea typeface="Calibri"/>
                        <a:cs typeface="Mangal"/>
                      </a:endParaRPr>
                    </a:p>
                  </a:txBody>
                  <a:tcPr marL="23682" marR="23682" marT="0" marB="0" anchor="ctr"/>
                </a:tc>
                <a:tc>
                  <a:txBody>
                    <a:bodyPr/>
                    <a:lstStyle/>
                    <a:p>
                      <a:pPr marL="0" indent="0" algn="ctr">
                        <a:spcAft>
                          <a:spcPts val="0"/>
                        </a:spcAft>
                        <a:buFont typeface="+mj-lt"/>
                        <a:buNone/>
                      </a:pPr>
                      <a:r>
                        <a:rPr lang="en-IN" sz="2000" dirty="0">
                          <a:effectLst/>
                          <a:latin typeface="Calibri"/>
                          <a:ea typeface="Calibri"/>
                          <a:cs typeface="Mangal"/>
                        </a:rPr>
                        <a:t>PHCs upgraded into HWCs</a:t>
                      </a:r>
                    </a:p>
                  </a:txBody>
                  <a:tcPr marL="23682" marR="23682" marT="0" marB="0" anchor="ctr"/>
                </a:tc>
                <a:tc>
                  <a:txBody>
                    <a:bodyPr/>
                    <a:lstStyle/>
                    <a:p>
                      <a:pPr marL="0" indent="0" algn="ctr">
                        <a:spcAft>
                          <a:spcPts val="0"/>
                        </a:spcAft>
                        <a:buFont typeface="+mj-lt"/>
                        <a:buNone/>
                      </a:pPr>
                      <a:r>
                        <a:rPr lang="en-IN" sz="2000" dirty="0">
                          <a:effectLst/>
                          <a:latin typeface="+mn-lt"/>
                          <a:ea typeface="+mn-ea"/>
                          <a:cs typeface="+mn-cs"/>
                        </a:rPr>
                        <a:t>Sub</a:t>
                      </a:r>
                      <a:r>
                        <a:rPr lang="en-IN" sz="2000" baseline="0" dirty="0">
                          <a:effectLst/>
                          <a:latin typeface="+mn-lt"/>
                          <a:ea typeface="+mn-ea"/>
                          <a:cs typeface="+mn-cs"/>
                        </a:rPr>
                        <a:t> Health Centres upgraded in to HWCs</a:t>
                      </a:r>
                    </a:p>
                    <a:p>
                      <a:pPr marL="0" indent="0" algn="ctr">
                        <a:spcAft>
                          <a:spcPts val="0"/>
                        </a:spcAft>
                        <a:buFont typeface="+mj-lt"/>
                        <a:buNone/>
                      </a:pPr>
                      <a:r>
                        <a:rPr lang="en-IN" sz="2000" baseline="0" dirty="0">
                          <a:effectLst/>
                          <a:latin typeface="+mn-lt"/>
                          <a:ea typeface="+mn-ea"/>
                          <a:cs typeface="+mn-cs"/>
                        </a:rPr>
                        <a:t>DNH</a:t>
                      </a:r>
                      <a:endParaRPr lang="en-IN" sz="2000" dirty="0">
                        <a:effectLst/>
                        <a:latin typeface="Calibri"/>
                        <a:ea typeface="Calibri"/>
                        <a:cs typeface="Mangal"/>
                      </a:endParaRPr>
                    </a:p>
                  </a:txBody>
                  <a:tcPr marL="23682" marR="23682" marT="0" marB="0" anchor="ctr"/>
                </a:tc>
                <a:tc>
                  <a:txBody>
                    <a:bodyPr/>
                    <a:lstStyle/>
                    <a:p>
                      <a:pPr marL="0" indent="0" algn="ctr">
                        <a:spcAft>
                          <a:spcPts val="0"/>
                        </a:spcAft>
                        <a:buFont typeface="+mj-lt"/>
                        <a:buNone/>
                      </a:pPr>
                      <a:r>
                        <a:rPr lang="en-IN" sz="2000" dirty="0">
                          <a:effectLst/>
                        </a:rPr>
                        <a:t>Total Eligible Facilities in DNH</a:t>
                      </a:r>
                      <a:endParaRPr lang="en-IN" sz="2000" dirty="0">
                        <a:effectLst/>
                        <a:latin typeface="Calibri"/>
                        <a:ea typeface="Calibri"/>
                        <a:cs typeface="Mangal"/>
                      </a:endParaRPr>
                    </a:p>
                  </a:txBody>
                  <a:tcPr marL="23682" marR="23682" marT="0" marB="0" anchor="ctr"/>
                </a:tc>
                <a:extLst>
                  <a:ext uri="{0D108BD9-81ED-4DB2-BD59-A6C34878D82A}">
                    <a16:rowId xmlns:a16="http://schemas.microsoft.com/office/drawing/2014/main" val="4254390656"/>
                  </a:ext>
                </a:extLst>
              </a:tr>
              <a:tr h="391967">
                <a:tc>
                  <a:txBody>
                    <a:bodyPr/>
                    <a:lstStyle/>
                    <a:p>
                      <a:pPr marL="0" lvl="0" indent="0" algn="ctr">
                        <a:lnSpc>
                          <a:spcPct val="150000"/>
                        </a:lnSpc>
                        <a:spcAft>
                          <a:spcPts val="0"/>
                        </a:spcAft>
                        <a:buFont typeface="+mj-lt"/>
                        <a:buNone/>
                      </a:pPr>
                      <a:r>
                        <a:rPr lang="en-IN" sz="2000" b="1" dirty="0">
                          <a:effectLst/>
                          <a:latin typeface="Calibri"/>
                          <a:ea typeface="Calibri"/>
                          <a:cs typeface="Mangal"/>
                        </a:rPr>
                        <a:t>1         </a:t>
                      </a:r>
                    </a:p>
                  </a:txBody>
                  <a:tcPr marL="23682" marR="23682" marT="0" marB="0" anchor="ctr"/>
                </a:tc>
                <a:tc>
                  <a:txBody>
                    <a:bodyPr/>
                    <a:lstStyle/>
                    <a:p>
                      <a:pPr marL="0" indent="0" algn="ctr">
                        <a:lnSpc>
                          <a:spcPct val="150000"/>
                        </a:lnSpc>
                        <a:spcAft>
                          <a:spcPts val="0"/>
                        </a:spcAft>
                        <a:buFont typeface="+mj-lt"/>
                        <a:buNone/>
                      </a:pPr>
                      <a:r>
                        <a:rPr lang="en-IN" sz="2400" dirty="0">
                          <a:effectLst/>
                        </a:rPr>
                        <a:t>2018-19</a:t>
                      </a:r>
                      <a:endParaRPr lang="en-IN" sz="2400" dirty="0">
                        <a:effectLst/>
                        <a:latin typeface="Calibri"/>
                        <a:ea typeface="Calibri"/>
                        <a:cs typeface="Mangal"/>
                      </a:endParaRPr>
                    </a:p>
                  </a:txBody>
                  <a:tcPr marL="23682" marR="23682" marT="0" marB="0" anchor="ctr"/>
                </a:tc>
                <a:tc>
                  <a:txBody>
                    <a:bodyPr/>
                    <a:lstStyle/>
                    <a:p>
                      <a:pPr marL="0" indent="0" algn="ctr">
                        <a:lnSpc>
                          <a:spcPct val="150000"/>
                        </a:lnSpc>
                        <a:spcAft>
                          <a:spcPts val="0"/>
                        </a:spcAft>
                        <a:buFont typeface="+mj-lt"/>
                        <a:buNone/>
                      </a:pPr>
                      <a:r>
                        <a:rPr lang="en-IN" sz="2400" dirty="0">
                          <a:effectLst/>
                          <a:latin typeface="Calibri"/>
                          <a:ea typeface="Calibri"/>
                          <a:cs typeface="Mangal"/>
                        </a:rPr>
                        <a:t>3</a:t>
                      </a:r>
                    </a:p>
                  </a:txBody>
                  <a:tcPr marL="23682" marR="23682" marT="0" marB="0" anchor="ctr"/>
                </a:tc>
                <a:tc>
                  <a:txBody>
                    <a:bodyPr/>
                    <a:lstStyle/>
                    <a:p>
                      <a:pPr marL="0" indent="0" algn="ctr">
                        <a:lnSpc>
                          <a:spcPct val="150000"/>
                        </a:lnSpc>
                        <a:spcAft>
                          <a:spcPts val="0"/>
                        </a:spcAft>
                        <a:buFont typeface="+mj-lt"/>
                        <a:buNone/>
                      </a:pPr>
                      <a:r>
                        <a:rPr lang="en-IN" sz="2400" dirty="0">
                          <a:effectLst/>
                        </a:rPr>
                        <a:t>24</a:t>
                      </a:r>
                      <a:endParaRPr lang="en-IN" sz="2400" dirty="0">
                        <a:effectLst/>
                        <a:latin typeface="Calibri"/>
                        <a:ea typeface="Calibri"/>
                        <a:cs typeface="Mangal"/>
                      </a:endParaRPr>
                    </a:p>
                  </a:txBody>
                  <a:tcPr marL="23682" marR="23682" marT="0" marB="0" anchor="ctr"/>
                </a:tc>
                <a:tc rowSpan="2">
                  <a:txBody>
                    <a:bodyPr/>
                    <a:lstStyle/>
                    <a:p>
                      <a:pPr marL="0" indent="0" algn="ctr">
                        <a:lnSpc>
                          <a:spcPct val="150000"/>
                        </a:lnSpc>
                        <a:spcAft>
                          <a:spcPts val="0"/>
                        </a:spcAft>
                        <a:buFont typeface="+mj-lt"/>
                        <a:buNone/>
                      </a:pPr>
                      <a:r>
                        <a:rPr lang="en-IN" sz="2400" dirty="0">
                          <a:effectLst/>
                        </a:rPr>
                        <a:t>52</a:t>
                      </a:r>
                      <a:endParaRPr lang="en-IN" sz="2400" dirty="0">
                        <a:effectLst/>
                        <a:latin typeface="Calibri"/>
                        <a:ea typeface="Calibri"/>
                        <a:cs typeface="Mangal"/>
                      </a:endParaRPr>
                    </a:p>
                  </a:txBody>
                  <a:tcPr marL="23682" marR="23682" marT="0" marB="0" anchor="ctr"/>
                </a:tc>
                <a:extLst>
                  <a:ext uri="{0D108BD9-81ED-4DB2-BD59-A6C34878D82A}">
                    <a16:rowId xmlns:a16="http://schemas.microsoft.com/office/drawing/2014/main" val="3587294791"/>
                  </a:ext>
                </a:extLst>
              </a:tr>
              <a:tr h="391967">
                <a:tc>
                  <a:txBody>
                    <a:bodyPr/>
                    <a:lstStyle/>
                    <a:p>
                      <a:pPr marL="0" lvl="0" indent="0" algn="ctr">
                        <a:lnSpc>
                          <a:spcPct val="150000"/>
                        </a:lnSpc>
                        <a:spcAft>
                          <a:spcPts val="0"/>
                        </a:spcAft>
                        <a:buFont typeface="+mj-lt"/>
                        <a:buNone/>
                      </a:pPr>
                      <a:r>
                        <a:rPr lang="en-IN" sz="2000" b="1" dirty="0">
                          <a:effectLst/>
                          <a:latin typeface="Calibri"/>
                          <a:ea typeface="Calibri"/>
                          <a:cs typeface="Mangal"/>
                        </a:rPr>
                        <a:t>2</a:t>
                      </a:r>
                    </a:p>
                  </a:txBody>
                  <a:tcPr marL="23682" marR="23682" marT="0" marB="0" anchor="ctr"/>
                </a:tc>
                <a:tc>
                  <a:txBody>
                    <a:bodyPr/>
                    <a:lstStyle/>
                    <a:p>
                      <a:pPr marL="0" indent="0" algn="ctr">
                        <a:lnSpc>
                          <a:spcPct val="150000"/>
                        </a:lnSpc>
                        <a:spcAft>
                          <a:spcPts val="0"/>
                        </a:spcAft>
                        <a:buFont typeface="+mj-lt"/>
                        <a:buNone/>
                      </a:pPr>
                      <a:r>
                        <a:rPr lang="en-IN" sz="2400" dirty="0">
                          <a:effectLst/>
                        </a:rPr>
                        <a:t>2019-20</a:t>
                      </a:r>
                      <a:endParaRPr lang="en-IN" sz="2400" dirty="0">
                        <a:effectLst/>
                        <a:latin typeface="Calibri"/>
                        <a:ea typeface="Calibri"/>
                        <a:cs typeface="Mangal"/>
                      </a:endParaRPr>
                    </a:p>
                  </a:txBody>
                  <a:tcPr marL="23682" marR="23682" marT="0" marB="0" anchor="ctr"/>
                </a:tc>
                <a:tc>
                  <a:txBody>
                    <a:bodyPr/>
                    <a:lstStyle/>
                    <a:p>
                      <a:pPr marL="0" indent="0" algn="ctr">
                        <a:lnSpc>
                          <a:spcPct val="150000"/>
                        </a:lnSpc>
                        <a:spcAft>
                          <a:spcPts val="0"/>
                        </a:spcAft>
                        <a:buFont typeface="+mj-lt"/>
                        <a:buNone/>
                      </a:pPr>
                      <a:r>
                        <a:rPr lang="en-IN" sz="2400" dirty="0">
                          <a:effectLst/>
                          <a:latin typeface="Calibri"/>
                          <a:ea typeface="Calibri"/>
                          <a:cs typeface="Mangal"/>
                        </a:rPr>
                        <a:t>4</a:t>
                      </a:r>
                    </a:p>
                  </a:txBody>
                  <a:tcPr marL="23682" marR="23682" marT="0" marB="0" anchor="ctr"/>
                </a:tc>
                <a:tc>
                  <a:txBody>
                    <a:bodyPr/>
                    <a:lstStyle/>
                    <a:p>
                      <a:pPr marL="0" indent="0" algn="ctr">
                        <a:lnSpc>
                          <a:spcPct val="150000"/>
                        </a:lnSpc>
                        <a:spcAft>
                          <a:spcPts val="0"/>
                        </a:spcAft>
                        <a:buFont typeface="+mj-lt"/>
                        <a:buNone/>
                      </a:pPr>
                      <a:r>
                        <a:rPr lang="en-IN" sz="2400" dirty="0">
                          <a:effectLst/>
                        </a:rPr>
                        <a:t>28</a:t>
                      </a:r>
                      <a:endParaRPr lang="en-IN" sz="2400" dirty="0">
                        <a:effectLst/>
                        <a:latin typeface="Calibri"/>
                        <a:ea typeface="Calibri"/>
                        <a:cs typeface="Mangal"/>
                      </a:endParaRPr>
                    </a:p>
                  </a:txBody>
                  <a:tcPr marL="23682" marR="23682" marT="0" marB="0" anchor="ctr"/>
                </a:tc>
                <a:tc vMerge="1">
                  <a:txBody>
                    <a:bodyPr/>
                    <a:lstStyle/>
                    <a:p>
                      <a:pPr algn="ctr">
                        <a:lnSpc>
                          <a:spcPct val="150000"/>
                        </a:lnSpc>
                        <a:spcAft>
                          <a:spcPts val="0"/>
                        </a:spcAft>
                      </a:pPr>
                      <a:endParaRPr lang="en-IN" sz="1400" dirty="0">
                        <a:effectLst/>
                        <a:latin typeface="Calibri"/>
                        <a:ea typeface="Calibri"/>
                        <a:cs typeface="Mangal"/>
                      </a:endParaRPr>
                    </a:p>
                  </a:txBody>
                  <a:tcPr marL="23682" marR="23682" marT="0" marB="0" anchor="ctr"/>
                </a:tc>
                <a:extLst>
                  <a:ext uri="{0D108BD9-81ED-4DB2-BD59-A6C34878D82A}">
                    <a16:rowId xmlns:a16="http://schemas.microsoft.com/office/drawing/2014/main" val="2476230436"/>
                  </a:ext>
                </a:extLst>
              </a:tr>
              <a:tr h="391967">
                <a:tc>
                  <a:txBody>
                    <a:bodyPr/>
                    <a:lstStyle/>
                    <a:p>
                      <a:pPr marL="0" lvl="0" indent="0" algn="ctr">
                        <a:lnSpc>
                          <a:spcPct val="150000"/>
                        </a:lnSpc>
                        <a:spcAft>
                          <a:spcPts val="0"/>
                        </a:spcAft>
                        <a:buFont typeface="+mj-lt"/>
                        <a:buNone/>
                      </a:pPr>
                      <a:r>
                        <a:rPr lang="en-IN" sz="2000" b="1" dirty="0">
                          <a:effectLst/>
                          <a:latin typeface="Calibri"/>
                          <a:ea typeface="Calibri"/>
                          <a:cs typeface="Mangal"/>
                        </a:rPr>
                        <a:t>3</a:t>
                      </a:r>
                    </a:p>
                  </a:txBody>
                  <a:tcPr marL="23682" marR="23682" marT="0" marB="0" anchor="ctr"/>
                </a:tc>
                <a:tc>
                  <a:txBody>
                    <a:bodyPr/>
                    <a:lstStyle/>
                    <a:p>
                      <a:pPr marL="0" indent="0" algn="ctr">
                        <a:lnSpc>
                          <a:spcPct val="150000"/>
                        </a:lnSpc>
                        <a:spcAft>
                          <a:spcPts val="0"/>
                        </a:spcAft>
                        <a:buFont typeface="+mj-lt"/>
                        <a:buNone/>
                      </a:pPr>
                      <a:r>
                        <a:rPr lang="en-IN" sz="2400" b="1" dirty="0">
                          <a:effectLst/>
                        </a:rPr>
                        <a:t>Total</a:t>
                      </a:r>
                      <a:endParaRPr lang="en-IN" sz="2400" b="1" dirty="0">
                        <a:effectLst/>
                        <a:latin typeface="Calibri"/>
                        <a:ea typeface="Calibri"/>
                        <a:cs typeface="Mangal"/>
                      </a:endParaRPr>
                    </a:p>
                  </a:txBody>
                  <a:tcPr marL="23682" marR="23682" marT="0" marB="0" anchor="ctr"/>
                </a:tc>
                <a:tc>
                  <a:txBody>
                    <a:bodyPr/>
                    <a:lstStyle/>
                    <a:p>
                      <a:pPr marL="0" indent="0" algn="ctr">
                        <a:lnSpc>
                          <a:spcPct val="150000"/>
                        </a:lnSpc>
                        <a:spcAft>
                          <a:spcPts val="0"/>
                        </a:spcAft>
                        <a:buFont typeface="+mj-lt"/>
                        <a:buNone/>
                      </a:pPr>
                      <a:r>
                        <a:rPr lang="en-IN" sz="2400" b="1" dirty="0">
                          <a:effectLst/>
                          <a:latin typeface="Calibri"/>
                          <a:ea typeface="Calibri"/>
                          <a:cs typeface="Mangal"/>
                        </a:rPr>
                        <a:t>7</a:t>
                      </a:r>
                    </a:p>
                  </a:txBody>
                  <a:tcPr marL="23682" marR="23682" marT="0" marB="0" anchor="ctr"/>
                </a:tc>
                <a:tc>
                  <a:txBody>
                    <a:bodyPr/>
                    <a:lstStyle/>
                    <a:p>
                      <a:pPr marL="0" indent="0" algn="ctr">
                        <a:lnSpc>
                          <a:spcPct val="150000"/>
                        </a:lnSpc>
                        <a:spcAft>
                          <a:spcPts val="0"/>
                        </a:spcAft>
                        <a:buFont typeface="+mj-lt"/>
                        <a:buNone/>
                      </a:pPr>
                      <a:r>
                        <a:rPr lang="en-IN" sz="2400" b="1" dirty="0">
                          <a:effectLst/>
                        </a:rPr>
                        <a:t>52</a:t>
                      </a:r>
                      <a:endParaRPr lang="en-IN" sz="2400" b="1" dirty="0">
                        <a:effectLst/>
                        <a:latin typeface="Calibri"/>
                        <a:ea typeface="Calibri"/>
                        <a:cs typeface="Mangal"/>
                      </a:endParaRPr>
                    </a:p>
                  </a:txBody>
                  <a:tcPr marL="23682" marR="23682" marT="0" marB="0" anchor="ctr"/>
                </a:tc>
                <a:tc>
                  <a:txBody>
                    <a:bodyPr/>
                    <a:lstStyle/>
                    <a:p>
                      <a:pPr marL="0" indent="0" algn="ctr">
                        <a:lnSpc>
                          <a:spcPct val="150000"/>
                        </a:lnSpc>
                        <a:spcAft>
                          <a:spcPts val="0"/>
                        </a:spcAft>
                        <a:buFont typeface="+mj-lt"/>
                        <a:buNone/>
                      </a:pPr>
                      <a:endParaRPr lang="en-IN" sz="2000" dirty="0">
                        <a:effectLst/>
                        <a:latin typeface="Calibri"/>
                        <a:ea typeface="Calibri"/>
                        <a:cs typeface="Mangal"/>
                      </a:endParaRPr>
                    </a:p>
                  </a:txBody>
                  <a:tcPr marL="23682" marR="23682"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32475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A7D72-52FC-4B40-83AA-CC6B056BC593}"/>
              </a:ext>
            </a:extLst>
          </p:cNvPr>
          <p:cNvSpPr>
            <a:spLocks noGrp="1"/>
          </p:cNvSpPr>
          <p:nvPr>
            <p:ph type="title"/>
          </p:nvPr>
        </p:nvSpPr>
        <p:spPr>
          <a:xfrm>
            <a:off x="609600" y="274638"/>
            <a:ext cx="10972800" cy="487362"/>
          </a:xfrm>
        </p:spPr>
        <p:txBody>
          <a:bodyPr/>
          <a:lstStyle/>
          <a:p>
            <a:r>
              <a:rPr lang="en-IN" sz="2800" dirty="0"/>
              <a:t>Infrastructure design of HWCs finalised by UT Administration </a:t>
            </a:r>
          </a:p>
        </p:txBody>
      </p:sp>
      <p:pic>
        <p:nvPicPr>
          <p:cNvPr id="7" name="Content Placeholder 6">
            <a:extLst>
              <a:ext uri="{FF2B5EF4-FFF2-40B4-BE49-F238E27FC236}">
                <a16:creationId xmlns:a16="http://schemas.microsoft.com/office/drawing/2014/main" id="{4D20089B-5E6C-4EEB-A1AB-F239CA841FE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7000"/>
                    </a14:imgEffect>
                  </a14:imgLayer>
                </a14:imgProps>
              </a:ext>
              <a:ext uri="{28A0092B-C50C-407E-A947-70E740481C1C}">
                <a14:useLocalDpi xmlns:a14="http://schemas.microsoft.com/office/drawing/2010/main" val="0"/>
              </a:ext>
            </a:extLst>
          </a:blip>
          <a:stretch>
            <a:fillRect/>
          </a:stretch>
        </p:blipFill>
        <p:spPr>
          <a:xfrm>
            <a:off x="0" y="872197"/>
            <a:ext cx="12192000" cy="5985803"/>
          </a:xfrm>
        </p:spPr>
      </p:pic>
    </p:spTree>
    <p:extLst>
      <p:ext uri="{BB962C8B-B14F-4D97-AF65-F5344CB8AC3E}">
        <p14:creationId xmlns:p14="http://schemas.microsoft.com/office/powerpoint/2010/main" val="1001133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8B743F-7D6D-46F2-AFB2-EE6201CAE651}"/>
              </a:ext>
            </a:extLst>
          </p:cNvPr>
          <p:cNvSpPr>
            <a:spLocks noGrp="1"/>
          </p:cNvSpPr>
          <p:nvPr>
            <p:ph type="title"/>
          </p:nvPr>
        </p:nvSpPr>
        <p:spPr>
          <a:xfrm>
            <a:off x="595312" y="546100"/>
            <a:ext cx="10972800" cy="1039813"/>
          </a:xfrm>
        </p:spPr>
        <p:txBody>
          <a:bodyPr/>
          <a:lstStyle/>
          <a:p>
            <a:r>
              <a:rPr lang="en-IN" sz="6600" dirty="0"/>
              <a:t>Best Practices</a:t>
            </a:r>
          </a:p>
        </p:txBody>
      </p:sp>
      <p:sp>
        <p:nvSpPr>
          <p:cNvPr id="2" name="TextBox 1"/>
          <p:cNvSpPr txBox="1"/>
          <p:nvPr/>
        </p:nvSpPr>
        <p:spPr>
          <a:xfrm>
            <a:off x="595312" y="1900238"/>
            <a:ext cx="11220451" cy="3170099"/>
          </a:xfrm>
          <a:prstGeom prst="rect">
            <a:avLst/>
          </a:prstGeom>
          <a:noFill/>
        </p:spPr>
        <p:txBody>
          <a:bodyPr wrap="square" rtlCol="0">
            <a:spAutoFit/>
          </a:bodyPr>
          <a:lstStyle/>
          <a:p>
            <a:pPr marL="457200" indent="-457200">
              <a:buFont typeface="Arial" panose="020B0604020202020204" pitchFamily="34" charset="0"/>
              <a:buChar char="•"/>
            </a:pPr>
            <a:r>
              <a:rPr lang="en-IN" sz="2800" dirty="0"/>
              <a:t>Infrastructure development of HWCs through CSR and </a:t>
            </a:r>
            <a:r>
              <a:rPr lang="en-IN" sz="2800" dirty="0" err="1"/>
              <a:t>MPLad</a:t>
            </a:r>
            <a:r>
              <a:rPr lang="en-IN" sz="2800" dirty="0"/>
              <a:t> Funds</a:t>
            </a:r>
          </a:p>
          <a:p>
            <a:endParaRPr lang="en-IN" sz="1600" dirty="0"/>
          </a:p>
          <a:p>
            <a:pPr marL="457200" indent="-457200">
              <a:buFont typeface="Arial" panose="020B0604020202020204" pitchFamily="34" charset="0"/>
              <a:buChar char="•"/>
            </a:pPr>
            <a:r>
              <a:rPr lang="en-IN" sz="2800" dirty="0"/>
              <a:t>Technology based citizen centric service delivery through e - </a:t>
            </a:r>
            <a:r>
              <a:rPr lang="en-IN" sz="2800" dirty="0" err="1"/>
              <a:t>Aarogya</a:t>
            </a:r>
            <a:endParaRPr lang="en-IN" sz="2800" dirty="0"/>
          </a:p>
          <a:p>
            <a:endParaRPr lang="en-IN" sz="1600" dirty="0"/>
          </a:p>
          <a:p>
            <a:pPr marL="457200" indent="-457200">
              <a:buFont typeface="Arial" panose="020B0604020202020204" pitchFamily="34" charset="0"/>
              <a:buChar char="•"/>
            </a:pPr>
            <a:r>
              <a:rPr lang="en-IN" sz="2800" dirty="0"/>
              <a:t>Capacity building of Mid Level Service Providers</a:t>
            </a:r>
          </a:p>
          <a:p>
            <a:endParaRPr lang="en-IN" sz="2400" dirty="0"/>
          </a:p>
          <a:p>
            <a:pPr marL="457200" indent="-457200">
              <a:buFont typeface="Arial" panose="020B0604020202020204" pitchFamily="34" charset="0"/>
              <a:buChar char="•"/>
            </a:pPr>
            <a:r>
              <a:rPr lang="en-IN" sz="2800" dirty="0"/>
              <a:t> Daily Monitoring of activities undertaken by Mid Level Service Providers</a:t>
            </a:r>
            <a:br>
              <a:rPr lang="en-IN" sz="2800" dirty="0"/>
            </a:br>
            <a:endParaRPr lang="en-IN" sz="2800" b="1" dirty="0"/>
          </a:p>
        </p:txBody>
      </p:sp>
    </p:spTree>
    <p:extLst>
      <p:ext uri="{BB962C8B-B14F-4D97-AF65-F5344CB8AC3E}">
        <p14:creationId xmlns:p14="http://schemas.microsoft.com/office/powerpoint/2010/main" val="95565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360363"/>
            <a:ext cx="10972800" cy="1041328"/>
          </a:xfrm>
        </p:spPr>
        <p:txBody>
          <a:bodyPr>
            <a:noAutofit/>
          </a:bodyPr>
          <a:lstStyle/>
          <a:p>
            <a:r>
              <a:rPr lang="en-IN" dirty="0"/>
              <a:t>Infrastructure Up-gradation of Health Facilities to Health and Wellness </a:t>
            </a:r>
            <a:r>
              <a:rPr lang="en-IN" sz="4000" dirty="0"/>
              <a:t>Centres</a:t>
            </a:r>
            <a:r>
              <a:rPr lang="en-IN" dirty="0"/>
              <a:t> through CSR</a:t>
            </a:r>
          </a:p>
        </p:txBody>
      </p:sp>
      <p:sp>
        <p:nvSpPr>
          <p:cNvPr id="2" name="Content Placeholder 1">
            <a:extLst>
              <a:ext uri="{FF2B5EF4-FFF2-40B4-BE49-F238E27FC236}">
                <a16:creationId xmlns:a16="http://schemas.microsoft.com/office/drawing/2014/main" id="{E699D402-7515-4387-BF33-661ADCF579FE}"/>
              </a:ext>
            </a:extLst>
          </p:cNvPr>
          <p:cNvSpPr>
            <a:spLocks noGrp="1"/>
          </p:cNvSpPr>
          <p:nvPr>
            <p:ph idx="1"/>
          </p:nvPr>
        </p:nvSpPr>
        <p:spPr>
          <a:xfrm>
            <a:off x="609600" y="1857376"/>
            <a:ext cx="10972800" cy="3900487"/>
          </a:xfrm>
        </p:spPr>
        <p:txBody>
          <a:bodyPr/>
          <a:lstStyle/>
          <a:p>
            <a:pPr algn="just"/>
            <a:r>
              <a:rPr lang="en-IN" dirty="0"/>
              <a:t> </a:t>
            </a:r>
            <a:r>
              <a:rPr lang="en-IN" sz="2400" dirty="0"/>
              <a:t>The upgradation of 13 subcentres in the UT of DD has been under Corporate and Social Responsibility (CSR). </a:t>
            </a:r>
          </a:p>
          <a:p>
            <a:pPr algn="just"/>
            <a:r>
              <a:rPr lang="en-IN" sz="2400" dirty="0"/>
              <a:t> Further upgradation of 7 subcentres at Daman and 1 at Diu has been carried out through MP-LAD Funds.</a:t>
            </a:r>
          </a:p>
          <a:p>
            <a:pPr algn="just"/>
            <a:r>
              <a:rPr lang="en-IN" sz="2400" dirty="0"/>
              <a:t>The cost of Civil Infrastructure is approximately 15cr. which is borne by the industries under CSR and from funds under MPLAD scheme thus, bringing about reduction in the overall expenditure borne by the Government.</a:t>
            </a:r>
          </a:p>
          <a:p>
            <a:pPr algn="just"/>
            <a:r>
              <a:rPr lang="en-IN" sz="2400" dirty="0"/>
              <a:t>The expenditure on purchase of equipment (approximately Rs. 3cr) and manpower including the training cost of CHOs (approximately </a:t>
            </a:r>
            <a:r>
              <a:rPr lang="en-IN" sz="2400" dirty="0" err="1"/>
              <a:t>Rs</a:t>
            </a:r>
            <a:r>
              <a:rPr lang="en-IN" sz="2400" dirty="0"/>
              <a:t>. 20lakhs) is being borne by the UT Administration.</a:t>
            </a:r>
          </a:p>
          <a:p>
            <a:pPr algn="just"/>
            <a:endParaRPr lang="en-IN" sz="2400" dirty="0"/>
          </a:p>
          <a:p>
            <a:pPr marL="0" indent="0">
              <a:buNone/>
            </a:pPr>
            <a:endParaRPr lang="en-IN" sz="2000" dirty="0"/>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492D92-D3BA-49E9-A6B2-9C82AF858A9F}"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20080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360363"/>
            <a:ext cx="10972800" cy="1041328"/>
          </a:xfrm>
        </p:spPr>
        <p:txBody>
          <a:bodyPr>
            <a:noAutofit/>
          </a:bodyPr>
          <a:lstStyle/>
          <a:p>
            <a:r>
              <a:rPr lang="en-IN" dirty="0"/>
              <a:t>Infrastructure Up-gradation of Health Facilities to Health and Wellness </a:t>
            </a:r>
            <a:r>
              <a:rPr lang="en-IN" sz="4000" dirty="0"/>
              <a:t>Centres</a:t>
            </a:r>
            <a:r>
              <a:rPr lang="en-IN" dirty="0"/>
              <a:t> through CSR</a:t>
            </a:r>
          </a:p>
        </p:txBody>
      </p:sp>
      <p:sp>
        <p:nvSpPr>
          <p:cNvPr id="2" name="Content Placeholder 1">
            <a:extLst>
              <a:ext uri="{FF2B5EF4-FFF2-40B4-BE49-F238E27FC236}">
                <a16:creationId xmlns:a16="http://schemas.microsoft.com/office/drawing/2014/main" id="{E699D402-7515-4387-BF33-661ADCF579FE}"/>
              </a:ext>
            </a:extLst>
          </p:cNvPr>
          <p:cNvSpPr>
            <a:spLocks noGrp="1"/>
          </p:cNvSpPr>
          <p:nvPr>
            <p:ph idx="1"/>
          </p:nvPr>
        </p:nvSpPr>
        <p:spPr>
          <a:xfrm>
            <a:off x="609600" y="1857376"/>
            <a:ext cx="10972800" cy="3900487"/>
          </a:xfrm>
        </p:spPr>
        <p:txBody>
          <a:bodyPr/>
          <a:lstStyle/>
          <a:p>
            <a:pPr algn="just"/>
            <a:r>
              <a:rPr lang="en-IN" dirty="0"/>
              <a:t> </a:t>
            </a:r>
            <a:r>
              <a:rPr lang="en-IN" sz="2400" dirty="0"/>
              <a:t>The upgradation of 5 subcentres in the UT of DNH has been under Corporate and Social Responsibility (CSR). </a:t>
            </a:r>
          </a:p>
          <a:p>
            <a:pPr algn="just"/>
            <a:r>
              <a:rPr lang="en-IN" sz="2400" dirty="0"/>
              <a:t>The expenditure on purchase of equipment (approximately Rs. 9 </a:t>
            </a:r>
            <a:r>
              <a:rPr lang="en-IN" sz="2400" dirty="0" err="1"/>
              <a:t>cr</a:t>
            </a:r>
            <a:r>
              <a:rPr lang="en-IN" sz="2400" dirty="0"/>
              <a:t>) and manpower including the training cost of CHOs (approximately Rs. 80lakhs) is being borne by the UT Administration.</a:t>
            </a:r>
          </a:p>
          <a:p>
            <a:pPr algn="just"/>
            <a:endParaRPr lang="en-IN" sz="2400" dirty="0"/>
          </a:p>
          <a:p>
            <a:pPr marL="0" indent="0">
              <a:buNone/>
            </a:pPr>
            <a:endParaRPr lang="en-IN" sz="2000" dirty="0"/>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492D92-D3BA-49E9-A6B2-9C82AF858A9F}"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92702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1801"/>
            <a:ext cx="11824138" cy="695746"/>
          </a:xfrm>
        </p:spPr>
        <p:txBody>
          <a:bodyPr/>
          <a:lstStyle/>
          <a:p>
            <a:r>
              <a:rPr lang="en-IN" dirty="0"/>
              <a:t>HWC </a:t>
            </a:r>
            <a:r>
              <a:rPr lang="en-IN" dirty="0" err="1"/>
              <a:t>Kachigam</a:t>
            </a:r>
            <a:r>
              <a:rPr lang="en-IN" dirty="0"/>
              <a:t> (PHC)</a:t>
            </a:r>
          </a:p>
        </p:txBody>
      </p:sp>
      <p:sp>
        <p:nvSpPr>
          <p:cNvPr id="5" name="TextBox 4"/>
          <p:cNvSpPr txBox="1"/>
          <p:nvPr/>
        </p:nvSpPr>
        <p:spPr>
          <a:xfrm>
            <a:off x="5586978" y="830001"/>
            <a:ext cx="5568619" cy="523220"/>
          </a:xfrm>
          <a:prstGeom prst="rect">
            <a:avLst/>
          </a:prstGeom>
          <a:noFill/>
        </p:spPr>
        <p:txBody>
          <a:bodyPr wrap="square" rtlCol="0">
            <a:spAutoFit/>
          </a:bodyPr>
          <a:lstStyle/>
          <a:p>
            <a:pPr algn="ctr"/>
            <a:r>
              <a:rPr lang="en-IN" sz="2800" b="1" dirty="0"/>
              <a:t>After</a:t>
            </a:r>
          </a:p>
        </p:txBody>
      </p:sp>
      <p:sp>
        <p:nvSpPr>
          <p:cNvPr id="8" name="TextBox 7"/>
          <p:cNvSpPr txBox="1"/>
          <p:nvPr/>
        </p:nvSpPr>
        <p:spPr>
          <a:xfrm>
            <a:off x="1173536" y="767547"/>
            <a:ext cx="4128459" cy="523220"/>
          </a:xfrm>
          <a:prstGeom prst="rect">
            <a:avLst/>
          </a:prstGeom>
          <a:noFill/>
        </p:spPr>
        <p:txBody>
          <a:bodyPr wrap="square" rtlCol="0">
            <a:spAutoFit/>
          </a:bodyPr>
          <a:lstStyle/>
          <a:p>
            <a:pPr algn="ctr"/>
            <a:r>
              <a:rPr lang="en-IN" sz="2800" b="1" dirty="0"/>
              <a:t>Before</a:t>
            </a:r>
            <a:endParaRPr lang="en-IN" b="1" dirty="0"/>
          </a:p>
        </p:txBody>
      </p:sp>
      <p:pic>
        <p:nvPicPr>
          <p:cNvPr id="9" name="Content Placeholder 4">
            <a:extLst>
              <a:ext uri="{FF2B5EF4-FFF2-40B4-BE49-F238E27FC236}">
                <a16:creationId xmlns:a16="http://schemas.microsoft.com/office/drawing/2014/main" id="{8AFA7505-D00D-485E-9924-27419D2334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36027" y="1438062"/>
            <a:ext cx="5387926" cy="465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3"/>
          <a:srcRect/>
          <a:stretch>
            <a:fillRect/>
          </a:stretch>
        </p:blipFill>
        <p:spPr bwMode="auto">
          <a:xfrm>
            <a:off x="6268049" y="1404242"/>
            <a:ext cx="5587619" cy="4575924"/>
          </a:xfrm>
          <a:prstGeom prst="rect">
            <a:avLst/>
          </a:prstGeom>
          <a:noFill/>
          <a:ln w="9525">
            <a:noFill/>
            <a:miter lim="800000"/>
            <a:headEnd/>
            <a:tailEnd/>
          </a:ln>
          <a:effectLst/>
        </p:spPr>
      </p:pic>
    </p:spTree>
    <p:extLst>
      <p:ext uri="{BB962C8B-B14F-4D97-AF65-F5344CB8AC3E}">
        <p14:creationId xmlns:p14="http://schemas.microsoft.com/office/powerpoint/2010/main" val="2367863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1801"/>
            <a:ext cx="11824138" cy="695746"/>
          </a:xfrm>
        </p:spPr>
        <p:txBody>
          <a:bodyPr/>
          <a:lstStyle/>
          <a:p>
            <a:r>
              <a:rPr lang="en-IN" dirty="0"/>
              <a:t>HWC Dori </a:t>
            </a:r>
            <a:r>
              <a:rPr lang="en-IN" dirty="0" err="1"/>
              <a:t>Kadaiya</a:t>
            </a:r>
            <a:endParaRPr lang="en-IN" dirty="0"/>
          </a:p>
        </p:txBody>
      </p:sp>
      <p:sp>
        <p:nvSpPr>
          <p:cNvPr id="5" name="TextBox 4"/>
          <p:cNvSpPr txBox="1"/>
          <p:nvPr/>
        </p:nvSpPr>
        <p:spPr>
          <a:xfrm>
            <a:off x="5586978" y="830001"/>
            <a:ext cx="5568619" cy="523220"/>
          </a:xfrm>
          <a:prstGeom prst="rect">
            <a:avLst/>
          </a:prstGeom>
          <a:noFill/>
        </p:spPr>
        <p:txBody>
          <a:bodyPr wrap="square" rtlCol="0">
            <a:spAutoFit/>
          </a:bodyPr>
          <a:lstStyle/>
          <a:p>
            <a:pPr algn="ctr"/>
            <a:r>
              <a:rPr lang="en-IN" sz="2800" b="1" dirty="0"/>
              <a:t>After</a:t>
            </a:r>
          </a:p>
        </p:txBody>
      </p:sp>
      <p:sp>
        <p:nvSpPr>
          <p:cNvPr id="8" name="TextBox 7"/>
          <p:cNvSpPr txBox="1"/>
          <p:nvPr/>
        </p:nvSpPr>
        <p:spPr>
          <a:xfrm>
            <a:off x="1036403" y="907961"/>
            <a:ext cx="4128459" cy="523220"/>
          </a:xfrm>
          <a:prstGeom prst="rect">
            <a:avLst/>
          </a:prstGeom>
          <a:noFill/>
        </p:spPr>
        <p:txBody>
          <a:bodyPr wrap="square" rtlCol="0">
            <a:spAutoFit/>
          </a:bodyPr>
          <a:lstStyle/>
          <a:p>
            <a:pPr algn="ctr"/>
            <a:r>
              <a:rPr lang="en-IN" sz="2800" b="1" dirty="0"/>
              <a:t>Before</a:t>
            </a:r>
            <a:endParaRPr lang="en-IN" b="1" dirty="0"/>
          </a:p>
        </p:txBody>
      </p:sp>
      <p:pic>
        <p:nvPicPr>
          <p:cNvPr id="11" name="Picture 2" descr="E:\HWC\HWC PICS\DORI KADAIYA\DSC_1618.JPG">
            <a:extLst>
              <a:ext uri="{FF2B5EF4-FFF2-40B4-BE49-F238E27FC236}">
                <a16:creationId xmlns:a16="http://schemas.microsoft.com/office/drawing/2014/main" id="{C30ADBCA-9D51-44A7-BE55-BB433F136935}"/>
              </a:ext>
            </a:extLst>
          </p:cNvPr>
          <p:cNvPicPr>
            <a:picLocks noGrp="1" noChangeAspect="1" noChangeArrowheads="1"/>
          </p:cNvPicPr>
          <p:nvPr>
            <p:ph idx="1"/>
          </p:nvPr>
        </p:nvPicPr>
        <p:blipFill>
          <a:blip r:embed="rId2" cstate="print"/>
          <a:srcRect/>
          <a:stretch>
            <a:fillRect/>
          </a:stretch>
        </p:blipFill>
        <p:spPr bwMode="auto">
          <a:xfrm>
            <a:off x="504921" y="1429985"/>
            <a:ext cx="5290968" cy="4520054"/>
          </a:xfrm>
          <a:prstGeom prst="rect">
            <a:avLst/>
          </a:prstGeom>
          <a:noFill/>
        </p:spPr>
      </p:pic>
      <p:pic>
        <p:nvPicPr>
          <p:cNvPr id="12" name="Picture 2"/>
          <p:cNvPicPr>
            <a:picLocks noChangeAspect="1" noChangeArrowheads="1"/>
          </p:cNvPicPr>
          <p:nvPr/>
        </p:nvPicPr>
        <p:blipFill>
          <a:blip r:embed="rId3"/>
          <a:srcRect/>
          <a:stretch>
            <a:fillRect/>
          </a:stretch>
        </p:blipFill>
        <p:spPr bwMode="auto">
          <a:xfrm>
            <a:off x="6104587" y="1365161"/>
            <a:ext cx="5512158" cy="4597757"/>
          </a:xfrm>
          <a:prstGeom prst="rect">
            <a:avLst/>
          </a:prstGeom>
          <a:noFill/>
          <a:ln w="9525">
            <a:noFill/>
            <a:miter lim="800000"/>
            <a:headEnd/>
            <a:tailEnd/>
          </a:ln>
          <a:effectLst/>
        </p:spPr>
      </p:pic>
    </p:spTree>
    <p:extLst>
      <p:ext uri="{BB962C8B-B14F-4D97-AF65-F5344CB8AC3E}">
        <p14:creationId xmlns:p14="http://schemas.microsoft.com/office/powerpoint/2010/main" val="2367863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1801"/>
            <a:ext cx="11824138" cy="695746"/>
          </a:xfrm>
        </p:spPr>
        <p:txBody>
          <a:bodyPr/>
          <a:lstStyle/>
          <a:p>
            <a:r>
              <a:rPr lang="en-IN" dirty="0"/>
              <a:t>HWC </a:t>
            </a:r>
            <a:r>
              <a:rPr lang="en-IN" dirty="0" err="1"/>
              <a:t>Dagachi</a:t>
            </a:r>
            <a:endParaRPr lang="en-IN" dirty="0"/>
          </a:p>
        </p:txBody>
      </p:sp>
      <p:sp>
        <p:nvSpPr>
          <p:cNvPr id="5" name="TextBox 4"/>
          <p:cNvSpPr txBox="1"/>
          <p:nvPr/>
        </p:nvSpPr>
        <p:spPr>
          <a:xfrm>
            <a:off x="5586978" y="830001"/>
            <a:ext cx="5568619" cy="584775"/>
          </a:xfrm>
          <a:prstGeom prst="rect">
            <a:avLst/>
          </a:prstGeom>
          <a:noFill/>
        </p:spPr>
        <p:txBody>
          <a:bodyPr wrap="square" rtlCol="0">
            <a:spAutoFit/>
          </a:bodyPr>
          <a:lstStyle/>
          <a:p>
            <a:pPr algn="ctr"/>
            <a:r>
              <a:rPr lang="en-IN" sz="3200" b="1" dirty="0"/>
              <a:t>After</a:t>
            </a:r>
          </a:p>
        </p:txBody>
      </p:sp>
      <p:sp>
        <p:nvSpPr>
          <p:cNvPr id="8" name="TextBox 7"/>
          <p:cNvSpPr txBox="1"/>
          <p:nvPr/>
        </p:nvSpPr>
        <p:spPr>
          <a:xfrm>
            <a:off x="1173536" y="767547"/>
            <a:ext cx="4128459" cy="523220"/>
          </a:xfrm>
          <a:prstGeom prst="rect">
            <a:avLst/>
          </a:prstGeom>
          <a:noFill/>
        </p:spPr>
        <p:txBody>
          <a:bodyPr wrap="square" rtlCol="0">
            <a:spAutoFit/>
          </a:bodyPr>
          <a:lstStyle/>
          <a:p>
            <a:pPr algn="ctr"/>
            <a:r>
              <a:rPr lang="en-IN" sz="2800" b="1" dirty="0"/>
              <a:t>Before</a:t>
            </a:r>
            <a:endParaRPr lang="en-IN" b="1" dirty="0"/>
          </a:p>
        </p:txBody>
      </p:sp>
      <p:pic>
        <p:nvPicPr>
          <p:cNvPr id="11" name="Content Placeholder 4">
            <a:extLst>
              <a:ext uri="{FF2B5EF4-FFF2-40B4-BE49-F238E27FC236}">
                <a16:creationId xmlns:a16="http://schemas.microsoft.com/office/drawing/2014/main" id="{CC19113C-CD6A-4250-AC5C-6B9CDDE37B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5478" y="1321332"/>
            <a:ext cx="5650522" cy="4611487"/>
          </a:xfrm>
        </p:spPr>
      </p:pic>
      <p:pic>
        <p:nvPicPr>
          <p:cNvPr id="12" name="Picture 11" descr="C:\Users\DPM\Downloads\IMG-20190118-WA0051.jpg"/>
          <p:cNvPicPr/>
          <p:nvPr/>
        </p:nvPicPr>
        <p:blipFill>
          <a:blip r:embed="rId3"/>
          <a:srcRect/>
          <a:stretch>
            <a:fillRect/>
          </a:stretch>
        </p:blipFill>
        <p:spPr bwMode="auto">
          <a:xfrm>
            <a:off x="6096000" y="1403131"/>
            <a:ext cx="5735121" cy="4398579"/>
          </a:xfrm>
          <a:prstGeom prst="rect">
            <a:avLst/>
          </a:prstGeom>
          <a:noFill/>
          <a:ln w="9525">
            <a:noFill/>
            <a:miter lim="800000"/>
            <a:headEnd/>
            <a:tailEnd/>
          </a:ln>
        </p:spPr>
      </p:pic>
    </p:spTree>
    <p:extLst>
      <p:ext uri="{BB962C8B-B14F-4D97-AF65-F5344CB8AC3E}">
        <p14:creationId xmlns:p14="http://schemas.microsoft.com/office/powerpoint/2010/main" val="2367863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HWC </a:t>
            </a:r>
            <a:r>
              <a:rPr lang="en-IN" dirty="0" err="1"/>
              <a:t>Sayli</a:t>
            </a:r>
            <a:endParaRPr lang="en-IN" dirty="0"/>
          </a:p>
        </p:txBody>
      </p:sp>
      <p:sp>
        <p:nvSpPr>
          <p:cNvPr id="5" name="TextBox 4"/>
          <p:cNvSpPr txBox="1"/>
          <p:nvPr/>
        </p:nvSpPr>
        <p:spPr>
          <a:xfrm>
            <a:off x="6288021" y="1340768"/>
            <a:ext cx="5568619" cy="1077218"/>
          </a:xfrm>
          <a:prstGeom prst="rect">
            <a:avLst/>
          </a:prstGeom>
          <a:noFill/>
        </p:spPr>
        <p:txBody>
          <a:bodyPr wrap="square" rtlCol="0">
            <a:spAutoFit/>
          </a:bodyPr>
          <a:lstStyle/>
          <a:p>
            <a:pPr algn="ctr"/>
            <a:r>
              <a:rPr lang="en-IN" sz="3200" b="1" dirty="0"/>
              <a:t>After</a:t>
            </a:r>
          </a:p>
          <a:p>
            <a:pPr algn="ctr"/>
            <a:endParaRPr lang="en-IN" sz="3200" b="1" dirty="0"/>
          </a:p>
        </p:txBody>
      </p:sp>
      <p:sp>
        <p:nvSpPr>
          <p:cNvPr id="8" name="TextBox 7"/>
          <p:cNvSpPr txBox="1"/>
          <p:nvPr/>
        </p:nvSpPr>
        <p:spPr>
          <a:xfrm>
            <a:off x="1199456" y="1340768"/>
            <a:ext cx="4128459" cy="523220"/>
          </a:xfrm>
          <a:prstGeom prst="rect">
            <a:avLst/>
          </a:prstGeom>
          <a:noFill/>
        </p:spPr>
        <p:txBody>
          <a:bodyPr wrap="square" rtlCol="0">
            <a:spAutoFit/>
          </a:bodyPr>
          <a:lstStyle/>
          <a:p>
            <a:pPr algn="ctr"/>
            <a:r>
              <a:rPr lang="en-IN" sz="2800" b="1" dirty="0"/>
              <a:t>Before</a:t>
            </a:r>
            <a:endParaRPr lang="en-IN" b="1" dirty="0"/>
          </a:p>
        </p:txBody>
      </p:sp>
      <p:pic>
        <p:nvPicPr>
          <p:cNvPr id="6" name="Picture 2" descr="C:\Users\deic\Desktop\New sc photos\Sayli.jpg"/>
          <p:cNvPicPr>
            <a:picLocks noChangeAspect="1" noChangeArrowheads="1"/>
          </p:cNvPicPr>
          <p:nvPr/>
        </p:nvPicPr>
        <p:blipFill>
          <a:blip r:embed="rId2"/>
          <a:srcRect/>
          <a:stretch>
            <a:fillRect/>
          </a:stretch>
        </p:blipFill>
        <p:spPr bwMode="auto">
          <a:xfrm>
            <a:off x="472440" y="1873139"/>
            <a:ext cx="3505200" cy="4268581"/>
          </a:xfrm>
          <a:prstGeom prst="rect">
            <a:avLst/>
          </a:prstGeom>
          <a:noFill/>
        </p:spPr>
      </p:pic>
      <p:pic>
        <p:nvPicPr>
          <p:cNvPr id="7" name="Picture 2" descr="C:\Users\corel\Desktop\0 All HWcs\01 Sayli\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040" y="1894766"/>
            <a:ext cx="3642357" cy="42469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corel\Desktop\0 All HWcs\01 Sayli\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398" y="1873138"/>
            <a:ext cx="3855722" cy="4268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818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013" y="228602"/>
            <a:ext cx="12091987" cy="1585911"/>
          </a:xfrm>
        </p:spPr>
        <p:txBody>
          <a:bodyPr>
            <a:normAutofit/>
          </a:bodyPr>
          <a:lstStyle/>
          <a:p>
            <a:r>
              <a:rPr lang="en-IN" sz="4400" dirty="0">
                <a:solidFill>
                  <a:schemeClr val="tx1"/>
                </a:solidFill>
                <a:latin typeface="+mj-lt"/>
                <a:ea typeface="+mj-ea"/>
                <a:cs typeface="+mj-cs"/>
              </a:rPr>
              <a:t>Unique Citizen Centric Service Delivery Initiative</a:t>
            </a:r>
          </a:p>
          <a:p>
            <a:r>
              <a:rPr lang="en-IN" sz="4400" dirty="0">
                <a:solidFill>
                  <a:srgbClr val="FF0000"/>
                </a:solidFill>
                <a:latin typeface="+mj-lt"/>
                <a:ea typeface="+mj-ea"/>
                <a:cs typeface="+mj-cs"/>
              </a:rPr>
              <a:t>“e - </a:t>
            </a:r>
            <a:r>
              <a:rPr lang="en-IN" sz="4400" dirty="0" err="1">
                <a:solidFill>
                  <a:srgbClr val="FF0000"/>
                </a:solidFill>
                <a:latin typeface="+mj-lt"/>
                <a:ea typeface="+mj-ea"/>
                <a:cs typeface="+mj-cs"/>
              </a:rPr>
              <a:t>Aarogya</a:t>
            </a:r>
            <a:r>
              <a:rPr lang="en-IN" sz="4400" dirty="0">
                <a:solidFill>
                  <a:srgbClr val="FF0000"/>
                </a:solidFill>
                <a:latin typeface="+mj-lt"/>
                <a:ea typeface="+mj-ea"/>
                <a:cs typeface="+mj-cs"/>
              </a:rPr>
              <a:t>”</a:t>
            </a:r>
          </a:p>
        </p:txBody>
      </p:sp>
      <p:pic>
        <p:nvPicPr>
          <p:cNvPr id="4" name="Picture 3" descr="500 logo.png"/>
          <p:cNvPicPr>
            <a:picLocks noGrp="1" noChangeAspect="1"/>
          </p:cNvPicPr>
          <p:nvPr isPhoto="1"/>
        </p:nvPicPr>
        <p:blipFill>
          <a:blip r:embed="rId2" cstate="print">
            <a:lum/>
          </a:blip>
          <a:stretch>
            <a:fillRect/>
          </a:stretch>
        </p:blipFill>
        <p:spPr>
          <a:xfrm>
            <a:off x="0" y="942974"/>
            <a:ext cx="2283857" cy="2158809"/>
          </a:xfrm>
          <a:prstGeom prst="rect">
            <a:avLst/>
          </a:prstGeom>
          <a:ln>
            <a:noFill/>
          </a:ln>
          <a:effectLst>
            <a:softEdge rad="112500"/>
          </a:effectLst>
        </p:spPr>
      </p:pic>
      <p:graphicFrame>
        <p:nvGraphicFramePr>
          <p:cNvPr id="5" name="Diagram 4"/>
          <p:cNvGraphicFramePr/>
          <p:nvPr>
            <p:extLst>
              <p:ext uri="{D42A27DB-BD31-4B8C-83A1-F6EECF244321}">
                <p14:modId xmlns:p14="http://schemas.microsoft.com/office/powerpoint/2010/main" val="3786509614"/>
              </p:ext>
            </p:extLst>
          </p:nvPr>
        </p:nvGraphicFramePr>
        <p:xfrm>
          <a:off x="2614613" y="1700213"/>
          <a:ext cx="8519186" cy="5157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5933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828" y="0"/>
            <a:ext cx="11812172" cy="1200150"/>
          </a:xfrm>
          <a:effectLst/>
        </p:spPr>
        <p:txBody>
          <a:bodyPr>
            <a:normAutofit/>
          </a:bodyPr>
          <a:lstStyle/>
          <a:p>
            <a:r>
              <a:rPr lang="en-IN" sz="3200" dirty="0">
                <a:latin typeface="Arial Black" panose="020B0A04020102020204" pitchFamily="34" charset="0"/>
                <a:ea typeface="+mn-ea"/>
                <a:cs typeface="+mn-cs"/>
              </a:rPr>
              <a:t>Challenges faced for record management &amp; patient services </a:t>
            </a:r>
            <a:endParaRPr lang="en-IN" sz="2800" b="1" dirty="0">
              <a:effectLst>
                <a:reflection blurRad="6350" stA="55000" endA="300" endPos="45500" dir="5400000" sy="-100000" algn="bl" rotWithShape="0"/>
              </a:effectLst>
              <a:latin typeface="Arial Black" panose="020B0A04020102020204" pitchFamily="34" charset="0"/>
              <a:ea typeface="+mn-ea"/>
              <a:cs typeface="+mn-cs"/>
            </a:endParaRPr>
          </a:p>
        </p:txBody>
      </p:sp>
      <p:sp>
        <p:nvSpPr>
          <p:cNvPr id="3" name="Content Placeholder 2"/>
          <p:cNvSpPr>
            <a:spLocks noGrp="1"/>
          </p:cNvSpPr>
          <p:nvPr>
            <p:ph idx="1"/>
          </p:nvPr>
        </p:nvSpPr>
        <p:spPr>
          <a:xfrm>
            <a:off x="800099" y="1512125"/>
            <a:ext cx="11144251" cy="5193323"/>
          </a:xfrm>
        </p:spPr>
        <p:txBody>
          <a:bodyPr>
            <a:normAutofit lnSpcReduction="10000"/>
          </a:bodyPr>
          <a:lstStyle/>
          <a:p>
            <a:pPr>
              <a:lnSpc>
                <a:spcPct val="150000"/>
              </a:lnSpc>
            </a:pPr>
            <a:r>
              <a:rPr lang="en-IN" dirty="0"/>
              <a:t>100% dependence on paper based system</a:t>
            </a:r>
          </a:p>
          <a:p>
            <a:pPr>
              <a:lnSpc>
                <a:spcPct val="150000"/>
              </a:lnSpc>
            </a:pPr>
            <a:r>
              <a:rPr lang="en-IN" dirty="0"/>
              <a:t>High turn around time, busting queues in turn lead to increased risk of cross infections</a:t>
            </a:r>
          </a:p>
          <a:p>
            <a:pPr>
              <a:lnSpc>
                <a:spcPct val="150000"/>
              </a:lnSpc>
            </a:pPr>
            <a:r>
              <a:rPr lang="en-IN" dirty="0"/>
              <a:t>Problems in record keeping and retrieval</a:t>
            </a:r>
          </a:p>
          <a:p>
            <a:pPr>
              <a:lnSpc>
                <a:spcPct val="150000"/>
              </a:lnSpc>
            </a:pPr>
            <a:r>
              <a:rPr lang="en-IN" dirty="0"/>
              <a:t>Zero linkage with public health services </a:t>
            </a:r>
          </a:p>
          <a:p>
            <a:pPr lvl="0"/>
            <a:r>
              <a:rPr lang="en-IN" dirty="0"/>
              <a:t>Absence of Inter-health facility transfer of records </a:t>
            </a:r>
            <a:endParaRPr lang="en-US" dirty="0"/>
          </a:p>
          <a:p>
            <a:r>
              <a:rPr lang="en-IN" dirty="0"/>
              <a:t>Absence of patient access to his/her medical records history</a:t>
            </a:r>
          </a:p>
          <a:p>
            <a:pPr marL="0" indent="0">
              <a:buNone/>
            </a:pPr>
            <a:endParaRPr lang="en-IN" dirty="0"/>
          </a:p>
        </p:txBody>
      </p:sp>
    </p:spTree>
    <p:extLst>
      <p:ext uri="{BB962C8B-B14F-4D97-AF65-F5344CB8AC3E}">
        <p14:creationId xmlns:p14="http://schemas.microsoft.com/office/powerpoint/2010/main" val="2095247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1219200" y="152400"/>
          <a:ext cx="9753600" cy="6609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889880" y="2852738"/>
            <a:ext cx="2924883" cy="1446550"/>
          </a:xfrm>
          <a:prstGeom prst="rect">
            <a:avLst/>
          </a:prstGeom>
          <a:noFill/>
        </p:spPr>
        <p:txBody>
          <a:bodyPr wrap="square" lIns="91440" tIns="45720" rIns="91440" bIns="45720">
            <a:spAutoFit/>
          </a:bodyPr>
          <a:lstStyle/>
          <a:p>
            <a:pPr algn="ctr"/>
            <a:r>
              <a:rPr lang="en-US"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Features of E-</a:t>
            </a:r>
            <a:r>
              <a:rPr lang="en-US" sz="4400" b="1"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aarogya</a:t>
            </a:r>
            <a:endParaRPr lang="en-US"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878652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F6CE6-4B23-4499-BA20-5E4DAC1DA2A2}"/>
              </a:ext>
            </a:extLst>
          </p:cNvPr>
          <p:cNvSpPr>
            <a:spLocks noGrp="1"/>
          </p:cNvSpPr>
          <p:nvPr>
            <p:ph type="title"/>
          </p:nvPr>
        </p:nvSpPr>
        <p:spPr>
          <a:xfrm>
            <a:off x="609600" y="103188"/>
            <a:ext cx="10972800" cy="711200"/>
          </a:xfrm>
        </p:spPr>
        <p:txBody>
          <a:bodyPr/>
          <a:lstStyle/>
          <a:p>
            <a:r>
              <a:rPr lang="en-IN" b="1" dirty="0"/>
              <a:t>Services rendered under e - </a:t>
            </a:r>
            <a:r>
              <a:rPr lang="en-IN" b="1" dirty="0" err="1"/>
              <a:t>Aarogya</a:t>
            </a:r>
            <a:endParaRPr lang="en-IN" b="1" dirty="0"/>
          </a:p>
        </p:txBody>
      </p:sp>
      <p:sp>
        <p:nvSpPr>
          <p:cNvPr id="3" name="Content Placeholder 2">
            <a:extLst>
              <a:ext uri="{FF2B5EF4-FFF2-40B4-BE49-F238E27FC236}">
                <a16:creationId xmlns:a16="http://schemas.microsoft.com/office/drawing/2014/main" id="{2A5BB349-1D5A-4267-BA4E-3BC46290D66D}"/>
              </a:ext>
            </a:extLst>
          </p:cNvPr>
          <p:cNvSpPr>
            <a:spLocks noGrp="1"/>
          </p:cNvSpPr>
          <p:nvPr>
            <p:ph idx="1"/>
          </p:nvPr>
        </p:nvSpPr>
        <p:spPr>
          <a:xfrm>
            <a:off x="609600" y="1200151"/>
            <a:ext cx="10972800" cy="4525963"/>
          </a:xfrm>
        </p:spPr>
        <p:txBody>
          <a:bodyPr/>
          <a:lstStyle/>
          <a:p>
            <a:pPr algn="just"/>
            <a:r>
              <a:rPr lang="en-IN" dirty="0"/>
              <a:t>A Cloud based health care eco system, that helps health care providers to utilize the technology for delivering their services effectively.</a:t>
            </a:r>
          </a:p>
          <a:p>
            <a:pPr algn="just"/>
            <a:r>
              <a:rPr lang="en-IN" dirty="0"/>
              <a:t>Implemented at all the public health facilities in the UT. </a:t>
            </a:r>
          </a:p>
          <a:p>
            <a:pPr algn="just"/>
            <a:r>
              <a:rPr lang="en-IN" dirty="0"/>
              <a:t>Ensures paperless data at all the facilities </a:t>
            </a:r>
          </a:p>
          <a:p>
            <a:pPr algn="just"/>
            <a:r>
              <a:rPr lang="en-IN" dirty="0"/>
              <a:t>Availability of patient records on click of a button!</a:t>
            </a:r>
          </a:p>
          <a:p>
            <a:endParaRPr lang="en-IN" dirty="0"/>
          </a:p>
        </p:txBody>
      </p:sp>
    </p:spTree>
    <p:extLst>
      <p:ext uri="{BB962C8B-B14F-4D97-AF65-F5344CB8AC3E}">
        <p14:creationId xmlns:p14="http://schemas.microsoft.com/office/powerpoint/2010/main" val="1968327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20763" y="300041"/>
            <a:ext cx="8566150" cy="584775"/>
          </a:xfrm>
          <a:prstGeom prst="rect">
            <a:avLst/>
          </a:prstGeom>
          <a:noFill/>
        </p:spPr>
        <p:txBody>
          <a:bodyPr wrap="square">
            <a:spAutoFit/>
          </a:bodyPr>
          <a:lstStyle/>
          <a:p>
            <a:pPr algn="ctr">
              <a:defRPr/>
            </a:pPr>
            <a:r>
              <a:rPr lang="en-US" sz="3200" dirty="0">
                <a:latin typeface="Arial Black" panose="020B0A04020102020204" pitchFamily="34" charset="0"/>
              </a:rPr>
              <a:t>Services rendered under e - </a:t>
            </a:r>
            <a:r>
              <a:rPr lang="en-US" sz="3200" dirty="0" err="1">
                <a:latin typeface="Arial Black" panose="020B0A04020102020204" pitchFamily="34" charset="0"/>
              </a:rPr>
              <a:t>Aarogya</a:t>
            </a:r>
            <a:endParaRPr lang="en-US" sz="3200" dirty="0">
              <a:latin typeface="Arial Black" panose="020B0A04020102020204" pitchFamily="34" charset="0"/>
            </a:endParaRPr>
          </a:p>
        </p:txBody>
      </p:sp>
      <p:pic>
        <p:nvPicPr>
          <p:cNvPr id="15361" name="Picture 1"/>
          <p:cNvPicPr>
            <a:picLocks noChangeAspect="1" noChangeArrowheads="1"/>
          </p:cNvPicPr>
          <p:nvPr/>
        </p:nvPicPr>
        <p:blipFill>
          <a:blip r:embed="rId2"/>
          <a:srcRect l="13795" t="20714" r="11180" b="17634"/>
          <a:stretch>
            <a:fillRect/>
          </a:stretch>
        </p:blipFill>
        <p:spPr bwMode="auto">
          <a:xfrm>
            <a:off x="1020763" y="1056808"/>
            <a:ext cx="9647112" cy="5441428"/>
          </a:xfrm>
          <a:prstGeom prst="rect">
            <a:avLst/>
          </a:prstGeom>
          <a:noFill/>
          <a:ln w="9525">
            <a:noFill/>
            <a:miter lim="800000"/>
            <a:headEnd/>
            <a:tailEnd/>
          </a:ln>
          <a:effectLst/>
        </p:spPr>
      </p:pic>
      <p:pic>
        <p:nvPicPr>
          <p:cNvPr id="7" name="Picture 6" descr="500 logo.png"/>
          <p:cNvPicPr>
            <a:picLocks noGrp="1" noChangeAspect="1"/>
          </p:cNvPicPr>
          <p:nvPr isPhoto="1"/>
        </p:nvPicPr>
        <p:blipFill>
          <a:blip r:embed="rId3" cstate="print">
            <a:lum/>
          </a:blip>
          <a:stretch>
            <a:fillRect/>
          </a:stretch>
        </p:blipFill>
        <p:spPr>
          <a:xfrm>
            <a:off x="10218591" y="2"/>
            <a:ext cx="952648" cy="1043523"/>
          </a:xfrm>
          <a:prstGeom prst="rect">
            <a:avLst/>
          </a:prstGeom>
          <a:noFill/>
          <a:ln>
            <a:noFill/>
          </a:ln>
        </p:spPr>
      </p:pic>
    </p:spTree>
    <p:extLst>
      <p:ext uri="{BB962C8B-B14F-4D97-AF65-F5344CB8AC3E}">
        <p14:creationId xmlns:p14="http://schemas.microsoft.com/office/powerpoint/2010/main" val="1367666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230005" y="1234461"/>
            <a:ext cx="9941235" cy="4651516"/>
            <a:chOff x="1462352" y="1235020"/>
            <a:chExt cx="10676157" cy="5689854"/>
          </a:xfrm>
        </p:grpSpPr>
        <p:sp>
          <p:nvSpPr>
            <p:cNvPr id="5" name="Rounded Rectangle 4"/>
            <p:cNvSpPr/>
            <p:nvPr/>
          </p:nvSpPr>
          <p:spPr>
            <a:xfrm>
              <a:off x="3461490" y="1771565"/>
              <a:ext cx="1664208" cy="649224"/>
            </a:xfrm>
            <a:prstGeom prst="roundRect">
              <a:avLst/>
            </a:prstGeom>
            <a:solidFill>
              <a:srgbClr val="00B0F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6">
                      <a:lumMod val="50000"/>
                    </a:schemeClr>
                  </a:solidFill>
                  <a:latin typeface="Arial Black" panose="020B0A04020102020204" pitchFamily="34" charset="0"/>
                </a:rPr>
                <a:t>Web Portal</a:t>
              </a:r>
            </a:p>
          </p:txBody>
        </p:sp>
        <p:sp>
          <p:nvSpPr>
            <p:cNvPr id="6" name="Rounded Rectangle 5"/>
            <p:cNvSpPr/>
            <p:nvPr/>
          </p:nvSpPr>
          <p:spPr>
            <a:xfrm>
              <a:off x="3461490" y="2870208"/>
              <a:ext cx="1664208" cy="649224"/>
            </a:xfrm>
            <a:prstGeom prst="roundRect">
              <a:avLst/>
            </a:prstGeom>
            <a:solidFill>
              <a:srgbClr val="00B0F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6">
                      <a:lumMod val="50000"/>
                    </a:schemeClr>
                  </a:solidFill>
                  <a:latin typeface="Arial Black" panose="020B0A04020102020204" pitchFamily="34" charset="0"/>
                </a:rPr>
                <a:t>Kiosk</a:t>
              </a:r>
            </a:p>
          </p:txBody>
        </p:sp>
        <p:sp>
          <p:nvSpPr>
            <p:cNvPr id="7" name="Rounded Rectangle 6"/>
            <p:cNvSpPr/>
            <p:nvPr/>
          </p:nvSpPr>
          <p:spPr>
            <a:xfrm>
              <a:off x="1462352" y="1311215"/>
              <a:ext cx="694944" cy="5482777"/>
            </a:xfrm>
            <a:prstGeom prst="roundRect">
              <a:avLst/>
            </a:prstGeom>
            <a:solidFill>
              <a:schemeClr val="accent5">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n-US" sz="1600" dirty="0">
                  <a:solidFill>
                    <a:schemeClr val="accent6">
                      <a:lumMod val="50000"/>
                    </a:schemeClr>
                  </a:solidFill>
                  <a:latin typeface="Arial Black" panose="020B0A04020102020204" pitchFamily="34" charset="0"/>
                </a:rPr>
                <a:t>Patients</a:t>
              </a:r>
            </a:p>
          </p:txBody>
        </p:sp>
        <p:cxnSp>
          <p:nvCxnSpPr>
            <p:cNvPr id="8" name="Elbow Connector 7"/>
            <p:cNvCxnSpPr>
              <a:stCxn id="7" idx="3"/>
              <a:endCxn id="5" idx="1"/>
            </p:cNvCxnSpPr>
            <p:nvPr/>
          </p:nvCxnSpPr>
          <p:spPr>
            <a:xfrm flipV="1">
              <a:off x="2157296" y="2096177"/>
              <a:ext cx="1304194" cy="1956427"/>
            </a:xfrm>
            <a:prstGeom prst="bent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Elbow Connector 8"/>
            <p:cNvCxnSpPr>
              <a:stCxn id="7" idx="3"/>
              <a:endCxn id="6" idx="1"/>
            </p:cNvCxnSpPr>
            <p:nvPr/>
          </p:nvCxnSpPr>
          <p:spPr>
            <a:xfrm flipV="1">
              <a:off x="2157296" y="3194820"/>
              <a:ext cx="1304194" cy="857784"/>
            </a:xfrm>
            <a:prstGeom prst="bent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461490" y="5504745"/>
              <a:ext cx="1664208" cy="649224"/>
            </a:xfrm>
            <a:prstGeom prst="roundRect">
              <a:avLst/>
            </a:prstGeom>
            <a:solidFill>
              <a:srgbClr val="FFC00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2060"/>
                  </a:solidFill>
                  <a:latin typeface="Arial Black" panose="020B0A04020102020204" pitchFamily="34" charset="0"/>
                </a:rPr>
                <a:t>Registration Counter</a:t>
              </a:r>
            </a:p>
          </p:txBody>
        </p:sp>
        <p:cxnSp>
          <p:nvCxnSpPr>
            <p:cNvPr id="14" name="Elbow Connector 13"/>
            <p:cNvCxnSpPr>
              <a:stCxn id="7" idx="3"/>
              <a:endCxn id="13" idx="1"/>
            </p:cNvCxnSpPr>
            <p:nvPr/>
          </p:nvCxnSpPr>
          <p:spPr>
            <a:xfrm>
              <a:off x="2157296" y="4052604"/>
              <a:ext cx="1304194" cy="1776755"/>
            </a:xfrm>
            <a:prstGeom prst="bent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5" idx="3"/>
            </p:cNvCxnSpPr>
            <p:nvPr/>
          </p:nvCxnSpPr>
          <p:spPr>
            <a:xfrm>
              <a:off x="5125698" y="2096177"/>
              <a:ext cx="1719013" cy="1500065"/>
            </a:xfrm>
            <a:prstGeom prst="bentConnector3">
              <a:avLst>
                <a:gd name="adj1" fmla="val 50000"/>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6" idx="3"/>
            </p:cNvCxnSpPr>
            <p:nvPr/>
          </p:nvCxnSpPr>
          <p:spPr>
            <a:xfrm>
              <a:off x="5125698" y="3194820"/>
              <a:ext cx="1719013" cy="401423"/>
            </a:xfrm>
            <a:prstGeom prst="bentConnector3">
              <a:avLst>
                <a:gd name="adj1" fmla="val 50000"/>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13" idx="3"/>
            </p:cNvCxnSpPr>
            <p:nvPr/>
          </p:nvCxnSpPr>
          <p:spPr>
            <a:xfrm flipV="1">
              <a:off x="5125698" y="4595154"/>
              <a:ext cx="1719013" cy="1234203"/>
            </a:xfrm>
            <a:prstGeom prst="bentConnector3">
              <a:avLst>
                <a:gd name="adj1" fmla="val 50000"/>
              </a:avLst>
            </a:prstGeom>
            <a:ln w="28575">
              <a:solidFill>
                <a:srgbClr val="FF99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592925" y="1311629"/>
              <a:ext cx="2747171" cy="5482363"/>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vert="horz" rtlCol="0" anchor="b" anchorCtr="0"/>
            <a:lstStyle/>
            <a:p>
              <a:pPr algn="ctr"/>
              <a:endParaRPr lang="en-US" sz="1400" b="1" dirty="0">
                <a:solidFill>
                  <a:srgbClr val="002060"/>
                </a:solidFill>
                <a:latin typeface="Arial Black" panose="020B0A04020102020204" pitchFamily="34" charset="0"/>
              </a:endParaRPr>
            </a:p>
          </p:txBody>
        </p:sp>
        <p:sp>
          <p:nvSpPr>
            <p:cNvPr id="19" name="Rounded Rectangle 18"/>
            <p:cNvSpPr/>
            <p:nvPr/>
          </p:nvSpPr>
          <p:spPr>
            <a:xfrm>
              <a:off x="11237976" y="1235020"/>
              <a:ext cx="900533" cy="5689854"/>
            </a:xfrm>
            <a:prstGeom prst="roundRect">
              <a:avLst/>
            </a:prstGeom>
            <a:solidFill>
              <a:schemeClr val="accent6">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r>
                <a:rPr lang="en-US" sz="1400" b="1" dirty="0">
                  <a:latin typeface="Arial Black" panose="020B0A04020102020204" pitchFamily="34" charset="0"/>
                </a:rPr>
                <a:t>   </a:t>
              </a:r>
              <a:r>
                <a:rPr lang="en-US" sz="1400" dirty="0">
                  <a:solidFill>
                    <a:schemeClr val="accent6">
                      <a:lumMod val="50000"/>
                    </a:schemeClr>
                  </a:solidFill>
                  <a:latin typeface="Arial Black" panose="020B0A04020102020204" pitchFamily="34" charset="0"/>
                </a:rPr>
                <a:t>OPD Rooms</a:t>
              </a:r>
            </a:p>
          </p:txBody>
        </p:sp>
        <p:sp>
          <p:nvSpPr>
            <p:cNvPr id="20" name="Right Arrow 19"/>
            <p:cNvSpPr/>
            <p:nvPr/>
          </p:nvSpPr>
          <p:spPr>
            <a:xfrm>
              <a:off x="10449713" y="3805226"/>
              <a:ext cx="804672" cy="500171"/>
            </a:xfrm>
            <a:prstGeom prst="rightArrow">
              <a:avLst/>
            </a:prstGeom>
            <a:solidFill>
              <a:srgbClr val="FFFF66"/>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Rounded Rectangle 27"/>
            <p:cNvSpPr/>
            <p:nvPr/>
          </p:nvSpPr>
          <p:spPr>
            <a:xfrm>
              <a:off x="3461490" y="3968850"/>
              <a:ext cx="1664208" cy="649224"/>
            </a:xfrm>
            <a:prstGeom prst="roundRect">
              <a:avLst/>
            </a:prstGeom>
            <a:solidFill>
              <a:srgbClr val="00B0F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6">
                      <a:lumMod val="50000"/>
                    </a:schemeClr>
                  </a:solidFill>
                  <a:latin typeface="Arial Black" panose="020B0A04020102020204" pitchFamily="34" charset="0"/>
                </a:rPr>
                <a:t>Mobile access </a:t>
              </a:r>
            </a:p>
          </p:txBody>
        </p:sp>
        <p:cxnSp>
          <p:nvCxnSpPr>
            <p:cNvPr id="29" name="Elbow Connector 28"/>
            <p:cNvCxnSpPr>
              <a:stCxn id="7" idx="3"/>
              <a:endCxn id="28" idx="1"/>
            </p:cNvCxnSpPr>
            <p:nvPr/>
          </p:nvCxnSpPr>
          <p:spPr>
            <a:xfrm>
              <a:off x="2157296" y="4052604"/>
              <a:ext cx="1304194" cy="240858"/>
            </a:xfrm>
            <a:prstGeom prst="bent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28" idx="3"/>
            </p:cNvCxnSpPr>
            <p:nvPr/>
          </p:nvCxnSpPr>
          <p:spPr>
            <a:xfrm flipV="1">
              <a:off x="5125698" y="3596242"/>
              <a:ext cx="1719013" cy="697220"/>
            </a:xfrm>
            <a:prstGeom prst="bentConnector3">
              <a:avLst>
                <a:gd name="adj1" fmla="val 50000"/>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Title 1"/>
          <p:cNvSpPr txBox="1">
            <a:spLocks/>
          </p:cNvSpPr>
          <p:nvPr/>
        </p:nvSpPr>
        <p:spPr>
          <a:xfrm>
            <a:off x="1020764" y="193624"/>
            <a:ext cx="9518298" cy="515329"/>
          </a:xfrm>
          <a:prstGeom prst="rect">
            <a:avLst/>
          </a:prstGeom>
        </p:spPr>
        <p:txBody>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defRPr/>
            </a:pPr>
            <a:r>
              <a:rPr lang="en-IN" altLang="en-US" sz="3200" dirty="0">
                <a:solidFill>
                  <a:schemeClr val="tx1"/>
                </a:solidFill>
                <a:latin typeface="Arial Black" panose="020B0A04020102020204" pitchFamily="34" charset="0"/>
                <a:ea typeface="+mn-ea"/>
                <a:cs typeface="+mn-cs"/>
              </a:rPr>
              <a:t>Hassle Free Registration and Appointment</a:t>
            </a:r>
          </a:p>
        </p:txBody>
      </p:sp>
      <p:pic>
        <p:nvPicPr>
          <p:cNvPr id="2050" name="Picture 2"/>
          <p:cNvPicPr>
            <a:picLocks noChangeAspect="1" noChangeArrowheads="1"/>
          </p:cNvPicPr>
          <p:nvPr/>
        </p:nvPicPr>
        <p:blipFill>
          <a:blip r:embed="rId2"/>
          <a:srcRect/>
          <a:stretch>
            <a:fillRect/>
          </a:stretch>
        </p:blipFill>
        <p:spPr bwMode="auto">
          <a:xfrm>
            <a:off x="6096000" y="2057401"/>
            <a:ext cx="3511278" cy="2684177"/>
          </a:xfrm>
          <a:prstGeom prst="rect">
            <a:avLst/>
          </a:prstGeom>
          <a:solidFill>
            <a:schemeClr val="tx1"/>
          </a:solidFill>
          <a:ln w="6350" cap="sq">
            <a:solidFill>
              <a:srgbClr val="000000"/>
            </a:solidFill>
            <a:prstDash val="solid"/>
            <a:miter lim="800000"/>
          </a:ln>
          <a:effectLst>
            <a:outerShdw blurRad="50800" dist="38100" dir="2700000" algn="tl" rotWithShape="0">
              <a:srgbClr val="000000">
                <a:alpha val="43000"/>
              </a:srgbClr>
            </a:outerShdw>
          </a:effectLst>
        </p:spPr>
      </p:pic>
      <p:pic>
        <p:nvPicPr>
          <p:cNvPr id="22" name="Picture 21" descr="500 logo.png"/>
          <p:cNvPicPr>
            <a:picLocks noGrp="1" noChangeAspect="1"/>
          </p:cNvPicPr>
          <p:nvPr isPhoto="1"/>
        </p:nvPicPr>
        <p:blipFill>
          <a:blip r:embed="rId3" cstate="print">
            <a:lum/>
          </a:blip>
          <a:stretch>
            <a:fillRect/>
          </a:stretch>
        </p:blipFill>
        <p:spPr>
          <a:xfrm>
            <a:off x="10218591" y="2"/>
            <a:ext cx="952648" cy="1043523"/>
          </a:xfrm>
          <a:prstGeom prst="rect">
            <a:avLst/>
          </a:prstGeom>
          <a:noFill/>
          <a:ln>
            <a:noFill/>
          </a:ln>
        </p:spPr>
      </p:pic>
    </p:spTree>
    <p:extLst>
      <p:ext uri="{BB962C8B-B14F-4D97-AF65-F5344CB8AC3E}">
        <p14:creationId xmlns:p14="http://schemas.microsoft.com/office/powerpoint/2010/main" val="4057432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9BB4F-83D7-44C7-8ED9-12E8E9C6D69E}"/>
              </a:ext>
            </a:extLst>
          </p:cNvPr>
          <p:cNvSpPr>
            <a:spLocks noGrp="1"/>
          </p:cNvSpPr>
          <p:nvPr>
            <p:ph type="title"/>
          </p:nvPr>
        </p:nvSpPr>
        <p:spPr>
          <a:xfrm>
            <a:off x="800893" y="142875"/>
            <a:ext cx="10972800" cy="985838"/>
          </a:xfrm>
        </p:spPr>
        <p:txBody>
          <a:bodyPr/>
          <a:lstStyle/>
          <a:p>
            <a:r>
              <a:rPr lang="en-IN" dirty="0"/>
              <a:t>Capacity Building of Mid Level Service Providers</a:t>
            </a:r>
          </a:p>
        </p:txBody>
      </p:sp>
      <p:sp>
        <p:nvSpPr>
          <p:cNvPr id="4" name="TextBox 3"/>
          <p:cNvSpPr txBox="1"/>
          <p:nvPr/>
        </p:nvSpPr>
        <p:spPr>
          <a:xfrm>
            <a:off x="465137" y="985838"/>
            <a:ext cx="11644313" cy="6370975"/>
          </a:xfrm>
          <a:prstGeom prst="rect">
            <a:avLst/>
          </a:prstGeom>
          <a:noFill/>
        </p:spPr>
        <p:txBody>
          <a:bodyPr wrap="square" rtlCol="0">
            <a:spAutoFit/>
          </a:bodyPr>
          <a:lstStyle/>
          <a:p>
            <a:pPr marL="457200" indent="-457200">
              <a:lnSpc>
                <a:spcPct val="150000"/>
              </a:lnSpc>
              <a:buFont typeface="Wingdings" pitchFamily="2" charset="2"/>
              <a:buChar char="Ø"/>
            </a:pPr>
            <a:r>
              <a:rPr lang="en-IN" sz="2400" b="1" dirty="0"/>
              <a:t>Hands on training of CHOs regarding:</a:t>
            </a:r>
          </a:p>
          <a:p>
            <a:pPr marL="914400" lvl="1" indent="-457200">
              <a:lnSpc>
                <a:spcPct val="150000"/>
              </a:lnSpc>
              <a:buFont typeface="Wingdings" pitchFamily="2" charset="2"/>
              <a:buChar char="Ø"/>
            </a:pPr>
            <a:r>
              <a:rPr lang="en-IN" sz="2800" b="1" dirty="0"/>
              <a:t> </a:t>
            </a:r>
            <a:r>
              <a:rPr lang="en-IN" sz="2400" dirty="0"/>
              <a:t>Slide collection</a:t>
            </a:r>
          </a:p>
          <a:p>
            <a:pPr marL="914400" lvl="1" indent="-457200">
              <a:lnSpc>
                <a:spcPct val="150000"/>
              </a:lnSpc>
              <a:buFont typeface="Wingdings" pitchFamily="2" charset="2"/>
              <a:buChar char="Ø"/>
            </a:pPr>
            <a:r>
              <a:rPr lang="en-IN" sz="2400" dirty="0"/>
              <a:t>Preparation and examination under microscope for Malaria, </a:t>
            </a:r>
            <a:r>
              <a:rPr lang="en-IN" sz="2400" dirty="0" err="1"/>
              <a:t>Filaria</a:t>
            </a:r>
            <a:r>
              <a:rPr lang="en-IN" sz="2400" dirty="0"/>
              <a:t>, Tuberculosis etc.</a:t>
            </a:r>
          </a:p>
          <a:p>
            <a:pPr marL="914400" lvl="1" indent="-457200">
              <a:lnSpc>
                <a:spcPct val="150000"/>
              </a:lnSpc>
              <a:buFont typeface="Wingdings" pitchFamily="2" charset="2"/>
              <a:buChar char="Ø"/>
            </a:pPr>
            <a:r>
              <a:rPr lang="en-IN" sz="2400" dirty="0"/>
              <a:t>Operating of various </a:t>
            </a:r>
            <a:r>
              <a:rPr lang="en-IN" sz="2400" dirty="0" err="1"/>
              <a:t>equipments</a:t>
            </a:r>
            <a:r>
              <a:rPr lang="en-IN" sz="2400" dirty="0"/>
              <a:t> like TENS</a:t>
            </a:r>
          </a:p>
          <a:p>
            <a:pPr marL="457200" indent="-457200">
              <a:lnSpc>
                <a:spcPct val="150000"/>
              </a:lnSpc>
              <a:buFont typeface="Wingdings" pitchFamily="2" charset="2"/>
              <a:buChar char="Ø"/>
            </a:pPr>
            <a:r>
              <a:rPr lang="en-IN" sz="2400" dirty="0"/>
              <a:t>Regular Yoga sessions in all HWCs on rotational basis</a:t>
            </a:r>
          </a:p>
          <a:p>
            <a:pPr marL="457200" indent="-457200">
              <a:lnSpc>
                <a:spcPct val="150000"/>
              </a:lnSpc>
              <a:buFont typeface="Wingdings" pitchFamily="2" charset="2"/>
              <a:buChar char="Ø"/>
            </a:pPr>
            <a:r>
              <a:rPr lang="en-IN" sz="2400" dirty="0"/>
              <a:t>Digital data entry for OPD &amp; NCD screening in e-</a:t>
            </a:r>
            <a:r>
              <a:rPr lang="en-IN" sz="2400" dirty="0" err="1"/>
              <a:t>Aarogya</a:t>
            </a:r>
            <a:r>
              <a:rPr lang="en-IN" sz="2400" dirty="0"/>
              <a:t> </a:t>
            </a:r>
          </a:p>
          <a:p>
            <a:pPr marL="457200" indent="-457200">
              <a:lnSpc>
                <a:spcPct val="150000"/>
              </a:lnSpc>
              <a:buFont typeface="Wingdings" pitchFamily="2" charset="2"/>
              <a:buChar char="Ø"/>
            </a:pPr>
            <a:r>
              <a:rPr lang="en-IN" sz="2400" dirty="0"/>
              <a:t>Registration of Family folder in e-</a:t>
            </a:r>
            <a:r>
              <a:rPr lang="en-IN" sz="2400" dirty="0" err="1"/>
              <a:t>Aarogya</a:t>
            </a:r>
            <a:r>
              <a:rPr lang="en-IN" sz="2400" dirty="0"/>
              <a:t> in Tablets</a:t>
            </a:r>
          </a:p>
          <a:p>
            <a:pPr marL="457200" indent="-457200">
              <a:lnSpc>
                <a:spcPct val="150000"/>
              </a:lnSpc>
              <a:buFont typeface="Wingdings" pitchFamily="2" charset="2"/>
              <a:buChar char="Ø"/>
            </a:pPr>
            <a:r>
              <a:rPr lang="en-IN" sz="2400" dirty="0"/>
              <a:t>Additional postings at DH &amp; SDH for Suture removal, Diabetic foot dressing with aseptic precautions, Emergency response &amp; First Aid for Snake Bite, Poisoning &amp; other emergencies. </a:t>
            </a:r>
          </a:p>
          <a:p>
            <a:pPr marL="457200" indent="-457200">
              <a:lnSpc>
                <a:spcPct val="150000"/>
              </a:lnSpc>
              <a:buFont typeface="Wingdings" pitchFamily="2" charset="2"/>
              <a:buChar char="Ø"/>
            </a:pPr>
            <a:endParaRPr lang="en-IN" sz="2800" b="1" dirty="0"/>
          </a:p>
        </p:txBody>
      </p:sp>
    </p:spTree>
    <p:extLst>
      <p:ext uri="{BB962C8B-B14F-4D97-AF65-F5344CB8AC3E}">
        <p14:creationId xmlns:p14="http://schemas.microsoft.com/office/powerpoint/2010/main" val="4263640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C:\Users\DPM\Desktop\HWC Presentation\IMG-20190819-WA0021.jpg"/>
          <p:cNvPicPr>
            <a:picLocks noChangeAspect="1" noChangeArrowheads="1"/>
          </p:cNvPicPr>
          <p:nvPr/>
        </p:nvPicPr>
        <p:blipFill>
          <a:blip r:embed="rId2"/>
          <a:srcRect/>
          <a:stretch>
            <a:fillRect/>
          </a:stretch>
        </p:blipFill>
        <p:spPr bwMode="auto">
          <a:xfrm>
            <a:off x="6586698" y="3638726"/>
            <a:ext cx="3980330" cy="298524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051" name="Picture 3" descr="C:\Users\DPM\Desktop\HWC Presentation\IMG-20190819-WA0024.jpg"/>
          <p:cNvPicPr>
            <a:picLocks noChangeAspect="1" noChangeArrowheads="1"/>
          </p:cNvPicPr>
          <p:nvPr/>
        </p:nvPicPr>
        <p:blipFill>
          <a:blip r:embed="rId3"/>
          <a:srcRect/>
          <a:stretch>
            <a:fillRect/>
          </a:stretch>
        </p:blipFill>
        <p:spPr bwMode="auto">
          <a:xfrm>
            <a:off x="6535084" y="380681"/>
            <a:ext cx="4087905" cy="29721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052" name="Picture 4" descr="C:\Users\DPM\Desktop\HWC Presentation\IMG-20190819-WA0025.jpg"/>
          <p:cNvPicPr>
            <a:picLocks noChangeAspect="1" noChangeArrowheads="1"/>
          </p:cNvPicPr>
          <p:nvPr/>
        </p:nvPicPr>
        <p:blipFill>
          <a:blip r:embed="rId4"/>
          <a:srcRect/>
          <a:stretch>
            <a:fillRect/>
          </a:stretch>
        </p:blipFill>
        <p:spPr bwMode="auto">
          <a:xfrm>
            <a:off x="1992997" y="3639846"/>
            <a:ext cx="4007224" cy="30054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053" name="Picture 5" descr="C:\Users\DPM\Desktop\HWC Presentation\IMG-20190819-WA0023.jpg"/>
          <p:cNvPicPr>
            <a:picLocks noChangeAspect="1" noChangeArrowheads="1"/>
          </p:cNvPicPr>
          <p:nvPr/>
        </p:nvPicPr>
        <p:blipFill>
          <a:blip r:embed="rId5"/>
          <a:srcRect/>
          <a:stretch>
            <a:fillRect/>
          </a:stretch>
        </p:blipFill>
        <p:spPr bwMode="auto">
          <a:xfrm>
            <a:off x="1973177" y="497306"/>
            <a:ext cx="4114800" cy="282341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9BB4F-83D7-44C7-8ED9-12E8E9C6D69E}"/>
              </a:ext>
            </a:extLst>
          </p:cNvPr>
          <p:cNvSpPr>
            <a:spLocks noGrp="1"/>
          </p:cNvSpPr>
          <p:nvPr>
            <p:ph type="title"/>
          </p:nvPr>
        </p:nvSpPr>
        <p:spPr>
          <a:xfrm>
            <a:off x="638628" y="176316"/>
            <a:ext cx="10972800" cy="752371"/>
          </a:xfrm>
        </p:spPr>
        <p:txBody>
          <a:bodyPr/>
          <a:lstStyle/>
          <a:p>
            <a:r>
              <a:rPr lang="en-IN" dirty="0"/>
              <a:t>Daily Monitoring of MLSPs</a:t>
            </a:r>
          </a:p>
        </p:txBody>
      </p:sp>
      <p:sp>
        <p:nvSpPr>
          <p:cNvPr id="4" name="TextBox 3"/>
          <p:cNvSpPr txBox="1"/>
          <p:nvPr/>
        </p:nvSpPr>
        <p:spPr>
          <a:xfrm>
            <a:off x="558800" y="1902726"/>
            <a:ext cx="11132457" cy="3323987"/>
          </a:xfrm>
          <a:prstGeom prst="rect">
            <a:avLst/>
          </a:prstGeom>
          <a:noFill/>
        </p:spPr>
        <p:txBody>
          <a:bodyPr wrap="square" rtlCol="0">
            <a:spAutoFit/>
          </a:bodyPr>
          <a:lstStyle/>
          <a:p>
            <a:pPr marL="457200" indent="-457200">
              <a:lnSpc>
                <a:spcPct val="150000"/>
              </a:lnSpc>
              <a:buFont typeface="Wingdings" pitchFamily="2" charset="2"/>
              <a:buChar char="Ø"/>
            </a:pPr>
            <a:r>
              <a:rPr lang="en-IN" sz="2800" b="1" dirty="0"/>
              <a:t>Daily Reporting:</a:t>
            </a:r>
          </a:p>
          <a:p>
            <a:pPr marL="914400" lvl="1" indent="-457200">
              <a:lnSpc>
                <a:spcPct val="150000"/>
              </a:lnSpc>
              <a:buFont typeface="Wingdings" pitchFamily="2" charset="2"/>
              <a:buChar char="Ø"/>
            </a:pPr>
            <a:r>
              <a:rPr lang="en-IN" sz="2800" dirty="0"/>
              <a:t>Daily reports received through </a:t>
            </a:r>
            <a:r>
              <a:rPr lang="en-IN" sz="2800" dirty="0" err="1"/>
              <a:t>whatsapp</a:t>
            </a:r>
            <a:r>
              <a:rPr lang="en-IN" sz="2800" dirty="0"/>
              <a:t> and a compiled report shared on a daily basis</a:t>
            </a:r>
          </a:p>
          <a:p>
            <a:pPr marL="914400" lvl="1" indent="-457200">
              <a:lnSpc>
                <a:spcPct val="150000"/>
              </a:lnSpc>
              <a:buFont typeface="Wingdings" pitchFamily="2" charset="2"/>
              <a:buChar char="Ø"/>
            </a:pPr>
            <a:r>
              <a:rPr lang="en-IN" sz="2800" dirty="0"/>
              <a:t>Weekly monitoring by the PHC Medical Officers</a:t>
            </a:r>
          </a:p>
          <a:p>
            <a:pPr marL="914400" lvl="1" indent="-457200">
              <a:lnSpc>
                <a:spcPct val="150000"/>
              </a:lnSpc>
              <a:buFont typeface="Wingdings" pitchFamily="2" charset="2"/>
              <a:buChar char="Ø"/>
            </a:pPr>
            <a:endParaRPr lang="en-IN" sz="2800" dirty="0"/>
          </a:p>
        </p:txBody>
      </p:sp>
    </p:spTree>
    <p:extLst>
      <p:ext uri="{BB962C8B-B14F-4D97-AF65-F5344CB8AC3E}">
        <p14:creationId xmlns:p14="http://schemas.microsoft.com/office/powerpoint/2010/main" val="127624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PM\Desktop\HWC Presentation\Screenshot edited 2.png"/>
          <p:cNvPicPr>
            <a:picLocks noChangeAspect="1" noChangeArrowheads="1"/>
          </p:cNvPicPr>
          <p:nvPr/>
        </p:nvPicPr>
        <p:blipFill>
          <a:blip r:embed="rId2"/>
          <a:srcRect/>
          <a:stretch>
            <a:fillRect/>
          </a:stretch>
        </p:blipFill>
        <p:spPr bwMode="auto">
          <a:xfrm>
            <a:off x="6469120" y="407279"/>
            <a:ext cx="5325254" cy="60046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descr="C:\Users\DPM\Desktop\HWC Presentation\Screenshot edited 1.png"/>
          <p:cNvPicPr>
            <a:picLocks noChangeAspect="1" noChangeArrowheads="1"/>
          </p:cNvPicPr>
          <p:nvPr/>
        </p:nvPicPr>
        <p:blipFill>
          <a:blip r:embed="rId3"/>
          <a:srcRect/>
          <a:stretch>
            <a:fillRect/>
          </a:stretch>
        </p:blipFill>
        <p:spPr bwMode="auto">
          <a:xfrm>
            <a:off x="468923" y="378373"/>
            <a:ext cx="5253959" cy="60046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DPM\Desktop\HWC Presentation\IMG-20190819-WA0027.jpg"/>
          <p:cNvPicPr>
            <a:picLocks noChangeAspect="1" noChangeArrowheads="1"/>
          </p:cNvPicPr>
          <p:nvPr/>
        </p:nvPicPr>
        <p:blipFill>
          <a:blip r:embed="rId2"/>
          <a:srcRect/>
          <a:stretch>
            <a:fillRect/>
          </a:stretch>
        </p:blipFill>
        <p:spPr bwMode="auto">
          <a:xfrm>
            <a:off x="68555" y="211016"/>
            <a:ext cx="12083814" cy="6646984"/>
          </a:xfrm>
          <a:prstGeom prst="rect">
            <a:avLst/>
          </a:prstGeom>
          <a:noFill/>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E8FFB-047A-41B2-93B0-A2578176F26F}"/>
              </a:ext>
            </a:extLst>
          </p:cNvPr>
          <p:cNvSpPr>
            <a:spLocks noGrp="1"/>
          </p:cNvSpPr>
          <p:nvPr>
            <p:ph type="title"/>
          </p:nvPr>
        </p:nvSpPr>
        <p:spPr/>
        <p:txBody>
          <a:bodyPr/>
          <a:lstStyle/>
          <a:p>
            <a:endParaRPr lang="en-IN"/>
          </a:p>
        </p:txBody>
      </p:sp>
      <p:pic>
        <p:nvPicPr>
          <p:cNvPr id="4" name="Picture 3">
            <a:extLst>
              <a:ext uri="{FF2B5EF4-FFF2-40B4-BE49-F238E27FC236}">
                <a16:creationId xmlns:a16="http://schemas.microsoft.com/office/drawing/2014/main" id="{9D899CD1-3443-4049-95D3-4007C595A1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542"/>
            <a:ext cx="12192000" cy="6745458"/>
          </a:xfrm>
          <a:prstGeom prst="rect">
            <a:avLst/>
          </a:prstGeom>
        </p:spPr>
      </p:pic>
    </p:spTree>
    <p:extLst>
      <p:ext uri="{BB962C8B-B14F-4D97-AF65-F5344CB8AC3E}">
        <p14:creationId xmlns:p14="http://schemas.microsoft.com/office/powerpoint/2010/main" val="1528609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a:extLst>
              <a:ext uri="{FF2B5EF4-FFF2-40B4-BE49-F238E27FC236}">
                <a16:creationId xmlns:a16="http://schemas.microsoft.com/office/drawing/2014/main" id="{5E655715-9B44-4B24-98A1-0BB982424918}"/>
              </a:ext>
            </a:extLst>
          </p:cNvPr>
          <p:cNvSpPr>
            <a:spLocks noGrp="1"/>
          </p:cNvSpPr>
          <p:nvPr>
            <p:ph idx="1"/>
          </p:nvPr>
        </p:nvSpPr>
        <p:spPr>
          <a:xfrm>
            <a:off x="609600" y="1111347"/>
            <a:ext cx="10972800" cy="5532339"/>
          </a:xfrm>
        </p:spPr>
        <p:txBody>
          <a:bodyPr anchor="ctr"/>
          <a:lstStyle/>
          <a:p>
            <a:pPr marL="457200" indent="-457200" algn="just" eaLnBrk="1" hangingPunct="1">
              <a:buFont typeface="Calibri" panose="020F0502020204030204" pitchFamily="34" charset="0"/>
              <a:buAutoNum type="arabicPeriod"/>
            </a:pPr>
            <a:r>
              <a:rPr lang="en-IN" altLang="en-US" sz="2400" dirty="0">
                <a:cs typeface="Times New Roman" panose="02020603050405020304" pitchFamily="18" charset="0"/>
              </a:rPr>
              <a:t>Antenatal, Postnatal care and check-up</a:t>
            </a:r>
          </a:p>
          <a:p>
            <a:pPr marL="457200" indent="-457200" eaLnBrk="1" hangingPunct="1">
              <a:buFont typeface="Calibri" panose="020F0502020204030204" pitchFamily="34" charset="0"/>
              <a:buAutoNum type="arabicPeriod"/>
            </a:pPr>
            <a:r>
              <a:rPr lang="en-IN" altLang="en-US" sz="2400" dirty="0">
                <a:cs typeface="Times New Roman" panose="02020603050405020304" pitchFamily="18" charset="0"/>
              </a:rPr>
              <a:t>Neonatal ,Childhood and Adolescent Health Care Services.</a:t>
            </a:r>
          </a:p>
          <a:p>
            <a:pPr marL="457200" indent="-457200" eaLnBrk="1" hangingPunct="1">
              <a:buFont typeface="Calibri" panose="020F0502020204030204" pitchFamily="34" charset="0"/>
              <a:buAutoNum type="arabicPeriod"/>
            </a:pPr>
            <a:r>
              <a:rPr lang="en-IN" altLang="en-US" sz="2400" dirty="0">
                <a:cs typeface="Times New Roman" panose="02020603050405020304" pitchFamily="18" charset="0"/>
              </a:rPr>
              <a:t>Family Planning, Contraceptive Services  and other Reproductive Health Care Services</a:t>
            </a:r>
          </a:p>
          <a:p>
            <a:pPr marL="457200" indent="-457200" eaLnBrk="1" hangingPunct="1">
              <a:buFont typeface="Calibri" panose="020F0502020204030204" pitchFamily="34" charset="0"/>
              <a:buAutoNum type="arabicPeriod"/>
            </a:pPr>
            <a:r>
              <a:rPr lang="en-IN" altLang="en-US" sz="2400" dirty="0">
                <a:cs typeface="Times New Roman" panose="02020603050405020304" pitchFamily="18" charset="0"/>
              </a:rPr>
              <a:t>Implementation of National Health Programmes</a:t>
            </a:r>
          </a:p>
          <a:p>
            <a:pPr marL="457200" indent="-457200" eaLnBrk="1" hangingPunct="1">
              <a:buFont typeface="Calibri" panose="020F0502020204030204" pitchFamily="34" charset="0"/>
              <a:buAutoNum type="arabicPeriod"/>
            </a:pPr>
            <a:r>
              <a:rPr lang="en-IN" altLang="en-US" sz="2400" dirty="0">
                <a:cs typeface="Times New Roman" panose="02020603050405020304" pitchFamily="18" charset="0"/>
              </a:rPr>
              <a:t>General OPDs</a:t>
            </a:r>
          </a:p>
          <a:p>
            <a:pPr marL="457200" indent="-457200" eaLnBrk="1" hangingPunct="1">
              <a:buFont typeface="Calibri" panose="020F0502020204030204" pitchFamily="34" charset="0"/>
              <a:buAutoNum type="arabicPeriod"/>
            </a:pPr>
            <a:r>
              <a:rPr lang="en-IN" altLang="en-US" sz="2400" dirty="0">
                <a:cs typeface="Times New Roman" panose="02020603050405020304" pitchFamily="18" charset="0"/>
              </a:rPr>
              <a:t>Screening, Prevention, Control and Management of Non-communicable Diseases</a:t>
            </a:r>
          </a:p>
          <a:p>
            <a:pPr marL="457200" indent="-457200" eaLnBrk="1" hangingPunct="1">
              <a:buFont typeface="Calibri" panose="020F0502020204030204" pitchFamily="34" charset="0"/>
              <a:buAutoNum type="arabicPeriod"/>
            </a:pPr>
            <a:r>
              <a:rPr lang="en-IN" altLang="en-US" sz="2400" dirty="0">
                <a:cs typeface="Times New Roman" panose="02020603050405020304" pitchFamily="18" charset="0"/>
              </a:rPr>
              <a:t>Community Outreach activities like VHNDs, Counselling, sensitization of beneficiaries for various health programmes</a:t>
            </a:r>
          </a:p>
          <a:p>
            <a:pPr marL="457200" indent="-457200" eaLnBrk="1" hangingPunct="1">
              <a:buFont typeface="Calibri" panose="020F0502020204030204" pitchFamily="34" charset="0"/>
              <a:buAutoNum type="arabicPeriod"/>
            </a:pPr>
            <a:r>
              <a:rPr lang="en-IN" altLang="en-US" sz="2400" dirty="0">
                <a:cs typeface="Times New Roman" panose="02020603050405020304" pitchFamily="18" charset="0"/>
              </a:rPr>
              <a:t>Implementation of UMANG, UDAI and other UT initiated programmes</a:t>
            </a:r>
          </a:p>
          <a:p>
            <a:pPr marL="457200" indent="-457200" eaLnBrk="1" hangingPunct="1">
              <a:buFont typeface="Calibri" panose="020F0502020204030204" pitchFamily="34" charset="0"/>
              <a:buAutoNum type="arabicPeriod"/>
            </a:pPr>
            <a:endParaRPr lang="en-IN" altLang="en-US" sz="2100" dirty="0">
              <a:cs typeface="Times New Roman" panose="02020603050405020304" pitchFamily="18" charset="0"/>
            </a:endParaRPr>
          </a:p>
        </p:txBody>
      </p:sp>
      <p:sp>
        <p:nvSpPr>
          <p:cNvPr id="3" name="Title 2">
            <a:extLst>
              <a:ext uri="{FF2B5EF4-FFF2-40B4-BE49-F238E27FC236}">
                <a16:creationId xmlns:a16="http://schemas.microsoft.com/office/drawing/2014/main" id="{8F64B577-EAFB-4741-B515-4EC573D097A8}"/>
              </a:ext>
            </a:extLst>
          </p:cNvPr>
          <p:cNvSpPr>
            <a:spLocks noGrp="1"/>
          </p:cNvSpPr>
          <p:nvPr>
            <p:ph type="title"/>
          </p:nvPr>
        </p:nvSpPr>
        <p:spPr/>
        <p:txBody>
          <a:bodyPr/>
          <a:lstStyle/>
          <a:p>
            <a:r>
              <a:rPr lang="en-IN" b="1" dirty="0"/>
              <a:t>Services provided at Health and Wellness Centres:</a:t>
            </a:r>
          </a:p>
        </p:txBody>
      </p:sp>
    </p:spTree>
    <p:extLst>
      <p:ext uri="{BB962C8B-B14F-4D97-AF65-F5344CB8AC3E}">
        <p14:creationId xmlns:p14="http://schemas.microsoft.com/office/powerpoint/2010/main" val="397800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811212"/>
          </a:xfrm>
        </p:spPr>
        <p:txBody>
          <a:bodyPr/>
          <a:lstStyle/>
          <a:p>
            <a:r>
              <a:rPr lang="en-IN" dirty="0"/>
              <a:t>Benefits to the Community through operationalization of HWC</a:t>
            </a:r>
          </a:p>
        </p:txBody>
      </p:sp>
      <p:sp>
        <p:nvSpPr>
          <p:cNvPr id="3" name="Content Placeholder 2"/>
          <p:cNvSpPr>
            <a:spLocks noGrp="1"/>
          </p:cNvSpPr>
          <p:nvPr>
            <p:ph idx="1"/>
          </p:nvPr>
        </p:nvSpPr>
        <p:spPr/>
        <p:txBody>
          <a:bodyPr/>
          <a:lstStyle/>
          <a:p>
            <a:r>
              <a:rPr lang="en-IN" sz="2400" b="1" dirty="0"/>
              <a:t>Increase in OPD Services:</a:t>
            </a:r>
          </a:p>
          <a:p>
            <a:pPr lvl="1"/>
            <a:r>
              <a:rPr lang="en-IN" sz="2400" dirty="0"/>
              <a:t>With the deployment of a Community Health Officer at each HWC, the accessibility to health services in the community area has increased tremendously. </a:t>
            </a:r>
          </a:p>
          <a:p>
            <a:pPr lvl="1"/>
            <a:r>
              <a:rPr lang="en-IN" sz="2400" dirty="0"/>
              <a:t>The time taken by a common man to avail healthcare services has reduced drastically. </a:t>
            </a:r>
          </a:p>
          <a:p>
            <a:pPr lvl="1"/>
            <a:r>
              <a:rPr lang="en-IN" sz="2400" dirty="0"/>
              <a:t>On an average the monthly OPD at HWC has increased from 150 patients per month to around 800 patients per month.</a:t>
            </a:r>
          </a:p>
          <a:p>
            <a:endParaRPr lang="en-IN" sz="2400" b="1" dirty="0"/>
          </a:p>
          <a:p>
            <a:r>
              <a:rPr lang="en-IN" sz="2400" b="1" dirty="0"/>
              <a:t>Digitization of family records:</a:t>
            </a:r>
          </a:p>
        </p:txBody>
      </p:sp>
    </p:spTree>
    <p:extLst>
      <p:ext uri="{BB962C8B-B14F-4D97-AF65-F5344CB8AC3E}">
        <p14:creationId xmlns:p14="http://schemas.microsoft.com/office/powerpoint/2010/main" val="1482375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8588"/>
            <a:ext cx="10972800" cy="900113"/>
          </a:xfrm>
        </p:spPr>
        <p:txBody>
          <a:bodyPr/>
          <a:lstStyle/>
          <a:p>
            <a:r>
              <a:rPr lang="en-IN" dirty="0"/>
              <a:t>Benefits to the Community through operationalization of HWC</a:t>
            </a:r>
          </a:p>
        </p:txBody>
      </p:sp>
      <p:sp>
        <p:nvSpPr>
          <p:cNvPr id="3" name="Content Placeholder 2"/>
          <p:cNvSpPr>
            <a:spLocks noGrp="1"/>
          </p:cNvSpPr>
          <p:nvPr>
            <p:ph idx="1"/>
          </p:nvPr>
        </p:nvSpPr>
        <p:spPr/>
        <p:txBody>
          <a:bodyPr/>
          <a:lstStyle/>
          <a:p>
            <a:r>
              <a:rPr lang="en-IN" sz="2400" b="1" dirty="0"/>
              <a:t>Timely referral of patients from the field level:</a:t>
            </a:r>
          </a:p>
          <a:p>
            <a:pPr lvl="1"/>
            <a:r>
              <a:rPr lang="en-IN" sz="2400" dirty="0"/>
              <a:t>With implementation of e-</a:t>
            </a:r>
            <a:r>
              <a:rPr lang="en-IN" sz="2400" dirty="0" err="1"/>
              <a:t>aarogya</a:t>
            </a:r>
            <a:r>
              <a:rPr lang="en-IN" sz="2400" dirty="0"/>
              <a:t>, on an average around 100 patients are referred to higher public health facilities for further diagnosis and  treatment.</a:t>
            </a:r>
          </a:p>
          <a:p>
            <a:pPr lvl="1"/>
            <a:r>
              <a:rPr lang="en-IN" sz="2400" dirty="0"/>
              <a:t>Their records are now accessible at any facility at the click of a button and thus enhancing digitization of records and easy retrieval</a:t>
            </a:r>
          </a:p>
          <a:p>
            <a:r>
              <a:rPr lang="en-IN" sz="2400" b="1" dirty="0"/>
              <a:t>Improvement in overall screening of Non communicable diseases and service delivery.</a:t>
            </a:r>
          </a:p>
          <a:p>
            <a:pPr lvl="1" algn="just"/>
            <a:r>
              <a:rPr lang="en-IN" sz="2400" dirty="0"/>
              <a:t>The screening of the population for NCDs has intensified with the active involvement of well trained CHOs. Further, an expanded range of services is being focussed on.</a:t>
            </a:r>
          </a:p>
          <a:p>
            <a:pPr lvl="1" algn="just"/>
            <a:r>
              <a:rPr lang="en-IN" sz="2400" dirty="0"/>
              <a:t>Also, availability of essential drugs and diagnostics at HWC level, dispensed through the CHOs has improved the coverage and service delivery throughout the villages in the UT.</a:t>
            </a:r>
          </a:p>
          <a:p>
            <a:pPr marL="0" indent="0">
              <a:buNone/>
            </a:pPr>
            <a:endParaRPr lang="en-IN" sz="2800" dirty="0"/>
          </a:p>
        </p:txBody>
      </p:sp>
    </p:spTree>
    <p:extLst>
      <p:ext uri="{BB962C8B-B14F-4D97-AF65-F5344CB8AC3E}">
        <p14:creationId xmlns:p14="http://schemas.microsoft.com/office/powerpoint/2010/main" val="896866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74638"/>
            <a:ext cx="11239500" cy="1143000"/>
          </a:xfrm>
        </p:spPr>
        <p:txBody>
          <a:bodyPr/>
          <a:lstStyle/>
          <a:p>
            <a:r>
              <a:rPr lang="en-IN" dirty="0"/>
              <a:t>Benefits to the Community through operationalization of HWC</a:t>
            </a:r>
          </a:p>
        </p:txBody>
      </p:sp>
      <p:sp>
        <p:nvSpPr>
          <p:cNvPr id="3" name="Content Placeholder 2"/>
          <p:cNvSpPr>
            <a:spLocks noGrp="1"/>
          </p:cNvSpPr>
          <p:nvPr>
            <p:ph idx="1"/>
          </p:nvPr>
        </p:nvSpPr>
        <p:spPr/>
        <p:txBody>
          <a:bodyPr/>
          <a:lstStyle/>
          <a:p>
            <a:r>
              <a:rPr lang="en-IN" b="1" dirty="0"/>
              <a:t>Strengthening of RMNCH+A services</a:t>
            </a:r>
          </a:p>
          <a:p>
            <a:pPr lvl="1" algn="just"/>
            <a:r>
              <a:rPr lang="en-IN" sz="2400" dirty="0"/>
              <a:t>The posting of Mid Level Service Providers has strengthened the service delivery of RMNCH+A services like early registration of ANC, registration of ANC in e-</a:t>
            </a:r>
            <a:r>
              <a:rPr lang="en-IN" sz="2400" dirty="0" err="1"/>
              <a:t>aarogya</a:t>
            </a:r>
            <a:r>
              <a:rPr lang="en-IN" sz="2400" dirty="0"/>
              <a:t> helps in monitoring the beneficiary through the entire duration of pregnancy with the help of e-</a:t>
            </a:r>
            <a:r>
              <a:rPr lang="en-IN" sz="2400" dirty="0" err="1"/>
              <a:t>aarogya</a:t>
            </a:r>
            <a:endParaRPr lang="en-IN" sz="2400" dirty="0"/>
          </a:p>
          <a:p>
            <a:pPr lvl="1" algn="just"/>
            <a:r>
              <a:rPr lang="en-IN" sz="2400" dirty="0"/>
              <a:t>Follow-up and Facility based new-born care data available at the click of a button</a:t>
            </a:r>
          </a:p>
          <a:p>
            <a:pPr lvl="1" algn="just"/>
            <a:r>
              <a:rPr lang="en-IN" sz="2400" dirty="0"/>
              <a:t>Routine laboratory check-up during ANC has become more accessible to the beneficiaries by operationalization of HWCs</a:t>
            </a:r>
          </a:p>
          <a:p>
            <a:pPr lvl="1" algn="just"/>
            <a:r>
              <a:rPr lang="en-IN" sz="2400" dirty="0"/>
              <a:t>Effective counselling and awareness by MLSPs on Family Planning thereby increasing </a:t>
            </a:r>
          </a:p>
          <a:p>
            <a:pPr lvl="1" algn="just"/>
            <a:r>
              <a:rPr lang="en-IN" sz="2400" dirty="0"/>
              <a:t>Timely identification of High Risk pregnancies and early referral</a:t>
            </a:r>
          </a:p>
          <a:p>
            <a:pPr lvl="1" algn="just"/>
            <a:endParaRPr lang="en-IN" dirty="0"/>
          </a:p>
          <a:p>
            <a:pPr lvl="1"/>
            <a:endParaRPr lang="en-IN" dirty="0"/>
          </a:p>
        </p:txBody>
      </p:sp>
    </p:spTree>
    <p:extLst>
      <p:ext uri="{BB962C8B-B14F-4D97-AF65-F5344CB8AC3E}">
        <p14:creationId xmlns:p14="http://schemas.microsoft.com/office/powerpoint/2010/main" val="2812129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ANC Check up at HWCs</a:t>
            </a:r>
          </a:p>
        </p:txBody>
      </p:sp>
      <p:pic>
        <p:nvPicPr>
          <p:cNvPr id="2051" name="Picture 3" descr="E:\0   NCD DATA\01 NCDs\HWC Portel\CHO Images\ANC 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5392" y="1390231"/>
            <a:ext cx="5328745" cy="53574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E:\0   NCD DATA\01 NCDs\HWC Portel\CHO Images\ANC 2.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5310" y="1390232"/>
            <a:ext cx="6053960" cy="5325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614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HBNC / PNC care at HWCs</a:t>
            </a:r>
          </a:p>
        </p:txBody>
      </p:sp>
      <p:pic>
        <p:nvPicPr>
          <p:cNvPr id="5" name="Picture 2" descr="E:\0   NCD DATA\01 NCDs\HWC Portel\CHO Images\PNC 0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4604" y="1442545"/>
            <a:ext cx="5768182" cy="493261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0   NCD DATA\01 NCDs\HWC Portel\CHO Images\PNC 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910" y="1432033"/>
            <a:ext cx="5502166" cy="4858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207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Benefits to the Community through operationalization of HWC</a:t>
            </a:r>
          </a:p>
        </p:txBody>
      </p:sp>
      <p:sp>
        <p:nvSpPr>
          <p:cNvPr id="3" name="Content Placeholder 2"/>
          <p:cNvSpPr>
            <a:spLocks noGrp="1"/>
          </p:cNvSpPr>
          <p:nvPr>
            <p:ph idx="1"/>
          </p:nvPr>
        </p:nvSpPr>
        <p:spPr>
          <a:xfrm>
            <a:off x="738187" y="1614488"/>
            <a:ext cx="10972800" cy="4525963"/>
          </a:xfrm>
        </p:spPr>
        <p:txBody>
          <a:bodyPr/>
          <a:lstStyle/>
          <a:p>
            <a:r>
              <a:rPr lang="en-IN" b="1" dirty="0"/>
              <a:t>Strengthening of service delivery of Communicable Diseases:</a:t>
            </a:r>
          </a:p>
          <a:p>
            <a:pPr lvl="1"/>
            <a:r>
              <a:rPr lang="en-IN" dirty="0"/>
              <a:t>Effective follow up of TB patients and Leprosy patients</a:t>
            </a:r>
          </a:p>
          <a:p>
            <a:pPr lvl="1"/>
            <a:r>
              <a:rPr lang="en-IN" dirty="0"/>
              <a:t>With slide collection and testing being conducted at HWCs, early diagnosis and treatment of Vector Borne Diseases take place</a:t>
            </a:r>
          </a:p>
          <a:p>
            <a:r>
              <a:rPr lang="en-IN" b="1" dirty="0"/>
              <a:t>Rigorous monitoring of field level activities </a:t>
            </a:r>
            <a:r>
              <a:rPr lang="en-IN" dirty="0"/>
              <a:t>conducted by ASHA and ANM by MLSPs leading to effective service delivery in the field level</a:t>
            </a:r>
          </a:p>
          <a:p>
            <a:endParaRPr lang="en-IN" dirty="0"/>
          </a:p>
        </p:txBody>
      </p:sp>
    </p:spTree>
    <p:extLst>
      <p:ext uri="{BB962C8B-B14F-4D97-AF65-F5344CB8AC3E}">
        <p14:creationId xmlns:p14="http://schemas.microsoft.com/office/powerpoint/2010/main" val="41521037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50121"/>
          </a:xfrm>
        </p:spPr>
        <p:txBody>
          <a:bodyPr/>
          <a:lstStyle/>
          <a:p>
            <a:r>
              <a:rPr lang="en-US" dirty="0"/>
              <a:t>NCDs Screening by CHOs</a:t>
            </a:r>
          </a:p>
        </p:txBody>
      </p:sp>
      <p:pic>
        <p:nvPicPr>
          <p:cNvPr id="3074" name="Picture 2" descr="E:\0   NCD DATA\01 NCDs\HWC Portel\CHO Images\NCDs 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6880" y="1147120"/>
            <a:ext cx="5430466" cy="55179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E:\0   NCD DATA\01 NCDs\HWC Portel\CHO Images\NCDs 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788" y="1170740"/>
            <a:ext cx="5775159" cy="5470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109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Yoga session at HWCs</a:t>
            </a:r>
          </a:p>
        </p:txBody>
      </p:sp>
      <p:pic>
        <p:nvPicPr>
          <p:cNvPr id="4098" name="Picture 2" descr="E:\0   NCD DATA\01 NCDs\HWC Portel\CHO Images\Yoga 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5321" y="1221828"/>
            <a:ext cx="5415455" cy="541545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E:\0   NCD DATA\01 NCDs\HWC Portel\CHO Images\Yoga 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1612" y="1244600"/>
            <a:ext cx="5613400" cy="5348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71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F6DAEC4-9A67-4B9E-82AE-FBA8703DCD5C}"/>
              </a:ext>
            </a:extLst>
          </p:cNvPr>
          <p:cNvSpPr>
            <a:spLocks noGrp="1"/>
          </p:cNvSpPr>
          <p:nvPr>
            <p:ph type="subTitle" idx="1"/>
          </p:nvPr>
        </p:nvSpPr>
        <p:spPr>
          <a:xfrm>
            <a:off x="1906589" y="2708275"/>
            <a:ext cx="8366125" cy="1441450"/>
          </a:xfrm>
          <a:solidFill>
            <a:schemeClr val="accent3">
              <a:lumMod val="50000"/>
            </a:schemeClr>
          </a:solidFill>
          <a:effectLst>
            <a:outerShdw blurRad="50800" dist="38100" dir="2700000" algn="tl" rotWithShape="0">
              <a:prstClr val="black">
                <a:alpha val="40000"/>
              </a:prstClr>
            </a:outerShdw>
          </a:effectLst>
        </p:spPr>
        <p:txBody>
          <a:bodyPr rtlCol="0" anchor="ctr">
            <a:normAutofit/>
          </a:bodyPr>
          <a:lstStyle/>
          <a:p>
            <a:pPr eaLnBrk="1" fontAlgn="auto" hangingPunct="1">
              <a:spcAft>
                <a:spcPts val="0"/>
              </a:spcAft>
              <a:defRPr/>
            </a:pPr>
            <a:r>
              <a:rPr lang="en-GB" sz="5400" b="1" dirty="0">
                <a:solidFill>
                  <a:schemeClr val="bg1"/>
                </a:solidFill>
              </a:rPr>
              <a:t>Thank You</a:t>
            </a:r>
          </a:p>
        </p:txBody>
      </p:sp>
      <p:sp>
        <p:nvSpPr>
          <p:cNvPr id="48131" name="AutoShape 2" descr="Image result for logo of government of india">
            <a:extLst>
              <a:ext uri="{FF2B5EF4-FFF2-40B4-BE49-F238E27FC236}">
                <a16:creationId xmlns:a16="http://schemas.microsoft.com/office/drawing/2014/main" id="{82CD36C3-4F06-48F6-A98D-B5F8E5E6E03E}"/>
              </a:ext>
            </a:extLst>
          </p:cNvPr>
          <p:cNvSpPr>
            <a:spLocks noChangeAspect="1" noChangeArrowheads="1"/>
          </p:cNvSpPr>
          <p:nvPr/>
        </p:nvSpPr>
        <p:spPr bwMode="auto">
          <a:xfrm>
            <a:off x="6527800" y="31623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IN" altLang="en-US" sz="1800"/>
          </a:p>
        </p:txBody>
      </p:sp>
      <p:pic>
        <p:nvPicPr>
          <p:cNvPr id="48132" name="Picture 6">
            <a:extLst>
              <a:ext uri="{FF2B5EF4-FFF2-40B4-BE49-F238E27FC236}">
                <a16:creationId xmlns:a16="http://schemas.microsoft.com/office/drawing/2014/main" id="{0872714A-55FA-4EB2-93C7-8650867C49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22226"/>
            <a:ext cx="2398713"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8">
            <a:extLst>
              <a:ext uri="{FF2B5EF4-FFF2-40B4-BE49-F238E27FC236}">
                <a16:creationId xmlns:a16="http://schemas.microsoft.com/office/drawing/2014/main" id="{9C0E7291-E87D-4F0D-B1D0-7EC228AC8F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92675" y="36514"/>
            <a:ext cx="2274888"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10">
            <a:extLst>
              <a:ext uri="{FF2B5EF4-FFF2-40B4-BE49-F238E27FC236}">
                <a16:creationId xmlns:a16="http://schemas.microsoft.com/office/drawing/2014/main" id="{B816BB18-53D6-4505-92C3-A1BB7F29FE5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12125" y="36514"/>
            <a:ext cx="2274888"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12">
            <a:extLst>
              <a:ext uri="{FF2B5EF4-FFF2-40B4-BE49-F238E27FC236}">
                <a16:creationId xmlns:a16="http://schemas.microsoft.com/office/drawing/2014/main" id="{57B77165-0D97-48EC-9EEB-B6E8D0CCA80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43076" y="4570413"/>
            <a:ext cx="2265363"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6" name="Picture 14">
            <a:extLst>
              <a:ext uri="{FF2B5EF4-FFF2-40B4-BE49-F238E27FC236}">
                <a16:creationId xmlns:a16="http://schemas.microsoft.com/office/drawing/2014/main" id="{8596D941-C1B0-4CDC-AB98-AEEF12EA239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92676" y="4570414"/>
            <a:ext cx="23098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Picture 16">
            <a:extLst>
              <a:ext uri="{FF2B5EF4-FFF2-40B4-BE49-F238E27FC236}">
                <a16:creationId xmlns:a16="http://schemas.microsoft.com/office/drawing/2014/main" id="{9862384D-CA5F-4332-A315-EC3D50DC72D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183563" y="4583113"/>
            <a:ext cx="230981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949464"/>
      </p:ext>
    </p:extLst>
  </p:cSld>
  <p:clrMapOvr>
    <a:masterClrMapping/>
  </p:clrMapOvr>
</p:sld>
</file>

<file path=ppt/theme/theme1.xml><?xml version="1.0" encoding="utf-8"?>
<a:theme xmlns:a="http://schemas.openxmlformats.org/drawingml/2006/main" name="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ctr">
          <a:defRPr sz="2800"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4046</TotalTime>
  <Words>1558</Words>
  <Application>Microsoft Office PowerPoint</Application>
  <PresentationFormat>Widescreen</PresentationFormat>
  <Paragraphs>241</Paragraphs>
  <Slides>37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Arial Black</vt:lpstr>
      <vt:lpstr>Calibri</vt:lpstr>
      <vt:lpstr>Tw Cen MT</vt:lpstr>
      <vt:lpstr>Wingdings</vt:lpstr>
      <vt:lpstr>Office Theme</vt:lpstr>
      <vt:lpstr>       AYUSHMAN BHARAT </vt:lpstr>
      <vt:lpstr>PowerPoint Presentation</vt:lpstr>
      <vt:lpstr>UT of Dadra and Nagar Haveli  </vt:lpstr>
      <vt:lpstr>PowerPoint Presentation</vt:lpstr>
      <vt:lpstr>  Health and Wellness centres, UT of Daman and Diu</vt:lpstr>
      <vt:lpstr>  Health and Wellness centres, UT of Dadra &amp; Nagar Haveli</vt:lpstr>
      <vt:lpstr>Health Facilities for up gradation to HWCs</vt:lpstr>
      <vt:lpstr>Infrastructure design of HWCs finalised by UT Administration </vt:lpstr>
      <vt:lpstr>Best Practices</vt:lpstr>
      <vt:lpstr>Infrastructure Up-gradation of Health Facilities to Health and Wellness Centres through CSR</vt:lpstr>
      <vt:lpstr>Infrastructure Up-gradation of Health Facilities to Health and Wellness Centres through CSR</vt:lpstr>
      <vt:lpstr>HWC Kachigam (PHC)</vt:lpstr>
      <vt:lpstr>HWC Dori Kadaiya</vt:lpstr>
      <vt:lpstr>HWC Dagachi</vt:lpstr>
      <vt:lpstr>HWC Sayli</vt:lpstr>
      <vt:lpstr>PowerPoint Presentation</vt:lpstr>
      <vt:lpstr>Challenges faced for record management &amp; patient services </vt:lpstr>
      <vt:lpstr>PowerPoint Presentation</vt:lpstr>
      <vt:lpstr>Services rendered under e - Aarogya</vt:lpstr>
      <vt:lpstr>PowerPoint Presentation</vt:lpstr>
      <vt:lpstr>PowerPoint Presentation</vt:lpstr>
      <vt:lpstr>Capacity Building of Mid Level Service Providers</vt:lpstr>
      <vt:lpstr>PowerPoint Presentation</vt:lpstr>
      <vt:lpstr>Daily Monitoring of MLSPs</vt:lpstr>
      <vt:lpstr>PowerPoint Presentation</vt:lpstr>
      <vt:lpstr>PowerPoint Presentation</vt:lpstr>
      <vt:lpstr>PowerPoint Presentation</vt:lpstr>
      <vt:lpstr>Services provided at Health and Wellness Centres:</vt:lpstr>
      <vt:lpstr>Benefits to the Community through operationalization of HWC</vt:lpstr>
      <vt:lpstr>Benefits to the Community through operationalization of HWC</vt:lpstr>
      <vt:lpstr>Benefits to the Community through operationalization of HWC</vt:lpstr>
      <vt:lpstr>ANC Check up at HWCs</vt:lpstr>
      <vt:lpstr>HBNC / PNC care at HWCs</vt:lpstr>
      <vt:lpstr>Benefits to the Community through operationalization of HWC</vt:lpstr>
      <vt:lpstr>NCDs Screening by CHOs</vt:lpstr>
      <vt:lpstr>Yoga session at HWCs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ON PROGRESS OF HEALTH AND WELLNESS CENTRES, UT OF DAMAN AND DIU</dc:title>
  <dc:creator>richa jog</dc:creator>
  <cp:lastModifiedBy>richa jog</cp:lastModifiedBy>
  <cp:revision>569</cp:revision>
  <cp:lastPrinted>2019-08-19T11:11:43Z</cp:lastPrinted>
  <dcterms:created xsi:type="dcterms:W3CDTF">2018-11-19T04:59:43Z</dcterms:created>
  <dcterms:modified xsi:type="dcterms:W3CDTF">2019-08-19T14:49:31Z</dcterms:modified>
</cp:coreProperties>
</file>