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257" r:id="rId3"/>
    <p:sldId id="261" r:id="rId4"/>
    <p:sldId id="276" r:id="rId5"/>
    <p:sldId id="289" r:id="rId6"/>
    <p:sldId id="298" r:id="rId7"/>
    <p:sldId id="299" r:id="rId8"/>
    <p:sldId id="330" r:id="rId9"/>
    <p:sldId id="300" r:id="rId10"/>
    <p:sldId id="266" r:id="rId11"/>
    <p:sldId id="267" r:id="rId12"/>
    <p:sldId id="301" r:id="rId13"/>
    <p:sldId id="302" r:id="rId14"/>
    <p:sldId id="303" r:id="rId15"/>
    <p:sldId id="305" r:id="rId16"/>
    <p:sldId id="312" r:id="rId17"/>
    <p:sldId id="313" r:id="rId18"/>
    <p:sldId id="274" r:id="rId19"/>
    <p:sldId id="318" r:id="rId20"/>
    <p:sldId id="306" r:id="rId21"/>
    <p:sldId id="278" r:id="rId22"/>
    <p:sldId id="314" r:id="rId23"/>
    <p:sldId id="320" r:id="rId24"/>
    <p:sldId id="328" r:id="rId25"/>
    <p:sldId id="329" r:id="rId26"/>
    <p:sldId id="322" r:id="rId27"/>
    <p:sldId id="282" r:id="rId28"/>
    <p:sldId id="283" r:id="rId29"/>
    <p:sldId id="307" r:id="rId30"/>
    <p:sldId id="323" r:id="rId31"/>
    <p:sldId id="286" r:id="rId32"/>
    <p:sldId id="319" r:id="rId33"/>
    <p:sldId id="310" r:id="rId34"/>
    <p:sldId id="288" r:id="rId35"/>
    <p:sldId id="311" r:id="rId36"/>
    <p:sldId id="291" r:id="rId37"/>
    <p:sldId id="321" r:id="rId38"/>
    <p:sldId id="293" r:id="rId39"/>
    <p:sldId id="294" r:id="rId40"/>
    <p:sldId id="295" r:id="rId41"/>
    <p:sldId id="297" r:id="rId42"/>
    <p:sldId id="326" r:id="rId43"/>
    <p:sldId id="327" r:id="rId44"/>
    <p:sldId id="316" r:id="rId45"/>
    <p:sldId id="317" r:id="rId46"/>
    <p:sldId id="324" r:id="rId47"/>
    <p:sldId id="325" r:id="rId48"/>
    <p:sldId id="30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23" autoAdjust="0"/>
  </p:normalViewPr>
  <p:slideViewPr>
    <p:cSldViewPr>
      <p:cViewPr varScale="1">
        <p:scale>
          <a:sx n="63" d="100"/>
          <a:sy n="63" d="100"/>
        </p:scale>
        <p:origin x="151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4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D61816-FB8C-4A73-85AD-DED365C269ED}" type="doc">
      <dgm:prSet loTypeId="urn:microsoft.com/office/officeart/2005/8/layout/radial1" loCatId="cycle" qsTypeId="urn:microsoft.com/office/officeart/2005/8/quickstyle/simple1" qsCatId="simple" csTypeId="urn:microsoft.com/office/officeart/2005/8/colors/accent0_1" csCatId="mainScheme" phldr="1"/>
      <dgm:spPr/>
      <dgm:t>
        <a:bodyPr/>
        <a:lstStyle/>
        <a:p>
          <a:endParaRPr lang="en-IN"/>
        </a:p>
      </dgm:t>
    </dgm:pt>
    <dgm:pt modelId="{26819D5C-4863-4525-8EA8-14A2E7615245}">
      <dgm:prSet phldrT="[Text]" custT="1"/>
      <dgm:spPr/>
      <dgm:t>
        <a:bodyPr/>
        <a:lstStyle/>
        <a:p>
          <a:pPr algn="ctr"/>
          <a:r>
            <a:rPr lang="en-IN" sz="1200" b="1" dirty="0"/>
            <a:t>HUB: Goa Medical College &amp; Hospital</a:t>
          </a:r>
        </a:p>
      </dgm:t>
    </dgm:pt>
    <dgm:pt modelId="{C6131C2A-8A73-4E7F-9202-B1667A39E3F7}" type="parTrans" cxnId="{33B8DB76-F19E-401E-A1E7-7075BC1751A0}">
      <dgm:prSet/>
      <dgm:spPr/>
      <dgm:t>
        <a:bodyPr/>
        <a:lstStyle/>
        <a:p>
          <a:pPr algn="ctr"/>
          <a:endParaRPr lang="en-IN" sz="4000" b="1">
            <a:solidFill>
              <a:sysClr val="windowText" lastClr="000000"/>
            </a:solidFill>
          </a:endParaRPr>
        </a:p>
      </dgm:t>
    </dgm:pt>
    <dgm:pt modelId="{1C9719CE-79CE-42BA-BCA1-41A625B26DE5}" type="sibTrans" cxnId="{33B8DB76-F19E-401E-A1E7-7075BC1751A0}">
      <dgm:prSet/>
      <dgm:spPr/>
      <dgm:t>
        <a:bodyPr/>
        <a:lstStyle/>
        <a:p>
          <a:pPr algn="ctr"/>
          <a:endParaRPr lang="en-IN" sz="4000" b="1">
            <a:solidFill>
              <a:sysClr val="windowText" lastClr="000000"/>
            </a:solidFill>
          </a:endParaRPr>
        </a:p>
      </dgm:t>
    </dgm:pt>
    <dgm:pt modelId="{705086D2-D621-4F7D-81CA-56D82DE498E3}">
      <dgm:prSet phldrT="[Text]" custT="1"/>
      <dgm:spPr>
        <a:solidFill>
          <a:schemeClr val="accent6">
            <a:lumMod val="60000"/>
            <a:lumOff val="40000"/>
          </a:schemeClr>
        </a:solidFill>
      </dgm:spPr>
      <dgm:t>
        <a:bodyPr/>
        <a:lstStyle/>
        <a:p>
          <a:pPr algn="ctr"/>
          <a:r>
            <a:rPr lang="en-IN" sz="1200" b="1" dirty="0"/>
            <a:t>1. </a:t>
          </a:r>
          <a:r>
            <a:rPr lang="en-IN" sz="1200" b="1" dirty="0" err="1"/>
            <a:t>Asilo</a:t>
          </a:r>
          <a:r>
            <a:rPr lang="en-IN" sz="1200" b="1" dirty="0"/>
            <a:t> Hospital, </a:t>
          </a:r>
          <a:r>
            <a:rPr lang="en-IN" sz="1200" b="1" dirty="0" err="1"/>
            <a:t>Mapusa</a:t>
          </a:r>
          <a:endParaRPr lang="en-IN" sz="1200" b="1" dirty="0"/>
        </a:p>
      </dgm:t>
    </dgm:pt>
    <dgm:pt modelId="{1B4EFD1C-8884-4AF5-87F6-8028226CC6FE}" type="parTrans" cxnId="{A8DBCF12-3A3A-4A11-B2F2-A209E2F74A9A}">
      <dgm:prSet custT="1"/>
      <dgm:spPr/>
      <dgm:t>
        <a:bodyPr/>
        <a:lstStyle/>
        <a:p>
          <a:pPr algn="ctr"/>
          <a:endParaRPr lang="en-IN" sz="1050" b="1">
            <a:solidFill>
              <a:sysClr val="windowText" lastClr="000000"/>
            </a:solidFill>
          </a:endParaRPr>
        </a:p>
      </dgm:t>
    </dgm:pt>
    <dgm:pt modelId="{3D799945-3D00-4EC7-A35A-1ECEBB0B6DF2}" type="sibTrans" cxnId="{A8DBCF12-3A3A-4A11-B2F2-A209E2F74A9A}">
      <dgm:prSet/>
      <dgm:spPr/>
      <dgm:t>
        <a:bodyPr/>
        <a:lstStyle/>
        <a:p>
          <a:pPr algn="ctr"/>
          <a:endParaRPr lang="en-IN" sz="4000" b="1">
            <a:solidFill>
              <a:sysClr val="windowText" lastClr="000000"/>
            </a:solidFill>
          </a:endParaRPr>
        </a:p>
      </dgm:t>
    </dgm:pt>
    <dgm:pt modelId="{C47F2396-7BD3-461E-945D-FD88D250F06C}">
      <dgm:prSet phldrT="[Text]" custT="1"/>
      <dgm:spPr>
        <a:solidFill>
          <a:schemeClr val="accent6">
            <a:lumMod val="60000"/>
            <a:lumOff val="40000"/>
          </a:schemeClr>
        </a:solidFill>
      </dgm:spPr>
      <dgm:t>
        <a:bodyPr/>
        <a:lstStyle/>
        <a:p>
          <a:pPr algn="ctr"/>
          <a:r>
            <a:rPr lang="en-IN" sz="1200" b="1" dirty="0"/>
            <a:t>2. </a:t>
          </a:r>
          <a:r>
            <a:rPr lang="en-IN" sz="1200" b="1" dirty="0" err="1"/>
            <a:t>Hospicio</a:t>
          </a:r>
          <a:r>
            <a:rPr lang="en-IN" sz="1200" b="1" dirty="0"/>
            <a:t> </a:t>
          </a:r>
          <a:r>
            <a:rPr lang="en-IN" sz="1200" b="1" dirty="0" smtClean="0"/>
            <a:t>Hospital, </a:t>
          </a:r>
          <a:r>
            <a:rPr lang="en-IN" sz="1200" b="1" dirty="0" err="1"/>
            <a:t>Margao</a:t>
          </a:r>
          <a:endParaRPr lang="en-IN" sz="1200" b="1" dirty="0"/>
        </a:p>
      </dgm:t>
    </dgm:pt>
    <dgm:pt modelId="{0916673F-783D-4B78-9274-A7458EAEB6F3}" type="parTrans" cxnId="{9E2B6C95-DB07-4B98-93B7-A281E26B7190}">
      <dgm:prSet custT="1"/>
      <dgm:spPr/>
      <dgm:t>
        <a:bodyPr/>
        <a:lstStyle/>
        <a:p>
          <a:pPr algn="ctr"/>
          <a:endParaRPr lang="en-IN" sz="1050" b="1">
            <a:solidFill>
              <a:sysClr val="windowText" lastClr="000000"/>
            </a:solidFill>
          </a:endParaRPr>
        </a:p>
      </dgm:t>
    </dgm:pt>
    <dgm:pt modelId="{40865F4B-2E1E-40C5-8E67-F701781EE9D6}" type="sibTrans" cxnId="{9E2B6C95-DB07-4B98-93B7-A281E26B7190}">
      <dgm:prSet/>
      <dgm:spPr/>
      <dgm:t>
        <a:bodyPr/>
        <a:lstStyle/>
        <a:p>
          <a:pPr algn="ctr"/>
          <a:endParaRPr lang="en-IN" sz="4000" b="1">
            <a:solidFill>
              <a:sysClr val="windowText" lastClr="000000"/>
            </a:solidFill>
          </a:endParaRPr>
        </a:p>
      </dgm:t>
    </dgm:pt>
    <dgm:pt modelId="{7F25FF20-84CD-4C31-8318-DC24F282DD83}">
      <dgm:prSet phldrT="[Text]" custT="1"/>
      <dgm:spPr>
        <a:solidFill>
          <a:schemeClr val="accent4">
            <a:lumMod val="40000"/>
            <a:lumOff val="60000"/>
          </a:schemeClr>
        </a:solidFill>
      </dgm:spPr>
      <dgm:t>
        <a:bodyPr/>
        <a:lstStyle/>
        <a:p>
          <a:pPr algn="ctr"/>
          <a:r>
            <a:rPr lang="en-IN" sz="1200" b="1" dirty="0"/>
            <a:t>4. Sub-district Hospital, </a:t>
          </a:r>
          <a:r>
            <a:rPr lang="en-IN" sz="1200" b="1" dirty="0" err="1"/>
            <a:t>Chicalim</a:t>
          </a:r>
          <a:endParaRPr lang="en-IN" sz="1200" b="1" dirty="0"/>
        </a:p>
      </dgm:t>
    </dgm:pt>
    <dgm:pt modelId="{03F0FEA4-73DB-4BB5-822F-53F31F43C1E4}" type="parTrans" cxnId="{8D5945C1-96F2-47A3-9F94-26778A659877}">
      <dgm:prSet custT="1"/>
      <dgm:spPr/>
      <dgm:t>
        <a:bodyPr/>
        <a:lstStyle/>
        <a:p>
          <a:pPr algn="ctr"/>
          <a:endParaRPr lang="en-IN" sz="1050" b="1">
            <a:solidFill>
              <a:sysClr val="windowText" lastClr="000000"/>
            </a:solidFill>
          </a:endParaRPr>
        </a:p>
      </dgm:t>
    </dgm:pt>
    <dgm:pt modelId="{74409BB6-0209-4225-BA59-FF0DEF9FBDE8}" type="sibTrans" cxnId="{8D5945C1-96F2-47A3-9F94-26778A659877}">
      <dgm:prSet/>
      <dgm:spPr/>
      <dgm:t>
        <a:bodyPr/>
        <a:lstStyle/>
        <a:p>
          <a:pPr algn="ctr"/>
          <a:endParaRPr lang="en-IN" sz="4000" b="1">
            <a:solidFill>
              <a:sysClr val="windowText" lastClr="000000"/>
            </a:solidFill>
          </a:endParaRPr>
        </a:p>
      </dgm:t>
    </dgm:pt>
    <dgm:pt modelId="{06A41BB5-6E69-47FA-857A-BBB39DAC6CB0}">
      <dgm:prSet phldrT="[Text]" custT="1"/>
      <dgm:spPr>
        <a:solidFill>
          <a:srgbClr val="FFFF99"/>
        </a:solidFill>
      </dgm:spPr>
      <dgm:t>
        <a:bodyPr/>
        <a:lstStyle/>
        <a:p>
          <a:pPr algn="ctr"/>
          <a:r>
            <a:rPr lang="en-IN" sz="1200" b="1" dirty="0"/>
            <a:t>5.CHC Valpoi</a:t>
          </a:r>
        </a:p>
      </dgm:t>
    </dgm:pt>
    <dgm:pt modelId="{5EEE1380-DC8B-46A5-B750-BF54969F219C}" type="parTrans" cxnId="{26C80DF8-3591-4BBC-8DD0-F6FA6D16C345}">
      <dgm:prSet custT="1"/>
      <dgm:spPr/>
      <dgm:t>
        <a:bodyPr/>
        <a:lstStyle/>
        <a:p>
          <a:pPr algn="ctr"/>
          <a:endParaRPr lang="en-IN" sz="1050" b="1">
            <a:solidFill>
              <a:sysClr val="windowText" lastClr="000000"/>
            </a:solidFill>
          </a:endParaRPr>
        </a:p>
      </dgm:t>
    </dgm:pt>
    <dgm:pt modelId="{F88200D6-40D4-41F4-B6C7-2AA406C873AF}" type="sibTrans" cxnId="{26C80DF8-3591-4BBC-8DD0-F6FA6D16C345}">
      <dgm:prSet/>
      <dgm:spPr/>
      <dgm:t>
        <a:bodyPr/>
        <a:lstStyle/>
        <a:p>
          <a:pPr algn="ctr"/>
          <a:endParaRPr lang="en-IN" sz="4000" b="1">
            <a:solidFill>
              <a:sysClr val="windowText" lastClr="000000"/>
            </a:solidFill>
          </a:endParaRPr>
        </a:p>
      </dgm:t>
    </dgm:pt>
    <dgm:pt modelId="{8F7FE6B5-4E0D-430E-AC52-188C4A316BDF}">
      <dgm:prSet phldrT="[Text]" custT="1"/>
      <dgm:spPr>
        <a:solidFill>
          <a:schemeClr val="accent4">
            <a:lumMod val="40000"/>
            <a:lumOff val="60000"/>
          </a:schemeClr>
        </a:solidFill>
      </dgm:spPr>
      <dgm:t>
        <a:bodyPr/>
        <a:lstStyle/>
        <a:p>
          <a:pPr algn="ctr"/>
          <a:r>
            <a:rPr lang="en-IN" sz="1200" b="1" dirty="0"/>
            <a:t>3. Sub-District Hospital, </a:t>
          </a:r>
          <a:r>
            <a:rPr lang="en-IN" sz="1200" b="1" dirty="0" err="1"/>
            <a:t>Ponda</a:t>
          </a:r>
          <a:endParaRPr lang="en-IN" sz="1200" b="1" dirty="0"/>
        </a:p>
      </dgm:t>
    </dgm:pt>
    <dgm:pt modelId="{3B5A0A13-AF09-4E6A-9BEB-1652DA5C049D}" type="parTrans" cxnId="{3FAB074C-9655-4F3B-925D-5228F243C8E8}">
      <dgm:prSet custT="1"/>
      <dgm:spPr/>
      <dgm:t>
        <a:bodyPr/>
        <a:lstStyle/>
        <a:p>
          <a:pPr algn="ctr"/>
          <a:endParaRPr lang="en-IN" sz="1050" b="1">
            <a:solidFill>
              <a:sysClr val="windowText" lastClr="000000"/>
            </a:solidFill>
          </a:endParaRPr>
        </a:p>
      </dgm:t>
    </dgm:pt>
    <dgm:pt modelId="{C04ABB4A-D0C0-4D79-B1BC-CF42303AAE4E}" type="sibTrans" cxnId="{3FAB074C-9655-4F3B-925D-5228F243C8E8}">
      <dgm:prSet/>
      <dgm:spPr/>
      <dgm:t>
        <a:bodyPr/>
        <a:lstStyle/>
        <a:p>
          <a:pPr algn="ctr"/>
          <a:endParaRPr lang="en-IN" sz="4000" b="1">
            <a:solidFill>
              <a:sysClr val="windowText" lastClr="000000"/>
            </a:solidFill>
          </a:endParaRPr>
        </a:p>
      </dgm:t>
    </dgm:pt>
    <dgm:pt modelId="{5DE897E6-8025-4F6B-B833-F58CD1760572}">
      <dgm:prSet phldrT="[Text]" custT="1"/>
      <dgm:spPr>
        <a:solidFill>
          <a:srgbClr val="FFFF99"/>
        </a:solidFill>
      </dgm:spPr>
      <dgm:t>
        <a:bodyPr/>
        <a:lstStyle/>
        <a:p>
          <a:pPr algn="ctr"/>
          <a:r>
            <a:rPr lang="en-IN" sz="1200" b="1" dirty="0"/>
            <a:t>6. CHC Sakhali </a:t>
          </a:r>
        </a:p>
      </dgm:t>
    </dgm:pt>
    <dgm:pt modelId="{1D6A59D9-930F-4924-9176-73E889471C6B}" type="parTrans" cxnId="{CC69B517-0B63-4482-909E-C8FADDEC395F}">
      <dgm:prSet custT="1"/>
      <dgm:spPr/>
      <dgm:t>
        <a:bodyPr/>
        <a:lstStyle/>
        <a:p>
          <a:pPr algn="ctr"/>
          <a:endParaRPr lang="en-IN" sz="1050" b="1">
            <a:solidFill>
              <a:sysClr val="windowText" lastClr="000000"/>
            </a:solidFill>
          </a:endParaRPr>
        </a:p>
      </dgm:t>
    </dgm:pt>
    <dgm:pt modelId="{B40D9894-1BC3-4D9D-B206-ECA7F9583421}" type="sibTrans" cxnId="{CC69B517-0B63-4482-909E-C8FADDEC395F}">
      <dgm:prSet/>
      <dgm:spPr/>
      <dgm:t>
        <a:bodyPr/>
        <a:lstStyle/>
        <a:p>
          <a:pPr algn="ctr"/>
          <a:endParaRPr lang="en-IN" sz="4000" b="1">
            <a:solidFill>
              <a:sysClr val="windowText" lastClr="000000"/>
            </a:solidFill>
          </a:endParaRPr>
        </a:p>
      </dgm:t>
    </dgm:pt>
    <dgm:pt modelId="{C7AEF627-3632-4507-8658-E4964C9A1E29}">
      <dgm:prSet phldrT="[Text]" custT="1"/>
      <dgm:spPr>
        <a:solidFill>
          <a:srgbClr val="FFFF99"/>
        </a:solidFill>
      </dgm:spPr>
      <dgm:t>
        <a:bodyPr/>
        <a:lstStyle/>
        <a:p>
          <a:pPr algn="ctr"/>
          <a:r>
            <a:rPr lang="en-IN" sz="1200" b="1" dirty="0"/>
            <a:t>7. CHC Pernem</a:t>
          </a:r>
        </a:p>
      </dgm:t>
    </dgm:pt>
    <dgm:pt modelId="{CF3C02DB-3E80-4CCA-928B-06CC38A27F65}" type="parTrans" cxnId="{F47F2D3C-3B12-412E-8693-0FDABF1E771C}">
      <dgm:prSet custT="1"/>
      <dgm:spPr/>
      <dgm:t>
        <a:bodyPr/>
        <a:lstStyle/>
        <a:p>
          <a:pPr algn="ctr"/>
          <a:endParaRPr lang="en-IN" sz="1050" b="1">
            <a:solidFill>
              <a:sysClr val="windowText" lastClr="000000"/>
            </a:solidFill>
          </a:endParaRPr>
        </a:p>
      </dgm:t>
    </dgm:pt>
    <dgm:pt modelId="{3868B770-37E1-4E37-AC7C-09A39FFEBE9E}" type="sibTrans" cxnId="{F47F2D3C-3B12-412E-8693-0FDABF1E771C}">
      <dgm:prSet/>
      <dgm:spPr/>
      <dgm:t>
        <a:bodyPr/>
        <a:lstStyle/>
        <a:p>
          <a:pPr algn="ctr"/>
          <a:endParaRPr lang="en-IN" sz="4000" b="1">
            <a:solidFill>
              <a:sysClr val="windowText" lastClr="000000"/>
            </a:solidFill>
          </a:endParaRPr>
        </a:p>
      </dgm:t>
    </dgm:pt>
    <dgm:pt modelId="{AC1A3386-65F3-4CD9-B23A-BA29289D081E}">
      <dgm:prSet phldrT="[Text]" custT="1"/>
      <dgm:spPr>
        <a:solidFill>
          <a:srgbClr val="FFFF99"/>
        </a:solidFill>
      </dgm:spPr>
      <dgm:t>
        <a:bodyPr/>
        <a:lstStyle/>
        <a:p>
          <a:pPr algn="ctr"/>
          <a:r>
            <a:rPr lang="en-IN" sz="1200" b="1" dirty="0"/>
            <a:t>8. CHC Canacona </a:t>
          </a:r>
        </a:p>
      </dgm:t>
    </dgm:pt>
    <dgm:pt modelId="{B193D198-3713-4460-96A9-90C5DE706B8A}" type="parTrans" cxnId="{22AC27D5-0187-4F73-BE63-D5018ADC0865}">
      <dgm:prSet custT="1"/>
      <dgm:spPr/>
      <dgm:t>
        <a:bodyPr/>
        <a:lstStyle/>
        <a:p>
          <a:pPr algn="ctr"/>
          <a:endParaRPr lang="en-IN" sz="1050" b="1">
            <a:solidFill>
              <a:sysClr val="windowText" lastClr="000000"/>
            </a:solidFill>
          </a:endParaRPr>
        </a:p>
      </dgm:t>
    </dgm:pt>
    <dgm:pt modelId="{06F9BA72-A902-4480-A019-76351148693E}" type="sibTrans" cxnId="{22AC27D5-0187-4F73-BE63-D5018ADC0865}">
      <dgm:prSet/>
      <dgm:spPr/>
      <dgm:t>
        <a:bodyPr/>
        <a:lstStyle/>
        <a:p>
          <a:pPr algn="ctr"/>
          <a:endParaRPr lang="en-IN" sz="4000" b="1">
            <a:solidFill>
              <a:sysClr val="windowText" lastClr="000000"/>
            </a:solidFill>
          </a:endParaRPr>
        </a:p>
      </dgm:t>
    </dgm:pt>
    <dgm:pt modelId="{F40CE0A7-EF91-41FD-867A-D8CB67E7FE8A}">
      <dgm:prSet phldrT="[Text]" custT="1"/>
      <dgm:spPr>
        <a:solidFill>
          <a:srgbClr val="FFFF99"/>
        </a:solidFill>
      </dgm:spPr>
      <dgm:t>
        <a:bodyPr/>
        <a:lstStyle/>
        <a:p>
          <a:pPr algn="ctr"/>
          <a:r>
            <a:rPr lang="en-IN" sz="1200" b="1" dirty="0"/>
            <a:t>9. CHC Curchorem </a:t>
          </a:r>
        </a:p>
      </dgm:t>
    </dgm:pt>
    <dgm:pt modelId="{3520E9CF-4602-4F16-A761-28A56965FB4A}" type="parTrans" cxnId="{FCFDA3CE-BB5D-496F-AED6-E3FE71DB6B90}">
      <dgm:prSet custT="1"/>
      <dgm:spPr/>
      <dgm:t>
        <a:bodyPr/>
        <a:lstStyle/>
        <a:p>
          <a:pPr algn="ctr"/>
          <a:endParaRPr lang="en-IN" sz="1050" b="1">
            <a:solidFill>
              <a:sysClr val="windowText" lastClr="000000"/>
            </a:solidFill>
          </a:endParaRPr>
        </a:p>
      </dgm:t>
    </dgm:pt>
    <dgm:pt modelId="{89917585-1D60-40C8-8962-497A2760D48F}" type="sibTrans" cxnId="{FCFDA3CE-BB5D-496F-AED6-E3FE71DB6B90}">
      <dgm:prSet/>
      <dgm:spPr/>
      <dgm:t>
        <a:bodyPr/>
        <a:lstStyle/>
        <a:p>
          <a:pPr algn="ctr"/>
          <a:endParaRPr lang="en-IN" sz="4000" b="1">
            <a:solidFill>
              <a:sysClr val="windowText" lastClr="000000"/>
            </a:solidFill>
          </a:endParaRPr>
        </a:p>
      </dgm:t>
    </dgm:pt>
    <dgm:pt modelId="{C709B189-ABAB-4E86-B636-842FE4E71B88}">
      <dgm:prSet phldrT="[Text]" custT="1"/>
      <dgm:spPr>
        <a:solidFill>
          <a:schemeClr val="accent3">
            <a:lumMod val="40000"/>
            <a:lumOff val="60000"/>
          </a:schemeClr>
        </a:solidFill>
      </dgm:spPr>
      <dgm:t>
        <a:bodyPr/>
        <a:lstStyle/>
        <a:p>
          <a:pPr algn="ctr"/>
          <a:r>
            <a:rPr lang="en-IN" sz="1200" b="1" dirty="0"/>
            <a:t>10. PHC Dharbandora</a:t>
          </a:r>
        </a:p>
      </dgm:t>
    </dgm:pt>
    <dgm:pt modelId="{869A8828-B89D-4BFC-94F1-A3241D1B491D}" type="parTrans" cxnId="{2ADE13C6-F52F-4DF4-8857-4334B5B19379}">
      <dgm:prSet custT="1"/>
      <dgm:spPr/>
      <dgm:t>
        <a:bodyPr/>
        <a:lstStyle/>
        <a:p>
          <a:endParaRPr lang="en-IN" sz="400" b="1"/>
        </a:p>
      </dgm:t>
    </dgm:pt>
    <dgm:pt modelId="{577A2DEB-22E8-4420-97D9-21C6B51F68A2}" type="sibTrans" cxnId="{2ADE13C6-F52F-4DF4-8857-4334B5B19379}">
      <dgm:prSet/>
      <dgm:spPr/>
      <dgm:t>
        <a:bodyPr/>
        <a:lstStyle/>
        <a:p>
          <a:endParaRPr lang="en-US" sz="1600" b="1"/>
        </a:p>
      </dgm:t>
    </dgm:pt>
    <dgm:pt modelId="{B3C5C320-4371-4925-9907-B5BB29F3B2BD}">
      <dgm:prSet phldrT="[Text]" custT="1"/>
      <dgm:spPr>
        <a:solidFill>
          <a:schemeClr val="accent3">
            <a:lumMod val="40000"/>
            <a:lumOff val="60000"/>
          </a:schemeClr>
        </a:solidFill>
      </dgm:spPr>
      <dgm:t>
        <a:bodyPr/>
        <a:lstStyle/>
        <a:p>
          <a:pPr algn="ctr"/>
          <a:r>
            <a:rPr lang="en-IN" sz="1200" b="1" dirty="0"/>
            <a:t>11. PHC </a:t>
          </a:r>
          <a:r>
            <a:rPr lang="en-IN" sz="1200" b="1" dirty="0" err="1"/>
            <a:t>Aldona</a:t>
          </a:r>
          <a:endParaRPr lang="en-IN" sz="1200" b="1" dirty="0"/>
        </a:p>
      </dgm:t>
    </dgm:pt>
    <dgm:pt modelId="{DAB14FFC-8262-44CC-8414-3F874FC35673}" type="parTrans" cxnId="{4A62BFF6-EAE2-4179-81AC-2DB65824E46A}">
      <dgm:prSet custT="1"/>
      <dgm:spPr/>
      <dgm:t>
        <a:bodyPr/>
        <a:lstStyle/>
        <a:p>
          <a:endParaRPr lang="en-IN" sz="400" b="1"/>
        </a:p>
      </dgm:t>
    </dgm:pt>
    <dgm:pt modelId="{87A53118-8406-43C0-90B7-E3E5C1733790}" type="sibTrans" cxnId="{4A62BFF6-EAE2-4179-81AC-2DB65824E46A}">
      <dgm:prSet/>
      <dgm:spPr/>
      <dgm:t>
        <a:bodyPr/>
        <a:lstStyle/>
        <a:p>
          <a:endParaRPr lang="en-US" sz="1600" b="1"/>
        </a:p>
      </dgm:t>
    </dgm:pt>
    <dgm:pt modelId="{F2B4F6E5-81CA-4024-8A85-38E14C7ED6A7}">
      <dgm:prSet phldrT="[Text]" custT="1"/>
      <dgm:spPr>
        <a:solidFill>
          <a:schemeClr val="tx2">
            <a:lumMod val="20000"/>
            <a:lumOff val="80000"/>
          </a:schemeClr>
        </a:solidFill>
      </dgm:spPr>
      <dgm:t>
        <a:bodyPr/>
        <a:lstStyle/>
        <a:p>
          <a:pPr algn="ctr"/>
          <a:r>
            <a:rPr lang="en-IN" sz="1200" b="1" dirty="0"/>
            <a:t>12. UHC </a:t>
          </a:r>
          <a:r>
            <a:rPr lang="en-IN" sz="1200" b="1" dirty="0" err="1"/>
            <a:t>Panaji</a:t>
          </a:r>
          <a:endParaRPr lang="en-IN" sz="1200" b="1" dirty="0"/>
        </a:p>
      </dgm:t>
    </dgm:pt>
    <dgm:pt modelId="{6D11B5A0-5A87-434F-8BB8-95DAA374E086}" type="parTrans" cxnId="{E4FA1664-7969-4796-BBC2-BB233A10812C}">
      <dgm:prSet custT="1"/>
      <dgm:spPr/>
      <dgm:t>
        <a:bodyPr/>
        <a:lstStyle/>
        <a:p>
          <a:endParaRPr lang="en-IN" sz="400" b="1"/>
        </a:p>
      </dgm:t>
    </dgm:pt>
    <dgm:pt modelId="{3C625BF6-0AE7-4DD7-B123-DDDEB830AE1E}" type="sibTrans" cxnId="{E4FA1664-7969-4796-BBC2-BB233A10812C}">
      <dgm:prSet/>
      <dgm:spPr/>
      <dgm:t>
        <a:bodyPr/>
        <a:lstStyle/>
        <a:p>
          <a:endParaRPr lang="en-US" sz="1600" b="1"/>
        </a:p>
      </dgm:t>
    </dgm:pt>
    <dgm:pt modelId="{764CECF3-67B3-4E4F-955C-0F71B1E394CB}" type="pres">
      <dgm:prSet presAssocID="{82D61816-FB8C-4A73-85AD-DED365C269ED}" presName="cycle" presStyleCnt="0">
        <dgm:presLayoutVars>
          <dgm:chMax val="1"/>
          <dgm:dir/>
          <dgm:animLvl val="ctr"/>
          <dgm:resizeHandles val="exact"/>
        </dgm:presLayoutVars>
      </dgm:prSet>
      <dgm:spPr/>
      <dgm:t>
        <a:bodyPr/>
        <a:lstStyle/>
        <a:p>
          <a:endParaRPr lang="en-IN"/>
        </a:p>
      </dgm:t>
    </dgm:pt>
    <dgm:pt modelId="{E5C35207-E061-4612-99E9-618E6CFB1645}" type="pres">
      <dgm:prSet presAssocID="{26819D5C-4863-4525-8EA8-14A2E7615245}" presName="centerShape" presStyleLbl="node0" presStyleIdx="0" presStyleCnt="1" custScaleX="205573" custScaleY="156664" custLinFactNeighborX="7243" custLinFactNeighborY="-1142"/>
      <dgm:spPr/>
      <dgm:t>
        <a:bodyPr/>
        <a:lstStyle/>
        <a:p>
          <a:endParaRPr lang="en-IN"/>
        </a:p>
      </dgm:t>
    </dgm:pt>
    <dgm:pt modelId="{1ACEC547-E93A-4814-8587-6002ABFBA23D}" type="pres">
      <dgm:prSet presAssocID="{1B4EFD1C-8884-4AF5-87F6-8028226CC6FE}" presName="Name9" presStyleLbl="parChTrans1D2" presStyleIdx="0" presStyleCnt="12"/>
      <dgm:spPr/>
      <dgm:t>
        <a:bodyPr/>
        <a:lstStyle/>
        <a:p>
          <a:endParaRPr lang="en-IN"/>
        </a:p>
      </dgm:t>
    </dgm:pt>
    <dgm:pt modelId="{5764D855-E167-43C7-B36C-95016FC5833D}" type="pres">
      <dgm:prSet presAssocID="{1B4EFD1C-8884-4AF5-87F6-8028226CC6FE}" presName="connTx" presStyleLbl="parChTrans1D2" presStyleIdx="0" presStyleCnt="12"/>
      <dgm:spPr/>
      <dgm:t>
        <a:bodyPr/>
        <a:lstStyle/>
        <a:p>
          <a:endParaRPr lang="en-IN"/>
        </a:p>
      </dgm:t>
    </dgm:pt>
    <dgm:pt modelId="{820B81BD-2119-410F-A124-F80DE9250FDE}" type="pres">
      <dgm:prSet presAssocID="{705086D2-D621-4F7D-81CA-56D82DE498E3}" presName="node" presStyleLbl="node1" presStyleIdx="0" presStyleCnt="12" custScaleX="179511" custRadScaleRad="101990" custRadScaleInc="55892">
        <dgm:presLayoutVars>
          <dgm:bulletEnabled val="1"/>
        </dgm:presLayoutVars>
      </dgm:prSet>
      <dgm:spPr/>
      <dgm:t>
        <a:bodyPr/>
        <a:lstStyle/>
        <a:p>
          <a:endParaRPr lang="en-IN"/>
        </a:p>
      </dgm:t>
    </dgm:pt>
    <dgm:pt modelId="{1A0A2FFB-5892-4C6C-BF30-A4F733036E1B}" type="pres">
      <dgm:prSet presAssocID="{0916673F-783D-4B78-9274-A7458EAEB6F3}" presName="Name9" presStyleLbl="parChTrans1D2" presStyleIdx="1" presStyleCnt="12"/>
      <dgm:spPr/>
      <dgm:t>
        <a:bodyPr/>
        <a:lstStyle/>
        <a:p>
          <a:endParaRPr lang="en-IN"/>
        </a:p>
      </dgm:t>
    </dgm:pt>
    <dgm:pt modelId="{2F7CBC2F-4DFF-4395-8B67-90A2F2DB2B3D}" type="pres">
      <dgm:prSet presAssocID="{0916673F-783D-4B78-9274-A7458EAEB6F3}" presName="connTx" presStyleLbl="parChTrans1D2" presStyleIdx="1" presStyleCnt="12"/>
      <dgm:spPr/>
      <dgm:t>
        <a:bodyPr/>
        <a:lstStyle/>
        <a:p>
          <a:endParaRPr lang="en-IN"/>
        </a:p>
      </dgm:t>
    </dgm:pt>
    <dgm:pt modelId="{0CA9C633-2C5E-4D01-B2B5-E2549CFAD30A}" type="pres">
      <dgm:prSet presAssocID="{C47F2396-7BD3-461E-945D-FD88D250F06C}" presName="node" presStyleLbl="node1" presStyleIdx="1" presStyleCnt="12" custScaleX="174506" custScaleY="108525" custRadScaleRad="126080" custRadScaleInc="97216">
        <dgm:presLayoutVars>
          <dgm:bulletEnabled val="1"/>
        </dgm:presLayoutVars>
      </dgm:prSet>
      <dgm:spPr/>
      <dgm:t>
        <a:bodyPr/>
        <a:lstStyle/>
        <a:p>
          <a:endParaRPr lang="en-IN"/>
        </a:p>
      </dgm:t>
    </dgm:pt>
    <dgm:pt modelId="{6F4D611D-08EE-4D2C-9230-B8154CF73E14}" type="pres">
      <dgm:prSet presAssocID="{3B5A0A13-AF09-4E6A-9BEB-1652DA5C049D}" presName="Name9" presStyleLbl="parChTrans1D2" presStyleIdx="2" presStyleCnt="12"/>
      <dgm:spPr/>
      <dgm:t>
        <a:bodyPr/>
        <a:lstStyle/>
        <a:p>
          <a:endParaRPr lang="en-IN"/>
        </a:p>
      </dgm:t>
    </dgm:pt>
    <dgm:pt modelId="{068E2689-238A-4375-A8DA-06200BE8E7DD}" type="pres">
      <dgm:prSet presAssocID="{3B5A0A13-AF09-4E6A-9BEB-1652DA5C049D}" presName="connTx" presStyleLbl="parChTrans1D2" presStyleIdx="2" presStyleCnt="12"/>
      <dgm:spPr/>
      <dgm:t>
        <a:bodyPr/>
        <a:lstStyle/>
        <a:p>
          <a:endParaRPr lang="en-IN"/>
        </a:p>
      </dgm:t>
    </dgm:pt>
    <dgm:pt modelId="{D49884E7-9F9E-4370-BCBF-401D0F89910D}" type="pres">
      <dgm:prSet presAssocID="{8F7FE6B5-4E0D-430E-AC52-188C4A316BDF}" presName="node" presStyleLbl="node1" presStyleIdx="2" presStyleCnt="12" custScaleX="219552" custRadScaleRad="117357" custRadScaleInc="48832">
        <dgm:presLayoutVars>
          <dgm:bulletEnabled val="1"/>
        </dgm:presLayoutVars>
      </dgm:prSet>
      <dgm:spPr/>
      <dgm:t>
        <a:bodyPr/>
        <a:lstStyle/>
        <a:p>
          <a:endParaRPr lang="en-IN"/>
        </a:p>
      </dgm:t>
    </dgm:pt>
    <dgm:pt modelId="{0FBACCDC-A912-4C96-8D60-02134FECF146}" type="pres">
      <dgm:prSet presAssocID="{03F0FEA4-73DB-4BB5-822F-53F31F43C1E4}" presName="Name9" presStyleLbl="parChTrans1D2" presStyleIdx="3" presStyleCnt="12"/>
      <dgm:spPr/>
      <dgm:t>
        <a:bodyPr/>
        <a:lstStyle/>
        <a:p>
          <a:endParaRPr lang="en-IN"/>
        </a:p>
      </dgm:t>
    </dgm:pt>
    <dgm:pt modelId="{FE255CE9-3D80-4CAE-8E65-593B4EEBC8BA}" type="pres">
      <dgm:prSet presAssocID="{03F0FEA4-73DB-4BB5-822F-53F31F43C1E4}" presName="connTx" presStyleLbl="parChTrans1D2" presStyleIdx="3" presStyleCnt="12"/>
      <dgm:spPr/>
      <dgm:t>
        <a:bodyPr/>
        <a:lstStyle/>
        <a:p>
          <a:endParaRPr lang="en-IN"/>
        </a:p>
      </dgm:t>
    </dgm:pt>
    <dgm:pt modelId="{0E07D9E2-E905-4D94-8AB7-8C420450FE37}" type="pres">
      <dgm:prSet presAssocID="{7F25FF20-84CD-4C31-8318-DC24F282DD83}" presName="node" presStyleLbl="node1" presStyleIdx="3" presStyleCnt="12" custScaleX="215933" custRadScaleRad="125859" custRadScaleInc="-3838">
        <dgm:presLayoutVars>
          <dgm:bulletEnabled val="1"/>
        </dgm:presLayoutVars>
      </dgm:prSet>
      <dgm:spPr/>
      <dgm:t>
        <a:bodyPr/>
        <a:lstStyle/>
        <a:p>
          <a:endParaRPr lang="en-IN"/>
        </a:p>
      </dgm:t>
    </dgm:pt>
    <dgm:pt modelId="{D327AE8B-75AE-41F7-BF46-2C86934090E7}" type="pres">
      <dgm:prSet presAssocID="{5EEE1380-DC8B-46A5-B750-BF54969F219C}" presName="Name9" presStyleLbl="parChTrans1D2" presStyleIdx="4" presStyleCnt="12"/>
      <dgm:spPr/>
      <dgm:t>
        <a:bodyPr/>
        <a:lstStyle/>
        <a:p>
          <a:endParaRPr lang="en-IN"/>
        </a:p>
      </dgm:t>
    </dgm:pt>
    <dgm:pt modelId="{9EE502E0-ADFA-4F87-A51F-0CDCF190F882}" type="pres">
      <dgm:prSet presAssocID="{5EEE1380-DC8B-46A5-B750-BF54969F219C}" presName="connTx" presStyleLbl="parChTrans1D2" presStyleIdx="4" presStyleCnt="12"/>
      <dgm:spPr/>
      <dgm:t>
        <a:bodyPr/>
        <a:lstStyle/>
        <a:p>
          <a:endParaRPr lang="en-IN"/>
        </a:p>
      </dgm:t>
    </dgm:pt>
    <dgm:pt modelId="{5C066059-4001-45C4-AC6D-696618D1A1C9}" type="pres">
      <dgm:prSet presAssocID="{06A41BB5-6E69-47FA-857A-BBB39DAC6CB0}" presName="node" presStyleLbl="node1" presStyleIdx="4" presStyleCnt="12" custScaleX="221213" custRadScaleRad="126199" custRadScaleInc="-53103">
        <dgm:presLayoutVars>
          <dgm:bulletEnabled val="1"/>
        </dgm:presLayoutVars>
      </dgm:prSet>
      <dgm:spPr/>
      <dgm:t>
        <a:bodyPr/>
        <a:lstStyle/>
        <a:p>
          <a:endParaRPr lang="en-IN"/>
        </a:p>
      </dgm:t>
    </dgm:pt>
    <dgm:pt modelId="{529114B3-AFEC-4341-96E3-A7CFFB72AE9A}" type="pres">
      <dgm:prSet presAssocID="{1D6A59D9-930F-4924-9176-73E889471C6B}" presName="Name9" presStyleLbl="parChTrans1D2" presStyleIdx="5" presStyleCnt="12"/>
      <dgm:spPr/>
      <dgm:t>
        <a:bodyPr/>
        <a:lstStyle/>
        <a:p>
          <a:endParaRPr lang="en-IN"/>
        </a:p>
      </dgm:t>
    </dgm:pt>
    <dgm:pt modelId="{E8F177EC-D854-4A69-8C26-5FD01BD7E5CF}" type="pres">
      <dgm:prSet presAssocID="{1D6A59D9-930F-4924-9176-73E889471C6B}" presName="connTx" presStyleLbl="parChTrans1D2" presStyleIdx="5" presStyleCnt="12"/>
      <dgm:spPr/>
      <dgm:t>
        <a:bodyPr/>
        <a:lstStyle/>
        <a:p>
          <a:endParaRPr lang="en-IN"/>
        </a:p>
      </dgm:t>
    </dgm:pt>
    <dgm:pt modelId="{FD27747F-E263-4CA9-9F32-6BEF4F614ECB}" type="pres">
      <dgm:prSet presAssocID="{5DE897E6-8025-4F6B-B833-F58CD1760572}" presName="node" presStyleLbl="node1" presStyleIdx="5" presStyleCnt="12" custScaleX="229891" custScaleY="97206" custRadScaleRad="140918" custRadScaleInc="-113471">
        <dgm:presLayoutVars>
          <dgm:bulletEnabled val="1"/>
        </dgm:presLayoutVars>
      </dgm:prSet>
      <dgm:spPr/>
      <dgm:t>
        <a:bodyPr/>
        <a:lstStyle/>
        <a:p>
          <a:endParaRPr lang="en-IN"/>
        </a:p>
      </dgm:t>
    </dgm:pt>
    <dgm:pt modelId="{0D0FC12A-3776-4A49-B363-C158EF46F757}" type="pres">
      <dgm:prSet presAssocID="{CF3C02DB-3E80-4CCA-928B-06CC38A27F65}" presName="Name9" presStyleLbl="parChTrans1D2" presStyleIdx="6" presStyleCnt="12"/>
      <dgm:spPr/>
      <dgm:t>
        <a:bodyPr/>
        <a:lstStyle/>
        <a:p>
          <a:endParaRPr lang="en-IN"/>
        </a:p>
      </dgm:t>
    </dgm:pt>
    <dgm:pt modelId="{D2A61E13-0715-40C4-8B80-35B5B2DF23BB}" type="pres">
      <dgm:prSet presAssocID="{CF3C02DB-3E80-4CCA-928B-06CC38A27F65}" presName="connTx" presStyleLbl="parChTrans1D2" presStyleIdx="6" presStyleCnt="12"/>
      <dgm:spPr/>
      <dgm:t>
        <a:bodyPr/>
        <a:lstStyle/>
        <a:p>
          <a:endParaRPr lang="en-IN"/>
        </a:p>
      </dgm:t>
    </dgm:pt>
    <dgm:pt modelId="{131F584D-F3F9-43D2-97DE-DA1C105923EB}" type="pres">
      <dgm:prSet presAssocID="{C7AEF627-3632-4507-8658-E4964C9A1E29}" presName="node" presStyleLbl="node1" presStyleIdx="6" presStyleCnt="12" custScaleX="181117" custScaleY="101926" custRadScaleRad="103243" custRadScaleInc="-53599">
        <dgm:presLayoutVars>
          <dgm:bulletEnabled val="1"/>
        </dgm:presLayoutVars>
      </dgm:prSet>
      <dgm:spPr/>
      <dgm:t>
        <a:bodyPr/>
        <a:lstStyle/>
        <a:p>
          <a:endParaRPr lang="en-IN"/>
        </a:p>
      </dgm:t>
    </dgm:pt>
    <dgm:pt modelId="{8D419739-F2A9-4FB2-B314-026446947B5F}" type="pres">
      <dgm:prSet presAssocID="{B193D198-3713-4460-96A9-90C5DE706B8A}" presName="Name9" presStyleLbl="parChTrans1D2" presStyleIdx="7" presStyleCnt="12"/>
      <dgm:spPr/>
      <dgm:t>
        <a:bodyPr/>
        <a:lstStyle/>
        <a:p>
          <a:endParaRPr lang="en-IN"/>
        </a:p>
      </dgm:t>
    </dgm:pt>
    <dgm:pt modelId="{0D91196C-012D-428F-BD8D-A3BE00C6DCDE}" type="pres">
      <dgm:prSet presAssocID="{B193D198-3713-4460-96A9-90C5DE706B8A}" presName="connTx" presStyleLbl="parChTrans1D2" presStyleIdx="7" presStyleCnt="12"/>
      <dgm:spPr/>
      <dgm:t>
        <a:bodyPr/>
        <a:lstStyle/>
        <a:p>
          <a:endParaRPr lang="en-IN"/>
        </a:p>
      </dgm:t>
    </dgm:pt>
    <dgm:pt modelId="{8DFEB0EF-C238-4FFF-9B5A-316C3BFCF8F1}" type="pres">
      <dgm:prSet presAssocID="{AC1A3386-65F3-4CD9-B23A-BA29289D081E}" presName="node" presStyleLbl="node1" presStyleIdx="7" presStyleCnt="12" custScaleX="221134" custScaleY="97637" custRadScaleRad="116067" custRadScaleInc="36976">
        <dgm:presLayoutVars>
          <dgm:bulletEnabled val="1"/>
        </dgm:presLayoutVars>
      </dgm:prSet>
      <dgm:spPr/>
      <dgm:t>
        <a:bodyPr/>
        <a:lstStyle/>
        <a:p>
          <a:endParaRPr lang="en-IN"/>
        </a:p>
      </dgm:t>
    </dgm:pt>
    <dgm:pt modelId="{C12597AB-CBC5-4DE2-9150-204172D2B17B}" type="pres">
      <dgm:prSet presAssocID="{3520E9CF-4602-4F16-A761-28A56965FB4A}" presName="Name9" presStyleLbl="parChTrans1D2" presStyleIdx="8" presStyleCnt="12"/>
      <dgm:spPr/>
      <dgm:t>
        <a:bodyPr/>
        <a:lstStyle/>
        <a:p>
          <a:endParaRPr lang="en-IN"/>
        </a:p>
      </dgm:t>
    </dgm:pt>
    <dgm:pt modelId="{9A1B3681-C49F-461E-B664-7FFBC380F6AF}" type="pres">
      <dgm:prSet presAssocID="{3520E9CF-4602-4F16-A761-28A56965FB4A}" presName="connTx" presStyleLbl="parChTrans1D2" presStyleIdx="8" presStyleCnt="12"/>
      <dgm:spPr/>
      <dgm:t>
        <a:bodyPr/>
        <a:lstStyle/>
        <a:p>
          <a:endParaRPr lang="en-IN"/>
        </a:p>
      </dgm:t>
    </dgm:pt>
    <dgm:pt modelId="{20691C84-0548-4B97-8A30-5807AE2A9CA0}" type="pres">
      <dgm:prSet presAssocID="{F40CE0A7-EF91-41FD-867A-D8CB67E7FE8A}" presName="node" presStyleLbl="node1" presStyleIdx="8" presStyleCnt="12" custScaleX="213200">
        <dgm:presLayoutVars>
          <dgm:bulletEnabled val="1"/>
        </dgm:presLayoutVars>
      </dgm:prSet>
      <dgm:spPr/>
      <dgm:t>
        <a:bodyPr/>
        <a:lstStyle/>
        <a:p>
          <a:endParaRPr lang="en-IN"/>
        </a:p>
      </dgm:t>
    </dgm:pt>
    <dgm:pt modelId="{13DA1499-2D8B-4175-BE4D-E778CDDE119D}" type="pres">
      <dgm:prSet presAssocID="{869A8828-B89D-4BFC-94F1-A3241D1B491D}" presName="Name9" presStyleLbl="parChTrans1D2" presStyleIdx="9" presStyleCnt="12"/>
      <dgm:spPr/>
      <dgm:t>
        <a:bodyPr/>
        <a:lstStyle/>
        <a:p>
          <a:endParaRPr lang="en-IN"/>
        </a:p>
      </dgm:t>
    </dgm:pt>
    <dgm:pt modelId="{72628F9D-0F65-45FB-A5FB-5E888CE3C2B6}" type="pres">
      <dgm:prSet presAssocID="{869A8828-B89D-4BFC-94F1-A3241D1B491D}" presName="connTx" presStyleLbl="parChTrans1D2" presStyleIdx="9" presStyleCnt="12"/>
      <dgm:spPr/>
      <dgm:t>
        <a:bodyPr/>
        <a:lstStyle/>
        <a:p>
          <a:endParaRPr lang="en-IN"/>
        </a:p>
      </dgm:t>
    </dgm:pt>
    <dgm:pt modelId="{21F26120-85E9-4ACA-9DD6-34D235D85ED0}" type="pres">
      <dgm:prSet presAssocID="{C709B189-ABAB-4E86-B636-842FE4E71B88}" presName="node" presStyleLbl="node1" presStyleIdx="9" presStyleCnt="12" custScaleX="204619">
        <dgm:presLayoutVars>
          <dgm:bulletEnabled val="1"/>
        </dgm:presLayoutVars>
      </dgm:prSet>
      <dgm:spPr/>
      <dgm:t>
        <a:bodyPr/>
        <a:lstStyle/>
        <a:p>
          <a:endParaRPr lang="en-IN"/>
        </a:p>
      </dgm:t>
    </dgm:pt>
    <dgm:pt modelId="{127570D3-3FA8-4466-B88E-30837AEAF459}" type="pres">
      <dgm:prSet presAssocID="{DAB14FFC-8262-44CC-8414-3F874FC35673}" presName="Name9" presStyleLbl="parChTrans1D2" presStyleIdx="10" presStyleCnt="12"/>
      <dgm:spPr/>
      <dgm:t>
        <a:bodyPr/>
        <a:lstStyle/>
        <a:p>
          <a:endParaRPr lang="en-IN"/>
        </a:p>
      </dgm:t>
    </dgm:pt>
    <dgm:pt modelId="{42BE824B-2A5B-4130-B163-2979DE31636A}" type="pres">
      <dgm:prSet presAssocID="{DAB14FFC-8262-44CC-8414-3F874FC35673}" presName="connTx" presStyleLbl="parChTrans1D2" presStyleIdx="10" presStyleCnt="12"/>
      <dgm:spPr/>
      <dgm:t>
        <a:bodyPr/>
        <a:lstStyle/>
        <a:p>
          <a:endParaRPr lang="en-IN"/>
        </a:p>
      </dgm:t>
    </dgm:pt>
    <dgm:pt modelId="{48D5B320-AF94-4CE8-98D8-8FEDDFB54317}" type="pres">
      <dgm:prSet presAssocID="{B3C5C320-4371-4925-9907-B5BB29F3B2BD}" presName="node" presStyleLbl="node1" presStyleIdx="10" presStyleCnt="12" custScaleX="159097" custRadScaleRad="106686" custRadScaleInc="-7301">
        <dgm:presLayoutVars>
          <dgm:bulletEnabled val="1"/>
        </dgm:presLayoutVars>
      </dgm:prSet>
      <dgm:spPr/>
      <dgm:t>
        <a:bodyPr/>
        <a:lstStyle/>
        <a:p>
          <a:endParaRPr lang="en-IN"/>
        </a:p>
      </dgm:t>
    </dgm:pt>
    <dgm:pt modelId="{8BC931F3-BFD5-4E49-B4FA-100ABA080D41}" type="pres">
      <dgm:prSet presAssocID="{6D11B5A0-5A87-434F-8BB8-95DAA374E086}" presName="Name9" presStyleLbl="parChTrans1D2" presStyleIdx="11" presStyleCnt="12"/>
      <dgm:spPr/>
      <dgm:t>
        <a:bodyPr/>
        <a:lstStyle/>
        <a:p>
          <a:endParaRPr lang="en-IN"/>
        </a:p>
      </dgm:t>
    </dgm:pt>
    <dgm:pt modelId="{4289DEA3-9E16-41F2-8C82-4FD956C74B33}" type="pres">
      <dgm:prSet presAssocID="{6D11B5A0-5A87-434F-8BB8-95DAA374E086}" presName="connTx" presStyleLbl="parChTrans1D2" presStyleIdx="11" presStyleCnt="12"/>
      <dgm:spPr/>
      <dgm:t>
        <a:bodyPr/>
        <a:lstStyle/>
        <a:p>
          <a:endParaRPr lang="en-IN"/>
        </a:p>
      </dgm:t>
    </dgm:pt>
    <dgm:pt modelId="{7D2E458C-9A57-4B5B-A4FD-E2D53533C862}" type="pres">
      <dgm:prSet presAssocID="{F2B4F6E5-81CA-4024-8A85-38E14C7ED6A7}" presName="node" presStyleLbl="node1" presStyleIdx="11" presStyleCnt="12" custScaleX="149979" custRadScaleRad="110084" custRadScaleInc="-26407">
        <dgm:presLayoutVars>
          <dgm:bulletEnabled val="1"/>
        </dgm:presLayoutVars>
      </dgm:prSet>
      <dgm:spPr/>
      <dgm:t>
        <a:bodyPr/>
        <a:lstStyle/>
        <a:p>
          <a:endParaRPr lang="en-IN"/>
        </a:p>
      </dgm:t>
    </dgm:pt>
  </dgm:ptLst>
  <dgm:cxnLst>
    <dgm:cxn modelId="{FD509D9C-E491-40D1-AF3C-357D8BB539FA}" type="presOf" srcId="{6D11B5A0-5A87-434F-8BB8-95DAA374E086}" destId="{8BC931F3-BFD5-4E49-B4FA-100ABA080D41}" srcOrd="0" destOrd="0" presId="urn:microsoft.com/office/officeart/2005/8/layout/radial1"/>
    <dgm:cxn modelId="{6A85F2C4-BD3E-47E9-9E66-C8267F1D393B}" type="presOf" srcId="{869A8828-B89D-4BFC-94F1-A3241D1B491D}" destId="{13DA1499-2D8B-4175-BE4D-E778CDDE119D}" srcOrd="0" destOrd="0" presId="urn:microsoft.com/office/officeart/2005/8/layout/radial1"/>
    <dgm:cxn modelId="{2F73832E-A239-4895-9137-0B39A0428E04}" type="presOf" srcId="{82D61816-FB8C-4A73-85AD-DED365C269ED}" destId="{764CECF3-67B3-4E4F-955C-0F71B1E394CB}" srcOrd="0" destOrd="0" presId="urn:microsoft.com/office/officeart/2005/8/layout/radial1"/>
    <dgm:cxn modelId="{57A4F16A-A90B-4702-ABC6-1E31B3E218C0}" type="presOf" srcId="{1B4EFD1C-8884-4AF5-87F6-8028226CC6FE}" destId="{5764D855-E167-43C7-B36C-95016FC5833D}" srcOrd="1" destOrd="0" presId="urn:microsoft.com/office/officeart/2005/8/layout/radial1"/>
    <dgm:cxn modelId="{8D5945C1-96F2-47A3-9F94-26778A659877}" srcId="{26819D5C-4863-4525-8EA8-14A2E7615245}" destId="{7F25FF20-84CD-4C31-8318-DC24F282DD83}" srcOrd="3" destOrd="0" parTransId="{03F0FEA4-73DB-4BB5-822F-53F31F43C1E4}" sibTransId="{74409BB6-0209-4225-BA59-FF0DEF9FBDE8}"/>
    <dgm:cxn modelId="{C0BED080-04AC-42E7-9018-91FD9D1DB1DE}" type="presOf" srcId="{DAB14FFC-8262-44CC-8414-3F874FC35673}" destId="{42BE824B-2A5B-4130-B163-2979DE31636A}" srcOrd="1" destOrd="0" presId="urn:microsoft.com/office/officeart/2005/8/layout/radial1"/>
    <dgm:cxn modelId="{CC69B517-0B63-4482-909E-C8FADDEC395F}" srcId="{26819D5C-4863-4525-8EA8-14A2E7615245}" destId="{5DE897E6-8025-4F6B-B833-F58CD1760572}" srcOrd="5" destOrd="0" parTransId="{1D6A59D9-930F-4924-9176-73E889471C6B}" sibTransId="{B40D9894-1BC3-4D9D-B206-ECA7F9583421}"/>
    <dgm:cxn modelId="{F058DDD3-3AC3-489E-99E9-453978E930B6}" type="presOf" srcId="{5DE897E6-8025-4F6B-B833-F58CD1760572}" destId="{FD27747F-E263-4CA9-9F32-6BEF4F614ECB}" srcOrd="0" destOrd="0" presId="urn:microsoft.com/office/officeart/2005/8/layout/radial1"/>
    <dgm:cxn modelId="{C162A6D9-512E-4D70-90E6-D05248DD317F}" type="presOf" srcId="{03F0FEA4-73DB-4BB5-822F-53F31F43C1E4}" destId="{0FBACCDC-A912-4C96-8D60-02134FECF146}" srcOrd="0" destOrd="0" presId="urn:microsoft.com/office/officeart/2005/8/layout/radial1"/>
    <dgm:cxn modelId="{826D4B90-5BBE-4D4A-A546-41BF2672231E}" type="presOf" srcId="{0916673F-783D-4B78-9274-A7458EAEB6F3}" destId="{2F7CBC2F-4DFF-4395-8B67-90A2F2DB2B3D}" srcOrd="1" destOrd="0" presId="urn:microsoft.com/office/officeart/2005/8/layout/radial1"/>
    <dgm:cxn modelId="{F0BDD6B6-0C4C-4039-ADE1-6BC66B9457D3}" type="presOf" srcId="{7F25FF20-84CD-4C31-8318-DC24F282DD83}" destId="{0E07D9E2-E905-4D94-8AB7-8C420450FE37}" srcOrd="0" destOrd="0" presId="urn:microsoft.com/office/officeart/2005/8/layout/radial1"/>
    <dgm:cxn modelId="{26C80DF8-3591-4BBC-8DD0-F6FA6D16C345}" srcId="{26819D5C-4863-4525-8EA8-14A2E7615245}" destId="{06A41BB5-6E69-47FA-857A-BBB39DAC6CB0}" srcOrd="4" destOrd="0" parTransId="{5EEE1380-DC8B-46A5-B750-BF54969F219C}" sibTransId="{F88200D6-40D4-41F4-B6C7-2AA406C873AF}"/>
    <dgm:cxn modelId="{E2F0972B-2CF4-4E49-85FE-899FFC2D7EA1}" type="presOf" srcId="{CF3C02DB-3E80-4CCA-928B-06CC38A27F65}" destId="{D2A61E13-0715-40C4-8B80-35B5B2DF23BB}" srcOrd="1" destOrd="0" presId="urn:microsoft.com/office/officeart/2005/8/layout/radial1"/>
    <dgm:cxn modelId="{F47F2D3C-3B12-412E-8693-0FDABF1E771C}" srcId="{26819D5C-4863-4525-8EA8-14A2E7615245}" destId="{C7AEF627-3632-4507-8658-E4964C9A1E29}" srcOrd="6" destOrd="0" parTransId="{CF3C02DB-3E80-4CCA-928B-06CC38A27F65}" sibTransId="{3868B770-37E1-4E37-AC7C-09A39FFEBE9E}"/>
    <dgm:cxn modelId="{67D9EB1C-E1C8-424C-B722-178B0E1DB54E}" type="presOf" srcId="{F40CE0A7-EF91-41FD-867A-D8CB67E7FE8A}" destId="{20691C84-0548-4B97-8A30-5807AE2A9CA0}" srcOrd="0" destOrd="0" presId="urn:microsoft.com/office/officeart/2005/8/layout/radial1"/>
    <dgm:cxn modelId="{4A62BFF6-EAE2-4179-81AC-2DB65824E46A}" srcId="{26819D5C-4863-4525-8EA8-14A2E7615245}" destId="{B3C5C320-4371-4925-9907-B5BB29F3B2BD}" srcOrd="10" destOrd="0" parTransId="{DAB14FFC-8262-44CC-8414-3F874FC35673}" sibTransId="{87A53118-8406-43C0-90B7-E3E5C1733790}"/>
    <dgm:cxn modelId="{ADBC6151-51E7-4D7D-BDD9-916469217318}" type="presOf" srcId="{B193D198-3713-4460-96A9-90C5DE706B8A}" destId="{8D419739-F2A9-4FB2-B314-026446947B5F}" srcOrd="0" destOrd="0" presId="urn:microsoft.com/office/officeart/2005/8/layout/radial1"/>
    <dgm:cxn modelId="{54DBB663-9BC1-47C8-BE06-51155D52F43B}" type="presOf" srcId="{5EEE1380-DC8B-46A5-B750-BF54969F219C}" destId="{D327AE8B-75AE-41F7-BF46-2C86934090E7}" srcOrd="0" destOrd="0" presId="urn:microsoft.com/office/officeart/2005/8/layout/radial1"/>
    <dgm:cxn modelId="{0DFAECC8-0D7E-4410-9547-5ADA18D865F9}" type="presOf" srcId="{0916673F-783D-4B78-9274-A7458EAEB6F3}" destId="{1A0A2FFB-5892-4C6C-BF30-A4F733036E1B}" srcOrd="0" destOrd="0" presId="urn:microsoft.com/office/officeart/2005/8/layout/radial1"/>
    <dgm:cxn modelId="{32694B91-2F53-4C35-AECB-E678344730BB}" type="presOf" srcId="{F2B4F6E5-81CA-4024-8A85-38E14C7ED6A7}" destId="{7D2E458C-9A57-4B5B-A4FD-E2D53533C862}" srcOrd="0" destOrd="0" presId="urn:microsoft.com/office/officeart/2005/8/layout/radial1"/>
    <dgm:cxn modelId="{27BE5332-0B41-4E31-BC10-323EC68B2552}" type="presOf" srcId="{8F7FE6B5-4E0D-430E-AC52-188C4A316BDF}" destId="{D49884E7-9F9E-4370-BCBF-401D0F89910D}" srcOrd="0" destOrd="0" presId="urn:microsoft.com/office/officeart/2005/8/layout/radial1"/>
    <dgm:cxn modelId="{30764A8A-E2F7-4EBD-B912-E09B619E3664}" type="presOf" srcId="{C709B189-ABAB-4E86-B636-842FE4E71B88}" destId="{21F26120-85E9-4ACA-9DD6-34D235D85ED0}" srcOrd="0" destOrd="0" presId="urn:microsoft.com/office/officeart/2005/8/layout/radial1"/>
    <dgm:cxn modelId="{88E7E7AB-677E-449E-B74C-345CAF12566F}" type="presOf" srcId="{5EEE1380-DC8B-46A5-B750-BF54969F219C}" destId="{9EE502E0-ADFA-4F87-A51F-0CDCF190F882}" srcOrd="1" destOrd="0" presId="urn:microsoft.com/office/officeart/2005/8/layout/radial1"/>
    <dgm:cxn modelId="{33B8DB76-F19E-401E-A1E7-7075BC1751A0}" srcId="{82D61816-FB8C-4A73-85AD-DED365C269ED}" destId="{26819D5C-4863-4525-8EA8-14A2E7615245}" srcOrd="0" destOrd="0" parTransId="{C6131C2A-8A73-4E7F-9202-B1667A39E3F7}" sibTransId="{1C9719CE-79CE-42BA-BCA1-41A625B26DE5}"/>
    <dgm:cxn modelId="{3FAB074C-9655-4F3B-925D-5228F243C8E8}" srcId="{26819D5C-4863-4525-8EA8-14A2E7615245}" destId="{8F7FE6B5-4E0D-430E-AC52-188C4A316BDF}" srcOrd="2" destOrd="0" parTransId="{3B5A0A13-AF09-4E6A-9BEB-1652DA5C049D}" sibTransId="{C04ABB4A-D0C0-4D79-B1BC-CF42303AAE4E}"/>
    <dgm:cxn modelId="{2ADE13C6-F52F-4DF4-8857-4334B5B19379}" srcId="{26819D5C-4863-4525-8EA8-14A2E7615245}" destId="{C709B189-ABAB-4E86-B636-842FE4E71B88}" srcOrd="9" destOrd="0" parTransId="{869A8828-B89D-4BFC-94F1-A3241D1B491D}" sibTransId="{577A2DEB-22E8-4420-97D9-21C6B51F68A2}"/>
    <dgm:cxn modelId="{A143A6A5-D1D1-45EF-942F-02CC7026846B}" type="presOf" srcId="{705086D2-D621-4F7D-81CA-56D82DE498E3}" destId="{820B81BD-2119-410F-A124-F80DE9250FDE}" srcOrd="0" destOrd="0" presId="urn:microsoft.com/office/officeart/2005/8/layout/radial1"/>
    <dgm:cxn modelId="{D1918199-0256-4456-BB26-F46E63EE330A}" type="presOf" srcId="{3B5A0A13-AF09-4E6A-9BEB-1652DA5C049D}" destId="{6F4D611D-08EE-4D2C-9230-B8154CF73E14}" srcOrd="0" destOrd="0" presId="urn:microsoft.com/office/officeart/2005/8/layout/radial1"/>
    <dgm:cxn modelId="{FCFDA3CE-BB5D-496F-AED6-E3FE71DB6B90}" srcId="{26819D5C-4863-4525-8EA8-14A2E7615245}" destId="{F40CE0A7-EF91-41FD-867A-D8CB67E7FE8A}" srcOrd="8" destOrd="0" parTransId="{3520E9CF-4602-4F16-A761-28A56965FB4A}" sibTransId="{89917585-1D60-40C8-8962-497A2760D48F}"/>
    <dgm:cxn modelId="{1F01570B-AF73-4E97-A4F9-C2D7C688C234}" type="presOf" srcId="{3B5A0A13-AF09-4E6A-9BEB-1652DA5C049D}" destId="{068E2689-238A-4375-A8DA-06200BE8E7DD}" srcOrd="1" destOrd="0" presId="urn:microsoft.com/office/officeart/2005/8/layout/radial1"/>
    <dgm:cxn modelId="{CB0D6D69-E080-49B8-89AC-F1C5197F1773}" type="presOf" srcId="{DAB14FFC-8262-44CC-8414-3F874FC35673}" destId="{127570D3-3FA8-4466-B88E-30837AEAF459}" srcOrd="0" destOrd="0" presId="urn:microsoft.com/office/officeart/2005/8/layout/radial1"/>
    <dgm:cxn modelId="{B3C1FBB1-F0AD-45F4-8341-1980CD5D329D}" type="presOf" srcId="{1D6A59D9-930F-4924-9176-73E889471C6B}" destId="{529114B3-AFEC-4341-96E3-A7CFFB72AE9A}" srcOrd="0" destOrd="0" presId="urn:microsoft.com/office/officeart/2005/8/layout/radial1"/>
    <dgm:cxn modelId="{9E2B6C95-DB07-4B98-93B7-A281E26B7190}" srcId="{26819D5C-4863-4525-8EA8-14A2E7615245}" destId="{C47F2396-7BD3-461E-945D-FD88D250F06C}" srcOrd="1" destOrd="0" parTransId="{0916673F-783D-4B78-9274-A7458EAEB6F3}" sibTransId="{40865F4B-2E1E-40C5-8E67-F701781EE9D6}"/>
    <dgm:cxn modelId="{1000AA26-1D46-4414-9144-FA8C3B363814}" type="presOf" srcId="{869A8828-B89D-4BFC-94F1-A3241D1B491D}" destId="{72628F9D-0F65-45FB-A5FB-5E888CE3C2B6}" srcOrd="1" destOrd="0" presId="urn:microsoft.com/office/officeart/2005/8/layout/radial1"/>
    <dgm:cxn modelId="{481112BB-51C7-4153-9D0D-461C04B30C0E}" type="presOf" srcId="{C47F2396-7BD3-461E-945D-FD88D250F06C}" destId="{0CA9C633-2C5E-4D01-B2B5-E2549CFAD30A}" srcOrd="0" destOrd="0" presId="urn:microsoft.com/office/officeart/2005/8/layout/radial1"/>
    <dgm:cxn modelId="{D0104A26-A251-48CA-A364-A1E6459ADAEF}" type="presOf" srcId="{C7AEF627-3632-4507-8658-E4964C9A1E29}" destId="{131F584D-F3F9-43D2-97DE-DA1C105923EB}" srcOrd="0" destOrd="0" presId="urn:microsoft.com/office/officeart/2005/8/layout/radial1"/>
    <dgm:cxn modelId="{DAF668B8-7CC9-4151-8C33-2F2C4EB3ADEA}" type="presOf" srcId="{B193D198-3713-4460-96A9-90C5DE706B8A}" destId="{0D91196C-012D-428F-BD8D-A3BE00C6DCDE}" srcOrd="1" destOrd="0" presId="urn:microsoft.com/office/officeart/2005/8/layout/radial1"/>
    <dgm:cxn modelId="{87122CF1-6C25-410D-8DEB-B8A6B14D8980}" type="presOf" srcId="{1B4EFD1C-8884-4AF5-87F6-8028226CC6FE}" destId="{1ACEC547-E93A-4814-8587-6002ABFBA23D}" srcOrd="0" destOrd="0" presId="urn:microsoft.com/office/officeart/2005/8/layout/radial1"/>
    <dgm:cxn modelId="{0A2C878B-6DB8-4388-9B8F-823CA1DEDB26}" type="presOf" srcId="{B3C5C320-4371-4925-9907-B5BB29F3B2BD}" destId="{48D5B320-AF94-4CE8-98D8-8FEDDFB54317}" srcOrd="0" destOrd="0" presId="urn:microsoft.com/office/officeart/2005/8/layout/radial1"/>
    <dgm:cxn modelId="{A22C327C-DE57-4D31-BC03-17ECCE1B0DC6}" type="presOf" srcId="{CF3C02DB-3E80-4CCA-928B-06CC38A27F65}" destId="{0D0FC12A-3776-4A49-B363-C158EF46F757}" srcOrd="0" destOrd="0" presId="urn:microsoft.com/office/officeart/2005/8/layout/radial1"/>
    <dgm:cxn modelId="{A711F7CC-3D4C-4886-AA39-8075607CB9E1}" type="presOf" srcId="{3520E9CF-4602-4F16-A761-28A56965FB4A}" destId="{9A1B3681-C49F-461E-B664-7FFBC380F6AF}" srcOrd="1" destOrd="0" presId="urn:microsoft.com/office/officeart/2005/8/layout/radial1"/>
    <dgm:cxn modelId="{122C3300-420A-4071-8926-9E9E5DD19DAB}" type="presOf" srcId="{03F0FEA4-73DB-4BB5-822F-53F31F43C1E4}" destId="{FE255CE9-3D80-4CAE-8E65-593B4EEBC8BA}" srcOrd="1" destOrd="0" presId="urn:microsoft.com/office/officeart/2005/8/layout/radial1"/>
    <dgm:cxn modelId="{E4FA1664-7969-4796-BBC2-BB233A10812C}" srcId="{26819D5C-4863-4525-8EA8-14A2E7615245}" destId="{F2B4F6E5-81CA-4024-8A85-38E14C7ED6A7}" srcOrd="11" destOrd="0" parTransId="{6D11B5A0-5A87-434F-8BB8-95DAA374E086}" sibTransId="{3C625BF6-0AE7-4DD7-B123-DDDEB830AE1E}"/>
    <dgm:cxn modelId="{944E2893-653A-4D8F-AB9C-B106CBE31BB9}" type="presOf" srcId="{AC1A3386-65F3-4CD9-B23A-BA29289D081E}" destId="{8DFEB0EF-C238-4FFF-9B5A-316C3BFCF8F1}" srcOrd="0" destOrd="0" presId="urn:microsoft.com/office/officeart/2005/8/layout/radial1"/>
    <dgm:cxn modelId="{35321176-03A2-41AD-924A-74820DB88EDE}" type="presOf" srcId="{6D11B5A0-5A87-434F-8BB8-95DAA374E086}" destId="{4289DEA3-9E16-41F2-8C82-4FD956C74B33}" srcOrd="1" destOrd="0" presId="urn:microsoft.com/office/officeart/2005/8/layout/radial1"/>
    <dgm:cxn modelId="{22AC27D5-0187-4F73-BE63-D5018ADC0865}" srcId="{26819D5C-4863-4525-8EA8-14A2E7615245}" destId="{AC1A3386-65F3-4CD9-B23A-BA29289D081E}" srcOrd="7" destOrd="0" parTransId="{B193D198-3713-4460-96A9-90C5DE706B8A}" sibTransId="{06F9BA72-A902-4480-A019-76351148693E}"/>
    <dgm:cxn modelId="{6911248D-AB94-4F2B-BD65-54A3CC505BF5}" type="presOf" srcId="{3520E9CF-4602-4F16-A761-28A56965FB4A}" destId="{C12597AB-CBC5-4DE2-9150-204172D2B17B}" srcOrd="0" destOrd="0" presId="urn:microsoft.com/office/officeart/2005/8/layout/radial1"/>
    <dgm:cxn modelId="{FA388D3C-2ADE-43A2-91D1-793CC792A20B}" type="presOf" srcId="{1D6A59D9-930F-4924-9176-73E889471C6B}" destId="{E8F177EC-D854-4A69-8C26-5FD01BD7E5CF}" srcOrd="1" destOrd="0" presId="urn:microsoft.com/office/officeart/2005/8/layout/radial1"/>
    <dgm:cxn modelId="{A8DBCF12-3A3A-4A11-B2F2-A209E2F74A9A}" srcId="{26819D5C-4863-4525-8EA8-14A2E7615245}" destId="{705086D2-D621-4F7D-81CA-56D82DE498E3}" srcOrd="0" destOrd="0" parTransId="{1B4EFD1C-8884-4AF5-87F6-8028226CC6FE}" sibTransId="{3D799945-3D00-4EC7-A35A-1ECEBB0B6DF2}"/>
    <dgm:cxn modelId="{0CFECC37-C4CB-4D30-8F97-16CF33637DD9}" type="presOf" srcId="{06A41BB5-6E69-47FA-857A-BBB39DAC6CB0}" destId="{5C066059-4001-45C4-AC6D-696618D1A1C9}" srcOrd="0" destOrd="0" presId="urn:microsoft.com/office/officeart/2005/8/layout/radial1"/>
    <dgm:cxn modelId="{A610B05D-994D-4F49-92A0-221379B2330C}" type="presOf" srcId="{26819D5C-4863-4525-8EA8-14A2E7615245}" destId="{E5C35207-E061-4612-99E9-618E6CFB1645}" srcOrd="0" destOrd="0" presId="urn:microsoft.com/office/officeart/2005/8/layout/radial1"/>
    <dgm:cxn modelId="{05FEAA6B-0A3D-4F43-A1F3-46FD55C374FF}" type="presParOf" srcId="{764CECF3-67B3-4E4F-955C-0F71B1E394CB}" destId="{E5C35207-E061-4612-99E9-618E6CFB1645}" srcOrd="0" destOrd="0" presId="urn:microsoft.com/office/officeart/2005/8/layout/radial1"/>
    <dgm:cxn modelId="{316DC5C4-C51E-47B8-ADF8-0C5AD0ACAF71}" type="presParOf" srcId="{764CECF3-67B3-4E4F-955C-0F71B1E394CB}" destId="{1ACEC547-E93A-4814-8587-6002ABFBA23D}" srcOrd="1" destOrd="0" presId="urn:microsoft.com/office/officeart/2005/8/layout/radial1"/>
    <dgm:cxn modelId="{DC2AB4F4-10E3-4559-A14E-DAD40DB352FA}" type="presParOf" srcId="{1ACEC547-E93A-4814-8587-6002ABFBA23D}" destId="{5764D855-E167-43C7-B36C-95016FC5833D}" srcOrd="0" destOrd="0" presId="urn:microsoft.com/office/officeart/2005/8/layout/radial1"/>
    <dgm:cxn modelId="{786AEACC-ADB2-4BBA-9FD8-F815EFDAF9B7}" type="presParOf" srcId="{764CECF3-67B3-4E4F-955C-0F71B1E394CB}" destId="{820B81BD-2119-410F-A124-F80DE9250FDE}" srcOrd="2" destOrd="0" presId="urn:microsoft.com/office/officeart/2005/8/layout/radial1"/>
    <dgm:cxn modelId="{1C521449-C926-4489-A98E-DA2EB252A08C}" type="presParOf" srcId="{764CECF3-67B3-4E4F-955C-0F71B1E394CB}" destId="{1A0A2FFB-5892-4C6C-BF30-A4F733036E1B}" srcOrd="3" destOrd="0" presId="urn:microsoft.com/office/officeart/2005/8/layout/radial1"/>
    <dgm:cxn modelId="{697C8679-91B0-4670-8ED9-580E2A61F493}" type="presParOf" srcId="{1A0A2FFB-5892-4C6C-BF30-A4F733036E1B}" destId="{2F7CBC2F-4DFF-4395-8B67-90A2F2DB2B3D}" srcOrd="0" destOrd="0" presId="urn:microsoft.com/office/officeart/2005/8/layout/radial1"/>
    <dgm:cxn modelId="{C4B58672-EC29-46D7-A569-CD0163F73891}" type="presParOf" srcId="{764CECF3-67B3-4E4F-955C-0F71B1E394CB}" destId="{0CA9C633-2C5E-4D01-B2B5-E2549CFAD30A}" srcOrd="4" destOrd="0" presId="urn:microsoft.com/office/officeart/2005/8/layout/radial1"/>
    <dgm:cxn modelId="{0966F35A-5432-46C9-846F-2D38E66D667D}" type="presParOf" srcId="{764CECF3-67B3-4E4F-955C-0F71B1E394CB}" destId="{6F4D611D-08EE-4D2C-9230-B8154CF73E14}" srcOrd="5" destOrd="0" presId="urn:microsoft.com/office/officeart/2005/8/layout/radial1"/>
    <dgm:cxn modelId="{C5EC4460-2503-465E-973B-0ADF5660A6DA}" type="presParOf" srcId="{6F4D611D-08EE-4D2C-9230-B8154CF73E14}" destId="{068E2689-238A-4375-A8DA-06200BE8E7DD}" srcOrd="0" destOrd="0" presId="urn:microsoft.com/office/officeart/2005/8/layout/radial1"/>
    <dgm:cxn modelId="{864681D9-6902-4E2B-82D0-0FB93372212B}" type="presParOf" srcId="{764CECF3-67B3-4E4F-955C-0F71B1E394CB}" destId="{D49884E7-9F9E-4370-BCBF-401D0F89910D}" srcOrd="6" destOrd="0" presId="urn:microsoft.com/office/officeart/2005/8/layout/radial1"/>
    <dgm:cxn modelId="{F2A3A244-EED4-4287-A3BF-3111C838C283}" type="presParOf" srcId="{764CECF3-67B3-4E4F-955C-0F71B1E394CB}" destId="{0FBACCDC-A912-4C96-8D60-02134FECF146}" srcOrd="7" destOrd="0" presId="urn:microsoft.com/office/officeart/2005/8/layout/radial1"/>
    <dgm:cxn modelId="{C2074E00-3857-459E-871C-55C128E54BB8}" type="presParOf" srcId="{0FBACCDC-A912-4C96-8D60-02134FECF146}" destId="{FE255CE9-3D80-4CAE-8E65-593B4EEBC8BA}" srcOrd="0" destOrd="0" presId="urn:microsoft.com/office/officeart/2005/8/layout/radial1"/>
    <dgm:cxn modelId="{1C261CAB-933D-4924-82EB-4370EA888F61}" type="presParOf" srcId="{764CECF3-67B3-4E4F-955C-0F71B1E394CB}" destId="{0E07D9E2-E905-4D94-8AB7-8C420450FE37}" srcOrd="8" destOrd="0" presId="urn:microsoft.com/office/officeart/2005/8/layout/radial1"/>
    <dgm:cxn modelId="{56363F52-5635-4D56-AA52-E2D51D587863}" type="presParOf" srcId="{764CECF3-67B3-4E4F-955C-0F71B1E394CB}" destId="{D327AE8B-75AE-41F7-BF46-2C86934090E7}" srcOrd="9" destOrd="0" presId="urn:microsoft.com/office/officeart/2005/8/layout/radial1"/>
    <dgm:cxn modelId="{E303C7BF-A7BD-4A13-A3B2-8C4B2F55CE3E}" type="presParOf" srcId="{D327AE8B-75AE-41F7-BF46-2C86934090E7}" destId="{9EE502E0-ADFA-4F87-A51F-0CDCF190F882}" srcOrd="0" destOrd="0" presId="urn:microsoft.com/office/officeart/2005/8/layout/radial1"/>
    <dgm:cxn modelId="{082BEB31-42FE-446D-B41F-EC89653EACE8}" type="presParOf" srcId="{764CECF3-67B3-4E4F-955C-0F71B1E394CB}" destId="{5C066059-4001-45C4-AC6D-696618D1A1C9}" srcOrd="10" destOrd="0" presId="urn:microsoft.com/office/officeart/2005/8/layout/radial1"/>
    <dgm:cxn modelId="{8E40FCFA-74C2-4073-8148-159DC561BFD8}" type="presParOf" srcId="{764CECF3-67B3-4E4F-955C-0F71B1E394CB}" destId="{529114B3-AFEC-4341-96E3-A7CFFB72AE9A}" srcOrd="11" destOrd="0" presId="urn:microsoft.com/office/officeart/2005/8/layout/radial1"/>
    <dgm:cxn modelId="{AB411E0A-1220-46EC-9912-24DC6BCE796D}" type="presParOf" srcId="{529114B3-AFEC-4341-96E3-A7CFFB72AE9A}" destId="{E8F177EC-D854-4A69-8C26-5FD01BD7E5CF}" srcOrd="0" destOrd="0" presId="urn:microsoft.com/office/officeart/2005/8/layout/radial1"/>
    <dgm:cxn modelId="{9A3CFF56-DAFA-4DAB-B751-4878BC4198A4}" type="presParOf" srcId="{764CECF3-67B3-4E4F-955C-0F71B1E394CB}" destId="{FD27747F-E263-4CA9-9F32-6BEF4F614ECB}" srcOrd="12" destOrd="0" presId="urn:microsoft.com/office/officeart/2005/8/layout/radial1"/>
    <dgm:cxn modelId="{7ACEE353-EFB4-49A5-A460-693344B66B0F}" type="presParOf" srcId="{764CECF3-67B3-4E4F-955C-0F71B1E394CB}" destId="{0D0FC12A-3776-4A49-B363-C158EF46F757}" srcOrd="13" destOrd="0" presId="urn:microsoft.com/office/officeart/2005/8/layout/radial1"/>
    <dgm:cxn modelId="{4FA5C1B4-6D1A-4CE6-B8CA-E5D28771F7FA}" type="presParOf" srcId="{0D0FC12A-3776-4A49-B363-C158EF46F757}" destId="{D2A61E13-0715-40C4-8B80-35B5B2DF23BB}" srcOrd="0" destOrd="0" presId="urn:microsoft.com/office/officeart/2005/8/layout/radial1"/>
    <dgm:cxn modelId="{EB7EF5E1-8D67-4AEC-BB90-4D76B22ED730}" type="presParOf" srcId="{764CECF3-67B3-4E4F-955C-0F71B1E394CB}" destId="{131F584D-F3F9-43D2-97DE-DA1C105923EB}" srcOrd="14" destOrd="0" presId="urn:microsoft.com/office/officeart/2005/8/layout/radial1"/>
    <dgm:cxn modelId="{67AA824C-75AC-43A6-A61B-3DB4E41FF968}" type="presParOf" srcId="{764CECF3-67B3-4E4F-955C-0F71B1E394CB}" destId="{8D419739-F2A9-4FB2-B314-026446947B5F}" srcOrd="15" destOrd="0" presId="urn:microsoft.com/office/officeart/2005/8/layout/radial1"/>
    <dgm:cxn modelId="{D560FE25-4BA6-4D3E-A62E-E79C0867F786}" type="presParOf" srcId="{8D419739-F2A9-4FB2-B314-026446947B5F}" destId="{0D91196C-012D-428F-BD8D-A3BE00C6DCDE}" srcOrd="0" destOrd="0" presId="urn:microsoft.com/office/officeart/2005/8/layout/radial1"/>
    <dgm:cxn modelId="{1F7CC605-6AA3-4567-A706-CEDE6DAB128B}" type="presParOf" srcId="{764CECF3-67B3-4E4F-955C-0F71B1E394CB}" destId="{8DFEB0EF-C238-4FFF-9B5A-316C3BFCF8F1}" srcOrd="16" destOrd="0" presId="urn:microsoft.com/office/officeart/2005/8/layout/radial1"/>
    <dgm:cxn modelId="{70A32E33-DE67-4FE1-B910-07095DDBDB62}" type="presParOf" srcId="{764CECF3-67B3-4E4F-955C-0F71B1E394CB}" destId="{C12597AB-CBC5-4DE2-9150-204172D2B17B}" srcOrd="17" destOrd="0" presId="urn:microsoft.com/office/officeart/2005/8/layout/radial1"/>
    <dgm:cxn modelId="{A45EA62E-8EDC-4E9E-8251-95194955FCC6}" type="presParOf" srcId="{C12597AB-CBC5-4DE2-9150-204172D2B17B}" destId="{9A1B3681-C49F-461E-B664-7FFBC380F6AF}" srcOrd="0" destOrd="0" presId="urn:microsoft.com/office/officeart/2005/8/layout/radial1"/>
    <dgm:cxn modelId="{5D9BFEF3-A55B-4A3E-9225-2B33FBBC0E09}" type="presParOf" srcId="{764CECF3-67B3-4E4F-955C-0F71B1E394CB}" destId="{20691C84-0548-4B97-8A30-5807AE2A9CA0}" srcOrd="18" destOrd="0" presId="urn:microsoft.com/office/officeart/2005/8/layout/radial1"/>
    <dgm:cxn modelId="{5B91FAF5-393D-4949-8AF1-32B2972AB0E3}" type="presParOf" srcId="{764CECF3-67B3-4E4F-955C-0F71B1E394CB}" destId="{13DA1499-2D8B-4175-BE4D-E778CDDE119D}" srcOrd="19" destOrd="0" presId="urn:microsoft.com/office/officeart/2005/8/layout/radial1"/>
    <dgm:cxn modelId="{499C0E69-DDFB-4CCA-93BD-5F5F5ACBA3F5}" type="presParOf" srcId="{13DA1499-2D8B-4175-BE4D-E778CDDE119D}" destId="{72628F9D-0F65-45FB-A5FB-5E888CE3C2B6}" srcOrd="0" destOrd="0" presId="urn:microsoft.com/office/officeart/2005/8/layout/radial1"/>
    <dgm:cxn modelId="{E195C78E-94B1-4AE0-A59D-109DF3BEF33D}" type="presParOf" srcId="{764CECF3-67B3-4E4F-955C-0F71B1E394CB}" destId="{21F26120-85E9-4ACA-9DD6-34D235D85ED0}" srcOrd="20" destOrd="0" presId="urn:microsoft.com/office/officeart/2005/8/layout/radial1"/>
    <dgm:cxn modelId="{88529F18-2601-4883-B7CB-8FAD3A6243D3}" type="presParOf" srcId="{764CECF3-67B3-4E4F-955C-0F71B1E394CB}" destId="{127570D3-3FA8-4466-B88E-30837AEAF459}" srcOrd="21" destOrd="0" presId="urn:microsoft.com/office/officeart/2005/8/layout/radial1"/>
    <dgm:cxn modelId="{087A082D-4378-4523-B628-FCC8C8B4CC11}" type="presParOf" srcId="{127570D3-3FA8-4466-B88E-30837AEAF459}" destId="{42BE824B-2A5B-4130-B163-2979DE31636A}" srcOrd="0" destOrd="0" presId="urn:microsoft.com/office/officeart/2005/8/layout/radial1"/>
    <dgm:cxn modelId="{18FE8592-4B53-4B02-91B7-CFA8E499A938}" type="presParOf" srcId="{764CECF3-67B3-4E4F-955C-0F71B1E394CB}" destId="{48D5B320-AF94-4CE8-98D8-8FEDDFB54317}" srcOrd="22" destOrd="0" presId="urn:microsoft.com/office/officeart/2005/8/layout/radial1"/>
    <dgm:cxn modelId="{0352A8A3-7492-4E57-B8BE-79D0AD4467F4}" type="presParOf" srcId="{764CECF3-67B3-4E4F-955C-0F71B1E394CB}" destId="{8BC931F3-BFD5-4E49-B4FA-100ABA080D41}" srcOrd="23" destOrd="0" presId="urn:microsoft.com/office/officeart/2005/8/layout/radial1"/>
    <dgm:cxn modelId="{D8909A76-6706-4D2A-9F75-81A40FC9C290}" type="presParOf" srcId="{8BC931F3-BFD5-4E49-B4FA-100ABA080D41}" destId="{4289DEA3-9E16-41F2-8C82-4FD956C74B33}" srcOrd="0" destOrd="0" presId="urn:microsoft.com/office/officeart/2005/8/layout/radial1"/>
    <dgm:cxn modelId="{AA09743B-FA06-4904-A133-AFDAA29E0422}" type="presParOf" srcId="{764CECF3-67B3-4E4F-955C-0F71B1E394CB}" destId="{7D2E458C-9A57-4B5B-A4FD-E2D53533C862}" srcOrd="2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00BD39-83C1-4A92-BCE6-2EFB6A221F60}" type="doc">
      <dgm:prSet loTypeId="urn:microsoft.com/office/officeart/2005/8/layout/radial4" loCatId="relationship" qsTypeId="urn:microsoft.com/office/officeart/2005/8/quickstyle/simple5" qsCatId="simple" csTypeId="urn:microsoft.com/office/officeart/2005/8/colors/colorful1#2" csCatId="colorful" phldr="1"/>
      <dgm:spPr/>
      <dgm:t>
        <a:bodyPr/>
        <a:lstStyle/>
        <a:p>
          <a:endParaRPr lang="en-IN"/>
        </a:p>
      </dgm:t>
    </dgm:pt>
    <dgm:pt modelId="{F25EACA6-6A3E-4779-B4B4-157DA4848898}">
      <dgm:prSet phldrT="[Text]" custT="1"/>
      <dgm:spPr/>
      <dgm:t>
        <a:bodyPr/>
        <a:lstStyle/>
        <a:p>
          <a:r>
            <a:rPr lang="en-IN" sz="1800" b="1" dirty="0">
              <a:latin typeface="Times New Roman" pitchFamily="18" charset="0"/>
              <a:cs typeface="Times New Roman" pitchFamily="18" charset="0"/>
            </a:rPr>
            <a:t>CHANGING</a:t>
          </a:r>
          <a:r>
            <a:rPr lang="en-IN" sz="1600" b="1" dirty="0">
              <a:latin typeface="Times New Roman" pitchFamily="18" charset="0"/>
              <a:cs typeface="Times New Roman" pitchFamily="18" charset="0"/>
            </a:rPr>
            <a:t> DIABETES BAROMETER</a:t>
          </a:r>
        </a:p>
      </dgm:t>
    </dgm:pt>
    <dgm:pt modelId="{2FBF751C-3A5F-4AA7-8A78-81F9AC805887}" type="parTrans" cxnId="{5EDBFE5A-CC40-49EB-B564-C6764C05DCF8}">
      <dgm:prSet/>
      <dgm:spPr/>
      <dgm:t>
        <a:bodyPr/>
        <a:lstStyle/>
        <a:p>
          <a:endParaRPr lang="en-IN">
            <a:latin typeface="Times New Roman" pitchFamily="18" charset="0"/>
            <a:cs typeface="Times New Roman" pitchFamily="18" charset="0"/>
          </a:endParaRPr>
        </a:p>
      </dgm:t>
    </dgm:pt>
    <dgm:pt modelId="{2EAEE7ED-79C4-4FDD-9976-5D8FE164C011}" type="sibTrans" cxnId="{5EDBFE5A-CC40-49EB-B564-C6764C05DCF8}">
      <dgm:prSet/>
      <dgm:spPr/>
      <dgm:t>
        <a:bodyPr/>
        <a:lstStyle/>
        <a:p>
          <a:endParaRPr lang="en-IN">
            <a:latin typeface="Times New Roman" pitchFamily="18" charset="0"/>
            <a:cs typeface="Times New Roman" pitchFamily="18" charset="0"/>
          </a:endParaRPr>
        </a:p>
      </dgm:t>
    </dgm:pt>
    <dgm:pt modelId="{B3A44065-0EDA-48A7-B04E-C546AD2D53DD}">
      <dgm:prSet phldrT="[Text]"/>
      <dgm:spPr/>
      <dgm:t>
        <a:bodyPr/>
        <a:lstStyle/>
        <a:p>
          <a:r>
            <a:rPr lang="en-IN" dirty="0" smtClean="0">
              <a:latin typeface="Times New Roman" pitchFamily="18" charset="0"/>
              <a:cs typeface="Times New Roman" pitchFamily="18" charset="0"/>
            </a:rPr>
            <a:t>15 </a:t>
          </a:r>
          <a:r>
            <a:rPr lang="en-IN" b="1" dirty="0">
              <a:latin typeface="Times New Roman" pitchFamily="18" charset="0"/>
              <a:cs typeface="Times New Roman" pitchFamily="18" charset="0"/>
            </a:rPr>
            <a:t>COMMUNITY DIABETES CENTRES (CDCS)</a:t>
          </a:r>
        </a:p>
      </dgm:t>
    </dgm:pt>
    <dgm:pt modelId="{CE58C306-3E3C-4F18-BF77-61AD4D22112A}" type="parTrans" cxnId="{84A1BF23-0572-4176-9863-6F601DB76D93}">
      <dgm:prSet/>
      <dgm:spPr/>
      <dgm:t>
        <a:bodyPr/>
        <a:lstStyle/>
        <a:p>
          <a:endParaRPr lang="en-IN">
            <a:latin typeface="Times New Roman" pitchFamily="18" charset="0"/>
            <a:cs typeface="Times New Roman" pitchFamily="18" charset="0"/>
          </a:endParaRPr>
        </a:p>
      </dgm:t>
    </dgm:pt>
    <dgm:pt modelId="{E9CAED39-C615-4D9C-A275-52EB2496EF02}" type="sibTrans" cxnId="{84A1BF23-0572-4176-9863-6F601DB76D93}">
      <dgm:prSet/>
      <dgm:spPr/>
      <dgm:t>
        <a:bodyPr/>
        <a:lstStyle/>
        <a:p>
          <a:endParaRPr lang="en-IN">
            <a:latin typeface="Times New Roman" pitchFamily="18" charset="0"/>
            <a:cs typeface="Times New Roman" pitchFamily="18" charset="0"/>
          </a:endParaRPr>
        </a:p>
      </dgm:t>
    </dgm:pt>
    <dgm:pt modelId="{01F62B7B-4C79-439A-B81F-FD22FF3145D5}">
      <dgm:prSet phldrT="[Text]"/>
      <dgm:spPr/>
      <dgm:t>
        <a:bodyPr/>
        <a:lstStyle/>
        <a:p>
          <a:r>
            <a:rPr lang="en-IN" b="1" dirty="0">
              <a:latin typeface="Times New Roman" pitchFamily="18" charset="0"/>
              <a:cs typeface="Times New Roman" pitchFamily="18" charset="0"/>
            </a:rPr>
            <a:t>FREE TREATMENT </a:t>
          </a:r>
          <a:r>
            <a:rPr lang="en-IN" dirty="0">
              <a:latin typeface="Times New Roman" pitchFamily="18" charset="0"/>
              <a:cs typeface="Times New Roman" pitchFamily="18" charset="0"/>
            </a:rPr>
            <a:t>for all </a:t>
          </a:r>
          <a:r>
            <a:rPr lang="en-IN" dirty="0" err="1">
              <a:latin typeface="Times New Roman" pitchFamily="18" charset="0"/>
              <a:cs typeface="Times New Roman" pitchFamily="18" charset="0"/>
            </a:rPr>
            <a:t>Goans</a:t>
          </a:r>
          <a:r>
            <a:rPr lang="en-IN" dirty="0">
              <a:latin typeface="Times New Roman" pitchFamily="18" charset="0"/>
              <a:cs typeface="Times New Roman" pitchFamily="18" charset="0"/>
            </a:rPr>
            <a:t> with diabetes, including provision of </a:t>
          </a:r>
          <a:r>
            <a:rPr lang="en-IN" dirty="0" err="1">
              <a:latin typeface="Times New Roman" pitchFamily="18" charset="0"/>
              <a:cs typeface="Times New Roman" pitchFamily="18" charset="0"/>
            </a:rPr>
            <a:t>insulins</a:t>
          </a:r>
          <a:endParaRPr lang="en-IN" dirty="0">
            <a:latin typeface="Times New Roman" pitchFamily="18" charset="0"/>
            <a:cs typeface="Times New Roman" pitchFamily="18" charset="0"/>
          </a:endParaRPr>
        </a:p>
      </dgm:t>
    </dgm:pt>
    <dgm:pt modelId="{484E594F-47F2-4F3D-B75C-5A6275944D74}" type="parTrans" cxnId="{627BD2C2-1757-48E2-8F5C-57E26C11D9CC}">
      <dgm:prSet/>
      <dgm:spPr/>
      <dgm:t>
        <a:bodyPr/>
        <a:lstStyle/>
        <a:p>
          <a:endParaRPr lang="en-IN">
            <a:latin typeface="Times New Roman" pitchFamily="18" charset="0"/>
            <a:cs typeface="Times New Roman" pitchFamily="18" charset="0"/>
          </a:endParaRPr>
        </a:p>
      </dgm:t>
    </dgm:pt>
    <dgm:pt modelId="{22468CE2-3CBE-4FEB-BF79-BD282DBFE0DF}" type="sibTrans" cxnId="{627BD2C2-1757-48E2-8F5C-57E26C11D9CC}">
      <dgm:prSet/>
      <dgm:spPr/>
      <dgm:t>
        <a:bodyPr/>
        <a:lstStyle/>
        <a:p>
          <a:endParaRPr lang="en-IN">
            <a:latin typeface="Times New Roman" pitchFamily="18" charset="0"/>
            <a:cs typeface="Times New Roman" pitchFamily="18" charset="0"/>
          </a:endParaRPr>
        </a:p>
      </dgm:t>
    </dgm:pt>
    <dgm:pt modelId="{C8828102-ABF2-460A-9E75-7FCAEBC094F2}">
      <dgm:prSet phldrT="[Text]"/>
      <dgm:spPr/>
      <dgm:t>
        <a:bodyPr/>
        <a:lstStyle/>
        <a:p>
          <a:r>
            <a:rPr lang="en-IN" b="1" dirty="0">
              <a:latin typeface="Times New Roman" pitchFamily="18" charset="0"/>
              <a:cs typeface="Times New Roman" pitchFamily="18" charset="0"/>
            </a:rPr>
            <a:t>IN-DEPTH TRAINING </a:t>
          </a:r>
          <a:r>
            <a:rPr lang="en-IN" dirty="0">
              <a:latin typeface="Times New Roman" pitchFamily="18" charset="0"/>
              <a:cs typeface="Times New Roman" pitchFamily="18" charset="0"/>
            </a:rPr>
            <a:t>based on latest international curriculum for Govt. doctors and healthcare workers</a:t>
          </a:r>
        </a:p>
      </dgm:t>
    </dgm:pt>
    <dgm:pt modelId="{27CC5767-7F26-4D89-A3DF-3F3DF8A2C4EA}" type="parTrans" cxnId="{4BB0C671-4E70-4745-9478-A59BB0D700ED}">
      <dgm:prSet/>
      <dgm:spPr/>
      <dgm:t>
        <a:bodyPr/>
        <a:lstStyle/>
        <a:p>
          <a:endParaRPr lang="en-IN">
            <a:latin typeface="Times New Roman" pitchFamily="18" charset="0"/>
            <a:cs typeface="Times New Roman" pitchFamily="18" charset="0"/>
          </a:endParaRPr>
        </a:p>
      </dgm:t>
    </dgm:pt>
    <dgm:pt modelId="{543A7101-00F6-4385-9EF3-CD4982A5E23A}" type="sibTrans" cxnId="{4BB0C671-4E70-4745-9478-A59BB0D700ED}">
      <dgm:prSet/>
      <dgm:spPr/>
      <dgm:t>
        <a:bodyPr/>
        <a:lstStyle/>
        <a:p>
          <a:endParaRPr lang="en-IN">
            <a:latin typeface="Times New Roman" pitchFamily="18" charset="0"/>
            <a:cs typeface="Times New Roman" pitchFamily="18" charset="0"/>
          </a:endParaRPr>
        </a:p>
      </dgm:t>
    </dgm:pt>
    <dgm:pt modelId="{FD005C0A-C5F6-455F-86AB-330D576D0851}">
      <dgm:prSet phldrT="[Text]"/>
      <dgm:spPr/>
      <dgm:t>
        <a:bodyPr/>
        <a:lstStyle/>
        <a:p>
          <a:r>
            <a:rPr lang="en-IN" dirty="0">
              <a:latin typeface="Times New Roman" pitchFamily="18" charset="0"/>
              <a:cs typeface="Times New Roman" pitchFamily="18" charset="0"/>
            </a:rPr>
            <a:t>At-home </a:t>
          </a:r>
          <a:r>
            <a:rPr lang="en-IN" dirty="0" err="1">
              <a:latin typeface="Times New Roman" pitchFamily="18" charset="0"/>
              <a:cs typeface="Times New Roman" pitchFamily="18" charset="0"/>
            </a:rPr>
            <a:t>counseling</a:t>
          </a:r>
          <a:r>
            <a:rPr lang="en-IN" dirty="0">
              <a:latin typeface="Times New Roman" pitchFamily="18" charset="0"/>
              <a:cs typeface="Times New Roman" pitchFamily="18" charset="0"/>
            </a:rPr>
            <a:t> for people with diabetes by dedicated </a:t>
          </a:r>
          <a:r>
            <a:rPr lang="en-IN" b="1" dirty="0">
              <a:latin typeface="Times New Roman" pitchFamily="18" charset="0"/>
              <a:cs typeface="Times New Roman" pitchFamily="18" charset="0"/>
            </a:rPr>
            <a:t>DIABETES EDUCATORS</a:t>
          </a:r>
        </a:p>
      </dgm:t>
    </dgm:pt>
    <dgm:pt modelId="{B030CCB8-6BFE-4939-BA14-AF1FA69C06BE}" type="parTrans" cxnId="{B8F856C5-849B-4C70-A8D5-3F6A03866477}">
      <dgm:prSet/>
      <dgm:spPr/>
      <dgm:t>
        <a:bodyPr/>
        <a:lstStyle/>
        <a:p>
          <a:endParaRPr lang="en-IN">
            <a:latin typeface="Times New Roman" pitchFamily="18" charset="0"/>
            <a:cs typeface="Times New Roman" pitchFamily="18" charset="0"/>
          </a:endParaRPr>
        </a:p>
      </dgm:t>
    </dgm:pt>
    <dgm:pt modelId="{B1E982E0-3F74-4FB6-90DA-69EF6BB8CD9B}" type="sibTrans" cxnId="{B8F856C5-849B-4C70-A8D5-3F6A03866477}">
      <dgm:prSet/>
      <dgm:spPr/>
      <dgm:t>
        <a:bodyPr/>
        <a:lstStyle/>
        <a:p>
          <a:endParaRPr lang="en-IN">
            <a:latin typeface="Times New Roman" pitchFamily="18" charset="0"/>
            <a:cs typeface="Times New Roman" pitchFamily="18" charset="0"/>
          </a:endParaRPr>
        </a:p>
      </dgm:t>
    </dgm:pt>
    <dgm:pt modelId="{0FFAE204-4A3C-4587-87DC-A659BCDE25AB}">
      <dgm:prSet phldrT="[Text]"/>
      <dgm:spPr>
        <a:solidFill>
          <a:schemeClr val="accent3">
            <a:lumMod val="50000"/>
          </a:schemeClr>
        </a:solidFill>
      </dgm:spPr>
      <dgm:t>
        <a:bodyPr/>
        <a:lstStyle/>
        <a:p>
          <a:r>
            <a:rPr lang="en-IN" dirty="0">
              <a:latin typeface="Times New Roman" pitchFamily="18" charset="0"/>
              <a:cs typeface="Times New Roman" pitchFamily="18" charset="0"/>
            </a:rPr>
            <a:t>Launch of a </a:t>
          </a:r>
          <a:r>
            <a:rPr lang="en-IN" b="1" dirty="0">
              <a:latin typeface="Times New Roman" pitchFamily="18" charset="0"/>
              <a:cs typeface="Times New Roman" pitchFamily="18" charset="0"/>
            </a:rPr>
            <a:t>DIGITAL DIABETES REGISTRY </a:t>
          </a:r>
          <a:r>
            <a:rPr lang="en-IN" dirty="0">
              <a:latin typeface="Times New Roman" pitchFamily="18" charset="0"/>
              <a:cs typeface="Times New Roman" pitchFamily="18" charset="0"/>
            </a:rPr>
            <a:t>to track patient progress</a:t>
          </a:r>
        </a:p>
      </dgm:t>
    </dgm:pt>
    <dgm:pt modelId="{206FB93D-9E70-4F4D-BBF8-4D105877D223}" type="parTrans" cxnId="{CB573CB4-D017-4B4C-A6D0-8DAB096D229D}">
      <dgm:prSet/>
      <dgm:spPr>
        <a:solidFill>
          <a:schemeClr val="accent3">
            <a:lumMod val="50000"/>
          </a:schemeClr>
        </a:solidFill>
      </dgm:spPr>
      <dgm:t>
        <a:bodyPr/>
        <a:lstStyle/>
        <a:p>
          <a:endParaRPr lang="en-IN">
            <a:latin typeface="Times New Roman" pitchFamily="18" charset="0"/>
            <a:cs typeface="Times New Roman" pitchFamily="18" charset="0"/>
          </a:endParaRPr>
        </a:p>
      </dgm:t>
    </dgm:pt>
    <dgm:pt modelId="{EE02292C-F9DD-4094-BE2E-E40EC9F82D17}" type="sibTrans" cxnId="{CB573CB4-D017-4B4C-A6D0-8DAB096D229D}">
      <dgm:prSet/>
      <dgm:spPr/>
      <dgm:t>
        <a:bodyPr/>
        <a:lstStyle/>
        <a:p>
          <a:endParaRPr lang="en-IN">
            <a:latin typeface="Times New Roman" pitchFamily="18" charset="0"/>
            <a:cs typeface="Times New Roman" pitchFamily="18" charset="0"/>
          </a:endParaRPr>
        </a:p>
      </dgm:t>
    </dgm:pt>
    <dgm:pt modelId="{9A009CCF-7999-4052-A5A0-2C1B84F6A062}" type="pres">
      <dgm:prSet presAssocID="{4800BD39-83C1-4A92-BCE6-2EFB6A221F60}" presName="cycle" presStyleCnt="0">
        <dgm:presLayoutVars>
          <dgm:chMax val="1"/>
          <dgm:dir/>
          <dgm:animLvl val="ctr"/>
          <dgm:resizeHandles val="exact"/>
        </dgm:presLayoutVars>
      </dgm:prSet>
      <dgm:spPr/>
      <dgm:t>
        <a:bodyPr/>
        <a:lstStyle/>
        <a:p>
          <a:endParaRPr lang="en-IN"/>
        </a:p>
      </dgm:t>
    </dgm:pt>
    <dgm:pt modelId="{2ACFEC21-7B3F-4927-89A0-19F4E7E14488}" type="pres">
      <dgm:prSet presAssocID="{F25EACA6-6A3E-4779-B4B4-157DA4848898}" presName="centerShape" presStyleLbl="node0" presStyleIdx="0" presStyleCnt="1" custScaleX="108236"/>
      <dgm:spPr/>
      <dgm:t>
        <a:bodyPr/>
        <a:lstStyle/>
        <a:p>
          <a:endParaRPr lang="en-IN"/>
        </a:p>
      </dgm:t>
    </dgm:pt>
    <dgm:pt modelId="{B604B09A-7A1A-4369-9180-5F733A098746}" type="pres">
      <dgm:prSet presAssocID="{CE58C306-3E3C-4F18-BF77-61AD4D22112A}" presName="parTrans" presStyleLbl="bgSibTrans2D1" presStyleIdx="0" presStyleCnt="5"/>
      <dgm:spPr/>
      <dgm:t>
        <a:bodyPr/>
        <a:lstStyle/>
        <a:p>
          <a:endParaRPr lang="en-IN"/>
        </a:p>
      </dgm:t>
    </dgm:pt>
    <dgm:pt modelId="{6878C85E-D1D0-4339-82B7-5FF352C1B6BC}" type="pres">
      <dgm:prSet presAssocID="{B3A44065-0EDA-48A7-B04E-C546AD2D53DD}" presName="node" presStyleLbl="node1" presStyleIdx="0" presStyleCnt="5">
        <dgm:presLayoutVars>
          <dgm:bulletEnabled val="1"/>
        </dgm:presLayoutVars>
      </dgm:prSet>
      <dgm:spPr/>
      <dgm:t>
        <a:bodyPr/>
        <a:lstStyle/>
        <a:p>
          <a:endParaRPr lang="en-IN"/>
        </a:p>
      </dgm:t>
    </dgm:pt>
    <dgm:pt modelId="{902F1E5E-2735-429C-82BC-F374B9A1CBDD}" type="pres">
      <dgm:prSet presAssocID="{484E594F-47F2-4F3D-B75C-5A6275944D74}" presName="parTrans" presStyleLbl="bgSibTrans2D1" presStyleIdx="1" presStyleCnt="5"/>
      <dgm:spPr/>
      <dgm:t>
        <a:bodyPr/>
        <a:lstStyle/>
        <a:p>
          <a:endParaRPr lang="en-IN"/>
        </a:p>
      </dgm:t>
    </dgm:pt>
    <dgm:pt modelId="{EB2DBF37-C496-4A60-A584-8292C69CD383}" type="pres">
      <dgm:prSet presAssocID="{01F62B7B-4C79-439A-B81F-FD22FF3145D5}" presName="node" presStyleLbl="node1" presStyleIdx="1" presStyleCnt="5">
        <dgm:presLayoutVars>
          <dgm:bulletEnabled val="1"/>
        </dgm:presLayoutVars>
      </dgm:prSet>
      <dgm:spPr/>
      <dgm:t>
        <a:bodyPr/>
        <a:lstStyle/>
        <a:p>
          <a:endParaRPr lang="en-IN"/>
        </a:p>
      </dgm:t>
    </dgm:pt>
    <dgm:pt modelId="{D878BF0F-F304-400A-918E-851D73C1772D}" type="pres">
      <dgm:prSet presAssocID="{27CC5767-7F26-4D89-A3DF-3F3DF8A2C4EA}" presName="parTrans" presStyleLbl="bgSibTrans2D1" presStyleIdx="2" presStyleCnt="5"/>
      <dgm:spPr/>
      <dgm:t>
        <a:bodyPr/>
        <a:lstStyle/>
        <a:p>
          <a:endParaRPr lang="en-IN"/>
        </a:p>
      </dgm:t>
    </dgm:pt>
    <dgm:pt modelId="{0ECF0A8E-B1C6-4DB6-8C02-A53B5C30476C}" type="pres">
      <dgm:prSet presAssocID="{C8828102-ABF2-460A-9E75-7FCAEBC094F2}" presName="node" presStyleLbl="node1" presStyleIdx="2" presStyleCnt="5">
        <dgm:presLayoutVars>
          <dgm:bulletEnabled val="1"/>
        </dgm:presLayoutVars>
      </dgm:prSet>
      <dgm:spPr/>
      <dgm:t>
        <a:bodyPr/>
        <a:lstStyle/>
        <a:p>
          <a:endParaRPr lang="en-IN"/>
        </a:p>
      </dgm:t>
    </dgm:pt>
    <dgm:pt modelId="{088DB0B5-1330-497F-80C5-6CE67360A6B9}" type="pres">
      <dgm:prSet presAssocID="{B030CCB8-6BFE-4939-BA14-AF1FA69C06BE}" presName="parTrans" presStyleLbl="bgSibTrans2D1" presStyleIdx="3" presStyleCnt="5"/>
      <dgm:spPr/>
      <dgm:t>
        <a:bodyPr/>
        <a:lstStyle/>
        <a:p>
          <a:endParaRPr lang="en-IN"/>
        </a:p>
      </dgm:t>
    </dgm:pt>
    <dgm:pt modelId="{E066B84F-20CB-4891-B9F4-4B0FC91D3F8F}" type="pres">
      <dgm:prSet presAssocID="{FD005C0A-C5F6-455F-86AB-330D576D0851}" presName="node" presStyleLbl="node1" presStyleIdx="3" presStyleCnt="5">
        <dgm:presLayoutVars>
          <dgm:bulletEnabled val="1"/>
        </dgm:presLayoutVars>
      </dgm:prSet>
      <dgm:spPr/>
      <dgm:t>
        <a:bodyPr/>
        <a:lstStyle/>
        <a:p>
          <a:endParaRPr lang="en-IN"/>
        </a:p>
      </dgm:t>
    </dgm:pt>
    <dgm:pt modelId="{C9BCBFF2-67D0-41D1-A4B5-0956F142C4A2}" type="pres">
      <dgm:prSet presAssocID="{206FB93D-9E70-4F4D-BBF8-4D105877D223}" presName="parTrans" presStyleLbl="bgSibTrans2D1" presStyleIdx="4" presStyleCnt="5"/>
      <dgm:spPr/>
      <dgm:t>
        <a:bodyPr/>
        <a:lstStyle/>
        <a:p>
          <a:endParaRPr lang="en-IN"/>
        </a:p>
      </dgm:t>
    </dgm:pt>
    <dgm:pt modelId="{D8110F79-F9EC-4DFB-872E-320F00B5EB71}" type="pres">
      <dgm:prSet presAssocID="{0FFAE204-4A3C-4587-87DC-A659BCDE25AB}" presName="node" presStyleLbl="node1" presStyleIdx="4" presStyleCnt="5">
        <dgm:presLayoutVars>
          <dgm:bulletEnabled val="1"/>
        </dgm:presLayoutVars>
      </dgm:prSet>
      <dgm:spPr/>
      <dgm:t>
        <a:bodyPr/>
        <a:lstStyle/>
        <a:p>
          <a:endParaRPr lang="en-IN"/>
        </a:p>
      </dgm:t>
    </dgm:pt>
  </dgm:ptLst>
  <dgm:cxnLst>
    <dgm:cxn modelId="{534F2A84-A718-4970-A96F-ED73378EDEA2}" type="presOf" srcId="{484E594F-47F2-4F3D-B75C-5A6275944D74}" destId="{902F1E5E-2735-429C-82BC-F374B9A1CBDD}" srcOrd="0" destOrd="0" presId="urn:microsoft.com/office/officeart/2005/8/layout/radial4"/>
    <dgm:cxn modelId="{87B73923-0894-4A36-97B2-890CE16100A7}" type="presOf" srcId="{FD005C0A-C5F6-455F-86AB-330D576D0851}" destId="{E066B84F-20CB-4891-B9F4-4B0FC91D3F8F}" srcOrd="0" destOrd="0" presId="urn:microsoft.com/office/officeart/2005/8/layout/radial4"/>
    <dgm:cxn modelId="{5EDBFE5A-CC40-49EB-B564-C6764C05DCF8}" srcId="{4800BD39-83C1-4A92-BCE6-2EFB6A221F60}" destId="{F25EACA6-6A3E-4779-B4B4-157DA4848898}" srcOrd="0" destOrd="0" parTransId="{2FBF751C-3A5F-4AA7-8A78-81F9AC805887}" sibTransId="{2EAEE7ED-79C4-4FDD-9976-5D8FE164C011}"/>
    <dgm:cxn modelId="{84A1BF23-0572-4176-9863-6F601DB76D93}" srcId="{F25EACA6-6A3E-4779-B4B4-157DA4848898}" destId="{B3A44065-0EDA-48A7-B04E-C546AD2D53DD}" srcOrd="0" destOrd="0" parTransId="{CE58C306-3E3C-4F18-BF77-61AD4D22112A}" sibTransId="{E9CAED39-C615-4D9C-A275-52EB2496EF02}"/>
    <dgm:cxn modelId="{8C61948D-AC5C-43A4-B792-8EBA0A710E4F}" type="presOf" srcId="{4800BD39-83C1-4A92-BCE6-2EFB6A221F60}" destId="{9A009CCF-7999-4052-A5A0-2C1B84F6A062}" srcOrd="0" destOrd="0" presId="urn:microsoft.com/office/officeart/2005/8/layout/radial4"/>
    <dgm:cxn modelId="{8C1F4E08-BD26-40D5-91AF-3D4576F02E35}" type="presOf" srcId="{F25EACA6-6A3E-4779-B4B4-157DA4848898}" destId="{2ACFEC21-7B3F-4927-89A0-19F4E7E14488}" srcOrd="0" destOrd="0" presId="urn:microsoft.com/office/officeart/2005/8/layout/radial4"/>
    <dgm:cxn modelId="{B8F856C5-849B-4C70-A8D5-3F6A03866477}" srcId="{F25EACA6-6A3E-4779-B4B4-157DA4848898}" destId="{FD005C0A-C5F6-455F-86AB-330D576D0851}" srcOrd="3" destOrd="0" parTransId="{B030CCB8-6BFE-4939-BA14-AF1FA69C06BE}" sibTransId="{B1E982E0-3F74-4FB6-90DA-69EF6BB8CD9B}"/>
    <dgm:cxn modelId="{3EF0745A-AD83-4E7F-A48C-B8AAFD139E6C}" type="presOf" srcId="{0FFAE204-4A3C-4587-87DC-A659BCDE25AB}" destId="{D8110F79-F9EC-4DFB-872E-320F00B5EB71}" srcOrd="0" destOrd="0" presId="urn:microsoft.com/office/officeart/2005/8/layout/radial4"/>
    <dgm:cxn modelId="{5E606449-9F35-42E3-A113-1D2D9C068AC5}" type="presOf" srcId="{CE58C306-3E3C-4F18-BF77-61AD4D22112A}" destId="{B604B09A-7A1A-4369-9180-5F733A098746}" srcOrd="0" destOrd="0" presId="urn:microsoft.com/office/officeart/2005/8/layout/radial4"/>
    <dgm:cxn modelId="{D7B6BB37-C91F-448E-A9CD-EF75E8BA4D39}" type="presOf" srcId="{B030CCB8-6BFE-4939-BA14-AF1FA69C06BE}" destId="{088DB0B5-1330-497F-80C5-6CE67360A6B9}" srcOrd="0" destOrd="0" presId="urn:microsoft.com/office/officeart/2005/8/layout/radial4"/>
    <dgm:cxn modelId="{D19089EA-8D79-4FA4-86A9-26180E0149E2}" type="presOf" srcId="{206FB93D-9E70-4F4D-BBF8-4D105877D223}" destId="{C9BCBFF2-67D0-41D1-A4B5-0956F142C4A2}" srcOrd="0" destOrd="0" presId="urn:microsoft.com/office/officeart/2005/8/layout/radial4"/>
    <dgm:cxn modelId="{13A97D63-EECF-4D33-AD09-0F2E27206357}" type="presOf" srcId="{B3A44065-0EDA-48A7-B04E-C546AD2D53DD}" destId="{6878C85E-D1D0-4339-82B7-5FF352C1B6BC}" srcOrd="0" destOrd="0" presId="urn:microsoft.com/office/officeart/2005/8/layout/radial4"/>
    <dgm:cxn modelId="{61588D86-1FEF-4DA6-A488-ACAA59E09AD9}" type="presOf" srcId="{27CC5767-7F26-4D89-A3DF-3F3DF8A2C4EA}" destId="{D878BF0F-F304-400A-918E-851D73C1772D}" srcOrd="0" destOrd="0" presId="urn:microsoft.com/office/officeart/2005/8/layout/radial4"/>
    <dgm:cxn modelId="{CB573CB4-D017-4B4C-A6D0-8DAB096D229D}" srcId="{F25EACA6-6A3E-4779-B4B4-157DA4848898}" destId="{0FFAE204-4A3C-4587-87DC-A659BCDE25AB}" srcOrd="4" destOrd="0" parTransId="{206FB93D-9E70-4F4D-BBF8-4D105877D223}" sibTransId="{EE02292C-F9DD-4094-BE2E-E40EC9F82D17}"/>
    <dgm:cxn modelId="{4B7A7AD8-7E25-4F07-9144-7925C503EDE6}" type="presOf" srcId="{C8828102-ABF2-460A-9E75-7FCAEBC094F2}" destId="{0ECF0A8E-B1C6-4DB6-8C02-A53B5C30476C}" srcOrd="0" destOrd="0" presId="urn:microsoft.com/office/officeart/2005/8/layout/radial4"/>
    <dgm:cxn modelId="{4BB0C671-4E70-4745-9478-A59BB0D700ED}" srcId="{F25EACA6-6A3E-4779-B4B4-157DA4848898}" destId="{C8828102-ABF2-460A-9E75-7FCAEBC094F2}" srcOrd="2" destOrd="0" parTransId="{27CC5767-7F26-4D89-A3DF-3F3DF8A2C4EA}" sibTransId="{543A7101-00F6-4385-9EF3-CD4982A5E23A}"/>
    <dgm:cxn modelId="{1263585A-A657-4607-A42D-3883469CCE9A}" type="presOf" srcId="{01F62B7B-4C79-439A-B81F-FD22FF3145D5}" destId="{EB2DBF37-C496-4A60-A584-8292C69CD383}" srcOrd="0" destOrd="0" presId="urn:microsoft.com/office/officeart/2005/8/layout/radial4"/>
    <dgm:cxn modelId="{627BD2C2-1757-48E2-8F5C-57E26C11D9CC}" srcId="{F25EACA6-6A3E-4779-B4B4-157DA4848898}" destId="{01F62B7B-4C79-439A-B81F-FD22FF3145D5}" srcOrd="1" destOrd="0" parTransId="{484E594F-47F2-4F3D-B75C-5A6275944D74}" sibTransId="{22468CE2-3CBE-4FEB-BF79-BD282DBFE0DF}"/>
    <dgm:cxn modelId="{BBDDDA00-2F8B-44A4-9711-27EE82087371}" type="presParOf" srcId="{9A009CCF-7999-4052-A5A0-2C1B84F6A062}" destId="{2ACFEC21-7B3F-4927-89A0-19F4E7E14488}" srcOrd="0" destOrd="0" presId="urn:microsoft.com/office/officeart/2005/8/layout/radial4"/>
    <dgm:cxn modelId="{2FACC679-9BFB-4E4A-B89B-02E079C8A3BB}" type="presParOf" srcId="{9A009CCF-7999-4052-A5A0-2C1B84F6A062}" destId="{B604B09A-7A1A-4369-9180-5F733A098746}" srcOrd="1" destOrd="0" presId="urn:microsoft.com/office/officeart/2005/8/layout/radial4"/>
    <dgm:cxn modelId="{511EBD84-8637-4500-8446-584FD18B553F}" type="presParOf" srcId="{9A009CCF-7999-4052-A5A0-2C1B84F6A062}" destId="{6878C85E-D1D0-4339-82B7-5FF352C1B6BC}" srcOrd="2" destOrd="0" presId="urn:microsoft.com/office/officeart/2005/8/layout/radial4"/>
    <dgm:cxn modelId="{033D0185-423F-427C-8771-A64AD03FA0C1}" type="presParOf" srcId="{9A009CCF-7999-4052-A5A0-2C1B84F6A062}" destId="{902F1E5E-2735-429C-82BC-F374B9A1CBDD}" srcOrd="3" destOrd="0" presId="urn:microsoft.com/office/officeart/2005/8/layout/radial4"/>
    <dgm:cxn modelId="{70293F91-DF08-4607-BD57-579C2CAF703B}" type="presParOf" srcId="{9A009CCF-7999-4052-A5A0-2C1B84F6A062}" destId="{EB2DBF37-C496-4A60-A584-8292C69CD383}" srcOrd="4" destOrd="0" presId="urn:microsoft.com/office/officeart/2005/8/layout/radial4"/>
    <dgm:cxn modelId="{09CB2A6B-6D7F-4130-99AE-3F4102117137}" type="presParOf" srcId="{9A009CCF-7999-4052-A5A0-2C1B84F6A062}" destId="{D878BF0F-F304-400A-918E-851D73C1772D}" srcOrd="5" destOrd="0" presId="urn:microsoft.com/office/officeart/2005/8/layout/radial4"/>
    <dgm:cxn modelId="{6C57E2B3-A9F7-4921-8DF8-62E7378758BA}" type="presParOf" srcId="{9A009CCF-7999-4052-A5A0-2C1B84F6A062}" destId="{0ECF0A8E-B1C6-4DB6-8C02-A53B5C30476C}" srcOrd="6" destOrd="0" presId="urn:microsoft.com/office/officeart/2005/8/layout/radial4"/>
    <dgm:cxn modelId="{65152ED8-A183-4AA2-AE14-931883D71C2B}" type="presParOf" srcId="{9A009CCF-7999-4052-A5A0-2C1B84F6A062}" destId="{088DB0B5-1330-497F-80C5-6CE67360A6B9}" srcOrd="7" destOrd="0" presId="urn:microsoft.com/office/officeart/2005/8/layout/radial4"/>
    <dgm:cxn modelId="{4BBDAA48-EF52-41B8-83F8-3E5C5EC83AB4}" type="presParOf" srcId="{9A009CCF-7999-4052-A5A0-2C1B84F6A062}" destId="{E066B84F-20CB-4891-B9F4-4B0FC91D3F8F}" srcOrd="8" destOrd="0" presId="urn:microsoft.com/office/officeart/2005/8/layout/radial4"/>
    <dgm:cxn modelId="{302D3340-A05E-4618-AB42-661D3CE0CD5B}" type="presParOf" srcId="{9A009CCF-7999-4052-A5A0-2C1B84F6A062}" destId="{C9BCBFF2-67D0-41D1-A4B5-0956F142C4A2}" srcOrd="9" destOrd="0" presId="urn:microsoft.com/office/officeart/2005/8/layout/radial4"/>
    <dgm:cxn modelId="{65B6B3E1-0A27-4D87-BE7E-4C1D04F7960E}" type="presParOf" srcId="{9A009CCF-7999-4052-A5A0-2C1B84F6A062}" destId="{D8110F79-F9EC-4DFB-872E-320F00B5EB71}"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35207-E061-4612-99E9-618E6CFB1645}">
      <dsp:nvSpPr>
        <dsp:cNvPr id="0" name=""/>
        <dsp:cNvSpPr/>
      </dsp:nvSpPr>
      <dsp:spPr>
        <a:xfrm>
          <a:off x="2195500" y="1375128"/>
          <a:ext cx="1288157" cy="981685"/>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HUB: Goa Medical College &amp; Hospital</a:t>
          </a:r>
        </a:p>
      </dsp:txBody>
      <dsp:txXfrm>
        <a:off x="2384146" y="1518892"/>
        <a:ext cx="910865" cy="694157"/>
      </dsp:txXfrm>
    </dsp:sp>
    <dsp:sp modelId="{1ACEC547-E93A-4814-8587-6002ABFBA23D}">
      <dsp:nvSpPr>
        <dsp:cNvPr id="0" name=""/>
        <dsp:cNvSpPr/>
      </dsp:nvSpPr>
      <dsp:spPr>
        <a:xfrm rot="16213422">
          <a:off x="2468698" y="990147"/>
          <a:ext cx="748518" cy="21452"/>
        </a:xfrm>
        <a:custGeom>
          <a:avLst/>
          <a:gdLst/>
          <a:ahLst/>
          <a:cxnLst/>
          <a:rect l="0" t="0" r="0" b="0"/>
          <a:pathLst>
            <a:path>
              <a:moveTo>
                <a:pt x="0" y="10726"/>
              </a:moveTo>
              <a:lnTo>
                <a:pt x="748518"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a:off x="2824244" y="982160"/>
        <a:ext cx="37425" cy="37425"/>
      </dsp:txXfrm>
    </dsp:sp>
    <dsp:sp modelId="{820B81BD-2119-410F-A124-F80DE9250FDE}">
      <dsp:nvSpPr>
        <dsp:cNvPr id="0" name=""/>
        <dsp:cNvSpPr/>
      </dsp:nvSpPr>
      <dsp:spPr>
        <a:xfrm>
          <a:off x="2283217" y="0"/>
          <a:ext cx="1124848" cy="626618"/>
        </a:xfrm>
        <a:prstGeom prst="ellipse">
          <a:avLst/>
        </a:prstGeom>
        <a:solidFill>
          <a:schemeClr val="accent6">
            <a:lumMod val="60000"/>
            <a:lumOff val="4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1. </a:t>
          </a:r>
          <a:r>
            <a:rPr lang="en-IN" sz="1200" b="1" kern="1200" dirty="0" err="1"/>
            <a:t>Asilo</a:t>
          </a:r>
          <a:r>
            <a:rPr lang="en-IN" sz="1200" b="1" kern="1200" dirty="0"/>
            <a:t> Hospital, </a:t>
          </a:r>
          <a:r>
            <a:rPr lang="en-IN" sz="1200" b="1" kern="1200" dirty="0" err="1"/>
            <a:t>Mapusa</a:t>
          </a:r>
          <a:endParaRPr lang="en-IN" sz="1200" b="1" kern="1200" dirty="0"/>
        </a:p>
      </dsp:txBody>
      <dsp:txXfrm>
        <a:off x="2447947" y="91766"/>
        <a:ext cx="795388" cy="443086"/>
      </dsp:txXfrm>
    </dsp:sp>
    <dsp:sp modelId="{1A0A2FFB-5892-4C6C-BF30-A4F733036E1B}">
      <dsp:nvSpPr>
        <dsp:cNvPr id="0" name=""/>
        <dsp:cNvSpPr/>
      </dsp:nvSpPr>
      <dsp:spPr>
        <a:xfrm rot="18613320">
          <a:off x="3033923" y="1109487"/>
          <a:ext cx="872720" cy="21452"/>
        </a:xfrm>
        <a:custGeom>
          <a:avLst/>
          <a:gdLst/>
          <a:ahLst/>
          <a:cxnLst/>
          <a:rect l="0" t="0" r="0" b="0"/>
          <a:pathLst>
            <a:path>
              <a:moveTo>
                <a:pt x="0" y="10726"/>
              </a:moveTo>
              <a:lnTo>
                <a:pt x="872720"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a:off x="3448466" y="1098395"/>
        <a:ext cx="43636" cy="43636"/>
      </dsp:txXfrm>
    </dsp:sp>
    <dsp:sp modelId="{0CA9C633-2C5E-4D01-B2B5-E2549CFAD30A}">
      <dsp:nvSpPr>
        <dsp:cNvPr id="0" name=""/>
        <dsp:cNvSpPr/>
      </dsp:nvSpPr>
      <dsp:spPr>
        <a:xfrm>
          <a:off x="3459828" y="146078"/>
          <a:ext cx="1093486" cy="680037"/>
        </a:xfrm>
        <a:prstGeom prst="ellipse">
          <a:avLst/>
        </a:prstGeom>
        <a:solidFill>
          <a:schemeClr val="accent6">
            <a:lumMod val="60000"/>
            <a:lumOff val="4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2. </a:t>
          </a:r>
          <a:r>
            <a:rPr lang="en-IN" sz="1200" b="1" kern="1200" dirty="0" err="1"/>
            <a:t>Hospicio</a:t>
          </a:r>
          <a:r>
            <a:rPr lang="en-IN" sz="1200" b="1" kern="1200" dirty="0"/>
            <a:t> </a:t>
          </a:r>
          <a:r>
            <a:rPr lang="en-IN" sz="1200" b="1" kern="1200" dirty="0" smtClean="0"/>
            <a:t>Hospital, </a:t>
          </a:r>
          <a:r>
            <a:rPr lang="en-IN" sz="1200" b="1" kern="1200" dirty="0" err="1"/>
            <a:t>Margao</a:t>
          </a:r>
          <a:endParaRPr lang="en-IN" sz="1200" b="1" kern="1200" dirty="0"/>
        </a:p>
      </dsp:txBody>
      <dsp:txXfrm>
        <a:off x="3619965" y="245667"/>
        <a:ext cx="773212" cy="480859"/>
      </dsp:txXfrm>
    </dsp:sp>
    <dsp:sp modelId="{6F4D611D-08EE-4D2C-9230-B8154CF73E14}">
      <dsp:nvSpPr>
        <dsp:cNvPr id="0" name=""/>
        <dsp:cNvSpPr/>
      </dsp:nvSpPr>
      <dsp:spPr>
        <a:xfrm rot="20123607">
          <a:off x="3369576" y="1501240"/>
          <a:ext cx="485962" cy="21452"/>
        </a:xfrm>
        <a:custGeom>
          <a:avLst/>
          <a:gdLst/>
          <a:ahLst/>
          <a:cxnLst/>
          <a:rect l="0" t="0" r="0" b="0"/>
          <a:pathLst>
            <a:path>
              <a:moveTo>
                <a:pt x="0" y="10726"/>
              </a:moveTo>
              <a:lnTo>
                <a:pt x="485962"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a:off x="3600408" y="1499817"/>
        <a:ext cx="24298" cy="24298"/>
      </dsp:txXfrm>
    </dsp:sp>
    <dsp:sp modelId="{D49884E7-9F9E-4370-BCBF-401D0F89910D}">
      <dsp:nvSpPr>
        <dsp:cNvPr id="0" name=""/>
        <dsp:cNvSpPr/>
      </dsp:nvSpPr>
      <dsp:spPr>
        <a:xfrm>
          <a:off x="3630664" y="875335"/>
          <a:ext cx="1375752" cy="626618"/>
        </a:xfrm>
        <a:prstGeom prst="ellipse">
          <a:avLst/>
        </a:prstGeom>
        <a:solidFill>
          <a:schemeClr val="accent4">
            <a:lumMod val="40000"/>
            <a:lumOff val="6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3. Sub-District Hospital, </a:t>
          </a:r>
          <a:r>
            <a:rPr lang="en-IN" sz="1200" b="1" kern="1200" dirty="0" err="1"/>
            <a:t>Ponda</a:t>
          </a:r>
          <a:endParaRPr lang="en-IN" sz="1200" b="1" kern="1200" dirty="0"/>
        </a:p>
      </dsp:txBody>
      <dsp:txXfrm>
        <a:off x="3832138" y="967101"/>
        <a:ext cx="972804" cy="443086"/>
      </dsp:txXfrm>
    </dsp:sp>
    <dsp:sp modelId="{0FBACCDC-A912-4C96-8D60-02134FECF146}">
      <dsp:nvSpPr>
        <dsp:cNvPr id="0" name=""/>
        <dsp:cNvSpPr/>
      </dsp:nvSpPr>
      <dsp:spPr>
        <a:xfrm rot="31725">
          <a:off x="3483602" y="1863131"/>
          <a:ext cx="421265" cy="21452"/>
        </a:xfrm>
        <a:custGeom>
          <a:avLst/>
          <a:gdLst/>
          <a:ahLst/>
          <a:cxnLst/>
          <a:rect l="0" t="0" r="0" b="0"/>
          <a:pathLst>
            <a:path>
              <a:moveTo>
                <a:pt x="0" y="10726"/>
              </a:moveTo>
              <a:lnTo>
                <a:pt x="421265"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a:off x="3683703" y="1863326"/>
        <a:ext cx="21063" cy="21063"/>
      </dsp:txXfrm>
    </dsp:sp>
    <dsp:sp modelId="{0E07D9E2-E905-4D94-8AB7-8C420450FE37}">
      <dsp:nvSpPr>
        <dsp:cNvPr id="0" name=""/>
        <dsp:cNvSpPr/>
      </dsp:nvSpPr>
      <dsp:spPr>
        <a:xfrm>
          <a:off x="3904724" y="1568734"/>
          <a:ext cx="1353075" cy="626618"/>
        </a:xfrm>
        <a:prstGeom prst="ellipse">
          <a:avLst/>
        </a:prstGeom>
        <a:solidFill>
          <a:schemeClr val="accent4">
            <a:lumMod val="40000"/>
            <a:lumOff val="6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4. Sub-district Hospital, </a:t>
          </a:r>
          <a:r>
            <a:rPr lang="en-IN" sz="1200" b="1" kern="1200" dirty="0" err="1"/>
            <a:t>Chicalim</a:t>
          </a:r>
          <a:endParaRPr lang="en-IN" sz="1200" b="1" kern="1200" dirty="0"/>
        </a:p>
      </dsp:txBody>
      <dsp:txXfrm>
        <a:off x="4102877" y="1660500"/>
        <a:ext cx="956769" cy="443086"/>
      </dsp:txXfrm>
    </dsp:sp>
    <dsp:sp modelId="{D327AE8B-75AE-41F7-BF46-2C86934090E7}">
      <dsp:nvSpPr>
        <dsp:cNvPr id="0" name=""/>
        <dsp:cNvSpPr/>
      </dsp:nvSpPr>
      <dsp:spPr>
        <a:xfrm rot="1550213">
          <a:off x="3349916" y="2263610"/>
          <a:ext cx="666044" cy="21452"/>
        </a:xfrm>
        <a:custGeom>
          <a:avLst/>
          <a:gdLst/>
          <a:ahLst/>
          <a:cxnLst/>
          <a:rect l="0" t="0" r="0" b="0"/>
          <a:pathLst>
            <a:path>
              <a:moveTo>
                <a:pt x="0" y="10726"/>
              </a:moveTo>
              <a:lnTo>
                <a:pt x="666044"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a:off x="3666288" y="2257685"/>
        <a:ext cx="33302" cy="33302"/>
      </dsp:txXfrm>
    </dsp:sp>
    <dsp:sp modelId="{5C066059-4001-45C4-AC6D-696618D1A1C9}">
      <dsp:nvSpPr>
        <dsp:cNvPr id="0" name=""/>
        <dsp:cNvSpPr/>
      </dsp:nvSpPr>
      <dsp:spPr>
        <a:xfrm>
          <a:off x="3762560" y="2335180"/>
          <a:ext cx="1386160" cy="626618"/>
        </a:xfrm>
        <a:prstGeom prst="ellipse">
          <a:avLst/>
        </a:prstGeom>
        <a:solidFill>
          <a:srgbClr val="FFFF99"/>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5.CHC Valpoi</a:t>
          </a:r>
        </a:p>
      </dsp:txBody>
      <dsp:txXfrm>
        <a:off x="3965558" y="2426946"/>
        <a:ext cx="980164" cy="443086"/>
      </dsp:txXfrm>
    </dsp:sp>
    <dsp:sp modelId="{529114B3-AFEC-4341-96E3-A7CFFB72AE9A}">
      <dsp:nvSpPr>
        <dsp:cNvPr id="0" name=""/>
        <dsp:cNvSpPr/>
      </dsp:nvSpPr>
      <dsp:spPr>
        <a:xfrm rot="2878989">
          <a:off x="3012435" y="2690639"/>
          <a:ext cx="1159564" cy="21452"/>
        </a:xfrm>
        <a:custGeom>
          <a:avLst/>
          <a:gdLst/>
          <a:ahLst/>
          <a:cxnLst/>
          <a:rect l="0" t="0" r="0" b="0"/>
          <a:pathLst>
            <a:path>
              <a:moveTo>
                <a:pt x="0" y="10726"/>
              </a:moveTo>
              <a:lnTo>
                <a:pt x="1159564"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a:off x="3563228" y="2672376"/>
        <a:ext cx="57978" cy="57978"/>
      </dsp:txXfrm>
    </dsp:sp>
    <dsp:sp modelId="{FD27747F-E263-4CA9-9F32-6BEF4F614ECB}">
      <dsp:nvSpPr>
        <dsp:cNvPr id="0" name=""/>
        <dsp:cNvSpPr/>
      </dsp:nvSpPr>
      <dsp:spPr>
        <a:xfrm>
          <a:off x="3516434" y="3112161"/>
          <a:ext cx="1440538" cy="609110"/>
        </a:xfrm>
        <a:prstGeom prst="ellipse">
          <a:avLst/>
        </a:prstGeom>
        <a:solidFill>
          <a:srgbClr val="FFFF99"/>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6. CHC Sakhali </a:t>
          </a:r>
        </a:p>
      </dsp:txBody>
      <dsp:txXfrm>
        <a:off x="3727396" y="3201363"/>
        <a:ext cx="1018614" cy="430706"/>
      </dsp:txXfrm>
    </dsp:sp>
    <dsp:sp modelId="{0D0FC12A-3776-4A49-B363-C158EF46F757}">
      <dsp:nvSpPr>
        <dsp:cNvPr id="0" name=""/>
        <dsp:cNvSpPr/>
      </dsp:nvSpPr>
      <dsp:spPr>
        <a:xfrm rot="5401543">
          <a:off x="2431926" y="2753337"/>
          <a:ext cx="814500" cy="21452"/>
        </a:xfrm>
        <a:custGeom>
          <a:avLst/>
          <a:gdLst/>
          <a:ahLst/>
          <a:cxnLst/>
          <a:rect l="0" t="0" r="0" b="0"/>
          <a:pathLst>
            <a:path>
              <a:moveTo>
                <a:pt x="0" y="10726"/>
              </a:moveTo>
              <a:lnTo>
                <a:pt x="814500"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rot="10800000">
        <a:off x="2818814" y="2743700"/>
        <a:ext cx="40725" cy="40725"/>
      </dsp:txXfrm>
    </dsp:sp>
    <dsp:sp modelId="{131F584D-F3F9-43D2-97DE-DA1C105923EB}">
      <dsp:nvSpPr>
        <dsp:cNvPr id="0" name=""/>
        <dsp:cNvSpPr/>
      </dsp:nvSpPr>
      <dsp:spPr>
        <a:xfrm>
          <a:off x="2271394" y="3171313"/>
          <a:ext cx="1134911" cy="638686"/>
        </a:xfrm>
        <a:prstGeom prst="ellipse">
          <a:avLst/>
        </a:prstGeom>
        <a:solidFill>
          <a:srgbClr val="FFFF99"/>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7. CHC Pernem</a:t>
          </a:r>
        </a:p>
      </dsp:txBody>
      <dsp:txXfrm>
        <a:off x="2437598" y="3264846"/>
        <a:ext cx="802503" cy="451620"/>
      </dsp:txXfrm>
    </dsp:sp>
    <dsp:sp modelId="{8D419739-F2A9-4FB2-B314-026446947B5F}">
      <dsp:nvSpPr>
        <dsp:cNvPr id="0" name=""/>
        <dsp:cNvSpPr/>
      </dsp:nvSpPr>
      <dsp:spPr>
        <a:xfrm rot="7816703">
          <a:off x="1598636" y="2680669"/>
          <a:ext cx="1082934" cy="21452"/>
        </a:xfrm>
        <a:custGeom>
          <a:avLst/>
          <a:gdLst/>
          <a:ahLst/>
          <a:cxnLst/>
          <a:rect l="0" t="0" r="0" b="0"/>
          <a:pathLst>
            <a:path>
              <a:moveTo>
                <a:pt x="0" y="10726"/>
              </a:moveTo>
              <a:lnTo>
                <a:pt x="1082934"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rot="10800000">
        <a:off x="2113030" y="2664322"/>
        <a:ext cx="54146" cy="54146"/>
      </dsp:txXfrm>
    </dsp:sp>
    <dsp:sp modelId="{8DFEB0EF-C238-4FFF-9B5A-316C3BFCF8F1}">
      <dsp:nvSpPr>
        <dsp:cNvPr id="0" name=""/>
        <dsp:cNvSpPr/>
      </dsp:nvSpPr>
      <dsp:spPr>
        <a:xfrm>
          <a:off x="854420" y="3085089"/>
          <a:ext cx="1385665" cy="611811"/>
        </a:xfrm>
        <a:prstGeom prst="ellipse">
          <a:avLst/>
        </a:prstGeom>
        <a:solidFill>
          <a:srgbClr val="FFFF99"/>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8. CHC Canacona </a:t>
          </a:r>
        </a:p>
      </dsp:txBody>
      <dsp:txXfrm>
        <a:off x="1057346" y="3174687"/>
        <a:ext cx="979813" cy="432615"/>
      </dsp:txXfrm>
    </dsp:sp>
    <dsp:sp modelId="{C12597AB-CBC5-4DE2-9150-204172D2B17B}">
      <dsp:nvSpPr>
        <dsp:cNvPr id="0" name=""/>
        <dsp:cNvSpPr/>
      </dsp:nvSpPr>
      <dsp:spPr>
        <a:xfrm rot="9159093">
          <a:off x="1655903" y="2289206"/>
          <a:ext cx="689262" cy="21452"/>
        </a:xfrm>
        <a:custGeom>
          <a:avLst/>
          <a:gdLst/>
          <a:ahLst/>
          <a:cxnLst/>
          <a:rect l="0" t="0" r="0" b="0"/>
          <a:pathLst>
            <a:path>
              <a:moveTo>
                <a:pt x="0" y="10726"/>
              </a:moveTo>
              <a:lnTo>
                <a:pt x="689262"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en-IN" sz="1050" b="1" kern="1200">
            <a:solidFill>
              <a:sysClr val="windowText" lastClr="000000"/>
            </a:solidFill>
          </a:endParaRPr>
        </a:p>
      </dsp:txBody>
      <dsp:txXfrm rot="10800000">
        <a:off x="1983303" y="2282701"/>
        <a:ext cx="34463" cy="34463"/>
      </dsp:txXfrm>
    </dsp:sp>
    <dsp:sp modelId="{20691C84-0548-4B97-8A30-5807AE2A9CA0}">
      <dsp:nvSpPr>
        <dsp:cNvPr id="0" name=""/>
        <dsp:cNvSpPr/>
      </dsp:nvSpPr>
      <dsp:spPr>
        <a:xfrm>
          <a:off x="577721" y="2377033"/>
          <a:ext cx="1335949" cy="626618"/>
        </a:xfrm>
        <a:prstGeom prst="ellipse">
          <a:avLst/>
        </a:prstGeom>
        <a:solidFill>
          <a:srgbClr val="FFFF99"/>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9. CHC Curchorem </a:t>
          </a:r>
        </a:p>
      </dsp:txBody>
      <dsp:txXfrm>
        <a:off x="773366" y="2468799"/>
        <a:ext cx="944659" cy="443086"/>
      </dsp:txXfrm>
    </dsp:sp>
    <dsp:sp modelId="{13DA1499-2D8B-4175-BE4D-E778CDDE119D}">
      <dsp:nvSpPr>
        <dsp:cNvPr id="0" name=""/>
        <dsp:cNvSpPr/>
      </dsp:nvSpPr>
      <dsp:spPr>
        <a:xfrm rot="10731426">
          <a:off x="1674960" y="1873283"/>
          <a:ext cx="520812" cy="21452"/>
        </a:xfrm>
        <a:custGeom>
          <a:avLst/>
          <a:gdLst/>
          <a:ahLst/>
          <a:cxnLst/>
          <a:rect l="0" t="0" r="0" b="0"/>
          <a:pathLst>
            <a:path>
              <a:moveTo>
                <a:pt x="0" y="10726"/>
              </a:moveTo>
              <a:lnTo>
                <a:pt x="520812"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n-IN" sz="400" b="1" kern="1200"/>
        </a:p>
      </dsp:txBody>
      <dsp:txXfrm rot="10800000">
        <a:off x="1922346" y="1870989"/>
        <a:ext cx="26040" cy="26040"/>
      </dsp:txXfrm>
    </dsp:sp>
    <dsp:sp modelId="{21F26120-85E9-4ACA-9DD6-34D235D85ED0}">
      <dsp:nvSpPr>
        <dsp:cNvPr id="0" name=""/>
        <dsp:cNvSpPr/>
      </dsp:nvSpPr>
      <dsp:spPr>
        <a:xfrm>
          <a:off x="393366" y="1588673"/>
          <a:ext cx="1282179" cy="626618"/>
        </a:xfrm>
        <a:prstGeom prst="ellipse">
          <a:avLst/>
        </a:prstGeom>
        <a:solidFill>
          <a:schemeClr val="accent3">
            <a:lumMod val="40000"/>
            <a:lumOff val="6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10. PHC Dharbandora</a:t>
          </a:r>
        </a:p>
      </dsp:txBody>
      <dsp:txXfrm>
        <a:off x="581137" y="1680439"/>
        <a:ext cx="906637" cy="443086"/>
      </dsp:txXfrm>
    </dsp:sp>
    <dsp:sp modelId="{127570D3-3FA8-4466-B88E-30837AEAF459}">
      <dsp:nvSpPr>
        <dsp:cNvPr id="0" name=""/>
        <dsp:cNvSpPr/>
      </dsp:nvSpPr>
      <dsp:spPr>
        <a:xfrm rot="12273138">
          <a:off x="1504763" y="1432632"/>
          <a:ext cx="819434" cy="21452"/>
        </a:xfrm>
        <a:custGeom>
          <a:avLst/>
          <a:gdLst/>
          <a:ahLst/>
          <a:cxnLst/>
          <a:rect l="0" t="0" r="0" b="0"/>
          <a:pathLst>
            <a:path>
              <a:moveTo>
                <a:pt x="0" y="10726"/>
              </a:moveTo>
              <a:lnTo>
                <a:pt x="819434"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n-IN" sz="400" b="1" kern="1200"/>
        </a:p>
      </dsp:txBody>
      <dsp:txXfrm rot="10800000">
        <a:off x="1893994" y="1422872"/>
        <a:ext cx="40971" cy="40971"/>
      </dsp:txXfrm>
    </dsp:sp>
    <dsp:sp modelId="{48D5B320-AF94-4CE8-98D8-8FEDDFB54317}">
      <dsp:nvSpPr>
        <dsp:cNvPr id="0" name=""/>
        <dsp:cNvSpPr/>
      </dsp:nvSpPr>
      <dsp:spPr>
        <a:xfrm>
          <a:off x="640126" y="775600"/>
          <a:ext cx="996930" cy="626618"/>
        </a:xfrm>
        <a:prstGeom prst="ellipse">
          <a:avLst/>
        </a:prstGeom>
        <a:solidFill>
          <a:schemeClr val="accent3">
            <a:lumMod val="40000"/>
            <a:lumOff val="6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11. PHC </a:t>
          </a:r>
          <a:r>
            <a:rPr lang="en-IN" sz="1200" b="1" kern="1200" dirty="0" err="1"/>
            <a:t>Aldona</a:t>
          </a:r>
          <a:endParaRPr lang="en-IN" sz="1200" b="1" kern="1200" dirty="0"/>
        </a:p>
      </dsp:txBody>
      <dsp:txXfrm>
        <a:off x="786123" y="867366"/>
        <a:ext cx="704936" cy="443086"/>
      </dsp:txXfrm>
    </dsp:sp>
    <dsp:sp modelId="{8BC931F3-BFD5-4E49-B4FA-100ABA080D41}">
      <dsp:nvSpPr>
        <dsp:cNvPr id="0" name=""/>
        <dsp:cNvSpPr/>
      </dsp:nvSpPr>
      <dsp:spPr>
        <a:xfrm rot="13771105">
          <a:off x="1707969" y="1083855"/>
          <a:ext cx="946421" cy="21452"/>
        </a:xfrm>
        <a:custGeom>
          <a:avLst/>
          <a:gdLst/>
          <a:ahLst/>
          <a:cxnLst/>
          <a:rect l="0" t="0" r="0" b="0"/>
          <a:pathLst>
            <a:path>
              <a:moveTo>
                <a:pt x="0" y="10726"/>
              </a:moveTo>
              <a:lnTo>
                <a:pt x="946421" y="107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90000"/>
            </a:lnSpc>
            <a:spcBef>
              <a:spcPct val="0"/>
            </a:spcBef>
            <a:spcAft>
              <a:spcPct val="35000"/>
            </a:spcAft>
          </a:pPr>
          <a:endParaRPr lang="en-IN" sz="400" b="1" kern="1200"/>
        </a:p>
      </dsp:txBody>
      <dsp:txXfrm rot="10800000">
        <a:off x="2157519" y="1070921"/>
        <a:ext cx="47321" cy="47321"/>
      </dsp:txXfrm>
    </dsp:sp>
    <dsp:sp modelId="{7D2E458C-9A57-4B5B-A4FD-E2D53533C862}">
      <dsp:nvSpPr>
        <dsp:cNvPr id="0" name=""/>
        <dsp:cNvSpPr/>
      </dsp:nvSpPr>
      <dsp:spPr>
        <a:xfrm>
          <a:off x="1171656" y="149040"/>
          <a:ext cx="939795" cy="626618"/>
        </a:xfrm>
        <a:prstGeom prst="ellipse">
          <a:avLst/>
        </a:prstGeom>
        <a:solidFill>
          <a:schemeClr val="tx2">
            <a:lumMod val="20000"/>
            <a:lumOff val="8000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IN" sz="1200" b="1" kern="1200" dirty="0"/>
            <a:t>12. UHC </a:t>
          </a:r>
          <a:r>
            <a:rPr lang="en-IN" sz="1200" b="1" kern="1200" dirty="0" err="1"/>
            <a:t>Panaji</a:t>
          </a:r>
          <a:endParaRPr lang="en-IN" sz="1200" b="1" kern="1200" dirty="0"/>
        </a:p>
      </dsp:txBody>
      <dsp:txXfrm>
        <a:off x="1309286" y="240806"/>
        <a:ext cx="664535" cy="443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FEC21-7B3F-4927-89A0-19F4E7E14488}">
      <dsp:nvSpPr>
        <dsp:cNvPr id="0" name=""/>
        <dsp:cNvSpPr/>
      </dsp:nvSpPr>
      <dsp:spPr>
        <a:xfrm>
          <a:off x="3072009" y="2598399"/>
          <a:ext cx="2085581" cy="1926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IN" sz="1800" b="1" kern="1200" dirty="0">
              <a:latin typeface="Times New Roman" pitchFamily="18" charset="0"/>
              <a:cs typeface="Times New Roman" pitchFamily="18" charset="0"/>
            </a:rPr>
            <a:t>CHANGING</a:t>
          </a:r>
          <a:r>
            <a:rPr lang="en-IN" sz="1600" b="1" kern="1200" dirty="0">
              <a:latin typeface="Times New Roman" pitchFamily="18" charset="0"/>
              <a:cs typeface="Times New Roman" pitchFamily="18" charset="0"/>
            </a:rPr>
            <a:t> DIABETES BAROMETER</a:t>
          </a:r>
        </a:p>
      </dsp:txBody>
      <dsp:txXfrm>
        <a:off x="3377435" y="2880584"/>
        <a:ext cx="1474729" cy="1362513"/>
      </dsp:txXfrm>
    </dsp:sp>
    <dsp:sp modelId="{B604B09A-7A1A-4369-9180-5F733A098746}">
      <dsp:nvSpPr>
        <dsp:cNvPr id="0" name=""/>
        <dsp:cNvSpPr/>
      </dsp:nvSpPr>
      <dsp:spPr>
        <a:xfrm rot="10800000">
          <a:off x="1285853" y="3287260"/>
          <a:ext cx="1687916" cy="549161"/>
        </a:xfrm>
        <a:prstGeom prst="lef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878C85E-D1D0-4339-82B7-5FF352C1B6BC}">
      <dsp:nvSpPr>
        <dsp:cNvPr id="0" name=""/>
        <dsp:cNvSpPr/>
      </dsp:nvSpPr>
      <dsp:spPr>
        <a:xfrm>
          <a:off x="370583" y="2829625"/>
          <a:ext cx="1830539" cy="1464431"/>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IN" sz="1500" kern="1200" dirty="0" smtClean="0">
              <a:latin typeface="Times New Roman" pitchFamily="18" charset="0"/>
              <a:cs typeface="Times New Roman" pitchFamily="18" charset="0"/>
            </a:rPr>
            <a:t>15 </a:t>
          </a:r>
          <a:r>
            <a:rPr lang="en-IN" sz="1500" b="1" kern="1200" dirty="0">
              <a:latin typeface="Times New Roman" pitchFamily="18" charset="0"/>
              <a:cs typeface="Times New Roman" pitchFamily="18" charset="0"/>
            </a:rPr>
            <a:t>COMMUNITY DIABETES CENTRES (CDCS)</a:t>
          </a:r>
        </a:p>
      </dsp:txBody>
      <dsp:txXfrm>
        <a:off x="413475" y="2872517"/>
        <a:ext cx="1744755" cy="1378647"/>
      </dsp:txXfrm>
    </dsp:sp>
    <dsp:sp modelId="{902F1E5E-2735-429C-82BC-F374B9A1CBDD}">
      <dsp:nvSpPr>
        <dsp:cNvPr id="0" name=""/>
        <dsp:cNvSpPr/>
      </dsp:nvSpPr>
      <dsp:spPr>
        <a:xfrm rot="13500000">
          <a:off x="1861426" y="1897703"/>
          <a:ext cx="1727631" cy="549161"/>
        </a:xfrm>
        <a:prstGeom prst="lef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B2DBF37-C496-4A60-A584-8292C69CD383}">
      <dsp:nvSpPr>
        <dsp:cNvPr id="0" name=""/>
        <dsp:cNvSpPr/>
      </dsp:nvSpPr>
      <dsp:spPr>
        <a:xfrm>
          <a:off x="1199163" y="829258"/>
          <a:ext cx="1830539" cy="1464431"/>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IN" sz="1500" b="1" kern="1200" dirty="0">
              <a:latin typeface="Times New Roman" pitchFamily="18" charset="0"/>
              <a:cs typeface="Times New Roman" pitchFamily="18" charset="0"/>
            </a:rPr>
            <a:t>FREE TREATMENT </a:t>
          </a:r>
          <a:r>
            <a:rPr lang="en-IN" sz="1500" kern="1200" dirty="0">
              <a:latin typeface="Times New Roman" pitchFamily="18" charset="0"/>
              <a:cs typeface="Times New Roman" pitchFamily="18" charset="0"/>
            </a:rPr>
            <a:t>for all </a:t>
          </a:r>
          <a:r>
            <a:rPr lang="en-IN" sz="1500" kern="1200" dirty="0" err="1">
              <a:latin typeface="Times New Roman" pitchFamily="18" charset="0"/>
              <a:cs typeface="Times New Roman" pitchFamily="18" charset="0"/>
            </a:rPr>
            <a:t>Goans</a:t>
          </a:r>
          <a:r>
            <a:rPr lang="en-IN" sz="1500" kern="1200" dirty="0">
              <a:latin typeface="Times New Roman" pitchFamily="18" charset="0"/>
              <a:cs typeface="Times New Roman" pitchFamily="18" charset="0"/>
            </a:rPr>
            <a:t> with diabetes, including provision of </a:t>
          </a:r>
          <a:r>
            <a:rPr lang="en-IN" sz="1500" kern="1200" dirty="0" err="1">
              <a:latin typeface="Times New Roman" pitchFamily="18" charset="0"/>
              <a:cs typeface="Times New Roman" pitchFamily="18" charset="0"/>
            </a:rPr>
            <a:t>insulins</a:t>
          </a:r>
          <a:endParaRPr lang="en-IN" sz="1500" kern="1200" dirty="0">
            <a:latin typeface="Times New Roman" pitchFamily="18" charset="0"/>
            <a:cs typeface="Times New Roman" pitchFamily="18" charset="0"/>
          </a:endParaRPr>
        </a:p>
      </dsp:txBody>
      <dsp:txXfrm>
        <a:off x="1242055" y="872150"/>
        <a:ext cx="1744755" cy="1378647"/>
      </dsp:txXfrm>
    </dsp:sp>
    <dsp:sp modelId="{D878BF0F-F304-400A-918E-851D73C1772D}">
      <dsp:nvSpPr>
        <dsp:cNvPr id="0" name=""/>
        <dsp:cNvSpPr/>
      </dsp:nvSpPr>
      <dsp:spPr>
        <a:xfrm rot="16200000">
          <a:off x="3233349" y="1339765"/>
          <a:ext cx="1762901" cy="549161"/>
        </a:xfrm>
        <a:prstGeom prst="lef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ECF0A8E-B1C6-4DB6-8C02-A53B5C30476C}">
      <dsp:nvSpPr>
        <dsp:cNvPr id="0" name=""/>
        <dsp:cNvSpPr/>
      </dsp:nvSpPr>
      <dsp:spPr>
        <a:xfrm>
          <a:off x="3199530" y="679"/>
          <a:ext cx="1830539" cy="1464431"/>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IN" sz="1500" b="1" kern="1200" dirty="0">
              <a:latin typeface="Times New Roman" pitchFamily="18" charset="0"/>
              <a:cs typeface="Times New Roman" pitchFamily="18" charset="0"/>
            </a:rPr>
            <a:t>IN-DEPTH TRAINING </a:t>
          </a:r>
          <a:r>
            <a:rPr lang="en-IN" sz="1500" kern="1200" dirty="0">
              <a:latin typeface="Times New Roman" pitchFamily="18" charset="0"/>
              <a:cs typeface="Times New Roman" pitchFamily="18" charset="0"/>
            </a:rPr>
            <a:t>based on latest international curriculum for Govt. doctors and healthcare workers</a:t>
          </a:r>
        </a:p>
      </dsp:txBody>
      <dsp:txXfrm>
        <a:off x="3242422" y="43571"/>
        <a:ext cx="1744755" cy="1378647"/>
      </dsp:txXfrm>
    </dsp:sp>
    <dsp:sp modelId="{088DB0B5-1330-497F-80C5-6CE67360A6B9}">
      <dsp:nvSpPr>
        <dsp:cNvPr id="0" name=""/>
        <dsp:cNvSpPr/>
      </dsp:nvSpPr>
      <dsp:spPr>
        <a:xfrm rot="18900000">
          <a:off x="4640541" y="1897703"/>
          <a:ext cx="1727631" cy="549161"/>
        </a:xfrm>
        <a:prstGeom prst="lef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066B84F-20CB-4891-B9F4-4B0FC91D3F8F}">
      <dsp:nvSpPr>
        <dsp:cNvPr id="0" name=""/>
        <dsp:cNvSpPr/>
      </dsp:nvSpPr>
      <dsp:spPr>
        <a:xfrm>
          <a:off x="5199897" y="829258"/>
          <a:ext cx="1830539" cy="1464431"/>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IN" sz="1500" kern="1200" dirty="0">
              <a:latin typeface="Times New Roman" pitchFamily="18" charset="0"/>
              <a:cs typeface="Times New Roman" pitchFamily="18" charset="0"/>
            </a:rPr>
            <a:t>At-home </a:t>
          </a:r>
          <a:r>
            <a:rPr lang="en-IN" sz="1500" kern="1200" dirty="0" err="1">
              <a:latin typeface="Times New Roman" pitchFamily="18" charset="0"/>
              <a:cs typeface="Times New Roman" pitchFamily="18" charset="0"/>
            </a:rPr>
            <a:t>counseling</a:t>
          </a:r>
          <a:r>
            <a:rPr lang="en-IN" sz="1500" kern="1200" dirty="0">
              <a:latin typeface="Times New Roman" pitchFamily="18" charset="0"/>
              <a:cs typeface="Times New Roman" pitchFamily="18" charset="0"/>
            </a:rPr>
            <a:t> for people with diabetes by dedicated </a:t>
          </a:r>
          <a:r>
            <a:rPr lang="en-IN" sz="1500" b="1" kern="1200" dirty="0">
              <a:latin typeface="Times New Roman" pitchFamily="18" charset="0"/>
              <a:cs typeface="Times New Roman" pitchFamily="18" charset="0"/>
            </a:rPr>
            <a:t>DIABETES EDUCATORS</a:t>
          </a:r>
        </a:p>
      </dsp:txBody>
      <dsp:txXfrm>
        <a:off x="5242789" y="872150"/>
        <a:ext cx="1744755" cy="1378647"/>
      </dsp:txXfrm>
    </dsp:sp>
    <dsp:sp modelId="{C9BCBFF2-67D0-41D1-A4B5-0956F142C4A2}">
      <dsp:nvSpPr>
        <dsp:cNvPr id="0" name=""/>
        <dsp:cNvSpPr/>
      </dsp:nvSpPr>
      <dsp:spPr>
        <a:xfrm>
          <a:off x="5255829" y="3287260"/>
          <a:ext cx="1687916" cy="549161"/>
        </a:xfrm>
        <a:prstGeom prst="leftArrow">
          <a:avLst>
            <a:gd name="adj1" fmla="val 60000"/>
            <a:gd name="adj2" fmla="val 50000"/>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8110F79-F9EC-4DFB-872E-320F00B5EB71}">
      <dsp:nvSpPr>
        <dsp:cNvPr id="0" name=""/>
        <dsp:cNvSpPr/>
      </dsp:nvSpPr>
      <dsp:spPr>
        <a:xfrm>
          <a:off x="6028476" y="2829625"/>
          <a:ext cx="1830539" cy="1464431"/>
        </a:xfrm>
        <a:prstGeom prst="roundRect">
          <a:avLst>
            <a:gd name="adj" fmla="val 10000"/>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IN" sz="1500" kern="1200" dirty="0">
              <a:latin typeface="Times New Roman" pitchFamily="18" charset="0"/>
              <a:cs typeface="Times New Roman" pitchFamily="18" charset="0"/>
            </a:rPr>
            <a:t>Launch of a </a:t>
          </a:r>
          <a:r>
            <a:rPr lang="en-IN" sz="1500" b="1" kern="1200" dirty="0">
              <a:latin typeface="Times New Roman" pitchFamily="18" charset="0"/>
              <a:cs typeface="Times New Roman" pitchFamily="18" charset="0"/>
            </a:rPr>
            <a:t>DIGITAL DIABETES REGISTRY </a:t>
          </a:r>
          <a:r>
            <a:rPr lang="en-IN" sz="1500" kern="1200" dirty="0">
              <a:latin typeface="Times New Roman" pitchFamily="18" charset="0"/>
              <a:cs typeface="Times New Roman" pitchFamily="18" charset="0"/>
            </a:rPr>
            <a:t>to track patient progress</a:t>
          </a:r>
        </a:p>
      </dsp:txBody>
      <dsp:txXfrm>
        <a:off x="6071368" y="2872517"/>
        <a:ext cx="1744755" cy="137864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BDDBF-CE51-4C61-89BF-6DD8C9AAE00E}" type="datetimeFigureOut">
              <a:rPr lang="en-US" smtClean="0"/>
              <a:pPr/>
              <a:t>8/20/2019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ACBAF9-9935-40D2-93D7-C2E21D5F9860}" type="slidenum">
              <a:rPr lang="en-IN" smtClean="0"/>
              <a:pPr/>
              <a:t>‹#›</a:t>
            </a:fld>
            <a:endParaRPr lang="en-IN"/>
          </a:p>
        </p:txBody>
      </p:sp>
    </p:spTree>
    <p:extLst>
      <p:ext uri="{BB962C8B-B14F-4D97-AF65-F5344CB8AC3E}">
        <p14:creationId xmlns:p14="http://schemas.microsoft.com/office/powerpoint/2010/main" val="361845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AACBAF9-9935-40D2-93D7-C2E21D5F9860}" type="slidenum">
              <a:rPr lang="en-IN" smtClean="0"/>
              <a:pPr/>
              <a:t>13</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9FECEE-5CD3-40C1-850B-4EBE86C9BA09}" type="slidenum">
              <a:rPr lang="en-US" smtClean="0"/>
              <a:pPr/>
              <a:t>38</a:t>
            </a:fld>
            <a:endParaRPr lang="en-US"/>
          </a:p>
        </p:txBody>
      </p:sp>
    </p:spTree>
    <p:extLst>
      <p:ext uri="{BB962C8B-B14F-4D97-AF65-F5344CB8AC3E}">
        <p14:creationId xmlns:p14="http://schemas.microsoft.com/office/powerpoint/2010/main" val="346155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A9EE1D-8030-4ABC-B4D3-74C47A2C8E7A}" type="datetime1">
              <a:rPr lang="en-US" smtClean="0">
                <a:solidFill>
                  <a:prstClr val="black">
                    <a:tint val="75000"/>
                  </a:prstClr>
                </a:solidFill>
              </a:rPr>
              <a:pPr/>
              <a:t>8/20/2019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2393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7DD0B6-FD7F-4568-A6F2-B17EAA36F0D1}" type="datetime1">
              <a:rPr lang="en-US" smtClean="0">
                <a:solidFill>
                  <a:prstClr val="black">
                    <a:tint val="75000"/>
                  </a:prstClr>
                </a:solidFill>
              </a:rPr>
              <a:pPr/>
              <a:t>8/20/2019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3029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C3A7A5-E408-461D-AA60-471EDDB10CCF}" type="datetime1">
              <a:rPr lang="en-US" smtClean="0">
                <a:solidFill>
                  <a:prstClr val="black">
                    <a:tint val="75000"/>
                  </a:prstClr>
                </a:solidFill>
              </a:rPr>
              <a:pPr/>
              <a:t>8/20/2019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7760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5281BC-3AAF-4FE0-B48D-1D0EF8A7BE2D}" type="datetime1">
              <a:rPr lang="en-US" smtClean="0">
                <a:solidFill>
                  <a:prstClr val="black">
                    <a:tint val="75000"/>
                  </a:prstClr>
                </a:solidFill>
              </a:rPr>
              <a:pPr/>
              <a:t>8/20/2019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6124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DB45E8-12E5-4DAC-A9F4-385FC0937400}" type="datetime1">
              <a:rPr lang="en-US" smtClean="0">
                <a:solidFill>
                  <a:prstClr val="black">
                    <a:tint val="75000"/>
                  </a:prstClr>
                </a:solidFill>
              </a:rPr>
              <a:pPr/>
              <a:t>8/20/2019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6051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4964DB-7FF1-4126-9B95-1F577BB4AB04}" type="datetime1">
              <a:rPr lang="en-US" smtClean="0">
                <a:solidFill>
                  <a:prstClr val="black">
                    <a:tint val="75000"/>
                  </a:prstClr>
                </a:solidFill>
              </a:rPr>
              <a:pPr/>
              <a:t>8/20/2019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530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762AF-C352-4AA2-8225-4264D5548EE8}" type="datetime1">
              <a:rPr lang="en-US" smtClean="0">
                <a:solidFill>
                  <a:prstClr val="black">
                    <a:tint val="75000"/>
                  </a:prstClr>
                </a:solidFill>
              </a:rPr>
              <a:pPr/>
              <a:t>8/20/2019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45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2A14D4-1793-4DE4-9924-9FE3AA4F17F1}" type="datetime1">
              <a:rPr lang="en-US" smtClean="0">
                <a:solidFill>
                  <a:prstClr val="black">
                    <a:tint val="75000"/>
                  </a:prstClr>
                </a:solidFill>
              </a:rPr>
              <a:pPr/>
              <a:t>8/20/2019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1284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01109D-E216-4CF2-A214-4DEC9DDCEBFA}" type="datetime1">
              <a:rPr lang="en-US" smtClean="0">
                <a:solidFill>
                  <a:prstClr val="black">
                    <a:tint val="75000"/>
                  </a:prstClr>
                </a:solidFill>
              </a:rPr>
              <a:pPr/>
              <a:t>8/20/2019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246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FB2299-E793-4768-9118-4DC02A492C59}" type="datetime1">
              <a:rPr lang="en-US" smtClean="0">
                <a:solidFill>
                  <a:prstClr val="black">
                    <a:tint val="75000"/>
                  </a:prstClr>
                </a:solidFill>
              </a:rPr>
              <a:pPr/>
              <a:t>8/20/2019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4523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E425B5-7EEB-47D6-A2A2-AB605BFD7509}" type="datetime1">
              <a:rPr lang="en-US" smtClean="0">
                <a:solidFill>
                  <a:prstClr val="black">
                    <a:tint val="75000"/>
                  </a:prstClr>
                </a:solidFill>
              </a:rPr>
              <a:pPr/>
              <a:t>8/20/2019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0793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28" name="Group"/>
          <p:cNvGrpSpPr/>
          <p:nvPr/>
        </p:nvGrpSpPr>
        <p:grpSpPr>
          <a:xfrm>
            <a:off x="1044773" y="1455540"/>
            <a:ext cx="7054454" cy="62509"/>
            <a:chOff x="0" y="0"/>
            <a:chExt cx="10033000" cy="88900"/>
          </a:xfrm>
        </p:grpSpPr>
        <p:pic>
          <p:nvPicPr>
            <p:cNvPr id="25" name="typesetflourish_shape_big.pdf" descr="typesetflourish_shape_big.pdf"/>
            <p:cNvPicPr>
              <a:picLocks/>
            </p:cNvPicPr>
            <p:nvPr/>
          </p:nvPicPr>
          <p:blipFill>
            <a:blip r:embed="rId3"/>
            <a:stretch>
              <a:fillRect/>
            </a:stretch>
          </p:blipFill>
          <p:spPr>
            <a:xfrm>
              <a:off x="4864100" y="0"/>
              <a:ext cx="304800" cy="88901"/>
            </a:xfrm>
            <a:prstGeom prst="rect">
              <a:avLst/>
            </a:prstGeom>
            <a:ln w="12700" cap="flat">
              <a:noFill/>
              <a:miter lim="400000"/>
            </a:ln>
            <a:effectLst/>
          </p:spPr>
        </p:pic>
        <p:pic>
          <p:nvPicPr>
            <p:cNvPr id="26" name="typesetflourish_line.pdf" descr="typesetflourish_line.pdf"/>
            <p:cNvPicPr>
              <a:picLocks/>
            </p:cNvPicPr>
            <p:nvPr/>
          </p:nvPicPr>
          <p:blipFill>
            <a:blip r:embed="rId4"/>
            <a:stretch>
              <a:fillRect/>
            </a:stretch>
          </p:blipFill>
          <p:spPr>
            <a:xfrm>
              <a:off x="0" y="38100"/>
              <a:ext cx="4864100" cy="12700"/>
            </a:xfrm>
            <a:prstGeom prst="rect">
              <a:avLst/>
            </a:prstGeom>
            <a:ln w="12700" cap="flat">
              <a:noFill/>
              <a:miter lim="400000"/>
            </a:ln>
            <a:effectLst/>
          </p:spPr>
        </p:pic>
        <p:pic>
          <p:nvPicPr>
            <p:cNvPr id="27" name="typesetflourish_line.pdf" descr="typesetflourish_line.pdf"/>
            <p:cNvPicPr>
              <a:picLocks/>
            </p:cNvPicPr>
            <p:nvPr/>
          </p:nvPicPr>
          <p:blipFill>
            <a:blip r:embed="rId4"/>
            <a:stretch>
              <a:fillRect/>
            </a:stretch>
          </p:blipFill>
          <p:spPr>
            <a:xfrm rot="10800000">
              <a:off x="5168900" y="38099"/>
              <a:ext cx="4864100" cy="12701"/>
            </a:xfrm>
            <a:prstGeom prst="rect">
              <a:avLst/>
            </a:prstGeom>
            <a:ln w="12700" cap="flat">
              <a:noFill/>
              <a:miter lim="400000"/>
            </a:ln>
            <a:effectLst/>
          </p:spPr>
        </p:pic>
      </p:grpSp>
      <p:sp>
        <p:nvSpPr>
          <p:cNvPr id="29" name="Image"/>
          <p:cNvSpPr>
            <a:spLocks noGrp="1"/>
          </p:cNvSpPr>
          <p:nvPr>
            <p:ph type="pic" idx="13"/>
          </p:nvPr>
        </p:nvSpPr>
        <p:spPr>
          <a:xfrm>
            <a:off x="830461" y="2303860"/>
            <a:ext cx="7483079" cy="3795117"/>
          </a:xfrm>
          <a:prstGeom prst="rect">
            <a:avLst/>
          </a:prstGeom>
          <a:ln w="9525">
            <a:round/>
          </a:ln>
        </p:spPr>
        <p:txBody>
          <a:bodyPr lIns="91439" tIns="45719" rIns="91439" bIns="45719" anchor="t">
            <a:noAutofit/>
          </a:bodyPr>
          <a:lstStyle/>
          <a:p>
            <a:endParaRPr/>
          </a:p>
        </p:txBody>
      </p:sp>
      <p:sp>
        <p:nvSpPr>
          <p:cNvPr id="30" name="Title Text"/>
          <p:cNvSpPr txBox="1">
            <a:spLocks noGrp="1"/>
          </p:cNvSpPr>
          <p:nvPr>
            <p:ph type="title"/>
          </p:nvPr>
        </p:nvSpPr>
        <p:spPr>
          <a:xfrm>
            <a:off x="785813" y="589359"/>
            <a:ext cx="7572375" cy="803672"/>
          </a:xfrm>
          <a:prstGeom prst="rect">
            <a:avLst/>
          </a:prstGeom>
        </p:spPr>
        <p:txBody>
          <a:bodyPr/>
          <a:lstStyle/>
          <a:p>
            <a:r>
              <a:t>Title Text</a:t>
            </a:r>
          </a:p>
        </p:txBody>
      </p:sp>
      <p:sp>
        <p:nvSpPr>
          <p:cNvPr id="31" name="Body Level One…"/>
          <p:cNvSpPr txBox="1">
            <a:spLocks noGrp="1"/>
          </p:cNvSpPr>
          <p:nvPr>
            <p:ph type="body" sz="quarter" idx="1"/>
          </p:nvPr>
        </p:nvSpPr>
        <p:spPr>
          <a:xfrm>
            <a:off x="785813" y="1598414"/>
            <a:ext cx="7572375" cy="455414"/>
          </a:xfrm>
          <a:prstGeom prst="rect">
            <a:avLst/>
          </a:prstGeom>
        </p:spPr>
        <p:txBody>
          <a:bodyPr anchor="t"/>
          <a:lstStyle>
            <a:lvl1pPr marL="0" indent="0" algn="ctr">
              <a:lnSpc>
                <a:spcPct val="90000"/>
              </a:lnSpc>
              <a:spcBef>
                <a:spcPts val="633"/>
              </a:spcBef>
              <a:buSzTx/>
              <a:buNone/>
              <a:defRPr sz="1898">
                <a:solidFill>
                  <a:srgbClr val="B6492C"/>
                </a:solidFill>
                <a:latin typeface="Bodoni SvtyTwo SC ITC TT-Book"/>
                <a:ea typeface="Bodoni SvtyTwo SC ITC TT-Book"/>
                <a:cs typeface="Bodoni SvtyTwo SC ITC TT-Book"/>
                <a:sym typeface="Bodoni SvtyTwo SC ITC TT-Book"/>
              </a:defRPr>
            </a:lvl1pPr>
            <a:lvl2pPr marL="0" indent="0" algn="ctr">
              <a:lnSpc>
                <a:spcPct val="90000"/>
              </a:lnSpc>
              <a:spcBef>
                <a:spcPts val="633"/>
              </a:spcBef>
              <a:buSzTx/>
              <a:buNone/>
              <a:defRPr sz="1898">
                <a:solidFill>
                  <a:srgbClr val="B6492C"/>
                </a:solidFill>
                <a:latin typeface="Bodoni SvtyTwo SC ITC TT-Book"/>
                <a:ea typeface="Bodoni SvtyTwo SC ITC TT-Book"/>
                <a:cs typeface="Bodoni SvtyTwo SC ITC TT-Book"/>
                <a:sym typeface="Bodoni SvtyTwo SC ITC TT-Book"/>
              </a:defRPr>
            </a:lvl2pPr>
            <a:lvl3pPr marL="0" indent="0" algn="ctr">
              <a:lnSpc>
                <a:spcPct val="90000"/>
              </a:lnSpc>
              <a:spcBef>
                <a:spcPts val="633"/>
              </a:spcBef>
              <a:buSzTx/>
              <a:buNone/>
              <a:defRPr sz="1898">
                <a:solidFill>
                  <a:srgbClr val="B6492C"/>
                </a:solidFill>
                <a:latin typeface="Bodoni SvtyTwo SC ITC TT-Book"/>
                <a:ea typeface="Bodoni SvtyTwo SC ITC TT-Book"/>
                <a:cs typeface="Bodoni SvtyTwo SC ITC TT-Book"/>
                <a:sym typeface="Bodoni SvtyTwo SC ITC TT-Book"/>
              </a:defRPr>
            </a:lvl3pPr>
            <a:lvl4pPr marL="0" indent="0" algn="ctr">
              <a:lnSpc>
                <a:spcPct val="90000"/>
              </a:lnSpc>
              <a:spcBef>
                <a:spcPts val="633"/>
              </a:spcBef>
              <a:buSzTx/>
              <a:buNone/>
              <a:defRPr sz="1898">
                <a:solidFill>
                  <a:srgbClr val="B6492C"/>
                </a:solidFill>
                <a:latin typeface="Bodoni SvtyTwo SC ITC TT-Book"/>
                <a:ea typeface="Bodoni SvtyTwo SC ITC TT-Book"/>
                <a:cs typeface="Bodoni SvtyTwo SC ITC TT-Book"/>
                <a:sym typeface="Bodoni SvtyTwo SC ITC TT-Book"/>
              </a:defRPr>
            </a:lvl4pPr>
            <a:lvl5pPr marL="0" indent="0" algn="ctr">
              <a:lnSpc>
                <a:spcPct val="90000"/>
              </a:lnSpc>
              <a:spcBef>
                <a:spcPts val="633"/>
              </a:spcBef>
              <a:buSzTx/>
              <a:buNone/>
              <a:defRPr sz="1898">
                <a:solidFill>
                  <a:srgbClr val="B6492C"/>
                </a:solidFill>
                <a:latin typeface="Bodoni SvtyTwo SC ITC TT-Book"/>
                <a:ea typeface="Bodoni SvtyTwo SC ITC TT-Book"/>
                <a:cs typeface="Bodoni SvtyTwo SC ITC TT-Book"/>
                <a:sym typeface="Bodoni SvtyTwo SC ITC TT-Book"/>
              </a:defRPr>
            </a:lvl5p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a:noFill/>
        </p:spPr>
        <p:txBody>
          <a:bodyPr/>
          <a:lstStyle>
            <a:lvl1pPr>
              <a:defRPr>
                <a:solidFill>
                  <a:srgbClr val="FAEFE0"/>
                </a:solidFill>
              </a:defRPr>
            </a:lvl1pPr>
          </a:lstStyle>
          <a:p>
            <a:fld id="{86CB4B4D-7CA3-9044-876B-883B54F8677D}" type="slidenum">
              <a:rPr/>
              <a:pPr/>
              <a:t>‹#›</a:t>
            </a:fld>
            <a:endParaRPr/>
          </a:p>
        </p:txBody>
      </p:sp>
    </p:spTree>
    <p:extLst>
      <p:ext uri="{BB962C8B-B14F-4D97-AF65-F5344CB8AC3E}">
        <p14:creationId xmlns:p14="http://schemas.microsoft.com/office/powerpoint/2010/main" val="138027356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23587-B6D6-4D94-9D35-CBCA5917832D}" type="datetime1">
              <a:rPr lang="en-US" smtClean="0">
                <a:solidFill>
                  <a:prstClr val="black">
                    <a:tint val="75000"/>
                  </a:prstClr>
                </a:solidFill>
              </a:rPr>
              <a:pPr/>
              <a:t>8/20/2019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9A878-D5B5-4D81-AEAD-C402BE1799B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6652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8" Type="http://schemas.openxmlformats.org/officeDocument/2006/relationships/image" Target="../media/image34.jpe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5.jpeg"/><Relationship Id="rId1" Type="http://schemas.openxmlformats.org/officeDocument/2006/relationships/slideLayout" Target="../slideLayouts/slideLayout3.xml"/><Relationship Id="rId6" Type="http://schemas.openxmlformats.org/officeDocument/2006/relationships/image" Target="../media/image37.jpeg"/><Relationship Id="rId5" Type="http://schemas.microsoft.com/office/2007/relationships/hdphoto" Target="../media/hdphoto3.wdp"/><Relationship Id="rId10" Type="http://schemas.openxmlformats.org/officeDocument/2006/relationships/image" Target="../media/image38.jpeg"/><Relationship Id="rId4" Type="http://schemas.openxmlformats.org/officeDocument/2006/relationships/image" Target="../media/image36.jpeg"/><Relationship Id="rId9"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5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657CA-399F-4D65-8BFA-10FDFDDB4725}"/>
              </a:ext>
            </a:extLst>
          </p:cNvPr>
          <p:cNvSpPr>
            <a:spLocks noGrp="1"/>
          </p:cNvSpPr>
          <p:nvPr>
            <p:ph type="ctrTitle"/>
          </p:nvPr>
        </p:nvSpPr>
        <p:spPr>
          <a:xfrm>
            <a:off x="528638" y="2278063"/>
            <a:ext cx="7772400" cy="820737"/>
          </a:xfrm>
        </p:spPr>
        <p:txBody>
          <a:bodyPr rtlCol="0">
            <a:normAutofit/>
          </a:bodyPr>
          <a:lstStyle/>
          <a:p>
            <a:pPr eaLnBrk="1" fontAlgn="auto" hangingPunct="1">
              <a:spcAft>
                <a:spcPts val="0"/>
              </a:spcAft>
              <a:defRPr/>
            </a:pPr>
            <a:r>
              <a:rPr lang="en-GB" sz="3200" b="1" dirty="0">
                <a:solidFill>
                  <a:schemeClr val="accent2">
                    <a:lumMod val="50000"/>
                  </a:schemeClr>
                </a:solidFill>
                <a:latin typeface="Bookman Old Style" pitchFamily="18" charset="0"/>
              </a:rPr>
              <a:t>AYUSHMAN BHARAT </a:t>
            </a:r>
          </a:p>
        </p:txBody>
      </p:sp>
      <p:sp>
        <p:nvSpPr>
          <p:cNvPr id="3" name="Subtitle 2">
            <a:extLst>
              <a:ext uri="{FF2B5EF4-FFF2-40B4-BE49-F238E27FC236}">
                <a16:creationId xmlns:a16="http://schemas.microsoft.com/office/drawing/2014/main" id="{6B7656DC-AA6D-475A-A1F3-441B5845BB68}"/>
              </a:ext>
            </a:extLst>
          </p:cNvPr>
          <p:cNvSpPr>
            <a:spLocks noGrp="1"/>
          </p:cNvSpPr>
          <p:nvPr>
            <p:ph type="subTitle" idx="1"/>
          </p:nvPr>
        </p:nvSpPr>
        <p:spPr>
          <a:xfrm>
            <a:off x="382588" y="2906713"/>
            <a:ext cx="8062912" cy="1752600"/>
          </a:xfrm>
        </p:spPr>
        <p:txBody>
          <a:bodyPr rtlCol="0">
            <a:normAutofit/>
          </a:bodyPr>
          <a:lstStyle/>
          <a:p>
            <a:pPr eaLnBrk="1" fontAlgn="auto" hangingPunct="1">
              <a:spcAft>
                <a:spcPts val="0"/>
              </a:spcAft>
              <a:buFont typeface="Arial" panose="020B0604020202020204" pitchFamily="34" charset="0"/>
              <a:buNone/>
              <a:defRPr/>
            </a:pPr>
            <a:r>
              <a:rPr lang="en-GB" sz="2800" b="1" dirty="0" smtClean="0">
                <a:solidFill>
                  <a:schemeClr val="accent2">
                    <a:lumMod val="50000"/>
                  </a:schemeClr>
                </a:solidFill>
                <a:latin typeface="Bookman Old Style" pitchFamily="18" charset="0"/>
              </a:rPr>
              <a:t>Health </a:t>
            </a:r>
            <a:r>
              <a:rPr lang="en-GB" sz="2800" b="1" dirty="0">
                <a:solidFill>
                  <a:schemeClr val="accent2">
                    <a:lumMod val="50000"/>
                  </a:schemeClr>
                </a:solidFill>
                <a:latin typeface="Bookman Old Style" pitchFamily="18" charset="0"/>
              </a:rPr>
              <a:t>and Wellness Centres</a:t>
            </a:r>
          </a:p>
          <a:p>
            <a:pPr eaLnBrk="1" fontAlgn="auto" hangingPunct="1">
              <a:spcAft>
                <a:spcPts val="0"/>
              </a:spcAft>
              <a:buFont typeface="Arial" panose="020B0604020202020204" pitchFamily="34" charset="0"/>
              <a:buNone/>
              <a:defRPr/>
            </a:pPr>
            <a:r>
              <a:rPr lang="en-GB" sz="3600" b="1" dirty="0" smtClean="0">
                <a:solidFill>
                  <a:schemeClr val="accent2">
                    <a:lumMod val="50000"/>
                  </a:schemeClr>
                </a:solidFill>
                <a:latin typeface="Bookman Old Style" pitchFamily="18" charset="0"/>
              </a:rPr>
              <a:t>Goa</a:t>
            </a:r>
            <a:endParaRPr lang="en-GB" sz="3600" b="1" dirty="0">
              <a:solidFill>
                <a:schemeClr val="accent2">
                  <a:lumMod val="50000"/>
                </a:schemeClr>
              </a:solidFill>
              <a:latin typeface="Bookman Old Style" pitchFamily="18" charset="0"/>
            </a:endParaRPr>
          </a:p>
        </p:txBody>
      </p:sp>
      <p:sp>
        <p:nvSpPr>
          <p:cNvPr id="3076" name="AutoShape 2" descr="Image result for logo of government of india"/>
          <p:cNvSpPr>
            <a:spLocks noChangeAspect="1" noChangeArrowheads="1"/>
          </p:cNvSpPr>
          <p:nvPr/>
        </p:nvSpPr>
        <p:spPr bwMode="auto">
          <a:xfrm>
            <a:off x="5003800" y="3162300"/>
            <a:ext cx="304800" cy="304800"/>
          </a:xfrm>
          <a:prstGeom prst="rect">
            <a:avLst/>
          </a:prstGeom>
          <a:noFill/>
          <a:ln w="9525">
            <a:noFill/>
            <a:miter lim="800000"/>
            <a:headEnd/>
            <a:tailEnd/>
          </a:ln>
        </p:spPr>
        <p:txBody>
          <a:bodyPr/>
          <a:lstStyle/>
          <a:p>
            <a:pPr eaLnBrk="1" hangingPunct="1"/>
            <a:endParaRPr lang="en-IN" altLang="en-US">
              <a:latin typeface="Calibri" pitchFamily="34" charset="0"/>
            </a:endParaRPr>
          </a:p>
        </p:txBody>
      </p:sp>
      <p:pic>
        <p:nvPicPr>
          <p:cNvPr id="3077" name="Picture 6"/>
          <p:cNvPicPr>
            <a:picLocks noChangeAspect="1"/>
          </p:cNvPicPr>
          <p:nvPr/>
        </p:nvPicPr>
        <p:blipFill>
          <a:blip r:embed="rId2" cstate="print"/>
          <a:srcRect/>
          <a:stretch>
            <a:fillRect/>
          </a:stretch>
        </p:blipFill>
        <p:spPr bwMode="auto">
          <a:xfrm>
            <a:off x="0" y="22225"/>
            <a:ext cx="2398713" cy="2398713"/>
          </a:xfrm>
          <a:prstGeom prst="rect">
            <a:avLst/>
          </a:prstGeom>
          <a:noFill/>
          <a:ln w="9525">
            <a:noFill/>
            <a:miter lim="800000"/>
            <a:headEnd/>
            <a:tailEnd/>
          </a:ln>
        </p:spPr>
      </p:pic>
      <p:pic>
        <p:nvPicPr>
          <p:cNvPr id="3078" name="Picture 8"/>
          <p:cNvPicPr>
            <a:picLocks noChangeAspect="1"/>
          </p:cNvPicPr>
          <p:nvPr/>
        </p:nvPicPr>
        <p:blipFill>
          <a:blip r:embed="rId3" cstate="print"/>
          <a:srcRect/>
          <a:stretch>
            <a:fillRect/>
          </a:stretch>
        </p:blipFill>
        <p:spPr bwMode="auto">
          <a:xfrm>
            <a:off x="3368675" y="36513"/>
            <a:ext cx="2274888" cy="2274887"/>
          </a:xfrm>
          <a:prstGeom prst="rect">
            <a:avLst/>
          </a:prstGeom>
          <a:noFill/>
          <a:ln w="9525">
            <a:noFill/>
            <a:miter lim="800000"/>
            <a:headEnd/>
            <a:tailEnd/>
          </a:ln>
        </p:spPr>
      </p:pic>
      <p:pic>
        <p:nvPicPr>
          <p:cNvPr id="3079" name="Picture 10"/>
          <p:cNvPicPr>
            <a:picLocks noChangeAspect="1"/>
          </p:cNvPicPr>
          <p:nvPr/>
        </p:nvPicPr>
        <p:blipFill>
          <a:blip r:embed="rId4" cstate="print"/>
          <a:srcRect/>
          <a:stretch>
            <a:fillRect/>
          </a:stretch>
        </p:blipFill>
        <p:spPr bwMode="auto">
          <a:xfrm>
            <a:off x="6588125" y="36513"/>
            <a:ext cx="2274888" cy="2274887"/>
          </a:xfrm>
          <a:prstGeom prst="rect">
            <a:avLst/>
          </a:prstGeom>
          <a:noFill/>
          <a:ln w="9525">
            <a:noFill/>
            <a:miter lim="800000"/>
            <a:headEnd/>
            <a:tailEnd/>
          </a:ln>
        </p:spPr>
      </p:pic>
      <p:pic>
        <p:nvPicPr>
          <p:cNvPr id="3080" name="Picture 12"/>
          <p:cNvPicPr>
            <a:picLocks noChangeAspect="1"/>
          </p:cNvPicPr>
          <p:nvPr/>
        </p:nvPicPr>
        <p:blipFill>
          <a:blip r:embed="rId5" cstate="print"/>
          <a:srcRect/>
          <a:stretch>
            <a:fillRect/>
          </a:stretch>
        </p:blipFill>
        <p:spPr bwMode="auto">
          <a:xfrm>
            <a:off x="219075" y="4570413"/>
            <a:ext cx="2265363" cy="2265362"/>
          </a:xfrm>
          <a:prstGeom prst="rect">
            <a:avLst/>
          </a:prstGeom>
          <a:noFill/>
          <a:ln w="9525">
            <a:noFill/>
            <a:miter lim="800000"/>
            <a:headEnd/>
            <a:tailEnd/>
          </a:ln>
        </p:spPr>
      </p:pic>
      <p:pic>
        <p:nvPicPr>
          <p:cNvPr id="3081" name="Picture 14"/>
          <p:cNvPicPr>
            <a:picLocks noChangeAspect="1"/>
          </p:cNvPicPr>
          <p:nvPr/>
        </p:nvPicPr>
        <p:blipFill>
          <a:blip r:embed="rId6" cstate="print"/>
          <a:srcRect/>
          <a:stretch>
            <a:fillRect/>
          </a:stretch>
        </p:blipFill>
        <p:spPr bwMode="auto">
          <a:xfrm>
            <a:off x="3368675" y="4570413"/>
            <a:ext cx="2309813" cy="2308225"/>
          </a:xfrm>
          <a:prstGeom prst="rect">
            <a:avLst/>
          </a:prstGeom>
          <a:noFill/>
          <a:ln w="9525">
            <a:noFill/>
            <a:miter lim="800000"/>
            <a:headEnd/>
            <a:tailEnd/>
          </a:ln>
        </p:spPr>
      </p:pic>
      <p:pic>
        <p:nvPicPr>
          <p:cNvPr id="3082" name="Picture 16"/>
          <p:cNvPicPr>
            <a:picLocks noChangeAspect="1"/>
          </p:cNvPicPr>
          <p:nvPr/>
        </p:nvPicPr>
        <p:blipFill>
          <a:blip r:embed="rId7" cstate="print"/>
          <a:srcRect/>
          <a:stretch>
            <a:fillRect/>
          </a:stretch>
        </p:blipFill>
        <p:spPr bwMode="auto">
          <a:xfrm>
            <a:off x="6659563" y="4583113"/>
            <a:ext cx="2309812" cy="2309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14350" indent="-514350">
              <a:buFont typeface="+mj-lt"/>
              <a:buAutoNum type="arabicPeriod"/>
            </a:pPr>
            <a:endParaRPr lang="en-IN" dirty="0" smtClean="0">
              <a:solidFill>
                <a:schemeClr val="bg1"/>
              </a:solidFill>
              <a:latin typeface="Bookman Old Style" pitchFamily="18" charset="0"/>
            </a:endParaRPr>
          </a:p>
          <a:p>
            <a:endParaRPr lang="en-IN" dirty="0"/>
          </a:p>
        </p:txBody>
      </p:sp>
      <p:pic>
        <p:nvPicPr>
          <p:cNvPr id="4" name="Picture 3" descr="Goa Map for printing.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Bookman Old Style" pitchFamily="18" charset="0"/>
              </a:rPr>
              <a:t>HWCs in Goa</a:t>
            </a:r>
            <a:endParaRPr lang="en-IN" b="1" dirty="0">
              <a:latin typeface="Bookman Old Style" pitchFamily="18" charset="0"/>
            </a:endParaRPr>
          </a:p>
        </p:txBody>
      </p:sp>
      <p:sp>
        <p:nvSpPr>
          <p:cNvPr id="3" name="Content Placeholder 2"/>
          <p:cNvSpPr>
            <a:spLocks noGrp="1"/>
          </p:cNvSpPr>
          <p:nvPr>
            <p:ph idx="1"/>
          </p:nvPr>
        </p:nvSpPr>
        <p:spPr/>
        <p:txBody>
          <a:bodyPr>
            <a:normAutofit/>
          </a:bodyPr>
          <a:lstStyle/>
          <a:p>
            <a:r>
              <a:rPr lang="en-IN" sz="2200" dirty="0" smtClean="0">
                <a:latin typeface="Bookman Old Style" pitchFamily="18" charset="0"/>
              </a:rPr>
              <a:t>In the State of Goa, all 24 Primary Health Centres, 30  Rural Medical Dispensaries, 4 Urban Health Centres, 1 RHTC and 1 UHTC have been converted to Health and Wellness Centres. </a:t>
            </a:r>
            <a:r>
              <a:rPr lang="en-IN" sz="2200" b="1" dirty="0" smtClean="0">
                <a:latin typeface="Bookman Old Style" pitchFamily="18" charset="0"/>
              </a:rPr>
              <a:t>(Total = 60)</a:t>
            </a:r>
          </a:p>
          <a:p>
            <a:endParaRPr lang="en-IN" sz="2200" dirty="0" smtClean="0">
              <a:latin typeface="Bookman Old Style" pitchFamily="18" charset="0"/>
            </a:endParaRPr>
          </a:p>
          <a:p>
            <a:r>
              <a:rPr lang="en-IN" sz="2200" dirty="0" smtClean="0">
                <a:latin typeface="Bookman Old Style" pitchFamily="18" charset="0"/>
              </a:rPr>
              <a:t>There are </a:t>
            </a:r>
            <a:r>
              <a:rPr lang="en-IN" sz="2200" b="1" dirty="0" smtClean="0">
                <a:latin typeface="Bookman Old Style" pitchFamily="18" charset="0"/>
              </a:rPr>
              <a:t>32 HWCs in North Goa</a:t>
            </a:r>
            <a:r>
              <a:rPr lang="en-IN" sz="2200" dirty="0" smtClean="0">
                <a:latin typeface="Bookman Old Style" pitchFamily="18" charset="0"/>
              </a:rPr>
              <a:t> and </a:t>
            </a:r>
            <a:r>
              <a:rPr lang="en-IN" sz="2200" b="1" dirty="0" smtClean="0">
                <a:latin typeface="Bookman Old Style" pitchFamily="18" charset="0"/>
              </a:rPr>
              <a:t>28 HWCs in South Goa.</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20190813-WA0013.jpg"/>
          <p:cNvPicPr>
            <a:picLocks noGrp="1"/>
          </p:cNvPicPr>
          <p:nvPr>
            <p:ph idx="1"/>
          </p:nvPr>
        </p:nvPicPr>
        <p:blipFill>
          <a:blip r:embed="rId2" cstate="print"/>
          <a:stretch>
            <a:fillRect/>
          </a:stretch>
        </p:blipFill>
        <p:spPr>
          <a:xfrm>
            <a:off x="1" y="1905000"/>
            <a:ext cx="4495800" cy="2590799"/>
          </a:xfrm>
          <a:prstGeom prst="rect">
            <a:avLst/>
          </a:prstGeom>
        </p:spPr>
      </p:pic>
      <p:pic>
        <p:nvPicPr>
          <p:cNvPr id="5" name="Picture 4" descr="IMG-20190813-WA0017.jpg"/>
          <p:cNvPicPr/>
          <p:nvPr/>
        </p:nvPicPr>
        <p:blipFill>
          <a:blip r:embed="rId3" cstate="print"/>
          <a:stretch>
            <a:fillRect/>
          </a:stretch>
        </p:blipFill>
        <p:spPr>
          <a:xfrm>
            <a:off x="4343400" y="1905000"/>
            <a:ext cx="4800600" cy="2590800"/>
          </a:xfrm>
          <a:prstGeom prst="rect">
            <a:avLst/>
          </a:prstGeom>
        </p:spPr>
      </p:pic>
      <p:pic>
        <p:nvPicPr>
          <p:cNvPr id="6" name="Picture 5" descr="IMG-20190813-WA0021.jpg"/>
          <p:cNvPicPr/>
          <p:nvPr/>
        </p:nvPicPr>
        <p:blipFill>
          <a:blip r:embed="rId4" cstate="print"/>
          <a:stretch>
            <a:fillRect/>
          </a:stretch>
        </p:blipFill>
        <p:spPr>
          <a:xfrm>
            <a:off x="1" y="4495800"/>
            <a:ext cx="4648200" cy="2362200"/>
          </a:xfrm>
          <a:prstGeom prst="rect">
            <a:avLst/>
          </a:prstGeom>
        </p:spPr>
      </p:pic>
      <p:pic>
        <p:nvPicPr>
          <p:cNvPr id="7" name="Picture 6" descr="IMG-20190813-WA0023.jpg"/>
          <p:cNvPicPr/>
          <p:nvPr/>
        </p:nvPicPr>
        <p:blipFill>
          <a:blip r:embed="rId5" cstate="print"/>
          <a:stretch>
            <a:fillRect/>
          </a:stretch>
        </p:blipFill>
        <p:spPr>
          <a:xfrm>
            <a:off x="4648200" y="4495800"/>
            <a:ext cx="4495800" cy="2362200"/>
          </a:xfrm>
          <a:prstGeom prst="rect">
            <a:avLst/>
          </a:prstGeom>
        </p:spPr>
      </p:pic>
      <p:sp>
        <p:nvSpPr>
          <p:cNvPr id="8" name="TextBox 7"/>
          <p:cNvSpPr txBox="1"/>
          <p:nvPr/>
        </p:nvSpPr>
        <p:spPr>
          <a:xfrm>
            <a:off x="533400" y="304800"/>
            <a:ext cx="8077200" cy="1200329"/>
          </a:xfrm>
          <a:prstGeom prst="rect">
            <a:avLst/>
          </a:prstGeom>
          <a:noFill/>
        </p:spPr>
        <p:txBody>
          <a:bodyPr wrap="square" rtlCol="0">
            <a:spAutoFit/>
          </a:bodyPr>
          <a:lstStyle/>
          <a:p>
            <a:r>
              <a:rPr lang="en-IN" sz="2400" b="1" dirty="0" smtClean="0">
                <a:latin typeface="Bookman Old Style" pitchFamily="18" charset="0"/>
              </a:rPr>
              <a:t>Branding has been undertaken for all new HWCs. IEC Material has been distributed to all HWCs and placed at strategic location.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20190813-WA0029.jpg"/>
          <p:cNvPicPr>
            <a:picLocks noGrp="1"/>
          </p:cNvPicPr>
          <p:nvPr>
            <p:ph idx="1"/>
          </p:nvPr>
        </p:nvPicPr>
        <p:blipFill>
          <a:blip r:embed="rId2" cstate="print"/>
          <a:stretch>
            <a:fillRect/>
          </a:stretch>
        </p:blipFill>
        <p:spPr>
          <a:xfrm>
            <a:off x="1" y="1"/>
            <a:ext cx="4876799" cy="3581399"/>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0" y="3352800"/>
            <a:ext cx="4876800" cy="3505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4800600" y="0"/>
            <a:ext cx="4343400" cy="33528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4800600" y="3352800"/>
            <a:ext cx="4343400" cy="350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 y="1"/>
            <a:ext cx="4800599" cy="3809999"/>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800600" y="0"/>
            <a:ext cx="4343400" cy="35814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0" y="3581400"/>
            <a:ext cx="4800600" cy="3276600"/>
          </a:xfrm>
          <a:prstGeom prst="rect">
            <a:avLst/>
          </a:prstGeom>
          <a:noFill/>
          <a:ln w="9525">
            <a:noFill/>
            <a:miter lim="800000"/>
            <a:headEnd/>
            <a:tailEnd/>
          </a:ln>
          <a:effectLst/>
        </p:spPr>
      </p:pic>
      <p:pic>
        <p:nvPicPr>
          <p:cNvPr id="2055" name="Picture 7"/>
          <p:cNvPicPr>
            <a:picLocks noChangeAspect="1" noChangeArrowheads="1"/>
          </p:cNvPicPr>
          <p:nvPr/>
        </p:nvPicPr>
        <p:blipFill>
          <a:blip r:embed="rId5" cstate="print"/>
          <a:srcRect/>
          <a:stretch>
            <a:fillRect/>
          </a:stretch>
        </p:blipFill>
        <p:spPr bwMode="auto">
          <a:xfrm>
            <a:off x="4800600" y="3581400"/>
            <a:ext cx="4343400" cy="327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021" y="1"/>
            <a:ext cx="4703379" cy="320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0979" y="1"/>
            <a:ext cx="4571999" cy="3200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09" y="3095297"/>
            <a:ext cx="9209691"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0441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smtClean="0">
                <a:latin typeface="Bookman Old Style" pitchFamily="18" charset="0"/>
              </a:rPr>
              <a:t>IT Infrastructure</a:t>
            </a:r>
            <a:endParaRPr lang="en-IN" sz="4000" b="1" dirty="0">
              <a:latin typeface="Bookman Old Style" pitchFamily="18" charset="0"/>
            </a:endParaRPr>
          </a:p>
        </p:txBody>
      </p:sp>
      <p:sp>
        <p:nvSpPr>
          <p:cNvPr id="3" name="Content Placeholder 2"/>
          <p:cNvSpPr>
            <a:spLocks noGrp="1"/>
          </p:cNvSpPr>
          <p:nvPr>
            <p:ph idx="1"/>
          </p:nvPr>
        </p:nvSpPr>
        <p:spPr/>
        <p:txBody>
          <a:bodyPr>
            <a:normAutofit/>
          </a:bodyPr>
          <a:lstStyle/>
          <a:p>
            <a:r>
              <a:rPr lang="en-IN" sz="2400" dirty="0" smtClean="0">
                <a:latin typeface="Bookman Old Style" pitchFamily="18" charset="0"/>
              </a:rPr>
              <a:t>Computers along with Printers have been procured and installed at all the HWCs.</a:t>
            </a:r>
          </a:p>
          <a:p>
            <a:r>
              <a:rPr lang="en-IN" sz="2400" dirty="0" smtClean="0">
                <a:latin typeface="Bookman Old Style" pitchFamily="18" charset="0"/>
              </a:rPr>
              <a:t>A letter has been sent to Department of Information Technology for providing additional Broadband Connection to PHC-HWCs and new Internet connection for RMD-HWCs.</a:t>
            </a:r>
          </a:p>
          <a:p>
            <a:r>
              <a:rPr lang="en-IN" sz="2400" dirty="0" smtClean="0">
                <a:latin typeface="Bookman Old Style" pitchFamily="18" charset="0"/>
              </a:rPr>
              <a:t>Procurement of 222 Tablets for ANMs for data entry in NCD Application is under process and is expected to be complete by September 2019. The hands on training for the ANMs is planned October 2019 onwards.</a:t>
            </a:r>
          </a:p>
          <a:p>
            <a:endParaRPr lang="en-IN" sz="2400" dirty="0">
              <a:latin typeface="Bookman Old Style"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IN" sz="3200" b="1" dirty="0" smtClean="0">
                <a:latin typeface="Bookman Old Style" pitchFamily="18" charset="0"/>
              </a:rPr>
              <a:t>NCD MO portal Training</a:t>
            </a:r>
            <a:endParaRPr lang="en-IN" sz="3200" b="1" dirty="0">
              <a:latin typeface="Bookman Old Style" pitchFamily="18" charset="0"/>
            </a:endParaRPr>
          </a:p>
        </p:txBody>
      </p:sp>
      <p:sp>
        <p:nvSpPr>
          <p:cNvPr id="3" name="Content Placeholder 2"/>
          <p:cNvSpPr>
            <a:spLocks noGrp="1"/>
          </p:cNvSpPr>
          <p:nvPr>
            <p:ph idx="1"/>
          </p:nvPr>
        </p:nvSpPr>
        <p:spPr>
          <a:xfrm>
            <a:off x="457200" y="990600"/>
            <a:ext cx="8229600" cy="5486400"/>
          </a:xfrm>
        </p:spPr>
        <p:txBody>
          <a:bodyPr>
            <a:normAutofit/>
          </a:bodyPr>
          <a:lstStyle/>
          <a:p>
            <a:pPr algn="just">
              <a:lnSpc>
                <a:spcPct val="120000"/>
              </a:lnSpc>
              <a:buNone/>
            </a:pPr>
            <a:r>
              <a:rPr lang="en-IN" dirty="0" smtClean="0"/>
              <a:t> </a:t>
            </a:r>
            <a:r>
              <a:rPr lang="en-IN" sz="2000" dirty="0" smtClean="0">
                <a:latin typeface="Bookman Old Style" pitchFamily="18" charset="0"/>
              </a:rPr>
              <a:t>Hands on  Training  for online entry on PHC-MO portal conducted for 7 batches in the month of April-May 2019. </a:t>
            </a:r>
          </a:p>
          <a:p>
            <a:pPr algn="just">
              <a:lnSpc>
                <a:spcPct val="120000"/>
              </a:lnSpc>
              <a:buNone/>
            </a:pPr>
            <a:r>
              <a:rPr lang="en-IN" sz="2000" dirty="0" smtClean="0">
                <a:latin typeface="Bookman Old Style" pitchFamily="18" charset="0"/>
              </a:rPr>
              <a:t>	</a:t>
            </a:r>
            <a:r>
              <a:rPr lang="en-IN" sz="2000" b="1" dirty="0" smtClean="0">
                <a:latin typeface="Bookman Old Style" pitchFamily="18" charset="0"/>
              </a:rPr>
              <a:t>Total Staff trained = 308</a:t>
            </a:r>
          </a:p>
          <a:p>
            <a:pPr algn="just">
              <a:lnSpc>
                <a:spcPct val="120000"/>
              </a:lnSpc>
              <a:buNone/>
            </a:pPr>
            <a:endParaRPr lang="en-IN" sz="2200" dirty="0" smtClean="0">
              <a:latin typeface="Bookman Old Style" pitchFamily="18" charset="0"/>
            </a:endParaRPr>
          </a:p>
          <a:p>
            <a:pPr>
              <a:lnSpc>
                <a:spcPct val="120000"/>
              </a:lnSpc>
              <a:buNone/>
            </a:pPr>
            <a:endParaRPr lang="en-IN" sz="2200" dirty="0" smtClean="0">
              <a:latin typeface="Bookman Old Style" pitchFamily="18" charset="0"/>
            </a:endParaRPr>
          </a:p>
        </p:txBody>
      </p:sp>
      <p:graphicFrame>
        <p:nvGraphicFramePr>
          <p:cNvPr id="4" name="Table 3"/>
          <p:cNvGraphicFramePr>
            <a:graphicFrameLocks noGrp="1"/>
          </p:cNvGraphicFramePr>
          <p:nvPr/>
        </p:nvGraphicFramePr>
        <p:xfrm>
          <a:off x="762000" y="2438400"/>
          <a:ext cx="7543800" cy="2926080"/>
        </p:xfrm>
        <a:graphic>
          <a:graphicData uri="http://schemas.openxmlformats.org/drawingml/2006/table">
            <a:tbl>
              <a:tblPr firstRow="1" bandRow="1">
                <a:tableStyleId>{5C22544A-7EE6-4342-B048-85BDC9FD1C3A}</a:tableStyleId>
              </a:tblPr>
              <a:tblGrid>
                <a:gridCol w="3771900">
                  <a:extLst>
                    <a:ext uri="{9D8B030D-6E8A-4147-A177-3AD203B41FA5}">
                      <a16:colId xmlns:a16="http://schemas.microsoft.com/office/drawing/2014/main" val="20000"/>
                    </a:ext>
                  </a:extLst>
                </a:gridCol>
                <a:gridCol w="3771900">
                  <a:extLst>
                    <a:ext uri="{9D8B030D-6E8A-4147-A177-3AD203B41FA5}">
                      <a16:colId xmlns:a16="http://schemas.microsoft.com/office/drawing/2014/main" val="20001"/>
                    </a:ext>
                  </a:extLst>
                </a:gridCol>
              </a:tblGrid>
              <a:tr h="352425">
                <a:tc>
                  <a:txBody>
                    <a:bodyPr/>
                    <a:lstStyle/>
                    <a:p>
                      <a:pPr algn="ctr"/>
                      <a:r>
                        <a:rPr lang="en-IN" baseline="0" dirty="0" smtClean="0">
                          <a:latin typeface="Bookman Old Style" pitchFamily="18" charset="0"/>
                        </a:rPr>
                        <a:t> Staff trained</a:t>
                      </a:r>
                      <a:endParaRPr lang="en-IN" dirty="0">
                        <a:latin typeface="Bookman Old Style"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latin typeface="Bookman Old Style" pitchFamily="18" charset="0"/>
                        </a:rPr>
                        <a:t> No.</a:t>
                      </a:r>
                      <a:r>
                        <a:rPr lang="en-IN" baseline="0" dirty="0" smtClean="0">
                          <a:latin typeface="Bookman Old Style" pitchFamily="18" charset="0"/>
                        </a:rPr>
                        <a:t> </a:t>
                      </a:r>
                      <a:r>
                        <a:rPr lang="en-IN" dirty="0" smtClean="0">
                          <a:latin typeface="Bookman Old Style" pitchFamily="18" charset="0"/>
                        </a:rPr>
                        <a:t>of</a:t>
                      </a:r>
                      <a:r>
                        <a:rPr lang="en-IN" baseline="0" dirty="0" smtClean="0">
                          <a:latin typeface="Bookman Old Style" pitchFamily="18" charset="0"/>
                        </a:rPr>
                        <a:t> staff</a:t>
                      </a:r>
                      <a:endParaRPr lang="en-IN" dirty="0" smtClean="0">
                        <a:latin typeface="Bookman Old Style" pitchFamily="18" charset="0"/>
                      </a:endParaRPr>
                    </a:p>
                  </a:txBody>
                  <a:tcPr/>
                </a:tc>
                <a:extLst>
                  <a:ext uri="{0D108BD9-81ED-4DB2-BD59-A6C34878D82A}">
                    <a16:rowId xmlns:a16="http://schemas.microsoft.com/office/drawing/2014/main" val="10000"/>
                  </a:ext>
                </a:extLst>
              </a:tr>
              <a:tr h="352425">
                <a:tc>
                  <a:txBody>
                    <a:bodyPr/>
                    <a:lstStyle/>
                    <a:p>
                      <a:pPr algn="ctr"/>
                      <a:r>
                        <a:rPr lang="en-IN" dirty="0" smtClean="0">
                          <a:latin typeface="Bookman Old Style" pitchFamily="18" charset="0"/>
                        </a:rPr>
                        <a:t>Medical Officers</a:t>
                      </a:r>
                      <a:endParaRPr lang="en-IN" dirty="0">
                        <a:latin typeface="Bookman Old Style" pitchFamily="18" charset="0"/>
                      </a:endParaRPr>
                    </a:p>
                  </a:txBody>
                  <a:tcPr/>
                </a:tc>
                <a:tc>
                  <a:txBody>
                    <a:bodyPr/>
                    <a:lstStyle/>
                    <a:p>
                      <a:pPr algn="ctr"/>
                      <a:r>
                        <a:rPr lang="en-IN" dirty="0" smtClean="0">
                          <a:latin typeface="Bookman Old Style" pitchFamily="18" charset="0"/>
                        </a:rPr>
                        <a:t>49</a:t>
                      </a:r>
                      <a:endParaRPr lang="en-IN" dirty="0">
                        <a:latin typeface="Bookman Old Style" pitchFamily="18" charset="0"/>
                      </a:endParaRPr>
                    </a:p>
                  </a:txBody>
                  <a:tcPr/>
                </a:tc>
                <a:extLst>
                  <a:ext uri="{0D108BD9-81ED-4DB2-BD59-A6C34878D82A}">
                    <a16:rowId xmlns:a16="http://schemas.microsoft.com/office/drawing/2014/main" val="10001"/>
                  </a:ext>
                </a:extLst>
              </a:tr>
              <a:tr h="352425">
                <a:tc>
                  <a:txBody>
                    <a:bodyPr/>
                    <a:lstStyle/>
                    <a:p>
                      <a:pPr algn="ctr"/>
                      <a:r>
                        <a:rPr lang="en-IN" dirty="0" smtClean="0">
                          <a:latin typeface="Bookman Old Style" pitchFamily="18" charset="0"/>
                        </a:rPr>
                        <a:t>AYUSH Medical</a:t>
                      </a:r>
                      <a:r>
                        <a:rPr lang="en-IN" baseline="0" dirty="0" smtClean="0">
                          <a:latin typeface="Bookman Old Style" pitchFamily="18" charset="0"/>
                        </a:rPr>
                        <a:t> Officers</a:t>
                      </a:r>
                      <a:endParaRPr lang="en-IN" dirty="0">
                        <a:latin typeface="Bookman Old Style" pitchFamily="18" charset="0"/>
                      </a:endParaRPr>
                    </a:p>
                  </a:txBody>
                  <a:tcPr/>
                </a:tc>
                <a:tc>
                  <a:txBody>
                    <a:bodyPr/>
                    <a:lstStyle/>
                    <a:p>
                      <a:pPr algn="ctr"/>
                      <a:r>
                        <a:rPr lang="en-IN" dirty="0" smtClean="0">
                          <a:latin typeface="Bookman Old Style" pitchFamily="18" charset="0"/>
                        </a:rPr>
                        <a:t>29</a:t>
                      </a:r>
                      <a:endParaRPr lang="en-IN" dirty="0">
                        <a:latin typeface="Bookman Old Style" pitchFamily="18" charset="0"/>
                      </a:endParaRPr>
                    </a:p>
                  </a:txBody>
                  <a:tcPr/>
                </a:tc>
                <a:extLst>
                  <a:ext uri="{0D108BD9-81ED-4DB2-BD59-A6C34878D82A}">
                    <a16:rowId xmlns:a16="http://schemas.microsoft.com/office/drawing/2014/main" val="10002"/>
                  </a:ext>
                </a:extLst>
              </a:tr>
              <a:tr h="3524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latin typeface="Bookman Old Style" pitchFamily="18" charset="0"/>
                        </a:rPr>
                        <a:t>Staff Nurses</a:t>
                      </a:r>
                    </a:p>
                  </a:txBody>
                  <a:tcPr/>
                </a:tc>
                <a:tc>
                  <a:txBody>
                    <a:bodyPr/>
                    <a:lstStyle/>
                    <a:p>
                      <a:pPr algn="ctr"/>
                      <a:r>
                        <a:rPr lang="en-IN" dirty="0" smtClean="0">
                          <a:latin typeface="Bookman Old Style" pitchFamily="18" charset="0"/>
                        </a:rPr>
                        <a:t>49</a:t>
                      </a:r>
                      <a:endParaRPr lang="en-IN" dirty="0">
                        <a:latin typeface="Bookman Old Style" pitchFamily="18" charset="0"/>
                      </a:endParaRPr>
                    </a:p>
                  </a:txBody>
                  <a:tcPr/>
                </a:tc>
                <a:extLst>
                  <a:ext uri="{0D108BD9-81ED-4DB2-BD59-A6C34878D82A}">
                    <a16:rowId xmlns:a16="http://schemas.microsoft.com/office/drawing/2014/main" val="10003"/>
                  </a:ext>
                </a:extLst>
              </a:tr>
              <a:tr h="352425">
                <a:tc>
                  <a:txBody>
                    <a:bodyPr/>
                    <a:lstStyle/>
                    <a:p>
                      <a:pPr algn="ctr"/>
                      <a:r>
                        <a:rPr lang="en-IN" dirty="0" smtClean="0">
                          <a:latin typeface="Bookman Old Style" pitchFamily="18" charset="0"/>
                        </a:rPr>
                        <a:t>Pharmacists</a:t>
                      </a:r>
                      <a:endParaRPr lang="en-IN" dirty="0">
                        <a:latin typeface="Bookman Old Style" pitchFamily="18" charset="0"/>
                      </a:endParaRPr>
                    </a:p>
                  </a:txBody>
                  <a:tcPr/>
                </a:tc>
                <a:tc>
                  <a:txBody>
                    <a:bodyPr/>
                    <a:lstStyle/>
                    <a:p>
                      <a:pPr algn="ctr"/>
                      <a:r>
                        <a:rPr lang="en-IN" dirty="0" smtClean="0">
                          <a:latin typeface="Bookman Old Style" pitchFamily="18" charset="0"/>
                        </a:rPr>
                        <a:t>44</a:t>
                      </a:r>
                      <a:endParaRPr lang="en-IN" dirty="0">
                        <a:latin typeface="Bookman Old Style" pitchFamily="18" charset="0"/>
                      </a:endParaRPr>
                    </a:p>
                  </a:txBody>
                  <a:tcPr/>
                </a:tc>
                <a:extLst>
                  <a:ext uri="{0D108BD9-81ED-4DB2-BD59-A6C34878D82A}">
                    <a16:rowId xmlns:a16="http://schemas.microsoft.com/office/drawing/2014/main" val="10004"/>
                  </a:ext>
                </a:extLst>
              </a:tr>
              <a:tr h="352425">
                <a:tc>
                  <a:txBody>
                    <a:bodyPr/>
                    <a:lstStyle/>
                    <a:p>
                      <a:pPr algn="ctr"/>
                      <a:r>
                        <a:rPr lang="en-IN" dirty="0" smtClean="0">
                          <a:latin typeface="Bookman Old Style" pitchFamily="18" charset="0"/>
                        </a:rPr>
                        <a:t>ANMs</a:t>
                      </a:r>
                      <a:endParaRPr lang="en-IN" dirty="0">
                        <a:latin typeface="Bookman Old Style" pitchFamily="18" charset="0"/>
                      </a:endParaRPr>
                    </a:p>
                  </a:txBody>
                  <a:tcPr/>
                </a:tc>
                <a:tc>
                  <a:txBody>
                    <a:bodyPr/>
                    <a:lstStyle/>
                    <a:p>
                      <a:pPr algn="ctr"/>
                      <a:r>
                        <a:rPr lang="en-IN" dirty="0" smtClean="0">
                          <a:latin typeface="Bookman Old Style" pitchFamily="18" charset="0"/>
                        </a:rPr>
                        <a:t>80</a:t>
                      </a:r>
                      <a:endParaRPr lang="en-IN" dirty="0">
                        <a:latin typeface="Bookman Old Style" pitchFamily="18" charset="0"/>
                      </a:endParaRPr>
                    </a:p>
                  </a:txBody>
                  <a:tcPr/>
                </a:tc>
                <a:extLst>
                  <a:ext uri="{0D108BD9-81ED-4DB2-BD59-A6C34878D82A}">
                    <a16:rowId xmlns:a16="http://schemas.microsoft.com/office/drawing/2014/main" val="10005"/>
                  </a:ext>
                </a:extLst>
              </a:tr>
              <a:tr h="352425">
                <a:tc>
                  <a:txBody>
                    <a:bodyPr/>
                    <a:lstStyle/>
                    <a:p>
                      <a:pPr algn="ctr"/>
                      <a:r>
                        <a:rPr lang="en-IN" dirty="0" smtClean="0">
                          <a:latin typeface="Bookman Old Style" pitchFamily="18" charset="0"/>
                        </a:rPr>
                        <a:t>Health Educators/ IEC Officers</a:t>
                      </a:r>
                      <a:endParaRPr lang="en-IN" dirty="0">
                        <a:latin typeface="Bookman Old Style" pitchFamily="18" charset="0"/>
                      </a:endParaRPr>
                    </a:p>
                  </a:txBody>
                  <a:tcPr/>
                </a:tc>
                <a:tc>
                  <a:txBody>
                    <a:bodyPr/>
                    <a:lstStyle/>
                    <a:p>
                      <a:pPr algn="ctr"/>
                      <a:r>
                        <a:rPr lang="en-IN" dirty="0" smtClean="0">
                          <a:latin typeface="Bookman Old Style" pitchFamily="18" charset="0"/>
                        </a:rPr>
                        <a:t>21</a:t>
                      </a:r>
                      <a:endParaRPr lang="en-IN" dirty="0">
                        <a:latin typeface="Bookman Old Style" pitchFamily="18" charset="0"/>
                      </a:endParaRPr>
                    </a:p>
                  </a:txBody>
                  <a:tcPr/>
                </a:tc>
                <a:extLst>
                  <a:ext uri="{0D108BD9-81ED-4DB2-BD59-A6C34878D82A}">
                    <a16:rowId xmlns:a16="http://schemas.microsoft.com/office/drawing/2014/main" val="10006"/>
                  </a:ext>
                </a:extLst>
              </a:tr>
              <a:tr h="352425">
                <a:tc>
                  <a:txBody>
                    <a:bodyPr/>
                    <a:lstStyle/>
                    <a:p>
                      <a:pPr algn="ctr"/>
                      <a:r>
                        <a:rPr lang="en-IN" b="0" dirty="0" smtClean="0">
                          <a:solidFill>
                            <a:schemeClr val="tx1"/>
                          </a:solidFill>
                          <a:latin typeface="Bookman Old Style" pitchFamily="18" charset="0"/>
                        </a:rPr>
                        <a:t>DEOs</a:t>
                      </a:r>
                      <a:endParaRPr lang="en-IN" b="0" dirty="0">
                        <a:solidFill>
                          <a:schemeClr val="tx1"/>
                        </a:solidFill>
                        <a:latin typeface="Bookman Old Style" pitchFamily="18" charset="0"/>
                      </a:endParaRPr>
                    </a:p>
                  </a:txBody>
                  <a:tcPr/>
                </a:tc>
                <a:tc>
                  <a:txBody>
                    <a:bodyPr/>
                    <a:lstStyle/>
                    <a:p>
                      <a:pPr algn="ctr"/>
                      <a:r>
                        <a:rPr lang="en-IN" b="0" dirty="0" smtClean="0">
                          <a:solidFill>
                            <a:schemeClr val="tx1"/>
                          </a:solidFill>
                          <a:latin typeface="Bookman Old Style" pitchFamily="18" charset="0"/>
                        </a:rPr>
                        <a:t>36</a:t>
                      </a:r>
                      <a:endParaRPr lang="en-IN" b="0" dirty="0">
                        <a:solidFill>
                          <a:schemeClr val="tx1"/>
                        </a:solidFill>
                        <a:latin typeface="Bookman Old Style" pitchFamily="18" charset="0"/>
                      </a:endParaRPr>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609600" y="5562600"/>
            <a:ext cx="8077200" cy="1015663"/>
          </a:xfrm>
          <a:prstGeom prst="rect">
            <a:avLst/>
          </a:prstGeom>
          <a:noFill/>
        </p:spPr>
        <p:txBody>
          <a:bodyPr wrap="square" rtlCol="0">
            <a:spAutoFit/>
          </a:bodyPr>
          <a:lstStyle/>
          <a:p>
            <a:r>
              <a:rPr lang="en-IN" sz="2000" dirty="0" smtClean="0">
                <a:latin typeface="Bookman Old Style" pitchFamily="18" charset="0"/>
              </a:rPr>
              <a:t>Refresher training for NCD MO Portal is planned on </a:t>
            </a:r>
            <a:r>
              <a:rPr lang="en-IN" sz="2000" b="1" dirty="0" smtClean="0">
                <a:solidFill>
                  <a:srgbClr val="002060"/>
                </a:solidFill>
                <a:latin typeface="Bookman Old Style" pitchFamily="18" charset="0"/>
              </a:rPr>
              <a:t>26</a:t>
            </a:r>
            <a:r>
              <a:rPr lang="en-IN" sz="2000" b="1" baseline="30000" dirty="0" smtClean="0">
                <a:solidFill>
                  <a:srgbClr val="002060"/>
                </a:solidFill>
                <a:latin typeface="Bookman Old Style" pitchFamily="18" charset="0"/>
              </a:rPr>
              <a:t>th</a:t>
            </a:r>
            <a:r>
              <a:rPr lang="en-IN" sz="2000" b="1" dirty="0" smtClean="0">
                <a:solidFill>
                  <a:srgbClr val="002060"/>
                </a:solidFill>
                <a:latin typeface="Bookman Old Style" pitchFamily="18" charset="0"/>
              </a:rPr>
              <a:t> &amp; 27</a:t>
            </a:r>
            <a:r>
              <a:rPr lang="en-IN" sz="2000" b="1" baseline="30000" dirty="0" smtClean="0">
                <a:solidFill>
                  <a:srgbClr val="002060"/>
                </a:solidFill>
                <a:latin typeface="Bookman Old Style" pitchFamily="18" charset="0"/>
              </a:rPr>
              <a:t>th</a:t>
            </a:r>
            <a:r>
              <a:rPr lang="en-IN" sz="2000" b="1" dirty="0" smtClean="0">
                <a:solidFill>
                  <a:srgbClr val="002060"/>
                </a:solidFill>
                <a:latin typeface="Bookman Old Style" pitchFamily="18" charset="0"/>
              </a:rPr>
              <a:t> August 2019 </a:t>
            </a:r>
            <a:r>
              <a:rPr lang="en-IN" sz="2000" b="1" dirty="0" smtClean="0">
                <a:latin typeface="Bookman Old Style" pitchFamily="18" charset="0"/>
              </a:rPr>
              <a:t>to sort out the issues pertaining to the MO NCD Portal</a:t>
            </a:r>
            <a:endParaRPr lang="en-IN"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umbnail (6).jpg"/>
          <p:cNvPicPr>
            <a:picLocks noGrp="1" noChangeAspect="1"/>
          </p:cNvPicPr>
          <p:nvPr isPhoto="1"/>
        </p:nvPicPr>
        <p:blipFill>
          <a:blip r:embed="rId2" cstate="print">
            <a:lum/>
          </a:blip>
          <a:stretch>
            <a:fillRect/>
          </a:stretch>
        </p:blipFill>
        <p:spPr>
          <a:xfrm>
            <a:off x="0" y="0"/>
            <a:ext cx="4572000" cy="3429000"/>
          </a:xfrm>
          <a:prstGeom prst="rect">
            <a:avLst/>
          </a:prstGeom>
          <a:noFill/>
          <a:ln>
            <a:noFill/>
          </a:ln>
        </p:spPr>
      </p:pic>
      <p:pic>
        <p:nvPicPr>
          <p:cNvPr id="3" name="Picture 2" descr="thumbnail (7).jpg"/>
          <p:cNvPicPr>
            <a:picLocks noGrp="1" noChangeAspect="1"/>
          </p:cNvPicPr>
          <p:nvPr isPhoto="1"/>
        </p:nvPicPr>
        <p:blipFill>
          <a:blip r:embed="rId3" cstate="print">
            <a:lum/>
          </a:blip>
          <a:stretch>
            <a:fillRect/>
          </a:stretch>
        </p:blipFill>
        <p:spPr>
          <a:xfrm>
            <a:off x="4572000" y="0"/>
            <a:ext cx="4572000" cy="3429000"/>
          </a:xfrm>
          <a:prstGeom prst="rect">
            <a:avLst/>
          </a:prstGeom>
          <a:noFill/>
          <a:ln>
            <a:noFill/>
          </a:ln>
        </p:spPr>
      </p:pic>
      <p:pic>
        <p:nvPicPr>
          <p:cNvPr id="4" name="Picture 3" descr="thumbnail (8).jpg"/>
          <p:cNvPicPr>
            <a:picLocks noGrp="1" noChangeAspect="1"/>
          </p:cNvPicPr>
          <p:nvPr isPhoto="1"/>
        </p:nvPicPr>
        <p:blipFill>
          <a:blip r:embed="rId4" cstate="print">
            <a:lum/>
          </a:blip>
          <a:stretch>
            <a:fillRect/>
          </a:stretch>
        </p:blipFill>
        <p:spPr>
          <a:xfrm>
            <a:off x="0" y="3429000"/>
            <a:ext cx="4572000" cy="3429000"/>
          </a:xfrm>
          <a:prstGeom prst="rect">
            <a:avLst/>
          </a:prstGeom>
          <a:noFill/>
          <a:ln>
            <a:noFill/>
          </a:ln>
        </p:spPr>
      </p:pic>
      <p:pic>
        <p:nvPicPr>
          <p:cNvPr id="5" name="Picture 4" descr="thumbnail (9).jpg"/>
          <p:cNvPicPr>
            <a:picLocks noGrp="1" noChangeAspect="1"/>
          </p:cNvPicPr>
          <p:nvPr isPhoto="1"/>
        </p:nvPicPr>
        <p:blipFill>
          <a:blip r:embed="rId5" cstate="print">
            <a:lum/>
          </a:blip>
          <a:stretch>
            <a:fillRect/>
          </a:stretch>
        </p:blipFill>
        <p:spPr>
          <a:xfrm>
            <a:off x="4572000" y="3429000"/>
            <a:ext cx="4572000" cy="34290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IN" b="1" dirty="0" smtClean="0">
                <a:latin typeface="Bookman Old Style" pitchFamily="18" charset="0"/>
              </a:rPr>
              <a:t>Human Resource</a:t>
            </a:r>
            <a:endParaRPr lang="en-IN" dirty="0">
              <a:latin typeface="Bookman Old Style" pitchFamily="18" charset="0"/>
            </a:endParaRPr>
          </a:p>
        </p:txBody>
      </p:sp>
      <p:sp>
        <p:nvSpPr>
          <p:cNvPr id="3" name="Content Placeholder 2"/>
          <p:cNvSpPr>
            <a:spLocks noGrp="1"/>
          </p:cNvSpPr>
          <p:nvPr>
            <p:ph idx="1"/>
          </p:nvPr>
        </p:nvSpPr>
        <p:spPr/>
        <p:txBody>
          <a:bodyPr>
            <a:normAutofit/>
          </a:bodyPr>
          <a:lstStyle/>
          <a:p>
            <a:r>
              <a:rPr lang="en-IN" sz="2400" dirty="0" smtClean="0">
                <a:latin typeface="Bookman Old Style" pitchFamily="18" charset="0"/>
              </a:rPr>
              <a:t>Health services are provided by MBBS Medical Officers. MO In charge/ Health Officers (qualified MBBS) in each HWCs are designated as a Community Health Officer.</a:t>
            </a:r>
          </a:p>
          <a:p>
            <a:r>
              <a:rPr lang="en-IN" sz="2400" dirty="0" smtClean="0">
                <a:latin typeface="Bookman Old Style" pitchFamily="18" charset="0"/>
              </a:rPr>
              <a:t>The existing HR from the State are part of HWC – Pharmacists, Lab Technicians, etc</a:t>
            </a:r>
          </a:p>
          <a:p>
            <a:r>
              <a:rPr lang="en-IN" sz="2400" dirty="0" smtClean="0">
                <a:latin typeface="Bookman Old Style" pitchFamily="18" charset="0"/>
              </a:rPr>
              <a:t>The ANMs are recruited under State as well as NHM. Additional ANMs are proposed for PHCs/UHCs in supplementary PIP as ASHAs are not available in the State of Goa. Additional ANMs (32) are required in urban areas under NUHM.</a:t>
            </a:r>
          </a:p>
          <a:p>
            <a:endParaRPr lang="en-IN" sz="2400" dirty="0">
              <a:latin typeface="Bookman Old Style"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fontScale="90000"/>
          </a:bodyPr>
          <a:lstStyle/>
          <a:p>
            <a:pPr lvl="0"/>
            <a:r>
              <a:rPr lang="en-IN" b="1" dirty="0" smtClean="0">
                <a:latin typeface="Bookman Old Style" pitchFamily="18" charset="0"/>
              </a:rPr>
              <a:t>Services Provided</a:t>
            </a:r>
            <a:endParaRPr lang="en-IN"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lvl="1">
              <a:buFont typeface="Wingdings" pitchFamily="2" charset="2"/>
              <a:buChar char="§"/>
            </a:pPr>
            <a:r>
              <a:rPr lang="en-IN" sz="2600" dirty="0" smtClean="0">
                <a:latin typeface="Bookman Old Style" pitchFamily="18" charset="0"/>
              </a:rPr>
              <a:t>General OPD services</a:t>
            </a:r>
          </a:p>
          <a:p>
            <a:pPr lvl="1">
              <a:buFont typeface="Wingdings" pitchFamily="2" charset="2"/>
              <a:buChar char="§"/>
            </a:pPr>
            <a:r>
              <a:rPr lang="en-IN" sz="2600" dirty="0" smtClean="0">
                <a:latin typeface="Bookman Old Style" pitchFamily="18" charset="0"/>
              </a:rPr>
              <a:t>Dental OPD services</a:t>
            </a:r>
          </a:p>
          <a:p>
            <a:pPr lvl="1">
              <a:buFont typeface="Wingdings" pitchFamily="2" charset="2"/>
              <a:buChar char="§"/>
            </a:pPr>
            <a:r>
              <a:rPr lang="en-IN" sz="2600" dirty="0" smtClean="0">
                <a:latin typeface="Bookman Old Style" pitchFamily="18" charset="0"/>
              </a:rPr>
              <a:t>AYUSH OPD services</a:t>
            </a:r>
          </a:p>
          <a:p>
            <a:pPr lvl="1">
              <a:buFont typeface="Wingdings" pitchFamily="2" charset="2"/>
              <a:buChar char="§"/>
            </a:pPr>
            <a:r>
              <a:rPr lang="en-IN" sz="2600" dirty="0" smtClean="0">
                <a:latin typeface="Bookman Old Style" pitchFamily="18" charset="0"/>
              </a:rPr>
              <a:t>Yoga at selected HWCs on fixed days</a:t>
            </a:r>
          </a:p>
          <a:p>
            <a:pPr lvl="1">
              <a:buFont typeface="Wingdings" pitchFamily="2" charset="2"/>
              <a:buChar char="§"/>
            </a:pPr>
            <a:r>
              <a:rPr lang="en-IN" sz="2600" dirty="0" smtClean="0">
                <a:latin typeface="Bookman Old Style" pitchFamily="18" charset="0"/>
              </a:rPr>
              <a:t>Ophthalmic OPD on selected days</a:t>
            </a:r>
          </a:p>
          <a:p>
            <a:pPr lvl="1">
              <a:buFont typeface="Wingdings" pitchFamily="2" charset="2"/>
              <a:buChar char="§"/>
            </a:pPr>
            <a:r>
              <a:rPr lang="en-IN" sz="2600" dirty="0" smtClean="0">
                <a:latin typeface="Bookman Old Style" pitchFamily="18" charset="0"/>
              </a:rPr>
              <a:t>Laboratory services</a:t>
            </a:r>
          </a:p>
          <a:p>
            <a:pPr lvl="1">
              <a:buFont typeface="Wingdings" pitchFamily="2" charset="2"/>
              <a:buChar char="§"/>
            </a:pPr>
            <a:r>
              <a:rPr lang="en-IN" sz="2600" dirty="0" smtClean="0">
                <a:latin typeface="Bookman Old Style" pitchFamily="18" charset="0"/>
              </a:rPr>
              <a:t>Pharmacy</a:t>
            </a:r>
          </a:p>
          <a:p>
            <a:pPr lvl="1">
              <a:buFont typeface="Wingdings" pitchFamily="2" charset="2"/>
              <a:buChar char="§"/>
            </a:pPr>
            <a:r>
              <a:rPr lang="en-IN" sz="2600" dirty="0" smtClean="0">
                <a:latin typeface="Bookman Old Style" pitchFamily="18" charset="0"/>
              </a:rPr>
              <a:t>Obstetrics and Gynaecology, ENT, Psychiatry, and services are provided in selected HWCs on fixed days</a:t>
            </a:r>
          </a:p>
          <a:p>
            <a:pPr lvl="1">
              <a:buFont typeface="Wingdings" pitchFamily="2" charset="2"/>
              <a:buChar char="§"/>
            </a:pPr>
            <a:r>
              <a:rPr lang="en-IN" sz="2600" dirty="0" smtClean="0">
                <a:latin typeface="Bookman Old Style" pitchFamily="18" charset="0"/>
              </a:rPr>
              <a:t>Ultrasound facilities and X ray facilities are available in selected HWCs</a:t>
            </a:r>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IN" b="1" dirty="0" smtClean="0">
                <a:latin typeface="Bookman Old Style" pitchFamily="18" charset="0"/>
              </a:rPr>
              <a:t>Drugs &amp; Diagnostics</a:t>
            </a:r>
            <a:endParaRPr lang="en-IN" dirty="0">
              <a:latin typeface="Bookman Old Style" pitchFamily="18" charset="0"/>
            </a:endParaRPr>
          </a:p>
        </p:txBody>
      </p:sp>
      <p:sp>
        <p:nvSpPr>
          <p:cNvPr id="3" name="Content Placeholder 2"/>
          <p:cNvSpPr>
            <a:spLocks noGrp="1"/>
          </p:cNvSpPr>
          <p:nvPr>
            <p:ph idx="1"/>
          </p:nvPr>
        </p:nvSpPr>
        <p:spPr/>
        <p:txBody>
          <a:bodyPr>
            <a:normAutofit fontScale="70000" lnSpcReduction="20000"/>
          </a:bodyPr>
          <a:lstStyle/>
          <a:p>
            <a:r>
              <a:rPr lang="en-IN" sz="3400" b="1" dirty="0" smtClean="0">
                <a:latin typeface="Bookman Old Style" pitchFamily="18" charset="0"/>
              </a:rPr>
              <a:t>Pharmacy Inventory Management System </a:t>
            </a:r>
            <a:r>
              <a:rPr lang="en-IN" sz="3400" dirty="0" smtClean="0">
                <a:latin typeface="Bookman Old Style" pitchFamily="18" charset="0"/>
              </a:rPr>
              <a:t>is used at all HWCs. The supplies are provided from State Medical Store Depot.</a:t>
            </a:r>
          </a:p>
          <a:p>
            <a:r>
              <a:rPr lang="en-IN" sz="3400" dirty="0" smtClean="0">
                <a:latin typeface="Bookman Old Style" pitchFamily="18" charset="0"/>
              </a:rPr>
              <a:t>In case of shortage of supplies funds are released for local purchase.</a:t>
            </a:r>
          </a:p>
          <a:p>
            <a:r>
              <a:rPr lang="en-IN" sz="3400" dirty="0" smtClean="0">
                <a:latin typeface="Bookman Old Style" pitchFamily="18" charset="0"/>
              </a:rPr>
              <a:t>Some HWCs have semi-auto Analyzers / fully automated Analyzers.</a:t>
            </a:r>
          </a:p>
          <a:p>
            <a:r>
              <a:rPr lang="en-IN" sz="3400" dirty="0" err="1" smtClean="0">
                <a:latin typeface="Bookman Old Style" pitchFamily="18" charset="0"/>
              </a:rPr>
              <a:t>Xray</a:t>
            </a:r>
            <a:r>
              <a:rPr lang="en-IN" sz="3400" dirty="0" smtClean="0">
                <a:latin typeface="Bookman Old Style" pitchFamily="18" charset="0"/>
              </a:rPr>
              <a:t> machines and USG machines are also available at selected Health Facilities.</a:t>
            </a:r>
          </a:p>
          <a:p>
            <a:r>
              <a:rPr lang="en-IN" sz="3400" dirty="0" smtClean="0">
                <a:latin typeface="Bookman Old Style" pitchFamily="18" charset="0"/>
              </a:rPr>
              <a:t>Most Rural Medical Dispensaries/ Sub-Centres are in close proximity of PHCs/ CHCs and the samples are collected and sent to these PHCs/CHCs or the patients are referred to these Health Facilities for investigations</a:t>
            </a:r>
            <a:r>
              <a:rPr lang="en-IN" dirty="0" smtClean="0">
                <a:latin typeface="Bookman Old Style" pitchFamily="18"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Bookman Old Style" pitchFamily="18" charset="0"/>
              </a:rPr>
              <a:t>Reducing OOPE</a:t>
            </a:r>
            <a:endParaRPr lang="en-IN" b="1" dirty="0">
              <a:latin typeface="Bookman Old Style" pitchFamily="18" charset="0"/>
            </a:endParaRPr>
          </a:p>
        </p:txBody>
      </p:sp>
      <p:sp>
        <p:nvSpPr>
          <p:cNvPr id="3" name="Content Placeholder 2"/>
          <p:cNvSpPr>
            <a:spLocks noGrp="1"/>
          </p:cNvSpPr>
          <p:nvPr>
            <p:ph idx="1"/>
          </p:nvPr>
        </p:nvSpPr>
        <p:spPr>
          <a:xfrm>
            <a:off x="457200" y="1295400"/>
            <a:ext cx="8229600" cy="4830763"/>
          </a:xfrm>
        </p:spPr>
        <p:txBody>
          <a:bodyPr>
            <a:noAutofit/>
          </a:bodyPr>
          <a:lstStyle/>
          <a:p>
            <a:r>
              <a:rPr lang="en-IN" sz="2200" b="1" dirty="0" smtClean="0">
                <a:latin typeface="Bookman Old Style" pitchFamily="18" charset="0"/>
              </a:rPr>
              <a:t>Free diagnostics and medicines </a:t>
            </a:r>
            <a:r>
              <a:rPr lang="en-IN" sz="2200" dirty="0" smtClean="0">
                <a:latin typeface="Bookman Old Style" pitchFamily="18" charset="0"/>
              </a:rPr>
              <a:t>are available at all the Health Facilities. The patients are referred to higher centres where diagnostics are available for further evaluation and management. Some private diagnostic centres have been identified where patients are referred for investigations as and when the need arises and the bills are settled by the State Government.</a:t>
            </a:r>
          </a:p>
          <a:p>
            <a:r>
              <a:rPr lang="en-IN" sz="2200" dirty="0" smtClean="0">
                <a:latin typeface="Bookman Old Style" pitchFamily="18" charset="0"/>
              </a:rPr>
              <a:t>The residents of Goa are covered under the State Insurance Policy under </a:t>
            </a:r>
            <a:r>
              <a:rPr lang="en-IN" sz="2200" dirty="0" err="1" smtClean="0">
                <a:latin typeface="Bookman Old Style" pitchFamily="18" charset="0"/>
              </a:rPr>
              <a:t>Deen</a:t>
            </a:r>
            <a:r>
              <a:rPr lang="en-IN" sz="2200" dirty="0" smtClean="0">
                <a:latin typeface="Bookman Old Style" pitchFamily="18" charset="0"/>
              </a:rPr>
              <a:t> </a:t>
            </a:r>
            <a:r>
              <a:rPr lang="en-IN" sz="2200" dirty="0" err="1" smtClean="0">
                <a:latin typeface="Bookman Old Style" pitchFamily="18" charset="0"/>
              </a:rPr>
              <a:t>Dayal</a:t>
            </a:r>
            <a:r>
              <a:rPr lang="en-IN" sz="2200" dirty="0" smtClean="0">
                <a:latin typeface="Bookman Old Style" pitchFamily="18" charset="0"/>
              </a:rPr>
              <a:t> </a:t>
            </a:r>
            <a:r>
              <a:rPr lang="en-IN" sz="2200" dirty="0" err="1" smtClean="0">
                <a:latin typeface="Bookman Old Style" pitchFamily="18" charset="0"/>
              </a:rPr>
              <a:t>Swasthya</a:t>
            </a:r>
            <a:r>
              <a:rPr lang="en-IN" sz="2200" dirty="0" smtClean="0">
                <a:latin typeface="Bookman Old Style" pitchFamily="18" charset="0"/>
              </a:rPr>
              <a:t> </a:t>
            </a:r>
            <a:r>
              <a:rPr lang="en-IN" sz="2200" dirty="0" err="1" smtClean="0">
                <a:latin typeface="Bookman Old Style" pitchFamily="18" charset="0"/>
              </a:rPr>
              <a:t>Seva</a:t>
            </a:r>
            <a:r>
              <a:rPr lang="en-IN" sz="2200" dirty="0" smtClean="0">
                <a:latin typeface="Bookman Old Style" pitchFamily="18" charset="0"/>
              </a:rPr>
              <a:t> </a:t>
            </a:r>
            <a:r>
              <a:rPr lang="en-IN" sz="2200" dirty="0" err="1" smtClean="0">
                <a:latin typeface="Bookman Old Style" pitchFamily="18" charset="0"/>
              </a:rPr>
              <a:t>Yojana</a:t>
            </a:r>
            <a:r>
              <a:rPr lang="en-IN" sz="2200" dirty="0" smtClean="0">
                <a:latin typeface="Bookman Old Style" pitchFamily="18" charset="0"/>
              </a:rPr>
              <a:t> </a:t>
            </a:r>
            <a:r>
              <a:rPr lang="en-IN" sz="2200" b="1" dirty="0" smtClean="0">
                <a:latin typeface="Bookman Old Style" pitchFamily="18" charset="0"/>
              </a:rPr>
              <a:t>(DDSSY). </a:t>
            </a:r>
            <a:r>
              <a:rPr lang="en-IN" sz="2200" dirty="0" smtClean="0">
                <a:latin typeface="Bookman Old Style" pitchFamily="18" charset="0"/>
              </a:rPr>
              <a:t>The insurance is also available under </a:t>
            </a:r>
            <a:r>
              <a:rPr lang="en-IN" sz="2200" dirty="0" err="1" smtClean="0">
                <a:latin typeface="Bookman Old Style" pitchFamily="18" charset="0"/>
              </a:rPr>
              <a:t>Pradhan</a:t>
            </a:r>
            <a:r>
              <a:rPr lang="en-IN" sz="2200" dirty="0" smtClean="0">
                <a:latin typeface="Bookman Old Style" pitchFamily="18" charset="0"/>
              </a:rPr>
              <a:t> </a:t>
            </a:r>
            <a:r>
              <a:rPr lang="en-IN" sz="2200" dirty="0" err="1" smtClean="0">
                <a:latin typeface="Bookman Old Style" pitchFamily="18" charset="0"/>
              </a:rPr>
              <a:t>Mantri</a:t>
            </a:r>
            <a:r>
              <a:rPr lang="en-IN" sz="2200" dirty="0" smtClean="0">
                <a:latin typeface="Bookman Old Style" pitchFamily="18" charset="0"/>
              </a:rPr>
              <a:t> Jan </a:t>
            </a:r>
            <a:r>
              <a:rPr lang="en-IN" sz="2200" dirty="0" err="1" smtClean="0">
                <a:latin typeface="Bookman Old Style" pitchFamily="18" charset="0"/>
              </a:rPr>
              <a:t>Aarogya</a:t>
            </a:r>
            <a:r>
              <a:rPr lang="en-IN" sz="2200" dirty="0" smtClean="0">
                <a:latin typeface="Bookman Old Style" pitchFamily="18" charset="0"/>
              </a:rPr>
              <a:t> </a:t>
            </a:r>
            <a:r>
              <a:rPr lang="en-IN" sz="2200" dirty="0" err="1" smtClean="0">
                <a:latin typeface="Bookman Old Style" pitchFamily="18" charset="0"/>
              </a:rPr>
              <a:t>Yojana</a:t>
            </a:r>
            <a:r>
              <a:rPr lang="en-IN" sz="2200" dirty="0" smtClean="0">
                <a:latin typeface="Bookman Old Style" pitchFamily="18" charset="0"/>
              </a:rPr>
              <a:t> </a:t>
            </a:r>
            <a:r>
              <a:rPr lang="en-IN" sz="2200" b="1" dirty="0" smtClean="0">
                <a:latin typeface="Bookman Old Style" pitchFamily="18" charset="0"/>
              </a:rPr>
              <a:t>(PMJAY) </a:t>
            </a:r>
            <a:r>
              <a:rPr lang="en-IN" sz="2200" dirty="0" smtClean="0">
                <a:latin typeface="Bookman Old Style" pitchFamily="18" charset="0"/>
              </a:rPr>
              <a:t>and also under </a:t>
            </a:r>
            <a:r>
              <a:rPr lang="en-IN" sz="2200" b="1" dirty="0" smtClean="0">
                <a:latin typeface="Bookman Old Style" pitchFamily="18" charset="0"/>
              </a:rPr>
              <a:t>State </a:t>
            </a:r>
            <a:r>
              <a:rPr lang="en-IN" sz="2200" b="1" dirty="0" err="1" smtClean="0">
                <a:latin typeface="Bookman Old Style" pitchFamily="18" charset="0"/>
              </a:rPr>
              <a:t>Mediclaim</a:t>
            </a:r>
            <a:r>
              <a:rPr lang="en-IN" sz="2200" b="1" dirty="0" smtClean="0">
                <a:latin typeface="Bookman Old Style" pitchFamily="18" charset="0"/>
              </a:rPr>
              <a:t> Scheme</a:t>
            </a:r>
            <a:r>
              <a:rPr lang="en-IN" sz="2200" dirty="0" smtClean="0">
                <a:latin typeface="Bookman Old Style" pitchFamily="18" charset="0"/>
              </a:rPr>
              <a:t>.</a:t>
            </a:r>
          </a:p>
          <a:p>
            <a:r>
              <a:rPr lang="en-IN" sz="2200" dirty="0" smtClean="0">
                <a:latin typeface="Bookman Old Style" pitchFamily="18" charset="0"/>
              </a:rPr>
              <a:t>In case the drugs are stocked out, full powers are delegated to all In charges of hospitals/ CHCs/ PHCs/ UHCs to make local purchase under NHM.</a:t>
            </a:r>
          </a:p>
          <a:p>
            <a:endParaRPr lang="en-IN" sz="2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IN" sz="2800" b="1" dirty="0" smtClean="0">
                <a:latin typeface="Bookman Old Style" pitchFamily="18" charset="0"/>
              </a:rPr>
              <a:t>NCD –HWC data April 2018 – Mar 2019</a:t>
            </a:r>
            <a:endParaRPr lang="en-IN" sz="2800" b="1" dirty="0">
              <a:latin typeface="Bookman Old Style"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966354"/>
              </p:ext>
            </p:extLst>
          </p:nvPr>
        </p:nvGraphicFramePr>
        <p:xfrm>
          <a:off x="0" y="1142996"/>
          <a:ext cx="9144000" cy="5715001"/>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130441">
                <a:tc>
                  <a:txBody>
                    <a:bodyPr/>
                    <a:lstStyle/>
                    <a:p>
                      <a:pPr algn="l" fontAlgn="ctr"/>
                      <a:r>
                        <a:rPr lang="en-IN" sz="1800" b="1" i="0" u="none" strike="noStrike" dirty="0" smtClean="0">
                          <a:solidFill>
                            <a:schemeClr val="bg1"/>
                          </a:solidFill>
                          <a:latin typeface="Bookman Old Style" pitchFamily="18" charset="0"/>
                        </a:rPr>
                        <a:t>Health Condition</a:t>
                      </a:r>
                      <a:endParaRPr lang="en-IN" sz="1800" b="1" i="0" u="none" strike="noStrike" dirty="0">
                        <a:solidFill>
                          <a:schemeClr val="bg1"/>
                        </a:solidFill>
                        <a:latin typeface="Bookman Old Style"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800" b="1" i="0" u="none" strike="noStrike" dirty="0" smtClean="0">
                          <a:solidFill>
                            <a:schemeClr val="bg1"/>
                          </a:solidFill>
                          <a:latin typeface="Bookman Old Style" pitchFamily="18" charset="0"/>
                        </a:rPr>
                        <a:t> No. newly diagnosed patients</a:t>
                      </a:r>
                    </a:p>
                    <a:p>
                      <a:pPr algn="ctr" fontAlgn="ctr"/>
                      <a:endParaRPr lang="en-IN" sz="1800" b="1" i="0" u="none" strike="noStrike" dirty="0">
                        <a:solidFill>
                          <a:schemeClr val="bg1"/>
                        </a:solidFill>
                        <a:latin typeface="Bookman Old Style" pitchFamily="18" charset="0"/>
                      </a:endParaRPr>
                    </a:p>
                  </a:txBody>
                  <a:tcPr marL="9525" marR="9525" marT="9525" marB="0" anchor="ctr"/>
                </a:tc>
                <a:tc>
                  <a:txBody>
                    <a:bodyPr/>
                    <a:lstStyle/>
                    <a:p>
                      <a:r>
                        <a:rPr lang="en-IN" sz="1800" dirty="0" smtClean="0">
                          <a:latin typeface="Bookman Old Style" pitchFamily="18" charset="0"/>
                        </a:rPr>
                        <a:t>Total no. of patients initiated on t/t</a:t>
                      </a:r>
                      <a:endParaRPr lang="en-IN" sz="1800" dirty="0">
                        <a:latin typeface="Bookman Old Style" pitchFamily="18" charset="0"/>
                      </a:endParaRPr>
                    </a:p>
                  </a:txBody>
                  <a:tcPr anchor="ctr"/>
                </a:tc>
                <a:tc>
                  <a:txBody>
                    <a:bodyPr/>
                    <a:lstStyle/>
                    <a:p>
                      <a:r>
                        <a:rPr lang="en-IN" sz="1800" dirty="0" smtClean="0">
                          <a:latin typeface="Bookman Old Style" pitchFamily="18" charset="0"/>
                        </a:rPr>
                        <a:t>No. of</a:t>
                      </a:r>
                      <a:r>
                        <a:rPr lang="en-IN" sz="1800" baseline="0" dirty="0" smtClean="0">
                          <a:latin typeface="Bookman Old Style" pitchFamily="18" charset="0"/>
                        </a:rPr>
                        <a:t> pts referred to higher centre</a:t>
                      </a:r>
                      <a:endParaRPr lang="en-IN" sz="1800" dirty="0">
                        <a:latin typeface="Bookman Old Style" pitchFamily="18" charset="0"/>
                      </a:endParaRPr>
                    </a:p>
                  </a:txBody>
                  <a:tcPr anchor="ctr"/>
                </a:tc>
                <a:extLst>
                  <a:ext uri="{0D108BD9-81ED-4DB2-BD59-A6C34878D82A}">
                    <a16:rowId xmlns:a16="http://schemas.microsoft.com/office/drawing/2014/main" val="10000"/>
                  </a:ext>
                </a:extLst>
              </a:tr>
              <a:tr h="458456">
                <a:tc>
                  <a:txBody>
                    <a:bodyPr/>
                    <a:lstStyle/>
                    <a:p>
                      <a:pPr algn="l" fontAlgn="ctr"/>
                      <a:r>
                        <a:rPr lang="en-IN" sz="1400" b="1" i="0" u="none" strike="noStrike" dirty="0">
                          <a:solidFill>
                            <a:srgbClr val="000000"/>
                          </a:solidFill>
                          <a:latin typeface="Bookman Old Style" pitchFamily="18" charset="0"/>
                        </a:rPr>
                        <a:t>A. Diabetes Only</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8548</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8431</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1704</a:t>
                      </a:r>
                    </a:p>
                  </a:txBody>
                  <a:tcPr marL="9525" marR="9525" marT="9525" marB="0" anchor="ctr"/>
                </a:tc>
                <a:extLst>
                  <a:ext uri="{0D108BD9-81ED-4DB2-BD59-A6C34878D82A}">
                    <a16:rowId xmlns:a16="http://schemas.microsoft.com/office/drawing/2014/main" val="10001"/>
                  </a:ext>
                </a:extLst>
              </a:tr>
              <a:tr h="458456">
                <a:tc>
                  <a:txBody>
                    <a:bodyPr/>
                    <a:lstStyle/>
                    <a:p>
                      <a:pPr algn="l" fontAlgn="ctr"/>
                      <a:r>
                        <a:rPr lang="en-IN" sz="1400" b="1" i="0" u="none" strike="noStrike" dirty="0">
                          <a:solidFill>
                            <a:srgbClr val="000000"/>
                          </a:solidFill>
                          <a:latin typeface="Bookman Old Style" pitchFamily="18" charset="0"/>
                        </a:rPr>
                        <a:t>B</a:t>
                      </a:r>
                      <a:r>
                        <a:rPr lang="en-IN" sz="1400" b="1" i="0" u="none" strike="noStrike" dirty="0" smtClean="0">
                          <a:solidFill>
                            <a:srgbClr val="000000"/>
                          </a:solidFill>
                          <a:latin typeface="Bookman Old Style" pitchFamily="18" charset="0"/>
                        </a:rPr>
                        <a:t>. Hypertension </a:t>
                      </a:r>
                      <a:r>
                        <a:rPr lang="en-IN" sz="1400" b="1" i="0" u="none" strike="noStrike" dirty="0">
                          <a:solidFill>
                            <a:srgbClr val="000000"/>
                          </a:solidFill>
                          <a:latin typeface="Bookman Old Style" pitchFamily="18" charset="0"/>
                        </a:rPr>
                        <a:t>Only</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7302</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7215</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1523</a:t>
                      </a:r>
                    </a:p>
                  </a:txBody>
                  <a:tcPr marL="9525" marR="9525" marT="9525" marB="0" anchor="ctr"/>
                </a:tc>
                <a:extLst>
                  <a:ext uri="{0D108BD9-81ED-4DB2-BD59-A6C34878D82A}">
                    <a16:rowId xmlns:a16="http://schemas.microsoft.com/office/drawing/2014/main" val="10002"/>
                  </a:ext>
                </a:extLst>
              </a:tr>
              <a:tr h="458456">
                <a:tc>
                  <a:txBody>
                    <a:bodyPr/>
                    <a:lstStyle/>
                    <a:p>
                      <a:pPr algn="l" fontAlgn="ctr"/>
                      <a:r>
                        <a:rPr lang="en-IN" sz="1400" b="1" i="0" u="none" strike="noStrike" dirty="0">
                          <a:solidFill>
                            <a:srgbClr val="000000"/>
                          </a:solidFill>
                          <a:latin typeface="Bookman Old Style" pitchFamily="18" charset="0"/>
                        </a:rPr>
                        <a:t>C. HTN &amp; DM (Both)</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5586</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5521</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1019</a:t>
                      </a:r>
                    </a:p>
                  </a:txBody>
                  <a:tcPr marL="9525" marR="9525" marT="9525" marB="0" anchor="ctr"/>
                </a:tc>
                <a:extLst>
                  <a:ext uri="{0D108BD9-81ED-4DB2-BD59-A6C34878D82A}">
                    <a16:rowId xmlns:a16="http://schemas.microsoft.com/office/drawing/2014/main" val="10003"/>
                  </a:ext>
                </a:extLst>
              </a:tr>
              <a:tr h="458456">
                <a:tc>
                  <a:txBody>
                    <a:bodyPr/>
                    <a:lstStyle/>
                    <a:p>
                      <a:pPr algn="l" fontAlgn="ctr"/>
                      <a:r>
                        <a:rPr lang="en-IN" sz="1400" b="1" i="0" u="none" strike="noStrike" dirty="0">
                          <a:solidFill>
                            <a:srgbClr val="000000"/>
                          </a:solidFill>
                          <a:latin typeface="Bookman Old Style" pitchFamily="18" charset="0"/>
                        </a:rPr>
                        <a:t>D. CVDs</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1526</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1378</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311</a:t>
                      </a:r>
                    </a:p>
                  </a:txBody>
                  <a:tcPr marL="9525" marR="9525" marT="9525" marB="0" anchor="ctr"/>
                </a:tc>
                <a:extLst>
                  <a:ext uri="{0D108BD9-81ED-4DB2-BD59-A6C34878D82A}">
                    <a16:rowId xmlns:a16="http://schemas.microsoft.com/office/drawing/2014/main" val="10004"/>
                  </a:ext>
                </a:extLst>
              </a:tr>
              <a:tr h="458456">
                <a:tc>
                  <a:txBody>
                    <a:bodyPr/>
                    <a:lstStyle/>
                    <a:p>
                      <a:pPr algn="l" fontAlgn="ctr"/>
                      <a:r>
                        <a:rPr lang="en-IN" sz="1400" b="1" i="0" u="none" strike="noStrike">
                          <a:solidFill>
                            <a:srgbClr val="000000"/>
                          </a:solidFill>
                          <a:latin typeface="Bookman Old Style" pitchFamily="18" charset="0"/>
                        </a:rPr>
                        <a:t>E. Stroke</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1510</a:t>
                      </a: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1500</a:t>
                      </a:r>
                      <a:endParaRPr lang="en-IN" sz="1800" b="0"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214</a:t>
                      </a:r>
                    </a:p>
                  </a:txBody>
                  <a:tcPr marL="9525" marR="9525" marT="9525" marB="0" anchor="ctr"/>
                </a:tc>
                <a:extLst>
                  <a:ext uri="{0D108BD9-81ED-4DB2-BD59-A6C34878D82A}">
                    <a16:rowId xmlns:a16="http://schemas.microsoft.com/office/drawing/2014/main" val="10005"/>
                  </a:ext>
                </a:extLst>
              </a:tr>
              <a:tr h="458456">
                <a:tc>
                  <a:txBody>
                    <a:bodyPr/>
                    <a:lstStyle/>
                    <a:p>
                      <a:pPr algn="l" fontAlgn="ctr"/>
                      <a:r>
                        <a:rPr lang="en-IN" sz="1400" b="1" i="0" u="none" strike="noStrike" dirty="0">
                          <a:solidFill>
                            <a:srgbClr val="000000"/>
                          </a:solidFill>
                          <a:latin typeface="Bookman Old Style" pitchFamily="18" charset="0"/>
                        </a:rPr>
                        <a:t>F. COPD</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267</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234</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81</a:t>
                      </a:r>
                    </a:p>
                  </a:txBody>
                  <a:tcPr marL="9525" marR="9525" marT="9525" marB="0" anchor="ctr"/>
                </a:tc>
                <a:extLst>
                  <a:ext uri="{0D108BD9-81ED-4DB2-BD59-A6C34878D82A}">
                    <a16:rowId xmlns:a16="http://schemas.microsoft.com/office/drawing/2014/main" val="10006"/>
                  </a:ext>
                </a:extLst>
              </a:tr>
              <a:tr h="458456">
                <a:tc>
                  <a:txBody>
                    <a:bodyPr/>
                    <a:lstStyle/>
                    <a:p>
                      <a:pPr algn="l" fontAlgn="ctr"/>
                      <a:r>
                        <a:rPr lang="en-IN" sz="1400" b="1" i="0" u="none" strike="noStrike">
                          <a:solidFill>
                            <a:srgbClr val="000000"/>
                          </a:solidFill>
                          <a:latin typeface="Bookman Old Style" pitchFamily="18" charset="0"/>
                        </a:rPr>
                        <a:t>G. CKD</a:t>
                      </a: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79</a:t>
                      </a: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78</a:t>
                      </a:r>
                      <a:endParaRPr lang="en-IN" sz="1800" b="0"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78</a:t>
                      </a:r>
                    </a:p>
                  </a:txBody>
                  <a:tcPr marL="9525" marR="9525" marT="9525" marB="0" anchor="ctr"/>
                </a:tc>
                <a:extLst>
                  <a:ext uri="{0D108BD9-81ED-4DB2-BD59-A6C34878D82A}">
                    <a16:rowId xmlns:a16="http://schemas.microsoft.com/office/drawing/2014/main" val="10007"/>
                  </a:ext>
                </a:extLst>
              </a:tr>
              <a:tr h="458456">
                <a:tc>
                  <a:txBody>
                    <a:bodyPr/>
                    <a:lstStyle/>
                    <a:p>
                      <a:pPr algn="l" fontAlgn="b"/>
                      <a:r>
                        <a:rPr lang="en-IN" sz="1400" b="1" i="0" u="none" strike="noStrike" dirty="0" err="1">
                          <a:solidFill>
                            <a:srgbClr val="000000"/>
                          </a:solidFill>
                          <a:latin typeface="Bookman Old Style" pitchFamily="18" charset="0"/>
                        </a:rPr>
                        <a:t>H.Oral</a:t>
                      </a:r>
                      <a:r>
                        <a:rPr lang="en-IN" sz="1400" b="1" i="0" u="none" strike="noStrike" dirty="0">
                          <a:solidFill>
                            <a:srgbClr val="000000"/>
                          </a:solidFill>
                          <a:latin typeface="Bookman Old Style" pitchFamily="18" charset="0"/>
                        </a:rPr>
                        <a:t> Cancer</a:t>
                      </a: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15</a:t>
                      </a:r>
                      <a:endParaRPr lang="en-IN" sz="1800" b="0"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a:t>
                      </a:r>
                      <a:endParaRPr lang="en-IN" sz="1800" b="0"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15</a:t>
                      </a:r>
                      <a:endParaRPr lang="en-IN" sz="1800" b="0" i="0" u="none" strike="noStrike" dirty="0">
                        <a:solidFill>
                          <a:srgbClr val="000000"/>
                        </a:solidFill>
                        <a:latin typeface="Bookman Old Style" pitchFamily="18" charset="0"/>
                      </a:endParaRPr>
                    </a:p>
                  </a:txBody>
                  <a:tcPr marL="9525" marR="9525" marT="9525" marB="0" anchor="ctr"/>
                </a:tc>
                <a:extLst>
                  <a:ext uri="{0D108BD9-81ED-4DB2-BD59-A6C34878D82A}">
                    <a16:rowId xmlns:a16="http://schemas.microsoft.com/office/drawing/2014/main" val="10008"/>
                  </a:ext>
                </a:extLst>
              </a:tr>
              <a:tr h="458456">
                <a:tc>
                  <a:txBody>
                    <a:bodyPr/>
                    <a:lstStyle/>
                    <a:p>
                      <a:pPr algn="l" fontAlgn="ctr"/>
                      <a:r>
                        <a:rPr lang="en-IN" sz="1400" b="1" i="0" u="none" strike="noStrike">
                          <a:solidFill>
                            <a:srgbClr val="000000"/>
                          </a:solidFill>
                          <a:latin typeface="Bookman Old Style" pitchFamily="18" charset="0"/>
                        </a:rPr>
                        <a:t>I. Breast cancer</a:t>
                      </a:r>
                    </a:p>
                  </a:txBody>
                  <a:tcPr marL="9525" marR="9525" marT="9525" marB="0" anchor="ctr"/>
                </a:tc>
                <a:tc>
                  <a:txBody>
                    <a:bodyPr/>
                    <a:lstStyle/>
                    <a:p>
                      <a:pPr algn="ctr" fontAlgn="ctr"/>
                      <a:r>
                        <a:rPr lang="en-IN" sz="1800" b="0" i="0" u="none" strike="noStrike">
                          <a:solidFill>
                            <a:srgbClr val="000000"/>
                          </a:solidFill>
                          <a:latin typeface="Bookman Old Style" pitchFamily="18" charset="0"/>
                        </a:rPr>
                        <a:t>24</a:t>
                      </a: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a:t>
                      </a:r>
                      <a:endParaRPr lang="en-IN" sz="1800" b="0"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23</a:t>
                      </a:r>
                      <a:endParaRPr lang="en-IN" sz="1800" b="0" i="0" u="none" strike="noStrike" dirty="0">
                        <a:solidFill>
                          <a:srgbClr val="000000"/>
                        </a:solidFill>
                        <a:latin typeface="Bookman Old Style" pitchFamily="18" charset="0"/>
                      </a:endParaRPr>
                    </a:p>
                  </a:txBody>
                  <a:tcPr marL="9525" marR="9525" marT="9525" marB="0" anchor="ctr"/>
                </a:tc>
                <a:extLst>
                  <a:ext uri="{0D108BD9-81ED-4DB2-BD59-A6C34878D82A}">
                    <a16:rowId xmlns:a16="http://schemas.microsoft.com/office/drawing/2014/main" val="10009"/>
                  </a:ext>
                </a:extLst>
              </a:tr>
              <a:tr h="458456">
                <a:tc>
                  <a:txBody>
                    <a:bodyPr/>
                    <a:lstStyle/>
                    <a:p>
                      <a:pPr algn="l" fontAlgn="ctr"/>
                      <a:r>
                        <a:rPr lang="en-IN" sz="1400" b="1" i="0" u="none" strike="noStrike">
                          <a:solidFill>
                            <a:srgbClr val="000000"/>
                          </a:solidFill>
                          <a:latin typeface="Bookman Old Style" pitchFamily="18" charset="0"/>
                        </a:rPr>
                        <a:t>J. Cervical cancer</a:t>
                      </a: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31</a:t>
                      </a:r>
                      <a:endParaRPr lang="en-IN" sz="1800" b="0"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800" b="0" i="0" u="none" strike="noStrike" dirty="0">
                          <a:solidFill>
                            <a:srgbClr val="000000"/>
                          </a:solidFill>
                          <a:latin typeface="Bookman Old Style" pitchFamily="18" charset="0"/>
                        </a:rPr>
                        <a:t>-</a:t>
                      </a:r>
                    </a:p>
                  </a:txBody>
                  <a:tcPr marL="9525" marR="9525" marT="9525" marB="0" anchor="ctr"/>
                </a:tc>
                <a:tc>
                  <a:txBody>
                    <a:bodyPr/>
                    <a:lstStyle/>
                    <a:p>
                      <a:pPr algn="ctr" fontAlgn="ctr"/>
                      <a:r>
                        <a:rPr lang="en-IN" sz="1800" b="0" i="0" u="none" strike="noStrike" dirty="0" smtClean="0">
                          <a:solidFill>
                            <a:srgbClr val="000000"/>
                          </a:solidFill>
                          <a:latin typeface="Bookman Old Style" pitchFamily="18" charset="0"/>
                        </a:rPr>
                        <a:t>30</a:t>
                      </a:r>
                      <a:endParaRPr lang="en-IN" sz="1800" b="0" i="0" u="none" strike="noStrike" dirty="0">
                        <a:solidFill>
                          <a:srgbClr val="000000"/>
                        </a:solidFill>
                        <a:latin typeface="Bookman Old Style" pitchFamily="18" charset="0"/>
                      </a:endParaRPr>
                    </a:p>
                  </a:txBody>
                  <a:tcPr marL="9525" marR="9525" marT="9525" marB="0" anchor="ct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b="1" dirty="0" smtClean="0">
                <a:latin typeface="Bookman Old Style" pitchFamily="18" charset="0"/>
              </a:rPr>
              <a:t>NCD- HWC data from April 2019 till date</a:t>
            </a:r>
            <a:endParaRPr lang="en-IN" sz="2800" b="1" dirty="0">
              <a:latin typeface="Bookman Old Style" pitchFamily="18" charset="0"/>
            </a:endParaRPr>
          </a:p>
        </p:txBody>
      </p:sp>
      <p:graphicFrame>
        <p:nvGraphicFramePr>
          <p:cNvPr id="4" name="Content Placeholder 3"/>
          <p:cNvGraphicFramePr>
            <a:graphicFrameLocks noGrp="1"/>
          </p:cNvGraphicFramePr>
          <p:nvPr>
            <p:ph idx="1"/>
          </p:nvPr>
        </p:nvGraphicFramePr>
        <p:xfrm>
          <a:off x="0" y="1295403"/>
          <a:ext cx="9144000" cy="5585755"/>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799799">
                <a:tc>
                  <a:txBody>
                    <a:bodyPr/>
                    <a:lstStyle/>
                    <a:p>
                      <a:pPr algn="ctr" fontAlgn="ctr"/>
                      <a:r>
                        <a:rPr lang="en-IN" sz="1600" b="1" i="0" u="none" strike="noStrike" dirty="0" smtClean="0">
                          <a:solidFill>
                            <a:schemeClr val="bg1"/>
                          </a:solidFill>
                          <a:latin typeface="Bookman Old Style" pitchFamily="18" charset="0"/>
                        </a:rPr>
                        <a:t>Health Condition</a:t>
                      </a:r>
                      <a:endParaRPr lang="en-IN" sz="1600" b="1" i="0" u="none" strike="noStrike" dirty="0">
                        <a:solidFill>
                          <a:schemeClr val="bg1"/>
                        </a:solidFill>
                        <a:latin typeface="Bookman Old Style"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600" b="1" i="0" u="none" strike="noStrike" dirty="0" smtClean="0">
                          <a:solidFill>
                            <a:schemeClr val="bg1"/>
                          </a:solidFill>
                          <a:latin typeface="Bookman Old Style" pitchFamily="18" charset="0"/>
                        </a:rPr>
                        <a:t> No. newly diagnosed patients</a:t>
                      </a:r>
                    </a:p>
                  </a:txBody>
                  <a:tcPr marL="9525" marR="9525" marT="9525" marB="0" anchor="ctr"/>
                </a:tc>
                <a:tc>
                  <a:txBody>
                    <a:bodyPr/>
                    <a:lstStyle/>
                    <a:p>
                      <a:pPr algn="ctr"/>
                      <a:r>
                        <a:rPr lang="en-IN" sz="1600" dirty="0" smtClean="0">
                          <a:latin typeface="Bookman Old Style" pitchFamily="18" charset="0"/>
                        </a:rPr>
                        <a:t>Total no. of patients initiated on t/t</a:t>
                      </a:r>
                      <a:endParaRPr lang="en-IN" sz="1600" dirty="0">
                        <a:latin typeface="Bookman Old Style" pitchFamily="18" charset="0"/>
                      </a:endParaRPr>
                    </a:p>
                  </a:txBody>
                  <a:tcPr anchor="ctr"/>
                </a:tc>
                <a:tc>
                  <a:txBody>
                    <a:bodyPr/>
                    <a:lstStyle/>
                    <a:p>
                      <a:pPr algn="ctr"/>
                      <a:r>
                        <a:rPr lang="en-IN" sz="1600" dirty="0" smtClean="0">
                          <a:latin typeface="Bookman Old Style" pitchFamily="18" charset="0"/>
                        </a:rPr>
                        <a:t>No. of</a:t>
                      </a:r>
                      <a:r>
                        <a:rPr lang="en-IN" sz="1600" baseline="0" dirty="0" smtClean="0">
                          <a:latin typeface="Bookman Old Style" pitchFamily="18" charset="0"/>
                        </a:rPr>
                        <a:t> pts referred to higher centre</a:t>
                      </a:r>
                      <a:endParaRPr lang="en-IN" sz="1600" dirty="0">
                        <a:latin typeface="Bookman Old Style" pitchFamily="18" charset="0"/>
                      </a:endParaRPr>
                    </a:p>
                  </a:txBody>
                  <a:tcPr anchor="ctr"/>
                </a:tc>
                <a:extLst>
                  <a:ext uri="{0D108BD9-81ED-4DB2-BD59-A6C34878D82A}">
                    <a16:rowId xmlns:a16="http://schemas.microsoft.com/office/drawing/2014/main" val="10000"/>
                  </a:ext>
                </a:extLst>
              </a:tr>
              <a:tr h="460358">
                <a:tc>
                  <a:txBody>
                    <a:bodyPr/>
                    <a:lstStyle/>
                    <a:p>
                      <a:pPr algn="ctr" fontAlgn="ctr"/>
                      <a:r>
                        <a:rPr lang="en-IN" sz="1400" b="1" i="0" u="none" strike="noStrike" dirty="0">
                          <a:solidFill>
                            <a:srgbClr val="000000"/>
                          </a:solidFill>
                          <a:latin typeface="Bookman Old Style" pitchFamily="18" charset="0"/>
                        </a:rPr>
                        <a:t>A. Diabetes Only</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3635</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3635</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363</a:t>
                      </a:r>
                    </a:p>
                  </a:txBody>
                  <a:tcPr marL="9525" marR="9525" marT="9525" marB="0" anchor="ctr"/>
                </a:tc>
                <a:extLst>
                  <a:ext uri="{0D108BD9-81ED-4DB2-BD59-A6C34878D82A}">
                    <a16:rowId xmlns:a16="http://schemas.microsoft.com/office/drawing/2014/main" val="10001"/>
                  </a:ext>
                </a:extLst>
              </a:tr>
              <a:tr h="460358">
                <a:tc>
                  <a:txBody>
                    <a:bodyPr/>
                    <a:lstStyle/>
                    <a:p>
                      <a:pPr algn="ctr" fontAlgn="ctr"/>
                      <a:r>
                        <a:rPr lang="en-IN" sz="1400" b="1" i="0" u="none" strike="noStrike" dirty="0" err="1">
                          <a:solidFill>
                            <a:srgbClr val="000000"/>
                          </a:solidFill>
                          <a:latin typeface="Bookman Old Style" pitchFamily="18" charset="0"/>
                        </a:rPr>
                        <a:t>B.Hypertension</a:t>
                      </a:r>
                      <a:r>
                        <a:rPr lang="en-IN" sz="1400" b="1" i="0" u="none" strike="noStrike" dirty="0">
                          <a:solidFill>
                            <a:srgbClr val="000000"/>
                          </a:solidFill>
                          <a:latin typeface="Bookman Old Style" pitchFamily="18" charset="0"/>
                        </a:rPr>
                        <a:t> Only</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3224</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3224</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431</a:t>
                      </a:r>
                    </a:p>
                  </a:txBody>
                  <a:tcPr marL="9525" marR="9525" marT="9525" marB="0" anchor="ctr"/>
                </a:tc>
                <a:extLst>
                  <a:ext uri="{0D108BD9-81ED-4DB2-BD59-A6C34878D82A}">
                    <a16:rowId xmlns:a16="http://schemas.microsoft.com/office/drawing/2014/main" val="10002"/>
                  </a:ext>
                </a:extLst>
              </a:tr>
              <a:tr h="460358">
                <a:tc>
                  <a:txBody>
                    <a:bodyPr/>
                    <a:lstStyle/>
                    <a:p>
                      <a:pPr algn="ctr" fontAlgn="ctr"/>
                      <a:r>
                        <a:rPr lang="en-IN" sz="1400" b="1" i="0" u="none" strike="noStrike" dirty="0">
                          <a:solidFill>
                            <a:srgbClr val="000000"/>
                          </a:solidFill>
                          <a:latin typeface="Bookman Old Style" pitchFamily="18" charset="0"/>
                        </a:rPr>
                        <a:t>C. HTN &amp; DM (Both)</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3273</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3273</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426</a:t>
                      </a:r>
                    </a:p>
                  </a:txBody>
                  <a:tcPr marL="9525" marR="9525" marT="9525" marB="0" anchor="ctr"/>
                </a:tc>
                <a:extLst>
                  <a:ext uri="{0D108BD9-81ED-4DB2-BD59-A6C34878D82A}">
                    <a16:rowId xmlns:a16="http://schemas.microsoft.com/office/drawing/2014/main" val="10003"/>
                  </a:ext>
                </a:extLst>
              </a:tr>
              <a:tr h="460358">
                <a:tc>
                  <a:txBody>
                    <a:bodyPr/>
                    <a:lstStyle/>
                    <a:p>
                      <a:pPr algn="ctr" fontAlgn="ctr"/>
                      <a:r>
                        <a:rPr lang="en-IN" sz="1400" b="1" i="0" u="none" strike="noStrike" dirty="0">
                          <a:solidFill>
                            <a:srgbClr val="000000"/>
                          </a:solidFill>
                          <a:latin typeface="Bookman Old Style" pitchFamily="18" charset="0"/>
                        </a:rPr>
                        <a:t>D. CVDs</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758</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758</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148</a:t>
                      </a:r>
                    </a:p>
                  </a:txBody>
                  <a:tcPr marL="9525" marR="9525" marT="9525" marB="0" anchor="ctr"/>
                </a:tc>
                <a:extLst>
                  <a:ext uri="{0D108BD9-81ED-4DB2-BD59-A6C34878D82A}">
                    <a16:rowId xmlns:a16="http://schemas.microsoft.com/office/drawing/2014/main" val="10004"/>
                  </a:ext>
                </a:extLst>
              </a:tr>
              <a:tr h="460358">
                <a:tc>
                  <a:txBody>
                    <a:bodyPr/>
                    <a:lstStyle/>
                    <a:p>
                      <a:pPr algn="ctr" fontAlgn="ctr"/>
                      <a:r>
                        <a:rPr lang="en-IN" sz="1400" b="1" i="0" u="none" strike="noStrike">
                          <a:solidFill>
                            <a:srgbClr val="000000"/>
                          </a:solidFill>
                          <a:latin typeface="Bookman Old Style" pitchFamily="18" charset="0"/>
                        </a:rPr>
                        <a:t>E. Stroke</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840</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837</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124</a:t>
                      </a:r>
                    </a:p>
                  </a:txBody>
                  <a:tcPr marL="9525" marR="9525" marT="9525" marB="0" anchor="ctr"/>
                </a:tc>
                <a:extLst>
                  <a:ext uri="{0D108BD9-81ED-4DB2-BD59-A6C34878D82A}">
                    <a16:rowId xmlns:a16="http://schemas.microsoft.com/office/drawing/2014/main" val="10005"/>
                  </a:ext>
                </a:extLst>
              </a:tr>
              <a:tr h="460358">
                <a:tc>
                  <a:txBody>
                    <a:bodyPr/>
                    <a:lstStyle/>
                    <a:p>
                      <a:pPr algn="ctr" fontAlgn="ctr"/>
                      <a:r>
                        <a:rPr lang="en-IN" sz="1400" b="1" i="0" u="none" strike="noStrike" dirty="0">
                          <a:solidFill>
                            <a:srgbClr val="000000"/>
                          </a:solidFill>
                          <a:latin typeface="Bookman Old Style" pitchFamily="18" charset="0"/>
                        </a:rPr>
                        <a:t>F. COPD</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670</a:t>
                      </a: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670</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79</a:t>
                      </a:r>
                    </a:p>
                  </a:txBody>
                  <a:tcPr marL="9525" marR="9525" marT="9525" marB="0" anchor="ctr"/>
                </a:tc>
                <a:extLst>
                  <a:ext uri="{0D108BD9-81ED-4DB2-BD59-A6C34878D82A}">
                    <a16:rowId xmlns:a16="http://schemas.microsoft.com/office/drawing/2014/main" val="10006"/>
                  </a:ext>
                </a:extLst>
              </a:tr>
              <a:tr h="619573">
                <a:tc>
                  <a:txBody>
                    <a:bodyPr/>
                    <a:lstStyle/>
                    <a:p>
                      <a:pPr algn="ctr" fontAlgn="ctr"/>
                      <a:r>
                        <a:rPr lang="en-IN" sz="1400" b="1" i="0" u="none" strike="noStrike">
                          <a:solidFill>
                            <a:srgbClr val="000000"/>
                          </a:solidFill>
                          <a:latin typeface="Bookman Old Style" pitchFamily="18" charset="0"/>
                        </a:rPr>
                        <a:t>G. CKD</a:t>
                      </a:r>
                    </a:p>
                  </a:txBody>
                  <a:tcPr marL="9525" marR="9525" marT="9525" marB="0" anchor="ctr"/>
                </a:tc>
                <a:tc>
                  <a:txBody>
                    <a:bodyPr/>
                    <a:lstStyle/>
                    <a:p>
                      <a:pPr algn="ctr" fontAlgn="ctr"/>
                      <a:r>
                        <a:rPr lang="en-IN" sz="1400" b="1" i="0" u="none" strike="noStrike">
                          <a:solidFill>
                            <a:srgbClr val="000000"/>
                          </a:solidFill>
                          <a:latin typeface="Bookman Old Style" pitchFamily="18" charset="0"/>
                        </a:rPr>
                        <a:t>389</a:t>
                      </a: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389</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400" b="1" i="0" u="none" strike="noStrike" dirty="0">
                          <a:solidFill>
                            <a:srgbClr val="000000"/>
                          </a:solidFill>
                          <a:latin typeface="Bookman Old Style" pitchFamily="18" charset="0"/>
                        </a:rPr>
                        <a:t>25</a:t>
                      </a:r>
                    </a:p>
                  </a:txBody>
                  <a:tcPr marL="9525" marR="9525" marT="9525" marB="0" anchor="ctr"/>
                </a:tc>
                <a:extLst>
                  <a:ext uri="{0D108BD9-81ED-4DB2-BD59-A6C34878D82A}">
                    <a16:rowId xmlns:a16="http://schemas.microsoft.com/office/drawing/2014/main" val="10007"/>
                  </a:ext>
                </a:extLst>
              </a:tr>
              <a:tr h="460358">
                <a:tc>
                  <a:txBody>
                    <a:bodyPr/>
                    <a:lstStyle/>
                    <a:p>
                      <a:pPr algn="ctr" fontAlgn="b"/>
                      <a:r>
                        <a:rPr lang="en-IN" sz="1400" b="1" i="0" u="none" strike="noStrike" dirty="0" err="1">
                          <a:solidFill>
                            <a:srgbClr val="000000"/>
                          </a:solidFill>
                          <a:latin typeface="Bookman Old Style" pitchFamily="18" charset="0"/>
                        </a:rPr>
                        <a:t>H.Oral</a:t>
                      </a:r>
                      <a:r>
                        <a:rPr lang="en-IN" sz="1400" b="1" i="0" u="none" strike="noStrike" dirty="0">
                          <a:solidFill>
                            <a:srgbClr val="000000"/>
                          </a:solidFill>
                          <a:latin typeface="Bookman Old Style" pitchFamily="18" charset="0"/>
                        </a:rPr>
                        <a:t> Cancer</a:t>
                      </a: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5</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a:r>
                        <a:rPr lang="en-IN" sz="1400" b="1" dirty="0" smtClean="0">
                          <a:latin typeface="Bookman Old Style" pitchFamily="18" charset="0"/>
                        </a:rPr>
                        <a:t>5</a:t>
                      </a:r>
                      <a:endParaRPr lang="en-IN" sz="1400" b="1" dirty="0">
                        <a:latin typeface="Bookman Old Style" pitchFamily="18" charset="0"/>
                      </a:endParaRPr>
                    </a:p>
                  </a:txBody>
                  <a:tcPr marL="9525" marR="9525" marT="9525" marB="0" anchor="ctr"/>
                </a:tc>
                <a:extLst>
                  <a:ext uri="{0D108BD9-81ED-4DB2-BD59-A6C34878D82A}">
                    <a16:rowId xmlns:a16="http://schemas.microsoft.com/office/drawing/2014/main" val="10008"/>
                  </a:ext>
                </a:extLst>
              </a:tr>
              <a:tr h="460358">
                <a:tc>
                  <a:txBody>
                    <a:bodyPr/>
                    <a:lstStyle/>
                    <a:p>
                      <a:pPr algn="ctr" fontAlgn="ctr"/>
                      <a:r>
                        <a:rPr lang="en-IN" sz="1400" b="1" i="0" u="none" strike="noStrike">
                          <a:solidFill>
                            <a:srgbClr val="000000"/>
                          </a:solidFill>
                          <a:latin typeface="Bookman Old Style" pitchFamily="18" charset="0"/>
                        </a:rPr>
                        <a:t>I. Breast cancer</a:t>
                      </a: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16</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a:r>
                        <a:rPr lang="en-IN" sz="1400" b="1" dirty="0" smtClean="0">
                          <a:latin typeface="Bookman Old Style" pitchFamily="18" charset="0"/>
                        </a:rPr>
                        <a:t>16</a:t>
                      </a:r>
                      <a:endParaRPr lang="en-IN" sz="1400" b="1" dirty="0">
                        <a:latin typeface="Bookman Old Style" pitchFamily="18" charset="0"/>
                      </a:endParaRPr>
                    </a:p>
                  </a:txBody>
                  <a:tcPr marL="9525" marR="9525" marT="9525" marB="0" anchor="ctr"/>
                </a:tc>
                <a:extLst>
                  <a:ext uri="{0D108BD9-81ED-4DB2-BD59-A6C34878D82A}">
                    <a16:rowId xmlns:a16="http://schemas.microsoft.com/office/drawing/2014/main" val="10009"/>
                  </a:ext>
                </a:extLst>
              </a:tr>
              <a:tr h="460358">
                <a:tc>
                  <a:txBody>
                    <a:bodyPr/>
                    <a:lstStyle/>
                    <a:p>
                      <a:pPr algn="ctr" fontAlgn="ctr"/>
                      <a:r>
                        <a:rPr lang="en-IN" sz="1400" b="1" i="0" u="none" strike="noStrike">
                          <a:solidFill>
                            <a:srgbClr val="000000"/>
                          </a:solidFill>
                          <a:latin typeface="Bookman Old Style" pitchFamily="18" charset="0"/>
                        </a:rPr>
                        <a:t>J. Cervical cancer</a:t>
                      </a: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17</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fontAlgn="ctr"/>
                      <a:r>
                        <a:rPr lang="en-IN" sz="1400" b="1" i="0" u="none" strike="noStrike" dirty="0" smtClean="0">
                          <a:solidFill>
                            <a:srgbClr val="000000"/>
                          </a:solidFill>
                          <a:latin typeface="Bookman Old Style" pitchFamily="18" charset="0"/>
                        </a:rPr>
                        <a:t>-</a:t>
                      </a:r>
                      <a:endParaRPr lang="en-IN" sz="1400" b="1" i="0" u="none" strike="noStrike" dirty="0">
                        <a:solidFill>
                          <a:srgbClr val="000000"/>
                        </a:solidFill>
                        <a:latin typeface="Bookman Old Style" pitchFamily="18" charset="0"/>
                      </a:endParaRPr>
                    </a:p>
                  </a:txBody>
                  <a:tcPr marL="9525" marR="9525" marT="9525" marB="0" anchor="ctr"/>
                </a:tc>
                <a:tc>
                  <a:txBody>
                    <a:bodyPr/>
                    <a:lstStyle/>
                    <a:p>
                      <a:pPr algn="ctr"/>
                      <a:r>
                        <a:rPr lang="en-IN" sz="1400" b="1" dirty="0" smtClean="0">
                          <a:latin typeface="Bookman Old Style" pitchFamily="18" charset="0"/>
                        </a:rPr>
                        <a:t>17</a:t>
                      </a:r>
                      <a:endParaRPr lang="en-IN" sz="1400" b="1" dirty="0">
                        <a:latin typeface="Bookman Old Style" pitchFamily="18" charset="0"/>
                      </a:endParaRPr>
                    </a:p>
                  </a:txBody>
                  <a:tcPr marL="9525" marR="9525" marT="9525" marB="0" anchor="ct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b="1" dirty="0" smtClean="0">
                <a:latin typeface="Bookman Old Style" pitchFamily="18" charset="0"/>
              </a:rPr>
              <a:t>Health Promotion activities in all HWCs</a:t>
            </a:r>
            <a:endParaRPr lang="en-IN" sz="3200" b="1" dirty="0">
              <a:latin typeface="Bookman Old Style" pitchFamily="18" charset="0"/>
            </a:endParaRPr>
          </a:p>
        </p:txBody>
      </p:sp>
      <p:sp>
        <p:nvSpPr>
          <p:cNvPr id="3" name="Content Placeholder 2"/>
          <p:cNvSpPr>
            <a:spLocks noGrp="1"/>
          </p:cNvSpPr>
          <p:nvPr>
            <p:ph idx="1"/>
          </p:nvPr>
        </p:nvSpPr>
        <p:spPr/>
        <p:txBody>
          <a:bodyPr>
            <a:normAutofit/>
          </a:bodyPr>
          <a:lstStyle/>
          <a:p>
            <a:r>
              <a:rPr lang="en-IN" sz="2400" b="1" dirty="0" smtClean="0">
                <a:latin typeface="Bookman Old Style" pitchFamily="18" charset="0"/>
              </a:rPr>
              <a:t>Minimum two health promotion activities (Health Days) in a month for all operational Health &amp; Wellness Centres </a:t>
            </a:r>
            <a:r>
              <a:rPr lang="en-IN" sz="2400" dirty="0" smtClean="0">
                <a:latin typeface="Bookman Old Style" pitchFamily="18" charset="0"/>
              </a:rPr>
              <a:t>shall be undertaken </a:t>
            </a:r>
            <a:r>
              <a:rPr lang="en-IN" sz="2400" b="1" dirty="0" smtClean="0">
                <a:latin typeface="Bookman Old Style" pitchFamily="18" charset="0"/>
              </a:rPr>
              <a:t>.</a:t>
            </a:r>
          </a:p>
          <a:p>
            <a:r>
              <a:rPr lang="en-IN" sz="2400" dirty="0" smtClean="0">
                <a:latin typeface="Bookman Old Style" pitchFamily="18" charset="0"/>
              </a:rPr>
              <a:t>Awareness and IEC activities carried out in the community</a:t>
            </a:r>
          </a:p>
          <a:p>
            <a:r>
              <a:rPr lang="en-IN" sz="2400" dirty="0" smtClean="0">
                <a:latin typeface="Bookman Old Style" pitchFamily="18" charset="0"/>
              </a:rPr>
              <a:t>All India Radio/ FM and Doordarshan/ Private channels/ Print media are utilised to give health awareness talks.</a:t>
            </a:r>
          </a:p>
          <a:p>
            <a:r>
              <a:rPr lang="en-IN" sz="2400" dirty="0" smtClean="0">
                <a:latin typeface="Bookman Old Style" pitchFamily="18" charset="0"/>
              </a:rPr>
              <a:t>Awareness activities are carried out in school by RBSK doctors.</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7831.JPG"/>
          <p:cNvPicPr>
            <a:picLocks noGrp="1" noChangeAspect="1"/>
          </p:cNvPicPr>
          <p:nvPr>
            <p:ph idx="1"/>
          </p:nvPr>
        </p:nvPicPr>
        <p:blipFill>
          <a:blip r:embed="rId2" cstate="print"/>
          <a:stretch>
            <a:fillRect/>
          </a:stretch>
        </p:blipFill>
        <p:spPr>
          <a:xfrm>
            <a:off x="0" y="0"/>
            <a:ext cx="4914900" cy="3276600"/>
          </a:xfrm>
          <a:prstGeom prst="rect">
            <a:avLst/>
          </a:prstGeom>
        </p:spPr>
      </p:pic>
      <p:pic>
        <p:nvPicPr>
          <p:cNvPr id="6" name="Picture 5" descr="C:\Users\Vijay\Desktop\CDB Project\DD Goa_Live call in\Dr Edwin Gomes_01_May_2019.jpg"/>
          <p:cNvPicPr/>
          <p:nvPr/>
        </p:nvPicPr>
        <p:blipFill>
          <a:blip r:embed="rId3" cstate="print"/>
          <a:srcRect/>
          <a:stretch>
            <a:fillRect/>
          </a:stretch>
        </p:blipFill>
        <p:spPr bwMode="auto">
          <a:xfrm>
            <a:off x="4876800" y="0"/>
            <a:ext cx="4267200" cy="3276600"/>
          </a:xfrm>
          <a:prstGeom prst="rect">
            <a:avLst/>
          </a:prstGeom>
          <a:noFill/>
          <a:ln w="9525">
            <a:noFill/>
            <a:miter lim="800000"/>
            <a:headEnd/>
            <a:tailEnd/>
          </a:ln>
        </p:spPr>
      </p:pic>
      <p:pic>
        <p:nvPicPr>
          <p:cNvPr id="7" name="Picture 3" descr="C:\Users\Vijay\Desktop\CDB Project_25_Jul_2019\Newspaper Articles\Advertorials Published\2nd Advertorial_31_Mar_2019_Dr Edward D'Mello\2nd Advertorial\GT_Page 5_Article_Dr Edward D'Mello.JPG"/>
          <p:cNvPicPr>
            <a:picLocks noChangeAspect="1" noChangeArrowheads="1"/>
          </p:cNvPicPr>
          <p:nvPr/>
        </p:nvPicPr>
        <p:blipFill>
          <a:blip r:embed="rId4" cstate="print"/>
          <a:srcRect r="2469"/>
          <a:stretch>
            <a:fillRect/>
          </a:stretch>
        </p:blipFill>
        <p:spPr bwMode="auto">
          <a:xfrm>
            <a:off x="0" y="3352800"/>
            <a:ext cx="4876800" cy="3505200"/>
          </a:xfrm>
          <a:prstGeom prst="rect">
            <a:avLst/>
          </a:prstGeom>
          <a:noFill/>
        </p:spPr>
      </p:pic>
      <p:pic>
        <p:nvPicPr>
          <p:cNvPr id="1026" name="Picture 2"/>
          <p:cNvPicPr>
            <a:picLocks noChangeAspect="1" noChangeArrowheads="1"/>
          </p:cNvPicPr>
          <p:nvPr/>
        </p:nvPicPr>
        <p:blipFill>
          <a:blip r:embed="rId5" cstate="print"/>
          <a:srcRect/>
          <a:stretch>
            <a:fillRect/>
          </a:stretch>
        </p:blipFill>
        <p:spPr bwMode="auto">
          <a:xfrm>
            <a:off x="4800601" y="3276600"/>
            <a:ext cx="4343400" cy="33767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gn="ctr"/>
            <a:endParaRPr lang="en-IN" sz="4400" b="1" dirty="0" smtClean="0">
              <a:latin typeface="Bookman Old Style" pitchFamily="18" charset="0"/>
            </a:endParaRPr>
          </a:p>
          <a:p>
            <a:pPr algn="ctr"/>
            <a:endParaRPr lang="en-IN" sz="4400" b="1" dirty="0" smtClean="0">
              <a:latin typeface="Bookman Old Style" pitchFamily="18" charset="0"/>
            </a:endParaRPr>
          </a:p>
          <a:p>
            <a:pPr algn="ctr">
              <a:buNone/>
            </a:pPr>
            <a:r>
              <a:rPr lang="en-IN" sz="4400" b="1" dirty="0" smtClean="0">
                <a:solidFill>
                  <a:srgbClr val="FF0000"/>
                </a:solidFill>
                <a:latin typeface="Bookman Old Style" pitchFamily="18" charset="0"/>
              </a:rPr>
              <a:t>STATE INITITATIVES – BEST PRACTICES</a:t>
            </a:r>
            <a:endParaRPr lang="en-IN" sz="44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06090"/>
          </a:xfrm>
        </p:spPr>
        <p:txBody>
          <a:bodyPr>
            <a:normAutofit/>
          </a:bodyPr>
          <a:lstStyle/>
          <a:p>
            <a:r>
              <a:rPr lang="en-IN" sz="2800" b="1" dirty="0" smtClean="0">
                <a:latin typeface="Bookman Old Style" pitchFamily="18" charset="0"/>
              </a:rPr>
              <a:t>The STEMI-Goa Project</a:t>
            </a:r>
            <a:endParaRPr lang="en-IN" sz="2800" b="1" dirty="0">
              <a:latin typeface="Bookman Old Style" pitchFamily="18"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847866340"/>
              </p:ext>
            </p:extLst>
          </p:nvPr>
        </p:nvGraphicFramePr>
        <p:xfrm>
          <a:off x="3581400" y="1143000"/>
          <a:ext cx="52578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6705600" y="1676400"/>
            <a:ext cx="152400" cy="1061829"/>
          </a:xfrm>
          <a:prstGeom prst="rect">
            <a:avLst/>
          </a:prstGeom>
          <a:noFill/>
        </p:spPr>
        <p:txBody>
          <a:bodyPr wrap="square" rtlCol="0">
            <a:spAutoFit/>
          </a:bodyPr>
          <a:lstStyle/>
          <a:p>
            <a:r>
              <a:rPr lang="en-US" sz="1050" dirty="0" smtClean="0"/>
              <a:t>spokes</a:t>
            </a:r>
            <a:endParaRPr lang="en-US" sz="1050" dirty="0"/>
          </a:p>
        </p:txBody>
      </p:sp>
      <p:sp>
        <p:nvSpPr>
          <p:cNvPr id="9" name="Slide Number Placeholder 8"/>
          <p:cNvSpPr>
            <a:spLocks noGrp="1"/>
          </p:cNvSpPr>
          <p:nvPr>
            <p:ph type="sldNum" sz="quarter" idx="12"/>
          </p:nvPr>
        </p:nvSpPr>
        <p:spPr/>
        <p:txBody>
          <a:bodyPr/>
          <a:lstStyle/>
          <a:p>
            <a:fld id="{16C9A878-D5B5-4D81-AEAD-C402BE1799BA}" type="slidenum">
              <a:rPr lang="en-US" smtClean="0"/>
              <a:pPr/>
              <a:t>20</a:t>
            </a:fld>
            <a:endParaRPr lang="en-US"/>
          </a:p>
        </p:txBody>
      </p:sp>
      <p:sp>
        <p:nvSpPr>
          <p:cNvPr id="6" name="TextBox 5"/>
          <p:cNvSpPr txBox="1"/>
          <p:nvPr/>
        </p:nvSpPr>
        <p:spPr>
          <a:xfrm>
            <a:off x="304800" y="914400"/>
            <a:ext cx="3581400" cy="5016758"/>
          </a:xfrm>
          <a:prstGeom prst="rect">
            <a:avLst/>
          </a:prstGeom>
          <a:noFill/>
        </p:spPr>
        <p:txBody>
          <a:bodyPr wrap="square" rtlCol="0">
            <a:spAutoFit/>
          </a:bodyPr>
          <a:lstStyle/>
          <a:p>
            <a:pPr algn="just"/>
            <a:endParaRPr lang="en-IN" sz="1600" dirty="0" smtClean="0">
              <a:latin typeface="Bookman Old Style" pitchFamily="18" charset="0"/>
            </a:endParaRPr>
          </a:p>
          <a:p>
            <a:pPr algn="just">
              <a:spcBef>
                <a:spcPts val="0"/>
              </a:spcBef>
              <a:buFont typeface="Wingdings" pitchFamily="2" charset="2"/>
              <a:buChar char="Ø"/>
            </a:pPr>
            <a:r>
              <a:rPr lang="en-IN" sz="1600" b="1" dirty="0" smtClean="0">
                <a:latin typeface="Bookman Old Style" pitchFamily="18" charset="0"/>
              </a:rPr>
              <a:t>Aims of the STEMI-Goa project:</a:t>
            </a:r>
          </a:p>
          <a:p>
            <a:pPr marL="514350" lvl="0" indent="-514350" algn="just">
              <a:spcBef>
                <a:spcPts val="0"/>
              </a:spcBef>
              <a:buFont typeface="+mj-lt"/>
              <a:buAutoNum type="romanLcPeriod"/>
            </a:pPr>
            <a:r>
              <a:rPr lang="en-IN" sz="1600" b="1" dirty="0" smtClean="0">
                <a:latin typeface="Bookman Old Style" pitchFamily="18" charset="0"/>
              </a:rPr>
              <a:t>To reduce mortality from STEMI in the state of Goa</a:t>
            </a:r>
          </a:p>
          <a:p>
            <a:pPr marL="514350" indent="-514350" algn="just">
              <a:spcBef>
                <a:spcPts val="0"/>
              </a:spcBef>
              <a:buFont typeface="+mj-lt"/>
              <a:buAutoNum type="romanLcPeriod"/>
            </a:pPr>
            <a:r>
              <a:rPr lang="en-IN" sz="1600" b="1" dirty="0" smtClean="0">
                <a:latin typeface="Bookman Old Style" pitchFamily="18" charset="0"/>
              </a:rPr>
              <a:t>To reduce morbidity resulting from STEMI in the state of Goa </a:t>
            </a:r>
          </a:p>
          <a:p>
            <a:pPr algn="just"/>
            <a:endParaRPr lang="en-IN" sz="1600" dirty="0" smtClean="0">
              <a:latin typeface="Bookman Old Style" pitchFamily="18" charset="0"/>
            </a:endParaRPr>
          </a:p>
          <a:p>
            <a:pPr algn="just"/>
            <a:endParaRPr lang="en-IN" sz="1600" dirty="0" smtClean="0">
              <a:latin typeface="Bookman Old Style" pitchFamily="18" charset="0"/>
            </a:endParaRPr>
          </a:p>
          <a:p>
            <a:pPr algn="just"/>
            <a:r>
              <a:rPr lang="en-IN" sz="1600" i="1" dirty="0" smtClean="0">
                <a:latin typeface="Bookman Old Style" pitchFamily="18" charset="0"/>
              </a:rPr>
              <a:t>Keeping in line with the objectives of </a:t>
            </a:r>
            <a:r>
              <a:rPr lang="en-IN" sz="1600" b="1" i="1" dirty="0" err="1" smtClean="0">
                <a:latin typeface="Bookman Old Style" pitchFamily="18" charset="0"/>
              </a:rPr>
              <a:t>Ayushman</a:t>
            </a:r>
            <a:r>
              <a:rPr lang="en-IN" sz="1600" b="1" i="1" dirty="0" smtClean="0">
                <a:latin typeface="Bookman Old Style" pitchFamily="18" charset="0"/>
              </a:rPr>
              <a:t> Bharat</a:t>
            </a:r>
            <a:r>
              <a:rPr lang="en-IN" sz="1600" i="1" dirty="0" smtClean="0">
                <a:latin typeface="Bookman Old Style" pitchFamily="18" charset="0"/>
              </a:rPr>
              <a:t>, the STEMI-Goa project aims at taking the </a:t>
            </a:r>
            <a:r>
              <a:rPr lang="en-IN" sz="1600" b="1" i="1" dirty="0" smtClean="0">
                <a:latin typeface="Bookman Old Style" pitchFamily="18" charset="0"/>
              </a:rPr>
              <a:t>best health practices and modern technology</a:t>
            </a:r>
            <a:r>
              <a:rPr lang="en-IN" sz="1600" i="1" dirty="0" smtClean="0">
                <a:latin typeface="Bookman Old Style" pitchFamily="18" charset="0"/>
              </a:rPr>
              <a:t> to all parts of the state and benefit the rich and the poor alike. </a:t>
            </a:r>
          </a:p>
          <a:p>
            <a:pPr algn="just"/>
            <a:endParaRPr lang="en-IN" sz="1600" i="1" dirty="0" smtClean="0">
              <a:latin typeface="Bookman Old Style" pitchFamily="18" charset="0"/>
            </a:endParaRPr>
          </a:p>
          <a:p>
            <a:pPr algn="just"/>
            <a:r>
              <a:rPr lang="en-IN" sz="1600" dirty="0" smtClean="0">
                <a:latin typeface="Bookman Old Style" pitchFamily="18" charset="0"/>
              </a:rPr>
              <a:t>The project was launched in Goa in December 2018.</a:t>
            </a:r>
          </a:p>
        </p:txBody>
      </p:sp>
    </p:spTree>
    <p:extLst>
      <p:ext uri="{BB962C8B-B14F-4D97-AF65-F5344CB8AC3E}">
        <p14:creationId xmlns:p14="http://schemas.microsoft.com/office/powerpoint/2010/main" val="47824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PROGRAM DESCRIPTION</a:t>
            </a:r>
            <a:endParaRPr lang="en-IN" dirty="0"/>
          </a:p>
        </p:txBody>
      </p:sp>
      <p:sp>
        <p:nvSpPr>
          <p:cNvPr id="3" name="Content Placeholder 2"/>
          <p:cNvSpPr>
            <a:spLocks noGrp="1"/>
          </p:cNvSpPr>
          <p:nvPr>
            <p:ph idx="1"/>
          </p:nvPr>
        </p:nvSpPr>
        <p:spPr>
          <a:xfrm>
            <a:off x="457200" y="1371600"/>
            <a:ext cx="8229600" cy="5029200"/>
          </a:xfrm>
        </p:spPr>
        <p:txBody>
          <a:bodyPr>
            <a:normAutofit fontScale="25000" lnSpcReduction="20000"/>
          </a:bodyPr>
          <a:lstStyle/>
          <a:p>
            <a:pPr lvl="0">
              <a:lnSpc>
                <a:spcPct val="110000"/>
              </a:lnSpc>
              <a:buFont typeface="Wingdings" pitchFamily="2" charset="2"/>
              <a:buChar char="§"/>
            </a:pPr>
            <a:r>
              <a:rPr lang="en-IN" sz="8000" dirty="0" smtClean="0">
                <a:latin typeface="Bookman Old Style" pitchFamily="18" charset="0"/>
              </a:rPr>
              <a:t>Tele-ECG machine </a:t>
            </a:r>
            <a:r>
              <a:rPr lang="en-IN" sz="8000" b="1" dirty="0" smtClean="0">
                <a:solidFill>
                  <a:srgbClr val="0070C0"/>
                </a:solidFill>
                <a:latin typeface="Bookman Old Style" pitchFamily="18" charset="0"/>
              </a:rPr>
              <a:t>(</a:t>
            </a:r>
            <a:r>
              <a:rPr lang="en-IN" sz="8000" b="1" dirty="0" err="1" smtClean="0">
                <a:solidFill>
                  <a:srgbClr val="0070C0"/>
                </a:solidFill>
                <a:latin typeface="Bookman Old Style" pitchFamily="18" charset="0"/>
              </a:rPr>
              <a:t>Tricog</a:t>
            </a:r>
            <a:r>
              <a:rPr lang="en-IN" sz="8000" b="1" dirty="0" smtClean="0">
                <a:solidFill>
                  <a:srgbClr val="0070C0"/>
                </a:solidFill>
                <a:latin typeface="Bookman Old Style" pitchFamily="18" charset="0"/>
              </a:rPr>
              <a:t> Health Services, </a:t>
            </a:r>
            <a:r>
              <a:rPr lang="en-IN" sz="8000" b="1" dirty="0" err="1" smtClean="0">
                <a:solidFill>
                  <a:srgbClr val="0070C0"/>
                </a:solidFill>
                <a:latin typeface="Bookman Old Style" pitchFamily="18" charset="0"/>
              </a:rPr>
              <a:t>Pvt</a:t>
            </a:r>
            <a:r>
              <a:rPr lang="en-IN" sz="8000" b="1" dirty="0" smtClean="0">
                <a:solidFill>
                  <a:srgbClr val="0070C0"/>
                </a:solidFill>
                <a:latin typeface="Bookman Old Style" pitchFamily="18" charset="0"/>
              </a:rPr>
              <a:t> Ltd., </a:t>
            </a:r>
            <a:r>
              <a:rPr lang="en-IN" sz="8000" b="1" dirty="0" err="1" smtClean="0">
                <a:solidFill>
                  <a:srgbClr val="0070C0"/>
                </a:solidFill>
                <a:latin typeface="Bookman Old Style" pitchFamily="18" charset="0"/>
              </a:rPr>
              <a:t>Bengaluru</a:t>
            </a:r>
            <a:r>
              <a:rPr lang="en-IN" sz="8000" b="1" dirty="0" smtClean="0">
                <a:solidFill>
                  <a:srgbClr val="0070C0"/>
                </a:solidFill>
                <a:latin typeface="Bookman Old Style" pitchFamily="18" charset="0"/>
              </a:rPr>
              <a:t>)</a:t>
            </a:r>
          </a:p>
          <a:p>
            <a:pPr lvl="0">
              <a:lnSpc>
                <a:spcPct val="110000"/>
              </a:lnSpc>
              <a:buFont typeface="Wingdings" pitchFamily="2" charset="2"/>
              <a:buChar char="§"/>
            </a:pPr>
            <a:r>
              <a:rPr lang="en-IN" sz="8000" dirty="0" smtClean="0">
                <a:latin typeface="Bookman Old Style" pitchFamily="18" charset="0"/>
              </a:rPr>
              <a:t>Reporting in record time (&lt; 5 minutes) + ECG alerts via SMS/ Email / App/ Call. </a:t>
            </a:r>
            <a:r>
              <a:rPr lang="en-IN" sz="8000" b="1" dirty="0" smtClean="0">
                <a:solidFill>
                  <a:srgbClr val="FF0000"/>
                </a:solidFill>
                <a:latin typeface="Bookman Old Style" pitchFamily="18" charset="0"/>
              </a:rPr>
              <a:t>(Median turnaround time from Dec’18- Jun’19:  1 m 48 sec)</a:t>
            </a:r>
          </a:p>
          <a:p>
            <a:pPr lvl="0">
              <a:lnSpc>
                <a:spcPct val="110000"/>
              </a:lnSpc>
              <a:buFont typeface="Wingdings" pitchFamily="2" charset="2"/>
              <a:buChar char="§"/>
            </a:pPr>
            <a:r>
              <a:rPr lang="en-IN" sz="8000" dirty="0" smtClean="0">
                <a:latin typeface="Bookman Old Style" pitchFamily="18" charset="0"/>
              </a:rPr>
              <a:t>Newer thrombolytic agents: </a:t>
            </a:r>
            <a:r>
              <a:rPr lang="en-IN" sz="8000" dirty="0" err="1" smtClean="0">
                <a:latin typeface="Bookman Old Style" pitchFamily="18" charset="0"/>
              </a:rPr>
              <a:t>Reteplase</a:t>
            </a:r>
            <a:r>
              <a:rPr lang="en-IN" sz="8000" dirty="0" smtClean="0">
                <a:latin typeface="Bookman Old Style" pitchFamily="18" charset="0"/>
              </a:rPr>
              <a:t> (to District Hospitals)/ </a:t>
            </a:r>
            <a:r>
              <a:rPr lang="en-IN" sz="8000" dirty="0" err="1" smtClean="0">
                <a:latin typeface="Bookman Old Style" pitchFamily="18" charset="0"/>
              </a:rPr>
              <a:t>Tenecteplase</a:t>
            </a:r>
            <a:r>
              <a:rPr lang="en-IN" sz="8000" dirty="0" smtClean="0">
                <a:latin typeface="Bookman Old Style" pitchFamily="18" charset="0"/>
              </a:rPr>
              <a:t> (to other spokes)</a:t>
            </a:r>
          </a:p>
          <a:p>
            <a:pPr lvl="0">
              <a:lnSpc>
                <a:spcPct val="110000"/>
              </a:lnSpc>
              <a:buFont typeface="Wingdings" pitchFamily="2" charset="2"/>
              <a:buChar char="§"/>
            </a:pPr>
            <a:r>
              <a:rPr lang="en-IN" sz="8000" dirty="0" smtClean="0">
                <a:latin typeface="Bookman Old Style" pitchFamily="18" charset="0"/>
              </a:rPr>
              <a:t>Defibrillator to all spoke centres  &amp; Non-invasive ventilators to district hospitals</a:t>
            </a:r>
          </a:p>
          <a:p>
            <a:pPr lvl="0">
              <a:lnSpc>
                <a:spcPct val="110000"/>
              </a:lnSpc>
              <a:buFont typeface="Wingdings" pitchFamily="2" charset="2"/>
              <a:buChar char="§"/>
            </a:pPr>
            <a:r>
              <a:rPr lang="en-IN" sz="8000" dirty="0" smtClean="0">
                <a:latin typeface="Bookman Old Style" pitchFamily="18" charset="0"/>
              </a:rPr>
              <a:t>Specialized Cardiac/ALS equipped ambulances </a:t>
            </a:r>
            <a:r>
              <a:rPr lang="en-IN" sz="8000" b="1" dirty="0" smtClean="0">
                <a:solidFill>
                  <a:srgbClr val="0070C0"/>
                </a:solidFill>
                <a:latin typeface="Bookman Old Style" pitchFamily="18" charset="0"/>
              </a:rPr>
              <a:t>(in association with 108 GVK- EMRI) </a:t>
            </a:r>
            <a:r>
              <a:rPr lang="en-IN" sz="8000" dirty="0" smtClean="0">
                <a:latin typeface="Bookman Old Style" pitchFamily="18" charset="0"/>
              </a:rPr>
              <a:t>manned by doctor, EMT &amp; driver.</a:t>
            </a:r>
          </a:p>
          <a:p>
            <a:pPr lvl="0">
              <a:lnSpc>
                <a:spcPct val="110000"/>
              </a:lnSpc>
              <a:buFont typeface="Wingdings" pitchFamily="2" charset="2"/>
              <a:buChar char="§"/>
            </a:pPr>
            <a:r>
              <a:rPr lang="en-IN" sz="8000" dirty="0" smtClean="0">
                <a:latin typeface="Bookman Old Style" pitchFamily="18" charset="0"/>
              </a:rPr>
              <a:t>Strengthening of the ‘Hub’ Centre- i.e. the Department of Cardiology, Goa Medical College</a:t>
            </a:r>
          </a:p>
          <a:p>
            <a:pPr lvl="0">
              <a:lnSpc>
                <a:spcPct val="110000"/>
              </a:lnSpc>
              <a:buFont typeface="Wingdings" pitchFamily="2" charset="2"/>
              <a:buChar char="§"/>
            </a:pPr>
            <a:r>
              <a:rPr lang="en-IN" sz="8000" dirty="0" smtClean="0">
                <a:latin typeface="Bookman Old Style" pitchFamily="18" charset="0"/>
              </a:rPr>
              <a:t>Training of all medical officers.</a:t>
            </a:r>
          </a:p>
          <a:p>
            <a:pPr marL="0" indent="0" algn="just">
              <a:lnSpc>
                <a:spcPct val="110000"/>
              </a:lnSpc>
              <a:buNone/>
            </a:pPr>
            <a:r>
              <a:rPr lang="en-IN" sz="8000" u="sng" dirty="0" smtClean="0">
                <a:latin typeface="Bookman Old Style" pitchFamily="18" charset="0"/>
              </a:rPr>
              <a:t>All services under this project are provided </a:t>
            </a:r>
            <a:r>
              <a:rPr lang="en-IN" sz="8000" b="1" u="sng" dirty="0" smtClean="0">
                <a:latin typeface="Bookman Old Style" pitchFamily="18" charset="0"/>
              </a:rPr>
              <a:t>free of cost</a:t>
            </a:r>
            <a:r>
              <a:rPr lang="en-IN" sz="8000" u="sng" dirty="0" smtClean="0">
                <a:latin typeface="Bookman Old Style" pitchFamily="18" charset="0"/>
              </a:rPr>
              <a:t> to all people from Goa.</a:t>
            </a:r>
          </a:p>
          <a:p>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IN" sz="3200" b="1" dirty="0" smtClean="0"/>
              <a:t>SUPPORTIVE MEASURES</a:t>
            </a:r>
            <a:endParaRPr lang="en-IN" sz="3200" b="1" dirty="0"/>
          </a:p>
        </p:txBody>
      </p:sp>
      <p:sp>
        <p:nvSpPr>
          <p:cNvPr id="3" name="Content Placeholder 2"/>
          <p:cNvSpPr>
            <a:spLocks noGrp="1"/>
          </p:cNvSpPr>
          <p:nvPr>
            <p:ph idx="1"/>
          </p:nvPr>
        </p:nvSpPr>
        <p:spPr>
          <a:xfrm>
            <a:off x="0" y="762000"/>
            <a:ext cx="8892480" cy="6096000"/>
          </a:xfrm>
        </p:spPr>
        <p:txBody>
          <a:bodyPr>
            <a:normAutofit fontScale="70000" lnSpcReduction="20000"/>
          </a:bodyPr>
          <a:lstStyle/>
          <a:p>
            <a:r>
              <a:rPr lang="en-US" sz="3100" b="1" dirty="0" smtClean="0"/>
              <a:t>A </a:t>
            </a:r>
            <a:r>
              <a:rPr lang="en-US" sz="3100" b="1" dirty="0"/>
              <a:t>dedicated mobile phone with android OS </a:t>
            </a:r>
            <a:r>
              <a:rPr lang="en-US" sz="3100" dirty="0"/>
              <a:t>to send and receive ECG related alerts and for communicating with Hub doctors using </a:t>
            </a:r>
            <a:r>
              <a:rPr lang="en-US" sz="3100" i="1" dirty="0" err="1"/>
              <a:t>Cardionet</a:t>
            </a:r>
            <a:r>
              <a:rPr lang="en-US" sz="3100" i="1" dirty="0"/>
              <a:t> </a:t>
            </a:r>
            <a:r>
              <a:rPr lang="en-US" sz="3100" i="1" dirty="0" smtClean="0"/>
              <a:t>App</a:t>
            </a:r>
          </a:p>
          <a:p>
            <a:endParaRPr lang="en-US" sz="3100" dirty="0"/>
          </a:p>
          <a:p>
            <a:r>
              <a:rPr lang="en-US" sz="3100" b="1" dirty="0"/>
              <a:t>Wireless Printers</a:t>
            </a:r>
            <a:r>
              <a:rPr lang="en-US" sz="3100" dirty="0"/>
              <a:t> for printing ECG reports received from </a:t>
            </a:r>
            <a:r>
              <a:rPr lang="en-US" sz="3100" dirty="0" err="1"/>
              <a:t>Tricog</a:t>
            </a:r>
            <a:r>
              <a:rPr lang="en-US" sz="3100" dirty="0"/>
              <a:t> Health Services </a:t>
            </a:r>
            <a:r>
              <a:rPr lang="en-US" sz="3100" dirty="0" err="1"/>
              <a:t>Pvt</a:t>
            </a:r>
            <a:r>
              <a:rPr lang="en-US" sz="3100" dirty="0"/>
              <a:t> Ltd</a:t>
            </a:r>
            <a:r>
              <a:rPr lang="en-US" sz="3100" dirty="0" smtClean="0"/>
              <a:t>.</a:t>
            </a:r>
          </a:p>
          <a:p>
            <a:pPr marL="457200" lvl="1" indent="0">
              <a:buNone/>
            </a:pPr>
            <a:endParaRPr lang="en-US" sz="3100" dirty="0"/>
          </a:p>
          <a:p>
            <a:pPr marL="400050"/>
            <a:r>
              <a:rPr lang="en-US" sz="3100" b="1" dirty="0" smtClean="0"/>
              <a:t>Setting up of Emergency Care </a:t>
            </a:r>
            <a:r>
              <a:rPr lang="en-US" sz="3100" b="1" dirty="0" err="1" smtClean="0"/>
              <a:t>Centres</a:t>
            </a:r>
            <a:r>
              <a:rPr lang="en-US" sz="3100" b="1" dirty="0" smtClean="0"/>
              <a:t> (ECCs) </a:t>
            </a:r>
            <a:r>
              <a:rPr lang="en-US" sz="3100" dirty="0" smtClean="0"/>
              <a:t>in selected spoke </a:t>
            </a:r>
            <a:r>
              <a:rPr lang="en-US" sz="3100" dirty="0" err="1" smtClean="0"/>
              <a:t>centres</a:t>
            </a:r>
            <a:r>
              <a:rPr lang="en-US" sz="3100" dirty="0"/>
              <a:t> </a:t>
            </a:r>
            <a:r>
              <a:rPr lang="en-US" sz="3100" dirty="0" smtClean="0"/>
              <a:t>in partnership with 108 GVK EMRI</a:t>
            </a:r>
          </a:p>
          <a:p>
            <a:pPr marL="400050"/>
            <a:endParaRPr lang="en-US" sz="3100" dirty="0" smtClean="0"/>
          </a:p>
          <a:p>
            <a:pPr marL="400050"/>
            <a:r>
              <a:rPr lang="en-US" sz="3100" b="1" dirty="0" smtClean="0"/>
              <a:t>STEMI management protocols</a:t>
            </a:r>
            <a:r>
              <a:rPr lang="en-US" sz="3100" dirty="0" smtClean="0"/>
              <a:t>, drug information, cardiac monitor placement charts, etc. are displayed in the casualties. </a:t>
            </a:r>
            <a:r>
              <a:rPr lang="en-US" sz="3100" b="1" dirty="0" smtClean="0"/>
              <a:t>A desk reference manual </a:t>
            </a:r>
            <a:r>
              <a:rPr lang="en-US" sz="3100" dirty="0" smtClean="0"/>
              <a:t>prepared as a part of training of Medical Officers is also given to each medical officer and kept for reference in the casualty.</a:t>
            </a:r>
          </a:p>
          <a:p>
            <a:pPr marL="400050"/>
            <a:endParaRPr lang="en-US" sz="3100" dirty="0" smtClean="0"/>
          </a:p>
          <a:p>
            <a:pPr marL="400050"/>
            <a:r>
              <a:rPr lang="en-US" sz="3100" b="1" dirty="0" smtClean="0"/>
              <a:t>A STEMI kit</a:t>
            </a:r>
          </a:p>
          <a:p>
            <a:pPr marL="400050"/>
            <a:endParaRPr lang="en-US" sz="3100" b="1" dirty="0" smtClean="0"/>
          </a:p>
          <a:p>
            <a:pPr marL="400050"/>
            <a:r>
              <a:rPr lang="en-US" sz="3100" b="1" dirty="0" smtClean="0"/>
              <a:t> </a:t>
            </a:r>
            <a:r>
              <a:rPr lang="en-US" sz="3100" b="1" dirty="0" smtClean="0">
                <a:solidFill>
                  <a:schemeClr val="tx2"/>
                </a:solidFill>
              </a:rPr>
              <a:t>Till date 457 STEMIs have been diagnosed and 326 </a:t>
            </a:r>
            <a:r>
              <a:rPr lang="en-US" sz="3100" b="1" dirty="0" err="1" smtClean="0">
                <a:solidFill>
                  <a:schemeClr val="tx2"/>
                </a:solidFill>
              </a:rPr>
              <a:t>thrombolyzed</a:t>
            </a:r>
            <a:r>
              <a:rPr lang="en-US" sz="3100" b="1" dirty="0" smtClean="0">
                <a:solidFill>
                  <a:schemeClr val="tx2"/>
                </a:solidFill>
              </a:rPr>
              <a:t> under STEMI-GOA Project.</a:t>
            </a:r>
          </a:p>
          <a:p>
            <a:pPr marL="400050"/>
            <a:endParaRPr lang="en-US" sz="3100" b="1" dirty="0" smtClean="0"/>
          </a:p>
          <a:p>
            <a:pPr marL="400050"/>
            <a:endParaRPr lang="en-US" sz="3100" b="1" dirty="0" smtClean="0"/>
          </a:p>
          <a:p>
            <a:pPr marL="400050"/>
            <a:endParaRPr lang="en-US" sz="3100" b="1" dirty="0" smtClean="0"/>
          </a:p>
          <a:p>
            <a:pPr marL="400050"/>
            <a:endParaRPr lang="en-US" sz="2400" dirty="0"/>
          </a:p>
        </p:txBody>
      </p:sp>
      <p:sp>
        <p:nvSpPr>
          <p:cNvPr id="4" name="Slide Number Placeholder 3"/>
          <p:cNvSpPr>
            <a:spLocks noGrp="1"/>
          </p:cNvSpPr>
          <p:nvPr>
            <p:ph type="sldNum" sz="quarter" idx="12"/>
          </p:nvPr>
        </p:nvSpPr>
        <p:spPr/>
        <p:txBody>
          <a:bodyPr/>
          <a:lstStyle/>
          <a:p>
            <a:fld id="{16C9A878-D5B5-4D81-AEAD-C402BE1799BA}" type="slidenum">
              <a:rPr lang="en-US" smtClean="0"/>
              <a:pPr/>
              <a:t>22</a:t>
            </a:fld>
            <a:endParaRPr lang="en-US"/>
          </a:p>
        </p:txBody>
      </p:sp>
      <p:sp>
        <p:nvSpPr>
          <p:cNvPr id="5" name="Rectangle 4"/>
          <p:cNvSpPr/>
          <p:nvPr/>
        </p:nvSpPr>
        <p:spPr>
          <a:xfrm>
            <a:off x="381000" y="5867400"/>
            <a:ext cx="85344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45562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1000"/>
                                        <p:tgtEl>
                                          <p:spTgt spid="3">
                                            <p:txEl>
                                              <p:pRg st="8" end="8"/>
                                            </p:txEl>
                                          </p:spTgt>
                                        </p:tgtEl>
                                      </p:cBhvr>
                                    </p:animEffect>
                                    <p:anim calcmode="lin" valueType="num">
                                      <p:cBhvr>
                                        <p:cTn id="2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1000"/>
                                        <p:tgtEl>
                                          <p:spTgt spid="3">
                                            <p:txEl>
                                              <p:pRg st="10" end="10"/>
                                            </p:txEl>
                                          </p:spTgt>
                                        </p:tgtEl>
                                      </p:cBhvr>
                                    </p:animEffect>
                                    <p:anim calcmode="lin" valueType="num">
                                      <p:cBhvr>
                                        <p:cTn id="3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11162"/>
          </a:xfrm>
        </p:spPr>
        <p:txBody>
          <a:bodyPr>
            <a:normAutofit fontScale="90000"/>
          </a:bodyPr>
          <a:lstStyle/>
          <a:p>
            <a:r>
              <a:rPr lang="en-IN" sz="3200" b="1" dirty="0"/>
              <a:t>FINANCIAL IMPLICATIONS</a:t>
            </a:r>
          </a:p>
        </p:txBody>
      </p:sp>
      <p:sp>
        <p:nvSpPr>
          <p:cNvPr id="3" name="Slide Number Placeholder 2"/>
          <p:cNvSpPr>
            <a:spLocks noGrp="1"/>
          </p:cNvSpPr>
          <p:nvPr>
            <p:ph type="sldNum" sz="quarter" idx="12"/>
          </p:nvPr>
        </p:nvSpPr>
        <p:spPr/>
        <p:txBody>
          <a:bodyPr/>
          <a:lstStyle/>
          <a:p>
            <a:fld id="{16C9A878-D5B5-4D81-AEAD-C402BE1799BA}" type="slidenum">
              <a:rPr lang="en-US" smtClean="0">
                <a:solidFill>
                  <a:prstClr val="black">
                    <a:tint val="75000"/>
                  </a:prstClr>
                </a:solidFill>
              </a:rPr>
              <a:pPr/>
              <a:t>23</a:t>
            </a:fld>
            <a:endParaRPr lang="en-US">
              <a:solidFill>
                <a:prstClr val="black">
                  <a:tint val="75000"/>
                </a:prst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193063031"/>
              </p:ext>
            </p:extLst>
          </p:nvPr>
        </p:nvGraphicFramePr>
        <p:xfrm>
          <a:off x="4343400" y="533401"/>
          <a:ext cx="4724400" cy="5943599"/>
        </p:xfrm>
        <a:graphic>
          <a:graphicData uri="http://schemas.openxmlformats.org/drawingml/2006/table">
            <a:tbl>
              <a:tblPr>
                <a:tableStyleId>{69C7853C-536D-4A76-A0AE-DD22124D55A5}</a:tableStyleId>
              </a:tblPr>
              <a:tblGrid>
                <a:gridCol w="787400">
                  <a:extLst>
                    <a:ext uri="{9D8B030D-6E8A-4147-A177-3AD203B41FA5}">
                      <a16:colId xmlns:a16="http://schemas.microsoft.com/office/drawing/2014/main" val="20000"/>
                    </a:ext>
                  </a:extLst>
                </a:gridCol>
                <a:gridCol w="2274710">
                  <a:extLst>
                    <a:ext uri="{9D8B030D-6E8A-4147-A177-3AD203B41FA5}">
                      <a16:colId xmlns:a16="http://schemas.microsoft.com/office/drawing/2014/main" val="20001"/>
                    </a:ext>
                  </a:extLst>
                </a:gridCol>
                <a:gridCol w="1662290">
                  <a:extLst>
                    <a:ext uri="{9D8B030D-6E8A-4147-A177-3AD203B41FA5}">
                      <a16:colId xmlns:a16="http://schemas.microsoft.com/office/drawing/2014/main" val="20002"/>
                    </a:ext>
                  </a:extLst>
                </a:gridCol>
              </a:tblGrid>
              <a:tr h="384464">
                <a:tc gridSpan="3">
                  <a:txBody>
                    <a:bodyPr/>
                    <a:lstStyle/>
                    <a:p>
                      <a:pPr algn="ctr" fontAlgn="b"/>
                      <a:r>
                        <a:rPr lang="en-US" sz="2400" b="1" u="none" strike="noStrike" dirty="0">
                          <a:effectLst/>
                        </a:rPr>
                        <a:t>OPEX</a:t>
                      </a:r>
                      <a:endParaRPr lang="en-US" sz="2400" b="1"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25494">
                <a:tc>
                  <a:txBody>
                    <a:bodyPr/>
                    <a:lstStyle/>
                    <a:p>
                      <a:pPr algn="ctr" fontAlgn="ctr"/>
                      <a:r>
                        <a:rPr lang="en-US" sz="1800" b="1" u="none" strike="noStrike">
                          <a:effectLst/>
                        </a:rPr>
                        <a:t>Sr. No. </a:t>
                      </a:r>
                      <a:endParaRPr lang="en-US" sz="1800" b="1" i="0" u="none" strike="noStrike">
                        <a:solidFill>
                          <a:srgbClr val="000000"/>
                        </a:solidFill>
                        <a:effectLst/>
                        <a:latin typeface="Bookman Old Style"/>
                      </a:endParaRPr>
                    </a:p>
                  </a:txBody>
                  <a:tcPr marL="7184" marR="7184" marT="7184" marB="0" anchor="ctr"/>
                </a:tc>
                <a:tc>
                  <a:txBody>
                    <a:bodyPr/>
                    <a:lstStyle/>
                    <a:p>
                      <a:pPr algn="l" fontAlgn="ctr"/>
                      <a:r>
                        <a:rPr lang="en-US" sz="1800" b="1" u="none" strike="noStrike" dirty="0">
                          <a:effectLst/>
                        </a:rPr>
                        <a:t>Particulars</a:t>
                      </a:r>
                      <a:endParaRPr lang="en-US" sz="1800" b="1" i="0" u="none" strike="noStrike" dirty="0">
                        <a:solidFill>
                          <a:srgbClr val="000000"/>
                        </a:solidFill>
                        <a:effectLst/>
                        <a:latin typeface="Bookman Old Style"/>
                      </a:endParaRPr>
                    </a:p>
                  </a:txBody>
                  <a:tcPr marL="7184" marR="7184" marT="7184" marB="0" anchor="ctr"/>
                </a:tc>
                <a:tc>
                  <a:txBody>
                    <a:bodyPr/>
                    <a:lstStyle/>
                    <a:p>
                      <a:pPr algn="ctr" fontAlgn="ctr"/>
                      <a:r>
                        <a:rPr lang="en-US" sz="1800" b="1" u="none" strike="noStrike" dirty="0">
                          <a:effectLst/>
                        </a:rPr>
                        <a:t>Amount (INR)</a:t>
                      </a:r>
                      <a:endParaRPr lang="en-US" sz="1800" b="1" i="0" u="none" strike="noStrike" dirty="0">
                        <a:solidFill>
                          <a:srgbClr val="000000"/>
                        </a:solidFill>
                        <a:effectLst/>
                        <a:latin typeface="Bookman Old Style"/>
                      </a:endParaRPr>
                    </a:p>
                  </a:txBody>
                  <a:tcPr marL="7184" marR="7184" marT="7184" marB="0" anchor="ctr"/>
                </a:tc>
                <a:extLst>
                  <a:ext uri="{0D108BD9-81ED-4DB2-BD59-A6C34878D82A}">
                    <a16:rowId xmlns:a16="http://schemas.microsoft.com/office/drawing/2014/main" val="10001"/>
                  </a:ext>
                </a:extLst>
              </a:tr>
              <a:tr h="384464">
                <a:tc>
                  <a:txBody>
                    <a:bodyPr/>
                    <a:lstStyle/>
                    <a:p>
                      <a:pPr algn="ctr" fontAlgn="b"/>
                      <a:r>
                        <a:rPr lang="en-US" sz="1800" u="none" strike="noStrike">
                          <a:effectLst/>
                        </a:rPr>
                        <a:t>1</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a:effectLst/>
                        </a:rPr>
                        <a:t>Trainings</a:t>
                      </a:r>
                      <a:endParaRPr lang="en-US" sz="1800" b="0" i="0" u="none" strike="noStrike">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600000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2"/>
                  </a:ext>
                </a:extLst>
              </a:tr>
              <a:tr h="384464">
                <a:tc>
                  <a:txBody>
                    <a:bodyPr/>
                    <a:lstStyle/>
                    <a:p>
                      <a:pPr algn="ctr" fontAlgn="b"/>
                      <a:r>
                        <a:rPr lang="en-US" sz="1800" u="none" strike="noStrike">
                          <a:effectLst/>
                        </a:rPr>
                        <a:t>2</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dirty="0">
                          <a:effectLst/>
                        </a:rPr>
                        <a:t>Mobile Recharge</a:t>
                      </a:r>
                      <a:endParaRPr lang="en-US" sz="1800" b="0" i="0" u="none" strike="noStrike" dirty="0">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108000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3"/>
                  </a:ext>
                </a:extLst>
              </a:tr>
              <a:tr h="857205">
                <a:tc>
                  <a:txBody>
                    <a:bodyPr/>
                    <a:lstStyle/>
                    <a:p>
                      <a:pPr algn="ctr" fontAlgn="b"/>
                      <a:r>
                        <a:rPr lang="en-US" sz="1800" u="none" strike="noStrike">
                          <a:effectLst/>
                        </a:rPr>
                        <a:t>3</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a:effectLst/>
                        </a:rPr>
                        <a:t>IEC Material (STEMI Modules, spoke forms,etc)</a:t>
                      </a:r>
                      <a:endParaRPr lang="en-US" sz="1800" b="0" i="0" u="none" strike="noStrike">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40000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4"/>
                  </a:ext>
                </a:extLst>
              </a:tr>
              <a:tr h="384464">
                <a:tc>
                  <a:txBody>
                    <a:bodyPr/>
                    <a:lstStyle/>
                    <a:p>
                      <a:pPr algn="ctr" fontAlgn="b"/>
                      <a:r>
                        <a:rPr lang="en-US" sz="1800" u="none" strike="noStrike">
                          <a:effectLst/>
                        </a:rPr>
                        <a:t>4</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a:effectLst/>
                        </a:rPr>
                        <a:t>Electrodes </a:t>
                      </a:r>
                      <a:endParaRPr lang="en-US" sz="1800" b="0" i="0" u="none" strike="noStrike">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65800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5"/>
                  </a:ext>
                </a:extLst>
              </a:tr>
              <a:tr h="384464">
                <a:tc>
                  <a:txBody>
                    <a:bodyPr/>
                    <a:lstStyle/>
                    <a:p>
                      <a:pPr algn="ctr" fontAlgn="b"/>
                      <a:r>
                        <a:rPr lang="en-US" sz="1800" u="none" strike="noStrike">
                          <a:effectLst/>
                        </a:rPr>
                        <a:t>6</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a:effectLst/>
                        </a:rPr>
                        <a:t>ECG rolls</a:t>
                      </a:r>
                      <a:endParaRPr lang="en-US" sz="1800" b="0" i="0" u="none" strike="noStrike">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619500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6"/>
                  </a:ext>
                </a:extLst>
              </a:tr>
              <a:tr h="857205">
                <a:tc>
                  <a:txBody>
                    <a:bodyPr/>
                    <a:lstStyle/>
                    <a:p>
                      <a:pPr algn="ctr" fontAlgn="b"/>
                      <a:r>
                        <a:rPr lang="en-US" sz="1800" u="none" strike="noStrike">
                          <a:effectLst/>
                        </a:rPr>
                        <a:t>7</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a:effectLst/>
                        </a:rPr>
                        <a:t>Adult Pacer Electrodes (AED Pads) for DG – 400 Defibrillator</a:t>
                      </a:r>
                      <a:endParaRPr lang="en-US" sz="1800" b="0" i="0" u="none" strike="noStrike">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150450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7"/>
                  </a:ext>
                </a:extLst>
              </a:tr>
              <a:tr h="573943">
                <a:tc>
                  <a:txBody>
                    <a:bodyPr/>
                    <a:lstStyle/>
                    <a:p>
                      <a:pPr algn="ctr" fontAlgn="b"/>
                      <a:r>
                        <a:rPr lang="en-US" sz="1800" u="none" strike="noStrike">
                          <a:effectLst/>
                        </a:rPr>
                        <a:t>8</a:t>
                      </a:r>
                      <a:endParaRPr lang="en-US" sz="1800" b="1" i="0" u="none" strike="noStrike">
                        <a:solidFill>
                          <a:srgbClr val="000000"/>
                        </a:solidFill>
                        <a:effectLst/>
                        <a:latin typeface="Bookman Old Style"/>
                      </a:endParaRPr>
                    </a:p>
                  </a:txBody>
                  <a:tcPr marL="7184" marR="7184" marT="7184" marB="0" anchor="b"/>
                </a:tc>
                <a:tc>
                  <a:txBody>
                    <a:bodyPr/>
                    <a:lstStyle/>
                    <a:p>
                      <a:pPr algn="l" fontAlgn="b"/>
                      <a:r>
                        <a:rPr lang="en-US" sz="1800" u="none" strike="noStrike" dirty="0" err="1">
                          <a:effectLst/>
                        </a:rPr>
                        <a:t>Inj</a:t>
                      </a:r>
                      <a:r>
                        <a:rPr lang="en-US" sz="1800" u="none" strike="noStrike" dirty="0">
                          <a:effectLst/>
                        </a:rPr>
                        <a:t> </a:t>
                      </a:r>
                      <a:r>
                        <a:rPr lang="en-US" sz="1800" u="none" strike="noStrike" dirty="0" err="1">
                          <a:effectLst/>
                        </a:rPr>
                        <a:t>Tenecteplase</a:t>
                      </a:r>
                      <a:r>
                        <a:rPr lang="en-US" sz="1800" u="none" strike="noStrike" dirty="0">
                          <a:effectLst/>
                        </a:rPr>
                        <a:t> / </a:t>
                      </a:r>
                      <a:r>
                        <a:rPr lang="en-US" sz="1800" u="none" strike="noStrike" dirty="0" err="1">
                          <a:effectLst/>
                        </a:rPr>
                        <a:t>Inj</a:t>
                      </a:r>
                      <a:r>
                        <a:rPr lang="en-US" sz="1800" u="none" strike="noStrike" dirty="0">
                          <a:effectLst/>
                        </a:rPr>
                        <a:t> </a:t>
                      </a:r>
                      <a:r>
                        <a:rPr lang="en-US" sz="1800" u="none" strike="noStrike" dirty="0" err="1">
                          <a:effectLst/>
                        </a:rPr>
                        <a:t>Reteplase</a:t>
                      </a:r>
                      <a:endParaRPr lang="en-US" sz="1800" b="0" i="0" u="none" strike="noStrike" dirty="0">
                        <a:solidFill>
                          <a:srgbClr val="000000"/>
                        </a:solidFill>
                        <a:effectLst/>
                        <a:latin typeface="Bookman Old Style"/>
                      </a:endParaRPr>
                    </a:p>
                  </a:txBody>
                  <a:tcPr marL="7184" marR="7184" marT="7184" marB="0" anchor="b"/>
                </a:tc>
                <a:tc>
                  <a:txBody>
                    <a:bodyPr/>
                    <a:lstStyle/>
                    <a:p>
                      <a:pPr algn="ctr" fontAlgn="b"/>
                      <a:r>
                        <a:rPr lang="en-US" sz="1800" u="none" strike="noStrike" dirty="0">
                          <a:effectLst/>
                        </a:rPr>
                        <a:t>9000000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8"/>
                  </a:ext>
                </a:extLst>
              </a:tr>
              <a:tr h="553716">
                <a:tc gridSpan="2">
                  <a:txBody>
                    <a:bodyPr/>
                    <a:lstStyle/>
                    <a:p>
                      <a:pPr algn="ctr" fontAlgn="b"/>
                      <a:r>
                        <a:rPr lang="en-US" sz="1800" b="1" u="none" strike="noStrike" dirty="0">
                          <a:effectLst/>
                        </a:rPr>
                        <a:t>Total</a:t>
                      </a:r>
                      <a:endParaRPr lang="en-US" sz="1800" b="1" i="0" u="none" strike="noStrike" dirty="0">
                        <a:solidFill>
                          <a:srgbClr val="000000"/>
                        </a:solidFill>
                        <a:effectLst/>
                        <a:latin typeface="Bookman Old Style"/>
                      </a:endParaRPr>
                    </a:p>
                  </a:txBody>
                  <a:tcPr marL="7184" marR="7184" marT="7184" marB="0" anchor="b"/>
                </a:tc>
                <a:tc hMerge="1">
                  <a:txBody>
                    <a:bodyPr/>
                    <a:lstStyle/>
                    <a:p>
                      <a:endParaRPr lang="en-US"/>
                    </a:p>
                  </a:txBody>
                  <a:tcPr/>
                </a:tc>
                <a:tc>
                  <a:txBody>
                    <a:bodyPr/>
                    <a:lstStyle/>
                    <a:p>
                      <a:pPr algn="ctr" fontAlgn="b"/>
                      <a:r>
                        <a:rPr lang="en-US" sz="1800" b="1" u="none" strike="noStrike" dirty="0">
                          <a:effectLst/>
                        </a:rPr>
                        <a:t>10583750</a:t>
                      </a:r>
                      <a:endParaRPr lang="en-US" sz="1800" b="1"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9"/>
                  </a:ext>
                </a:extLst>
              </a:tr>
              <a:tr h="553716">
                <a:tc gridSpan="2">
                  <a:txBody>
                    <a:bodyPr/>
                    <a:lstStyle/>
                    <a:p>
                      <a:pPr algn="ctr" fontAlgn="b"/>
                      <a:r>
                        <a:rPr lang="en-US" sz="1800" b="1" u="none" strike="noStrike" dirty="0">
                          <a:effectLst/>
                        </a:rPr>
                        <a:t>Grand Total</a:t>
                      </a:r>
                      <a:endParaRPr lang="en-US" sz="1800" b="1" i="0" u="none" strike="noStrike" dirty="0">
                        <a:solidFill>
                          <a:srgbClr val="000000"/>
                        </a:solidFill>
                        <a:effectLst/>
                        <a:latin typeface="Bookman Old Style"/>
                      </a:endParaRPr>
                    </a:p>
                  </a:txBody>
                  <a:tcPr marL="7184" marR="7184" marT="7184" marB="0" anchor="b"/>
                </a:tc>
                <a:tc hMerge="1">
                  <a:txBody>
                    <a:bodyPr/>
                    <a:lstStyle/>
                    <a:p>
                      <a:endParaRPr lang="en-US"/>
                    </a:p>
                  </a:txBody>
                  <a:tcPr/>
                </a:tc>
                <a:tc>
                  <a:txBody>
                    <a:bodyPr/>
                    <a:lstStyle/>
                    <a:p>
                      <a:pPr algn="ctr" fontAlgn="b"/>
                      <a:r>
                        <a:rPr lang="en-US" sz="1800" b="1" u="none" strike="noStrike" dirty="0">
                          <a:effectLst/>
                        </a:rPr>
                        <a:t>14075600</a:t>
                      </a:r>
                      <a:endParaRPr lang="en-US" sz="1800" b="1"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1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607051677"/>
              </p:ext>
            </p:extLst>
          </p:nvPr>
        </p:nvGraphicFramePr>
        <p:xfrm>
          <a:off x="152400" y="533400"/>
          <a:ext cx="4114800" cy="5943600"/>
        </p:xfrm>
        <a:graphic>
          <a:graphicData uri="http://schemas.openxmlformats.org/drawingml/2006/table">
            <a:tbl>
              <a:tblPr>
                <a:tableStyleId>{3C2FFA5D-87B4-456A-9821-1D502468CF0F}</a:tableStyleId>
              </a:tblPr>
              <a:tblGrid>
                <a:gridCol w="267812">
                  <a:extLst>
                    <a:ext uri="{9D8B030D-6E8A-4147-A177-3AD203B41FA5}">
                      <a16:colId xmlns:a16="http://schemas.microsoft.com/office/drawing/2014/main" val="20000"/>
                    </a:ext>
                  </a:extLst>
                </a:gridCol>
                <a:gridCol w="100783">
                  <a:extLst>
                    <a:ext uri="{9D8B030D-6E8A-4147-A177-3AD203B41FA5}">
                      <a16:colId xmlns:a16="http://schemas.microsoft.com/office/drawing/2014/main" val="20001"/>
                    </a:ext>
                  </a:extLst>
                </a:gridCol>
                <a:gridCol w="288762">
                  <a:extLst>
                    <a:ext uri="{9D8B030D-6E8A-4147-A177-3AD203B41FA5}">
                      <a16:colId xmlns:a16="http://schemas.microsoft.com/office/drawing/2014/main" val="20002"/>
                    </a:ext>
                  </a:extLst>
                </a:gridCol>
                <a:gridCol w="389544">
                  <a:extLst>
                    <a:ext uri="{9D8B030D-6E8A-4147-A177-3AD203B41FA5}">
                      <a16:colId xmlns:a16="http://schemas.microsoft.com/office/drawing/2014/main" val="20003"/>
                    </a:ext>
                  </a:extLst>
                </a:gridCol>
                <a:gridCol w="1772499">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tblGrid>
              <a:tr h="359808">
                <a:tc gridSpan="6">
                  <a:txBody>
                    <a:bodyPr/>
                    <a:lstStyle/>
                    <a:p>
                      <a:pPr algn="ctr" fontAlgn="b"/>
                      <a:r>
                        <a:rPr lang="en-US" sz="2400" b="1" u="none" strike="noStrike" dirty="0">
                          <a:effectLst/>
                        </a:rPr>
                        <a:t>CAPEX</a:t>
                      </a:r>
                      <a:endParaRPr lang="en-US" sz="2400" b="1"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94864">
                <a:tc gridSpan="2">
                  <a:txBody>
                    <a:bodyPr/>
                    <a:lstStyle/>
                    <a:p>
                      <a:pPr algn="ctr" fontAlgn="ctr"/>
                      <a:r>
                        <a:rPr lang="en-US" sz="1800" b="1" u="none" strike="noStrike">
                          <a:effectLst/>
                        </a:rPr>
                        <a:t>Sr. No.</a:t>
                      </a:r>
                      <a:endParaRPr lang="en-US" sz="1800" b="1" i="0" u="none" strike="noStrike">
                        <a:solidFill>
                          <a:srgbClr val="000000"/>
                        </a:solidFill>
                        <a:effectLst/>
                        <a:latin typeface="Bookman Old Style"/>
                      </a:endParaRPr>
                    </a:p>
                  </a:txBody>
                  <a:tcPr marL="7184" marR="7184" marT="7184" marB="0" anchor="ctr"/>
                </a:tc>
                <a:tc hMerge="1">
                  <a:txBody>
                    <a:bodyPr/>
                    <a:lstStyle/>
                    <a:p>
                      <a:pPr algn="ctr" fontAlgn="ctr"/>
                      <a:endParaRPr lang="en-US" sz="1600" b="1" i="0" u="none" strike="noStrike" dirty="0">
                        <a:solidFill>
                          <a:srgbClr val="000000"/>
                        </a:solidFill>
                        <a:effectLst/>
                        <a:latin typeface="Bookman Old Style"/>
                      </a:endParaRPr>
                    </a:p>
                  </a:txBody>
                  <a:tcPr marL="7184" marR="7184" marT="7184" marB="0" anchor="ctr"/>
                </a:tc>
                <a:tc gridSpan="3">
                  <a:txBody>
                    <a:bodyPr/>
                    <a:lstStyle/>
                    <a:p>
                      <a:pPr algn="ctr" fontAlgn="ctr"/>
                      <a:r>
                        <a:rPr lang="en-US" sz="1800" b="1" u="none" strike="noStrike" dirty="0">
                          <a:effectLst/>
                        </a:rPr>
                        <a:t>Particulars</a:t>
                      </a:r>
                      <a:endParaRPr lang="en-US" sz="1800" b="1" i="0" u="none" strike="noStrike" dirty="0">
                        <a:solidFill>
                          <a:srgbClr val="000000"/>
                        </a:solidFill>
                        <a:effectLst/>
                        <a:latin typeface="Bookman Old Style"/>
                      </a:endParaRPr>
                    </a:p>
                  </a:txBody>
                  <a:tcPr marL="7184" marR="7184" marT="7184" marB="0" anchor="ctr"/>
                </a:tc>
                <a:tc hMerge="1">
                  <a:txBody>
                    <a:bodyPr/>
                    <a:lstStyle/>
                    <a:p>
                      <a:endParaRPr lang="en-US"/>
                    </a:p>
                  </a:txBody>
                  <a:tcPr/>
                </a:tc>
                <a:tc hMerge="1">
                  <a:txBody>
                    <a:bodyPr/>
                    <a:lstStyle/>
                    <a:p>
                      <a:endParaRPr lang="en-US"/>
                    </a:p>
                  </a:txBody>
                  <a:tcPr/>
                </a:tc>
                <a:tc>
                  <a:txBody>
                    <a:bodyPr/>
                    <a:lstStyle/>
                    <a:p>
                      <a:pPr algn="ctr" fontAlgn="ctr"/>
                      <a:r>
                        <a:rPr lang="en-US" sz="1800" b="1" u="none" strike="noStrike" dirty="0">
                          <a:effectLst/>
                        </a:rPr>
                        <a:t>Amount (INR)</a:t>
                      </a:r>
                      <a:endParaRPr lang="en-US" sz="1800" b="1" i="0" u="none" strike="noStrike" dirty="0">
                        <a:solidFill>
                          <a:srgbClr val="000000"/>
                        </a:solidFill>
                        <a:effectLst/>
                        <a:latin typeface="Bookman Old Style"/>
                      </a:endParaRPr>
                    </a:p>
                  </a:txBody>
                  <a:tcPr marL="7184" marR="7184" marT="7184" marB="0" anchor="ctr"/>
                </a:tc>
                <a:extLst>
                  <a:ext uri="{0D108BD9-81ED-4DB2-BD59-A6C34878D82A}">
                    <a16:rowId xmlns:a16="http://schemas.microsoft.com/office/drawing/2014/main" val="10001"/>
                  </a:ext>
                </a:extLst>
              </a:tr>
              <a:tr h="464866">
                <a:tc gridSpan="2">
                  <a:txBody>
                    <a:bodyPr/>
                    <a:lstStyle/>
                    <a:p>
                      <a:pPr algn="ctr" fontAlgn="b"/>
                      <a:r>
                        <a:rPr lang="en-US" sz="1800" u="none" strike="noStrike">
                          <a:effectLst/>
                        </a:rPr>
                        <a:t>1</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TELE ECG Machine </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a:txBody>
                    <a:bodyPr/>
                    <a:lstStyle/>
                    <a:p>
                      <a:pPr algn="ctr" fontAlgn="b"/>
                      <a:r>
                        <a:rPr lang="en-US" sz="1800" u="none" strike="noStrike" dirty="0">
                          <a:effectLst/>
                        </a:rPr>
                        <a:t>CSR Funding</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2"/>
                  </a:ext>
                </a:extLst>
              </a:tr>
              <a:tr h="464866">
                <a:tc gridSpan="2">
                  <a:txBody>
                    <a:bodyPr/>
                    <a:lstStyle/>
                    <a:p>
                      <a:pPr algn="ctr" fontAlgn="b"/>
                      <a:r>
                        <a:rPr lang="en-US" sz="1800" u="none" strike="noStrike">
                          <a:effectLst/>
                        </a:rPr>
                        <a:t>2</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External Defibrillator/pacemaker</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a:txBody>
                    <a:bodyPr/>
                    <a:lstStyle/>
                    <a:p>
                      <a:pPr algn="ctr" fontAlgn="b"/>
                      <a:r>
                        <a:rPr lang="en-US" sz="1800" u="none" strike="noStrike" dirty="0">
                          <a:effectLst/>
                        </a:rPr>
                        <a:t>1592910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3"/>
                  </a:ext>
                </a:extLst>
              </a:tr>
              <a:tr h="464866">
                <a:tc gridSpan="2">
                  <a:txBody>
                    <a:bodyPr/>
                    <a:lstStyle/>
                    <a:p>
                      <a:pPr algn="ctr" fontAlgn="b"/>
                      <a:r>
                        <a:rPr lang="en-US" sz="1800" u="none" strike="noStrike">
                          <a:effectLst/>
                        </a:rPr>
                        <a:t>3</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Ventilator</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a:txBody>
                    <a:bodyPr/>
                    <a:lstStyle/>
                    <a:p>
                      <a:pPr algn="ctr" fontAlgn="b"/>
                      <a:r>
                        <a:rPr lang="en-US" sz="1800" u="none" strike="noStrike" dirty="0">
                          <a:effectLst/>
                        </a:rPr>
                        <a:t>1422400</a:t>
                      </a:r>
                      <a:endParaRPr lang="en-US" sz="1800" b="0"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04"/>
                  </a:ext>
                </a:extLst>
              </a:tr>
              <a:tr h="359808">
                <a:tc gridSpan="2">
                  <a:txBody>
                    <a:bodyPr/>
                    <a:lstStyle/>
                    <a:p>
                      <a:pPr algn="ctr" fontAlgn="b"/>
                      <a:r>
                        <a:rPr lang="en-US" sz="1800" u="none" strike="noStrike">
                          <a:effectLst/>
                        </a:rPr>
                        <a:t>4</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Resuscitation Kit</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rowSpan="5">
                  <a:txBody>
                    <a:bodyPr/>
                    <a:lstStyle/>
                    <a:p>
                      <a:pPr algn="ctr" fontAlgn="ctr"/>
                      <a:r>
                        <a:rPr lang="en-US" sz="1800" u="none" strike="noStrike" dirty="0">
                          <a:effectLst/>
                        </a:rPr>
                        <a:t>86490</a:t>
                      </a:r>
                      <a:endParaRPr lang="en-US" sz="1800" b="0" i="0" u="none" strike="noStrike" dirty="0">
                        <a:solidFill>
                          <a:srgbClr val="000000"/>
                        </a:solidFill>
                        <a:effectLst/>
                        <a:latin typeface="Bookman Old Style"/>
                      </a:endParaRPr>
                    </a:p>
                  </a:txBody>
                  <a:tcPr marL="7184" marR="7184" marT="7184" marB="0" anchor="ctr"/>
                </a:tc>
                <a:extLst>
                  <a:ext uri="{0D108BD9-81ED-4DB2-BD59-A6C34878D82A}">
                    <a16:rowId xmlns:a16="http://schemas.microsoft.com/office/drawing/2014/main" val="10005"/>
                  </a:ext>
                </a:extLst>
              </a:tr>
              <a:tr h="359808">
                <a:tc gridSpan="2">
                  <a:txBody>
                    <a:bodyPr/>
                    <a:lstStyle/>
                    <a:p>
                      <a:pPr algn="ctr" fontAlgn="b"/>
                      <a:r>
                        <a:rPr lang="en-US" sz="1800" u="none" strike="noStrike">
                          <a:effectLst/>
                        </a:rPr>
                        <a:t>a</a:t>
                      </a:r>
                      <a:endParaRPr lang="en-US" sz="1800" b="0"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Adult Silicon Resuscitator</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r h="359808">
                <a:tc gridSpan="2">
                  <a:txBody>
                    <a:bodyPr/>
                    <a:lstStyle/>
                    <a:p>
                      <a:pPr algn="ctr" fontAlgn="b"/>
                      <a:r>
                        <a:rPr lang="en-US" sz="1800" u="none" strike="noStrike">
                          <a:effectLst/>
                        </a:rPr>
                        <a:t>b</a:t>
                      </a:r>
                      <a:endParaRPr lang="en-US" sz="1800" b="0"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Laryngoscope Set</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359808">
                <a:tc gridSpan="2">
                  <a:txBody>
                    <a:bodyPr/>
                    <a:lstStyle/>
                    <a:p>
                      <a:pPr algn="ctr" fontAlgn="b"/>
                      <a:r>
                        <a:rPr lang="en-US" sz="1800" u="none" strike="noStrike">
                          <a:effectLst/>
                        </a:rPr>
                        <a:t>c</a:t>
                      </a:r>
                      <a:endParaRPr lang="en-US" sz="1800" b="0"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err="1">
                          <a:effectLst/>
                        </a:rPr>
                        <a:t>Guedel</a:t>
                      </a:r>
                      <a:r>
                        <a:rPr lang="en-US" sz="1800" u="none" strike="noStrike" dirty="0">
                          <a:effectLst/>
                        </a:rPr>
                        <a:t> Airways</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r h="359808">
                <a:tc gridSpan="2">
                  <a:txBody>
                    <a:bodyPr/>
                    <a:lstStyle/>
                    <a:p>
                      <a:pPr algn="ctr" fontAlgn="b"/>
                      <a:r>
                        <a:rPr lang="en-US" sz="1800" u="none" strike="noStrike">
                          <a:effectLst/>
                        </a:rPr>
                        <a:t>d</a:t>
                      </a:r>
                      <a:endParaRPr lang="en-US" sz="1800" b="0"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Silicon Mask</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9"/>
                  </a:ext>
                </a:extLst>
              </a:tr>
              <a:tr h="359808">
                <a:tc gridSpan="2">
                  <a:txBody>
                    <a:bodyPr/>
                    <a:lstStyle/>
                    <a:p>
                      <a:pPr algn="ctr" fontAlgn="b"/>
                      <a:r>
                        <a:rPr lang="en-US" sz="1800" u="none" strike="noStrike">
                          <a:effectLst/>
                        </a:rPr>
                        <a:t>5</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Printers</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a:txBody>
                    <a:bodyPr/>
                    <a:lstStyle/>
                    <a:p>
                      <a:pPr algn="ctr" fontAlgn="ctr"/>
                      <a:r>
                        <a:rPr lang="en-US" sz="1800" u="none" strike="noStrike" dirty="0">
                          <a:effectLst/>
                        </a:rPr>
                        <a:t>237428</a:t>
                      </a:r>
                      <a:endParaRPr lang="en-US" sz="1800" b="0" i="0" u="none" strike="noStrike" dirty="0">
                        <a:solidFill>
                          <a:srgbClr val="000000"/>
                        </a:solidFill>
                        <a:effectLst/>
                        <a:latin typeface="Bookman Old Style"/>
                      </a:endParaRPr>
                    </a:p>
                  </a:txBody>
                  <a:tcPr marL="7184" marR="7184" marT="7184" marB="0" anchor="ctr"/>
                </a:tc>
                <a:extLst>
                  <a:ext uri="{0D108BD9-81ED-4DB2-BD59-A6C34878D82A}">
                    <a16:rowId xmlns:a16="http://schemas.microsoft.com/office/drawing/2014/main" val="10010"/>
                  </a:ext>
                </a:extLst>
              </a:tr>
              <a:tr h="359808">
                <a:tc gridSpan="2">
                  <a:txBody>
                    <a:bodyPr/>
                    <a:lstStyle/>
                    <a:p>
                      <a:pPr algn="ctr" fontAlgn="b"/>
                      <a:r>
                        <a:rPr lang="en-US" sz="1800" u="none" strike="noStrike">
                          <a:effectLst/>
                        </a:rPr>
                        <a:t>6</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Phones</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a:txBody>
                    <a:bodyPr/>
                    <a:lstStyle/>
                    <a:p>
                      <a:pPr algn="ctr" fontAlgn="ctr"/>
                      <a:r>
                        <a:rPr lang="en-US" sz="1800" u="none" strike="noStrike" dirty="0">
                          <a:effectLst/>
                        </a:rPr>
                        <a:t>149850</a:t>
                      </a:r>
                      <a:endParaRPr lang="en-US" sz="1800" b="0" i="0" u="none" strike="noStrike" dirty="0">
                        <a:solidFill>
                          <a:srgbClr val="000000"/>
                        </a:solidFill>
                        <a:effectLst/>
                        <a:latin typeface="Bookman Old Style"/>
                      </a:endParaRPr>
                    </a:p>
                  </a:txBody>
                  <a:tcPr marL="7184" marR="7184" marT="7184" marB="0" anchor="ctr"/>
                </a:tc>
                <a:extLst>
                  <a:ext uri="{0D108BD9-81ED-4DB2-BD59-A6C34878D82A}">
                    <a16:rowId xmlns:a16="http://schemas.microsoft.com/office/drawing/2014/main" val="10011"/>
                  </a:ext>
                </a:extLst>
              </a:tr>
              <a:tr h="359808">
                <a:tc gridSpan="2">
                  <a:txBody>
                    <a:bodyPr/>
                    <a:lstStyle/>
                    <a:p>
                      <a:pPr algn="ctr" fontAlgn="b"/>
                      <a:r>
                        <a:rPr lang="en-US" sz="1800" u="none" strike="noStrike">
                          <a:effectLst/>
                        </a:rPr>
                        <a:t>7</a:t>
                      </a:r>
                      <a:endParaRPr lang="en-US" sz="1800" b="1" i="0" u="none" strike="noStrike">
                        <a:solidFill>
                          <a:srgbClr val="000000"/>
                        </a:solidFill>
                        <a:effectLst/>
                        <a:latin typeface="Bookman Old Style"/>
                      </a:endParaRPr>
                    </a:p>
                  </a:txBody>
                  <a:tcPr marL="7184" marR="7184" marT="7184" marB="0" anchor="b"/>
                </a:tc>
                <a:tc hMerge="1">
                  <a:txBody>
                    <a:bodyPr/>
                    <a:lstStyle/>
                    <a:p>
                      <a:pPr algn="l" fontAlgn="b"/>
                      <a:endParaRPr lang="en-US" sz="1600" b="0" i="0" u="none" strike="noStrike">
                        <a:solidFill>
                          <a:srgbClr val="000000"/>
                        </a:solidFill>
                        <a:effectLst/>
                        <a:latin typeface="Bookman Old Style"/>
                      </a:endParaRPr>
                    </a:p>
                  </a:txBody>
                  <a:tcPr marL="7184" marR="7184" marT="7184" marB="0" anchor="b"/>
                </a:tc>
                <a:tc gridSpan="3">
                  <a:txBody>
                    <a:bodyPr/>
                    <a:lstStyle/>
                    <a:p>
                      <a:pPr algn="l" fontAlgn="b"/>
                      <a:r>
                        <a:rPr lang="en-US" sz="1800" u="none" strike="noStrike" dirty="0">
                          <a:effectLst/>
                        </a:rPr>
                        <a:t>STEMI Kits</a:t>
                      </a:r>
                      <a:endParaRPr lang="en-US" sz="1800" b="0"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a:txBody>
                    <a:bodyPr/>
                    <a:lstStyle/>
                    <a:p>
                      <a:pPr algn="ctr" fontAlgn="ctr"/>
                      <a:r>
                        <a:rPr lang="en-US" sz="1800" u="none" strike="noStrike" dirty="0">
                          <a:effectLst/>
                        </a:rPr>
                        <a:t>2772</a:t>
                      </a:r>
                      <a:endParaRPr lang="en-US" sz="1800" b="0" i="0" u="none" strike="noStrike" dirty="0">
                        <a:solidFill>
                          <a:srgbClr val="000000"/>
                        </a:solidFill>
                        <a:effectLst/>
                        <a:latin typeface="Bookman Old Style"/>
                      </a:endParaRPr>
                    </a:p>
                  </a:txBody>
                  <a:tcPr marL="7184" marR="7184" marT="7184" marB="0" anchor="ctr"/>
                </a:tc>
                <a:extLst>
                  <a:ext uri="{0D108BD9-81ED-4DB2-BD59-A6C34878D82A}">
                    <a16:rowId xmlns:a16="http://schemas.microsoft.com/office/drawing/2014/main" val="10012"/>
                  </a:ext>
                </a:extLst>
              </a:tr>
              <a:tr h="650812">
                <a:tc gridSpan="5">
                  <a:txBody>
                    <a:bodyPr/>
                    <a:lstStyle/>
                    <a:p>
                      <a:pPr algn="ctr" fontAlgn="b"/>
                      <a:r>
                        <a:rPr lang="en-US" sz="1800" b="1" u="none" strike="noStrike" dirty="0">
                          <a:effectLst/>
                        </a:rPr>
                        <a:t>Total</a:t>
                      </a:r>
                      <a:endParaRPr lang="en-US" sz="1800" b="1" i="0" u="none" strike="noStrike" dirty="0">
                        <a:solidFill>
                          <a:srgbClr val="000000"/>
                        </a:solidFill>
                        <a:effectLst/>
                        <a:latin typeface="Bookman Old Style"/>
                      </a:endParaRPr>
                    </a:p>
                  </a:txBody>
                  <a:tcPr marL="7184" marR="7184" marT="718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800" b="1" u="none" strike="noStrike" dirty="0">
                          <a:effectLst/>
                        </a:rPr>
                        <a:t>3491850</a:t>
                      </a:r>
                      <a:endParaRPr lang="en-US" sz="1800" b="1" i="0" u="none" strike="noStrike" dirty="0">
                        <a:solidFill>
                          <a:srgbClr val="000000"/>
                        </a:solidFill>
                        <a:effectLst/>
                        <a:latin typeface="Bookman Old Style"/>
                      </a:endParaRPr>
                    </a:p>
                  </a:txBody>
                  <a:tcPr marL="7184" marR="7184" marT="7184"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8148580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sz="2800" b="1" u="sng" dirty="0"/>
              <a:t>Utilization of </a:t>
            </a:r>
            <a:r>
              <a:rPr lang="en-US" sz="2800" b="1" u="sng" dirty="0" err="1"/>
              <a:t>thrombolytics</a:t>
            </a:r>
            <a:r>
              <a:rPr lang="en-US" sz="2800" b="1" u="sng" dirty="0"/>
              <a:t> under STEMI-Goa project from December 2018- June 2019</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83646254"/>
              </p:ext>
            </p:extLst>
          </p:nvPr>
        </p:nvGraphicFramePr>
        <p:xfrm>
          <a:off x="533400" y="1981200"/>
          <a:ext cx="5334000" cy="304800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1016000">
                <a:tc>
                  <a:txBody>
                    <a:bodyPr/>
                    <a:lstStyle/>
                    <a:p>
                      <a:r>
                        <a:rPr lang="en-US" sz="2000" dirty="0"/>
                        <a:t>No.</a:t>
                      </a:r>
                    </a:p>
                  </a:txBody>
                  <a:tcPr/>
                </a:tc>
                <a:tc>
                  <a:txBody>
                    <a:bodyPr/>
                    <a:lstStyle/>
                    <a:p>
                      <a:r>
                        <a:rPr lang="en-US" sz="2000" dirty="0"/>
                        <a:t>Name of drug</a:t>
                      </a:r>
                    </a:p>
                  </a:txBody>
                  <a:tcPr/>
                </a:tc>
                <a:tc>
                  <a:txBody>
                    <a:bodyPr/>
                    <a:lstStyle/>
                    <a:p>
                      <a:r>
                        <a:rPr lang="en-US" sz="2000" dirty="0"/>
                        <a:t>Unit Cost</a:t>
                      </a:r>
                    </a:p>
                  </a:txBody>
                  <a:tcPr/>
                </a:tc>
                <a:tc>
                  <a:txBody>
                    <a:bodyPr/>
                    <a:lstStyle/>
                    <a:p>
                      <a:r>
                        <a:rPr lang="en-US" sz="2000" dirty="0"/>
                        <a:t>Consumption</a:t>
                      </a:r>
                    </a:p>
                  </a:txBody>
                  <a:tcPr/>
                </a:tc>
                <a:extLst>
                  <a:ext uri="{0D108BD9-81ED-4DB2-BD59-A6C34878D82A}">
                    <a16:rowId xmlns:a16="http://schemas.microsoft.com/office/drawing/2014/main" val="10000"/>
                  </a:ext>
                </a:extLst>
              </a:tr>
              <a:tr h="1016000">
                <a:tc>
                  <a:txBody>
                    <a:bodyPr/>
                    <a:lstStyle/>
                    <a:p>
                      <a:pPr algn="ctr"/>
                      <a:r>
                        <a:rPr lang="en-US" sz="2000" dirty="0"/>
                        <a:t>1.</a:t>
                      </a:r>
                    </a:p>
                  </a:txBody>
                  <a:tcPr/>
                </a:tc>
                <a:tc>
                  <a:txBody>
                    <a:bodyPr/>
                    <a:lstStyle/>
                    <a:p>
                      <a:pPr algn="ctr"/>
                      <a:r>
                        <a:rPr lang="en-US" sz="2000" dirty="0"/>
                        <a:t>Inj. </a:t>
                      </a:r>
                      <a:r>
                        <a:rPr lang="en-US" sz="2000" dirty="0" err="1"/>
                        <a:t>Tenecteplase</a:t>
                      </a:r>
                      <a:endParaRPr lang="en-US" sz="2000" dirty="0"/>
                    </a:p>
                  </a:txBody>
                  <a:tcPr/>
                </a:tc>
                <a:tc>
                  <a:txBody>
                    <a:bodyPr/>
                    <a:lstStyle/>
                    <a:p>
                      <a:pPr algn="ctr"/>
                      <a:r>
                        <a:rPr lang="en-US" sz="2000" dirty="0" err="1"/>
                        <a:t>Rs</a:t>
                      </a:r>
                      <a:r>
                        <a:rPr lang="en-US" sz="2000" dirty="0"/>
                        <a:t>. 23,237 + taxes</a:t>
                      </a:r>
                    </a:p>
                  </a:txBody>
                  <a:tcPr/>
                </a:tc>
                <a:tc>
                  <a:txBody>
                    <a:bodyPr/>
                    <a:lstStyle/>
                    <a:p>
                      <a:pPr algn="ctr"/>
                      <a:r>
                        <a:rPr lang="en-US" sz="2000" dirty="0"/>
                        <a:t>119</a:t>
                      </a:r>
                    </a:p>
                  </a:txBody>
                  <a:tcPr/>
                </a:tc>
                <a:extLst>
                  <a:ext uri="{0D108BD9-81ED-4DB2-BD59-A6C34878D82A}">
                    <a16:rowId xmlns:a16="http://schemas.microsoft.com/office/drawing/2014/main" val="10001"/>
                  </a:ext>
                </a:extLst>
              </a:tr>
              <a:tr h="1016000">
                <a:tc>
                  <a:txBody>
                    <a:bodyPr/>
                    <a:lstStyle/>
                    <a:p>
                      <a:pPr algn="ctr"/>
                      <a:r>
                        <a:rPr lang="en-US" sz="2000" dirty="0"/>
                        <a:t>2.</a:t>
                      </a:r>
                    </a:p>
                  </a:txBody>
                  <a:tcPr/>
                </a:tc>
                <a:tc>
                  <a:txBody>
                    <a:bodyPr/>
                    <a:lstStyle/>
                    <a:p>
                      <a:pPr algn="ctr"/>
                      <a:r>
                        <a:rPr lang="en-US" sz="2000" dirty="0"/>
                        <a:t>Inj. </a:t>
                      </a:r>
                      <a:r>
                        <a:rPr lang="en-US" sz="2000" dirty="0" err="1"/>
                        <a:t>Reteplase</a:t>
                      </a:r>
                      <a:endParaRPr lang="en-US" sz="2000" dirty="0"/>
                    </a:p>
                  </a:txBody>
                  <a:tcPr/>
                </a:tc>
                <a:tc>
                  <a:txBody>
                    <a:bodyPr/>
                    <a:lstStyle/>
                    <a:p>
                      <a:pPr algn="ctr"/>
                      <a:r>
                        <a:rPr lang="en-US" sz="2000" dirty="0" err="1"/>
                        <a:t>Rs</a:t>
                      </a:r>
                      <a:r>
                        <a:rPr lang="en-US" sz="2000" dirty="0"/>
                        <a:t>. 14,350 + taxes</a:t>
                      </a:r>
                    </a:p>
                  </a:txBody>
                  <a:tcPr/>
                </a:tc>
                <a:tc>
                  <a:txBody>
                    <a:bodyPr/>
                    <a:lstStyle/>
                    <a:p>
                      <a:pPr algn="ctr"/>
                      <a:r>
                        <a:rPr lang="en-US" sz="2000" dirty="0"/>
                        <a:t>285</a:t>
                      </a:r>
                    </a:p>
                  </a:txBody>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2"/>
          </p:nvPr>
        </p:nvSpPr>
        <p:spPr/>
        <p:txBody>
          <a:bodyPr/>
          <a:lstStyle/>
          <a:p>
            <a:fld id="{16C9A878-D5B5-4D81-AEAD-C402BE1799BA}" type="slidenum">
              <a:rPr lang="en-US" smtClean="0">
                <a:solidFill>
                  <a:prstClr val="black">
                    <a:tint val="75000"/>
                  </a:prstClr>
                </a:solidFill>
              </a:rPr>
              <a:pPr/>
              <a:t>24</a:t>
            </a:fld>
            <a:endParaRPr lang="en-US">
              <a:solidFill>
                <a:prstClr val="black">
                  <a:tint val="75000"/>
                </a:prstClr>
              </a:solidFill>
            </a:endParaRPr>
          </a:p>
        </p:txBody>
      </p:sp>
      <p:pic>
        <p:nvPicPr>
          <p:cNvPr id="6" name="Picture 5"/>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2420" r="9775" b="8889"/>
          <a:stretch/>
        </p:blipFill>
        <p:spPr>
          <a:xfrm>
            <a:off x="5890490" y="1752600"/>
            <a:ext cx="2814562" cy="4276196"/>
          </a:xfrm>
          <a:prstGeom prst="rect">
            <a:avLst/>
          </a:prstGeom>
        </p:spPr>
      </p:pic>
    </p:spTree>
    <p:extLst>
      <p:ext uri="{BB962C8B-B14F-4D97-AF65-F5344CB8AC3E}">
        <p14:creationId xmlns:p14="http://schemas.microsoft.com/office/powerpoint/2010/main" val="24713562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1520" y="166014"/>
            <a:ext cx="4151134" cy="2458588"/>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013835" y="2836224"/>
            <a:ext cx="2878645" cy="3829090"/>
          </a:xfrm>
          <a:prstGeom prst="rect">
            <a:avLst/>
          </a:prstGeom>
        </p:spPr>
      </p:pic>
      <p:pic>
        <p:nvPicPr>
          <p:cNvPr id="8" name="Picture 7"/>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t="31515" r="5466" b="22222"/>
          <a:stretch/>
        </p:blipFill>
        <p:spPr>
          <a:xfrm>
            <a:off x="4716016" y="166014"/>
            <a:ext cx="4176464" cy="2458588"/>
          </a:xfrm>
          <a:prstGeom prst="rect">
            <a:avLst/>
          </a:prstGeom>
        </p:spPr>
      </p:pic>
      <p:pic>
        <p:nvPicPr>
          <p:cNvPr id="9" name="Picture 8"/>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rcRect t="2420" r="9775" b="8889"/>
          <a:stretch/>
        </p:blipFill>
        <p:spPr>
          <a:xfrm>
            <a:off x="251520" y="2836224"/>
            <a:ext cx="2520280" cy="3829090"/>
          </a:xfrm>
          <a:prstGeom prst="rect">
            <a:avLst/>
          </a:prstGeom>
        </p:spPr>
      </p:pic>
      <p:pic>
        <p:nvPicPr>
          <p:cNvPr id="10" name="Picture 9"/>
          <p:cNvPicPr>
            <a:picLocks noChangeAspect="1" noChangeArrowheads="1"/>
          </p:cNvPicPr>
          <p:nvPr/>
        </p:nvPicPr>
        <p:blipFill>
          <a:blip r:embed="rId10" cstate="print"/>
          <a:srcRect/>
          <a:stretch>
            <a:fillRect/>
          </a:stretch>
        </p:blipFill>
        <p:spPr bwMode="auto">
          <a:xfrm flipH="1">
            <a:off x="3106510" y="2836224"/>
            <a:ext cx="2592288" cy="3829090"/>
          </a:xfrm>
          <a:prstGeom prst="rect">
            <a:avLst/>
          </a:prstGeom>
          <a:noFill/>
          <a:ln w="9525">
            <a:noFill/>
            <a:miter lim="800000"/>
            <a:headEnd/>
            <a:tailEnd/>
          </a:ln>
          <a:effectLst/>
        </p:spPr>
      </p:pic>
    </p:spTree>
    <p:extLst>
      <p:ext uri="{BB962C8B-B14F-4D97-AF65-F5344CB8AC3E}">
        <p14:creationId xmlns:p14="http://schemas.microsoft.com/office/powerpoint/2010/main" val="127532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572" y="269826"/>
            <a:ext cx="1152128" cy="10302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5964" y="193229"/>
            <a:ext cx="922496" cy="11834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0159" y="241243"/>
            <a:ext cx="1837257" cy="1135390"/>
          </a:xfrm>
          <a:prstGeom prst="rect">
            <a:avLst/>
          </a:prstGeom>
        </p:spPr>
      </p:pic>
      <p:sp>
        <p:nvSpPr>
          <p:cNvPr id="2" name="TextBox 1"/>
          <p:cNvSpPr txBox="1"/>
          <p:nvPr/>
        </p:nvSpPr>
        <p:spPr>
          <a:xfrm>
            <a:off x="899592" y="4005063"/>
            <a:ext cx="7560840" cy="1569660"/>
          </a:xfrm>
          <a:prstGeom prst="rect">
            <a:avLst/>
          </a:prstGeom>
          <a:noFill/>
        </p:spPr>
        <p:txBody>
          <a:bodyPr wrap="square" rtlCol="0">
            <a:spAutoFit/>
          </a:bodyPr>
          <a:lstStyle/>
          <a:p>
            <a:pPr algn="ctr"/>
            <a:r>
              <a:rPr lang="en-US" sz="2400" dirty="0" smtClean="0">
                <a:solidFill>
                  <a:srgbClr val="C00000"/>
                </a:solidFill>
                <a:latin typeface="Bookman Old Style" pitchFamily="18" charset="0"/>
              </a:rPr>
              <a:t>An innovation by Government of Goa</a:t>
            </a:r>
          </a:p>
          <a:p>
            <a:pPr algn="ctr"/>
            <a:endParaRPr lang="en-US" sz="2400" i="1" dirty="0" smtClean="0">
              <a:solidFill>
                <a:srgbClr val="C00000"/>
              </a:solidFill>
              <a:latin typeface="Bookman Old Style" pitchFamily="18" charset="0"/>
            </a:endParaRPr>
          </a:p>
          <a:p>
            <a:pPr algn="ctr"/>
            <a:r>
              <a:rPr lang="en-US" sz="2400" i="1" dirty="0" smtClean="0">
                <a:latin typeface="Bookman Old Style" pitchFamily="18" charset="0"/>
              </a:rPr>
              <a:t>In partnership with Novo Nordisk Education Foundation</a:t>
            </a:r>
            <a:endParaRPr lang="en-US" sz="2400" i="1" dirty="0">
              <a:latin typeface="Bookman Old Style" pitchFamily="18" charset="0"/>
            </a:endParaRPr>
          </a:p>
        </p:txBody>
      </p:sp>
      <p:sp>
        <p:nvSpPr>
          <p:cNvPr id="3" name="Rectangle 2"/>
          <p:cNvSpPr/>
          <p:nvPr/>
        </p:nvSpPr>
        <p:spPr>
          <a:xfrm>
            <a:off x="486513" y="2708920"/>
            <a:ext cx="8352928" cy="584775"/>
          </a:xfrm>
          <a:prstGeom prst="rect">
            <a:avLst/>
          </a:prstGeom>
        </p:spPr>
        <p:txBody>
          <a:bodyPr wrap="square">
            <a:spAutoFit/>
          </a:bodyPr>
          <a:lstStyle/>
          <a:p>
            <a:r>
              <a:rPr lang="en-IN" sz="3200" dirty="0">
                <a:latin typeface="Bookman Old Style" pitchFamily="18" charset="0"/>
              </a:rPr>
              <a:t>CHANGING DIABETES BAROMETER</a:t>
            </a:r>
            <a:endParaRPr lang="en-US" sz="3200" dirty="0">
              <a:latin typeface="Bookman Old Style" pitchFamily="18" charset="0"/>
            </a:endParaRPr>
          </a:p>
        </p:txBody>
      </p:sp>
    </p:spTree>
    <p:extLst>
      <p:ext uri="{BB962C8B-B14F-4D97-AF65-F5344CB8AC3E}">
        <p14:creationId xmlns:p14="http://schemas.microsoft.com/office/powerpoint/2010/main" val="190050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US" sz="3200" b="1" dirty="0" smtClean="0">
                <a:latin typeface="Footlight MT Light" pitchFamily="18" charset="0"/>
              </a:rPr>
              <a:t>COMPONENTS UNDER CDB PROJECT</a:t>
            </a:r>
            <a:endParaRPr lang="en-US" sz="3200" b="1" dirty="0">
              <a:latin typeface="Footlight MT Light"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4824061"/>
              </p:ext>
            </p:extLst>
          </p:nvPr>
        </p:nvGraphicFramePr>
        <p:xfrm>
          <a:off x="467544" y="148478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108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807" y="4267200"/>
            <a:ext cx="8229600" cy="2362200"/>
          </a:xfrm>
        </p:spPr>
        <p:txBody>
          <a:bodyPr>
            <a:noAutofit/>
          </a:bodyPr>
          <a:lstStyle/>
          <a:p>
            <a:r>
              <a:rPr lang="en-IN" sz="1800" dirty="0" smtClean="0">
                <a:latin typeface="Bookman Old Style" pitchFamily="18" charset="0"/>
              </a:rPr>
              <a:t>About 12000 Type II Diabetes patients have been benefited from CDB.</a:t>
            </a:r>
          </a:p>
          <a:p>
            <a:endParaRPr lang="en-IN" sz="1800" dirty="0" smtClean="0">
              <a:latin typeface="Bookman Old Style" pitchFamily="18" charset="0"/>
            </a:endParaRPr>
          </a:p>
          <a:p>
            <a:r>
              <a:rPr lang="en-IN" sz="1800" dirty="0" smtClean="0">
                <a:latin typeface="Bookman Old Style" pitchFamily="18" charset="0"/>
              </a:rPr>
              <a:t>Over 100 patients of Type I Diabetes Mellitus are also receiving free treatment.</a:t>
            </a:r>
          </a:p>
          <a:p>
            <a:endParaRPr lang="en-IN" sz="1800" dirty="0" smtClean="0">
              <a:latin typeface="Bookman Old Style" pitchFamily="18" charset="0"/>
            </a:endParaRPr>
          </a:p>
          <a:p>
            <a:r>
              <a:rPr lang="en-IN" sz="1800" dirty="0" smtClean="0">
                <a:latin typeface="Bookman Old Style" pitchFamily="18" charset="0"/>
              </a:rPr>
              <a:t>Linked with </a:t>
            </a:r>
            <a:r>
              <a:rPr lang="en-IN" sz="1800" b="1" dirty="0" smtClean="0">
                <a:latin typeface="Bookman Old Style" pitchFamily="18" charset="0"/>
              </a:rPr>
              <a:t>Diabetic Retinopathy Project.</a:t>
            </a:r>
            <a:endParaRPr lang="en-IN" sz="1800" b="1" dirty="0">
              <a:latin typeface="Bookman Old Style"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93" y="0"/>
            <a:ext cx="9144000" cy="3810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a:spLocks noGrp="1"/>
          </p:cNvSpPr>
          <p:nvPr>
            <p:ph idx="1"/>
          </p:nvPr>
        </p:nvSpPr>
        <p:spPr>
          <a:xfrm>
            <a:off x="0" y="0"/>
            <a:ext cx="4724400" cy="3200400"/>
          </a:xfrm>
          <a:prstGeom prst="rect">
            <a:avLst/>
          </a:prstGeom>
          <a:blipFill>
            <a:blip r:embed="rId2" cstate="print"/>
            <a:stretch>
              <a:fillRect/>
            </a:stretch>
          </a:blipFill>
        </p:spPr>
        <p:txBody>
          <a:bodyPr wrap="square" lIns="0" tIns="0" rIns="0" bIns="0" rtlCol="0"/>
          <a:lstStyle/>
          <a:p>
            <a:endParaRPr lang="en-IN" dirty="0"/>
          </a:p>
        </p:txBody>
      </p:sp>
      <p:sp>
        <p:nvSpPr>
          <p:cNvPr id="5" name="object 5"/>
          <p:cNvSpPr/>
          <p:nvPr/>
        </p:nvSpPr>
        <p:spPr>
          <a:xfrm>
            <a:off x="4876801" y="13138"/>
            <a:ext cx="4267200" cy="3187262"/>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6" name="object 10"/>
          <p:cNvSpPr/>
          <p:nvPr/>
        </p:nvSpPr>
        <p:spPr>
          <a:xfrm>
            <a:off x="10510" y="3221420"/>
            <a:ext cx="4713890" cy="3636579"/>
          </a:xfrm>
          <a:prstGeom prst="rect">
            <a:avLst/>
          </a:prstGeom>
          <a:blipFill>
            <a:blip r:embed="rId4"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7" name="object 3"/>
          <p:cNvSpPr/>
          <p:nvPr/>
        </p:nvSpPr>
        <p:spPr>
          <a:xfrm>
            <a:off x="4724400" y="3221420"/>
            <a:ext cx="4419600" cy="3636579"/>
          </a:xfrm>
          <a:prstGeom prst="rect">
            <a:avLst/>
          </a:prstGeom>
          <a:blipFill>
            <a:blip r:embed="rId5"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14529161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609600"/>
          </a:xfrm>
        </p:spPr>
        <p:txBody>
          <a:bodyPr>
            <a:noAutofit/>
          </a:bodyPr>
          <a:lstStyle/>
          <a:p>
            <a:r>
              <a:rPr lang="en-US" sz="3600" b="1" dirty="0" smtClean="0">
                <a:latin typeface="Bookman Old Style" pitchFamily="18" charset="0"/>
              </a:rPr>
              <a:t>Mega Medical Camps</a:t>
            </a:r>
            <a:endParaRPr lang="en-US" sz="3600" b="1" dirty="0">
              <a:latin typeface="Bookman Old Style" pitchFamily="18" charset="0"/>
            </a:endParaRPr>
          </a:p>
        </p:txBody>
      </p:sp>
      <p:sp>
        <p:nvSpPr>
          <p:cNvPr id="5" name="Content Placeholder 4"/>
          <p:cNvSpPr>
            <a:spLocks noGrp="1"/>
          </p:cNvSpPr>
          <p:nvPr>
            <p:ph idx="1"/>
          </p:nvPr>
        </p:nvSpPr>
        <p:spPr>
          <a:xfrm>
            <a:off x="457200" y="990600"/>
            <a:ext cx="8229600" cy="5135563"/>
          </a:xfrm>
        </p:spPr>
        <p:txBody>
          <a:bodyPr>
            <a:normAutofit fontScale="92500" lnSpcReduction="20000"/>
          </a:bodyPr>
          <a:lstStyle/>
          <a:p>
            <a:pPr algn="just"/>
            <a:r>
              <a:rPr lang="en-US" sz="2600" dirty="0">
                <a:latin typeface="Bookman Old Style" pitchFamily="18" charset="0"/>
              </a:rPr>
              <a:t>Unique to the State of </a:t>
            </a:r>
            <a:r>
              <a:rPr lang="en-US" sz="2600" dirty="0" smtClean="0">
                <a:latin typeface="Bookman Old Style" pitchFamily="18" charset="0"/>
              </a:rPr>
              <a:t>Goa</a:t>
            </a:r>
          </a:p>
          <a:p>
            <a:pPr algn="just"/>
            <a:r>
              <a:rPr lang="en-US" sz="2600" dirty="0" smtClean="0">
                <a:latin typeface="Bookman Old Style" pitchFamily="18" charset="0"/>
              </a:rPr>
              <a:t>Services provided are:</a:t>
            </a:r>
          </a:p>
          <a:p>
            <a:pPr lvl="1" algn="just"/>
            <a:r>
              <a:rPr lang="en-US" sz="2600" dirty="0" smtClean="0">
                <a:latin typeface="Bookman Old Style" pitchFamily="18" charset="0"/>
              </a:rPr>
              <a:t>Screening </a:t>
            </a:r>
            <a:r>
              <a:rPr lang="en-US" sz="2600" dirty="0">
                <a:latin typeface="Bookman Old Style" pitchFamily="18" charset="0"/>
              </a:rPr>
              <a:t>of common NCDs like Hypertension, Diabetes Mellitus, Ca Oral, Ca Breast, Ca Cervix </a:t>
            </a:r>
            <a:r>
              <a:rPr lang="en-US" sz="2600" dirty="0" smtClean="0">
                <a:latin typeface="Bookman Old Style" pitchFamily="18" charset="0"/>
              </a:rPr>
              <a:t>is done by </a:t>
            </a:r>
            <a:r>
              <a:rPr lang="en-US" sz="2600" dirty="0">
                <a:latin typeface="Bookman Old Style" pitchFamily="18" charset="0"/>
              </a:rPr>
              <a:t>trained and expert staff </a:t>
            </a:r>
            <a:endParaRPr lang="en-US" sz="2600" dirty="0" smtClean="0">
              <a:latin typeface="Bookman Old Style" pitchFamily="18" charset="0"/>
            </a:endParaRPr>
          </a:p>
          <a:p>
            <a:pPr lvl="1" algn="just"/>
            <a:r>
              <a:rPr lang="en-US" sz="2600" dirty="0" smtClean="0">
                <a:latin typeface="Bookman Old Style" pitchFamily="18" charset="0"/>
              </a:rPr>
              <a:t>Physicians, Surgeons, OBGY, Neurologist, Nephrologist, Pediatricians, Ophthalmologists, </a:t>
            </a:r>
            <a:r>
              <a:rPr lang="en-US" sz="2600" dirty="0" err="1" smtClean="0">
                <a:latin typeface="Bookman Old Style" pitchFamily="18" charset="0"/>
              </a:rPr>
              <a:t>Orthopedician</a:t>
            </a:r>
            <a:r>
              <a:rPr lang="en-US" sz="2600" dirty="0" smtClean="0">
                <a:latin typeface="Bookman Old Style" pitchFamily="18" charset="0"/>
              </a:rPr>
              <a:t>, ENT Surgeons, etc from GMC are part of the Mega Medical Camp</a:t>
            </a:r>
          </a:p>
          <a:p>
            <a:pPr lvl="1" algn="just"/>
            <a:r>
              <a:rPr lang="en-US" sz="2600" dirty="0" smtClean="0">
                <a:latin typeface="Bookman Old Style" pitchFamily="18" charset="0"/>
              </a:rPr>
              <a:t>Mobile Dental Van in collaboration with Goa Dental College.</a:t>
            </a:r>
          </a:p>
          <a:p>
            <a:pPr lvl="1" algn="just"/>
            <a:r>
              <a:rPr lang="en-US" sz="2600" dirty="0" smtClean="0">
                <a:latin typeface="Bookman Old Style" pitchFamily="18" charset="0"/>
              </a:rPr>
              <a:t>Free medications &amp; Laboratory investigations</a:t>
            </a:r>
          </a:p>
          <a:p>
            <a:pPr lvl="1" algn="just"/>
            <a:r>
              <a:rPr lang="en-US" sz="2600" dirty="0" smtClean="0">
                <a:latin typeface="Bookman Old Style" pitchFamily="18" charset="0"/>
              </a:rPr>
              <a:t>IEC activities on lifestyle management of NCD</a:t>
            </a:r>
          </a:p>
          <a:p>
            <a:pPr lvl="1" algn="just"/>
            <a:r>
              <a:rPr lang="en-US" sz="2600" dirty="0" smtClean="0">
                <a:latin typeface="Bookman Old Style" pitchFamily="18" charset="0"/>
              </a:rPr>
              <a:t>Counseling services</a:t>
            </a:r>
          </a:p>
          <a:p>
            <a:pPr lvl="1" algn="just"/>
            <a:r>
              <a:rPr lang="en-US" sz="2600" dirty="0" smtClean="0">
                <a:latin typeface="Bookman Old Style" pitchFamily="18" charset="0"/>
              </a:rPr>
              <a:t>Yoga demonstration</a:t>
            </a:r>
          </a:p>
          <a:p>
            <a:pPr lvl="1" algn="just">
              <a:buNone/>
            </a:pPr>
            <a:endParaRPr lang="en-US" sz="2600" dirty="0" smtClean="0">
              <a:latin typeface="Bookman Old Style" pitchFamily="18" charset="0"/>
            </a:endParaRPr>
          </a:p>
          <a:p>
            <a:pPr algn="just"/>
            <a:endParaRPr lang="en-US" sz="2800" dirty="0" smtClean="0"/>
          </a:p>
          <a:p>
            <a:endParaRPr lang="en-US" dirty="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4724400" cy="34290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572000" y="0"/>
            <a:ext cx="4572000" cy="34290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cstate="print"/>
          <a:srcRect/>
          <a:stretch>
            <a:fillRect/>
          </a:stretch>
        </p:blipFill>
        <p:spPr bwMode="auto">
          <a:xfrm>
            <a:off x="4572000" y="3429000"/>
            <a:ext cx="4572000" cy="3429000"/>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cstate="print"/>
          <a:srcRect/>
          <a:stretch>
            <a:fillRect/>
          </a:stretch>
        </p:blipFill>
        <p:spPr bwMode="auto">
          <a:xfrm>
            <a:off x="0" y="3429000"/>
            <a:ext cx="4572000" cy="34290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latin typeface="Bookman Old Style" pitchFamily="18" charset="0"/>
              </a:rPr>
              <a:t>Mega Camp Data</a:t>
            </a:r>
            <a:endParaRPr lang="en-IN" sz="3600" b="1" dirty="0">
              <a:latin typeface="Bookman Old Style" pitchFamily="18" charset="0"/>
            </a:endParaRPr>
          </a:p>
        </p:txBody>
      </p:sp>
      <p:sp>
        <p:nvSpPr>
          <p:cNvPr id="3" name="Content Placeholder 2"/>
          <p:cNvSpPr>
            <a:spLocks noGrp="1"/>
          </p:cNvSpPr>
          <p:nvPr>
            <p:ph idx="1"/>
          </p:nvPr>
        </p:nvSpPr>
        <p:spPr/>
        <p:txBody>
          <a:bodyPr>
            <a:normAutofit/>
          </a:bodyPr>
          <a:lstStyle/>
          <a:p>
            <a:r>
              <a:rPr lang="en-IN" sz="2400" b="1" dirty="0" smtClean="0">
                <a:latin typeface="Bookman Old Style" pitchFamily="18" charset="0"/>
              </a:rPr>
              <a:t>24 Mega Medical Camps </a:t>
            </a:r>
            <a:r>
              <a:rPr lang="en-IN" sz="2400" dirty="0" smtClean="0">
                <a:latin typeface="Bookman Old Style" pitchFamily="18" charset="0"/>
              </a:rPr>
              <a:t>have been held across Goa till date.</a:t>
            </a:r>
          </a:p>
          <a:p>
            <a:r>
              <a:rPr lang="en-US" sz="2400" dirty="0" smtClean="0">
                <a:latin typeface="Bookman Old Style" pitchFamily="18" charset="0"/>
              </a:rPr>
              <a:t>Patients identified during these camps are given priority for Evaluation and Management at higher facilities.</a:t>
            </a:r>
            <a:endParaRPr lang="en-IN" sz="2400" dirty="0" smtClean="0">
              <a:latin typeface="Bookman Old Style" pitchFamily="18" charset="0"/>
            </a:endParaRPr>
          </a:p>
          <a:p>
            <a:pPr lvl="0"/>
            <a:r>
              <a:rPr lang="en-IN" sz="2400" dirty="0" smtClean="0">
                <a:latin typeface="Bookman Old Style" pitchFamily="18" charset="0"/>
              </a:rPr>
              <a:t>Total No. Patients Screened for common NCDs = </a:t>
            </a:r>
            <a:r>
              <a:rPr lang="en-IN" sz="2400" b="1" dirty="0" smtClean="0">
                <a:latin typeface="Bookman Old Style" pitchFamily="18" charset="0"/>
              </a:rPr>
              <a:t>14,750</a:t>
            </a:r>
            <a:r>
              <a:rPr lang="en-IN" sz="2400" dirty="0" smtClean="0">
                <a:latin typeface="Bookman Old Style" pitchFamily="18" charset="0"/>
              </a:rPr>
              <a:t>.</a:t>
            </a:r>
          </a:p>
          <a:p>
            <a:r>
              <a:rPr lang="en-IN" sz="2400" b="1" dirty="0" smtClean="0">
                <a:latin typeface="Bookman Old Style" pitchFamily="18" charset="0"/>
              </a:rPr>
              <a:t>3563 </a:t>
            </a:r>
            <a:r>
              <a:rPr lang="en-IN" sz="2400" dirty="0" smtClean="0">
                <a:latin typeface="Bookman Old Style" pitchFamily="18" charset="0"/>
              </a:rPr>
              <a:t>patients referred from camps to higher centres.</a:t>
            </a:r>
            <a:endParaRPr lang="en-IN"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ookman Old Style" pitchFamily="18" charset="0"/>
              </a:rPr>
              <a:t>NCD Camps</a:t>
            </a:r>
            <a:endParaRPr lang="en-US" b="1" dirty="0">
              <a:latin typeface="Bookman Old Style" pitchFamily="18" charset="0"/>
            </a:endParaRP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algn="just"/>
            <a:r>
              <a:rPr lang="en-US" sz="2400" dirty="0" smtClean="0">
                <a:latin typeface="Bookman Old Style" pitchFamily="18" charset="0"/>
              </a:rPr>
              <a:t>Outreach programme conducted </a:t>
            </a:r>
            <a:r>
              <a:rPr lang="en-US" sz="2400" dirty="0">
                <a:latin typeface="Bookman Old Style" pitchFamily="18" charset="0"/>
              </a:rPr>
              <a:t>monthly under each Health </a:t>
            </a:r>
            <a:r>
              <a:rPr lang="en-US" sz="2400" dirty="0" smtClean="0">
                <a:latin typeface="Bookman Old Style" pitchFamily="18" charset="0"/>
              </a:rPr>
              <a:t>Facility</a:t>
            </a:r>
          </a:p>
          <a:p>
            <a:pPr algn="just"/>
            <a:endParaRPr lang="en-US" sz="2400" dirty="0" smtClean="0">
              <a:latin typeface="Bookman Old Style" pitchFamily="18" charset="0"/>
            </a:endParaRPr>
          </a:p>
          <a:p>
            <a:pPr algn="just"/>
            <a:r>
              <a:rPr lang="en-US" sz="2400" dirty="0">
                <a:latin typeface="Bookman Old Style" pitchFamily="18" charset="0"/>
              </a:rPr>
              <a:t>ANMs screen the population for the risk factors and presence of Non communicable diseases like </a:t>
            </a:r>
            <a:r>
              <a:rPr lang="en-US" sz="2400" dirty="0" smtClean="0">
                <a:latin typeface="Bookman Old Style" pitchFamily="18" charset="0"/>
              </a:rPr>
              <a:t>Anemia</a:t>
            </a:r>
            <a:r>
              <a:rPr lang="en-US" sz="2400" dirty="0">
                <a:latin typeface="Bookman Old Style" pitchFamily="18" charset="0"/>
              </a:rPr>
              <a:t>, Hypertension, Diabetes Mellitus, </a:t>
            </a:r>
            <a:r>
              <a:rPr lang="en-US" sz="2400" dirty="0" smtClean="0">
                <a:latin typeface="Bookman Old Style" pitchFamily="18" charset="0"/>
              </a:rPr>
              <a:t>COPDs, Oral </a:t>
            </a:r>
            <a:r>
              <a:rPr lang="en-US" sz="2400" dirty="0">
                <a:latin typeface="Bookman Old Style" pitchFamily="18" charset="0"/>
              </a:rPr>
              <a:t>Cancer, Breast Cancer, </a:t>
            </a:r>
            <a:r>
              <a:rPr lang="en-US" sz="2400" dirty="0" smtClean="0">
                <a:latin typeface="Bookman Old Style" pitchFamily="18" charset="0"/>
              </a:rPr>
              <a:t>Cervical Cancer</a:t>
            </a:r>
          </a:p>
          <a:p>
            <a:pPr algn="just"/>
            <a:endParaRPr lang="en-US" sz="2400" dirty="0" smtClean="0">
              <a:latin typeface="Bookman Old Style" pitchFamily="18" charset="0"/>
            </a:endParaRPr>
          </a:p>
          <a:p>
            <a:pPr algn="just"/>
            <a:r>
              <a:rPr lang="en-US" sz="2400" dirty="0" smtClean="0">
                <a:latin typeface="Bookman Old Style" pitchFamily="18" charset="0"/>
              </a:rPr>
              <a:t>Pap Smears done by Gynecologists during the camp.</a:t>
            </a:r>
          </a:p>
          <a:p>
            <a:pPr algn="just"/>
            <a:endParaRPr lang="en-US" sz="2400" dirty="0" smtClean="0">
              <a:latin typeface="Bookman Old Style" pitchFamily="18" charset="0"/>
            </a:endParaRPr>
          </a:p>
          <a:p>
            <a:pPr algn="just"/>
            <a:r>
              <a:rPr lang="en-US" sz="2400" dirty="0">
                <a:latin typeface="Bookman Old Style" pitchFamily="18" charset="0"/>
              </a:rPr>
              <a:t>Focus of action is on </a:t>
            </a:r>
            <a:r>
              <a:rPr lang="en-US" sz="2400" b="1" dirty="0">
                <a:latin typeface="Bookman Old Style" pitchFamily="18" charset="0"/>
              </a:rPr>
              <a:t>health promotion, early diagnosis, prompt initiation of treatment as well as complication screening and referral.</a:t>
            </a:r>
            <a:endParaRPr lang="en-US" sz="2400" dirty="0">
              <a:latin typeface="Bookman Old Style" pitchFamily="18" charset="0"/>
            </a:endParaRPr>
          </a:p>
          <a:p>
            <a:endParaRPr lang="en-US" sz="2400" dirty="0">
              <a:latin typeface="Bookman Old Style"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lstStyle/>
          <a:p>
            <a:r>
              <a:rPr lang="en-IN" sz="2400" dirty="0" smtClean="0">
                <a:latin typeface="Bookman Old Style" pitchFamily="18" charset="0"/>
              </a:rPr>
              <a:t>Till date Total NCD Camps held is 684.</a:t>
            </a:r>
          </a:p>
          <a:p>
            <a:r>
              <a:rPr lang="en-IN" sz="2400" dirty="0" smtClean="0">
                <a:latin typeface="Bookman Old Style" pitchFamily="18" charset="0"/>
              </a:rPr>
              <a:t>6 cases of Breast Cancer &amp; Cervical Cancer detected &amp; are being treated for the same at Goa Medical College.</a:t>
            </a:r>
          </a:p>
          <a:p>
            <a:r>
              <a:rPr lang="en-IN" sz="2400" dirty="0" smtClean="0">
                <a:latin typeface="Bookman Old Style" pitchFamily="18" charset="0"/>
              </a:rPr>
              <a:t>2 cases of Oral Cancer are being treated at Goa Dental College.</a:t>
            </a:r>
          </a:p>
        </p:txBody>
      </p:sp>
      <p:graphicFrame>
        <p:nvGraphicFramePr>
          <p:cNvPr id="4" name="Table 3"/>
          <p:cNvGraphicFramePr>
            <a:graphicFrameLocks noGrp="1"/>
          </p:cNvGraphicFramePr>
          <p:nvPr>
            <p:extLst>
              <p:ext uri="{D42A27DB-BD31-4B8C-83A1-F6EECF244321}">
                <p14:modId xmlns:p14="http://schemas.microsoft.com/office/powerpoint/2010/main" val="3619550052"/>
              </p:ext>
            </p:extLst>
          </p:nvPr>
        </p:nvGraphicFramePr>
        <p:xfrm>
          <a:off x="381000" y="3200400"/>
          <a:ext cx="8458200" cy="3483800"/>
        </p:xfrm>
        <a:graphic>
          <a:graphicData uri="http://schemas.openxmlformats.org/drawingml/2006/table">
            <a:tbl>
              <a:tblPr firstRow="1" bandRow="1">
                <a:tableStyleId>{5C22544A-7EE6-4342-B048-85BDC9FD1C3A}</a:tableStyleId>
              </a:tblPr>
              <a:tblGrid>
                <a:gridCol w="2412217">
                  <a:extLst>
                    <a:ext uri="{9D8B030D-6E8A-4147-A177-3AD203B41FA5}">
                      <a16:colId xmlns:a16="http://schemas.microsoft.com/office/drawing/2014/main" val="20000"/>
                    </a:ext>
                  </a:extLst>
                </a:gridCol>
                <a:gridCol w="2079379">
                  <a:extLst>
                    <a:ext uri="{9D8B030D-6E8A-4147-A177-3AD203B41FA5}">
                      <a16:colId xmlns:a16="http://schemas.microsoft.com/office/drawing/2014/main" val="20001"/>
                    </a:ext>
                  </a:extLst>
                </a:gridCol>
                <a:gridCol w="1983302">
                  <a:extLst>
                    <a:ext uri="{9D8B030D-6E8A-4147-A177-3AD203B41FA5}">
                      <a16:colId xmlns:a16="http://schemas.microsoft.com/office/drawing/2014/main" val="20002"/>
                    </a:ext>
                  </a:extLst>
                </a:gridCol>
                <a:gridCol w="1983302">
                  <a:extLst>
                    <a:ext uri="{9D8B030D-6E8A-4147-A177-3AD203B41FA5}">
                      <a16:colId xmlns:a16="http://schemas.microsoft.com/office/drawing/2014/main" val="20003"/>
                    </a:ext>
                  </a:extLst>
                </a:gridCol>
              </a:tblGrid>
              <a:tr h="576139">
                <a:tc>
                  <a:txBody>
                    <a:bodyPr/>
                    <a:lstStyle/>
                    <a:p>
                      <a:pPr marL="457200" algn="ctr">
                        <a:lnSpc>
                          <a:spcPct val="115000"/>
                        </a:lnSpc>
                        <a:spcAft>
                          <a:spcPts val="0"/>
                        </a:spcAft>
                      </a:pPr>
                      <a:r>
                        <a:rPr lang="en-IN" sz="1800" b="1" kern="1200" dirty="0">
                          <a:solidFill>
                            <a:schemeClr val="bg1"/>
                          </a:solidFill>
                          <a:latin typeface="Bookman Old Style" pitchFamily="18" charset="0"/>
                          <a:ea typeface="+mn-ea"/>
                          <a:cs typeface="Times New Roman"/>
                        </a:rPr>
                        <a:t>Health Condition</a:t>
                      </a:r>
                      <a:endParaRPr lang="en-IN" sz="1800" dirty="0">
                        <a:solidFill>
                          <a:schemeClr val="bg1"/>
                        </a:solidFill>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b="1" kern="1200" dirty="0">
                          <a:solidFill>
                            <a:schemeClr val="bg1"/>
                          </a:solidFill>
                          <a:latin typeface="Bookman Old Style" pitchFamily="18" charset="0"/>
                          <a:ea typeface="+mn-ea"/>
                          <a:cs typeface="Times New Roman"/>
                        </a:rPr>
                        <a:t>Total screened</a:t>
                      </a:r>
                      <a:endParaRPr lang="en-IN" sz="1800" dirty="0">
                        <a:solidFill>
                          <a:schemeClr val="bg1"/>
                        </a:solidFill>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b="1" kern="1200" dirty="0">
                          <a:solidFill>
                            <a:schemeClr val="bg1"/>
                          </a:solidFill>
                          <a:latin typeface="Bookman Old Style" pitchFamily="18" charset="0"/>
                          <a:ea typeface="+mn-ea"/>
                          <a:cs typeface="Times New Roman"/>
                        </a:rPr>
                        <a:t>Suspected</a:t>
                      </a:r>
                      <a:endParaRPr lang="en-IN" sz="1800" dirty="0">
                        <a:solidFill>
                          <a:schemeClr val="bg1"/>
                        </a:solidFill>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solidFill>
                            <a:schemeClr val="bg1"/>
                          </a:solidFill>
                          <a:latin typeface="Bookman Old Style" pitchFamily="18" charset="0"/>
                          <a:ea typeface="Calibri"/>
                          <a:cs typeface="Times New Roman"/>
                        </a:rPr>
                        <a:t>Confirmed</a:t>
                      </a:r>
                      <a:endParaRPr lang="en-IN" sz="1800" dirty="0">
                        <a:solidFill>
                          <a:schemeClr val="bg1"/>
                        </a:solidFill>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0"/>
                  </a:ext>
                </a:extLst>
              </a:tr>
              <a:tr h="407552">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Anaemia</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18739</a:t>
                      </a:r>
                      <a:endParaRPr lang="en-IN" sz="1800" dirty="0">
                        <a:latin typeface="Bookman Old Style" pitchFamily="18" charset="0"/>
                        <a:ea typeface="Calibri"/>
                        <a:cs typeface="Times New Roman"/>
                      </a:endParaRPr>
                    </a:p>
                  </a:txBody>
                  <a:tcPr marL="68580" marR="68580" marT="0" marB="0" anchor="ctr"/>
                </a:tc>
                <a:tc>
                  <a:txBody>
                    <a:bodyPr/>
                    <a:lstStyle/>
                    <a:p>
                      <a:pPr algn="ctr"/>
                      <a:r>
                        <a:rPr lang="en-IN" dirty="0" smtClean="0"/>
                        <a:t>-</a:t>
                      </a:r>
                      <a:endParaRPr lang="en-IN" dirty="0"/>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5906</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1"/>
                  </a:ext>
                </a:extLst>
              </a:tr>
              <a:tr h="407552">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Diabetes</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19826</a:t>
                      </a:r>
                      <a:endParaRPr lang="en-IN" sz="1800" dirty="0">
                        <a:latin typeface="Bookman Old Style" pitchFamily="18" charset="0"/>
                        <a:ea typeface="Calibri"/>
                        <a:cs typeface="Times New Roman"/>
                      </a:endParaRPr>
                    </a:p>
                  </a:txBody>
                  <a:tcPr marL="68580" marR="68580" marT="0" marB="0" anchor="ctr"/>
                </a:tc>
                <a:tc>
                  <a:txBody>
                    <a:bodyPr/>
                    <a:lstStyle/>
                    <a:p>
                      <a:pPr algn="ctr"/>
                      <a:r>
                        <a:rPr lang="en-IN" dirty="0" smtClean="0"/>
                        <a:t>-</a:t>
                      </a:r>
                      <a:endParaRPr lang="en-IN" dirty="0"/>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4784</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2"/>
                  </a:ext>
                </a:extLst>
              </a:tr>
              <a:tr h="407552">
                <a:tc>
                  <a:txBody>
                    <a:bodyPr/>
                    <a:lstStyle/>
                    <a:p>
                      <a:pPr marL="457200" algn="ctr">
                        <a:lnSpc>
                          <a:spcPct val="115000"/>
                        </a:lnSpc>
                        <a:spcAft>
                          <a:spcPts val="0"/>
                        </a:spcAft>
                      </a:pPr>
                      <a:r>
                        <a:rPr lang="en-IN" sz="1800" kern="1200">
                          <a:solidFill>
                            <a:srgbClr val="000000"/>
                          </a:solidFill>
                          <a:latin typeface="Bookman Old Style" pitchFamily="18" charset="0"/>
                          <a:ea typeface="+mn-ea"/>
                          <a:cs typeface="Times New Roman"/>
                        </a:rPr>
                        <a:t>Hypertension</a:t>
                      </a:r>
                      <a:endParaRPr lang="en-IN" sz="180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19808</a:t>
                      </a:r>
                      <a:endParaRPr lang="en-IN" sz="1800" dirty="0">
                        <a:latin typeface="Bookman Old Style" pitchFamily="18" charset="0"/>
                        <a:ea typeface="Calibri"/>
                        <a:cs typeface="Times New Roman"/>
                      </a:endParaRPr>
                    </a:p>
                  </a:txBody>
                  <a:tcPr marL="68580" marR="68580" marT="0" marB="0" anchor="ctr"/>
                </a:tc>
                <a:tc>
                  <a:txBody>
                    <a:bodyPr/>
                    <a:lstStyle/>
                    <a:p>
                      <a:pPr algn="ctr"/>
                      <a:r>
                        <a:rPr lang="en-IN" dirty="0" smtClean="0"/>
                        <a:t>-</a:t>
                      </a:r>
                      <a:endParaRPr lang="en-IN" dirty="0"/>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2311</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3"/>
                  </a:ext>
                </a:extLst>
              </a:tr>
              <a:tr h="407552">
                <a:tc>
                  <a:txBody>
                    <a:bodyPr/>
                    <a:lstStyle/>
                    <a:p>
                      <a:pPr marL="457200" algn="ctr">
                        <a:lnSpc>
                          <a:spcPct val="115000"/>
                        </a:lnSpc>
                        <a:spcAft>
                          <a:spcPts val="0"/>
                        </a:spcAft>
                      </a:pPr>
                      <a:r>
                        <a:rPr lang="en-IN" sz="1800" kern="1200">
                          <a:solidFill>
                            <a:srgbClr val="000000"/>
                          </a:solidFill>
                          <a:latin typeface="Bookman Old Style" pitchFamily="18" charset="0"/>
                          <a:ea typeface="+mn-ea"/>
                          <a:cs typeface="Times New Roman"/>
                        </a:rPr>
                        <a:t>COPD</a:t>
                      </a:r>
                      <a:endParaRPr lang="en-IN" sz="180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19551</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smtClean="0">
                          <a:solidFill>
                            <a:srgbClr val="000000"/>
                          </a:solidFill>
                          <a:latin typeface="Bookman Old Style" pitchFamily="18" charset="0"/>
                          <a:ea typeface="+mn-ea"/>
                          <a:cs typeface="Times New Roman"/>
                        </a:rPr>
                        <a:t>-</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latin typeface="Bookman Old Style" pitchFamily="18" charset="0"/>
                          <a:ea typeface="Calibri"/>
                          <a:cs typeface="Times New Roman"/>
                        </a:rPr>
                        <a:t>38</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4"/>
                  </a:ext>
                </a:extLst>
              </a:tr>
              <a:tr h="407552">
                <a:tc>
                  <a:txBody>
                    <a:bodyPr/>
                    <a:lstStyle/>
                    <a:p>
                      <a:pPr marL="457200" algn="ctr">
                        <a:lnSpc>
                          <a:spcPct val="115000"/>
                        </a:lnSpc>
                        <a:spcAft>
                          <a:spcPts val="0"/>
                        </a:spcAft>
                      </a:pPr>
                      <a:r>
                        <a:rPr lang="en-IN" sz="1800" kern="1200">
                          <a:solidFill>
                            <a:srgbClr val="000000"/>
                          </a:solidFill>
                          <a:latin typeface="Bookman Old Style" pitchFamily="18" charset="0"/>
                          <a:ea typeface="+mn-ea"/>
                          <a:cs typeface="Times New Roman"/>
                        </a:rPr>
                        <a:t>Cancer Breast</a:t>
                      </a:r>
                      <a:endParaRPr lang="en-IN" sz="180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a:solidFill>
                            <a:srgbClr val="000000"/>
                          </a:solidFill>
                          <a:latin typeface="Bookman Old Style" pitchFamily="18" charset="0"/>
                          <a:ea typeface="+mn-ea"/>
                          <a:cs typeface="Times New Roman"/>
                        </a:rPr>
                        <a:t>22386</a:t>
                      </a:r>
                      <a:endParaRPr lang="en-IN" sz="180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22</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latin typeface="Bookman Old Style" pitchFamily="18" charset="0"/>
                          <a:ea typeface="Calibri"/>
                          <a:cs typeface="Times New Roman"/>
                        </a:rPr>
                        <a:t>6</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5"/>
                  </a:ext>
                </a:extLst>
              </a:tr>
              <a:tr h="407552">
                <a:tc>
                  <a:txBody>
                    <a:bodyPr/>
                    <a:lstStyle/>
                    <a:p>
                      <a:pPr marL="457200" algn="ctr">
                        <a:lnSpc>
                          <a:spcPct val="115000"/>
                        </a:lnSpc>
                        <a:spcAft>
                          <a:spcPts val="0"/>
                        </a:spcAft>
                      </a:pPr>
                      <a:r>
                        <a:rPr lang="en-IN" sz="1800" kern="1200">
                          <a:solidFill>
                            <a:srgbClr val="000000"/>
                          </a:solidFill>
                          <a:latin typeface="Bookman Old Style" pitchFamily="18" charset="0"/>
                          <a:ea typeface="+mn-ea"/>
                          <a:cs typeface="Times New Roman"/>
                        </a:rPr>
                        <a:t>Cancer Cervix</a:t>
                      </a:r>
                      <a:endParaRPr lang="en-IN" sz="180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a:solidFill>
                            <a:srgbClr val="000000"/>
                          </a:solidFill>
                          <a:latin typeface="Bookman Old Style" pitchFamily="18" charset="0"/>
                          <a:ea typeface="+mn-ea"/>
                          <a:cs typeface="Times New Roman"/>
                        </a:rPr>
                        <a:t>6999</a:t>
                      </a:r>
                      <a:endParaRPr lang="en-IN" sz="180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kern="1200" dirty="0">
                          <a:solidFill>
                            <a:srgbClr val="000000"/>
                          </a:solidFill>
                          <a:latin typeface="Bookman Old Style" pitchFamily="18" charset="0"/>
                          <a:ea typeface="+mn-ea"/>
                          <a:cs typeface="Times New Roman"/>
                        </a:rPr>
                        <a:t>72</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latin typeface="Bookman Old Style" pitchFamily="18" charset="0"/>
                          <a:ea typeface="Calibri"/>
                          <a:cs typeface="Times New Roman"/>
                        </a:rPr>
                        <a:t>6</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6"/>
                  </a:ext>
                </a:extLst>
              </a:tr>
              <a:tr h="407552">
                <a:tc>
                  <a:txBody>
                    <a:bodyPr/>
                    <a:lstStyle/>
                    <a:p>
                      <a:pPr marL="457200" algn="ctr">
                        <a:lnSpc>
                          <a:spcPct val="115000"/>
                        </a:lnSpc>
                        <a:spcAft>
                          <a:spcPts val="0"/>
                        </a:spcAft>
                      </a:pPr>
                      <a:r>
                        <a:rPr lang="en-IN" sz="1800" dirty="0" smtClean="0">
                          <a:latin typeface="Bookman Old Style" pitchFamily="18" charset="0"/>
                          <a:ea typeface="Calibri"/>
                          <a:cs typeface="Times New Roman"/>
                        </a:rPr>
                        <a:t>Oral Cancer</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latin typeface="Bookman Old Style" pitchFamily="18" charset="0"/>
                          <a:ea typeface="Calibri"/>
                          <a:cs typeface="Times New Roman"/>
                        </a:rPr>
                        <a:t>19808</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latin typeface="Bookman Old Style" pitchFamily="18" charset="0"/>
                          <a:ea typeface="Calibri"/>
                          <a:cs typeface="Times New Roman"/>
                        </a:rPr>
                        <a:t>154</a:t>
                      </a:r>
                      <a:endParaRPr lang="en-IN" sz="1800" dirty="0">
                        <a:latin typeface="Bookman Old Style" pitchFamily="18" charset="0"/>
                        <a:ea typeface="Calibri"/>
                        <a:cs typeface="Times New Roman"/>
                      </a:endParaRPr>
                    </a:p>
                  </a:txBody>
                  <a:tcPr marL="68580" marR="68580" marT="0" marB="0" anchor="ctr"/>
                </a:tc>
                <a:tc>
                  <a:txBody>
                    <a:bodyPr/>
                    <a:lstStyle/>
                    <a:p>
                      <a:pPr marL="457200" algn="ctr">
                        <a:lnSpc>
                          <a:spcPct val="115000"/>
                        </a:lnSpc>
                        <a:spcAft>
                          <a:spcPts val="0"/>
                        </a:spcAft>
                      </a:pPr>
                      <a:r>
                        <a:rPr lang="en-IN" sz="1800" dirty="0" smtClean="0">
                          <a:latin typeface="Bookman Old Style" pitchFamily="18" charset="0"/>
                          <a:ea typeface="Calibri"/>
                          <a:cs typeface="Times New Roman"/>
                        </a:rPr>
                        <a:t>2</a:t>
                      </a:r>
                      <a:endParaRPr lang="en-IN" sz="1800" dirty="0">
                        <a:latin typeface="Bookman Old Style" pitchFamily="18" charset="0"/>
                        <a:ea typeface="Calibri"/>
                        <a:cs typeface="Times New Roman"/>
                      </a:endParaRPr>
                    </a:p>
                  </a:txBody>
                  <a:tcPr marL="68580" marR="68580" marT="0" marB="0" anchor="ct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Autofit/>
          </a:bodyPr>
          <a:lstStyle/>
          <a:p>
            <a:pPr lvl="0" algn="ctr">
              <a:buNone/>
            </a:pPr>
            <a:r>
              <a:rPr lang="en-US" sz="2400" b="1" dirty="0" smtClean="0">
                <a:latin typeface="Bookman Old Style" pitchFamily="18" charset="0"/>
              </a:rPr>
              <a:t>Collaboration with </a:t>
            </a:r>
            <a:r>
              <a:rPr lang="en-US" sz="2400" b="1" dirty="0" err="1" smtClean="0">
                <a:latin typeface="Bookman Old Style" pitchFamily="18" charset="0"/>
              </a:rPr>
              <a:t>Sanofi</a:t>
            </a:r>
            <a:r>
              <a:rPr lang="en-US" sz="2400" b="1" dirty="0" smtClean="0">
                <a:latin typeface="Bookman Old Style" pitchFamily="18" charset="0"/>
              </a:rPr>
              <a:t> India and DHS Goa</a:t>
            </a:r>
          </a:p>
          <a:p>
            <a:pPr lvl="0" algn="ctr">
              <a:buNone/>
            </a:pPr>
            <a:endParaRPr lang="en-US" sz="2000" dirty="0" smtClean="0">
              <a:latin typeface="Bookman Old Style" pitchFamily="18" charset="0"/>
            </a:endParaRPr>
          </a:p>
          <a:p>
            <a:pPr lvl="0"/>
            <a:r>
              <a:rPr lang="en-IN" sz="2200" dirty="0" err="1" smtClean="0">
                <a:latin typeface="Bookman Old Style" pitchFamily="18" charset="0"/>
              </a:rPr>
              <a:t>Sanofi</a:t>
            </a:r>
            <a:r>
              <a:rPr lang="en-IN" sz="2200" dirty="0" smtClean="0">
                <a:latin typeface="Bookman Old Style" pitchFamily="18" charset="0"/>
              </a:rPr>
              <a:t> has a 3-year partnership for capacity building of the State’s healthcare personnel and also educate children on the benefits of a healthy lifestyle and diabetes education.  </a:t>
            </a:r>
            <a:endParaRPr lang="en-US" sz="2200" dirty="0" smtClean="0">
              <a:latin typeface="Bookman Old Style" pitchFamily="18" charset="0"/>
            </a:endParaRPr>
          </a:p>
          <a:p>
            <a:pPr lvl="0"/>
            <a:r>
              <a:rPr lang="en-US" sz="2200" dirty="0" smtClean="0">
                <a:latin typeface="Bookman Old Style" pitchFamily="18" charset="0"/>
              </a:rPr>
              <a:t>Focus on training RBSK  doctors, Counselors, Nutritionists and IEC officers and MBBS doctors and ANMS.</a:t>
            </a:r>
          </a:p>
          <a:p>
            <a:pPr lvl="0"/>
            <a:r>
              <a:rPr lang="en-US" sz="2200" dirty="0" smtClean="0">
                <a:latin typeface="Bookman Old Style" pitchFamily="18" charset="0"/>
              </a:rPr>
              <a:t>Implemented in cooperation with local health centers in a phase wise manner. </a:t>
            </a:r>
          </a:p>
          <a:p>
            <a:pPr lvl="0"/>
            <a:r>
              <a:rPr lang="en-US" sz="2200" dirty="0" smtClean="0">
                <a:latin typeface="Bookman Old Style" pitchFamily="18" charset="0"/>
              </a:rPr>
              <a:t>To increase awareness and health literacy within the rural population on diabetes, hypertension through schools.</a:t>
            </a:r>
          </a:p>
          <a:p>
            <a:endParaRPr lang="en-US"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Autofit/>
          </a:bodyPr>
          <a:lstStyle/>
          <a:p>
            <a:pPr algn="ctr">
              <a:buNone/>
            </a:pPr>
            <a:r>
              <a:rPr lang="en-US" sz="2800" b="1" dirty="0" err="1" smtClean="0">
                <a:latin typeface="Bookman Old Style" pitchFamily="18" charset="0"/>
              </a:rPr>
              <a:t>KiDS</a:t>
            </a:r>
            <a:r>
              <a:rPr lang="en-US" sz="2800" b="1" dirty="0" smtClean="0">
                <a:latin typeface="Bookman Old Style" pitchFamily="18" charset="0"/>
              </a:rPr>
              <a:t> </a:t>
            </a:r>
            <a:r>
              <a:rPr lang="en-US" sz="2800" b="1" dirty="0" err="1" smtClean="0">
                <a:latin typeface="Bookman Old Style" pitchFamily="18" charset="0"/>
              </a:rPr>
              <a:t>Programme</a:t>
            </a:r>
            <a:endParaRPr lang="en-US" sz="2800" b="1" dirty="0" smtClean="0">
              <a:latin typeface="Bookman Old Style" pitchFamily="18" charset="0"/>
            </a:endParaRPr>
          </a:p>
          <a:p>
            <a:endParaRPr lang="en-US" sz="1600" dirty="0" smtClean="0">
              <a:latin typeface="Bookman Old Style" pitchFamily="18" charset="0"/>
            </a:endParaRPr>
          </a:p>
          <a:p>
            <a:r>
              <a:rPr lang="en-US" sz="1800" dirty="0" err="1" smtClean="0">
                <a:latin typeface="Bookman Old Style" pitchFamily="18" charset="0"/>
              </a:rPr>
              <a:t>Sanofi</a:t>
            </a:r>
            <a:r>
              <a:rPr lang="en-US" sz="1800" dirty="0" smtClean="0">
                <a:latin typeface="Bookman Old Style" pitchFamily="18" charset="0"/>
              </a:rPr>
              <a:t> co-created the Kids and Diabetes in School </a:t>
            </a:r>
            <a:r>
              <a:rPr lang="en-US" sz="1800" b="1" dirty="0" smtClean="0">
                <a:latin typeface="Bookman Old Style" pitchFamily="18" charset="0"/>
              </a:rPr>
              <a:t>(</a:t>
            </a:r>
            <a:r>
              <a:rPr lang="en-US" sz="1800" b="1" dirty="0" err="1" smtClean="0">
                <a:latin typeface="Bookman Old Style" pitchFamily="18" charset="0"/>
              </a:rPr>
              <a:t>KiDS</a:t>
            </a:r>
            <a:r>
              <a:rPr lang="en-US" sz="1800" dirty="0" smtClean="0">
                <a:latin typeface="Bookman Old Style" pitchFamily="18" charset="0"/>
              </a:rPr>
              <a:t>) project with the International Diabetes Federation (IDF) and the International Society for Pediatric and Adolescent Diabetes (ISPAD) and Public Health Foundation of India (PHFI)</a:t>
            </a:r>
          </a:p>
          <a:p>
            <a:pPr lvl="0"/>
            <a:r>
              <a:rPr lang="en-US" sz="1800" dirty="0" smtClean="0">
                <a:latin typeface="Bookman Old Style" pitchFamily="18" charset="0"/>
              </a:rPr>
              <a:t>support children with Type 1 diabetes manage their disease and avoid discrimination in a school setting and </a:t>
            </a:r>
          </a:p>
          <a:p>
            <a:pPr lvl="0"/>
            <a:r>
              <a:rPr lang="en-US" sz="1800" dirty="0" smtClean="0">
                <a:latin typeface="Bookman Old Style" pitchFamily="18" charset="0"/>
              </a:rPr>
              <a:t>raise awareness of the benefits of healthy diets and physical activity among school children.</a:t>
            </a:r>
          </a:p>
          <a:p>
            <a:pPr>
              <a:buNone/>
            </a:pPr>
            <a:r>
              <a:rPr lang="en-US" sz="1600" dirty="0" smtClean="0">
                <a:latin typeface="Bookman Old Style" pitchFamily="18" charset="0"/>
              </a:rPr>
              <a:t> </a:t>
            </a:r>
          </a:p>
          <a:p>
            <a:pPr>
              <a:buNone/>
            </a:pPr>
            <a:r>
              <a:rPr lang="en-US" sz="2000" b="1" dirty="0" smtClean="0">
                <a:latin typeface="Bookman Old Style" pitchFamily="18" charset="0"/>
              </a:rPr>
              <a:t>Activities conducted</a:t>
            </a:r>
            <a:endParaRPr lang="en-US" sz="2000" dirty="0" smtClean="0">
              <a:latin typeface="Bookman Old Style" pitchFamily="18" charset="0"/>
            </a:endParaRPr>
          </a:p>
          <a:p>
            <a:pPr lvl="0"/>
            <a:r>
              <a:rPr lang="en-US" sz="1800" dirty="0" smtClean="0">
                <a:latin typeface="Bookman Old Style" pitchFamily="18" charset="0"/>
              </a:rPr>
              <a:t>Trainings  conducted from 24</a:t>
            </a:r>
            <a:r>
              <a:rPr lang="en-US" sz="1800" baseline="30000" dirty="0" smtClean="0">
                <a:latin typeface="Bookman Old Style" pitchFamily="18" charset="0"/>
              </a:rPr>
              <a:t>th</a:t>
            </a:r>
            <a:r>
              <a:rPr lang="en-US" sz="1800" dirty="0" smtClean="0">
                <a:latin typeface="Bookman Old Style" pitchFamily="18" charset="0"/>
              </a:rPr>
              <a:t> June -to 28</a:t>
            </a:r>
            <a:r>
              <a:rPr lang="en-US" sz="1800" baseline="30000" dirty="0" smtClean="0">
                <a:latin typeface="Bookman Old Style" pitchFamily="18" charset="0"/>
              </a:rPr>
              <a:t>th</a:t>
            </a:r>
            <a:r>
              <a:rPr lang="en-US" sz="1800" dirty="0" smtClean="0">
                <a:latin typeface="Bookman Old Style" pitchFamily="18" charset="0"/>
              </a:rPr>
              <a:t> June 2019 for the school teachers of North and South Goa.</a:t>
            </a:r>
          </a:p>
          <a:p>
            <a:pPr lvl="0"/>
            <a:r>
              <a:rPr lang="en-US" sz="1800" dirty="0" smtClean="0">
                <a:latin typeface="Bookman Old Style" pitchFamily="18" charset="0"/>
              </a:rPr>
              <a:t>69 Doctors rained who in turn will train , conduct activities and awareness  in the community .</a:t>
            </a:r>
          </a:p>
          <a:p>
            <a:pPr lvl="0"/>
            <a:r>
              <a:rPr lang="en-US" sz="1800" dirty="0" smtClean="0">
                <a:latin typeface="Bookman Old Style" pitchFamily="18" charset="0"/>
              </a:rPr>
              <a:t>Total 381 teachers were trained.</a:t>
            </a:r>
          </a:p>
          <a:p>
            <a:pPr lvl="0"/>
            <a:r>
              <a:rPr lang="en-US" sz="1800" dirty="0" smtClean="0">
                <a:latin typeface="Bookman Old Style" pitchFamily="18" charset="0"/>
              </a:rPr>
              <a:t>IEC activities are being conducted  at schools and other educational institutions  </a:t>
            </a:r>
            <a:endParaRPr lang="en-US" sz="1600" dirty="0" smtClean="0">
              <a:latin typeface="Bookman Old Style" pitchFamily="18" charset="0"/>
            </a:endParaRPr>
          </a:p>
          <a:p>
            <a:endParaRPr lang="en-US" sz="1400" dirty="0">
              <a:latin typeface="Bookman Old Style" pitchFamily="18" charset="0"/>
            </a:endParaRPr>
          </a:p>
        </p:txBody>
      </p:sp>
    </p:spTree>
    <p:extLst>
      <p:ext uri="{BB962C8B-B14F-4D97-AF65-F5344CB8AC3E}">
        <p14:creationId xmlns:p14="http://schemas.microsoft.com/office/powerpoint/2010/main" val="30523726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New folder (2)\IMG-20190813-WA0007.jpg"/>
          <p:cNvPicPr>
            <a:picLocks noGrp="1"/>
          </p:cNvPicPr>
          <p:nvPr>
            <p:ph idx="1"/>
          </p:nvPr>
        </p:nvPicPr>
        <p:blipFill>
          <a:blip r:embed="rId2" cstate="print"/>
          <a:srcRect/>
          <a:stretch>
            <a:fillRect/>
          </a:stretch>
        </p:blipFill>
        <p:spPr bwMode="auto">
          <a:xfrm>
            <a:off x="152400" y="609600"/>
            <a:ext cx="2438400" cy="1828800"/>
          </a:xfrm>
          <a:prstGeom prst="rect">
            <a:avLst/>
          </a:prstGeom>
          <a:noFill/>
          <a:ln w="9525">
            <a:noFill/>
            <a:miter lim="800000"/>
            <a:headEnd/>
            <a:tailEnd/>
          </a:ln>
        </p:spPr>
      </p:pic>
      <p:pic>
        <p:nvPicPr>
          <p:cNvPr id="5" name="Picture 4" descr="F:\New folder (2)\IMG-20190813-WA0014.jpg"/>
          <p:cNvPicPr/>
          <p:nvPr/>
        </p:nvPicPr>
        <p:blipFill>
          <a:blip r:embed="rId3" cstate="print"/>
          <a:srcRect/>
          <a:stretch>
            <a:fillRect/>
          </a:stretch>
        </p:blipFill>
        <p:spPr bwMode="auto">
          <a:xfrm>
            <a:off x="2819400" y="685800"/>
            <a:ext cx="2362200" cy="1752600"/>
          </a:xfrm>
          <a:prstGeom prst="rect">
            <a:avLst/>
          </a:prstGeom>
          <a:noFill/>
          <a:ln w="9525">
            <a:noFill/>
            <a:miter lim="800000"/>
            <a:headEnd/>
            <a:tailEnd/>
          </a:ln>
        </p:spPr>
      </p:pic>
      <p:pic>
        <p:nvPicPr>
          <p:cNvPr id="6" name="Picture 5" descr="F:\New folder (2)\IMG-20190813-WA0013.jpg"/>
          <p:cNvPicPr/>
          <p:nvPr/>
        </p:nvPicPr>
        <p:blipFill>
          <a:blip r:embed="rId4" cstate="print"/>
          <a:srcRect/>
          <a:stretch>
            <a:fillRect/>
          </a:stretch>
        </p:blipFill>
        <p:spPr bwMode="auto">
          <a:xfrm>
            <a:off x="152400" y="2667000"/>
            <a:ext cx="2438400" cy="1905000"/>
          </a:xfrm>
          <a:prstGeom prst="rect">
            <a:avLst/>
          </a:prstGeom>
          <a:noFill/>
          <a:ln w="9525">
            <a:noFill/>
            <a:miter lim="800000"/>
            <a:headEnd/>
            <a:tailEnd/>
          </a:ln>
        </p:spPr>
      </p:pic>
      <p:pic>
        <p:nvPicPr>
          <p:cNvPr id="7" name="Picture 6" descr="F:\New folder (2)\IMG-20190813-WA0019.jpg"/>
          <p:cNvPicPr/>
          <p:nvPr/>
        </p:nvPicPr>
        <p:blipFill>
          <a:blip r:embed="rId5" cstate="print"/>
          <a:srcRect/>
          <a:stretch>
            <a:fillRect/>
          </a:stretch>
        </p:blipFill>
        <p:spPr bwMode="auto">
          <a:xfrm>
            <a:off x="2895600" y="2667000"/>
            <a:ext cx="2362200" cy="1905000"/>
          </a:xfrm>
          <a:prstGeom prst="rect">
            <a:avLst/>
          </a:prstGeom>
          <a:noFill/>
          <a:ln w="9525">
            <a:noFill/>
            <a:miter lim="800000"/>
            <a:headEnd/>
            <a:tailEnd/>
          </a:ln>
        </p:spPr>
      </p:pic>
      <p:pic>
        <p:nvPicPr>
          <p:cNvPr id="8" name="Picture 7" descr="F:\New folder (2)\IMG-20190813-WA0018.jpg"/>
          <p:cNvPicPr/>
          <p:nvPr/>
        </p:nvPicPr>
        <p:blipFill>
          <a:blip r:embed="rId6" cstate="print"/>
          <a:srcRect/>
          <a:stretch>
            <a:fillRect/>
          </a:stretch>
        </p:blipFill>
        <p:spPr bwMode="auto">
          <a:xfrm>
            <a:off x="5486400" y="609600"/>
            <a:ext cx="3429000" cy="1828800"/>
          </a:xfrm>
          <a:prstGeom prst="rect">
            <a:avLst/>
          </a:prstGeom>
          <a:noFill/>
          <a:ln w="9525">
            <a:noFill/>
            <a:miter lim="800000"/>
            <a:headEnd/>
            <a:tailEnd/>
          </a:ln>
        </p:spPr>
      </p:pic>
      <p:sp>
        <p:nvSpPr>
          <p:cNvPr id="9" name="TextBox 8"/>
          <p:cNvSpPr txBox="1"/>
          <p:nvPr/>
        </p:nvSpPr>
        <p:spPr>
          <a:xfrm>
            <a:off x="685800" y="0"/>
            <a:ext cx="5410200" cy="381000"/>
          </a:xfrm>
          <a:prstGeom prst="rect">
            <a:avLst/>
          </a:prstGeom>
          <a:noFill/>
        </p:spPr>
        <p:txBody>
          <a:bodyPr wrap="square" rtlCol="0">
            <a:spAutoFit/>
          </a:bodyPr>
          <a:lstStyle/>
          <a:p>
            <a:r>
              <a:rPr lang="en-US" dirty="0" smtClean="0">
                <a:latin typeface="Bookman Old Style" pitchFamily="18" charset="0"/>
              </a:rPr>
              <a:t>Training sessions for  school teachers </a:t>
            </a:r>
            <a:endParaRPr lang="en-US" dirty="0">
              <a:latin typeface="Bookman Old Style" pitchFamily="18" charset="0"/>
            </a:endParaRPr>
          </a:p>
        </p:txBody>
      </p:sp>
      <p:pic>
        <p:nvPicPr>
          <p:cNvPr id="10" name="Content Placeholder 3" descr="D:\tobacco training on 4th june 2019\IMG_20190604_100746.jpg"/>
          <p:cNvPicPr>
            <a:picLocks/>
          </p:cNvPicPr>
          <p:nvPr/>
        </p:nvPicPr>
        <p:blipFill>
          <a:blip r:embed="rId7" cstate="print">
            <a:extLst>
              <a:ext uri="{28A0092B-C50C-407E-A947-70E740481C1C}">
                <a14:useLocalDpi xmlns:a14="http://schemas.microsoft.com/office/drawing/2010/main" val="0"/>
              </a:ext>
            </a:extLst>
          </a:blip>
          <a:srcRect r="11905"/>
          <a:stretch>
            <a:fillRect/>
          </a:stretch>
        </p:blipFill>
        <p:spPr bwMode="auto">
          <a:xfrm>
            <a:off x="5638800" y="2667000"/>
            <a:ext cx="2819400" cy="1905000"/>
          </a:xfrm>
          <a:prstGeom prst="rect">
            <a:avLst/>
          </a:prstGeom>
          <a:noFill/>
          <a:ln>
            <a:noFill/>
          </a:ln>
        </p:spPr>
      </p:pic>
      <p:pic>
        <p:nvPicPr>
          <p:cNvPr id="11" name="Picture 2" descr="F:\New folder (2)\IMG-20190813-WA0016.jpg"/>
          <p:cNvPicPr>
            <a:picLocks noChangeAspect="1" noChangeArrowheads="1"/>
          </p:cNvPicPr>
          <p:nvPr/>
        </p:nvPicPr>
        <p:blipFill>
          <a:blip r:embed="rId8" cstate="print"/>
          <a:srcRect/>
          <a:stretch>
            <a:fillRect/>
          </a:stretch>
        </p:blipFill>
        <p:spPr bwMode="auto">
          <a:xfrm>
            <a:off x="4495800" y="4724400"/>
            <a:ext cx="3276600" cy="1905000"/>
          </a:xfrm>
          <a:prstGeom prst="rect">
            <a:avLst/>
          </a:prstGeom>
          <a:noFill/>
        </p:spPr>
      </p:pic>
      <p:pic>
        <p:nvPicPr>
          <p:cNvPr id="12" name="Picture 3" descr="F:\New folder (2)\IMG-20190813-WA0012.jpg"/>
          <p:cNvPicPr>
            <a:picLocks noChangeAspect="1" noChangeArrowheads="1"/>
          </p:cNvPicPr>
          <p:nvPr/>
        </p:nvPicPr>
        <p:blipFill>
          <a:blip r:embed="rId9" cstate="print"/>
          <a:srcRect/>
          <a:stretch>
            <a:fillRect/>
          </a:stretch>
        </p:blipFill>
        <p:spPr bwMode="auto">
          <a:xfrm>
            <a:off x="533400" y="4724400"/>
            <a:ext cx="3429000" cy="1930474"/>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EF0FA-8D97-47C0-B9C8-C85EA67019D1}"/>
              </a:ext>
            </a:extLst>
          </p:cNvPr>
          <p:cNvSpPr>
            <a:spLocks noGrp="1"/>
          </p:cNvSpPr>
          <p:nvPr>
            <p:ph type="ctrTitle"/>
          </p:nvPr>
        </p:nvSpPr>
        <p:spPr>
          <a:xfrm>
            <a:off x="1" y="0"/>
            <a:ext cx="9143999" cy="844062"/>
          </a:xfrm>
        </p:spPr>
        <p:txBody>
          <a:bodyPr>
            <a:normAutofit/>
          </a:bodyPr>
          <a:lstStyle/>
          <a:p>
            <a:r>
              <a:rPr lang="en-US" b="1" dirty="0">
                <a:latin typeface="Bookman Old Style" pitchFamily="18" charset="0"/>
                <a:cs typeface="Times New Roman" panose="02020603050405020304" pitchFamily="18" charset="0"/>
              </a:rPr>
              <a:t>Collaboration With Cipla</a:t>
            </a:r>
            <a:endParaRPr lang="en-US" dirty="0">
              <a:latin typeface="Bookman Old Style" pitchFamily="18" charset="0"/>
            </a:endParaRPr>
          </a:p>
        </p:txBody>
      </p:sp>
      <p:sp>
        <p:nvSpPr>
          <p:cNvPr id="3" name="Subtitle 2">
            <a:extLst>
              <a:ext uri="{FF2B5EF4-FFF2-40B4-BE49-F238E27FC236}">
                <a16:creationId xmlns:a16="http://schemas.microsoft.com/office/drawing/2014/main" id="{F1196FD3-71ED-4927-B0C2-E32F7249906D}"/>
              </a:ext>
            </a:extLst>
          </p:cNvPr>
          <p:cNvSpPr>
            <a:spLocks noGrp="1"/>
          </p:cNvSpPr>
          <p:nvPr>
            <p:ph type="subTitle" idx="1"/>
          </p:nvPr>
        </p:nvSpPr>
        <p:spPr>
          <a:xfrm>
            <a:off x="1" y="1371600"/>
            <a:ext cx="9143999" cy="6013938"/>
          </a:xfrm>
        </p:spPr>
        <p:txBody>
          <a:bodyPr>
            <a:normAutofit/>
          </a:bodyPr>
          <a:lstStyle/>
          <a:p>
            <a:pPr marL="571500" indent="-571500" algn="l">
              <a:buFont typeface="Arial" panose="020B0604020202020204" pitchFamily="34" charset="0"/>
              <a:buChar char="•"/>
            </a:pPr>
            <a:r>
              <a:rPr lang="en-US" sz="2400" dirty="0" smtClean="0">
                <a:solidFill>
                  <a:schemeClr val="tx1"/>
                </a:solidFill>
                <a:latin typeface="Bookman Old Style" pitchFamily="18" charset="0"/>
                <a:cs typeface="Times New Roman" panose="02020603050405020304" pitchFamily="18" charset="0"/>
              </a:rPr>
              <a:t>Trainings </a:t>
            </a:r>
            <a:r>
              <a:rPr lang="en-US" sz="2400" dirty="0">
                <a:solidFill>
                  <a:schemeClr val="tx1"/>
                </a:solidFill>
                <a:latin typeface="Bookman Old Style" pitchFamily="18" charset="0"/>
                <a:cs typeface="Times New Roman" panose="02020603050405020304" pitchFamily="18" charset="0"/>
              </a:rPr>
              <a:t>and Awareness activities within the </a:t>
            </a:r>
            <a:r>
              <a:rPr lang="en-US" sz="2400" dirty="0" smtClean="0">
                <a:solidFill>
                  <a:schemeClr val="tx1"/>
                </a:solidFill>
                <a:latin typeface="Bookman Old Style" pitchFamily="18" charset="0"/>
                <a:cs typeface="Times New Roman" panose="02020603050405020304" pitchFamily="18" charset="0"/>
              </a:rPr>
              <a:t>state.</a:t>
            </a:r>
          </a:p>
          <a:p>
            <a:pPr marL="571500" indent="-571500" algn="l">
              <a:buFont typeface="Arial" panose="020B0604020202020204" pitchFamily="34" charset="0"/>
              <a:buChar char="•"/>
            </a:pPr>
            <a:r>
              <a:rPr lang="en-US" sz="2400" dirty="0" smtClean="0">
                <a:solidFill>
                  <a:schemeClr val="tx1"/>
                </a:solidFill>
                <a:latin typeface="Bookman Old Style" pitchFamily="18" charset="0"/>
                <a:cs typeface="Times New Roman" panose="02020603050405020304" pitchFamily="18" charset="0"/>
              </a:rPr>
              <a:t>Survey was conducted for all the 12 Talukas all the talukas will be targeted for interventions for mission tobacco free Goa.</a:t>
            </a:r>
            <a:endParaRPr lang="en-US" sz="2400" dirty="0">
              <a:solidFill>
                <a:schemeClr val="tx1"/>
              </a:solidFill>
              <a:latin typeface="Bookman Old Style" pitchFamily="18" charset="0"/>
              <a:cs typeface="Times New Roman" panose="02020603050405020304" pitchFamily="18" charset="0"/>
            </a:endParaRPr>
          </a:p>
          <a:p>
            <a:pPr marL="571500" indent="-571500" algn="l">
              <a:buFont typeface="Arial" panose="020B0604020202020204" pitchFamily="34" charset="0"/>
              <a:buChar char="•"/>
            </a:pPr>
            <a:r>
              <a:rPr lang="en-US" sz="2400" dirty="0">
                <a:solidFill>
                  <a:schemeClr val="tx1"/>
                </a:solidFill>
                <a:latin typeface="Bookman Old Style" pitchFamily="18" charset="0"/>
                <a:cs typeface="Times New Roman" panose="02020603050405020304" pitchFamily="18" charset="0"/>
              </a:rPr>
              <a:t>The main objective of the programme is to target Sal Panchayat in PHC Bicholim in North block and declare it as </a:t>
            </a:r>
            <a:r>
              <a:rPr lang="en-US" sz="2400" b="1" dirty="0">
                <a:solidFill>
                  <a:schemeClr val="tx1"/>
                </a:solidFill>
                <a:latin typeface="Bookman Old Style" pitchFamily="18" charset="0"/>
                <a:cs typeface="Times New Roman" panose="02020603050405020304" pitchFamily="18" charset="0"/>
              </a:rPr>
              <a:t>smoke </a:t>
            </a:r>
            <a:r>
              <a:rPr lang="en-US" sz="2400" b="1" dirty="0" smtClean="0">
                <a:solidFill>
                  <a:schemeClr val="tx1"/>
                </a:solidFill>
                <a:latin typeface="Bookman Old Style" pitchFamily="18" charset="0"/>
                <a:cs typeface="Times New Roman" panose="02020603050405020304" pitchFamily="18" charset="0"/>
              </a:rPr>
              <a:t>free</a:t>
            </a:r>
            <a:r>
              <a:rPr lang="en-US" sz="2400" dirty="0" smtClean="0">
                <a:solidFill>
                  <a:schemeClr val="tx1"/>
                </a:solidFill>
                <a:latin typeface="Bookman Old Style" pitchFamily="18" charset="0"/>
                <a:cs typeface="Times New Roman" panose="02020603050405020304" pitchFamily="18" charset="0"/>
              </a:rPr>
              <a:t>.</a:t>
            </a:r>
          </a:p>
          <a:p>
            <a:pPr marL="571500" indent="-571500" algn="l">
              <a:buFont typeface="Arial" panose="020B0604020202020204" pitchFamily="34" charset="0"/>
              <a:buChar char="•"/>
            </a:pPr>
            <a:r>
              <a:rPr lang="en-US" sz="2400" dirty="0" smtClean="0">
                <a:solidFill>
                  <a:schemeClr val="tx1"/>
                </a:solidFill>
                <a:latin typeface="Bookman Old Style" pitchFamily="18" charset="0"/>
                <a:cs typeface="Times New Roman" panose="02020603050405020304" pitchFamily="18" charset="0"/>
              </a:rPr>
              <a:t>Similarly</a:t>
            </a:r>
            <a:r>
              <a:rPr lang="en-US" sz="2400" dirty="0">
                <a:solidFill>
                  <a:schemeClr val="tx1"/>
                </a:solidFill>
                <a:latin typeface="Bookman Old Style" pitchFamily="18" charset="0"/>
                <a:cs typeface="Times New Roman" panose="02020603050405020304" pitchFamily="18" charset="0"/>
              </a:rPr>
              <a:t>, Target Colva Beach in PHC Cansaulim in South block and Declare it as </a:t>
            </a:r>
            <a:r>
              <a:rPr lang="en-US" sz="2400" b="1" dirty="0">
                <a:solidFill>
                  <a:schemeClr val="tx1"/>
                </a:solidFill>
                <a:latin typeface="Bookman Old Style" pitchFamily="18" charset="0"/>
                <a:cs typeface="Times New Roman" panose="02020603050405020304" pitchFamily="18" charset="0"/>
              </a:rPr>
              <a:t>smoke free</a:t>
            </a:r>
            <a:r>
              <a:rPr lang="en-US" sz="2400" dirty="0">
                <a:solidFill>
                  <a:schemeClr val="tx1"/>
                </a:solidFill>
                <a:latin typeface="Bookman Old Style" pitchFamily="18" charset="0"/>
                <a:cs typeface="Times New Roman" panose="02020603050405020304" pitchFamily="18" charset="0"/>
              </a:rPr>
              <a:t>.</a:t>
            </a:r>
          </a:p>
          <a:p>
            <a:pPr marL="571500" indent="-571500" algn="l">
              <a:buFont typeface="Arial" panose="020B0604020202020204" pitchFamily="34" charset="0"/>
              <a:buChar char="•"/>
            </a:pPr>
            <a:endParaRPr lang="en-US" dirty="0"/>
          </a:p>
        </p:txBody>
      </p:sp>
    </p:spTree>
    <p:extLst>
      <p:ext uri="{BB962C8B-B14F-4D97-AF65-F5344CB8AC3E}">
        <p14:creationId xmlns:p14="http://schemas.microsoft.com/office/powerpoint/2010/main" val="33870636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67E83-03B3-4BD5-8569-F9968EB24523}"/>
              </a:ext>
            </a:extLst>
          </p:cNvPr>
          <p:cNvSpPr>
            <a:spLocks noGrp="1"/>
          </p:cNvSpPr>
          <p:nvPr>
            <p:ph type="title"/>
          </p:nvPr>
        </p:nvSpPr>
        <p:spPr>
          <a:xfrm>
            <a:off x="0" y="304800"/>
            <a:ext cx="9144000" cy="1142999"/>
          </a:xfrm>
        </p:spPr>
        <p:txBody>
          <a:bodyPr>
            <a:noAutofit/>
          </a:bodyPr>
          <a:lstStyle/>
          <a:p>
            <a:pPr algn="ctr"/>
            <a:r>
              <a:rPr lang="en-US" sz="2800" dirty="0">
                <a:latin typeface="Bookman Old Style" pitchFamily="18" charset="0"/>
                <a:cs typeface="Times New Roman" panose="02020603050405020304" pitchFamily="18" charset="0"/>
              </a:rPr>
              <a:t>Trainings And Awareness Activities</a:t>
            </a:r>
          </a:p>
        </p:txBody>
      </p:sp>
      <p:sp>
        <p:nvSpPr>
          <p:cNvPr id="3" name="Text Placeholder 2">
            <a:extLst>
              <a:ext uri="{FF2B5EF4-FFF2-40B4-BE49-F238E27FC236}">
                <a16:creationId xmlns:a16="http://schemas.microsoft.com/office/drawing/2014/main" id="{46BB06AA-75BF-47D0-A4AB-CF333A308102}"/>
              </a:ext>
            </a:extLst>
          </p:cNvPr>
          <p:cNvSpPr>
            <a:spLocks noGrp="1"/>
          </p:cNvSpPr>
          <p:nvPr>
            <p:ph type="body" idx="1"/>
          </p:nvPr>
        </p:nvSpPr>
        <p:spPr>
          <a:xfrm>
            <a:off x="0" y="2286000"/>
            <a:ext cx="9144000" cy="4572000"/>
          </a:xfrm>
        </p:spPr>
        <p:txBody>
          <a:bodyPr>
            <a:normAutofit lnSpcReduction="10000"/>
          </a:bodyPr>
          <a:lstStyle/>
          <a:p>
            <a:pPr marL="457200" indent="-457200">
              <a:buFont typeface="Arial" pitchFamily="34" charset="0"/>
              <a:buChar char="•"/>
            </a:pPr>
            <a:r>
              <a:rPr lang="en-US" sz="2400" dirty="0" smtClean="0">
                <a:solidFill>
                  <a:schemeClr val="tx1"/>
                </a:solidFill>
                <a:latin typeface="Bookman Old Style" pitchFamily="18" charset="0"/>
                <a:cs typeface="Times New Roman" panose="02020603050405020304" pitchFamily="18" charset="0"/>
              </a:rPr>
              <a:t>Dentist, </a:t>
            </a:r>
            <a:r>
              <a:rPr lang="en-US" sz="2400" dirty="0" err="1" smtClean="0">
                <a:solidFill>
                  <a:schemeClr val="tx1"/>
                </a:solidFill>
                <a:latin typeface="Bookman Old Style" pitchFamily="18" charset="0"/>
                <a:cs typeface="Times New Roman" panose="02020603050405020304" pitchFamily="18" charset="0"/>
              </a:rPr>
              <a:t>Ayush</a:t>
            </a:r>
            <a:r>
              <a:rPr lang="en-US" sz="2400" dirty="0" smtClean="0">
                <a:solidFill>
                  <a:schemeClr val="tx1"/>
                </a:solidFill>
                <a:latin typeface="Bookman Old Style" pitchFamily="18" charset="0"/>
                <a:cs typeface="Times New Roman" panose="02020603050405020304" pitchFamily="18" charset="0"/>
              </a:rPr>
              <a:t> Doctors, RBSK Doctors, Health Educator, Extension Educator, IEC Officers, Medical Officers, From various Health Facilities including Anaganwadi workers, ANMs etc.</a:t>
            </a:r>
          </a:p>
          <a:p>
            <a:endParaRPr lang="en-US" sz="2400" dirty="0">
              <a:solidFill>
                <a:schemeClr val="tx1"/>
              </a:solidFill>
              <a:latin typeface="Bookman Old Style" pitchFamily="18" charset="0"/>
              <a:cs typeface="Times New Roman" panose="02020603050405020304" pitchFamily="18" charset="0"/>
            </a:endParaRPr>
          </a:p>
          <a:p>
            <a:pPr marL="457200" indent="-457200">
              <a:buFont typeface="Arial" panose="020B0604020202020204" pitchFamily="34" charset="0"/>
              <a:buChar char="•"/>
            </a:pPr>
            <a:r>
              <a:rPr lang="en-US" sz="2400" dirty="0">
                <a:solidFill>
                  <a:schemeClr val="tx1"/>
                </a:solidFill>
                <a:latin typeface="Bookman Old Style" pitchFamily="18" charset="0"/>
                <a:cs typeface="Times New Roman" panose="02020603050405020304" pitchFamily="18" charset="0"/>
              </a:rPr>
              <a:t>Trainings for Law Enforcement Agencies </a:t>
            </a:r>
            <a:r>
              <a:rPr lang="en-US" sz="2400" dirty="0" smtClean="0">
                <a:solidFill>
                  <a:schemeClr val="tx1"/>
                </a:solidFill>
                <a:latin typeface="Bookman Old Style" pitchFamily="18" charset="0"/>
                <a:cs typeface="Times New Roman" panose="02020603050405020304" pitchFamily="18" charset="0"/>
              </a:rPr>
              <a:t>such as municipality officers, sanitary inspectors, Jt. Mamlatdar, additional collector, police officers, officials from legal metrology, FDA, information and publicity, civil supply, panchayati raj, excise dept. were </a:t>
            </a:r>
            <a:r>
              <a:rPr lang="en-US" sz="2400" dirty="0">
                <a:solidFill>
                  <a:schemeClr val="tx1"/>
                </a:solidFill>
                <a:latin typeface="Bookman Old Style" pitchFamily="18" charset="0"/>
                <a:cs typeface="Times New Roman" panose="02020603050405020304" pitchFamily="18" charset="0"/>
              </a:rPr>
              <a:t>conducted </a:t>
            </a:r>
            <a:r>
              <a:rPr lang="en-US" sz="2400" dirty="0" smtClean="0">
                <a:solidFill>
                  <a:schemeClr val="tx1"/>
                </a:solidFill>
                <a:latin typeface="Bookman Old Style" pitchFamily="18" charset="0"/>
                <a:cs typeface="Times New Roman" panose="02020603050405020304" pitchFamily="18" charset="0"/>
              </a:rPr>
              <a:t>along </a:t>
            </a:r>
            <a:r>
              <a:rPr lang="en-US" sz="2400" dirty="0">
                <a:solidFill>
                  <a:schemeClr val="tx1"/>
                </a:solidFill>
                <a:latin typeface="Bookman Old Style" pitchFamily="18" charset="0"/>
                <a:cs typeface="Times New Roman" panose="02020603050405020304" pitchFamily="18" charset="0"/>
              </a:rPr>
              <a:t>with </a:t>
            </a:r>
            <a:r>
              <a:rPr lang="en-US" sz="2400" dirty="0" smtClean="0">
                <a:solidFill>
                  <a:schemeClr val="tx1"/>
                </a:solidFill>
                <a:latin typeface="Bookman Old Style" pitchFamily="18" charset="0"/>
                <a:cs typeface="Times New Roman" panose="02020603050405020304" pitchFamily="18" charset="0"/>
              </a:rPr>
              <a:t>Field visits and </a:t>
            </a:r>
            <a:r>
              <a:rPr lang="en-US" sz="2400" dirty="0" err="1">
                <a:solidFill>
                  <a:schemeClr val="tx1"/>
                </a:solidFill>
                <a:latin typeface="Bookman Old Style" pitchFamily="18" charset="0"/>
                <a:cs typeface="Times New Roman" panose="02020603050405020304" pitchFamily="18" charset="0"/>
              </a:rPr>
              <a:t>Challaning</a:t>
            </a:r>
            <a:r>
              <a:rPr lang="en-US" sz="2400" dirty="0">
                <a:solidFill>
                  <a:schemeClr val="tx1"/>
                </a:solidFill>
                <a:latin typeface="Bookman Old Style" pitchFamily="18" charset="0"/>
                <a:cs typeface="Times New Roman" panose="02020603050405020304" pitchFamily="18" charset="0"/>
              </a:rPr>
              <a:t> for Compliance of COTPA act 2003</a:t>
            </a:r>
            <a:r>
              <a:rPr lang="en-US" sz="2400" dirty="0" smtClean="0">
                <a:solidFill>
                  <a:schemeClr val="tx1"/>
                </a:solidFill>
                <a:latin typeface="Bookman Old Style" pitchFamily="18" charset="0"/>
                <a:cs typeface="Times New Roman" panose="02020603050405020304" pitchFamily="18" charset="0"/>
              </a:rPr>
              <a:t>.</a:t>
            </a:r>
            <a:endParaRPr lang="en-US" sz="2400" dirty="0">
              <a:solidFill>
                <a:schemeClr val="tx1"/>
              </a:solidFill>
              <a:latin typeface="Bookman Old Style" pitchFamily="18" charset="0"/>
              <a:cs typeface="Times New Roman" panose="02020603050405020304" pitchFamily="18" charset="0"/>
            </a:endParaRPr>
          </a:p>
          <a:p>
            <a:endParaRPr lang="en-US" sz="1900" dirty="0">
              <a:solidFill>
                <a:schemeClr val="tx1"/>
              </a:solidFill>
              <a:latin typeface="Bookman Old Style" pitchFamily="18" charset="0"/>
              <a:cs typeface="Times New Roman" panose="02020603050405020304" pitchFamily="18" charset="0"/>
            </a:endParaRPr>
          </a:p>
          <a:p>
            <a:endParaRPr lang="en-US" sz="1900" dirty="0">
              <a:solidFill>
                <a:schemeClr val="tx1"/>
              </a:solidFill>
              <a:latin typeface="Bookman Old Style" pitchFamily="18" charset="0"/>
              <a:cs typeface="Times New Roman" panose="02020603050405020304" pitchFamily="18" charset="0"/>
            </a:endParaRPr>
          </a:p>
          <a:p>
            <a:endParaRPr lang="en-US" sz="1900" dirty="0">
              <a:solidFill>
                <a:schemeClr val="tx1"/>
              </a:solidFill>
              <a:latin typeface="Bookman Old Style" pitchFamily="18" charset="0"/>
              <a:cs typeface="Times New Roman" panose="02020603050405020304" pitchFamily="18" charset="0"/>
            </a:endParaRPr>
          </a:p>
          <a:p>
            <a:endParaRPr lang="en-US" sz="1900" dirty="0">
              <a:latin typeface="Bookman Old Style" pitchFamily="18" charset="0"/>
              <a:cs typeface="Times New Roman" panose="02020603050405020304" pitchFamily="18" charset="0"/>
            </a:endParaRPr>
          </a:p>
        </p:txBody>
      </p:sp>
    </p:spTree>
    <p:extLst>
      <p:ext uri="{BB962C8B-B14F-4D97-AF65-F5344CB8AC3E}">
        <p14:creationId xmlns:p14="http://schemas.microsoft.com/office/powerpoint/2010/main" val="41353189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9923F7-623A-4AD0-BB92-3A86A264C2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26" y="418516"/>
            <a:ext cx="2859259" cy="2859259"/>
          </a:xfrm>
          <a:prstGeom prst="rect">
            <a:avLst/>
          </a:prstGeom>
        </p:spPr>
      </p:pic>
      <p:pic>
        <p:nvPicPr>
          <p:cNvPr id="7" name="Picture 6">
            <a:extLst>
              <a:ext uri="{FF2B5EF4-FFF2-40B4-BE49-F238E27FC236}">
                <a16:creationId xmlns:a16="http://schemas.microsoft.com/office/drawing/2014/main" id="{B4895741-CD77-4B23-AC89-14711D3845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2371" y="418513"/>
            <a:ext cx="2859259" cy="2859258"/>
          </a:xfrm>
          <a:prstGeom prst="rect">
            <a:avLst/>
          </a:prstGeom>
        </p:spPr>
      </p:pic>
      <p:pic>
        <p:nvPicPr>
          <p:cNvPr id="9" name="Picture 8">
            <a:extLst>
              <a:ext uri="{FF2B5EF4-FFF2-40B4-BE49-F238E27FC236}">
                <a16:creationId xmlns:a16="http://schemas.microsoft.com/office/drawing/2014/main" id="{398D3172-3CE8-49A8-96AD-F40185B82D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5716" y="476541"/>
            <a:ext cx="2801230" cy="2801230"/>
          </a:xfrm>
          <a:prstGeom prst="rect">
            <a:avLst/>
          </a:prstGeom>
        </p:spPr>
      </p:pic>
      <p:pic>
        <p:nvPicPr>
          <p:cNvPr id="11" name="Picture 10">
            <a:extLst>
              <a:ext uri="{FF2B5EF4-FFF2-40B4-BE49-F238E27FC236}">
                <a16:creationId xmlns:a16="http://schemas.microsoft.com/office/drawing/2014/main" id="{23D7D603-755F-4236-A5BB-6079DAC95C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26" y="3720905"/>
            <a:ext cx="2859259" cy="2859259"/>
          </a:xfrm>
          <a:prstGeom prst="rect">
            <a:avLst/>
          </a:prstGeom>
        </p:spPr>
      </p:pic>
      <p:pic>
        <p:nvPicPr>
          <p:cNvPr id="13" name="Picture 12">
            <a:extLst>
              <a:ext uri="{FF2B5EF4-FFF2-40B4-BE49-F238E27FC236}">
                <a16:creationId xmlns:a16="http://schemas.microsoft.com/office/drawing/2014/main" id="{A23B21C3-94DE-4291-9CFB-E18F326C90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42370" y="3720904"/>
            <a:ext cx="2859257" cy="2859257"/>
          </a:xfrm>
          <a:prstGeom prst="rect">
            <a:avLst/>
          </a:prstGeom>
        </p:spPr>
      </p:pic>
      <p:pic>
        <p:nvPicPr>
          <p:cNvPr id="15" name="Picture 14">
            <a:extLst>
              <a:ext uri="{FF2B5EF4-FFF2-40B4-BE49-F238E27FC236}">
                <a16:creationId xmlns:a16="http://schemas.microsoft.com/office/drawing/2014/main" id="{3BDD2045-6DCA-428E-B40C-D8C6CA1F0E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35272" y="3720903"/>
            <a:ext cx="2859257" cy="2859257"/>
          </a:xfrm>
          <a:prstGeom prst="rect">
            <a:avLst/>
          </a:prstGeom>
        </p:spPr>
      </p:pic>
    </p:spTree>
    <p:extLst>
      <p:ext uri="{BB962C8B-B14F-4D97-AF65-F5344CB8AC3E}">
        <p14:creationId xmlns:p14="http://schemas.microsoft.com/office/powerpoint/2010/main" val="18170834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IN" sz="3200" b="1" dirty="0" smtClean="0">
                <a:latin typeface="Bookman Old Style" pitchFamily="18" charset="0"/>
              </a:rPr>
              <a:t>District Mental Health Programme</a:t>
            </a:r>
            <a:endParaRPr lang="en-IN" sz="3200" b="1" dirty="0">
              <a:latin typeface="Bookman Old Style" pitchFamily="18" charset="0"/>
            </a:endParaRPr>
          </a:p>
        </p:txBody>
      </p:sp>
      <p:sp>
        <p:nvSpPr>
          <p:cNvPr id="3" name="Content Placeholder 2"/>
          <p:cNvSpPr>
            <a:spLocks noGrp="1"/>
          </p:cNvSpPr>
          <p:nvPr>
            <p:ph idx="1"/>
          </p:nvPr>
        </p:nvSpPr>
        <p:spPr>
          <a:xfrm>
            <a:off x="457200" y="838200"/>
            <a:ext cx="8229600" cy="5562600"/>
          </a:xfrm>
        </p:spPr>
        <p:txBody>
          <a:bodyPr>
            <a:noAutofit/>
          </a:bodyPr>
          <a:lstStyle/>
          <a:p>
            <a:pPr lvl="0"/>
            <a:r>
              <a:rPr lang="en-IN" sz="2400" dirty="0">
                <a:latin typeface="Bookman Old Style" pitchFamily="18" charset="0"/>
              </a:rPr>
              <a:t>Regular Psychiatric OPD </a:t>
            </a:r>
            <a:r>
              <a:rPr lang="en-IN" sz="2400" dirty="0" smtClean="0">
                <a:latin typeface="Bookman Old Style" pitchFamily="18" charset="0"/>
              </a:rPr>
              <a:t>conducted </a:t>
            </a:r>
            <a:r>
              <a:rPr lang="en-IN" sz="2400" dirty="0">
                <a:latin typeface="Bookman Old Style" pitchFamily="18" charset="0"/>
              </a:rPr>
              <a:t>at both District Hospitals.</a:t>
            </a:r>
          </a:p>
          <a:p>
            <a:pPr lvl="0"/>
            <a:r>
              <a:rPr lang="en-IN" sz="2400" dirty="0">
                <a:latin typeface="Bookman Old Style" pitchFamily="18" charset="0"/>
              </a:rPr>
              <a:t>Outreach Psychiatric OPD at Health Centres by District Mental Health Team.</a:t>
            </a:r>
          </a:p>
          <a:p>
            <a:pPr lvl="0"/>
            <a:r>
              <a:rPr lang="en-IN" sz="2400" dirty="0">
                <a:latin typeface="Bookman Old Style" pitchFamily="18" charset="0"/>
              </a:rPr>
              <a:t>Camps are conducted by District Mental Health Team at Schools.</a:t>
            </a:r>
          </a:p>
          <a:p>
            <a:pPr lvl="0"/>
            <a:r>
              <a:rPr lang="en-IN" sz="2400" dirty="0" smtClean="0">
                <a:latin typeface="Bookman Old Style" pitchFamily="18" charset="0"/>
              </a:rPr>
              <a:t>Medical </a:t>
            </a:r>
            <a:r>
              <a:rPr lang="en-IN" sz="2400" dirty="0">
                <a:latin typeface="Bookman Old Style" pitchFamily="18" charset="0"/>
              </a:rPr>
              <a:t>Officers and RBSK Doctors are trained for prevention, early detection and referral of  common mental health illnesses at IPHB, </a:t>
            </a:r>
            <a:r>
              <a:rPr lang="en-IN" sz="2400" dirty="0" err="1">
                <a:latin typeface="Bookman Old Style" pitchFamily="18" charset="0"/>
              </a:rPr>
              <a:t>Bambolim</a:t>
            </a:r>
            <a:r>
              <a:rPr lang="en-IN" sz="2400" dirty="0">
                <a:latin typeface="Bookman Old Style" pitchFamily="18" charset="0"/>
              </a:rPr>
              <a:t> – Goa.</a:t>
            </a:r>
          </a:p>
          <a:p>
            <a:pPr lvl="0"/>
            <a:r>
              <a:rPr lang="en-IN" sz="2400" dirty="0" smtClean="0">
                <a:latin typeface="Bookman Old Style" pitchFamily="18" charset="0"/>
              </a:rPr>
              <a:t>Detoxification </a:t>
            </a:r>
            <a:r>
              <a:rPr lang="en-IN" sz="2400" dirty="0">
                <a:latin typeface="Bookman Old Style" pitchFamily="18" charset="0"/>
              </a:rPr>
              <a:t>Centre is functional in both the District Hospitals under Senior Psychiatrist</a:t>
            </a:r>
          </a:p>
          <a:p>
            <a:pPr lvl="0"/>
            <a:r>
              <a:rPr lang="en-IN" sz="2400" dirty="0" smtClean="0">
                <a:latin typeface="Bookman Old Style" pitchFamily="18" charset="0"/>
              </a:rPr>
              <a:t>Health </a:t>
            </a:r>
            <a:r>
              <a:rPr lang="en-IN" sz="2400" dirty="0">
                <a:latin typeface="Bookman Old Style" pitchFamily="18" charset="0"/>
              </a:rPr>
              <a:t>Awareness on harmful use of alcohol &amp; substance abuse at Educational Institutes, </a:t>
            </a:r>
            <a:r>
              <a:rPr lang="en-IN" sz="2400" dirty="0" err="1">
                <a:latin typeface="Bookman Old Style" pitchFamily="18" charset="0"/>
              </a:rPr>
              <a:t>Panchayats</a:t>
            </a:r>
            <a:r>
              <a:rPr lang="en-IN" sz="2400" dirty="0">
                <a:latin typeface="Bookman Old Style" pitchFamily="18" charset="0"/>
              </a:rPr>
              <a:t>, VHNSC, Construction sites is conducted</a:t>
            </a:r>
            <a:r>
              <a:rPr lang="en-IN" sz="2400" dirty="0" smtClean="0">
                <a:latin typeface="Bookman Old Style" pitchFamily="18" charset="0"/>
              </a:rPr>
              <a:t>.</a:t>
            </a:r>
            <a:endParaRPr lang="en-IN" sz="2400" dirty="0">
              <a:latin typeface="Bookman Old Style" pitchFamily="18" charset="0"/>
            </a:endParaRPr>
          </a:p>
        </p:txBody>
      </p:sp>
    </p:spTree>
    <p:extLst>
      <p:ext uri="{BB962C8B-B14F-4D97-AF65-F5344CB8AC3E}">
        <p14:creationId xmlns:p14="http://schemas.microsoft.com/office/powerpoint/2010/main" val="33567225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a:latin typeface="Bookman Old Style" pitchFamily="18" charset="0"/>
              </a:rPr>
              <a:t>National Programme for Palliative </a:t>
            </a:r>
            <a:r>
              <a:rPr lang="en-IN" sz="2800" b="1" dirty="0" smtClean="0">
                <a:latin typeface="Bookman Old Style" pitchFamily="18" charset="0"/>
              </a:rPr>
              <a:t>Care</a:t>
            </a:r>
            <a:endParaRPr lang="en-IN" sz="2800" dirty="0">
              <a:latin typeface="Bookman Old Style" pitchFamily="18" charset="0"/>
            </a:endParaRPr>
          </a:p>
        </p:txBody>
      </p:sp>
      <p:sp>
        <p:nvSpPr>
          <p:cNvPr id="3" name="Content Placeholder 2"/>
          <p:cNvSpPr>
            <a:spLocks noGrp="1"/>
          </p:cNvSpPr>
          <p:nvPr>
            <p:ph idx="1"/>
          </p:nvPr>
        </p:nvSpPr>
        <p:spPr>
          <a:xfrm>
            <a:off x="457200" y="1600200"/>
            <a:ext cx="4125310" cy="4525963"/>
          </a:xfrm>
        </p:spPr>
        <p:txBody>
          <a:bodyPr>
            <a:normAutofit fontScale="92500" lnSpcReduction="10000"/>
          </a:bodyPr>
          <a:lstStyle/>
          <a:p>
            <a:r>
              <a:rPr lang="en-IN" sz="2400" dirty="0" smtClean="0">
                <a:latin typeface="Bookman Old Style" pitchFamily="18" charset="0"/>
              </a:rPr>
              <a:t>Under </a:t>
            </a:r>
            <a:r>
              <a:rPr lang="en-IN" sz="2400" dirty="0">
                <a:latin typeface="Bookman Old Style" pitchFamily="18" charset="0"/>
              </a:rPr>
              <a:t>the NPPC, Pain &amp; Palliative Care OPD is </a:t>
            </a:r>
            <a:r>
              <a:rPr lang="en-IN" sz="2400" dirty="0" err="1" smtClean="0">
                <a:latin typeface="Bookman Old Style" pitchFamily="18" charset="0"/>
              </a:rPr>
              <a:t>inititated</a:t>
            </a:r>
            <a:r>
              <a:rPr lang="en-IN" sz="2400" dirty="0" smtClean="0">
                <a:latin typeface="Bookman Old Style" pitchFamily="18" charset="0"/>
              </a:rPr>
              <a:t> </a:t>
            </a:r>
            <a:r>
              <a:rPr lang="en-IN" sz="2400" dirty="0">
                <a:latin typeface="Bookman Old Style" pitchFamily="18" charset="0"/>
              </a:rPr>
              <a:t>at </a:t>
            </a:r>
            <a:r>
              <a:rPr lang="en-IN" sz="2400" dirty="0" smtClean="0">
                <a:latin typeface="Bookman Old Style" pitchFamily="18" charset="0"/>
              </a:rPr>
              <a:t>South Goa District Hospital on </a:t>
            </a:r>
            <a:r>
              <a:rPr lang="en-IN" sz="2400" dirty="0">
                <a:latin typeface="Bookman Old Style" pitchFamily="18" charset="0"/>
              </a:rPr>
              <a:t>every Tuesday</a:t>
            </a:r>
            <a:r>
              <a:rPr lang="en-IN" sz="2400" dirty="0" smtClean="0">
                <a:latin typeface="Bookman Old Style" pitchFamily="18" charset="0"/>
              </a:rPr>
              <a:t>.</a:t>
            </a:r>
            <a:endParaRPr lang="en-IN" sz="2400" dirty="0">
              <a:latin typeface="Bookman Old Style" pitchFamily="18" charset="0"/>
            </a:endParaRPr>
          </a:p>
          <a:p>
            <a:r>
              <a:rPr lang="en-IN" sz="2400" dirty="0">
                <a:latin typeface="Bookman Old Style" pitchFamily="18" charset="0"/>
              </a:rPr>
              <a:t>The training of the selected staff from both the District Hospitals on Palliative care was conducted at 10 day workshop on Foundation course on Palliative Care in collaboration with NGO </a:t>
            </a:r>
            <a:r>
              <a:rPr lang="en-IN" sz="2400" dirty="0" err="1">
                <a:latin typeface="Bookman Old Style" pitchFamily="18" charset="0"/>
              </a:rPr>
              <a:t>Dilasa</a:t>
            </a:r>
            <a:r>
              <a:rPr lang="en-IN" sz="2400" dirty="0">
                <a:latin typeface="Bookman Old Style" pitchFamily="18" charset="0"/>
              </a:rPr>
              <a:t>.</a:t>
            </a:r>
          </a:p>
          <a:p>
            <a:endParaRPr lang="en-IN" sz="2400" dirty="0">
              <a:latin typeface="Bookman Old Style" pitchFamily="18" charset="0"/>
            </a:endParaRPr>
          </a:p>
        </p:txBody>
      </p:sp>
      <p:pic>
        <p:nvPicPr>
          <p:cNvPr id="4" name="Picture 3" descr="C:\Users\NCDC\Desktop\DR. Madhavi\Palliative care\13th June\IMG-20190614-WA0005.jpg"/>
          <p:cNvPicPr/>
          <p:nvPr/>
        </p:nvPicPr>
        <p:blipFill>
          <a:blip r:embed="rId2"/>
          <a:srcRect/>
          <a:stretch>
            <a:fillRect/>
          </a:stretch>
        </p:blipFill>
        <p:spPr bwMode="auto">
          <a:xfrm>
            <a:off x="4800599" y="1447800"/>
            <a:ext cx="4374931" cy="5410200"/>
          </a:xfrm>
          <a:prstGeom prst="rect">
            <a:avLst/>
          </a:prstGeom>
          <a:noFill/>
          <a:ln w="9525">
            <a:noFill/>
            <a:miter lim="800000"/>
            <a:headEnd/>
            <a:tailEnd/>
          </a:ln>
        </p:spPr>
      </p:pic>
    </p:spTree>
    <p:extLst>
      <p:ext uri="{BB962C8B-B14F-4D97-AF65-F5344CB8AC3E}">
        <p14:creationId xmlns:p14="http://schemas.microsoft.com/office/powerpoint/2010/main" val="1108390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err="1" smtClean="0">
                <a:latin typeface="Bookman Old Style" pitchFamily="18" charset="0"/>
              </a:rPr>
              <a:t>Narayana</a:t>
            </a:r>
            <a:r>
              <a:rPr lang="en-IN" sz="4000" b="1" dirty="0" smtClean="0">
                <a:latin typeface="Bookman Old Style" pitchFamily="18" charset="0"/>
              </a:rPr>
              <a:t> </a:t>
            </a:r>
            <a:r>
              <a:rPr lang="en-IN" sz="4000" b="1" dirty="0" err="1" smtClean="0">
                <a:latin typeface="Bookman Old Style" pitchFamily="18" charset="0"/>
              </a:rPr>
              <a:t>Hrudayalaya</a:t>
            </a:r>
            <a:endParaRPr lang="en-IN" sz="4000" b="1" dirty="0">
              <a:latin typeface="Bookman Old Style" pitchFamily="18" charset="0"/>
            </a:endParaRPr>
          </a:p>
        </p:txBody>
      </p:sp>
      <p:sp>
        <p:nvSpPr>
          <p:cNvPr id="3" name="Content Placeholder 2"/>
          <p:cNvSpPr>
            <a:spLocks noGrp="1"/>
          </p:cNvSpPr>
          <p:nvPr>
            <p:ph idx="1"/>
          </p:nvPr>
        </p:nvSpPr>
        <p:spPr/>
        <p:txBody>
          <a:bodyPr>
            <a:normAutofit/>
          </a:bodyPr>
          <a:lstStyle/>
          <a:p>
            <a:r>
              <a:rPr lang="en-IN" sz="2400" dirty="0" smtClean="0">
                <a:latin typeface="Bookman Old Style" pitchFamily="18" charset="0"/>
              </a:rPr>
              <a:t>Three consecutive OPD’s every second week of month with speciality as </a:t>
            </a:r>
            <a:r>
              <a:rPr lang="en-IN" sz="2400" b="1" dirty="0" smtClean="0">
                <a:latin typeface="Bookman Old Style" pitchFamily="18" charset="0"/>
              </a:rPr>
              <a:t>Liver Transplant, Nephrology, Neurology and Paediatric Cardiology, Oncology.</a:t>
            </a:r>
            <a:endParaRPr lang="en-IN" sz="2400" dirty="0" smtClean="0">
              <a:latin typeface="Bookman Old Style" pitchFamily="18" charset="0"/>
            </a:endParaRPr>
          </a:p>
          <a:p>
            <a:endParaRPr lang="en-IN" sz="2400" dirty="0" smtClean="0">
              <a:latin typeface="Bookman Old Style" pitchFamily="18" charset="0"/>
            </a:endParaRPr>
          </a:p>
          <a:p>
            <a:endParaRPr lang="en-IN" sz="2400" dirty="0" smtClean="0">
              <a:latin typeface="Bookman Old Style" pitchFamily="18" charset="0"/>
            </a:endParaRPr>
          </a:p>
          <a:p>
            <a:r>
              <a:rPr lang="en-IN" sz="2400" dirty="0" smtClean="0">
                <a:latin typeface="Bookman Old Style" pitchFamily="18" charset="0"/>
              </a:rPr>
              <a:t>Specialist OPDs are conducted regularly at </a:t>
            </a:r>
            <a:r>
              <a:rPr lang="en-IN" sz="2400" dirty="0" err="1" smtClean="0">
                <a:latin typeface="Bookman Old Style" pitchFamily="18" charset="0"/>
              </a:rPr>
              <a:t>Asilo</a:t>
            </a:r>
            <a:r>
              <a:rPr lang="en-IN" sz="2400" dirty="0" smtClean="0">
                <a:latin typeface="Bookman Old Style" pitchFamily="18" charset="0"/>
              </a:rPr>
              <a:t> Hospital, Hospicio Hospital, SDH </a:t>
            </a:r>
            <a:r>
              <a:rPr lang="en-IN" sz="2400" dirty="0" err="1" smtClean="0">
                <a:latin typeface="Bookman Old Style" pitchFamily="18" charset="0"/>
              </a:rPr>
              <a:t>Ponda</a:t>
            </a:r>
            <a:r>
              <a:rPr lang="en-IN" sz="2400" dirty="0" smtClean="0">
                <a:latin typeface="Bookman Old Style" pitchFamily="18" charset="0"/>
              </a:rPr>
              <a:t>, SDH </a:t>
            </a:r>
            <a:r>
              <a:rPr lang="en-IN" sz="2400" dirty="0" err="1" smtClean="0">
                <a:latin typeface="Bookman Old Style" pitchFamily="18" charset="0"/>
              </a:rPr>
              <a:t>Chicalim</a:t>
            </a:r>
            <a:endParaRPr lang="en-IN" sz="2400" dirty="0" smtClean="0">
              <a:latin typeface="Bookman Old Style" pitchFamily="18" charset="0"/>
            </a:endParaRPr>
          </a:p>
          <a:p>
            <a:pPr>
              <a:buNone/>
            </a:pPr>
            <a:endParaRPr lang="en-IN" sz="2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latin typeface="Bookman Old Style" pitchFamily="18" charset="0"/>
              </a:rPr>
              <a:t>NH OPD from March 2019 onwards</a:t>
            </a:r>
            <a:endParaRPr lang="en-IN" sz="3600" b="1" dirty="0">
              <a:latin typeface="Bookman Old Style" pitchFamily="18" charset="0"/>
            </a:endParaRPr>
          </a:p>
        </p:txBody>
      </p:sp>
      <p:graphicFrame>
        <p:nvGraphicFramePr>
          <p:cNvPr id="5" name="Table 4"/>
          <p:cNvGraphicFramePr>
            <a:graphicFrameLocks noGrp="1"/>
          </p:cNvGraphicFramePr>
          <p:nvPr/>
        </p:nvGraphicFramePr>
        <p:xfrm>
          <a:off x="1066800" y="1676400"/>
          <a:ext cx="6705600" cy="4823460"/>
        </p:xfrm>
        <a:graphic>
          <a:graphicData uri="http://schemas.openxmlformats.org/drawingml/2006/table">
            <a:tbl>
              <a:tblPr firstRow="1" bandRow="1">
                <a:tableStyleId>{5C22544A-7EE6-4342-B048-85BDC9FD1C3A}</a:tableStyleId>
              </a:tblPr>
              <a:tblGrid>
                <a:gridCol w="33528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800100">
                <a:tc>
                  <a:txBody>
                    <a:bodyPr/>
                    <a:lstStyle/>
                    <a:p>
                      <a:pPr algn="ctr"/>
                      <a:r>
                        <a:rPr lang="en-IN" sz="2400" b="1" dirty="0" smtClean="0">
                          <a:latin typeface="Bookman Old Style" pitchFamily="18" charset="0"/>
                        </a:rPr>
                        <a:t>Super Speciality</a:t>
                      </a:r>
                      <a:endParaRPr lang="en-IN" sz="2400" b="1" dirty="0">
                        <a:latin typeface="Bookman Old Style" pitchFamily="18" charset="0"/>
                      </a:endParaRPr>
                    </a:p>
                  </a:txBody>
                  <a:tcPr anchor="ctr"/>
                </a:tc>
                <a:tc>
                  <a:txBody>
                    <a:bodyPr/>
                    <a:lstStyle/>
                    <a:p>
                      <a:pPr algn="ctr"/>
                      <a:r>
                        <a:rPr lang="en-IN" sz="2400" b="1" dirty="0" smtClean="0">
                          <a:latin typeface="Bookman Old Style" pitchFamily="18" charset="0"/>
                        </a:rPr>
                        <a:t>Total no.</a:t>
                      </a:r>
                      <a:r>
                        <a:rPr lang="en-IN" sz="2400" b="1" baseline="0" dirty="0" smtClean="0">
                          <a:latin typeface="Bookman Old Style" pitchFamily="18" charset="0"/>
                        </a:rPr>
                        <a:t> of patients</a:t>
                      </a:r>
                      <a:endParaRPr lang="en-IN" sz="2400" b="1" dirty="0">
                        <a:latin typeface="Bookman Old Style" pitchFamily="18" charset="0"/>
                      </a:endParaRPr>
                    </a:p>
                  </a:txBody>
                  <a:tcPr anchor="ctr"/>
                </a:tc>
                <a:extLst>
                  <a:ext uri="{0D108BD9-81ED-4DB2-BD59-A6C34878D82A}">
                    <a16:rowId xmlns:a16="http://schemas.microsoft.com/office/drawing/2014/main" val="10000"/>
                  </a:ext>
                </a:extLst>
              </a:tr>
              <a:tr h="800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b="0" dirty="0" smtClean="0"/>
                        <a:t>Paediatric Cardiology</a:t>
                      </a:r>
                    </a:p>
                  </a:txBody>
                  <a:tcPr anchor="ctr"/>
                </a:tc>
                <a:tc>
                  <a:txBody>
                    <a:bodyPr/>
                    <a:lstStyle/>
                    <a:p>
                      <a:pPr algn="ctr"/>
                      <a:r>
                        <a:rPr lang="en-IN" b="0" dirty="0" smtClean="0"/>
                        <a:t>219</a:t>
                      </a:r>
                      <a:endParaRPr lang="en-IN" b="0" dirty="0"/>
                    </a:p>
                  </a:txBody>
                  <a:tcPr anchor="ctr"/>
                </a:tc>
                <a:extLst>
                  <a:ext uri="{0D108BD9-81ED-4DB2-BD59-A6C34878D82A}">
                    <a16:rowId xmlns:a16="http://schemas.microsoft.com/office/drawing/2014/main" val="10001"/>
                  </a:ext>
                </a:extLst>
              </a:tr>
              <a:tr h="800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b="0" dirty="0" err="1" smtClean="0"/>
                        <a:t>Gynae-onco</a:t>
                      </a:r>
                      <a:endParaRPr lang="en-IN" sz="2400" b="0" dirty="0" smtClean="0"/>
                    </a:p>
                  </a:txBody>
                  <a:tcPr anchor="ctr"/>
                </a:tc>
                <a:tc>
                  <a:txBody>
                    <a:bodyPr/>
                    <a:lstStyle/>
                    <a:p>
                      <a:pPr algn="ctr"/>
                      <a:r>
                        <a:rPr lang="en-IN" b="0" dirty="0" smtClean="0"/>
                        <a:t>08</a:t>
                      </a:r>
                      <a:endParaRPr lang="en-IN" b="0" dirty="0"/>
                    </a:p>
                  </a:txBody>
                  <a:tcPr anchor="ctr"/>
                </a:tc>
                <a:extLst>
                  <a:ext uri="{0D108BD9-81ED-4DB2-BD59-A6C34878D82A}">
                    <a16:rowId xmlns:a16="http://schemas.microsoft.com/office/drawing/2014/main" val="10002"/>
                  </a:ext>
                </a:extLst>
              </a:tr>
              <a:tr h="800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b="0" dirty="0" smtClean="0"/>
                        <a:t>Surgical / Gastro </a:t>
                      </a:r>
                      <a:r>
                        <a:rPr lang="en-IN" sz="2400" b="0" dirty="0" err="1" smtClean="0"/>
                        <a:t>Onco</a:t>
                      </a:r>
                      <a:endParaRPr lang="en-IN" sz="2400" b="0" dirty="0" smtClean="0"/>
                    </a:p>
                  </a:txBody>
                  <a:tcPr anchor="ctr"/>
                </a:tc>
                <a:tc>
                  <a:txBody>
                    <a:bodyPr/>
                    <a:lstStyle/>
                    <a:p>
                      <a:pPr algn="ctr"/>
                      <a:r>
                        <a:rPr lang="en-IN" b="0" dirty="0" smtClean="0"/>
                        <a:t>46</a:t>
                      </a:r>
                      <a:endParaRPr lang="en-IN" b="0" dirty="0"/>
                    </a:p>
                  </a:txBody>
                  <a:tcPr anchor="ctr"/>
                </a:tc>
                <a:extLst>
                  <a:ext uri="{0D108BD9-81ED-4DB2-BD59-A6C34878D82A}">
                    <a16:rowId xmlns:a16="http://schemas.microsoft.com/office/drawing/2014/main" val="10003"/>
                  </a:ext>
                </a:extLst>
              </a:tr>
              <a:tr h="800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b="0" dirty="0" smtClean="0"/>
                        <a:t>Liver transplant</a:t>
                      </a:r>
                    </a:p>
                  </a:txBody>
                  <a:tcPr anchor="ctr"/>
                </a:tc>
                <a:tc>
                  <a:txBody>
                    <a:bodyPr/>
                    <a:lstStyle/>
                    <a:p>
                      <a:pPr algn="ctr"/>
                      <a:r>
                        <a:rPr lang="en-IN" b="0" dirty="0" smtClean="0"/>
                        <a:t>30</a:t>
                      </a:r>
                      <a:endParaRPr lang="en-IN" b="0" dirty="0"/>
                    </a:p>
                  </a:txBody>
                  <a:tcPr anchor="ctr"/>
                </a:tc>
                <a:extLst>
                  <a:ext uri="{0D108BD9-81ED-4DB2-BD59-A6C34878D82A}">
                    <a16:rowId xmlns:a16="http://schemas.microsoft.com/office/drawing/2014/main" val="10004"/>
                  </a:ext>
                </a:extLst>
              </a:tr>
              <a:tr h="800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2400" b="0" dirty="0" smtClean="0"/>
                        <a:t>Neurology</a:t>
                      </a:r>
                    </a:p>
                  </a:txBody>
                  <a:tcPr anchor="ctr"/>
                </a:tc>
                <a:tc>
                  <a:txBody>
                    <a:bodyPr/>
                    <a:lstStyle/>
                    <a:p>
                      <a:pPr algn="ctr"/>
                      <a:r>
                        <a:rPr lang="en-IN" b="0" dirty="0" smtClean="0"/>
                        <a:t>90</a:t>
                      </a:r>
                      <a:endParaRPr lang="en-IN" b="0" dirty="0"/>
                    </a:p>
                  </a:txBody>
                  <a:tcPr anchor="ct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smtClean="0">
                <a:latin typeface="Bookman Old Style" pitchFamily="18" charset="0"/>
              </a:rPr>
              <a:t>Issues in Goa </a:t>
            </a:r>
            <a:endParaRPr lang="en-IN" sz="4000" b="1" dirty="0">
              <a:latin typeface="Bookman Old Style" pitchFamily="18" charset="0"/>
            </a:endParaRP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IN" sz="2400" b="1" dirty="0" smtClean="0">
                <a:latin typeface="Bookman Old Style" pitchFamily="18" charset="0"/>
              </a:rPr>
              <a:t>Human Resource:</a:t>
            </a:r>
          </a:p>
          <a:p>
            <a:pPr marL="914400" lvl="1" indent="-514350"/>
            <a:r>
              <a:rPr lang="en-IN" sz="2400" dirty="0" smtClean="0">
                <a:latin typeface="Bookman Old Style" pitchFamily="18" charset="0"/>
              </a:rPr>
              <a:t>As Goa does not have ASHAs and all urban area population ranges between 60,000 to 10,0000, </a:t>
            </a:r>
            <a:r>
              <a:rPr lang="en-IN" sz="2400" b="1" dirty="0" smtClean="0">
                <a:solidFill>
                  <a:srgbClr val="002060"/>
                </a:solidFill>
                <a:latin typeface="Bookman Old Style" pitchFamily="18" charset="0"/>
              </a:rPr>
              <a:t>additional ANMs </a:t>
            </a:r>
            <a:r>
              <a:rPr lang="en-IN" sz="2400" dirty="0" smtClean="0">
                <a:latin typeface="Bookman Old Style" pitchFamily="18" charset="0"/>
              </a:rPr>
              <a:t>required to cater the urban population</a:t>
            </a:r>
          </a:p>
          <a:p>
            <a:pPr marL="914400" lvl="1" indent="-514350"/>
            <a:r>
              <a:rPr lang="en-IN" sz="2400" dirty="0" smtClean="0">
                <a:latin typeface="Bookman Old Style" pitchFamily="18" charset="0"/>
              </a:rPr>
              <a:t>As RMDs have been designated as HWCs, provision has to be made for </a:t>
            </a:r>
            <a:r>
              <a:rPr lang="en-IN" sz="2400" b="1" dirty="0" smtClean="0">
                <a:solidFill>
                  <a:srgbClr val="002060"/>
                </a:solidFill>
                <a:latin typeface="Bookman Old Style" pitchFamily="18" charset="0"/>
              </a:rPr>
              <a:t>Lab Technicians </a:t>
            </a:r>
            <a:r>
              <a:rPr lang="en-IN" sz="2400" dirty="0" smtClean="0">
                <a:latin typeface="Bookman Old Style" pitchFamily="18" charset="0"/>
              </a:rPr>
              <a:t>under NHM</a:t>
            </a:r>
          </a:p>
          <a:p>
            <a:pPr marL="0" indent="0">
              <a:buNone/>
            </a:pPr>
            <a:r>
              <a:rPr lang="en-IN" sz="2400" dirty="0">
                <a:latin typeface="Bookman Old Style" pitchFamily="18" charset="0"/>
              </a:rPr>
              <a:t>2. </a:t>
            </a:r>
            <a:r>
              <a:rPr lang="en-IN" sz="2400" b="1" dirty="0">
                <a:latin typeface="Bookman Old Style" pitchFamily="18" charset="0"/>
              </a:rPr>
              <a:t>Infrastructure:</a:t>
            </a:r>
          </a:p>
          <a:p>
            <a:pPr marL="0" indent="0">
              <a:buNone/>
            </a:pPr>
            <a:r>
              <a:rPr lang="en-IN" sz="2400" dirty="0">
                <a:latin typeface="Bookman Old Style" pitchFamily="18" charset="0"/>
              </a:rPr>
              <a:t>	- </a:t>
            </a:r>
            <a:r>
              <a:rPr lang="en-IN" sz="2400" dirty="0" err="1">
                <a:latin typeface="Bookman Old Style" pitchFamily="18" charset="0"/>
              </a:rPr>
              <a:t>Rs</a:t>
            </a:r>
            <a:r>
              <a:rPr lang="en-IN" sz="2400" dirty="0">
                <a:latin typeface="Bookman Old Style" pitchFamily="18" charset="0"/>
              </a:rPr>
              <a:t>. 1 </a:t>
            </a:r>
            <a:r>
              <a:rPr lang="en-IN" sz="2400" dirty="0" err="1">
                <a:latin typeface="Bookman Old Style" pitchFamily="18" charset="0"/>
              </a:rPr>
              <a:t>crores</a:t>
            </a:r>
            <a:r>
              <a:rPr lang="en-IN" sz="2400" dirty="0">
                <a:latin typeface="Bookman Old Style" pitchFamily="18" charset="0"/>
              </a:rPr>
              <a:t> have been proposed in supplementary PIP for upgrading infrastructure and additional room for Lab facilities.</a:t>
            </a:r>
          </a:p>
          <a:p>
            <a:pPr marL="914400" lvl="1" indent="-514350"/>
            <a:endParaRPr lang="en-IN" sz="2400" dirty="0" smtClean="0">
              <a:latin typeface="Bookman Old Style" pitchFamily="18" charset="0"/>
            </a:endParaRPr>
          </a:p>
          <a:p>
            <a:pPr marL="914400" lvl="1" indent="-514350"/>
            <a:endParaRPr lang="en-IN" sz="2400" dirty="0">
              <a:latin typeface="Bookman Old Style" pitchFamily="18" charset="0"/>
            </a:endParaRPr>
          </a:p>
        </p:txBody>
      </p:sp>
    </p:spTree>
    <p:extLst>
      <p:ext uri="{BB962C8B-B14F-4D97-AF65-F5344CB8AC3E}">
        <p14:creationId xmlns:p14="http://schemas.microsoft.com/office/powerpoint/2010/main" val="31710895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smtClean="0">
                <a:latin typeface="Bookman Old Style" pitchFamily="18" charset="0"/>
              </a:rPr>
              <a:t>Issues in Goa contd..</a:t>
            </a:r>
            <a:endParaRPr lang="en-IN" sz="4000" b="1" dirty="0">
              <a:latin typeface="Bookman Old Style" pitchFamily="18" charset="0"/>
            </a:endParaRPr>
          </a:p>
        </p:txBody>
      </p:sp>
      <p:sp>
        <p:nvSpPr>
          <p:cNvPr id="3" name="Content Placeholder 2"/>
          <p:cNvSpPr>
            <a:spLocks noGrp="1"/>
          </p:cNvSpPr>
          <p:nvPr>
            <p:ph idx="1"/>
          </p:nvPr>
        </p:nvSpPr>
        <p:spPr/>
        <p:txBody>
          <a:bodyPr>
            <a:normAutofit/>
          </a:bodyPr>
          <a:lstStyle/>
          <a:p>
            <a:pPr marL="0" indent="0">
              <a:buNone/>
            </a:pPr>
            <a:r>
              <a:rPr lang="en-IN" sz="2400" dirty="0" smtClean="0">
                <a:latin typeface="Bookman Old Style" pitchFamily="18" charset="0"/>
              </a:rPr>
              <a:t>3. </a:t>
            </a:r>
            <a:r>
              <a:rPr lang="en-IN" sz="2400" b="1" dirty="0" smtClean="0">
                <a:latin typeface="Bookman Old Style" pitchFamily="18" charset="0"/>
              </a:rPr>
              <a:t>IT issues:</a:t>
            </a:r>
          </a:p>
          <a:p>
            <a:pPr marL="0" indent="0">
              <a:buNone/>
            </a:pPr>
            <a:r>
              <a:rPr lang="en-IN" sz="2400" dirty="0">
                <a:latin typeface="Bookman Old Style" pitchFamily="18" charset="0"/>
              </a:rPr>
              <a:t>	</a:t>
            </a:r>
            <a:r>
              <a:rPr lang="en-IN" sz="2400" dirty="0" smtClean="0">
                <a:latin typeface="Bookman Old Style" pitchFamily="18" charset="0"/>
              </a:rPr>
              <a:t>- RMDs are not mapped in the NCD and AB-HWC Portal. So provision has to be made by NHSRC for the same.</a:t>
            </a:r>
          </a:p>
          <a:p>
            <a:pPr marL="0" indent="0">
              <a:buNone/>
            </a:pPr>
            <a:r>
              <a:rPr lang="en-IN" sz="2400" dirty="0">
                <a:latin typeface="Bookman Old Style" pitchFamily="18" charset="0"/>
              </a:rPr>
              <a:t>	</a:t>
            </a:r>
            <a:r>
              <a:rPr lang="en-IN" sz="2400" dirty="0" smtClean="0">
                <a:latin typeface="Bookman Old Style" pitchFamily="18" charset="0"/>
              </a:rPr>
              <a:t>- Some PHCs have been shifted from North Goa District to South Goa District. New PHCs have been created. Similarly, </a:t>
            </a:r>
            <a:r>
              <a:rPr lang="en-IN" sz="2400" dirty="0" err="1" smtClean="0">
                <a:latin typeface="Bookman Old Style" pitchFamily="18" charset="0"/>
              </a:rPr>
              <a:t>Subcentres</a:t>
            </a:r>
            <a:r>
              <a:rPr lang="en-IN" sz="2400" dirty="0" smtClean="0">
                <a:latin typeface="Bookman Old Style" pitchFamily="18" charset="0"/>
              </a:rPr>
              <a:t> have been transferred from one to another PHCs. All these Health Facilities need to be mapped correctly.</a:t>
            </a:r>
          </a:p>
          <a:p>
            <a:pPr marL="0" indent="0">
              <a:buNone/>
            </a:pPr>
            <a:r>
              <a:rPr lang="en-IN" sz="2400" dirty="0" smtClean="0">
                <a:latin typeface="Bookman Old Style" pitchFamily="18" charset="0"/>
              </a:rPr>
              <a:t>	- Population more than 9999 cannot be uploaded on NCD App used by ANMs </a:t>
            </a:r>
            <a:r>
              <a:rPr lang="en-IN" sz="2400" dirty="0">
                <a:latin typeface="Bookman Old Style" pitchFamily="18" charset="0"/>
              </a:rPr>
              <a:t>in urban areas</a:t>
            </a:r>
            <a:r>
              <a:rPr lang="en-IN" sz="2400" dirty="0" smtClean="0">
                <a:latin typeface="Bookman Old Style" pitchFamily="18" charset="0"/>
              </a:rPr>
              <a:t>.</a:t>
            </a:r>
            <a:endParaRPr lang="en-IN" sz="2400" dirty="0">
              <a:latin typeface="Bookman Old Style" pitchFamily="18" charset="0"/>
            </a:endParaRPr>
          </a:p>
        </p:txBody>
      </p:sp>
    </p:spTree>
    <p:extLst>
      <p:ext uri="{BB962C8B-B14F-4D97-AF65-F5344CB8AC3E}">
        <p14:creationId xmlns:p14="http://schemas.microsoft.com/office/powerpoint/2010/main" val="37302549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gn="ctr">
              <a:buNone/>
            </a:pPr>
            <a:endParaRPr lang="en-IN" sz="4400" dirty="0" smtClean="0"/>
          </a:p>
          <a:p>
            <a:pPr algn="ctr">
              <a:buNone/>
            </a:pPr>
            <a:endParaRPr lang="en-IN" sz="4400" dirty="0" smtClean="0"/>
          </a:p>
        </p:txBody>
      </p:sp>
      <p:pic>
        <p:nvPicPr>
          <p:cNvPr id="12290" name="Picture 2" descr="Image result for goa beaches"/>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816</TotalTime>
  <Words>2457</Words>
  <Application>Microsoft Office PowerPoint</Application>
  <PresentationFormat>On-screen Show (4:3)</PresentationFormat>
  <Paragraphs>429</Paragraphs>
  <Slides>47</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47</vt:i4>
      </vt:variant>
    </vt:vector>
  </HeadingPairs>
  <TitlesOfParts>
    <vt:vector size="56" baseType="lpstr">
      <vt:lpstr>Arial</vt:lpstr>
      <vt:lpstr>Bodoni SvtyTwo SC ITC TT-Book</vt:lpstr>
      <vt:lpstr>Bookman Old Style</vt:lpstr>
      <vt:lpstr>Calibri</vt:lpstr>
      <vt:lpstr>Footlight MT Light</vt:lpstr>
      <vt:lpstr>Times New Roman</vt:lpstr>
      <vt:lpstr>Wingdings</vt:lpstr>
      <vt:lpstr>Office Theme</vt:lpstr>
      <vt:lpstr>1_Office Theme</vt:lpstr>
      <vt:lpstr>AYUSHMAN BHARAT </vt:lpstr>
      <vt:lpstr>PowerPoint Presentation</vt:lpstr>
      <vt:lpstr>HWCs in Goa</vt:lpstr>
      <vt:lpstr>PowerPoint Presentation</vt:lpstr>
      <vt:lpstr>PowerPoint Presentation</vt:lpstr>
      <vt:lpstr>PowerPoint Presentation</vt:lpstr>
      <vt:lpstr>PowerPoint Presentation</vt:lpstr>
      <vt:lpstr>IT Infrastructure</vt:lpstr>
      <vt:lpstr>NCD MO portal Training</vt:lpstr>
      <vt:lpstr>PowerPoint Presentation</vt:lpstr>
      <vt:lpstr>Human Resource</vt:lpstr>
      <vt:lpstr>Services Provided</vt:lpstr>
      <vt:lpstr>Drugs &amp; Diagnostics</vt:lpstr>
      <vt:lpstr>Reducing OOPE</vt:lpstr>
      <vt:lpstr>NCD –HWC data April 2018 – Mar 2019</vt:lpstr>
      <vt:lpstr>NCD- HWC data from April 2019 till date</vt:lpstr>
      <vt:lpstr>Health Promotion activities in all HWCs</vt:lpstr>
      <vt:lpstr>PowerPoint Presentation</vt:lpstr>
      <vt:lpstr>PowerPoint Presentation</vt:lpstr>
      <vt:lpstr>The STEMI-Goa Project</vt:lpstr>
      <vt:lpstr>PROGRAM DESCRIPTION</vt:lpstr>
      <vt:lpstr>SUPPORTIVE MEASURES</vt:lpstr>
      <vt:lpstr>FINANCIAL IMPLICATIONS</vt:lpstr>
      <vt:lpstr>Utilization of thrombolytics under STEMI-Goa project from December 2018- June 2019</vt:lpstr>
      <vt:lpstr>PowerPoint Presentation</vt:lpstr>
      <vt:lpstr>PowerPoint Presentation</vt:lpstr>
      <vt:lpstr>COMPONENTS UNDER CDB PROJECT</vt:lpstr>
      <vt:lpstr>PowerPoint Presentation</vt:lpstr>
      <vt:lpstr>PowerPoint Presentation</vt:lpstr>
      <vt:lpstr>Mega Medical Camps</vt:lpstr>
      <vt:lpstr>PowerPoint Presentation</vt:lpstr>
      <vt:lpstr>Mega Camp Data</vt:lpstr>
      <vt:lpstr>NCD Camps</vt:lpstr>
      <vt:lpstr>PowerPoint Presentation</vt:lpstr>
      <vt:lpstr>PowerPoint Presentation</vt:lpstr>
      <vt:lpstr>PowerPoint Presentation</vt:lpstr>
      <vt:lpstr>PowerPoint Presentation</vt:lpstr>
      <vt:lpstr>Collaboration With Cipla</vt:lpstr>
      <vt:lpstr>Trainings And Awareness Activities</vt:lpstr>
      <vt:lpstr>PowerPoint Presentation</vt:lpstr>
      <vt:lpstr>District Mental Health Programme</vt:lpstr>
      <vt:lpstr>National Programme for Palliative Care</vt:lpstr>
      <vt:lpstr>Narayana Hrudayalaya</vt:lpstr>
      <vt:lpstr>NH OPD from March 2019 onwards</vt:lpstr>
      <vt:lpstr>Issues in Goa </vt:lpstr>
      <vt:lpstr>Issues in Goa contd..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AYUSHMAN BHARAT</dc:title>
  <dc:creator>NCDC</dc:creator>
  <cp:lastModifiedBy>Admin1</cp:lastModifiedBy>
  <cp:revision>210</cp:revision>
  <dcterms:created xsi:type="dcterms:W3CDTF">2006-08-16T00:00:00Z</dcterms:created>
  <dcterms:modified xsi:type="dcterms:W3CDTF">2019-08-20T06:15:56Z</dcterms:modified>
</cp:coreProperties>
</file>