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81" r:id="rId3"/>
    <p:sldId id="313" r:id="rId4"/>
    <p:sldId id="282" r:id="rId5"/>
    <p:sldId id="288" r:id="rId6"/>
    <p:sldId id="308" r:id="rId7"/>
    <p:sldId id="287" r:id="rId8"/>
    <p:sldId id="289" r:id="rId9"/>
    <p:sldId id="290" r:id="rId10"/>
    <p:sldId id="310" r:id="rId11"/>
    <p:sldId id="311" r:id="rId12"/>
    <p:sldId id="309" r:id="rId13"/>
    <p:sldId id="293" r:id="rId14"/>
    <p:sldId id="292" r:id="rId15"/>
    <p:sldId id="312" r:id="rId16"/>
    <p:sldId id="296" r:id="rId17"/>
    <p:sldId id="297" r:id="rId18"/>
    <p:sldId id="300" r:id="rId19"/>
    <p:sldId id="298" r:id="rId20"/>
    <p:sldId id="301" r:id="rId21"/>
    <p:sldId id="304" r:id="rId22"/>
    <p:sldId id="302" r:id="rId23"/>
    <p:sldId id="303" r:id="rId24"/>
    <p:sldId id="305" r:id="rId25"/>
    <p:sldId id="307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60"/>
  </p:normalViewPr>
  <p:slideViewPr>
    <p:cSldViewPr snapToGrid="0">
      <p:cViewPr varScale="1">
        <p:scale>
          <a:sx n="71" d="100"/>
          <a:sy n="71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88CAA-D746-4AF9-8569-9840814CE7AA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8A602-41FD-40B7-9B89-EAC3FAE86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724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e2ebe4dfb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g5e2ebe4dfb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" name="Footer 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89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39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582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45827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3852" y="8684899"/>
            <a:ext cx="2972547" cy="457639"/>
          </a:xfrm>
          <a:prstGeom prst="rect">
            <a:avLst/>
          </a:prstGeom>
          <a:noFill/>
        </p:spPr>
        <p:txBody>
          <a:bodyPr/>
          <a:lstStyle/>
          <a:p>
            <a:fld id="{A559B68C-5915-4D23-A2C6-5B96549FD7A0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397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3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90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41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08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64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59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09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88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13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52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98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7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72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072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84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44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96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4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91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52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30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e2ebe4df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5e2ebe4df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5e2ebe4dfb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7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419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231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50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01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94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836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07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56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77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960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873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31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93484" y="765175"/>
            <a:ext cx="11184000" cy="969283"/>
          </a:xfrm>
        </p:spPr>
        <p:txBody>
          <a:bodyPr>
            <a:normAutofit/>
          </a:bodyPr>
          <a:lstStyle>
            <a:lvl1pPr marL="0" indent="0">
              <a:buNone/>
              <a:defRPr sz="4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93484" y="295683"/>
            <a:ext cx="1118400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94400" y="1810800"/>
            <a:ext cx="11184000" cy="453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3486" y="6407835"/>
            <a:ext cx="10079297" cy="252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67" b="0">
                <a:solidFill>
                  <a:srgbClr val="8C8C8C"/>
                </a:solidFill>
              </a:defRPr>
            </a:lvl1pPr>
          </a:lstStyle>
          <a:p>
            <a:r>
              <a:rPr lang="en-US" smtClean="0"/>
              <a:t>Ministry of Health &amp; Family Welfare </a:t>
            </a:r>
            <a:endParaRPr lang="en-US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0629328" y="6407835"/>
            <a:ext cx="1056117" cy="252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67" b="0">
                <a:solidFill>
                  <a:srgbClr val="8C8C8C"/>
                </a:solidFill>
              </a:defRPr>
            </a:lvl1pPr>
          </a:lstStyle>
          <a:p>
            <a:fld id="{95CC1D26-A9BD-4BDE-BDD9-08EDBAE9686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2311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8E7E8-EE79-433E-AEA1-8CD143A58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21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189248" y="1151775"/>
            <a:ext cx="11447714" cy="162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400" dirty="0" smtClean="0">
                <a:solidFill>
                  <a:srgbClr val="0070C0"/>
                </a:solidFill>
                <a:latin typeface="Cambria" panose="02040503050406030204" pitchFamily="18" charset="0"/>
                <a:ea typeface="Century Gothic"/>
                <a:cs typeface="Century Gothic"/>
                <a:sym typeface="Century Gothic"/>
              </a:rPr>
              <a:t>DIGITAL HEALTH INITIATIVES</a:t>
            </a:r>
          </a:p>
          <a:p>
            <a:pPr lvl="0"/>
            <a:endParaRPr lang="en-GB" sz="4000" dirty="0" smtClean="0">
              <a:latin typeface="Cambria" panose="02040503050406030204" pitchFamily="18" charset="0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en-GB" sz="4000" dirty="0" smtClean="0">
                <a:latin typeface="Cambria" panose="02040503050406030204" pitchFamily="18" charset="0"/>
                <a:ea typeface="Century Gothic"/>
                <a:cs typeface="Century Gothic"/>
                <a:sym typeface="Century Gothic"/>
              </a:rPr>
              <a:t>Ministry </a:t>
            </a:r>
            <a:r>
              <a:rPr lang="en-GB" sz="4000" dirty="0">
                <a:latin typeface="Cambria" panose="02040503050406030204" pitchFamily="18" charset="0"/>
                <a:ea typeface="Century Gothic"/>
                <a:cs typeface="Century Gothic"/>
                <a:sym typeface="Century Gothic"/>
              </a:rPr>
              <a:t>Of Health &amp; Family Welfare</a:t>
            </a:r>
            <a:br>
              <a:rPr lang="en-GB" sz="4000" dirty="0">
                <a:latin typeface="Cambria" panose="02040503050406030204" pitchFamily="18" charset="0"/>
                <a:ea typeface="Century Gothic"/>
                <a:cs typeface="Century Gothic"/>
                <a:sym typeface="Century Gothic"/>
              </a:rPr>
            </a:br>
            <a:r>
              <a:rPr lang="en-GB" sz="4000" dirty="0">
                <a:latin typeface="Cambria" panose="02040503050406030204" pitchFamily="18" charset="0"/>
                <a:ea typeface="Century Gothic"/>
                <a:cs typeface="Century Gothic"/>
                <a:sym typeface="Century Gothic"/>
              </a:rPr>
              <a:t>Government of India</a:t>
            </a:r>
            <a:endParaRPr lang="en-US" sz="4000" dirty="0">
              <a:latin typeface="Cambria" panose="02040503050406030204" pitchFamily="18" charset="0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40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40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i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0" y="207375"/>
            <a:ext cx="12192000" cy="94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" t="61741" r="1996" b="16569"/>
          <a:stretch/>
        </p:blipFill>
        <p:spPr>
          <a:xfrm>
            <a:off x="212" y="3952568"/>
            <a:ext cx="12191787" cy="290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8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61212"/>
            <a:ext cx="12192000" cy="75303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Vision of Digital Health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8125" y="1130769"/>
            <a:ext cx="11326687" cy="3817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>
              <a:lnSpc>
                <a:spcPct val="170000"/>
              </a:lnSpc>
            </a:pPr>
            <a:r>
              <a:rPr lang="en-US" sz="2400" dirty="0"/>
              <a:t>Create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EHR of 1.3 billion </a:t>
            </a:r>
            <a:r>
              <a:rPr lang="en-US" sz="2400" dirty="0"/>
              <a:t>people with Pan-India exchange in secured manner</a:t>
            </a:r>
          </a:p>
          <a:p>
            <a:pPr marL="428625" indent="-428625">
              <a:lnSpc>
                <a:spcPct val="170000"/>
              </a:lnSpc>
            </a:pPr>
            <a:r>
              <a:rPr lang="en-US" sz="2400" dirty="0"/>
              <a:t>Set-up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pan-nation Telemedicine Network</a:t>
            </a:r>
          </a:p>
          <a:p>
            <a:pPr marL="428625" indent="-428625">
              <a:lnSpc>
                <a:spcPct val="170000"/>
              </a:lnSpc>
            </a:pPr>
            <a:r>
              <a:rPr lang="en-US" sz="2400" dirty="0"/>
              <a:t>Optimal use of IT for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pan-nation surveillance &amp; monitoring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/>
              <a:t>of programs</a:t>
            </a:r>
          </a:p>
          <a:p>
            <a:pPr marL="428625" indent="-428625">
              <a:lnSpc>
                <a:spcPct val="170000"/>
              </a:lnSpc>
            </a:pPr>
            <a:r>
              <a:rPr lang="en-US" sz="2400" dirty="0"/>
              <a:t>Efficient use of IT tools for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capacity building &amp; training</a:t>
            </a:r>
          </a:p>
          <a:p>
            <a:pPr marL="428625" indent="-428625">
              <a:lnSpc>
                <a:spcPct val="170000"/>
              </a:lnSpc>
            </a:pPr>
            <a:r>
              <a:rPr lang="en-US" sz="2400" dirty="0"/>
              <a:t>Wide-scale deployment of IT tools for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governance &amp; information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dissemination</a:t>
            </a:r>
            <a:endParaRPr lang="en-IN" dirty="0"/>
          </a:p>
        </p:txBody>
      </p:sp>
      <p:sp>
        <p:nvSpPr>
          <p:cNvPr id="2" name="TextBox 1"/>
          <p:cNvSpPr txBox="1"/>
          <p:nvPr/>
        </p:nvSpPr>
        <p:spPr>
          <a:xfrm>
            <a:off x="452936" y="5822577"/>
            <a:ext cx="11420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India undertook various initiatives in </a:t>
            </a:r>
            <a:r>
              <a:rPr lang="en-US" sz="2400" b="1" dirty="0">
                <a:solidFill>
                  <a:schemeClr val="bg1"/>
                </a:solidFill>
              </a:rPr>
              <a:t>d</a:t>
            </a:r>
            <a:r>
              <a:rPr lang="en-US" sz="2400" b="1" dirty="0" smtClean="0">
                <a:solidFill>
                  <a:schemeClr val="bg1"/>
                </a:solidFill>
              </a:rPr>
              <a:t>igital domain for efficient health service delivery</a:t>
            </a:r>
            <a:endParaRPr lang="en-GB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64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1718" name="Rectangle 6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1"/>
          <a:ext cx="194733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"/>
                        <a:ext cx="194733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6705602"/>
            <a:ext cx="12192000" cy="15239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628708" y="978191"/>
            <a:ext cx="2934585" cy="7371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eHealth</a:t>
            </a:r>
            <a:endParaRPr lang="en-IN" sz="2400" b="1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3879" y="2485659"/>
            <a:ext cx="3166139" cy="9781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Centre for Health Informatics (CHI), NIHFW</a:t>
            </a:r>
            <a:endParaRPr lang="en-IN" sz="2000" b="1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50735" y="2485659"/>
            <a:ext cx="3345712" cy="97819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Resource Centre for EHR standards (NRCeS)</a:t>
            </a:r>
            <a:endParaRPr lang="en-IN" sz="2000" b="1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406836" y="2462029"/>
            <a:ext cx="3402392" cy="9781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Resource Centre for Telemedicine</a:t>
            </a:r>
            <a:endParaRPr lang="en-IN" sz="2000" b="1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Left-Right-Up Arrow 3"/>
          <p:cNvSpPr/>
          <p:nvPr/>
        </p:nvSpPr>
        <p:spPr>
          <a:xfrm>
            <a:off x="2877901" y="1772081"/>
            <a:ext cx="6521252" cy="552897"/>
          </a:xfrm>
          <a:prstGeom prst="leftRight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b="1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8593" y="3723771"/>
            <a:ext cx="3161424" cy="282490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Established in 2013 by The National Institute of Health and Family Welfare (NIHFW)  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as the secretariat for managing the activities of the </a:t>
            </a:r>
            <a:r>
              <a:rPr lang="en-IN" sz="1600" b="1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Health Portal </a:t>
            </a: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other </a:t>
            </a:r>
            <a:r>
              <a:rPr lang="en-IN" sz="1600" b="1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eHealth initiatives </a:t>
            </a: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MoHFW.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50735" y="3723771"/>
            <a:ext cx="3345712" cy="2824909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14297" indent="-114297" algn="just">
              <a:buFont typeface="Arial" panose="020B0604020202020204" pitchFamily="34" charset="0"/>
              <a:buChar char="•"/>
              <a:tabLst>
                <a:tab pos="114297" algn="l"/>
              </a:tabLst>
            </a:pPr>
            <a:endParaRPr lang="en-IN" sz="1600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297" indent="-114297" algn="just">
              <a:buFont typeface="Arial" panose="020B0604020202020204" pitchFamily="34" charset="0"/>
              <a:buChar char="•"/>
              <a:tabLst>
                <a:tab pos="114297" algn="l"/>
              </a:tabLst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Established in 2014 at C-DAC ,Pune</a:t>
            </a:r>
          </a:p>
          <a:p>
            <a:pPr marL="114297" indent="-114297" algn="just">
              <a:buFont typeface="Arial" panose="020B0604020202020204" pitchFamily="34" charset="0"/>
              <a:buChar char="•"/>
              <a:tabLst>
                <a:tab pos="114297" algn="l"/>
              </a:tabLst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 adoption and promotion of standards</a:t>
            </a:r>
          </a:p>
          <a:p>
            <a:pPr marL="114297" indent="-114297" algn="just">
              <a:buFont typeface="Arial" panose="020B0604020202020204" pitchFamily="34" charset="0"/>
              <a:buChar char="•"/>
              <a:tabLst>
                <a:tab pos="114297" algn="l"/>
              </a:tabLst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release centre for providing free of cost  SNOMED license and tool kits  </a:t>
            </a:r>
          </a:p>
          <a:p>
            <a:pPr marL="114297" indent="-114297" algn="just">
              <a:buFont typeface="Arial" panose="020B0604020202020204" pitchFamily="34" charset="0"/>
              <a:buChar char="•"/>
              <a:tabLst>
                <a:tab pos="114297" algn="l"/>
              </a:tabLst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Providing assistance in developing, implementing and using EHR standards effectively in healthcare IT applications across country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endParaRPr lang="en-IN" sz="1467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406836" y="3695416"/>
            <a:ext cx="3402392" cy="282490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28594" indent="-228594">
              <a:buFont typeface="Arial" panose="020B0604020202020204" pitchFamily="34" charset="0"/>
              <a:buChar char="•"/>
            </a:pPr>
            <a:endParaRPr lang="en-IN" sz="1467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Established in 2011 at SGPGI Lucknow &amp; </a:t>
            </a:r>
            <a:r>
              <a:rPr lang="en-US" sz="1600" dirty="0" smtClean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supported </a:t>
            </a:r>
            <a:r>
              <a:rPr lang="en-US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 7 Regional Resource Centres (RRCs)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develop and strengthen </a:t>
            </a:r>
            <a:r>
              <a:rPr lang="en-IN" sz="1600" b="1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Telemedicine technologies 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en-IN" sz="1600" dirty="0" smtClean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provide </a:t>
            </a: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necessary </a:t>
            </a:r>
            <a:r>
              <a:rPr lang="en-IN" sz="1600" dirty="0" smtClean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 </a:t>
            </a: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assistance and  handholding to State g</a:t>
            </a:r>
            <a:r>
              <a:rPr lang="en-IN" sz="1600" dirty="0" smtClean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overnments</a:t>
            </a:r>
            <a:r>
              <a:rPr lang="en-IN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00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 as implementation wing for tele education and tele medicine initiatives </a:t>
            </a:r>
            <a:endParaRPr lang="en-IN" sz="1600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IN" sz="1467" dirty="0">
              <a:solidFill>
                <a:srgbClr val="100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-2257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Institutional Framework eHealth</a:t>
            </a:r>
          </a:p>
        </p:txBody>
      </p:sp>
    </p:spTree>
    <p:extLst>
      <p:ext uri="{BB962C8B-B14F-4D97-AF65-F5344CB8AC3E}">
        <p14:creationId xmlns:p14="http://schemas.microsoft.com/office/powerpoint/2010/main" val="1446848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399" y="1076477"/>
            <a:ext cx="8224613" cy="273921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n-IN" sz="2200" b="1" u="sng" dirty="0">
                <a:solidFill>
                  <a:schemeClr val="accent5">
                    <a:lumMod val="50000"/>
                  </a:schemeClr>
                </a:solidFill>
              </a:rPr>
              <a:t>Integrated </a:t>
            </a:r>
            <a:r>
              <a:rPr lang="en-US" sz="2200" b="1" u="sng" dirty="0" smtClean="0">
                <a:solidFill>
                  <a:schemeClr val="accent5">
                    <a:lumMod val="50000"/>
                  </a:schemeClr>
                </a:solidFill>
              </a:rPr>
              <a:t>Health Information Platform (IHIP)</a:t>
            </a:r>
            <a:endParaRPr lang="en-GB" sz="22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Web-enabled nation-wide near-real-time electronic information system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>
                <a:cs typeface="Times New Roman" panose="02020603050405020304" pitchFamily="18" charset="0"/>
              </a:rPr>
              <a:t>Data </a:t>
            </a:r>
            <a:r>
              <a:rPr lang="en-IN" sz="2000" dirty="0">
                <a:cs typeface="Times New Roman" panose="02020603050405020304" pitchFamily="18" charset="0"/>
              </a:rPr>
              <a:t>entry </a:t>
            </a:r>
            <a:r>
              <a:rPr lang="en-IN" sz="2000" dirty="0" smtClean="0">
                <a:cs typeface="Times New Roman" panose="02020603050405020304" pitchFamily="18" charset="0"/>
              </a:rPr>
              <a:t>envisaged from </a:t>
            </a:r>
            <a:r>
              <a:rPr lang="en-IN" sz="2000" dirty="0">
                <a:cs typeface="Times New Roman" panose="02020603050405020304" pitchFamily="18" charset="0"/>
              </a:rPr>
              <a:t>more than </a:t>
            </a:r>
            <a:r>
              <a:rPr lang="en-IN" sz="20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200,000 </a:t>
            </a:r>
            <a:r>
              <a:rPr lang="en-IN" sz="2000" dirty="0">
                <a:cs typeface="Times New Roman" panose="02020603050405020304" pitchFamily="18" charset="0"/>
              </a:rPr>
              <a:t>Health facilities</a:t>
            </a:r>
            <a:endParaRPr lang="en-IN" sz="20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cs typeface="Times New Roman" panose="02020603050405020304" pitchFamily="18" charset="0"/>
              </a:rPr>
              <a:t>covering</a:t>
            </a:r>
            <a:r>
              <a:rPr lang="en-IN" sz="2000" b="1" dirty="0">
                <a:cs typeface="Times New Roman" panose="02020603050405020304" pitchFamily="18" charset="0"/>
              </a:rPr>
              <a:t> </a:t>
            </a:r>
            <a:r>
              <a:rPr lang="en-IN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33 epidemic </a:t>
            </a:r>
            <a:r>
              <a:rPr lang="en-IN" sz="2000" dirty="0">
                <a:cs typeface="Times New Roman" panose="02020603050405020304" pitchFamily="18" charset="0"/>
              </a:rPr>
              <a:t>prone diseases </a:t>
            </a:r>
            <a:endParaRPr lang="en-IN" sz="20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cs typeface="Times New Roman" panose="02020603050405020304" pitchFamily="18" charset="0"/>
              </a:rPr>
              <a:t>predicting early outbreaks with advanced </a:t>
            </a:r>
            <a:r>
              <a:rPr lang="en-IN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GIS </a:t>
            </a:r>
            <a:r>
              <a:rPr lang="en-IN" sz="20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mapping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30% of the Population </a:t>
            </a:r>
            <a:r>
              <a:rPr lang="en-IN" sz="2000" dirty="0">
                <a:cs typeface="Times New Roman" panose="02020603050405020304" pitchFamily="18" charset="0"/>
              </a:rPr>
              <a:t>covered</a:t>
            </a:r>
            <a:endParaRPr lang="en-GB" sz="2000" dirty="0"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5735" y="3961596"/>
            <a:ext cx="8247277" cy="27392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22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Comprehensive Primary Healthcare Program (CPHC-NCD</a:t>
            </a:r>
            <a:r>
              <a:rPr lang="en-GB" sz="22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cs typeface="Times New Roman" panose="02020603050405020304" pitchFamily="18" charset="0"/>
              </a:rPr>
              <a:t>Name based population based screening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5 Non-Communicable Diseases  </a:t>
            </a:r>
            <a:r>
              <a:rPr lang="en-GB" sz="2000" dirty="0">
                <a:cs typeface="Times New Roman" panose="02020603050405020304" pitchFamily="18" charset="0"/>
              </a:rPr>
              <a:t>- Hypertension, Diabetes,  3 common cancer   (Oral, Breast and Cervical)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cs typeface="Times New Roman" panose="02020603050405020304" pitchFamily="18" charset="0"/>
              </a:rPr>
              <a:t>Operational in </a:t>
            </a:r>
            <a:r>
              <a:rPr lang="en-GB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20 states </a:t>
            </a:r>
            <a:endParaRPr lang="en-GB" sz="20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million </a:t>
            </a:r>
            <a:r>
              <a:rPr lang="en-I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enrolments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done and close to </a:t>
            </a:r>
            <a:r>
              <a:rPr lang="en-IN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million screened</a:t>
            </a:r>
            <a:endParaRPr lang="en-GB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89E49C9-5227-E149-B153-AF33987A7E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35" y="1255672"/>
            <a:ext cx="2789130" cy="210382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809" y="4327349"/>
            <a:ext cx="2722156" cy="2007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046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9624" y="908720"/>
            <a:ext cx="8942294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Hospital Information System (HIS)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A workflow based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HL7 compliant </a:t>
            </a:r>
            <a:r>
              <a:rPr lang="en-IN" dirty="0">
                <a:cs typeface="Times New Roman" panose="02020603050405020304" pitchFamily="18" charset="0"/>
              </a:rPr>
              <a:t>and ISO/IEC 9126 certified end-to-end solution </a:t>
            </a:r>
            <a:endParaRPr lang="en-IN" dirty="0" smtClean="0"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 smtClean="0">
                <a:cs typeface="Times New Roman" panose="02020603050405020304" pitchFamily="18" charset="0"/>
              </a:rPr>
              <a:t>An </a:t>
            </a:r>
            <a:r>
              <a:rPr lang="en-IN" dirty="0">
                <a:cs typeface="Times New Roman" panose="02020603050405020304" pitchFamily="18" charset="0"/>
              </a:rPr>
              <a:t>Integrated HMIS Suite consists of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HIS, LIS, RIS, PACS, Blood Bank</a:t>
            </a:r>
            <a:r>
              <a:rPr lang="en-IN" dirty="0">
                <a:cs typeface="Times New Roman" panose="02020603050405020304" pitchFamily="18" charset="0"/>
              </a:rPr>
              <a:t> and Telemedicine </a:t>
            </a:r>
            <a:r>
              <a:rPr lang="en-IN" dirty="0" smtClean="0">
                <a:cs typeface="Times New Roman" panose="02020603050405020304" pitchFamily="18" charset="0"/>
              </a:rPr>
              <a:t>Suit</a:t>
            </a:r>
            <a:endParaRPr lang="en-IN" dirty="0"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/>
              <a:t>B</a:t>
            </a:r>
            <a:r>
              <a:rPr lang="en-IN" dirty="0">
                <a:cs typeface="Times New Roman" panose="02020603050405020304" pitchFamily="18" charset="0"/>
              </a:rPr>
              <a:t>uilt on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Open Source Software tools </a:t>
            </a:r>
            <a:r>
              <a:rPr lang="en-IN" dirty="0">
                <a:cs typeface="Times New Roman" panose="02020603050405020304" pitchFamily="18" charset="0"/>
              </a:rPr>
              <a:t>and technologies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Implemented in more than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400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Hospitals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171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million </a:t>
            </a:r>
            <a:r>
              <a:rPr lang="en-IN" dirty="0">
                <a:cs typeface="Times New Roman" panose="02020603050405020304" pitchFamily="18" charset="0"/>
              </a:rPr>
              <a:t>OPD </a:t>
            </a:r>
            <a:r>
              <a:rPr lang="en-IN" dirty="0" smtClean="0">
                <a:cs typeface="Times New Roman" panose="02020603050405020304" pitchFamily="18" charset="0"/>
              </a:rPr>
              <a:t>registrations</a:t>
            </a:r>
            <a:endParaRPr lang="en-IN" dirty="0"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078" y="927665"/>
            <a:ext cx="2415119" cy="957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078" y="1833797"/>
            <a:ext cx="2415119" cy="1223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55882" y="5423062"/>
            <a:ext cx="8936035" cy="135934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Tele-Radiology (CORS)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Providing remote Radiology services to PHC/CHC/DH from State/Central Medical Colleges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Web based access for Radiologists and Medical Officers 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Implemented in 90+ </a:t>
            </a:r>
            <a:r>
              <a:rPr lang="en-GB" dirty="0" smtClean="0">
                <a:cs typeface="Times New Roman" panose="02020603050405020304" pitchFamily="18" charset="0"/>
              </a:rPr>
              <a:t>HFs</a:t>
            </a:r>
          </a:p>
        </p:txBody>
      </p:sp>
      <p:pic>
        <p:nvPicPr>
          <p:cNvPr id="21" name="Picture 2" descr="https://cors.gov.in/resources/images/cors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692" y="5506265"/>
            <a:ext cx="2770529" cy="112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349624" y="3167820"/>
            <a:ext cx="8942294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National Medical  College Network (NMCN)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50 Govt. Medical Colleges </a:t>
            </a:r>
            <a:r>
              <a:rPr lang="en-GB" dirty="0" smtClean="0">
                <a:cs typeface="Times New Roman" panose="02020603050405020304" pitchFamily="18" charset="0"/>
              </a:rPr>
              <a:t>interconnected on NKN networked</a:t>
            </a:r>
            <a:endParaRPr lang="en-GB" dirty="0"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Collaboration network for Doctors/Students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Tele-Education, Remote learning, live surgery, CME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Operational </a:t>
            </a:r>
            <a:r>
              <a:rPr lang="en-GB" dirty="0" smtClean="0">
                <a:cs typeface="Times New Roman" panose="02020603050405020304" pitchFamily="18" charset="0"/>
              </a:rPr>
              <a:t>since January 2019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US" dirty="0" smtClean="0">
                <a:cs typeface="Times New Roman" panose="02020603050405020304" pitchFamily="18" charset="0"/>
              </a:rPr>
              <a:t>More than 2000 sessions conducted so far </a:t>
            </a:r>
            <a:endParaRPr lang="en-GB" dirty="0">
              <a:cs typeface="Times New Roman" panose="02020603050405020304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6692" y="3193882"/>
            <a:ext cx="2835307" cy="213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0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9624" y="3193815"/>
            <a:ext cx="8936035" cy="1687641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Online Registration System (ORS)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Facilitate online registration &amp; appointment in public hospitals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Online viewing of test reports, blood bank availability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Currently more than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200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hospitals </a:t>
            </a:r>
            <a:r>
              <a:rPr lang="en-IN" dirty="0">
                <a:cs typeface="Times New Roman" panose="02020603050405020304" pitchFamily="18" charset="0"/>
              </a:rPr>
              <a:t>on-boarded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340,000</a:t>
            </a:r>
            <a:r>
              <a:rPr lang="en-IN" b="1" dirty="0" smtClean="0">
                <a:cs typeface="Times New Roman" panose="02020603050405020304" pitchFamily="18" charset="0"/>
              </a:rPr>
              <a:t> </a:t>
            </a:r>
            <a:r>
              <a:rPr lang="en-IN" dirty="0" smtClean="0">
                <a:cs typeface="Times New Roman" panose="02020603050405020304" pitchFamily="18" charset="0"/>
              </a:rPr>
              <a:t> </a:t>
            </a:r>
            <a:r>
              <a:rPr lang="en-IN" dirty="0">
                <a:cs typeface="Times New Roman" panose="02020603050405020304" pitchFamily="18" charset="0"/>
              </a:rPr>
              <a:t>appointments availed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9625" y="4994015"/>
            <a:ext cx="8936034" cy="16363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Mera Aspataal – My Hospital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IT based patient feedback system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multi-channel approach to collect information on patients’ level of satisfaction-  Short Message Service (SMS), Outbound Dialling, Web Portal, Mobile App</a:t>
            </a:r>
          </a:p>
          <a:p>
            <a:pPr marL="28575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Currently, more than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6,000 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hospitals </a:t>
            </a:r>
            <a:r>
              <a:rPr lang="en-IN" dirty="0">
                <a:cs typeface="Times New Roman" panose="02020603050405020304" pitchFamily="18" charset="0"/>
              </a:rPr>
              <a:t>are covered 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247" y="3340441"/>
            <a:ext cx="2422692" cy="1380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820" y="5091403"/>
            <a:ext cx="2415119" cy="1538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349624" y="1049994"/>
            <a:ext cx="8936034" cy="20159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My Health Record System – PHRMS</a:t>
            </a:r>
          </a:p>
          <a:p>
            <a:pPr marL="285750" lvl="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Enable the citizens to manage their own medical records in a centralized way</a:t>
            </a:r>
            <a:endParaRPr lang="en-GB" dirty="0"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Facilitate the storage, access and sharing of personal health data. </a:t>
            </a:r>
          </a:p>
          <a:p>
            <a:pPr marL="285750" lvl="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Alerts for medications, appointments and other wellness parameters</a:t>
            </a:r>
          </a:p>
          <a:p>
            <a:pPr marL="285750" lvl="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Provision to add discharge summary and lab report</a:t>
            </a:r>
          </a:p>
          <a:p>
            <a:pPr marL="285750" lvl="0" indent="-285750" algn="just">
              <a:spcBef>
                <a:spcPts val="200"/>
              </a:spcBef>
              <a:spcAft>
                <a:spcPts val="2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Storage linked with Digital Locker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696" y="1145187"/>
            <a:ext cx="2868004" cy="169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3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3270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392" y="3215892"/>
            <a:ext cx="9312501" cy="178510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rgbClr val="002060"/>
                </a:solidFill>
                <a:cs typeface="Times New Roman" panose="02020603050405020304" pitchFamily="18" charset="0"/>
              </a:rPr>
              <a:t>Kilkari</a:t>
            </a:r>
          </a:p>
          <a:p>
            <a:pPr marL="285750" indent="-285750" algn="just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sz="1900" dirty="0">
                <a:cs typeface="Times New Roman" panose="02020603050405020304" pitchFamily="18" charset="0"/>
              </a:rPr>
              <a:t>A mobile service to deliver audio messages on pregnancy, child birth &amp; child care</a:t>
            </a:r>
          </a:p>
          <a:p>
            <a:pPr marL="285750" indent="-285750" algn="just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sz="1900" dirty="0">
                <a:cs typeface="Times New Roman" panose="02020603050405020304" pitchFamily="18" charset="0"/>
              </a:rPr>
              <a:t>Currently covering around </a:t>
            </a:r>
            <a:r>
              <a:rPr lang="en-IN" sz="1900" b="1" dirty="0">
                <a:solidFill>
                  <a:srgbClr val="002060"/>
                </a:solidFill>
                <a:cs typeface="Times New Roman" panose="02020603050405020304" pitchFamily="18" charset="0"/>
              </a:rPr>
              <a:t>19 million mothers</a:t>
            </a:r>
            <a:r>
              <a:rPr lang="en-IN" sz="1900" dirty="0">
                <a:cs typeface="Times New Roman" panose="02020603050405020304" pitchFamily="18" charset="0"/>
              </a:rPr>
              <a:t>/ would-be mothers</a:t>
            </a:r>
          </a:p>
          <a:p>
            <a:pPr marL="285750" indent="-285750" algn="just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sz="19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~</a:t>
            </a:r>
            <a:r>
              <a:rPr lang="en-IN" sz="19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280 </a:t>
            </a:r>
            <a:r>
              <a:rPr lang="en-IN" sz="1900" b="1" dirty="0">
                <a:solidFill>
                  <a:srgbClr val="002060"/>
                </a:solidFill>
                <a:cs typeface="Times New Roman" panose="02020603050405020304" pitchFamily="18" charset="0"/>
              </a:rPr>
              <a:t>million </a:t>
            </a:r>
            <a:r>
              <a:rPr lang="en-IN" sz="1900" dirty="0">
                <a:cs typeface="Times New Roman" panose="02020603050405020304" pitchFamily="18" charset="0"/>
              </a:rPr>
              <a:t>outbound voice messages sent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08392" y="5139024"/>
            <a:ext cx="9312501" cy="17081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Mobile Academy </a:t>
            </a:r>
          </a:p>
          <a:p>
            <a:pPr marL="285750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sz="1900" dirty="0">
                <a:cs typeface="Times New Roman" panose="02020603050405020304" pitchFamily="18" charset="0"/>
              </a:rPr>
              <a:t>Mobile training course on maternal &amp; Child health</a:t>
            </a:r>
          </a:p>
          <a:p>
            <a:pPr marL="285750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sz="1900" dirty="0">
                <a:cs typeface="Times New Roman" panose="02020603050405020304" pitchFamily="18" charset="0"/>
              </a:rPr>
              <a:t>Aimed at improving the knowledge &amp; communication skills of ASHA workers</a:t>
            </a:r>
          </a:p>
          <a:p>
            <a:pPr marL="285750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IN" sz="1900" dirty="0">
                <a:cs typeface="Times New Roman" panose="02020603050405020304" pitchFamily="18" charset="0"/>
              </a:rPr>
              <a:t>Around </a:t>
            </a:r>
            <a:r>
              <a:rPr lang="en-IN" sz="19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133,000  </a:t>
            </a:r>
            <a:r>
              <a:rPr lang="en-IN" sz="1900" b="1" dirty="0">
                <a:solidFill>
                  <a:srgbClr val="002060"/>
                </a:solidFill>
                <a:cs typeface="Times New Roman" panose="02020603050405020304" pitchFamily="18" charset="0"/>
              </a:rPr>
              <a:t>field health </a:t>
            </a:r>
            <a:r>
              <a:rPr lang="en-IN" sz="1900" dirty="0">
                <a:cs typeface="Times New Roman" panose="02020603050405020304" pitchFamily="18" charset="0"/>
              </a:rPr>
              <a:t>workers covered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313" y="3215892"/>
            <a:ext cx="2122315" cy="1702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170" y="5127691"/>
            <a:ext cx="2121458" cy="1715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08391" y="1020039"/>
            <a:ext cx="9312501" cy="228524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Reproductive Child Healthcare (RCH)</a:t>
            </a:r>
            <a:endParaRPr lang="en-IN" sz="20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sz="1900" dirty="0">
                <a:cs typeface="Times New Roman" panose="02020603050405020304" pitchFamily="18" charset="0"/>
              </a:rPr>
              <a:t>Facilitating </a:t>
            </a:r>
            <a:r>
              <a:rPr lang="en-GB" sz="1900" b="1" dirty="0">
                <a:solidFill>
                  <a:srgbClr val="002060"/>
                </a:solidFill>
                <a:cs typeface="Times New Roman" panose="02020603050405020304" pitchFamily="18" charset="0"/>
              </a:rPr>
              <a:t>care and support </a:t>
            </a:r>
            <a:r>
              <a:rPr lang="en-GB" sz="1900" dirty="0">
                <a:cs typeface="Times New Roman" panose="02020603050405020304" pitchFamily="18" charset="0"/>
              </a:rPr>
              <a:t>to the mother, children and eligible couples for reproductive and child health </a:t>
            </a:r>
            <a:r>
              <a:rPr lang="en-GB" sz="1900" dirty="0" smtClean="0">
                <a:cs typeface="Times New Roman" panose="02020603050405020304" pitchFamily="18" charset="0"/>
              </a:rPr>
              <a:t>service</a:t>
            </a:r>
            <a:endParaRPr lang="en-GB" sz="1900" dirty="0"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sz="1900" dirty="0" smtClean="0">
                <a:cs typeface="Times New Roman" panose="02020603050405020304" pitchFamily="18" charset="0"/>
              </a:rPr>
              <a:t>Eligible couples : </a:t>
            </a:r>
            <a:r>
              <a:rPr lang="en-GB" sz="19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206 million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sz="1900" dirty="0" smtClean="0">
                <a:cs typeface="Times New Roman" panose="02020603050405020304" pitchFamily="18" charset="0"/>
              </a:rPr>
              <a:t>Pregnant </a:t>
            </a:r>
            <a:r>
              <a:rPr lang="en-GB" sz="1900" dirty="0">
                <a:cs typeface="Times New Roman" panose="02020603050405020304" pitchFamily="18" charset="0"/>
              </a:rPr>
              <a:t>women- </a:t>
            </a:r>
            <a:r>
              <a:rPr lang="en-GB" sz="1900" b="1" dirty="0">
                <a:solidFill>
                  <a:srgbClr val="002060"/>
                </a:solidFill>
                <a:cs typeface="Times New Roman" panose="02020603050405020304" pitchFamily="18" charset="0"/>
              </a:rPr>
              <a:t>around  </a:t>
            </a:r>
            <a:r>
              <a:rPr lang="en-GB" sz="19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140 </a:t>
            </a:r>
            <a:r>
              <a:rPr lang="en-GB" sz="1900" b="1" dirty="0">
                <a:solidFill>
                  <a:srgbClr val="002060"/>
                </a:solidFill>
                <a:cs typeface="Times New Roman" panose="02020603050405020304" pitchFamily="18" charset="0"/>
              </a:rPr>
              <a:t>millions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sz="1900" dirty="0">
                <a:cs typeface="Times New Roman" panose="02020603050405020304" pitchFamily="18" charset="0"/>
              </a:rPr>
              <a:t>Children – </a:t>
            </a:r>
            <a:r>
              <a:rPr lang="en-GB" sz="1900" b="1" dirty="0">
                <a:solidFill>
                  <a:srgbClr val="002060"/>
                </a:solidFill>
                <a:cs typeface="Times New Roman" panose="02020603050405020304" pitchFamily="18" charset="0"/>
              </a:rPr>
              <a:t>over 120 </a:t>
            </a:r>
            <a:r>
              <a:rPr lang="en-GB" sz="19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millions</a:t>
            </a:r>
            <a:endParaRPr lang="en-GB" sz="1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360" y="1035383"/>
            <a:ext cx="2264640" cy="1900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56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5835" y="949821"/>
            <a:ext cx="8794377" cy="180049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TB Patient Monitoring System “Nikshay”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A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Web-based application </a:t>
            </a:r>
            <a:r>
              <a:rPr lang="en-IN" dirty="0">
                <a:cs typeface="Times New Roman" panose="02020603050405020304" pitchFamily="18" charset="0"/>
              </a:rPr>
              <a:t>for monitoring TB Patients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&gt;95% coverage in public sector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&gt;11 million patients notified </a:t>
            </a:r>
            <a:r>
              <a:rPr lang="en-IN" dirty="0">
                <a:cs typeface="Times New Roman" panose="02020603050405020304" pitchFamily="18" charset="0"/>
              </a:rPr>
              <a:t>so far</a:t>
            </a:r>
          </a:p>
        </p:txBody>
      </p:sp>
      <p:pic>
        <p:nvPicPr>
          <p:cNvPr id="20" name="Picture 2" descr="Image result for Niksha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707" y="990600"/>
            <a:ext cx="2580243" cy="175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95835" y="2850684"/>
            <a:ext cx="8794377" cy="221599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e-RaktKosh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Centralized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Blood Bank Management System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Biometric Donor Management System for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identifying, tracking and blocking donors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Track of the blood stock across numerous blood banks –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Web / App based 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&gt;2,500</a:t>
            </a:r>
            <a:r>
              <a:rPr lang="en-IN" dirty="0" smtClean="0">
                <a:cs typeface="Times New Roman" panose="02020603050405020304" pitchFamily="18" charset="0"/>
              </a:rPr>
              <a:t> </a:t>
            </a:r>
            <a:r>
              <a:rPr lang="en-IN" dirty="0">
                <a:cs typeface="Times New Roman" panose="02020603050405020304" pitchFamily="18" charset="0"/>
              </a:rPr>
              <a:t>e-blood banks </a:t>
            </a:r>
            <a:r>
              <a:rPr lang="en-IN" dirty="0" smtClean="0">
                <a:cs typeface="Times New Roman" panose="02020603050405020304" pitchFamily="18" charset="0"/>
              </a:rPr>
              <a:t>on-board</a:t>
            </a:r>
            <a:endParaRPr lang="en-IN" dirty="0">
              <a:cs typeface="Times New Roman" panose="02020603050405020304" pitchFamily="18" charset="0"/>
            </a:endParaRPr>
          </a:p>
        </p:txBody>
      </p:sp>
      <p:pic>
        <p:nvPicPr>
          <p:cNvPr id="22" name="Picture 6" descr="Image result for eraktko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707" y="3008419"/>
            <a:ext cx="2492694" cy="1981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95836" y="5160803"/>
            <a:ext cx="8816598" cy="15542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mCessation</a:t>
            </a:r>
          </a:p>
          <a:p>
            <a:pPr marL="285750" indent="-285750" algn="just">
              <a:lnSpc>
                <a:spcPts val="26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A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SMS based  initiative </a:t>
            </a:r>
            <a:r>
              <a:rPr lang="en-IN" dirty="0">
                <a:cs typeface="Times New Roman" panose="02020603050405020304" pitchFamily="18" charset="0"/>
              </a:rPr>
              <a:t>to help tobacco users quit </a:t>
            </a:r>
            <a:r>
              <a:rPr lang="en-IN" dirty="0" smtClean="0">
                <a:cs typeface="Times New Roman" panose="02020603050405020304" pitchFamily="18" charset="0"/>
              </a:rPr>
              <a:t>tobacco </a:t>
            </a:r>
            <a:endParaRPr lang="en-IN" dirty="0"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ts val="26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Collaboration with WHO</a:t>
            </a:r>
          </a:p>
          <a:p>
            <a:pPr marL="285750" indent="-285750" algn="just">
              <a:lnSpc>
                <a:spcPts val="26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Currently more than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150,000 users </a:t>
            </a:r>
            <a:r>
              <a:rPr lang="en-IN" dirty="0">
                <a:cs typeface="Times New Roman" panose="02020603050405020304" pitchFamily="18" charset="0"/>
              </a:rPr>
              <a:t>registered</a:t>
            </a:r>
          </a:p>
        </p:txBody>
      </p:sp>
      <p:pic>
        <p:nvPicPr>
          <p:cNvPr id="24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707" y="5126293"/>
            <a:ext cx="2480754" cy="1623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68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457" y="3580263"/>
            <a:ext cx="8471647" cy="3046988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 err="1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eVIN</a:t>
            </a:r>
            <a:endParaRPr lang="en-IN" sz="20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Digitizes vaccine stocks &amp; monitors the temperature of the cold chain through a smartphone </a:t>
            </a:r>
            <a:r>
              <a:rPr lang="en-IN" dirty="0" smtClean="0">
                <a:cs typeface="Times New Roman" panose="02020603050405020304" pitchFamily="18" charset="0"/>
              </a:rPr>
              <a:t>application</a:t>
            </a:r>
            <a:endParaRPr lang="en-IN" dirty="0"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providing real-time information on vaccine stocks &amp;  flows, and storage temperatures across all cold chain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Over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26,500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cold chain points </a:t>
            </a:r>
            <a:r>
              <a:rPr lang="en-IN" dirty="0">
                <a:cs typeface="Times New Roman" panose="02020603050405020304" pitchFamily="18" charset="0"/>
              </a:rPr>
              <a:t>digitized </a:t>
            </a:r>
            <a:r>
              <a:rPr lang="en-IN" dirty="0" smtClean="0">
                <a:cs typeface="Times New Roman" panose="02020603050405020304" pitchFamily="18" charset="0"/>
              </a:rPr>
              <a:t>across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32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states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Over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4.5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IN" b="1" dirty="0">
                <a:solidFill>
                  <a:srgbClr val="002060"/>
                </a:solidFill>
                <a:cs typeface="Times New Roman" panose="02020603050405020304" pitchFamily="18" charset="0"/>
              </a:rPr>
              <a:t>million online transactions </a:t>
            </a:r>
            <a:r>
              <a:rPr lang="en-IN" dirty="0">
                <a:cs typeface="Times New Roman" panose="02020603050405020304" pitchFamily="18" charset="0"/>
              </a:rPr>
              <a:t>every month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9457" y="1004663"/>
            <a:ext cx="8471647" cy="221599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Drug &amp; Vaccine Distribution Management System (DVDMS)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Automating workflow of supply chain of drugs, sutures, surgical items etc. 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To achieve reliable, accurate information for demand forecasting, ordering 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Centrally hosted web based application</a:t>
            </a:r>
          </a:p>
          <a:p>
            <a:pPr marL="285750" indent="-285750" algn="just">
              <a:lnSpc>
                <a:spcPct val="15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IN" dirty="0">
                <a:cs typeface="Times New Roman" panose="02020603050405020304" pitchFamily="18" charset="0"/>
              </a:rPr>
              <a:t>Implemented in </a:t>
            </a:r>
            <a:r>
              <a:rPr lang="en-IN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18 States</a:t>
            </a:r>
            <a:endParaRPr lang="en-IN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14" name="Picture 2" descr="Image result for EAUSHADH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561" y="957727"/>
            <a:ext cx="2875856" cy="2446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207" y="3730627"/>
            <a:ext cx="2364080" cy="961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207" y="4819565"/>
            <a:ext cx="2508563" cy="1771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77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456" y="3113077"/>
            <a:ext cx="8471647" cy="193899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National Health Resource Repository  (NHRR</a:t>
            </a:r>
            <a:r>
              <a:rPr lang="en-GB" sz="20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)</a:t>
            </a:r>
            <a:endParaRPr lang="en-GB" sz="20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With vision to create a comprehensive &amp; robust registry with details on Infrastructure, Services, Patient Load, GIS, manpower, equipment for all public and private health facilities </a:t>
            </a: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~ 25 Lakh  health facilities to be covered across country;  Currently 60% health facilities successfully verified with over 1400 data sets per facility.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9456" y="5316719"/>
            <a:ext cx="8471647" cy="138499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National Identification Number (NIN</a:t>
            </a:r>
            <a:r>
              <a:rPr lang="en-IN" sz="20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)</a:t>
            </a:r>
            <a:endParaRPr lang="en-IN" sz="20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a unique identification number &amp; key requirement for achieving inter-operability and creation of EHRs</a:t>
            </a: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~ 99 % of Public Health Facilities allocated NIN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456" y="909435"/>
            <a:ext cx="8471647" cy="193899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Standards:</a:t>
            </a:r>
          </a:p>
          <a:p>
            <a:pPr marL="285750" lvl="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Notified  revised Electronics Health Record (EHR) Standards 2016 (initially in 2013</a:t>
            </a:r>
            <a:r>
              <a:rPr lang="en-GB" dirty="0" smtClean="0">
                <a:cs typeface="Times New Roman" panose="02020603050405020304" pitchFamily="18" charset="0"/>
              </a:rPr>
              <a:t>)</a:t>
            </a:r>
          </a:p>
          <a:p>
            <a:pPr marL="285750" lvl="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 smtClean="0">
                <a:cs typeface="Times New Roman" panose="02020603050405020304" pitchFamily="18" charset="0"/>
              </a:rPr>
              <a:t>Procured country license of SNOMED </a:t>
            </a:r>
            <a:r>
              <a:rPr lang="en-GB" dirty="0">
                <a:cs typeface="Times New Roman" panose="02020603050405020304" pitchFamily="18" charset="0"/>
              </a:rPr>
              <a:t>CT </a:t>
            </a:r>
          </a:p>
          <a:p>
            <a:pPr marL="285750" lvl="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Notified Health Metadata &amp; Data Standards (MDDS) in August 2018</a:t>
            </a:r>
          </a:p>
          <a:p>
            <a:pPr marL="285750" lvl="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National Resource Centre for EHR standards (</a:t>
            </a:r>
            <a:r>
              <a:rPr lang="en-GB" dirty="0" err="1">
                <a:cs typeface="Times New Roman" panose="02020603050405020304" pitchFamily="18" charset="0"/>
              </a:rPr>
              <a:t>NRCeS</a:t>
            </a:r>
            <a:r>
              <a:rPr lang="en-GB" dirty="0">
                <a:cs typeface="Times New Roman" panose="02020603050405020304" pitchFamily="18" charset="0"/>
              </a:rPr>
              <a:t>) established by MoHFW for adoption and promotion of standards.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565" y="3328229"/>
            <a:ext cx="3001023" cy="15127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3357" y="4984077"/>
            <a:ext cx="2513437" cy="18739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6996" y="990600"/>
            <a:ext cx="3143592" cy="173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4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456" y="2963207"/>
            <a:ext cx="8471647" cy="138499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Cyber </a:t>
            </a:r>
            <a:r>
              <a:rPr lang="en-GB" sz="20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Security</a:t>
            </a:r>
            <a:endParaRPr lang="en-GB" sz="20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Appointed Chief information Security Officer (CISO)</a:t>
            </a: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Conducted sensitization workshop in Ministry and issued advisories for best practices implementation to counter the cyber </a:t>
            </a:r>
            <a:r>
              <a:rPr lang="en-GB" dirty="0" smtClean="0">
                <a:cs typeface="Times New Roman" panose="02020603050405020304" pitchFamily="18" charset="0"/>
              </a:rPr>
              <a:t>attacks </a:t>
            </a:r>
            <a:endParaRPr lang="en-GB" dirty="0"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9457" y="1004663"/>
            <a:ext cx="8471647" cy="1661993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Mobile Apps : for citizen services, health promotion, directory services:  </a:t>
            </a:r>
          </a:p>
          <a:p>
            <a:pPr marL="273050" lvl="0" indent="-187325"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Times New Roman" panose="02020603050405020304" pitchFamily="18" charset="0"/>
              </a:rPr>
              <a:t>Immunization Tracker,     </a:t>
            </a:r>
          </a:p>
          <a:p>
            <a:pPr marL="273050" lvl="0" indent="-187325"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Times New Roman" panose="02020603050405020304" pitchFamily="18" charset="0"/>
              </a:rPr>
              <a:t>Healthy India </a:t>
            </a:r>
          </a:p>
          <a:p>
            <a:pPr marL="273050" lvl="0" indent="-187325"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Times New Roman" panose="02020603050405020304" pitchFamily="18" charset="0"/>
              </a:rPr>
              <a:t>India Fights Dengue</a:t>
            </a:r>
          </a:p>
          <a:p>
            <a:pPr marL="273050" lvl="0" indent="-187325"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Times New Roman" panose="02020603050405020304" pitchFamily="18" charset="0"/>
              </a:rPr>
              <a:t>Directory Services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95918" y="123549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" lvl="0">
              <a:buSzPct val="110000"/>
              <a:defRPr/>
            </a:pPr>
            <a:endParaRPr lang="en-US" dirty="0">
              <a:latin typeface="Times New Roman" panose="02020603050405020304" pitchFamily="18" charset="0"/>
              <a:ea typeface="Roboto" panose="020B0604020202020204" charset="0"/>
              <a:cs typeface="Times New Roman" panose="02020603050405020304" pitchFamily="18" charset="0"/>
            </a:endParaRPr>
          </a:p>
          <a:p>
            <a:pPr marL="273050" lvl="0" indent="-187325"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Times New Roman" panose="02020603050405020304" pitchFamily="18" charset="0"/>
              </a:rPr>
              <a:t>Stress Management</a:t>
            </a:r>
          </a:p>
          <a:p>
            <a:pPr marL="273050" lvl="0" indent="-187325"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dirty="0" err="1">
                <a:cs typeface="Times New Roman" panose="02020603050405020304" pitchFamily="18" charset="0"/>
              </a:rPr>
              <a:t>Mera</a:t>
            </a:r>
            <a:r>
              <a:rPr lang="en-US" dirty="0">
                <a:cs typeface="Times New Roman" panose="02020603050405020304" pitchFamily="18" charset="0"/>
              </a:rPr>
              <a:t> </a:t>
            </a:r>
            <a:r>
              <a:rPr lang="en-US" dirty="0" err="1">
                <a:cs typeface="Times New Roman" panose="02020603050405020304" pitchFamily="18" charset="0"/>
              </a:rPr>
              <a:t>Astptaal</a:t>
            </a:r>
            <a:endParaRPr lang="en-US" dirty="0">
              <a:cs typeface="Times New Roman" panose="02020603050405020304" pitchFamily="18" charset="0"/>
            </a:endParaRPr>
          </a:p>
          <a:p>
            <a:pPr marL="273050" lvl="0" indent="-187325"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Times New Roman" panose="02020603050405020304" pitchFamily="18" charset="0"/>
              </a:rPr>
              <a:t>Pradhan </a:t>
            </a:r>
            <a:r>
              <a:rPr lang="en-US" dirty="0" err="1">
                <a:cs typeface="Times New Roman" panose="02020603050405020304" pitchFamily="18" charset="0"/>
              </a:rPr>
              <a:t>Mantri</a:t>
            </a:r>
            <a:r>
              <a:rPr lang="en-US" dirty="0">
                <a:cs typeface="Times New Roman" panose="02020603050405020304" pitchFamily="18" charset="0"/>
              </a:rPr>
              <a:t>  </a:t>
            </a:r>
            <a:r>
              <a:rPr lang="en-US" dirty="0" err="1">
                <a:cs typeface="Times New Roman" panose="02020603050405020304" pitchFamily="18" charset="0"/>
              </a:rPr>
              <a:t>Surakshit</a:t>
            </a:r>
            <a:r>
              <a:rPr lang="en-US" dirty="0">
                <a:cs typeface="Times New Roman" panose="02020603050405020304" pitchFamily="18" charset="0"/>
              </a:rPr>
              <a:t>  </a:t>
            </a:r>
            <a:r>
              <a:rPr lang="en-US" dirty="0" err="1">
                <a:cs typeface="Times New Roman" panose="02020603050405020304" pitchFamily="18" charset="0"/>
              </a:rPr>
              <a:t>Matritva</a:t>
            </a:r>
            <a:r>
              <a:rPr lang="en-US" dirty="0">
                <a:cs typeface="Times New Roman" panose="02020603050405020304" pitchFamily="18" charset="0"/>
              </a:rPr>
              <a:t> </a:t>
            </a:r>
            <a:r>
              <a:rPr lang="en-US" dirty="0" err="1">
                <a:cs typeface="Times New Roman" panose="02020603050405020304" pitchFamily="18" charset="0"/>
              </a:rPr>
              <a:t>Abhiyan</a:t>
            </a:r>
            <a:r>
              <a:rPr lang="en-US" dirty="0">
                <a:cs typeface="Times New Roman" panose="02020603050405020304" pitchFamily="18" charset="0"/>
              </a:rPr>
              <a:t>- PMSMA</a:t>
            </a:r>
            <a:endParaRPr lang="en-IN" dirty="0"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456" y="4644753"/>
            <a:ext cx="8471647" cy="193899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2000" b="1" u="sng" dirty="0" err="1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eOffice</a:t>
            </a:r>
            <a:endParaRPr lang="en-GB" sz="20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transitioning to a "Less Paper Office" , to reduce processing delays and  to establish transparency and accountability.</a:t>
            </a: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Over 75% of the work in the Ministry has been shifted to electronic mode. </a:t>
            </a:r>
          </a:p>
          <a:p>
            <a:pPr marL="285750" indent="-285750" algn="just">
              <a:buSzPct val="110000"/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Support for digitization of old physical file, hand holding support to the staff, allocation of DSCs/ e-Sign and bug fixing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444" y="1004663"/>
            <a:ext cx="1511842" cy="163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7563" b="14749"/>
          <a:stretch/>
        </p:blipFill>
        <p:spPr>
          <a:xfrm>
            <a:off x="9345040" y="2752754"/>
            <a:ext cx="2274491" cy="1767029"/>
          </a:xfrm>
          <a:prstGeom prst="rect">
            <a:avLst/>
          </a:prstGeom>
        </p:spPr>
      </p:pic>
      <p:pic>
        <p:nvPicPr>
          <p:cNvPr id="2050" name="Picture 2" descr="eOffic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8" t="8420" r="38172" b="-8420"/>
          <a:stretch/>
        </p:blipFill>
        <p:spPr bwMode="auto">
          <a:xfrm>
            <a:off x="8970444" y="4809888"/>
            <a:ext cx="3116645" cy="177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6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Digital Health Initiatives </a:t>
            </a:r>
            <a:endParaRPr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033" y="990600"/>
            <a:ext cx="2662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u="sng" dirty="0"/>
              <a:t>Dashboards/Portal </a:t>
            </a:r>
          </a:p>
        </p:txBody>
      </p:sp>
      <p:sp>
        <p:nvSpPr>
          <p:cNvPr id="5" name="Rectangle 4"/>
          <p:cNvSpPr/>
          <p:nvPr/>
        </p:nvSpPr>
        <p:spPr>
          <a:xfrm>
            <a:off x="180033" y="1588938"/>
            <a:ext cx="642247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3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COVID Dashboard</a:t>
            </a:r>
          </a:p>
          <a:p>
            <a:pPr marL="342900" lvl="0" indent="-342900">
              <a:lnSpc>
                <a:spcPts val="3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 smtClean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Central </a:t>
            </a:r>
            <a:r>
              <a:rPr lang="en-GB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Dashboard</a:t>
            </a:r>
          </a:p>
          <a:p>
            <a:pPr marL="342900" lvl="0" indent="-342900">
              <a:lnSpc>
                <a:spcPts val="3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Health and Wellness Centers (HWC)</a:t>
            </a:r>
            <a:endParaRPr lang="en-GB" sz="2200" dirty="0"/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Laqshya</a:t>
            </a:r>
            <a:endParaRPr lang="en-US" sz="2200" dirty="0">
              <a:latin typeface="Times New Roman" panose="02020603050405020304" pitchFamily="18" charset="0"/>
              <a:ea typeface="Roboto" panose="020B060402020202020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National Programme for Health Care of Elderly (NPHCE)</a:t>
            </a:r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Mental Health website and Dashboard</a:t>
            </a:r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Emergency Medical Response (EMR) website and Dashboard</a:t>
            </a:r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MoHFW Budget. </a:t>
            </a:r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National Health Policy-2017</a:t>
            </a:r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International Health (IH/IC)</a:t>
            </a:r>
          </a:p>
          <a:p>
            <a:pPr marL="342900" lvl="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Pradhan </a:t>
            </a:r>
            <a:r>
              <a:rPr lang="en-US" sz="2200" dirty="0" err="1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Mantri</a:t>
            </a: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Swasthya</a:t>
            </a:r>
            <a:r>
              <a:rPr lang="en-US" sz="2200" dirty="0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 Suraksha </a:t>
            </a:r>
            <a:r>
              <a:rPr lang="en-US" sz="2200" dirty="0" err="1"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Yojana</a:t>
            </a:r>
            <a:endParaRPr lang="en-US" sz="2200" dirty="0">
              <a:latin typeface="Times New Roman" panose="02020603050405020304" pitchFamily="18" charset="0"/>
              <a:ea typeface="Roboto" panose="020B0604020202020204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C:\Users\LENOVO\Downloads\Central Dashboard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506" y="990600"/>
            <a:ext cx="5326645" cy="292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300" y="4221630"/>
            <a:ext cx="5486400" cy="244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eSanjeevani Telemedicine Platform</a:t>
            </a:r>
            <a:endParaRPr lang="en-IN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457" y="1004663"/>
            <a:ext cx="8693178" cy="2575064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2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Telemedicine in Health &amp; Wellness Centres (HWCs)</a:t>
            </a:r>
            <a:endParaRPr lang="en-IN" sz="22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400050" lvl="2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 smtClean="0">
                <a:solidFill>
                  <a:srgbClr val="002060"/>
                </a:solidFill>
              </a:rPr>
              <a:t>Doctor to Doctor </a:t>
            </a:r>
            <a:r>
              <a:rPr lang="en-IN" dirty="0"/>
              <a:t>consultation</a:t>
            </a:r>
          </a:p>
          <a:p>
            <a:pPr marL="400050" lvl="2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 smtClean="0">
                <a:solidFill>
                  <a:srgbClr val="002060"/>
                </a:solidFill>
              </a:rPr>
              <a:t>11 </a:t>
            </a:r>
            <a:r>
              <a:rPr lang="en-IN" b="1" dirty="0">
                <a:solidFill>
                  <a:srgbClr val="002060"/>
                </a:solidFill>
              </a:rPr>
              <a:t>States </a:t>
            </a:r>
            <a:r>
              <a:rPr lang="en-IN" dirty="0"/>
              <a:t>have actively rolled out services</a:t>
            </a:r>
          </a:p>
          <a:p>
            <a:pPr marL="400050" lvl="2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 smtClean="0">
                <a:solidFill>
                  <a:srgbClr val="002060"/>
                </a:solidFill>
              </a:rPr>
              <a:t>70+ Doctor HUBs </a:t>
            </a:r>
            <a:r>
              <a:rPr lang="en-IN" dirty="0"/>
              <a:t>created by States linked with </a:t>
            </a:r>
            <a:r>
              <a:rPr lang="en-IN" b="1" dirty="0" smtClean="0">
                <a:solidFill>
                  <a:srgbClr val="002060"/>
                </a:solidFill>
              </a:rPr>
              <a:t>3,500</a:t>
            </a:r>
            <a:r>
              <a:rPr lang="en-IN" b="1" dirty="0">
                <a:solidFill>
                  <a:srgbClr val="002060"/>
                </a:solidFill>
              </a:rPr>
              <a:t>+ HWCs</a:t>
            </a:r>
          </a:p>
          <a:p>
            <a:pPr marL="400050" lvl="2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/>
              <a:t>More than </a:t>
            </a:r>
            <a:r>
              <a:rPr lang="en-IN" b="1" dirty="0" smtClean="0">
                <a:solidFill>
                  <a:srgbClr val="002060"/>
                </a:solidFill>
              </a:rPr>
              <a:t>100,000</a:t>
            </a:r>
            <a:r>
              <a:rPr lang="en-IN" b="1" dirty="0">
                <a:solidFill>
                  <a:srgbClr val="002060"/>
                </a:solidFill>
              </a:rPr>
              <a:t>+ Consultations </a:t>
            </a:r>
            <a:r>
              <a:rPr lang="en-IN" dirty="0" smtClean="0"/>
              <a:t>rendered </a:t>
            </a:r>
          </a:p>
          <a:p>
            <a:pPr marL="400050" lvl="2" indent="-28575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 smtClean="0"/>
              <a:t>More </a:t>
            </a:r>
            <a:r>
              <a:rPr lang="en-IN" dirty="0"/>
              <a:t>than </a:t>
            </a:r>
            <a:r>
              <a:rPr lang="en-IN" b="1" dirty="0">
                <a:solidFill>
                  <a:srgbClr val="002060"/>
                </a:solidFill>
              </a:rPr>
              <a:t>12,000 professionals </a:t>
            </a:r>
            <a:r>
              <a:rPr lang="en-IN" dirty="0"/>
              <a:t>trained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0" y="990600"/>
            <a:ext cx="2857500" cy="28194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89457" y="3759851"/>
            <a:ext cx="8693178" cy="3062377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22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Telemedicine OPD for COVID Management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Patient to Doctor </a:t>
            </a:r>
            <a:r>
              <a:rPr lang="en-IN" dirty="0">
                <a:cs typeface="Times New Roman" panose="02020603050405020304" pitchFamily="18" charset="0"/>
              </a:rPr>
              <a:t>consultation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  <a:sym typeface="Arial"/>
              </a:rPr>
              <a:t>Board of Governors (</a:t>
            </a:r>
            <a:r>
              <a:rPr lang="en-IN" b="1" dirty="0" err="1">
                <a:solidFill>
                  <a:srgbClr val="002060"/>
                </a:solidFill>
                <a:sym typeface="Arial"/>
              </a:rPr>
              <a:t>BoG</a:t>
            </a:r>
            <a:r>
              <a:rPr lang="en-IN" b="1" dirty="0">
                <a:solidFill>
                  <a:srgbClr val="002060"/>
                </a:solidFill>
                <a:sym typeface="Arial"/>
              </a:rPr>
              <a:t>)</a:t>
            </a:r>
            <a:r>
              <a:rPr lang="en-IN" dirty="0"/>
              <a:t> released ‘</a:t>
            </a:r>
            <a:r>
              <a:rPr lang="en-IN" b="1" dirty="0">
                <a:solidFill>
                  <a:srgbClr val="002060"/>
                </a:solidFill>
                <a:sym typeface="Arial"/>
              </a:rPr>
              <a:t>Telemedicine Practice Guidelines</a:t>
            </a:r>
            <a:r>
              <a:rPr lang="en-IN" dirty="0"/>
              <a:t>’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  <a:sym typeface="Arial"/>
              </a:rPr>
              <a:t>Allowing Registered Medical Practitioners (RMPs) </a:t>
            </a:r>
            <a:r>
              <a:rPr lang="en-IN" dirty="0"/>
              <a:t>to provide Healthcare services through </a:t>
            </a:r>
            <a:r>
              <a:rPr lang="en-IN" b="1" dirty="0">
                <a:solidFill>
                  <a:srgbClr val="002060"/>
                </a:solidFill>
                <a:sym typeface="Arial"/>
              </a:rPr>
              <a:t>Telemedicine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002060"/>
                </a:solidFill>
                <a:sym typeface="Arial"/>
              </a:rPr>
              <a:t>eSanjeevani application </a:t>
            </a:r>
            <a:r>
              <a:rPr lang="en-IN" dirty="0"/>
              <a:t>modified for providing </a:t>
            </a:r>
            <a:r>
              <a:rPr lang="en-IN" b="1" dirty="0">
                <a:solidFill>
                  <a:srgbClr val="002060"/>
                </a:solidFill>
                <a:sym typeface="Arial"/>
              </a:rPr>
              <a:t>Online consultation </a:t>
            </a:r>
            <a:r>
              <a:rPr lang="en-IN" dirty="0">
                <a:solidFill>
                  <a:schemeClr val="dk1"/>
                </a:solidFill>
                <a:sym typeface="Arial"/>
              </a:rPr>
              <a:t>to patients directly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500" y="3946673"/>
            <a:ext cx="2857500" cy="265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1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IN" sz="3600" b="1" dirty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eSanjeevani Telemedicine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4833" y="1409085"/>
            <a:ext cx="3655100" cy="2263505"/>
          </a:xfrm>
          <a:prstGeom prst="roundRect">
            <a:avLst/>
          </a:prstGeom>
          <a:solidFill>
            <a:srgbClr val="808DA0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28 States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IN" sz="2400" b="1" i="0" u="none" strike="noStrike" kern="0" cap="none" spc="0" normalizeH="0" baseline="0" noProof="0" dirty="0" smtClean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75% of Population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51433" y="4651949"/>
            <a:ext cx="3655100" cy="1898752"/>
          </a:xfrm>
          <a:prstGeom prst="roundRect">
            <a:avLst/>
          </a:prstGeom>
          <a:solidFill>
            <a:srgbClr val="808DA0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15,000 Users trained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301006" y="4834327"/>
            <a:ext cx="3655100" cy="1721372"/>
          </a:xfrm>
          <a:prstGeom prst="roundRect">
            <a:avLst/>
          </a:prstGeom>
          <a:solidFill>
            <a:srgbClr val="808DA0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70+ Dedicated HUBs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3500+ HWCs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14020" y="1424064"/>
            <a:ext cx="3018020" cy="2248525"/>
          </a:xfrm>
          <a:prstGeom prst="roundRect">
            <a:avLst/>
          </a:prstGeom>
          <a:solidFill>
            <a:srgbClr val="808DA0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5,00,000 consultations/day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971" y="1274174"/>
            <a:ext cx="2053652" cy="494675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808DA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Coverage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14537" y="1543986"/>
            <a:ext cx="3879954" cy="2113614"/>
          </a:xfrm>
          <a:prstGeom prst="roundRect">
            <a:avLst/>
          </a:prstGeom>
          <a:solidFill>
            <a:srgbClr val="808DA0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2400" b="1" kern="0" dirty="0" smtClean="0">
                <a:solidFill>
                  <a:srgbClr val="292934"/>
                </a:solidFill>
                <a:latin typeface="Arial"/>
                <a:sym typeface="Arial"/>
              </a:rPr>
              <a:t>5</a:t>
            </a: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,00,000+ Consultations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IN" sz="2400" b="1" kern="0" dirty="0" smtClean="0">
                <a:solidFill>
                  <a:srgbClr val="292934"/>
                </a:solidFill>
                <a:latin typeface="Arial"/>
                <a:sym typeface="Arial"/>
              </a:rPr>
              <a:t>7,</a:t>
            </a: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000 Consultation/day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94810" y="1216712"/>
            <a:ext cx="2335969" cy="494675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808DA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Consultations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1727" y="4427110"/>
            <a:ext cx="2901841" cy="594594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808DA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Skill Enhancement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521514" y="4399626"/>
            <a:ext cx="2330960" cy="669548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808DA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Infrastructure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454453" y="1199212"/>
            <a:ext cx="2348073" cy="524655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rgbClr val="808DA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Capacity</a:t>
            </a:r>
          </a:p>
        </p:txBody>
      </p:sp>
    </p:spTree>
    <p:extLst>
      <p:ext uri="{BB962C8B-B14F-4D97-AF65-F5344CB8AC3E}">
        <p14:creationId xmlns:p14="http://schemas.microsoft.com/office/powerpoint/2010/main" val="193667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Global Agenda on Digital Health</a:t>
            </a:r>
          </a:p>
        </p:txBody>
      </p:sp>
      <p:sp>
        <p:nvSpPr>
          <p:cNvPr id="5" name="Rectangle 4"/>
          <p:cNvSpPr/>
          <p:nvPr/>
        </p:nvSpPr>
        <p:spPr>
          <a:xfrm>
            <a:off x="1" y="990600"/>
            <a:ext cx="86599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3550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India moved the </a:t>
            </a:r>
            <a:r>
              <a:rPr lang="en-IN" b="1" dirty="0">
                <a:solidFill>
                  <a:srgbClr val="100700"/>
                </a:solidFill>
                <a:cs typeface="Times New Roman" panose="02020603050405020304" pitchFamily="18" charset="0"/>
              </a:rPr>
              <a:t>Resolution of Digital Health </a:t>
            </a: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in 71st World Health Assembly, 2018 to prioritize Digital Health in Global arena which was agreed unanimously.</a:t>
            </a:r>
          </a:p>
          <a:p>
            <a:pPr marL="177800" algn="just">
              <a:lnSpc>
                <a:spcPts val="2400"/>
              </a:lnSpc>
            </a:pPr>
            <a:endParaRPr lang="en-IN" dirty="0" smtClean="0">
              <a:solidFill>
                <a:srgbClr val="100700"/>
              </a:solidFill>
              <a:cs typeface="Times New Roman" panose="02020603050405020304" pitchFamily="18" charset="0"/>
            </a:endParaRPr>
          </a:p>
          <a:p>
            <a:pPr marL="177800" algn="just">
              <a:lnSpc>
                <a:spcPts val="2400"/>
              </a:lnSpc>
            </a:pPr>
            <a:r>
              <a:rPr lang="en-US" sz="20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Global </a:t>
            </a:r>
            <a:r>
              <a:rPr lang="en-US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Digital Health </a:t>
            </a:r>
            <a:r>
              <a:rPr lang="en-US" sz="20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Partnership</a:t>
            </a:r>
            <a:endParaRPr lang="en-US" sz="2000" b="1" u="sng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  <a:tabLst>
                <a:tab pos="534988" algn="l"/>
              </a:tabLst>
            </a:pP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A collaboration of governments, territories, government agencies and the World Health Organization. </a:t>
            </a: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  <a:tabLst>
                <a:tab pos="534988" algn="l"/>
              </a:tabLst>
            </a:pP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Provide an international forum to facilitate global collaboration and co-operation and to share policy insights </a:t>
            </a:r>
            <a:r>
              <a:rPr lang="en-IN" dirty="0" smtClean="0">
                <a:solidFill>
                  <a:srgbClr val="100700"/>
                </a:solidFill>
                <a:cs typeface="Times New Roman" panose="02020603050405020304" pitchFamily="18" charset="0"/>
              </a:rPr>
              <a:t>and evidence </a:t>
            </a: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of best practice in the implementation of digital health services</a:t>
            </a: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  <a:tabLst>
                <a:tab pos="534988" algn="l"/>
              </a:tabLst>
            </a:pP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Members: Currently, 25 countries and World Health Organization (WHO) </a:t>
            </a:r>
            <a:endParaRPr lang="en-IN" dirty="0" smtClean="0">
              <a:solidFill>
                <a:srgbClr val="100700"/>
              </a:solidFill>
              <a:cs typeface="Times New Roman" panose="02020603050405020304" pitchFamily="18" charset="0"/>
            </a:endParaRPr>
          </a:p>
          <a:p>
            <a:pPr marL="534988" algn="just">
              <a:lnSpc>
                <a:spcPts val="2400"/>
              </a:lnSpc>
              <a:tabLst>
                <a:tab pos="534988" algn="l"/>
              </a:tabLst>
            </a:pPr>
            <a:endParaRPr lang="en-IN" b="1" dirty="0" smtClean="0">
              <a:solidFill>
                <a:srgbClr val="100700"/>
              </a:solidFill>
              <a:cs typeface="Times New Roman" panose="02020603050405020304" pitchFamily="18" charset="0"/>
            </a:endParaRPr>
          </a:p>
          <a:p>
            <a:pPr marL="534988" algn="just">
              <a:lnSpc>
                <a:spcPts val="2400"/>
              </a:lnSpc>
              <a:tabLst>
                <a:tab pos="534988" algn="l"/>
              </a:tabLst>
            </a:pPr>
            <a:r>
              <a:rPr lang="en-IN" sz="2000" b="1" u="sng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Achievements</a:t>
            </a:r>
            <a:r>
              <a:rPr lang="en-IN" sz="2000" b="1" u="sng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:</a:t>
            </a: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  <a:tabLst>
                <a:tab pos="534988" algn="l"/>
              </a:tabLst>
            </a:pPr>
            <a:r>
              <a:rPr lang="en-IN" dirty="0" smtClean="0">
                <a:solidFill>
                  <a:srgbClr val="100700"/>
                </a:solidFill>
                <a:cs typeface="Times New Roman" panose="02020603050405020304" pitchFamily="18" charset="0"/>
              </a:rPr>
              <a:t>India </a:t>
            </a: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concluded </a:t>
            </a:r>
            <a:r>
              <a:rPr lang="en-IN" b="1" dirty="0">
                <a:solidFill>
                  <a:srgbClr val="100700"/>
                </a:solidFill>
                <a:cs typeface="Times New Roman" panose="02020603050405020304" pitchFamily="18" charset="0"/>
              </a:rPr>
              <a:t>4</a:t>
            </a:r>
            <a:r>
              <a:rPr lang="en-IN" b="1" baseline="30000" dirty="0">
                <a:solidFill>
                  <a:srgbClr val="100700"/>
                </a:solidFill>
                <a:cs typeface="Times New Roman" panose="02020603050405020304" pitchFamily="18" charset="0"/>
              </a:rPr>
              <a:t>th</a:t>
            </a:r>
            <a:r>
              <a:rPr lang="en-IN" b="1" dirty="0">
                <a:solidFill>
                  <a:srgbClr val="100700"/>
                </a:solidFill>
                <a:cs typeface="Times New Roman" panose="02020603050405020304" pitchFamily="18" charset="0"/>
              </a:rPr>
              <a:t> Summit of Global Digital Health Partnership (GDHP</a:t>
            </a: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) in New Delhi.</a:t>
            </a: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Participation from 35 countries + Academia + Industry + Start-ups</a:t>
            </a: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Adoption of  </a:t>
            </a:r>
            <a:r>
              <a:rPr lang="en-IN" b="1" dirty="0">
                <a:solidFill>
                  <a:srgbClr val="100700"/>
                </a:solidFill>
                <a:cs typeface="Times New Roman" panose="02020603050405020304" pitchFamily="18" charset="0"/>
              </a:rPr>
              <a:t>Delhi Declaration on Digital Health for Sustainable Development</a:t>
            </a: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C00000"/>
                </a:solidFill>
                <a:cs typeface="Times New Roman" panose="02020603050405020304" pitchFamily="18" charset="0"/>
              </a:rPr>
              <a:t>India got the chairmanship for GDHP </a:t>
            </a:r>
            <a:r>
              <a:rPr lang="en-IN" b="1" dirty="0" smtClean="0">
                <a:solidFill>
                  <a:srgbClr val="100700"/>
                </a:solidFill>
                <a:cs typeface="Times New Roman" panose="02020603050405020304" pitchFamily="18" charset="0"/>
              </a:rPr>
              <a:t>to </a:t>
            </a:r>
            <a:r>
              <a:rPr lang="en-IN" b="1" dirty="0">
                <a:solidFill>
                  <a:srgbClr val="100700"/>
                </a:solidFill>
                <a:cs typeface="Times New Roman" panose="02020603050405020304" pitchFamily="18" charset="0"/>
              </a:rPr>
              <a:t>extend the GDHP Secretariat services.</a:t>
            </a:r>
          </a:p>
          <a:p>
            <a:pPr marL="820738" indent="-28575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100700"/>
                </a:solidFill>
                <a:cs typeface="Times New Roman" panose="02020603050405020304" pitchFamily="18" charset="0"/>
              </a:rPr>
              <a:t>Paved the way for GDHP &amp; WHO Countries to adopt Digital Health at Policy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279" y="990600"/>
            <a:ext cx="3448967" cy="18467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791" y="2837329"/>
            <a:ext cx="2722827" cy="390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3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Current challenges in Health 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990600"/>
            <a:ext cx="11779624" cy="447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cs typeface="Times New Roman" panose="02020603050405020304" pitchFamily="18" charset="0"/>
              </a:rPr>
              <a:t>Fragmented information streams/systems</a:t>
            </a:r>
          </a:p>
          <a:p>
            <a:pPr marL="742950" lvl="1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IN" sz="2200" dirty="0">
                <a:cs typeface="Times New Roman" panose="02020603050405020304" pitchFamily="18" charset="0"/>
              </a:rPr>
              <a:t>Digital interventions captures patient data but operates in siloes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cs typeface="Times New Roman" panose="02020603050405020304" pitchFamily="18" charset="0"/>
              </a:rPr>
              <a:t>Data is inaccessible, improperly formatted/not standardised and hence not interoperable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cs typeface="Times New Roman" panose="02020603050405020304" pitchFamily="18" charset="0"/>
              </a:rPr>
              <a:t>Duplication of data collection – Data Redundancy due to non-communication between various application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>
                <a:cs typeface="Times New Roman" panose="02020603050405020304" pitchFamily="18" charset="0"/>
              </a:rPr>
              <a:t>No Health Information Exchange – due </a:t>
            </a:r>
            <a:r>
              <a:rPr lang="en-IN" sz="2200" b="1" dirty="0">
                <a:cs typeface="Times New Roman" panose="02020603050405020304" pitchFamily="18" charset="0"/>
              </a:rPr>
              <a:t>to lack of unique identifiers for patients, providers &amp; health facilities across systems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cs typeface="Times New Roman" panose="02020603050405020304" pitchFamily="18" charset="0"/>
              </a:rPr>
              <a:t>Lack of common data analytics platform</a:t>
            </a:r>
            <a:r>
              <a:rPr lang="en-AU" sz="2200" b="1" dirty="0">
                <a:cs typeface="Times New Roman" panose="02020603050405020304" pitchFamily="18" charset="0"/>
              </a:rPr>
              <a:t>.</a:t>
            </a:r>
            <a:r>
              <a:rPr lang="en-US" sz="2200" b="1" u="sng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endParaRPr lang="en-IN" sz="2200" b="1" dirty="0"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768" y="5642642"/>
            <a:ext cx="11743456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 moved towards a comprehensive digital health framework for all existing as well as upcoming initiatives </a:t>
            </a:r>
            <a:endParaRPr lang="en-IN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80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352388" y="1148235"/>
            <a:ext cx="5729897" cy="66649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15153" y="1148235"/>
            <a:ext cx="5176289" cy="66649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373905" y="1814727"/>
            <a:ext cx="5668039" cy="48580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28600" y="1814727"/>
            <a:ext cx="5117123" cy="48580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Journey – National Digital Health Blueprint (NDHB)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2415" y="1137975"/>
            <a:ext cx="486949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8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National </a:t>
            </a:r>
            <a:r>
              <a:rPr lang="en-US" sz="28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Health </a:t>
            </a:r>
            <a:r>
              <a:rPr lang="en-US" sz="28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endParaRPr lang="en-US" sz="2800" dirty="0" smtClean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Extensive deployment of digital tools for improving the efficiency and outcome of the healthcare system.</a:t>
            </a:r>
            <a:r>
              <a:rPr lang="en-US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Ensure Continuum of care </a:t>
            </a:r>
          </a:p>
          <a:p>
            <a:pPr marL="285750" indent="-285750"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Citizen 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centricity, quality of care, better access, universal health coverage, and inclusiveness </a:t>
            </a:r>
            <a:r>
              <a:rPr lang="en-US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Integrated 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health information system </a:t>
            </a:r>
            <a:endParaRPr lang="en-US" sz="20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Inclusive - stake-holders </a:t>
            </a:r>
          </a:p>
          <a:p>
            <a:pPr marL="285750" indent="-285750"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Focuses 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on improving </a:t>
            </a:r>
            <a:r>
              <a:rPr lang="en-US" sz="2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transparency &amp; citizen 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experience.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73906" y="1137975"/>
            <a:ext cx="5540188" cy="5673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500" b="1" dirty="0">
                <a:solidFill>
                  <a:schemeClr val="bg1"/>
                </a:solidFill>
              </a:rPr>
              <a:t>National Digital Health Blueprint (NDHB</a:t>
            </a:r>
            <a:r>
              <a:rPr lang="en-US" sz="2500" b="1" dirty="0" smtClean="0">
                <a:solidFill>
                  <a:schemeClr val="bg1"/>
                </a:solidFill>
              </a:rPr>
              <a:t>)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India </a:t>
            </a:r>
            <a:r>
              <a:rPr lang="en-US" sz="2000" dirty="0" smtClean="0"/>
              <a:t>recognized </a:t>
            </a:r>
            <a:r>
              <a:rPr lang="en-US" sz="2000" dirty="0"/>
              <a:t>the need for creating a framework for the evolution of a National Digital Health Eco-system (</a:t>
            </a:r>
            <a:r>
              <a:rPr lang="en-US" sz="2000" dirty="0" smtClean="0"/>
              <a:t>NDHE</a:t>
            </a:r>
            <a:r>
              <a:rPr lang="en-US" sz="2000" dirty="0"/>
              <a:t>) </a:t>
            </a:r>
            <a:endParaRPr lang="en-US" sz="2000" dirty="0" smtClean="0"/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A committee got constituted with all stakeholders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National Digital Health Blueprint (NDHB) finalized as an Architectural Framework for Digital Health in India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</a:t>
            </a:r>
            <a:r>
              <a:rPr lang="en-US" sz="2000" dirty="0" smtClean="0"/>
              <a:t>pecific </a:t>
            </a:r>
            <a:r>
              <a:rPr lang="en-US" sz="2000" dirty="0"/>
              <a:t>guidance on Digital Health implementation across the </a:t>
            </a:r>
            <a:r>
              <a:rPr lang="en-US" sz="2000" dirty="0" smtClean="0"/>
              <a:t>country</a:t>
            </a:r>
            <a:endParaRPr lang="en-GB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404889" y="3594821"/>
            <a:ext cx="907158" cy="759655"/>
          </a:xfrm>
          <a:prstGeom prst="rightArrow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58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National Digital Health Blueprint (NDHB)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0" y="990600"/>
            <a:ext cx="9562719" cy="4103775"/>
          </a:xfrm>
          <a:custGeom>
            <a:avLst/>
            <a:gdLst>
              <a:gd name="connsiteX0" fmla="*/ 0 w 9562719"/>
              <a:gd name="connsiteY0" fmla="*/ 0 h 4103775"/>
              <a:gd name="connsiteX1" fmla="*/ 9562719 w 9562719"/>
              <a:gd name="connsiteY1" fmla="*/ 0 h 4103775"/>
              <a:gd name="connsiteX2" fmla="*/ 9562719 w 9562719"/>
              <a:gd name="connsiteY2" fmla="*/ 4103775 h 4103775"/>
              <a:gd name="connsiteX3" fmla="*/ 0 w 9562719"/>
              <a:gd name="connsiteY3" fmla="*/ 4103775 h 4103775"/>
              <a:gd name="connsiteX4" fmla="*/ 0 w 9562719"/>
              <a:gd name="connsiteY4" fmla="*/ 0 h 410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62719" h="4103775">
                <a:moveTo>
                  <a:pt x="0" y="0"/>
                </a:moveTo>
                <a:lnTo>
                  <a:pt x="9562719" y="0"/>
                </a:lnTo>
                <a:lnTo>
                  <a:pt x="9562719" y="4103775"/>
                </a:lnTo>
                <a:lnTo>
                  <a:pt x="0" y="41037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3616" tIns="22860" rIns="128016" bIns="22860" numCol="1" spcCol="1270" anchor="t" anchorCtr="0">
            <a:noAutofit/>
          </a:bodyPr>
          <a:lstStyle/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GB" sz="2000" b="1" kern="1200" dirty="0" smtClean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National </a:t>
            </a:r>
            <a:r>
              <a:rPr lang="en-GB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Architectural Framework</a:t>
            </a:r>
            <a:endParaRPr lang="en-GB" sz="2000" kern="12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GB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Converging disparate health information systems</a:t>
            </a:r>
            <a:endParaRPr lang="en-GB" sz="2000" kern="1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GB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Federated architecture, </a:t>
            </a:r>
            <a:r>
              <a:rPr lang="en-GB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open standards</a:t>
            </a:r>
            <a:endParaRPr lang="en-GB" sz="2000" kern="12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GB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5-layered system</a:t>
            </a:r>
            <a:r>
              <a:rPr lang="en-GB" sz="2000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</a:t>
            </a:r>
            <a:r>
              <a:rPr lang="en-GB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of architectural building blocks</a:t>
            </a: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IN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Unique Health Identifier (UHID)</a:t>
            </a: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IN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Privacy and consent</a:t>
            </a:r>
            <a:r>
              <a:rPr lang="en-IN" sz="2000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</a:t>
            </a:r>
            <a:r>
              <a:rPr lang="en-IN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management </a:t>
            </a: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IN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National </a:t>
            </a:r>
            <a:r>
              <a:rPr lang="en-IN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portability</a:t>
            </a:r>
            <a:r>
              <a:rPr lang="en-IN" sz="2000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</a:t>
            </a: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GB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EHR</a:t>
            </a:r>
            <a:r>
              <a:rPr lang="en-GB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, applicable standards and regulations</a:t>
            </a: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IN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Health Analytics</a:t>
            </a:r>
            <a:r>
              <a:rPr lang="en-IN" sz="2000" b="1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,</a:t>
            </a:r>
            <a:r>
              <a:rPr lang="en-IN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proposing</a:t>
            </a:r>
            <a:r>
              <a:rPr lang="en-IN" sz="2000" b="1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</a:t>
            </a:r>
            <a:r>
              <a:rPr lang="en-IN" sz="2000" b="1" kern="1200" dirty="0" smtClean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AI/ML/</a:t>
            </a:r>
            <a:r>
              <a:rPr lang="en-IN" sz="2000" b="1" kern="1200" dirty="0" err="1" smtClean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Blockchain</a:t>
            </a:r>
            <a:r>
              <a:rPr lang="en-IN" sz="2000" b="1" kern="1200" dirty="0" smtClean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</a:t>
            </a:r>
            <a:r>
              <a:rPr lang="en-IN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technologies</a:t>
            </a:r>
          </a:p>
          <a:p>
            <a:pPr marL="171450" lvl="1" indent="-171450" algn="l" defTabSz="711200" rtl="0">
              <a:spcBef>
                <a:spcPts val="700"/>
              </a:spcBef>
              <a:spcAft>
                <a:spcPts val="700"/>
              </a:spcAft>
              <a:buChar char="••"/>
            </a:pPr>
            <a:r>
              <a:rPr lang="en-GB" sz="2000" kern="1200" dirty="0">
                <a:solidFill>
                  <a:schemeClr val="tx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Multiple access channels like </a:t>
            </a:r>
            <a:r>
              <a:rPr lang="en-GB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web, mobile, call centre, telemedicine, Digital Health India portal</a:t>
            </a:r>
            <a:r>
              <a:rPr lang="en-GB" sz="2000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and </a:t>
            </a:r>
            <a:r>
              <a:rPr lang="en-GB" sz="2000" b="1" kern="1200" dirty="0" err="1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MyHealth</a:t>
            </a:r>
            <a:r>
              <a:rPr lang="en-GB" sz="2000" b="1" kern="1200" dirty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 </a:t>
            </a:r>
            <a:r>
              <a:rPr lang="en-GB" sz="2000" b="1" kern="1200" dirty="0" smtClean="0">
                <a:solidFill>
                  <a:srgbClr val="002060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app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2"/>
          <a:stretch/>
        </p:blipFill>
        <p:spPr>
          <a:xfrm>
            <a:off x="8411629" y="990600"/>
            <a:ext cx="3421784" cy="4267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1025" y="6311479"/>
            <a:ext cx="11887199" cy="43088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1" defTabSz="711200">
              <a:spcBef>
                <a:spcPts val="1000"/>
              </a:spcBef>
              <a:spcAft>
                <a:spcPts val="1000"/>
              </a:spcAft>
            </a:pPr>
            <a:r>
              <a:rPr lang="en-US" sz="2200" b="1" dirty="0">
                <a:solidFill>
                  <a:schemeClr val="bg1"/>
                </a:solidFill>
                <a:ea typeface="Proxima Nova"/>
                <a:cs typeface="Times New Roman" panose="02020603050405020304" pitchFamily="18" charset="0"/>
                <a:sym typeface="Proxima Nova"/>
              </a:rPr>
              <a:t>NDHB proposed to setup National Digital Health Mission (NDHM) as implementation mechanism</a:t>
            </a:r>
            <a:endParaRPr lang="en-GB" sz="2200" b="1" dirty="0">
              <a:solidFill>
                <a:schemeClr val="bg1"/>
              </a:solidFill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05795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137" y="990600"/>
            <a:ext cx="11978425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b="1" dirty="0" smtClean="0">
                <a:solidFill>
                  <a:schemeClr val="tx1"/>
                </a:solidFill>
              </a:rPr>
              <a:t>15th August 2020, </a:t>
            </a:r>
            <a:r>
              <a:rPr lang="en-GB" sz="2400" b="1" dirty="0" smtClean="0">
                <a:solidFill>
                  <a:srgbClr val="002060"/>
                </a:solidFill>
              </a:rPr>
              <a:t>the Hon'ble Prime Minister </a:t>
            </a:r>
            <a:r>
              <a:rPr lang="en-GB" sz="2400" b="1" dirty="0" smtClean="0">
                <a:solidFill>
                  <a:schemeClr val="tx1"/>
                </a:solidFill>
              </a:rPr>
              <a:t>announced the launch of </a:t>
            </a:r>
          </a:p>
          <a:p>
            <a:pPr algn="ctr">
              <a:lnSpc>
                <a:spcPct val="150000"/>
              </a:lnSpc>
            </a:pPr>
            <a:r>
              <a:rPr lang="en-GB" sz="2400" b="1" dirty="0" smtClean="0">
                <a:solidFill>
                  <a:srgbClr val="002060"/>
                </a:solidFill>
              </a:rPr>
              <a:t>National Digital Health Mission (NDHM)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National Digital Health Mission (NDHM)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9433" y="3160061"/>
            <a:ext cx="7401944" cy="358046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GB" sz="2200" dirty="0" smtClean="0"/>
              <a:t>To </a:t>
            </a:r>
            <a:r>
              <a:rPr lang="en-GB" sz="2200" dirty="0"/>
              <a:t>create a </a:t>
            </a:r>
            <a:r>
              <a:rPr lang="en-GB" sz="2200" b="1" dirty="0">
                <a:solidFill>
                  <a:srgbClr val="002060"/>
                </a:solidFill>
              </a:rPr>
              <a:t>national digital health ecosystem </a:t>
            </a:r>
            <a:r>
              <a:rPr lang="en-GB" sz="2200" dirty="0"/>
              <a:t>that supports </a:t>
            </a:r>
            <a:r>
              <a:rPr lang="en-GB" sz="2200" b="1" dirty="0">
                <a:solidFill>
                  <a:srgbClr val="002060"/>
                </a:solidFill>
              </a:rPr>
              <a:t>universal health coverage </a:t>
            </a:r>
            <a:r>
              <a:rPr lang="en-GB" sz="2200" dirty="0"/>
              <a:t>in an </a:t>
            </a:r>
            <a:r>
              <a:rPr lang="en-GB" sz="2200" b="1" dirty="0">
                <a:solidFill>
                  <a:srgbClr val="002060"/>
                </a:solidFill>
              </a:rPr>
              <a:t>efficient, accessible, inclusive, affordable, timely and safe manner </a:t>
            </a:r>
            <a:r>
              <a:rPr lang="en-GB" sz="2200" dirty="0"/>
              <a:t>and a seamless online platform through the provision of a wide range of </a:t>
            </a:r>
            <a:r>
              <a:rPr lang="en-GB" sz="2200" b="1" dirty="0">
                <a:solidFill>
                  <a:srgbClr val="002060"/>
                </a:solidFill>
              </a:rPr>
              <a:t>data, information and infrastructure services</a:t>
            </a:r>
            <a:r>
              <a:rPr lang="en-GB" sz="2200" dirty="0"/>
              <a:t>, duly </a:t>
            </a:r>
            <a:r>
              <a:rPr lang="en-GB" sz="2200" b="1" dirty="0">
                <a:solidFill>
                  <a:srgbClr val="002060"/>
                </a:solidFill>
              </a:rPr>
              <a:t>leveraging open, interoperable, standards-based digital systems</a:t>
            </a:r>
            <a:r>
              <a:rPr lang="en-GB" sz="2200" dirty="0">
                <a:solidFill>
                  <a:srgbClr val="002060"/>
                </a:solidFill>
              </a:rPr>
              <a:t>, </a:t>
            </a:r>
            <a:r>
              <a:rPr lang="en-GB" sz="2200" dirty="0"/>
              <a:t>and ensures the </a:t>
            </a:r>
            <a:r>
              <a:rPr lang="en-GB" sz="2200" b="1" dirty="0">
                <a:solidFill>
                  <a:srgbClr val="002060"/>
                </a:solidFill>
              </a:rPr>
              <a:t>security, confidentiality and privacy of health-related personal information</a:t>
            </a:r>
            <a:r>
              <a:rPr lang="en-GB" sz="2400" b="1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9433" y="2636841"/>
            <a:ext cx="1525579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VISION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National Digital Health Miss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5" t="14936" r="6097" b="5119"/>
          <a:stretch/>
        </p:blipFill>
        <p:spPr bwMode="auto">
          <a:xfrm>
            <a:off x="7948534" y="2898451"/>
            <a:ext cx="4128248" cy="377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66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National Digital Health Mission (NDHM)- Ecosystem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pic>
        <p:nvPicPr>
          <p:cNvPr id="2050" name="Picture 2" descr="What is National Digital Health Mission? Benefits of NDHM | NDHM Card | Essa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1"/>
          <a:stretch/>
        </p:blipFill>
        <p:spPr bwMode="auto">
          <a:xfrm>
            <a:off x="-2491" y="990600"/>
            <a:ext cx="8190308" cy="595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129" y="1449760"/>
            <a:ext cx="3448050" cy="3286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764" y="4735885"/>
            <a:ext cx="1562100" cy="1571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5954" y="4735885"/>
            <a:ext cx="14192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9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National Digital Health Mission (NDHM)- Architecture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FE0FB828-C5BF-46A5-BC2E-6AB3853D999B}"/>
              </a:ext>
            </a:extLst>
          </p:cNvPr>
          <p:cNvGrpSpPr/>
          <p:nvPr/>
        </p:nvGrpSpPr>
        <p:grpSpPr>
          <a:xfrm>
            <a:off x="4973646" y="1345475"/>
            <a:ext cx="7099036" cy="4825348"/>
            <a:chOff x="4469153" y="1184111"/>
            <a:chExt cx="7099036" cy="4825348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8973F8E7-EBD5-4025-8C38-F397D117139B}"/>
                </a:ext>
              </a:extLst>
            </p:cNvPr>
            <p:cNvSpPr txBox="1"/>
            <p:nvPr/>
          </p:nvSpPr>
          <p:spPr>
            <a:xfrm>
              <a:off x="8710068" y="2138114"/>
              <a:ext cx="2825301" cy="694589"/>
            </a:xfrm>
            <a:prstGeom prst="rect">
              <a:avLst/>
            </a:prstGeom>
            <a:solidFill>
              <a:srgbClr val="A32020">
                <a:alpha val="8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softEdge rad="31750"/>
            </a:effectLst>
          </p:spPr>
          <p:txBody>
            <a:bodyPr rtlCol="0" anchor="ctr"/>
            <a:lstStyle>
              <a:defPPr>
                <a:defRPr lang="en-US"/>
              </a:defPPr>
              <a:lvl1pPr algn="ctr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 marL="0" marR="0" lvl="0" indent="0" algn="ctr" defTabSz="9143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Healthcare for All</a:t>
              </a:r>
            </a:p>
          </p:txBody>
        </p:sp>
        <p:sp>
          <p:nvSpPr>
            <p:cNvPr id="14" name="Freeform 6">
              <a:extLst>
                <a:ext uri="{FF2B5EF4-FFF2-40B4-BE49-F238E27FC236}">
                  <a16:creationId xmlns="" xmlns:a16="http://schemas.microsoft.com/office/drawing/2014/main" id="{815EA0E8-2A83-4268-A19C-AC32305381F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7832905" y="1680655"/>
              <a:ext cx="670123" cy="3590204"/>
            </a:xfrm>
            <a:custGeom>
              <a:avLst/>
              <a:gdLst/>
              <a:ahLst/>
              <a:cxnLst>
                <a:cxn ang="0">
                  <a:pos x="2" y="1205"/>
                </a:cxn>
                <a:cxn ang="0">
                  <a:pos x="385" y="602"/>
                </a:cxn>
                <a:cxn ang="0">
                  <a:pos x="2" y="0"/>
                </a:cxn>
                <a:cxn ang="0">
                  <a:pos x="349" y="602"/>
                </a:cxn>
                <a:cxn ang="0">
                  <a:pos x="0" y="1206"/>
                </a:cxn>
              </a:cxnLst>
              <a:rect l="0" t="0" r="r" b="b"/>
              <a:pathLst>
                <a:path w="385" h="1206">
                  <a:moveTo>
                    <a:pt x="2" y="1205"/>
                  </a:moveTo>
                  <a:cubicBezTo>
                    <a:pt x="217" y="1104"/>
                    <a:pt x="385" y="860"/>
                    <a:pt x="385" y="602"/>
                  </a:cubicBezTo>
                  <a:cubicBezTo>
                    <a:pt x="385" y="345"/>
                    <a:pt x="217" y="101"/>
                    <a:pt x="2" y="0"/>
                  </a:cubicBezTo>
                  <a:cubicBezTo>
                    <a:pt x="210" y="120"/>
                    <a:pt x="349" y="345"/>
                    <a:pt x="349" y="602"/>
                  </a:cubicBezTo>
                  <a:cubicBezTo>
                    <a:pt x="349" y="861"/>
                    <a:pt x="209" y="1086"/>
                    <a:pt x="0" y="1206"/>
                  </a:cubicBezTo>
                </a:path>
              </a:pathLst>
            </a:custGeom>
            <a:solidFill>
              <a:srgbClr val="F7C8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63">
                <a:buClrTx/>
                <a:buFontTx/>
                <a:buNone/>
              </a:pPr>
              <a:endParaRPr lang="en-GB" kern="1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DFADABC1-043D-407F-8CE6-557FB2C6D938}"/>
                </a:ext>
              </a:extLst>
            </p:cNvPr>
            <p:cNvSpPr txBox="1"/>
            <p:nvPr/>
          </p:nvSpPr>
          <p:spPr>
            <a:xfrm>
              <a:off x="4872921" y="1184111"/>
              <a:ext cx="3430798" cy="4334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54610" tIns="54610" rIns="54610" bIns="5461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>
                <a:defRPr sz="1500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3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ndara" panose="020E0502030303020204" pitchFamily="34" charset="0"/>
                  <a:cs typeface="Calibri" panose="020F0502020204030204" pitchFamily="34" charset="0"/>
                </a:rPr>
                <a:t>Single Window for Healthcare</a:t>
              </a:r>
            </a:p>
          </p:txBody>
        </p:sp>
        <p:sp>
          <p:nvSpPr>
            <p:cNvPr id="16" name="Freeform 53">
              <a:extLst>
                <a:ext uri="{FF2B5EF4-FFF2-40B4-BE49-F238E27FC236}">
                  <a16:creationId xmlns="" xmlns:a16="http://schemas.microsoft.com/office/drawing/2014/main" id="{CE98DEDA-01BC-47E1-A79F-EB944F283EEA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7588984" y="1866813"/>
              <a:ext cx="798597" cy="32421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89"/>
                </a:cxn>
                <a:cxn ang="0">
                  <a:pos x="544" y="544"/>
                </a:cxn>
                <a:cxn ang="0">
                  <a:pos x="0" y="0"/>
                </a:cxn>
              </a:cxnLst>
              <a:rect l="0" t="0" r="r" b="b"/>
              <a:pathLst>
                <a:path w="544" h="1089">
                  <a:moveTo>
                    <a:pt x="0" y="0"/>
                  </a:moveTo>
                  <a:cubicBezTo>
                    <a:pt x="0" y="1089"/>
                    <a:pt x="0" y="1089"/>
                    <a:pt x="0" y="1089"/>
                  </a:cubicBezTo>
                  <a:cubicBezTo>
                    <a:pt x="301" y="1089"/>
                    <a:pt x="544" y="845"/>
                    <a:pt x="544" y="544"/>
                  </a:cubicBezTo>
                  <a:cubicBezTo>
                    <a:pt x="544" y="244"/>
                    <a:pt x="30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FDEE4"/>
                </a:gs>
                <a:gs pos="100000">
                  <a:srgbClr val="FFFFFF"/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63">
                <a:buClrTx/>
                <a:buFontTx/>
                <a:buNone/>
              </a:pPr>
              <a:endParaRPr lang="en-GB" sz="2000" kern="1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3AFB3D35-86AC-4175-9C48-533D8D413FC6}"/>
                </a:ext>
              </a:extLst>
            </p:cNvPr>
            <p:cNvSpPr/>
            <p:nvPr/>
          </p:nvSpPr>
          <p:spPr>
            <a:xfrm rot="10800000" flipH="1">
              <a:off x="7544591" y="1848792"/>
              <a:ext cx="846256" cy="3247965"/>
            </a:xfrm>
            <a:prstGeom prst="rect">
              <a:avLst/>
            </a:prstGeom>
          </p:spPr>
          <p:txBody>
            <a:bodyPr vert="vert270" wrap="square" lIns="0" tIns="0" rIns="0" bIns="0" anchor="ctr" anchorCtr="0">
              <a:noAutofit/>
            </a:bodyPr>
            <a:lstStyle/>
            <a:p>
              <a:pPr algn="ctr" defTabSz="914363">
                <a:buClrTx/>
                <a:buFontTx/>
                <a:buNone/>
              </a:pPr>
              <a:r>
                <a:rPr lang="en-GB" b="1" kern="1200" dirty="0" smtClean="0">
                  <a:solidFill>
                    <a:srgbClr val="C00000"/>
                  </a:solidFill>
                  <a:latin typeface="Candara" panose="020E0502030303020204" pitchFamily="34" charset="0"/>
                  <a:cs typeface="Calibri" panose="020F0502020204030204" pitchFamily="34" charset="0"/>
                </a:rPr>
                <a:t>Citizen Interface</a:t>
              </a:r>
              <a:endParaRPr lang="en-GB" b="1" kern="1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15FA567E-8361-4F0F-8FA1-DB8652D01470}"/>
                </a:ext>
              </a:extLst>
            </p:cNvPr>
            <p:cNvGrpSpPr/>
            <p:nvPr/>
          </p:nvGrpSpPr>
          <p:grpSpPr>
            <a:xfrm>
              <a:off x="5058189" y="2305105"/>
              <a:ext cx="743388" cy="2429999"/>
              <a:chOff x="5151497" y="2305105"/>
              <a:chExt cx="743388" cy="2429999"/>
            </a:xfrm>
          </p:grpSpPr>
          <p:sp>
            <p:nvSpPr>
              <p:cNvPr id="27" name="Oval 26">
                <a:extLst>
                  <a:ext uri="{FF2B5EF4-FFF2-40B4-BE49-F238E27FC236}">
                    <a16:creationId xmlns="" xmlns:a16="http://schemas.microsoft.com/office/drawing/2014/main" id="{AA7DBB97-838F-439B-8B74-828D64110A67}"/>
                  </a:ext>
                </a:extLst>
              </p:cNvPr>
              <p:cNvSpPr/>
              <p:nvPr/>
            </p:nvSpPr>
            <p:spPr>
              <a:xfrm>
                <a:off x="5151497" y="2305105"/>
                <a:ext cx="743388" cy="242999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54610" tIns="54610" rIns="54610" bIns="54610" rtlCol="0" anchor="ctr"/>
              <a:lstStyle/>
              <a:p>
                <a:pPr marL="0" marR="0" lvl="0" indent="0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B5E220B3-EE3C-4589-BB4A-A8D728C5DA88}"/>
                  </a:ext>
                </a:extLst>
              </p:cNvPr>
              <p:cNvSpPr txBox="1"/>
              <p:nvPr/>
            </p:nvSpPr>
            <p:spPr>
              <a:xfrm>
                <a:off x="5414342" y="2629998"/>
                <a:ext cx="370914" cy="2055016"/>
              </a:xfrm>
              <a:prstGeom prst="rect">
                <a:avLst/>
              </a:prstGeom>
              <a:noFill/>
            </p:spPr>
            <p:txBody>
              <a:bodyPr vert="vert" wrap="square" lIns="54610" tIns="54610" rIns="54610" bIns="54610" rtlCol="0">
                <a:noAutofit/>
              </a:bodyPr>
              <a:lstStyle/>
              <a:p>
                <a:pPr defTabSz="914363">
                  <a:spcAft>
                    <a:spcPts val="600"/>
                  </a:spcAft>
                  <a:buClrTx/>
                  <a:buFontTx/>
                  <a:buNone/>
                </a:pPr>
                <a:r>
                  <a:rPr lang="en-US" b="1" kern="1200" dirty="0">
                    <a:solidFill>
                      <a:srgbClr val="C00000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Unifying Platform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E898353F-620D-4BD9-A45E-93225BB43D39}"/>
                </a:ext>
              </a:extLst>
            </p:cNvPr>
            <p:cNvGrpSpPr/>
            <p:nvPr/>
          </p:nvGrpSpPr>
          <p:grpSpPr>
            <a:xfrm>
              <a:off x="5946858" y="1923289"/>
              <a:ext cx="1721725" cy="2809901"/>
              <a:chOff x="5993513" y="1923289"/>
              <a:chExt cx="1721725" cy="2809901"/>
            </a:xfrm>
          </p:grpSpPr>
          <p:sp>
            <p:nvSpPr>
              <p:cNvPr id="22" name="Rounded Rectangle 19">
                <a:extLst>
                  <a:ext uri="{FF2B5EF4-FFF2-40B4-BE49-F238E27FC236}">
                    <a16:creationId xmlns="" xmlns:a16="http://schemas.microsoft.com/office/drawing/2014/main" id="{79FC24B9-0E8D-494A-A0D0-543A2402A3E2}"/>
                  </a:ext>
                </a:extLst>
              </p:cNvPr>
              <p:cNvSpPr/>
              <p:nvPr/>
            </p:nvSpPr>
            <p:spPr>
              <a:xfrm>
                <a:off x="5993513" y="1923289"/>
                <a:ext cx="1721725" cy="61774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54610" tIns="54610" rIns="54610" bIns="54610" rtlCol="0" anchor="ctr"/>
              <a:lstStyle/>
              <a:p>
                <a:pPr marL="0" marR="0" lvl="0" indent="0" algn="ctr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Health </a:t>
                </a:r>
                <a:r>
                  <a:rPr kumimoji="0" 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ID/ Facility /</a:t>
                </a:r>
                <a:r>
                  <a:rPr kumimoji="0" lang="en-US" sz="1400" b="1" i="0" u="none" strike="noStrike" kern="120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 Provider Registry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3" name="Rounded Rectangle 69">
                <a:extLst>
                  <a:ext uri="{FF2B5EF4-FFF2-40B4-BE49-F238E27FC236}">
                    <a16:creationId xmlns="" xmlns:a16="http://schemas.microsoft.com/office/drawing/2014/main" id="{F22E5A74-A101-46D8-9185-BB9AA030BB1F}"/>
                  </a:ext>
                </a:extLst>
              </p:cNvPr>
              <p:cNvSpPr/>
              <p:nvPr/>
            </p:nvSpPr>
            <p:spPr>
              <a:xfrm>
                <a:off x="5993513" y="3115792"/>
                <a:ext cx="1721725" cy="41829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54610" tIns="54610" rIns="54610" bIns="54610" rtlCol="0" anchor="ctr"/>
              <a:lstStyle/>
              <a:p>
                <a:pPr marL="0" marR="0" lvl="0" indent="0" algn="ctr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AI/ML/D</a:t>
                </a:r>
                <a:r>
                  <a:rPr lang="en-US" sz="1400" b="1" dirty="0" err="1" smtClean="0">
                    <a:solidFill>
                      <a:srgbClr val="000000"/>
                    </a:solidFill>
                    <a:latin typeface="Candara" panose="020E0502030303020204" pitchFamily="34" charset="0"/>
                  </a:rPr>
                  <a:t>eep</a:t>
                </a:r>
                <a:r>
                  <a:rPr lang="en-US" sz="1400" b="1" dirty="0" smtClean="0">
                    <a:solidFill>
                      <a:srgbClr val="000000"/>
                    </a:solidFill>
                    <a:latin typeface="Candara" panose="020E0502030303020204" pitchFamily="34" charset="0"/>
                  </a:rPr>
                  <a:t> Learning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" name="Rounded Rectangle 71">
                <a:extLst>
                  <a:ext uri="{FF2B5EF4-FFF2-40B4-BE49-F238E27FC236}">
                    <a16:creationId xmlns="" xmlns:a16="http://schemas.microsoft.com/office/drawing/2014/main" id="{A27D4D74-3533-48E2-9D22-0E09073F2ED1}"/>
                  </a:ext>
                </a:extLst>
              </p:cNvPr>
              <p:cNvSpPr/>
              <p:nvPr/>
            </p:nvSpPr>
            <p:spPr>
              <a:xfrm>
                <a:off x="5993513" y="3612319"/>
                <a:ext cx="1721725" cy="41268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54610" tIns="54610" rIns="54610" bIns="54610" rtlCol="0" anchor="ctr"/>
              <a:lstStyle/>
              <a:p>
                <a:pPr marL="0" marR="0" lvl="0" indent="0" algn="ctr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1" kern="1200" dirty="0">
                    <a:latin typeface="Candara" panose="020E0502030303020204" pitchFamily="34" charset="0"/>
                  </a:rPr>
                  <a:t>Data Analytics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5" name="Rounded Rectangle 72">
                <a:extLst>
                  <a:ext uri="{FF2B5EF4-FFF2-40B4-BE49-F238E27FC236}">
                    <a16:creationId xmlns="" xmlns:a16="http://schemas.microsoft.com/office/drawing/2014/main" id="{308CFCEB-3C4F-4796-B07D-08F82D4AE4AC}"/>
                  </a:ext>
                </a:extLst>
              </p:cNvPr>
              <p:cNvSpPr/>
              <p:nvPr/>
            </p:nvSpPr>
            <p:spPr>
              <a:xfrm>
                <a:off x="5993513" y="4103234"/>
                <a:ext cx="1721725" cy="629956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54610" tIns="54610" rIns="54610" bIns="54610" rtlCol="0" anchor="ctr"/>
              <a:lstStyle/>
              <a:p>
                <a:pPr marL="0" marR="0" lvl="0" indent="0" algn="ctr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Blockchain / </a:t>
                </a:r>
                <a:r>
                  <a:rPr kumimoji="0" 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Augmented Reality/ 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VR/ 3D imaging </a:t>
                </a:r>
              </a:p>
            </p:txBody>
          </p:sp>
          <p:sp>
            <p:nvSpPr>
              <p:cNvPr id="26" name="Rounded Rectangle 69">
                <a:extLst>
                  <a:ext uri="{FF2B5EF4-FFF2-40B4-BE49-F238E27FC236}">
                    <a16:creationId xmlns="" xmlns:a16="http://schemas.microsoft.com/office/drawing/2014/main" id="{F22E5A74-A101-46D8-9185-BB9AA030BB1F}"/>
                  </a:ext>
                </a:extLst>
              </p:cNvPr>
              <p:cNvSpPr/>
              <p:nvPr/>
            </p:nvSpPr>
            <p:spPr>
              <a:xfrm>
                <a:off x="5993513" y="2619265"/>
                <a:ext cx="1721725" cy="41829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54610" tIns="54610" rIns="54610" bIns="54610" rtlCol="0" anchor="ctr"/>
              <a:lstStyle/>
              <a:p>
                <a:pPr marL="0" marR="0" lvl="0" indent="0" algn="ctr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EHR &amp; PHR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8795EECB-E217-4535-9177-7E29E93885BA}"/>
                </a:ext>
              </a:extLst>
            </p:cNvPr>
            <p:cNvSpPr txBox="1"/>
            <p:nvPr/>
          </p:nvSpPr>
          <p:spPr>
            <a:xfrm>
              <a:off x="4469153" y="5059997"/>
              <a:ext cx="4277187" cy="9494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54610" tIns="54610" rIns="54610" bIns="5461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>
                <a:defRPr sz="1500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 algn="ctr">
                <a:defRPr/>
              </a:pPr>
              <a:r>
                <a:rPr lang="en-US" sz="1800" b="1" kern="0" dirty="0">
                  <a:solidFill>
                    <a:srgbClr val="00338D"/>
                  </a:solidFill>
                  <a:latin typeface="Candara" panose="020E0502030303020204" pitchFamily="34" charset="0"/>
                  <a:cs typeface="Calibri" panose="020F0502020204030204" pitchFamily="34" charset="0"/>
                </a:rPr>
                <a:t>Multiple Agencies</a:t>
              </a:r>
            </a:p>
            <a:p>
              <a:pPr lvl="0" algn="ctr">
                <a:defRPr/>
              </a:pPr>
              <a:r>
                <a:rPr lang="en-US" sz="1800" b="1" kern="0" dirty="0">
                  <a:solidFill>
                    <a:srgbClr val="00338D"/>
                  </a:solidFill>
                  <a:latin typeface="Candara" panose="020E0502030303020204" pitchFamily="34" charset="0"/>
                  <a:cs typeface="Calibri" panose="020F0502020204030204" pitchFamily="34" charset="0"/>
                </a:rPr>
                <a:t>(Govt. at all levels, Industry, Peer to Peer)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8973F8E7-EBD5-4025-8C38-F397D117139B}"/>
                </a:ext>
              </a:extLst>
            </p:cNvPr>
            <p:cNvSpPr txBox="1"/>
            <p:nvPr/>
          </p:nvSpPr>
          <p:spPr>
            <a:xfrm>
              <a:off x="8742888" y="2946389"/>
              <a:ext cx="2825301" cy="1233278"/>
            </a:xfrm>
            <a:prstGeom prst="rect">
              <a:avLst/>
            </a:prstGeom>
            <a:solidFill>
              <a:srgbClr val="A32020">
                <a:alpha val="8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softEdge rad="31750"/>
            </a:effectLst>
          </p:spPr>
          <p:txBody>
            <a:bodyPr rtlCol="0" anchor="ctr"/>
            <a:lstStyle>
              <a:defPPr>
                <a:defRPr lang="en-US"/>
              </a:defPPr>
              <a:lvl1pPr algn="ctr">
                <a:defRPr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 marL="0" marR="0" lvl="0" indent="0" algn="ctr" defTabSz="9143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Enabling Regulatory Framework &amp;</a:t>
              </a:r>
              <a:r>
                <a:rPr kumimoji="0" lang="en-US" sz="21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 Regulation</a:t>
              </a:r>
              <a:endPara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</p:grpSp>
      <p:sp>
        <p:nvSpPr>
          <p:cNvPr id="29" name="Rounded Rectangle 73">
            <a:extLst>
              <a:ext uri="{FF2B5EF4-FFF2-40B4-BE49-F238E27FC236}">
                <a16:creationId xmlns="" xmlns:a16="http://schemas.microsoft.com/office/drawing/2014/main" id="{F6336859-62DB-4E25-8200-979BCF7F96CE}"/>
              </a:ext>
            </a:extLst>
          </p:cNvPr>
          <p:cNvSpPr/>
          <p:nvPr/>
        </p:nvSpPr>
        <p:spPr>
          <a:xfrm>
            <a:off x="1" y="5469115"/>
            <a:ext cx="1766032" cy="46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Health &amp; Wellness Centers</a:t>
            </a:r>
          </a:p>
        </p:txBody>
      </p:sp>
      <p:sp>
        <p:nvSpPr>
          <p:cNvPr id="30" name="Rounded Rectangle 74">
            <a:extLst>
              <a:ext uri="{FF2B5EF4-FFF2-40B4-BE49-F238E27FC236}">
                <a16:creationId xmlns="" xmlns:a16="http://schemas.microsoft.com/office/drawing/2014/main" id="{A2D155C9-695F-4CDB-ABB2-C22DBFA5212C}"/>
              </a:ext>
            </a:extLst>
          </p:cNvPr>
          <p:cNvSpPr/>
          <p:nvPr/>
        </p:nvSpPr>
        <p:spPr>
          <a:xfrm>
            <a:off x="324429" y="2536227"/>
            <a:ext cx="1260001" cy="360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eRaktkosh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ounded Rectangle 75">
            <a:extLst>
              <a:ext uri="{FF2B5EF4-FFF2-40B4-BE49-F238E27FC236}">
                <a16:creationId xmlns="" xmlns:a16="http://schemas.microsoft.com/office/drawing/2014/main" id="{B0E72FBB-9C21-47EF-BBA4-D20721022631}"/>
              </a:ext>
            </a:extLst>
          </p:cNvPr>
          <p:cNvSpPr/>
          <p:nvPr/>
        </p:nvSpPr>
        <p:spPr>
          <a:xfrm>
            <a:off x="808995" y="6146345"/>
            <a:ext cx="1362339" cy="46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363">
              <a:buClrTx/>
              <a:defRPr/>
            </a:pPr>
            <a:r>
              <a:rPr lang="en-US" sz="1600" b="1" kern="1200" dirty="0" smtClean="0">
                <a:latin typeface="Candara" panose="020E0502030303020204" pitchFamily="34" charset="0"/>
                <a:cs typeface="Calibri" panose="020F0502020204030204" pitchFamily="34" charset="0"/>
              </a:rPr>
              <a:t>Vaccine Distribution System</a:t>
            </a:r>
            <a:endParaRPr lang="en-US" sz="1600" b="1" kern="1200" dirty="0"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ounded Rectangle 76">
            <a:extLst>
              <a:ext uri="{FF2B5EF4-FFF2-40B4-BE49-F238E27FC236}">
                <a16:creationId xmlns="" xmlns:a16="http://schemas.microsoft.com/office/drawing/2014/main" id="{A88871D6-B98B-470F-8F7C-6F469C99D2C8}"/>
              </a:ext>
            </a:extLst>
          </p:cNvPr>
          <p:cNvSpPr/>
          <p:nvPr/>
        </p:nvSpPr>
        <p:spPr>
          <a:xfrm>
            <a:off x="387819" y="4897417"/>
            <a:ext cx="1260001" cy="46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PMJAY</a:t>
            </a:r>
          </a:p>
        </p:txBody>
      </p:sp>
      <p:sp>
        <p:nvSpPr>
          <p:cNvPr id="33" name="Rounded Rectangle 76">
            <a:extLst>
              <a:ext uri="{FF2B5EF4-FFF2-40B4-BE49-F238E27FC236}">
                <a16:creationId xmlns="" xmlns:a16="http://schemas.microsoft.com/office/drawing/2014/main" id="{63CDCC21-0E52-4484-9E87-33BA9EAB77B5}"/>
              </a:ext>
            </a:extLst>
          </p:cNvPr>
          <p:cNvSpPr/>
          <p:nvPr/>
        </p:nvSpPr>
        <p:spPr>
          <a:xfrm>
            <a:off x="504465" y="877642"/>
            <a:ext cx="1463308" cy="71931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Universal Immunization Program</a:t>
            </a:r>
          </a:p>
        </p:txBody>
      </p:sp>
      <p:sp>
        <p:nvSpPr>
          <p:cNvPr id="34" name="Rounded Rectangle 74">
            <a:extLst>
              <a:ext uri="{FF2B5EF4-FFF2-40B4-BE49-F238E27FC236}">
                <a16:creationId xmlns="" xmlns:a16="http://schemas.microsoft.com/office/drawing/2014/main" id="{E18D9EC2-515A-46B4-8D03-A24B532AB650}"/>
              </a:ext>
            </a:extLst>
          </p:cNvPr>
          <p:cNvSpPr/>
          <p:nvPr/>
        </p:nvSpPr>
        <p:spPr>
          <a:xfrm>
            <a:off x="275036" y="2084652"/>
            <a:ext cx="1260001" cy="28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e-</a:t>
            </a:r>
            <a:r>
              <a:rPr lang="en-US" sz="1600" b="1" dirty="0" err="1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Aushadhi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: Rounded Corners 58">
            <a:extLst>
              <a:ext uri="{FF2B5EF4-FFF2-40B4-BE49-F238E27FC236}">
                <a16:creationId xmlns="" xmlns:a16="http://schemas.microsoft.com/office/drawing/2014/main" id="{79FC3777-027E-42E3-B727-B7864E604B69}"/>
              </a:ext>
            </a:extLst>
          </p:cNvPr>
          <p:cNvSpPr/>
          <p:nvPr/>
        </p:nvSpPr>
        <p:spPr>
          <a:xfrm>
            <a:off x="1655792" y="1493274"/>
            <a:ext cx="2276369" cy="4481058"/>
          </a:xfrm>
          <a:prstGeom prst="roundRect">
            <a:avLst>
              <a:gd name="adj" fmla="val 36752"/>
            </a:avLst>
          </a:prstGeom>
          <a:noFill/>
          <a:ln w="28575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2" descr="Image result for pmmvy">
            <a:extLst>
              <a:ext uri="{FF2B5EF4-FFF2-40B4-BE49-F238E27FC236}">
                <a16:creationId xmlns="" xmlns:a16="http://schemas.microsoft.com/office/drawing/2014/main" id="{CC347162-DA39-43E7-A3D8-C2C3775E5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491" y="1605406"/>
            <a:ext cx="1074971" cy="111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Image result for E-Raktkosh">
            <a:extLst>
              <a:ext uri="{FF2B5EF4-FFF2-40B4-BE49-F238E27FC236}">
                <a16:creationId xmlns="" xmlns:a16="http://schemas.microsoft.com/office/drawing/2014/main" id="{49E39C9D-66EF-4B8F-A7CB-975447FEA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032" y="3637121"/>
            <a:ext cx="1067559" cy="109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Image result for rashtriya swasthya bima yojana">
            <a:extLst>
              <a:ext uri="{FF2B5EF4-FFF2-40B4-BE49-F238E27FC236}">
                <a16:creationId xmlns="" xmlns:a16="http://schemas.microsoft.com/office/drawing/2014/main" id="{C22D3494-0DB1-496C-A2C3-679BC8369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217" y="3811938"/>
            <a:ext cx="730703" cy="74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Image result for pmjay icon">
            <a:extLst>
              <a:ext uri="{FF2B5EF4-FFF2-40B4-BE49-F238E27FC236}">
                <a16:creationId xmlns="" xmlns:a16="http://schemas.microsoft.com/office/drawing/2014/main" id="{8926C9BC-3B9B-4029-985D-907425EB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116" y="2691258"/>
            <a:ext cx="1181200" cy="93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1FF75421-FEF1-442C-A4F3-0B1E7F39C8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6636" y="2821888"/>
            <a:ext cx="877411" cy="756297"/>
          </a:xfrm>
          <a:prstGeom prst="rect">
            <a:avLst/>
          </a:prstGeom>
        </p:spPr>
      </p:pic>
      <p:pic>
        <p:nvPicPr>
          <p:cNvPr id="41" name="Picture 40" descr="Image result for ayush ministry">
            <a:extLst>
              <a:ext uri="{FF2B5EF4-FFF2-40B4-BE49-F238E27FC236}">
                <a16:creationId xmlns="" xmlns:a16="http://schemas.microsoft.com/office/drawing/2014/main" id="{A37A44CF-A5E7-4058-BBB0-DE622F9FD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922" y="4918103"/>
            <a:ext cx="1023189" cy="71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ounded Rectangle 73">
            <a:extLst>
              <a:ext uri="{FF2B5EF4-FFF2-40B4-BE49-F238E27FC236}">
                <a16:creationId xmlns="" xmlns:a16="http://schemas.microsoft.com/office/drawing/2014/main" id="{1F41BC6D-4710-4670-A164-25E1684985D0}"/>
              </a:ext>
            </a:extLst>
          </p:cNvPr>
          <p:cNvSpPr/>
          <p:nvPr/>
        </p:nvSpPr>
        <p:spPr>
          <a:xfrm>
            <a:off x="384070" y="4161300"/>
            <a:ext cx="1260001" cy="46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Ayush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Sanjivani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ounded Rectangle 74">
            <a:extLst>
              <a:ext uri="{FF2B5EF4-FFF2-40B4-BE49-F238E27FC236}">
                <a16:creationId xmlns="" xmlns:a16="http://schemas.microsoft.com/office/drawing/2014/main" id="{CFB1377B-4624-4144-85B4-E99A535D59DC}"/>
              </a:ext>
            </a:extLst>
          </p:cNvPr>
          <p:cNvSpPr/>
          <p:nvPr/>
        </p:nvSpPr>
        <p:spPr>
          <a:xfrm>
            <a:off x="275036" y="3543684"/>
            <a:ext cx="1260001" cy="46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E-Hospital</a:t>
            </a:r>
          </a:p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 and ORS</a:t>
            </a:r>
          </a:p>
        </p:txBody>
      </p:sp>
      <p:sp>
        <p:nvSpPr>
          <p:cNvPr id="44" name="Rounded Rectangle 73">
            <a:extLst>
              <a:ext uri="{FF2B5EF4-FFF2-40B4-BE49-F238E27FC236}">
                <a16:creationId xmlns="" xmlns:a16="http://schemas.microsoft.com/office/drawing/2014/main" id="{70DF9A4A-D997-4E6A-A0F2-54CBA1900A6B}"/>
              </a:ext>
            </a:extLst>
          </p:cNvPr>
          <p:cNvSpPr/>
          <p:nvPr/>
        </p:nvSpPr>
        <p:spPr>
          <a:xfrm>
            <a:off x="315357" y="1702571"/>
            <a:ext cx="1260001" cy="28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MCTS / RCH</a:t>
            </a:r>
          </a:p>
        </p:txBody>
      </p:sp>
      <p:sp>
        <p:nvSpPr>
          <p:cNvPr id="45" name="Rounded Rectangle 74">
            <a:extLst>
              <a:ext uri="{FF2B5EF4-FFF2-40B4-BE49-F238E27FC236}">
                <a16:creationId xmlns="" xmlns:a16="http://schemas.microsoft.com/office/drawing/2014/main" id="{E63CDBE6-E982-412A-8D2E-D9BC0EA00A33}"/>
              </a:ext>
            </a:extLst>
          </p:cNvPr>
          <p:cNvSpPr/>
          <p:nvPr/>
        </p:nvSpPr>
        <p:spPr>
          <a:xfrm>
            <a:off x="348896" y="2964734"/>
            <a:ext cx="1260001" cy="360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E-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Sushrut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ounded Rectangle 76">
            <a:extLst>
              <a:ext uri="{FF2B5EF4-FFF2-40B4-BE49-F238E27FC236}">
                <a16:creationId xmlns="" xmlns:a16="http://schemas.microsoft.com/office/drawing/2014/main" id="{61CA4A0A-465D-4B8B-886B-7873F6A857DB}"/>
              </a:ext>
            </a:extLst>
          </p:cNvPr>
          <p:cNvSpPr/>
          <p:nvPr/>
        </p:nvSpPr>
        <p:spPr>
          <a:xfrm>
            <a:off x="1967773" y="1040376"/>
            <a:ext cx="860597" cy="28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RBSK</a:t>
            </a:r>
          </a:p>
        </p:txBody>
      </p:sp>
      <p:sp>
        <p:nvSpPr>
          <p:cNvPr id="47" name="Rounded Rectangle 74">
            <a:extLst>
              <a:ext uri="{FF2B5EF4-FFF2-40B4-BE49-F238E27FC236}">
                <a16:creationId xmlns="" xmlns:a16="http://schemas.microsoft.com/office/drawing/2014/main" id="{CA76939B-891A-4D3D-8CEA-53BD8F522257}"/>
              </a:ext>
            </a:extLst>
          </p:cNvPr>
          <p:cNvSpPr/>
          <p:nvPr/>
        </p:nvSpPr>
        <p:spPr>
          <a:xfrm>
            <a:off x="2780922" y="995806"/>
            <a:ext cx="1651455" cy="46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Organ Retrieval &amp; Banking</a:t>
            </a:r>
          </a:p>
        </p:txBody>
      </p:sp>
      <p:sp>
        <p:nvSpPr>
          <p:cNvPr id="48" name="Rounded Rectangle 73">
            <a:extLst>
              <a:ext uri="{FF2B5EF4-FFF2-40B4-BE49-F238E27FC236}">
                <a16:creationId xmlns="" xmlns:a16="http://schemas.microsoft.com/office/drawing/2014/main" id="{5E3FA46A-693C-446D-86BD-8048F392E0AC}"/>
              </a:ext>
            </a:extLst>
          </p:cNvPr>
          <p:cNvSpPr/>
          <p:nvPr/>
        </p:nvSpPr>
        <p:spPr>
          <a:xfrm>
            <a:off x="2213802" y="6209264"/>
            <a:ext cx="1392847" cy="28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cs typeface="Calibri" panose="020F0502020204030204" pitchFamily="34" charset="0"/>
              </a:rPr>
              <a:t>Disease Surveillance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811C2BA0-94A8-4BE9-9D92-7F6426D899C4}"/>
              </a:ext>
            </a:extLst>
          </p:cNvPr>
          <p:cNvGrpSpPr/>
          <p:nvPr/>
        </p:nvGrpSpPr>
        <p:grpSpPr>
          <a:xfrm>
            <a:off x="4195198" y="2877058"/>
            <a:ext cx="7396136" cy="3944964"/>
            <a:chOff x="3690705" y="2715694"/>
            <a:chExt cx="7396136" cy="3944964"/>
          </a:xfrm>
        </p:grpSpPr>
        <p:sp>
          <p:nvSpPr>
            <p:cNvPr id="50" name="Rectangle 49">
              <a:extLst>
                <a:ext uri="{FF2B5EF4-FFF2-40B4-BE49-F238E27FC236}">
                  <a16:creationId xmlns="" xmlns:a16="http://schemas.microsoft.com/office/drawing/2014/main" id="{33228F53-B736-419B-9493-4C55B31B44A2}"/>
                </a:ext>
              </a:extLst>
            </p:cNvPr>
            <p:cNvSpPr/>
            <p:nvPr/>
          </p:nvSpPr>
          <p:spPr>
            <a:xfrm>
              <a:off x="3690705" y="2895775"/>
              <a:ext cx="902440" cy="1014630"/>
            </a:xfrm>
            <a:prstGeom prst="rect">
              <a:avLst/>
            </a:prstGeom>
            <a:solidFill>
              <a:srgbClr val="EBC5D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="" xmlns:a16="http://schemas.microsoft.com/office/drawing/2014/main" id="{4C1B3FDA-9146-42B6-9853-F872A092E6A0}"/>
                </a:ext>
              </a:extLst>
            </p:cNvPr>
            <p:cNvGrpSpPr/>
            <p:nvPr/>
          </p:nvGrpSpPr>
          <p:grpSpPr>
            <a:xfrm>
              <a:off x="3690705" y="2715694"/>
              <a:ext cx="1194447" cy="684833"/>
              <a:chOff x="3616459" y="2883648"/>
              <a:chExt cx="1194447" cy="684833"/>
            </a:xfrm>
          </p:grpSpPr>
          <p:sp>
            <p:nvSpPr>
              <p:cNvPr id="57" name="Left Arrow 15">
                <a:extLst>
                  <a:ext uri="{FF2B5EF4-FFF2-40B4-BE49-F238E27FC236}">
                    <a16:creationId xmlns="" xmlns:a16="http://schemas.microsoft.com/office/drawing/2014/main" id="{58CCD0D5-9246-4909-A569-5C0AE11AE7BE}"/>
                  </a:ext>
                </a:extLst>
              </p:cNvPr>
              <p:cNvSpPr/>
              <p:nvPr/>
            </p:nvSpPr>
            <p:spPr>
              <a:xfrm rot="10800000">
                <a:off x="3616459" y="2883648"/>
                <a:ext cx="1194447" cy="684833"/>
              </a:xfrm>
              <a:prstGeom prst="leftArrow">
                <a:avLst/>
              </a:prstGeom>
              <a:solidFill>
                <a:srgbClr val="A32020">
                  <a:alpha val="8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31750"/>
              </a:effectLst>
            </p:spPr>
            <p:txBody>
              <a:bodyPr rtlCol="0" anchor="ctr"/>
              <a:lstStyle/>
              <a:p>
                <a:pPr marL="0" marR="0" lvl="0" indent="0" algn="ctr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="" xmlns:a16="http://schemas.microsoft.com/office/drawing/2014/main" id="{9C970141-1DDB-4FDC-ACB9-B60EB915F9AA}"/>
                  </a:ext>
                </a:extLst>
              </p:cNvPr>
              <p:cNvSpPr/>
              <p:nvPr/>
            </p:nvSpPr>
            <p:spPr>
              <a:xfrm>
                <a:off x="3702138" y="3043127"/>
                <a:ext cx="1023088" cy="365876"/>
              </a:xfrm>
              <a:prstGeom prst="rect">
                <a:avLst/>
              </a:prstGeom>
              <a:noFill/>
              <a:ln w="12700" cap="flat" cmpd="sng" algn="ctr">
                <a:noFill/>
                <a:prstDash val="dash"/>
                <a:miter lim="800000"/>
              </a:ln>
              <a:effectLst/>
            </p:spPr>
            <p:txBody>
              <a:bodyPr wrap="square" lIns="54610" tIns="54610" rIns="54610" bIns="54610" rtlCol="0">
                <a:noAutofit/>
              </a:bodyPr>
              <a:lstStyle/>
              <a:p>
                <a:pPr marL="0" marR="0" lvl="0" indent="0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  <a:cs typeface="Calibri" panose="020F0502020204030204" pitchFamily="34" charset="0"/>
                  </a:rPr>
                  <a:t>Open API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="" xmlns:a16="http://schemas.microsoft.com/office/drawing/2014/main" id="{35BE6C0C-7F17-4DCE-AB5D-876C84DD007E}"/>
                </a:ext>
              </a:extLst>
            </p:cNvPr>
            <p:cNvGrpSpPr/>
            <p:nvPr/>
          </p:nvGrpSpPr>
          <p:grpSpPr>
            <a:xfrm>
              <a:off x="3690705" y="3443247"/>
              <a:ext cx="7396136" cy="3217411"/>
              <a:chOff x="3606311" y="3611201"/>
              <a:chExt cx="7396136" cy="3217411"/>
            </a:xfrm>
          </p:grpSpPr>
          <p:sp>
            <p:nvSpPr>
              <p:cNvPr id="54" name="Left Arrow 15">
                <a:extLst>
                  <a:ext uri="{FF2B5EF4-FFF2-40B4-BE49-F238E27FC236}">
                    <a16:creationId xmlns="" xmlns:a16="http://schemas.microsoft.com/office/drawing/2014/main" id="{F1641DE6-BE5A-4883-AF50-07E5AFDA27D5}"/>
                  </a:ext>
                </a:extLst>
              </p:cNvPr>
              <p:cNvSpPr/>
              <p:nvPr/>
            </p:nvSpPr>
            <p:spPr>
              <a:xfrm rot="10800000">
                <a:off x="3606311" y="3611201"/>
                <a:ext cx="1197844" cy="684833"/>
              </a:xfrm>
              <a:prstGeom prst="leftArrow">
                <a:avLst/>
              </a:prstGeom>
              <a:solidFill>
                <a:srgbClr val="A32020">
                  <a:alpha val="8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31750"/>
              </a:effectLst>
            </p:spPr>
            <p:txBody>
              <a:bodyPr rtlCol="0" anchor="ctr"/>
              <a:lstStyle/>
              <a:p>
                <a:pPr marL="0" marR="0" lvl="0" indent="0" algn="ctr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="" xmlns:a16="http://schemas.microsoft.com/office/drawing/2014/main" id="{7C44ADF6-07CE-4C84-AFF5-444A5C4FA847}"/>
                  </a:ext>
                </a:extLst>
              </p:cNvPr>
              <p:cNvSpPr txBox="1"/>
              <p:nvPr/>
            </p:nvSpPr>
            <p:spPr>
              <a:xfrm>
                <a:off x="3734523" y="3766773"/>
                <a:ext cx="917248" cy="326306"/>
              </a:xfrm>
              <a:prstGeom prst="rect">
                <a:avLst/>
              </a:prstGeom>
              <a:noFill/>
              <a:ln w="12700" cap="flat" cmpd="sng" algn="ctr">
                <a:noFill/>
                <a:prstDash val="dash"/>
                <a:miter lim="800000"/>
              </a:ln>
              <a:effectLst/>
            </p:spPr>
            <p:txBody>
              <a:bodyPr wrap="square" lIns="54610" tIns="54610" rIns="54610" bIns="54610" rtlCol="0">
                <a:noAutofit/>
              </a:bodyPr>
              <a:lstStyle>
                <a:defPPr>
                  <a:defRPr lang="en-US"/>
                </a:defPPr>
                <a:lvl1pPr>
                  <a:spcAft>
                    <a:spcPts val="600"/>
                  </a:spcAft>
                  <a:defRPr sz="1600" b="1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</a:lstStyle>
              <a:p>
                <a:pPr marL="0" marR="0" lvl="0" indent="0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IndEA</a:t>
                </a: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*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id="{64B675AF-F388-1243-A912-73C689D9893F}"/>
                  </a:ext>
                </a:extLst>
              </p:cNvPr>
              <p:cNvSpPr txBox="1"/>
              <p:nvPr/>
            </p:nvSpPr>
            <p:spPr>
              <a:xfrm>
                <a:off x="6523352" y="6502306"/>
                <a:ext cx="4479095" cy="326306"/>
              </a:xfrm>
              <a:prstGeom prst="rect">
                <a:avLst/>
              </a:prstGeom>
              <a:noFill/>
              <a:ln w="12700" cap="flat" cmpd="sng" algn="ctr">
                <a:noFill/>
                <a:prstDash val="dash"/>
                <a:miter lim="800000"/>
              </a:ln>
              <a:effectLst/>
            </p:spPr>
            <p:txBody>
              <a:bodyPr wrap="square" lIns="54610" tIns="54610" rIns="54610" bIns="54610" rtlCol="0">
                <a:noAutofit/>
              </a:bodyPr>
              <a:lstStyle>
                <a:defPPr>
                  <a:defRPr lang="en-US"/>
                </a:defPPr>
                <a:lvl1pPr>
                  <a:spcAft>
                    <a:spcPts val="600"/>
                  </a:spcAft>
                  <a:defRPr sz="1600" b="1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</a:lstStyle>
              <a:p>
                <a:pPr marL="0" marR="0" lvl="0" indent="0" defTabSz="914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*</a:t>
                </a:r>
                <a:r>
                  <a:rPr kumimoji="0" lang="en-US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IndEA</a:t>
                </a:r>
                <a:r>
                  <a:rPr lang="en-US" sz="14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: India Enterprise </a:t>
                </a:r>
                <a:r>
                  <a:rPr lang="en-US" sz="1400" dirty="0" smtClean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Architecture- notified by MeitY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F2AB8A60-78F4-4E0D-B6B4-7F2269D1CE1B}"/>
                </a:ext>
              </a:extLst>
            </p:cNvPr>
            <p:cNvSpPr txBox="1"/>
            <p:nvPr/>
          </p:nvSpPr>
          <p:spPr>
            <a:xfrm>
              <a:off x="3690705" y="3165955"/>
              <a:ext cx="849357" cy="48461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wrap="square" lIns="54610" tIns="54610" rIns="54610" bIns="54610" rtlCol="0">
              <a:noAutofit/>
            </a:bodyPr>
            <a:lstStyle/>
            <a:p>
              <a:pPr marL="0" marR="0" lvl="0" indent="0" defTabSz="9143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 panose="020E0502030303020204" pitchFamily="34" charset="0"/>
                  <a:cs typeface="Calibri" panose="020F0502020204030204" pitchFamily="34" charset="0"/>
                </a:rPr>
                <a:t>One Platform</a:t>
              </a:r>
            </a:p>
          </p:txBody>
        </p:sp>
      </p:grpSp>
      <p:pic>
        <p:nvPicPr>
          <p:cNvPr id="59" name="Picture 2" descr="Ayushman Bharat | HWC Porta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408" y="4894554"/>
            <a:ext cx="780877" cy="70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ounded Rectangle 73">
            <a:extLst>
              <a:ext uri="{FF2B5EF4-FFF2-40B4-BE49-F238E27FC236}">
                <a16:creationId xmlns="" xmlns:a16="http://schemas.microsoft.com/office/drawing/2014/main" id="{5E3FA46A-693C-446D-86BD-8048F392E0AC}"/>
              </a:ext>
            </a:extLst>
          </p:cNvPr>
          <p:cNvSpPr/>
          <p:nvPr/>
        </p:nvSpPr>
        <p:spPr>
          <a:xfrm>
            <a:off x="3331462" y="5921264"/>
            <a:ext cx="1144741" cy="28800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err="1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Mera</a:t>
            </a:r>
            <a:r>
              <a:rPr lang="en-US" sz="1600" b="1" dirty="0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Aspataal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0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National Digital Health Mission (NDHM)-Status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990600"/>
            <a:ext cx="11618259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National Digital Health Strategy </a:t>
            </a:r>
            <a:r>
              <a:rPr lang="en-US" sz="2400" dirty="0" smtClean="0"/>
              <a:t>Issued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Guidelines for </a:t>
            </a:r>
            <a:r>
              <a:rPr lang="en-US" sz="2400" b="1" dirty="0" smtClean="0">
                <a:solidFill>
                  <a:srgbClr val="002060"/>
                </a:solidFill>
                <a:ea typeface="Noto Sans" panose="020B0502040504020204" pitchFamily="34"/>
                <a:cs typeface="Noto Sans" panose="020B0502040504020204" pitchFamily="34"/>
              </a:rPr>
              <a:t>Health </a:t>
            </a:r>
            <a:r>
              <a:rPr lang="en-US" sz="2400" b="1" dirty="0">
                <a:solidFill>
                  <a:srgbClr val="002060"/>
                </a:solidFill>
                <a:ea typeface="Noto Sans" panose="020B0502040504020204" pitchFamily="34"/>
                <a:cs typeface="Noto Sans" panose="020B0502040504020204" pitchFamily="34"/>
              </a:rPr>
              <a:t>Information Provider and Health Information User</a:t>
            </a:r>
            <a:r>
              <a:rPr lang="en-US" sz="2400" dirty="0">
                <a:solidFill>
                  <a:prstClr val="black"/>
                </a:solidFill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ea typeface="Noto Sans" panose="020B0502040504020204" pitchFamily="34"/>
                <a:cs typeface="Noto Sans" panose="020B0502040504020204" pitchFamily="34"/>
              </a:rPr>
              <a:t>released </a:t>
            </a:r>
            <a:endParaRPr lang="en-US" sz="2400" dirty="0">
              <a:solidFill>
                <a:prstClr val="black"/>
              </a:solidFill>
              <a:ea typeface="Noto Sans" panose="020B0502040504020204" pitchFamily="34"/>
              <a:cs typeface="Noto Sans" panose="020B0502040504020204" pitchFamily="34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NDHM Sandbox </a:t>
            </a:r>
            <a:r>
              <a:rPr lang="en-US" sz="2400" dirty="0" smtClean="0"/>
              <a:t>environment open to test and integrate applications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PMU setup is under process</a:t>
            </a:r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The </a:t>
            </a:r>
            <a:r>
              <a:rPr lang="en-GB" sz="2400" dirty="0"/>
              <a:t>NDHM is envisaged to be implemented in phase wise </a:t>
            </a:r>
            <a:r>
              <a:rPr lang="en-GB" sz="2400" dirty="0" smtClean="0"/>
              <a:t>manner: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060"/>
                </a:solidFill>
              </a:rPr>
              <a:t>Phase </a:t>
            </a:r>
            <a:r>
              <a:rPr lang="en-GB" sz="2200" b="1" dirty="0">
                <a:solidFill>
                  <a:srgbClr val="002060"/>
                </a:solidFill>
              </a:rPr>
              <a:t>1 to cover 6 UTs </a:t>
            </a:r>
            <a:r>
              <a:rPr lang="en-GB" sz="2200" dirty="0"/>
              <a:t>on pilot </a:t>
            </a:r>
            <a:r>
              <a:rPr lang="en-GB" sz="2200" dirty="0" smtClean="0"/>
              <a:t>basis is under implementation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060"/>
                </a:solidFill>
              </a:rPr>
              <a:t>Phase </a:t>
            </a:r>
            <a:r>
              <a:rPr lang="en-GB" sz="2200" b="1" dirty="0">
                <a:solidFill>
                  <a:srgbClr val="002060"/>
                </a:solidFill>
              </a:rPr>
              <a:t>2 will cover additional States </a:t>
            </a:r>
            <a:r>
              <a:rPr lang="en-GB" sz="2200" dirty="0"/>
              <a:t>with expansion of the </a:t>
            </a:r>
            <a:r>
              <a:rPr lang="en-GB" sz="2200" dirty="0" smtClean="0"/>
              <a:t>services.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060"/>
                </a:solidFill>
              </a:rPr>
              <a:t>Phase </a:t>
            </a:r>
            <a:r>
              <a:rPr lang="en-GB" sz="2200" b="1" dirty="0">
                <a:solidFill>
                  <a:srgbClr val="002060"/>
                </a:solidFill>
              </a:rPr>
              <a:t>3 will target nation-wide roll-out</a:t>
            </a:r>
            <a:r>
              <a:rPr lang="en-GB" sz="2200" dirty="0"/>
              <a:t>, operationalizing and converging with all health schemes across India along with promotion, on-boarding, and acceptance of NDHM across the country</a:t>
            </a:r>
            <a:r>
              <a:rPr lang="en-GB" sz="2200" dirty="0" smtClean="0"/>
              <a:t>.</a:t>
            </a:r>
            <a:endParaRPr lang="en-GB" sz="2200" dirty="0"/>
          </a:p>
        </p:txBody>
      </p:sp>
      <p:sp>
        <p:nvSpPr>
          <p:cNvPr id="3" name="Rectangle 2"/>
          <p:cNvSpPr/>
          <p:nvPr/>
        </p:nvSpPr>
        <p:spPr>
          <a:xfrm>
            <a:off x="0" y="3468593"/>
            <a:ext cx="12224700" cy="36307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/>
              <a:t>   Implementation Strategy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57715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National Digital Health Mission (NDHM) – Pilot Phase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9" y="1220600"/>
            <a:ext cx="1857375" cy="1781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039" y="1249175"/>
            <a:ext cx="1838325" cy="175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64" y="1201550"/>
            <a:ext cx="2724150" cy="1800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390" y="1192024"/>
            <a:ext cx="2847975" cy="18192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2540" y="1244412"/>
            <a:ext cx="2867025" cy="1733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089" y="3173506"/>
            <a:ext cx="1857375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Health ID based on </a:t>
            </a:r>
            <a:r>
              <a:rPr lang="en-US" b="1" dirty="0" smtClean="0">
                <a:solidFill>
                  <a:srgbClr val="002060"/>
                </a:solidFill>
              </a:rPr>
              <a:t>Aadhaar/Mobile number </a:t>
            </a:r>
            <a:r>
              <a:rPr lang="en-US" dirty="0" smtClean="0"/>
              <a:t>of patient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More than </a:t>
            </a:r>
            <a:r>
              <a:rPr lang="en-US" b="1" dirty="0" smtClean="0">
                <a:solidFill>
                  <a:srgbClr val="002060"/>
                </a:solidFill>
              </a:rPr>
              <a:t>100,000 IDs issued</a:t>
            </a:r>
            <a:endParaRPr lang="en-US" b="1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Voluntary service </a:t>
            </a:r>
            <a:r>
              <a:rPr lang="en-US" dirty="0" smtClean="0"/>
              <a:t>to be availed by citizens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85989" y="3173506"/>
            <a:ext cx="1857375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Registry for Health Workforce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More than </a:t>
            </a:r>
            <a:r>
              <a:rPr lang="en-US" b="1" dirty="0" smtClean="0">
                <a:solidFill>
                  <a:srgbClr val="002060"/>
                </a:solidFill>
              </a:rPr>
              <a:t>1500 application received </a:t>
            </a:r>
            <a:r>
              <a:rPr lang="en-US" dirty="0" smtClean="0"/>
              <a:t>by professionals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Voluntary service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4354889" y="3212725"/>
            <a:ext cx="2253501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Existing programs like </a:t>
            </a:r>
            <a:r>
              <a:rPr lang="en-US" b="1" dirty="0" smtClean="0">
                <a:solidFill>
                  <a:srgbClr val="002060"/>
                </a:solidFill>
              </a:rPr>
              <a:t>National Health Resource Repository (NHRR) leveraged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More than </a:t>
            </a:r>
            <a:r>
              <a:rPr lang="en-US" b="1" dirty="0" smtClean="0">
                <a:solidFill>
                  <a:srgbClr val="002060"/>
                </a:solidFill>
              </a:rPr>
              <a:t>400 facilities opted </a:t>
            </a:r>
            <a:r>
              <a:rPr lang="en-US" dirty="0" smtClean="0"/>
              <a:t>to be part of NDHM ecosystem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Voluntary for hospitals </a:t>
            </a:r>
            <a:r>
              <a:rPr lang="en-US" dirty="0" smtClean="0"/>
              <a:t>to join NDHM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79039" y="3173506"/>
            <a:ext cx="2253501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E</a:t>
            </a:r>
            <a:r>
              <a:rPr lang="en-GB" dirty="0" smtClean="0"/>
              <a:t>lectronic </a:t>
            </a:r>
            <a:r>
              <a:rPr lang="en-GB" dirty="0"/>
              <a:t>record of health-related information on an </a:t>
            </a:r>
            <a:r>
              <a:rPr lang="en-GB" dirty="0" smtClean="0"/>
              <a:t>individual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C</a:t>
            </a:r>
            <a:r>
              <a:rPr lang="en-GB" b="1" dirty="0" smtClean="0">
                <a:solidFill>
                  <a:srgbClr val="002060"/>
                </a:solidFill>
              </a:rPr>
              <a:t>onforms </a:t>
            </a:r>
            <a:r>
              <a:rPr lang="en-GB" b="1" dirty="0">
                <a:solidFill>
                  <a:srgbClr val="002060"/>
                </a:solidFill>
              </a:rPr>
              <a:t>to nationally recognized interoperability </a:t>
            </a:r>
            <a:r>
              <a:rPr lang="en-GB" dirty="0" smtClean="0"/>
              <a:t>standards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I</a:t>
            </a:r>
            <a:r>
              <a:rPr lang="en-GB" dirty="0" smtClean="0"/>
              <a:t>ndividual </a:t>
            </a:r>
            <a:r>
              <a:rPr lang="en-GB" dirty="0"/>
              <a:t>to </a:t>
            </a:r>
            <a:r>
              <a:rPr lang="en-GB" dirty="0" smtClean="0"/>
              <a:t>manage his/her info</a:t>
            </a:r>
            <a:endParaRPr lang="en-US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9803189" y="3173506"/>
            <a:ext cx="2253501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Electronic medical record (EMR) web </a:t>
            </a:r>
            <a:r>
              <a:rPr lang="en-GB" b="1" dirty="0" smtClean="0">
                <a:solidFill>
                  <a:srgbClr val="002060"/>
                </a:solidFill>
              </a:rPr>
              <a:t>app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Longitudinal health record in linkage with Health ID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Following </a:t>
            </a:r>
            <a:r>
              <a:rPr lang="en-US" b="1" dirty="0" smtClean="0">
                <a:solidFill>
                  <a:srgbClr val="002060"/>
                </a:solidFill>
              </a:rPr>
              <a:t>interoperability standards , EHR standards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Citizen centricity</a:t>
            </a:r>
          </a:p>
        </p:txBody>
      </p:sp>
    </p:spTree>
    <p:extLst>
      <p:ext uri="{BB962C8B-B14F-4D97-AF65-F5344CB8AC3E}">
        <p14:creationId xmlns:p14="http://schemas.microsoft.com/office/powerpoint/2010/main" val="94812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National Digital Health Mission (NDHM)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466" y="1086970"/>
            <a:ext cx="6181725" cy="266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6970"/>
            <a:ext cx="6018967" cy="266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897365"/>
            <a:ext cx="12024191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Sandbox environment created as a </a:t>
            </a:r>
            <a:r>
              <a:rPr lang="en-US" sz="2000" b="1" dirty="0" smtClean="0">
                <a:solidFill>
                  <a:srgbClr val="002060"/>
                </a:solidFill>
              </a:rPr>
              <a:t>closed ecosystem to test applications </a:t>
            </a:r>
            <a:r>
              <a:rPr lang="en-US" sz="2000" dirty="0" smtClean="0"/>
              <a:t>with NDHM Building blocks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2060"/>
                </a:solidFill>
              </a:rPr>
              <a:t>Healthcare Service Providers, Hospitals, Healthcare Software Vendors, Startups and innovators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2060"/>
                </a:solidFill>
              </a:rPr>
              <a:t>API level integration with NDHM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2060"/>
                </a:solidFill>
              </a:rPr>
              <a:t>Assessment of solution </a:t>
            </a:r>
            <a:r>
              <a:rPr lang="en-US" sz="2000" dirty="0" smtClean="0"/>
              <a:t>by NDHM team for nationwide adoption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2060"/>
                </a:solidFill>
              </a:rPr>
              <a:t>National programs in process of integration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2060"/>
                </a:solidFill>
              </a:rPr>
              <a:t>Promotes participation, innovation and built trust within ecosyste</a:t>
            </a:r>
            <a:r>
              <a:rPr lang="en-US" sz="2000" b="1" dirty="0">
                <a:solidFill>
                  <a:srgbClr val="002060"/>
                </a:solidFill>
              </a:rPr>
              <a:t>m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endParaRPr lang="en-GB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8" name="Google Shape;348;p24"/>
          <p:cNvSpPr txBox="1">
            <a:spLocks noGrp="1"/>
          </p:cNvSpPr>
          <p:nvPr>
            <p:ph type="title" idx="4294967295"/>
          </p:nvPr>
        </p:nvSpPr>
        <p:spPr>
          <a:xfrm>
            <a:off x="228600" y="0"/>
            <a:ext cx="11963400" cy="99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Book Antiqua" panose="02040602050305030304" pitchFamily="18" charset="0"/>
                <a:sym typeface="Arial"/>
              </a:rPr>
              <a:t>Way Forward</a:t>
            </a:r>
            <a:endParaRPr lang="en-GB" sz="3600" b="1" dirty="0">
              <a:solidFill>
                <a:schemeClr val="bg1"/>
              </a:solidFill>
              <a:latin typeface="Book Antiqua" panose="02040602050305030304" pitchFamily="18" charset="0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619" y="1138517"/>
            <a:ext cx="1196946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Establishment of </a:t>
            </a:r>
            <a:r>
              <a:rPr lang="en-US" sz="2400" b="1" dirty="0" smtClean="0">
                <a:solidFill>
                  <a:srgbClr val="002060"/>
                </a:solidFill>
              </a:rPr>
              <a:t>National Digital Health Ecosystem in country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Integration of National and State programs in a </a:t>
            </a:r>
            <a:r>
              <a:rPr lang="en-US" sz="2400" b="1" dirty="0" smtClean="0">
                <a:solidFill>
                  <a:srgbClr val="002060"/>
                </a:solidFill>
              </a:rPr>
              <a:t>common framework under NDHM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Ensuring </a:t>
            </a:r>
            <a:r>
              <a:rPr lang="en-US" sz="2400" b="1" dirty="0" smtClean="0">
                <a:solidFill>
                  <a:srgbClr val="002060"/>
                </a:solidFill>
              </a:rPr>
              <a:t>longitudinal health record </a:t>
            </a:r>
            <a:r>
              <a:rPr lang="en-US" sz="2400" dirty="0" smtClean="0"/>
              <a:t>of patient across healthcare spectrum 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Establishment of </a:t>
            </a:r>
            <a:r>
              <a:rPr lang="en-US" sz="2400" b="1" dirty="0" smtClean="0">
                <a:solidFill>
                  <a:srgbClr val="002060"/>
                </a:solidFill>
              </a:rPr>
              <a:t>Telemedicine system </a:t>
            </a:r>
            <a:r>
              <a:rPr lang="en-US" sz="2400" dirty="0" smtClean="0"/>
              <a:t>covering every health facility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Position </a:t>
            </a:r>
            <a:r>
              <a:rPr lang="en-US" sz="2400" b="1" dirty="0" smtClean="0">
                <a:solidFill>
                  <a:srgbClr val="002060"/>
                </a:solidFill>
              </a:rPr>
              <a:t>India</a:t>
            </a:r>
            <a:r>
              <a:rPr lang="en-US" sz="2400" dirty="0" smtClean="0"/>
              <a:t> as the </a:t>
            </a:r>
            <a:r>
              <a:rPr lang="en-US" sz="2400" b="1" dirty="0" smtClean="0">
                <a:solidFill>
                  <a:srgbClr val="002060"/>
                </a:solidFill>
              </a:rPr>
              <a:t>World leader in Digital Health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Ensuring appropriate inclusion of </a:t>
            </a:r>
            <a:r>
              <a:rPr lang="en-US" sz="2400" b="1" dirty="0" smtClean="0">
                <a:solidFill>
                  <a:srgbClr val="002060"/>
                </a:solidFill>
              </a:rPr>
              <a:t>disruptive technologies in health programs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Move from silos </a:t>
            </a:r>
            <a:r>
              <a:rPr lang="en-US" sz="2400" dirty="0" smtClean="0"/>
              <a:t>towards a more </a:t>
            </a:r>
            <a:r>
              <a:rPr lang="en-US" sz="2400" b="1" dirty="0" smtClean="0">
                <a:solidFill>
                  <a:srgbClr val="002060"/>
                </a:solidFill>
              </a:rPr>
              <a:t>citizen centric health service delivery </a:t>
            </a:r>
            <a:r>
              <a:rPr lang="en-US" sz="2400" dirty="0" smtClean="0"/>
              <a:t>for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dirty="0"/>
              <a:t>ensuring </a:t>
            </a:r>
            <a:r>
              <a:rPr lang="en-US" sz="2400" b="1" dirty="0" smtClean="0">
                <a:solidFill>
                  <a:srgbClr val="002060"/>
                </a:solidFill>
              </a:rPr>
              <a:t>Continuum of Care 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9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224700" cy="8539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Google Shape;348;p24"/>
          <p:cNvSpPr txBox="1">
            <a:spLocks/>
          </p:cNvSpPr>
          <p:nvPr/>
        </p:nvSpPr>
        <p:spPr>
          <a:xfrm>
            <a:off x="0" y="0"/>
            <a:ext cx="10972800" cy="9906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37376" y="5716213"/>
            <a:ext cx="21111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rgbClr val="002060"/>
                </a:solidFill>
              </a:rPr>
              <a:t>THANKS</a:t>
            </a:r>
            <a:endParaRPr lang="en-GB" sz="4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E7E8-EE79-433E-AEA1-8CD143A58A5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25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2339</Words>
  <Application>Microsoft Office PowerPoint</Application>
  <PresentationFormat>Widescreen</PresentationFormat>
  <Paragraphs>337</Paragraphs>
  <Slides>26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Arial</vt:lpstr>
      <vt:lpstr>Book Antiqua</vt:lpstr>
      <vt:lpstr>Calibri</vt:lpstr>
      <vt:lpstr>Calibri Light</vt:lpstr>
      <vt:lpstr>Cambria</vt:lpstr>
      <vt:lpstr>Candara</vt:lpstr>
      <vt:lpstr>Century Gothic</vt:lpstr>
      <vt:lpstr>Noto Sans</vt:lpstr>
      <vt:lpstr>Proxima Nova</vt:lpstr>
      <vt:lpstr>Roboto</vt:lpstr>
      <vt:lpstr>Times New Roman</vt:lpstr>
      <vt:lpstr>Wingdings</vt:lpstr>
      <vt:lpstr>Office Theme</vt:lpstr>
      <vt:lpstr>think-cell Slide</vt:lpstr>
      <vt:lpstr>PowerPoint Presentation</vt:lpstr>
      <vt:lpstr>Vision of Digital Health </vt:lpstr>
      <vt:lpstr>Institutional Framework eHealth</vt:lpstr>
      <vt:lpstr>Digital Health Initiatives </vt:lpstr>
      <vt:lpstr>Digital Health Initiatives </vt:lpstr>
      <vt:lpstr>Digital Health Initiatives </vt:lpstr>
      <vt:lpstr>Digital Health Initiatives </vt:lpstr>
      <vt:lpstr>Digital Health Initiatives </vt:lpstr>
      <vt:lpstr>Digital Health Initiatives </vt:lpstr>
      <vt:lpstr>Digital Health Initiatives </vt:lpstr>
      <vt:lpstr>Digital Health Initiatives </vt:lpstr>
      <vt:lpstr>Digital Health Initiatives </vt:lpstr>
      <vt:lpstr>eSanjeevani Telemedicine Platform</vt:lpstr>
      <vt:lpstr>eSanjeevani Telemedicine</vt:lpstr>
      <vt:lpstr>Global Agenda on Digital Health</vt:lpstr>
      <vt:lpstr>Current challenges in Health IT</vt:lpstr>
      <vt:lpstr>Journey – National Digital Health Blueprint (NDHB)</vt:lpstr>
      <vt:lpstr>National Digital Health Blueprint (NDHB)</vt:lpstr>
      <vt:lpstr>National Digital Health Mission (NDHM)</vt:lpstr>
      <vt:lpstr>National Digital Health Mission (NDHM)- Ecosystem</vt:lpstr>
      <vt:lpstr>National Digital Health Mission (NDHM)- Architecture</vt:lpstr>
      <vt:lpstr>National Digital Health Mission (NDHM)-Status</vt:lpstr>
      <vt:lpstr>National Digital Health Mission (NDHM) – Pilot Phase</vt:lpstr>
      <vt:lpstr>National Digital Health Mission (NDHM)</vt:lpstr>
      <vt:lpstr>Way Forward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319</cp:revision>
  <dcterms:created xsi:type="dcterms:W3CDTF">2020-08-11T17:01:20Z</dcterms:created>
  <dcterms:modified xsi:type="dcterms:W3CDTF">2020-10-26T05:03:42Z</dcterms:modified>
</cp:coreProperties>
</file>