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tiff" ContentType="image/tiff"/>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charts/chart5.xml" ContentType="application/vnd.openxmlformats-officedocument.drawingml.chart+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handoutMasterIdLst>
    <p:handoutMasterId r:id="rId39"/>
  </p:handoutMasterIdLst>
  <p:sldIdLst>
    <p:sldId id="263" r:id="rId2"/>
    <p:sldId id="267" r:id="rId3"/>
    <p:sldId id="264" r:id="rId4"/>
    <p:sldId id="265" r:id="rId5"/>
    <p:sldId id="286" r:id="rId6"/>
    <p:sldId id="287" r:id="rId7"/>
    <p:sldId id="257" r:id="rId8"/>
    <p:sldId id="259" r:id="rId9"/>
    <p:sldId id="272" r:id="rId10"/>
    <p:sldId id="288" r:id="rId11"/>
    <p:sldId id="269" r:id="rId12"/>
    <p:sldId id="271" r:id="rId13"/>
    <p:sldId id="270" r:id="rId14"/>
    <p:sldId id="260" r:id="rId15"/>
    <p:sldId id="289" r:id="rId16"/>
    <p:sldId id="290" r:id="rId17"/>
    <p:sldId id="291" r:id="rId18"/>
    <p:sldId id="292" r:id="rId19"/>
    <p:sldId id="293" r:id="rId20"/>
    <p:sldId id="274" r:id="rId21"/>
    <p:sldId id="273" r:id="rId22"/>
    <p:sldId id="275" r:id="rId23"/>
    <p:sldId id="276" r:id="rId24"/>
    <p:sldId id="277" r:id="rId25"/>
    <p:sldId id="278" r:id="rId26"/>
    <p:sldId id="279" r:id="rId27"/>
    <p:sldId id="261" r:id="rId28"/>
    <p:sldId id="296" r:id="rId29"/>
    <p:sldId id="284" r:id="rId30"/>
    <p:sldId id="295" r:id="rId31"/>
    <p:sldId id="280" r:id="rId32"/>
    <p:sldId id="281" r:id="rId33"/>
    <p:sldId id="282" r:id="rId34"/>
    <p:sldId id="283" r:id="rId35"/>
    <p:sldId id="285" r:id="rId36"/>
    <p:sldId id="294" r:id="rId37"/>
  </p:sldIdLst>
  <p:sldSz cx="12192000" cy="6858000"/>
  <p:notesSz cx="6735763" cy="98663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66"/>
    <a:srgbClr val="61886B"/>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3" autoAdjust="0"/>
    <p:restoredTop sz="94364" autoAdjust="0"/>
  </p:normalViewPr>
  <p:slideViewPr>
    <p:cSldViewPr snapToGrid="0">
      <p:cViewPr varScale="1">
        <p:scale>
          <a:sx n="66" d="100"/>
          <a:sy n="66" d="100"/>
        </p:scale>
        <p:origin x="81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Book23"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23"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file:///\\Volumes\TAPAS%20MOHFW\Statistics\NITI%20Aayog\1-IMR.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file:///\\Volumes\@OXYGEN-T\@Tapas%232020\Statistics\SRS%202017\SRS%202017%20analysis.xls"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8668810536473291E-2"/>
          <c:y val="8.8238370099208277E-2"/>
          <c:w val="0.92202364614317656"/>
          <c:h val="0.68457924919947777"/>
        </c:manualLayout>
      </c:layout>
      <c:lineChart>
        <c:grouping val="standard"/>
        <c:varyColors val="0"/>
        <c:ser>
          <c:idx val="0"/>
          <c:order val="0"/>
          <c:tx>
            <c:strRef>
              <c:f>Sheet1!$D$5</c:f>
              <c:strCache>
                <c:ptCount val="1"/>
                <c:pt idx="0">
                  <c:v>Global</c:v>
                </c:pt>
              </c:strCache>
            </c:strRef>
          </c:tx>
          <c:spPr>
            <a:ln w="28575" cap="rnd">
              <a:solidFill>
                <a:schemeClr val="accent1">
                  <a:lumMod val="50000"/>
                </a:schemeClr>
              </a:solidFill>
              <a:round/>
            </a:ln>
            <a:effectLst/>
          </c:spPr>
          <c:marker>
            <c:symbol val="none"/>
          </c:marker>
          <c:dLbls>
            <c:dLbl>
              <c:idx val="0"/>
              <c:layout>
                <c:manualLayout>
                  <c:x val="-8.7761560547046175E-2"/>
                  <c:y val="-4.461683435588127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318-524B-B994-078648DB8576}"/>
                </c:ext>
              </c:extLst>
            </c:dLbl>
            <c:spPr>
              <a:noFill/>
              <a:ln>
                <a:noFill/>
              </a:ln>
              <a:effectLst/>
            </c:spPr>
            <c:txPr>
              <a:bodyPr rot="0" spcFirstLastPara="1" vertOverflow="ellipsis" vert="horz" wrap="square" anchor="ctr" anchorCtr="1"/>
              <a:lstStyle/>
              <a:p>
                <a:pPr>
                  <a:defRPr sz="2400" b="1" i="0" u="none" strike="noStrike" kern="1200" baseline="0">
                    <a:solidFill>
                      <a:schemeClr val="accent1">
                        <a:lumMod val="50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Sheet1!$E$4:$F$4</c:f>
              <c:strCache>
                <c:ptCount val="2"/>
                <c:pt idx="0">
                  <c:v>1990</c:v>
                </c:pt>
                <c:pt idx="1">
                  <c:v>2017*</c:v>
                </c:pt>
              </c:strCache>
            </c:strRef>
          </c:cat>
          <c:val>
            <c:numRef>
              <c:f>Sheet1!$E$5:$F$5</c:f>
              <c:numCache>
                <c:formatCode>General</c:formatCode>
                <c:ptCount val="2"/>
                <c:pt idx="0">
                  <c:v>385</c:v>
                </c:pt>
                <c:pt idx="1">
                  <c:v>211</c:v>
                </c:pt>
              </c:numCache>
            </c:numRef>
          </c:val>
          <c:smooth val="0"/>
          <c:extLst>
            <c:ext xmlns:c16="http://schemas.microsoft.com/office/drawing/2014/chart" uri="{C3380CC4-5D6E-409C-BE32-E72D297353CC}">
              <c16:uniqueId val="{00000000-C318-524B-B994-078648DB8576}"/>
            </c:ext>
          </c:extLst>
        </c:ser>
        <c:ser>
          <c:idx val="1"/>
          <c:order val="1"/>
          <c:tx>
            <c:strRef>
              <c:f>Sheet1!$D$6</c:f>
              <c:strCache>
                <c:ptCount val="1"/>
                <c:pt idx="0">
                  <c:v>India</c:v>
                </c:pt>
              </c:strCache>
            </c:strRef>
          </c:tx>
          <c:spPr>
            <a:ln w="28575" cap="rnd">
              <a:solidFill>
                <a:srgbClr val="00B050"/>
              </a:solidFill>
              <a:round/>
            </a:ln>
            <a:effectLst/>
          </c:spPr>
          <c:marker>
            <c:symbol val="none"/>
          </c:marker>
          <c:dLbls>
            <c:dLbl>
              <c:idx val="0"/>
              <c:layout>
                <c:manualLayout>
                  <c:x val="-5.2656936328227683E-2"/>
                  <c:y val="-4.8048898537102917E-2"/>
                </c:manualLayout>
              </c:layout>
              <c:spPr>
                <a:noFill/>
                <a:ln>
                  <a:noFill/>
                </a:ln>
                <a:effectLst/>
              </c:spPr>
              <c:txPr>
                <a:bodyPr rot="0" spcFirstLastPara="1" vertOverflow="ellipsis" vert="horz" wrap="square" anchor="ctr" anchorCtr="1"/>
                <a:lstStyle/>
                <a:p>
                  <a:pPr>
                    <a:defRPr sz="2400" b="1" i="0" u="none" strike="noStrike" kern="1200" baseline="0">
                      <a:solidFill>
                        <a:srgbClr val="00B050"/>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318-524B-B994-078648DB8576}"/>
                </c:ext>
              </c:extLst>
            </c:dLbl>
            <c:dLbl>
              <c:idx val="1"/>
              <c:spPr>
                <a:noFill/>
                <a:ln>
                  <a:noFill/>
                </a:ln>
                <a:effectLst/>
              </c:spPr>
              <c:txPr>
                <a:bodyPr rot="0" spcFirstLastPara="1" vertOverflow="ellipsis" vert="horz" wrap="square" anchor="ctr" anchorCtr="1"/>
                <a:lstStyle/>
                <a:p>
                  <a:pPr>
                    <a:defRPr sz="2400" b="1" i="0" u="none" strike="noStrike" kern="1200" baseline="0">
                      <a:solidFill>
                        <a:srgbClr val="00B05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4-C318-524B-B994-078648DB8576}"/>
                </c:ext>
              </c:extLst>
            </c:dLbl>
            <c:spPr>
              <a:noFill/>
              <a:ln>
                <a:noFill/>
              </a:ln>
              <a:effectLst/>
            </c:spPr>
            <c:txPr>
              <a:bodyPr rot="0" spcFirstLastPara="1" vertOverflow="ellipsis" vert="horz" wrap="square" anchor="ctr" anchorCtr="1"/>
              <a:lstStyle/>
              <a:p>
                <a:pPr>
                  <a:defRPr sz="2400" b="0" i="0" u="none" strike="noStrike" kern="1200" baseline="0">
                    <a:solidFill>
                      <a:srgbClr val="00B05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Sheet1!$E$4:$F$4</c:f>
              <c:strCache>
                <c:ptCount val="2"/>
                <c:pt idx="0">
                  <c:v>1990</c:v>
                </c:pt>
                <c:pt idx="1">
                  <c:v>2017*</c:v>
                </c:pt>
              </c:strCache>
            </c:strRef>
          </c:cat>
          <c:val>
            <c:numRef>
              <c:f>Sheet1!$E$6:$F$6</c:f>
              <c:numCache>
                <c:formatCode>General</c:formatCode>
                <c:ptCount val="2"/>
                <c:pt idx="0">
                  <c:v>556</c:v>
                </c:pt>
                <c:pt idx="1">
                  <c:v>113</c:v>
                </c:pt>
              </c:numCache>
            </c:numRef>
          </c:val>
          <c:smooth val="0"/>
          <c:extLst>
            <c:ext xmlns:c16="http://schemas.microsoft.com/office/drawing/2014/chart" uri="{C3380CC4-5D6E-409C-BE32-E72D297353CC}">
              <c16:uniqueId val="{00000001-C318-524B-B994-078648DB8576}"/>
            </c:ext>
          </c:extLst>
        </c:ser>
        <c:dLbls>
          <c:showLegendKey val="0"/>
          <c:showVal val="0"/>
          <c:showCatName val="0"/>
          <c:showSerName val="0"/>
          <c:showPercent val="0"/>
          <c:showBubbleSize val="0"/>
        </c:dLbls>
        <c:smooth val="0"/>
        <c:axId val="1489980799"/>
        <c:axId val="1489717215"/>
      </c:lineChart>
      <c:catAx>
        <c:axId val="14899807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489717215"/>
        <c:crosses val="autoZero"/>
        <c:auto val="1"/>
        <c:lblAlgn val="ctr"/>
        <c:lblOffset val="100"/>
        <c:noMultiLvlLbl val="0"/>
      </c:catAx>
      <c:valAx>
        <c:axId val="148971721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489980799"/>
        <c:crosses val="autoZero"/>
        <c:crossBetween val="between"/>
      </c:valAx>
      <c:spPr>
        <a:noFill/>
        <a:ln>
          <a:noFill/>
        </a:ln>
        <a:effectLst/>
      </c:spPr>
    </c:plotArea>
    <c:legend>
      <c:legendPos val="b"/>
      <c:layout>
        <c:manualLayout>
          <c:xMode val="edge"/>
          <c:yMode val="edge"/>
          <c:x val="0.25512050698816974"/>
          <c:y val="0.89703104829022384"/>
          <c:w val="0.44412297453919652"/>
          <c:h val="9.9536887528554385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4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5394150498714373E-2"/>
          <c:y val="7.470394736842105E-2"/>
          <c:w val="0.91308503832229482"/>
          <c:h val="0.69908205553253211"/>
        </c:manualLayout>
      </c:layout>
      <c:lineChart>
        <c:grouping val="standard"/>
        <c:varyColors val="0"/>
        <c:ser>
          <c:idx val="0"/>
          <c:order val="0"/>
          <c:tx>
            <c:strRef>
              <c:f>Sheet1!$D$16</c:f>
              <c:strCache>
                <c:ptCount val="1"/>
                <c:pt idx="0">
                  <c:v>Global</c:v>
                </c:pt>
              </c:strCache>
            </c:strRef>
          </c:tx>
          <c:spPr>
            <a:ln w="28575" cap="rnd">
              <a:solidFill>
                <a:schemeClr val="accent1"/>
              </a:solidFill>
              <a:round/>
            </a:ln>
            <a:effectLst/>
          </c:spPr>
          <c:marker>
            <c:symbol val="none"/>
          </c:marker>
          <c:dLbls>
            <c:dLbl>
              <c:idx val="0"/>
              <c:layout>
                <c:manualLayout>
                  <c:x val="-6.0649558777155776E-2"/>
                  <c:y val="-2.96052631578947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07A-6C4C-93B9-87510CF613F1}"/>
                </c:ext>
              </c:extLst>
            </c:dLbl>
            <c:dLbl>
              <c:idx val="1"/>
              <c:layout>
                <c:manualLayout>
                  <c:x val="-1.5651499039266006E-2"/>
                  <c:y val="-6.9078947368421059E-2"/>
                </c:manualLayout>
              </c:layout>
              <c:spPr>
                <a:noFill/>
                <a:ln>
                  <a:noFill/>
                </a:ln>
                <a:effectLst/>
              </c:spPr>
              <c:txPr>
                <a:bodyPr rot="0" spcFirstLastPara="1" vertOverflow="ellipsis" vert="horz" wrap="square" anchor="ctr" anchorCtr="1"/>
                <a:lstStyle/>
                <a:p>
                  <a:pPr>
                    <a:defRPr sz="2400" b="1" i="0" u="none" strike="noStrike" kern="1200" baseline="0">
                      <a:solidFill>
                        <a:schemeClr val="accent1">
                          <a:lumMod val="7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07A-6C4C-93B9-87510CF613F1}"/>
                </c:ext>
              </c:extLst>
            </c:dLbl>
            <c:spPr>
              <a:noFill/>
              <a:ln>
                <a:noFill/>
              </a:ln>
              <a:effectLst/>
            </c:spPr>
            <c:txPr>
              <a:bodyPr rot="0" spcFirstLastPara="1" vertOverflow="ellipsis" vert="horz" wrap="square" anchor="ctr" anchorCtr="1"/>
              <a:lstStyle/>
              <a:p>
                <a:pPr>
                  <a:defRPr sz="2400" b="0" i="0" u="none" strike="noStrike" kern="1200" baseline="0">
                    <a:solidFill>
                      <a:schemeClr val="accent1">
                        <a:lumMod val="7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Sheet1!$E$15:$F$15</c:f>
              <c:numCache>
                <c:formatCode>General</c:formatCode>
                <c:ptCount val="2"/>
                <c:pt idx="0">
                  <c:v>1990</c:v>
                </c:pt>
                <c:pt idx="1">
                  <c:v>2018</c:v>
                </c:pt>
              </c:numCache>
            </c:numRef>
          </c:cat>
          <c:val>
            <c:numRef>
              <c:f>Sheet1!$E$16:$F$16</c:f>
              <c:numCache>
                <c:formatCode>General</c:formatCode>
                <c:ptCount val="2"/>
                <c:pt idx="0">
                  <c:v>93</c:v>
                </c:pt>
                <c:pt idx="1">
                  <c:v>39</c:v>
                </c:pt>
              </c:numCache>
            </c:numRef>
          </c:val>
          <c:smooth val="0"/>
          <c:extLst>
            <c:ext xmlns:c16="http://schemas.microsoft.com/office/drawing/2014/chart" uri="{C3380CC4-5D6E-409C-BE32-E72D297353CC}">
              <c16:uniqueId val="{00000000-807A-6C4C-93B9-87510CF613F1}"/>
            </c:ext>
          </c:extLst>
        </c:ser>
        <c:ser>
          <c:idx val="1"/>
          <c:order val="1"/>
          <c:tx>
            <c:strRef>
              <c:f>Sheet1!$D$17</c:f>
              <c:strCache>
                <c:ptCount val="1"/>
                <c:pt idx="0">
                  <c:v>India</c:v>
                </c:pt>
              </c:strCache>
            </c:strRef>
          </c:tx>
          <c:spPr>
            <a:ln w="28575" cap="rnd">
              <a:solidFill>
                <a:srgbClr val="00B050"/>
              </a:solidFill>
              <a:round/>
            </a:ln>
            <a:effectLst/>
          </c:spPr>
          <c:marker>
            <c:symbol val="none"/>
          </c:marker>
          <c:dLbls>
            <c:dLbl>
              <c:idx val="0"/>
              <c:layout>
                <c:manualLayout>
                  <c:x val="0"/>
                  <c:y val="-2.3026315789473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07A-6C4C-93B9-87510CF613F1}"/>
                </c:ext>
              </c:extLst>
            </c:dLbl>
            <c:dLbl>
              <c:idx val="1"/>
              <c:layout>
                <c:manualLayout>
                  <c:x val="-2.1520811178990757E-2"/>
                  <c:y val="3.947368421052631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07A-6C4C-93B9-87510CF613F1}"/>
                </c:ext>
              </c:extLst>
            </c:dLbl>
            <c:spPr>
              <a:noFill/>
              <a:ln>
                <a:noFill/>
              </a:ln>
              <a:effectLst/>
            </c:spPr>
            <c:txPr>
              <a:bodyPr rot="0" spcFirstLastPara="1" vertOverflow="ellipsis" vert="horz" wrap="square" anchor="ctr" anchorCtr="1"/>
              <a:lstStyle/>
              <a:p>
                <a:pPr>
                  <a:defRPr sz="2400" b="1" i="0" u="none" strike="noStrike" kern="1200" baseline="0">
                    <a:solidFill>
                      <a:srgbClr val="00B05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Sheet1!$E$15:$F$15</c:f>
              <c:numCache>
                <c:formatCode>General</c:formatCode>
                <c:ptCount val="2"/>
                <c:pt idx="0">
                  <c:v>1990</c:v>
                </c:pt>
                <c:pt idx="1">
                  <c:v>2018</c:v>
                </c:pt>
              </c:numCache>
            </c:numRef>
          </c:cat>
          <c:val>
            <c:numRef>
              <c:f>Sheet1!$E$17:$F$17</c:f>
              <c:numCache>
                <c:formatCode>General</c:formatCode>
                <c:ptCount val="2"/>
                <c:pt idx="0">
                  <c:v>126</c:v>
                </c:pt>
                <c:pt idx="1">
                  <c:v>36</c:v>
                </c:pt>
              </c:numCache>
            </c:numRef>
          </c:val>
          <c:smooth val="0"/>
          <c:extLst>
            <c:ext xmlns:c16="http://schemas.microsoft.com/office/drawing/2014/chart" uri="{C3380CC4-5D6E-409C-BE32-E72D297353CC}">
              <c16:uniqueId val="{00000001-807A-6C4C-93B9-87510CF613F1}"/>
            </c:ext>
          </c:extLst>
        </c:ser>
        <c:dLbls>
          <c:showLegendKey val="0"/>
          <c:showVal val="0"/>
          <c:showCatName val="0"/>
          <c:showSerName val="0"/>
          <c:showPercent val="0"/>
          <c:showBubbleSize val="0"/>
        </c:dLbls>
        <c:smooth val="0"/>
        <c:axId val="1486443231"/>
        <c:axId val="1486290527"/>
      </c:lineChart>
      <c:catAx>
        <c:axId val="14864432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486290527"/>
        <c:crosses val="autoZero"/>
        <c:auto val="1"/>
        <c:lblAlgn val="ctr"/>
        <c:lblOffset val="100"/>
        <c:noMultiLvlLbl val="0"/>
      </c:catAx>
      <c:valAx>
        <c:axId val="148629052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486443231"/>
        <c:crosses val="autoZero"/>
        <c:crossBetween val="between"/>
      </c:valAx>
      <c:spPr>
        <a:noFill/>
        <a:ln>
          <a:noFill/>
        </a:ln>
        <a:effectLst/>
      </c:spPr>
    </c:plotArea>
    <c:legend>
      <c:legendPos val="b"/>
      <c:layout>
        <c:manualLayout>
          <c:xMode val="edge"/>
          <c:yMode val="edge"/>
          <c:x val="0.33488446467020705"/>
          <c:y val="0.91392820140903441"/>
          <c:w val="0.3302310706595859"/>
          <c:h val="6.6334956485702437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0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0"/>
    <c:plotArea>
      <c:layout/>
      <c:lineChart>
        <c:grouping val="standard"/>
        <c:varyColors val="0"/>
        <c:ser>
          <c:idx val="0"/>
          <c:order val="0"/>
          <c:spPr>
            <a:ln w="28575">
              <a:solidFill>
                <a:srgbClr val="C00000"/>
              </a:solidFill>
            </a:ln>
          </c:spPr>
          <c:marker>
            <c:spPr>
              <a:ln w="28575">
                <a:solidFill>
                  <a:srgbClr val="C00000"/>
                </a:solidFill>
              </a:ln>
            </c:spPr>
          </c:marker>
          <c:dLbls>
            <c:spPr>
              <a:noFill/>
              <a:ln>
                <a:noFill/>
              </a:ln>
              <a:effectLst/>
            </c:spPr>
            <c:dLblPos val="t"/>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ext>
            </c:extLst>
          </c:dLbls>
          <c:cat>
            <c:numRef>
              <c:f>Sheet1!$C$50:$C$56</c:f>
              <c:numCache>
                <c:formatCode>General</c:formatCode>
                <c:ptCount val="7"/>
                <c:pt idx="0">
                  <c:v>1990</c:v>
                </c:pt>
                <c:pt idx="1">
                  <c:v>1995</c:v>
                </c:pt>
                <c:pt idx="2">
                  <c:v>2000</c:v>
                </c:pt>
                <c:pt idx="3">
                  <c:v>2005</c:v>
                </c:pt>
                <c:pt idx="4">
                  <c:v>2010</c:v>
                </c:pt>
                <c:pt idx="5">
                  <c:v>2015</c:v>
                </c:pt>
                <c:pt idx="6">
                  <c:v>2018</c:v>
                </c:pt>
              </c:numCache>
            </c:numRef>
          </c:cat>
          <c:val>
            <c:numRef>
              <c:f>Sheet1!$D$50:$D$56</c:f>
              <c:numCache>
                <c:formatCode>General</c:formatCode>
                <c:ptCount val="7"/>
                <c:pt idx="0">
                  <c:v>80</c:v>
                </c:pt>
                <c:pt idx="1">
                  <c:v>74</c:v>
                </c:pt>
                <c:pt idx="2">
                  <c:v>68</c:v>
                </c:pt>
                <c:pt idx="3">
                  <c:v>58</c:v>
                </c:pt>
                <c:pt idx="4">
                  <c:v>47</c:v>
                </c:pt>
                <c:pt idx="5">
                  <c:v>37</c:v>
                </c:pt>
                <c:pt idx="6">
                  <c:v>32</c:v>
                </c:pt>
              </c:numCache>
            </c:numRef>
          </c:val>
          <c:smooth val="0"/>
          <c:extLst>
            <c:ext xmlns:c16="http://schemas.microsoft.com/office/drawing/2014/chart" uri="{C3380CC4-5D6E-409C-BE32-E72D297353CC}">
              <c16:uniqueId val="{00000000-82E9-9E45-ABEF-DDB88DBDAC6C}"/>
            </c:ext>
          </c:extLst>
        </c:ser>
        <c:dLbls>
          <c:showLegendKey val="0"/>
          <c:showVal val="0"/>
          <c:showCatName val="0"/>
          <c:showSerName val="0"/>
          <c:showPercent val="0"/>
          <c:showBubbleSize val="0"/>
        </c:dLbls>
        <c:marker val="1"/>
        <c:smooth val="0"/>
        <c:axId val="125436672"/>
        <c:axId val="125438208"/>
      </c:lineChart>
      <c:catAx>
        <c:axId val="125436672"/>
        <c:scaling>
          <c:orientation val="minMax"/>
        </c:scaling>
        <c:delete val="0"/>
        <c:axPos val="b"/>
        <c:numFmt formatCode="General" sourceLinked="0"/>
        <c:majorTickMark val="out"/>
        <c:minorTickMark val="none"/>
        <c:tickLblPos val="nextTo"/>
        <c:crossAx val="125438208"/>
        <c:crosses val="autoZero"/>
        <c:auto val="1"/>
        <c:lblAlgn val="ctr"/>
        <c:lblOffset val="100"/>
        <c:noMultiLvlLbl val="0"/>
      </c:catAx>
      <c:valAx>
        <c:axId val="125438208"/>
        <c:scaling>
          <c:orientation val="minMax"/>
        </c:scaling>
        <c:delete val="0"/>
        <c:axPos val="l"/>
        <c:majorGridlines/>
        <c:numFmt formatCode="General" sourceLinked="1"/>
        <c:majorTickMark val="out"/>
        <c:minorTickMark val="none"/>
        <c:tickLblPos val="nextTo"/>
        <c:txPr>
          <a:bodyPr/>
          <a:lstStyle/>
          <a:p>
            <a:pPr>
              <a:defRPr sz="1100"/>
            </a:pPr>
            <a:endParaRPr lang="en-US"/>
          </a:p>
        </c:txPr>
        <c:crossAx val="125436672"/>
        <c:crosses val="autoZero"/>
        <c:crossBetween val="between"/>
      </c:valAx>
    </c:plotArea>
    <c:plotVisOnly val="1"/>
    <c:dispBlanksAs val="gap"/>
    <c:showDLblsOverMax val="0"/>
  </c:chart>
  <c:txPr>
    <a:bodyPr/>
    <a:lstStyle/>
    <a:p>
      <a:pPr>
        <a:defRPr sz="24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548667022538507E-2"/>
          <c:y val="0.16204662726121671"/>
          <c:w val="0.92042548233344057"/>
          <c:h val="0.64815989860804724"/>
        </c:manualLayout>
      </c:layout>
      <c:lineChart>
        <c:grouping val="standard"/>
        <c:varyColors val="0"/>
        <c:ser>
          <c:idx val="0"/>
          <c:order val="0"/>
          <c:tx>
            <c:strRef>
              <c:f>Sheet1!$E$5</c:f>
              <c:strCache>
                <c:ptCount val="1"/>
                <c:pt idx="0">
                  <c:v>India</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eparator>, </c:separator>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Sheet1!$F$4:$S$4</c:f>
              <c:numCache>
                <c:formatCode>General</c:formatCode>
                <c:ptCount val="14"/>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numCache>
            </c:numRef>
          </c:cat>
          <c:val>
            <c:numRef>
              <c:f>Sheet1!$F$5:$S$5</c:f>
              <c:numCache>
                <c:formatCode>General</c:formatCode>
                <c:ptCount val="14"/>
                <c:pt idx="0">
                  <c:v>37</c:v>
                </c:pt>
                <c:pt idx="1">
                  <c:v>37</c:v>
                </c:pt>
                <c:pt idx="2">
                  <c:v>36</c:v>
                </c:pt>
                <c:pt idx="3">
                  <c:v>35</c:v>
                </c:pt>
                <c:pt idx="4">
                  <c:v>34</c:v>
                </c:pt>
                <c:pt idx="5">
                  <c:v>33</c:v>
                </c:pt>
                <c:pt idx="6">
                  <c:v>31</c:v>
                </c:pt>
                <c:pt idx="7">
                  <c:v>29</c:v>
                </c:pt>
                <c:pt idx="8">
                  <c:v>28</c:v>
                </c:pt>
                <c:pt idx="9">
                  <c:v>26</c:v>
                </c:pt>
                <c:pt idx="10">
                  <c:v>25</c:v>
                </c:pt>
                <c:pt idx="11">
                  <c:v>24</c:v>
                </c:pt>
                <c:pt idx="12">
                  <c:v>23</c:v>
                </c:pt>
                <c:pt idx="13">
                  <c:v>23</c:v>
                </c:pt>
              </c:numCache>
            </c:numRef>
          </c:val>
          <c:smooth val="0"/>
          <c:extLst>
            <c:ext xmlns:c16="http://schemas.microsoft.com/office/drawing/2014/chart" uri="{C3380CC4-5D6E-409C-BE32-E72D297353CC}">
              <c16:uniqueId val="{00000000-0751-1B4F-8EDC-154CE57FEB3A}"/>
            </c:ext>
          </c:extLst>
        </c:ser>
        <c:dLbls>
          <c:showLegendKey val="0"/>
          <c:showVal val="0"/>
          <c:showCatName val="0"/>
          <c:showSerName val="0"/>
          <c:showPercent val="0"/>
          <c:showBubbleSize val="0"/>
        </c:dLbls>
        <c:marker val="1"/>
        <c:smooth val="0"/>
        <c:axId val="1330392944"/>
        <c:axId val="1329978096"/>
      </c:lineChart>
      <c:catAx>
        <c:axId val="1330392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329978096"/>
        <c:crosses val="autoZero"/>
        <c:auto val="1"/>
        <c:lblAlgn val="ctr"/>
        <c:lblOffset val="100"/>
        <c:noMultiLvlLbl val="0"/>
      </c:catAx>
      <c:valAx>
        <c:axId val="1329978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3303929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600"/>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Children Immunized</c:v>
                </c:pt>
              </c:strCache>
            </c:strRef>
          </c:tx>
          <c:spPr>
            <a:ln w="57150" cap="rnd">
              <a:solidFill>
                <a:schemeClr val="accent1"/>
              </a:solidFill>
              <a:round/>
            </a:ln>
            <a:effectLst/>
          </c:spPr>
          <c:marker>
            <c:symbol val="none"/>
          </c:marker>
          <c:cat>
            <c:strRef>
              <c:f>Sheet1!$A$2:$A$9</c:f>
              <c:strCache>
                <c:ptCount val="8"/>
                <c:pt idx="0">
                  <c:v>MI-1
(2015)</c:v>
                </c:pt>
                <c:pt idx="1">
                  <c:v>MI-2
(2015-16)</c:v>
                </c:pt>
                <c:pt idx="2">
                  <c:v>MI-3
(2016)</c:v>
                </c:pt>
                <c:pt idx="3">
                  <c:v>MI-4
(2017)</c:v>
                </c:pt>
                <c:pt idx="4">
                  <c:v>IMI
(2017-18)</c:v>
                </c:pt>
                <c:pt idx="5">
                  <c:v>MI-GSA &amp; EGSA
(2018)</c:v>
                </c:pt>
                <c:pt idx="6">
                  <c:v>MI-6
(2018)</c:v>
                </c:pt>
                <c:pt idx="7">
                  <c:v>IMI 2.0*
(2019-20)</c:v>
                </c:pt>
              </c:strCache>
            </c:strRef>
          </c:cat>
          <c:val>
            <c:numRef>
              <c:f>Sheet1!$B$2:$B$9</c:f>
              <c:numCache>
                <c:formatCode>0.00</c:formatCode>
                <c:ptCount val="8"/>
                <c:pt idx="0">
                  <c:v>75.753769999999989</c:v>
                </c:pt>
                <c:pt idx="1">
                  <c:v>146.04919999999998</c:v>
                </c:pt>
                <c:pt idx="2">
                  <c:v>208.12860000000001</c:v>
                </c:pt>
                <c:pt idx="3">
                  <c:v>254.7773</c:v>
                </c:pt>
                <c:pt idx="4">
                  <c:v>314.27329999999995</c:v>
                </c:pt>
                <c:pt idx="5">
                  <c:v>334.48999999999995</c:v>
                </c:pt>
                <c:pt idx="6">
                  <c:v>339.43599999999986</c:v>
                </c:pt>
                <c:pt idx="7">
                  <c:v>376.53499999999991</c:v>
                </c:pt>
              </c:numCache>
            </c:numRef>
          </c:val>
          <c:smooth val="0"/>
          <c:extLst>
            <c:ext xmlns:c16="http://schemas.microsoft.com/office/drawing/2014/chart" uri="{C3380CC4-5D6E-409C-BE32-E72D297353CC}">
              <c16:uniqueId val="{00000000-314D-4D55-97EE-A0345B210D8D}"/>
            </c:ext>
          </c:extLst>
        </c:ser>
        <c:ser>
          <c:idx val="1"/>
          <c:order val="1"/>
          <c:tx>
            <c:strRef>
              <c:f>Sheet1!$C$1</c:f>
              <c:strCache>
                <c:ptCount val="1"/>
                <c:pt idx="0">
                  <c:v>Pregnant Women Immunized</c:v>
                </c:pt>
              </c:strCache>
            </c:strRef>
          </c:tx>
          <c:spPr>
            <a:ln w="57150" cap="rnd">
              <a:solidFill>
                <a:schemeClr val="accent2"/>
              </a:solidFill>
              <a:round/>
            </a:ln>
            <a:effectLst/>
          </c:spPr>
          <c:marker>
            <c:symbol val="none"/>
          </c:marker>
          <c:cat>
            <c:strRef>
              <c:f>Sheet1!$A$2:$A$9</c:f>
              <c:strCache>
                <c:ptCount val="8"/>
                <c:pt idx="0">
                  <c:v>MI-1
(2015)</c:v>
                </c:pt>
                <c:pt idx="1">
                  <c:v>MI-2
(2015-16)</c:v>
                </c:pt>
                <c:pt idx="2">
                  <c:v>MI-3
(2016)</c:v>
                </c:pt>
                <c:pt idx="3">
                  <c:v>MI-4
(2017)</c:v>
                </c:pt>
                <c:pt idx="4">
                  <c:v>IMI
(2017-18)</c:v>
                </c:pt>
                <c:pt idx="5">
                  <c:v>MI-GSA &amp; EGSA
(2018)</c:v>
                </c:pt>
                <c:pt idx="6">
                  <c:v>MI-6
(2018)</c:v>
                </c:pt>
                <c:pt idx="7">
                  <c:v>IMI 2.0*
(2019-20)</c:v>
                </c:pt>
              </c:strCache>
            </c:strRef>
          </c:cat>
          <c:val>
            <c:numRef>
              <c:f>Sheet1!$C$2:$C$9</c:f>
              <c:numCache>
                <c:formatCode>0.00</c:formatCode>
                <c:ptCount val="8"/>
                <c:pt idx="0">
                  <c:v>20.946560000000002</c:v>
                </c:pt>
                <c:pt idx="1">
                  <c:v>37.774630000000002</c:v>
                </c:pt>
                <c:pt idx="2">
                  <c:v>55.600200000000001</c:v>
                </c:pt>
                <c:pt idx="3">
                  <c:v>68.784620000000018</c:v>
                </c:pt>
                <c:pt idx="4">
                  <c:v>80.641620000000017</c:v>
                </c:pt>
                <c:pt idx="5">
                  <c:v>86.05</c:v>
                </c:pt>
                <c:pt idx="6">
                  <c:v>87.179999999999993</c:v>
                </c:pt>
                <c:pt idx="7">
                  <c:v>94.600000000000009</c:v>
                </c:pt>
              </c:numCache>
            </c:numRef>
          </c:val>
          <c:smooth val="0"/>
          <c:extLst>
            <c:ext xmlns:c16="http://schemas.microsoft.com/office/drawing/2014/chart" uri="{C3380CC4-5D6E-409C-BE32-E72D297353CC}">
              <c16:uniqueId val="{00000001-314D-4D55-97EE-A0345B210D8D}"/>
            </c:ext>
          </c:extLst>
        </c:ser>
        <c:dLbls>
          <c:showLegendKey val="0"/>
          <c:showVal val="0"/>
          <c:showCatName val="0"/>
          <c:showSerName val="0"/>
          <c:showPercent val="0"/>
          <c:showBubbleSize val="0"/>
        </c:dLbls>
        <c:smooth val="0"/>
        <c:axId val="134607616"/>
        <c:axId val="134609152"/>
      </c:lineChart>
      <c:catAx>
        <c:axId val="134607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sz="1600" b="1"/>
            </a:pPr>
            <a:endParaRPr lang="en-US"/>
          </a:p>
        </c:txPr>
        <c:crossAx val="134609152"/>
        <c:crosses val="autoZero"/>
        <c:auto val="1"/>
        <c:lblAlgn val="ctr"/>
        <c:lblOffset val="100"/>
        <c:noMultiLvlLbl val="0"/>
      </c:catAx>
      <c:valAx>
        <c:axId val="134609152"/>
        <c:scaling>
          <c:orientation val="minMax"/>
          <c:max val="400"/>
          <c:min val="0"/>
        </c:scaling>
        <c:delete val="0"/>
        <c:axPos val="l"/>
        <c:numFmt formatCode="0.00" sourceLinked="1"/>
        <c:majorTickMark val="none"/>
        <c:minorTickMark val="none"/>
        <c:tickLblPos val="nextTo"/>
        <c:spPr>
          <a:noFill/>
          <a:ln>
            <a:noFill/>
          </a:ln>
          <a:effectLst/>
        </c:spPr>
        <c:txPr>
          <a:bodyPr rot="-60000000" vert="horz"/>
          <a:lstStyle/>
          <a:p>
            <a:pPr>
              <a:defRPr sz="1100"/>
            </a:pPr>
            <a:endParaRPr lang="en-US"/>
          </a:p>
        </c:txPr>
        <c:crossAx val="134607616"/>
        <c:crosses val="autoZero"/>
        <c:crossBetween val="between"/>
        <c:majorUnit val="100"/>
      </c:valAx>
      <c:spPr>
        <a:noFill/>
        <a:ln>
          <a:noFill/>
        </a:ln>
        <a:effectLst/>
      </c:spPr>
    </c:plotArea>
    <c:legend>
      <c:legendPos val="b"/>
      <c:layout>
        <c:manualLayout>
          <c:xMode val="edge"/>
          <c:yMode val="edge"/>
          <c:x val="0.13233930883836209"/>
          <c:y val="6.1662598006246232E-2"/>
          <c:w val="0.46566780527968354"/>
          <c:h val="0.11802245749892042"/>
        </c:manualLayout>
      </c:layout>
      <c:overlay val="0"/>
      <c:spPr>
        <a:noFill/>
        <a:ln>
          <a:noFill/>
        </a:ln>
        <a:effectLst/>
      </c:spPr>
      <c:txPr>
        <a:bodyPr rot="0" vert="horz"/>
        <a:lstStyle/>
        <a:p>
          <a:pPr>
            <a:defRPr sz="1600" b="1"/>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700"/>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6.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png"/><Relationship Id="rId1" Type="http://schemas.openxmlformats.org/officeDocument/2006/relationships/image" Target="../media/image38.png"/><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s>
</file>

<file path=ppt/diagrams/_rels/drawing6.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png"/><Relationship Id="rId1" Type="http://schemas.openxmlformats.org/officeDocument/2006/relationships/image" Target="../media/image38.png"/><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C32B05-62EA-407A-B21C-2310C7945705}" type="doc">
      <dgm:prSet loTypeId="urn:microsoft.com/office/officeart/2005/8/layout/default" loCatId="list" qsTypeId="urn:microsoft.com/office/officeart/2005/8/quickstyle/simple4" qsCatId="simple" csTypeId="urn:microsoft.com/office/officeart/2005/8/colors/colorful1" csCatId="colorful" phldr="1"/>
      <dgm:spPr/>
      <dgm:t>
        <a:bodyPr/>
        <a:lstStyle/>
        <a:p>
          <a:endParaRPr lang="en-US"/>
        </a:p>
      </dgm:t>
    </dgm:pt>
    <dgm:pt modelId="{42D71409-67F9-455C-8C6D-716D284AAA6B}">
      <dgm:prSet phldrT="[Text]"/>
      <dgm:spPr/>
      <dgm:t>
        <a:bodyPr/>
        <a:lstStyle/>
        <a:p>
          <a:r>
            <a:rPr lang="en-US" b="1" dirty="0">
              <a:ea typeface="Calibri" panose="020F0502020204030204" pitchFamily="34" charset="0"/>
              <a:cs typeface="Arial" panose="020B0604020202020204" pitchFamily="34" charset="0"/>
            </a:rPr>
            <a:t>Janani Suraksha Yojana (JSY)</a:t>
          </a:r>
          <a:endParaRPr lang="en-US" dirty="0"/>
        </a:p>
      </dgm:t>
    </dgm:pt>
    <dgm:pt modelId="{51680ED1-AF6E-4B28-AE94-92B0EFB0DF7D}" type="parTrans" cxnId="{2AA9C11F-1F1D-428E-801A-47EAA766C99D}">
      <dgm:prSet/>
      <dgm:spPr/>
      <dgm:t>
        <a:bodyPr/>
        <a:lstStyle/>
        <a:p>
          <a:endParaRPr lang="en-US"/>
        </a:p>
      </dgm:t>
    </dgm:pt>
    <dgm:pt modelId="{478B7D3C-9FB4-4BC6-90AC-49960560DECD}" type="sibTrans" cxnId="{2AA9C11F-1F1D-428E-801A-47EAA766C99D}">
      <dgm:prSet/>
      <dgm:spPr/>
      <dgm:t>
        <a:bodyPr/>
        <a:lstStyle/>
        <a:p>
          <a:endParaRPr lang="en-US"/>
        </a:p>
      </dgm:t>
    </dgm:pt>
    <dgm:pt modelId="{F66099B6-DBBD-4AB0-82D2-877B80F846F7}">
      <dgm:prSet phldrT="[Text]"/>
      <dgm:spPr>
        <a:solidFill>
          <a:schemeClr val="accent5">
            <a:lumMod val="50000"/>
          </a:schemeClr>
        </a:solidFill>
      </dgm:spPr>
      <dgm:t>
        <a:bodyPr/>
        <a:lstStyle/>
        <a:p>
          <a:r>
            <a:rPr lang="en-US" b="1" dirty="0">
              <a:ea typeface="Calibri" panose="020F0502020204030204" pitchFamily="34" charset="0"/>
              <a:cs typeface="Arial" panose="020B0604020202020204" pitchFamily="34" charset="0"/>
            </a:rPr>
            <a:t>Janani Shishu Suraksha Karyakram (JSSK)</a:t>
          </a:r>
          <a:endParaRPr lang="en-US" dirty="0"/>
        </a:p>
      </dgm:t>
    </dgm:pt>
    <dgm:pt modelId="{B09C8BFB-F41C-4AC4-AB94-F216E3081C2D}" type="parTrans" cxnId="{B4F3EA32-CE64-4A92-9BAE-BC57E5392B05}">
      <dgm:prSet/>
      <dgm:spPr/>
      <dgm:t>
        <a:bodyPr/>
        <a:lstStyle/>
        <a:p>
          <a:endParaRPr lang="en-US"/>
        </a:p>
      </dgm:t>
    </dgm:pt>
    <dgm:pt modelId="{BC531B32-9B0E-482E-BF91-65C61F17168D}" type="sibTrans" cxnId="{B4F3EA32-CE64-4A92-9BAE-BC57E5392B05}">
      <dgm:prSet/>
      <dgm:spPr/>
      <dgm:t>
        <a:bodyPr/>
        <a:lstStyle/>
        <a:p>
          <a:endParaRPr lang="en-US"/>
        </a:p>
      </dgm:t>
    </dgm:pt>
    <dgm:pt modelId="{EE62A4F6-4AC4-435B-990E-81A71CE8CAC7}">
      <dgm:prSet phldrT="[Text]"/>
      <dgm:spPr>
        <a:solidFill>
          <a:schemeClr val="accent4">
            <a:lumMod val="75000"/>
          </a:schemeClr>
        </a:solidFill>
      </dgm:spPr>
      <dgm:t>
        <a:bodyPr/>
        <a:lstStyle/>
        <a:p>
          <a:r>
            <a:rPr lang="en-US" b="1" dirty="0">
              <a:ea typeface="Calibri" panose="020F0502020204030204" pitchFamily="34" charset="0"/>
              <a:cs typeface="Arial" panose="020B0604020202020204" pitchFamily="34" charset="0"/>
            </a:rPr>
            <a:t>Pradhan Mantri Surakshit Matritva Abhiyan (PMSMA)</a:t>
          </a:r>
          <a:endParaRPr lang="en-US" dirty="0"/>
        </a:p>
      </dgm:t>
    </dgm:pt>
    <dgm:pt modelId="{F287B947-7343-4FA2-B288-B23A59FFAE31}" type="parTrans" cxnId="{3A2CECA6-0C5B-46BB-B7C6-7D37E9D210BD}">
      <dgm:prSet/>
      <dgm:spPr/>
      <dgm:t>
        <a:bodyPr/>
        <a:lstStyle/>
        <a:p>
          <a:endParaRPr lang="en-US"/>
        </a:p>
      </dgm:t>
    </dgm:pt>
    <dgm:pt modelId="{389F9A93-0231-4877-8C41-5D5B8DD7AAC0}" type="sibTrans" cxnId="{3A2CECA6-0C5B-46BB-B7C6-7D37E9D210BD}">
      <dgm:prSet/>
      <dgm:spPr/>
      <dgm:t>
        <a:bodyPr/>
        <a:lstStyle/>
        <a:p>
          <a:endParaRPr lang="en-US"/>
        </a:p>
      </dgm:t>
    </dgm:pt>
    <dgm:pt modelId="{B6D9DE15-697B-42C2-B6A1-CE31260EED93}">
      <dgm:prSet phldrT="[Text]"/>
      <dgm:spPr/>
      <dgm:t>
        <a:bodyPr/>
        <a:lstStyle/>
        <a:p>
          <a:r>
            <a:rPr lang="en-IN" b="1" dirty="0">
              <a:ea typeface="Calibri" panose="020F0502020204030204" pitchFamily="34" charset="0"/>
              <a:cs typeface="Arial" panose="020B0604020202020204" pitchFamily="34" charset="0"/>
            </a:rPr>
            <a:t>Midwifery Initiative</a:t>
          </a:r>
          <a:endParaRPr lang="en-US" dirty="0"/>
        </a:p>
      </dgm:t>
    </dgm:pt>
    <dgm:pt modelId="{EAC9FC21-5112-4CCF-8070-06ED15ED24ED}" type="parTrans" cxnId="{40513FB0-F94C-499F-9A0B-9E0341D0A0C2}">
      <dgm:prSet/>
      <dgm:spPr/>
      <dgm:t>
        <a:bodyPr/>
        <a:lstStyle/>
        <a:p>
          <a:endParaRPr lang="en-US"/>
        </a:p>
      </dgm:t>
    </dgm:pt>
    <dgm:pt modelId="{B605B681-1ACB-4650-8600-F9223ABDDC16}" type="sibTrans" cxnId="{40513FB0-F94C-499F-9A0B-9E0341D0A0C2}">
      <dgm:prSet/>
      <dgm:spPr/>
      <dgm:t>
        <a:bodyPr/>
        <a:lstStyle/>
        <a:p>
          <a:endParaRPr lang="en-US"/>
        </a:p>
      </dgm:t>
    </dgm:pt>
    <dgm:pt modelId="{244CE93D-3CE9-480A-BC40-D5795AE4CC61}">
      <dgm:prSet phldrT="[Text]"/>
      <dgm:spPr/>
      <dgm:t>
        <a:bodyPr/>
        <a:lstStyle/>
        <a:p>
          <a:r>
            <a:rPr lang="en-IN" b="1" dirty="0">
              <a:ea typeface="Calibri" panose="020F0502020204030204" pitchFamily="34" charset="0"/>
              <a:cs typeface="Arial" panose="020B0604020202020204" pitchFamily="34" charset="0"/>
            </a:rPr>
            <a:t>Surakshit Matritva Aashwashan (SUMAN)</a:t>
          </a:r>
          <a:endParaRPr lang="en-US" dirty="0"/>
        </a:p>
      </dgm:t>
    </dgm:pt>
    <dgm:pt modelId="{B26CFE49-55EC-4B92-8D65-F00D6B48420B}" type="parTrans" cxnId="{746C65D4-0A32-4610-8B9B-A01592BB40A3}">
      <dgm:prSet/>
      <dgm:spPr/>
      <dgm:t>
        <a:bodyPr/>
        <a:lstStyle/>
        <a:p>
          <a:endParaRPr lang="en-US"/>
        </a:p>
      </dgm:t>
    </dgm:pt>
    <dgm:pt modelId="{AA2C577D-A278-4959-857E-CDA154440386}" type="sibTrans" cxnId="{746C65D4-0A32-4610-8B9B-A01592BB40A3}">
      <dgm:prSet/>
      <dgm:spPr/>
      <dgm:t>
        <a:bodyPr/>
        <a:lstStyle/>
        <a:p>
          <a:endParaRPr lang="en-US"/>
        </a:p>
      </dgm:t>
    </dgm:pt>
    <dgm:pt modelId="{02945A89-1D10-460E-AC6F-C8277F0EF532}">
      <dgm:prSet phldrT="[Text]"/>
      <dgm:spPr>
        <a:solidFill>
          <a:schemeClr val="accent5">
            <a:lumMod val="50000"/>
          </a:schemeClr>
        </a:solidFill>
      </dgm:spPr>
      <dgm:t>
        <a:bodyPr/>
        <a:lstStyle/>
        <a:p>
          <a:r>
            <a:rPr lang="en-US" b="1" dirty="0">
              <a:ea typeface="Calibri" panose="020F0502020204030204" pitchFamily="34" charset="0"/>
              <a:cs typeface="Arial" panose="020B0604020202020204" pitchFamily="34" charset="0"/>
            </a:rPr>
            <a:t>Comprehensive Abortion Care Services (CAC)</a:t>
          </a:r>
        </a:p>
      </dgm:t>
    </dgm:pt>
    <dgm:pt modelId="{6F8C3CEE-FEE3-4D77-B707-A6B283128F4A}" type="parTrans" cxnId="{BE2250FE-D73B-4C48-8C93-9F2FE03387E9}">
      <dgm:prSet/>
      <dgm:spPr/>
      <dgm:t>
        <a:bodyPr/>
        <a:lstStyle/>
        <a:p>
          <a:endParaRPr lang="en-US"/>
        </a:p>
      </dgm:t>
    </dgm:pt>
    <dgm:pt modelId="{D63F6889-0CC7-4574-975F-A0114273E421}" type="sibTrans" cxnId="{BE2250FE-D73B-4C48-8C93-9F2FE03387E9}">
      <dgm:prSet/>
      <dgm:spPr/>
      <dgm:t>
        <a:bodyPr/>
        <a:lstStyle/>
        <a:p>
          <a:endParaRPr lang="en-US"/>
        </a:p>
      </dgm:t>
    </dgm:pt>
    <dgm:pt modelId="{0AACFC56-0832-46F3-8906-401B8BF44FE0}">
      <dgm:prSet phldrT="[Text]"/>
      <dgm:spPr>
        <a:solidFill>
          <a:schemeClr val="accent4">
            <a:lumMod val="75000"/>
          </a:schemeClr>
        </a:solidFill>
      </dgm:spPr>
      <dgm:t>
        <a:bodyPr/>
        <a:lstStyle/>
        <a:p>
          <a:r>
            <a:rPr lang="en-US" b="1" dirty="0">
              <a:ea typeface="Calibri" panose="020F0502020204030204" pitchFamily="34" charset="0"/>
              <a:cs typeface="Arial" panose="020B0604020202020204" pitchFamily="34" charset="0"/>
            </a:rPr>
            <a:t>Universal screening for HIV and Syphilis </a:t>
          </a:r>
          <a:endParaRPr lang="en-US" dirty="0"/>
        </a:p>
      </dgm:t>
    </dgm:pt>
    <dgm:pt modelId="{88CF1521-D0F1-4C25-B58D-08CE750AF118}" type="parTrans" cxnId="{FF2E6321-E9B5-43C8-87AE-76EE344CCB47}">
      <dgm:prSet/>
      <dgm:spPr/>
      <dgm:t>
        <a:bodyPr/>
        <a:lstStyle/>
        <a:p>
          <a:endParaRPr lang="en-US"/>
        </a:p>
      </dgm:t>
    </dgm:pt>
    <dgm:pt modelId="{6A3AE81A-63BE-4831-9277-CE6F5FE926E5}" type="sibTrans" cxnId="{FF2E6321-E9B5-43C8-87AE-76EE344CCB47}">
      <dgm:prSet/>
      <dgm:spPr/>
      <dgm:t>
        <a:bodyPr/>
        <a:lstStyle/>
        <a:p>
          <a:endParaRPr lang="en-US"/>
        </a:p>
      </dgm:t>
    </dgm:pt>
    <dgm:pt modelId="{8DD73504-022E-4350-9047-BB3C04E2E16A}">
      <dgm:prSet phldrT="[Text]"/>
      <dgm:spPr/>
      <dgm:t>
        <a:bodyPr/>
        <a:lstStyle/>
        <a:p>
          <a:r>
            <a:rPr lang="en-US" b="1" dirty="0">
              <a:ea typeface="Calibri" panose="020F0502020204030204" pitchFamily="34" charset="0"/>
              <a:cs typeface="Arial" panose="020B0604020202020204" pitchFamily="34" charset="0"/>
            </a:rPr>
            <a:t>Strengthening First Referral Units (FRUs) &amp; Delivery Points (DP)</a:t>
          </a:r>
          <a:endParaRPr lang="en-US" dirty="0"/>
        </a:p>
      </dgm:t>
    </dgm:pt>
    <dgm:pt modelId="{B40C9E3A-7B2C-4B01-836D-DD7C37BC35EB}" type="parTrans" cxnId="{B15882FB-ECEE-4FCB-A530-AC4E7134282C}">
      <dgm:prSet/>
      <dgm:spPr/>
      <dgm:t>
        <a:bodyPr/>
        <a:lstStyle/>
        <a:p>
          <a:endParaRPr lang="en-US"/>
        </a:p>
      </dgm:t>
    </dgm:pt>
    <dgm:pt modelId="{527E78F7-EC32-4A86-B526-B71E926E899A}" type="sibTrans" cxnId="{B15882FB-ECEE-4FCB-A530-AC4E7134282C}">
      <dgm:prSet/>
      <dgm:spPr/>
      <dgm:t>
        <a:bodyPr/>
        <a:lstStyle/>
        <a:p>
          <a:endParaRPr lang="en-US"/>
        </a:p>
      </dgm:t>
    </dgm:pt>
    <dgm:pt modelId="{D85A3869-E47B-4B58-B8B5-5FB5F7E0B683}">
      <dgm:prSet phldrT="[Text]"/>
      <dgm:spPr>
        <a:solidFill>
          <a:schemeClr val="accent5">
            <a:lumMod val="50000"/>
          </a:schemeClr>
        </a:solidFill>
      </dgm:spPr>
      <dgm:t>
        <a:bodyPr/>
        <a:lstStyle/>
        <a:p>
          <a:r>
            <a:rPr lang="en-US" b="1" dirty="0">
              <a:ea typeface="Calibri" panose="020F0502020204030204" pitchFamily="34" charset="0"/>
              <a:cs typeface="Arial" panose="020B0604020202020204" pitchFamily="34" charset="0"/>
            </a:rPr>
            <a:t>Maternal Death Surveillance &amp; Response (MDSR)</a:t>
          </a:r>
          <a:endParaRPr lang="en-US" dirty="0"/>
        </a:p>
      </dgm:t>
    </dgm:pt>
    <dgm:pt modelId="{231BE585-4073-41F7-A4F0-394393A46A53}" type="parTrans" cxnId="{D3D4C088-A30F-42B3-95F3-2482AC8F02E9}">
      <dgm:prSet/>
      <dgm:spPr/>
      <dgm:t>
        <a:bodyPr/>
        <a:lstStyle/>
        <a:p>
          <a:endParaRPr lang="en-US"/>
        </a:p>
      </dgm:t>
    </dgm:pt>
    <dgm:pt modelId="{8B5A5B50-D92D-4CD3-AD8D-734F4BF27AE2}" type="sibTrans" cxnId="{D3D4C088-A30F-42B3-95F3-2482AC8F02E9}">
      <dgm:prSet/>
      <dgm:spPr/>
      <dgm:t>
        <a:bodyPr/>
        <a:lstStyle/>
        <a:p>
          <a:endParaRPr lang="en-US"/>
        </a:p>
      </dgm:t>
    </dgm:pt>
    <dgm:pt modelId="{96056619-4021-F843-BF6D-B0D69C534993}">
      <dgm:prSet phldrT="[Text]"/>
      <dgm:spPr/>
      <dgm:t>
        <a:bodyPr/>
        <a:lstStyle/>
        <a:p>
          <a:r>
            <a:rPr lang="en-US" b="1" dirty="0">
              <a:ea typeface="Calibri" panose="020F0502020204030204" pitchFamily="34" charset="0"/>
              <a:cs typeface="Arial" panose="020B0604020202020204" pitchFamily="34" charset="0"/>
            </a:rPr>
            <a:t>LaQshya –  Labor Room &amp; Maternity OT </a:t>
          </a:r>
          <a:endParaRPr lang="en-US" dirty="0"/>
        </a:p>
      </dgm:t>
    </dgm:pt>
    <dgm:pt modelId="{CD7C5D5A-FDF5-9B41-BA82-33289C4A9A50}" type="parTrans" cxnId="{5322D784-C483-1B41-B337-182496606462}">
      <dgm:prSet/>
      <dgm:spPr/>
      <dgm:t>
        <a:bodyPr/>
        <a:lstStyle/>
        <a:p>
          <a:endParaRPr lang="en-GB"/>
        </a:p>
      </dgm:t>
    </dgm:pt>
    <dgm:pt modelId="{DA8BD15F-F4F0-0947-AC9A-236996252CFD}" type="sibTrans" cxnId="{5322D784-C483-1B41-B337-182496606462}">
      <dgm:prSet/>
      <dgm:spPr/>
      <dgm:t>
        <a:bodyPr/>
        <a:lstStyle/>
        <a:p>
          <a:endParaRPr lang="en-GB"/>
        </a:p>
      </dgm:t>
    </dgm:pt>
    <dgm:pt modelId="{F2755E02-B860-C148-B3DD-D75845F36506}">
      <dgm:prSet phldrT="[Text]"/>
      <dgm:spPr/>
      <dgm:t>
        <a:bodyPr/>
        <a:lstStyle/>
        <a:p>
          <a:r>
            <a:rPr lang="en-US" b="1" dirty="0">
              <a:ea typeface="Calibri" panose="020F0502020204030204" pitchFamily="34" charset="0"/>
              <a:cs typeface="Arial" panose="020B0604020202020204" pitchFamily="34" charset="0"/>
            </a:rPr>
            <a:t>MCH Wings and Obstetric HDUs/ ICUs</a:t>
          </a:r>
          <a:endParaRPr lang="en-US" dirty="0"/>
        </a:p>
      </dgm:t>
    </dgm:pt>
    <dgm:pt modelId="{23DC89F5-E255-4A49-A639-E17D6CDC24E3}" type="parTrans" cxnId="{3FF4A878-B328-2941-99DC-61E3C147D74C}">
      <dgm:prSet/>
      <dgm:spPr/>
      <dgm:t>
        <a:bodyPr/>
        <a:lstStyle/>
        <a:p>
          <a:endParaRPr lang="en-GB"/>
        </a:p>
      </dgm:t>
    </dgm:pt>
    <dgm:pt modelId="{C07B7A69-3FEE-1B43-A0E2-274345E528FD}" type="sibTrans" cxnId="{3FF4A878-B328-2941-99DC-61E3C147D74C}">
      <dgm:prSet/>
      <dgm:spPr/>
      <dgm:t>
        <a:bodyPr/>
        <a:lstStyle/>
        <a:p>
          <a:endParaRPr lang="en-GB"/>
        </a:p>
      </dgm:t>
    </dgm:pt>
    <dgm:pt modelId="{417E231A-870A-1843-B47F-BBBFD446404C}">
      <dgm:prSet phldrT="[Text]"/>
      <dgm:spPr/>
      <dgm:t>
        <a:bodyPr/>
        <a:lstStyle/>
        <a:p>
          <a:r>
            <a:rPr lang="en-US" b="1" dirty="0">
              <a:ea typeface="Calibri" panose="020F0502020204030204" pitchFamily="34" charset="0"/>
              <a:cs typeface="Arial" panose="020B0604020202020204" pitchFamily="34" charset="0"/>
            </a:rPr>
            <a:t>Capacity Building of Human Resource: Dakshata, CEmONC, LSAS, SBA etc. </a:t>
          </a:r>
          <a:endParaRPr lang="en-US" dirty="0"/>
        </a:p>
      </dgm:t>
    </dgm:pt>
    <dgm:pt modelId="{7BB4AA45-B840-6649-ADE2-7A927925C178}" type="parTrans" cxnId="{0A27FC04-F829-AB48-8C97-894ED1C33500}">
      <dgm:prSet/>
      <dgm:spPr/>
      <dgm:t>
        <a:bodyPr/>
        <a:lstStyle/>
        <a:p>
          <a:endParaRPr lang="en-GB"/>
        </a:p>
      </dgm:t>
    </dgm:pt>
    <dgm:pt modelId="{D122CE9D-CCC9-7C4B-B39D-A8A6CDC3F085}" type="sibTrans" cxnId="{0A27FC04-F829-AB48-8C97-894ED1C33500}">
      <dgm:prSet/>
      <dgm:spPr/>
      <dgm:t>
        <a:bodyPr/>
        <a:lstStyle/>
        <a:p>
          <a:endParaRPr lang="en-GB"/>
        </a:p>
      </dgm:t>
    </dgm:pt>
    <dgm:pt modelId="{8CC69EF8-B830-49B1-8062-96994DAE4B18}" type="pres">
      <dgm:prSet presAssocID="{B9C32B05-62EA-407A-B21C-2310C7945705}" presName="diagram" presStyleCnt="0">
        <dgm:presLayoutVars>
          <dgm:dir/>
          <dgm:resizeHandles val="exact"/>
        </dgm:presLayoutVars>
      </dgm:prSet>
      <dgm:spPr/>
      <dgm:t>
        <a:bodyPr/>
        <a:lstStyle/>
        <a:p>
          <a:endParaRPr lang="en-US"/>
        </a:p>
      </dgm:t>
    </dgm:pt>
    <dgm:pt modelId="{FB5524E8-6B6E-4448-B025-602D0D1058FE}" type="pres">
      <dgm:prSet presAssocID="{42D71409-67F9-455C-8C6D-716D284AAA6B}" presName="node" presStyleLbl="node1" presStyleIdx="0" presStyleCnt="12" custLinFactX="100000" custLinFactNeighborX="121160" custLinFactNeighborY="0">
        <dgm:presLayoutVars>
          <dgm:bulletEnabled val="1"/>
        </dgm:presLayoutVars>
      </dgm:prSet>
      <dgm:spPr/>
      <dgm:t>
        <a:bodyPr/>
        <a:lstStyle/>
        <a:p>
          <a:endParaRPr lang="en-US"/>
        </a:p>
      </dgm:t>
    </dgm:pt>
    <dgm:pt modelId="{E517EE8B-46E2-4D9B-A14C-AB9FADC39E9E}" type="pres">
      <dgm:prSet presAssocID="{478B7D3C-9FB4-4BC6-90AC-49960560DECD}" presName="sibTrans" presStyleCnt="0"/>
      <dgm:spPr/>
    </dgm:pt>
    <dgm:pt modelId="{C6AB88CD-8428-42C0-B6CC-3F8887D6DA1D}" type="pres">
      <dgm:prSet presAssocID="{F66099B6-DBBD-4AB0-82D2-877B80F846F7}" presName="node" presStyleLbl="node1" presStyleIdx="1" presStyleCnt="12">
        <dgm:presLayoutVars>
          <dgm:bulletEnabled val="1"/>
        </dgm:presLayoutVars>
      </dgm:prSet>
      <dgm:spPr/>
      <dgm:t>
        <a:bodyPr/>
        <a:lstStyle/>
        <a:p>
          <a:endParaRPr lang="en-US"/>
        </a:p>
      </dgm:t>
    </dgm:pt>
    <dgm:pt modelId="{555D2912-C30B-4E78-AD16-2E14D644D6F6}" type="pres">
      <dgm:prSet presAssocID="{BC531B32-9B0E-482E-BF91-65C61F17168D}" presName="sibTrans" presStyleCnt="0"/>
      <dgm:spPr/>
    </dgm:pt>
    <dgm:pt modelId="{B0560B5F-0C67-4447-93A6-E918ED7DC891}" type="pres">
      <dgm:prSet presAssocID="{EE62A4F6-4AC4-435B-990E-81A71CE8CAC7}" presName="node" presStyleLbl="node1" presStyleIdx="2" presStyleCnt="12" custLinFactX="10126" custLinFactNeighborX="100000" custLinFactNeighborY="916">
        <dgm:presLayoutVars>
          <dgm:bulletEnabled val="1"/>
        </dgm:presLayoutVars>
      </dgm:prSet>
      <dgm:spPr/>
      <dgm:t>
        <a:bodyPr/>
        <a:lstStyle/>
        <a:p>
          <a:endParaRPr lang="en-US"/>
        </a:p>
      </dgm:t>
    </dgm:pt>
    <dgm:pt modelId="{0DB57BDF-EABF-4302-B3A1-F1ECA166AFBF}" type="pres">
      <dgm:prSet presAssocID="{389F9A93-0231-4877-8C41-5D5B8DD7AAC0}" presName="sibTrans" presStyleCnt="0"/>
      <dgm:spPr/>
    </dgm:pt>
    <dgm:pt modelId="{37E301E2-0441-A448-8FB2-DF373E7EBCFC}" type="pres">
      <dgm:prSet presAssocID="{96056619-4021-F843-BF6D-B0D69C534993}" presName="node" presStyleLbl="node1" presStyleIdx="3" presStyleCnt="12" custLinFactX="-130126" custLinFactY="18971" custLinFactNeighborX="-200000" custLinFactNeighborY="100000">
        <dgm:presLayoutVars>
          <dgm:bulletEnabled val="1"/>
        </dgm:presLayoutVars>
      </dgm:prSet>
      <dgm:spPr/>
      <dgm:t>
        <a:bodyPr/>
        <a:lstStyle/>
        <a:p>
          <a:endParaRPr lang="en-US"/>
        </a:p>
      </dgm:t>
    </dgm:pt>
    <dgm:pt modelId="{C9CCCC13-BFB3-C149-8A01-AABB7F99A428}" type="pres">
      <dgm:prSet presAssocID="{DA8BD15F-F4F0-0947-AC9A-236996252CFD}" presName="sibTrans" presStyleCnt="0"/>
      <dgm:spPr/>
    </dgm:pt>
    <dgm:pt modelId="{E90ECB9F-1E70-43E3-BE10-3FAA361BA821}" type="pres">
      <dgm:prSet presAssocID="{B6D9DE15-697B-42C2-B6A1-CE31260EED93}" presName="node" presStyleLbl="node1" presStyleIdx="4" presStyleCnt="12" custLinFactX="10922" custLinFactNeighborX="100000" custLinFactNeighborY="2745">
        <dgm:presLayoutVars>
          <dgm:bulletEnabled val="1"/>
        </dgm:presLayoutVars>
      </dgm:prSet>
      <dgm:spPr/>
      <dgm:t>
        <a:bodyPr/>
        <a:lstStyle/>
        <a:p>
          <a:endParaRPr lang="en-US"/>
        </a:p>
      </dgm:t>
    </dgm:pt>
    <dgm:pt modelId="{A9EBA265-62DC-479F-8632-BB9D01FB8A08}" type="pres">
      <dgm:prSet presAssocID="{B605B681-1ACB-4650-8600-F9223ABDDC16}" presName="sibTrans" presStyleCnt="0"/>
      <dgm:spPr/>
    </dgm:pt>
    <dgm:pt modelId="{0AAAABFB-0309-49F1-9ECE-554AE9863A89}" type="pres">
      <dgm:prSet presAssocID="{244CE93D-3CE9-480A-BC40-D5795AE4CC61}" presName="node" presStyleLbl="node1" presStyleIdx="5" presStyleCnt="12" custLinFactX="-10126" custLinFactY="-16684" custLinFactNeighborX="-100000" custLinFactNeighborY="-100000">
        <dgm:presLayoutVars>
          <dgm:bulletEnabled val="1"/>
        </dgm:presLayoutVars>
      </dgm:prSet>
      <dgm:spPr/>
      <dgm:t>
        <a:bodyPr/>
        <a:lstStyle/>
        <a:p>
          <a:endParaRPr lang="en-US"/>
        </a:p>
      </dgm:t>
    </dgm:pt>
    <dgm:pt modelId="{52700786-185A-499B-936B-09CCADECC328}" type="pres">
      <dgm:prSet presAssocID="{AA2C577D-A278-4959-857E-CDA154440386}" presName="sibTrans" presStyleCnt="0"/>
      <dgm:spPr/>
    </dgm:pt>
    <dgm:pt modelId="{80C505CE-49F7-433F-912A-85DD9DEBEFF6}" type="pres">
      <dgm:prSet presAssocID="{02945A89-1D10-460E-AC6F-C8277F0EF532}" presName="node" presStyleLbl="node1" presStyleIdx="6" presStyleCnt="12">
        <dgm:presLayoutVars>
          <dgm:bulletEnabled val="1"/>
        </dgm:presLayoutVars>
      </dgm:prSet>
      <dgm:spPr/>
      <dgm:t>
        <a:bodyPr/>
        <a:lstStyle/>
        <a:p>
          <a:endParaRPr lang="en-US"/>
        </a:p>
      </dgm:t>
    </dgm:pt>
    <dgm:pt modelId="{75520247-B699-4D6C-8BF9-1CF9FD2A741B}" type="pres">
      <dgm:prSet presAssocID="{D63F6889-0CC7-4574-975F-A0114273E421}" presName="sibTrans" presStyleCnt="0"/>
      <dgm:spPr/>
    </dgm:pt>
    <dgm:pt modelId="{9CBF323B-CF90-4752-AE81-18E45409BDB7}" type="pres">
      <dgm:prSet presAssocID="{0AACFC56-0832-46F3-8906-401B8BF44FE0}" presName="node" presStyleLbl="node1" presStyleIdx="7" presStyleCnt="12">
        <dgm:presLayoutVars>
          <dgm:bulletEnabled val="1"/>
        </dgm:presLayoutVars>
      </dgm:prSet>
      <dgm:spPr/>
      <dgm:t>
        <a:bodyPr/>
        <a:lstStyle/>
        <a:p>
          <a:endParaRPr lang="en-US"/>
        </a:p>
      </dgm:t>
    </dgm:pt>
    <dgm:pt modelId="{17611C16-E1A7-4EB3-B937-B6106503F8DB}" type="pres">
      <dgm:prSet presAssocID="{6A3AE81A-63BE-4831-9277-CE6F5FE926E5}" presName="sibTrans" presStyleCnt="0"/>
      <dgm:spPr/>
    </dgm:pt>
    <dgm:pt modelId="{E8C430BF-B69B-43B9-89D6-EDDB198896AA}" type="pres">
      <dgm:prSet presAssocID="{8DD73504-022E-4350-9047-BB3C04E2E16A}" presName="node" presStyleLbl="node1" presStyleIdx="8" presStyleCnt="12">
        <dgm:presLayoutVars>
          <dgm:bulletEnabled val="1"/>
        </dgm:presLayoutVars>
      </dgm:prSet>
      <dgm:spPr/>
      <dgm:t>
        <a:bodyPr/>
        <a:lstStyle/>
        <a:p>
          <a:endParaRPr lang="en-US"/>
        </a:p>
      </dgm:t>
    </dgm:pt>
    <dgm:pt modelId="{B54D068F-4DCC-467D-BF11-A35CEABF87BB}" type="pres">
      <dgm:prSet presAssocID="{527E78F7-EC32-4A86-B526-B71E926E899A}" presName="sibTrans" presStyleCnt="0"/>
      <dgm:spPr/>
    </dgm:pt>
    <dgm:pt modelId="{4ACE06AE-D1DD-5C42-9662-7E8D2A7AD9BD}" type="pres">
      <dgm:prSet presAssocID="{F2755E02-B860-C148-B3DD-D75845F36506}" presName="node" presStyleLbl="node1" presStyleIdx="9" presStyleCnt="12">
        <dgm:presLayoutVars>
          <dgm:bulletEnabled val="1"/>
        </dgm:presLayoutVars>
      </dgm:prSet>
      <dgm:spPr/>
      <dgm:t>
        <a:bodyPr/>
        <a:lstStyle/>
        <a:p>
          <a:endParaRPr lang="en-US"/>
        </a:p>
      </dgm:t>
    </dgm:pt>
    <dgm:pt modelId="{EE560B84-EC69-D646-8407-49F2287EB4A5}" type="pres">
      <dgm:prSet presAssocID="{C07B7A69-3FEE-1B43-A0E2-274345E528FD}" presName="sibTrans" presStyleCnt="0"/>
      <dgm:spPr/>
    </dgm:pt>
    <dgm:pt modelId="{68B8C50F-B36B-574F-B9A8-A88AD40F5726}" type="pres">
      <dgm:prSet presAssocID="{417E231A-870A-1843-B47F-BBBFD446404C}" presName="node" presStyleLbl="node1" presStyleIdx="10" presStyleCnt="12">
        <dgm:presLayoutVars>
          <dgm:bulletEnabled val="1"/>
        </dgm:presLayoutVars>
      </dgm:prSet>
      <dgm:spPr/>
      <dgm:t>
        <a:bodyPr/>
        <a:lstStyle/>
        <a:p>
          <a:endParaRPr lang="en-US"/>
        </a:p>
      </dgm:t>
    </dgm:pt>
    <dgm:pt modelId="{89BCC0E2-F8A1-014E-98FB-19A91A16ED5D}" type="pres">
      <dgm:prSet presAssocID="{D122CE9D-CCC9-7C4B-B39D-A8A6CDC3F085}" presName="sibTrans" presStyleCnt="0"/>
      <dgm:spPr/>
    </dgm:pt>
    <dgm:pt modelId="{0350B742-110A-4DCA-B5F6-7D6887137A81}" type="pres">
      <dgm:prSet presAssocID="{D85A3869-E47B-4B58-B8B5-5FB5F7E0B683}" presName="node" presStyleLbl="node1" presStyleIdx="11" presStyleCnt="12">
        <dgm:presLayoutVars>
          <dgm:bulletEnabled val="1"/>
        </dgm:presLayoutVars>
      </dgm:prSet>
      <dgm:spPr/>
      <dgm:t>
        <a:bodyPr/>
        <a:lstStyle/>
        <a:p>
          <a:endParaRPr lang="en-US"/>
        </a:p>
      </dgm:t>
    </dgm:pt>
  </dgm:ptLst>
  <dgm:cxnLst>
    <dgm:cxn modelId="{69173B6C-C534-4F99-B273-71915873E98D}" type="presOf" srcId="{F66099B6-DBBD-4AB0-82D2-877B80F846F7}" destId="{C6AB88CD-8428-42C0-B6CC-3F8887D6DA1D}" srcOrd="0" destOrd="0" presId="urn:microsoft.com/office/officeart/2005/8/layout/default"/>
    <dgm:cxn modelId="{7053A8AA-9A65-4004-A0C2-A4F8E50312B4}" type="presOf" srcId="{D85A3869-E47B-4B58-B8B5-5FB5F7E0B683}" destId="{0350B742-110A-4DCA-B5F6-7D6887137A81}" srcOrd="0" destOrd="0" presId="urn:microsoft.com/office/officeart/2005/8/layout/default"/>
    <dgm:cxn modelId="{3FF4A878-B328-2941-99DC-61E3C147D74C}" srcId="{B9C32B05-62EA-407A-B21C-2310C7945705}" destId="{F2755E02-B860-C148-B3DD-D75845F36506}" srcOrd="9" destOrd="0" parTransId="{23DC89F5-E255-4A49-A639-E17D6CDC24E3}" sibTransId="{C07B7A69-3FEE-1B43-A0E2-274345E528FD}"/>
    <dgm:cxn modelId="{FE571257-D515-4F68-8681-AA97FEA33F06}" type="presOf" srcId="{244CE93D-3CE9-480A-BC40-D5795AE4CC61}" destId="{0AAAABFB-0309-49F1-9ECE-554AE9863A89}" srcOrd="0" destOrd="0" presId="urn:microsoft.com/office/officeart/2005/8/layout/default"/>
    <dgm:cxn modelId="{5322D784-C483-1B41-B337-182496606462}" srcId="{B9C32B05-62EA-407A-B21C-2310C7945705}" destId="{96056619-4021-F843-BF6D-B0D69C534993}" srcOrd="3" destOrd="0" parTransId="{CD7C5D5A-FDF5-9B41-BA82-33289C4A9A50}" sibTransId="{DA8BD15F-F4F0-0947-AC9A-236996252CFD}"/>
    <dgm:cxn modelId="{E06465D1-B0C6-4A9D-ADEA-B4E3AC29E9F8}" type="presOf" srcId="{8DD73504-022E-4350-9047-BB3C04E2E16A}" destId="{E8C430BF-B69B-43B9-89D6-EDDB198896AA}" srcOrd="0" destOrd="0" presId="urn:microsoft.com/office/officeart/2005/8/layout/default"/>
    <dgm:cxn modelId="{40513FB0-F94C-499F-9A0B-9E0341D0A0C2}" srcId="{B9C32B05-62EA-407A-B21C-2310C7945705}" destId="{B6D9DE15-697B-42C2-B6A1-CE31260EED93}" srcOrd="4" destOrd="0" parTransId="{EAC9FC21-5112-4CCF-8070-06ED15ED24ED}" sibTransId="{B605B681-1ACB-4650-8600-F9223ABDDC16}"/>
    <dgm:cxn modelId="{B5CF229B-035D-9544-97B7-CCF498BD42D0}" type="presOf" srcId="{F2755E02-B860-C148-B3DD-D75845F36506}" destId="{4ACE06AE-D1DD-5C42-9662-7E8D2A7AD9BD}" srcOrd="0" destOrd="0" presId="urn:microsoft.com/office/officeart/2005/8/layout/default"/>
    <dgm:cxn modelId="{F7C8507B-68D1-462E-84C9-E1CA513ABC7B}" type="presOf" srcId="{02945A89-1D10-460E-AC6F-C8277F0EF532}" destId="{80C505CE-49F7-433F-912A-85DD9DEBEFF6}" srcOrd="0" destOrd="0" presId="urn:microsoft.com/office/officeart/2005/8/layout/default"/>
    <dgm:cxn modelId="{063151F2-97C5-4344-88C4-C03F29D11471}" type="presOf" srcId="{42D71409-67F9-455C-8C6D-716D284AAA6B}" destId="{FB5524E8-6B6E-4448-B025-602D0D1058FE}" srcOrd="0" destOrd="0" presId="urn:microsoft.com/office/officeart/2005/8/layout/default"/>
    <dgm:cxn modelId="{CA309670-DDC9-3844-BF5A-385DC5F7036C}" type="presOf" srcId="{417E231A-870A-1843-B47F-BBBFD446404C}" destId="{68B8C50F-B36B-574F-B9A8-A88AD40F5726}" srcOrd="0" destOrd="0" presId="urn:microsoft.com/office/officeart/2005/8/layout/default"/>
    <dgm:cxn modelId="{746C65D4-0A32-4610-8B9B-A01592BB40A3}" srcId="{B9C32B05-62EA-407A-B21C-2310C7945705}" destId="{244CE93D-3CE9-480A-BC40-D5795AE4CC61}" srcOrd="5" destOrd="0" parTransId="{B26CFE49-55EC-4B92-8D65-F00D6B48420B}" sibTransId="{AA2C577D-A278-4959-857E-CDA154440386}"/>
    <dgm:cxn modelId="{0A27FC04-F829-AB48-8C97-894ED1C33500}" srcId="{B9C32B05-62EA-407A-B21C-2310C7945705}" destId="{417E231A-870A-1843-B47F-BBBFD446404C}" srcOrd="10" destOrd="0" parTransId="{7BB4AA45-B840-6649-ADE2-7A927925C178}" sibTransId="{D122CE9D-CCC9-7C4B-B39D-A8A6CDC3F085}"/>
    <dgm:cxn modelId="{6715E039-AC83-4623-872F-981AF1803E80}" type="presOf" srcId="{B6D9DE15-697B-42C2-B6A1-CE31260EED93}" destId="{E90ECB9F-1E70-43E3-BE10-3FAA361BA821}" srcOrd="0" destOrd="0" presId="urn:microsoft.com/office/officeart/2005/8/layout/default"/>
    <dgm:cxn modelId="{3A2CECA6-0C5B-46BB-B7C6-7D37E9D210BD}" srcId="{B9C32B05-62EA-407A-B21C-2310C7945705}" destId="{EE62A4F6-4AC4-435B-990E-81A71CE8CAC7}" srcOrd="2" destOrd="0" parTransId="{F287B947-7343-4FA2-B288-B23A59FFAE31}" sibTransId="{389F9A93-0231-4877-8C41-5D5B8DD7AAC0}"/>
    <dgm:cxn modelId="{D3D4C088-A30F-42B3-95F3-2482AC8F02E9}" srcId="{B9C32B05-62EA-407A-B21C-2310C7945705}" destId="{D85A3869-E47B-4B58-B8B5-5FB5F7E0B683}" srcOrd="11" destOrd="0" parTransId="{231BE585-4073-41F7-A4F0-394393A46A53}" sibTransId="{8B5A5B50-D92D-4CD3-AD8D-734F4BF27AE2}"/>
    <dgm:cxn modelId="{B15882FB-ECEE-4FCB-A530-AC4E7134282C}" srcId="{B9C32B05-62EA-407A-B21C-2310C7945705}" destId="{8DD73504-022E-4350-9047-BB3C04E2E16A}" srcOrd="8" destOrd="0" parTransId="{B40C9E3A-7B2C-4B01-836D-DD7C37BC35EB}" sibTransId="{527E78F7-EC32-4A86-B526-B71E926E899A}"/>
    <dgm:cxn modelId="{FF2E6321-E9B5-43C8-87AE-76EE344CCB47}" srcId="{B9C32B05-62EA-407A-B21C-2310C7945705}" destId="{0AACFC56-0832-46F3-8906-401B8BF44FE0}" srcOrd="7" destOrd="0" parTransId="{88CF1521-D0F1-4C25-B58D-08CE750AF118}" sibTransId="{6A3AE81A-63BE-4831-9277-CE6F5FE926E5}"/>
    <dgm:cxn modelId="{BE2250FE-D73B-4C48-8C93-9F2FE03387E9}" srcId="{B9C32B05-62EA-407A-B21C-2310C7945705}" destId="{02945A89-1D10-460E-AC6F-C8277F0EF532}" srcOrd="6" destOrd="0" parTransId="{6F8C3CEE-FEE3-4D77-B707-A6B283128F4A}" sibTransId="{D63F6889-0CC7-4574-975F-A0114273E421}"/>
    <dgm:cxn modelId="{B4F3EA32-CE64-4A92-9BAE-BC57E5392B05}" srcId="{B9C32B05-62EA-407A-B21C-2310C7945705}" destId="{F66099B6-DBBD-4AB0-82D2-877B80F846F7}" srcOrd="1" destOrd="0" parTransId="{B09C8BFB-F41C-4AC4-AB94-F216E3081C2D}" sibTransId="{BC531B32-9B0E-482E-BF91-65C61F17168D}"/>
    <dgm:cxn modelId="{621DE4AA-CE1A-3749-ADCA-530E1916C4A8}" type="presOf" srcId="{96056619-4021-F843-BF6D-B0D69C534993}" destId="{37E301E2-0441-A448-8FB2-DF373E7EBCFC}" srcOrd="0" destOrd="0" presId="urn:microsoft.com/office/officeart/2005/8/layout/default"/>
    <dgm:cxn modelId="{2C36CDAA-739A-42E4-ADD3-95A30B39F791}" type="presOf" srcId="{EE62A4F6-4AC4-435B-990E-81A71CE8CAC7}" destId="{B0560B5F-0C67-4447-93A6-E918ED7DC891}" srcOrd="0" destOrd="0" presId="urn:microsoft.com/office/officeart/2005/8/layout/default"/>
    <dgm:cxn modelId="{2AA9C11F-1F1D-428E-801A-47EAA766C99D}" srcId="{B9C32B05-62EA-407A-B21C-2310C7945705}" destId="{42D71409-67F9-455C-8C6D-716D284AAA6B}" srcOrd="0" destOrd="0" parTransId="{51680ED1-AF6E-4B28-AE94-92B0EFB0DF7D}" sibTransId="{478B7D3C-9FB4-4BC6-90AC-49960560DECD}"/>
    <dgm:cxn modelId="{7FD368E0-1FC6-4529-91CC-0CAF5460BF73}" type="presOf" srcId="{B9C32B05-62EA-407A-B21C-2310C7945705}" destId="{8CC69EF8-B830-49B1-8062-96994DAE4B18}" srcOrd="0" destOrd="0" presId="urn:microsoft.com/office/officeart/2005/8/layout/default"/>
    <dgm:cxn modelId="{7CEA17C6-AB20-4E21-9FBD-37046AD99EE6}" type="presOf" srcId="{0AACFC56-0832-46F3-8906-401B8BF44FE0}" destId="{9CBF323B-CF90-4752-AE81-18E45409BDB7}" srcOrd="0" destOrd="0" presId="urn:microsoft.com/office/officeart/2005/8/layout/default"/>
    <dgm:cxn modelId="{1D1F63D3-55BA-412F-AE0B-ED11833EB83B}" type="presParOf" srcId="{8CC69EF8-B830-49B1-8062-96994DAE4B18}" destId="{FB5524E8-6B6E-4448-B025-602D0D1058FE}" srcOrd="0" destOrd="0" presId="urn:microsoft.com/office/officeart/2005/8/layout/default"/>
    <dgm:cxn modelId="{55591259-8E7E-4F19-8D12-2CA353CFAF77}" type="presParOf" srcId="{8CC69EF8-B830-49B1-8062-96994DAE4B18}" destId="{E517EE8B-46E2-4D9B-A14C-AB9FADC39E9E}" srcOrd="1" destOrd="0" presId="urn:microsoft.com/office/officeart/2005/8/layout/default"/>
    <dgm:cxn modelId="{F65ADF73-6B76-4109-B6BE-0F4A21ED808E}" type="presParOf" srcId="{8CC69EF8-B830-49B1-8062-96994DAE4B18}" destId="{C6AB88CD-8428-42C0-B6CC-3F8887D6DA1D}" srcOrd="2" destOrd="0" presId="urn:microsoft.com/office/officeart/2005/8/layout/default"/>
    <dgm:cxn modelId="{29216BE1-E2E8-437E-8B09-C872799B1FCD}" type="presParOf" srcId="{8CC69EF8-B830-49B1-8062-96994DAE4B18}" destId="{555D2912-C30B-4E78-AD16-2E14D644D6F6}" srcOrd="3" destOrd="0" presId="urn:microsoft.com/office/officeart/2005/8/layout/default"/>
    <dgm:cxn modelId="{B7D22070-8114-4E33-8CE8-FC7162A3B619}" type="presParOf" srcId="{8CC69EF8-B830-49B1-8062-96994DAE4B18}" destId="{B0560B5F-0C67-4447-93A6-E918ED7DC891}" srcOrd="4" destOrd="0" presId="urn:microsoft.com/office/officeart/2005/8/layout/default"/>
    <dgm:cxn modelId="{D1FA7AE9-6967-4917-8C07-DCC8A52A18F8}" type="presParOf" srcId="{8CC69EF8-B830-49B1-8062-96994DAE4B18}" destId="{0DB57BDF-EABF-4302-B3A1-F1ECA166AFBF}" srcOrd="5" destOrd="0" presId="urn:microsoft.com/office/officeart/2005/8/layout/default"/>
    <dgm:cxn modelId="{27DD3DF5-06DF-3643-B7A7-A113B9E8660F}" type="presParOf" srcId="{8CC69EF8-B830-49B1-8062-96994DAE4B18}" destId="{37E301E2-0441-A448-8FB2-DF373E7EBCFC}" srcOrd="6" destOrd="0" presId="urn:microsoft.com/office/officeart/2005/8/layout/default"/>
    <dgm:cxn modelId="{09D8458A-0866-6E46-AEEA-FB61BFFDA696}" type="presParOf" srcId="{8CC69EF8-B830-49B1-8062-96994DAE4B18}" destId="{C9CCCC13-BFB3-C149-8A01-AABB7F99A428}" srcOrd="7" destOrd="0" presId="urn:microsoft.com/office/officeart/2005/8/layout/default"/>
    <dgm:cxn modelId="{08E6D87E-DBAB-4473-BC9C-BD33AEC60A60}" type="presParOf" srcId="{8CC69EF8-B830-49B1-8062-96994DAE4B18}" destId="{E90ECB9F-1E70-43E3-BE10-3FAA361BA821}" srcOrd="8" destOrd="0" presId="urn:microsoft.com/office/officeart/2005/8/layout/default"/>
    <dgm:cxn modelId="{04D9E92B-5B88-49C1-9172-56B40906BEE8}" type="presParOf" srcId="{8CC69EF8-B830-49B1-8062-96994DAE4B18}" destId="{A9EBA265-62DC-479F-8632-BB9D01FB8A08}" srcOrd="9" destOrd="0" presId="urn:microsoft.com/office/officeart/2005/8/layout/default"/>
    <dgm:cxn modelId="{91DD2EE7-5514-4349-B6FB-F5A0A2233D18}" type="presParOf" srcId="{8CC69EF8-B830-49B1-8062-96994DAE4B18}" destId="{0AAAABFB-0309-49F1-9ECE-554AE9863A89}" srcOrd="10" destOrd="0" presId="urn:microsoft.com/office/officeart/2005/8/layout/default"/>
    <dgm:cxn modelId="{2D4E8165-D93A-49DA-965A-EC4B9905B122}" type="presParOf" srcId="{8CC69EF8-B830-49B1-8062-96994DAE4B18}" destId="{52700786-185A-499B-936B-09CCADECC328}" srcOrd="11" destOrd="0" presId="urn:microsoft.com/office/officeart/2005/8/layout/default"/>
    <dgm:cxn modelId="{5C35FDBD-E6DF-4A02-80E6-74F4616383D2}" type="presParOf" srcId="{8CC69EF8-B830-49B1-8062-96994DAE4B18}" destId="{80C505CE-49F7-433F-912A-85DD9DEBEFF6}" srcOrd="12" destOrd="0" presId="urn:microsoft.com/office/officeart/2005/8/layout/default"/>
    <dgm:cxn modelId="{CE91A3D6-1F1F-4F6F-B449-F555F4590B13}" type="presParOf" srcId="{8CC69EF8-B830-49B1-8062-96994DAE4B18}" destId="{75520247-B699-4D6C-8BF9-1CF9FD2A741B}" srcOrd="13" destOrd="0" presId="urn:microsoft.com/office/officeart/2005/8/layout/default"/>
    <dgm:cxn modelId="{3F2C456D-9889-41EE-8CF7-F24D56B729FE}" type="presParOf" srcId="{8CC69EF8-B830-49B1-8062-96994DAE4B18}" destId="{9CBF323B-CF90-4752-AE81-18E45409BDB7}" srcOrd="14" destOrd="0" presId="urn:microsoft.com/office/officeart/2005/8/layout/default"/>
    <dgm:cxn modelId="{3237FEE2-DE79-4D0F-875D-7027DF1CB132}" type="presParOf" srcId="{8CC69EF8-B830-49B1-8062-96994DAE4B18}" destId="{17611C16-E1A7-4EB3-B937-B6106503F8DB}" srcOrd="15" destOrd="0" presId="urn:microsoft.com/office/officeart/2005/8/layout/default"/>
    <dgm:cxn modelId="{8A4C1705-F93E-402C-8163-C725906D9E70}" type="presParOf" srcId="{8CC69EF8-B830-49B1-8062-96994DAE4B18}" destId="{E8C430BF-B69B-43B9-89D6-EDDB198896AA}" srcOrd="16" destOrd="0" presId="urn:microsoft.com/office/officeart/2005/8/layout/default"/>
    <dgm:cxn modelId="{CD3BE5FC-A658-4C8F-8F66-8DFEB3ED9634}" type="presParOf" srcId="{8CC69EF8-B830-49B1-8062-96994DAE4B18}" destId="{B54D068F-4DCC-467D-BF11-A35CEABF87BB}" srcOrd="17" destOrd="0" presId="urn:microsoft.com/office/officeart/2005/8/layout/default"/>
    <dgm:cxn modelId="{9C131E7F-7F3A-CF4D-BF09-953ED670CF61}" type="presParOf" srcId="{8CC69EF8-B830-49B1-8062-96994DAE4B18}" destId="{4ACE06AE-D1DD-5C42-9662-7E8D2A7AD9BD}" srcOrd="18" destOrd="0" presId="urn:microsoft.com/office/officeart/2005/8/layout/default"/>
    <dgm:cxn modelId="{7C0F2BFB-4474-034D-ACC6-72E85FABE520}" type="presParOf" srcId="{8CC69EF8-B830-49B1-8062-96994DAE4B18}" destId="{EE560B84-EC69-D646-8407-49F2287EB4A5}" srcOrd="19" destOrd="0" presId="urn:microsoft.com/office/officeart/2005/8/layout/default"/>
    <dgm:cxn modelId="{9242BBE7-7EE7-A64E-BE4C-9423C6AD5FB5}" type="presParOf" srcId="{8CC69EF8-B830-49B1-8062-96994DAE4B18}" destId="{68B8C50F-B36B-574F-B9A8-A88AD40F5726}" srcOrd="20" destOrd="0" presId="urn:microsoft.com/office/officeart/2005/8/layout/default"/>
    <dgm:cxn modelId="{77225A9B-F06D-DA41-9871-FC00322CE872}" type="presParOf" srcId="{8CC69EF8-B830-49B1-8062-96994DAE4B18}" destId="{89BCC0E2-F8A1-014E-98FB-19A91A16ED5D}" srcOrd="21" destOrd="0" presId="urn:microsoft.com/office/officeart/2005/8/layout/default"/>
    <dgm:cxn modelId="{36BEE325-A84E-4DAA-A77C-B17DC0EAC805}" type="presParOf" srcId="{8CC69EF8-B830-49B1-8062-96994DAE4B18}" destId="{0350B742-110A-4DCA-B5F6-7D6887137A81}" srcOrd="22" destOrd="0" presId="urn:microsoft.com/office/officeart/2005/8/layout/default"/>
  </dgm:cxnLst>
  <dgm:bg>
    <a:noFill/>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011A6E76-7929-CA40-92E7-983E9E5F2799}" type="doc">
      <dgm:prSet loTypeId="urn:microsoft.com/office/officeart/2008/layout/VerticalCurvedList" loCatId="" qsTypeId="urn:microsoft.com/office/officeart/2005/8/quickstyle/simple1" qsCatId="simple" csTypeId="urn:microsoft.com/office/officeart/2005/8/colors/accent0_3" csCatId="mainScheme" phldr="1"/>
      <dgm:spPr/>
      <dgm:t>
        <a:bodyPr/>
        <a:lstStyle/>
        <a:p>
          <a:endParaRPr lang="en-GB"/>
        </a:p>
      </dgm:t>
    </dgm:pt>
    <dgm:pt modelId="{C41261D9-9525-A943-91BE-2FADFE8DBA0E}">
      <dgm:prSet phldrT="[Text]" custT="1"/>
      <dgm:spPr/>
      <dgm:t>
        <a:bodyPr/>
        <a:lstStyle/>
        <a:p>
          <a:r>
            <a:rPr lang="en-GB" sz="1800" dirty="0"/>
            <a:t>To provide high quality medical, surgical and emergency care services in a dignified  and respectful manner as per SUMAN service package at no cost to the beneficiaries</a:t>
          </a:r>
        </a:p>
      </dgm:t>
    </dgm:pt>
    <dgm:pt modelId="{38CF7A8E-9273-8246-B4D5-15BD078AA474}" type="parTrans" cxnId="{FB22A12B-7FCD-B742-B4D9-2BD6B0B63F1F}">
      <dgm:prSet/>
      <dgm:spPr/>
      <dgm:t>
        <a:bodyPr/>
        <a:lstStyle/>
        <a:p>
          <a:endParaRPr lang="en-GB" sz="1800"/>
        </a:p>
      </dgm:t>
    </dgm:pt>
    <dgm:pt modelId="{B68CE49B-16C0-174B-9416-AAECCEC16044}" type="sibTrans" cxnId="{FB22A12B-7FCD-B742-B4D9-2BD6B0B63F1F}">
      <dgm:prSet/>
      <dgm:spPr/>
      <dgm:t>
        <a:bodyPr/>
        <a:lstStyle/>
        <a:p>
          <a:endParaRPr lang="en-GB" sz="1800"/>
        </a:p>
      </dgm:t>
    </dgm:pt>
    <dgm:pt modelId="{41EBC110-0E0F-B144-A853-1F52B052A2CC}">
      <dgm:prSet phldrT="[Text]" custT="1"/>
      <dgm:spPr/>
      <dgm:t>
        <a:bodyPr/>
        <a:lstStyle/>
        <a:p>
          <a:r>
            <a:rPr lang="en-GB" sz="1800" dirty="0"/>
            <a:t>To leverage institutional and community based platforms to help create awareness in the community on the entitlements under SUMAN</a:t>
          </a:r>
        </a:p>
      </dgm:t>
    </dgm:pt>
    <dgm:pt modelId="{87D0B323-77BB-ED4E-BBEF-B802C4CCFE45}" type="parTrans" cxnId="{1C898641-C0FA-EB44-ACB7-25668AA85A64}">
      <dgm:prSet/>
      <dgm:spPr/>
      <dgm:t>
        <a:bodyPr/>
        <a:lstStyle/>
        <a:p>
          <a:endParaRPr lang="en-GB" sz="1800"/>
        </a:p>
      </dgm:t>
    </dgm:pt>
    <dgm:pt modelId="{235214AC-4CD0-484E-B340-DC5D7AF41740}" type="sibTrans" cxnId="{1C898641-C0FA-EB44-ACB7-25668AA85A64}">
      <dgm:prSet/>
      <dgm:spPr/>
      <dgm:t>
        <a:bodyPr/>
        <a:lstStyle/>
        <a:p>
          <a:endParaRPr lang="en-GB" sz="1800"/>
        </a:p>
      </dgm:t>
    </dgm:pt>
    <dgm:pt modelId="{D4D31857-00E5-2447-84EC-29F7667B1B18}">
      <dgm:prSet phldrT="[Text]" custT="1"/>
      <dgm:spPr/>
      <dgm:t>
        <a:bodyPr/>
        <a:lstStyle/>
        <a:p>
          <a:r>
            <a:rPr lang="en-GB" sz="1800" dirty="0"/>
            <a:t>To strengthen Grievance Redressal Mechanism by incorporating client feedback		</a:t>
          </a:r>
        </a:p>
      </dgm:t>
    </dgm:pt>
    <dgm:pt modelId="{F63E2BF2-247F-BC49-9ACF-7DDC3E20D38F}" type="parTrans" cxnId="{4D29CF28-77E3-5E45-B454-A36DB9B4454E}">
      <dgm:prSet/>
      <dgm:spPr/>
      <dgm:t>
        <a:bodyPr/>
        <a:lstStyle/>
        <a:p>
          <a:endParaRPr lang="en-GB" sz="1800"/>
        </a:p>
      </dgm:t>
    </dgm:pt>
    <dgm:pt modelId="{E951CE49-5FCA-7043-8F0C-0F575FA32CFF}" type="sibTrans" cxnId="{4D29CF28-77E3-5E45-B454-A36DB9B4454E}">
      <dgm:prSet/>
      <dgm:spPr/>
      <dgm:t>
        <a:bodyPr/>
        <a:lstStyle/>
        <a:p>
          <a:endParaRPr lang="en-GB" sz="1800"/>
        </a:p>
      </dgm:t>
    </dgm:pt>
    <dgm:pt modelId="{62748CD8-1E56-A147-8845-AE447B6DF883}">
      <dgm:prSet phldrT="[Text]" custT="1"/>
      <dgm:spPr/>
      <dgm:t>
        <a:bodyPr/>
        <a:lstStyle/>
        <a:p>
          <a:r>
            <a:rPr lang="en-GB" sz="1800" dirty="0"/>
            <a:t>To orient service providers and build their capacity for delivering SUMAN </a:t>
          </a:r>
        </a:p>
      </dgm:t>
    </dgm:pt>
    <dgm:pt modelId="{CF16FB4B-5316-0140-AFFB-A9FBDBD52318}" type="parTrans" cxnId="{AFCE5D4B-3AD6-D24C-8F1B-7FD87E19E852}">
      <dgm:prSet/>
      <dgm:spPr/>
      <dgm:t>
        <a:bodyPr/>
        <a:lstStyle/>
        <a:p>
          <a:endParaRPr lang="en-GB" sz="1800"/>
        </a:p>
      </dgm:t>
    </dgm:pt>
    <dgm:pt modelId="{945A45A2-9444-0940-BE46-9E6819A54E75}" type="sibTrans" cxnId="{AFCE5D4B-3AD6-D24C-8F1B-7FD87E19E852}">
      <dgm:prSet/>
      <dgm:spPr/>
      <dgm:t>
        <a:bodyPr/>
        <a:lstStyle/>
        <a:p>
          <a:endParaRPr lang="en-GB" sz="1800"/>
        </a:p>
      </dgm:t>
    </dgm:pt>
    <dgm:pt modelId="{7108972D-C381-D349-9062-BCCEE9BE0BCD}">
      <dgm:prSet phldrT="[Text]" custT="1"/>
      <dgm:spPr/>
      <dgm:t>
        <a:bodyPr/>
        <a:lstStyle/>
        <a:p>
          <a:r>
            <a:rPr lang="en-GB" sz="1800" dirty="0"/>
            <a:t>To ensure reporting and review of all Maternal and Infant deaths</a:t>
          </a:r>
        </a:p>
      </dgm:t>
    </dgm:pt>
    <dgm:pt modelId="{7FDD84E8-A6EA-9540-A0CE-0B022D5D9835}" type="parTrans" cxnId="{272642E8-6575-7645-B43C-8F0C1D85505E}">
      <dgm:prSet/>
      <dgm:spPr/>
      <dgm:t>
        <a:bodyPr/>
        <a:lstStyle/>
        <a:p>
          <a:endParaRPr lang="en-GB" sz="1800"/>
        </a:p>
      </dgm:t>
    </dgm:pt>
    <dgm:pt modelId="{2D269C5B-0F3E-2643-A38C-CD00ADB2A3C0}" type="sibTrans" cxnId="{272642E8-6575-7645-B43C-8F0C1D85505E}">
      <dgm:prSet/>
      <dgm:spPr/>
      <dgm:t>
        <a:bodyPr/>
        <a:lstStyle/>
        <a:p>
          <a:endParaRPr lang="en-GB" sz="1800"/>
        </a:p>
      </dgm:t>
    </dgm:pt>
    <dgm:pt modelId="{20F49BFE-2F3C-4041-9E55-37850E120776}" type="pres">
      <dgm:prSet presAssocID="{011A6E76-7929-CA40-92E7-983E9E5F2799}" presName="Name0" presStyleCnt="0">
        <dgm:presLayoutVars>
          <dgm:chMax val="7"/>
          <dgm:chPref val="7"/>
          <dgm:dir/>
        </dgm:presLayoutVars>
      </dgm:prSet>
      <dgm:spPr/>
      <dgm:t>
        <a:bodyPr/>
        <a:lstStyle/>
        <a:p>
          <a:endParaRPr lang="en-US"/>
        </a:p>
      </dgm:t>
    </dgm:pt>
    <dgm:pt modelId="{8B2FCFCC-8512-2946-9BA3-9C60E5451417}" type="pres">
      <dgm:prSet presAssocID="{011A6E76-7929-CA40-92E7-983E9E5F2799}" presName="Name1" presStyleCnt="0"/>
      <dgm:spPr/>
      <dgm:t>
        <a:bodyPr/>
        <a:lstStyle/>
        <a:p>
          <a:endParaRPr lang="en-US"/>
        </a:p>
      </dgm:t>
    </dgm:pt>
    <dgm:pt modelId="{F12A3848-DBF9-CC4B-9D6A-127522FBB637}" type="pres">
      <dgm:prSet presAssocID="{011A6E76-7929-CA40-92E7-983E9E5F2799}" presName="cycle" presStyleCnt="0"/>
      <dgm:spPr/>
      <dgm:t>
        <a:bodyPr/>
        <a:lstStyle/>
        <a:p>
          <a:endParaRPr lang="en-US"/>
        </a:p>
      </dgm:t>
    </dgm:pt>
    <dgm:pt modelId="{F87EE050-7D87-9D4F-875A-5090F5CCCEF5}" type="pres">
      <dgm:prSet presAssocID="{011A6E76-7929-CA40-92E7-983E9E5F2799}" presName="srcNode" presStyleLbl="node1" presStyleIdx="0" presStyleCnt="5"/>
      <dgm:spPr/>
      <dgm:t>
        <a:bodyPr/>
        <a:lstStyle/>
        <a:p>
          <a:endParaRPr lang="en-US"/>
        </a:p>
      </dgm:t>
    </dgm:pt>
    <dgm:pt modelId="{8E3849AB-C91B-214A-BE58-B31D396865EF}" type="pres">
      <dgm:prSet presAssocID="{011A6E76-7929-CA40-92E7-983E9E5F2799}" presName="conn" presStyleLbl="parChTrans1D2" presStyleIdx="0" presStyleCnt="1"/>
      <dgm:spPr/>
      <dgm:t>
        <a:bodyPr/>
        <a:lstStyle/>
        <a:p>
          <a:endParaRPr lang="en-US"/>
        </a:p>
      </dgm:t>
    </dgm:pt>
    <dgm:pt modelId="{E6C45DAA-822D-8A4A-B03D-C14356DF628A}" type="pres">
      <dgm:prSet presAssocID="{011A6E76-7929-CA40-92E7-983E9E5F2799}" presName="extraNode" presStyleLbl="node1" presStyleIdx="0" presStyleCnt="5"/>
      <dgm:spPr/>
      <dgm:t>
        <a:bodyPr/>
        <a:lstStyle/>
        <a:p>
          <a:endParaRPr lang="en-US"/>
        </a:p>
      </dgm:t>
    </dgm:pt>
    <dgm:pt modelId="{E78627CD-3184-DD46-A973-40F31787E17D}" type="pres">
      <dgm:prSet presAssocID="{011A6E76-7929-CA40-92E7-983E9E5F2799}" presName="dstNode" presStyleLbl="node1" presStyleIdx="0" presStyleCnt="5"/>
      <dgm:spPr/>
      <dgm:t>
        <a:bodyPr/>
        <a:lstStyle/>
        <a:p>
          <a:endParaRPr lang="en-US"/>
        </a:p>
      </dgm:t>
    </dgm:pt>
    <dgm:pt modelId="{9B6CB27A-227A-414B-805F-3DD49E9ED409}" type="pres">
      <dgm:prSet presAssocID="{C41261D9-9525-A943-91BE-2FADFE8DBA0E}" presName="text_1" presStyleLbl="node1" presStyleIdx="0" presStyleCnt="5">
        <dgm:presLayoutVars>
          <dgm:bulletEnabled val="1"/>
        </dgm:presLayoutVars>
      </dgm:prSet>
      <dgm:spPr/>
      <dgm:t>
        <a:bodyPr/>
        <a:lstStyle/>
        <a:p>
          <a:endParaRPr lang="en-US"/>
        </a:p>
      </dgm:t>
    </dgm:pt>
    <dgm:pt modelId="{CD4424F0-2F35-D945-9C56-53F44272ABFF}" type="pres">
      <dgm:prSet presAssocID="{C41261D9-9525-A943-91BE-2FADFE8DBA0E}" presName="accent_1" presStyleCnt="0"/>
      <dgm:spPr/>
      <dgm:t>
        <a:bodyPr/>
        <a:lstStyle/>
        <a:p>
          <a:endParaRPr lang="en-US"/>
        </a:p>
      </dgm:t>
    </dgm:pt>
    <dgm:pt modelId="{9013008A-B15E-0943-970A-4C7AA6F868F8}" type="pres">
      <dgm:prSet presAssocID="{C41261D9-9525-A943-91BE-2FADFE8DBA0E}" presName="accentRepeatNode" presStyleLbl="solidFgAcc1" presStyleIdx="0" presStyleCnt="5"/>
      <dgm:spPr/>
      <dgm:t>
        <a:bodyPr/>
        <a:lstStyle/>
        <a:p>
          <a:endParaRPr lang="en-US"/>
        </a:p>
      </dgm:t>
    </dgm:pt>
    <dgm:pt modelId="{F501D0C0-DE67-6341-91BF-65C5BAEED787}" type="pres">
      <dgm:prSet presAssocID="{41EBC110-0E0F-B144-A853-1F52B052A2CC}" presName="text_2" presStyleLbl="node1" presStyleIdx="1" presStyleCnt="5">
        <dgm:presLayoutVars>
          <dgm:bulletEnabled val="1"/>
        </dgm:presLayoutVars>
      </dgm:prSet>
      <dgm:spPr/>
      <dgm:t>
        <a:bodyPr/>
        <a:lstStyle/>
        <a:p>
          <a:endParaRPr lang="en-US"/>
        </a:p>
      </dgm:t>
    </dgm:pt>
    <dgm:pt modelId="{F84D9B74-1A28-F242-9AD6-15734D93702B}" type="pres">
      <dgm:prSet presAssocID="{41EBC110-0E0F-B144-A853-1F52B052A2CC}" presName="accent_2" presStyleCnt="0"/>
      <dgm:spPr/>
      <dgm:t>
        <a:bodyPr/>
        <a:lstStyle/>
        <a:p>
          <a:endParaRPr lang="en-US"/>
        </a:p>
      </dgm:t>
    </dgm:pt>
    <dgm:pt modelId="{713FD803-6692-D24E-A19B-4CD0CFD1D783}" type="pres">
      <dgm:prSet presAssocID="{41EBC110-0E0F-B144-A853-1F52B052A2CC}" presName="accentRepeatNode" presStyleLbl="solidFgAcc1" presStyleIdx="1" presStyleCnt="5"/>
      <dgm:spPr/>
      <dgm:t>
        <a:bodyPr/>
        <a:lstStyle/>
        <a:p>
          <a:endParaRPr lang="en-US"/>
        </a:p>
      </dgm:t>
    </dgm:pt>
    <dgm:pt modelId="{0350F644-3735-F446-B2BA-8B7581BC4AD7}" type="pres">
      <dgm:prSet presAssocID="{D4D31857-00E5-2447-84EC-29F7667B1B18}" presName="text_3" presStyleLbl="node1" presStyleIdx="2" presStyleCnt="5">
        <dgm:presLayoutVars>
          <dgm:bulletEnabled val="1"/>
        </dgm:presLayoutVars>
      </dgm:prSet>
      <dgm:spPr/>
      <dgm:t>
        <a:bodyPr/>
        <a:lstStyle/>
        <a:p>
          <a:endParaRPr lang="en-US"/>
        </a:p>
      </dgm:t>
    </dgm:pt>
    <dgm:pt modelId="{6440D6E0-CA82-3144-8BD0-5BC56789A706}" type="pres">
      <dgm:prSet presAssocID="{D4D31857-00E5-2447-84EC-29F7667B1B18}" presName="accent_3" presStyleCnt="0"/>
      <dgm:spPr/>
      <dgm:t>
        <a:bodyPr/>
        <a:lstStyle/>
        <a:p>
          <a:endParaRPr lang="en-US"/>
        </a:p>
      </dgm:t>
    </dgm:pt>
    <dgm:pt modelId="{D3DB87DE-AE06-C146-8AD5-33272D3DD80E}" type="pres">
      <dgm:prSet presAssocID="{D4D31857-00E5-2447-84EC-29F7667B1B18}" presName="accentRepeatNode" presStyleLbl="solidFgAcc1" presStyleIdx="2" presStyleCnt="5"/>
      <dgm:spPr/>
      <dgm:t>
        <a:bodyPr/>
        <a:lstStyle/>
        <a:p>
          <a:endParaRPr lang="en-US"/>
        </a:p>
      </dgm:t>
    </dgm:pt>
    <dgm:pt modelId="{59BABB22-3F6F-7847-8263-3633420DDEF4}" type="pres">
      <dgm:prSet presAssocID="{62748CD8-1E56-A147-8845-AE447B6DF883}" presName="text_4" presStyleLbl="node1" presStyleIdx="3" presStyleCnt="5">
        <dgm:presLayoutVars>
          <dgm:bulletEnabled val="1"/>
        </dgm:presLayoutVars>
      </dgm:prSet>
      <dgm:spPr/>
      <dgm:t>
        <a:bodyPr/>
        <a:lstStyle/>
        <a:p>
          <a:endParaRPr lang="en-US"/>
        </a:p>
      </dgm:t>
    </dgm:pt>
    <dgm:pt modelId="{2184A988-3007-3B4A-B16B-1958FDFEC0C7}" type="pres">
      <dgm:prSet presAssocID="{62748CD8-1E56-A147-8845-AE447B6DF883}" presName="accent_4" presStyleCnt="0"/>
      <dgm:spPr/>
      <dgm:t>
        <a:bodyPr/>
        <a:lstStyle/>
        <a:p>
          <a:endParaRPr lang="en-US"/>
        </a:p>
      </dgm:t>
    </dgm:pt>
    <dgm:pt modelId="{7A2F4D18-231C-F540-818E-BCA98111B514}" type="pres">
      <dgm:prSet presAssocID="{62748CD8-1E56-A147-8845-AE447B6DF883}" presName="accentRepeatNode" presStyleLbl="solidFgAcc1" presStyleIdx="3" presStyleCnt="5"/>
      <dgm:spPr/>
      <dgm:t>
        <a:bodyPr/>
        <a:lstStyle/>
        <a:p>
          <a:endParaRPr lang="en-US"/>
        </a:p>
      </dgm:t>
    </dgm:pt>
    <dgm:pt modelId="{35F002DD-1C75-5543-A0EB-3108533A2B15}" type="pres">
      <dgm:prSet presAssocID="{7108972D-C381-D349-9062-BCCEE9BE0BCD}" presName="text_5" presStyleLbl="node1" presStyleIdx="4" presStyleCnt="5">
        <dgm:presLayoutVars>
          <dgm:bulletEnabled val="1"/>
        </dgm:presLayoutVars>
      </dgm:prSet>
      <dgm:spPr/>
      <dgm:t>
        <a:bodyPr/>
        <a:lstStyle/>
        <a:p>
          <a:endParaRPr lang="en-US"/>
        </a:p>
      </dgm:t>
    </dgm:pt>
    <dgm:pt modelId="{F9665E2A-6E8C-BA41-BBB6-239FDFB0F771}" type="pres">
      <dgm:prSet presAssocID="{7108972D-C381-D349-9062-BCCEE9BE0BCD}" presName="accent_5" presStyleCnt="0"/>
      <dgm:spPr/>
      <dgm:t>
        <a:bodyPr/>
        <a:lstStyle/>
        <a:p>
          <a:endParaRPr lang="en-US"/>
        </a:p>
      </dgm:t>
    </dgm:pt>
    <dgm:pt modelId="{9A8CB63A-0235-BA45-9C68-920A92B87AE1}" type="pres">
      <dgm:prSet presAssocID="{7108972D-C381-D349-9062-BCCEE9BE0BCD}" presName="accentRepeatNode" presStyleLbl="solidFgAcc1" presStyleIdx="4" presStyleCnt="5"/>
      <dgm:spPr/>
      <dgm:t>
        <a:bodyPr/>
        <a:lstStyle/>
        <a:p>
          <a:endParaRPr lang="en-US"/>
        </a:p>
      </dgm:t>
    </dgm:pt>
  </dgm:ptLst>
  <dgm:cxnLst>
    <dgm:cxn modelId="{FB22A12B-7FCD-B742-B4D9-2BD6B0B63F1F}" srcId="{011A6E76-7929-CA40-92E7-983E9E5F2799}" destId="{C41261D9-9525-A943-91BE-2FADFE8DBA0E}" srcOrd="0" destOrd="0" parTransId="{38CF7A8E-9273-8246-B4D5-15BD078AA474}" sibTransId="{B68CE49B-16C0-174B-9416-AAECCEC16044}"/>
    <dgm:cxn modelId="{4D29CF28-77E3-5E45-B454-A36DB9B4454E}" srcId="{011A6E76-7929-CA40-92E7-983E9E5F2799}" destId="{D4D31857-00E5-2447-84EC-29F7667B1B18}" srcOrd="2" destOrd="0" parTransId="{F63E2BF2-247F-BC49-9ACF-7DDC3E20D38F}" sibTransId="{E951CE49-5FCA-7043-8F0C-0F575FA32CFF}"/>
    <dgm:cxn modelId="{AFCE5D4B-3AD6-D24C-8F1B-7FD87E19E852}" srcId="{011A6E76-7929-CA40-92E7-983E9E5F2799}" destId="{62748CD8-1E56-A147-8845-AE447B6DF883}" srcOrd="3" destOrd="0" parTransId="{CF16FB4B-5316-0140-AFFB-A9FBDBD52318}" sibTransId="{945A45A2-9444-0940-BE46-9E6819A54E75}"/>
    <dgm:cxn modelId="{D87580B7-92EC-ED4D-8614-5BE32D8B452D}" type="presOf" srcId="{C41261D9-9525-A943-91BE-2FADFE8DBA0E}" destId="{9B6CB27A-227A-414B-805F-3DD49E9ED409}" srcOrd="0" destOrd="0" presId="urn:microsoft.com/office/officeart/2008/layout/VerticalCurvedList"/>
    <dgm:cxn modelId="{EEB64A1E-8B77-BC4D-96FA-3E630AA461AA}" type="presOf" srcId="{41EBC110-0E0F-B144-A853-1F52B052A2CC}" destId="{F501D0C0-DE67-6341-91BF-65C5BAEED787}" srcOrd="0" destOrd="0" presId="urn:microsoft.com/office/officeart/2008/layout/VerticalCurvedList"/>
    <dgm:cxn modelId="{7614D7BD-A428-7548-AB5F-889D1C9AB347}" type="presOf" srcId="{62748CD8-1E56-A147-8845-AE447B6DF883}" destId="{59BABB22-3F6F-7847-8263-3633420DDEF4}" srcOrd="0" destOrd="0" presId="urn:microsoft.com/office/officeart/2008/layout/VerticalCurvedList"/>
    <dgm:cxn modelId="{52DCD08B-7F77-7C49-8DB4-1DD86F3188D1}" type="presOf" srcId="{7108972D-C381-D349-9062-BCCEE9BE0BCD}" destId="{35F002DD-1C75-5543-A0EB-3108533A2B15}" srcOrd="0" destOrd="0" presId="urn:microsoft.com/office/officeart/2008/layout/VerticalCurvedList"/>
    <dgm:cxn modelId="{DC6B4F89-F34F-6C4C-B1FD-047F333F8C3A}" type="presOf" srcId="{011A6E76-7929-CA40-92E7-983E9E5F2799}" destId="{20F49BFE-2F3C-4041-9E55-37850E120776}" srcOrd="0" destOrd="0" presId="urn:microsoft.com/office/officeart/2008/layout/VerticalCurvedList"/>
    <dgm:cxn modelId="{1C898641-C0FA-EB44-ACB7-25668AA85A64}" srcId="{011A6E76-7929-CA40-92E7-983E9E5F2799}" destId="{41EBC110-0E0F-B144-A853-1F52B052A2CC}" srcOrd="1" destOrd="0" parTransId="{87D0B323-77BB-ED4E-BBEF-B802C4CCFE45}" sibTransId="{235214AC-4CD0-484E-B340-DC5D7AF41740}"/>
    <dgm:cxn modelId="{83A8D6E2-A527-544E-9F9B-86174B94152E}" type="presOf" srcId="{B68CE49B-16C0-174B-9416-AAECCEC16044}" destId="{8E3849AB-C91B-214A-BE58-B31D396865EF}" srcOrd="0" destOrd="0" presId="urn:microsoft.com/office/officeart/2008/layout/VerticalCurvedList"/>
    <dgm:cxn modelId="{272642E8-6575-7645-B43C-8F0C1D85505E}" srcId="{011A6E76-7929-CA40-92E7-983E9E5F2799}" destId="{7108972D-C381-D349-9062-BCCEE9BE0BCD}" srcOrd="4" destOrd="0" parTransId="{7FDD84E8-A6EA-9540-A0CE-0B022D5D9835}" sibTransId="{2D269C5B-0F3E-2643-A38C-CD00ADB2A3C0}"/>
    <dgm:cxn modelId="{77BF2857-B989-FC43-A399-D78289C186BB}" type="presOf" srcId="{D4D31857-00E5-2447-84EC-29F7667B1B18}" destId="{0350F644-3735-F446-B2BA-8B7581BC4AD7}" srcOrd="0" destOrd="0" presId="urn:microsoft.com/office/officeart/2008/layout/VerticalCurvedList"/>
    <dgm:cxn modelId="{0A80D3C6-0B21-6548-8113-F3DE54BE3CEC}" type="presParOf" srcId="{20F49BFE-2F3C-4041-9E55-37850E120776}" destId="{8B2FCFCC-8512-2946-9BA3-9C60E5451417}" srcOrd="0" destOrd="0" presId="urn:microsoft.com/office/officeart/2008/layout/VerticalCurvedList"/>
    <dgm:cxn modelId="{26F6307E-65AA-BE4E-96BC-F872B434C821}" type="presParOf" srcId="{8B2FCFCC-8512-2946-9BA3-9C60E5451417}" destId="{F12A3848-DBF9-CC4B-9D6A-127522FBB637}" srcOrd="0" destOrd="0" presId="urn:microsoft.com/office/officeart/2008/layout/VerticalCurvedList"/>
    <dgm:cxn modelId="{02472089-519A-0542-A9B8-AA1256A515AB}" type="presParOf" srcId="{F12A3848-DBF9-CC4B-9D6A-127522FBB637}" destId="{F87EE050-7D87-9D4F-875A-5090F5CCCEF5}" srcOrd="0" destOrd="0" presId="urn:microsoft.com/office/officeart/2008/layout/VerticalCurvedList"/>
    <dgm:cxn modelId="{FCCBEBA1-2E78-8548-A0AB-9C0722BCD287}" type="presParOf" srcId="{F12A3848-DBF9-CC4B-9D6A-127522FBB637}" destId="{8E3849AB-C91B-214A-BE58-B31D396865EF}" srcOrd="1" destOrd="0" presId="urn:microsoft.com/office/officeart/2008/layout/VerticalCurvedList"/>
    <dgm:cxn modelId="{A80C85EE-C7D4-4F43-99AF-9D78E254879F}" type="presParOf" srcId="{F12A3848-DBF9-CC4B-9D6A-127522FBB637}" destId="{E6C45DAA-822D-8A4A-B03D-C14356DF628A}" srcOrd="2" destOrd="0" presId="urn:microsoft.com/office/officeart/2008/layout/VerticalCurvedList"/>
    <dgm:cxn modelId="{31DA4CF9-B6F7-6947-9B6E-2AF80B290363}" type="presParOf" srcId="{F12A3848-DBF9-CC4B-9D6A-127522FBB637}" destId="{E78627CD-3184-DD46-A973-40F31787E17D}" srcOrd="3" destOrd="0" presId="urn:microsoft.com/office/officeart/2008/layout/VerticalCurvedList"/>
    <dgm:cxn modelId="{632C6CBB-A2C4-B14E-B104-7F5A41033C1C}" type="presParOf" srcId="{8B2FCFCC-8512-2946-9BA3-9C60E5451417}" destId="{9B6CB27A-227A-414B-805F-3DD49E9ED409}" srcOrd="1" destOrd="0" presId="urn:microsoft.com/office/officeart/2008/layout/VerticalCurvedList"/>
    <dgm:cxn modelId="{A0620614-2FD1-C143-9E59-A7074E3C342A}" type="presParOf" srcId="{8B2FCFCC-8512-2946-9BA3-9C60E5451417}" destId="{CD4424F0-2F35-D945-9C56-53F44272ABFF}" srcOrd="2" destOrd="0" presId="urn:microsoft.com/office/officeart/2008/layout/VerticalCurvedList"/>
    <dgm:cxn modelId="{A4EB57DB-F860-CA44-89BB-94C57303C765}" type="presParOf" srcId="{CD4424F0-2F35-D945-9C56-53F44272ABFF}" destId="{9013008A-B15E-0943-970A-4C7AA6F868F8}" srcOrd="0" destOrd="0" presId="urn:microsoft.com/office/officeart/2008/layout/VerticalCurvedList"/>
    <dgm:cxn modelId="{F3C03647-22BD-844E-8196-D3928098A9B3}" type="presParOf" srcId="{8B2FCFCC-8512-2946-9BA3-9C60E5451417}" destId="{F501D0C0-DE67-6341-91BF-65C5BAEED787}" srcOrd="3" destOrd="0" presId="urn:microsoft.com/office/officeart/2008/layout/VerticalCurvedList"/>
    <dgm:cxn modelId="{7C62E7F3-0CFB-C340-8583-F9F0C376A22A}" type="presParOf" srcId="{8B2FCFCC-8512-2946-9BA3-9C60E5451417}" destId="{F84D9B74-1A28-F242-9AD6-15734D93702B}" srcOrd="4" destOrd="0" presId="urn:microsoft.com/office/officeart/2008/layout/VerticalCurvedList"/>
    <dgm:cxn modelId="{813820E1-0D00-764F-8340-F98AB5C6B911}" type="presParOf" srcId="{F84D9B74-1A28-F242-9AD6-15734D93702B}" destId="{713FD803-6692-D24E-A19B-4CD0CFD1D783}" srcOrd="0" destOrd="0" presId="urn:microsoft.com/office/officeart/2008/layout/VerticalCurvedList"/>
    <dgm:cxn modelId="{A455EB45-2235-5844-A406-64BCE5CB4586}" type="presParOf" srcId="{8B2FCFCC-8512-2946-9BA3-9C60E5451417}" destId="{0350F644-3735-F446-B2BA-8B7581BC4AD7}" srcOrd="5" destOrd="0" presId="urn:microsoft.com/office/officeart/2008/layout/VerticalCurvedList"/>
    <dgm:cxn modelId="{210139B2-E8AD-884E-9890-7085609209D4}" type="presParOf" srcId="{8B2FCFCC-8512-2946-9BA3-9C60E5451417}" destId="{6440D6E0-CA82-3144-8BD0-5BC56789A706}" srcOrd="6" destOrd="0" presId="urn:microsoft.com/office/officeart/2008/layout/VerticalCurvedList"/>
    <dgm:cxn modelId="{301CA8DF-649C-AC44-AD4A-E855E85349C0}" type="presParOf" srcId="{6440D6E0-CA82-3144-8BD0-5BC56789A706}" destId="{D3DB87DE-AE06-C146-8AD5-33272D3DD80E}" srcOrd="0" destOrd="0" presId="urn:microsoft.com/office/officeart/2008/layout/VerticalCurvedList"/>
    <dgm:cxn modelId="{634B736F-FD32-4540-93F7-96FDDACE7750}" type="presParOf" srcId="{8B2FCFCC-8512-2946-9BA3-9C60E5451417}" destId="{59BABB22-3F6F-7847-8263-3633420DDEF4}" srcOrd="7" destOrd="0" presId="urn:microsoft.com/office/officeart/2008/layout/VerticalCurvedList"/>
    <dgm:cxn modelId="{41CAE6AE-C69C-7E42-A74C-63BC1C1D61C7}" type="presParOf" srcId="{8B2FCFCC-8512-2946-9BA3-9C60E5451417}" destId="{2184A988-3007-3B4A-B16B-1958FDFEC0C7}" srcOrd="8" destOrd="0" presId="urn:microsoft.com/office/officeart/2008/layout/VerticalCurvedList"/>
    <dgm:cxn modelId="{07970A6E-E2B2-B743-88BC-722E4FF74579}" type="presParOf" srcId="{2184A988-3007-3B4A-B16B-1958FDFEC0C7}" destId="{7A2F4D18-231C-F540-818E-BCA98111B514}" srcOrd="0" destOrd="0" presId="urn:microsoft.com/office/officeart/2008/layout/VerticalCurvedList"/>
    <dgm:cxn modelId="{AB71344F-3E3C-BC47-8CA8-9E23970EFCAD}" type="presParOf" srcId="{8B2FCFCC-8512-2946-9BA3-9C60E5451417}" destId="{35F002DD-1C75-5543-A0EB-3108533A2B15}" srcOrd="9" destOrd="0" presId="urn:microsoft.com/office/officeart/2008/layout/VerticalCurvedList"/>
    <dgm:cxn modelId="{07A1F445-5A36-0841-8246-EF594E59309D}" type="presParOf" srcId="{8B2FCFCC-8512-2946-9BA3-9C60E5451417}" destId="{F9665E2A-6E8C-BA41-BBB6-239FDFB0F771}" srcOrd="10" destOrd="0" presId="urn:microsoft.com/office/officeart/2008/layout/VerticalCurvedList"/>
    <dgm:cxn modelId="{1CAAA195-5BA1-3142-9296-E4710F65D6AF}" type="presParOf" srcId="{F9665E2A-6E8C-BA41-BBB6-239FDFB0F771}" destId="{9A8CB63A-0235-BA45-9C68-920A92B87AE1}"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660E6B0-1646-405E-92F5-4109996A5B7B}" type="doc">
      <dgm:prSet loTypeId="urn:microsoft.com/office/officeart/2005/8/layout/matrix1" loCatId="matrix" qsTypeId="urn:microsoft.com/office/officeart/2005/8/quickstyle/simple1" qsCatId="simple" csTypeId="urn:microsoft.com/office/officeart/2005/8/colors/accent0_3" csCatId="mainScheme" phldr="1"/>
      <dgm:spPr/>
      <dgm:t>
        <a:bodyPr/>
        <a:lstStyle/>
        <a:p>
          <a:endParaRPr lang="en-IN"/>
        </a:p>
      </dgm:t>
    </dgm:pt>
    <dgm:pt modelId="{75A26B80-A77B-4CC2-961E-4CAB9823E916}">
      <dgm:prSet phldrT="[Text]" custT="1"/>
      <dgm:spPr>
        <a:solidFill>
          <a:srgbClr val="097458"/>
        </a:solidFill>
      </dgm:spPr>
      <dgm:t>
        <a:bodyPr/>
        <a:lstStyle/>
        <a:p>
          <a:r>
            <a:rPr lang="en-IN" sz="2800" b="1" dirty="0">
              <a:solidFill>
                <a:schemeClr val="bg1"/>
              </a:solidFill>
            </a:rPr>
            <a:t>One of the largest Public Health Programmes</a:t>
          </a:r>
        </a:p>
      </dgm:t>
    </dgm:pt>
    <dgm:pt modelId="{A0903A84-5613-487C-A60E-F2F3F9458C96}" type="parTrans" cxnId="{B3763673-7D11-49AA-AB77-4C92DDB72826}">
      <dgm:prSet/>
      <dgm:spPr/>
      <dgm:t>
        <a:bodyPr/>
        <a:lstStyle/>
        <a:p>
          <a:endParaRPr lang="en-IN"/>
        </a:p>
      </dgm:t>
    </dgm:pt>
    <dgm:pt modelId="{8DCA5EB1-9560-4949-A0AA-822114C3DBD6}" type="sibTrans" cxnId="{B3763673-7D11-49AA-AB77-4C92DDB72826}">
      <dgm:prSet/>
      <dgm:spPr/>
      <dgm:t>
        <a:bodyPr/>
        <a:lstStyle/>
        <a:p>
          <a:endParaRPr lang="en-IN"/>
        </a:p>
      </dgm:t>
    </dgm:pt>
    <dgm:pt modelId="{32D531CB-A795-43D7-943C-9C35CC4A2BCC}">
      <dgm:prSet phldrT="[Text]" custT="1"/>
      <dgm:spPr/>
      <dgm:t>
        <a:bodyPr/>
        <a:lstStyle/>
        <a:p>
          <a:pPr algn="ctr"/>
          <a:r>
            <a:rPr lang="en-US" sz="2800" b="1" dirty="0"/>
            <a:t>Annual target</a:t>
          </a:r>
        </a:p>
        <a:p>
          <a:pPr algn="ctr"/>
          <a:r>
            <a:rPr lang="en-US" sz="2800" b="1" dirty="0"/>
            <a:t>-2.6 crore newborns; </a:t>
          </a:r>
        </a:p>
        <a:p>
          <a:pPr algn="ctr"/>
          <a:r>
            <a:rPr lang="en-US" sz="2800" b="1" dirty="0"/>
            <a:t>-2.9 crore pregnant women</a:t>
          </a:r>
        </a:p>
      </dgm:t>
    </dgm:pt>
    <dgm:pt modelId="{EBA38057-812A-43ED-ADE6-B972A6790166}" type="parTrans" cxnId="{FADD9ABC-AE2E-43DF-A337-B71A9A57BCA8}">
      <dgm:prSet/>
      <dgm:spPr/>
      <dgm:t>
        <a:bodyPr/>
        <a:lstStyle/>
        <a:p>
          <a:endParaRPr lang="en-IN"/>
        </a:p>
      </dgm:t>
    </dgm:pt>
    <dgm:pt modelId="{D7FA4A9E-AB71-40DF-8E18-6BF90F0E2BEA}" type="sibTrans" cxnId="{FADD9ABC-AE2E-43DF-A337-B71A9A57BCA8}">
      <dgm:prSet/>
      <dgm:spPr/>
      <dgm:t>
        <a:bodyPr/>
        <a:lstStyle/>
        <a:p>
          <a:endParaRPr lang="en-IN"/>
        </a:p>
      </dgm:t>
    </dgm:pt>
    <dgm:pt modelId="{AEB8CC5B-7C12-48BD-B2AE-5540620B50BB}">
      <dgm:prSet custT="1"/>
      <dgm:spPr/>
      <dgm:t>
        <a:bodyPr/>
        <a:lstStyle/>
        <a:p>
          <a:pPr algn="ctr">
            <a:lnSpc>
              <a:spcPct val="100000"/>
            </a:lnSpc>
          </a:pPr>
          <a:r>
            <a:rPr lang="en-IN" sz="2400" b="1" dirty="0"/>
            <a:t>Vaccine against  12 Vaccine Preventable Diseases</a:t>
          </a:r>
          <a:br>
            <a:rPr lang="en-IN" sz="2400" b="1" dirty="0"/>
          </a:br>
          <a:r>
            <a:rPr lang="en-IN" sz="2400" b="1" dirty="0"/>
            <a:t>-10 nation wide;</a:t>
          </a:r>
          <a:br>
            <a:rPr lang="en-IN" sz="2400" b="1" dirty="0"/>
          </a:br>
          <a:r>
            <a:rPr lang="en-IN" sz="2400" b="1" dirty="0"/>
            <a:t>-2 sub-nationally</a:t>
          </a:r>
          <a:br>
            <a:rPr lang="en-IN" sz="2400" b="1" dirty="0"/>
          </a:br>
          <a:r>
            <a:rPr lang="en-IN" sz="2400" b="1" dirty="0"/>
            <a:t>[</a:t>
          </a:r>
          <a:r>
            <a:rPr lang="en-IN" sz="2000" b="1" dirty="0"/>
            <a:t>PCV: under expansion; JE: endemic districts]</a:t>
          </a:r>
          <a:endParaRPr lang="en-IN" sz="2400" b="1" dirty="0"/>
        </a:p>
      </dgm:t>
    </dgm:pt>
    <dgm:pt modelId="{B5E429AC-F613-41DA-8BBE-04977C810B47}" type="parTrans" cxnId="{28212DA9-937F-4CB7-A59D-2D07FE831C0A}">
      <dgm:prSet/>
      <dgm:spPr/>
      <dgm:t>
        <a:bodyPr/>
        <a:lstStyle/>
        <a:p>
          <a:endParaRPr lang="en-IN"/>
        </a:p>
      </dgm:t>
    </dgm:pt>
    <dgm:pt modelId="{904474BE-4BED-4CE6-A8C2-FCDCD17F18F4}" type="sibTrans" cxnId="{28212DA9-937F-4CB7-A59D-2D07FE831C0A}">
      <dgm:prSet/>
      <dgm:spPr/>
      <dgm:t>
        <a:bodyPr/>
        <a:lstStyle/>
        <a:p>
          <a:endParaRPr lang="en-IN"/>
        </a:p>
      </dgm:t>
    </dgm:pt>
    <dgm:pt modelId="{C8B17A0D-DE90-47AA-B1CB-1DACD20B83FD}">
      <dgm:prSet custT="1"/>
      <dgm:spPr/>
      <dgm:t>
        <a:bodyPr anchor="t"/>
        <a:lstStyle/>
        <a:p>
          <a:pPr algn="ctr"/>
          <a:r>
            <a:rPr lang="en-US" sz="2800" b="1" dirty="0"/>
            <a:t>Approx. 1.2 crore sessions planned per year </a:t>
          </a:r>
          <a:r>
            <a:rPr lang="en-IN" sz="2400" b="0" i="1" dirty="0"/>
            <a:t>(Source: HMIS*)</a:t>
          </a:r>
          <a:endParaRPr lang="en-IN" sz="2400" b="1" dirty="0"/>
        </a:p>
      </dgm:t>
    </dgm:pt>
    <dgm:pt modelId="{3F6D0DDB-745F-44C9-85A6-10DC8757B700}" type="parTrans" cxnId="{6149A49A-B4E8-4CAC-860E-650206CA4CDA}">
      <dgm:prSet/>
      <dgm:spPr/>
      <dgm:t>
        <a:bodyPr/>
        <a:lstStyle/>
        <a:p>
          <a:endParaRPr lang="en-IN"/>
        </a:p>
      </dgm:t>
    </dgm:pt>
    <dgm:pt modelId="{0A851BED-6FB4-4975-B62A-8584D24A2A9C}" type="sibTrans" cxnId="{6149A49A-B4E8-4CAC-860E-650206CA4CDA}">
      <dgm:prSet/>
      <dgm:spPr/>
      <dgm:t>
        <a:bodyPr/>
        <a:lstStyle/>
        <a:p>
          <a:endParaRPr lang="en-IN"/>
        </a:p>
      </dgm:t>
    </dgm:pt>
    <dgm:pt modelId="{2B4E969D-2122-4325-9302-43087474A9EB}">
      <dgm:prSet custT="1"/>
      <dgm:spPr/>
      <dgm:t>
        <a:bodyPr/>
        <a:lstStyle/>
        <a:p>
          <a:endParaRPr lang="en-US"/>
        </a:p>
      </dgm:t>
    </dgm:pt>
    <dgm:pt modelId="{B56E426C-3F1D-4885-A75D-84D685E99B21}" type="parTrans" cxnId="{225E41BF-BE8C-49F3-B28E-B07E9E308738}">
      <dgm:prSet/>
      <dgm:spPr/>
      <dgm:t>
        <a:bodyPr/>
        <a:lstStyle/>
        <a:p>
          <a:endParaRPr lang="en-IN"/>
        </a:p>
      </dgm:t>
    </dgm:pt>
    <dgm:pt modelId="{8663C85E-3B53-4772-B788-3F4FE0A14879}" type="sibTrans" cxnId="{225E41BF-BE8C-49F3-B28E-B07E9E308738}">
      <dgm:prSet/>
      <dgm:spPr/>
      <dgm:t>
        <a:bodyPr/>
        <a:lstStyle/>
        <a:p>
          <a:endParaRPr lang="en-IN"/>
        </a:p>
      </dgm:t>
    </dgm:pt>
    <dgm:pt modelId="{E3514ADA-5E26-4C45-9586-75BF41F8EB10}">
      <dgm:prSet custT="1"/>
      <dgm:spPr/>
      <dgm:t>
        <a:bodyPr anchor="t"/>
        <a:lstStyle/>
        <a:p>
          <a:pPr algn="ctr"/>
          <a:r>
            <a:rPr lang="en-IN" sz="2800" b="1" dirty="0"/>
            <a:t>Approx. 29,000 cold chain points for storage and distribution of vaccines</a:t>
          </a:r>
        </a:p>
        <a:p>
          <a:pPr algn="ctr"/>
          <a:r>
            <a:rPr lang="en-IN" sz="2400" b="0" i="1" dirty="0"/>
            <a:t>(Source: NCCMIS*)</a:t>
          </a:r>
        </a:p>
      </dgm:t>
    </dgm:pt>
    <dgm:pt modelId="{C93C6337-60C5-4FE9-A7CF-3D2B91E3CCDD}" type="parTrans" cxnId="{37679AE3-BFF6-49D3-BA38-81BCB833CA0E}">
      <dgm:prSet/>
      <dgm:spPr/>
      <dgm:t>
        <a:bodyPr/>
        <a:lstStyle/>
        <a:p>
          <a:endParaRPr lang="en-IN"/>
        </a:p>
      </dgm:t>
    </dgm:pt>
    <dgm:pt modelId="{A9C1CE3B-AC6A-4CA1-98EB-089A3D6E1C88}" type="sibTrans" cxnId="{37679AE3-BFF6-49D3-BA38-81BCB833CA0E}">
      <dgm:prSet/>
      <dgm:spPr/>
      <dgm:t>
        <a:bodyPr/>
        <a:lstStyle/>
        <a:p>
          <a:endParaRPr lang="en-IN"/>
        </a:p>
      </dgm:t>
    </dgm:pt>
    <dgm:pt modelId="{E6FEDA0C-C9DC-46E1-A255-749535E5CCE6}">
      <dgm:prSet custT="1"/>
      <dgm:spPr/>
      <dgm:t>
        <a:bodyPr/>
        <a:lstStyle/>
        <a:p>
          <a:pPr algn="ctr"/>
          <a:endParaRPr lang="en-IN" sz="2800" dirty="0"/>
        </a:p>
      </dgm:t>
    </dgm:pt>
    <dgm:pt modelId="{4B085F6A-B517-44BA-B9EB-73EED8ED76C0}" type="parTrans" cxnId="{FEF469EE-BCDB-46D7-8243-22E93B9E037E}">
      <dgm:prSet/>
      <dgm:spPr/>
      <dgm:t>
        <a:bodyPr/>
        <a:lstStyle/>
        <a:p>
          <a:endParaRPr lang="en-IN"/>
        </a:p>
      </dgm:t>
    </dgm:pt>
    <dgm:pt modelId="{B1F3B3DD-7924-4FA9-8FA5-79A4AC1DEA1B}" type="sibTrans" cxnId="{FEF469EE-BCDB-46D7-8243-22E93B9E037E}">
      <dgm:prSet/>
      <dgm:spPr/>
      <dgm:t>
        <a:bodyPr/>
        <a:lstStyle/>
        <a:p>
          <a:endParaRPr lang="en-IN"/>
        </a:p>
      </dgm:t>
    </dgm:pt>
    <dgm:pt modelId="{CD0DEB34-24BA-466F-9FD5-6AB78E65CA43}" type="pres">
      <dgm:prSet presAssocID="{0660E6B0-1646-405E-92F5-4109996A5B7B}" presName="diagram" presStyleCnt="0">
        <dgm:presLayoutVars>
          <dgm:chMax val="1"/>
          <dgm:dir/>
          <dgm:animLvl val="ctr"/>
          <dgm:resizeHandles val="exact"/>
        </dgm:presLayoutVars>
      </dgm:prSet>
      <dgm:spPr/>
      <dgm:t>
        <a:bodyPr/>
        <a:lstStyle/>
        <a:p>
          <a:endParaRPr lang="en-US"/>
        </a:p>
      </dgm:t>
    </dgm:pt>
    <dgm:pt modelId="{64C4EA26-8362-490C-94FB-FCC94D49326F}" type="pres">
      <dgm:prSet presAssocID="{0660E6B0-1646-405E-92F5-4109996A5B7B}" presName="matrix" presStyleCnt="0"/>
      <dgm:spPr/>
    </dgm:pt>
    <dgm:pt modelId="{6AF13E00-7059-42DB-9C3C-2F08C748E20D}" type="pres">
      <dgm:prSet presAssocID="{0660E6B0-1646-405E-92F5-4109996A5B7B}" presName="tile1" presStyleLbl="node1" presStyleIdx="0" presStyleCnt="4" custLinFactNeighborY="-465"/>
      <dgm:spPr/>
      <dgm:t>
        <a:bodyPr/>
        <a:lstStyle/>
        <a:p>
          <a:endParaRPr lang="en-US"/>
        </a:p>
      </dgm:t>
    </dgm:pt>
    <dgm:pt modelId="{E6C35B5F-23F9-41F8-9535-5F26C625AD66}" type="pres">
      <dgm:prSet presAssocID="{0660E6B0-1646-405E-92F5-4109996A5B7B}" presName="tile1text" presStyleLbl="node1" presStyleIdx="0" presStyleCnt="4">
        <dgm:presLayoutVars>
          <dgm:chMax val="0"/>
          <dgm:chPref val="0"/>
          <dgm:bulletEnabled val="1"/>
        </dgm:presLayoutVars>
      </dgm:prSet>
      <dgm:spPr/>
      <dgm:t>
        <a:bodyPr/>
        <a:lstStyle/>
        <a:p>
          <a:endParaRPr lang="en-US"/>
        </a:p>
      </dgm:t>
    </dgm:pt>
    <dgm:pt modelId="{B6966B32-49B0-42AC-8340-440546E8B8DB}" type="pres">
      <dgm:prSet presAssocID="{0660E6B0-1646-405E-92F5-4109996A5B7B}" presName="tile2" presStyleLbl="node1" presStyleIdx="1" presStyleCnt="4"/>
      <dgm:spPr/>
      <dgm:t>
        <a:bodyPr/>
        <a:lstStyle/>
        <a:p>
          <a:endParaRPr lang="en-US"/>
        </a:p>
      </dgm:t>
    </dgm:pt>
    <dgm:pt modelId="{6EEBCD55-429E-4C39-A02B-2AC7CF9C5156}" type="pres">
      <dgm:prSet presAssocID="{0660E6B0-1646-405E-92F5-4109996A5B7B}" presName="tile2text" presStyleLbl="node1" presStyleIdx="1" presStyleCnt="4">
        <dgm:presLayoutVars>
          <dgm:chMax val="0"/>
          <dgm:chPref val="0"/>
          <dgm:bulletEnabled val="1"/>
        </dgm:presLayoutVars>
      </dgm:prSet>
      <dgm:spPr/>
      <dgm:t>
        <a:bodyPr/>
        <a:lstStyle/>
        <a:p>
          <a:endParaRPr lang="en-US"/>
        </a:p>
      </dgm:t>
    </dgm:pt>
    <dgm:pt modelId="{5E045E31-C705-4391-B2AE-1EDF42E86B42}" type="pres">
      <dgm:prSet presAssocID="{0660E6B0-1646-405E-92F5-4109996A5B7B}" presName="tile3" presStyleLbl="node1" presStyleIdx="2" presStyleCnt="4"/>
      <dgm:spPr>
        <a:xfrm rot="10800000">
          <a:off x="0" y="2262981"/>
          <a:ext cx="4114800" cy="2262981"/>
        </a:xfrm>
        <a:prstGeom prst="round1Rect">
          <a:avLst/>
        </a:prstGeom>
      </dgm:spPr>
      <dgm:t>
        <a:bodyPr/>
        <a:lstStyle/>
        <a:p>
          <a:endParaRPr lang="en-US"/>
        </a:p>
      </dgm:t>
    </dgm:pt>
    <dgm:pt modelId="{DC67AFAC-1607-4C4E-9715-FCF906A48DAB}" type="pres">
      <dgm:prSet presAssocID="{0660E6B0-1646-405E-92F5-4109996A5B7B}" presName="tile3text" presStyleLbl="node1" presStyleIdx="2" presStyleCnt="4">
        <dgm:presLayoutVars>
          <dgm:chMax val="0"/>
          <dgm:chPref val="0"/>
          <dgm:bulletEnabled val="1"/>
        </dgm:presLayoutVars>
      </dgm:prSet>
      <dgm:spPr/>
      <dgm:t>
        <a:bodyPr/>
        <a:lstStyle/>
        <a:p>
          <a:endParaRPr lang="en-US"/>
        </a:p>
      </dgm:t>
    </dgm:pt>
    <dgm:pt modelId="{3EB7E996-3EF5-4D96-9A1A-A982BCA7EE6F}" type="pres">
      <dgm:prSet presAssocID="{0660E6B0-1646-405E-92F5-4109996A5B7B}" presName="tile4" presStyleLbl="node1" presStyleIdx="3" presStyleCnt="4" custScaleY="102816" custLinFactNeighborY="-1362"/>
      <dgm:spPr/>
      <dgm:t>
        <a:bodyPr/>
        <a:lstStyle/>
        <a:p>
          <a:endParaRPr lang="en-US"/>
        </a:p>
      </dgm:t>
    </dgm:pt>
    <dgm:pt modelId="{05476410-16D9-43E2-843F-EE7E3A6ADEDF}" type="pres">
      <dgm:prSet presAssocID="{0660E6B0-1646-405E-92F5-4109996A5B7B}" presName="tile4text" presStyleLbl="node1" presStyleIdx="3" presStyleCnt="4">
        <dgm:presLayoutVars>
          <dgm:chMax val="0"/>
          <dgm:chPref val="0"/>
          <dgm:bulletEnabled val="1"/>
        </dgm:presLayoutVars>
      </dgm:prSet>
      <dgm:spPr/>
      <dgm:t>
        <a:bodyPr/>
        <a:lstStyle/>
        <a:p>
          <a:endParaRPr lang="en-US"/>
        </a:p>
      </dgm:t>
    </dgm:pt>
    <dgm:pt modelId="{F638FE78-5728-481D-A7B3-D11638EFBCAA}" type="pres">
      <dgm:prSet presAssocID="{0660E6B0-1646-405E-92F5-4109996A5B7B}" presName="centerTile" presStyleLbl="fgShp" presStyleIdx="0" presStyleCnt="1" custScaleX="282486" custScaleY="46593">
        <dgm:presLayoutVars>
          <dgm:chMax val="0"/>
          <dgm:chPref val="0"/>
        </dgm:presLayoutVars>
      </dgm:prSet>
      <dgm:spPr/>
      <dgm:t>
        <a:bodyPr/>
        <a:lstStyle/>
        <a:p>
          <a:endParaRPr lang="en-US"/>
        </a:p>
      </dgm:t>
    </dgm:pt>
  </dgm:ptLst>
  <dgm:cxnLst>
    <dgm:cxn modelId="{FEF469EE-BCDB-46D7-8243-22E93B9E037E}" srcId="{75A26B80-A77B-4CC2-961E-4CAB9823E916}" destId="{E6FEDA0C-C9DC-46E1-A255-749535E5CCE6}" srcOrd="4" destOrd="0" parTransId="{4B085F6A-B517-44BA-B9EB-73EED8ED76C0}" sibTransId="{B1F3B3DD-7924-4FA9-8FA5-79A4AC1DEA1B}"/>
    <dgm:cxn modelId="{F0F3384C-DA58-4A2B-8499-E90BA8C49FD8}" type="presOf" srcId="{AEB8CC5B-7C12-48BD-B2AE-5540620B50BB}" destId="{6EEBCD55-429E-4C39-A02B-2AC7CF9C5156}" srcOrd="1" destOrd="0" presId="urn:microsoft.com/office/officeart/2005/8/layout/matrix1"/>
    <dgm:cxn modelId="{FADD9ABC-AE2E-43DF-A337-B71A9A57BCA8}" srcId="{75A26B80-A77B-4CC2-961E-4CAB9823E916}" destId="{32D531CB-A795-43D7-943C-9C35CC4A2BCC}" srcOrd="0" destOrd="0" parTransId="{EBA38057-812A-43ED-ADE6-B972A6790166}" sibTransId="{D7FA4A9E-AB71-40DF-8E18-6BF90F0E2BEA}"/>
    <dgm:cxn modelId="{24882483-8CCC-4BBA-9CEB-02BFB92A9255}" type="presOf" srcId="{0660E6B0-1646-405E-92F5-4109996A5B7B}" destId="{CD0DEB34-24BA-466F-9FD5-6AB78E65CA43}" srcOrd="0" destOrd="0" presId="urn:microsoft.com/office/officeart/2005/8/layout/matrix1"/>
    <dgm:cxn modelId="{6B78A245-567C-4AE7-ACAD-1BD1ACD696AB}" type="presOf" srcId="{E3514ADA-5E26-4C45-9586-75BF41F8EB10}" destId="{05476410-16D9-43E2-843F-EE7E3A6ADEDF}" srcOrd="1" destOrd="0" presId="urn:microsoft.com/office/officeart/2005/8/layout/matrix1"/>
    <dgm:cxn modelId="{5343A892-70FD-40B5-B12A-57C6E7883216}" type="presOf" srcId="{32D531CB-A795-43D7-943C-9C35CC4A2BCC}" destId="{6AF13E00-7059-42DB-9C3C-2F08C748E20D}" srcOrd="0" destOrd="0" presId="urn:microsoft.com/office/officeart/2005/8/layout/matrix1"/>
    <dgm:cxn modelId="{1DC55512-A116-425C-B43F-23A93370637F}" type="presOf" srcId="{E3514ADA-5E26-4C45-9586-75BF41F8EB10}" destId="{3EB7E996-3EF5-4D96-9A1A-A982BCA7EE6F}" srcOrd="0" destOrd="0" presId="urn:microsoft.com/office/officeart/2005/8/layout/matrix1"/>
    <dgm:cxn modelId="{37679AE3-BFF6-49D3-BA38-81BCB833CA0E}" srcId="{75A26B80-A77B-4CC2-961E-4CAB9823E916}" destId="{E3514ADA-5E26-4C45-9586-75BF41F8EB10}" srcOrd="3" destOrd="0" parTransId="{C93C6337-60C5-4FE9-A7CF-3D2B91E3CCDD}" sibTransId="{A9C1CE3B-AC6A-4CA1-98EB-089A3D6E1C88}"/>
    <dgm:cxn modelId="{28212DA9-937F-4CB7-A59D-2D07FE831C0A}" srcId="{75A26B80-A77B-4CC2-961E-4CAB9823E916}" destId="{AEB8CC5B-7C12-48BD-B2AE-5540620B50BB}" srcOrd="1" destOrd="0" parTransId="{B5E429AC-F613-41DA-8BBE-04977C810B47}" sibTransId="{904474BE-4BED-4CE6-A8C2-FCDCD17F18F4}"/>
    <dgm:cxn modelId="{E3071A0C-931E-4BF4-BCAF-50E2FF0E5932}" type="presOf" srcId="{AEB8CC5B-7C12-48BD-B2AE-5540620B50BB}" destId="{B6966B32-49B0-42AC-8340-440546E8B8DB}" srcOrd="0" destOrd="0" presId="urn:microsoft.com/office/officeart/2005/8/layout/matrix1"/>
    <dgm:cxn modelId="{819BCAEE-7C3A-4257-9AF8-C0A39E5EA836}" type="presOf" srcId="{C8B17A0D-DE90-47AA-B1CB-1DACD20B83FD}" destId="{5E045E31-C705-4391-B2AE-1EDF42E86B42}" srcOrd="0" destOrd="0" presId="urn:microsoft.com/office/officeart/2005/8/layout/matrix1"/>
    <dgm:cxn modelId="{74604A9E-83A7-4F26-8520-6543258C6249}" type="presOf" srcId="{C8B17A0D-DE90-47AA-B1CB-1DACD20B83FD}" destId="{DC67AFAC-1607-4C4E-9715-FCF906A48DAB}" srcOrd="1" destOrd="0" presId="urn:microsoft.com/office/officeart/2005/8/layout/matrix1"/>
    <dgm:cxn modelId="{300B3785-3960-442A-A263-FFA9EE3919C1}" type="presOf" srcId="{32D531CB-A795-43D7-943C-9C35CC4A2BCC}" destId="{E6C35B5F-23F9-41F8-9535-5F26C625AD66}" srcOrd="1" destOrd="0" presId="urn:microsoft.com/office/officeart/2005/8/layout/matrix1"/>
    <dgm:cxn modelId="{6149A49A-B4E8-4CAC-860E-650206CA4CDA}" srcId="{75A26B80-A77B-4CC2-961E-4CAB9823E916}" destId="{C8B17A0D-DE90-47AA-B1CB-1DACD20B83FD}" srcOrd="2" destOrd="0" parTransId="{3F6D0DDB-745F-44C9-85A6-10DC8757B700}" sibTransId="{0A851BED-6FB4-4975-B62A-8584D24A2A9C}"/>
    <dgm:cxn modelId="{B3763673-7D11-49AA-AB77-4C92DDB72826}" srcId="{0660E6B0-1646-405E-92F5-4109996A5B7B}" destId="{75A26B80-A77B-4CC2-961E-4CAB9823E916}" srcOrd="0" destOrd="0" parTransId="{A0903A84-5613-487C-A60E-F2F3F9458C96}" sibTransId="{8DCA5EB1-9560-4949-A0AA-822114C3DBD6}"/>
    <dgm:cxn modelId="{225E41BF-BE8C-49F3-B28E-B07E9E308738}" srcId="{75A26B80-A77B-4CC2-961E-4CAB9823E916}" destId="{2B4E969D-2122-4325-9302-43087474A9EB}" srcOrd="5" destOrd="0" parTransId="{B56E426C-3F1D-4885-A75D-84D685E99B21}" sibTransId="{8663C85E-3B53-4772-B788-3F4FE0A14879}"/>
    <dgm:cxn modelId="{56F4912C-28AF-462F-9B91-7B954D99D1BD}" type="presOf" srcId="{75A26B80-A77B-4CC2-961E-4CAB9823E916}" destId="{F638FE78-5728-481D-A7B3-D11638EFBCAA}" srcOrd="0" destOrd="0" presId="urn:microsoft.com/office/officeart/2005/8/layout/matrix1"/>
    <dgm:cxn modelId="{E919DB8A-DA1A-411C-939D-F5A853F799F6}" type="presParOf" srcId="{CD0DEB34-24BA-466F-9FD5-6AB78E65CA43}" destId="{64C4EA26-8362-490C-94FB-FCC94D49326F}" srcOrd="0" destOrd="0" presId="urn:microsoft.com/office/officeart/2005/8/layout/matrix1"/>
    <dgm:cxn modelId="{835C1F2F-0610-4CBC-9360-45CE7946CAC4}" type="presParOf" srcId="{64C4EA26-8362-490C-94FB-FCC94D49326F}" destId="{6AF13E00-7059-42DB-9C3C-2F08C748E20D}" srcOrd="0" destOrd="0" presId="urn:microsoft.com/office/officeart/2005/8/layout/matrix1"/>
    <dgm:cxn modelId="{EC04FDD1-71B8-4C25-8BEF-E15AE30346D7}" type="presParOf" srcId="{64C4EA26-8362-490C-94FB-FCC94D49326F}" destId="{E6C35B5F-23F9-41F8-9535-5F26C625AD66}" srcOrd="1" destOrd="0" presId="urn:microsoft.com/office/officeart/2005/8/layout/matrix1"/>
    <dgm:cxn modelId="{4410A6E2-3500-48C6-AD19-42CE88303660}" type="presParOf" srcId="{64C4EA26-8362-490C-94FB-FCC94D49326F}" destId="{B6966B32-49B0-42AC-8340-440546E8B8DB}" srcOrd="2" destOrd="0" presId="urn:microsoft.com/office/officeart/2005/8/layout/matrix1"/>
    <dgm:cxn modelId="{B80B6BD4-7A34-4473-9D92-1EC78E89B9CE}" type="presParOf" srcId="{64C4EA26-8362-490C-94FB-FCC94D49326F}" destId="{6EEBCD55-429E-4C39-A02B-2AC7CF9C5156}" srcOrd="3" destOrd="0" presId="urn:microsoft.com/office/officeart/2005/8/layout/matrix1"/>
    <dgm:cxn modelId="{713D6DF4-3486-4B9B-A2F8-A1CF62D9B350}" type="presParOf" srcId="{64C4EA26-8362-490C-94FB-FCC94D49326F}" destId="{5E045E31-C705-4391-B2AE-1EDF42E86B42}" srcOrd="4" destOrd="0" presId="urn:microsoft.com/office/officeart/2005/8/layout/matrix1"/>
    <dgm:cxn modelId="{C4BF55FD-0AF2-4645-8C7D-7235D162FBA6}" type="presParOf" srcId="{64C4EA26-8362-490C-94FB-FCC94D49326F}" destId="{DC67AFAC-1607-4C4E-9715-FCF906A48DAB}" srcOrd="5" destOrd="0" presId="urn:microsoft.com/office/officeart/2005/8/layout/matrix1"/>
    <dgm:cxn modelId="{79970F13-5A47-4F79-8452-09534B4039D6}" type="presParOf" srcId="{64C4EA26-8362-490C-94FB-FCC94D49326F}" destId="{3EB7E996-3EF5-4D96-9A1A-A982BCA7EE6F}" srcOrd="6" destOrd="0" presId="urn:microsoft.com/office/officeart/2005/8/layout/matrix1"/>
    <dgm:cxn modelId="{18BA6FFC-34FA-487D-BD30-BB0100A63F89}" type="presParOf" srcId="{64C4EA26-8362-490C-94FB-FCC94D49326F}" destId="{05476410-16D9-43E2-843F-EE7E3A6ADEDF}" srcOrd="7" destOrd="0" presId="urn:microsoft.com/office/officeart/2005/8/layout/matrix1"/>
    <dgm:cxn modelId="{BD448708-E9F4-49FC-9F6A-41F2B93BE238}" type="presParOf" srcId="{CD0DEB34-24BA-466F-9FD5-6AB78E65CA43}" destId="{F638FE78-5728-481D-A7B3-D11638EFBCAA}"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EB6B39E-4FBA-4609-B1E1-6072E84DC369}" type="doc">
      <dgm:prSet loTypeId="urn:microsoft.com/office/officeart/2008/layout/HorizontalMultiLevelHierarchy" loCatId="hierarchy" qsTypeId="urn:microsoft.com/office/officeart/2005/8/quickstyle/simple1" qsCatId="simple" csTypeId="urn:microsoft.com/office/officeart/2005/8/colors/colorful5" csCatId="colorful" phldr="1"/>
      <dgm:spPr/>
      <dgm:t>
        <a:bodyPr/>
        <a:lstStyle/>
        <a:p>
          <a:endParaRPr lang="en-US"/>
        </a:p>
      </dgm:t>
    </dgm:pt>
    <dgm:pt modelId="{5E4338AE-7EE5-415E-B39C-D28F718F4C44}">
      <dgm:prSet phldrT="[Text]" custT="1"/>
      <dgm:spPr>
        <a:solidFill>
          <a:schemeClr val="accent1">
            <a:lumMod val="75000"/>
          </a:schemeClr>
        </a:solidFill>
      </dgm:spPr>
      <dgm:t>
        <a:bodyPr/>
        <a:lstStyle/>
        <a:p>
          <a:r>
            <a:rPr lang="en-US" sz="3400" b="1" dirty="0">
              <a:solidFill>
                <a:schemeClr val="bg1"/>
              </a:solidFill>
              <a:latin typeface="Agency FB" panose="020B0503020202020204" pitchFamily="34" charset="0"/>
            </a:rPr>
            <a:t>139+ </a:t>
          </a:r>
          <a:r>
            <a:rPr lang="en-US" sz="2800" b="0" dirty="0">
              <a:solidFill>
                <a:schemeClr val="bg1"/>
              </a:solidFill>
              <a:latin typeface="Agency FB" panose="020B0503020202020204" pitchFamily="34" charset="0"/>
            </a:rPr>
            <a:t>Million</a:t>
          </a:r>
        </a:p>
      </dgm:t>
    </dgm:pt>
    <dgm:pt modelId="{CE7AC595-F882-4A96-8E7F-F777AA65AC1A}" type="parTrans" cxnId="{C8A0FF54-DD0C-41C0-897A-7E763A431182}">
      <dgm:prSet/>
      <dgm:spPr/>
      <dgm:t>
        <a:bodyPr/>
        <a:lstStyle/>
        <a:p>
          <a:endParaRPr lang="en-US"/>
        </a:p>
      </dgm:t>
    </dgm:pt>
    <dgm:pt modelId="{32C19B7B-21EF-4929-9EB7-F3F76A7EA72A}" type="sibTrans" cxnId="{C8A0FF54-DD0C-41C0-897A-7E763A431182}">
      <dgm:prSet/>
      <dgm:spPr/>
      <dgm:t>
        <a:bodyPr/>
        <a:lstStyle/>
        <a:p>
          <a:endParaRPr lang="en-US"/>
        </a:p>
      </dgm:t>
    </dgm:pt>
    <dgm:pt modelId="{C1EEAD1F-7C6A-44C0-A87B-C4FA78D14692}">
      <dgm:prSet phldrT="[Text]" custT="1"/>
      <dgm:spPr>
        <a:solidFill>
          <a:srgbClr val="097458"/>
        </a:solidFill>
      </dgm:spPr>
      <dgm:t>
        <a:bodyPr/>
        <a:lstStyle/>
        <a:p>
          <a:r>
            <a:rPr lang="en-US" sz="2800" b="1" dirty="0">
              <a:latin typeface="Agency FB" panose="020B0503020202020204" pitchFamily="34" charset="0"/>
            </a:rPr>
            <a:t>53+ </a:t>
          </a:r>
          <a:r>
            <a:rPr lang="en-US" sz="2000" b="0" dirty="0">
              <a:latin typeface="Agency FB" panose="020B0503020202020204" pitchFamily="34" charset="0"/>
            </a:rPr>
            <a:t>Million</a:t>
          </a:r>
        </a:p>
      </dgm:t>
    </dgm:pt>
    <dgm:pt modelId="{76CA1577-D38B-4875-9E4B-6EA1385D43FB}" type="parTrans" cxnId="{10094AD8-068E-46D1-B868-18E189A2B1C6}">
      <dgm:prSet/>
      <dgm:spPr>
        <a:ln>
          <a:solidFill>
            <a:srgbClr val="00B050"/>
          </a:solidFill>
        </a:ln>
      </dgm:spPr>
      <dgm:t>
        <a:bodyPr/>
        <a:lstStyle/>
        <a:p>
          <a:endParaRPr lang="en-US" dirty="0"/>
        </a:p>
      </dgm:t>
    </dgm:pt>
    <dgm:pt modelId="{AFBD1AF6-A56C-4B80-88D1-8EF7FE706832}" type="sibTrans" cxnId="{10094AD8-068E-46D1-B868-18E189A2B1C6}">
      <dgm:prSet/>
      <dgm:spPr/>
      <dgm:t>
        <a:bodyPr/>
        <a:lstStyle/>
        <a:p>
          <a:endParaRPr lang="en-US"/>
        </a:p>
      </dgm:t>
    </dgm:pt>
    <dgm:pt modelId="{480BA980-DA5E-448D-A922-84AD97FD5200}">
      <dgm:prSet phldrT="[Text]" custT="1"/>
      <dgm:spPr>
        <a:solidFill>
          <a:srgbClr val="097458"/>
        </a:solidFill>
      </dgm:spPr>
      <dgm:t>
        <a:bodyPr/>
        <a:lstStyle/>
        <a:p>
          <a:r>
            <a:rPr lang="en-US" sz="2800" b="1" dirty="0">
              <a:latin typeface="Agency FB" panose="020B0503020202020204" pitchFamily="34" charset="0"/>
            </a:rPr>
            <a:t>1.82+ </a:t>
          </a:r>
          <a:r>
            <a:rPr lang="en-US" sz="2000" b="0" dirty="0">
              <a:latin typeface="Agency FB" panose="020B0503020202020204" pitchFamily="34" charset="0"/>
            </a:rPr>
            <a:t>Million</a:t>
          </a:r>
        </a:p>
      </dgm:t>
    </dgm:pt>
    <dgm:pt modelId="{F797D20D-17DD-4863-B8DD-1A27CFA69D81}" type="parTrans" cxnId="{8C57F4C7-9ECA-4655-9827-A32C5EDA608B}">
      <dgm:prSet/>
      <dgm:spPr>
        <a:ln>
          <a:solidFill>
            <a:srgbClr val="00B050"/>
          </a:solidFill>
        </a:ln>
      </dgm:spPr>
      <dgm:t>
        <a:bodyPr/>
        <a:lstStyle/>
        <a:p>
          <a:endParaRPr lang="en-US" dirty="0"/>
        </a:p>
      </dgm:t>
    </dgm:pt>
    <dgm:pt modelId="{365A244B-5872-4F5B-AA83-C799F67C6F3B}" type="sibTrans" cxnId="{8C57F4C7-9ECA-4655-9827-A32C5EDA608B}">
      <dgm:prSet/>
      <dgm:spPr/>
      <dgm:t>
        <a:bodyPr/>
        <a:lstStyle/>
        <a:p>
          <a:endParaRPr lang="en-US"/>
        </a:p>
      </dgm:t>
    </dgm:pt>
    <dgm:pt modelId="{28D58A3F-B57D-4A4A-A4C0-510E1CD87B3F}">
      <dgm:prSet phldrT="[Text]" custT="1"/>
      <dgm:spPr>
        <a:solidFill>
          <a:srgbClr val="097458"/>
        </a:solidFill>
      </dgm:spPr>
      <dgm:t>
        <a:bodyPr/>
        <a:lstStyle/>
        <a:p>
          <a:r>
            <a:rPr lang="en-US" sz="2800" b="1" dirty="0">
              <a:latin typeface="Agency FB" panose="020B0503020202020204" pitchFamily="34" charset="0"/>
            </a:rPr>
            <a:t>22,000</a:t>
          </a:r>
        </a:p>
      </dgm:t>
    </dgm:pt>
    <dgm:pt modelId="{5826C5FA-2343-437A-83F9-FBD7CF9CA32A}" type="parTrans" cxnId="{7A2F5E9A-2EBA-4D43-B845-ED02803C7861}">
      <dgm:prSet/>
      <dgm:spPr>
        <a:ln>
          <a:solidFill>
            <a:srgbClr val="00B050"/>
          </a:solidFill>
        </a:ln>
      </dgm:spPr>
      <dgm:t>
        <a:bodyPr/>
        <a:lstStyle/>
        <a:p>
          <a:endParaRPr lang="en-US" dirty="0"/>
        </a:p>
      </dgm:t>
    </dgm:pt>
    <dgm:pt modelId="{1BD8D99D-B1B6-4B1C-8FDA-8A647277F175}" type="sibTrans" cxnId="{7A2F5E9A-2EBA-4D43-B845-ED02803C7861}">
      <dgm:prSet/>
      <dgm:spPr/>
      <dgm:t>
        <a:bodyPr/>
        <a:lstStyle/>
        <a:p>
          <a:endParaRPr lang="en-US"/>
        </a:p>
      </dgm:t>
    </dgm:pt>
    <dgm:pt modelId="{862527A8-AD7B-4712-8E0A-1B82D8FA81E7}" type="pres">
      <dgm:prSet presAssocID="{EEB6B39E-4FBA-4609-B1E1-6072E84DC369}" presName="Name0" presStyleCnt="0">
        <dgm:presLayoutVars>
          <dgm:chPref val="1"/>
          <dgm:dir/>
          <dgm:animOne val="branch"/>
          <dgm:animLvl val="lvl"/>
          <dgm:resizeHandles val="exact"/>
        </dgm:presLayoutVars>
      </dgm:prSet>
      <dgm:spPr/>
      <dgm:t>
        <a:bodyPr/>
        <a:lstStyle/>
        <a:p>
          <a:endParaRPr lang="en-US"/>
        </a:p>
      </dgm:t>
    </dgm:pt>
    <dgm:pt modelId="{9CB0F3A6-8C2D-47D1-80A5-8906A14D8029}" type="pres">
      <dgm:prSet presAssocID="{5E4338AE-7EE5-415E-B39C-D28F718F4C44}" presName="root1" presStyleCnt="0"/>
      <dgm:spPr/>
    </dgm:pt>
    <dgm:pt modelId="{C2918F97-3E3F-44AC-AF41-13F3007BA39F}" type="pres">
      <dgm:prSet presAssocID="{5E4338AE-7EE5-415E-B39C-D28F718F4C44}" presName="LevelOneTextNode" presStyleLbl="node0" presStyleIdx="0" presStyleCnt="1" custAng="5400000" custScaleX="153362" custScaleY="58994" custLinFactNeighborX="-98028">
        <dgm:presLayoutVars>
          <dgm:chPref val="3"/>
        </dgm:presLayoutVars>
      </dgm:prSet>
      <dgm:spPr/>
      <dgm:t>
        <a:bodyPr/>
        <a:lstStyle/>
        <a:p>
          <a:endParaRPr lang="en-US"/>
        </a:p>
      </dgm:t>
    </dgm:pt>
    <dgm:pt modelId="{5AA14502-900C-4AF6-90FD-9F7632656F8A}" type="pres">
      <dgm:prSet presAssocID="{5E4338AE-7EE5-415E-B39C-D28F718F4C44}" presName="level2hierChild" presStyleCnt="0"/>
      <dgm:spPr/>
    </dgm:pt>
    <dgm:pt modelId="{FA827955-4C5A-4F7F-AD06-EE45BF0C9EDA}" type="pres">
      <dgm:prSet presAssocID="{76CA1577-D38B-4875-9E4B-6EA1385D43FB}" presName="conn2-1" presStyleLbl="parChTrans1D2" presStyleIdx="0" presStyleCnt="3" custScaleX="2000000"/>
      <dgm:spPr/>
      <dgm:t>
        <a:bodyPr/>
        <a:lstStyle/>
        <a:p>
          <a:endParaRPr lang="en-US"/>
        </a:p>
      </dgm:t>
    </dgm:pt>
    <dgm:pt modelId="{439B6535-FF12-4171-B63C-EDA6E4E644B4}" type="pres">
      <dgm:prSet presAssocID="{76CA1577-D38B-4875-9E4B-6EA1385D43FB}" presName="connTx" presStyleLbl="parChTrans1D2" presStyleIdx="0" presStyleCnt="3"/>
      <dgm:spPr/>
      <dgm:t>
        <a:bodyPr/>
        <a:lstStyle/>
        <a:p>
          <a:endParaRPr lang="en-US"/>
        </a:p>
      </dgm:t>
    </dgm:pt>
    <dgm:pt modelId="{EDC69394-3E65-4207-A253-D9930EA3E27A}" type="pres">
      <dgm:prSet presAssocID="{C1EEAD1F-7C6A-44C0-A87B-C4FA78D14692}" presName="root2" presStyleCnt="0"/>
      <dgm:spPr/>
    </dgm:pt>
    <dgm:pt modelId="{460CC9F4-0A84-4237-BE3D-54E4E836730D}" type="pres">
      <dgm:prSet presAssocID="{C1EEAD1F-7C6A-44C0-A87B-C4FA78D14692}" presName="LevelTwoTextNode" presStyleLbl="node2" presStyleIdx="0" presStyleCnt="3" custScaleX="76423" custScaleY="121736" custLinFactNeighborX="78062" custLinFactNeighborY="-39906">
        <dgm:presLayoutVars>
          <dgm:chPref val="3"/>
        </dgm:presLayoutVars>
      </dgm:prSet>
      <dgm:spPr/>
      <dgm:t>
        <a:bodyPr/>
        <a:lstStyle/>
        <a:p>
          <a:endParaRPr lang="en-US"/>
        </a:p>
      </dgm:t>
    </dgm:pt>
    <dgm:pt modelId="{9A5004F6-2364-4146-991E-F1DB7921D2A1}" type="pres">
      <dgm:prSet presAssocID="{C1EEAD1F-7C6A-44C0-A87B-C4FA78D14692}" presName="level3hierChild" presStyleCnt="0"/>
      <dgm:spPr/>
    </dgm:pt>
    <dgm:pt modelId="{19C26FBC-14A0-4617-90D3-120079FBB162}" type="pres">
      <dgm:prSet presAssocID="{F797D20D-17DD-4863-B8DD-1A27CFA69D81}" presName="conn2-1" presStyleLbl="parChTrans1D2" presStyleIdx="1" presStyleCnt="3" custScaleX="2000000"/>
      <dgm:spPr/>
      <dgm:t>
        <a:bodyPr/>
        <a:lstStyle/>
        <a:p>
          <a:endParaRPr lang="en-US"/>
        </a:p>
      </dgm:t>
    </dgm:pt>
    <dgm:pt modelId="{DA2F1172-1C07-4BD8-9539-A9C987AB83FE}" type="pres">
      <dgm:prSet presAssocID="{F797D20D-17DD-4863-B8DD-1A27CFA69D81}" presName="connTx" presStyleLbl="parChTrans1D2" presStyleIdx="1" presStyleCnt="3"/>
      <dgm:spPr/>
      <dgm:t>
        <a:bodyPr/>
        <a:lstStyle/>
        <a:p>
          <a:endParaRPr lang="en-US"/>
        </a:p>
      </dgm:t>
    </dgm:pt>
    <dgm:pt modelId="{A7A6A36B-6DE2-4863-BA9B-38CBF0F93271}" type="pres">
      <dgm:prSet presAssocID="{480BA980-DA5E-448D-A922-84AD97FD5200}" presName="root2" presStyleCnt="0"/>
      <dgm:spPr/>
    </dgm:pt>
    <dgm:pt modelId="{0A960081-23FA-46D8-AFFB-860FDFF37516}" type="pres">
      <dgm:prSet presAssocID="{480BA980-DA5E-448D-A922-84AD97FD5200}" presName="LevelTwoTextNode" presStyleLbl="node2" presStyleIdx="1" presStyleCnt="3" custScaleX="76423" custScaleY="112290" custLinFactNeighborX="78062" custLinFactNeighborY="0">
        <dgm:presLayoutVars>
          <dgm:chPref val="3"/>
        </dgm:presLayoutVars>
      </dgm:prSet>
      <dgm:spPr/>
      <dgm:t>
        <a:bodyPr/>
        <a:lstStyle/>
        <a:p>
          <a:endParaRPr lang="en-US"/>
        </a:p>
      </dgm:t>
    </dgm:pt>
    <dgm:pt modelId="{CFDDFCB8-DA56-41AF-8BEF-C052DAE95A2D}" type="pres">
      <dgm:prSet presAssocID="{480BA980-DA5E-448D-A922-84AD97FD5200}" presName="level3hierChild" presStyleCnt="0"/>
      <dgm:spPr/>
    </dgm:pt>
    <dgm:pt modelId="{B611AF8B-4303-4A8F-9D65-602DD549BF56}" type="pres">
      <dgm:prSet presAssocID="{5826C5FA-2343-437A-83F9-FBD7CF9CA32A}" presName="conn2-1" presStyleLbl="parChTrans1D2" presStyleIdx="2" presStyleCnt="3" custScaleX="2000000"/>
      <dgm:spPr/>
      <dgm:t>
        <a:bodyPr/>
        <a:lstStyle/>
        <a:p>
          <a:endParaRPr lang="en-US"/>
        </a:p>
      </dgm:t>
    </dgm:pt>
    <dgm:pt modelId="{EA273195-E642-4F1D-9CA0-D0F7626B261D}" type="pres">
      <dgm:prSet presAssocID="{5826C5FA-2343-437A-83F9-FBD7CF9CA32A}" presName="connTx" presStyleLbl="parChTrans1D2" presStyleIdx="2" presStyleCnt="3"/>
      <dgm:spPr/>
      <dgm:t>
        <a:bodyPr/>
        <a:lstStyle/>
        <a:p>
          <a:endParaRPr lang="en-US"/>
        </a:p>
      </dgm:t>
    </dgm:pt>
    <dgm:pt modelId="{32FC4338-E323-4AC5-BB9C-BA22E72AA17E}" type="pres">
      <dgm:prSet presAssocID="{28D58A3F-B57D-4A4A-A4C0-510E1CD87B3F}" presName="root2" presStyleCnt="0"/>
      <dgm:spPr/>
    </dgm:pt>
    <dgm:pt modelId="{2C89B2B1-AB1C-4428-8AED-958945CB9A5C}" type="pres">
      <dgm:prSet presAssocID="{28D58A3F-B57D-4A4A-A4C0-510E1CD87B3F}" presName="LevelTwoTextNode" presStyleLbl="node2" presStyleIdx="2" presStyleCnt="3" custScaleX="76423" custLinFactNeighborX="78062" custLinFactNeighborY="45012">
        <dgm:presLayoutVars>
          <dgm:chPref val="3"/>
        </dgm:presLayoutVars>
      </dgm:prSet>
      <dgm:spPr/>
      <dgm:t>
        <a:bodyPr/>
        <a:lstStyle/>
        <a:p>
          <a:endParaRPr lang="en-US"/>
        </a:p>
      </dgm:t>
    </dgm:pt>
    <dgm:pt modelId="{13E52DA6-8675-4F55-8B8B-303515216AF9}" type="pres">
      <dgm:prSet presAssocID="{28D58A3F-B57D-4A4A-A4C0-510E1CD87B3F}" presName="level3hierChild" presStyleCnt="0"/>
      <dgm:spPr/>
    </dgm:pt>
  </dgm:ptLst>
  <dgm:cxnLst>
    <dgm:cxn modelId="{AC479A75-8B2D-4851-A8DA-28721694F587}" type="presOf" srcId="{EEB6B39E-4FBA-4609-B1E1-6072E84DC369}" destId="{862527A8-AD7B-4712-8E0A-1B82D8FA81E7}" srcOrd="0" destOrd="0" presId="urn:microsoft.com/office/officeart/2008/layout/HorizontalMultiLevelHierarchy"/>
    <dgm:cxn modelId="{7E17F1F5-31DA-4FBD-8215-BB6C8DC42DD7}" type="presOf" srcId="{5826C5FA-2343-437A-83F9-FBD7CF9CA32A}" destId="{EA273195-E642-4F1D-9CA0-D0F7626B261D}" srcOrd="1" destOrd="0" presId="urn:microsoft.com/office/officeart/2008/layout/HorizontalMultiLevelHierarchy"/>
    <dgm:cxn modelId="{DE198695-7F2F-4F94-A118-FFB7F49DC4D0}" type="presOf" srcId="{5E4338AE-7EE5-415E-B39C-D28F718F4C44}" destId="{C2918F97-3E3F-44AC-AF41-13F3007BA39F}" srcOrd="0" destOrd="0" presId="urn:microsoft.com/office/officeart/2008/layout/HorizontalMultiLevelHierarchy"/>
    <dgm:cxn modelId="{8C57F4C7-9ECA-4655-9827-A32C5EDA608B}" srcId="{5E4338AE-7EE5-415E-B39C-D28F718F4C44}" destId="{480BA980-DA5E-448D-A922-84AD97FD5200}" srcOrd="1" destOrd="0" parTransId="{F797D20D-17DD-4863-B8DD-1A27CFA69D81}" sibTransId="{365A244B-5872-4F5B-AA83-C799F67C6F3B}"/>
    <dgm:cxn modelId="{BB8BF345-3CD5-4222-8BA9-2A5E9B0966E2}" type="presOf" srcId="{480BA980-DA5E-448D-A922-84AD97FD5200}" destId="{0A960081-23FA-46D8-AFFB-860FDFF37516}" srcOrd="0" destOrd="0" presId="urn:microsoft.com/office/officeart/2008/layout/HorizontalMultiLevelHierarchy"/>
    <dgm:cxn modelId="{10094AD8-068E-46D1-B868-18E189A2B1C6}" srcId="{5E4338AE-7EE5-415E-B39C-D28F718F4C44}" destId="{C1EEAD1F-7C6A-44C0-A87B-C4FA78D14692}" srcOrd="0" destOrd="0" parTransId="{76CA1577-D38B-4875-9E4B-6EA1385D43FB}" sibTransId="{AFBD1AF6-A56C-4B80-88D1-8EF7FE706832}"/>
    <dgm:cxn modelId="{BDD1DC68-D270-40D7-84E3-3D1BCB21B823}" type="presOf" srcId="{F797D20D-17DD-4863-B8DD-1A27CFA69D81}" destId="{DA2F1172-1C07-4BD8-9539-A9C987AB83FE}" srcOrd="1" destOrd="0" presId="urn:microsoft.com/office/officeart/2008/layout/HorizontalMultiLevelHierarchy"/>
    <dgm:cxn modelId="{E4AD1C5A-8088-468A-A95F-2F4437C99C00}" type="presOf" srcId="{C1EEAD1F-7C6A-44C0-A87B-C4FA78D14692}" destId="{460CC9F4-0A84-4237-BE3D-54E4E836730D}" srcOrd="0" destOrd="0" presId="urn:microsoft.com/office/officeart/2008/layout/HorizontalMultiLevelHierarchy"/>
    <dgm:cxn modelId="{90EA0BDE-E15B-4D3D-9A3C-508ABE8DC4E2}" type="presOf" srcId="{F797D20D-17DD-4863-B8DD-1A27CFA69D81}" destId="{19C26FBC-14A0-4617-90D3-120079FBB162}" srcOrd="0" destOrd="0" presId="urn:microsoft.com/office/officeart/2008/layout/HorizontalMultiLevelHierarchy"/>
    <dgm:cxn modelId="{C8A0FF54-DD0C-41C0-897A-7E763A431182}" srcId="{EEB6B39E-4FBA-4609-B1E1-6072E84DC369}" destId="{5E4338AE-7EE5-415E-B39C-D28F718F4C44}" srcOrd="0" destOrd="0" parTransId="{CE7AC595-F882-4A96-8E7F-F777AA65AC1A}" sibTransId="{32C19B7B-21EF-4929-9EB7-F3F76A7EA72A}"/>
    <dgm:cxn modelId="{5B008985-E586-4976-A15C-294DC353889E}" type="presOf" srcId="{5826C5FA-2343-437A-83F9-FBD7CF9CA32A}" destId="{B611AF8B-4303-4A8F-9D65-602DD549BF56}" srcOrd="0" destOrd="0" presId="urn:microsoft.com/office/officeart/2008/layout/HorizontalMultiLevelHierarchy"/>
    <dgm:cxn modelId="{44801B4E-647B-455E-89A6-0C3C4B6A3B37}" type="presOf" srcId="{76CA1577-D38B-4875-9E4B-6EA1385D43FB}" destId="{FA827955-4C5A-4F7F-AD06-EE45BF0C9EDA}" srcOrd="0" destOrd="0" presId="urn:microsoft.com/office/officeart/2008/layout/HorizontalMultiLevelHierarchy"/>
    <dgm:cxn modelId="{7A2F5E9A-2EBA-4D43-B845-ED02803C7861}" srcId="{5E4338AE-7EE5-415E-B39C-D28F718F4C44}" destId="{28D58A3F-B57D-4A4A-A4C0-510E1CD87B3F}" srcOrd="2" destOrd="0" parTransId="{5826C5FA-2343-437A-83F9-FBD7CF9CA32A}" sibTransId="{1BD8D99D-B1B6-4B1C-8FDA-8A647277F175}"/>
    <dgm:cxn modelId="{2B8D702B-778E-4754-B957-E871D0ED1858}" type="presOf" srcId="{76CA1577-D38B-4875-9E4B-6EA1385D43FB}" destId="{439B6535-FF12-4171-B63C-EDA6E4E644B4}" srcOrd="1" destOrd="0" presId="urn:microsoft.com/office/officeart/2008/layout/HorizontalMultiLevelHierarchy"/>
    <dgm:cxn modelId="{E89CB8B4-43E0-483E-B7AA-67BE488E0AFF}" type="presOf" srcId="{28D58A3F-B57D-4A4A-A4C0-510E1CD87B3F}" destId="{2C89B2B1-AB1C-4428-8AED-958945CB9A5C}" srcOrd="0" destOrd="0" presId="urn:microsoft.com/office/officeart/2008/layout/HorizontalMultiLevelHierarchy"/>
    <dgm:cxn modelId="{4CE45887-69B9-41F7-B22F-352874A56B2D}" type="presParOf" srcId="{862527A8-AD7B-4712-8E0A-1B82D8FA81E7}" destId="{9CB0F3A6-8C2D-47D1-80A5-8906A14D8029}" srcOrd="0" destOrd="0" presId="urn:microsoft.com/office/officeart/2008/layout/HorizontalMultiLevelHierarchy"/>
    <dgm:cxn modelId="{6C35DB1D-9570-409E-AB57-D3B88EF85847}" type="presParOf" srcId="{9CB0F3A6-8C2D-47D1-80A5-8906A14D8029}" destId="{C2918F97-3E3F-44AC-AF41-13F3007BA39F}" srcOrd="0" destOrd="0" presId="urn:microsoft.com/office/officeart/2008/layout/HorizontalMultiLevelHierarchy"/>
    <dgm:cxn modelId="{D9535379-8ECC-4733-A04B-D6ED348DF896}" type="presParOf" srcId="{9CB0F3A6-8C2D-47D1-80A5-8906A14D8029}" destId="{5AA14502-900C-4AF6-90FD-9F7632656F8A}" srcOrd="1" destOrd="0" presId="urn:microsoft.com/office/officeart/2008/layout/HorizontalMultiLevelHierarchy"/>
    <dgm:cxn modelId="{2285C64F-16BD-4776-9B82-C26DFBA7D2D5}" type="presParOf" srcId="{5AA14502-900C-4AF6-90FD-9F7632656F8A}" destId="{FA827955-4C5A-4F7F-AD06-EE45BF0C9EDA}" srcOrd="0" destOrd="0" presId="urn:microsoft.com/office/officeart/2008/layout/HorizontalMultiLevelHierarchy"/>
    <dgm:cxn modelId="{F54C6E5F-C86E-4D66-A6EE-801CC4093D2B}" type="presParOf" srcId="{FA827955-4C5A-4F7F-AD06-EE45BF0C9EDA}" destId="{439B6535-FF12-4171-B63C-EDA6E4E644B4}" srcOrd="0" destOrd="0" presId="urn:microsoft.com/office/officeart/2008/layout/HorizontalMultiLevelHierarchy"/>
    <dgm:cxn modelId="{BF26366C-C8C1-47D4-BC20-B5FF3AC35CBC}" type="presParOf" srcId="{5AA14502-900C-4AF6-90FD-9F7632656F8A}" destId="{EDC69394-3E65-4207-A253-D9930EA3E27A}" srcOrd="1" destOrd="0" presId="urn:microsoft.com/office/officeart/2008/layout/HorizontalMultiLevelHierarchy"/>
    <dgm:cxn modelId="{3FA3CBDA-5163-4709-A67C-897CBCEBBC87}" type="presParOf" srcId="{EDC69394-3E65-4207-A253-D9930EA3E27A}" destId="{460CC9F4-0A84-4237-BE3D-54E4E836730D}" srcOrd="0" destOrd="0" presId="urn:microsoft.com/office/officeart/2008/layout/HorizontalMultiLevelHierarchy"/>
    <dgm:cxn modelId="{4DDC69E9-C163-4F13-A6B4-3D87A824F1D6}" type="presParOf" srcId="{EDC69394-3E65-4207-A253-D9930EA3E27A}" destId="{9A5004F6-2364-4146-991E-F1DB7921D2A1}" srcOrd="1" destOrd="0" presId="urn:microsoft.com/office/officeart/2008/layout/HorizontalMultiLevelHierarchy"/>
    <dgm:cxn modelId="{C4201FFD-74C6-429C-A4A1-C8A8B29E34F5}" type="presParOf" srcId="{5AA14502-900C-4AF6-90FD-9F7632656F8A}" destId="{19C26FBC-14A0-4617-90D3-120079FBB162}" srcOrd="2" destOrd="0" presId="urn:microsoft.com/office/officeart/2008/layout/HorizontalMultiLevelHierarchy"/>
    <dgm:cxn modelId="{E50CF6D3-A79F-418D-8E87-656DD8009316}" type="presParOf" srcId="{19C26FBC-14A0-4617-90D3-120079FBB162}" destId="{DA2F1172-1C07-4BD8-9539-A9C987AB83FE}" srcOrd="0" destOrd="0" presId="urn:microsoft.com/office/officeart/2008/layout/HorizontalMultiLevelHierarchy"/>
    <dgm:cxn modelId="{B4BDA246-46BC-42C4-9EDE-E647180C9695}" type="presParOf" srcId="{5AA14502-900C-4AF6-90FD-9F7632656F8A}" destId="{A7A6A36B-6DE2-4863-BA9B-38CBF0F93271}" srcOrd="3" destOrd="0" presId="urn:microsoft.com/office/officeart/2008/layout/HorizontalMultiLevelHierarchy"/>
    <dgm:cxn modelId="{4E0AF3DE-E793-4BDD-83ED-92CEBD75C5F7}" type="presParOf" srcId="{A7A6A36B-6DE2-4863-BA9B-38CBF0F93271}" destId="{0A960081-23FA-46D8-AFFB-860FDFF37516}" srcOrd="0" destOrd="0" presId="urn:microsoft.com/office/officeart/2008/layout/HorizontalMultiLevelHierarchy"/>
    <dgm:cxn modelId="{459A0770-4361-4160-8480-5647516CE477}" type="presParOf" srcId="{A7A6A36B-6DE2-4863-BA9B-38CBF0F93271}" destId="{CFDDFCB8-DA56-41AF-8BEF-C052DAE95A2D}" srcOrd="1" destOrd="0" presId="urn:microsoft.com/office/officeart/2008/layout/HorizontalMultiLevelHierarchy"/>
    <dgm:cxn modelId="{24BDB3B2-8BEF-44B2-BA04-1DAFB1055619}" type="presParOf" srcId="{5AA14502-900C-4AF6-90FD-9F7632656F8A}" destId="{B611AF8B-4303-4A8F-9D65-602DD549BF56}" srcOrd="4" destOrd="0" presId="urn:microsoft.com/office/officeart/2008/layout/HorizontalMultiLevelHierarchy"/>
    <dgm:cxn modelId="{9CCBC6D7-0F55-4DB1-83EB-6A80C10EA952}" type="presParOf" srcId="{B611AF8B-4303-4A8F-9D65-602DD549BF56}" destId="{EA273195-E642-4F1D-9CA0-D0F7626B261D}" srcOrd="0" destOrd="0" presId="urn:microsoft.com/office/officeart/2008/layout/HorizontalMultiLevelHierarchy"/>
    <dgm:cxn modelId="{CEBCA760-7881-4C5C-9BE8-AD54336F96F0}" type="presParOf" srcId="{5AA14502-900C-4AF6-90FD-9F7632656F8A}" destId="{32FC4338-E323-4AC5-BB9C-BA22E72AA17E}" srcOrd="5" destOrd="0" presId="urn:microsoft.com/office/officeart/2008/layout/HorizontalMultiLevelHierarchy"/>
    <dgm:cxn modelId="{D8779E9B-62E5-4009-BD88-6040B69413D2}" type="presParOf" srcId="{32FC4338-E323-4AC5-BB9C-BA22E72AA17E}" destId="{2C89B2B1-AB1C-4428-8AED-958945CB9A5C}" srcOrd="0" destOrd="0" presId="urn:microsoft.com/office/officeart/2008/layout/HorizontalMultiLevelHierarchy"/>
    <dgm:cxn modelId="{8D3281AD-F42A-402F-BEDD-2D5CFBF6B6EC}" type="presParOf" srcId="{32FC4338-E323-4AC5-BB9C-BA22E72AA17E}" destId="{13E52DA6-8675-4F55-8B8B-303515216AF9}"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69626BF-9430-4F0A-AD12-A384CE318382}" type="doc">
      <dgm:prSet loTypeId="urn:microsoft.com/office/officeart/2008/layout/VerticalCurvedList" loCatId="list" qsTypeId="urn:microsoft.com/office/officeart/2005/8/quickstyle/simple1" qsCatId="simple" csTypeId="urn:microsoft.com/office/officeart/2005/8/colors/accent0_3" csCatId="mainScheme" phldr="1"/>
      <dgm:spPr/>
      <dgm:t>
        <a:bodyPr/>
        <a:lstStyle/>
        <a:p>
          <a:endParaRPr lang="en-US"/>
        </a:p>
      </dgm:t>
    </dgm:pt>
    <dgm:pt modelId="{66ACAC8C-ED61-4D8F-8972-3EFFCD45A871}">
      <dgm:prSet phldrT="[Text]" custT="1"/>
      <dgm:spPr>
        <a:solidFill>
          <a:srgbClr val="097458"/>
        </a:solidFill>
        <a:ln>
          <a:solidFill>
            <a:srgbClr val="035449"/>
          </a:solidFill>
        </a:ln>
      </dgm:spPr>
      <dgm:t>
        <a:bodyPr/>
        <a:lstStyle/>
        <a:p>
          <a:r>
            <a:rPr lang="en-US" sz="1800" b="1" dirty="0">
              <a:latin typeface="+mn-lt"/>
            </a:rPr>
            <a:t>Age appropriate, skill-oriented, theme based, graded curriculum for the teachers to implement the activities at school level launched on 12</a:t>
          </a:r>
          <a:r>
            <a:rPr lang="en-US" sz="1800" b="1" baseline="30000" dirty="0">
              <a:latin typeface="+mn-lt"/>
            </a:rPr>
            <a:t>th</a:t>
          </a:r>
          <a:r>
            <a:rPr lang="en-US" sz="1800" b="1" dirty="0">
              <a:latin typeface="+mn-lt"/>
            </a:rPr>
            <a:t> Feb, 2020.</a:t>
          </a:r>
        </a:p>
      </dgm:t>
    </dgm:pt>
    <dgm:pt modelId="{5FAAE051-6A51-4053-8BEB-043CA057149B}" type="parTrans" cxnId="{E5F88CA0-4264-4601-A767-433EBC46D6E4}">
      <dgm:prSet/>
      <dgm:spPr/>
      <dgm:t>
        <a:bodyPr/>
        <a:lstStyle/>
        <a:p>
          <a:endParaRPr lang="en-US" sz="2000">
            <a:latin typeface="+mn-lt"/>
          </a:endParaRPr>
        </a:p>
      </dgm:t>
    </dgm:pt>
    <dgm:pt modelId="{71F753F8-FB94-4B6E-A932-447A0F81DAE8}" type="sibTrans" cxnId="{E5F88CA0-4264-4601-A767-433EBC46D6E4}">
      <dgm:prSet/>
      <dgm:spPr/>
      <dgm:t>
        <a:bodyPr/>
        <a:lstStyle/>
        <a:p>
          <a:endParaRPr lang="en-US" sz="2000">
            <a:latin typeface="+mn-lt"/>
          </a:endParaRPr>
        </a:p>
      </dgm:t>
    </dgm:pt>
    <dgm:pt modelId="{7EE34D9A-6E1B-4D11-A981-D41853A1B12B}">
      <dgm:prSet custT="1"/>
      <dgm:spPr>
        <a:solidFill>
          <a:srgbClr val="097458"/>
        </a:solidFill>
        <a:ln>
          <a:solidFill>
            <a:srgbClr val="035449"/>
          </a:solidFill>
        </a:ln>
      </dgm:spPr>
      <dgm:t>
        <a:bodyPr/>
        <a:lstStyle/>
        <a:p>
          <a:r>
            <a:rPr lang="en-IN" sz="1800" b="1" dirty="0">
              <a:latin typeface="+mn-lt"/>
            </a:rPr>
            <a:t>Two teachers in every school designated as “Health and Wellness Ambassadors”, will be trained to transact health promotion and disease prevention information in the form of interesting activities for one hour every week</a:t>
          </a:r>
        </a:p>
      </dgm:t>
    </dgm:pt>
    <dgm:pt modelId="{10C66368-304C-44C7-A563-AECB38D22410}" type="parTrans" cxnId="{39B47224-580E-4BEA-AB0D-1AEA89C79AE6}">
      <dgm:prSet/>
      <dgm:spPr/>
      <dgm:t>
        <a:bodyPr/>
        <a:lstStyle/>
        <a:p>
          <a:endParaRPr lang="en-US" sz="2000">
            <a:latin typeface="+mn-lt"/>
          </a:endParaRPr>
        </a:p>
      </dgm:t>
    </dgm:pt>
    <dgm:pt modelId="{29763E77-6888-4E4F-95BC-FD6F1EA6F541}" type="sibTrans" cxnId="{39B47224-580E-4BEA-AB0D-1AEA89C79AE6}">
      <dgm:prSet/>
      <dgm:spPr/>
      <dgm:t>
        <a:bodyPr/>
        <a:lstStyle/>
        <a:p>
          <a:endParaRPr lang="en-US" sz="2000">
            <a:latin typeface="+mn-lt"/>
          </a:endParaRPr>
        </a:p>
      </dgm:t>
    </dgm:pt>
    <dgm:pt modelId="{3199D608-59BD-4ECE-A0EE-454F817A5C34}">
      <dgm:prSet custT="1"/>
      <dgm:spPr>
        <a:solidFill>
          <a:srgbClr val="097458"/>
        </a:solidFill>
        <a:ln>
          <a:solidFill>
            <a:srgbClr val="035449"/>
          </a:solidFill>
        </a:ln>
      </dgm:spPr>
      <dgm:t>
        <a:bodyPr/>
        <a:lstStyle/>
        <a:p>
          <a:r>
            <a:rPr lang="en-IN" sz="1800" b="1" dirty="0">
              <a:latin typeface="+mn-lt"/>
            </a:rPr>
            <a:t>Every Tuesday may be dedicated as Health and Wellness Day in the schools</a:t>
          </a:r>
        </a:p>
      </dgm:t>
    </dgm:pt>
    <dgm:pt modelId="{CC942816-6897-435F-B75F-FF39A927BEC1}" type="parTrans" cxnId="{DD4C925C-4BBC-4F2C-8D7F-39705BD6EFA8}">
      <dgm:prSet/>
      <dgm:spPr/>
      <dgm:t>
        <a:bodyPr/>
        <a:lstStyle/>
        <a:p>
          <a:endParaRPr lang="en-US" sz="2000">
            <a:latin typeface="+mn-lt"/>
          </a:endParaRPr>
        </a:p>
      </dgm:t>
    </dgm:pt>
    <dgm:pt modelId="{1C9892A4-7971-462E-87B7-ACBB026A161F}" type="sibTrans" cxnId="{DD4C925C-4BBC-4F2C-8D7F-39705BD6EFA8}">
      <dgm:prSet/>
      <dgm:spPr/>
      <dgm:t>
        <a:bodyPr/>
        <a:lstStyle/>
        <a:p>
          <a:endParaRPr lang="en-US" sz="2000">
            <a:latin typeface="+mn-lt"/>
          </a:endParaRPr>
        </a:p>
      </dgm:t>
    </dgm:pt>
    <dgm:pt modelId="{7CEACE5F-D66C-4CFC-8DC0-04C32113D537}">
      <dgm:prSet custT="1"/>
      <dgm:spPr>
        <a:solidFill>
          <a:srgbClr val="097458"/>
        </a:solidFill>
        <a:ln>
          <a:solidFill>
            <a:srgbClr val="035449"/>
          </a:solidFill>
        </a:ln>
      </dgm:spPr>
      <dgm:t>
        <a:bodyPr/>
        <a:lstStyle/>
        <a:p>
          <a:r>
            <a:rPr lang="en-US" sz="1800" b="1" dirty="0">
              <a:latin typeface="+mn-lt"/>
            </a:rPr>
            <a:t>24 hour sessions will be delivered through weekly structured interactive classroom-based activities</a:t>
          </a:r>
          <a:endParaRPr lang="en-IN" sz="1800" b="1" dirty="0">
            <a:latin typeface="+mn-lt"/>
          </a:endParaRPr>
        </a:p>
      </dgm:t>
    </dgm:pt>
    <dgm:pt modelId="{2DCFF04A-ACEB-438B-8C5C-384566EFC0C2}" type="parTrans" cxnId="{D4360B78-DC41-46E3-B1CF-3A177144988B}">
      <dgm:prSet/>
      <dgm:spPr/>
      <dgm:t>
        <a:bodyPr/>
        <a:lstStyle/>
        <a:p>
          <a:endParaRPr lang="en-US" sz="2000">
            <a:latin typeface="+mn-lt"/>
          </a:endParaRPr>
        </a:p>
      </dgm:t>
    </dgm:pt>
    <dgm:pt modelId="{7954BC17-EAF4-4DA4-819A-48476C801C68}" type="sibTrans" cxnId="{D4360B78-DC41-46E3-B1CF-3A177144988B}">
      <dgm:prSet/>
      <dgm:spPr/>
      <dgm:t>
        <a:bodyPr/>
        <a:lstStyle/>
        <a:p>
          <a:endParaRPr lang="en-US" sz="2000">
            <a:latin typeface="+mn-lt"/>
          </a:endParaRPr>
        </a:p>
      </dgm:t>
    </dgm:pt>
    <dgm:pt modelId="{1EEC6761-6701-4A6E-8577-424AC25BB8C5}">
      <dgm:prSet custT="1"/>
      <dgm:spPr>
        <a:solidFill>
          <a:srgbClr val="097458"/>
        </a:solidFill>
        <a:ln>
          <a:solidFill>
            <a:srgbClr val="035449"/>
          </a:solidFill>
        </a:ln>
      </dgm:spPr>
      <dgm:t>
        <a:bodyPr/>
        <a:lstStyle/>
        <a:p>
          <a:r>
            <a:rPr lang="en-IN" sz="1800" b="1" dirty="0">
              <a:latin typeface="+mn-lt"/>
            </a:rPr>
            <a:t>These health promotion messages will also have bearing on improving health practices in the country and students will act as Health and Wellness Messengers in the society.</a:t>
          </a:r>
        </a:p>
      </dgm:t>
    </dgm:pt>
    <dgm:pt modelId="{873C8267-7453-4B6B-830D-929FE3FA1CBE}" type="parTrans" cxnId="{A86EC42E-CCAF-4019-A591-16F051BB73FE}">
      <dgm:prSet/>
      <dgm:spPr/>
      <dgm:t>
        <a:bodyPr/>
        <a:lstStyle/>
        <a:p>
          <a:endParaRPr lang="en-US" sz="2000">
            <a:latin typeface="+mn-lt"/>
          </a:endParaRPr>
        </a:p>
      </dgm:t>
    </dgm:pt>
    <dgm:pt modelId="{A5B93999-9CC3-4A9D-BC22-BE58B003E35E}" type="sibTrans" cxnId="{A86EC42E-CCAF-4019-A591-16F051BB73FE}">
      <dgm:prSet/>
      <dgm:spPr/>
      <dgm:t>
        <a:bodyPr/>
        <a:lstStyle/>
        <a:p>
          <a:endParaRPr lang="en-US" sz="2000">
            <a:latin typeface="+mn-lt"/>
          </a:endParaRPr>
        </a:p>
      </dgm:t>
    </dgm:pt>
    <dgm:pt modelId="{6ACDB32D-B8F0-43CC-B134-09310D416A14}" type="pres">
      <dgm:prSet presAssocID="{769626BF-9430-4F0A-AD12-A384CE318382}" presName="Name0" presStyleCnt="0">
        <dgm:presLayoutVars>
          <dgm:chMax val="7"/>
          <dgm:chPref val="7"/>
          <dgm:dir/>
        </dgm:presLayoutVars>
      </dgm:prSet>
      <dgm:spPr/>
      <dgm:t>
        <a:bodyPr/>
        <a:lstStyle/>
        <a:p>
          <a:endParaRPr lang="en-US"/>
        </a:p>
      </dgm:t>
    </dgm:pt>
    <dgm:pt modelId="{7273C129-1669-4FF9-BAC2-BCF806EBC158}" type="pres">
      <dgm:prSet presAssocID="{769626BF-9430-4F0A-AD12-A384CE318382}" presName="Name1" presStyleCnt="0"/>
      <dgm:spPr/>
    </dgm:pt>
    <dgm:pt modelId="{E987C02D-8A44-4E21-AE7D-4FFD76D42DC5}" type="pres">
      <dgm:prSet presAssocID="{769626BF-9430-4F0A-AD12-A384CE318382}" presName="cycle" presStyleCnt="0"/>
      <dgm:spPr/>
    </dgm:pt>
    <dgm:pt modelId="{6F5B0295-2E8D-44EB-A4F2-67CE5B722E3B}" type="pres">
      <dgm:prSet presAssocID="{769626BF-9430-4F0A-AD12-A384CE318382}" presName="srcNode" presStyleLbl="node1" presStyleIdx="0" presStyleCnt="5"/>
      <dgm:spPr/>
    </dgm:pt>
    <dgm:pt modelId="{1F3927C1-66CB-46C7-A22B-9212019883EF}" type="pres">
      <dgm:prSet presAssocID="{769626BF-9430-4F0A-AD12-A384CE318382}" presName="conn" presStyleLbl="parChTrans1D2" presStyleIdx="0" presStyleCnt="1"/>
      <dgm:spPr/>
      <dgm:t>
        <a:bodyPr/>
        <a:lstStyle/>
        <a:p>
          <a:endParaRPr lang="en-US"/>
        </a:p>
      </dgm:t>
    </dgm:pt>
    <dgm:pt modelId="{7F6CBD57-13A4-4913-8F7E-B314AF54A4B6}" type="pres">
      <dgm:prSet presAssocID="{769626BF-9430-4F0A-AD12-A384CE318382}" presName="extraNode" presStyleLbl="node1" presStyleIdx="0" presStyleCnt="5"/>
      <dgm:spPr/>
    </dgm:pt>
    <dgm:pt modelId="{8A4E0D03-50B7-4A6E-B46D-BBA4F049C880}" type="pres">
      <dgm:prSet presAssocID="{769626BF-9430-4F0A-AD12-A384CE318382}" presName="dstNode" presStyleLbl="node1" presStyleIdx="0" presStyleCnt="5"/>
      <dgm:spPr/>
    </dgm:pt>
    <dgm:pt modelId="{7FF64A88-9FE6-4E86-98D0-EA675B765C7C}" type="pres">
      <dgm:prSet presAssocID="{66ACAC8C-ED61-4D8F-8972-3EFFCD45A871}" presName="text_1" presStyleLbl="node1" presStyleIdx="0" presStyleCnt="5" custScaleY="121719">
        <dgm:presLayoutVars>
          <dgm:bulletEnabled val="1"/>
        </dgm:presLayoutVars>
      </dgm:prSet>
      <dgm:spPr/>
      <dgm:t>
        <a:bodyPr/>
        <a:lstStyle/>
        <a:p>
          <a:endParaRPr lang="en-US"/>
        </a:p>
      </dgm:t>
    </dgm:pt>
    <dgm:pt modelId="{02B11951-8AAB-41A2-8288-3C23104DA2A8}" type="pres">
      <dgm:prSet presAssocID="{66ACAC8C-ED61-4D8F-8972-3EFFCD45A871}" presName="accent_1" presStyleCnt="0"/>
      <dgm:spPr/>
    </dgm:pt>
    <dgm:pt modelId="{59D13241-5A49-42DF-9DFA-00E0100F1400}" type="pres">
      <dgm:prSet presAssocID="{66ACAC8C-ED61-4D8F-8972-3EFFCD45A871}" presName="accentRepeatNode" presStyleLbl="solidFgAcc1" presStyleIdx="0" presStyleCnt="5"/>
      <dgm:spPr/>
    </dgm:pt>
    <dgm:pt modelId="{5DE653D0-CFFF-4845-844E-388142FDEB96}" type="pres">
      <dgm:prSet presAssocID="{7EE34D9A-6E1B-4D11-A981-D41853A1B12B}" presName="text_2" presStyleLbl="node1" presStyleIdx="1" presStyleCnt="5" custScaleY="140491">
        <dgm:presLayoutVars>
          <dgm:bulletEnabled val="1"/>
        </dgm:presLayoutVars>
      </dgm:prSet>
      <dgm:spPr/>
      <dgm:t>
        <a:bodyPr/>
        <a:lstStyle/>
        <a:p>
          <a:endParaRPr lang="en-US"/>
        </a:p>
      </dgm:t>
    </dgm:pt>
    <dgm:pt modelId="{8A62A8AD-47BE-43BA-BB4C-AD11BF10AB6D}" type="pres">
      <dgm:prSet presAssocID="{7EE34D9A-6E1B-4D11-A981-D41853A1B12B}" presName="accent_2" presStyleCnt="0"/>
      <dgm:spPr/>
    </dgm:pt>
    <dgm:pt modelId="{25530819-E103-4285-AB81-74610B73066B}" type="pres">
      <dgm:prSet presAssocID="{7EE34D9A-6E1B-4D11-A981-D41853A1B12B}" presName="accentRepeatNode" presStyleLbl="solidFgAcc1" presStyleIdx="1" presStyleCnt="5" custScaleX="116761" custScaleY="111727" custLinFactNeighborX="-5232"/>
      <dgm:spPr/>
    </dgm:pt>
    <dgm:pt modelId="{FB2A973E-7D0B-489B-910B-C9077953A2D9}" type="pres">
      <dgm:prSet presAssocID="{7CEACE5F-D66C-4CFC-8DC0-04C32113D537}" presName="text_3" presStyleLbl="node1" presStyleIdx="2" presStyleCnt="5">
        <dgm:presLayoutVars>
          <dgm:bulletEnabled val="1"/>
        </dgm:presLayoutVars>
      </dgm:prSet>
      <dgm:spPr/>
      <dgm:t>
        <a:bodyPr/>
        <a:lstStyle/>
        <a:p>
          <a:endParaRPr lang="en-US"/>
        </a:p>
      </dgm:t>
    </dgm:pt>
    <dgm:pt modelId="{759A9732-D0AE-4F9D-B092-1C55DFB3A129}" type="pres">
      <dgm:prSet presAssocID="{7CEACE5F-D66C-4CFC-8DC0-04C32113D537}" presName="accent_3" presStyleCnt="0"/>
      <dgm:spPr/>
    </dgm:pt>
    <dgm:pt modelId="{755BB23A-2A33-47C6-A960-3A3F5E660D0B}" type="pres">
      <dgm:prSet presAssocID="{7CEACE5F-D66C-4CFC-8DC0-04C32113D537}" presName="accentRepeatNode" presStyleLbl="solidFgAcc1" presStyleIdx="2" presStyleCnt="5"/>
      <dgm:spPr/>
    </dgm:pt>
    <dgm:pt modelId="{31C9B2C4-C532-4E15-A017-80F7E69A5F77}" type="pres">
      <dgm:prSet presAssocID="{3199D608-59BD-4ECE-A0EE-454F817A5C34}" presName="text_4" presStyleLbl="node1" presStyleIdx="3" presStyleCnt="5">
        <dgm:presLayoutVars>
          <dgm:bulletEnabled val="1"/>
        </dgm:presLayoutVars>
      </dgm:prSet>
      <dgm:spPr/>
      <dgm:t>
        <a:bodyPr/>
        <a:lstStyle/>
        <a:p>
          <a:endParaRPr lang="en-US"/>
        </a:p>
      </dgm:t>
    </dgm:pt>
    <dgm:pt modelId="{95D6AEE6-FA51-4F16-A4EB-0A5DD61BC9CD}" type="pres">
      <dgm:prSet presAssocID="{3199D608-59BD-4ECE-A0EE-454F817A5C34}" presName="accent_4" presStyleCnt="0"/>
      <dgm:spPr/>
    </dgm:pt>
    <dgm:pt modelId="{B376E8F0-F360-4D66-AEB0-66623D9FB11C}" type="pres">
      <dgm:prSet presAssocID="{3199D608-59BD-4ECE-A0EE-454F817A5C34}" presName="accentRepeatNode" presStyleLbl="solidFgAcc1" presStyleIdx="3" presStyleCnt="5"/>
      <dgm:spPr/>
    </dgm:pt>
    <dgm:pt modelId="{522F42BA-7C2F-46F7-AE9C-BC42388CB5D1}" type="pres">
      <dgm:prSet presAssocID="{1EEC6761-6701-4A6E-8577-424AC25BB8C5}" presName="text_5" presStyleLbl="node1" presStyleIdx="4" presStyleCnt="5">
        <dgm:presLayoutVars>
          <dgm:bulletEnabled val="1"/>
        </dgm:presLayoutVars>
      </dgm:prSet>
      <dgm:spPr/>
      <dgm:t>
        <a:bodyPr/>
        <a:lstStyle/>
        <a:p>
          <a:endParaRPr lang="en-US"/>
        </a:p>
      </dgm:t>
    </dgm:pt>
    <dgm:pt modelId="{0145CD9E-1719-4FF8-8A54-4B52A325CBFE}" type="pres">
      <dgm:prSet presAssocID="{1EEC6761-6701-4A6E-8577-424AC25BB8C5}" presName="accent_5" presStyleCnt="0"/>
      <dgm:spPr/>
    </dgm:pt>
    <dgm:pt modelId="{4FFBBE13-3FB6-45BA-9A85-C7D952CC9B7C}" type="pres">
      <dgm:prSet presAssocID="{1EEC6761-6701-4A6E-8577-424AC25BB8C5}" presName="accentRepeatNode" presStyleLbl="solidFgAcc1" presStyleIdx="4" presStyleCnt="5"/>
      <dgm:spPr/>
    </dgm:pt>
  </dgm:ptLst>
  <dgm:cxnLst>
    <dgm:cxn modelId="{7F691ADA-2331-4C27-92A0-319070B07E59}" type="presOf" srcId="{7EE34D9A-6E1B-4D11-A981-D41853A1B12B}" destId="{5DE653D0-CFFF-4845-844E-388142FDEB96}" srcOrd="0" destOrd="0" presId="urn:microsoft.com/office/officeart/2008/layout/VerticalCurvedList"/>
    <dgm:cxn modelId="{4A2BB966-E37B-47B8-B78A-75AF3C5892E7}" type="presOf" srcId="{3199D608-59BD-4ECE-A0EE-454F817A5C34}" destId="{31C9B2C4-C532-4E15-A017-80F7E69A5F77}" srcOrd="0" destOrd="0" presId="urn:microsoft.com/office/officeart/2008/layout/VerticalCurvedList"/>
    <dgm:cxn modelId="{7BC80AA4-45C4-4195-A2E9-B6F7E8897599}" type="presOf" srcId="{71F753F8-FB94-4B6E-A932-447A0F81DAE8}" destId="{1F3927C1-66CB-46C7-A22B-9212019883EF}" srcOrd="0" destOrd="0" presId="urn:microsoft.com/office/officeart/2008/layout/VerticalCurvedList"/>
    <dgm:cxn modelId="{DD4C925C-4BBC-4F2C-8D7F-39705BD6EFA8}" srcId="{769626BF-9430-4F0A-AD12-A384CE318382}" destId="{3199D608-59BD-4ECE-A0EE-454F817A5C34}" srcOrd="3" destOrd="0" parTransId="{CC942816-6897-435F-B75F-FF39A927BEC1}" sibTransId="{1C9892A4-7971-462E-87B7-ACBB026A161F}"/>
    <dgm:cxn modelId="{93D9C3C5-77B0-4649-A637-D7F53C70420B}" type="presOf" srcId="{769626BF-9430-4F0A-AD12-A384CE318382}" destId="{6ACDB32D-B8F0-43CC-B134-09310D416A14}" srcOrd="0" destOrd="0" presId="urn:microsoft.com/office/officeart/2008/layout/VerticalCurvedList"/>
    <dgm:cxn modelId="{39B47224-580E-4BEA-AB0D-1AEA89C79AE6}" srcId="{769626BF-9430-4F0A-AD12-A384CE318382}" destId="{7EE34D9A-6E1B-4D11-A981-D41853A1B12B}" srcOrd="1" destOrd="0" parTransId="{10C66368-304C-44C7-A563-AECB38D22410}" sibTransId="{29763E77-6888-4E4F-95BC-FD6F1EA6F541}"/>
    <dgm:cxn modelId="{E5F88CA0-4264-4601-A767-433EBC46D6E4}" srcId="{769626BF-9430-4F0A-AD12-A384CE318382}" destId="{66ACAC8C-ED61-4D8F-8972-3EFFCD45A871}" srcOrd="0" destOrd="0" parTransId="{5FAAE051-6A51-4053-8BEB-043CA057149B}" sibTransId="{71F753F8-FB94-4B6E-A932-447A0F81DAE8}"/>
    <dgm:cxn modelId="{D4360B78-DC41-46E3-B1CF-3A177144988B}" srcId="{769626BF-9430-4F0A-AD12-A384CE318382}" destId="{7CEACE5F-D66C-4CFC-8DC0-04C32113D537}" srcOrd="2" destOrd="0" parTransId="{2DCFF04A-ACEB-438B-8C5C-384566EFC0C2}" sibTransId="{7954BC17-EAF4-4DA4-819A-48476C801C68}"/>
    <dgm:cxn modelId="{E10FFAAA-8AA4-4B41-8D01-9878AE97AA43}" type="presOf" srcId="{7CEACE5F-D66C-4CFC-8DC0-04C32113D537}" destId="{FB2A973E-7D0B-489B-910B-C9077953A2D9}" srcOrd="0" destOrd="0" presId="urn:microsoft.com/office/officeart/2008/layout/VerticalCurvedList"/>
    <dgm:cxn modelId="{C61401FE-5D9D-4EE5-9C46-8F0C67FD68BE}" type="presOf" srcId="{66ACAC8C-ED61-4D8F-8972-3EFFCD45A871}" destId="{7FF64A88-9FE6-4E86-98D0-EA675B765C7C}" srcOrd="0" destOrd="0" presId="urn:microsoft.com/office/officeart/2008/layout/VerticalCurvedList"/>
    <dgm:cxn modelId="{E425B6E5-318C-422F-BA0E-1AFA0095404B}" type="presOf" srcId="{1EEC6761-6701-4A6E-8577-424AC25BB8C5}" destId="{522F42BA-7C2F-46F7-AE9C-BC42388CB5D1}" srcOrd="0" destOrd="0" presId="urn:microsoft.com/office/officeart/2008/layout/VerticalCurvedList"/>
    <dgm:cxn modelId="{A86EC42E-CCAF-4019-A591-16F051BB73FE}" srcId="{769626BF-9430-4F0A-AD12-A384CE318382}" destId="{1EEC6761-6701-4A6E-8577-424AC25BB8C5}" srcOrd="4" destOrd="0" parTransId="{873C8267-7453-4B6B-830D-929FE3FA1CBE}" sibTransId="{A5B93999-9CC3-4A9D-BC22-BE58B003E35E}"/>
    <dgm:cxn modelId="{07CBBA9D-068A-40CB-94A7-20BA330BFD2D}" type="presParOf" srcId="{6ACDB32D-B8F0-43CC-B134-09310D416A14}" destId="{7273C129-1669-4FF9-BAC2-BCF806EBC158}" srcOrd="0" destOrd="0" presId="urn:microsoft.com/office/officeart/2008/layout/VerticalCurvedList"/>
    <dgm:cxn modelId="{25D64A80-48B5-4636-9283-D4BB61FD7A59}" type="presParOf" srcId="{7273C129-1669-4FF9-BAC2-BCF806EBC158}" destId="{E987C02D-8A44-4E21-AE7D-4FFD76D42DC5}" srcOrd="0" destOrd="0" presId="urn:microsoft.com/office/officeart/2008/layout/VerticalCurvedList"/>
    <dgm:cxn modelId="{CB249AA1-74F1-4E38-96C6-454B09075E53}" type="presParOf" srcId="{E987C02D-8A44-4E21-AE7D-4FFD76D42DC5}" destId="{6F5B0295-2E8D-44EB-A4F2-67CE5B722E3B}" srcOrd="0" destOrd="0" presId="urn:microsoft.com/office/officeart/2008/layout/VerticalCurvedList"/>
    <dgm:cxn modelId="{FF1AC71B-5936-4417-9140-61514A25192D}" type="presParOf" srcId="{E987C02D-8A44-4E21-AE7D-4FFD76D42DC5}" destId="{1F3927C1-66CB-46C7-A22B-9212019883EF}" srcOrd="1" destOrd="0" presId="urn:microsoft.com/office/officeart/2008/layout/VerticalCurvedList"/>
    <dgm:cxn modelId="{9F254334-F993-4A54-A3F9-CCB05FC2A44F}" type="presParOf" srcId="{E987C02D-8A44-4E21-AE7D-4FFD76D42DC5}" destId="{7F6CBD57-13A4-4913-8F7E-B314AF54A4B6}" srcOrd="2" destOrd="0" presId="urn:microsoft.com/office/officeart/2008/layout/VerticalCurvedList"/>
    <dgm:cxn modelId="{796E3B68-CE4D-4AEB-B56C-DC504C0323D7}" type="presParOf" srcId="{E987C02D-8A44-4E21-AE7D-4FFD76D42DC5}" destId="{8A4E0D03-50B7-4A6E-B46D-BBA4F049C880}" srcOrd="3" destOrd="0" presId="urn:microsoft.com/office/officeart/2008/layout/VerticalCurvedList"/>
    <dgm:cxn modelId="{DDF8B86E-084E-4916-99A1-569DD96C2537}" type="presParOf" srcId="{7273C129-1669-4FF9-BAC2-BCF806EBC158}" destId="{7FF64A88-9FE6-4E86-98D0-EA675B765C7C}" srcOrd="1" destOrd="0" presId="urn:microsoft.com/office/officeart/2008/layout/VerticalCurvedList"/>
    <dgm:cxn modelId="{C996AA8C-96E0-4F18-89D3-F3CA94930D57}" type="presParOf" srcId="{7273C129-1669-4FF9-BAC2-BCF806EBC158}" destId="{02B11951-8AAB-41A2-8288-3C23104DA2A8}" srcOrd="2" destOrd="0" presId="urn:microsoft.com/office/officeart/2008/layout/VerticalCurvedList"/>
    <dgm:cxn modelId="{073FC32B-1DA1-4A3A-8EB5-E1BBC4D99594}" type="presParOf" srcId="{02B11951-8AAB-41A2-8288-3C23104DA2A8}" destId="{59D13241-5A49-42DF-9DFA-00E0100F1400}" srcOrd="0" destOrd="0" presId="urn:microsoft.com/office/officeart/2008/layout/VerticalCurvedList"/>
    <dgm:cxn modelId="{16679F4F-B4AE-4743-8CBB-78494DBC9791}" type="presParOf" srcId="{7273C129-1669-4FF9-BAC2-BCF806EBC158}" destId="{5DE653D0-CFFF-4845-844E-388142FDEB96}" srcOrd="3" destOrd="0" presId="urn:microsoft.com/office/officeart/2008/layout/VerticalCurvedList"/>
    <dgm:cxn modelId="{3C8F40B7-9D03-4B09-B5BB-AD44166B95CB}" type="presParOf" srcId="{7273C129-1669-4FF9-BAC2-BCF806EBC158}" destId="{8A62A8AD-47BE-43BA-BB4C-AD11BF10AB6D}" srcOrd="4" destOrd="0" presId="urn:microsoft.com/office/officeart/2008/layout/VerticalCurvedList"/>
    <dgm:cxn modelId="{4AF5C942-1F90-4AE7-A846-346E473D7099}" type="presParOf" srcId="{8A62A8AD-47BE-43BA-BB4C-AD11BF10AB6D}" destId="{25530819-E103-4285-AB81-74610B73066B}" srcOrd="0" destOrd="0" presId="urn:microsoft.com/office/officeart/2008/layout/VerticalCurvedList"/>
    <dgm:cxn modelId="{5245F846-8507-4394-A376-2E49D0B36D3F}" type="presParOf" srcId="{7273C129-1669-4FF9-BAC2-BCF806EBC158}" destId="{FB2A973E-7D0B-489B-910B-C9077953A2D9}" srcOrd="5" destOrd="0" presId="urn:microsoft.com/office/officeart/2008/layout/VerticalCurvedList"/>
    <dgm:cxn modelId="{D0C23185-041C-4945-8DE1-6B53D9579776}" type="presParOf" srcId="{7273C129-1669-4FF9-BAC2-BCF806EBC158}" destId="{759A9732-D0AE-4F9D-B092-1C55DFB3A129}" srcOrd="6" destOrd="0" presId="urn:microsoft.com/office/officeart/2008/layout/VerticalCurvedList"/>
    <dgm:cxn modelId="{E37B4707-B0CB-4BC8-B762-10549782299F}" type="presParOf" srcId="{759A9732-D0AE-4F9D-B092-1C55DFB3A129}" destId="{755BB23A-2A33-47C6-A960-3A3F5E660D0B}" srcOrd="0" destOrd="0" presId="urn:microsoft.com/office/officeart/2008/layout/VerticalCurvedList"/>
    <dgm:cxn modelId="{22CE2EE3-D624-4B54-B001-8B089D656396}" type="presParOf" srcId="{7273C129-1669-4FF9-BAC2-BCF806EBC158}" destId="{31C9B2C4-C532-4E15-A017-80F7E69A5F77}" srcOrd="7" destOrd="0" presId="urn:microsoft.com/office/officeart/2008/layout/VerticalCurvedList"/>
    <dgm:cxn modelId="{36349859-ECB0-466B-81ED-45DB00869083}" type="presParOf" srcId="{7273C129-1669-4FF9-BAC2-BCF806EBC158}" destId="{95D6AEE6-FA51-4F16-A4EB-0A5DD61BC9CD}" srcOrd="8" destOrd="0" presId="urn:microsoft.com/office/officeart/2008/layout/VerticalCurvedList"/>
    <dgm:cxn modelId="{031B3382-93CC-4FC5-A797-7DF5E4C32385}" type="presParOf" srcId="{95D6AEE6-FA51-4F16-A4EB-0A5DD61BC9CD}" destId="{B376E8F0-F360-4D66-AEB0-66623D9FB11C}" srcOrd="0" destOrd="0" presId="urn:microsoft.com/office/officeart/2008/layout/VerticalCurvedList"/>
    <dgm:cxn modelId="{89BD5038-BAC3-4253-8F0D-6AC86CC84069}" type="presParOf" srcId="{7273C129-1669-4FF9-BAC2-BCF806EBC158}" destId="{522F42BA-7C2F-46F7-AE9C-BC42388CB5D1}" srcOrd="9" destOrd="0" presId="urn:microsoft.com/office/officeart/2008/layout/VerticalCurvedList"/>
    <dgm:cxn modelId="{CCB795EE-280B-40E8-899E-AF799BC07A0F}" type="presParOf" srcId="{7273C129-1669-4FF9-BAC2-BCF806EBC158}" destId="{0145CD9E-1719-4FF8-8A54-4B52A325CBFE}" srcOrd="10" destOrd="0" presId="urn:microsoft.com/office/officeart/2008/layout/VerticalCurvedList"/>
    <dgm:cxn modelId="{9CF3557C-D6B8-4CB3-9B27-7154202EB1D2}" type="presParOf" srcId="{0145CD9E-1719-4FF8-8A54-4B52A325CBFE}" destId="{4FFBBE13-3FB6-45BA-9A85-C7D952CC9B7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3954B28-BC98-41D8-98A0-24A09CDB1C96}" type="doc">
      <dgm:prSet loTypeId="urn:microsoft.com/office/officeart/2005/8/layout/pList1#1" loCatId="list" qsTypeId="urn:microsoft.com/office/officeart/2005/8/quickstyle/simple1" qsCatId="simple" csTypeId="urn:microsoft.com/office/officeart/2005/8/colors/accent1_2" csCatId="accent1" phldr="1"/>
      <dgm:spPr/>
      <dgm:t>
        <a:bodyPr/>
        <a:lstStyle/>
        <a:p>
          <a:endParaRPr lang="en-US"/>
        </a:p>
      </dgm:t>
    </dgm:pt>
    <dgm:pt modelId="{02079783-F100-4496-9AD4-DC82F059B647}">
      <dgm:prSet phldrT="[Text]" custT="1"/>
      <dgm:spPr>
        <a:xfrm>
          <a:off x="6823" y="2200728"/>
          <a:ext cx="1776927" cy="659240"/>
        </a:xfrm>
        <a:noFill/>
        <a:ln>
          <a:noFill/>
        </a:ln>
        <a:effectLst/>
      </dgm:spPr>
      <dgm:t>
        <a:bodyPr/>
        <a:lstStyle/>
        <a:p>
          <a:r>
            <a:rPr lang="en-US" sz="1400" b="1" dirty="0">
              <a:solidFill>
                <a:sysClr val="windowText" lastClr="000000">
                  <a:hueOff val="0"/>
                  <a:satOff val="0"/>
                  <a:lumOff val="0"/>
                  <a:alphaOff val="0"/>
                </a:sysClr>
              </a:solidFill>
              <a:latin typeface="Gill Sans MT" panose="020B0502020104020203" pitchFamily="34" charset="0"/>
              <a:ea typeface="+mn-ea"/>
              <a:cs typeface="+mn-cs"/>
            </a:rPr>
            <a:t>Growing Up Healthy</a:t>
          </a:r>
        </a:p>
      </dgm:t>
    </dgm:pt>
    <dgm:pt modelId="{4E7642B8-32C2-4C94-A284-CDF0B729FF03}" type="parTrans" cxnId="{1B43FEF6-8A99-4143-861B-74878FE2C5CD}">
      <dgm:prSet/>
      <dgm:spPr/>
      <dgm:t>
        <a:bodyPr/>
        <a:lstStyle/>
        <a:p>
          <a:endParaRPr lang="en-US" sz="1400" b="1">
            <a:latin typeface="Gill Sans MT" panose="020B0502020104020203" pitchFamily="34" charset="0"/>
          </a:endParaRPr>
        </a:p>
      </dgm:t>
    </dgm:pt>
    <dgm:pt modelId="{380DA54D-E0D5-41A8-94E0-C28948EEF2A7}" type="sibTrans" cxnId="{1B43FEF6-8A99-4143-861B-74878FE2C5CD}">
      <dgm:prSet/>
      <dgm:spPr/>
      <dgm:t>
        <a:bodyPr/>
        <a:lstStyle/>
        <a:p>
          <a:endParaRPr lang="en-US" sz="1400" b="1">
            <a:latin typeface="Gill Sans MT" panose="020B0502020104020203" pitchFamily="34" charset="0"/>
          </a:endParaRPr>
        </a:p>
      </dgm:t>
    </dgm:pt>
    <dgm:pt modelId="{2DA63EFF-A26F-45F6-8B7B-509B85E97308}">
      <dgm:prSet phldrT="[Text]" custT="1"/>
      <dgm:spPr>
        <a:xfrm>
          <a:off x="1961518" y="2200728"/>
          <a:ext cx="1776927" cy="659240"/>
        </a:xfrm>
        <a:noFill/>
        <a:ln>
          <a:noFill/>
        </a:ln>
        <a:effectLst/>
      </dgm:spPr>
      <dgm:t>
        <a:bodyPr/>
        <a:lstStyle/>
        <a:p>
          <a:r>
            <a:rPr lang="en-US" sz="1400" b="1" dirty="0">
              <a:solidFill>
                <a:sysClr val="windowText" lastClr="000000">
                  <a:hueOff val="0"/>
                  <a:satOff val="0"/>
                  <a:lumOff val="0"/>
                  <a:alphaOff val="0"/>
                </a:sysClr>
              </a:solidFill>
              <a:latin typeface="Gill Sans MT" panose="020B0502020104020203" pitchFamily="34" charset="0"/>
              <a:ea typeface="+mn-ea"/>
              <a:cs typeface="+mn-cs"/>
            </a:rPr>
            <a:t>Emotional Well-being and Mental Health</a:t>
          </a:r>
        </a:p>
      </dgm:t>
    </dgm:pt>
    <dgm:pt modelId="{6B2514DF-196B-45FE-8248-1624E439B28D}" type="parTrans" cxnId="{9F114CD4-1BDF-4205-8B4D-F615F19A9E78}">
      <dgm:prSet/>
      <dgm:spPr/>
      <dgm:t>
        <a:bodyPr/>
        <a:lstStyle/>
        <a:p>
          <a:endParaRPr lang="en-US" sz="1400" b="1">
            <a:latin typeface="Gill Sans MT" panose="020B0502020104020203" pitchFamily="34" charset="0"/>
          </a:endParaRPr>
        </a:p>
      </dgm:t>
    </dgm:pt>
    <dgm:pt modelId="{4D6C4F37-A3EC-4ED5-A070-18CEC070A5EA}" type="sibTrans" cxnId="{9F114CD4-1BDF-4205-8B4D-F615F19A9E78}">
      <dgm:prSet/>
      <dgm:spPr/>
      <dgm:t>
        <a:bodyPr/>
        <a:lstStyle/>
        <a:p>
          <a:endParaRPr lang="en-US" sz="1400" b="1">
            <a:latin typeface="Gill Sans MT" panose="020B0502020104020203" pitchFamily="34" charset="0"/>
          </a:endParaRPr>
        </a:p>
      </dgm:t>
    </dgm:pt>
    <dgm:pt modelId="{C8F1096B-D019-4B6D-9356-2F1FDDE1FE0F}">
      <dgm:prSet phldrT="[Text]" custT="1"/>
      <dgm:spPr>
        <a:xfrm>
          <a:off x="8056775" y="2214671"/>
          <a:ext cx="1776927" cy="659240"/>
        </a:xfrm>
        <a:noFill/>
        <a:ln>
          <a:noFill/>
        </a:ln>
        <a:effectLst/>
      </dgm:spPr>
      <dgm:t>
        <a:bodyPr/>
        <a:lstStyle/>
        <a:p>
          <a:r>
            <a:rPr lang="en-US" sz="1400" b="1" dirty="0">
              <a:solidFill>
                <a:sysClr val="windowText" lastClr="000000">
                  <a:hueOff val="0"/>
                  <a:satOff val="0"/>
                  <a:lumOff val="0"/>
                  <a:alphaOff val="0"/>
                </a:sysClr>
              </a:solidFill>
              <a:latin typeface="Gill Sans MT" panose="020B0502020104020203" pitchFamily="34" charset="0"/>
              <a:ea typeface="+mn-ea"/>
              <a:cs typeface="+mn-cs"/>
            </a:rPr>
            <a:t>Gender Equality</a:t>
          </a:r>
        </a:p>
      </dgm:t>
    </dgm:pt>
    <dgm:pt modelId="{783DCEF7-F600-477D-A4A5-37EE24A5B9FC}" type="parTrans" cxnId="{F17209A3-6AF0-4307-8BAC-90CD316FABDD}">
      <dgm:prSet/>
      <dgm:spPr/>
      <dgm:t>
        <a:bodyPr/>
        <a:lstStyle/>
        <a:p>
          <a:endParaRPr lang="en-US" sz="1400" b="1">
            <a:latin typeface="Gill Sans MT" panose="020B0502020104020203" pitchFamily="34" charset="0"/>
          </a:endParaRPr>
        </a:p>
      </dgm:t>
    </dgm:pt>
    <dgm:pt modelId="{3BE6F9E5-E62C-44D1-B943-0B8A43FE71B6}" type="sibTrans" cxnId="{F17209A3-6AF0-4307-8BAC-90CD316FABDD}">
      <dgm:prSet/>
      <dgm:spPr/>
      <dgm:t>
        <a:bodyPr/>
        <a:lstStyle/>
        <a:p>
          <a:endParaRPr lang="en-US" sz="1400" b="1">
            <a:latin typeface="Gill Sans MT" panose="020B0502020104020203" pitchFamily="34" charset="0"/>
          </a:endParaRPr>
        </a:p>
      </dgm:t>
    </dgm:pt>
    <dgm:pt modelId="{A648073D-2219-4549-85D0-2405F1714608}">
      <dgm:prSet custT="1"/>
      <dgm:spPr>
        <a:xfrm>
          <a:off x="3779713" y="2145322"/>
          <a:ext cx="1776927" cy="659240"/>
        </a:xfrm>
        <a:noFill/>
        <a:ln>
          <a:noFill/>
        </a:ln>
        <a:effectLst/>
      </dgm:spPr>
      <dgm:t>
        <a:bodyPr/>
        <a:lstStyle/>
        <a:p>
          <a:r>
            <a:rPr lang="en-US" sz="1400" b="1" dirty="0">
              <a:solidFill>
                <a:sysClr val="windowText" lastClr="000000">
                  <a:hueOff val="0"/>
                  <a:satOff val="0"/>
                  <a:lumOff val="0"/>
                  <a:alphaOff val="0"/>
                </a:sysClr>
              </a:solidFill>
              <a:latin typeface="Gill Sans MT" panose="020B0502020104020203" pitchFamily="34" charset="0"/>
              <a:ea typeface="+mn-ea"/>
              <a:cs typeface="+mn-cs"/>
            </a:rPr>
            <a:t>Interpersonal Relationships</a:t>
          </a:r>
        </a:p>
      </dgm:t>
    </dgm:pt>
    <dgm:pt modelId="{8ABEC976-42E7-4CF1-881F-420DACDF40F5}" type="parTrans" cxnId="{BD991C71-3F11-41B8-B0FD-D9EFF0166F5B}">
      <dgm:prSet/>
      <dgm:spPr/>
      <dgm:t>
        <a:bodyPr/>
        <a:lstStyle/>
        <a:p>
          <a:endParaRPr lang="en-US" sz="1400" b="1">
            <a:latin typeface="Gill Sans MT" panose="020B0502020104020203" pitchFamily="34" charset="0"/>
          </a:endParaRPr>
        </a:p>
      </dgm:t>
    </dgm:pt>
    <dgm:pt modelId="{87E745D9-D131-4765-85F2-32ECB4C50199}" type="sibTrans" cxnId="{BD991C71-3F11-41B8-B0FD-D9EFF0166F5B}">
      <dgm:prSet/>
      <dgm:spPr/>
      <dgm:t>
        <a:bodyPr/>
        <a:lstStyle/>
        <a:p>
          <a:endParaRPr lang="en-US" sz="1400" b="1">
            <a:latin typeface="Gill Sans MT" panose="020B0502020104020203" pitchFamily="34" charset="0"/>
          </a:endParaRPr>
        </a:p>
      </dgm:t>
    </dgm:pt>
    <dgm:pt modelId="{18DD10EA-1AE3-4AA3-9A4C-43E4AF2C3B80}">
      <dgm:prSet custT="1"/>
      <dgm:spPr>
        <a:xfrm>
          <a:off x="9833141" y="2186785"/>
          <a:ext cx="1776927" cy="659240"/>
        </a:xfrm>
        <a:noFill/>
        <a:ln>
          <a:noFill/>
        </a:ln>
        <a:effectLst/>
      </dgm:spPr>
      <dgm:t>
        <a:bodyPr/>
        <a:lstStyle/>
        <a:p>
          <a:r>
            <a:rPr lang="en-US" sz="1400" b="1" dirty="0">
              <a:solidFill>
                <a:sysClr val="windowText" lastClr="000000">
                  <a:hueOff val="0"/>
                  <a:satOff val="0"/>
                  <a:lumOff val="0"/>
                  <a:alphaOff val="0"/>
                </a:sysClr>
              </a:solidFill>
              <a:latin typeface="Gill Sans MT" panose="020B0502020104020203" pitchFamily="34" charset="0"/>
              <a:ea typeface="+mn-ea"/>
              <a:cs typeface="+mn-cs"/>
            </a:rPr>
            <a:t>Nutrition, Health and Sanitation</a:t>
          </a:r>
        </a:p>
      </dgm:t>
    </dgm:pt>
    <dgm:pt modelId="{655E443D-F7E2-456F-A464-0BBA3386D534}" type="parTrans" cxnId="{ED7D50A0-B0BF-4581-A5B5-F5AA29EC723E}">
      <dgm:prSet/>
      <dgm:spPr/>
      <dgm:t>
        <a:bodyPr/>
        <a:lstStyle/>
        <a:p>
          <a:endParaRPr lang="en-US" sz="1400" b="1">
            <a:latin typeface="Gill Sans MT" panose="020B0502020104020203" pitchFamily="34" charset="0"/>
          </a:endParaRPr>
        </a:p>
      </dgm:t>
    </dgm:pt>
    <dgm:pt modelId="{E0B1C043-F632-4122-9053-15BAC006E87C}" type="sibTrans" cxnId="{ED7D50A0-B0BF-4581-A5B5-F5AA29EC723E}">
      <dgm:prSet/>
      <dgm:spPr/>
      <dgm:t>
        <a:bodyPr/>
        <a:lstStyle/>
        <a:p>
          <a:endParaRPr lang="en-US" sz="1400" b="1">
            <a:latin typeface="Gill Sans MT" panose="020B0502020104020203" pitchFamily="34" charset="0"/>
          </a:endParaRPr>
        </a:p>
      </dgm:t>
    </dgm:pt>
    <dgm:pt modelId="{1F61E065-0A07-4269-9072-A830C66768C7}">
      <dgm:prSet custT="1"/>
      <dgm:spPr>
        <a:xfrm>
          <a:off x="2811286" y="4211209"/>
          <a:ext cx="1776927" cy="659240"/>
        </a:xfrm>
        <a:noFill/>
        <a:ln>
          <a:noFill/>
        </a:ln>
        <a:effectLst/>
      </dgm:spPr>
      <dgm:t>
        <a:bodyPr/>
        <a:lstStyle/>
        <a:p>
          <a:r>
            <a:rPr lang="en-US" sz="1400" b="1" dirty="0">
              <a:solidFill>
                <a:sysClr val="windowText" lastClr="000000">
                  <a:hueOff val="0"/>
                  <a:satOff val="0"/>
                  <a:lumOff val="0"/>
                  <a:alphaOff val="0"/>
                </a:sysClr>
              </a:solidFill>
              <a:latin typeface="Gill Sans MT" panose="020B0502020104020203" pitchFamily="34" charset="0"/>
              <a:ea typeface="+mn-ea"/>
              <a:cs typeface="+mn-cs"/>
            </a:rPr>
            <a:t>Prevention and Management of Substance Misuse</a:t>
          </a:r>
        </a:p>
      </dgm:t>
    </dgm:pt>
    <dgm:pt modelId="{0C573270-48BE-48F2-A421-5E83FB33448E}" type="parTrans" cxnId="{FC114248-8B44-48F0-A8CF-8C1C3B5814B1}">
      <dgm:prSet/>
      <dgm:spPr/>
      <dgm:t>
        <a:bodyPr/>
        <a:lstStyle/>
        <a:p>
          <a:endParaRPr lang="en-US" sz="1400" b="1">
            <a:latin typeface="Gill Sans MT" panose="020B0502020104020203" pitchFamily="34" charset="0"/>
          </a:endParaRPr>
        </a:p>
      </dgm:t>
    </dgm:pt>
    <dgm:pt modelId="{7359587E-6ADD-40A9-8849-4B94442F6BB9}" type="sibTrans" cxnId="{FC114248-8B44-48F0-A8CF-8C1C3B5814B1}">
      <dgm:prSet/>
      <dgm:spPr/>
      <dgm:t>
        <a:bodyPr/>
        <a:lstStyle/>
        <a:p>
          <a:endParaRPr lang="en-US" sz="1400" b="1">
            <a:latin typeface="Gill Sans MT" panose="020B0502020104020203" pitchFamily="34" charset="0"/>
          </a:endParaRPr>
        </a:p>
      </dgm:t>
    </dgm:pt>
    <dgm:pt modelId="{9602DBA0-9BB9-449D-BDF0-3547814A9D9E}">
      <dgm:prSet custT="1"/>
      <dgm:spPr>
        <a:xfrm>
          <a:off x="702812" y="4228883"/>
          <a:ext cx="1776927" cy="659240"/>
        </a:xfrm>
        <a:noFill/>
        <a:ln>
          <a:noFill/>
        </a:ln>
        <a:effectLst/>
      </dgm:spPr>
      <dgm:t>
        <a:bodyPr/>
        <a:lstStyle/>
        <a:p>
          <a:r>
            <a:rPr lang="en-US" sz="1400" b="1" dirty="0">
              <a:solidFill>
                <a:sysClr val="windowText" lastClr="000000">
                  <a:hueOff val="0"/>
                  <a:satOff val="0"/>
                  <a:lumOff val="0"/>
                  <a:alphaOff val="0"/>
                </a:sysClr>
              </a:solidFill>
              <a:latin typeface="Gill Sans MT" panose="020B0502020104020203" pitchFamily="34" charset="0"/>
              <a:ea typeface="+mn-ea"/>
              <a:cs typeface="+mn-cs"/>
            </a:rPr>
            <a:t>Promotion of Healthy Life Style</a:t>
          </a:r>
        </a:p>
      </dgm:t>
    </dgm:pt>
    <dgm:pt modelId="{E54AD079-8E92-4383-A2D1-1F971D283005}" type="parTrans" cxnId="{31DE075E-47D3-498B-BF6B-071233934953}">
      <dgm:prSet/>
      <dgm:spPr/>
      <dgm:t>
        <a:bodyPr/>
        <a:lstStyle/>
        <a:p>
          <a:endParaRPr lang="en-US" sz="1400" b="1">
            <a:latin typeface="Gill Sans MT" panose="020B0502020104020203" pitchFamily="34" charset="0"/>
          </a:endParaRPr>
        </a:p>
      </dgm:t>
    </dgm:pt>
    <dgm:pt modelId="{F10359BE-AAAC-4125-881D-3EC5D8421915}" type="sibTrans" cxnId="{31DE075E-47D3-498B-BF6B-071233934953}">
      <dgm:prSet/>
      <dgm:spPr/>
      <dgm:t>
        <a:bodyPr/>
        <a:lstStyle/>
        <a:p>
          <a:endParaRPr lang="en-US" sz="1400" b="1">
            <a:latin typeface="Gill Sans MT" panose="020B0502020104020203" pitchFamily="34" charset="0"/>
          </a:endParaRPr>
        </a:p>
      </dgm:t>
    </dgm:pt>
    <dgm:pt modelId="{A04643B6-AC1C-4598-811D-03C8835F7E1E}">
      <dgm:prSet custT="1"/>
      <dgm:spPr>
        <a:xfrm>
          <a:off x="4697402" y="4248324"/>
          <a:ext cx="1776927" cy="659240"/>
        </a:xfrm>
        <a:noFill/>
        <a:ln>
          <a:noFill/>
        </a:ln>
        <a:effectLst/>
      </dgm:spPr>
      <dgm:t>
        <a:bodyPr/>
        <a:lstStyle/>
        <a:p>
          <a:r>
            <a:rPr lang="en-US" sz="1400" b="1" dirty="0">
              <a:solidFill>
                <a:sysClr val="windowText" lastClr="000000">
                  <a:hueOff val="0"/>
                  <a:satOff val="0"/>
                  <a:lumOff val="0"/>
                  <a:alphaOff val="0"/>
                </a:sysClr>
              </a:solidFill>
              <a:latin typeface="Gill Sans MT" panose="020B0502020104020203" pitchFamily="34" charset="0"/>
              <a:ea typeface="+mn-ea"/>
              <a:cs typeface="+mn-cs"/>
            </a:rPr>
            <a:t>Reproductive Health and HIV Prevention</a:t>
          </a:r>
        </a:p>
      </dgm:t>
    </dgm:pt>
    <dgm:pt modelId="{FBB9E2F8-47BB-4415-A2E3-68EAD0AE792E}" type="parTrans" cxnId="{B273A3AB-88B5-4BC9-B5C4-936AB172EA11}">
      <dgm:prSet/>
      <dgm:spPr/>
      <dgm:t>
        <a:bodyPr/>
        <a:lstStyle/>
        <a:p>
          <a:endParaRPr lang="en-US" sz="1400" b="1">
            <a:latin typeface="Gill Sans MT" panose="020B0502020104020203" pitchFamily="34" charset="0"/>
          </a:endParaRPr>
        </a:p>
      </dgm:t>
    </dgm:pt>
    <dgm:pt modelId="{07382240-9FA5-4477-BC14-044809ADF90A}" type="sibTrans" cxnId="{B273A3AB-88B5-4BC9-B5C4-936AB172EA11}">
      <dgm:prSet/>
      <dgm:spPr/>
      <dgm:t>
        <a:bodyPr/>
        <a:lstStyle/>
        <a:p>
          <a:endParaRPr lang="en-US" sz="1400" b="1">
            <a:latin typeface="Gill Sans MT" panose="020B0502020104020203" pitchFamily="34" charset="0"/>
          </a:endParaRPr>
        </a:p>
      </dgm:t>
    </dgm:pt>
    <dgm:pt modelId="{76AF5399-D236-472A-84B2-FB7089822B41}">
      <dgm:prSet custT="1"/>
      <dgm:spPr>
        <a:xfrm>
          <a:off x="6647620" y="4234085"/>
          <a:ext cx="1776927" cy="659240"/>
        </a:xfrm>
        <a:noFill/>
        <a:ln>
          <a:noFill/>
        </a:ln>
        <a:effectLst/>
      </dgm:spPr>
      <dgm:t>
        <a:bodyPr/>
        <a:lstStyle/>
        <a:p>
          <a:r>
            <a:rPr lang="en-US" sz="1400" b="1" dirty="0">
              <a:solidFill>
                <a:sysClr val="windowText" lastClr="000000">
                  <a:hueOff val="0"/>
                  <a:satOff val="0"/>
                  <a:lumOff val="0"/>
                  <a:alphaOff val="0"/>
                </a:sysClr>
              </a:solidFill>
              <a:latin typeface="Gill Sans MT" panose="020B0502020104020203" pitchFamily="34" charset="0"/>
              <a:ea typeface="+mn-ea"/>
              <a:cs typeface="+mn-cs"/>
            </a:rPr>
            <a:t>Safety and Security Against Violence and Injuries</a:t>
          </a:r>
        </a:p>
      </dgm:t>
    </dgm:pt>
    <dgm:pt modelId="{6EF34C3F-BBB0-4A34-8AB5-412E44565349}" type="parTrans" cxnId="{B8F7F6F0-ACC9-472B-B3EC-04E6E907118F}">
      <dgm:prSet/>
      <dgm:spPr/>
      <dgm:t>
        <a:bodyPr/>
        <a:lstStyle/>
        <a:p>
          <a:endParaRPr lang="en-US" sz="1400" b="1">
            <a:latin typeface="Gill Sans MT" panose="020B0502020104020203" pitchFamily="34" charset="0"/>
          </a:endParaRPr>
        </a:p>
      </dgm:t>
    </dgm:pt>
    <dgm:pt modelId="{43A178D6-7143-4DE4-9A3C-938A803A33D4}" type="sibTrans" cxnId="{B8F7F6F0-ACC9-472B-B3EC-04E6E907118F}">
      <dgm:prSet/>
      <dgm:spPr/>
      <dgm:t>
        <a:bodyPr/>
        <a:lstStyle/>
        <a:p>
          <a:endParaRPr lang="en-US" sz="1400" b="1">
            <a:latin typeface="Gill Sans MT" panose="020B0502020104020203" pitchFamily="34" charset="0"/>
          </a:endParaRPr>
        </a:p>
      </dgm:t>
    </dgm:pt>
    <dgm:pt modelId="{BF2A9A19-1928-4C01-A0AB-03E9E903A4FC}">
      <dgm:prSet custT="1"/>
      <dgm:spPr>
        <a:xfrm>
          <a:off x="5451591" y="2198654"/>
          <a:ext cx="2444430" cy="659240"/>
        </a:xfrm>
        <a:noFill/>
        <a:ln>
          <a:noFill/>
        </a:ln>
        <a:effectLst/>
      </dgm:spPr>
      <dgm:t>
        <a:bodyPr/>
        <a:lstStyle/>
        <a:p>
          <a:r>
            <a:rPr lang="en-US" sz="1400" b="1" dirty="0">
              <a:solidFill>
                <a:sysClr val="windowText" lastClr="000000">
                  <a:hueOff val="0"/>
                  <a:satOff val="0"/>
                  <a:lumOff val="0"/>
                  <a:alphaOff val="0"/>
                </a:sysClr>
              </a:solidFill>
              <a:latin typeface="Gill Sans MT" panose="020B0502020104020203" pitchFamily="34" charset="0"/>
              <a:ea typeface="+mn-ea"/>
              <a:cs typeface="+mn-cs"/>
            </a:rPr>
            <a:t>Values and Responsible Citizenship</a:t>
          </a:r>
        </a:p>
      </dgm:t>
    </dgm:pt>
    <dgm:pt modelId="{5B06B3E6-A253-42D1-86D2-2D7F07277798}" type="parTrans" cxnId="{D6C791F1-C958-4C77-B052-ACDEC09D86A0}">
      <dgm:prSet/>
      <dgm:spPr/>
      <dgm:t>
        <a:bodyPr/>
        <a:lstStyle/>
        <a:p>
          <a:endParaRPr lang="en-US" sz="1400" b="1">
            <a:latin typeface="Gill Sans MT" panose="020B0502020104020203" pitchFamily="34" charset="0"/>
          </a:endParaRPr>
        </a:p>
      </dgm:t>
    </dgm:pt>
    <dgm:pt modelId="{E67F6776-16AE-4A2F-88CB-BF60B8DE1E62}" type="sibTrans" cxnId="{D6C791F1-C958-4C77-B052-ACDEC09D86A0}">
      <dgm:prSet/>
      <dgm:spPr/>
      <dgm:t>
        <a:bodyPr/>
        <a:lstStyle/>
        <a:p>
          <a:endParaRPr lang="en-US" sz="1400" b="1">
            <a:latin typeface="Gill Sans MT" panose="020B0502020104020203" pitchFamily="34" charset="0"/>
          </a:endParaRPr>
        </a:p>
      </dgm:t>
    </dgm:pt>
    <dgm:pt modelId="{82F9AE0E-377E-42FC-A0A0-3CE39A6E46C5}">
      <dgm:prSet custT="1"/>
      <dgm:spPr>
        <a:xfrm>
          <a:off x="9189095" y="4261964"/>
          <a:ext cx="1776927" cy="659240"/>
        </a:xfrm>
        <a:noFill/>
        <a:ln>
          <a:noFill/>
        </a:ln>
        <a:effectLst/>
      </dgm:spPr>
      <dgm:t>
        <a:bodyPr/>
        <a:lstStyle/>
        <a:p>
          <a:r>
            <a:rPr lang="en-US" sz="1400" b="1" dirty="0">
              <a:solidFill>
                <a:sysClr val="windowText" lastClr="000000">
                  <a:hueOff val="0"/>
                  <a:satOff val="0"/>
                  <a:lumOff val="0"/>
                  <a:alphaOff val="0"/>
                </a:sysClr>
              </a:solidFill>
              <a:latin typeface="Gill Sans MT" panose="020B0502020104020203" pitchFamily="34" charset="0"/>
              <a:ea typeface="+mn-ea"/>
              <a:cs typeface="+mn-cs"/>
            </a:rPr>
            <a:t>Promotion of Safe Use of Internet and Social Media Behaviors</a:t>
          </a:r>
        </a:p>
      </dgm:t>
    </dgm:pt>
    <dgm:pt modelId="{6B3DDBD0-D837-4493-976E-60B085E10FC6}" type="parTrans" cxnId="{D1507DFC-6051-4508-BDAF-34A95B458270}">
      <dgm:prSet/>
      <dgm:spPr/>
      <dgm:t>
        <a:bodyPr/>
        <a:lstStyle/>
        <a:p>
          <a:endParaRPr lang="en-US" sz="1400" b="1">
            <a:latin typeface="Gill Sans MT" panose="020B0502020104020203" pitchFamily="34" charset="0"/>
          </a:endParaRPr>
        </a:p>
      </dgm:t>
    </dgm:pt>
    <dgm:pt modelId="{A43B2B4F-B899-4DDC-8F14-192ADAA4FF8E}" type="sibTrans" cxnId="{D1507DFC-6051-4508-BDAF-34A95B458270}">
      <dgm:prSet/>
      <dgm:spPr/>
      <dgm:t>
        <a:bodyPr/>
        <a:lstStyle/>
        <a:p>
          <a:endParaRPr lang="en-US" sz="1400" b="1">
            <a:latin typeface="Gill Sans MT" panose="020B0502020104020203" pitchFamily="34" charset="0"/>
          </a:endParaRPr>
        </a:p>
      </dgm:t>
    </dgm:pt>
    <dgm:pt modelId="{ECDAE2D4-E31D-4A82-9094-81C1761F64A8}" type="pres">
      <dgm:prSet presAssocID="{D3954B28-BC98-41D8-98A0-24A09CDB1C96}" presName="Name0" presStyleCnt="0">
        <dgm:presLayoutVars>
          <dgm:dir/>
          <dgm:resizeHandles val="exact"/>
        </dgm:presLayoutVars>
      </dgm:prSet>
      <dgm:spPr/>
      <dgm:t>
        <a:bodyPr/>
        <a:lstStyle/>
        <a:p>
          <a:endParaRPr lang="en-US"/>
        </a:p>
      </dgm:t>
    </dgm:pt>
    <dgm:pt modelId="{FCC06004-2A94-423D-8FF4-53AE131923E0}" type="pres">
      <dgm:prSet presAssocID="{02079783-F100-4496-9AD4-DC82F059B647}" presName="compNode" presStyleCnt="0"/>
      <dgm:spPr/>
    </dgm:pt>
    <dgm:pt modelId="{2028BA64-AB6D-4A2C-A294-01724803DFC3}" type="pres">
      <dgm:prSet presAssocID="{02079783-F100-4496-9AD4-DC82F059B647}" presName="pictRect" presStyleLbl="node1" presStyleIdx="0" presStyleCnt="11"/>
      <dgm:spPr>
        <a:xfrm>
          <a:off x="6823" y="976425"/>
          <a:ext cx="1776927" cy="1224303"/>
        </a:xfrm>
        <a:prstGeom prst="roundRect">
          <a:avLst/>
        </a:prstGeom>
        <a:blipFill rotWithShape="1">
          <a:blip xmlns:r="http://schemas.openxmlformats.org/officeDocument/2006/relationships" r:embed="rId1"/>
          <a:stretch>
            <a:fillRect/>
          </a:stretch>
        </a:blipFill>
        <a:ln w="12700" cap="flat" cmpd="sng" algn="ctr">
          <a:solidFill>
            <a:sysClr val="window" lastClr="FFFFFF">
              <a:hueOff val="0"/>
              <a:satOff val="0"/>
              <a:lumOff val="0"/>
              <a:alphaOff val="0"/>
            </a:sysClr>
          </a:solidFill>
          <a:prstDash val="solid"/>
          <a:miter lim="800000"/>
        </a:ln>
        <a:effectLst/>
      </dgm:spPr>
    </dgm:pt>
    <dgm:pt modelId="{53D9B61C-E234-4C62-A7B0-1A584ABF38A6}" type="pres">
      <dgm:prSet presAssocID="{02079783-F100-4496-9AD4-DC82F059B647}" presName="textRect" presStyleLbl="revTx" presStyleIdx="0" presStyleCnt="11">
        <dgm:presLayoutVars>
          <dgm:bulletEnabled val="1"/>
        </dgm:presLayoutVars>
      </dgm:prSet>
      <dgm:spPr>
        <a:prstGeom prst="rect">
          <a:avLst/>
        </a:prstGeom>
      </dgm:spPr>
      <dgm:t>
        <a:bodyPr/>
        <a:lstStyle/>
        <a:p>
          <a:endParaRPr lang="en-US"/>
        </a:p>
      </dgm:t>
    </dgm:pt>
    <dgm:pt modelId="{CD0A518E-747B-4316-A4AA-1CCB64ED62AA}" type="pres">
      <dgm:prSet presAssocID="{380DA54D-E0D5-41A8-94E0-C28948EEF2A7}" presName="sibTrans" presStyleLbl="sibTrans2D1" presStyleIdx="0" presStyleCnt="0"/>
      <dgm:spPr/>
      <dgm:t>
        <a:bodyPr/>
        <a:lstStyle/>
        <a:p>
          <a:endParaRPr lang="en-US"/>
        </a:p>
      </dgm:t>
    </dgm:pt>
    <dgm:pt modelId="{F9663CCA-B1B9-4693-BD2F-6B2EB346DCC0}" type="pres">
      <dgm:prSet presAssocID="{2DA63EFF-A26F-45F6-8B7B-509B85E97308}" presName="compNode" presStyleCnt="0"/>
      <dgm:spPr/>
    </dgm:pt>
    <dgm:pt modelId="{F9E54189-2E87-47DB-890E-2198A1D1BBAF}" type="pres">
      <dgm:prSet presAssocID="{2DA63EFF-A26F-45F6-8B7B-509B85E97308}" presName="pictRect" presStyleLbl="node1" presStyleIdx="1" presStyleCnt="11"/>
      <dgm:spPr>
        <a:xfrm>
          <a:off x="1961518" y="976425"/>
          <a:ext cx="1776927" cy="1224303"/>
        </a:xfrm>
        <a:prstGeom prst="roundRect">
          <a:avLst/>
        </a:prstGeom>
        <a:blipFill rotWithShape="1">
          <a:blip xmlns:r="http://schemas.openxmlformats.org/officeDocument/2006/relationships" r:embed="rId2"/>
          <a:stretch>
            <a:fillRect/>
          </a:stretch>
        </a:blipFill>
        <a:ln w="12700" cap="flat" cmpd="sng" algn="ctr">
          <a:solidFill>
            <a:sysClr val="window" lastClr="FFFFFF">
              <a:hueOff val="0"/>
              <a:satOff val="0"/>
              <a:lumOff val="0"/>
              <a:alphaOff val="0"/>
            </a:sysClr>
          </a:solidFill>
          <a:prstDash val="solid"/>
          <a:miter lim="800000"/>
        </a:ln>
        <a:effectLst/>
      </dgm:spPr>
    </dgm:pt>
    <dgm:pt modelId="{54D4DB52-1C02-4426-B6AF-7E2C01175440}" type="pres">
      <dgm:prSet presAssocID="{2DA63EFF-A26F-45F6-8B7B-509B85E97308}" presName="textRect" presStyleLbl="revTx" presStyleIdx="1" presStyleCnt="11">
        <dgm:presLayoutVars>
          <dgm:bulletEnabled val="1"/>
        </dgm:presLayoutVars>
      </dgm:prSet>
      <dgm:spPr>
        <a:prstGeom prst="rect">
          <a:avLst/>
        </a:prstGeom>
      </dgm:spPr>
      <dgm:t>
        <a:bodyPr/>
        <a:lstStyle/>
        <a:p>
          <a:endParaRPr lang="en-US"/>
        </a:p>
      </dgm:t>
    </dgm:pt>
    <dgm:pt modelId="{4C73BCF6-5BC6-44D3-AE6F-BD5D0B04837E}" type="pres">
      <dgm:prSet presAssocID="{4D6C4F37-A3EC-4ED5-A070-18CEC070A5EA}" presName="sibTrans" presStyleLbl="sibTrans2D1" presStyleIdx="0" presStyleCnt="0"/>
      <dgm:spPr/>
      <dgm:t>
        <a:bodyPr/>
        <a:lstStyle/>
        <a:p>
          <a:endParaRPr lang="en-US"/>
        </a:p>
      </dgm:t>
    </dgm:pt>
    <dgm:pt modelId="{3087DC9F-09D4-4B22-9861-64CA8C081F1A}" type="pres">
      <dgm:prSet presAssocID="{C8F1096B-D019-4B6D-9356-2F1FDDE1FE0F}" presName="compNode" presStyleCnt="0"/>
      <dgm:spPr/>
    </dgm:pt>
    <dgm:pt modelId="{9CF14743-AB71-4F62-AE04-63F3DA1CDC26}" type="pres">
      <dgm:prSet presAssocID="{C8F1096B-D019-4B6D-9356-2F1FDDE1FE0F}" presName="pictRect" presStyleLbl="node1" presStyleIdx="2" presStyleCnt="11" custLinFactX="100000" custLinFactNeighborX="122636" custLinFactNeighborY="5993"/>
      <dgm:spPr>
        <a:xfrm>
          <a:off x="7987048" y="992598"/>
          <a:ext cx="1776927" cy="1224303"/>
        </a:xfrm>
        <a:prstGeom prst="roundRect">
          <a:avLst/>
        </a:prstGeom>
        <a:blipFill rotWithShape="1">
          <a:blip xmlns:r="http://schemas.openxmlformats.org/officeDocument/2006/relationships" r:embed="rId3"/>
          <a:stretch>
            <a:fillRect/>
          </a:stretch>
        </a:blipFill>
        <a:ln w="12700" cap="flat" cmpd="sng" algn="ctr">
          <a:solidFill>
            <a:sysClr val="window" lastClr="FFFFFF">
              <a:hueOff val="0"/>
              <a:satOff val="0"/>
              <a:lumOff val="0"/>
              <a:alphaOff val="0"/>
            </a:sysClr>
          </a:solidFill>
          <a:prstDash val="solid"/>
          <a:miter lim="800000"/>
        </a:ln>
        <a:effectLst/>
      </dgm:spPr>
    </dgm:pt>
    <dgm:pt modelId="{38959826-4AF6-4A94-BBA7-4BC75F7D5461}" type="pres">
      <dgm:prSet presAssocID="{C8F1096B-D019-4B6D-9356-2F1FDDE1FE0F}" presName="textRect" presStyleLbl="revTx" presStyleIdx="2" presStyleCnt="11" custLinFactX="100000" custLinFactNeighborX="126560" custLinFactNeighborY="10792">
        <dgm:presLayoutVars>
          <dgm:bulletEnabled val="1"/>
        </dgm:presLayoutVars>
      </dgm:prSet>
      <dgm:spPr>
        <a:prstGeom prst="rect">
          <a:avLst/>
        </a:prstGeom>
      </dgm:spPr>
      <dgm:t>
        <a:bodyPr/>
        <a:lstStyle/>
        <a:p>
          <a:endParaRPr lang="en-US"/>
        </a:p>
      </dgm:t>
    </dgm:pt>
    <dgm:pt modelId="{0C41A183-D4B0-4129-87A7-AC17020D50AA}" type="pres">
      <dgm:prSet presAssocID="{3BE6F9E5-E62C-44D1-B943-0B8A43FE71B6}" presName="sibTrans" presStyleLbl="sibTrans2D1" presStyleIdx="0" presStyleCnt="0"/>
      <dgm:spPr/>
      <dgm:t>
        <a:bodyPr/>
        <a:lstStyle/>
        <a:p>
          <a:endParaRPr lang="en-US"/>
        </a:p>
      </dgm:t>
    </dgm:pt>
    <dgm:pt modelId="{E8407931-8B01-49E6-A833-7ED421C952DC}" type="pres">
      <dgm:prSet presAssocID="{A648073D-2219-4549-85D0-2405F1714608}" presName="compNode" presStyleCnt="0"/>
      <dgm:spPr/>
    </dgm:pt>
    <dgm:pt modelId="{F3291C06-156A-4D1A-A52B-A327F1466C5A}" type="pres">
      <dgm:prSet presAssocID="{A648073D-2219-4549-85D0-2405F1714608}" presName="pictRect" presStyleLbl="node1" presStyleIdx="3" presStyleCnt="11" custScaleX="81423" custScaleY="81898" custLinFactX="-12978" custLinFactNeighborX="-100000" custLinFactNeighborY="3421"/>
      <dgm:spPr>
        <a:xfrm>
          <a:off x="4028421" y="1073714"/>
          <a:ext cx="1446827" cy="1002679"/>
        </a:xfrm>
        <a:prstGeom prst="roundRect">
          <a:avLst/>
        </a:prstGeom>
        <a:blipFill rotWithShape="1">
          <a:blip xmlns:r="http://schemas.openxmlformats.org/officeDocument/2006/relationships" r:embed="rId4"/>
          <a:stretch>
            <a:fillRect/>
          </a:stretch>
        </a:blipFill>
        <a:ln w="12700" cap="flat" cmpd="sng" algn="ctr">
          <a:solidFill>
            <a:sysClr val="window" lastClr="FFFFFF">
              <a:hueOff val="0"/>
              <a:satOff val="0"/>
              <a:lumOff val="0"/>
              <a:alphaOff val="0"/>
            </a:sysClr>
          </a:solidFill>
          <a:prstDash val="solid"/>
          <a:miter lim="800000"/>
        </a:ln>
        <a:effectLst/>
      </dgm:spPr>
    </dgm:pt>
    <dgm:pt modelId="{6F6AF9EC-7366-4169-83F4-2927168F90BE}" type="pres">
      <dgm:prSet presAssocID="{A648073D-2219-4549-85D0-2405F1714608}" presName="textRect" presStyleLbl="revTx" presStyleIdx="3" presStyleCnt="11" custLinFactX="-17686" custLinFactNeighborX="-100000">
        <dgm:presLayoutVars>
          <dgm:bulletEnabled val="1"/>
        </dgm:presLayoutVars>
      </dgm:prSet>
      <dgm:spPr>
        <a:prstGeom prst="rect">
          <a:avLst/>
        </a:prstGeom>
      </dgm:spPr>
      <dgm:t>
        <a:bodyPr/>
        <a:lstStyle/>
        <a:p>
          <a:endParaRPr lang="en-US"/>
        </a:p>
      </dgm:t>
    </dgm:pt>
    <dgm:pt modelId="{0161E665-4AF5-43A4-A73C-4E667A53BDC6}" type="pres">
      <dgm:prSet presAssocID="{87E745D9-D131-4765-85F2-32ECB4C50199}" presName="sibTrans" presStyleLbl="sibTrans2D1" presStyleIdx="0" presStyleCnt="0"/>
      <dgm:spPr/>
      <dgm:t>
        <a:bodyPr/>
        <a:lstStyle/>
        <a:p>
          <a:endParaRPr lang="en-US"/>
        </a:p>
      </dgm:t>
    </dgm:pt>
    <dgm:pt modelId="{E17F30C9-3BE1-4EFB-90E4-186B31CF8AFC}" type="pres">
      <dgm:prSet presAssocID="{18DD10EA-1AE3-4AA3-9A4C-43E4AF2C3B80}" presName="compNode" presStyleCnt="0"/>
      <dgm:spPr/>
    </dgm:pt>
    <dgm:pt modelId="{6665C38F-CDEC-4AA5-AB3F-ED5E1829F41E}" type="pres">
      <dgm:prSet presAssocID="{18DD10EA-1AE3-4AA3-9A4C-43E4AF2C3B80}" presName="pictRect" presStyleLbl="node1" presStyleIdx="4" presStyleCnt="11" custLinFactX="13763" custLinFactNeighborX="100000" custLinFactNeighborY="-2277"/>
      <dgm:spPr>
        <a:xfrm>
          <a:off x="9847090" y="948547"/>
          <a:ext cx="1776927" cy="1224303"/>
        </a:xfrm>
        <a:prstGeom prst="roundRect">
          <a:avLst/>
        </a:prstGeom>
        <a:blipFill rotWithShape="1">
          <a:blip xmlns:r="http://schemas.openxmlformats.org/officeDocument/2006/relationships" r:embed="rId5"/>
          <a:stretch>
            <a:fillRect/>
          </a:stretch>
        </a:blipFill>
        <a:ln w="12700" cap="flat" cmpd="sng" algn="ctr">
          <a:solidFill>
            <a:sysClr val="window" lastClr="FFFFFF">
              <a:hueOff val="0"/>
              <a:satOff val="0"/>
              <a:lumOff val="0"/>
              <a:alphaOff val="0"/>
            </a:sysClr>
          </a:solidFill>
          <a:prstDash val="solid"/>
          <a:miter lim="800000"/>
        </a:ln>
        <a:effectLst/>
      </dgm:spPr>
    </dgm:pt>
    <dgm:pt modelId="{10D1F8F5-527E-4692-905E-FC0C8F16551F}" type="pres">
      <dgm:prSet presAssocID="{18DD10EA-1AE3-4AA3-9A4C-43E4AF2C3B80}" presName="textRect" presStyleLbl="revTx" presStyleIdx="4" presStyleCnt="11" custLinFactX="12978" custLinFactNeighborX="100000" custLinFactNeighborY="-2115">
        <dgm:presLayoutVars>
          <dgm:bulletEnabled val="1"/>
        </dgm:presLayoutVars>
      </dgm:prSet>
      <dgm:spPr>
        <a:prstGeom prst="rect">
          <a:avLst/>
        </a:prstGeom>
      </dgm:spPr>
      <dgm:t>
        <a:bodyPr/>
        <a:lstStyle/>
        <a:p>
          <a:endParaRPr lang="en-US"/>
        </a:p>
      </dgm:t>
    </dgm:pt>
    <dgm:pt modelId="{14B9AA9C-183E-4F7E-8C1E-C9324080F5AB}" type="pres">
      <dgm:prSet presAssocID="{E0B1C043-F632-4122-9053-15BAC006E87C}" presName="sibTrans" presStyleLbl="sibTrans2D1" presStyleIdx="0" presStyleCnt="0"/>
      <dgm:spPr/>
      <dgm:t>
        <a:bodyPr/>
        <a:lstStyle/>
        <a:p>
          <a:endParaRPr lang="en-US"/>
        </a:p>
      </dgm:t>
    </dgm:pt>
    <dgm:pt modelId="{E95E259F-F07A-4B00-8B47-76DEC34DFB59}" type="pres">
      <dgm:prSet presAssocID="{1F61E065-0A07-4269-9072-A830C66768C7}" presName="compNode" presStyleCnt="0"/>
      <dgm:spPr/>
    </dgm:pt>
    <dgm:pt modelId="{E292770A-EB1C-4FF0-962D-31F1EE2C0D43}" type="pres">
      <dgm:prSet presAssocID="{1F61E065-0A07-4269-9072-A830C66768C7}" presName="pictRect" presStyleLbl="node1" presStyleIdx="5" presStyleCnt="11" custScaleX="105897" custScaleY="96404" custLinFactX="-194442" custLinFactY="67366" custLinFactNeighborX="-200000" custLinFactNeighborY="100000"/>
      <dgm:spPr>
        <a:xfrm>
          <a:off x="2771350" y="3036499"/>
          <a:ext cx="1881713" cy="1180277"/>
        </a:xfrm>
        <a:prstGeom prst="roundRect">
          <a:avLst/>
        </a:prstGeom>
        <a:blipFill rotWithShape="1">
          <a:blip xmlns:r="http://schemas.openxmlformats.org/officeDocument/2006/relationships" r:embed="rId6"/>
          <a:stretch>
            <a:fillRect/>
          </a:stretch>
        </a:blipFill>
        <a:ln w="12700" cap="flat" cmpd="sng" algn="ctr">
          <a:solidFill>
            <a:sysClr val="window" lastClr="FFFFFF">
              <a:hueOff val="0"/>
              <a:satOff val="0"/>
              <a:lumOff val="0"/>
              <a:alphaOff val="0"/>
            </a:sysClr>
          </a:solidFill>
          <a:prstDash val="solid"/>
          <a:miter lim="800000"/>
        </a:ln>
        <a:effectLst/>
      </dgm:spPr>
    </dgm:pt>
    <dgm:pt modelId="{1F0DC44A-243D-4E90-8E06-C95215505141}" type="pres">
      <dgm:prSet presAssocID="{1F61E065-0A07-4269-9072-A830C66768C7}" presName="textRect" presStyleLbl="revTx" presStyleIdx="5" presStyleCnt="11" custLinFactX="-195143" custLinFactY="106639" custLinFactNeighborX="-200000" custLinFactNeighborY="200000">
        <dgm:presLayoutVars>
          <dgm:bulletEnabled val="1"/>
        </dgm:presLayoutVars>
      </dgm:prSet>
      <dgm:spPr>
        <a:prstGeom prst="rect">
          <a:avLst/>
        </a:prstGeom>
      </dgm:spPr>
      <dgm:t>
        <a:bodyPr/>
        <a:lstStyle/>
        <a:p>
          <a:endParaRPr lang="en-US"/>
        </a:p>
      </dgm:t>
    </dgm:pt>
    <dgm:pt modelId="{21C56181-A74C-4A37-9FA4-886CBC57A7C8}" type="pres">
      <dgm:prSet presAssocID="{7359587E-6ADD-40A9-8849-4B94442F6BB9}" presName="sibTrans" presStyleLbl="sibTrans2D1" presStyleIdx="0" presStyleCnt="0"/>
      <dgm:spPr/>
      <dgm:t>
        <a:bodyPr/>
        <a:lstStyle/>
        <a:p>
          <a:endParaRPr lang="en-US"/>
        </a:p>
      </dgm:t>
    </dgm:pt>
    <dgm:pt modelId="{7B07321F-0D87-448C-9B4E-42798CCC03D4}" type="pres">
      <dgm:prSet presAssocID="{9602DBA0-9BB9-449D-BDF0-3547814A9D9E}" presName="compNode" presStyleCnt="0"/>
      <dgm:spPr/>
    </dgm:pt>
    <dgm:pt modelId="{72ED980C-5C3D-4A0C-AB0C-F6BEB2A4CDED}" type="pres">
      <dgm:prSet presAssocID="{9602DBA0-9BB9-449D-BDF0-3547814A9D9E}" presName="pictRect" presStyleLbl="node1" presStyleIdx="6" presStyleCnt="11" custScaleX="85223" custScaleY="89192"/>
      <dgm:spPr>
        <a:xfrm>
          <a:off x="834100" y="3070742"/>
          <a:ext cx="1514351" cy="1091980"/>
        </a:xfrm>
        <a:prstGeom prst="roundRect">
          <a:avLst/>
        </a:prstGeom>
        <a:blipFill rotWithShape="1">
          <a:blip xmlns:r="http://schemas.openxmlformats.org/officeDocument/2006/relationships" r:embed="rId7"/>
          <a:stretch>
            <a:fillRect/>
          </a:stretch>
        </a:blipFill>
        <a:ln w="12700" cap="flat" cmpd="sng" algn="ctr">
          <a:solidFill>
            <a:sysClr val="window" lastClr="FFFFFF">
              <a:hueOff val="0"/>
              <a:satOff val="0"/>
              <a:lumOff val="0"/>
              <a:alphaOff val="0"/>
            </a:sysClr>
          </a:solidFill>
          <a:prstDash val="solid"/>
          <a:miter lim="800000"/>
        </a:ln>
        <a:effectLst/>
      </dgm:spPr>
    </dgm:pt>
    <dgm:pt modelId="{8C1B2FA2-F56F-497A-A987-2B23A13A26B1}" type="pres">
      <dgm:prSet presAssocID="{9602DBA0-9BB9-449D-BDF0-3547814A9D9E}" presName="textRect" presStyleLbl="revTx" presStyleIdx="6" presStyleCnt="11">
        <dgm:presLayoutVars>
          <dgm:bulletEnabled val="1"/>
        </dgm:presLayoutVars>
      </dgm:prSet>
      <dgm:spPr>
        <a:prstGeom prst="rect">
          <a:avLst/>
        </a:prstGeom>
      </dgm:spPr>
      <dgm:t>
        <a:bodyPr/>
        <a:lstStyle/>
        <a:p>
          <a:endParaRPr lang="en-US"/>
        </a:p>
      </dgm:t>
    </dgm:pt>
    <dgm:pt modelId="{A1C97E11-702F-4DCF-9E41-A25AC49F1994}" type="pres">
      <dgm:prSet presAssocID="{F10359BE-AAAC-4125-881D-3EC5D8421915}" presName="sibTrans" presStyleLbl="sibTrans2D1" presStyleIdx="0" presStyleCnt="0"/>
      <dgm:spPr/>
      <dgm:t>
        <a:bodyPr/>
        <a:lstStyle/>
        <a:p>
          <a:endParaRPr lang="en-US"/>
        </a:p>
      </dgm:t>
    </dgm:pt>
    <dgm:pt modelId="{B5D8E490-4760-4893-8159-3B2D45CD311B}" type="pres">
      <dgm:prSet presAssocID="{A04643B6-AC1C-4598-811D-03C8835F7E1E}" presName="compNode" presStyleCnt="0"/>
      <dgm:spPr/>
    </dgm:pt>
    <dgm:pt modelId="{CE7F22AE-EE65-4664-8A23-9D0DFEFD35A1}" type="pres">
      <dgm:prSet presAssocID="{A04643B6-AC1C-4598-811D-03C8835F7E1E}" presName="pictRect" presStyleLbl="node1" presStyleIdx="7" presStyleCnt="11" custLinFactX="35328" custLinFactNeighborX="100000" custLinFactNeighborY="1595"/>
      <dgm:spPr>
        <a:xfrm>
          <a:off x="4692925" y="2981894"/>
          <a:ext cx="1776927" cy="1224303"/>
        </a:xfrm>
        <a:prstGeom prst="roundRect">
          <a:avLst/>
        </a:prstGeom>
        <a:blipFill rotWithShape="1">
          <a:blip xmlns:r="http://schemas.openxmlformats.org/officeDocument/2006/relationships" r:embed="rId8"/>
          <a:stretch>
            <a:fillRect/>
          </a:stretch>
        </a:blipFill>
        <a:ln w="12700" cap="flat" cmpd="sng" algn="ctr">
          <a:solidFill>
            <a:sysClr val="window" lastClr="FFFFFF">
              <a:hueOff val="0"/>
              <a:satOff val="0"/>
              <a:lumOff val="0"/>
              <a:alphaOff val="0"/>
            </a:sysClr>
          </a:solidFill>
          <a:prstDash val="solid"/>
          <a:miter lim="800000"/>
        </a:ln>
        <a:effectLst/>
      </dgm:spPr>
    </dgm:pt>
    <dgm:pt modelId="{1EDE0358-4BEF-4266-9B82-DECC9ABE88E6}" type="pres">
      <dgm:prSet presAssocID="{A04643B6-AC1C-4598-811D-03C8835F7E1E}" presName="textRect" presStyleLbl="revTx" presStyleIdx="7" presStyleCnt="11" custLinFactX="35328" custLinFactNeighborX="100000" custLinFactNeighborY="-135">
        <dgm:presLayoutVars>
          <dgm:bulletEnabled val="1"/>
        </dgm:presLayoutVars>
      </dgm:prSet>
      <dgm:spPr>
        <a:prstGeom prst="rect">
          <a:avLst/>
        </a:prstGeom>
      </dgm:spPr>
      <dgm:t>
        <a:bodyPr/>
        <a:lstStyle/>
        <a:p>
          <a:endParaRPr lang="en-US"/>
        </a:p>
      </dgm:t>
    </dgm:pt>
    <dgm:pt modelId="{68E5157E-B15D-4AE4-A450-BB1102579DA0}" type="pres">
      <dgm:prSet presAssocID="{07382240-9FA5-4477-BC14-044809ADF90A}" presName="sibTrans" presStyleLbl="sibTrans2D1" presStyleIdx="0" presStyleCnt="0"/>
      <dgm:spPr/>
      <dgm:t>
        <a:bodyPr/>
        <a:lstStyle/>
        <a:p>
          <a:endParaRPr lang="en-US"/>
        </a:p>
      </dgm:t>
    </dgm:pt>
    <dgm:pt modelId="{95B607EE-29A5-4D45-8795-8EDC08114BB1}" type="pres">
      <dgm:prSet presAssocID="{76AF5399-D236-472A-84B2-FB7089822B41}" presName="compNode" presStyleCnt="0"/>
      <dgm:spPr/>
    </dgm:pt>
    <dgm:pt modelId="{9F6C0F5A-83FD-4B65-B8BF-5FDB7B17D1DA}" type="pres">
      <dgm:prSet presAssocID="{76AF5399-D236-472A-84B2-FB7089822B41}" presName="pictRect" presStyleLbl="node1" presStyleIdx="8" presStyleCnt="11" custLinFactX="50637" custLinFactNeighborX="100000" custLinFactNeighborY="1595"/>
      <dgm:spPr>
        <a:xfrm>
          <a:off x="6689448" y="2930436"/>
          <a:ext cx="1776927" cy="1224303"/>
        </a:xfrm>
        <a:prstGeom prst="roundRect">
          <a:avLst/>
        </a:prstGeom>
        <a:blipFill rotWithShape="1">
          <a:blip xmlns:r="http://schemas.openxmlformats.org/officeDocument/2006/relationships" r:embed="rId9"/>
          <a:stretch>
            <a:fillRect/>
          </a:stretch>
        </a:blipFill>
        <a:ln w="12700" cap="flat" cmpd="sng" algn="ctr">
          <a:solidFill>
            <a:sysClr val="window" lastClr="FFFFFF">
              <a:hueOff val="0"/>
              <a:satOff val="0"/>
              <a:lumOff val="0"/>
              <a:alphaOff val="0"/>
            </a:sysClr>
          </a:solidFill>
          <a:prstDash val="solid"/>
          <a:miter lim="800000"/>
        </a:ln>
        <a:effectLst/>
      </dgm:spPr>
    </dgm:pt>
    <dgm:pt modelId="{919F2277-8E6F-4FE3-8ECC-83350CB3BB2F}" type="pres">
      <dgm:prSet presAssocID="{76AF5399-D236-472A-84B2-FB7089822B41}" presName="textRect" presStyleLbl="revTx" presStyleIdx="8" presStyleCnt="11" custLinFactX="42422" custLinFactNeighborX="100000" custLinFactNeighborY="-2295">
        <dgm:presLayoutVars>
          <dgm:bulletEnabled val="1"/>
        </dgm:presLayoutVars>
      </dgm:prSet>
      <dgm:spPr>
        <a:prstGeom prst="rect">
          <a:avLst/>
        </a:prstGeom>
      </dgm:spPr>
      <dgm:t>
        <a:bodyPr/>
        <a:lstStyle/>
        <a:p>
          <a:endParaRPr lang="en-US"/>
        </a:p>
      </dgm:t>
    </dgm:pt>
    <dgm:pt modelId="{1D1C4BCC-489B-42F0-BD19-95BA9AFAE016}" type="pres">
      <dgm:prSet presAssocID="{43A178D6-7143-4DE4-9A3C-938A803A33D4}" presName="sibTrans" presStyleLbl="sibTrans2D1" presStyleIdx="0" presStyleCnt="0"/>
      <dgm:spPr/>
      <dgm:t>
        <a:bodyPr/>
        <a:lstStyle/>
        <a:p>
          <a:endParaRPr lang="en-US"/>
        </a:p>
      </dgm:t>
    </dgm:pt>
    <dgm:pt modelId="{62F8784C-1BA6-41D3-87A6-6D96D0329A3B}" type="pres">
      <dgm:prSet presAssocID="{BF2A9A19-1928-4C01-A0AB-03E9E903A4FC}" presName="compNode" presStyleCnt="0"/>
      <dgm:spPr/>
    </dgm:pt>
    <dgm:pt modelId="{83B9872D-CF90-4B86-9E1C-0D2ED3083540}" type="pres">
      <dgm:prSet presAssocID="{BF2A9A19-1928-4C01-A0AB-03E9E903A4FC}" presName="pictRect" presStyleLbl="node1" presStyleIdx="9" presStyleCnt="11" custLinFactY="-66252" custLinFactNeighborX="-57274" custLinFactNeighborY="-100000"/>
      <dgm:spPr>
        <a:xfrm>
          <a:off x="5882931" y="1002232"/>
          <a:ext cx="1776927" cy="1224303"/>
        </a:xfrm>
        <a:prstGeom prst="roundRect">
          <a:avLst/>
        </a:prstGeom>
        <a:blipFill rotWithShape="1">
          <a:blip xmlns:r="http://schemas.openxmlformats.org/officeDocument/2006/relationships" r:embed="rId10"/>
          <a:stretch>
            <a:fillRect/>
          </a:stretch>
        </a:blipFill>
        <a:ln w="12700" cap="flat" cmpd="sng" algn="ctr">
          <a:solidFill>
            <a:sysClr val="window" lastClr="FFFFFF">
              <a:hueOff val="0"/>
              <a:satOff val="0"/>
              <a:lumOff val="0"/>
              <a:alphaOff val="0"/>
            </a:sysClr>
          </a:solidFill>
          <a:prstDash val="solid"/>
          <a:miter lim="800000"/>
        </a:ln>
        <a:effectLst/>
      </dgm:spPr>
    </dgm:pt>
    <dgm:pt modelId="{F9016080-3442-4F96-A9EC-135E02EF6BA9}" type="pres">
      <dgm:prSet presAssocID="{BF2A9A19-1928-4C01-A0AB-03E9E903A4FC}" presName="textRect" presStyleLbl="revTx" presStyleIdx="9" presStyleCnt="11" custScaleX="137565" custLinFactY="-112983" custLinFactNeighborX="-62766" custLinFactNeighborY="-200000">
        <dgm:presLayoutVars>
          <dgm:bulletEnabled val="1"/>
        </dgm:presLayoutVars>
      </dgm:prSet>
      <dgm:spPr>
        <a:prstGeom prst="rect">
          <a:avLst/>
        </a:prstGeom>
      </dgm:spPr>
      <dgm:t>
        <a:bodyPr/>
        <a:lstStyle/>
        <a:p>
          <a:endParaRPr lang="en-US"/>
        </a:p>
      </dgm:t>
    </dgm:pt>
    <dgm:pt modelId="{7FE546D7-FB16-49C3-9B00-3D73A7176EEE}" type="pres">
      <dgm:prSet presAssocID="{E67F6776-16AE-4A2F-88CB-BF60B8DE1E62}" presName="sibTrans" presStyleLbl="sibTrans2D1" presStyleIdx="0" presStyleCnt="0"/>
      <dgm:spPr/>
      <dgm:t>
        <a:bodyPr/>
        <a:lstStyle/>
        <a:p>
          <a:endParaRPr lang="en-US"/>
        </a:p>
      </dgm:t>
    </dgm:pt>
    <dgm:pt modelId="{43B375E3-8886-4C13-BF15-4520CA160673}" type="pres">
      <dgm:prSet presAssocID="{82F9AE0E-377E-42FC-A0A0-3CE39A6E46C5}" presName="compNode" presStyleCnt="0"/>
      <dgm:spPr/>
    </dgm:pt>
    <dgm:pt modelId="{07C99DE4-3C3D-41C0-8D71-26F5810AAB18}" type="pres">
      <dgm:prSet presAssocID="{82F9AE0E-377E-42FC-A0A0-3CE39A6E46C5}" presName="pictRect" presStyleLbl="node1" presStyleIdx="10" presStyleCnt="11" custLinFactNeighborX="12924"/>
      <dgm:spPr>
        <a:xfrm>
          <a:off x="9189095" y="3037661"/>
          <a:ext cx="1776927" cy="1224303"/>
        </a:xfrm>
        <a:prstGeom prst="roundRect">
          <a:avLst/>
        </a:prstGeom>
        <a:blipFill rotWithShape="1">
          <a:blip xmlns:r="http://schemas.openxmlformats.org/officeDocument/2006/relationships" r:embed="rId11"/>
          <a:stretch>
            <a:fillRect/>
          </a:stretch>
        </a:blipFill>
        <a:ln w="12700" cap="flat" cmpd="sng" algn="ctr">
          <a:solidFill>
            <a:sysClr val="window" lastClr="FFFFFF">
              <a:hueOff val="0"/>
              <a:satOff val="0"/>
              <a:lumOff val="0"/>
              <a:alphaOff val="0"/>
            </a:sysClr>
          </a:solidFill>
          <a:prstDash val="solid"/>
          <a:miter lim="800000"/>
        </a:ln>
        <a:effectLst/>
      </dgm:spPr>
    </dgm:pt>
    <dgm:pt modelId="{BFAF4157-C9F2-4064-B255-5BFF0B74056E}" type="pres">
      <dgm:prSet presAssocID="{82F9AE0E-377E-42FC-A0A0-3CE39A6E46C5}" presName="textRect" presStyleLbl="revTx" presStyleIdx="10" presStyleCnt="11" custLinFactNeighborX="12924">
        <dgm:presLayoutVars>
          <dgm:bulletEnabled val="1"/>
        </dgm:presLayoutVars>
      </dgm:prSet>
      <dgm:spPr>
        <a:prstGeom prst="rect">
          <a:avLst/>
        </a:prstGeom>
      </dgm:spPr>
      <dgm:t>
        <a:bodyPr/>
        <a:lstStyle/>
        <a:p>
          <a:endParaRPr lang="en-US"/>
        </a:p>
      </dgm:t>
    </dgm:pt>
  </dgm:ptLst>
  <dgm:cxnLst>
    <dgm:cxn modelId="{57486A43-6296-42CA-8A8E-DB22CB392F1B}" type="presOf" srcId="{A04643B6-AC1C-4598-811D-03C8835F7E1E}" destId="{1EDE0358-4BEF-4266-9B82-DECC9ABE88E6}" srcOrd="0" destOrd="0" presId="urn:microsoft.com/office/officeart/2005/8/layout/pList1#1"/>
    <dgm:cxn modelId="{53C6D2F1-D54A-4FAE-9E3C-EEE40BB66CDB}" type="presOf" srcId="{87E745D9-D131-4765-85F2-32ECB4C50199}" destId="{0161E665-4AF5-43A4-A73C-4E667A53BDC6}" srcOrd="0" destOrd="0" presId="urn:microsoft.com/office/officeart/2005/8/layout/pList1#1"/>
    <dgm:cxn modelId="{D5234D83-53BE-4B08-BEE7-5C5F260D18B1}" type="presOf" srcId="{BF2A9A19-1928-4C01-A0AB-03E9E903A4FC}" destId="{F9016080-3442-4F96-A9EC-135E02EF6BA9}" srcOrd="0" destOrd="0" presId="urn:microsoft.com/office/officeart/2005/8/layout/pList1#1"/>
    <dgm:cxn modelId="{28757A5C-035E-43B4-BE61-934ADCAB00A9}" type="presOf" srcId="{3BE6F9E5-E62C-44D1-B943-0B8A43FE71B6}" destId="{0C41A183-D4B0-4129-87A7-AC17020D50AA}" srcOrd="0" destOrd="0" presId="urn:microsoft.com/office/officeart/2005/8/layout/pList1#1"/>
    <dgm:cxn modelId="{A22A4350-C6B8-4BA6-A4B2-04171C65B930}" type="presOf" srcId="{2DA63EFF-A26F-45F6-8B7B-509B85E97308}" destId="{54D4DB52-1C02-4426-B6AF-7E2C01175440}" srcOrd="0" destOrd="0" presId="urn:microsoft.com/office/officeart/2005/8/layout/pList1#1"/>
    <dgm:cxn modelId="{18D05C6D-05FA-4365-B6DE-66656DC291F8}" type="presOf" srcId="{D3954B28-BC98-41D8-98A0-24A09CDB1C96}" destId="{ECDAE2D4-E31D-4A82-9094-81C1761F64A8}" srcOrd="0" destOrd="0" presId="urn:microsoft.com/office/officeart/2005/8/layout/pList1#1"/>
    <dgm:cxn modelId="{ED7D50A0-B0BF-4581-A5B5-F5AA29EC723E}" srcId="{D3954B28-BC98-41D8-98A0-24A09CDB1C96}" destId="{18DD10EA-1AE3-4AA3-9A4C-43E4AF2C3B80}" srcOrd="4" destOrd="0" parTransId="{655E443D-F7E2-456F-A464-0BBA3386D534}" sibTransId="{E0B1C043-F632-4122-9053-15BAC006E87C}"/>
    <dgm:cxn modelId="{BD991C71-3F11-41B8-B0FD-D9EFF0166F5B}" srcId="{D3954B28-BC98-41D8-98A0-24A09CDB1C96}" destId="{A648073D-2219-4549-85D0-2405F1714608}" srcOrd="3" destOrd="0" parTransId="{8ABEC976-42E7-4CF1-881F-420DACDF40F5}" sibTransId="{87E745D9-D131-4765-85F2-32ECB4C50199}"/>
    <dgm:cxn modelId="{D1507DFC-6051-4508-BDAF-34A95B458270}" srcId="{D3954B28-BC98-41D8-98A0-24A09CDB1C96}" destId="{82F9AE0E-377E-42FC-A0A0-3CE39A6E46C5}" srcOrd="10" destOrd="0" parTransId="{6B3DDBD0-D837-4493-976E-60B085E10FC6}" sibTransId="{A43B2B4F-B899-4DDC-8F14-192ADAA4FF8E}"/>
    <dgm:cxn modelId="{B61BE167-87BB-4768-B95A-4AB852AC322A}" type="presOf" srcId="{C8F1096B-D019-4B6D-9356-2F1FDDE1FE0F}" destId="{38959826-4AF6-4A94-BBA7-4BC75F7D5461}" srcOrd="0" destOrd="0" presId="urn:microsoft.com/office/officeart/2005/8/layout/pList1#1"/>
    <dgm:cxn modelId="{EDA919C9-5458-423A-B502-1C7211791ED3}" type="presOf" srcId="{43A178D6-7143-4DE4-9A3C-938A803A33D4}" destId="{1D1C4BCC-489B-42F0-BD19-95BA9AFAE016}" srcOrd="0" destOrd="0" presId="urn:microsoft.com/office/officeart/2005/8/layout/pList1#1"/>
    <dgm:cxn modelId="{7680F9CE-EAA7-460C-8AB5-D8AF5B65A4F4}" type="presOf" srcId="{380DA54D-E0D5-41A8-94E0-C28948EEF2A7}" destId="{CD0A518E-747B-4316-A4AA-1CCB64ED62AA}" srcOrd="0" destOrd="0" presId="urn:microsoft.com/office/officeart/2005/8/layout/pList1#1"/>
    <dgm:cxn modelId="{9F114CD4-1BDF-4205-8B4D-F615F19A9E78}" srcId="{D3954B28-BC98-41D8-98A0-24A09CDB1C96}" destId="{2DA63EFF-A26F-45F6-8B7B-509B85E97308}" srcOrd="1" destOrd="0" parTransId="{6B2514DF-196B-45FE-8248-1624E439B28D}" sibTransId="{4D6C4F37-A3EC-4ED5-A070-18CEC070A5EA}"/>
    <dgm:cxn modelId="{FC114248-8B44-48F0-A8CF-8C1C3B5814B1}" srcId="{D3954B28-BC98-41D8-98A0-24A09CDB1C96}" destId="{1F61E065-0A07-4269-9072-A830C66768C7}" srcOrd="5" destOrd="0" parTransId="{0C573270-48BE-48F2-A421-5E83FB33448E}" sibTransId="{7359587E-6ADD-40A9-8849-4B94442F6BB9}"/>
    <dgm:cxn modelId="{8EAE11C6-56E5-48DA-8E15-DCC9B2BC3018}" type="presOf" srcId="{1F61E065-0A07-4269-9072-A830C66768C7}" destId="{1F0DC44A-243D-4E90-8E06-C95215505141}" srcOrd="0" destOrd="0" presId="urn:microsoft.com/office/officeart/2005/8/layout/pList1#1"/>
    <dgm:cxn modelId="{3608604C-6B8D-4A0D-9164-8E4296D19B82}" type="presOf" srcId="{E0B1C043-F632-4122-9053-15BAC006E87C}" destId="{14B9AA9C-183E-4F7E-8C1E-C9324080F5AB}" srcOrd="0" destOrd="0" presId="urn:microsoft.com/office/officeart/2005/8/layout/pList1#1"/>
    <dgm:cxn modelId="{144D27A5-09DB-438D-9705-6E333C5C5ACC}" type="presOf" srcId="{7359587E-6ADD-40A9-8849-4B94442F6BB9}" destId="{21C56181-A74C-4A37-9FA4-886CBC57A7C8}" srcOrd="0" destOrd="0" presId="urn:microsoft.com/office/officeart/2005/8/layout/pList1#1"/>
    <dgm:cxn modelId="{B8F7F6F0-ACC9-472B-B3EC-04E6E907118F}" srcId="{D3954B28-BC98-41D8-98A0-24A09CDB1C96}" destId="{76AF5399-D236-472A-84B2-FB7089822B41}" srcOrd="8" destOrd="0" parTransId="{6EF34C3F-BBB0-4A34-8AB5-412E44565349}" sibTransId="{43A178D6-7143-4DE4-9A3C-938A803A33D4}"/>
    <dgm:cxn modelId="{F17209A3-6AF0-4307-8BAC-90CD316FABDD}" srcId="{D3954B28-BC98-41D8-98A0-24A09CDB1C96}" destId="{C8F1096B-D019-4B6D-9356-2F1FDDE1FE0F}" srcOrd="2" destOrd="0" parTransId="{783DCEF7-F600-477D-A4A5-37EE24A5B9FC}" sibTransId="{3BE6F9E5-E62C-44D1-B943-0B8A43FE71B6}"/>
    <dgm:cxn modelId="{F1C206CD-BDA1-44D5-B4ED-7346ECA2A0C6}" type="presOf" srcId="{F10359BE-AAAC-4125-881D-3EC5D8421915}" destId="{A1C97E11-702F-4DCF-9E41-A25AC49F1994}" srcOrd="0" destOrd="0" presId="urn:microsoft.com/office/officeart/2005/8/layout/pList1#1"/>
    <dgm:cxn modelId="{1B43FEF6-8A99-4143-861B-74878FE2C5CD}" srcId="{D3954B28-BC98-41D8-98A0-24A09CDB1C96}" destId="{02079783-F100-4496-9AD4-DC82F059B647}" srcOrd="0" destOrd="0" parTransId="{4E7642B8-32C2-4C94-A284-CDF0B729FF03}" sibTransId="{380DA54D-E0D5-41A8-94E0-C28948EEF2A7}"/>
    <dgm:cxn modelId="{31DE075E-47D3-498B-BF6B-071233934953}" srcId="{D3954B28-BC98-41D8-98A0-24A09CDB1C96}" destId="{9602DBA0-9BB9-449D-BDF0-3547814A9D9E}" srcOrd="6" destOrd="0" parTransId="{E54AD079-8E92-4383-A2D1-1F971D283005}" sibTransId="{F10359BE-AAAC-4125-881D-3EC5D8421915}"/>
    <dgm:cxn modelId="{B273A3AB-88B5-4BC9-B5C4-936AB172EA11}" srcId="{D3954B28-BC98-41D8-98A0-24A09CDB1C96}" destId="{A04643B6-AC1C-4598-811D-03C8835F7E1E}" srcOrd="7" destOrd="0" parTransId="{FBB9E2F8-47BB-4415-A2E3-68EAD0AE792E}" sibTransId="{07382240-9FA5-4477-BC14-044809ADF90A}"/>
    <dgm:cxn modelId="{C96CFD1A-6704-4ACD-BE65-0E7FD043114F}" type="presOf" srcId="{76AF5399-D236-472A-84B2-FB7089822B41}" destId="{919F2277-8E6F-4FE3-8ECC-83350CB3BB2F}" srcOrd="0" destOrd="0" presId="urn:microsoft.com/office/officeart/2005/8/layout/pList1#1"/>
    <dgm:cxn modelId="{AC5FB913-F7B1-439B-9535-1553BEF80426}" type="presOf" srcId="{18DD10EA-1AE3-4AA3-9A4C-43E4AF2C3B80}" destId="{10D1F8F5-527E-4692-905E-FC0C8F16551F}" srcOrd="0" destOrd="0" presId="urn:microsoft.com/office/officeart/2005/8/layout/pList1#1"/>
    <dgm:cxn modelId="{A268F37B-DA04-4F94-A1EE-41FD2D6B3612}" type="presOf" srcId="{02079783-F100-4496-9AD4-DC82F059B647}" destId="{53D9B61C-E234-4C62-A7B0-1A584ABF38A6}" srcOrd="0" destOrd="0" presId="urn:microsoft.com/office/officeart/2005/8/layout/pList1#1"/>
    <dgm:cxn modelId="{E5DDCACB-C33E-47EE-A235-94BAAF93CDBA}" type="presOf" srcId="{82F9AE0E-377E-42FC-A0A0-3CE39A6E46C5}" destId="{BFAF4157-C9F2-4064-B255-5BFF0B74056E}" srcOrd="0" destOrd="0" presId="urn:microsoft.com/office/officeart/2005/8/layout/pList1#1"/>
    <dgm:cxn modelId="{42B299DF-E96E-4EB9-92B8-EB4AC78CA1DD}" type="presOf" srcId="{9602DBA0-9BB9-449D-BDF0-3547814A9D9E}" destId="{8C1B2FA2-F56F-497A-A987-2B23A13A26B1}" srcOrd="0" destOrd="0" presId="urn:microsoft.com/office/officeart/2005/8/layout/pList1#1"/>
    <dgm:cxn modelId="{2E132438-E22B-4570-8591-71A0EC150CB7}" type="presOf" srcId="{4D6C4F37-A3EC-4ED5-A070-18CEC070A5EA}" destId="{4C73BCF6-5BC6-44D3-AE6F-BD5D0B04837E}" srcOrd="0" destOrd="0" presId="urn:microsoft.com/office/officeart/2005/8/layout/pList1#1"/>
    <dgm:cxn modelId="{566876AD-782E-4653-87FA-E3412D13F10D}" type="presOf" srcId="{A648073D-2219-4549-85D0-2405F1714608}" destId="{6F6AF9EC-7366-4169-83F4-2927168F90BE}" srcOrd="0" destOrd="0" presId="urn:microsoft.com/office/officeart/2005/8/layout/pList1#1"/>
    <dgm:cxn modelId="{D6C791F1-C958-4C77-B052-ACDEC09D86A0}" srcId="{D3954B28-BC98-41D8-98A0-24A09CDB1C96}" destId="{BF2A9A19-1928-4C01-A0AB-03E9E903A4FC}" srcOrd="9" destOrd="0" parTransId="{5B06B3E6-A253-42D1-86D2-2D7F07277798}" sibTransId="{E67F6776-16AE-4A2F-88CB-BF60B8DE1E62}"/>
    <dgm:cxn modelId="{8673CB84-B420-4E7C-AF8E-E8994D2ACE73}" type="presOf" srcId="{E67F6776-16AE-4A2F-88CB-BF60B8DE1E62}" destId="{7FE546D7-FB16-49C3-9B00-3D73A7176EEE}" srcOrd="0" destOrd="0" presId="urn:microsoft.com/office/officeart/2005/8/layout/pList1#1"/>
    <dgm:cxn modelId="{E3821365-2F10-4398-B2A7-548633249F7A}" type="presOf" srcId="{07382240-9FA5-4477-BC14-044809ADF90A}" destId="{68E5157E-B15D-4AE4-A450-BB1102579DA0}" srcOrd="0" destOrd="0" presId="urn:microsoft.com/office/officeart/2005/8/layout/pList1#1"/>
    <dgm:cxn modelId="{65BED219-548B-48F4-AC82-DCEE4C284705}" type="presParOf" srcId="{ECDAE2D4-E31D-4A82-9094-81C1761F64A8}" destId="{FCC06004-2A94-423D-8FF4-53AE131923E0}" srcOrd="0" destOrd="0" presId="urn:microsoft.com/office/officeart/2005/8/layout/pList1#1"/>
    <dgm:cxn modelId="{89E6F916-9215-4466-8B0E-420B1801C173}" type="presParOf" srcId="{FCC06004-2A94-423D-8FF4-53AE131923E0}" destId="{2028BA64-AB6D-4A2C-A294-01724803DFC3}" srcOrd="0" destOrd="0" presId="urn:microsoft.com/office/officeart/2005/8/layout/pList1#1"/>
    <dgm:cxn modelId="{51E2B235-2873-4F2B-AFB6-F1E0BD616ACE}" type="presParOf" srcId="{FCC06004-2A94-423D-8FF4-53AE131923E0}" destId="{53D9B61C-E234-4C62-A7B0-1A584ABF38A6}" srcOrd="1" destOrd="0" presId="urn:microsoft.com/office/officeart/2005/8/layout/pList1#1"/>
    <dgm:cxn modelId="{8A751281-F10B-4291-83BE-14CC777406C6}" type="presParOf" srcId="{ECDAE2D4-E31D-4A82-9094-81C1761F64A8}" destId="{CD0A518E-747B-4316-A4AA-1CCB64ED62AA}" srcOrd="1" destOrd="0" presId="urn:microsoft.com/office/officeart/2005/8/layout/pList1#1"/>
    <dgm:cxn modelId="{22F672A5-F0CB-4EEE-92E2-FDDB422F19F1}" type="presParOf" srcId="{ECDAE2D4-E31D-4A82-9094-81C1761F64A8}" destId="{F9663CCA-B1B9-4693-BD2F-6B2EB346DCC0}" srcOrd="2" destOrd="0" presId="urn:microsoft.com/office/officeart/2005/8/layout/pList1#1"/>
    <dgm:cxn modelId="{02CD38EF-267A-4A9F-B73A-08B74519877B}" type="presParOf" srcId="{F9663CCA-B1B9-4693-BD2F-6B2EB346DCC0}" destId="{F9E54189-2E87-47DB-890E-2198A1D1BBAF}" srcOrd="0" destOrd="0" presId="urn:microsoft.com/office/officeart/2005/8/layout/pList1#1"/>
    <dgm:cxn modelId="{BD6DBD6E-79A4-4C11-94DB-F926A88C54B2}" type="presParOf" srcId="{F9663CCA-B1B9-4693-BD2F-6B2EB346DCC0}" destId="{54D4DB52-1C02-4426-B6AF-7E2C01175440}" srcOrd="1" destOrd="0" presId="urn:microsoft.com/office/officeart/2005/8/layout/pList1#1"/>
    <dgm:cxn modelId="{75570288-293A-48EA-8EC0-15C3229437C3}" type="presParOf" srcId="{ECDAE2D4-E31D-4A82-9094-81C1761F64A8}" destId="{4C73BCF6-5BC6-44D3-AE6F-BD5D0B04837E}" srcOrd="3" destOrd="0" presId="urn:microsoft.com/office/officeart/2005/8/layout/pList1#1"/>
    <dgm:cxn modelId="{3D47ED1E-2EA5-43BD-9F7B-5D668470C47C}" type="presParOf" srcId="{ECDAE2D4-E31D-4A82-9094-81C1761F64A8}" destId="{3087DC9F-09D4-4B22-9861-64CA8C081F1A}" srcOrd="4" destOrd="0" presId="urn:microsoft.com/office/officeart/2005/8/layout/pList1#1"/>
    <dgm:cxn modelId="{42CD2D90-6321-4CE1-987C-65924542F5E7}" type="presParOf" srcId="{3087DC9F-09D4-4B22-9861-64CA8C081F1A}" destId="{9CF14743-AB71-4F62-AE04-63F3DA1CDC26}" srcOrd="0" destOrd="0" presId="urn:microsoft.com/office/officeart/2005/8/layout/pList1#1"/>
    <dgm:cxn modelId="{C7D34CF0-858A-4A6F-918F-B57B9E3EEF5A}" type="presParOf" srcId="{3087DC9F-09D4-4B22-9861-64CA8C081F1A}" destId="{38959826-4AF6-4A94-BBA7-4BC75F7D5461}" srcOrd="1" destOrd="0" presId="urn:microsoft.com/office/officeart/2005/8/layout/pList1#1"/>
    <dgm:cxn modelId="{BB7E2825-F3BC-40B6-A94D-787E297BFEA5}" type="presParOf" srcId="{ECDAE2D4-E31D-4A82-9094-81C1761F64A8}" destId="{0C41A183-D4B0-4129-87A7-AC17020D50AA}" srcOrd="5" destOrd="0" presId="urn:microsoft.com/office/officeart/2005/8/layout/pList1#1"/>
    <dgm:cxn modelId="{594B26BF-3058-43B9-AF78-C2AD9FEB2AA3}" type="presParOf" srcId="{ECDAE2D4-E31D-4A82-9094-81C1761F64A8}" destId="{E8407931-8B01-49E6-A833-7ED421C952DC}" srcOrd="6" destOrd="0" presId="urn:microsoft.com/office/officeart/2005/8/layout/pList1#1"/>
    <dgm:cxn modelId="{3D5FB35D-1812-4CD0-A38D-9F9BD3880527}" type="presParOf" srcId="{E8407931-8B01-49E6-A833-7ED421C952DC}" destId="{F3291C06-156A-4D1A-A52B-A327F1466C5A}" srcOrd="0" destOrd="0" presId="urn:microsoft.com/office/officeart/2005/8/layout/pList1#1"/>
    <dgm:cxn modelId="{71747BEC-AE61-488D-867E-DC67FFDD7CF0}" type="presParOf" srcId="{E8407931-8B01-49E6-A833-7ED421C952DC}" destId="{6F6AF9EC-7366-4169-83F4-2927168F90BE}" srcOrd="1" destOrd="0" presId="urn:microsoft.com/office/officeart/2005/8/layout/pList1#1"/>
    <dgm:cxn modelId="{1A032D54-129C-4133-BE94-5BA8B589D91A}" type="presParOf" srcId="{ECDAE2D4-E31D-4A82-9094-81C1761F64A8}" destId="{0161E665-4AF5-43A4-A73C-4E667A53BDC6}" srcOrd="7" destOrd="0" presId="urn:microsoft.com/office/officeart/2005/8/layout/pList1#1"/>
    <dgm:cxn modelId="{DD163583-01F8-4F47-A9DD-F3EC73E0ED63}" type="presParOf" srcId="{ECDAE2D4-E31D-4A82-9094-81C1761F64A8}" destId="{E17F30C9-3BE1-4EFB-90E4-186B31CF8AFC}" srcOrd="8" destOrd="0" presId="urn:microsoft.com/office/officeart/2005/8/layout/pList1#1"/>
    <dgm:cxn modelId="{4C162B29-4480-4B51-A387-820A61ADF899}" type="presParOf" srcId="{E17F30C9-3BE1-4EFB-90E4-186B31CF8AFC}" destId="{6665C38F-CDEC-4AA5-AB3F-ED5E1829F41E}" srcOrd="0" destOrd="0" presId="urn:microsoft.com/office/officeart/2005/8/layout/pList1#1"/>
    <dgm:cxn modelId="{F9184726-141B-4403-8839-5257A7A254D3}" type="presParOf" srcId="{E17F30C9-3BE1-4EFB-90E4-186B31CF8AFC}" destId="{10D1F8F5-527E-4692-905E-FC0C8F16551F}" srcOrd="1" destOrd="0" presId="urn:microsoft.com/office/officeart/2005/8/layout/pList1#1"/>
    <dgm:cxn modelId="{912F8FA3-1C40-40DD-BE83-FFFD69EEFE7F}" type="presParOf" srcId="{ECDAE2D4-E31D-4A82-9094-81C1761F64A8}" destId="{14B9AA9C-183E-4F7E-8C1E-C9324080F5AB}" srcOrd="9" destOrd="0" presId="urn:microsoft.com/office/officeart/2005/8/layout/pList1#1"/>
    <dgm:cxn modelId="{8410CCE6-E59E-4331-A942-05F16795B77E}" type="presParOf" srcId="{ECDAE2D4-E31D-4A82-9094-81C1761F64A8}" destId="{E95E259F-F07A-4B00-8B47-76DEC34DFB59}" srcOrd="10" destOrd="0" presId="urn:microsoft.com/office/officeart/2005/8/layout/pList1#1"/>
    <dgm:cxn modelId="{5D8E827F-2439-4629-9254-72242EE0A38F}" type="presParOf" srcId="{E95E259F-F07A-4B00-8B47-76DEC34DFB59}" destId="{E292770A-EB1C-4FF0-962D-31F1EE2C0D43}" srcOrd="0" destOrd="0" presId="urn:microsoft.com/office/officeart/2005/8/layout/pList1#1"/>
    <dgm:cxn modelId="{A724A1E6-CADF-45E6-89A6-F42F6E6ACCA0}" type="presParOf" srcId="{E95E259F-F07A-4B00-8B47-76DEC34DFB59}" destId="{1F0DC44A-243D-4E90-8E06-C95215505141}" srcOrd="1" destOrd="0" presId="urn:microsoft.com/office/officeart/2005/8/layout/pList1#1"/>
    <dgm:cxn modelId="{2434850B-7B2C-4FE1-8355-17F3541EAE5A}" type="presParOf" srcId="{ECDAE2D4-E31D-4A82-9094-81C1761F64A8}" destId="{21C56181-A74C-4A37-9FA4-886CBC57A7C8}" srcOrd="11" destOrd="0" presId="urn:microsoft.com/office/officeart/2005/8/layout/pList1#1"/>
    <dgm:cxn modelId="{8779B2BA-B3B2-4DDA-B068-7AB70AB80FD8}" type="presParOf" srcId="{ECDAE2D4-E31D-4A82-9094-81C1761F64A8}" destId="{7B07321F-0D87-448C-9B4E-42798CCC03D4}" srcOrd="12" destOrd="0" presId="urn:microsoft.com/office/officeart/2005/8/layout/pList1#1"/>
    <dgm:cxn modelId="{463551E7-5581-4BB3-9669-4ACDBB0279C0}" type="presParOf" srcId="{7B07321F-0D87-448C-9B4E-42798CCC03D4}" destId="{72ED980C-5C3D-4A0C-AB0C-F6BEB2A4CDED}" srcOrd="0" destOrd="0" presId="urn:microsoft.com/office/officeart/2005/8/layout/pList1#1"/>
    <dgm:cxn modelId="{BBD21C33-0AD2-4431-BB82-CF65084AD031}" type="presParOf" srcId="{7B07321F-0D87-448C-9B4E-42798CCC03D4}" destId="{8C1B2FA2-F56F-497A-A987-2B23A13A26B1}" srcOrd="1" destOrd="0" presId="urn:microsoft.com/office/officeart/2005/8/layout/pList1#1"/>
    <dgm:cxn modelId="{0655F60C-BD97-4CEC-BA68-7D7F7E0CA5A1}" type="presParOf" srcId="{ECDAE2D4-E31D-4A82-9094-81C1761F64A8}" destId="{A1C97E11-702F-4DCF-9E41-A25AC49F1994}" srcOrd="13" destOrd="0" presId="urn:microsoft.com/office/officeart/2005/8/layout/pList1#1"/>
    <dgm:cxn modelId="{26A5CFB5-80C5-4E54-B4FD-4E80A18648E0}" type="presParOf" srcId="{ECDAE2D4-E31D-4A82-9094-81C1761F64A8}" destId="{B5D8E490-4760-4893-8159-3B2D45CD311B}" srcOrd="14" destOrd="0" presId="urn:microsoft.com/office/officeart/2005/8/layout/pList1#1"/>
    <dgm:cxn modelId="{D79D85F2-AF60-41E4-8850-892042A68D53}" type="presParOf" srcId="{B5D8E490-4760-4893-8159-3B2D45CD311B}" destId="{CE7F22AE-EE65-4664-8A23-9D0DFEFD35A1}" srcOrd="0" destOrd="0" presId="urn:microsoft.com/office/officeart/2005/8/layout/pList1#1"/>
    <dgm:cxn modelId="{4E9AE13C-D895-4D6C-AB20-A5E648E19086}" type="presParOf" srcId="{B5D8E490-4760-4893-8159-3B2D45CD311B}" destId="{1EDE0358-4BEF-4266-9B82-DECC9ABE88E6}" srcOrd="1" destOrd="0" presId="urn:microsoft.com/office/officeart/2005/8/layout/pList1#1"/>
    <dgm:cxn modelId="{7D855A0C-5887-49FB-9340-CCEFE5A65C93}" type="presParOf" srcId="{ECDAE2D4-E31D-4A82-9094-81C1761F64A8}" destId="{68E5157E-B15D-4AE4-A450-BB1102579DA0}" srcOrd="15" destOrd="0" presId="urn:microsoft.com/office/officeart/2005/8/layout/pList1#1"/>
    <dgm:cxn modelId="{5A41455E-F0ED-43CD-BFEB-0A691FDB5EFD}" type="presParOf" srcId="{ECDAE2D4-E31D-4A82-9094-81C1761F64A8}" destId="{95B607EE-29A5-4D45-8795-8EDC08114BB1}" srcOrd="16" destOrd="0" presId="urn:microsoft.com/office/officeart/2005/8/layout/pList1#1"/>
    <dgm:cxn modelId="{F6EA2223-47C5-4B3A-B4CF-9115A838B7B2}" type="presParOf" srcId="{95B607EE-29A5-4D45-8795-8EDC08114BB1}" destId="{9F6C0F5A-83FD-4B65-B8BF-5FDB7B17D1DA}" srcOrd="0" destOrd="0" presId="urn:microsoft.com/office/officeart/2005/8/layout/pList1#1"/>
    <dgm:cxn modelId="{19F0A0E8-361E-4BC7-BA48-CB0E75E5F4C2}" type="presParOf" srcId="{95B607EE-29A5-4D45-8795-8EDC08114BB1}" destId="{919F2277-8E6F-4FE3-8ECC-83350CB3BB2F}" srcOrd="1" destOrd="0" presId="urn:microsoft.com/office/officeart/2005/8/layout/pList1#1"/>
    <dgm:cxn modelId="{F6102499-E243-4AF2-98D0-8E6F66EC3CE7}" type="presParOf" srcId="{ECDAE2D4-E31D-4A82-9094-81C1761F64A8}" destId="{1D1C4BCC-489B-42F0-BD19-95BA9AFAE016}" srcOrd="17" destOrd="0" presId="urn:microsoft.com/office/officeart/2005/8/layout/pList1#1"/>
    <dgm:cxn modelId="{BA874695-7DE5-42BE-827C-D5D879DC31F5}" type="presParOf" srcId="{ECDAE2D4-E31D-4A82-9094-81C1761F64A8}" destId="{62F8784C-1BA6-41D3-87A6-6D96D0329A3B}" srcOrd="18" destOrd="0" presId="urn:microsoft.com/office/officeart/2005/8/layout/pList1#1"/>
    <dgm:cxn modelId="{D00AE23D-5616-4F0E-B4BE-0272069ECAFA}" type="presParOf" srcId="{62F8784C-1BA6-41D3-87A6-6D96D0329A3B}" destId="{83B9872D-CF90-4B86-9E1C-0D2ED3083540}" srcOrd="0" destOrd="0" presId="urn:microsoft.com/office/officeart/2005/8/layout/pList1#1"/>
    <dgm:cxn modelId="{BA0E5B5E-323C-4D7D-A00A-F478C4CB782D}" type="presParOf" srcId="{62F8784C-1BA6-41D3-87A6-6D96D0329A3B}" destId="{F9016080-3442-4F96-A9EC-135E02EF6BA9}" srcOrd="1" destOrd="0" presId="urn:microsoft.com/office/officeart/2005/8/layout/pList1#1"/>
    <dgm:cxn modelId="{D2BC2EA3-EE8D-4610-886F-7D5402CFCFAB}" type="presParOf" srcId="{ECDAE2D4-E31D-4A82-9094-81C1761F64A8}" destId="{7FE546D7-FB16-49C3-9B00-3D73A7176EEE}" srcOrd="19" destOrd="0" presId="urn:microsoft.com/office/officeart/2005/8/layout/pList1#1"/>
    <dgm:cxn modelId="{F834B56D-C9F3-452B-AB2B-FB23A63ABBC4}" type="presParOf" srcId="{ECDAE2D4-E31D-4A82-9094-81C1761F64A8}" destId="{43B375E3-8886-4C13-BF15-4520CA160673}" srcOrd="20" destOrd="0" presId="urn:microsoft.com/office/officeart/2005/8/layout/pList1#1"/>
    <dgm:cxn modelId="{164179D4-825B-45B2-AF17-5FA510744C48}" type="presParOf" srcId="{43B375E3-8886-4C13-BF15-4520CA160673}" destId="{07C99DE4-3C3D-41C0-8D71-26F5810AAB18}" srcOrd="0" destOrd="0" presId="urn:microsoft.com/office/officeart/2005/8/layout/pList1#1"/>
    <dgm:cxn modelId="{B1B44F20-70DC-4380-86D9-7DC439215AD9}" type="presParOf" srcId="{43B375E3-8886-4C13-BF15-4520CA160673}" destId="{BFAF4157-C9F2-4064-B255-5BFF0B74056E}" srcOrd="1" destOrd="0" presId="urn:microsoft.com/office/officeart/2005/8/layout/pList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C6CA489-8CBC-43DE-A3B6-7C5AE8835802}" type="doc">
      <dgm:prSet loTypeId="urn:microsoft.com/office/officeart/2005/8/layout/default#1" loCatId="list" qsTypeId="urn:microsoft.com/office/officeart/2005/8/quickstyle/3d2" qsCatId="3D" csTypeId="urn:microsoft.com/office/officeart/2005/8/colors/accent3_2" csCatId="accent3" phldr="1"/>
      <dgm:spPr/>
      <dgm:t>
        <a:bodyPr/>
        <a:lstStyle/>
        <a:p>
          <a:endParaRPr lang="en-IN"/>
        </a:p>
      </dgm:t>
    </dgm:pt>
    <dgm:pt modelId="{1E3019DC-49F1-466E-BADB-862C61043D74}">
      <dgm:prSet phldrT="[Text]" custT="1"/>
      <dgm:spPr>
        <a:solidFill>
          <a:schemeClr val="accent3">
            <a:lumMod val="50000"/>
          </a:schemeClr>
        </a:solidFill>
      </dgm:spPr>
      <dgm:t>
        <a:bodyPr/>
        <a:lstStyle/>
        <a:p>
          <a:r>
            <a:rPr lang="en-IN" sz="2100" b="1" dirty="0"/>
            <a:t>Large inter-state and intra- district variations</a:t>
          </a:r>
        </a:p>
      </dgm:t>
    </dgm:pt>
    <dgm:pt modelId="{42417704-3D53-43B4-9DD7-9D3709FEB080}" type="parTrans" cxnId="{3E4F1D55-159C-4BF6-A6A3-4BC1ED52D095}">
      <dgm:prSet/>
      <dgm:spPr/>
      <dgm:t>
        <a:bodyPr/>
        <a:lstStyle/>
        <a:p>
          <a:endParaRPr lang="en-IN" sz="2100" b="1"/>
        </a:p>
      </dgm:t>
    </dgm:pt>
    <dgm:pt modelId="{18A161CB-DCF6-4F40-90E7-AE92597B1EE8}" type="sibTrans" cxnId="{3E4F1D55-159C-4BF6-A6A3-4BC1ED52D095}">
      <dgm:prSet/>
      <dgm:spPr/>
      <dgm:t>
        <a:bodyPr/>
        <a:lstStyle/>
        <a:p>
          <a:endParaRPr lang="en-IN" sz="2100" b="1"/>
        </a:p>
      </dgm:t>
    </dgm:pt>
    <dgm:pt modelId="{2B8081BA-96B7-4DB2-82A6-116A0171473F}">
      <dgm:prSet phldrT="[Text]" custT="1"/>
      <dgm:spPr>
        <a:solidFill>
          <a:schemeClr val="accent2">
            <a:lumMod val="75000"/>
          </a:schemeClr>
        </a:solidFill>
      </dgm:spPr>
      <dgm:t>
        <a:bodyPr/>
        <a:lstStyle/>
        <a:p>
          <a:r>
            <a:rPr lang="en-US" sz="2100" b="1" dirty="0"/>
            <a:t>Persistent Urban-Rural differential and Gender differential in Child Mortality</a:t>
          </a:r>
          <a:endParaRPr lang="en-IN" sz="2100" b="1" dirty="0">
            <a:solidFill>
              <a:schemeClr val="bg1"/>
            </a:solidFill>
          </a:endParaRPr>
        </a:p>
      </dgm:t>
    </dgm:pt>
    <dgm:pt modelId="{7EF9897D-BFAC-430F-8F2F-EBEF28C94989}" type="parTrans" cxnId="{9838E3DB-BBAB-42DF-9E95-C0FD799536FF}">
      <dgm:prSet/>
      <dgm:spPr/>
      <dgm:t>
        <a:bodyPr/>
        <a:lstStyle/>
        <a:p>
          <a:endParaRPr lang="en-IN" sz="2100" b="1"/>
        </a:p>
      </dgm:t>
    </dgm:pt>
    <dgm:pt modelId="{E2663730-533C-4C0C-BD69-881F7CA5DF90}" type="sibTrans" cxnId="{9838E3DB-BBAB-42DF-9E95-C0FD799536FF}">
      <dgm:prSet/>
      <dgm:spPr/>
      <dgm:t>
        <a:bodyPr/>
        <a:lstStyle/>
        <a:p>
          <a:endParaRPr lang="en-IN" sz="2100" b="1"/>
        </a:p>
      </dgm:t>
    </dgm:pt>
    <dgm:pt modelId="{24AE58CE-E787-488F-BCE5-8DBA2864E6EC}">
      <dgm:prSet phldrT="[Text]" custT="1"/>
      <dgm:spPr>
        <a:solidFill>
          <a:schemeClr val="accent3">
            <a:lumMod val="50000"/>
          </a:schemeClr>
        </a:solidFill>
      </dgm:spPr>
      <dgm:t>
        <a:bodyPr/>
        <a:lstStyle/>
        <a:p>
          <a:r>
            <a:rPr lang="en-US" sz="2100" b="1" dirty="0"/>
            <a:t>46% of all maternal deaths, 40% stillbirths and 20% of under-five deaths occur on the day of birth</a:t>
          </a:r>
          <a:endParaRPr lang="en-IN" sz="2100" b="1" dirty="0"/>
        </a:p>
      </dgm:t>
    </dgm:pt>
    <dgm:pt modelId="{A1AD8185-0A17-4220-89B9-73D58532CF96}" type="parTrans" cxnId="{31582E8F-AB53-4669-9C50-24E3ABBC48D3}">
      <dgm:prSet/>
      <dgm:spPr/>
      <dgm:t>
        <a:bodyPr/>
        <a:lstStyle/>
        <a:p>
          <a:endParaRPr lang="en-IN" sz="2100" b="1"/>
        </a:p>
      </dgm:t>
    </dgm:pt>
    <dgm:pt modelId="{FF1186D1-E30B-49CD-A6DE-4BA68FA5D896}" type="sibTrans" cxnId="{31582E8F-AB53-4669-9C50-24E3ABBC48D3}">
      <dgm:prSet/>
      <dgm:spPr/>
      <dgm:t>
        <a:bodyPr/>
        <a:lstStyle/>
        <a:p>
          <a:endParaRPr lang="en-IN" sz="2100" b="1"/>
        </a:p>
      </dgm:t>
    </dgm:pt>
    <dgm:pt modelId="{79EB7AE9-DB74-4288-B9DE-BB29BA6D80CC}">
      <dgm:prSet phldrT="[Text]" custT="1"/>
      <dgm:spPr>
        <a:solidFill>
          <a:schemeClr val="accent2">
            <a:lumMod val="75000"/>
          </a:schemeClr>
        </a:solidFill>
      </dgm:spPr>
      <dgm:t>
        <a:bodyPr/>
        <a:lstStyle/>
        <a:p>
          <a:r>
            <a:rPr lang="en-IN" sz="2100" b="1" dirty="0"/>
            <a:t>Under nutrition underlying cause of nearly 50% of child deaths</a:t>
          </a:r>
        </a:p>
      </dgm:t>
    </dgm:pt>
    <dgm:pt modelId="{0FD62EDF-90A6-46C6-A973-45F87CB8229A}" type="parTrans" cxnId="{70109212-081D-46E5-A504-81B2F580F0E7}">
      <dgm:prSet/>
      <dgm:spPr/>
      <dgm:t>
        <a:bodyPr/>
        <a:lstStyle/>
        <a:p>
          <a:endParaRPr lang="en-IN" sz="2100" b="1"/>
        </a:p>
      </dgm:t>
    </dgm:pt>
    <dgm:pt modelId="{37BFFE13-25E4-4A38-873C-F36B6945F7E6}" type="sibTrans" cxnId="{70109212-081D-46E5-A504-81B2F580F0E7}">
      <dgm:prSet/>
      <dgm:spPr/>
      <dgm:t>
        <a:bodyPr/>
        <a:lstStyle/>
        <a:p>
          <a:endParaRPr lang="en-IN" sz="2100" b="1"/>
        </a:p>
      </dgm:t>
    </dgm:pt>
    <dgm:pt modelId="{36E61203-A45A-40DC-B380-690A77D75CBD}">
      <dgm:prSet phldrT="[Text]" custT="1"/>
      <dgm:spPr>
        <a:solidFill>
          <a:schemeClr val="accent3">
            <a:lumMod val="50000"/>
          </a:schemeClr>
        </a:solidFill>
      </dgm:spPr>
      <dgm:t>
        <a:bodyPr/>
        <a:lstStyle/>
        <a:p>
          <a:r>
            <a:rPr lang="en-IN" sz="2100" b="1" dirty="0"/>
            <a:t>Quality of Care &amp; Respectful Maternity Care</a:t>
          </a:r>
        </a:p>
      </dgm:t>
    </dgm:pt>
    <dgm:pt modelId="{EAF28440-12DB-4DA3-BEBD-573D5BC71A1D}" type="parTrans" cxnId="{6CC41FA4-D929-46B3-A338-BC3293128768}">
      <dgm:prSet/>
      <dgm:spPr/>
      <dgm:t>
        <a:bodyPr/>
        <a:lstStyle/>
        <a:p>
          <a:endParaRPr lang="en-IN" sz="2100" b="1"/>
        </a:p>
      </dgm:t>
    </dgm:pt>
    <dgm:pt modelId="{3AE4189E-6927-4A83-ACE0-6EFA0758C60C}" type="sibTrans" cxnId="{6CC41FA4-D929-46B3-A338-BC3293128768}">
      <dgm:prSet/>
      <dgm:spPr/>
      <dgm:t>
        <a:bodyPr/>
        <a:lstStyle/>
        <a:p>
          <a:endParaRPr lang="en-IN" sz="2100" b="1"/>
        </a:p>
      </dgm:t>
    </dgm:pt>
    <dgm:pt modelId="{B449CF81-0EC3-47FC-A670-18D917389AF7}">
      <dgm:prSet custT="1"/>
      <dgm:spPr>
        <a:solidFill>
          <a:schemeClr val="accent2">
            <a:lumMod val="75000"/>
          </a:schemeClr>
        </a:solidFill>
      </dgm:spPr>
      <dgm:t>
        <a:bodyPr/>
        <a:lstStyle/>
        <a:p>
          <a:r>
            <a:rPr lang="en-IN" sz="2100" b="1" dirty="0"/>
            <a:t>Poor Civil Registration System- Birth and Death</a:t>
          </a:r>
        </a:p>
      </dgm:t>
    </dgm:pt>
    <dgm:pt modelId="{8CEE63F1-7978-4F85-9E64-3DEF51C924EB}" type="parTrans" cxnId="{251D844B-9BEB-42BB-AC3E-4A3654700735}">
      <dgm:prSet/>
      <dgm:spPr/>
      <dgm:t>
        <a:bodyPr/>
        <a:lstStyle/>
        <a:p>
          <a:endParaRPr lang="en-IN" sz="2100" b="1"/>
        </a:p>
      </dgm:t>
    </dgm:pt>
    <dgm:pt modelId="{FB1CD602-BCA8-4A86-A09A-BAB1ED226700}" type="sibTrans" cxnId="{251D844B-9BEB-42BB-AC3E-4A3654700735}">
      <dgm:prSet/>
      <dgm:spPr/>
      <dgm:t>
        <a:bodyPr/>
        <a:lstStyle/>
        <a:p>
          <a:endParaRPr lang="en-IN" sz="2100" b="1"/>
        </a:p>
      </dgm:t>
    </dgm:pt>
    <dgm:pt modelId="{E7A6E925-AD1E-458E-AED7-A1D3629FEF5B}">
      <dgm:prSet custT="1"/>
      <dgm:spPr>
        <a:solidFill>
          <a:schemeClr val="accent3">
            <a:lumMod val="50000"/>
          </a:schemeClr>
        </a:solidFill>
      </dgm:spPr>
      <dgm:t>
        <a:bodyPr/>
        <a:lstStyle/>
        <a:p>
          <a:r>
            <a:rPr lang="en-US" sz="2100" b="1" i="0" dirty="0"/>
            <a:t>Persistent high level of anemia in children, pregnant women and women of reproductive age (15-49 yrs)</a:t>
          </a:r>
        </a:p>
      </dgm:t>
    </dgm:pt>
    <dgm:pt modelId="{590155B8-D392-4E4D-94D1-2AA2039E73C3}" type="parTrans" cxnId="{EB54C824-2983-49E0-8774-287E11EB9D64}">
      <dgm:prSet/>
      <dgm:spPr/>
      <dgm:t>
        <a:bodyPr/>
        <a:lstStyle/>
        <a:p>
          <a:endParaRPr lang="en-US" sz="2100" b="1"/>
        </a:p>
      </dgm:t>
    </dgm:pt>
    <dgm:pt modelId="{DD50BA22-82D6-4500-9ADC-B31998280F48}" type="sibTrans" cxnId="{EB54C824-2983-49E0-8774-287E11EB9D64}">
      <dgm:prSet/>
      <dgm:spPr/>
      <dgm:t>
        <a:bodyPr/>
        <a:lstStyle/>
        <a:p>
          <a:endParaRPr lang="en-US" sz="2100" b="1"/>
        </a:p>
      </dgm:t>
    </dgm:pt>
    <dgm:pt modelId="{D0F7459F-B424-4C85-80CF-EC04E4BE8ED2}">
      <dgm:prSet custT="1"/>
      <dgm:spPr>
        <a:solidFill>
          <a:schemeClr val="accent2">
            <a:lumMod val="75000"/>
          </a:schemeClr>
        </a:solidFill>
      </dgm:spPr>
      <dgm:t>
        <a:bodyPr/>
        <a:lstStyle/>
        <a:p>
          <a:r>
            <a:rPr lang="en-US" sz="2100" b="1" dirty="0"/>
            <a:t>Suboptimal C Section Rates</a:t>
          </a:r>
        </a:p>
      </dgm:t>
    </dgm:pt>
    <dgm:pt modelId="{19477851-C262-4D18-8D1A-3E583AEC78C8}" type="parTrans" cxnId="{BCAF03F9-95E8-4BC1-8F36-7912C105028B}">
      <dgm:prSet/>
      <dgm:spPr/>
      <dgm:t>
        <a:bodyPr/>
        <a:lstStyle/>
        <a:p>
          <a:endParaRPr lang="en-US" sz="2100" b="1"/>
        </a:p>
      </dgm:t>
    </dgm:pt>
    <dgm:pt modelId="{BD1992DA-FCE0-4E05-AF85-DD2AF8BFA003}" type="sibTrans" cxnId="{BCAF03F9-95E8-4BC1-8F36-7912C105028B}">
      <dgm:prSet/>
      <dgm:spPr/>
      <dgm:t>
        <a:bodyPr/>
        <a:lstStyle/>
        <a:p>
          <a:endParaRPr lang="en-US" sz="2100" b="1"/>
        </a:p>
      </dgm:t>
    </dgm:pt>
    <dgm:pt modelId="{C0528E56-0D9C-4681-9577-1E9644657B29}">
      <dgm:prSet custT="1"/>
      <dgm:spPr>
        <a:solidFill>
          <a:schemeClr val="accent3">
            <a:lumMod val="50000"/>
          </a:schemeClr>
        </a:solidFill>
      </dgm:spPr>
      <dgm:t>
        <a:bodyPr/>
        <a:lstStyle/>
        <a:p>
          <a:r>
            <a:rPr lang="en-IN" sz="2100" b="1" dirty="0"/>
            <a:t>Early Childhood Development</a:t>
          </a:r>
          <a:endParaRPr lang="en-US" sz="2100" b="1" dirty="0"/>
        </a:p>
      </dgm:t>
    </dgm:pt>
    <dgm:pt modelId="{E0460C92-9A64-431E-8209-6BAD2BC1AD94}" type="parTrans" cxnId="{8A66A218-23B0-4E63-94F7-5CB464B650CF}">
      <dgm:prSet/>
      <dgm:spPr/>
      <dgm:t>
        <a:bodyPr/>
        <a:lstStyle/>
        <a:p>
          <a:endParaRPr lang="en-US" sz="2100" b="1"/>
        </a:p>
      </dgm:t>
    </dgm:pt>
    <dgm:pt modelId="{B5F22B21-A22C-41A3-A4D8-CEC605869430}" type="sibTrans" cxnId="{8A66A218-23B0-4E63-94F7-5CB464B650CF}">
      <dgm:prSet/>
      <dgm:spPr/>
      <dgm:t>
        <a:bodyPr/>
        <a:lstStyle/>
        <a:p>
          <a:endParaRPr lang="en-US" sz="2100" b="1"/>
        </a:p>
      </dgm:t>
    </dgm:pt>
    <dgm:pt modelId="{9A13993B-421D-4ED3-8DF7-DA36B43FCCCE}" type="pres">
      <dgm:prSet presAssocID="{DC6CA489-8CBC-43DE-A3B6-7C5AE8835802}" presName="diagram" presStyleCnt="0">
        <dgm:presLayoutVars>
          <dgm:dir/>
          <dgm:resizeHandles val="exact"/>
        </dgm:presLayoutVars>
      </dgm:prSet>
      <dgm:spPr/>
      <dgm:t>
        <a:bodyPr/>
        <a:lstStyle/>
        <a:p>
          <a:endParaRPr lang="en-US"/>
        </a:p>
      </dgm:t>
    </dgm:pt>
    <dgm:pt modelId="{40BE9DEE-1A35-411B-AD4A-9EACC3847EC6}" type="pres">
      <dgm:prSet presAssocID="{1E3019DC-49F1-466E-BADB-862C61043D74}" presName="node" presStyleLbl="node1" presStyleIdx="0" presStyleCnt="9" custScaleX="128575" custScaleY="112941" custLinFactNeighborX="556" custLinFactNeighborY="-7407">
        <dgm:presLayoutVars>
          <dgm:bulletEnabled val="1"/>
        </dgm:presLayoutVars>
      </dgm:prSet>
      <dgm:spPr/>
      <dgm:t>
        <a:bodyPr/>
        <a:lstStyle/>
        <a:p>
          <a:endParaRPr lang="en-US"/>
        </a:p>
      </dgm:t>
    </dgm:pt>
    <dgm:pt modelId="{C6393B7B-6E3E-4449-98EC-D056EEA7C524}" type="pres">
      <dgm:prSet presAssocID="{18A161CB-DCF6-4F40-90E7-AE92597B1EE8}" presName="sibTrans" presStyleCnt="0"/>
      <dgm:spPr/>
    </dgm:pt>
    <dgm:pt modelId="{054177A3-4397-4609-965C-D6B88A3B4F95}" type="pres">
      <dgm:prSet presAssocID="{2B8081BA-96B7-4DB2-82A6-116A0171473F}" presName="node" presStyleLbl="node1" presStyleIdx="1" presStyleCnt="9" custScaleX="124713" custScaleY="110090" custLinFactNeighborX="1469" custLinFactNeighborY="-5108">
        <dgm:presLayoutVars>
          <dgm:bulletEnabled val="1"/>
        </dgm:presLayoutVars>
      </dgm:prSet>
      <dgm:spPr/>
      <dgm:t>
        <a:bodyPr/>
        <a:lstStyle/>
        <a:p>
          <a:endParaRPr lang="en-US"/>
        </a:p>
      </dgm:t>
    </dgm:pt>
    <dgm:pt modelId="{2FB094F8-72DC-4E66-8908-AA04588F3E6A}" type="pres">
      <dgm:prSet presAssocID="{E2663730-533C-4C0C-BD69-881F7CA5DF90}" presName="sibTrans" presStyleCnt="0"/>
      <dgm:spPr/>
    </dgm:pt>
    <dgm:pt modelId="{05201FFF-4F9D-474D-A66F-6D61466F9584}" type="pres">
      <dgm:prSet presAssocID="{24AE58CE-E787-488F-BCE5-8DBA2864E6EC}" presName="node" presStyleLbl="node1" presStyleIdx="2" presStyleCnt="9" custScaleX="113729" custLinFactNeighborX="1063" custLinFactNeighborY="-10700">
        <dgm:presLayoutVars>
          <dgm:bulletEnabled val="1"/>
        </dgm:presLayoutVars>
      </dgm:prSet>
      <dgm:spPr/>
      <dgm:t>
        <a:bodyPr/>
        <a:lstStyle/>
        <a:p>
          <a:endParaRPr lang="en-US"/>
        </a:p>
      </dgm:t>
    </dgm:pt>
    <dgm:pt modelId="{B4D20C57-C352-4A64-AB10-7928B95476C4}" type="pres">
      <dgm:prSet presAssocID="{FF1186D1-E30B-49CD-A6DE-4BA68FA5D896}" presName="sibTrans" presStyleCnt="0"/>
      <dgm:spPr/>
    </dgm:pt>
    <dgm:pt modelId="{716337AA-30DE-4FB4-B3C7-B1B425907D2A}" type="pres">
      <dgm:prSet presAssocID="{79EB7AE9-DB74-4288-B9DE-BB29BA6D80CC}" presName="node" presStyleLbl="node1" presStyleIdx="3" presStyleCnt="9" custScaleX="129627" custScaleY="76989" custLinFactNeighborX="175" custLinFactNeighborY="-14339">
        <dgm:presLayoutVars>
          <dgm:bulletEnabled val="1"/>
        </dgm:presLayoutVars>
      </dgm:prSet>
      <dgm:spPr/>
      <dgm:t>
        <a:bodyPr/>
        <a:lstStyle/>
        <a:p>
          <a:endParaRPr lang="en-US"/>
        </a:p>
      </dgm:t>
    </dgm:pt>
    <dgm:pt modelId="{E5540CE8-FE29-4095-BAEE-20EFE45194B7}" type="pres">
      <dgm:prSet presAssocID="{37BFFE13-25E4-4A38-873C-F36B6945F7E6}" presName="sibTrans" presStyleCnt="0"/>
      <dgm:spPr/>
    </dgm:pt>
    <dgm:pt modelId="{5DB6B06E-A7A6-474F-9D6D-0BEFDB5C74A3}" type="pres">
      <dgm:prSet presAssocID="{36E61203-A45A-40DC-B380-690A77D75CBD}" presName="node" presStyleLbl="node1" presStyleIdx="4" presStyleCnt="9" custScaleX="122847" custScaleY="76009" custLinFactNeighborX="-264" custLinFactNeighborY="-11109">
        <dgm:presLayoutVars>
          <dgm:bulletEnabled val="1"/>
        </dgm:presLayoutVars>
      </dgm:prSet>
      <dgm:spPr/>
      <dgm:t>
        <a:bodyPr/>
        <a:lstStyle/>
        <a:p>
          <a:endParaRPr lang="en-US"/>
        </a:p>
      </dgm:t>
    </dgm:pt>
    <dgm:pt modelId="{7C4E88D9-607F-4FB6-B6F9-C00BF7CCEEBD}" type="pres">
      <dgm:prSet presAssocID="{3AE4189E-6927-4A83-ACE0-6EFA0758C60C}" presName="sibTrans" presStyleCnt="0"/>
      <dgm:spPr/>
    </dgm:pt>
    <dgm:pt modelId="{EEA81763-3132-45DC-92CB-6E563C5FBDF8}" type="pres">
      <dgm:prSet presAssocID="{B449CF81-0EC3-47FC-A670-18D917389AF7}" presName="node" presStyleLbl="node1" presStyleIdx="5" presStyleCnt="9" custScaleX="114308" custScaleY="73693" custLinFactNeighborX="2778" custLinFactNeighborY="-14407">
        <dgm:presLayoutVars>
          <dgm:bulletEnabled val="1"/>
        </dgm:presLayoutVars>
      </dgm:prSet>
      <dgm:spPr/>
      <dgm:t>
        <a:bodyPr/>
        <a:lstStyle/>
        <a:p>
          <a:endParaRPr lang="en-US"/>
        </a:p>
      </dgm:t>
    </dgm:pt>
    <dgm:pt modelId="{6C5DBFBB-B8CF-48F7-8CBF-B139BE24D27D}" type="pres">
      <dgm:prSet presAssocID="{FB1CD602-BCA8-4A86-A09A-BAB1ED226700}" presName="sibTrans" presStyleCnt="0"/>
      <dgm:spPr/>
    </dgm:pt>
    <dgm:pt modelId="{0D67F079-62C8-4AF5-8A52-625F40F08E64}" type="pres">
      <dgm:prSet presAssocID="{E7A6E925-AD1E-458E-AED7-A1D3629FEF5B}" presName="node" presStyleLbl="node1" presStyleIdx="6" presStyleCnt="9" custScaleX="127329" custScaleY="83899" custLinFactNeighborX="3767" custLinFactNeighborY="-21695">
        <dgm:presLayoutVars>
          <dgm:bulletEnabled val="1"/>
        </dgm:presLayoutVars>
      </dgm:prSet>
      <dgm:spPr/>
      <dgm:t>
        <a:bodyPr/>
        <a:lstStyle/>
        <a:p>
          <a:endParaRPr lang="en-US"/>
        </a:p>
      </dgm:t>
    </dgm:pt>
    <dgm:pt modelId="{AC75E7CB-3450-4C08-86D8-C88C99251738}" type="pres">
      <dgm:prSet presAssocID="{DD50BA22-82D6-4500-9ADC-B31998280F48}" presName="sibTrans" presStyleCnt="0"/>
      <dgm:spPr/>
    </dgm:pt>
    <dgm:pt modelId="{AD02D4B5-E568-40ED-A2E9-DEA7FB288C94}" type="pres">
      <dgm:prSet presAssocID="{D0F7459F-B424-4C85-80CF-EC04E4BE8ED2}" presName="node" presStyleLbl="node1" presStyleIdx="7" presStyleCnt="9" custScaleX="129685" custScaleY="83460" custLinFactNeighborX="3838" custLinFactNeighborY="-19157">
        <dgm:presLayoutVars>
          <dgm:bulletEnabled val="1"/>
        </dgm:presLayoutVars>
      </dgm:prSet>
      <dgm:spPr/>
      <dgm:t>
        <a:bodyPr/>
        <a:lstStyle/>
        <a:p>
          <a:endParaRPr lang="en-US"/>
        </a:p>
      </dgm:t>
    </dgm:pt>
    <dgm:pt modelId="{7CC31F9B-B011-4C48-A0F0-6D7D85449A1B}" type="pres">
      <dgm:prSet presAssocID="{BD1992DA-FCE0-4E05-AF85-DD2AF8BFA003}" presName="sibTrans" presStyleCnt="0"/>
      <dgm:spPr/>
    </dgm:pt>
    <dgm:pt modelId="{D935834E-A66E-4849-BEBA-4BD4C1879751}" type="pres">
      <dgm:prSet presAssocID="{C0528E56-0D9C-4681-9577-1E9644657B29}" presName="node" presStyleLbl="node1" presStyleIdx="8" presStyleCnt="9" custScaleX="114900" custScaleY="83016" custLinFactNeighborX="212" custLinFactNeighborY="-17225">
        <dgm:presLayoutVars>
          <dgm:bulletEnabled val="1"/>
        </dgm:presLayoutVars>
      </dgm:prSet>
      <dgm:spPr/>
      <dgm:t>
        <a:bodyPr/>
        <a:lstStyle/>
        <a:p>
          <a:endParaRPr lang="en-US"/>
        </a:p>
      </dgm:t>
    </dgm:pt>
  </dgm:ptLst>
  <dgm:cxnLst>
    <dgm:cxn modelId="{11D6CC76-2454-4144-AFD9-28FD5F4F3EC4}" type="presOf" srcId="{1E3019DC-49F1-466E-BADB-862C61043D74}" destId="{40BE9DEE-1A35-411B-AD4A-9EACC3847EC6}" srcOrd="0" destOrd="0" presId="urn:microsoft.com/office/officeart/2005/8/layout/default#1"/>
    <dgm:cxn modelId="{31582E8F-AB53-4669-9C50-24E3ABBC48D3}" srcId="{DC6CA489-8CBC-43DE-A3B6-7C5AE8835802}" destId="{24AE58CE-E787-488F-BCE5-8DBA2864E6EC}" srcOrd="2" destOrd="0" parTransId="{A1AD8185-0A17-4220-89B9-73D58532CF96}" sibTransId="{FF1186D1-E30B-49CD-A6DE-4BA68FA5D896}"/>
    <dgm:cxn modelId="{70109212-081D-46E5-A504-81B2F580F0E7}" srcId="{DC6CA489-8CBC-43DE-A3B6-7C5AE8835802}" destId="{79EB7AE9-DB74-4288-B9DE-BB29BA6D80CC}" srcOrd="3" destOrd="0" parTransId="{0FD62EDF-90A6-46C6-A973-45F87CB8229A}" sibTransId="{37BFFE13-25E4-4A38-873C-F36B6945F7E6}"/>
    <dgm:cxn modelId="{5EE00056-BC53-43D9-B32A-B08D4748D78D}" type="presOf" srcId="{D0F7459F-B424-4C85-80CF-EC04E4BE8ED2}" destId="{AD02D4B5-E568-40ED-A2E9-DEA7FB288C94}" srcOrd="0" destOrd="0" presId="urn:microsoft.com/office/officeart/2005/8/layout/default#1"/>
    <dgm:cxn modelId="{D157F110-05B3-4CB7-96BA-E1F83CC9DD0A}" type="presOf" srcId="{79EB7AE9-DB74-4288-B9DE-BB29BA6D80CC}" destId="{716337AA-30DE-4FB4-B3C7-B1B425907D2A}" srcOrd="0" destOrd="0" presId="urn:microsoft.com/office/officeart/2005/8/layout/default#1"/>
    <dgm:cxn modelId="{0273BFD4-D9AB-4D34-AEEA-BC4B682E39A9}" type="presOf" srcId="{24AE58CE-E787-488F-BCE5-8DBA2864E6EC}" destId="{05201FFF-4F9D-474D-A66F-6D61466F9584}" srcOrd="0" destOrd="0" presId="urn:microsoft.com/office/officeart/2005/8/layout/default#1"/>
    <dgm:cxn modelId="{251D844B-9BEB-42BB-AC3E-4A3654700735}" srcId="{DC6CA489-8CBC-43DE-A3B6-7C5AE8835802}" destId="{B449CF81-0EC3-47FC-A670-18D917389AF7}" srcOrd="5" destOrd="0" parTransId="{8CEE63F1-7978-4F85-9E64-3DEF51C924EB}" sibTransId="{FB1CD602-BCA8-4A86-A09A-BAB1ED226700}"/>
    <dgm:cxn modelId="{D6C371BB-107E-463F-A8CE-36F7F268F02F}" type="presOf" srcId="{E7A6E925-AD1E-458E-AED7-A1D3629FEF5B}" destId="{0D67F079-62C8-4AF5-8A52-625F40F08E64}" srcOrd="0" destOrd="0" presId="urn:microsoft.com/office/officeart/2005/8/layout/default#1"/>
    <dgm:cxn modelId="{3E4F1D55-159C-4BF6-A6A3-4BC1ED52D095}" srcId="{DC6CA489-8CBC-43DE-A3B6-7C5AE8835802}" destId="{1E3019DC-49F1-466E-BADB-862C61043D74}" srcOrd="0" destOrd="0" parTransId="{42417704-3D53-43B4-9DD7-9D3709FEB080}" sibTransId="{18A161CB-DCF6-4F40-90E7-AE92597B1EE8}"/>
    <dgm:cxn modelId="{9838E3DB-BBAB-42DF-9E95-C0FD799536FF}" srcId="{DC6CA489-8CBC-43DE-A3B6-7C5AE8835802}" destId="{2B8081BA-96B7-4DB2-82A6-116A0171473F}" srcOrd="1" destOrd="0" parTransId="{7EF9897D-BFAC-430F-8F2F-EBEF28C94989}" sibTransId="{E2663730-533C-4C0C-BD69-881F7CA5DF90}"/>
    <dgm:cxn modelId="{6CC41FA4-D929-46B3-A338-BC3293128768}" srcId="{DC6CA489-8CBC-43DE-A3B6-7C5AE8835802}" destId="{36E61203-A45A-40DC-B380-690A77D75CBD}" srcOrd="4" destOrd="0" parTransId="{EAF28440-12DB-4DA3-BEBD-573D5BC71A1D}" sibTransId="{3AE4189E-6927-4A83-ACE0-6EFA0758C60C}"/>
    <dgm:cxn modelId="{EB54C824-2983-49E0-8774-287E11EB9D64}" srcId="{DC6CA489-8CBC-43DE-A3B6-7C5AE8835802}" destId="{E7A6E925-AD1E-458E-AED7-A1D3629FEF5B}" srcOrd="6" destOrd="0" parTransId="{590155B8-D392-4E4D-94D1-2AA2039E73C3}" sibTransId="{DD50BA22-82D6-4500-9ADC-B31998280F48}"/>
    <dgm:cxn modelId="{A82D6898-469F-42C1-9C78-B5CC1CBD5947}" type="presOf" srcId="{C0528E56-0D9C-4681-9577-1E9644657B29}" destId="{D935834E-A66E-4849-BEBA-4BD4C1879751}" srcOrd="0" destOrd="0" presId="urn:microsoft.com/office/officeart/2005/8/layout/default#1"/>
    <dgm:cxn modelId="{B682270C-2910-4364-91EE-79F6063201CE}" type="presOf" srcId="{B449CF81-0EC3-47FC-A670-18D917389AF7}" destId="{EEA81763-3132-45DC-92CB-6E563C5FBDF8}" srcOrd="0" destOrd="0" presId="urn:microsoft.com/office/officeart/2005/8/layout/default#1"/>
    <dgm:cxn modelId="{242FF3E9-ECC2-460C-9D56-E1B00F8EEE56}" type="presOf" srcId="{DC6CA489-8CBC-43DE-A3B6-7C5AE8835802}" destId="{9A13993B-421D-4ED3-8DF7-DA36B43FCCCE}" srcOrd="0" destOrd="0" presId="urn:microsoft.com/office/officeart/2005/8/layout/default#1"/>
    <dgm:cxn modelId="{2389011B-84BD-484F-9BDC-744C2DEC9D82}" type="presOf" srcId="{36E61203-A45A-40DC-B380-690A77D75CBD}" destId="{5DB6B06E-A7A6-474F-9D6D-0BEFDB5C74A3}" srcOrd="0" destOrd="0" presId="urn:microsoft.com/office/officeart/2005/8/layout/default#1"/>
    <dgm:cxn modelId="{8A66A218-23B0-4E63-94F7-5CB464B650CF}" srcId="{DC6CA489-8CBC-43DE-A3B6-7C5AE8835802}" destId="{C0528E56-0D9C-4681-9577-1E9644657B29}" srcOrd="8" destOrd="0" parTransId="{E0460C92-9A64-431E-8209-6BAD2BC1AD94}" sibTransId="{B5F22B21-A22C-41A3-A4D8-CEC605869430}"/>
    <dgm:cxn modelId="{C5A4B03E-FA34-4C06-8C21-7CF5FA5C6BAC}" type="presOf" srcId="{2B8081BA-96B7-4DB2-82A6-116A0171473F}" destId="{054177A3-4397-4609-965C-D6B88A3B4F95}" srcOrd="0" destOrd="0" presId="urn:microsoft.com/office/officeart/2005/8/layout/default#1"/>
    <dgm:cxn modelId="{BCAF03F9-95E8-4BC1-8F36-7912C105028B}" srcId="{DC6CA489-8CBC-43DE-A3B6-7C5AE8835802}" destId="{D0F7459F-B424-4C85-80CF-EC04E4BE8ED2}" srcOrd="7" destOrd="0" parTransId="{19477851-C262-4D18-8D1A-3E583AEC78C8}" sibTransId="{BD1992DA-FCE0-4E05-AF85-DD2AF8BFA003}"/>
    <dgm:cxn modelId="{DF590727-51F0-4D75-89B6-EB4FF42E3774}" type="presParOf" srcId="{9A13993B-421D-4ED3-8DF7-DA36B43FCCCE}" destId="{40BE9DEE-1A35-411B-AD4A-9EACC3847EC6}" srcOrd="0" destOrd="0" presId="urn:microsoft.com/office/officeart/2005/8/layout/default#1"/>
    <dgm:cxn modelId="{55F001F7-A39A-4A41-B810-4977453230AB}" type="presParOf" srcId="{9A13993B-421D-4ED3-8DF7-DA36B43FCCCE}" destId="{C6393B7B-6E3E-4449-98EC-D056EEA7C524}" srcOrd="1" destOrd="0" presId="urn:microsoft.com/office/officeart/2005/8/layout/default#1"/>
    <dgm:cxn modelId="{A216C97A-2464-4002-B529-07205CB28D21}" type="presParOf" srcId="{9A13993B-421D-4ED3-8DF7-DA36B43FCCCE}" destId="{054177A3-4397-4609-965C-D6B88A3B4F95}" srcOrd="2" destOrd="0" presId="urn:microsoft.com/office/officeart/2005/8/layout/default#1"/>
    <dgm:cxn modelId="{81A1150A-0529-4D64-BDB8-796ADBC7BE8A}" type="presParOf" srcId="{9A13993B-421D-4ED3-8DF7-DA36B43FCCCE}" destId="{2FB094F8-72DC-4E66-8908-AA04588F3E6A}" srcOrd="3" destOrd="0" presId="urn:microsoft.com/office/officeart/2005/8/layout/default#1"/>
    <dgm:cxn modelId="{19E2A5E8-7F89-4002-BD0B-4E391D8F447B}" type="presParOf" srcId="{9A13993B-421D-4ED3-8DF7-DA36B43FCCCE}" destId="{05201FFF-4F9D-474D-A66F-6D61466F9584}" srcOrd="4" destOrd="0" presId="urn:microsoft.com/office/officeart/2005/8/layout/default#1"/>
    <dgm:cxn modelId="{0826B089-8D8B-453F-9240-13BFCDC3DADE}" type="presParOf" srcId="{9A13993B-421D-4ED3-8DF7-DA36B43FCCCE}" destId="{B4D20C57-C352-4A64-AB10-7928B95476C4}" srcOrd="5" destOrd="0" presId="urn:microsoft.com/office/officeart/2005/8/layout/default#1"/>
    <dgm:cxn modelId="{21111D95-7D55-41A6-B3E9-BA074EEB2253}" type="presParOf" srcId="{9A13993B-421D-4ED3-8DF7-DA36B43FCCCE}" destId="{716337AA-30DE-4FB4-B3C7-B1B425907D2A}" srcOrd="6" destOrd="0" presId="urn:microsoft.com/office/officeart/2005/8/layout/default#1"/>
    <dgm:cxn modelId="{D005DF69-FEC3-4412-9D25-BD9F91894079}" type="presParOf" srcId="{9A13993B-421D-4ED3-8DF7-DA36B43FCCCE}" destId="{E5540CE8-FE29-4095-BAEE-20EFE45194B7}" srcOrd="7" destOrd="0" presId="urn:microsoft.com/office/officeart/2005/8/layout/default#1"/>
    <dgm:cxn modelId="{BEFECED2-ABF5-4563-B9D8-DAA393B25A7B}" type="presParOf" srcId="{9A13993B-421D-4ED3-8DF7-DA36B43FCCCE}" destId="{5DB6B06E-A7A6-474F-9D6D-0BEFDB5C74A3}" srcOrd="8" destOrd="0" presId="urn:microsoft.com/office/officeart/2005/8/layout/default#1"/>
    <dgm:cxn modelId="{A661488E-6A86-4DCC-A39D-55C84117E58E}" type="presParOf" srcId="{9A13993B-421D-4ED3-8DF7-DA36B43FCCCE}" destId="{7C4E88D9-607F-4FB6-B6F9-C00BF7CCEEBD}" srcOrd="9" destOrd="0" presId="urn:microsoft.com/office/officeart/2005/8/layout/default#1"/>
    <dgm:cxn modelId="{E6581B83-0E8C-4120-BA17-344AE2BF3EC8}" type="presParOf" srcId="{9A13993B-421D-4ED3-8DF7-DA36B43FCCCE}" destId="{EEA81763-3132-45DC-92CB-6E563C5FBDF8}" srcOrd="10" destOrd="0" presId="urn:microsoft.com/office/officeart/2005/8/layout/default#1"/>
    <dgm:cxn modelId="{FD3B6A2E-10FB-4DEE-9D2F-C843C7754A5C}" type="presParOf" srcId="{9A13993B-421D-4ED3-8DF7-DA36B43FCCCE}" destId="{6C5DBFBB-B8CF-48F7-8CBF-B139BE24D27D}" srcOrd="11" destOrd="0" presId="urn:microsoft.com/office/officeart/2005/8/layout/default#1"/>
    <dgm:cxn modelId="{B11140E9-373D-4CB9-878C-527700EB65EF}" type="presParOf" srcId="{9A13993B-421D-4ED3-8DF7-DA36B43FCCCE}" destId="{0D67F079-62C8-4AF5-8A52-625F40F08E64}" srcOrd="12" destOrd="0" presId="urn:microsoft.com/office/officeart/2005/8/layout/default#1"/>
    <dgm:cxn modelId="{425D5117-5049-4772-BB29-17108A90B872}" type="presParOf" srcId="{9A13993B-421D-4ED3-8DF7-DA36B43FCCCE}" destId="{AC75E7CB-3450-4C08-86D8-C88C99251738}" srcOrd="13" destOrd="0" presId="urn:microsoft.com/office/officeart/2005/8/layout/default#1"/>
    <dgm:cxn modelId="{EB37CDE9-4805-4F5F-82AF-0872AF9FE2BC}" type="presParOf" srcId="{9A13993B-421D-4ED3-8DF7-DA36B43FCCCE}" destId="{AD02D4B5-E568-40ED-A2E9-DEA7FB288C94}" srcOrd="14" destOrd="0" presId="urn:microsoft.com/office/officeart/2005/8/layout/default#1"/>
    <dgm:cxn modelId="{94A42F85-91C1-446B-A0B0-429E6A24E540}" type="presParOf" srcId="{9A13993B-421D-4ED3-8DF7-DA36B43FCCCE}" destId="{7CC31F9B-B011-4C48-A0F0-6D7D85449A1B}" srcOrd="15" destOrd="0" presId="urn:microsoft.com/office/officeart/2005/8/layout/default#1"/>
    <dgm:cxn modelId="{7CA24F65-3460-48DD-AA42-FC9E51E2D7ED}" type="presParOf" srcId="{9A13993B-421D-4ED3-8DF7-DA36B43FCCCE}" destId="{D935834E-A66E-4849-BEBA-4BD4C1879751}" srcOrd="16"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5524E8-6B6E-4448-B025-602D0D1058FE}">
      <dsp:nvSpPr>
        <dsp:cNvPr id="0" name=""/>
        <dsp:cNvSpPr/>
      </dsp:nvSpPr>
      <dsp:spPr>
        <a:xfrm>
          <a:off x="5500054" y="109448"/>
          <a:ext cx="2485495" cy="1491297"/>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b="1" kern="1200" dirty="0">
              <a:ea typeface="Calibri" panose="020F0502020204030204" pitchFamily="34" charset="0"/>
              <a:cs typeface="Arial" panose="020B0604020202020204" pitchFamily="34" charset="0"/>
            </a:rPr>
            <a:t>Janani Suraksha Yojana (JSY)</a:t>
          </a:r>
          <a:endParaRPr lang="en-US" sz="2200" kern="1200" dirty="0"/>
        </a:p>
      </dsp:txBody>
      <dsp:txXfrm>
        <a:off x="5500054" y="109448"/>
        <a:ext cx="2485495" cy="1491297"/>
      </dsp:txXfrm>
    </dsp:sp>
    <dsp:sp modelId="{C6AB88CD-8428-42C0-B6CC-3F8887D6DA1D}">
      <dsp:nvSpPr>
        <dsp:cNvPr id="0" name=""/>
        <dsp:cNvSpPr/>
      </dsp:nvSpPr>
      <dsp:spPr>
        <a:xfrm>
          <a:off x="2737177" y="109448"/>
          <a:ext cx="2485495" cy="1491297"/>
        </a:xfrm>
        <a:prstGeom prst="rect">
          <a:avLst/>
        </a:prstGeom>
        <a:solidFill>
          <a:schemeClr val="accent5">
            <a:lumMod val="5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b="1" kern="1200" dirty="0">
              <a:ea typeface="Calibri" panose="020F0502020204030204" pitchFamily="34" charset="0"/>
              <a:cs typeface="Arial" panose="020B0604020202020204" pitchFamily="34" charset="0"/>
            </a:rPr>
            <a:t>Janani Shishu Suraksha Karyakram (JSSK)</a:t>
          </a:r>
          <a:endParaRPr lang="en-US" sz="2200" kern="1200" dirty="0"/>
        </a:p>
      </dsp:txBody>
      <dsp:txXfrm>
        <a:off x="2737177" y="109448"/>
        <a:ext cx="2485495" cy="1491297"/>
      </dsp:txXfrm>
    </dsp:sp>
    <dsp:sp modelId="{B0560B5F-0C67-4447-93A6-E918ED7DC891}">
      <dsp:nvSpPr>
        <dsp:cNvPr id="0" name=""/>
        <dsp:cNvSpPr/>
      </dsp:nvSpPr>
      <dsp:spPr>
        <a:xfrm>
          <a:off x="8208399" y="123108"/>
          <a:ext cx="2485495" cy="1491297"/>
        </a:xfrm>
        <a:prstGeom prst="rect">
          <a:avLst/>
        </a:prstGeom>
        <a:solidFill>
          <a:schemeClr val="accent4">
            <a:lumMod val="75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b="1" kern="1200" dirty="0">
              <a:ea typeface="Calibri" panose="020F0502020204030204" pitchFamily="34" charset="0"/>
              <a:cs typeface="Arial" panose="020B0604020202020204" pitchFamily="34" charset="0"/>
            </a:rPr>
            <a:t>Pradhan Mantri Surakshit Matritva Abhiyan (PMSMA)</a:t>
          </a:r>
          <a:endParaRPr lang="en-US" sz="2200" kern="1200" dirty="0"/>
        </a:p>
      </dsp:txBody>
      <dsp:txXfrm>
        <a:off x="8208399" y="123108"/>
        <a:ext cx="2485495" cy="1491297"/>
      </dsp:txXfrm>
    </dsp:sp>
    <dsp:sp modelId="{37E301E2-0441-A448-8FB2-DF373E7EBCFC}">
      <dsp:nvSpPr>
        <dsp:cNvPr id="0" name=""/>
        <dsp:cNvSpPr/>
      </dsp:nvSpPr>
      <dsp:spPr>
        <a:xfrm>
          <a:off x="1" y="1883659"/>
          <a:ext cx="2485495" cy="1491297"/>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b="1" kern="1200" dirty="0">
              <a:ea typeface="Calibri" panose="020F0502020204030204" pitchFamily="34" charset="0"/>
              <a:cs typeface="Arial" panose="020B0604020202020204" pitchFamily="34" charset="0"/>
            </a:rPr>
            <a:t>LaQshya –  Labor Room &amp; Maternity OT </a:t>
          </a:r>
          <a:endParaRPr lang="en-US" sz="2200" kern="1200" dirty="0"/>
        </a:p>
      </dsp:txBody>
      <dsp:txXfrm>
        <a:off x="1" y="1883659"/>
        <a:ext cx="2485495" cy="1491297"/>
      </dsp:txXfrm>
    </dsp:sp>
    <dsp:sp modelId="{E90ECB9F-1E70-43E3-BE10-3FAA361BA821}">
      <dsp:nvSpPr>
        <dsp:cNvPr id="0" name=""/>
        <dsp:cNvSpPr/>
      </dsp:nvSpPr>
      <dsp:spPr>
        <a:xfrm>
          <a:off x="2760094" y="1890231"/>
          <a:ext cx="2485495" cy="1491297"/>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IN" sz="2200" b="1" kern="1200" dirty="0">
              <a:ea typeface="Calibri" panose="020F0502020204030204" pitchFamily="34" charset="0"/>
              <a:cs typeface="Arial" panose="020B0604020202020204" pitchFamily="34" charset="0"/>
            </a:rPr>
            <a:t>Midwifery Initiative</a:t>
          </a:r>
          <a:endParaRPr lang="en-US" sz="2200" kern="1200" dirty="0"/>
        </a:p>
      </dsp:txBody>
      <dsp:txXfrm>
        <a:off x="2760094" y="1890231"/>
        <a:ext cx="2485495" cy="1491297"/>
      </dsp:txXfrm>
    </dsp:sp>
    <dsp:sp modelId="{0AAAABFB-0309-49F1-9ECE-554AE9863A89}">
      <dsp:nvSpPr>
        <dsp:cNvPr id="0" name=""/>
        <dsp:cNvSpPr/>
      </dsp:nvSpPr>
      <dsp:spPr>
        <a:xfrm>
          <a:off x="1" y="109190"/>
          <a:ext cx="2485495" cy="1491297"/>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IN" sz="2200" b="1" kern="1200" dirty="0">
              <a:ea typeface="Calibri" panose="020F0502020204030204" pitchFamily="34" charset="0"/>
              <a:cs typeface="Arial" panose="020B0604020202020204" pitchFamily="34" charset="0"/>
            </a:rPr>
            <a:t>Surakshit Matritva Aashwashan (SUMAN)</a:t>
          </a:r>
          <a:endParaRPr lang="en-US" sz="2200" kern="1200" dirty="0"/>
        </a:p>
      </dsp:txBody>
      <dsp:txXfrm>
        <a:off x="1" y="109190"/>
        <a:ext cx="2485495" cy="1491297"/>
      </dsp:txXfrm>
    </dsp:sp>
    <dsp:sp modelId="{80C505CE-49F7-433F-912A-85DD9DEBEFF6}">
      <dsp:nvSpPr>
        <dsp:cNvPr id="0" name=""/>
        <dsp:cNvSpPr/>
      </dsp:nvSpPr>
      <dsp:spPr>
        <a:xfrm>
          <a:off x="5471222" y="1849295"/>
          <a:ext cx="2485495" cy="1491297"/>
        </a:xfrm>
        <a:prstGeom prst="rect">
          <a:avLst/>
        </a:prstGeom>
        <a:solidFill>
          <a:schemeClr val="accent5">
            <a:lumMod val="5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b="1" kern="1200" dirty="0">
              <a:ea typeface="Calibri" panose="020F0502020204030204" pitchFamily="34" charset="0"/>
              <a:cs typeface="Arial" panose="020B0604020202020204" pitchFamily="34" charset="0"/>
            </a:rPr>
            <a:t>Comprehensive Abortion Care Services (CAC)</a:t>
          </a:r>
        </a:p>
      </dsp:txBody>
      <dsp:txXfrm>
        <a:off x="5471222" y="1849295"/>
        <a:ext cx="2485495" cy="1491297"/>
      </dsp:txXfrm>
    </dsp:sp>
    <dsp:sp modelId="{9CBF323B-CF90-4752-AE81-18E45409BDB7}">
      <dsp:nvSpPr>
        <dsp:cNvPr id="0" name=""/>
        <dsp:cNvSpPr/>
      </dsp:nvSpPr>
      <dsp:spPr>
        <a:xfrm>
          <a:off x="8205267" y="1849295"/>
          <a:ext cx="2485495" cy="1491297"/>
        </a:xfrm>
        <a:prstGeom prst="rect">
          <a:avLst/>
        </a:prstGeom>
        <a:solidFill>
          <a:schemeClr val="accent4">
            <a:lumMod val="75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b="1" kern="1200" dirty="0">
              <a:ea typeface="Calibri" panose="020F0502020204030204" pitchFamily="34" charset="0"/>
              <a:cs typeface="Arial" panose="020B0604020202020204" pitchFamily="34" charset="0"/>
            </a:rPr>
            <a:t>Universal screening for HIV and Syphilis </a:t>
          </a:r>
          <a:endParaRPr lang="en-US" sz="2200" kern="1200" dirty="0"/>
        </a:p>
      </dsp:txBody>
      <dsp:txXfrm>
        <a:off x="8205267" y="1849295"/>
        <a:ext cx="2485495" cy="1491297"/>
      </dsp:txXfrm>
    </dsp:sp>
    <dsp:sp modelId="{E8C430BF-B69B-43B9-89D6-EDDB198896AA}">
      <dsp:nvSpPr>
        <dsp:cNvPr id="0" name=""/>
        <dsp:cNvSpPr/>
      </dsp:nvSpPr>
      <dsp:spPr>
        <a:xfrm>
          <a:off x="3132" y="3589142"/>
          <a:ext cx="2485495" cy="1491297"/>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b="1" kern="1200" dirty="0">
              <a:ea typeface="Calibri" panose="020F0502020204030204" pitchFamily="34" charset="0"/>
              <a:cs typeface="Arial" panose="020B0604020202020204" pitchFamily="34" charset="0"/>
            </a:rPr>
            <a:t>Strengthening First Referral Units (FRUs) &amp; Delivery Points (DP)</a:t>
          </a:r>
          <a:endParaRPr lang="en-US" sz="2200" kern="1200" dirty="0"/>
        </a:p>
      </dsp:txBody>
      <dsp:txXfrm>
        <a:off x="3132" y="3589142"/>
        <a:ext cx="2485495" cy="1491297"/>
      </dsp:txXfrm>
    </dsp:sp>
    <dsp:sp modelId="{4ACE06AE-D1DD-5C42-9662-7E8D2A7AD9BD}">
      <dsp:nvSpPr>
        <dsp:cNvPr id="0" name=""/>
        <dsp:cNvSpPr/>
      </dsp:nvSpPr>
      <dsp:spPr>
        <a:xfrm>
          <a:off x="2737177" y="3589142"/>
          <a:ext cx="2485495" cy="1491297"/>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b="1" kern="1200" dirty="0">
              <a:ea typeface="Calibri" panose="020F0502020204030204" pitchFamily="34" charset="0"/>
              <a:cs typeface="Arial" panose="020B0604020202020204" pitchFamily="34" charset="0"/>
            </a:rPr>
            <a:t>MCH Wings and Obstetric HDUs/ ICUs</a:t>
          </a:r>
          <a:endParaRPr lang="en-US" sz="2200" kern="1200" dirty="0"/>
        </a:p>
      </dsp:txBody>
      <dsp:txXfrm>
        <a:off x="2737177" y="3589142"/>
        <a:ext cx="2485495" cy="1491297"/>
      </dsp:txXfrm>
    </dsp:sp>
    <dsp:sp modelId="{68B8C50F-B36B-574F-B9A8-A88AD40F5726}">
      <dsp:nvSpPr>
        <dsp:cNvPr id="0" name=""/>
        <dsp:cNvSpPr/>
      </dsp:nvSpPr>
      <dsp:spPr>
        <a:xfrm>
          <a:off x="5471222" y="3589142"/>
          <a:ext cx="2485495" cy="1491297"/>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b="1" kern="1200" dirty="0">
              <a:ea typeface="Calibri" panose="020F0502020204030204" pitchFamily="34" charset="0"/>
              <a:cs typeface="Arial" panose="020B0604020202020204" pitchFamily="34" charset="0"/>
            </a:rPr>
            <a:t>Capacity Building of Human Resource: Dakshata, CEmONC, LSAS, SBA etc. </a:t>
          </a:r>
          <a:endParaRPr lang="en-US" sz="2200" kern="1200" dirty="0"/>
        </a:p>
      </dsp:txBody>
      <dsp:txXfrm>
        <a:off x="5471222" y="3589142"/>
        <a:ext cx="2485495" cy="1491297"/>
      </dsp:txXfrm>
    </dsp:sp>
    <dsp:sp modelId="{0350B742-110A-4DCA-B5F6-7D6887137A81}">
      <dsp:nvSpPr>
        <dsp:cNvPr id="0" name=""/>
        <dsp:cNvSpPr/>
      </dsp:nvSpPr>
      <dsp:spPr>
        <a:xfrm>
          <a:off x="8205267" y="3589142"/>
          <a:ext cx="2485495" cy="1491297"/>
        </a:xfrm>
        <a:prstGeom prst="rect">
          <a:avLst/>
        </a:prstGeom>
        <a:solidFill>
          <a:schemeClr val="accent5">
            <a:lumMod val="5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b="1" kern="1200" dirty="0">
              <a:ea typeface="Calibri" panose="020F0502020204030204" pitchFamily="34" charset="0"/>
              <a:cs typeface="Arial" panose="020B0604020202020204" pitchFamily="34" charset="0"/>
            </a:rPr>
            <a:t>Maternal Death Surveillance &amp; Response (MDSR)</a:t>
          </a:r>
          <a:endParaRPr lang="en-US" sz="2200" kern="1200" dirty="0"/>
        </a:p>
      </dsp:txBody>
      <dsp:txXfrm>
        <a:off x="8205267" y="3589142"/>
        <a:ext cx="2485495" cy="149129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3849AB-C91B-214A-BE58-B31D396865EF}">
      <dsp:nvSpPr>
        <dsp:cNvPr id="0" name=""/>
        <dsp:cNvSpPr/>
      </dsp:nvSpPr>
      <dsp:spPr>
        <a:xfrm>
          <a:off x="-6979514" y="-1067018"/>
          <a:ext cx="8306236" cy="8306236"/>
        </a:xfrm>
        <a:prstGeom prst="blockArc">
          <a:avLst>
            <a:gd name="adj1" fmla="val 18900000"/>
            <a:gd name="adj2" fmla="val 2700000"/>
            <a:gd name="adj3" fmla="val 260"/>
          </a:avLst>
        </a:pr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B6CB27A-227A-414B-805F-3DD49E9ED409}">
      <dsp:nvSpPr>
        <dsp:cNvPr id="0" name=""/>
        <dsp:cNvSpPr/>
      </dsp:nvSpPr>
      <dsp:spPr>
        <a:xfrm>
          <a:off x="579348" y="385639"/>
          <a:ext cx="9238167" cy="77177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2594" tIns="45720" rIns="45720" bIns="45720" numCol="1" spcCol="1270" anchor="ctr" anchorCtr="0">
          <a:noAutofit/>
        </a:bodyPr>
        <a:lstStyle/>
        <a:p>
          <a:pPr lvl="0" algn="l" defTabSz="800100">
            <a:lnSpc>
              <a:spcPct val="90000"/>
            </a:lnSpc>
            <a:spcBef>
              <a:spcPct val="0"/>
            </a:spcBef>
            <a:spcAft>
              <a:spcPct val="35000"/>
            </a:spcAft>
          </a:pPr>
          <a:r>
            <a:rPr lang="en-GB" sz="1800" kern="1200" dirty="0"/>
            <a:t>To provide high quality medical, surgical and emergency care services in a dignified  and respectful manner as per SUMAN service package at no cost to the beneficiaries</a:t>
          </a:r>
        </a:p>
      </dsp:txBody>
      <dsp:txXfrm>
        <a:off x="579348" y="385639"/>
        <a:ext cx="9238167" cy="771771"/>
      </dsp:txXfrm>
    </dsp:sp>
    <dsp:sp modelId="{9013008A-B15E-0943-970A-4C7AA6F868F8}">
      <dsp:nvSpPr>
        <dsp:cNvPr id="0" name=""/>
        <dsp:cNvSpPr/>
      </dsp:nvSpPr>
      <dsp:spPr>
        <a:xfrm>
          <a:off x="96991" y="289167"/>
          <a:ext cx="964714" cy="964714"/>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501D0C0-DE67-6341-91BF-65C5BAEED787}">
      <dsp:nvSpPr>
        <dsp:cNvPr id="0" name=""/>
        <dsp:cNvSpPr/>
      </dsp:nvSpPr>
      <dsp:spPr>
        <a:xfrm>
          <a:off x="1132377" y="1542926"/>
          <a:ext cx="8685138" cy="77177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2594" tIns="45720" rIns="45720" bIns="45720" numCol="1" spcCol="1270" anchor="ctr" anchorCtr="0">
          <a:noAutofit/>
        </a:bodyPr>
        <a:lstStyle/>
        <a:p>
          <a:pPr lvl="0" algn="l" defTabSz="800100">
            <a:lnSpc>
              <a:spcPct val="90000"/>
            </a:lnSpc>
            <a:spcBef>
              <a:spcPct val="0"/>
            </a:spcBef>
            <a:spcAft>
              <a:spcPct val="35000"/>
            </a:spcAft>
          </a:pPr>
          <a:r>
            <a:rPr lang="en-GB" sz="1800" kern="1200" dirty="0"/>
            <a:t>To leverage institutional and community based platforms to help create awareness in the community on the entitlements under SUMAN</a:t>
          </a:r>
        </a:p>
      </dsp:txBody>
      <dsp:txXfrm>
        <a:off x="1132377" y="1542926"/>
        <a:ext cx="8685138" cy="771771"/>
      </dsp:txXfrm>
    </dsp:sp>
    <dsp:sp modelId="{713FD803-6692-D24E-A19B-4CD0CFD1D783}">
      <dsp:nvSpPr>
        <dsp:cNvPr id="0" name=""/>
        <dsp:cNvSpPr/>
      </dsp:nvSpPr>
      <dsp:spPr>
        <a:xfrm>
          <a:off x="650020" y="1446455"/>
          <a:ext cx="964714" cy="964714"/>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350F644-3735-F446-B2BA-8B7581BC4AD7}">
      <dsp:nvSpPr>
        <dsp:cNvPr id="0" name=""/>
        <dsp:cNvSpPr/>
      </dsp:nvSpPr>
      <dsp:spPr>
        <a:xfrm>
          <a:off x="1302113" y="2700214"/>
          <a:ext cx="8515403" cy="77177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2594" tIns="45720" rIns="45720" bIns="45720" numCol="1" spcCol="1270" anchor="ctr" anchorCtr="0">
          <a:noAutofit/>
        </a:bodyPr>
        <a:lstStyle/>
        <a:p>
          <a:pPr lvl="0" algn="l" defTabSz="800100">
            <a:lnSpc>
              <a:spcPct val="90000"/>
            </a:lnSpc>
            <a:spcBef>
              <a:spcPct val="0"/>
            </a:spcBef>
            <a:spcAft>
              <a:spcPct val="35000"/>
            </a:spcAft>
          </a:pPr>
          <a:r>
            <a:rPr lang="en-GB" sz="1800" kern="1200" dirty="0"/>
            <a:t>To strengthen Grievance Redressal Mechanism by incorporating client feedback		</a:t>
          </a:r>
        </a:p>
      </dsp:txBody>
      <dsp:txXfrm>
        <a:off x="1302113" y="2700214"/>
        <a:ext cx="8515403" cy="771771"/>
      </dsp:txXfrm>
    </dsp:sp>
    <dsp:sp modelId="{D3DB87DE-AE06-C146-8AD5-33272D3DD80E}">
      <dsp:nvSpPr>
        <dsp:cNvPr id="0" name=""/>
        <dsp:cNvSpPr/>
      </dsp:nvSpPr>
      <dsp:spPr>
        <a:xfrm>
          <a:off x="819755" y="2603742"/>
          <a:ext cx="964714" cy="964714"/>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9BABB22-3F6F-7847-8263-3633420DDEF4}">
      <dsp:nvSpPr>
        <dsp:cNvPr id="0" name=""/>
        <dsp:cNvSpPr/>
      </dsp:nvSpPr>
      <dsp:spPr>
        <a:xfrm>
          <a:off x="1132377" y="3857501"/>
          <a:ext cx="8685138" cy="77177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2594" tIns="45720" rIns="45720" bIns="45720" numCol="1" spcCol="1270" anchor="ctr" anchorCtr="0">
          <a:noAutofit/>
        </a:bodyPr>
        <a:lstStyle/>
        <a:p>
          <a:pPr lvl="0" algn="l" defTabSz="800100">
            <a:lnSpc>
              <a:spcPct val="90000"/>
            </a:lnSpc>
            <a:spcBef>
              <a:spcPct val="0"/>
            </a:spcBef>
            <a:spcAft>
              <a:spcPct val="35000"/>
            </a:spcAft>
          </a:pPr>
          <a:r>
            <a:rPr lang="en-GB" sz="1800" kern="1200" dirty="0"/>
            <a:t>To orient service providers and build their capacity for delivering SUMAN </a:t>
          </a:r>
        </a:p>
      </dsp:txBody>
      <dsp:txXfrm>
        <a:off x="1132377" y="3857501"/>
        <a:ext cx="8685138" cy="771771"/>
      </dsp:txXfrm>
    </dsp:sp>
    <dsp:sp modelId="{7A2F4D18-231C-F540-818E-BCA98111B514}">
      <dsp:nvSpPr>
        <dsp:cNvPr id="0" name=""/>
        <dsp:cNvSpPr/>
      </dsp:nvSpPr>
      <dsp:spPr>
        <a:xfrm>
          <a:off x="650020" y="3761030"/>
          <a:ext cx="964714" cy="964714"/>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5F002DD-1C75-5543-A0EB-3108533A2B15}">
      <dsp:nvSpPr>
        <dsp:cNvPr id="0" name=""/>
        <dsp:cNvSpPr/>
      </dsp:nvSpPr>
      <dsp:spPr>
        <a:xfrm>
          <a:off x="579348" y="5014789"/>
          <a:ext cx="9238167" cy="77177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2594" tIns="45720" rIns="45720" bIns="45720" numCol="1" spcCol="1270" anchor="ctr" anchorCtr="0">
          <a:noAutofit/>
        </a:bodyPr>
        <a:lstStyle/>
        <a:p>
          <a:pPr lvl="0" algn="l" defTabSz="800100">
            <a:lnSpc>
              <a:spcPct val="90000"/>
            </a:lnSpc>
            <a:spcBef>
              <a:spcPct val="0"/>
            </a:spcBef>
            <a:spcAft>
              <a:spcPct val="35000"/>
            </a:spcAft>
          </a:pPr>
          <a:r>
            <a:rPr lang="en-GB" sz="1800" kern="1200" dirty="0"/>
            <a:t>To ensure reporting and review of all Maternal and Infant deaths</a:t>
          </a:r>
        </a:p>
      </dsp:txBody>
      <dsp:txXfrm>
        <a:off x="579348" y="5014789"/>
        <a:ext cx="9238167" cy="771771"/>
      </dsp:txXfrm>
    </dsp:sp>
    <dsp:sp modelId="{9A8CB63A-0235-BA45-9C68-920A92B87AE1}">
      <dsp:nvSpPr>
        <dsp:cNvPr id="0" name=""/>
        <dsp:cNvSpPr/>
      </dsp:nvSpPr>
      <dsp:spPr>
        <a:xfrm>
          <a:off x="96991" y="4918317"/>
          <a:ext cx="964714" cy="964714"/>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F13E00-7059-42DB-9C3C-2F08C748E20D}">
      <dsp:nvSpPr>
        <dsp:cNvPr id="0" name=""/>
        <dsp:cNvSpPr/>
      </dsp:nvSpPr>
      <dsp:spPr>
        <a:xfrm rot="16200000">
          <a:off x="1744669" y="-1762096"/>
          <a:ext cx="2475439" cy="5964777"/>
        </a:xfrm>
        <a:prstGeom prst="round1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n-US" sz="2800" b="1" kern="1200" dirty="0"/>
            <a:t>Annual target</a:t>
          </a:r>
        </a:p>
        <a:p>
          <a:pPr lvl="0" algn="ctr" defTabSz="1244600">
            <a:lnSpc>
              <a:spcPct val="90000"/>
            </a:lnSpc>
            <a:spcBef>
              <a:spcPct val="0"/>
            </a:spcBef>
            <a:spcAft>
              <a:spcPct val="35000"/>
            </a:spcAft>
          </a:pPr>
          <a:r>
            <a:rPr lang="en-US" sz="2800" b="1" kern="1200" dirty="0"/>
            <a:t>-2.6 crore newborns; </a:t>
          </a:r>
        </a:p>
        <a:p>
          <a:pPr lvl="0" algn="ctr" defTabSz="1244600">
            <a:lnSpc>
              <a:spcPct val="90000"/>
            </a:lnSpc>
            <a:spcBef>
              <a:spcPct val="0"/>
            </a:spcBef>
            <a:spcAft>
              <a:spcPct val="35000"/>
            </a:spcAft>
          </a:pPr>
          <a:r>
            <a:rPr lang="en-US" sz="2800" b="1" kern="1200" dirty="0"/>
            <a:t>-2.9 crore pregnant women</a:t>
          </a:r>
        </a:p>
      </dsp:txBody>
      <dsp:txXfrm rot="5400000">
        <a:off x="0" y="-17427"/>
        <a:ext cx="5964777" cy="1856579"/>
      </dsp:txXfrm>
    </dsp:sp>
    <dsp:sp modelId="{B6966B32-49B0-42AC-8340-440546E8B8DB}">
      <dsp:nvSpPr>
        <dsp:cNvPr id="0" name=""/>
        <dsp:cNvSpPr/>
      </dsp:nvSpPr>
      <dsp:spPr>
        <a:xfrm>
          <a:off x="5964777" y="-17427"/>
          <a:ext cx="5964777" cy="2475439"/>
        </a:xfrm>
        <a:prstGeom prst="round1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100000"/>
            </a:lnSpc>
            <a:spcBef>
              <a:spcPct val="0"/>
            </a:spcBef>
            <a:spcAft>
              <a:spcPct val="35000"/>
            </a:spcAft>
          </a:pPr>
          <a:r>
            <a:rPr lang="en-IN" sz="2400" b="1" kern="1200" dirty="0"/>
            <a:t>Vaccine against  12 Vaccine Preventable Diseases</a:t>
          </a:r>
          <a:br>
            <a:rPr lang="en-IN" sz="2400" b="1" kern="1200" dirty="0"/>
          </a:br>
          <a:r>
            <a:rPr lang="en-IN" sz="2400" b="1" kern="1200" dirty="0"/>
            <a:t>-10 nation wide;</a:t>
          </a:r>
          <a:br>
            <a:rPr lang="en-IN" sz="2400" b="1" kern="1200" dirty="0"/>
          </a:br>
          <a:r>
            <a:rPr lang="en-IN" sz="2400" b="1" kern="1200" dirty="0"/>
            <a:t>-2 sub-nationally</a:t>
          </a:r>
          <a:br>
            <a:rPr lang="en-IN" sz="2400" b="1" kern="1200" dirty="0"/>
          </a:br>
          <a:r>
            <a:rPr lang="en-IN" sz="2400" b="1" kern="1200" dirty="0"/>
            <a:t>[</a:t>
          </a:r>
          <a:r>
            <a:rPr lang="en-IN" sz="2000" b="1" kern="1200" dirty="0"/>
            <a:t>PCV: under expansion; JE: endemic districts]</a:t>
          </a:r>
          <a:endParaRPr lang="en-IN" sz="2400" b="1" kern="1200" dirty="0"/>
        </a:p>
      </dsp:txBody>
      <dsp:txXfrm>
        <a:off x="5964777" y="-17427"/>
        <a:ext cx="5964777" cy="1856579"/>
      </dsp:txXfrm>
    </dsp:sp>
    <dsp:sp modelId="{5E045E31-C705-4391-B2AE-1EDF42E86B42}">
      <dsp:nvSpPr>
        <dsp:cNvPr id="0" name=""/>
        <dsp:cNvSpPr/>
      </dsp:nvSpPr>
      <dsp:spPr>
        <a:xfrm rot="10800000">
          <a:off x="0" y="2458011"/>
          <a:ext cx="5964777" cy="2475439"/>
        </a:xfrm>
        <a:prstGeom prst="round1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t" anchorCtr="0">
          <a:noAutofit/>
        </a:bodyPr>
        <a:lstStyle/>
        <a:p>
          <a:pPr lvl="0" algn="ctr" defTabSz="1244600">
            <a:lnSpc>
              <a:spcPct val="90000"/>
            </a:lnSpc>
            <a:spcBef>
              <a:spcPct val="0"/>
            </a:spcBef>
            <a:spcAft>
              <a:spcPct val="35000"/>
            </a:spcAft>
          </a:pPr>
          <a:r>
            <a:rPr lang="en-US" sz="2800" b="1" kern="1200" dirty="0"/>
            <a:t>Approx. 1.2 crore sessions planned per year </a:t>
          </a:r>
          <a:r>
            <a:rPr lang="en-IN" sz="2400" b="0" i="1" kern="1200" dirty="0"/>
            <a:t>(Source: HMIS*)</a:t>
          </a:r>
          <a:endParaRPr lang="en-IN" sz="2400" b="1" kern="1200" dirty="0"/>
        </a:p>
      </dsp:txBody>
      <dsp:txXfrm rot="10800000">
        <a:off x="0" y="3076871"/>
        <a:ext cx="5964777" cy="1856579"/>
      </dsp:txXfrm>
    </dsp:sp>
    <dsp:sp modelId="{3EB7E996-3EF5-4D96-9A1A-A982BCA7EE6F}">
      <dsp:nvSpPr>
        <dsp:cNvPr id="0" name=""/>
        <dsp:cNvSpPr/>
      </dsp:nvSpPr>
      <dsp:spPr>
        <a:xfrm rot="5400000">
          <a:off x="7674592" y="679627"/>
          <a:ext cx="2545147" cy="5964777"/>
        </a:xfrm>
        <a:prstGeom prst="round1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t" anchorCtr="0">
          <a:noAutofit/>
        </a:bodyPr>
        <a:lstStyle/>
        <a:p>
          <a:pPr lvl="0" algn="ctr" defTabSz="1244600">
            <a:lnSpc>
              <a:spcPct val="90000"/>
            </a:lnSpc>
            <a:spcBef>
              <a:spcPct val="0"/>
            </a:spcBef>
            <a:spcAft>
              <a:spcPct val="35000"/>
            </a:spcAft>
          </a:pPr>
          <a:r>
            <a:rPr lang="en-IN" sz="2800" b="1" kern="1200" dirty="0"/>
            <a:t>Approx. 29,000 cold chain points for storage and distribution of vaccines</a:t>
          </a:r>
        </a:p>
        <a:p>
          <a:pPr lvl="0" algn="ctr" defTabSz="1244600">
            <a:lnSpc>
              <a:spcPct val="90000"/>
            </a:lnSpc>
            <a:spcBef>
              <a:spcPct val="0"/>
            </a:spcBef>
            <a:spcAft>
              <a:spcPct val="35000"/>
            </a:spcAft>
          </a:pPr>
          <a:r>
            <a:rPr lang="en-IN" sz="2400" b="0" i="1" kern="1200" dirty="0"/>
            <a:t>(Source: NCCMIS*)</a:t>
          </a:r>
        </a:p>
      </dsp:txBody>
      <dsp:txXfrm rot="-5400000">
        <a:off x="5964777" y="3025728"/>
        <a:ext cx="5964777" cy="1908860"/>
      </dsp:txXfrm>
    </dsp:sp>
    <dsp:sp modelId="{F638FE78-5728-481D-A7B3-D11638EFBCAA}">
      <dsp:nvSpPr>
        <dsp:cNvPr id="0" name=""/>
        <dsp:cNvSpPr/>
      </dsp:nvSpPr>
      <dsp:spPr>
        <a:xfrm>
          <a:off x="909879" y="2187093"/>
          <a:ext cx="10109796" cy="576690"/>
        </a:xfrm>
        <a:prstGeom prst="roundRect">
          <a:avLst/>
        </a:prstGeom>
        <a:solidFill>
          <a:srgbClr val="097458"/>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IN" sz="2800" b="1" kern="1200" dirty="0">
              <a:solidFill>
                <a:schemeClr val="bg1"/>
              </a:solidFill>
            </a:rPr>
            <a:t>One of the largest Public Health Programmes</a:t>
          </a:r>
        </a:p>
      </dsp:txBody>
      <dsp:txXfrm>
        <a:off x="938031" y="2215245"/>
        <a:ext cx="10053492" cy="52038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11AF8B-4303-4A8F-9D65-602DD549BF56}">
      <dsp:nvSpPr>
        <dsp:cNvPr id="0" name=""/>
        <dsp:cNvSpPr/>
      </dsp:nvSpPr>
      <dsp:spPr>
        <a:xfrm>
          <a:off x="3449678" y="2016028"/>
          <a:ext cx="3215063" cy="1432781"/>
        </a:xfrm>
        <a:custGeom>
          <a:avLst/>
          <a:gdLst/>
          <a:ahLst/>
          <a:cxnLst/>
          <a:rect l="0" t="0" r="0" b="0"/>
          <a:pathLst>
            <a:path>
              <a:moveTo>
                <a:pt x="0" y="0"/>
              </a:moveTo>
              <a:lnTo>
                <a:pt x="1607531" y="0"/>
              </a:lnTo>
              <a:lnTo>
                <a:pt x="1607531" y="1432781"/>
              </a:lnTo>
              <a:lnTo>
                <a:pt x="3215063" y="1432781"/>
              </a:lnTo>
            </a:path>
          </a:pathLst>
        </a:custGeom>
        <a:noFill/>
        <a:ln w="12700" cap="flat" cmpd="sng" algn="ctr">
          <a:solidFill>
            <a:srgbClr val="00B050"/>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n-US" sz="1200" kern="1200" dirty="0"/>
        </a:p>
      </dsp:txBody>
      <dsp:txXfrm>
        <a:off x="3297274" y="2644421"/>
        <a:ext cx="3519870" cy="175993"/>
      </dsp:txXfrm>
    </dsp:sp>
    <dsp:sp modelId="{19C26FBC-14A0-4617-90D3-120079FBB162}">
      <dsp:nvSpPr>
        <dsp:cNvPr id="0" name=""/>
        <dsp:cNvSpPr/>
      </dsp:nvSpPr>
      <dsp:spPr>
        <a:xfrm>
          <a:off x="3449678" y="1970308"/>
          <a:ext cx="3215063" cy="91440"/>
        </a:xfrm>
        <a:custGeom>
          <a:avLst/>
          <a:gdLst/>
          <a:ahLst/>
          <a:cxnLst/>
          <a:rect l="0" t="0" r="0" b="0"/>
          <a:pathLst>
            <a:path>
              <a:moveTo>
                <a:pt x="0" y="45720"/>
              </a:moveTo>
              <a:lnTo>
                <a:pt x="1607531" y="45720"/>
              </a:lnTo>
              <a:lnTo>
                <a:pt x="1607531" y="128978"/>
              </a:lnTo>
              <a:lnTo>
                <a:pt x="3215063" y="128978"/>
              </a:lnTo>
            </a:path>
          </a:pathLst>
        </a:custGeom>
        <a:noFill/>
        <a:ln w="12700" cap="flat" cmpd="sng" algn="ctr">
          <a:solidFill>
            <a:srgbClr val="00B050"/>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n-US" sz="1100" kern="1200" dirty="0"/>
        </a:p>
      </dsp:txBody>
      <dsp:txXfrm>
        <a:off x="3449139" y="1935624"/>
        <a:ext cx="3216140" cy="160807"/>
      </dsp:txXfrm>
    </dsp:sp>
    <dsp:sp modelId="{FA827955-4C5A-4F7F-AD06-EE45BF0C9EDA}">
      <dsp:nvSpPr>
        <dsp:cNvPr id="0" name=""/>
        <dsp:cNvSpPr/>
      </dsp:nvSpPr>
      <dsp:spPr>
        <a:xfrm>
          <a:off x="3449678" y="705622"/>
          <a:ext cx="3215063" cy="1310405"/>
        </a:xfrm>
        <a:custGeom>
          <a:avLst/>
          <a:gdLst/>
          <a:ahLst/>
          <a:cxnLst/>
          <a:rect l="0" t="0" r="0" b="0"/>
          <a:pathLst>
            <a:path>
              <a:moveTo>
                <a:pt x="0" y="1310405"/>
              </a:moveTo>
              <a:lnTo>
                <a:pt x="1607531" y="1310405"/>
              </a:lnTo>
              <a:lnTo>
                <a:pt x="1607531" y="0"/>
              </a:lnTo>
              <a:lnTo>
                <a:pt x="3215063" y="0"/>
              </a:lnTo>
            </a:path>
          </a:pathLst>
        </a:custGeom>
        <a:noFill/>
        <a:ln w="12700" cap="flat" cmpd="sng" algn="ctr">
          <a:solidFill>
            <a:srgbClr val="00B050"/>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n-US" sz="1200" kern="1200" dirty="0"/>
        </a:p>
      </dsp:txBody>
      <dsp:txXfrm>
        <a:off x="3321280" y="1274028"/>
        <a:ext cx="3471857" cy="173592"/>
      </dsp:txXfrm>
    </dsp:sp>
    <dsp:sp modelId="{C2918F97-3E3F-44AC-AF41-13F3007BA39F}">
      <dsp:nvSpPr>
        <dsp:cNvPr id="0" name=""/>
        <dsp:cNvSpPr/>
      </dsp:nvSpPr>
      <dsp:spPr>
        <a:xfrm>
          <a:off x="1672896" y="1428582"/>
          <a:ext cx="2378671" cy="1174891"/>
        </a:xfrm>
        <a:prstGeom prst="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1511300">
            <a:lnSpc>
              <a:spcPct val="90000"/>
            </a:lnSpc>
            <a:spcBef>
              <a:spcPct val="0"/>
            </a:spcBef>
            <a:spcAft>
              <a:spcPct val="35000"/>
            </a:spcAft>
          </a:pPr>
          <a:r>
            <a:rPr lang="en-US" sz="3400" b="1" kern="1200" dirty="0">
              <a:solidFill>
                <a:schemeClr val="bg1"/>
              </a:solidFill>
              <a:latin typeface="Agency FB" panose="020B0503020202020204" pitchFamily="34" charset="0"/>
            </a:rPr>
            <a:t>139+ </a:t>
          </a:r>
          <a:r>
            <a:rPr lang="en-US" sz="2800" b="0" kern="1200" dirty="0">
              <a:solidFill>
                <a:schemeClr val="bg1"/>
              </a:solidFill>
              <a:latin typeface="Agency FB" panose="020B0503020202020204" pitchFamily="34" charset="0"/>
            </a:rPr>
            <a:t>Million</a:t>
          </a:r>
        </a:p>
      </dsp:txBody>
      <dsp:txXfrm>
        <a:off x="1672896" y="1428582"/>
        <a:ext cx="2378671" cy="1174891"/>
      </dsp:txXfrm>
    </dsp:sp>
    <dsp:sp modelId="{460CC9F4-0A84-4237-BE3D-54E4E836730D}">
      <dsp:nvSpPr>
        <dsp:cNvPr id="0" name=""/>
        <dsp:cNvSpPr/>
      </dsp:nvSpPr>
      <dsp:spPr>
        <a:xfrm>
          <a:off x="6664741" y="239318"/>
          <a:ext cx="1920339" cy="932608"/>
        </a:xfrm>
        <a:prstGeom prst="rect">
          <a:avLst/>
        </a:prstGeom>
        <a:solidFill>
          <a:srgbClr val="09745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b="1" kern="1200" dirty="0">
              <a:latin typeface="Agency FB" panose="020B0503020202020204" pitchFamily="34" charset="0"/>
            </a:rPr>
            <a:t>53+ </a:t>
          </a:r>
          <a:r>
            <a:rPr lang="en-US" sz="2000" b="0" kern="1200" dirty="0">
              <a:latin typeface="Agency FB" panose="020B0503020202020204" pitchFamily="34" charset="0"/>
            </a:rPr>
            <a:t>Million</a:t>
          </a:r>
        </a:p>
      </dsp:txBody>
      <dsp:txXfrm>
        <a:off x="6664741" y="239318"/>
        <a:ext cx="1920339" cy="932608"/>
      </dsp:txXfrm>
    </dsp:sp>
    <dsp:sp modelId="{0A960081-23FA-46D8-AFFB-860FDFF37516}">
      <dsp:nvSpPr>
        <dsp:cNvPr id="0" name=""/>
        <dsp:cNvSpPr/>
      </dsp:nvSpPr>
      <dsp:spPr>
        <a:xfrm>
          <a:off x="6664741" y="1669165"/>
          <a:ext cx="1920339" cy="860243"/>
        </a:xfrm>
        <a:prstGeom prst="rect">
          <a:avLst/>
        </a:prstGeom>
        <a:solidFill>
          <a:srgbClr val="09745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b="1" kern="1200" dirty="0">
              <a:latin typeface="Agency FB" panose="020B0503020202020204" pitchFamily="34" charset="0"/>
            </a:rPr>
            <a:t>1.82+ </a:t>
          </a:r>
          <a:r>
            <a:rPr lang="en-US" sz="2000" b="0" kern="1200" dirty="0">
              <a:latin typeface="Agency FB" panose="020B0503020202020204" pitchFamily="34" charset="0"/>
            </a:rPr>
            <a:t>Million</a:t>
          </a:r>
        </a:p>
      </dsp:txBody>
      <dsp:txXfrm>
        <a:off x="6664741" y="1669165"/>
        <a:ext cx="1920339" cy="860243"/>
      </dsp:txXfrm>
    </dsp:sp>
    <dsp:sp modelId="{2C89B2B1-AB1C-4428-8AED-958945CB9A5C}">
      <dsp:nvSpPr>
        <dsp:cNvPr id="0" name=""/>
        <dsp:cNvSpPr/>
      </dsp:nvSpPr>
      <dsp:spPr>
        <a:xfrm>
          <a:off x="6664741" y="3065763"/>
          <a:ext cx="1920339" cy="766090"/>
        </a:xfrm>
        <a:prstGeom prst="rect">
          <a:avLst/>
        </a:prstGeom>
        <a:solidFill>
          <a:srgbClr val="09745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b="1" kern="1200" dirty="0">
              <a:latin typeface="Agency FB" panose="020B0503020202020204" pitchFamily="34" charset="0"/>
            </a:rPr>
            <a:t>22,000</a:t>
          </a:r>
        </a:p>
      </dsp:txBody>
      <dsp:txXfrm>
        <a:off x="6664741" y="3065763"/>
        <a:ext cx="1920339" cy="76609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3927C1-66CB-46C7-A22B-9212019883EF}">
      <dsp:nvSpPr>
        <dsp:cNvPr id="0" name=""/>
        <dsp:cNvSpPr/>
      </dsp:nvSpPr>
      <dsp:spPr>
        <a:xfrm>
          <a:off x="-6654240" y="-1017568"/>
          <a:ext cx="7919834" cy="7919834"/>
        </a:xfrm>
        <a:prstGeom prst="blockArc">
          <a:avLst>
            <a:gd name="adj1" fmla="val 18900000"/>
            <a:gd name="adj2" fmla="val 2700000"/>
            <a:gd name="adj3" fmla="val 273"/>
          </a:avLst>
        </a:pr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FF64A88-9FE6-4E86-98D0-EA675B765C7C}">
      <dsp:nvSpPr>
        <dsp:cNvPr id="0" name=""/>
        <dsp:cNvSpPr/>
      </dsp:nvSpPr>
      <dsp:spPr>
        <a:xfrm>
          <a:off x="552781" y="287769"/>
          <a:ext cx="8917179" cy="895635"/>
        </a:xfrm>
        <a:prstGeom prst="rect">
          <a:avLst/>
        </a:prstGeom>
        <a:solidFill>
          <a:srgbClr val="097458"/>
        </a:solidFill>
        <a:ln w="12700" cap="flat" cmpd="sng" algn="ctr">
          <a:solidFill>
            <a:srgbClr val="035449"/>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059" tIns="45720" rIns="45720" bIns="45720" numCol="1" spcCol="1270" anchor="ctr" anchorCtr="0">
          <a:noAutofit/>
        </a:bodyPr>
        <a:lstStyle/>
        <a:p>
          <a:pPr lvl="0" algn="l" defTabSz="800100">
            <a:lnSpc>
              <a:spcPct val="90000"/>
            </a:lnSpc>
            <a:spcBef>
              <a:spcPct val="0"/>
            </a:spcBef>
            <a:spcAft>
              <a:spcPct val="35000"/>
            </a:spcAft>
          </a:pPr>
          <a:r>
            <a:rPr lang="en-US" sz="1800" b="1" kern="1200" dirty="0">
              <a:latin typeface="+mn-lt"/>
            </a:rPr>
            <a:t>Age appropriate, skill-oriented, theme based, graded curriculum for the teachers to implement the activities at school level launched on 12</a:t>
          </a:r>
          <a:r>
            <a:rPr lang="en-US" sz="1800" b="1" kern="1200" baseline="30000" dirty="0">
              <a:latin typeface="+mn-lt"/>
            </a:rPr>
            <a:t>th</a:t>
          </a:r>
          <a:r>
            <a:rPr lang="en-US" sz="1800" b="1" kern="1200" dirty="0">
              <a:latin typeface="+mn-lt"/>
            </a:rPr>
            <a:t> Feb, 2020.</a:t>
          </a:r>
        </a:p>
      </dsp:txBody>
      <dsp:txXfrm>
        <a:off x="552781" y="287769"/>
        <a:ext cx="8917179" cy="895635"/>
      </dsp:txXfrm>
    </dsp:sp>
    <dsp:sp modelId="{59D13241-5A49-42DF-9DFA-00E0100F1400}">
      <dsp:nvSpPr>
        <dsp:cNvPr id="0" name=""/>
        <dsp:cNvSpPr/>
      </dsp:nvSpPr>
      <dsp:spPr>
        <a:xfrm>
          <a:off x="92892" y="275698"/>
          <a:ext cx="919778" cy="919778"/>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DE653D0-CFFF-4845-844E-388142FDEB96}">
      <dsp:nvSpPr>
        <dsp:cNvPr id="0" name=""/>
        <dsp:cNvSpPr/>
      </dsp:nvSpPr>
      <dsp:spPr>
        <a:xfrm>
          <a:off x="1080050" y="1322085"/>
          <a:ext cx="8389910" cy="1033764"/>
        </a:xfrm>
        <a:prstGeom prst="rect">
          <a:avLst/>
        </a:prstGeom>
        <a:solidFill>
          <a:srgbClr val="097458"/>
        </a:solidFill>
        <a:ln w="12700" cap="flat" cmpd="sng" algn="ctr">
          <a:solidFill>
            <a:srgbClr val="035449"/>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059" tIns="45720" rIns="45720" bIns="45720" numCol="1" spcCol="1270" anchor="ctr" anchorCtr="0">
          <a:noAutofit/>
        </a:bodyPr>
        <a:lstStyle/>
        <a:p>
          <a:pPr lvl="0" algn="l" defTabSz="800100">
            <a:lnSpc>
              <a:spcPct val="90000"/>
            </a:lnSpc>
            <a:spcBef>
              <a:spcPct val="0"/>
            </a:spcBef>
            <a:spcAft>
              <a:spcPct val="35000"/>
            </a:spcAft>
          </a:pPr>
          <a:r>
            <a:rPr lang="en-IN" sz="1800" b="1" kern="1200" dirty="0">
              <a:latin typeface="+mn-lt"/>
            </a:rPr>
            <a:t>Two teachers in every school designated as “Health and Wellness Ambassadors”, will be trained to transact health promotion and disease prevention information in the form of interesting activities for one hour every week</a:t>
          </a:r>
        </a:p>
      </dsp:txBody>
      <dsp:txXfrm>
        <a:off x="1080050" y="1322085"/>
        <a:ext cx="8389910" cy="1033764"/>
      </dsp:txXfrm>
    </dsp:sp>
    <dsp:sp modelId="{25530819-E103-4285-AB81-74610B73066B}">
      <dsp:nvSpPr>
        <dsp:cNvPr id="0" name=""/>
        <dsp:cNvSpPr/>
      </dsp:nvSpPr>
      <dsp:spPr>
        <a:xfrm>
          <a:off x="494956" y="1325147"/>
          <a:ext cx="1073942" cy="1027640"/>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2A973E-7D0B-489B-910B-C9077953A2D9}">
      <dsp:nvSpPr>
        <dsp:cNvPr id="0" name=""/>
        <dsp:cNvSpPr/>
      </dsp:nvSpPr>
      <dsp:spPr>
        <a:xfrm>
          <a:off x="1241879" y="2574437"/>
          <a:ext cx="8228081" cy="735822"/>
        </a:xfrm>
        <a:prstGeom prst="rect">
          <a:avLst/>
        </a:prstGeom>
        <a:solidFill>
          <a:srgbClr val="097458"/>
        </a:solidFill>
        <a:ln w="12700" cap="flat" cmpd="sng" algn="ctr">
          <a:solidFill>
            <a:srgbClr val="035449"/>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059" tIns="45720" rIns="45720" bIns="45720" numCol="1" spcCol="1270" anchor="ctr" anchorCtr="0">
          <a:noAutofit/>
        </a:bodyPr>
        <a:lstStyle/>
        <a:p>
          <a:pPr lvl="0" algn="l" defTabSz="800100">
            <a:lnSpc>
              <a:spcPct val="90000"/>
            </a:lnSpc>
            <a:spcBef>
              <a:spcPct val="0"/>
            </a:spcBef>
            <a:spcAft>
              <a:spcPct val="35000"/>
            </a:spcAft>
          </a:pPr>
          <a:r>
            <a:rPr lang="en-US" sz="1800" b="1" kern="1200" dirty="0">
              <a:latin typeface="+mn-lt"/>
            </a:rPr>
            <a:t>24 hour sessions will be delivered through weekly structured interactive classroom-based activities</a:t>
          </a:r>
          <a:endParaRPr lang="en-IN" sz="1800" b="1" kern="1200" dirty="0">
            <a:latin typeface="+mn-lt"/>
          </a:endParaRPr>
        </a:p>
      </dsp:txBody>
      <dsp:txXfrm>
        <a:off x="1241879" y="2574437"/>
        <a:ext cx="8228081" cy="735822"/>
      </dsp:txXfrm>
    </dsp:sp>
    <dsp:sp modelId="{755BB23A-2A33-47C6-A960-3A3F5E660D0B}">
      <dsp:nvSpPr>
        <dsp:cNvPr id="0" name=""/>
        <dsp:cNvSpPr/>
      </dsp:nvSpPr>
      <dsp:spPr>
        <a:xfrm>
          <a:off x="781990" y="2482459"/>
          <a:ext cx="919778" cy="919778"/>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1C9B2C4-C532-4E15-A017-80F7E69A5F77}">
      <dsp:nvSpPr>
        <dsp:cNvPr id="0" name=""/>
        <dsp:cNvSpPr/>
      </dsp:nvSpPr>
      <dsp:spPr>
        <a:xfrm>
          <a:off x="1080050" y="3677818"/>
          <a:ext cx="8389910" cy="735822"/>
        </a:xfrm>
        <a:prstGeom prst="rect">
          <a:avLst/>
        </a:prstGeom>
        <a:solidFill>
          <a:srgbClr val="097458"/>
        </a:solidFill>
        <a:ln w="12700" cap="flat" cmpd="sng" algn="ctr">
          <a:solidFill>
            <a:srgbClr val="035449"/>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059" tIns="45720" rIns="45720" bIns="45720" numCol="1" spcCol="1270" anchor="ctr" anchorCtr="0">
          <a:noAutofit/>
        </a:bodyPr>
        <a:lstStyle/>
        <a:p>
          <a:pPr lvl="0" algn="l" defTabSz="800100">
            <a:lnSpc>
              <a:spcPct val="90000"/>
            </a:lnSpc>
            <a:spcBef>
              <a:spcPct val="0"/>
            </a:spcBef>
            <a:spcAft>
              <a:spcPct val="35000"/>
            </a:spcAft>
          </a:pPr>
          <a:r>
            <a:rPr lang="en-IN" sz="1800" b="1" kern="1200" dirty="0">
              <a:latin typeface="+mn-lt"/>
            </a:rPr>
            <a:t>Every Tuesday may be dedicated as Health and Wellness Day in the schools</a:t>
          </a:r>
        </a:p>
      </dsp:txBody>
      <dsp:txXfrm>
        <a:off x="1080050" y="3677818"/>
        <a:ext cx="8389910" cy="735822"/>
      </dsp:txXfrm>
    </dsp:sp>
    <dsp:sp modelId="{B376E8F0-F360-4D66-AEB0-66623D9FB11C}">
      <dsp:nvSpPr>
        <dsp:cNvPr id="0" name=""/>
        <dsp:cNvSpPr/>
      </dsp:nvSpPr>
      <dsp:spPr>
        <a:xfrm>
          <a:off x="620161" y="3585840"/>
          <a:ext cx="919778" cy="919778"/>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2F42BA-7C2F-46F7-AE9C-BC42388CB5D1}">
      <dsp:nvSpPr>
        <dsp:cNvPr id="0" name=""/>
        <dsp:cNvSpPr/>
      </dsp:nvSpPr>
      <dsp:spPr>
        <a:xfrm>
          <a:off x="552781" y="4781199"/>
          <a:ext cx="8917179" cy="735822"/>
        </a:xfrm>
        <a:prstGeom prst="rect">
          <a:avLst/>
        </a:prstGeom>
        <a:solidFill>
          <a:srgbClr val="097458"/>
        </a:solidFill>
        <a:ln w="12700" cap="flat" cmpd="sng" algn="ctr">
          <a:solidFill>
            <a:srgbClr val="035449"/>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059" tIns="45720" rIns="45720" bIns="45720" numCol="1" spcCol="1270" anchor="ctr" anchorCtr="0">
          <a:noAutofit/>
        </a:bodyPr>
        <a:lstStyle/>
        <a:p>
          <a:pPr lvl="0" algn="l" defTabSz="800100">
            <a:lnSpc>
              <a:spcPct val="90000"/>
            </a:lnSpc>
            <a:spcBef>
              <a:spcPct val="0"/>
            </a:spcBef>
            <a:spcAft>
              <a:spcPct val="35000"/>
            </a:spcAft>
          </a:pPr>
          <a:r>
            <a:rPr lang="en-IN" sz="1800" b="1" kern="1200" dirty="0">
              <a:latin typeface="+mn-lt"/>
            </a:rPr>
            <a:t>These health promotion messages will also have bearing on improving health practices in the country and students will act as Health and Wellness Messengers in the society.</a:t>
          </a:r>
        </a:p>
      </dsp:txBody>
      <dsp:txXfrm>
        <a:off x="552781" y="4781199"/>
        <a:ext cx="8917179" cy="735822"/>
      </dsp:txXfrm>
    </dsp:sp>
    <dsp:sp modelId="{4FFBBE13-3FB6-45BA-9A85-C7D952CC9B7C}">
      <dsp:nvSpPr>
        <dsp:cNvPr id="0" name=""/>
        <dsp:cNvSpPr/>
      </dsp:nvSpPr>
      <dsp:spPr>
        <a:xfrm>
          <a:off x="92892" y="4689221"/>
          <a:ext cx="919778" cy="919778"/>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28BA64-AB6D-4A2C-A294-01724803DFC3}">
      <dsp:nvSpPr>
        <dsp:cNvPr id="0" name=""/>
        <dsp:cNvSpPr/>
      </dsp:nvSpPr>
      <dsp:spPr>
        <a:xfrm>
          <a:off x="6439" y="124032"/>
          <a:ext cx="1676736" cy="1155271"/>
        </a:xfrm>
        <a:prstGeom prst="roundRect">
          <a:avLst/>
        </a:prstGeom>
        <a:blipFill rotWithShape="1">
          <a:blip xmlns:r="http://schemas.openxmlformats.org/officeDocument/2006/relationships" r:embed="rId1"/>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D9B61C-E234-4C62-A7B0-1A584ABF38A6}">
      <dsp:nvSpPr>
        <dsp:cNvPr id="0" name=""/>
        <dsp:cNvSpPr/>
      </dsp:nvSpPr>
      <dsp:spPr>
        <a:xfrm>
          <a:off x="6439" y="1279304"/>
          <a:ext cx="1676736" cy="622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0" numCol="1" spcCol="1270" anchor="t" anchorCtr="0">
          <a:noAutofit/>
        </a:bodyPr>
        <a:lstStyle/>
        <a:p>
          <a:pPr lvl="0" algn="ctr" defTabSz="622300">
            <a:lnSpc>
              <a:spcPct val="90000"/>
            </a:lnSpc>
            <a:spcBef>
              <a:spcPct val="0"/>
            </a:spcBef>
            <a:spcAft>
              <a:spcPct val="35000"/>
            </a:spcAft>
          </a:pPr>
          <a:r>
            <a:rPr lang="en-US" sz="1400" b="1" kern="1200" dirty="0">
              <a:solidFill>
                <a:sysClr val="windowText" lastClr="000000">
                  <a:hueOff val="0"/>
                  <a:satOff val="0"/>
                  <a:lumOff val="0"/>
                  <a:alphaOff val="0"/>
                </a:sysClr>
              </a:solidFill>
              <a:latin typeface="Gill Sans MT" panose="020B0502020104020203" pitchFamily="34" charset="0"/>
              <a:ea typeface="+mn-ea"/>
              <a:cs typeface="+mn-cs"/>
            </a:rPr>
            <a:t>Growing Up Healthy</a:t>
          </a:r>
        </a:p>
      </dsp:txBody>
      <dsp:txXfrm>
        <a:off x="6439" y="1279304"/>
        <a:ext cx="1676736" cy="622069"/>
      </dsp:txXfrm>
    </dsp:sp>
    <dsp:sp modelId="{F9E54189-2E87-47DB-890E-2198A1D1BBAF}">
      <dsp:nvSpPr>
        <dsp:cNvPr id="0" name=""/>
        <dsp:cNvSpPr/>
      </dsp:nvSpPr>
      <dsp:spPr>
        <a:xfrm>
          <a:off x="1850920" y="124032"/>
          <a:ext cx="1676736" cy="1155271"/>
        </a:xfrm>
        <a:prstGeom prst="roundRect">
          <a:avLst/>
        </a:prstGeom>
        <a:blipFill rotWithShape="1">
          <a:blip xmlns:r="http://schemas.openxmlformats.org/officeDocument/2006/relationships" r:embed="rId2"/>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D4DB52-1C02-4426-B6AF-7E2C01175440}">
      <dsp:nvSpPr>
        <dsp:cNvPr id="0" name=""/>
        <dsp:cNvSpPr/>
      </dsp:nvSpPr>
      <dsp:spPr>
        <a:xfrm>
          <a:off x="1850920" y="1279304"/>
          <a:ext cx="1676736" cy="622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0" numCol="1" spcCol="1270" anchor="t" anchorCtr="0">
          <a:noAutofit/>
        </a:bodyPr>
        <a:lstStyle/>
        <a:p>
          <a:pPr lvl="0" algn="ctr" defTabSz="622300">
            <a:lnSpc>
              <a:spcPct val="90000"/>
            </a:lnSpc>
            <a:spcBef>
              <a:spcPct val="0"/>
            </a:spcBef>
            <a:spcAft>
              <a:spcPct val="35000"/>
            </a:spcAft>
          </a:pPr>
          <a:r>
            <a:rPr lang="en-US" sz="1400" b="1" kern="1200" dirty="0">
              <a:solidFill>
                <a:sysClr val="windowText" lastClr="000000">
                  <a:hueOff val="0"/>
                  <a:satOff val="0"/>
                  <a:lumOff val="0"/>
                  <a:alphaOff val="0"/>
                </a:sysClr>
              </a:solidFill>
              <a:latin typeface="Gill Sans MT" panose="020B0502020104020203" pitchFamily="34" charset="0"/>
              <a:ea typeface="+mn-ea"/>
              <a:cs typeface="+mn-cs"/>
            </a:rPr>
            <a:t>Emotional Well-being and Mental Health</a:t>
          </a:r>
        </a:p>
      </dsp:txBody>
      <dsp:txXfrm>
        <a:off x="1850920" y="1279304"/>
        <a:ext cx="1676736" cy="622069"/>
      </dsp:txXfrm>
    </dsp:sp>
    <dsp:sp modelId="{9CF14743-AB71-4F62-AE04-63F3DA1CDC26}">
      <dsp:nvSpPr>
        <dsp:cNvPr id="0" name=""/>
        <dsp:cNvSpPr/>
      </dsp:nvSpPr>
      <dsp:spPr>
        <a:xfrm>
          <a:off x="7428421" y="193267"/>
          <a:ext cx="1676736" cy="1155271"/>
        </a:xfrm>
        <a:prstGeom prst="roundRect">
          <a:avLst/>
        </a:prstGeom>
        <a:blipFill rotWithShape="1">
          <a:blip xmlns:r="http://schemas.openxmlformats.org/officeDocument/2006/relationships" r:embed="rId3"/>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959826-4AF6-4A94-BBA7-4BC75F7D5461}">
      <dsp:nvSpPr>
        <dsp:cNvPr id="0" name=""/>
        <dsp:cNvSpPr/>
      </dsp:nvSpPr>
      <dsp:spPr>
        <a:xfrm>
          <a:off x="7494216" y="1346437"/>
          <a:ext cx="1676736" cy="622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0" numCol="1" spcCol="1270" anchor="t" anchorCtr="0">
          <a:noAutofit/>
        </a:bodyPr>
        <a:lstStyle/>
        <a:p>
          <a:pPr lvl="0" algn="ctr" defTabSz="622300">
            <a:lnSpc>
              <a:spcPct val="90000"/>
            </a:lnSpc>
            <a:spcBef>
              <a:spcPct val="0"/>
            </a:spcBef>
            <a:spcAft>
              <a:spcPct val="35000"/>
            </a:spcAft>
          </a:pPr>
          <a:r>
            <a:rPr lang="en-US" sz="1400" b="1" kern="1200" dirty="0">
              <a:solidFill>
                <a:sysClr val="windowText" lastClr="000000">
                  <a:hueOff val="0"/>
                  <a:satOff val="0"/>
                  <a:lumOff val="0"/>
                  <a:alphaOff val="0"/>
                </a:sysClr>
              </a:solidFill>
              <a:latin typeface="Gill Sans MT" panose="020B0502020104020203" pitchFamily="34" charset="0"/>
              <a:ea typeface="+mn-ea"/>
              <a:cs typeface="+mn-cs"/>
            </a:rPr>
            <a:t>Gender Equality</a:t>
          </a:r>
        </a:p>
      </dsp:txBody>
      <dsp:txXfrm>
        <a:off x="7494216" y="1346437"/>
        <a:ext cx="1676736" cy="622069"/>
      </dsp:txXfrm>
    </dsp:sp>
    <dsp:sp modelId="{F3291C06-156A-4D1A-A52B-A327F1466C5A}">
      <dsp:nvSpPr>
        <dsp:cNvPr id="0" name=""/>
        <dsp:cNvSpPr/>
      </dsp:nvSpPr>
      <dsp:spPr>
        <a:xfrm>
          <a:off x="3801282" y="215836"/>
          <a:ext cx="1365249" cy="946144"/>
        </a:xfrm>
        <a:prstGeom prst="roundRect">
          <a:avLst/>
        </a:prstGeom>
        <a:blipFill rotWithShape="1">
          <a:blip xmlns:r="http://schemas.openxmlformats.org/officeDocument/2006/relationships" r:embed="rId4"/>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F6AF9EC-7366-4169-83F4-2927168F90BE}">
      <dsp:nvSpPr>
        <dsp:cNvPr id="0" name=""/>
        <dsp:cNvSpPr/>
      </dsp:nvSpPr>
      <dsp:spPr>
        <a:xfrm>
          <a:off x="3566597" y="1227022"/>
          <a:ext cx="1676736" cy="622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0" numCol="1" spcCol="1270" anchor="t" anchorCtr="0">
          <a:noAutofit/>
        </a:bodyPr>
        <a:lstStyle/>
        <a:p>
          <a:pPr lvl="0" algn="ctr" defTabSz="622300">
            <a:lnSpc>
              <a:spcPct val="90000"/>
            </a:lnSpc>
            <a:spcBef>
              <a:spcPct val="0"/>
            </a:spcBef>
            <a:spcAft>
              <a:spcPct val="35000"/>
            </a:spcAft>
          </a:pPr>
          <a:r>
            <a:rPr lang="en-US" sz="1400" b="1" kern="1200" dirty="0">
              <a:solidFill>
                <a:sysClr val="windowText" lastClr="000000">
                  <a:hueOff val="0"/>
                  <a:satOff val="0"/>
                  <a:lumOff val="0"/>
                  <a:alphaOff val="0"/>
                </a:sysClr>
              </a:solidFill>
              <a:latin typeface="Gill Sans MT" panose="020B0502020104020203" pitchFamily="34" charset="0"/>
              <a:ea typeface="+mn-ea"/>
              <a:cs typeface="+mn-cs"/>
            </a:rPr>
            <a:t>Interpersonal Relationships</a:t>
          </a:r>
        </a:p>
      </dsp:txBody>
      <dsp:txXfrm>
        <a:off x="3566597" y="1227022"/>
        <a:ext cx="1676736" cy="622069"/>
      </dsp:txXfrm>
    </dsp:sp>
    <dsp:sp modelId="{6665C38F-CDEC-4AA5-AB3F-ED5E1829F41E}">
      <dsp:nvSpPr>
        <dsp:cNvPr id="0" name=""/>
        <dsp:cNvSpPr/>
      </dsp:nvSpPr>
      <dsp:spPr>
        <a:xfrm>
          <a:off x="9291869" y="97726"/>
          <a:ext cx="1676736" cy="1155271"/>
        </a:xfrm>
        <a:prstGeom prst="roundRect">
          <a:avLst/>
        </a:prstGeom>
        <a:blipFill rotWithShape="1">
          <a:blip xmlns:r="http://schemas.openxmlformats.org/officeDocument/2006/relationships" r:embed="rId5"/>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D1F8F5-527E-4692-905E-FC0C8F16551F}">
      <dsp:nvSpPr>
        <dsp:cNvPr id="0" name=""/>
        <dsp:cNvSpPr/>
      </dsp:nvSpPr>
      <dsp:spPr>
        <a:xfrm>
          <a:off x="9278707" y="1266147"/>
          <a:ext cx="1676736" cy="622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0" numCol="1" spcCol="1270" anchor="t" anchorCtr="0">
          <a:noAutofit/>
        </a:bodyPr>
        <a:lstStyle/>
        <a:p>
          <a:pPr lvl="0" algn="ctr" defTabSz="622300">
            <a:lnSpc>
              <a:spcPct val="90000"/>
            </a:lnSpc>
            <a:spcBef>
              <a:spcPct val="0"/>
            </a:spcBef>
            <a:spcAft>
              <a:spcPct val="35000"/>
            </a:spcAft>
          </a:pPr>
          <a:r>
            <a:rPr lang="en-US" sz="1400" b="1" kern="1200" dirty="0">
              <a:solidFill>
                <a:sysClr val="windowText" lastClr="000000">
                  <a:hueOff val="0"/>
                  <a:satOff val="0"/>
                  <a:lumOff val="0"/>
                  <a:alphaOff val="0"/>
                </a:sysClr>
              </a:solidFill>
              <a:latin typeface="Gill Sans MT" panose="020B0502020104020203" pitchFamily="34" charset="0"/>
              <a:ea typeface="+mn-ea"/>
              <a:cs typeface="+mn-cs"/>
            </a:rPr>
            <a:t>Nutrition, Health and Sanitation</a:t>
          </a:r>
        </a:p>
      </dsp:txBody>
      <dsp:txXfrm>
        <a:off x="9278707" y="1266147"/>
        <a:ext cx="1676736" cy="622069"/>
      </dsp:txXfrm>
    </dsp:sp>
    <dsp:sp modelId="{E292770A-EB1C-4FF0-962D-31F1EE2C0D43}">
      <dsp:nvSpPr>
        <dsp:cNvPr id="0" name=""/>
        <dsp:cNvSpPr/>
      </dsp:nvSpPr>
      <dsp:spPr>
        <a:xfrm>
          <a:off x="2615089" y="2067950"/>
          <a:ext cx="1775614" cy="1113728"/>
        </a:xfrm>
        <a:prstGeom prst="roundRect">
          <a:avLst/>
        </a:prstGeom>
        <a:blipFill rotWithShape="1">
          <a:blip xmlns:r="http://schemas.openxmlformats.org/officeDocument/2006/relationships" r:embed="rId6"/>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0DC44A-243D-4E90-8E06-C95215505141}">
      <dsp:nvSpPr>
        <dsp:cNvPr id="0" name=""/>
        <dsp:cNvSpPr/>
      </dsp:nvSpPr>
      <dsp:spPr>
        <a:xfrm>
          <a:off x="2652774" y="3176425"/>
          <a:ext cx="1676736" cy="622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0" numCol="1" spcCol="1270" anchor="t" anchorCtr="0">
          <a:noAutofit/>
        </a:bodyPr>
        <a:lstStyle/>
        <a:p>
          <a:pPr lvl="0" algn="ctr" defTabSz="622300">
            <a:lnSpc>
              <a:spcPct val="90000"/>
            </a:lnSpc>
            <a:spcBef>
              <a:spcPct val="0"/>
            </a:spcBef>
            <a:spcAft>
              <a:spcPct val="35000"/>
            </a:spcAft>
          </a:pPr>
          <a:r>
            <a:rPr lang="en-US" sz="1400" b="1" kern="1200" dirty="0">
              <a:solidFill>
                <a:sysClr val="windowText" lastClr="000000">
                  <a:hueOff val="0"/>
                  <a:satOff val="0"/>
                  <a:lumOff val="0"/>
                  <a:alphaOff val="0"/>
                </a:sysClr>
              </a:solidFill>
              <a:latin typeface="Gill Sans MT" panose="020B0502020104020203" pitchFamily="34" charset="0"/>
              <a:ea typeface="+mn-ea"/>
              <a:cs typeface="+mn-cs"/>
            </a:rPr>
            <a:t>Prevention and Management of Substance Misuse</a:t>
          </a:r>
        </a:p>
      </dsp:txBody>
      <dsp:txXfrm>
        <a:off x="2652774" y="3176425"/>
        <a:ext cx="1676736" cy="622069"/>
      </dsp:txXfrm>
    </dsp:sp>
    <dsp:sp modelId="{72ED980C-5C3D-4A0C-AB0C-F6BEB2A4CDED}">
      <dsp:nvSpPr>
        <dsp:cNvPr id="0" name=""/>
        <dsp:cNvSpPr/>
      </dsp:nvSpPr>
      <dsp:spPr>
        <a:xfrm>
          <a:off x="787070" y="2100262"/>
          <a:ext cx="1428965" cy="1030409"/>
        </a:xfrm>
        <a:prstGeom prst="roundRect">
          <a:avLst/>
        </a:prstGeom>
        <a:blipFill rotWithShape="1">
          <a:blip xmlns:r="http://schemas.openxmlformats.org/officeDocument/2006/relationships" r:embed="rId7"/>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1B2FA2-F56F-497A-A987-2B23A13A26B1}">
      <dsp:nvSpPr>
        <dsp:cNvPr id="0" name=""/>
        <dsp:cNvSpPr/>
      </dsp:nvSpPr>
      <dsp:spPr>
        <a:xfrm>
          <a:off x="663185" y="3193103"/>
          <a:ext cx="1676736" cy="622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0" numCol="1" spcCol="1270" anchor="t" anchorCtr="0">
          <a:noAutofit/>
        </a:bodyPr>
        <a:lstStyle/>
        <a:p>
          <a:pPr lvl="0" algn="ctr" defTabSz="622300">
            <a:lnSpc>
              <a:spcPct val="90000"/>
            </a:lnSpc>
            <a:spcBef>
              <a:spcPct val="0"/>
            </a:spcBef>
            <a:spcAft>
              <a:spcPct val="35000"/>
            </a:spcAft>
          </a:pPr>
          <a:r>
            <a:rPr lang="en-US" sz="1400" b="1" kern="1200" dirty="0">
              <a:solidFill>
                <a:sysClr val="windowText" lastClr="000000">
                  <a:hueOff val="0"/>
                  <a:satOff val="0"/>
                  <a:lumOff val="0"/>
                  <a:alphaOff val="0"/>
                </a:sysClr>
              </a:solidFill>
              <a:latin typeface="Gill Sans MT" panose="020B0502020104020203" pitchFamily="34" charset="0"/>
              <a:ea typeface="+mn-ea"/>
              <a:cs typeface="+mn-cs"/>
            </a:rPr>
            <a:t>Promotion of Healthy Life Style</a:t>
          </a:r>
        </a:p>
      </dsp:txBody>
      <dsp:txXfrm>
        <a:off x="663185" y="3193103"/>
        <a:ext cx="1676736" cy="622069"/>
      </dsp:txXfrm>
    </dsp:sp>
    <dsp:sp modelId="{CE7F22AE-EE65-4664-8A23-9D0DFEFD35A1}">
      <dsp:nvSpPr>
        <dsp:cNvPr id="0" name=""/>
        <dsp:cNvSpPr/>
      </dsp:nvSpPr>
      <dsp:spPr>
        <a:xfrm>
          <a:off x="4776760" y="2087473"/>
          <a:ext cx="1676736" cy="1155271"/>
        </a:xfrm>
        <a:prstGeom prst="roundRect">
          <a:avLst/>
        </a:prstGeom>
        <a:blipFill rotWithShape="1">
          <a:blip xmlns:r="http://schemas.openxmlformats.org/officeDocument/2006/relationships" r:embed="rId8"/>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DE0358-4BEF-4266-9B82-DECC9ABE88E6}">
      <dsp:nvSpPr>
        <dsp:cNvPr id="0" name=""/>
        <dsp:cNvSpPr/>
      </dsp:nvSpPr>
      <dsp:spPr>
        <a:xfrm>
          <a:off x="4776760" y="3223479"/>
          <a:ext cx="1676736" cy="622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0" numCol="1" spcCol="1270" anchor="t" anchorCtr="0">
          <a:noAutofit/>
        </a:bodyPr>
        <a:lstStyle/>
        <a:p>
          <a:pPr lvl="0" algn="ctr" defTabSz="622300">
            <a:lnSpc>
              <a:spcPct val="90000"/>
            </a:lnSpc>
            <a:spcBef>
              <a:spcPct val="0"/>
            </a:spcBef>
            <a:spcAft>
              <a:spcPct val="35000"/>
            </a:spcAft>
          </a:pPr>
          <a:r>
            <a:rPr lang="en-US" sz="1400" b="1" kern="1200" dirty="0">
              <a:solidFill>
                <a:sysClr val="windowText" lastClr="000000">
                  <a:hueOff val="0"/>
                  <a:satOff val="0"/>
                  <a:lumOff val="0"/>
                  <a:alphaOff val="0"/>
                </a:sysClr>
              </a:solidFill>
              <a:latin typeface="Gill Sans MT" panose="020B0502020104020203" pitchFamily="34" charset="0"/>
              <a:ea typeface="+mn-ea"/>
              <a:cs typeface="+mn-cs"/>
            </a:rPr>
            <a:t>Reproductive Health and HIV Prevention</a:t>
          </a:r>
        </a:p>
      </dsp:txBody>
      <dsp:txXfrm>
        <a:off x="4776760" y="3223479"/>
        <a:ext cx="1676736" cy="622069"/>
      </dsp:txXfrm>
    </dsp:sp>
    <dsp:sp modelId="{9F6C0F5A-83FD-4B65-B8BF-5FDB7B17D1DA}">
      <dsp:nvSpPr>
        <dsp:cNvPr id="0" name=""/>
        <dsp:cNvSpPr/>
      </dsp:nvSpPr>
      <dsp:spPr>
        <a:xfrm>
          <a:off x="6877933" y="2087473"/>
          <a:ext cx="1676736" cy="1155271"/>
        </a:xfrm>
        <a:prstGeom prst="roundRect">
          <a:avLst/>
        </a:prstGeom>
        <a:blipFill rotWithShape="1">
          <a:blip xmlns:r="http://schemas.openxmlformats.org/officeDocument/2006/relationships" r:embed="rId9"/>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9F2277-8E6F-4FE3-8ECC-83350CB3BB2F}">
      <dsp:nvSpPr>
        <dsp:cNvPr id="0" name=""/>
        <dsp:cNvSpPr/>
      </dsp:nvSpPr>
      <dsp:spPr>
        <a:xfrm>
          <a:off x="6740189" y="3210042"/>
          <a:ext cx="1676736" cy="622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0" numCol="1" spcCol="1270" anchor="t" anchorCtr="0">
          <a:noAutofit/>
        </a:bodyPr>
        <a:lstStyle/>
        <a:p>
          <a:pPr lvl="0" algn="ctr" defTabSz="622300">
            <a:lnSpc>
              <a:spcPct val="90000"/>
            </a:lnSpc>
            <a:spcBef>
              <a:spcPct val="0"/>
            </a:spcBef>
            <a:spcAft>
              <a:spcPct val="35000"/>
            </a:spcAft>
          </a:pPr>
          <a:r>
            <a:rPr lang="en-US" sz="1400" b="1" kern="1200" dirty="0">
              <a:solidFill>
                <a:sysClr val="windowText" lastClr="000000">
                  <a:hueOff val="0"/>
                  <a:satOff val="0"/>
                  <a:lumOff val="0"/>
                  <a:alphaOff val="0"/>
                </a:sysClr>
              </a:solidFill>
              <a:latin typeface="Gill Sans MT" panose="020B0502020104020203" pitchFamily="34" charset="0"/>
              <a:ea typeface="+mn-ea"/>
              <a:cs typeface="+mn-cs"/>
            </a:rPr>
            <a:t>Safety and Security Against Violence and Injuries</a:t>
          </a:r>
        </a:p>
      </dsp:txBody>
      <dsp:txXfrm>
        <a:off x="6740189" y="3210042"/>
        <a:ext cx="1676736" cy="622069"/>
      </dsp:txXfrm>
    </dsp:sp>
    <dsp:sp modelId="{83B9872D-CF90-4B86-9E1C-0D2ED3083540}">
      <dsp:nvSpPr>
        <dsp:cNvPr id="0" name=""/>
        <dsp:cNvSpPr/>
      </dsp:nvSpPr>
      <dsp:spPr>
        <a:xfrm>
          <a:off x="5551227" y="148384"/>
          <a:ext cx="1676736" cy="1155271"/>
        </a:xfrm>
        <a:prstGeom prst="roundRect">
          <a:avLst/>
        </a:prstGeom>
        <a:blipFill rotWithShape="1">
          <a:blip xmlns:r="http://schemas.openxmlformats.org/officeDocument/2006/relationships" r:embed="rId10"/>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016080-3442-4F96-A9EC-135E02EF6BA9}">
      <dsp:nvSpPr>
        <dsp:cNvPr id="0" name=""/>
        <dsp:cNvSpPr/>
      </dsp:nvSpPr>
      <dsp:spPr>
        <a:xfrm>
          <a:off x="5144207" y="1277347"/>
          <a:ext cx="2306603" cy="622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0" numCol="1" spcCol="1270" anchor="t" anchorCtr="0">
          <a:noAutofit/>
        </a:bodyPr>
        <a:lstStyle/>
        <a:p>
          <a:pPr lvl="0" algn="ctr" defTabSz="622300">
            <a:lnSpc>
              <a:spcPct val="90000"/>
            </a:lnSpc>
            <a:spcBef>
              <a:spcPct val="0"/>
            </a:spcBef>
            <a:spcAft>
              <a:spcPct val="35000"/>
            </a:spcAft>
          </a:pPr>
          <a:r>
            <a:rPr lang="en-US" sz="1400" b="1" kern="1200" dirty="0">
              <a:solidFill>
                <a:sysClr val="windowText" lastClr="000000">
                  <a:hueOff val="0"/>
                  <a:satOff val="0"/>
                  <a:lumOff val="0"/>
                  <a:alphaOff val="0"/>
                </a:sysClr>
              </a:solidFill>
              <a:latin typeface="Gill Sans MT" panose="020B0502020104020203" pitchFamily="34" charset="0"/>
              <a:ea typeface="+mn-ea"/>
              <a:cs typeface="+mn-cs"/>
            </a:rPr>
            <a:t>Values and Responsible Citizenship</a:t>
          </a:r>
        </a:p>
      </dsp:txBody>
      <dsp:txXfrm>
        <a:off x="5144207" y="1277347"/>
        <a:ext cx="2306603" cy="622069"/>
      </dsp:txXfrm>
    </dsp:sp>
    <dsp:sp modelId="{07C99DE4-3C3D-41C0-8D71-26F5810AAB18}">
      <dsp:nvSpPr>
        <dsp:cNvPr id="0" name=""/>
        <dsp:cNvSpPr/>
      </dsp:nvSpPr>
      <dsp:spPr>
        <a:xfrm>
          <a:off x="8887677" y="2069047"/>
          <a:ext cx="1676736" cy="1155271"/>
        </a:xfrm>
        <a:prstGeom prst="roundRect">
          <a:avLst/>
        </a:prstGeom>
        <a:blipFill rotWithShape="1">
          <a:blip xmlns:r="http://schemas.openxmlformats.org/officeDocument/2006/relationships" r:embed="rId11"/>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FAF4157-C9F2-4064-B255-5BFF0B74056E}">
      <dsp:nvSpPr>
        <dsp:cNvPr id="0" name=""/>
        <dsp:cNvSpPr/>
      </dsp:nvSpPr>
      <dsp:spPr>
        <a:xfrm>
          <a:off x="8887677" y="3224319"/>
          <a:ext cx="1676736" cy="622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0" numCol="1" spcCol="1270" anchor="t" anchorCtr="0">
          <a:noAutofit/>
        </a:bodyPr>
        <a:lstStyle/>
        <a:p>
          <a:pPr lvl="0" algn="ctr" defTabSz="622300">
            <a:lnSpc>
              <a:spcPct val="90000"/>
            </a:lnSpc>
            <a:spcBef>
              <a:spcPct val="0"/>
            </a:spcBef>
            <a:spcAft>
              <a:spcPct val="35000"/>
            </a:spcAft>
          </a:pPr>
          <a:r>
            <a:rPr lang="en-US" sz="1400" b="1" kern="1200" dirty="0">
              <a:solidFill>
                <a:sysClr val="windowText" lastClr="000000">
                  <a:hueOff val="0"/>
                  <a:satOff val="0"/>
                  <a:lumOff val="0"/>
                  <a:alphaOff val="0"/>
                </a:sysClr>
              </a:solidFill>
              <a:latin typeface="Gill Sans MT" panose="020B0502020104020203" pitchFamily="34" charset="0"/>
              <a:ea typeface="+mn-ea"/>
              <a:cs typeface="+mn-cs"/>
            </a:rPr>
            <a:t>Promotion of Safe Use of Internet and Social Media Behaviors</a:t>
          </a:r>
        </a:p>
      </dsp:txBody>
      <dsp:txXfrm>
        <a:off x="8887677" y="3224319"/>
        <a:ext cx="1676736" cy="62206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BE9DEE-1A35-411B-AD4A-9EACC3847EC6}">
      <dsp:nvSpPr>
        <dsp:cNvPr id="0" name=""/>
        <dsp:cNvSpPr/>
      </dsp:nvSpPr>
      <dsp:spPr>
        <a:xfrm>
          <a:off x="95256" y="8189"/>
          <a:ext cx="3808218" cy="2007096"/>
        </a:xfrm>
        <a:prstGeom prst="rect">
          <a:avLst/>
        </a:prstGeom>
        <a:solidFill>
          <a:schemeClr val="accent3">
            <a:lumMod val="5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IN" sz="2100" b="1" kern="1200" dirty="0"/>
            <a:t>Large inter-state and intra- district variations</a:t>
          </a:r>
        </a:p>
      </dsp:txBody>
      <dsp:txXfrm>
        <a:off x="95256" y="8189"/>
        <a:ext cx="3808218" cy="2007096"/>
      </dsp:txXfrm>
    </dsp:sp>
    <dsp:sp modelId="{054177A3-4397-4609-965C-D6B88A3B4F95}">
      <dsp:nvSpPr>
        <dsp:cNvPr id="0" name=""/>
        <dsp:cNvSpPr/>
      </dsp:nvSpPr>
      <dsp:spPr>
        <a:xfrm>
          <a:off x="4226703" y="74378"/>
          <a:ext cx="3693831" cy="1956430"/>
        </a:xfrm>
        <a:prstGeom prst="rect">
          <a:avLst/>
        </a:prstGeom>
        <a:solidFill>
          <a:schemeClr val="accent2">
            <a:lumMod val="75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b="1" kern="1200" dirty="0"/>
            <a:t>Persistent Urban-Rural differential and Gender differential in Child Mortality</a:t>
          </a:r>
          <a:endParaRPr lang="en-IN" sz="2100" b="1" kern="1200" dirty="0">
            <a:solidFill>
              <a:schemeClr val="bg1"/>
            </a:solidFill>
          </a:endParaRPr>
        </a:p>
      </dsp:txBody>
      <dsp:txXfrm>
        <a:off x="4226703" y="74378"/>
        <a:ext cx="3693831" cy="1956430"/>
      </dsp:txXfrm>
    </dsp:sp>
    <dsp:sp modelId="{05201FFF-4F9D-474D-A66F-6D61466F9584}">
      <dsp:nvSpPr>
        <dsp:cNvPr id="0" name=""/>
        <dsp:cNvSpPr/>
      </dsp:nvSpPr>
      <dsp:spPr>
        <a:xfrm>
          <a:off x="8204696" y="64657"/>
          <a:ext cx="3368500" cy="1777119"/>
        </a:xfrm>
        <a:prstGeom prst="rect">
          <a:avLst/>
        </a:prstGeom>
        <a:solidFill>
          <a:schemeClr val="accent3">
            <a:lumMod val="5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b="1" kern="1200" dirty="0"/>
            <a:t>46% of all maternal deaths, 40% stillbirths and 20% of under-five deaths occur on the day of birth</a:t>
          </a:r>
          <a:endParaRPr lang="en-IN" sz="2100" b="1" kern="1200" dirty="0"/>
        </a:p>
      </dsp:txBody>
      <dsp:txXfrm>
        <a:off x="8204696" y="64657"/>
        <a:ext cx="3368500" cy="1777119"/>
      </dsp:txXfrm>
    </dsp:sp>
    <dsp:sp modelId="{716337AA-30DE-4FB4-B3C7-B1B425907D2A}">
      <dsp:nvSpPr>
        <dsp:cNvPr id="0" name=""/>
        <dsp:cNvSpPr/>
      </dsp:nvSpPr>
      <dsp:spPr>
        <a:xfrm>
          <a:off x="87451" y="2188282"/>
          <a:ext cx="3839377" cy="1368186"/>
        </a:xfrm>
        <a:prstGeom prst="rect">
          <a:avLst/>
        </a:prstGeom>
        <a:solidFill>
          <a:schemeClr val="accent2">
            <a:lumMod val="75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IN" sz="2100" b="1" kern="1200" dirty="0"/>
            <a:t>Under nutrition underlying cause of nearly 50% of child deaths</a:t>
          </a:r>
        </a:p>
      </dsp:txBody>
      <dsp:txXfrm>
        <a:off x="87451" y="2188282"/>
        <a:ext cx="3839377" cy="1368186"/>
      </dsp:txXfrm>
    </dsp:sp>
    <dsp:sp modelId="{5DB6B06E-A7A6-474F-9D6D-0BEFDB5C74A3}">
      <dsp:nvSpPr>
        <dsp:cNvPr id="0" name=""/>
        <dsp:cNvSpPr/>
      </dsp:nvSpPr>
      <dsp:spPr>
        <a:xfrm>
          <a:off x="4210013" y="2254391"/>
          <a:ext cx="3638563" cy="1350770"/>
        </a:xfrm>
        <a:prstGeom prst="rect">
          <a:avLst/>
        </a:prstGeom>
        <a:solidFill>
          <a:schemeClr val="accent3">
            <a:lumMod val="5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IN" sz="2100" b="1" kern="1200" dirty="0"/>
            <a:t>Quality of Care &amp; Respectful Maternity Care</a:t>
          </a:r>
        </a:p>
      </dsp:txBody>
      <dsp:txXfrm>
        <a:off x="4210013" y="2254391"/>
        <a:ext cx="3638563" cy="1350770"/>
      </dsp:txXfrm>
    </dsp:sp>
    <dsp:sp modelId="{EEA81763-3132-45DC-92CB-6E563C5FBDF8}">
      <dsp:nvSpPr>
        <dsp:cNvPr id="0" name=""/>
        <dsp:cNvSpPr/>
      </dsp:nvSpPr>
      <dsp:spPr>
        <a:xfrm>
          <a:off x="8234850" y="2216361"/>
          <a:ext cx="3385649" cy="1309612"/>
        </a:xfrm>
        <a:prstGeom prst="rect">
          <a:avLst/>
        </a:prstGeom>
        <a:solidFill>
          <a:schemeClr val="accent2">
            <a:lumMod val="75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IN" sz="2100" b="1" kern="1200" dirty="0"/>
            <a:t>Poor Civil Registration System- Birth and Death</a:t>
          </a:r>
        </a:p>
      </dsp:txBody>
      <dsp:txXfrm>
        <a:off x="8234850" y="2216361"/>
        <a:ext cx="3385649" cy="1309612"/>
      </dsp:txXfrm>
    </dsp:sp>
    <dsp:sp modelId="{0D67F079-62C8-4AF5-8A52-625F40F08E64}">
      <dsp:nvSpPr>
        <dsp:cNvPr id="0" name=""/>
        <dsp:cNvSpPr/>
      </dsp:nvSpPr>
      <dsp:spPr>
        <a:xfrm>
          <a:off x="117840" y="3721930"/>
          <a:ext cx="3771314" cy="1490985"/>
        </a:xfrm>
        <a:prstGeom prst="rect">
          <a:avLst/>
        </a:prstGeom>
        <a:solidFill>
          <a:schemeClr val="accent3">
            <a:lumMod val="5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b="1" i="0" kern="1200" dirty="0"/>
            <a:t>Persistent high level of anemia in children, pregnant women and women of reproductive age (15-49 yrs)</a:t>
          </a:r>
        </a:p>
      </dsp:txBody>
      <dsp:txXfrm>
        <a:off x="117840" y="3721930"/>
        <a:ext cx="3771314" cy="1490985"/>
      </dsp:txXfrm>
    </dsp:sp>
    <dsp:sp modelId="{AD02D4B5-E568-40ED-A2E9-DEA7FB288C94}">
      <dsp:nvSpPr>
        <dsp:cNvPr id="0" name=""/>
        <dsp:cNvSpPr/>
      </dsp:nvSpPr>
      <dsp:spPr>
        <a:xfrm>
          <a:off x="4187443" y="3770934"/>
          <a:ext cx="3841095" cy="1483183"/>
        </a:xfrm>
        <a:prstGeom prst="rect">
          <a:avLst/>
        </a:prstGeom>
        <a:solidFill>
          <a:schemeClr val="accent2">
            <a:lumMod val="75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b="1" kern="1200" dirty="0"/>
            <a:t>Suboptimal C Section Rates</a:t>
          </a:r>
        </a:p>
      </dsp:txBody>
      <dsp:txXfrm>
        <a:off x="4187443" y="3770934"/>
        <a:ext cx="3841095" cy="1483183"/>
      </dsp:txXfrm>
    </dsp:sp>
    <dsp:sp modelId="{D935834E-A66E-4849-BEBA-4BD4C1879751}">
      <dsp:nvSpPr>
        <dsp:cNvPr id="0" name=""/>
        <dsp:cNvSpPr/>
      </dsp:nvSpPr>
      <dsp:spPr>
        <a:xfrm>
          <a:off x="8217316" y="3809213"/>
          <a:ext cx="3403183" cy="1475293"/>
        </a:xfrm>
        <a:prstGeom prst="rect">
          <a:avLst/>
        </a:prstGeom>
        <a:solidFill>
          <a:schemeClr val="accent3">
            <a:lumMod val="5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IN" sz="2100" b="1" kern="1200" dirty="0"/>
            <a:t>Early Childhood Development</a:t>
          </a:r>
          <a:endParaRPr lang="en-US" sz="2100" b="1" kern="1200" dirty="0"/>
        </a:p>
      </dsp:txBody>
      <dsp:txXfrm>
        <a:off x="8217316" y="3809213"/>
        <a:ext cx="3403183" cy="147529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4.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pList1#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image" Target="../media/image21.jpe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sz="quarter" idx="1"/>
          </p:nvPr>
        </p:nvSpPr>
        <p:spPr>
          <a:xfrm>
            <a:off x="3815373" y="0"/>
            <a:ext cx="2918831" cy="495029"/>
          </a:xfrm>
          <a:prstGeom prst="rect">
            <a:avLst/>
          </a:prstGeom>
        </p:spPr>
        <p:txBody>
          <a:bodyPr vert="horz" lIns="91440" tIns="45720" rIns="91440" bIns="45720" rtlCol="0"/>
          <a:lstStyle>
            <a:lvl1pPr algn="r">
              <a:defRPr sz="1200"/>
            </a:lvl1pPr>
          </a:lstStyle>
          <a:p>
            <a:fld id="{3F49B3A4-C414-436C-B848-B3BD96AE5EE2}" type="datetimeFigureOut">
              <a:rPr lang="en-IN" smtClean="0"/>
              <a:t>27-10-2020</a:t>
            </a:fld>
            <a:endParaRPr lang="en-IN" dirty="0"/>
          </a:p>
        </p:txBody>
      </p:sp>
      <p:sp>
        <p:nvSpPr>
          <p:cNvPr id="4" name="Footer Placeholder 3"/>
          <p:cNvSpPr>
            <a:spLocks noGrp="1"/>
          </p:cNvSpPr>
          <p:nvPr>
            <p:ph type="ftr" sz="quarter" idx="2"/>
          </p:nvPr>
        </p:nvSpPr>
        <p:spPr>
          <a:xfrm>
            <a:off x="0" y="9371286"/>
            <a:ext cx="2918831" cy="495028"/>
          </a:xfrm>
          <a:prstGeom prst="rect">
            <a:avLst/>
          </a:prstGeom>
        </p:spPr>
        <p:txBody>
          <a:bodyPr vert="horz" lIns="91440" tIns="45720" rIns="91440" bIns="45720" rtlCol="0" anchor="b"/>
          <a:lstStyle>
            <a:lvl1pPr algn="l">
              <a:defRPr sz="1200"/>
            </a:lvl1pPr>
          </a:lstStyle>
          <a:p>
            <a:endParaRPr lang="en-IN" dirty="0"/>
          </a:p>
        </p:txBody>
      </p:sp>
      <p:sp>
        <p:nvSpPr>
          <p:cNvPr id="5" name="Slide Number Placeholder 4"/>
          <p:cNvSpPr>
            <a:spLocks noGrp="1"/>
          </p:cNvSpPr>
          <p:nvPr>
            <p:ph type="sldNum" sz="quarter" idx="3"/>
          </p:nvPr>
        </p:nvSpPr>
        <p:spPr>
          <a:xfrm>
            <a:off x="3815373" y="9371286"/>
            <a:ext cx="2918831" cy="495028"/>
          </a:xfrm>
          <a:prstGeom prst="rect">
            <a:avLst/>
          </a:prstGeom>
        </p:spPr>
        <p:txBody>
          <a:bodyPr vert="horz" lIns="91440" tIns="45720" rIns="91440" bIns="45720" rtlCol="0" anchor="b"/>
          <a:lstStyle>
            <a:lvl1pPr algn="r">
              <a:defRPr sz="1200"/>
            </a:lvl1pPr>
          </a:lstStyle>
          <a:p>
            <a:fld id="{84DAD19B-CA86-4659-889D-3428CF008759}" type="slidenum">
              <a:rPr lang="en-IN" smtClean="0"/>
              <a:t>‹#›</a:t>
            </a:fld>
            <a:endParaRPr lang="en-IN" dirty="0"/>
          </a:p>
        </p:txBody>
      </p:sp>
    </p:spTree>
    <p:extLst>
      <p:ext uri="{BB962C8B-B14F-4D97-AF65-F5344CB8AC3E}">
        <p14:creationId xmlns:p14="http://schemas.microsoft.com/office/powerpoint/2010/main" val="15510552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6EB43294-D369-44DA-8369-E4F6F193EAD9}" type="datetimeFigureOut">
              <a:rPr lang="en-IN" smtClean="0"/>
              <a:t>27-10-2020</a:t>
            </a:fld>
            <a:endParaRPr lang="en-IN" dirty="0"/>
          </a:p>
        </p:txBody>
      </p:sp>
      <p:sp>
        <p:nvSpPr>
          <p:cNvPr id="4" name="Slide Image Placeholder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en-IN" dirty="0"/>
          </a:p>
        </p:txBody>
      </p:sp>
      <p:sp>
        <p:nvSpPr>
          <p:cNvPr id="7" name="Slide Number Placeholder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3455066D-9533-47EC-8ABB-E25CE86BEDC8}" type="slidenum">
              <a:rPr lang="en-IN" smtClean="0"/>
              <a:t>‹#›</a:t>
            </a:fld>
            <a:endParaRPr lang="en-IN" dirty="0"/>
          </a:p>
        </p:txBody>
      </p:sp>
    </p:spTree>
    <p:extLst>
      <p:ext uri="{BB962C8B-B14F-4D97-AF65-F5344CB8AC3E}">
        <p14:creationId xmlns:p14="http://schemas.microsoft.com/office/powerpoint/2010/main" val="3241360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National</a:t>
            </a:r>
            <a:r>
              <a:rPr lang="en-IN" baseline="0" dirty="0" smtClean="0"/>
              <a:t> </a:t>
            </a:r>
            <a:r>
              <a:rPr lang="en-IN" baseline="0" dirty="0"/>
              <a:t>family health survey</a:t>
            </a:r>
            <a:endParaRPr lang="en-IN" dirty="0"/>
          </a:p>
        </p:txBody>
      </p:sp>
      <p:sp>
        <p:nvSpPr>
          <p:cNvPr id="4" name="Slide Number Placeholder 3"/>
          <p:cNvSpPr>
            <a:spLocks noGrp="1"/>
          </p:cNvSpPr>
          <p:nvPr>
            <p:ph type="sldNum" sz="quarter" idx="10"/>
          </p:nvPr>
        </p:nvSpPr>
        <p:spPr/>
        <p:txBody>
          <a:bodyPr/>
          <a:lstStyle/>
          <a:p>
            <a:fld id="{7E53CFF1-41A1-403F-98BE-9E158C5F4F94}" type="slidenum">
              <a:rPr lang="en-US" smtClean="0"/>
              <a:pPr/>
              <a:t>2</a:t>
            </a:fld>
            <a:endParaRPr lang="en-US" dirty="0"/>
          </a:p>
        </p:txBody>
      </p:sp>
    </p:spTree>
    <p:extLst>
      <p:ext uri="{BB962C8B-B14F-4D97-AF65-F5344CB8AC3E}">
        <p14:creationId xmlns:p14="http://schemas.microsoft.com/office/powerpoint/2010/main" val="38929533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10092B-30E1-4C14-A6AA-3071E5EB8E9F}"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40994512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A0423CD-30EF-46E7-9999-F73AA15F5261}"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itchFamily="34" charset="0"/>
            </a:endParaRPr>
          </a:p>
        </p:txBody>
      </p:sp>
    </p:spTree>
    <p:extLst>
      <p:ext uri="{BB962C8B-B14F-4D97-AF65-F5344CB8AC3E}">
        <p14:creationId xmlns:p14="http://schemas.microsoft.com/office/powerpoint/2010/main" val="12024893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Platinum Badge:</a:t>
            </a:r>
            <a:r>
              <a:rPr lang="en-US" sz="1200" kern="1200" dirty="0">
                <a:solidFill>
                  <a:schemeClr val="tx1"/>
                </a:solidFill>
                <a:effectLst/>
                <a:latin typeface="+mn-lt"/>
                <a:ea typeface="+mn-ea"/>
                <a:cs typeface="+mn-cs"/>
              </a:rPr>
              <a:t> Achieving more than 90% score.</a:t>
            </a:r>
          </a:p>
          <a:p>
            <a:pPr lvl="0"/>
            <a:r>
              <a:rPr lang="en-US" sz="1200" b="1" kern="1200" dirty="0">
                <a:solidFill>
                  <a:schemeClr val="tx1"/>
                </a:solidFill>
                <a:effectLst/>
                <a:latin typeface="+mn-lt"/>
                <a:ea typeface="+mn-ea"/>
                <a:cs typeface="+mn-cs"/>
              </a:rPr>
              <a:t>Gold Badge:</a:t>
            </a:r>
            <a:r>
              <a:rPr lang="en-US" sz="1200" kern="1200" dirty="0">
                <a:solidFill>
                  <a:schemeClr val="tx1"/>
                </a:solidFill>
                <a:effectLst/>
                <a:latin typeface="+mn-lt"/>
                <a:ea typeface="+mn-ea"/>
                <a:cs typeface="+mn-cs"/>
              </a:rPr>
              <a:t> Achieving More than 80% Score.</a:t>
            </a:r>
          </a:p>
          <a:p>
            <a:pPr lvl="0"/>
            <a:r>
              <a:rPr lang="en-US" sz="1200" b="1" kern="1200" dirty="0">
                <a:solidFill>
                  <a:schemeClr val="tx1"/>
                </a:solidFill>
                <a:effectLst/>
                <a:latin typeface="+mn-lt"/>
                <a:ea typeface="+mn-ea"/>
                <a:cs typeface="+mn-cs"/>
              </a:rPr>
              <a:t>Silver Badge:</a:t>
            </a:r>
            <a:r>
              <a:rPr lang="en-US" sz="1200" kern="1200" dirty="0">
                <a:solidFill>
                  <a:schemeClr val="tx1"/>
                </a:solidFill>
                <a:effectLst/>
                <a:latin typeface="+mn-lt"/>
                <a:ea typeface="+mn-ea"/>
                <a:cs typeface="+mn-cs"/>
              </a:rPr>
              <a:t> Achieving more than 70% Score.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SN</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Facility Level Indicators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At least 90% deliveries are conducted using safe birth and Safe Surgery checklist in Labour Room and Maternity OT</a:t>
            </a:r>
          </a:p>
          <a:p>
            <a:r>
              <a:rPr lang="en-US" sz="1200" kern="1200" dirty="0">
                <a:solidFill>
                  <a:schemeClr val="tx1"/>
                </a:solidFill>
                <a:effectLst/>
                <a:latin typeface="+mn-lt"/>
                <a:ea typeface="+mn-ea"/>
                <a:cs typeface="+mn-cs"/>
              </a:rPr>
              <a:t>2</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No case of APH/PPH related mortality or at least 25% reduction from baseline</a:t>
            </a:r>
          </a:p>
          <a:p>
            <a:r>
              <a:rPr lang="en-US" sz="1200" kern="1200" dirty="0">
                <a:solidFill>
                  <a:schemeClr val="tx1"/>
                </a:solidFill>
                <a:effectLst/>
                <a:latin typeface="+mn-lt"/>
                <a:ea typeface="+mn-ea"/>
                <a:cs typeface="+mn-cs"/>
              </a:rPr>
              <a:t>3</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80%and more OSCE scores or at least increment of 30% from baseline</a:t>
            </a:r>
          </a:p>
          <a:p>
            <a:r>
              <a:rPr lang="en-US" sz="1200" kern="1200" dirty="0">
                <a:solidFill>
                  <a:schemeClr val="tx1"/>
                </a:solidFill>
                <a:effectLst/>
                <a:latin typeface="+mn-lt"/>
                <a:ea typeface="+mn-ea"/>
                <a:cs typeface="+mn-cs"/>
              </a:rPr>
              <a:t>4</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No case of pre-eclampsia, eclampsia &amp; PIH related mortality or at least 25% reduction from baseline</a:t>
            </a:r>
          </a:p>
          <a:p>
            <a:r>
              <a:rPr lang="en-US" sz="1200" kern="1200" dirty="0">
                <a:solidFill>
                  <a:schemeClr val="tx1"/>
                </a:solidFill>
                <a:effectLst/>
                <a:latin typeface="+mn-lt"/>
                <a:ea typeface="+mn-ea"/>
                <a:cs typeface="+mn-cs"/>
              </a:rPr>
              <a:t>5</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Achieved 80% or more antenatal corticosteroid administration rate in case in preterm labour or at least increment of 30% from baseline</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A0423CD-30EF-46E7-9999-F73AA15F5261}"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itchFamily="34" charset="0"/>
            </a:endParaRPr>
          </a:p>
        </p:txBody>
      </p:sp>
    </p:spTree>
    <p:extLst>
      <p:ext uri="{BB962C8B-B14F-4D97-AF65-F5344CB8AC3E}">
        <p14:creationId xmlns:p14="http://schemas.microsoft.com/office/powerpoint/2010/main" val="1538048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NDD: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NDD program was launched in 2015, since then nine successful NDD rounds have been conducted across the country in which approximately 184.73 crores of Albendazole tablets were administered to the children and adolescents (1-19 years) of age across all States/UTs. NDD is the world’s largest single-day public health intervention.</a:t>
            </a:r>
            <a:endParaRPr lang="en-IN"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round of National Deworming Day (NDD) has been conducted in the month of February, 2020 in </a:t>
            </a:r>
            <a:r>
              <a:rPr lang="en-US" sz="1200" b="1" kern="1200" dirty="0">
                <a:solidFill>
                  <a:schemeClr val="tx1"/>
                </a:solidFill>
                <a:effectLst/>
                <a:latin typeface="+mn-lt"/>
                <a:ea typeface="+mn-ea"/>
                <a:cs typeface="+mn-cs"/>
              </a:rPr>
              <a:t>25 States/UTs</a:t>
            </a:r>
            <a:r>
              <a:rPr lang="en-US" sz="1200" kern="1200" dirty="0">
                <a:solidFill>
                  <a:schemeClr val="tx1"/>
                </a:solidFill>
                <a:effectLst/>
                <a:latin typeface="+mn-lt"/>
                <a:ea typeface="+mn-ea"/>
                <a:cs typeface="+mn-cs"/>
              </a:rPr>
              <a:t> with a </a:t>
            </a:r>
            <a:r>
              <a:rPr lang="en-US" sz="1200" b="1" kern="1200" dirty="0">
                <a:solidFill>
                  <a:schemeClr val="tx1"/>
                </a:solidFill>
                <a:effectLst/>
                <a:latin typeface="+mn-lt"/>
                <a:ea typeface="+mn-ea"/>
                <a:cs typeface="+mn-cs"/>
              </a:rPr>
              <a:t>target to reach 12.79 crore children.</a:t>
            </a:r>
            <a:r>
              <a:rPr lang="en-US" sz="1200" kern="1200" dirty="0">
                <a:solidFill>
                  <a:schemeClr val="tx1"/>
                </a:solidFill>
                <a:effectLst/>
                <a:latin typeface="+mn-lt"/>
                <a:ea typeface="+mn-ea"/>
                <a:cs typeface="+mn-cs"/>
              </a:rPr>
              <a:t> Report compilation of February 2020 round is in progress.</a:t>
            </a:r>
            <a:endParaRPr lang="en-IN"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D8F23F1-F83F-43E1-83D6-107808370B67}" type="slidenum">
              <a:rPr lang="en-US" smtClean="0">
                <a:solidFill>
                  <a:prstClr val="black"/>
                </a:solidFill>
              </a:rPr>
              <a:pPr/>
              <a:t>15</a:t>
            </a:fld>
            <a:endParaRPr lang="en-US" dirty="0">
              <a:solidFill>
                <a:prstClr val="black"/>
              </a:solidFill>
            </a:endParaRPr>
          </a:p>
        </p:txBody>
      </p:sp>
    </p:spTree>
    <p:extLst>
      <p:ext uri="{BB962C8B-B14F-4D97-AF65-F5344CB8AC3E}">
        <p14:creationId xmlns:p14="http://schemas.microsoft.com/office/powerpoint/2010/main" val="30019487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000000"/>
                </a:solidFill>
              </a:rPr>
              <a:t>ORS Use Rate is 50.6% and Zinc use rate &lt;25%</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rgbClr val="00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000000"/>
                </a:solidFill>
              </a:rPr>
              <a:t>Source:</a:t>
            </a:r>
            <a:r>
              <a:rPr lang="en-US" sz="1200" b="1" baseline="0" dirty="0">
                <a:solidFill>
                  <a:srgbClr val="000000"/>
                </a:solidFill>
              </a:rPr>
              <a:t> Lancet</a:t>
            </a:r>
            <a:endParaRPr lang="en-US" sz="1200" b="1" dirty="0">
              <a:solidFill>
                <a:srgbClr val="000000"/>
              </a:solidFill>
            </a:endParaRPr>
          </a:p>
          <a:p>
            <a:endParaRPr lang="en-US" dirty="0"/>
          </a:p>
        </p:txBody>
      </p:sp>
      <p:sp>
        <p:nvSpPr>
          <p:cNvPr id="4" name="Slide Number Placeholder 3"/>
          <p:cNvSpPr>
            <a:spLocks noGrp="1"/>
          </p:cNvSpPr>
          <p:nvPr>
            <p:ph type="sldNum" sz="quarter" idx="10"/>
          </p:nvPr>
        </p:nvSpPr>
        <p:spPr/>
        <p:txBody>
          <a:bodyPr/>
          <a:lstStyle/>
          <a:p>
            <a:fld id="{7E53CFF1-41A1-403F-98BE-9E158C5F4F94}" type="slidenum">
              <a:rPr lang="en-US" smtClean="0"/>
              <a:pPr/>
              <a:t>16</a:t>
            </a:fld>
            <a:endParaRPr lang="en-US" dirty="0"/>
          </a:p>
        </p:txBody>
      </p:sp>
    </p:spTree>
    <p:extLst>
      <p:ext uri="{BB962C8B-B14F-4D97-AF65-F5344CB8AC3E}">
        <p14:creationId xmlns:p14="http://schemas.microsoft.com/office/powerpoint/2010/main" val="30576051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Early Childhood Development (ECD) is a continuum of care process that begins with planning for pregnancy and must continue for at least the first two years of a child’s life. </a:t>
            </a:r>
            <a:r>
              <a:rPr lang="en-IN" dirty="0"/>
              <a:t>To make this information available for within the every family and caregiver, the Maternal and Child Protection (MCP) card which targets every pregnant woman and the child till the age of first 2 years of age has been revised to include information in an age appropriate pictorial description. ASHAs would use this card to support families in the 5 visits at 3, 6,9,12 and 15 months of the child under the Home Based Young Child Care and qualitatively using the MCP cards as ready reckoner. The card now specifically included information on what the child does by a specific age, what the parents should do to stimulate the child and engage with the child and red flag signs in child development as guidance when to seek help. </a:t>
            </a:r>
            <a:endParaRPr lang="en-US" dirty="0"/>
          </a:p>
        </p:txBody>
      </p:sp>
      <p:sp>
        <p:nvSpPr>
          <p:cNvPr id="4" name="Slide Number Placeholder 3"/>
          <p:cNvSpPr>
            <a:spLocks noGrp="1"/>
          </p:cNvSpPr>
          <p:nvPr>
            <p:ph type="sldNum" sz="quarter" idx="10"/>
          </p:nvPr>
        </p:nvSpPr>
        <p:spPr/>
        <p:txBody>
          <a:bodyPr/>
          <a:lstStyle/>
          <a:p>
            <a:fld id="{7E53CFF1-41A1-403F-98BE-9E158C5F4F94}" type="slidenum">
              <a:rPr lang="en-US" smtClean="0"/>
              <a:pPr/>
              <a:t>19</a:t>
            </a:fld>
            <a:endParaRPr lang="en-US" dirty="0"/>
          </a:p>
        </p:txBody>
      </p:sp>
    </p:spTree>
    <p:extLst>
      <p:ext uri="{BB962C8B-B14F-4D97-AF65-F5344CB8AC3E}">
        <p14:creationId xmlns:p14="http://schemas.microsoft.com/office/powerpoint/2010/main" val="16219174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a:t>The Anemia Mukt Bharat strategy- Intensified Iron Plus Initiative and aims to strengthen the existing mechanisms and foster newer strategies of tackle anemia, focused on six target beneficiary groups, through six interventions and six institutional mechanisms; to achieve the envisaged target under the POSHAN Abhiyaan. The strategy focuses on testing &amp; treatment of anemia in school going adolescents &amp; pregnant women using newer technologies, establishing institutional mechanisms for advanced research in anemia, and a comprehensive communication strategy including mass/mid media communication material (Radio spots, TVCs, posters, job-aids, IPC materials, etc).</a:t>
            </a:r>
          </a:p>
          <a:p>
            <a:endParaRPr lang="en-US" dirty="0"/>
          </a:p>
        </p:txBody>
      </p:sp>
      <p:sp>
        <p:nvSpPr>
          <p:cNvPr id="4" name="Slide Number Placeholder 3"/>
          <p:cNvSpPr>
            <a:spLocks noGrp="1"/>
          </p:cNvSpPr>
          <p:nvPr>
            <p:ph type="sldNum" sz="quarter" idx="10"/>
          </p:nvPr>
        </p:nvSpPr>
        <p:spPr/>
        <p:txBody>
          <a:bodyPr/>
          <a:lstStyle/>
          <a:p>
            <a:fld id="{7E53CFF1-41A1-403F-98BE-9E158C5F4F94}" type="slidenum">
              <a:rPr lang="en-US" smtClean="0"/>
              <a:pPr/>
              <a:t>20</a:t>
            </a:fld>
            <a:endParaRPr lang="en-US" dirty="0"/>
          </a:p>
        </p:txBody>
      </p:sp>
    </p:spTree>
    <p:extLst>
      <p:ext uri="{BB962C8B-B14F-4D97-AF65-F5344CB8AC3E}">
        <p14:creationId xmlns:p14="http://schemas.microsoft.com/office/powerpoint/2010/main" val="39020022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www.worldpneumoniaday.org</a:t>
            </a:r>
          </a:p>
        </p:txBody>
      </p:sp>
      <p:sp>
        <p:nvSpPr>
          <p:cNvPr id="4" name="Slide Number Placeholder 3"/>
          <p:cNvSpPr>
            <a:spLocks noGrp="1"/>
          </p:cNvSpPr>
          <p:nvPr>
            <p:ph type="sldNum" sz="quarter" idx="10"/>
          </p:nvPr>
        </p:nvSpPr>
        <p:spPr/>
        <p:txBody>
          <a:bodyPr/>
          <a:lstStyle/>
          <a:p>
            <a:fld id="{7E53CFF1-41A1-403F-98BE-9E158C5F4F94}"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37815277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3188" y="752475"/>
            <a:ext cx="6680200" cy="37592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CCEF8DB1-6F06-40E9-9713-FD30E40BCE7C}" type="slidenum">
              <a:rPr lang="en-US" smtClean="0"/>
              <a:pPr/>
              <a:t>25</a:t>
            </a:fld>
            <a:endParaRPr lang="en-US" dirty="0"/>
          </a:p>
        </p:txBody>
      </p:sp>
    </p:spTree>
    <p:extLst>
      <p:ext uri="{BB962C8B-B14F-4D97-AF65-F5344CB8AC3E}">
        <p14:creationId xmlns:p14="http://schemas.microsoft.com/office/powerpoint/2010/main" val="8793818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AC21AC0F-76C5-4556-A5C8-E1CD5A367F13}" type="slidenum">
              <a:rPr lang="en-US" smtClean="0"/>
              <a:pPr/>
              <a:t>28</a:t>
            </a:fld>
            <a:endParaRPr lang="en-US" dirty="0"/>
          </a:p>
        </p:txBody>
      </p:sp>
    </p:spTree>
    <p:extLst>
      <p:ext uri="{BB962C8B-B14F-4D97-AF65-F5344CB8AC3E}">
        <p14:creationId xmlns:p14="http://schemas.microsoft.com/office/powerpoint/2010/main" val="7901653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F69646F-7A10-4306-B567-77F381F68F74}" type="slidenum">
              <a:rPr lang="en-IN" smtClean="0"/>
              <a:pPr/>
              <a:t>32</a:t>
            </a:fld>
            <a:endParaRPr lang="en-IN" dirty="0"/>
          </a:p>
        </p:txBody>
      </p:sp>
    </p:spTree>
    <p:extLst>
      <p:ext uri="{BB962C8B-B14F-4D97-AF65-F5344CB8AC3E}">
        <p14:creationId xmlns:p14="http://schemas.microsoft.com/office/powerpoint/2010/main" val="33018598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7E53CFF1-41A1-403F-98BE-9E158C5F4F94}" type="slidenum">
              <a:rPr lang="en-US" smtClean="0"/>
              <a:pPr/>
              <a:t>33</a:t>
            </a:fld>
            <a:endParaRPr lang="en-US" dirty="0"/>
          </a:p>
        </p:txBody>
      </p:sp>
    </p:spTree>
    <p:extLst>
      <p:ext uri="{BB962C8B-B14F-4D97-AF65-F5344CB8AC3E}">
        <p14:creationId xmlns:p14="http://schemas.microsoft.com/office/powerpoint/2010/main" val="25884756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A8928F-D594-4F92-A0D1-41703788841D}" type="slidenum">
              <a:rPr kumimoji="0" lang="en-IN"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IN"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337031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188" y="803275"/>
            <a:ext cx="7137401" cy="4016375"/>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7E53CFF1-41A1-403F-98BE-9E158C5F4F94}" type="slidenum">
              <a:rPr lang="en-US" smtClean="0">
                <a:solidFill>
                  <a:prstClr val="black"/>
                </a:solidFill>
              </a:rPr>
              <a:pPr/>
              <a:t>35</a:t>
            </a:fld>
            <a:endParaRPr lang="en-US" dirty="0">
              <a:solidFill>
                <a:prstClr val="black"/>
              </a:solidFill>
            </a:endParaRPr>
          </a:p>
        </p:txBody>
      </p:sp>
    </p:spTree>
    <p:extLst>
      <p:ext uri="{BB962C8B-B14F-4D97-AF65-F5344CB8AC3E}">
        <p14:creationId xmlns:p14="http://schemas.microsoft.com/office/powerpoint/2010/main" val="2785498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524D73A4-9517-463E-A145-C0220672FD56}" type="datetimeFigureOut">
              <a:rPr lang="en-IN" smtClean="0"/>
              <a:t>27-10-2020</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2DC8DABB-5B38-4A99-89E5-28D5F07395A6}" type="slidenum">
              <a:rPr lang="en-IN" smtClean="0"/>
              <a:t>‹#›</a:t>
            </a:fld>
            <a:endParaRPr lang="en-IN" dirty="0"/>
          </a:p>
        </p:txBody>
      </p:sp>
    </p:spTree>
    <p:extLst>
      <p:ext uri="{BB962C8B-B14F-4D97-AF65-F5344CB8AC3E}">
        <p14:creationId xmlns:p14="http://schemas.microsoft.com/office/powerpoint/2010/main" val="2483386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524D73A4-9517-463E-A145-C0220672FD56}" type="datetimeFigureOut">
              <a:rPr lang="en-IN" smtClean="0"/>
              <a:t>27-10-2020</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2DC8DABB-5B38-4A99-89E5-28D5F07395A6}" type="slidenum">
              <a:rPr lang="en-IN" smtClean="0"/>
              <a:t>‹#›</a:t>
            </a:fld>
            <a:endParaRPr lang="en-IN" dirty="0"/>
          </a:p>
        </p:txBody>
      </p:sp>
    </p:spTree>
    <p:extLst>
      <p:ext uri="{BB962C8B-B14F-4D97-AF65-F5344CB8AC3E}">
        <p14:creationId xmlns:p14="http://schemas.microsoft.com/office/powerpoint/2010/main" val="41879749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24D73A4-9517-463E-A145-C0220672FD56}" type="datetimeFigureOut">
              <a:rPr lang="en-IN" smtClean="0"/>
              <a:t>27-10-2020</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2DC8DABB-5B38-4A99-89E5-28D5F07395A6}" type="slidenum">
              <a:rPr lang="en-IN" smtClean="0"/>
              <a:t>‹#›</a:t>
            </a:fld>
            <a:endParaRPr lang="en-IN" dirty="0"/>
          </a:p>
        </p:txBody>
      </p:sp>
    </p:spTree>
    <p:extLst>
      <p:ext uri="{BB962C8B-B14F-4D97-AF65-F5344CB8AC3E}">
        <p14:creationId xmlns:p14="http://schemas.microsoft.com/office/powerpoint/2010/main" val="338465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524D73A4-9517-463E-A145-C0220672FD56}" type="datetimeFigureOut">
              <a:rPr lang="en-IN" smtClean="0"/>
              <a:t>27-10-2020</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2DC8DABB-5B38-4A99-89E5-28D5F07395A6}" type="slidenum">
              <a:rPr lang="en-IN" smtClean="0"/>
              <a:t>‹#›</a:t>
            </a:fld>
            <a:endParaRPr lang="en-IN" dirty="0"/>
          </a:p>
        </p:txBody>
      </p:sp>
    </p:spTree>
    <p:extLst>
      <p:ext uri="{BB962C8B-B14F-4D97-AF65-F5344CB8AC3E}">
        <p14:creationId xmlns:p14="http://schemas.microsoft.com/office/powerpoint/2010/main" val="4010699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524D73A4-9517-463E-A145-C0220672FD56}" type="datetimeFigureOut">
              <a:rPr lang="en-IN" smtClean="0"/>
              <a:t>27-10-2020</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9" name="Slide Number Placeholder 8"/>
          <p:cNvSpPr>
            <a:spLocks noGrp="1"/>
          </p:cNvSpPr>
          <p:nvPr>
            <p:ph type="sldNum" sz="quarter" idx="12"/>
          </p:nvPr>
        </p:nvSpPr>
        <p:spPr/>
        <p:txBody>
          <a:bodyPr/>
          <a:lstStyle/>
          <a:p>
            <a:fld id="{2DC8DABB-5B38-4A99-89E5-28D5F07395A6}" type="slidenum">
              <a:rPr lang="en-IN" smtClean="0"/>
              <a:t>‹#›</a:t>
            </a:fld>
            <a:endParaRPr lang="en-IN" dirty="0"/>
          </a:p>
        </p:txBody>
      </p:sp>
    </p:spTree>
    <p:extLst>
      <p:ext uri="{BB962C8B-B14F-4D97-AF65-F5344CB8AC3E}">
        <p14:creationId xmlns:p14="http://schemas.microsoft.com/office/powerpoint/2010/main" val="1560924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524D73A4-9517-463E-A145-C0220672FD56}" type="datetimeFigureOut">
              <a:rPr lang="en-IN" smtClean="0"/>
              <a:t>27-10-2020</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5" name="Slide Number Placeholder 4"/>
          <p:cNvSpPr>
            <a:spLocks noGrp="1"/>
          </p:cNvSpPr>
          <p:nvPr>
            <p:ph type="sldNum" sz="quarter" idx="12"/>
          </p:nvPr>
        </p:nvSpPr>
        <p:spPr/>
        <p:txBody>
          <a:bodyPr/>
          <a:lstStyle/>
          <a:p>
            <a:fld id="{2DC8DABB-5B38-4A99-89E5-28D5F07395A6}" type="slidenum">
              <a:rPr lang="en-IN" smtClean="0"/>
              <a:t>‹#›</a:t>
            </a:fld>
            <a:endParaRPr lang="en-IN" dirty="0"/>
          </a:p>
        </p:txBody>
      </p:sp>
    </p:spTree>
    <p:extLst>
      <p:ext uri="{BB962C8B-B14F-4D97-AF65-F5344CB8AC3E}">
        <p14:creationId xmlns:p14="http://schemas.microsoft.com/office/powerpoint/2010/main" val="1179133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4D73A4-9517-463E-A145-C0220672FD56}" type="datetimeFigureOut">
              <a:rPr lang="en-IN" smtClean="0"/>
              <a:t>27-10-2020</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4" name="Slide Number Placeholder 3"/>
          <p:cNvSpPr>
            <a:spLocks noGrp="1"/>
          </p:cNvSpPr>
          <p:nvPr>
            <p:ph type="sldNum" sz="quarter" idx="12"/>
          </p:nvPr>
        </p:nvSpPr>
        <p:spPr/>
        <p:txBody>
          <a:bodyPr/>
          <a:lstStyle/>
          <a:p>
            <a:fld id="{2DC8DABB-5B38-4A99-89E5-28D5F07395A6}" type="slidenum">
              <a:rPr lang="en-IN" smtClean="0"/>
              <a:t>‹#›</a:t>
            </a:fld>
            <a:endParaRPr lang="en-IN" dirty="0"/>
          </a:p>
        </p:txBody>
      </p:sp>
    </p:spTree>
    <p:extLst>
      <p:ext uri="{BB962C8B-B14F-4D97-AF65-F5344CB8AC3E}">
        <p14:creationId xmlns:p14="http://schemas.microsoft.com/office/powerpoint/2010/main" val="10347418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24D73A4-9517-463E-A145-C0220672FD56}" type="datetimeFigureOut">
              <a:rPr lang="en-IN" smtClean="0"/>
              <a:t>27-10-2020</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2DC8DABB-5B38-4A99-89E5-28D5F07395A6}" type="slidenum">
              <a:rPr lang="en-IN" smtClean="0"/>
              <a:t>‹#›</a:t>
            </a:fld>
            <a:endParaRPr lang="en-IN" dirty="0"/>
          </a:p>
        </p:txBody>
      </p:sp>
    </p:spTree>
    <p:extLst>
      <p:ext uri="{BB962C8B-B14F-4D97-AF65-F5344CB8AC3E}">
        <p14:creationId xmlns:p14="http://schemas.microsoft.com/office/powerpoint/2010/main" val="1837341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24D73A4-9517-463E-A145-C0220672FD56}" type="datetimeFigureOut">
              <a:rPr lang="en-IN" smtClean="0"/>
              <a:t>27-10-2020</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2DC8DABB-5B38-4A99-89E5-28D5F07395A6}" type="slidenum">
              <a:rPr lang="en-IN" smtClean="0"/>
              <a:t>‹#›</a:t>
            </a:fld>
            <a:endParaRPr lang="en-IN" dirty="0"/>
          </a:p>
        </p:txBody>
      </p:sp>
    </p:spTree>
    <p:extLst>
      <p:ext uri="{BB962C8B-B14F-4D97-AF65-F5344CB8AC3E}">
        <p14:creationId xmlns:p14="http://schemas.microsoft.com/office/powerpoint/2010/main" val="2275400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524D73A4-9517-463E-A145-C0220672FD56}" type="datetimeFigureOut">
              <a:rPr lang="en-IN" smtClean="0"/>
              <a:t>27-10-2020</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2DC8DABB-5B38-4A99-89E5-28D5F07395A6}" type="slidenum">
              <a:rPr lang="en-IN" smtClean="0"/>
              <a:t>‹#›</a:t>
            </a:fld>
            <a:endParaRPr lang="en-IN" dirty="0"/>
          </a:p>
        </p:txBody>
      </p:sp>
    </p:spTree>
    <p:extLst>
      <p:ext uri="{BB962C8B-B14F-4D97-AF65-F5344CB8AC3E}">
        <p14:creationId xmlns:p14="http://schemas.microsoft.com/office/powerpoint/2010/main" val="26396712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524D73A4-9517-463E-A145-C0220672FD56}" type="datetimeFigureOut">
              <a:rPr lang="en-IN" smtClean="0"/>
              <a:t>27-10-2020</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2DC8DABB-5B38-4A99-89E5-28D5F07395A6}" type="slidenum">
              <a:rPr lang="en-IN" smtClean="0"/>
              <a:t>‹#›</a:t>
            </a:fld>
            <a:endParaRPr lang="en-IN" dirty="0"/>
          </a:p>
        </p:txBody>
      </p:sp>
    </p:spTree>
    <p:extLst>
      <p:ext uri="{BB962C8B-B14F-4D97-AF65-F5344CB8AC3E}">
        <p14:creationId xmlns:p14="http://schemas.microsoft.com/office/powerpoint/2010/main" val="12992364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5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87890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Custom Layout">
    <p:spTree>
      <p:nvGrpSpPr>
        <p:cNvPr id="1" name=""/>
        <p:cNvGrpSpPr/>
        <p:nvPr/>
      </p:nvGrpSpPr>
      <p:grpSpPr>
        <a:xfrm>
          <a:off x="0" y="0"/>
          <a:ext cx="0" cy="0"/>
          <a:chOff x="0" y="0"/>
          <a:chExt cx="0" cy="0"/>
        </a:xfrm>
      </p:grpSpPr>
      <p:sp>
        <p:nvSpPr>
          <p:cNvPr id="8" name="Title 1"/>
          <p:cNvSpPr>
            <a:spLocks noGrp="1"/>
          </p:cNvSpPr>
          <p:nvPr>
            <p:ph type="title"/>
          </p:nvPr>
        </p:nvSpPr>
        <p:spPr>
          <a:xfrm>
            <a:off x="914400" y="304800"/>
            <a:ext cx="10160000" cy="838200"/>
          </a:xfrm>
        </p:spPr>
        <p:txBody>
          <a:bodyPr/>
          <a:lstStyle/>
          <a:p>
            <a:r>
              <a:rPr lang="en-US"/>
              <a:t>Click to edit Master title style</a:t>
            </a:r>
            <a:endParaRPr lang="en-US" dirty="0"/>
          </a:p>
        </p:txBody>
      </p:sp>
      <p:sp>
        <p:nvSpPr>
          <p:cNvPr id="9" name="Content Placeholder 2"/>
          <p:cNvSpPr>
            <a:spLocks noGrp="1"/>
          </p:cNvSpPr>
          <p:nvPr>
            <p:ph idx="1"/>
          </p:nvPr>
        </p:nvSpPr>
        <p:spPr>
          <a:xfrm>
            <a:off x="914400" y="1600200"/>
            <a:ext cx="10160000" cy="4373563"/>
          </a:xfrm>
        </p:spPr>
        <p:txBody>
          <a:bodyPr/>
          <a:lstStyle>
            <a:lvl1pPr>
              <a:defRPr sz="2200">
                <a:latin typeface="Segoe"/>
              </a:defRPr>
            </a:lvl1pPr>
            <a:lvl2pPr>
              <a:defRPr>
                <a:latin typeface="Segoe"/>
              </a:defRPr>
            </a:lvl2pPr>
            <a:lvl3pPr>
              <a:defRPr>
                <a:latin typeface="Segoe"/>
              </a:defRPr>
            </a:lvl3pPr>
            <a:lvl4pPr>
              <a:defRPr>
                <a:latin typeface="Segoe"/>
              </a:defRPr>
            </a:lvl4pPr>
            <a:lvl5pPr>
              <a:defRPr>
                <a:latin typeface="Sego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2"/>
          <p:cNvSpPr>
            <a:spLocks noGrp="1"/>
          </p:cNvSpPr>
          <p:nvPr>
            <p:ph type="dt" sz="half" idx="10"/>
          </p:nvPr>
        </p:nvSpPr>
        <p:spPr>
          <a:xfrm>
            <a:off x="838200" y="6356350"/>
            <a:ext cx="2743200" cy="365125"/>
          </a:xfrm>
          <a:prstGeom prst="rect">
            <a:avLst/>
          </a:prstGeom>
        </p:spPr>
        <p:txBody>
          <a:bodyPr/>
          <a:lstStyle>
            <a:lvl1pPr>
              <a:defRPr>
                <a:solidFill>
                  <a:schemeClr val="bg1">
                    <a:lumMod val="65000"/>
                  </a:schemeClr>
                </a:solidFill>
              </a:defRPr>
            </a:lvl1pPr>
          </a:lstStyle>
          <a:p>
            <a:fld id="{38675E29-965D-48F9-B692-88D2F4A396F3}" type="datetime1">
              <a:rPr lang="en-US" smtClean="0">
                <a:solidFill>
                  <a:schemeClr val="bg1">
                    <a:lumMod val="65000"/>
                  </a:schemeClr>
                </a:solidFill>
              </a:rPr>
              <a:pPr/>
              <a:t>10/27/2020</a:t>
            </a:fld>
            <a:endParaRPr lang="en-US" dirty="0">
              <a:solidFill>
                <a:schemeClr val="bg1">
                  <a:lumMod val="65000"/>
                </a:schemeClr>
              </a:solidFill>
            </a:endParaRPr>
          </a:p>
        </p:txBody>
      </p:sp>
      <p:sp>
        <p:nvSpPr>
          <p:cNvPr id="6" name="Footer Placeholder 3"/>
          <p:cNvSpPr>
            <a:spLocks noGrp="1"/>
          </p:cNvSpPr>
          <p:nvPr>
            <p:ph type="ftr" sz="quarter" idx="11"/>
          </p:nvPr>
        </p:nvSpPr>
        <p:spPr>
          <a:xfrm>
            <a:off x="4038600" y="6356350"/>
            <a:ext cx="4114800" cy="365125"/>
          </a:xfrm>
          <a:prstGeom prst="rect">
            <a:avLst/>
          </a:prstGeom>
        </p:spPr>
        <p:txBody>
          <a:bodyPr/>
          <a:lstStyle>
            <a:lvl1pPr>
              <a:defRPr/>
            </a:lvl1pPr>
          </a:lstStyle>
          <a:p>
            <a:endParaRPr lang="en-US" dirty="0"/>
          </a:p>
        </p:txBody>
      </p:sp>
      <p:cxnSp>
        <p:nvCxnSpPr>
          <p:cNvPr id="7" name="Straight Connector 6"/>
          <p:cNvCxnSpPr/>
          <p:nvPr userDrawn="1"/>
        </p:nvCxnSpPr>
        <p:spPr>
          <a:xfrm>
            <a:off x="10418305" y="6325524"/>
            <a:ext cx="0" cy="35664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5726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4D73A4-9517-463E-A145-C0220672FD56}" type="datetimeFigureOut">
              <a:rPr lang="en-IN" smtClean="0"/>
              <a:t>27-10-2020</a:t>
            </a:fld>
            <a:endParaRPr lang="en-IN"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C8DABB-5B38-4A99-89E5-28D5F07395A6}" type="slidenum">
              <a:rPr lang="en-IN" smtClean="0"/>
              <a:t>‹#›</a:t>
            </a:fld>
            <a:endParaRPr lang="en-IN" dirty="0"/>
          </a:p>
        </p:txBody>
      </p:sp>
    </p:spTree>
    <p:extLst>
      <p:ext uri="{BB962C8B-B14F-4D97-AF65-F5344CB8AC3E}">
        <p14:creationId xmlns:p14="http://schemas.microsoft.com/office/powerpoint/2010/main" val="631305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3.emf"/><Relationship Id="rId4" Type="http://schemas.openxmlformats.org/officeDocument/2006/relationships/image" Target="../media/image12.emf"/></Relationships>
</file>

<file path=ppt/slides/_rels/slide2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tiff"/></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2.xml"/><Relationship Id="rId4" Type="http://schemas.openxmlformats.org/officeDocument/2006/relationships/chart" Target="../charts/char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9.xml.rels><?xml version="1.0" encoding="UTF-8" standalone="yes"?>
<Relationships xmlns="http://schemas.openxmlformats.org/package/2006/relationships"><Relationship Id="rId8" Type="http://schemas.openxmlformats.org/officeDocument/2006/relationships/image" Target="../media/image26.emf"/><Relationship Id="rId13" Type="http://schemas.openxmlformats.org/officeDocument/2006/relationships/image" Target="../media/image29.emf"/><Relationship Id="rId3" Type="http://schemas.openxmlformats.org/officeDocument/2006/relationships/image" Target="../media/image23.png"/><Relationship Id="rId7" Type="http://schemas.openxmlformats.org/officeDocument/2006/relationships/image" Target="../media/image21.jpeg"/><Relationship Id="rId12" Type="http://schemas.openxmlformats.org/officeDocument/2006/relationships/image" Target="../media/image28.emf"/><Relationship Id="rId2" Type="http://schemas.openxmlformats.org/officeDocument/2006/relationships/slideLayout" Target="../slideLayouts/slideLayout2.xml"/><Relationship Id="rId16" Type="http://schemas.openxmlformats.org/officeDocument/2006/relationships/image" Target="../media/image32.png"/><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22.png"/><Relationship Id="rId5" Type="http://schemas.openxmlformats.org/officeDocument/2006/relationships/image" Target="../media/image25.emf"/><Relationship Id="rId15" Type="http://schemas.openxmlformats.org/officeDocument/2006/relationships/image" Target="../media/image31.png"/><Relationship Id="rId10" Type="http://schemas.openxmlformats.org/officeDocument/2006/relationships/oleObject" Target="../embeddings/oleObject2.bin"/><Relationship Id="rId4" Type="http://schemas.openxmlformats.org/officeDocument/2006/relationships/image" Target="../media/image24.jpeg"/><Relationship Id="rId9" Type="http://schemas.openxmlformats.org/officeDocument/2006/relationships/image" Target="../media/image27.png"/><Relationship Id="rId14" Type="http://schemas.openxmlformats.org/officeDocument/2006/relationships/image" Target="../media/image30.emf"/></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9212A85-8C06-B845-A75E-310483A47AD5}"/>
              </a:ext>
            </a:extLst>
          </p:cNvPr>
          <p:cNvPicPr>
            <a:picLocks noChangeAspect="1"/>
          </p:cNvPicPr>
          <p:nvPr/>
        </p:nvPicPr>
        <p:blipFill rotWithShape="1">
          <a:blip r:embed="rId2"/>
          <a:srcRect l="8224" t="33113" r="8885" b="22444"/>
          <a:stretch/>
        </p:blipFill>
        <p:spPr>
          <a:xfrm>
            <a:off x="4463716" y="1842868"/>
            <a:ext cx="7728284" cy="3725419"/>
          </a:xfrm>
          <a:prstGeom prst="rect">
            <a:avLst/>
          </a:prstGeom>
        </p:spPr>
      </p:pic>
      <p:sp>
        <p:nvSpPr>
          <p:cNvPr id="3" name="Google Shape;1132;p162">
            <a:extLst>
              <a:ext uri="{FF2B5EF4-FFF2-40B4-BE49-F238E27FC236}">
                <a16:creationId xmlns:a16="http://schemas.microsoft.com/office/drawing/2014/main" id="{5826DBED-67E2-554E-AB15-DB7216727320}"/>
              </a:ext>
            </a:extLst>
          </p:cNvPr>
          <p:cNvSpPr/>
          <p:nvPr/>
        </p:nvSpPr>
        <p:spPr>
          <a:xfrm rot="10800000" flipH="1">
            <a:off x="1" y="-9700"/>
            <a:ext cx="9156032" cy="6867700"/>
          </a:xfrm>
          <a:prstGeom prst="rect">
            <a:avLst/>
          </a:prstGeom>
          <a:gradFill>
            <a:gsLst>
              <a:gs pos="0">
                <a:srgbClr val="000000">
                  <a:alpha val="85882"/>
                </a:srgbClr>
              </a:gs>
              <a:gs pos="100000">
                <a:srgbClr val="000000">
                  <a:alpha val="0"/>
                </a:srgbClr>
              </a:gs>
            </a:gsLst>
            <a:lin ang="0" scaled="0"/>
          </a:gradFill>
          <a:ln>
            <a:noFill/>
          </a:ln>
        </p:spPr>
        <p:txBody>
          <a:bodyPr spcFirstLastPara="1" wrap="square" lIns="91425" tIns="45700" rIns="91425" bIns="45700" anchor="ctr" anchorCtr="0">
            <a:noAutofit/>
          </a:bodyPr>
          <a:lstStyle/>
          <a:p>
            <a:pPr algn="ctr"/>
            <a:endParaRPr sz="1900" dirty="0">
              <a:solidFill>
                <a:schemeClr val="lt1"/>
              </a:solidFill>
              <a:latin typeface="Calibri"/>
              <a:ea typeface="Calibri"/>
              <a:cs typeface="Calibri"/>
              <a:sym typeface="Calibri"/>
            </a:endParaRPr>
          </a:p>
        </p:txBody>
      </p:sp>
      <p:sp>
        <p:nvSpPr>
          <p:cNvPr id="4" name="TextBox 3">
            <a:extLst>
              <a:ext uri="{FF2B5EF4-FFF2-40B4-BE49-F238E27FC236}">
                <a16:creationId xmlns:a16="http://schemas.microsoft.com/office/drawing/2014/main" id="{76DF8CCF-35EB-CD40-8A9A-63EC7B6D204B}"/>
              </a:ext>
            </a:extLst>
          </p:cNvPr>
          <p:cNvSpPr txBox="1"/>
          <p:nvPr/>
        </p:nvSpPr>
        <p:spPr>
          <a:xfrm>
            <a:off x="132348" y="2305193"/>
            <a:ext cx="7327231" cy="2800767"/>
          </a:xfrm>
          <a:prstGeom prst="rect">
            <a:avLst/>
          </a:prstGeom>
          <a:noFill/>
          <a:ln>
            <a:noFill/>
          </a:ln>
        </p:spPr>
        <p:txBody>
          <a:bodyPr wrap="square" rtlCol="0">
            <a:spAutoFit/>
          </a:bodyPr>
          <a:lstStyle/>
          <a:p>
            <a:r>
              <a:rPr lang="en-US" sz="4400" b="1" dirty="0">
                <a:solidFill>
                  <a:schemeClr val="accent4">
                    <a:lumMod val="20000"/>
                    <a:lumOff val="80000"/>
                  </a:schemeClr>
                </a:solidFill>
              </a:rPr>
              <a:t>Reproductive Maternal Newborn Child Adolescent Health Plus Nutrition (RMNCAH+N)</a:t>
            </a:r>
          </a:p>
        </p:txBody>
      </p:sp>
      <p:pic>
        <p:nvPicPr>
          <p:cNvPr id="5" name="Picture 4">
            <a:extLst>
              <a:ext uri="{FF2B5EF4-FFF2-40B4-BE49-F238E27FC236}">
                <a16:creationId xmlns:a16="http://schemas.microsoft.com/office/drawing/2014/main" id="{AD05D5A1-1A41-1D4E-BAA7-800CD668BFD1}"/>
              </a:ext>
            </a:extLst>
          </p:cNvPr>
          <p:cNvPicPr>
            <a:picLocks noChangeAspect="1"/>
          </p:cNvPicPr>
          <p:nvPr/>
        </p:nvPicPr>
        <p:blipFill rotWithShape="1">
          <a:blip r:embed="rId3"/>
          <a:srcRect l="59070" t="18245" r="33658" b="75330"/>
          <a:stretch/>
        </p:blipFill>
        <p:spPr>
          <a:xfrm>
            <a:off x="10930759" y="0"/>
            <a:ext cx="1261241" cy="626932"/>
          </a:xfrm>
          <a:prstGeom prst="rect">
            <a:avLst/>
          </a:prstGeom>
        </p:spPr>
      </p:pic>
    </p:spTree>
    <p:extLst>
      <p:ext uri="{BB962C8B-B14F-4D97-AF65-F5344CB8AC3E}">
        <p14:creationId xmlns:p14="http://schemas.microsoft.com/office/powerpoint/2010/main" val="28676587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88836" y="5634077"/>
            <a:ext cx="12663075" cy="441211"/>
          </a:xfrm>
          <a:prstGeom prst="rect">
            <a:avLst/>
          </a:prstGeom>
          <a:noFill/>
        </p:spPr>
        <p:txBody>
          <a:bodyPr wrap="square" rtlCol="0">
            <a:spAutoFit/>
          </a:bodyPr>
          <a:lstStyle/>
          <a:p>
            <a:r>
              <a:rPr lang="en-US" sz="2267" dirty="0"/>
              <a:t>National Health Policy Targets more ambitious than SDGs</a:t>
            </a:r>
          </a:p>
        </p:txBody>
      </p:sp>
      <p:graphicFrame>
        <p:nvGraphicFramePr>
          <p:cNvPr id="6" name="Table 5"/>
          <p:cNvGraphicFramePr>
            <a:graphicFrameLocks noGrp="1"/>
          </p:cNvGraphicFramePr>
          <p:nvPr>
            <p:extLst>
              <p:ext uri="{D42A27DB-BD31-4B8C-83A1-F6EECF244321}">
                <p14:modId xmlns:p14="http://schemas.microsoft.com/office/powerpoint/2010/main" val="432545269"/>
              </p:ext>
            </p:extLst>
          </p:nvPr>
        </p:nvGraphicFramePr>
        <p:xfrm>
          <a:off x="631615" y="1680409"/>
          <a:ext cx="11008538" cy="3683161"/>
        </p:xfrm>
        <a:graphic>
          <a:graphicData uri="http://schemas.openxmlformats.org/drawingml/2006/table">
            <a:tbl>
              <a:tblPr firstRow="1" firstCol="1" bandRow="1">
                <a:tableStyleId>{68D230F3-CF80-4859-8CE7-A43EE81993B5}</a:tableStyleId>
              </a:tblPr>
              <a:tblGrid>
                <a:gridCol w="4478949">
                  <a:extLst>
                    <a:ext uri="{9D8B030D-6E8A-4147-A177-3AD203B41FA5}">
                      <a16:colId xmlns:a16="http://schemas.microsoft.com/office/drawing/2014/main" val="20000"/>
                    </a:ext>
                  </a:extLst>
                </a:gridCol>
                <a:gridCol w="3975499">
                  <a:extLst>
                    <a:ext uri="{9D8B030D-6E8A-4147-A177-3AD203B41FA5}">
                      <a16:colId xmlns:a16="http://schemas.microsoft.com/office/drawing/2014/main" val="20002"/>
                    </a:ext>
                  </a:extLst>
                </a:gridCol>
                <a:gridCol w="2554090">
                  <a:extLst>
                    <a:ext uri="{9D8B030D-6E8A-4147-A177-3AD203B41FA5}">
                      <a16:colId xmlns:a16="http://schemas.microsoft.com/office/drawing/2014/main" val="20003"/>
                    </a:ext>
                  </a:extLst>
                </a:gridCol>
              </a:tblGrid>
              <a:tr h="800909">
                <a:tc>
                  <a:txBody>
                    <a:bodyPr/>
                    <a:lstStyle/>
                    <a:p>
                      <a:pPr marL="0" marR="0" algn="l">
                        <a:lnSpc>
                          <a:spcPct val="115000"/>
                        </a:lnSpc>
                        <a:spcBef>
                          <a:spcPts val="0"/>
                        </a:spcBef>
                        <a:spcAft>
                          <a:spcPts val="0"/>
                        </a:spcAft>
                      </a:pPr>
                      <a:r>
                        <a:rPr lang="en-US" sz="2400" dirty="0">
                          <a:effectLst/>
                          <a:latin typeface="Franklin Gothic Medium Cond" panose="020B0606030402020204" pitchFamily="34" charset="0"/>
                        </a:rPr>
                        <a:t>Indicator</a:t>
                      </a:r>
                      <a:endParaRPr lang="en-US" sz="1900" b="0" dirty="0">
                        <a:effectLst/>
                        <a:latin typeface="Franklin Gothic Medium Cond" panose="020B0606030402020204" pitchFamily="34" charset="0"/>
                        <a:ea typeface="Calibri" panose="020F0502020204030204" pitchFamily="34" charset="0"/>
                        <a:cs typeface="Mangal" panose="02040503050203030202" pitchFamily="18" charset="0"/>
                      </a:endParaRPr>
                    </a:p>
                  </a:txBody>
                  <a:tcPr marL="68580" marR="68580" marT="0" marB="0" anchor="ctr">
                    <a:solidFill>
                      <a:schemeClr val="bg1"/>
                    </a:solidFill>
                  </a:tcPr>
                </a:tc>
                <a:tc>
                  <a:txBody>
                    <a:bodyPr/>
                    <a:lstStyle/>
                    <a:p>
                      <a:pPr marL="0" marR="0" algn="l">
                        <a:lnSpc>
                          <a:spcPct val="115000"/>
                        </a:lnSpc>
                        <a:spcBef>
                          <a:spcPts val="0"/>
                        </a:spcBef>
                        <a:spcAft>
                          <a:spcPts val="0"/>
                        </a:spcAft>
                      </a:pPr>
                      <a:r>
                        <a:rPr lang="en-US" sz="2400" dirty="0">
                          <a:effectLst/>
                          <a:latin typeface="Franklin Gothic Medium Cond" panose="020B0606030402020204" pitchFamily="34" charset="0"/>
                        </a:rPr>
                        <a:t>National</a:t>
                      </a:r>
                      <a:r>
                        <a:rPr lang="en-US" sz="2400" baseline="0" dirty="0">
                          <a:effectLst/>
                          <a:latin typeface="Franklin Gothic Medium Cond" panose="020B0606030402020204" pitchFamily="34" charset="0"/>
                        </a:rPr>
                        <a:t> Health Policy</a:t>
                      </a:r>
                      <a:endParaRPr lang="en-US" sz="1900" b="0" dirty="0">
                        <a:effectLst/>
                        <a:latin typeface="Franklin Gothic Medium Cond" panose="020B0606030402020204" pitchFamily="34" charset="0"/>
                        <a:ea typeface="Calibri" panose="020F0502020204030204" pitchFamily="34" charset="0"/>
                        <a:cs typeface="Mangal" panose="02040503050203030202" pitchFamily="18" charset="0"/>
                      </a:endParaRPr>
                    </a:p>
                  </a:txBody>
                  <a:tcPr marL="68580" marR="68580" marT="0" marB="0" anchor="ctr">
                    <a:solidFill>
                      <a:schemeClr val="bg1"/>
                    </a:solidFill>
                  </a:tcPr>
                </a:tc>
                <a:tc>
                  <a:txBody>
                    <a:bodyPr/>
                    <a:lstStyle/>
                    <a:p>
                      <a:pPr marL="0" marR="0" algn="ctr">
                        <a:lnSpc>
                          <a:spcPct val="115000"/>
                        </a:lnSpc>
                        <a:spcBef>
                          <a:spcPts val="0"/>
                        </a:spcBef>
                        <a:spcAft>
                          <a:spcPts val="0"/>
                        </a:spcAft>
                      </a:pPr>
                      <a:r>
                        <a:rPr lang="en-US" sz="2400" dirty="0">
                          <a:effectLst/>
                          <a:latin typeface="Franklin Gothic Medium Cond" panose="020B0606030402020204" pitchFamily="34" charset="0"/>
                        </a:rPr>
                        <a:t>SDG 2030</a:t>
                      </a:r>
                      <a:endParaRPr lang="en-US" sz="1900" b="0" dirty="0">
                        <a:effectLst/>
                        <a:latin typeface="Franklin Gothic Medium Cond" panose="020B0606030402020204" pitchFamily="34" charset="0"/>
                        <a:ea typeface="Calibri" panose="020F0502020204030204" pitchFamily="34" charset="0"/>
                        <a:cs typeface="Mangal" panose="02040503050203030202" pitchFamily="18" charset="0"/>
                      </a:endParaRPr>
                    </a:p>
                  </a:txBody>
                  <a:tcPr marL="68580" marR="68580" marT="0" marB="0" anchor="ctr">
                    <a:solidFill>
                      <a:schemeClr val="bg1"/>
                    </a:solidFill>
                  </a:tcPr>
                </a:tc>
                <a:extLst>
                  <a:ext uri="{0D108BD9-81ED-4DB2-BD59-A6C34878D82A}">
                    <a16:rowId xmlns:a16="http://schemas.microsoft.com/office/drawing/2014/main" val="10000"/>
                  </a:ext>
                </a:extLst>
              </a:tr>
              <a:tr h="800909">
                <a:tc>
                  <a:txBody>
                    <a:bodyPr/>
                    <a:lstStyle/>
                    <a:p>
                      <a:pPr marL="0" marR="0" algn="l">
                        <a:lnSpc>
                          <a:spcPct val="115000"/>
                        </a:lnSpc>
                        <a:spcBef>
                          <a:spcPts val="0"/>
                        </a:spcBef>
                        <a:spcAft>
                          <a:spcPts val="0"/>
                        </a:spcAft>
                      </a:pPr>
                      <a:r>
                        <a:rPr lang="en-US" sz="2400" dirty="0">
                          <a:effectLst/>
                          <a:latin typeface="Franklin Gothic Medium Cond" panose="020B0606030402020204" pitchFamily="34" charset="0"/>
                        </a:rPr>
                        <a:t>Maternal Mortality Ratio</a:t>
                      </a:r>
                      <a:endParaRPr lang="en-US" sz="1900" b="0" dirty="0">
                        <a:effectLst/>
                        <a:latin typeface="Franklin Gothic Medium Cond" panose="020B0606030402020204" pitchFamily="34" charset="0"/>
                        <a:ea typeface="Calibri" panose="020F0502020204030204" pitchFamily="34" charset="0"/>
                        <a:cs typeface="Mangal" panose="02040503050203030202" pitchFamily="18" charset="0"/>
                      </a:endParaRPr>
                    </a:p>
                  </a:txBody>
                  <a:tcPr marL="68580" marR="68580" marT="0" marB="0" anchor="ctr">
                    <a:solidFill>
                      <a:schemeClr val="bg1"/>
                    </a:solidFill>
                  </a:tcPr>
                </a:tc>
                <a:tc>
                  <a:txBody>
                    <a:bodyPr/>
                    <a:lstStyle/>
                    <a:p>
                      <a:pPr marL="0" marR="0" algn="l">
                        <a:lnSpc>
                          <a:spcPct val="115000"/>
                        </a:lnSpc>
                        <a:spcBef>
                          <a:spcPts val="0"/>
                        </a:spcBef>
                        <a:spcAft>
                          <a:spcPts val="0"/>
                        </a:spcAft>
                      </a:pPr>
                      <a:r>
                        <a:rPr lang="en-US" sz="2400" dirty="0">
                          <a:effectLst/>
                          <a:latin typeface="Franklin Gothic Medium Cond" panose="020B0606030402020204" pitchFamily="34" charset="0"/>
                        </a:rPr>
                        <a:t>100 by 2020</a:t>
                      </a:r>
                      <a:endParaRPr lang="en-US" sz="1900" b="0" dirty="0">
                        <a:effectLst/>
                        <a:latin typeface="Franklin Gothic Medium Cond" panose="020B0606030402020204" pitchFamily="34" charset="0"/>
                        <a:ea typeface="Calibri" panose="020F0502020204030204" pitchFamily="34" charset="0"/>
                        <a:cs typeface="Mangal" panose="02040503050203030202" pitchFamily="18" charset="0"/>
                      </a:endParaRPr>
                    </a:p>
                  </a:txBody>
                  <a:tcPr marL="68580" marR="68580" marT="0" marB="0" anchor="ctr">
                    <a:solidFill>
                      <a:schemeClr val="bg1"/>
                    </a:solidFill>
                  </a:tcPr>
                </a:tc>
                <a:tc>
                  <a:txBody>
                    <a:bodyPr/>
                    <a:lstStyle/>
                    <a:p>
                      <a:pPr marL="0" marR="0" algn="ctr">
                        <a:lnSpc>
                          <a:spcPct val="115000"/>
                        </a:lnSpc>
                        <a:spcBef>
                          <a:spcPts val="0"/>
                        </a:spcBef>
                        <a:spcAft>
                          <a:spcPts val="0"/>
                        </a:spcAft>
                      </a:pPr>
                      <a:r>
                        <a:rPr lang="en-US" sz="2400" dirty="0">
                          <a:effectLst/>
                          <a:latin typeface="Franklin Gothic Medium Cond" panose="020B0606030402020204" pitchFamily="34" charset="0"/>
                        </a:rPr>
                        <a:t>&lt;70</a:t>
                      </a:r>
                      <a:endParaRPr lang="en-US" sz="1900" b="0" dirty="0">
                        <a:effectLst/>
                        <a:latin typeface="Franklin Gothic Medium Cond" panose="020B0606030402020204" pitchFamily="34" charset="0"/>
                        <a:ea typeface="Calibri" panose="020F0502020204030204" pitchFamily="34" charset="0"/>
                        <a:cs typeface="Mangal" panose="02040503050203030202" pitchFamily="18" charset="0"/>
                      </a:endParaRPr>
                    </a:p>
                  </a:txBody>
                  <a:tcPr marL="68580" marR="68580" marT="0" marB="0" anchor="ctr">
                    <a:solidFill>
                      <a:schemeClr val="bg1"/>
                    </a:solidFill>
                  </a:tcPr>
                </a:tc>
                <a:extLst>
                  <a:ext uri="{0D108BD9-81ED-4DB2-BD59-A6C34878D82A}">
                    <a16:rowId xmlns:a16="http://schemas.microsoft.com/office/drawing/2014/main" val="10001"/>
                  </a:ext>
                </a:extLst>
              </a:tr>
              <a:tr h="400454">
                <a:tc>
                  <a:txBody>
                    <a:bodyPr/>
                    <a:lstStyle/>
                    <a:p>
                      <a:pPr marL="0" marR="0" algn="l">
                        <a:lnSpc>
                          <a:spcPct val="115000"/>
                        </a:lnSpc>
                        <a:spcBef>
                          <a:spcPts val="0"/>
                        </a:spcBef>
                        <a:spcAft>
                          <a:spcPts val="0"/>
                        </a:spcAft>
                      </a:pPr>
                      <a:r>
                        <a:rPr lang="en-US" sz="2400" dirty="0">
                          <a:effectLst/>
                          <a:latin typeface="Franklin Gothic Medium Cond" panose="020B0606030402020204" pitchFamily="34" charset="0"/>
                        </a:rPr>
                        <a:t>Neonatal Mortality rate</a:t>
                      </a:r>
                      <a:endParaRPr lang="en-US" sz="1900" b="0" dirty="0">
                        <a:effectLst/>
                        <a:latin typeface="Franklin Gothic Medium Cond" panose="020B0606030402020204" pitchFamily="34" charset="0"/>
                        <a:ea typeface="Calibri" panose="020F0502020204030204" pitchFamily="34" charset="0"/>
                        <a:cs typeface="Mangal" panose="02040503050203030202" pitchFamily="18" charset="0"/>
                      </a:endParaRPr>
                    </a:p>
                  </a:txBody>
                  <a:tcPr marL="68580" marR="68580" marT="0" marB="0" anchor="ctr">
                    <a:solidFill>
                      <a:schemeClr val="bg1"/>
                    </a:solidFill>
                  </a:tcPr>
                </a:tc>
                <a:tc>
                  <a:txBody>
                    <a:bodyPr/>
                    <a:lstStyle/>
                    <a:p>
                      <a:pPr marL="0" marR="0" algn="l">
                        <a:lnSpc>
                          <a:spcPct val="115000"/>
                        </a:lnSpc>
                        <a:spcBef>
                          <a:spcPts val="0"/>
                        </a:spcBef>
                        <a:spcAft>
                          <a:spcPts val="0"/>
                        </a:spcAft>
                      </a:pPr>
                      <a:r>
                        <a:rPr lang="en-US" sz="2400" dirty="0">
                          <a:effectLst/>
                          <a:latin typeface="Franklin Gothic Medium Cond" panose="020B0606030402020204" pitchFamily="34" charset="0"/>
                        </a:rPr>
                        <a:t>16 by 2025</a:t>
                      </a:r>
                      <a:endParaRPr lang="en-US" sz="1900" b="0" dirty="0">
                        <a:effectLst/>
                        <a:latin typeface="Franklin Gothic Medium Cond" panose="020B0606030402020204" pitchFamily="34" charset="0"/>
                        <a:ea typeface="Calibri" panose="020F0502020204030204" pitchFamily="34" charset="0"/>
                        <a:cs typeface="Mangal" panose="02040503050203030202" pitchFamily="18" charset="0"/>
                      </a:endParaRPr>
                    </a:p>
                  </a:txBody>
                  <a:tcPr marL="68580" marR="68580" marT="0" marB="0" anchor="ctr">
                    <a:solidFill>
                      <a:schemeClr val="bg1"/>
                    </a:solidFill>
                  </a:tcPr>
                </a:tc>
                <a:tc>
                  <a:txBody>
                    <a:bodyPr/>
                    <a:lstStyle/>
                    <a:p>
                      <a:pPr marL="0" marR="0" algn="ctr">
                        <a:lnSpc>
                          <a:spcPct val="115000"/>
                        </a:lnSpc>
                        <a:spcBef>
                          <a:spcPts val="0"/>
                        </a:spcBef>
                        <a:spcAft>
                          <a:spcPts val="0"/>
                        </a:spcAft>
                      </a:pPr>
                      <a:r>
                        <a:rPr lang="en-US" sz="2400" dirty="0">
                          <a:effectLst/>
                          <a:latin typeface="Franklin Gothic Medium Cond" panose="020B0606030402020204" pitchFamily="34" charset="0"/>
                        </a:rPr>
                        <a:t>&lt;12</a:t>
                      </a:r>
                      <a:endParaRPr lang="en-US" sz="1900" b="0" dirty="0">
                        <a:effectLst/>
                        <a:latin typeface="Franklin Gothic Medium Cond" panose="020B0606030402020204" pitchFamily="34" charset="0"/>
                        <a:ea typeface="Calibri" panose="020F0502020204030204" pitchFamily="34" charset="0"/>
                        <a:cs typeface="Mangal" panose="02040503050203030202" pitchFamily="18" charset="0"/>
                      </a:endParaRPr>
                    </a:p>
                  </a:txBody>
                  <a:tcPr marL="68580" marR="68580" marT="0" marB="0" anchor="ctr">
                    <a:solidFill>
                      <a:schemeClr val="bg1"/>
                    </a:solidFill>
                  </a:tcPr>
                </a:tc>
                <a:extLst>
                  <a:ext uri="{0D108BD9-81ED-4DB2-BD59-A6C34878D82A}">
                    <a16:rowId xmlns:a16="http://schemas.microsoft.com/office/drawing/2014/main" val="10002"/>
                  </a:ext>
                </a:extLst>
              </a:tr>
              <a:tr h="468455">
                <a:tc>
                  <a:txBody>
                    <a:bodyPr/>
                    <a:lstStyle/>
                    <a:p>
                      <a:pPr marL="0" marR="0" algn="l">
                        <a:lnSpc>
                          <a:spcPct val="115000"/>
                        </a:lnSpc>
                        <a:spcBef>
                          <a:spcPts val="0"/>
                        </a:spcBef>
                        <a:spcAft>
                          <a:spcPts val="0"/>
                        </a:spcAft>
                      </a:pPr>
                      <a:r>
                        <a:rPr lang="en-US" sz="2400" dirty="0">
                          <a:effectLst/>
                          <a:latin typeface="Franklin Gothic Medium Cond" panose="020B0606030402020204" pitchFamily="34" charset="0"/>
                        </a:rPr>
                        <a:t>Infant Mortality Rate</a:t>
                      </a:r>
                      <a:endParaRPr lang="en-US" sz="1900" b="0" dirty="0">
                        <a:effectLst/>
                        <a:latin typeface="Franklin Gothic Medium Cond" panose="020B0606030402020204" pitchFamily="34" charset="0"/>
                        <a:ea typeface="Calibri" panose="020F0502020204030204" pitchFamily="34" charset="0"/>
                        <a:cs typeface="Mangal" panose="02040503050203030202" pitchFamily="18" charset="0"/>
                      </a:endParaRPr>
                    </a:p>
                  </a:txBody>
                  <a:tcPr marL="68580" marR="68580" marT="0" marB="0" anchor="ctr">
                    <a:solidFill>
                      <a:schemeClr val="bg1"/>
                    </a:solidFill>
                  </a:tcPr>
                </a:tc>
                <a:tc>
                  <a:txBody>
                    <a:bodyPr/>
                    <a:lstStyle/>
                    <a:p>
                      <a:pPr marL="0" marR="0" algn="l">
                        <a:lnSpc>
                          <a:spcPct val="115000"/>
                        </a:lnSpc>
                        <a:spcBef>
                          <a:spcPts val="0"/>
                        </a:spcBef>
                        <a:spcAft>
                          <a:spcPts val="0"/>
                        </a:spcAft>
                      </a:pPr>
                      <a:r>
                        <a:rPr lang="en-US" sz="2400" dirty="0">
                          <a:effectLst/>
                          <a:latin typeface="Franklin Gothic Medium Cond" panose="020B0606030402020204" pitchFamily="34" charset="0"/>
                        </a:rPr>
                        <a:t>28 by 2019</a:t>
                      </a:r>
                      <a:endParaRPr lang="en-US" sz="1900" b="0" dirty="0">
                        <a:effectLst/>
                        <a:latin typeface="Franklin Gothic Medium Cond" panose="020B0606030402020204" pitchFamily="34" charset="0"/>
                        <a:ea typeface="Calibri" panose="020F0502020204030204" pitchFamily="34" charset="0"/>
                        <a:cs typeface="Mangal" panose="02040503050203030202" pitchFamily="18" charset="0"/>
                      </a:endParaRPr>
                    </a:p>
                  </a:txBody>
                  <a:tcPr marL="68580" marR="68580" marT="0" marB="0" anchor="ctr">
                    <a:solidFill>
                      <a:schemeClr val="bg1"/>
                    </a:solidFill>
                  </a:tcPr>
                </a:tc>
                <a:tc>
                  <a:txBody>
                    <a:bodyPr/>
                    <a:lstStyle/>
                    <a:p>
                      <a:pPr marL="0" marR="0" algn="ctr">
                        <a:lnSpc>
                          <a:spcPct val="115000"/>
                        </a:lnSpc>
                        <a:spcBef>
                          <a:spcPts val="0"/>
                        </a:spcBef>
                        <a:spcAft>
                          <a:spcPts val="0"/>
                        </a:spcAft>
                      </a:pPr>
                      <a:r>
                        <a:rPr lang="en-US" sz="2400" dirty="0">
                          <a:effectLst/>
                          <a:latin typeface="Franklin Gothic Medium Cond" panose="020B0606030402020204" pitchFamily="34" charset="0"/>
                        </a:rPr>
                        <a:t>-</a:t>
                      </a:r>
                      <a:endParaRPr lang="en-US" sz="1900" b="0" dirty="0">
                        <a:effectLst/>
                        <a:latin typeface="Franklin Gothic Medium Cond" panose="020B0606030402020204" pitchFamily="34" charset="0"/>
                        <a:ea typeface="Calibri" panose="020F0502020204030204" pitchFamily="34" charset="0"/>
                        <a:cs typeface="Mangal" panose="02040503050203030202" pitchFamily="18" charset="0"/>
                      </a:endParaRPr>
                    </a:p>
                  </a:txBody>
                  <a:tcPr marL="68580" marR="68580" marT="0" marB="0" anchor="ctr">
                    <a:solidFill>
                      <a:schemeClr val="bg1"/>
                    </a:solidFill>
                  </a:tcPr>
                </a:tc>
                <a:extLst>
                  <a:ext uri="{0D108BD9-81ED-4DB2-BD59-A6C34878D82A}">
                    <a16:rowId xmlns:a16="http://schemas.microsoft.com/office/drawing/2014/main" val="10003"/>
                  </a:ext>
                </a:extLst>
              </a:tr>
              <a:tr h="400454">
                <a:tc>
                  <a:txBody>
                    <a:bodyPr/>
                    <a:lstStyle/>
                    <a:p>
                      <a:pPr marL="0" marR="0" algn="l">
                        <a:lnSpc>
                          <a:spcPct val="115000"/>
                        </a:lnSpc>
                        <a:spcBef>
                          <a:spcPts val="0"/>
                        </a:spcBef>
                        <a:spcAft>
                          <a:spcPts val="0"/>
                        </a:spcAft>
                      </a:pPr>
                      <a:r>
                        <a:rPr lang="en-US" sz="2400" dirty="0">
                          <a:effectLst/>
                          <a:latin typeface="Franklin Gothic Medium Cond" panose="020B0606030402020204" pitchFamily="34" charset="0"/>
                        </a:rPr>
                        <a:t>Under 5 Mortality Rate</a:t>
                      </a:r>
                      <a:endParaRPr lang="en-US" sz="1900" b="0" dirty="0">
                        <a:effectLst/>
                        <a:latin typeface="Franklin Gothic Medium Cond" panose="020B0606030402020204" pitchFamily="34" charset="0"/>
                        <a:ea typeface="Calibri" panose="020F0502020204030204" pitchFamily="34" charset="0"/>
                        <a:cs typeface="Mangal" panose="02040503050203030202" pitchFamily="18" charset="0"/>
                      </a:endParaRPr>
                    </a:p>
                  </a:txBody>
                  <a:tcPr marL="68580" marR="68580" marT="0" marB="0" anchor="ctr">
                    <a:solidFill>
                      <a:schemeClr val="bg1"/>
                    </a:solidFill>
                  </a:tcPr>
                </a:tc>
                <a:tc>
                  <a:txBody>
                    <a:bodyPr/>
                    <a:lstStyle/>
                    <a:p>
                      <a:pPr marL="0" marR="0" algn="l">
                        <a:lnSpc>
                          <a:spcPct val="115000"/>
                        </a:lnSpc>
                        <a:spcBef>
                          <a:spcPts val="0"/>
                        </a:spcBef>
                        <a:spcAft>
                          <a:spcPts val="0"/>
                        </a:spcAft>
                      </a:pPr>
                      <a:r>
                        <a:rPr lang="en-US" sz="2400" dirty="0">
                          <a:effectLst/>
                          <a:latin typeface="Franklin Gothic Medium Cond" panose="020B0606030402020204" pitchFamily="34" charset="0"/>
                        </a:rPr>
                        <a:t>23 by 2025</a:t>
                      </a:r>
                      <a:endParaRPr lang="en-US" sz="1900" b="0" dirty="0">
                        <a:effectLst/>
                        <a:latin typeface="Franklin Gothic Medium Cond" panose="020B0606030402020204" pitchFamily="34" charset="0"/>
                        <a:ea typeface="Calibri" panose="020F0502020204030204" pitchFamily="34" charset="0"/>
                        <a:cs typeface="Mangal" panose="02040503050203030202" pitchFamily="18" charset="0"/>
                      </a:endParaRPr>
                    </a:p>
                  </a:txBody>
                  <a:tcPr marL="68580" marR="68580" marT="0" marB="0" anchor="ctr">
                    <a:solidFill>
                      <a:schemeClr val="bg1"/>
                    </a:solidFill>
                  </a:tcPr>
                </a:tc>
                <a:tc>
                  <a:txBody>
                    <a:bodyPr/>
                    <a:lstStyle/>
                    <a:p>
                      <a:pPr marL="0" marR="0" algn="ctr">
                        <a:lnSpc>
                          <a:spcPct val="115000"/>
                        </a:lnSpc>
                        <a:spcBef>
                          <a:spcPts val="0"/>
                        </a:spcBef>
                        <a:spcAft>
                          <a:spcPts val="0"/>
                        </a:spcAft>
                      </a:pPr>
                      <a:r>
                        <a:rPr lang="en-US" sz="2400" dirty="0">
                          <a:effectLst/>
                          <a:latin typeface="Franklin Gothic Medium Cond" panose="020B0606030402020204" pitchFamily="34" charset="0"/>
                        </a:rPr>
                        <a:t>≤25</a:t>
                      </a:r>
                      <a:endParaRPr lang="en-US" sz="1900" b="0" dirty="0">
                        <a:effectLst/>
                        <a:latin typeface="Franklin Gothic Medium Cond" panose="020B0606030402020204" pitchFamily="34" charset="0"/>
                        <a:ea typeface="Calibri" panose="020F0502020204030204" pitchFamily="34" charset="0"/>
                        <a:cs typeface="Mangal" panose="02040503050203030202" pitchFamily="18" charset="0"/>
                      </a:endParaRPr>
                    </a:p>
                  </a:txBody>
                  <a:tcPr marL="68580" marR="68580" marT="0" marB="0" anchor="ctr">
                    <a:solidFill>
                      <a:schemeClr val="bg1"/>
                    </a:solidFill>
                  </a:tcPr>
                </a:tc>
                <a:extLst>
                  <a:ext uri="{0D108BD9-81ED-4DB2-BD59-A6C34878D82A}">
                    <a16:rowId xmlns:a16="http://schemas.microsoft.com/office/drawing/2014/main" val="10004"/>
                  </a:ext>
                </a:extLst>
              </a:tr>
              <a:tr h="811980">
                <a:tc>
                  <a:txBody>
                    <a:bodyPr/>
                    <a:lstStyle/>
                    <a:p>
                      <a:pPr marL="0" marR="0" algn="l">
                        <a:lnSpc>
                          <a:spcPct val="115000"/>
                        </a:lnSpc>
                        <a:spcBef>
                          <a:spcPts val="0"/>
                        </a:spcBef>
                        <a:spcAft>
                          <a:spcPts val="0"/>
                        </a:spcAft>
                      </a:pPr>
                      <a:r>
                        <a:rPr lang="en-US" sz="2400" dirty="0">
                          <a:effectLst/>
                          <a:latin typeface="Franklin Gothic Medium Cond" panose="020B0606030402020204" pitchFamily="34" charset="0"/>
                        </a:rPr>
                        <a:t>Total Fertility Rate</a:t>
                      </a:r>
                      <a:endParaRPr lang="en-US" sz="1900" b="0" dirty="0">
                        <a:effectLst/>
                        <a:latin typeface="Franklin Gothic Medium Cond" panose="020B0606030402020204" pitchFamily="34" charset="0"/>
                        <a:ea typeface="Calibri" panose="020F0502020204030204" pitchFamily="34" charset="0"/>
                        <a:cs typeface="Mangal" panose="02040503050203030202" pitchFamily="18" charset="0"/>
                      </a:endParaRPr>
                    </a:p>
                  </a:txBody>
                  <a:tcPr marL="68580" marR="68580" marT="0" marB="0" anchor="ctr">
                    <a:solidFill>
                      <a:schemeClr val="bg1"/>
                    </a:solidFill>
                  </a:tcPr>
                </a:tc>
                <a:tc>
                  <a:txBody>
                    <a:bodyPr/>
                    <a:lstStyle/>
                    <a:p>
                      <a:pPr marL="0" marR="0" algn="l">
                        <a:lnSpc>
                          <a:spcPct val="115000"/>
                        </a:lnSpc>
                        <a:spcBef>
                          <a:spcPts val="0"/>
                        </a:spcBef>
                        <a:spcAft>
                          <a:spcPts val="0"/>
                        </a:spcAft>
                      </a:pPr>
                      <a:r>
                        <a:rPr lang="en-US" sz="2400" dirty="0">
                          <a:effectLst/>
                          <a:latin typeface="Franklin Gothic Medium Cond" panose="020B0606030402020204" pitchFamily="34" charset="0"/>
                        </a:rPr>
                        <a:t>Replacement level fertility</a:t>
                      </a:r>
                      <a:endParaRPr lang="en-US" sz="1900" b="0" dirty="0">
                        <a:effectLst/>
                        <a:latin typeface="Franklin Gothic Medium Cond" panose="020B0606030402020204" pitchFamily="34" charset="0"/>
                        <a:ea typeface="Calibri" panose="020F0502020204030204" pitchFamily="34" charset="0"/>
                        <a:cs typeface="Mangal" panose="02040503050203030202" pitchFamily="18" charset="0"/>
                      </a:endParaRPr>
                    </a:p>
                  </a:txBody>
                  <a:tcPr marL="68580" marR="68580" marT="0" marB="0" anchor="ctr">
                    <a:solidFill>
                      <a:schemeClr val="bg1"/>
                    </a:solidFill>
                  </a:tcPr>
                </a:tc>
                <a:tc>
                  <a:txBody>
                    <a:bodyPr/>
                    <a:lstStyle/>
                    <a:p>
                      <a:pPr marL="0" marR="0" algn="ctr">
                        <a:lnSpc>
                          <a:spcPct val="115000"/>
                        </a:lnSpc>
                        <a:spcBef>
                          <a:spcPts val="0"/>
                        </a:spcBef>
                        <a:spcAft>
                          <a:spcPts val="0"/>
                        </a:spcAft>
                      </a:pPr>
                      <a:r>
                        <a:rPr lang="en-US" sz="2400" dirty="0">
                          <a:effectLst/>
                          <a:latin typeface="Franklin Gothic Medium Cond" panose="020B0606030402020204" pitchFamily="34" charset="0"/>
                        </a:rPr>
                        <a:t>-</a:t>
                      </a:r>
                      <a:endParaRPr lang="en-US" sz="1900" b="0" dirty="0">
                        <a:effectLst/>
                        <a:latin typeface="Franklin Gothic Medium Cond" panose="020B0606030402020204" pitchFamily="34" charset="0"/>
                        <a:ea typeface="Calibri" panose="020F0502020204030204" pitchFamily="34" charset="0"/>
                        <a:cs typeface="Mangal" panose="02040503050203030202" pitchFamily="18" charset="0"/>
                      </a:endParaRPr>
                    </a:p>
                  </a:txBody>
                  <a:tcPr marL="68580" marR="68580" marT="0" marB="0" anchor="ctr">
                    <a:solidFill>
                      <a:schemeClr val="bg1"/>
                    </a:solidFill>
                  </a:tcPr>
                </a:tc>
                <a:extLst>
                  <a:ext uri="{0D108BD9-81ED-4DB2-BD59-A6C34878D82A}">
                    <a16:rowId xmlns:a16="http://schemas.microsoft.com/office/drawing/2014/main" val="10005"/>
                  </a:ext>
                </a:extLst>
              </a:tr>
            </a:tbl>
          </a:graphicData>
        </a:graphic>
      </p:graphicFrame>
      <p:sp>
        <p:nvSpPr>
          <p:cNvPr id="7" name="TextBox 6"/>
          <p:cNvSpPr txBox="1"/>
          <p:nvPr/>
        </p:nvSpPr>
        <p:spPr>
          <a:xfrm>
            <a:off x="588835" y="963408"/>
            <a:ext cx="11051317" cy="492443"/>
          </a:xfrm>
          <a:prstGeom prst="rect">
            <a:avLst/>
          </a:prstGeom>
          <a:solidFill>
            <a:srgbClr val="097458"/>
          </a:solidFill>
          <a:ln>
            <a:solidFill>
              <a:srgbClr val="0974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67" b="1" dirty="0"/>
              <a:t>National Health Policy Targets more ambitious than SDGs</a:t>
            </a:r>
          </a:p>
        </p:txBody>
      </p:sp>
      <p:sp>
        <p:nvSpPr>
          <p:cNvPr id="8" name="Rounded Rectangle 7">
            <a:extLst>
              <a:ext uri="{FF2B5EF4-FFF2-40B4-BE49-F238E27FC236}">
                <a16:creationId xmlns:a16="http://schemas.microsoft.com/office/drawing/2014/main" id="{B299ADF5-1FB0-3D49-978D-6C82B82B3D69}"/>
              </a:ext>
            </a:extLst>
          </p:cNvPr>
          <p:cNvSpPr/>
          <p:nvPr/>
        </p:nvSpPr>
        <p:spPr>
          <a:xfrm>
            <a:off x="631615" y="130607"/>
            <a:ext cx="11125197" cy="508001"/>
          </a:xfrm>
          <a:prstGeom prst="roundRect">
            <a:avLst>
              <a:gd name="adj" fmla="val 50000"/>
            </a:avLst>
          </a:prstGeom>
          <a:solidFill>
            <a:srgbClr val="0974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ounded Rectangle 8">
            <a:extLst>
              <a:ext uri="{FF2B5EF4-FFF2-40B4-BE49-F238E27FC236}">
                <a16:creationId xmlns:a16="http://schemas.microsoft.com/office/drawing/2014/main" id="{A0F4533D-8FF8-2D46-9836-602A34736DB7}"/>
              </a:ext>
            </a:extLst>
          </p:cNvPr>
          <p:cNvSpPr/>
          <p:nvPr/>
        </p:nvSpPr>
        <p:spPr>
          <a:xfrm>
            <a:off x="819397" y="130607"/>
            <a:ext cx="10823116" cy="508001"/>
          </a:xfrm>
          <a:prstGeom prst="roundRect">
            <a:avLst>
              <a:gd name="adj" fmla="val 50000"/>
            </a:avLst>
          </a:prstGeom>
          <a:solidFill>
            <a:schemeClr val="bg1">
              <a:lumMod val="95000"/>
            </a:schemeClr>
          </a:solidFill>
          <a:ln>
            <a:solidFill>
              <a:srgbClr val="0974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altLang="en-US" sz="3200" b="1" dirty="0">
                <a:solidFill>
                  <a:srgbClr val="035449"/>
                </a:solidFill>
              </a:rPr>
              <a:t>Our Targets</a:t>
            </a:r>
          </a:p>
        </p:txBody>
      </p:sp>
    </p:spTree>
    <p:extLst>
      <p:ext uri="{BB962C8B-B14F-4D97-AF65-F5344CB8AC3E}">
        <p14:creationId xmlns:p14="http://schemas.microsoft.com/office/powerpoint/2010/main" val="39035331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7C4EE548-EF84-7B4B-A1CF-43A49E4D3233}"/>
              </a:ext>
            </a:extLst>
          </p:cNvPr>
          <p:cNvSpPr/>
          <p:nvPr/>
        </p:nvSpPr>
        <p:spPr>
          <a:xfrm>
            <a:off x="482603" y="126999"/>
            <a:ext cx="11125197" cy="508001"/>
          </a:xfrm>
          <a:prstGeom prst="roundRect">
            <a:avLst>
              <a:gd name="adj" fmla="val 50000"/>
            </a:avLst>
          </a:prstGeom>
          <a:solidFill>
            <a:srgbClr val="006666"/>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ounded Rectangle 3">
            <a:extLst>
              <a:ext uri="{FF2B5EF4-FFF2-40B4-BE49-F238E27FC236}">
                <a16:creationId xmlns:a16="http://schemas.microsoft.com/office/drawing/2014/main" id="{85ADA254-4D6D-754E-B8C6-E6541772A363}"/>
              </a:ext>
            </a:extLst>
          </p:cNvPr>
          <p:cNvSpPr/>
          <p:nvPr/>
        </p:nvSpPr>
        <p:spPr>
          <a:xfrm>
            <a:off x="584201" y="126999"/>
            <a:ext cx="10909300" cy="508001"/>
          </a:xfrm>
          <a:prstGeom prst="roundRect">
            <a:avLst>
              <a:gd name="adj" fmla="val 50000"/>
            </a:avLst>
          </a:prstGeom>
          <a:solidFill>
            <a:schemeClr val="bg1">
              <a:lumMod val="9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altLang="en-US" sz="3400" b="1" dirty="0">
                <a:solidFill>
                  <a:srgbClr val="006666"/>
                </a:solidFill>
                <a:latin typeface="Times New Roman" panose="02020603050405020304" pitchFamily="18" charset="0"/>
                <a:cs typeface="Times New Roman" panose="02020603050405020304" pitchFamily="18" charset="0"/>
              </a:rPr>
              <a:t>Maternal Mortality Ratio (MMR)</a:t>
            </a:r>
          </a:p>
        </p:txBody>
      </p:sp>
      <p:sp>
        <p:nvSpPr>
          <p:cNvPr id="12" name="Rectangle 11">
            <a:extLst>
              <a:ext uri="{FF2B5EF4-FFF2-40B4-BE49-F238E27FC236}">
                <a16:creationId xmlns:a16="http://schemas.microsoft.com/office/drawing/2014/main" id="{68D1EB2A-3A57-DE49-AC9E-13D2A3CEAD12}"/>
              </a:ext>
            </a:extLst>
          </p:cNvPr>
          <p:cNvSpPr/>
          <p:nvPr/>
        </p:nvSpPr>
        <p:spPr>
          <a:xfrm>
            <a:off x="10030791" y="3247192"/>
            <a:ext cx="1105913" cy="83609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4" tIns="60957" rIns="121914" bIns="60957"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IN" sz="4000" b="1" i="0" u="none" strike="noStrike" kern="1200" cap="none" spc="0" normalizeH="0" baseline="0" noProof="0" dirty="0">
                <a:ln>
                  <a:noFill/>
                </a:ln>
                <a:solidFill>
                  <a:prstClr val="white"/>
                </a:solidFill>
                <a:effectLst/>
                <a:uLnTx/>
                <a:uFillTx/>
                <a:latin typeface="Agency FB" panose="020B0503020202020204" pitchFamily="34" charset="0"/>
                <a:ea typeface="+mn-ea"/>
                <a:cs typeface="+mn-cs"/>
              </a:rPr>
              <a:t>45</a:t>
            </a:r>
            <a:r>
              <a:rPr kumimoji="0" lang="en-IN" sz="3200" b="1" i="0" u="none" strike="noStrike" kern="1200" cap="none" spc="0" normalizeH="0" baseline="0" noProof="0" dirty="0">
                <a:ln>
                  <a:noFill/>
                </a:ln>
                <a:solidFill>
                  <a:prstClr val="white"/>
                </a:solidFill>
                <a:effectLst/>
                <a:uLnTx/>
                <a:uFillTx/>
                <a:latin typeface="Agency FB" panose="020B0503020202020204" pitchFamily="34" charset="0"/>
                <a:ea typeface="+mn-ea"/>
                <a:cs typeface="+mn-cs"/>
              </a:rPr>
              <a:t>%</a:t>
            </a:r>
          </a:p>
        </p:txBody>
      </p:sp>
      <p:sp>
        <p:nvSpPr>
          <p:cNvPr id="13" name="TextBox 12">
            <a:extLst>
              <a:ext uri="{FF2B5EF4-FFF2-40B4-BE49-F238E27FC236}">
                <a16:creationId xmlns:a16="http://schemas.microsoft.com/office/drawing/2014/main" id="{5FD5B3AB-FDC2-C041-809C-3069BDA298EC}"/>
              </a:ext>
            </a:extLst>
          </p:cNvPr>
          <p:cNvSpPr txBox="1"/>
          <p:nvPr/>
        </p:nvSpPr>
        <p:spPr>
          <a:xfrm>
            <a:off x="9849557" y="1469178"/>
            <a:ext cx="1862866" cy="1600432"/>
          </a:xfrm>
          <a:prstGeom prst="rect">
            <a:avLst/>
          </a:prstGeom>
          <a:noFill/>
        </p:spPr>
        <p:txBody>
          <a:bodyPr wrap="square" lIns="121914" tIns="60957" rIns="121914" bIns="60957" rtlCol="0" anchor="ctr">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accent1">
                    <a:lumMod val="75000"/>
                  </a:schemeClr>
                </a:solidFill>
                <a:effectLst/>
                <a:uLnTx/>
                <a:uFillTx/>
                <a:ea typeface="Calibri" panose="020F0502020204030204" pitchFamily="34" charset="0"/>
                <a:cs typeface="+mn-cs"/>
              </a:rPr>
              <a:t>Global MMR Decline</a:t>
            </a:r>
          </a:p>
        </p:txBody>
      </p:sp>
      <p:sp>
        <p:nvSpPr>
          <p:cNvPr id="14" name="Rectangle 13">
            <a:extLst>
              <a:ext uri="{FF2B5EF4-FFF2-40B4-BE49-F238E27FC236}">
                <a16:creationId xmlns:a16="http://schemas.microsoft.com/office/drawing/2014/main" id="{1394DCFF-2A9F-6A4D-9682-66A641C78190}"/>
              </a:ext>
            </a:extLst>
          </p:cNvPr>
          <p:cNvSpPr/>
          <p:nvPr/>
        </p:nvSpPr>
        <p:spPr>
          <a:xfrm>
            <a:off x="7796554" y="3247192"/>
            <a:ext cx="1435881" cy="836095"/>
          </a:xfrm>
          <a:prstGeom prst="rect">
            <a:avLst/>
          </a:prstGeom>
          <a:solidFill>
            <a:srgbClr val="097458"/>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4" tIns="60957" rIns="121914" bIns="60957"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IN" sz="4300" b="1" i="0" u="none" strike="noStrike" kern="1200" cap="none" spc="0" normalizeH="0" baseline="0" noProof="0" dirty="0">
                <a:ln>
                  <a:noFill/>
                </a:ln>
                <a:solidFill>
                  <a:prstClr val="white"/>
                </a:solidFill>
                <a:effectLst/>
                <a:uLnTx/>
                <a:uFillTx/>
                <a:latin typeface="Agency FB" panose="020B0503020202020204" pitchFamily="34" charset="0"/>
                <a:ea typeface="+mn-ea"/>
                <a:cs typeface="+mn-cs"/>
              </a:rPr>
              <a:t>80</a:t>
            </a:r>
            <a:r>
              <a:rPr kumimoji="0" lang="en-IN" sz="2700" b="1" i="0" u="none" strike="noStrike" kern="1200" cap="none" spc="0" normalizeH="0" baseline="0" noProof="0" dirty="0">
                <a:ln>
                  <a:noFill/>
                </a:ln>
                <a:solidFill>
                  <a:prstClr val="white"/>
                </a:solidFill>
                <a:effectLst/>
                <a:uLnTx/>
                <a:uFillTx/>
                <a:latin typeface="Agency FB" panose="020B0503020202020204" pitchFamily="34" charset="0"/>
                <a:ea typeface="+mn-ea"/>
                <a:cs typeface="+mn-cs"/>
              </a:rPr>
              <a:t>%</a:t>
            </a:r>
          </a:p>
        </p:txBody>
      </p:sp>
      <p:sp>
        <p:nvSpPr>
          <p:cNvPr id="15" name="TextBox 14">
            <a:extLst>
              <a:ext uri="{FF2B5EF4-FFF2-40B4-BE49-F238E27FC236}">
                <a16:creationId xmlns:a16="http://schemas.microsoft.com/office/drawing/2014/main" id="{2F98851D-FE80-CE45-95FF-A0129C4F654D}"/>
              </a:ext>
            </a:extLst>
          </p:cNvPr>
          <p:cNvSpPr txBox="1"/>
          <p:nvPr/>
        </p:nvSpPr>
        <p:spPr>
          <a:xfrm>
            <a:off x="7752551" y="1454149"/>
            <a:ext cx="1808229" cy="1600432"/>
          </a:xfrm>
          <a:prstGeom prst="rect">
            <a:avLst/>
          </a:prstGeom>
          <a:noFill/>
        </p:spPr>
        <p:txBody>
          <a:bodyPr wrap="square" lIns="121914" tIns="60957" rIns="121914" bIns="60957" rtlCol="0" anchor="ctr">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97458"/>
                </a:solidFill>
                <a:effectLst/>
                <a:uLnTx/>
                <a:uFillTx/>
                <a:ea typeface="Calibri" panose="020F0502020204030204" pitchFamily="34" charset="0"/>
                <a:cs typeface="+mn-cs"/>
              </a:rPr>
              <a:t>India MMR Decline</a:t>
            </a:r>
          </a:p>
        </p:txBody>
      </p:sp>
      <p:cxnSp>
        <p:nvCxnSpPr>
          <p:cNvPr id="16" name="Straight Connector 15">
            <a:extLst>
              <a:ext uri="{FF2B5EF4-FFF2-40B4-BE49-F238E27FC236}">
                <a16:creationId xmlns:a16="http://schemas.microsoft.com/office/drawing/2014/main" id="{C25DC9FF-0976-794B-A9E3-73EFB8F19C8C}"/>
              </a:ext>
            </a:extLst>
          </p:cNvPr>
          <p:cNvCxnSpPr/>
          <p:nvPr/>
        </p:nvCxnSpPr>
        <p:spPr>
          <a:xfrm flipV="1">
            <a:off x="9598938" y="3247192"/>
            <a:ext cx="0" cy="836095"/>
          </a:xfrm>
          <a:prstGeom prst="line">
            <a:avLst/>
          </a:prstGeom>
          <a:ln>
            <a:solidFill>
              <a:schemeClr val="tx1"/>
            </a:solidFill>
          </a:ln>
        </p:spPr>
        <p:style>
          <a:lnRef idx="3">
            <a:schemeClr val="accent6"/>
          </a:lnRef>
          <a:fillRef idx="0">
            <a:schemeClr val="accent6"/>
          </a:fillRef>
          <a:effectRef idx="2">
            <a:schemeClr val="accent6"/>
          </a:effectRef>
          <a:fontRef idx="minor">
            <a:schemeClr val="tx1"/>
          </a:fontRef>
        </p:style>
      </p:cxnSp>
      <p:sp>
        <p:nvSpPr>
          <p:cNvPr id="17" name="TextBox 16">
            <a:extLst>
              <a:ext uri="{FF2B5EF4-FFF2-40B4-BE49-F238E27FC236}">
                <a16:creationId xmlns:a16="http://schemas.microsoft.com/office/drawing/2014/main" id="{20C782A0-3FBF-D54C-BA9A-F5EC7E72FF08}"/>
              </a:ext>
            </a:extLst>
          </p:cNvPr>
          <p:cNvSpPr txBox="1"/>
          <p:nvPr/>
        </p:nvSpPr>
        <p:spPr>
          <a:xfrm>
            <a:off x="7382148" y="878411"/>
            <a:ext cx="4562992" cy="430881"/>
          </a:xfrm>
          <a:prstGeom prst="rect">
            <a:avLst/>
          </a:prstGeom>
          <a:noFill/>
        </p:spPr>
        <p:txBody>
          <a:bodyPr wrap="square" lIns="121914" tIns="60957" rIns="121914" bIns="60957"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Between 1990 and 2017</a:t>
            </a:r>
          </a:p>
        </p:txBody>
      </p:sp>
      <p:sp>
        <p:nvSpPr>
          <p:cNvPr id="18" name="Rectangle 17">
            <a:extLst>
              <a:ext uri="{FF2B5EF4-FFF2-40B4-BE49-F238E27FC236}">
                <a16:creationId xmlns:a16="http://schemas.microsoft.com/office/drawing/2014/main" id="{A727FFF9-F299-564B-82A7-EBEA90724DD3}"/>
              </a:ext>
            </a:extLst>
          </p:cNvPr>
          <p:cNvSpPr/>
          <p:nvPr/>
        </p:nvSpPr>
        <p:spPr>
          <a:xfrm>
            <a:off x="142211" y="4477625"/>
            <a:ext cx="11802929" cy="2308324"/>
          </a:xfrm>
          <a:prstGeom prst="rect">
            <a:avLst/>
          </a:prstGeom>
          <a:solidFill>
            <a:schemeClr val="bg1">
              <a:lumMod val="95000"/>
            </a:schemeClr>
          </a:solidFill>
        </p:spPr>
        <p:txBody>
          <a:bodyPr wrap="square">
            <a:spAutoFit/>
          </a:bodyPr>
          <a:lstStyle/>
          <a:p>
            <a:pPr marL="342900" indent="-342900">
              <a:buFont typeface="Wingdings" pitchFamily="2" charset="2"/>
              <a:buChar char="Ø"/>
              <a:defRPr/>
            </a:pPr>
            <a:r>
              <a:rPr lang="en-US" sz="2400" dirty="0">
                <a:latin typeface="Times New Roman" panose="02020603050405020304" pitchFamily="18" charset="0"/>
                <a:cs typeface="Times New Roman" panose="02020603050405020304" pitchFamily="18" charset="0"/>
              </a:rPr>
              <a:t>Considering the compound annual rate of decline in last ten years, India is likely to achieve </a:t>
            </a:r>
            <a:r>
              <a:rPr lang="en-US" sz="2400" b="1" dirty="0">
                <a:solidFill>
                  <a:schemeClr val="accent2">
                    <a:lumMod val="75000"/>
                  </a:schemeClr>
                </a:solidFill>
                <a:latin typeface="Times New Roman" panose="02020603050405020304" pitchFamily="18" charset="0"/>
                <a:cs typeface="Times New Roman" panose="02020603050405020304" pitchFamily="18" charset="0"/>
              </a:rPr>
              <a:t>SDG goal of MMR (i.e. MMR 70 by 2030) by 2025</a:t>
            </a:r>
            <a:r>
              <a:rPr lang="en-US" sz="2400" dirty="0">
                <a:latin typeface="Times New Roman" panose="02020603050405020304" pitchFamily="18" charset="0"/>
                <a:cs typeface="Times New Roman" panose="02020603050405020304" pitchFamily="18" charset="0"/>
              </a:rPr>
              <a:t>. </a:t>
            </a:r>
          </a:p>
          <a:p>
            <a:pPr>
              <a:defRPr/>
            </a:pPr>
            <a:endParaRPr lang="en-US" sz="2400" dirty="0">
              <a:latin typeface="Times New Roman" panose="02020603050405020304" pitchFamily="18" charset="0"/>
              <a:cs typeface="Times New Roman" panose="02020603050405020304" pitchFamily="18" charset="0"/>
            </a:endParaRPr>
          </a:p>
          <a:p>
            <a:pPr marL="342900" indent="-342900">
              <a:buFont typeface="Wingdings" pitchFamily="2" charset="2"/>
              <a:buChar char="Ø"/>
              <a:defRPr/>
            </a:pPr>
            <a:r>
              <a:rPr lang="en-US" sz="2400" dirty="0">
                <a:latin typeface="Times New Roman" panose="02020603050405020304" pitchFamily="18" charset="0"/>
                <a:cs typeface="Times New Roman" panose="02020603050405020304" pitchFamily="18" charset="0"/>
              </a:rPr>
              <a:t>As per SRS 2016-18, </a:t>
            </a:r>
            <a:r>
              <a:rPr lang="en-US" sz="2400" b="1" dirty="0">
                <a:latin typeface="Times New Roman" panose="02020603050405020304" pitchFamily="18" charset="0"/>
                <a:cs typeface="Times New Roman" panose="02020603050405020304" pitchFamily="18" charset="0"/>
              </a:rPr>
              <a:t>five States have already attained SDG target of MMR (i.e. 70 by 2030): Kerala (43), Maharashtra (46), Tamil Nadu (60), Telengana (63) &amp; Andhra Pradesh (65) </a:t>
            </a:r>
          </a:p>
        </p:txBody>
      </p:sp>
      <p:graphicFrame>
        <p:nvGraphicFramePr>
          <p:cNvPr id="20" name="Chart 19">
            <a:extLst>
              <a:ext uri="{FF2B5EF4-FFF2-40B4-BE49-F238E27FC236}">
                <a16:creationId xmlns:a16="http://schemas.microsoft.com/office/drawing/2014/main" id="{F4DE5E7F-8F23-724A-80F8-99F77CB34F77}"/>
              </a:ext>
            </a:extLst>
          </p:cNvPr>
          <p:cNvGraphicFramePr>
            <a:graphicFrameLocks/>
          </p:cNvGraphicFramePr>
          <p:nvPr/>
        </p:nvGraphicFramePr>
        <p:xfrm>
          <a:off x="194537" y="716969"/>
          <a:ext cx="7235514" cy="3700397"/>
        </p:xfrm>
        <a:graphic>
          <a:graphicData uri="http://schemas.openxmlformats.org/drawingml/2006/chart">
            <c:chart xmlns:c="http://schemas.openxmlformats.org/drawingml/2006/chart" xmlns:r="http://schemas.openxmlformats.org/officeDocument/2006/relationships" r:id="rId2"/>
          </a:graphicData>
        </a:graphic>
      </p:graphicFrame>
      <p:sp>
        <p:nvSpPr>
          <p:cNvPr id="21" name="TextBox 20">
            <a:extLst>
              <a:ext uri="{FF2B5EF4-FFF2-40B4-BE49-F238E27FC236}">
                <a16:creationId xmlns:a16="http://schemas.microsoft.com/office/drawing/2014/main" id="{CC649D2E-E9E1-8C47-B8C6-F24FD20F5005}"/>
              </a:ext>
            </a:extLst>
          </p:cNvPr>
          <p:cNvSpPr txBox="1"/>
          <p:nvPr/>
        </p:nvSpPr>
        <p:spPr>
          <a:xfrm>
            <a:off x="142211" y="4034235"/>
            <a:ext cx="1542140" cy="246221"/>
          </a:xfrm>
          <a:prstGeom prst="rect">
            <a:avLst/>
          </a:prstGeom>
          <a:noFill/>
        </p:spPr>
        <p:txBody>
          <a:bodyPr wrap="square" rtlCol="0">
            <a:spAutoFit/>
          </a:bodyPr>
          <a:lstStyle/>
          <a:p>
            <a:r>
              <a:rPr lang="en-US" sz="1000" b="1" dirty="0">
                <a:solidFill>
                  <a:srgbClr val="C00000"/>
                </a:solidFill>
              </a:rPr>
              <a:t>* 113 as per SRS 2016-18</a:t>
            </a:r>
          </a:p>
        </p:txBody>
      </p:sp>
    </p:spTree>
    <p:extLst>
      <p:ext uri="{BB962C8B-B14F-4D97-AF65-F5344CB8AC3E}">
        <p14:creationId xmlns:p14="http://schemas.microsoft.com/office/powerpoint/2010/main" val="8432881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BBCBF08-4F00-1C4C-81B8-F0FF18D5606E}"/>
              </a:ext>
            </a:extLst>
          </p:cNvPr>
          <p:cNvSpPr txBox="1"/>
          <p:nvPr/>
        </p:nvSpPr>
        <p:spPr>
          <a:xfrm>
            <a:off x="6749157" y="812582"/>
            <a:ext cx="5332840" cy="1292662"/>
          </a:xfrm>
          <a:prstGeom prst="rect">
            <a:avLst/>
          </a:prstGeom>
          <a:solidFill>
            <a:schemeClr val="bg1">
              <a:lumMod val="95000"/>
            </a:schemeClr>
          </a:solidFill>
        </p:spPr>
        <p:txBody>
          <a:bodyPr wrap="square" rtlCol="0">
            <a:spAutoFit/>
          </a:bodyPr>
          <a:lstStyle>
            <a:defPPr>
              <a:defRPr lang="en-US"/>
            </a:defPPr>
            <a:lvl1pPr algn="ctr">
              <a:defRPr sz="2800" b="1">
                <a:solidFill>
                  <a:schemeClr val="accent1">
                    <a:lumMod val="50000"/>
                  </a:schemeClr>
                </a:solidFill>
                <a:latin typeface="Arial" pitchFamily="34" charset="0"/>
                <a:cs typeface="Arial" pitchFamily="34" charset="0"/>
              </a:defRPr>
            </a:lvl1pPr>
          </a:lstStyle>
          <a:p>
            <a:r>
              <a:rPr lang="en-IN" sz="2600" dirty="0">
                <a:latin typeface="Times New Roman" panose="02020603050405020304" pitchFamily="18" charset="0"/>
                <a:cs typeface="Times New Roman" panose="02020603050405020304" pitchFamily="18" charset="0"/>
              </a:rPr>
              <a:t>For the First Time - </a:t>
            </a:r>
            <a:r>
              <a:rPr lang="en-IN" sz="2600" dirty="0">
                <a:solidFill>
                  <a:schemeClr val="accent2">
                    <a:lumMod val="50000"/>
                  </a:schemeClr>
                </a:solidFill>
                <a:latin typeface="Times New Roman" panose="02020603050405020304" pitchFamily="18" charset="0"/>
                <a:cs typeface="Times New Roman" panose="02020603050405020304" pitchFamily="18" charset="0"/>
              </a:rPr>
              <a:t>India’s U5MR (36/ 1000 live births) less than the global U5MR</a:t>
            </a:r>
          </a:p>
        </p:txBody>
      </p:sp>
      <p:sp>
        <p:nvSpPr>
          <p:cNvPr id="6" name="Rectangle 5">
            <a:extLst>
              <a:ext uri="{FF2B5EF4-FFF2-40B4-BE49-F238E27FC236}">
                <a16:creationId xmlns:a16="http://schemas.microsoft.com/office/drawing/2014/main" id="{CCCC8A18-107C-824F-88E8-3263EB40A4E4}"/>
              </a:ext>
            </a:extLst>
          </p:cNvPr>
          <p:cNvSpPr/>
          <p:nvPr/>
        </p:nvSpPr>
        <p:spPr>
          <a:xfrm>
            <a:off x="9988173" y="3574683"/>
            <a:ext cx="1315248" cy="92111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4" tIns="60957" rIns="121914" bIns="60957"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IN" sz="4000" b="1" i="0" u="none" strike="noStrike" kern="1200" cap="none" spc="0" normalizeH="0" baseline="0" noProof="0" dirty="0">
                <a:ln>
                  <a:noFill/>
                </a:ln>
                <a:solidFill>
                  <a:prstClr val="white"/>
                </a:solidFill>
                <a:effectLst/>
                <a:uLnTx/>
                <a:uFillTx/>
                <a:latin typeface="Agency FB" panose="020B0503020202020204" pitchFamily="34" charset="0"/>
                <a:ea typeface="+mn-ea"/>
                <a:cs typeface="+mn-cs"/>
              </a:rPr>
              <a:t>58</a:t>
            </a:r>
            <a:r>
              <a:rPr kumimoji="0" lang="en-IN" sz="3200" b="1" i="0" u="none" strike="noStrike" kern="1200" cap="none" spc="0" normalizeH="0" baseline="0" noProof="0" dirty="0">
                <a:ln>
                  <a:noFill/>
                </a:ln>
                <a:solidFill>
                  <a:prstClr val="white"/>
                </a:solidFill>
                <a:effectLst/>
                <a:uLnTx/>
                <a:uFillTx/>
                <a:latin typeface="Agency FB" panose="020B0503020202020204" pitchFamily="34" charset="0"/>
                <a:ea typeface="+mn-ea"/>
                <a:cs typeface="+mn-cs"/>
              </a:rPr>
              <a:t>%</a:t>
            </a:r>
          </a:p>
        </p:txBody>
      </p:sp>
      <p:sp>
        <p:nvSpPr>
          <p:cNvPr id="7" name="TextBox 6">
            <a:extLst>
              <a:ext uri="{FF2B5EF4-FFF2-40B4-BE49-F238E27FC236}">
                <a16:creationId xmlns:a16="http://schemas.microsoft.com/office/drawing/2014/main" id="{05B7AFE7-8EF6-3042-99A8-A18251B0466E}"/>
              </a:ext>
            </a:extLst>
          </p:cNvPr>
          <p:cNvSpPr txBox="1"/>
          <p:nvPr/>
        </p:nvSpPr>
        <p:spPr>
          <a:xfrm>
            <a:off x="9861368" y="2027175"/>
            <a:ext cx="1862866" cy="1600432"/>
          </a:xfrm>
          <a:prstGeom prst="rect">
            <a:avLst/>
          </a:prstGeom>
          <a:noFill/>
        </p:spPr>
        <p:txBody>
          <a:bodyPr wrap="square" lIns="121914" tIns="60957" rIns="121914" bIns="60957" rtlCol="0" anchor="ctr">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chemeClr val="accent1">
                    <a:lumMod val="75000"/>
                  </a:schemeClr>
                </a:solidFill>
                <a:effectLst/>
                <a:uLnTx/>
                <a:uFillTx/>
                <a:latin typeface="Franklin Gothic Medium Cond" panose="020B0606030402020204" pitchFamily="34" charset="0"/>
                <a:ea typeface="Calibri" panose="020F0502020204030204" pitchFamily="34" charset="0"/>
                <a:cs typeface="+mn-cs"/>
              </a:rPr>
              <a:t>Global U5MR Decline</a:t>
            </a:r>
          </a:p>
        </p:txBody>
      </p:sp>
      <p:sp>
        <p:nvSpPr>
          <p:cNvPr id="8" name="Rectangle 7">
            <a:extLst>
              <a:ext uri="{FF2B5EF4-FFF2-40B4-BE49-F238E27FC236}">
                <a16:creationId xmlns:a16="http://schemas.microsoft.com/office/drawing/2014/main" id="{8E920378-39C2-0B4A-995D-6BB42C54B6E1}"/>
              </a:ext>
            </a:extLst>
          </p:cNvPr>
          <p:cNvSpPr/>
          <p:nvPr/>
        </p:nvSpPr>
        <p:spPr>
          <a:xfrm>
            <a:off x="7456681" y="3574683"/>
            <a:ext cx="1435881" cy="921117"/>
          </a:xfrm>
          <a:prstGeom prst="rect">
            <a:avLst/>
          </a:prstGeom>
          <a:solidFill>
            <a:srgbClr val="097458"/>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4" tIns="60957" rIns="121914" bIns="60957"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IN" sz="4300" b="1" i="0" u="none" strike="noStrike" kern="1200" cap="none" spc="0" normalizeH="0" baseline="0" noProof="0" dirty="0">
                <a:ln>
                  <a:noFill/>
                </a:ln>
                <a:solidFill>
                  <a:prstClr val="white"/>
                </a:solidFill>
                <a:effectLst/>
                <a:uLnTx/>
                <a:uFillTx/>
                <a:latin typeface="Agency FB" panose="020B0503020202020204" pitchFamily="34" charset="0"/>
                <a:ea typeface="+mn-ea"/>
                <a:cs typeface="+mn-cs"/>
              </a:rPr>
              <a:t>71</a:t>
            </a:r>
            <a:r>
              <a:rPr kumimoji="0" lang="en-IN" sz="2700" b="1" i="0" u="none" strike="noStrike" kern="1200" cap="none" spc="0" normalizeH="0" baseline="0" noProof="0" dirty="0">
                <a:ln>
                  <a:noFill/>
                </a:ln>
                <a:solidFill>
                  <a:prstClr val="white"/>
                </a:solidFill>
                <a:effectLst/>
                <a:uLnTx/>
                <a:uFillTx/>
                <a:latin typeface="Agency FB" panose="020B0503020202020204" pitchFamily="34" charset="0"/>
                <a:ea typeface="+mn-ea"/>
                <a:cs typeface="+mn-cs"/>
              </a:rPr>
              <a:t>%</a:t>
            </a:r>
          </a:p>
        </p:txBody>
      </p:sp>
      <p:sp>
        <p:nvSpPr>
          <p:cNvPr id="9" name="TextBox 8">
            <a:extLst>
              <a:ext uri="{FF2B5EF4-FFF2-40B4-BE49-F238E27FC236}">
                <a16:creationId xmlns:a16="http://schemas.microsoft.com/office/drawing/2014/main" id="{21641245-9121-3448-A5B8-426277BEFA62}"/>
              </a:ext>
            </a:extLst>
          </p:cNvPr>
          <p:cNvSpPr txBox="1"/>
          <p:nvPr/>
        </p:nvSpPr>
        <p:spPr>
          <a:xfrm>
            <a:off x="7401148" y="1958197"/>
            <a:ext cx="1808229" cy="1600432"/>
          </a:xfrm>
          <a:prstGeom prst="rect">
            <a:avLst/>
          </a:prstGeom>
          <a:noFill/>
        </p:spPr>
        <p:txBody>
          <a:bodyPr wrap="square" lIns="121914" tIns="60957" rIns="121914" bIns="60957" rtlCol="0" anchor="ctr">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97458"/>
                </a:solidFill>
                <a:effectLst/>
                <a:uLnTx/>
                <a:uFillTx/>
                <a:latin typeface="Franklin Gothic Demi Cond" panose="020B0706030402020204" pitchFamily="34" charset="0"/>
                <a:ea typeface="Calibri" panose="020F0502020204030204" pitchFamily="34" charset="0"/>
                <a:cs typeface="+mn-cs"/>
              </a:rPr>
              <a:t>India U5MR Decline</a:t>
            </a:r>
          </a:p>
        </p:txBody>
      </p:sp>
      <p:cxnSp>
        <p:nvCxnSpPr>
          <p:cNvPr id="10" name="Straight Connector 9">
            <a:extLst>
              <a:ext uri="{FF2B5EF4-FFF2-40B4-BE49-F238E27FC236}">
                <a16:creationId xmlns:a16="http://schemas.microsoft.com/office/drawing/2014/main" id="{E0312F7B-8F72-7247-A0B7-411C450DF01D}"/>
              </a:ext>
            </a:extLst>
          </p:cNvPr>
          <p:cNvCxnSpPr/>
          <p:nvPr/>
        </p:nvCxnSpPr>
        <p:spPr>
          <a:xfrm flipV="1">
            <a:off x="9512778" y="3574683"/>
            <a:ext cx="0" cy="836095"/>
          </a:xfrm>
          <a:prstGeom prst="line">
            <a:avLst/>
          </a:prstGeom>
          <a:ln>
            <a:solidFill>
              <a:schemeClr val="tx1"/>
            </a:solidFill>
          </a:ln>
        </p:spPr>
        <p:style>
          <a:lnRef idx="3">
            <a:schemeClr val="accent6"/>
          </a:lnRef>
          <a:fillRef idx="0">
            <a:schemeClr val="accent6"/>
          </a:fillRef>
          <a:effectRef idx="2">
            <a:schemeClr val="accent6"/>
          </a:effectRef>
          <a:fontRef idx="minor">
            <a:schemeClr val="tx1"/>
          </a:fontRef>
        </p:style>
      </p:cxnSp>
      <p:sp>
        <p:nvSpPr>
          <p:cNvPr id="11" name="Rounded Rectangle 10">
            <a:extLst>
              <a:ext uri="{FF2B5EF4-FFF2-40B4-BE49-F238E27FC236}">
                <a16:creationId xmlns:a16="http://schemas.microsoft.com/office/drawing/2014/main" id="{7ACEBD66-4CDC-F949-93C2-11CDE48B5B45}"/>
              </a:ext>
            </a:extLst>
          </p:cNvPr>
          <p:cNvSpPr/>
          <p:nvPr/>
        </p:nvSpPr>
        <p:spPr>
          <a:xfrm>
            <a:off x="482603" y="126999"/>
            <a:ext cx="11125197" cy="508001"/>
          </a:xfrm>
          <a:prstGeom prst="roundRect">
            <a:avLst>
              <a:gd name="adj" fmla="val 50000"/>
            </a:avLst>
          </a:prstGeom>
          <a:solidFill>
            <a:srgbClr val="097458"/>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ounded Rectangle 11">
            <a:extLst>
              <a:ext uri="{FF2B5EF4-FFF2-40B4-BE49-F238E27FC236}">
                <a16:creationId xmlns:a16="http://schemas.microsoft.com/office/drawing/2014/main" id="{8A861A7B-1F4C-2B4C-B21B-39965D7F7E7A}"/>
              </a:ext>
            </a:extLst>
          </p:cNvPr>
          <p:cNvSpPr/>
          <p:nvPr/>
        </p:nvSpPr>
        <p:spPr>
          <a:xfrm>
            <a:off x="584201" y="126999"/>
            <a:ext cx="10909300" cy="508001"/>
          </a:xfrm>
          <a:prstGeom prst="roundRect">
            <a:avLst>
              <a:gd name="adj" fmla="val 50000"/>
            </a:avLst>
          </a:prstGeom>
          <a:solidFill>
            <a:schemeClr val="bg1">
              <a:lumMod val="9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altLang="en-US" sz="3200" b="1" dirty="0">
                <a:solidFill>
                  <a:srgbClr val="006666"/>
                </a:solidFill>
                <a:latin typeface="Times New Roman" panose="02020603050405020304" pitchFamily="18" charset="0"/>
                <a:cs typeface="Times New Roman" panose="02020603050405020304" pitchFamily="18" charset="0"/>
              </a:rPr>
              <a:t>Under 5 Mortality Rate (U5MR)</a:t>
            </a:r>
          </a:p>
        </p:txBody>
      </p:sp>
      <p:sp>
        <p:nvSpPr>
          <p:cNvPr id="14" name="Rectangle 13">
            <a:extLst>
              <a:ext uri="{FF2B5EF4-FFF2-40B4-BE49-F238E27FC236}">
                <a16:creationId xmlns:a16="http://schemas.microsoft.com/office/drawing/2014/main" id="{490B1D15-3209-D248-B7BC-D11370F58557}"/>
              </a:ext>
            </a:extLst>
          </p:cNvPr>
          <p:cNvSpPr/>
          <p:nvPr/>
        </p:nvSpPr>
        <p:spPr>
          <a:xfrm>
            <a:off x="71336" y="4704244"/>
            <a:ext cx="12010657" cy="2092881"/>
          </a:xfrm>
          <a:prstGeom prst="rect">
            <a:avLst/>
          </a:prstGeom>
          <a:solidFill>
            <a:schemeClr val="bg1">
              <a:lumMod val="95000"/>
            </a:schemeClr>
          </a:solidFill>
          <a:ln>
            <a:solidFill>
              <a:srgbClr val="0070C0"/>
            </a:solidFill>
          </a:ln>
        </p:spPr>
        <p:txBody>
          <a:bodyPr wrap="square">
            <a:spAutoFit/>
          </a:bodyPr>
          <a:lstStyle/>
          <a:p>
            <a:pPr marL="342900" indent="-342900">
              <a:buFont typeface="Wingdings" pitchFamily="2" charset="2"/>
              <a:buChar char="Ø"/>
              <a:defRPr/>
            </a:pPr>
            <a:r>
              <a:rPr lang="en-US" sz="2600" dirty="0">
                <a:latin typeface="Times New Roman" panose="02020603050405020304" pitchFamily="18" charset="0"/>
                <a:cs typeface="Times New Roman" panose="02020603050405020304" pitchFamily="18" charset="0"/>
              </a:rPr>
              <a:t>Considering the compound annual rate of decline over the past ten years, India is likely to achieve </a:t>
            </a:r>
            <a:r>
              <a:rPr lang="en-US" sz="2600" b="1" dirty="0">
                <a:solidFill>
                  <a:schemeClr val="accent2">
                    <a:lumMod val="75000"/>
                  </a:schemeClr>
                </a:solidFill>
                <a:latin typeface="Times New Roman" panose="02020603050405020304" pitchFamily="18" charset="0"/>
                <a:cs typeface="Times New Roman" panose="02020603050405020304" pitchFamily="18" charset="0"/>
              </a:rPr>
              <a:t>SDG goal of U5MR (</a:t>
            </a:r>
            <a:r>
              <a:rPr lang="en-IN" sz="2600" b="1" dirty="0">
                <a:solidFill>
                  <a:schemeClr val="accent2">
                    <a:lumMod val="75000"/>
                  </a:schemeClr>
                </a:solidFill>
                <a:latin typeface="Times New Roman" panose="02020603050405020304" pitchFamily="18" charset="0"/>
                <a:cs typeface="Times New Roman" panose="02020603050405020304" pitchFamily="18" charset="0"/>
              </a:rPr>
              <a:t>≤25) </a:t>
            </a:r>
            <a:r>
              <a:rPr lang="en-US" sz="2600" b="1" dirty="0">
                <a:solidFill>
                  <a:schemeClr val="accent2">
                    <a:lumMod val="75000"/>
                  </a:schemeClr>
                </a:solidFill>
                <a:latin typeface="Times New Roman" panose="02020603050405020304" pitchFamily="18" charset="0"/>
                <a:cs typeface="Times New Roman" panose="02020603050405020304" pitchFamily="18" charset="0"/>
              </a:rPr>
              <a:t>by 2022. </a:t>
            </a:r>
          </a:p>
          <a:p>
            <a:pPr marL="342900" indent="-342900">
              <a:buFont typeface="Wingdings" pitchFamily="2" charset="2"/>
              <a:buChar char="Ø"/>
              <a:defRPr/>
            </a:pPr>
            <a:r>
              <a:rPr lang="en-US" sz="2600" dirty="0">
                <a:latin typeface="Times New Roman" panose="02020603050405020304" pitchFamily="18" charset="0"/>
                <a:cs typeface="Times New Roman" panose="02020603050405020304" pitchFamily="18" charset="0"/>
              </a:rPr>
              <a:t>As per SRS 2018, </a:t>
            </a:r>
            <a:r>
              <a:rPr lang="en-US" sz="2600" b="1" dirty="0">
                <a:latin typeface="Times New Roman" panose="02020603050405020304" pitchFamily="18" charset="0"/>
                <a:cs typeface="Times New Roman" panose="02020603050405020304" pitchFamily="18" charset="0"/>
              </a:rPr>
              <a:t>seven</a:t>
            </a:r>
            <a:r>
              <a:rPr lang="en-IN" sz="2600" b="1" dirty="0">
                <a:latin typeface="Times New Roman" panose="02020603050405020304" pitchFamily="18" charset="0"/>
                <a:cs typeface="Times New Roman" panose="02020603050405020304" pitchFamily="18" charset="0"/>
              </a:rPr>
              <a:t> States have already attained</a:t>
            </a:r>
            <a:r>
              <a:rPr lang="en-IN" sz="2600" dirty="0">
                <a:latin typeface="Times New Roman" panose="02020603050405020304" pitchFamily="18" charset="0"/>
                <a:cs typeface="Times New Roman" panose="02020603050405020304" pitchFamily="18" charset="0"/>
              </a:rPr>
              <a:t> SDGs target of U5MR: Kerala (10), Tamil Nadu (17), Delhi (19), Maharashtra (22), J&amp;K (23), Punjab (23) &amp; Himachal Pradesh (23)</a:t>
            </a:r>
          </a:p>
        </p:txBody>
      </p:sp>
      <p:graphicFrame>
        <p:nvGraphicFramePr>
          <p:cNvPr id="13" name="Chart 12">
            <a:extLst>
              <a:ext uri="{FF2B5EF4-FFF2-40B4-BE49-F238E27FC236}">
                <a16:creationId xmlns:a16="http://schemas.microsoft.com/office/drawing/2014/main" id="{402ACDFC-5E2B-BE41-AB19-04E36969B2AA}"/>
              </a:ext>
            </a:extLst>
          </p:cNvPr>
          <p:cNvGraphicFramePr>
            <a:graphicFrameLocks/>
          </p:cNvGraphicFramePr>
          <p:nvPr/>
        </p:nvGraphicFramePr>
        <p:xfrm>
          <a:off x="257751" y="635000"/>
          <a:ext cx="6491391" cy="3860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49824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4B3BB3FC-588B-CE46-8742-83DD014B26A8}"/>
              </a:ext>
            </a:extLst>
          </p:cNvPr>
          <p:cNvSpPr/>
          <p:nvPr/>
        </p:nvSpPr>
        <p:spPr>
          <a:xfrm>
            <a:off x="546103" y="139699"/>
            <a:ext cx="11125197" cy="508001"/>
          </a:xfrm>
          <a:prstGeom prst="roundRect">
            <a:avLst>
              <a:gd name="adj" fmla="val 50000"/>
            </a:avLst>
          </a:prstGeom>
          <a:solidFill>
            <a:srgbClr val="0974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ounded Rectangle 4">
            <a:extLst>
              <a:ext uri="{FF2B5EF4-FFF2-40B4-BE49-F238E27FC236}">
                <a16:creationId xmlns:a16="http://schemas.microsoft.com/office/drawing/2014/main" id="{F0049CE3-8A36-314A-8560-F950A6FEBD57}"/>
              </a:ext>
            </a:extLst>
          </p:cNvPr>
          <p:cNvSpPr/>
          <p:nvPr/>
        </p:nvSpPr>
        <p:spPr>
          <a:xfrm>
            <a:off x="647701" y="139699"/>
            <a:ext cx="10909300" cy="508001"/>
          </a:xfrm>
          <a:prstGeom prst="roundRect">
            <a:avLst>
              <a:gd name="adj" fmla="val 50000"/>
            </a:avLst>
          </a:prstGeom>
          <a:solidFill>
            <a:schemeClr val="bg1">
              <a:lumMod val="95000"/>
            </a:schemeClr>
          </a:solidFill>
          <a:ln>
            <a:solidFill>
              <a:srgbClr val="0974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altLang="en-US" sz="2800" b="1" dirty="0">
                <a:solidFill>
                  <a:srgbClr val="035449"/>
                </a:solidFill>
              </a:rPr>
              <a:t>Infant Mortality Rate (IMR)</a:t>
            </a:r>
          </a:p>
        </p:txBody>
      </p:sp>
      <p:graphicFrame>
        <p:nvGraphicFramePr>
          <p:cNvPr id="7" name="Chart 6">
            <a:extLst>
              <a:ext uri="{FF2B5EF4-FFF2-40B4-BE49-F238E27FC236}">
                <a16:creationId xmlns:a16="http://schemas.microsoft.com/office/drawing/2014/main" id="{D63C6D82-85D8-524D-88D8-0A204B88A5FC}"/>
              </a:ext>
            </a:extLst>
          </p:cNvPr>
          <p:cNvGraphicFramePr>
            <a:graphicFrameLocks/>
          </p:cNvGraphicFramePr>
          <p:nvPr/>
        </p:nvGraphicFramePr>
        <p:xfrm>
          <a:off x="214972" y="1020761"/>
          <a:ext cx="8724312" cy="5448277"/>
        </p:xfrm>
        <a:graphic>
          <a:graphicData uri="http://schemas.openxmlformats.org/drawingml/2006/chart">
            <c:chart xmlns:c="http://schemas.openxmlformats.org/drawingml/2006/chart" xmlns:r="http://schemas.openxmlformats.org/officeDocument/2006/relationships" r:id="rId2"/>
          </a:graphicData>
        </a:graphic>
      </p:graphicFrame>
      <p:sp>
        <p:nvSpPr>
          <p:cNvPr id="8" name="Rectangle 7">
            <a:extLst>
              <a:ext uri="{FF2B5EF4-FFF2-40B4-BE49-F238E27FC236}">
                <a16:creationId xmlns:a16="http://schemas.microsoft.com/office/drawing/2014/main" id="{45471101-33B8-0C46-9714-DCB37A618183}"/>
              </a:ext>
            </a:extLst>
          </p:cNvPr>
          <p:cNvSpPr/>
          <p:nvPr/>
        </p:nvSpPr>
        <p:spPr>
          <a:xfrm>
            <a:off x="9658077" y="3470248"/>
            <a:ext cx="1724156" cy="758968"/>
          </a:xfrm>
          <a:prstGeom prst="rect">
            <a:avLst/>
          </a:prstGeom>
          <a:solidFill>
            <a:srgbClr val="097458"/>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4" tIns="60957" rIns="121914" bIns="60957"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IN" sz="3600" b="1" i="0" u="none" strike="noStrike" kern="1200" cap="none" spc="0" normalizeH="0" baseline="0" noProof="0" dirty="0">
                <a:ln>
                  <a:noFill/>
                </a:ln>
                <a:solidFill>
                  <a:prstClr val="white"/>
                </a:solidFill>
                <a:effectLst/>
                <a:uLnTx/>
                <a:uFillTx/>
                <a:latin typeface="Agency FB" panose="020B0503020202020204" pitchFamily="34" charset="0"/>
                <a:ea typeface="+mn-ea"/>
                <a:cs typeface="+mn-cs"/>
              </a:rPr>
              <a:t>60%</a:t>
            </a:r>
          </a:p>
        </p:txBody>
      </p:sp>
      <p:sp>
        <p:nvSpPr>
          <p:cNvPr id="9" name="TextBox 8">
            <a:extLst>
              <a:ext uri="{FF2B5EF4-FFF2-40B4-BE49-F238E27FC236}">
                <a16:creationId xmlns:a16="http://schemas.microsoft.com/office/drawing/2014/main" id="{C7A6F0CC-D348-A44A-8561-4D3584F3DEC6}"/>
              </a:ext>
            </a:extLst>
          </p:cNvPr>
          <p:cNvSpPr txBox="1"/>
          <p:nvPr/>
        </p:nvSpPr>
        <p:spPr>
          <a:xfrm>
            <a:off x="9543778" y="1869816"/>
            <a:ext cx="2013223" cy="1600432"/>
          </a:xfrm>
          <a:prstGeom prst="rect">
            <a:avLst/>
          </a:prstGeom>
          <a:noFill/>
        </p:spPr>
        <p:txBody>
          <a:bodyPr wrap="square" lIns="121914" tIns="60957" rIns="121914" bIns="60957" rtlCol="0" anchor="ctr">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97458"/>
                </a:solidFill>
                <a:effectLst/>
                <a:uLnTx/>
                <a:uFillTx/>
                <a:latin typeface="Franklin Gothic Demi Cond" panose="020B0706030402020204" pitchFamily="34" charset="0"/>
                <a:ea typeface="Calibri" panose="020F0502020204030204" pitchFamily="34" charset="0"/>
                <a:cs typeface="+mn-cs"/>
              </a:rPr>
              <a:t>India IMR Decline since 1990</a:t>
            </a:r>
          </a:p>
        </p:txBody>
      </p:sp>
    </p:spTree>
    <p:extLst>
      <p:ext uri="{BB962C8B-B14F-4D97-AF65-F5344CB8AC3E}">
        <p14:creationId xmlns:p14="http://schemas.microsoft.com/office/powerpoint/2010/main" val="31382156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a:extLst>
              <a:ext uri="{FF2B5EF4-FFF2-40B4-BE49-F238E27FC236}">
                <a16:creationId xmlns:a16="http://schemas.microsoft.com/office/drawing/2014/main" id="{40DF8057-C3CB-4A4C-BD1D-E110EEA5742A}"/>
              </a:ext>
            </a:extLst>
          </p:cNvPr>
          <p:cNvGraphicFramePr>
            <a:graphicFrameLocks/>
          </p:cNvGraphicFramePr>
          <p:nvPr>
            <p:extLst>
              <p:ext uri="{D42A27DB-BD31-4B8C-83A1-F6EECF244321}">
                <p14:modId xmlns:p14="http://schemas.microsoft.com/office/powerpoint/2010/main" val="1147832195"/>
              </p:ext>
            </p:extLst>
          </p:nvPr>
        </p:nvGraphicFramePr>
        <p:xfrm>
          <a:off x="354140" y="1038215"/>
          <a:ext cx="7864574" cy="4371985"/>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64195DA8-36DE-D346-BDC4-9CA09B9DCD1D}"/>
              </a:ext>
            </a:extLst>
          </p:cNvPr>
          <p:cNvSpPr txBox="1"/>
          <p:nvPr/>
        </p:nvSpPr>
        <p:spPr>
          <a:xfrm>
            <a:off x="2404382" y="1189777"/>
            <a:ext cx="3571875" cy="528637"/>
          </a:xfrm>
          <a:prstGeom prst="rect">
            <a:avLst/>
          </a:prstGeom>
          <a:noFill/>
        </p:spPr>
        <p:txBody>
          <a:bodyPr anchor="ctr">
            <a:normAutofit fontScale="97500"/>
          </a:bodyPr>
          <a:lstStyle>
            <a:lvl1pPr algn="ctr" defTabSz="914400" eaLnBrk="1" latinLnBrk="0" hangingPunct="1">
              <a:lnSpc>
                <a:spcPct val="85000"/>
              </a:lnSpc>
              <a:buNone/>
              <a:defRPr sz="3600" b="1" spc="-120" baseline="0">
                <a:solidFill>
                  <a:schemeClr val="accent1"/>
                </a:solidFill>
                <a:latin typeface="Times New Roman" panose="02020603050405020304" pitchFamily="18" charset="0"/>
                <a:ea typeface="+mj-ea"/>
                <a:cs typeface="Times New Roman" panose="02020603050405020304" pitchFamily="18" charset="0"/>
              </a:defRPr>
            </a:lvl1pPr>
          </a:lstStyle>
          <a:p>
            <a:pPr>
              <a:defRPr/>
            </a:pPr>
            <a:r>
              <a:rPr lang="en-US" sz="2000" dirty="0">
                <a:solidFill>
                  <a:srgbClr val="002060"/>
                </a:solidFill>
                <a:latin typeface="+mn-lt"/>
              </a:rPr>
              <a:t>Neonatal Mortality Rate (NMR) </a:t>
            </a:r>
            <a:endParaRPr lang="en-IN" sz="2000" dirty="0">
              <a:solidFill>
                <a:srgbClr val="002060"/>
              </a:solidFill>
              <a:latin typeface="+mn-lt"/>
            </a:endParaRPr>
          </a:p>
        </p:txBody>
      </p:sp>
      <p:sp>
        <p:nvSpPr>
          <p:cNvPr id="12" name="Rounded Rectangle 11">
            <a:extLst>
              <a:ext uri="{FF2B5EF4-FFF2-40B4-BE49-F238E27FC236}">
                <a16:creationId xmlns:a16="http://schemas.microsoft.com/office/drawing/2014/main" id="{425A264E-C17E-A049-BFD8-4E07731C5CF4}"/>
              </a:ext>
            </a:extLst>
          </p:cNvPr>
          <p:cNvSpPr/>
          <p:nvPr/>
        </p:nvSpPr>
        <p:spPr>
          <a:xfrm>
            <a:off x="546103" y="139699"/>
            <a:ext cx="11125197" cy="508001"/>
          </a:xfrm>
          <a:prstGeom prst="roundRect">
            <a:avLst>
              <a:gd name="adj" fmla="val 50000"/>
            </a:avLst>
          </a:prstGeom>
          <a:solidFill>
            <a:srgbClr val="0974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ounded Rectangle 13">
            <a:extLst>
              <a:ext uri="{FF2B5EF4-FFF2-40B4-BE49-F238E27FC236}">
                <a16:creationId xmlns:a16="http://schemas.microsoft.com/office/drawing/2014/main" id="{4DC82E7F-E3E0-E34A-A49D-6BA194BE8312}"/>
              </a:ext>
            </a:extLst>
          </p:cNvPr>
          <p:cNvSpPr/>
          <p:nvPr/>
        </p:nvSpPr>
        <p:spPr>
          <a:xfrm>
            <a:off x="647701" y="139699"/>
            <a:ext cx="10909300" cy="508001"/>
          </a:xfrm>
          <a:prstGeom prst="roundRect">
            <a:avLst>
              <a:gd name="adj" fmla="val 50000"/>
            </a:avLst>
          </a:prstGeom>
          <a:solidFill>
            <a:schemeClr val="bg1">
              <a:lumMod val="95000"/>
            </a:schemeClr>
          </a:solidFill>
          <a:ln>
            <a:solidFill>
              <a:srgbClr val="0974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altLang="en-US" sz="2800" b="1" dirty="0">
                <a:solidFill>
                  <a:srgbClr val="035449"/>
                </a:solidFill>
              </a:rPr>
              <a:t>Neonatal Mortality Rate (NMR)</a:t>
            </a:r>
          </a:p>
        </p:txBody>
      </p:sp>
      <p:sp>
        <p:nvSpPr>
          <p:cNvPr id="15" name="Rectangle 14">
            <a:extLst>
              <a:ext uri="{FF2B5EF4-FFF2-40B4-BE49-F238E27FC236}">
                <a16:creationId xmlns:a16="http://schemas.microsoft.com/office/drawing/2014/main" id="{869E09CD-FAE7-5843-AE78-B503B47325BE}"/>
              </a:ext>
            </a:extLst>
          </p:cNvPr>
          <p:cNvSpPr/>
          <p:nvPr/>
        </p:nvSpPr>
        <p:spPr>
          <a:xfrm>
            <a:off x="8496439" y="2743232"/>
            <a:ext cx="1205701" cy="758968"/>
          </a:xfrm>
          <a:prstGeom prst="rect">
            <a:avLst/>
          </a:prstGeom>
          <a:solidFill>
            <a:srgbClr val="097458"/>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4" tIns="60957" rIns="121914" bIns="60957"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r>
              <a:rPr lang="en-IN" sz="4300" b="1" dirty="0">
                <a:solidFill>
                  <a:prstClr val="white"/>
                </a:solidFill>
                <a:latin typeface="Agency FB" panose="020B0503020202020204" pitchFamily="34" charset="0"/>
              </a:rPr>
              <a:t>60</a:t>
            </a:r>
            <a:r>
              <a:rPr kumimoji="0" lang="en-IN" sz="2700" b="1" i="0" u="none" strike="noStrike" kern="1200" cap="none" spc="0" normalizeH="0" baseline="0" noProof="0" dirty="0">
                <a:ln>
                  <a:noFill/>
                </a:ln>
                <a:solidFill>
                  <a:prstClr val="white"/>
                </a:solidFill>
                <a:effectLst/>
                <a:uLnTx/>
                <a:uFillTx/>
                <a:latin typeface="Agency FB" panose="020B0503020202020204" pitchFamily="34" charset="0"/>
                <a:ea typeface="+mn-ea"/>
                <a:cs typeface="+mn-cs"/>
              </a:rPr>
              <a:t>%</a:t>
            </a:r>
          </a:p>
        </p:txBody>
      </p:sp>
      <p:sp>
        <p:nvSpPr>
          <p:cNvPr id="16" name="TextBox 15">
            <a:extLst>
              <a:ext uri="{FF2B5EF4-FFF2-40B4-BE49-F238E27FC236}">
                <a16:creationId xmlns:a16="http://schemas.microsoft.com/office/drawing/2014/main" id="{546432EC-0716-664E-A044-ECD48FB1B7CC}"/>
              </a:ext>
            </a:extLst>
          </p:cNvPr>
          <p:cNvSpPr txBox="1"/>
          <p:nvPr/>
        </p:nvSpPr>
        <p:spPr>
          <a:xfrm>
            <a:off x="8401437" y="1084992"/>
            <a:ext cx="1808229" cy="1600432"/>
          </a:xfrm>
          <a:prstGeom prst="rect">
            <a:avLst/>
          </a:prstGeom>
          <a:noFill/>
        </p:spPr>
        <p:txBody>
          <a:bodyPr wrap="square" lIns="121914" tIns="60957" rIns="121914" bIns="60957" rtlCol="0" anchor="ctr">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97458"/>
                </a:solidFill>
                <a:effectLst/>
                <a:uLnTx/>
                <a:uFillTx/>
                <a:latin typeface="Franklin Gothic Demi Cond" panose="020B0706030402020204" pitchFamily="34" charset="0"/>
                <a:ea typeface="Calibri" panose="020F0502020204030204" pitchFamily="34" charset="0"/>
                <a:cs typeface="+mn-cs"/>
              </a:rPr>
              <a:t>India NMR Decline</a:t>
            </a:r>
          </a:p>
        </p:txBody>
      </p:sp>
      <p:sp>
        <p:nvSpPr>
          <p:cNvPr id="17" name="Rectangle 16">
            <a:extLst>
              <a:ext uri="{FF2B5EF4-FFF2-40B4-BE49-F238E27FC236}">
                <a16:creationId xmlns:a16="http://schemas.microsoft.com/office/drawing/2014/main" id="{139DA55B-5267-2748-A6A0-6DEA2BA926CD}"/>
              </a:ext>
            </a:extLst>
          </p:cNvPr>
          <p:cNvSpPr/>
          <p:nvPr/>
        </p:nvSpPr>
        <p:spPr>
          <a:xfrm>
            <a:off x="10331816" y="2718081"/>
            <a:ext cx="1205701" cy="758968"/>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4" tIns="60957" rIns="121914" bIns="60957"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r>
              <a:rPr lang="en-IN" sz="4300" b="1" dirty="0" smtClean="0">
                <a:solidFill>
                  <a:prstClr val="white"/>
                </a:solidFill>
                <a:latin typeface="Agency FB" panose="020B0503020202020204" pitchFamily="34" charset="0"/>
              </a:rPr>
              <a:t>51</a:t>
            </a:r>
            <a:r>
              <a:rPr kumimoji="0" lang="en-IN" sz="2700" b="1" i="0" u="none" strike="noStrike" kern="1200" cap="none" spc="0" normalizeH="0" baseline="0" noProof="0" dirty="0" smtClean="0">
                <a:ln>
                  <a:noFill/>
                </a:ln>
                <a:solidFill>
                  <a:prstClr val="white"/>
                </a:solidFill>
                <a:effectLst/>
                <a:uLnTx/>
                <a:uFillTx/>
                <a:latin typeface="Agency FB" panose="020B0503020202020204" pitchFamily="34" charset="0"/>
                <a:ea typeface="+mn-ea"/>
                <a:cs typeface="+mn-cs"/>
              </a:rPr>
              <a:t>%</a:t>
            </a:r>
            <a:endParaRPr kumimoji="0" lang="en-IN" sz="2700" b="1" i="0" u="none" strike="noStrike" kern="1200" cap="none" spc="0" normalizeH="0" baseline="0" noProof="0" dirty="0">
              <a:ln>
                <a:noFill/>
              </a:ln>
              <a:solidFill>
                <a:prstClr val="white"/>
              </a:solidFill>
              <a:effectLst/>
              <a:uLnTx/>
              <a:uFillTx/>
              <a:latin typeface="Agency FB" panose="020B0503020202020204" pitchFamily="34" charset="0"/>
              <a:ea typeface="+mn-ea"/>
              <a:cs typeface="+mn-cs"/>
            </a:endParaRPr>
          </a:p>
        </p:txBody>
      </p:sp>
      <p:sp>
        <p:nvSpPr>
          <p:cNvPr id="18" name="TextBox 17">
            <a:extLst>
              <a:ext uri="{FF2B5EF4-FFF2-40B4-BE49-F238E27FC236}">
                <a16:creationId xmlns:a16="http://schemas.microsoft.com/office/drawing/2014/main" id="{25C78BCD-C368-9C46-944C-D56576CA2D9C}"/>
              </a:ext>
            </a:extLst>
          </p:cNvPr>
          <p:cNvSpPr txBox="1"/>
          <p:nvPr/>
        </p:nvSpPr>
        <p:spPr>
          <a:xfrm>
            <a:off x="10172200" y="1060953"/>
            <a:ext cx="1808229" cy="1600432"/>
          </a:xfrm>
          <a:prstGeom prst="rect">
            <a:avLst/>
          </a:prstGeom>
          <a:noFill/>
        </p:spPr>
        <p:txBody>
          <a:bodyPr wrap="square" lIns="121914" tIns="60957" rIns="121914" bIns="60957" rtlCol="0" anchor="ctr">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chemeClr val="accent1">
                    <a:lumMod val="50000"/>
                  </a:schemeClr>
                </a:solidFill>
                <a:effectLst/>
                <a:uLnTx/>
                <a:uFillTx/>
                <a:latin typeface="Franklin Gothic Demi Cond" panose="020B0706030402020204" pitchFamily="34" charset="0"/>
                <a:ea typeface="Calibri" panose="020F0502020204030204" pitchFamily="34" charset="0"/>
                <a:cs typeface="+mn-cs"/>
              </a:rPr>
              <a:t>Global NMR Decline</a:t>
            </a:r>
          </a:p>
        </p:txBody>
      </p:sp>
      <p:sp>
        <p:nvSpPr>
          <p:cNvPr id="4" name="Rectangle 3">
            <a:extLst>
              <a:ext uri="{FF2B5EF4-FFF2-40B4-BE49-F238E27FC236}">
                <a16:creationId xmlns:a16="http://schemas.microsoft.com/office/drawing/2014/main" id="{7F34F83D-D999-4441-8583-6C4FE5244729}"/>
              </a:ext>
            </a:extLst>
          </p:cNvPr>
          <p:cNvSpPr/>
          <p:nvPr/>
        </p:nvSpPr>
        <p:spPr>
          <a:xfrm>
            <a:off x="10537931" y="3502200"/>
            <a:ext cx="1241045" cy="369332"/>
          </a:xfrm>
          <a:prstGeom prst="rect">
            <a:avLst/>
          </a:prstGeom>
        </p:spPr>
        <p:txBody>
          <a:bodyPr wrap="none">
            <a:spAutoFit/>
          </a:bodyPr>
          <a:lstStyle/>
          <a:p>
            <a:r>
              <a:rPr lang="en-US" b="1" dirty="0"/>
              <a:t>since 1990 </a:t>
            </a:r>
            <a:endParaRPr lang="en-US" dirty="0"/>
          </a:p>
        </p:txBody>
      </p:sp>
    </p:spTree>
    <p:extLst>
      <p:ext uri="{BB962C8B-B14F-4D97-AF65-F5344CB8AC3E}">
        <p14:creationId xmlns:p14="http://schemas.microsoft.com/office/powerpoint/2010/main" val="12251292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43C50A4-5AEE-A34A-A95F-B3838C623E19}"/>
              </a:ext>
            </a:extLst>
          </p:cNvPr>
          <p:cNvGrpSpPr/>
          <p:nvPr/>
        </p:nvGrpSpPr>
        <p:grpSpPr>
          <a:xfrm>
            <a:off x="1533691" y="1488583"/>
            <a:ext cx="3084044" cy="3551324"/>
            <a:chOff x="3029982" y="2129851"/>
            <a:chExt cx="3084044" cy="3551324"/>
          </a:xfrm>
          <a:solidFill>
            <a:schemeClr val="bg1">
              <a:lumMod val="75000"/>
            </a:schemeClr>
          </a:solidFill>
        </p:grpSpPr>
        <p:sp>
          <p:nvSpPr>
            <p:cNvPr id="3" name="Freeform 2">
              <a:extLst>
                <a:ext uri="{FF2B5EF4-FFF2-40B4-BE49-F238E27FC236}">
                  <a16:creationId xmlns:a16="http://schemas.microsoft.com/office/drawing/2014/main" id="{BF6FBA03-7542-E64B-98F3-AFE0EF987F63}"/>
                </a:ext>
              </a:extLst>
            </p:cNvPr>
            <p:cNvSpPr/>
            <p:nvPr/>
          </p:nvSpPr>
          <p:spPr>
            <a:xfrm rot="16200000">
              <a:off x="2796343" y="2363491"/>
              <a:ext cx="3551323" cy="3084043"/>
            </a:xfrm>
            <a:custGeom>
              <a:avLst/>
              <a:gdLst>
                <a:gd name="connsiteX0" fmla="*/ 3860800 w 3860800"/>
                <a:gd name="connsiteY0" fmla="*/ 1676400 h 3352800"/>
                <a:gd name="connsiteX1" fmla="*/ 2893065 w 3860800"/>
                <a:gd name="connsiteY1" fmla="*/ 3352800 h 3352800"/>
                <a:gd name="connsiteX2" fmla="*/ 967735 w 3860800"/>
                <a:gd name="connsiteY2" fmla="*/ 3352800 h 3352800"/>
                <a:gd name="connsiteX3" fmla="*/ 0 w 3860800"/>
                <a:gd name="connsiteY3" fmla="*/ 1676400 h 3352800"/>
                <a:gd name="connsiteX4" fmla="*/ 967735 w 3860800"/>
                <a:gd name="connsiteY4" fmla="*/ 0 h 3352800"/>
                <a:gd name="connsiteX5" fmla="*/ 2893065 w 3860800"/>
                <a:gd name="connsiteY5" fmla="*/ 0 h 335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60800" h="3352800">
                  <a:moveTo>
                    <a:pt x="3860800" y="1676400"/>
                  </a:moveTo>
                  <a:lnTo>
                    <a:pt x="2893065" y="3352800"/>
                  </a:lnTo>
                  <a:lnTo>
                    <a:pt x="967735" y="3352800"/>
                  </a:lnTo>
                  <a:lnTo>
                    <a:pt x="0" y="1676400"/>
                  </a:lnTo>
                  <a:lnTo>
                    <a:pt x="967735" y="0"/>
                  </a:lnTo>
                  <a:lnTo>
                    <a:pt x="2893065" y="0"/>
                  </a:lnTo>
                  <a:close/>
                </a:path>
              </a:pathLst>
            </a:custGeom>
            <a:grp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 name="Straight Connector 3">
              <a:extLst>
                <a:ext uri="{FF2B5EF4-FFF2-40B4-BE49-F238E27FC236}">
                  <a16:creationId xmlns:a16="http://schemas.microsoft.com/office/drawing/2014/main" id="{607796D7-0E06-324E-8C18-3E9CF49EC32F}"/>
                </a:ext>
              </a:extLst>
            </p:cNvPr>
            <p:cNvCxnSpPr>
              <a:stCxn id="3" idx="4"/>
              <a:endCxn id="3" idx="1"/>
            </p:cNvCxnSpPr>
            <p:nvPr/>
          </p:nvCxnSpPr>
          <p:spPr>
            <a:xfrm flipV="1">
              <a:off x="3029982" y="3020014"/>
              <a:ext cx="3084043" cy="1770998"/>
            </a:xfrm>
            <a:prstGeom prst="line">
              <a:avLst/>
            </a:prstGeom>
            <a:grpFill/>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2FB35DCA-1BDB-8B49-9E51-F35E2E14C4CB}"/>
                </a:ext>
              </a:extLst>
            </p:cNvPr>
            <p:cNvCxnSpPr>
              <a:stCxn id="3" idx="5"/>
              <a:endCxn id="3" idx="2"/>
            </p:cNvCxnSpPr>
            <p:nvPr/>
          </p:nvCxnSpPr>
          <p:spPr>
            <a:xfrm>
              <a:off x="3029982" y="3020014"/>
              <a:ext cx="3084043" cy="1770998"/>
            </a:xfrm>
            <a:prstGeom prst="line">
              <a:avLst/>
            </a:prstGeom>
            <a:grpFill/>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1E6EDDB-38BA-E043-9FC7-4E4476CBD412}"/>
                </a:ext>
              </a:extLst>
            </p:cNvPr>
            <p:cNvCxnSpPr>
              <a:stCxn id="3" idx="0"/>
              <a:endCxn id="3" idx="3"/>
            </p:cNvCxnSpPr>
            <p:nvPr/>
          </p:nvCxnSpPr>
          <p:spPr>
            <a:xfrm>
              <a:off x="4572004" y="2129852"/>
              <a:ext cx="0" cy="3551323"/>
            </a:xfrm>
            <a:prstGeom prst="line">
              <a:avLst/>
            </a:prstGeom>
            <a:grpFill/>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37885EC-51B9-D145-8E52-E5DE5D84A904}"/>
                </a:ext>
              </a:extLst>
            </p:cNvPr>
            <p:cNvCxnSpPr>
              <a:stCxn id="3" idx="0"/>
              <a:endCxn id="3" idx="3"/>
            </p:cNvCxnSpPr>
            <p:nvPr/>
          </p:nvCxnSpPr>
          <p:spPr>
            <a:xfrm>
              <a:off x="4572004" y="2129852"/>
              <a:ext cx="0" cy="3551323"/>
            </a:xfrm>
            <a:prstGeom prst="line">
              <a:avLst/>
            </a:prstGeom>
            <a:grpFill/>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7A23DA0B-3DE4-4F4F-8E9F-210354D60864}"/>
              </a:ext>
            </a:extLst>
          </p:cNvPr>
          <p:cNvGrpSpPr/>
          <p:nvPr/>
        </p:nvGrpSpPr>
        <p:grpSpPr>
          <a:xfrm>
            <a:off x="4010581" y="1771595"/>
            <a:ext cx="1214302" cy="1214302"/>
            <a:chOff x="5807189" y="3788685"/>
            <a:chExt cx="1226842" cy="1226842"/>
          </a:xfrm>
        </p:grpSpPr>
        <p:sp>
          <p:nvSpPr>
            <p:cNvPr id="9" name="Oval 8">
              <a:extLst>
                <a:ext uri="{FF2B5EF4-FFF2-40B4-BE49-F238E27FC236}">
                  <a16:creationId xmlns:a16="http://schemas.microsoft.com/office/drawing/2014/main" id="{FFFBAE56-34E4-4645-AB61-01721577479B}"/>
                </a:ext>
              </a:extLst>
            </p:cNvPr>
            <p:cNvSpPr/>
            <p:nvPr/>
          </p:nvSpPr>
          <p:spPr>
            <a:xfrm>
              <a:off x="5807189" y="3788686"/>
              <a:ext cx="1226841" cy="1226841"/>
            </a:xfrm>
            <a:prstGeom prst="ellipse">
              <a:avLst/>
            </a:prstGeom>
            <a:solidFill>
              <a:srgbClr val="FD912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0" name="Rectangle 9">
              <a:extLst>
                <a:ext uri="{FF2B5EF4-FFF2-40B4-BE49-F238E27FC236}">
                  <a16:creationId xmlns:a16="http://schemas.microsoft.com/office/drawing/2014/main" id="{124B7BE3-ADD2-114A-AE48-701A57B46D67}"/>
                </a:ext>
              </a:extLst>
            </p:cNvPr>
            <p:cNvSpPr/>
            <p:nvPr/>
          </p:nvSpPr>
          <p:spPr>
            <a:xfrm>
              <a:off x="5885803" y="4162568"/>
              <a:ext cx="1069621" cy="466433"/>
            </a:xfrm>
            <a:prstGeom prst="rect">
              <a:avLst/>
            </a:prstGeom>
          </p:spPr>
          <p:txBody>
            <a:bodyPr wrap="none" anchor="ctr">
              <a:spAutoFit/>
            </a:bodyPr>
            <a:lstStyle/>
            <a:p>
              <a:pPr algn="ctr"/>
              <a:r>
                <a:rPr lang="en-US" sz="2400" b="1" dirty="0">
                  <a:solidFill>
                    <a:schemeClr val="bg1"/>
                  </a:solidFill>
                </a:rPr>
                <a:t>M</a:t>
              </a:r>
              <a:r>
                <a:rPr lang="en-US" sz="1600" b="1" dirty="0">
                  <a:solidFill>
                    <a:schemeClr val="bg1"/>
                  </a:solidFill>
                </a:rPr>
                <a:t>aternal</a:t>
              </a:r>
              <a:endParaRPr lang="en-US" dirty="0">
                <a:solidFill>
                  <a:schemeClr val="bg1"/>
                </a:solidFill>
              </a:endParaRPr>
            </a:p>
          </p:txBody>
        </p:sp>
        <p:sp>
          <p:nvSpPr>
            <p:cNvPr id="11" name="Freeform 10">
              <a:extLst>
                <a:ext uri="{FF2B5EF4-FFF2-40B4-BE49-F238E27FC236}">
                  <a16:creationId xmlns:a16="http://schemas.microsoft.com/office/drawing/2014/main" id="{D129774C-9CE0-D24E-A86D-CE33B9E49AFB}"/>
                </a:ext>
              </a:extLst>
            </p:cNvPr>
            <p:cNvSpPr/>
            <p:nvPr/>
          </p:nvSpPr>
          <p:spPr>
            <a:xfrm>
              <a:off x="5807189" y="3788685"/>
              <a:ext cx="1226842" cy="1226842"/>
            </a:xfrm>
            <a:custGeom>
              <a:avLst/>
              <a:gdLst>
                <a:gd name="connsiteX0" fmla="*/ 613421 w 1226842"/>
                <a:gd name="connsiteY0" fmla="*/ 0 h 1226842"/>
                <a:gd name="connsiteX1" fmla="*/ 620089 w 1226842"/>
                <a:gd name="connsiteY1" fmla="*/ 672 h 1226842"/>
                <a:gd name="connsiteX2" fmla="*/ 531300 w 1226842"/>
                <a:gd name="connsiteY2" fmla="*/ 9623 h 1226842"/>
                <a:gd name="connsiteX3" fmla="*/ 69087 w 1226842"/>
                <a:gd name="connsiteY3" fmla="*/ 576739 h 1226842"/>
                <a:gd name="connsiteX4" fmla="*/ 647964 w 1226842"/>
                <a:gd name="connsiteY4" fmla="*/ 1155616 h 1226842"/>
                <a:gd name="connsiteX5" fmla="*/ 1215081 w 1226842"/>
                <a:gd name="connsiteY5" fmla="*/ 693403 h 1226842"/>
                <a:gd name="connsiteX6" fmla="*/ 1224993 w 1226842"/>
                <a:gd name="connsiteY6" fmla="*/ 595075 h 1226842"/>
                <a:gd name="connsiteX7" fmla="*/ 1226842 w 1226842"/>
                <a:gd name="connsiteY7" fmla="*/ 613421 h 1226842"/>
                <a:gd name="connsiteX8" fmla="*/ 613421 w 1226842"/>
                <a:gd name="connsiteY8" fmla="*/ 1226842 h 1226842"/>
                <a:gd name="connsiteX9" fmla="*/ 0 w 1226842"/>
                <a:gd name="connsiteY9" fmla="*/ 613421 h 1226842"/>
                <a:gd name="connsiteX10" fmla="*/ 613421 w 1226842"/>
                <a:gd name="connsiteY10" fmla="*/ 0 h 1226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6842" h="1226842">
                  <a:moveTo>
                    <a:pt x="613421" y="0"/>
                  </a:moveTo>
                  <a:lnTo>
                    <a:pt x="620089" y="672"/>
                  </a:lnTo>
                  <a:lnTo>
                    <a:pt x="531300" y="9623"/>
                  </a:lnTo>
                  <a:cubicBezTo>
                    <a:pt x="267516" y="63601"/>
                    <a:pt x="69087" y="296997"/>
                    <a:pt x="69087" y="576739"/>
                  </a:cubicBezTo>
                  <a:cubicBezTo>
                    <a:pt x="69087" y="896444"/>
                    <a:pt x="328259" y="1155616"/>
                    <a:pt x="647964" y="1155616"/>
                  </a:cubicBezTo>
                  <a:cubicBezTo>
                    <a:pt x="927706" y="1155616"/>
                    <a:pt x="1161102" y="957188"/>
                    <a:pt x="1215081" y="693403"/>
                  </a:cubicBezTo>
                  <a:lnTo>
                    <a:pt x="1224993" y="595075"/>
                  </a:lnTo>
                  <a:lnTo>
                    <a:pt x="1226842" y="613421"/>
                  </a:lnTo>
                  <a:cubicBezTo>
                    <a:pt x="1226842" y="952204"/>
                    <a:pt x="952204" y="1226842"/>
                    <a:pt x="613421" y="1226842"/>
                  </a:cubicBezTo>
                  <a:cubicBezTo>
                    <a:pt x="274638" y="1226842"/>
                    <a:pt x="0" y="952204"/>
                    <a:pt x="0" y="613421"/>
                  </a:cubicBezTo>
                  <a:cubicBezTo>
                    <a:pt x="0" y="274638"/>
                    <a:pt x="274638" y="0"/>
                    <a:pt x="613421" y="0"/>
                  </a:cubicBezTo>
                  <a:close/>
                </a:path>
              </a:pathLst>
            </a:custGeom>
            <a:solidFill>
              <a:srgbClr val="D8680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grpSp>
        <p:nvGrpSpPr>
          <p:cNvPr id="12" name="Group 11">
            <a:extLst>
              <a:ext uri="{FF2B5EF4-FFF2-40B4-BE49-F238E27FC236}">
                <a16:creationId xmlns:a16="http://schemas.microsoft.com/office/drawing/2014/main" id="{7A31D347-75A2-AD4A-97B7-74C5FD30090E}"/>
              </a:ext>
            </a:extLst>
          </p:cNvPr>
          <p:cNvGrpSpPr/>
          <p:nvPr/>
        </p:nvGrpSpPr>
        <p:grpSpPr>
          <a:xfrm>
            <a:off x="4010581" y="3540250"/>
            <a:ext cx="1214302" cy="1214302"/>
            <a:chOff x="4801739" y="5129273"/>
            <a:chExt cx="1226842" cy="1226842"/>
          </a:xfrm>
        </p:grpSpPr>
        <p:sp>
          <p:nvSpPr>
            <p:cNvPr id="13" name="Oval 12">
              <a:extLst>
                <a:ext uri="{FF2B5EF4-FFF2-40B4-BE49-F238E27FC236}">
                  <a16:creationId xmlns:a16="http://schemas.microsoft.com/office/drawing/2014/main" id="{05118497-4B5A-D640-81C8-CA7EDE706289}"/>
                </a:ext>
              </a:extLst>
            </p:cNvPr>
            <p:cNvSpPr/>
            <p:nvPr/>
          </p:nvSpPr>
          <p:spPr>
            <a:xfrm>
              <a:off x="4801739" y="5129274"/>
              <a:ext cx="1226841" cy="1226841"/>
            </a:xfrm>
            <a:prstGeom prst="ellipse">
              <a:avLst/>
            </a:prstGeom>
            <a:solidFill>
              <a:srgbClr val="E3485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4" name="Rectangle 13">
              <a:extLst>
                <a:ext uri="{FF2B5EF4-FFF2-40B4-BE49-F238E27FC236}">
                  <a16:creationId xmlns:a16="http://schemas.microsoft.com/office/drawing/2014/main" id="{A35D067E-364F-E740-802B-67FDA1A03353}"/>
                </a:ext>
              </a:extLst>
            </p:cNvPr>
            <p:cNvSpPr/>
            <p:nvPr/>
          </p:nvSpPr>
          <p:spPr>
            <a:xfrm>
              <a:off x="4886733" y="5523751"/>
              <a:ext cx="1056859" cy="466433"/>
            </a:xfrm>
            <a:prstGeom prst="rect">
              <a:avLst/>
            </a:prstGeom>
          </p:spPr>
          <p:txBody>
            <a:bodyPr wrap="none" anchor="ctr">
              <a:spAutoFit/>
            </a:bodyPr>
            <a:lstStyle/>
            <a:p>
              <a:pPr lvl="0" algn="ctr"/>
              <a:r>
                <a:rPr lang="en-US" sz="2400" b="1" dirty="0">
                  <a:solidFill>
                    <a:prstClr val="white"/>
                  </a:solidFill>
                </a:rPr>
                <a:t>N</a:t>
              </a:r>
              <a:r>
                <a:rPr lang="en-US" sz="1600" b="1" dirty="0">
                  <a:solidFill>
                    <a:prstClr val="white"/>
                  </a:solidFill>
                </a:rPr>
                <a:t>ewborn</a:t>
              </a:r>
              <a:endParaRPr lang="en-US" sz="1600" dirty="0">
                <a:solidFill>
                  <a:prstClr val="white"/>
                </a:solidFill>
              </a:endParaRPr>
            </a:p>
          </p:txBody>
        </p:sp>
        <p:sp>
          <p:nvSpPr>
            <p:cNvPr id="15" name="Freeform 14">
              <a:extLst>
                <a:ext uri="{FF2B5EF4-FFF2-40B4-BE49-F238E27FC236}">
                  <a16:creationId xmlns:a16="http://schemas.microsoft.com/office/drawing/2014/main" id="{5C586EAF-9C71-C24E-AF9E-F3076E8A5C53}"/>
                </a:ext>
              </a:extLst>
            </p:cNvPr>
            <p:cNvSpPr/>
            <p:nvPr/>
          </p:nvSpPr>
          <p:spPr>
            <a:xfrm>
              <a:off x="4801739" y="5129273"/>
              <a:ext cx="1226842" cy="1226842"/>
            </a:xfrm>
            <a:custGeom>
              <a:avLst/>
              <a:gdLst>
                <a:gd name="connsiteX0" fmla="*/ 613421 w 1226842"/>
                <a:gd name="connsiteY0" fmla="*/ 0 h 1226842"/>
                <a:gd name="connsiteX1" fmla="*/ 620089 w 1226842"/>
                <a:gd name="connsiteY1" fmla="*/ 672 h 1226842"/>
                <a:gd name="connsiteX2" fmla="*/ 531300 w 1226842"/>
                <a:gd name="connsiteY2" fmla="*/ 9623 h 1226842"/>
                <a:gd name="connsiteX3" fmla="*/ 69087 w 1226842"/>
                <a:gd name="connsiteY3" fmla="*/ 576739 h 1226842"/>
                <a:gd name="connsiteX4" fmla="*/ 647964 w 1226842"/>
                <a:gd name="connsiteY4" fmla="*/ 1155616 h 1226842"/>
                <a:gd name="connsiteX5" fmla="*/ 1215081 w 1226842"/>
                <a:gd name="connsiteY5" fmla="*/ 693403 h 1226842"/>
                <a:gd name="connsiteX6" fmla="*/ 1224993 w 1226842"/>
                <a:gd name="connsiteY6" fmla="*/ 595075 h 1226842"/>
                <a:gd name="connsiteX7" fmla="*/ 1226842 w 1226842"/>
                <a:gd name="connsiteY7" fmla="*/ 613421 h 1226842"/>
                <a:gd name="connsiteX8" fmla="*/ 613421 w 1226842"/>
                <a:gd name="connsiteY8" fmla="*/ 1226842 h 1226842"/>
                <a:gd name="connsiteX9" fmla="*/ 0 w 1226842"/>
                <a:gd name="connsiteY9" fmla="*/ 613421 h 1226842"/>
                <a:gd name="connsiteX10" fmla="*/ 613421 w 1226842"/>
                <a:gd name="connsiteY10" fmla="*/ 0 h 1226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6842" h="1226842">
                  <a:moveTo>
                    <a:pt x="613421" y="0"/>
                  </a:moveTo>
                  <a:lnTo>
                    <a:pt x="620089" y="672"/>
                  </a:lnTo>
                  <a:lnTo>
                    <a:pt x="531300" y="9623"/>
                  </a:lnTo>
                  <a:cubicBezTo>
                    <a:pt x="267516" y="63601"/>
                    <a:pt x="69087" y="296997"/>
                    <a:pt x="69087" y="576739"/>
                  </a:cubicBezTo>
                  <a:cubicBezTo>
                    <a:pt x="69087" y="896444"/>
                    <a:pt x="328259" y="1155616"/>
                    <a:pt x="647964" y="1155616"/>
                  </a:cubicBezTo>
                  <a:cubicBezTo>
                    <a:pt x="927706" y="1155616"/>
                    <a:pt x="1161102" y="957188"/>
                    <a:pt x="1215081" y="693403"/>
                  </a:cubicBezTo>
                  <a:lnTo>
                    <a:pt x="1224993" y="595075"/>
                  </a:lnTo>
                  <a:lnTo>
                    <a:pt x="1226842" y="613421"/>
                  </a:lnTo>
                  <a:cubicBezTo>
                    <a:pt x="1226842" y="952204"/>
                    <a:pt x="952204" y="1226842"/>
                    <a:pt x="613421" y="1226842"/>
                  </a:cubicBezTo>
                  <a:cubicBezTo>
                    <a:pt x="274638" y="1226842"/>
                    <a:pt x="0" y="952204"/>
                    <a:pt x="0" y="613421"/>
                  </a:cubicBezTo>
                  <a:cubicBezTo>
                    <a:pt x="0" y="274638"/>
                    <a:pt x="274638" y="0"/>
                    <a:pt x="613421" y="0"/>
                  </a:cubicBezTo>
                  <a:close/>
                </a:path>
              </a:pathLst>
            </a:custGeom>
            <a:solidFill>
              <a:srgbClr val="8E1621">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grpSp>
        <p:nvGrpSpPr>
          <p:cNvPr id="16" name="Group 15">
            <a:extLst>
              <a:ext uri="{FF2B5EF4-FFF2-40B4-BE49-F238E27FC236}">
                <a16:creationId xmlns:a16="http://schemas.microsoft.com/office/drawing/2014/main" id="{82FA6D02-004A-9A4A-89BA-4CC09708C1D5}"/>
              </a:ext>
            </a:extLst>
          </p:cNvPr>
          <p:cNvGrpSpPr/>
          <p:nvPr/>
        </p:nvGrpSpPr>
        <p:grpSpPr>
          <a:xfrm>
            <a:off x="926533" y="3554377"/>
            <a:ext cx="1214302" cy="1214302"/>
            <a:chOff x="2109969" y="3782362"/>
            <a:chExt cx="1226842" cy="1226842"/>
          </a:xfrm>
        </p:grpSpPr>
        <p:sp>
          <p:nvSpPr>
            <p:cNvPr id="17" name="Oval 16">
              <a:extLst>
                <a:ext uri="{FF2B5EF4-FFF2-40B4-BE49-F238E27FC236}">
                  <a16:creationId xmlns:a16="http://schemas.microsoft.com/office/drawing/2014/main" id="{B50E340D-8F29-FB4E-9D2F-12199C3DD3CC}"/>
                </a:ext>
              </a:extLst>
            </p:cNvPr>
            <p:cNvSpPr/>
            <p:nvPr/>
          </p:nvSpPr>
          <p:spPr>
            <a:xfrm>
              <a:off x="2109969" y="3782363"/>
              <a:ext cx="1226841" cy="1226841"/>
            </a:xfrm>
            <a:prstGeom prst="ellipse">
              <a:avLst/>
            </a:prstGeom>
            <a:solidFill>
              <a:srgbClr val="0653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8" name="Rectangle 17">
              <a:extLst>
                <a:ext uri="{FF2B5EF4-FFF2-40B4-BE49-F238E27FC236}">
                  <a16:creationId xmlns:a16="http://schemas.microsoft.com/office/drawing/2014/main" id="{33F3ADD3-374A-DF4F-BF83-1DDFE43B3226}"/>
                </a:ext>
              </a:extLst>
            </p:cNvPr>
            <p:cNvSpPr/>
            <p:nvPr/>
          </p:nvSpPr>
          <p:spPr>
            <a:xfrm>
              <a:off x="2120106" y="4162567"/>
              <a:ext cx="1206571" cy="466433"/>
            </a:xfrm>
            <a:prstGeom prst="rect">
              <a:avLst/>
            </a:prstGeom>
          </p:spPr>
          <p:txBody>
            <a:bodyPr wrap="none" anchor="ctr">
              <a:spAutoFit/>
            </a:bodyPr>
            <a:lstStyle/>
            <a:p>
              <a:pPr algn="ctr"/>
              <a:r>
                <a:rPr lang="en-US" sz="2400" b="1" dirty="0">
                  <a:solidFill>
                    <a:prstClr val="white"/>
                  </a:solidFill>
                </a:rPr>
                <a:t>A</a:t>
              </a:r>
              <a:r>
                <a:rPr lang="en-US" sz="1600" b="1" dirty="0">
                  <a:solidFill>
                    <a:prstClr val="white"/>
                  </a:solidFill>
                </a:rPr>
                <a:t>dolescent</a:t>
              </a:r>
              <a:endParaRPr lang="en-US" sz="1600" dirty="0">
                <a:solidFill>
                  <a:prstClr val="white"/>
                </a:solidFill>
              </a:endParaRPr>
            </a:p>
          </p:txBody>
        </p:sp>
        <p:sp>
          <p:nvSpPr>
            <p:cNvPr id="19" name="Freeform 18">
              <a:extLst>
                <a:ext uri="{FF2B5EF4-FFF2-40B4-BE49-F238E27FC236}">
                  <a16:creationId xmlns:a16="http://schemas.microsoft.com/office/drawing/2014/main" id="{E66A3D51-A3EC-5943-BAD2-754B2795D72E}"/>
                </a:ext>
              </a:extLst>
            </p:cNvPr>
            <p:cNvSpPr/>
            <p:nvPr/>
          </p:nvSpPr>
          <p:spPr>
            <a:xfrm>
              <a:off x="2109969" y="3782362"/>
              <a:ext cx="1226842" cy="1226842"/>
            </a:xfrm>
            <a:custGeom>
              <a:avLst/>
              <a:gdLst>
                <a:gd name="connsiteX0" fmla="*/ 613421 w 1226842"/>
                <a:gd name="connsiteY0" fmla="*/ 0 h 1226842"/>
                <a:gd name="connsiteX1" fmla="*/ 620089 w 1226842"/>
                <a:gd name="connsiteY1" fmla="*/ 672 h 1226842"/>
                <a:gd name="connsiteX2" fmla="*/ 531300 w 1226842"/>
                <a:gd name="connsiteY2" fmla="*/ 9623 h 1226842"/>
                <a:gd name="connsiteX3" fmla="*/ 69087 w 1226842"/>
                <a:gd name="connsiteY3" fmla="*/ 576739 h 1226842"/>
                <a:gd name="connsiteX4" fmla="*/ 647964 w 1226842"/>
                <a:gd name="connsiteY4" fmla="*/ 1155616 h 1226842"/>
                <a:gd name="connsiteX5" fmla="*/ 1215081 w 1226842"/>
                <a:gd name="connsiteY5" fmla="*/ 693403 h 1226842"/>
                <a:gd name="connsiteX6" fmla="*/ 1224993 w 1226842"/>
                <a:gd name="connsiteY6" fmla="*/ 595075 h 1226842"/>
                <a:gd name="connsiteX7" fmla="*/ 1226842 w 1226842"/>
                <a:gd name="connsiteY7" fmla="*/ 613421 h 1226842"/>
                <a:gd name="connsiteX8" fmla="*/ 613421 w 1226842"/>
                <a:gd name="connsiteY8" fmla="*/ 1226842 h 1226842"/>
                <a:gd name="connsiteX9" fmla="*/ 0 w 1226842"/>
                <a:gd name="connsiteY9" fmla="*/ 613421 h 1226842"/>
                <a:gd name="connsiteX10" fmla="*/ 613421 w 1226842"/>
                <a:gd name="connsiteY10" fmla="*/ 0 h 1226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6842" h="1226842">
                  <a:moveTo>
                    <a:pt x="613421" y="0"/>
                  </a:moveTo>
                  <a:lnTo>
                    <a:pt x="620089" y="672"/>
                  </a:lnTo>
                  <a:lnTo>
                    <a:pt x="531300" y="9623"/>
                  </a:lnTo>
                  <a:cubicBezTo>
                    <a:pt x="267516" y="63601"/>
                    <a:pt x="69087" y="296997"/>
                    <a:pt x="69087" y="576739"/>
                  </a:cubicBezTo>
                  <a:cubicBezTo>
                    <a:pt x="69087" y="896444"/>
                    <a:pt x="328259" y="1155616"/>
                    <a:pt x="647964" y="1155616"/>
                  </a:cubicBezTo>
                  <a:cubicBezTo>
                    <a:pt x="927706" y="1155616"/>
                    <a:pt x="1161102" y="957188"/>
                    <a:pt x="1215081" y="693403"/>
                  </a:cubicBezTo>
                  <a:lnTo>
                    <a:pt x="1224993" y="595075"/>
                  </a:lnTo>
                  <a:lnTo>
                    <a:pt x="1226842" y="613421"/>
                  </a:lnTo>
                  <a:cubicBezTo>
                    <a:pt x="1226842" y="952204"/>
                    <a:pt x="952204" y="1226842"/>
                    <a:pt x="613421" y="1226842"/>
                  </a:cubicBezTo>
                  <a:cubicBezTo>
                    <a:pt x="274638" y="1226842"/>
                    <a:pt x="0" y="952204"/>
                    <a:pt x="0" y="613421"/>
                  </a:cubicBezTo>
                  <a:cubicBezTo>
                    <a:pt x="0" y="274638"/>
                    <a:pt x="274638" y="0"/>
                    <a:pt x="613421" y="0"/>
                  </a:cubicBezTo>
                  <a:close/>
                </a:path>
              </a:pathLst>
            </a:custGeom>
            <a:solidFill>
              <a:srgbClr val="032B43">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grpSp>
        <p:nvGrpSpPr>
          <p:cNvPr id="20" name="Group 19">
            <a:extLst>
              <a:ext uri="{FF2B5EF4-FFF2-40B4-BE49-F238E27FC236}">
                <a16:creationId xmlns:a16="http://schemas.microsoft.com/office/drawing/2014/main" id="{286C3B2E-D3C3-C34E-A7C3-BF469444AF6F}"/>
              </a:ext>
            </a:extLst>
          </p:cNvPr>
          <p:cNvGrpSpPr/>
          <p:nvPr/>
        </p:nvGrpSpPr>
        <p:grpSpPr>
          <a:xfrm>
            <a:off x="805916" y="1771594"/>
            <a:ext cx="1455550" cy="1214302"/>
            <a:chOff x="2331119" y="2137567"/>
            <a:chExt cx="1470581" cy="1226842"/>
          </a:xfrm>
        </p:grpSpPr>
        <p:sp>
          <p:nvSpPr>
            <p:cNvPr id="21" name="Oval 20">
              <a:extLst>
                <a:ext uri="{FF2B5EF4-FFF2-40B4-BE49-F238E27FC236}">
                  <a16:creationId xmlns:a16="http://schemas.microsoft.com/office/drawing/2014/main" id="{CD2D53B8-7F79-2E40-B094-276158EB3536}"/>
                </a:ext>
              </a:extLst>
            </p:cNvPr>
            <p:cNvSpPr/>
            <p:nvPr/>
          </p:nvSpPr>
          <p:spPr>
            <a:xfrm>
              <a:off x="2431619" y="2137568"/>
              <a:ext cx="1226841" cy="1226841"/>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2" name="Rectangle 21">
              <a:extLst>
                <a:ext uri="{FF2B5EF4-FFF2-40B4-BE49-F238E27FC236}">
                  <a16:creationId xmlns:a16="http://schemas.microsoft.com/office/drawing/2014/main" id="{F3A6AF6F-24E9-EF4E-A970-437DB79EEB44}"/>
                </a:ext>
              </a:extLst>
            </p:cNvPr>
            <p:cNvSpPr/>
            <p:nvPr/>
          </p:nvSpPr>
          <p:spPr>
            <a:xfrm>
              <a:off x="2331119" y="2596737"/>
              <a:ext cx="1470581" cy="321126"/>
            </a:xfrm>
            <a:prstGeom prst="rect">
              <a:avLst/>
            </a:prstGeom>
          </p:spPr>
          <p:txBody>
            <a:bodyPr wrap="square" anchor="ctr">
              <a:spAutoFit/>
            </a:bodyPr>
            <a:lstStyle/>
            <a:p>
              <a:pPr algn="ctr">
                <a:lnSpc>
                  <a:spcPts val="1500"/>
                </a:lnSpc>
              </a:pPr>
              <a:r>
                <a:rPr lang="en-US" sz="2400" b="1" dirty="0">
                  <a:solidFill>
                    <a:schemeClr val="bg1"/>
                  </a:solidFill>
                </a:rPr>
                <a:t>N</a:t>
              </a:r>
              <a:r>
                <a:rPr lang="en-US" sz="1600" dirty="0">
                  <a:solidFill>
                    <a:schemeClr val="bg1"/>
                  </a:solidFill>
                </a:rPr>
                <a:t>utrition</a:t>
              </a:r>
            </a:p>
          </p:txBody>
        </p:sp>
        <p:sp>
          <p:nvSpPr>
            <p:cNvPr id="23" name="Freeform 22">
              <a:extLst>
                <a:ext uri="{FF2B5EF4-FFF2-40B4-BE49-F238E27FC236}">
                  <a16:creationId xmlns:a16="http://schemas.microsoft.com/office/drawing/2014/main" id="{C91350F4-0F44-7A47-894B-536C6324F29A}"/>
                </a:ext>
              </a:extLst>
            </p:cNvPr>
            <p:cNvSpPr/>
            <p:nvPr/>
          </p:nvSpPr>
          <p:spPr>
            <a:xfrm>
              <a:off x="2431619" y="2137567"/>
              <a:ext cx="1226842" cy="1226842"/>
            </a:xfrm>
            <a:custGeom>
              <a:avLst/>
              <a:gdLst>
                <a:gd name="connsiteX0" fmla="*/ 613421 w 1226842"/>
                <a:gd name="connsiteY0" fmla="*/ 0 h 1226842"/>
                <a:gd name="connsiteX1" fmla="*/ 620089 w 1226842"/>
                <a:gd name="connsiteY1" fmla="*/ 672 h 1226842"/>
                <a:gd name="connsiteX2" fmla="*/ 531300 w 1226842"/>
                <a:gd name="connsiteY2" fmla="*/ 9623 h 1226842"/>
                <a:gd name="connsiteX3" fmla="*/ 69087 w 1226842"/>
                <a:gd name="connsiteY3" fmla="*/ 576739 h 1226842"/>
                <a:gd name="connsiteX4" fmla="*/ 647964 w 1226842"/>
                <a:gd name="connsiteY4" fmla="*/ 1155616 h 1226842"/>
                <a:gd name="connsiteX5" fmla="*/ 1215081 w 1226842"/>
                <a:gd name="connsiteY5" fmla="*/ 693403 h 1226842"/>
                <a:gd name="connsiteX6" fmla="*/ 1224993 w 1226842"/>
                <a:gd name="connsiteY6" fmla="*/ 595075 h 1226842"/>
                <a:gd name="connsiteX7" fmla="*/ 1226842 w 1226842"/>
                <a:gd name="connsiteY7" fmla="*/ 613421 h 1226842"/>
                <a:gd name="connsiteX8" fmla="*/ 613421 w 1226842"/>
                <a:gd name="connsiteY8" fmla="*/ 1226842 h 1226842"/>
                <a:gd name="connsiteX9" fmla="*/ 0 w 1226842"/>
                <a:gd name="connsiteY9" fmla="*/ 613421 h 1226842"/>
                <a:gd name="connsiteX10" fmla="*/ 613421 w 1226842"/>
                <a:gd name="connsiteY10" fmla="*/ 0 h 1226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6842" h="1226842">
                  <a:moveTo>
                    <a:pt x="613421" y="0"/>
                  </a:moveTo>
                  <a:lnTo>
                    <a:pt x="620089" y="672"/>
                  </a:lnTo>
                  <a:lnTo>
                    <a:pt x="531300" y="9623"/>
                  </a:lnTo>
                  <a:cubicBezTo>
                    <a:pt x="267516" y="63601"/>
                    <a:pt x="69087" y="296997"/>
                    <a:pt x="69087" y="576739"/>
                  </a:cubicBezTo>
                  <a:cubicBezTo>
                    <a:pt x="69087" y="896444"/>
                    <a:pt x="328259" y="1155616"/>
                    <a:pt x="647964" y="1155616"/>
                  </a:cubicBezTo>
                  <a:cubicBezTo>
                    <a:pt x="927706" y="1155616"/>
                    <a:pt x="1161102" y="957188"/>
                    <a:pt x="1215081" y="693403"/>
                  </a:cubicBezTo>
                  <a:lnTo>
                    <a:pt x="1224993" y="595075"/>
                  </a:lnTo>
                  <a:lnTo>
                    <a:pt x="1226842" y="613421"/>
                  </a:lnTo>
                  <a:cubicBezTo>
                    <a:pt x="1226842" y="952204"/>
                    <a:pt x="952204" y="1226842"/>
                    <a:pt x="613421" y="1226842"/>
                  </a:cubicBezTo>
                  <a:cubicBezTo>
                    <a:pt x="274638" y="1226842"/>
                    <a:pt x="0" y="952204"/>
                    <a:pt x="0" y="613421"/>
                  </a:cubicBezTo>
                  <a:cubicBezTo>
                    <a:pt x="0" y="274638"/>
                    <a:pt x="274638" y="0"/>
                    <a:pt x="613421" y="0"/>
                  </a:cubicBezTo>
                  <a:close/>
                </a:path>
              </a:pathLst>
            </a:custGeom>
            <a:solidFill>
              <a:schemeClr val="accent2">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grpSp>
        <p:nvGrpSpPr>
          <p:cNvPr id="24" name="Group 23">
            <a:extLst>
              <a:ext uri="{FF2B5EF4-FFF2-40B4-BE49-F238E27FC236}">
                <a16:creationId xmlns:a16="http://schemas.microsoft.com/office/drawing/2014/main" id="{2172441C-B8E8-684D-B267-16982CBBF6A5}"/>
              </a:ext>
            </a:extLst>
          </p:cNvPr>
          <p:cNvGrpSpPr/>
          <p:nvPr/>
        </p:nvGrpSpPr>
        <p:grpSpPr>
          <a:xfrm>
            <a:off x="2468558" y="4439669"/>
            <a:ext cx="1214302" cy="1214302"/>
            <a:chOff x="3101173" y="5121739"/>
            <a:chExt cx="1226842" cy="1226842"/>
          </a:xfrm>
        </p:grpSpPr>
        <p:sp>
          <p:nvSpPr>
            <p:cNvPr id="25" name="Oval 24">
              <a:extLst>
                <a:ext uri="{FF2B5EF4-FFF2-40B4-BE49-F238E27FC236}">
                  <a16:creationId xmlns:a16="http://schemas.microsoft.com/office/drawing/2014/main" id="{708514CD-BCEB-9448-A303-D4C9E3C94514}"/>
                </a:ext>
              </a:extLst>
            </p:cNvPr>
            <p:cNvSpPr/>
            <p:nvPr/>
          </p:nvSpPr>
          <p:spPr>
            <a:xfrm>
              <a:off x="3101173" y="5121740"/>
              <a:ext cx="1226841" cy="1226841"/>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6" name="Rectangle 25">
              <a:extLst>
                <a:ext uri="{FF2B5EF4-FFF2-40B4-BE49-F238E27FC236}">
                  <a16:creationId xmlns:a16="http://schemas.microsoft.com/office/drawing/2014/main" id="{3332450B-D97E-DA43-86AE-A9520C6411E3}"/>
                </a:ext>
              </a:extLst>
            </p:cNvPr>
            <p:cNvSpPr/>
            <p:nvPr/>
          </p:nvSpPr>
          <p:spPr>
            <a:xfrm>
              <a:off x="3353272" y="5513623"/>
              <a:ext cx="722646" cy="466433"/>
            </a:xfrm>
            <a:prstGeom prst="rect">
              <a:avLst/>
            </a:prstGeom>
          </p:spPr>
          <p:txBody>
            <a:bodyPr wrap="none" anchor="ctr">
              <a:spAutoFit/>
            </a:bodyPr>
            <a:lstStyle/>
            <a:p>
              <a:pPr lvl="0" algn="ctr"/>
              <a:r>
                <a:rPr lang="en-US" sz="2400" b="1" dirty="0">
                  <a:solidFill>
                    <a:prstClr val="white"/>
                  </a:solidFill>
                </a:rPr>
                <a:t>C</a:t>
              </a:r>
              <a:r>
                <a:rPr lang="en-US" sz="1600" b="1" dirty="0">
                  <a:solidFill>
                    <a:prstClr val="white"/>
                  </a:solidFill>
                </a:rPr>
                <a:t>hild </a:t>
              </a:r>
              <a:endParaRPr lang="en-US" sz="1600" dirty="0">
                <a:solidFill>
                  <a:prstClr val="white"/>
                </a:solidFill>
              </a:endParaRPr>
            </a:p>
          </p:txBody>
        </p:sp>
        <p:sp>
          <p:nvSpPr>
            <p:cNvPr id="27" name="Freeform 26">
              <a:extLst>
                <a:ext uri="{FF2B5EF4-FFF2-40B4-BE49-F238E27FC236}">
                  <a16:creationId xmlns:a16="http://schemas.microsoft.com/office/drawing/2014/main" id="{68D83FE7-45EB-EF4F-BAF5-D8CF29AB05A2}"/>
                </a:ext>
              </a:extLst>
            </p:cNvPr>
            <p:cNvSpPr/>
            <p:nvPr/>
          </p:nvSpPr>
          <p:spPr>
            <a:xfrm>
              <a:off x="3101173" y="5121739"/>
              <a:ext cx="1226842" cy="1226842"/>
            </a:xfrm>
            <a:custGeom>
              <a:avLst/>
              <a:gdLst>
                <a:gd name="connsiteX0" fmla="*/ 613421 w 1226842"/>
                <a:gd name="connsiteY0" fmla="*/ 0 h 1226842"/>
                <a:gd name="connsiteX1" fmla="*/ 620089 w 1226842"/>
                <a:gd name="connsiteY1" fmla="*/ 672 h 1226842"/>
                <a:gd name="connsiteX2" fmla="*/ 531300 w 1226842"/>
                <a:gd name="connsiteY2" fmla="*/ 9623 h 1226842"/>
                <a:gd name="connsiteX3" fmla="*/ 69087 w 1226842"/>
                <a:gd name="connsiteY3" fmla="*/ 576739 h 1226842"/>
                <a:gd name="connsiteX4" fmla="*/ 647964 w 1226842"/>
                <a:gd name="connsiteY4" fmla="*/ 1155616 h 1226842"/>
                <a:gd name="connsiteX5" fmla="*/ 1215081 w 1226842"/>
                <a:gd name="connsiteY5" fmla="*/ 693403 h 1226842"/>
                <a:gd name="connsiteX6" fmla="*/ 1224993 w 1226842"/>
                <a:gd name="connsiteY6" fmla="*/ 595075 h 1226842"/>
                <a:gd name="connsiteX7" fmla="*/ 1226842 w 1226842"/>
                <a:gd name="connsiteY7" fmla="*/ 613421 h 1226842"/>
                <a:gd name="connsiteX8" fmla="*/ 613421 w 1226842"/>
                <a:gd name="connsiteY8" fmla="*/ 1226842 h 1226842"/>
                <a:gd name="connsiteX9" fmla="*/ 0 w 1226842"/>
                <a:gd name="connsiteY9" fmla="*/ 613421 h 1226842"/>
                <a:gd name="connsiteX10" fmla="*/ 613421 w 1226842"/>
                <a:gd name="connsiteY10" fmla="*/ 0 h 1226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6842" h="1226842">
                  <a:moveTo>
                    <a:pt x="613421" y="0"/>
                  </a:moveTo>
                  <a:lnTo>
                    <a:pt x="620089" y="672"/>
                  </a:lnTo>
                  <a:lnTo>
                    <a:pt x="531300" y="9623"/>
                  </a:lnTo>
                  <a:cubicBezTo>
                    <a:pt x="267516" y="63601"/>
                    <a:pt x="69087" y="296997"/>
                    <a:pt x="69087" y="576739"/>
                  </a:cubicBezTo>
                  <a:cubicBezTo>
                    <a:pt x="69087" y="896444"/>
                    <a:pt x="328259" y="1155616"/>
                    <a:pt x="647964" y="1155616"/>
                  </a:cubicBezTo>
                  <a:cubicBezTo>
                    <a:pt x="927706" y="1155616"/>
                    <a:pt x="1161102" y="957188"/>
                    <a:pt x="1215081" y="693403"/>
                  </a:cubicBezTo>
                  <a:lnTo>
                    <a:pt x="1224993" y="595075"/>
                  </a:lnTo>
                  <a:lnTo>
                    <a:pt x="1226842" y="613421"/>
                  </a:lnTo>
                  <a:cubicBezTo>
                    <a:pt x="1226842" y="952204"/>
                    <a:pt x="952204" y="1226842"/>
                    <a:pt x="613421" y="1226842"/>
                  </a:cubicBezTo>
                  <a:cubicBezTo>
                    <a:pt x="274638" y="1226842"/>
                    <a:pt x="0" y="952204"/>
                    <a:pt x="0" y="613421"/>
                  </a:cubicBezTo>
                  <a:cubicBezTo>
                    <a:pt x="0" y="274638"/>
                    <a:pt x="274638" y="0"/>
                    <a:pt x="613421" y="0"/>
                  </a:cubicBezTo>
                  <a:close/>
                </a:path>
              </a:pathLst>
            </a:custGeom>
            <a:solidFill>
              <a:srgbClr val="4F0924">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grpSp>
        <p:nvGrpSpPr>
          <p:cNvPr id="28" name="Group 27">
            <a:extLst>
              <a:ext uri="{FF2B5EF4-FFF2-40B4-BE49-F238E27FC236}">
                <a16:creationId xmlns:a16="http://schemas.microsoft.com/office/drawing/2014/main" id="{9CFFE6AA-C9BB-364E-80B2-36E04DE3EA5C}"/>
              </a:ext>
            </a:extLst>
          </p:cNvPr>
          <p:cNvGrpSpPr/>
          <p:nvPr/>
        </p:nvGrpSpPr>
        <p:grpSpPr>
          <a:xfrm>
            <a:off x="2468558" y="887267"/>
            <a:ext cx="1221389" cy="1214302"/>
            <a:chOff x="3947088" y="1360241"/>
            <a:chExt cx="1234002" cy="1226842"/>
          </a:xfrm>
        </p:grpSpPr>
        <p:sp>
          <p:nvSpPr>
            <p:cNvPr id="29" name="Oval 28">
              <a:extLst>
                <a:ext uri="{FF2B5EF4-FFF2-40B4-BE49-F238E27FC236}">
                  <a16:creationId xmlns:a16="http://schemas.microsoft.com/office/drawing/2014/main" id="{5E8BBA65-7A37-464C-96BD-A20588E57971}"/>
                </a:ext>
              </a:extLst>
            </p:cNvPr>
            <p:cNvSpPr/>
            <p:nvPr/>
          </p:nvSpPr>
          <p:spPr>
            <a:xfrm>
              <a:off x="3947093" y="1360241"/>
              <a:ext cx="1226841" cy="1226841"/>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0" name="Rectangle 29">
              <a:extLst>
                <a:ext uri="{FF2B5EF4-FFF2-40B4-BE49-F238E27FC236}">
                  <a16:creationId xmlns:a16="http://schemas.microsoft.com/office/drawing/2014/main" id="{FC06B83E-A0FC-AC43-BC2B-500462A1A1B6}"/>
                </a:ext>
              </a:extLst>
            </p:cNvPr>
            <p:cNvSpPr/>
            <p:nvPr/>
          </p:nvSpPr>
          <p:spPr>
            <a:xfrm>
              <a:off x="3947088" y="1615535"/>
              <a:ext cx="1234002" cy="590814"/>
            </a:xfrm>
            <a:prstGeom prst="rect">
              <a:avLst/>
            </a:prstGeom>
          </p:spPr>
          <p:txBody>
            <a:bodyPr wrap="square" anchor="ctr">
              <a:spAutoFit/>
            </a:bodyPr>
            <a:lstStyle/>
            <a:p>
              <a:pPr algn="ctr"/>
              <a:r>
                <a:rPr lang="en-US" sz="3200" b="1" dirty="0">
                  <a:solidFill>
                    <a:schemeClr val="bg1"/>
                  </a:solidFill>
                </a:rPr>
                <a:t>R</a:t>
              </a:r>
              <a:r>
                <a:rPr lang="en-US" sz="1200" b="1" dirty="0">
                  <a:solidFill>
                    <a:schemeClr val="bg1"/>
                  </a:solidFill>
                </a:rPr>
                <a:t>eproductive</a:t>
              </a:r>
              <a:endParaRPr lang="en-US" sz="1400" dirty="0">
                <a:solidFill>
                  <a:schemeClr val="bg1"/>
                </a:solidFill>
              </a:endParaRPr>
            </a:p>
          </p:txBody>
        </p:sp>
        <p:sp>
          <p:nvSpPr>
            <p:cNvPr id="31" name="Freeform 30">
              <a:extLst>
                <a:ext uri="{FF2B5EF4-FFF2-40B4-BE49-F238E27FC236}">
                  <a16:creationId xmlns:a16="http://schemas.microsoft.com/office/drawing/2014/main" id="{F7A04297-AC49-D649-9DAA-9A3C75DF0620}"/>
                </a:ext>
              </a:extLst>
            </p:cNvPr>
            <p:cNvSpPr/>
            <p:nvPr/>
          </p:nvSpPr>
          <p:spPr>
            <a:xfrm>
              <a:off x="3947093" y="1360241"/>
              <a:ext cx="1226842" cy="1226842"/>
            </a:xfrm>
            <a:custGeom>
              <a:avLst/>
              <a:gdLst>
                <a:gd name="connsiteX0" fmla="*/ 613421 w 1226842"/>
                <a:gd name="connsiteY0" fmla="*/ 0 h 1226842"/>
                <a:gd name="connsiteX1" fmla="*/ 620089 w 1226842"/>
                <a:gd name="connsiteY1" fmla="*/ 672 h 1226842"/>
                <a:gd name="connsiteX2" fmla="*/ 531300 w 1226842"/>
                <a:gd name="connsiteY2" fmla="*/ 9623 h 1226842"/>
                <a:gd name="connsiteX3" fmla="*/ 69087 w 1226842"/>
                <a:gd name="connsiteY3" fmla="*/ 576739 h 1226842"/>
                <a:gd name="connsiteX4" fmla="*/ 647964 w 1226842"/>
                <a:gd name="connsiteY4" fmla="*/ 1155616 h 1226842"/>
                <a:gd name="connsiteX5" fmla="*/ 1215081 w 1226842"/>
                <a:gd name="connsiteY5" fmla="*/ 693403 h 1226842"/>
                <a:gd name="connsiteX6" fmla="*/ 1224993 w 1226842"/>
                <a:gd name="connsiteY6" fmla="*/ 595075 h 1226842"/>
                <a:gd name="connsiteX7" fmla="*/ 1226842 w 1226842"/>
                <a:gd name="connsiteY7" fmla="*/ 613421 h 1226842"/>
                <a:gd name="connsiteX8" fmla="*/ 613421 w 1226842"/>
                <a:gd name="connsiteY8" fmla="*/ 1226842 h 1226842"/>
                <a:gd name="connsiteX9" fmla="*/ 0 w 1226842"/>
                <a:gd name="connsiteY9" fmla="*/ 613421 h 1226842"/>
                <a:gd name="connsiteX10" fmla="*/ 613421 w 1226842"/>
                <a:gd name="connsiteY10" fmla="*/ 0 h 1226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6842" h="1226842">
                  <a:moveTo>
                    <a:pt x="613421" y="0"/>
                  </a:moveTo>
                  <a:lnTo>
                    <a:pt x="620089" y="672"/>
                  </a:lnTo>
                  <a:lnTo>
                    <a:pt x="531300" y="9623"/>
                  </a:lnTo>
                  <a:cubicBezTo>
                    <a:pt x="267516" y="63601"/>
                    <a:pt x="69087" y="296997"/>
                    <a:pt x="69087" y="576739"/>
                  </a:cubicBezTo>
                  <a:cubicBezTo>
                    <a:pt x="69087" y="896444"/>
                    <a:pt x="328259" y="1155616"/>
                    <a:pt x="647964" y="1155616"/>
                  </a:cubicBezTo>
                  <a:cubicBezTo>
                    <a:pt x="927706" y="1155616"/>
                    <a:pt x="1161102" y="957188"/>
                    <a:pt x="1215081" y="693403"/>
                  </a:cubicBezTo>
                  <a:lnTo>
                    <a:pt x="1224993" y="595075"/>
                  </a:lnTo>
                  <a:lnTo>
                    <a:pt x="1226842" y="613421"/>
                  </a:lnTo>
                  <a:cubicBezTo>
                    <a:pt x="1226842" y="952204"/>
                    <a:pt x="952204" y="1226842"/>
                    <a:pt x="613421" y="1226842"/>
                  </a:cubicBezTo>
                  <a:cubicBezTo>
                    <a:pt x="274638" y="1226842"/>
                    <a:pt x="0" y="952204"/>
                    <a:pt x="0" y="613421"/>
                  </a:cubicBezTo>
                  <a:cubicBezTo>
                    <a:pt x="0" y="274638"/>
                    <a:pt x="274638" y="0"/>
                    <a:pt x="613421" y="0"/>
                  </a:cubicBezTo>
                  <a:close/>
                </a:path>
              </a:pathLst>
            </a:custGeom>
            <a:solidFill>
              <a:srgbClr val="23919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
        <p:nvSpPr>
          <p:cNvPr id="32" name="Oval 31">
            <a:extLst>
              <a:ext uri="{FF2B5EF4-FFF2-40B4-BE49-F238E27FC236}">
                <a16:creationId xmlns:a16="http://schemas.microsoft.com/office/drawing/2014/main" id="{FA4C27EB-2D17-2247-B8CC-A7B359BE4909}"/>
              </a:ext>
            </a:extLst>
          </p:cNvPr>
          <p:cNvSpPr/>
          <p:nvPr/>
        </p:nvSpPr>
        <p:spPr>
          <a:xfrm>
            <a:off x="2470369" y="2634791"/>
            <a:ext cx="1214301" cy="1214301"/>
          </a:xfrm>
          <a:prstGeom prst="ellipse">
            <a:avLst/>
          </a:prstGeom>
          <a:solidFill>
            <a:srgbClr val="097458"/>
          </a:solidFill>
          <a:ln>
            <a:solidFill>
              <a:srgbClr val="03544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bg1"/>
              </a:solidFill>
            </a:endParaRPr>
          </a:p>
        </p:txBody>
      </p:sp>
      <p:sp>
        <p:nvSpPr>
          <p:cNvPr id="33" name="Rectangle 32">
            <a:extLst>
              <a:ext uri="{FF2B5EF4-FFF2-40B4-BE49-F238E27FC236}">
                <a16:creationId xmlns:a16="http://schemas.microsoft.com/office/drawing/2014/main" id="{55BDD150-BDFC-454E-8433-11039512D783}"/>
              </a:ext>
            </a:extLst>
          </p:cNvPr>
          <p:cNvSpPr/>
          <p:nvPr/>
        </p:nvSpPr>
        <p:spPr>
          <a:xfrm>
            <a:off x="2454114" y="2953801"/>
            <a:ext cx="1214301" cy="646331"/>
          </a:xfrm>
          <a:prstGeom prst="rect">
            <a:avLst/>
          </a:prstGeom>
        </p:spPr>
        <p:txBody>
          <a:bodyPr wrap="square" anchor="ctr">
            <a:spAutoFit/>
          </a:bodyPr>
          <a:lstStyle/>
          <a:p>
            <a:pPr algn="ctr"/>
            <a:r>
              <a:rPr lang="en-US" b="1" cap="small" dirty="0">
                <a:solidFill>
                  <a:schemeClr val="bg1"/>
                </a:solidFill>
              </a:rPr>
              <a:t>Continuum of care</a:t>
            </a:r>
          </a:p>
        </p:txBody>
      </p:sp>
      <p:sp>
        <p:nvSpPr>
          <p:cNvPr id="34" name="Rounded Rectangle 33">
            <a:extLst>
              <a:ext uri="{FF2B5EF4-FFF2-40B4-BE49-F238E27FC236}">
                <a16:creationId xmlns:a16="http://schemas.microsoft.com/office/drawing/2014/main" id="{FFC835AF-FF03-854E-B174-22B5739FBBF3}"/>
              </a:ext>
            </a:extLst>
          </p:cNvPr>
          <p:cNvSpPr/>
          <p:nvPr/>
        </p:nvSpPr>
        <p:spPr>
          <a:xfrm>
            <a:off x="631615" y="130607"/>
            <a:ext cx="11125197" cy="508001"/>
          </a:xfrm>
          <a:prstGeom prst="roundRect">
            <a:avLst>
              <a:gd name="adj" fmla="val 50000"/>
            </a:avLst>
          </a:prstGeom>
          <a:solidFill>
            <a:srgbClr val="0974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ounded Rectangle 34">
            <a:extLst>
              <a:ext uri="{FF2B5EF4-FFF2-40B4-BE49-F238E27FC236}">
                <a16:creationId xmlns:a16="http://schemas.microsoft.com/office/drawing/2014/main" id="{1123B204-FCFE-0E46-A8A5-802168D486BA}"/>
              </a:ext>
            </a:extLst>
          </p:cNvPr>
          <p:cNvSpPr/>
          <p:nvPr/>
        </p:nvSpPr>
        <p:spPr>
          <a:xfrm>
            <a:off x="733213" y="130607"/>
            <a:ext cx="10909300" cy="508001"/>
          </a:xfrm>
          <a:prstGeom prst="roundRect">
            <a:avLst>
              <a:gd name="adj" fmla="val 50000"/>
            </a:avLst>
          </a:prstGeom>
          <a:solidFill>
            <a:schemeClr val="bg1">
              <a:lumMod val="9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altLang="en-US" sz="3400" b="1" dirty="0">
                <a:solidFill>
                  <a:srgbClr val="006666"/>
                </a:solidFill>
                <a:latin typeface="Times New Roman" panose="02020603050405020304" pitchFamily="18" charset="0"/>
                <a:cs typeface="Times New Roman" panose="02020603050405020304" pitchFamily="18" charset="0"/>
              </a:rPr>
              <a:t>Key Initiatives under RMNCAH+N</a:t>
            </a:r>
          </a:p>
        </p:txBody>
      </p:sp>
      <p:grpSp>
        <p:nvGrpSpPr>
          <p:cNvPr id="42" name="Group 41">
            <a:extLst>
              <a:ext uri="{FF2B5EF4-FFF2-40B4-BE49-F238E27FC236}">
                <a16:creationId xmlns:a16="http://schemas.microsoft.com/office/drawing/2014/main" id="{944B96F7-E193-0547-9FE3-264F6AFDEDF4}"/>
              </a:ext>
            </a:extLst>
          </p:cNvPr>
          <p:cNvGrpSpPr/>
          <p:nvPr/>
        </p:nvGrpSpPr>
        <p:grpSpPr>
          <a:xfrm>
            <a:off x="6363234" y="3599518"/>
            <a:ext cx="5132078" cy="961968"/>
            <a:chOff x="5355758" y="2285079"/>
            <a:chExt cx="3464392" cy="1091404"/>
          </a:xfrm>
        </p:grpSpPr>
        <p:sp>
          <p:nvSpPr>
            <p:cNvPr id="43" name="Rectangle 42">
              <a:extLst>
                <a:ext uri="{FF2B5EF4-FFF2-40B4-BE49-F238E27FC236}">
                  <a16:creationId xmlns:a16="http://schemas.microsoft.com/office/drawing/2014/main" id="{4BAF509F-4E0F-AF44-8F1C-B58C661FF963}"/>
                </a:ext>
              </a:extLst>
            </p:cNvPr>
            <p:cNvSpPr/>
            <p:nvPr/>
          </p:nvSpPr>
          <p:spPr>
            <a:xfrm>
              <a:off x="6457897" y="2285079"/>
              <a:ext cx="2362253" cy="1011383"/>
            </a:xfrm>
            <a:prstGeom prst="rect">
              <a:avLst/>
            </a:prstGeom>
            <a:solidFill>
              <a:schemeClr val="bg1"/>
            </a:solidFill>
            <a:ln w="381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just"/>
              <a:r>
                <a:rPr lang="en-US" sz="1600" b="1" dirty="0">
                  <a:solidFill>
                    <a:schemeClr val="tx1">
                      <a:lumMod val="85000"/>
                      <a:lumOff val="15000"/>
                    </a:schemeClr>
                  </a:solidFill>
                  <a:latin typeface="Times New Roman" panose="02020603050405020304" pitchFamily="18" charset="0"/>
                  <a:cs typeface="Times New Roman" panose="02020603050405020304" pitchFamily="18" charset="0"/>
                </a:rPr>
                <a:t>Immunization, </a:t>
              </a:r>
              <a:r>
                <a:rPr lang="en-US" sz="1600" b="1" dirty="0">
                  <a:latin typeface="Times New Roman" panose="02020603050405020304" pitchFamily="18" charset="0"/>
                  <a:cs typeface="Times New Roman" panose="02020603050405020304" pitchFamily="18" charset="0"/>
                </a:rPr>
                <a:t>RBSK, Diarrhoea control, SAANS, NDD etc.</a:t>
              </a:r>
            </a:p>
          </p:txBody>
        </p:sp>
        <p:sp>
          <p:nvSpPr>
            <p:cNvPr id="44" name="Rectangle 43">
              <a:extLst>
                <a:ext uri="{FF2B5EF4-FFF2-40B4-BE49-F238E27FC236}">
                  <a16:creationId xmlns:a16="http://schemas.microsoft.com/office/drawing/2014/main" id="{9D0D18D6-15D1-054F-AF26-90F50357922E}"/>
                </a:ext>
              </a:extLst>
            </p:cNvPr>
            <p:cNvSpPr/>
            <p:nvPr/>
          </p:nvSpPr>
          <p:spPr>
            <a:xfrm>
              <a:off x="5361234" y="2365100"/>
              <a:ext cx="910419" cy="101138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800" b="1" dirty="0">
                  <a:solidFill>
                    <a:schemeClr val="tx1"/>
                  </a:solidFill>
                  <a:latin typeface="Times New Roman" panose="02020603050405020304" pitchFamily="18" charset="0"/>
                  <a:cs typeface="Times New Roman" panose="02020603050405020304" pitchFamily="18" charset="0"/>
                </a:rPr>
                <a:t>C</a:t>
              </a:r>
            </a:p>
          </p:txBody>
        </p:sp>
        <p:sp>
          <p:nvSpPr>
            <p:cNvPr id="45" name="L-Shape 76">
              <a:extLst>
                <a:ext uri="{FF2B5EF4-FFF2-40B4-BE49-F238E27FC236}">
                  <a16:creationId xmlns:a16="http://schemas.microsoft.com/office/drawing/2014/main" id="{414930AA-1DAF-C143-B67D-2D2AADACC52D}"/>
                </a:ext>
              </a:extLst>
            </p:cNvPr>
            <p:cNvSpPr/>
            <p:nvPr/>
          </p:nvSpPr>
          <p:spPr>
            <a:xfrm>
              <a:off x="5355758" y="2365100"/>
              <a:ext cx="905261" cy="1011383"/>
            </a:xfrm>
            <a:prstGeom prst="corner">
              <a:avLst>
                <a:gd name="adj1" fmla="val 9680"/>
                <a:gd name="adj2" fmla="val 9681"/>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Times New Roman" panose="02020603050405020304" pitchFamily="18" charset="0"/>
                <a:cs typeface="Times New Roman" panose="02020603050405020304" pitchFamily="18" charset="0"/>
              </a:endParaRPr>
            </a:p>
          </p:txBody>
        </p:sp>
        <p:sp>
          <p:nvSpPr>
            <p:cNvPr id="46" name="L-Shape 74">
              <a:extLst>
                <a:ext uri="{FF2B5EF4-FFF2-40B4-BE49-F238E27FC236}">
                  <a16:creationId xmlns:a16="http://schemas.microsoft.com/office/drawing/2014/main" id="{FC54C1AF-CFAE-404A-8AFA-2A061C97BC32}"/>
                </a:ext>
              </a:extLst>
            </p:cNvPr>
            <p:cNvSpPr/>
            <p:nvPr/>
          </p:nvSpPr>
          <p:spPr>
            <a:xfrm>
              <a:off x="6464136" y="2363739"/>
              <a:ext cx="2356013" cy="1011383"/>
            </a:xfrm>
            <a:prstGeom prst="corner">
              <a:avLst>
                <a:gd name="adj1" fmla="val 9680"/>
                <a:gd name="adj2" fmla="val 0"/>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Times New Roman" panose="02020603050405020304" pitchFamily="18" charset="0"/>
                <a:cs typeface="Times New Roman" panose="02020603050405020304" pitchFamily="18" charset="0"/>
              </a:endParaRPr>
            </a:p>
          </p:txBody>
        </p:sp>
      </p:grpSp>
      <p:grpSp>
        <p:nvGrpSpPr>
          <p:cNvPr id="47" name="Group 46">
            <a:extLst>
              <a:ext uri="{FF2B5EF4-FFF2-40B4-BE49-F238E27FC236}">
                <a16:creationId xmlns:a16="http://schemas.microsoft.com/office/drawing/2014/main" id="{4E32E5F4-6FB0-C849-93E0-11A0D5DEAD99}"/>
              </a:ext>
            </a:extLst>
          </p:cNvPr>
          <p:cNvGrpSpPr/>
          <p:nvPr/>
        </p:nvGrpSpPr>
        <p:grpSpPr>
          <a:xfrm>
            <a:off x="6363234" y="2657815"/>
            <a:ext cx="5132078" cy="870300"/>
            <a:chOff x="5355758" y="3451161"/>
            <a:chExt cx="3464392" cy="1049401"/>
          </a:xfrm>
        </p:grpSpPr>
        <p:sp>
          <p:nvSpPr>
            <p:cNvPr id="48" name="Rectangle 47">
              <a:extLst>
                <a:ext uri="{FF2B5EF4-FFF2-40B4-BE49-F238E27FC236}">
                  <a16:creationId xmlns:a16="http://schemas.microsoft.com/office/drawing/2014/main" id="{A8994632-7CD4-D846-84AE-324BFDD13F81}"/>
                </a:ext>
              </a:extLst>
            </p:cNvPr>
            <p:cNvSpPr/>
            <p:nvPr/>
          </p:nvSpPr>
          <p:spPr>
            <a:xfrm>
              <a:off x="6457897" y="3451161"/>
              <a:ext cx="2362253" cy="1011383"/>
            </a:xfrm>
            <a:prstGeom prst="rect">
              <a:avLst/>
            </a:prstGeom>
            <a:solidFill>
              <a:schemeClr val="bg1"/>
            </a:solid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just"/>
              <a:r>
                <a:rPr lang="en-US" sz="1600" b="1" dirty="0">
                  <a:latin typeface="Times New Roman" panose="02020603050405020304" pitchFamily="18" charset="0"/>
                  <a:ea typeface="Oswald"/>
                  <a:cs typeface="Times New Roman" panose="02020603050405020304" pitchFamily="18" charset="0"/>
                </a:rPr>
                <a:t>Facility &amp; Home Based Newborn Care, HBYC, Immunization, Promotion of Breast Feeding etc.</a:t>
              </a:r>
            </a:p>
          </p:txBody>
        </p:sp>
        <p:sp>
          <p:nvSpPr>
            <p:cNvPr id="49" name="Rectangle 48">
              <a:extLst>
                <a:ext uri="{FF2B5EF4-FFF2-40B4-BE49-F238E27FC236}">
                  <a16:creationId xmlns:a16="http://schemas.microsoft.com/office/drawing/2014/main" id="{2F61D951-9AB3-BE4C-BA69-6EB35EB25802}"/>
                </a:ext>
              </a:extLst>
            </p:cNvPr>
            <p:cNvSpPr/>
            <p:nvPr/>
          </p:nvSpPr>
          <p:spPr>
            <a:xfrm>
              <a:off x="5361234" y="3489179"/>
              <a:ext cx="903755" cy="1011383"/>
            </a:xfrm>
            <a:prstGeom prst="rect">
              <a:avLst/>
            </a:prstGeom>
            <a:solidFill>
              <a:srgbClr val="E3485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800" b="1" dirty="0">
                  <a:solidFill>
                    <a:schemeClr val="tx1"/>
                  </a:solidFill>
                  <a:latin typeface="Times New Roman" panose="02020603050405020304" pitchFamily="18" charset="0"/>
                  <a:cs typeface="Times New Roman" panose="02020603050405020304" pitchFamily="18" charset="0"/>
                </a:rPr>
                <a:t>N</a:t>
              </a:r>
            </a:p>
          </p:txBody>
        </p:sp>
        <p:sp>
          <p:nvSpPr>
            <p:cNvPr id="50" name="L-Shape 82">
              <a:extLst>
                <a:ext uri="{FF2B5EF4-FFF2-40B4-BE49-F238E27FC236}">
                  <a16:creationId xmlns:a16="http://schemas.microsoft.com/office/drawing/2014/main" id="{02C0C41C-4211-B143-9482-7BB5EC70FFFD}"/>
                </a:ext>
              </a:extLst>
            </p:cNvPr>
            <p:cNvSpPr/>
            <p:nvPr/>
          </p:nvSpPr>
          <p:spPr>
            <a:xfrm>
              <a:off x="5355758" y="3489179"/>
              <a:ext cx="903756" cy="1011383"/>
            </a:xfrm>
            <a:prstGeom prst="corner">
              <a:avLst>
                <a:gd name="adj1" fmla="val 9680"/>
                <a:gd name="adj2" fmla="val 9681"/>
              </a:avLst>
            </a:prstGeom>
            <a:solidFill>
              <a:srgbClr val="C134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latin typeface="Times New Roman" panose="02020603050405020304" pitchFamily="18" charset="0"/>
                <a:cs typeface="Times New Roman" panose="02020603050405020304" pitchFamily="18" charset="0"/>
              </a:endParaRPr>
            </a:p>
          </p:txBody>
        </p:sp>
        <p:sp>
          <p:nvSpPr>
            <p:cNvPr id="51" name="L-Shape 80">
              <a:extLst>
                <a:ext uri="{FF2B5EF4-FFF2-40B4-BE49-F238E27FC236}">
                  <a16:creationId xmlns:a16="http://schemas.microsoft.com/office/drawing/2014/main" id="{C92925E6-5D4A-5D4A-B100-5F164264233E}"/>
                </a:ext>
              </a:extLst>
            </p:cNvPr>
            <p:cNvSpPr/>
            <p:nvPr/>
          </p:nvSpPr>
          <p:spPr>
            <a:xfrm>
              <a:off x="6464137" y="3489179"/>
              <a:ext cx="2356013" cy="1011383"/>
            </a:xfrm>
            <a:prstGeom prst="corner">
              <a:avLst>
                <a:gd name="adj1" fmla="val 9680"/>
                <a:gd name="adj2" fmla="val 0"/>
              </a:avLst>
            </a:prstGeom>
            <a:solidFill>
              <a:srgbClr val="C134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Times New Roman" panose="02020603050405020304" pitchFamily="18" charset="0"/>
                <a:cs typeface="Times New Roman" panose="02020603050405020304" pitchFamily="18" charset="0"/>
              </a:endParaRPr>
            </a:p>
          </p:txBody>
        </p:sp>
      </p:grpSp>
      <p:grpSp>
        <p:nvGrpSpPr>
          <p:cNvPr id="52" name="Group 51">
            <a:extLst>
              <a:ext uri="{FF2B5EF4-FFF2-40B4-BE49-F238E27FC236}">
                <a16:creationId xmlns:a16="http://schemas.microsoft.com/office/drawing/2014/main" id="{3A6C261E-4612-8A40-8A40-48255FF87A61}"/>
              </a:ext>
            </a:extLst>
          </p:cNvPr>
          <p:cNvGrpSpPr/>
          <p:nvPr/>
        </p:nvGrpSpPr>
        <p:grpSpPr>
          <a:xfrm>
            <a:off x="6363234" y="1809241"/>
            <a:ext cx="5132078" cy="798646"/>
            <a:chOff x="5355758" y="4611897"/>
            <a:chExt cx="3464392" cy="1026648"/>
          </a:xfrm>
        </p:grpSpPr>
        <p:sp>
          <p:nvSpPr>
            <p:cNvPr id="53" name="Rectangle 52">
              <a:extLst>
                <a:ext uri="{FF2B5EF4-FFF2-40B4-BE49-F238E27FC236}">
                  <a16:creationId xmlns:a16="http://schemas.microsoft.com/office/drawing/2014/main" id="{BB58AD84-020E-4141-8185-2A9B071BA361}"/>
                </a:ext>
              </a:extLst>
            </p:cNvPr>
            <p:cNvSpPr/>
            <p:nvPr/>
          </p:nvSpPr>
          <p:spPr>
            <a:xfrm>
              <a:off x="6457897" y="4627162"/>
              <a:ext cx="2362253" cy="1011383"/>
            </a:xfrm>
            <a:prstGeom prst="rect">
              <a:avLst/>
            </a:prstGeom>
            <a:solidFill>
              <a:schemeClr val="bg1"/>
            </a:solidFill>
            <a:ln w="381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just"/>
              <a:r>
                <a:rPr lang="en-US" sz="1600" b="1" dirty="0">
                  <a:latin typeface="Times New Roman" panose="02020603050405020304" pitchFamily="18" charset="0"/>
                  <a:cs typeface="Times New Roman" panose="02020603050405020304" pitchFamily="18" charset="0"/>
                </a:rPr>
                <a:t>JSY, JSSK, FRUs, LaQshya PMSMA, MCH Wings, Midwifery etc.</a:t>
              </a:r>
            </a:p>
          </p:txBody>
        </p:sp>
        <p:sp>
          <p:nvSpPr>
            <p:cNvPr id="54" name="Rectangle 53">
              <a:extLst>
                <a:ext uri="{FF2B5EF4-FFF2-40B4-BE49-F238E27FC236}">
                  <a16:creationId xmlns:a16="http://schemas.microsoft.com/office/drawing/2014/main" id="{C1B5C0EA-DB5C-D94C-86B6-F429DAB15B20}"/>
                </a:ext>
              </a:extLst>
            </p:cNvPr>
            <p:cNvSpPr/>
            <p:nvPr/>
          </p:nvSpPr>
          <p:spPr>
            <a:xfrm>
              <a:off x="5361235" y="4611897"/>
              <a:ext cx="892020" cy="1011383"/>
            </a:xfrm>
            <a:prstGeom prst="rect">
              <a:avLst/>
            </a:prstGeom>
            <a:solidFill>
              <a:srgbClr val="FD912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800" b="1" dirty="0">
                  <a:solidFill>
                    <a:schemeClr val="tx1"/>
                  </a:solidFill>
                  <a:latin typeface="Times New Roman" panose="02020603050405020304" pitchFamily="18" charset="0"/>
                  <a:cs typeface="Times New Roman" panose="02020603050405020304" pitchFamily="18" charset="0"/>
                </a:rPr>
                <a:t>M</a:t>
              </a:r>
            </a:p>
          </p:txBody>
        </p:sp>
        <p:sp>
          <p:nvSpPr>
            <p:cNvPr id="55" name="L-Shape 88">
              <a:extLst>
                <a:ext uri="{FF2B5EF4-FFF2-40B4-BE49-F238E27FC236}">
                  <a16:creationId xmlns:a16="http://schemas.microsoft.com/office/drawing/2014/main" id="{4945FC79-4D6B-0E4B-B821-86D1F35E0942}"/>
                </a:ext>
              </a:extLst>
            </p:cNvPr>
            <p:cNvSpPr/>
            <p:nvPr/>
          </p:nvSpPr>
          <p:spPr>
            <a:xfrm>
              <a:off x="5355758" y="4611897"/>
              <a:ext cx="886965" cy="1011383"/>
            </a:xfrm>
            <a:prstGeom prst="corner">
              <a:avLst>
                <a:gd name="adj1" fmla="val 9680"/>
                <a:gd name="adj2" fmla="val 9681"/>
              </a:avLst>
            </a:prstGeom>
            <a:solidFill>
              <a:srgbClr val="EE81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Times New Roman" panose="02020603050405020304" pitchFamily="18" charset="0"/>
                <a:cs typeface="Times New Roman" panose="02020603050405020304" pitchFamily="18" charset="0"/>
              </a:endParaRPr>
            </a:p>
          </p:txBody>
        </p:sp>
        <p:sp>
          <p:nvSpPr>
            <p:cNvPr id="56" name="L-Shape 86">
              <a:extLst>
                <a:ext uri="{FF2B5EF4-FFF2-40B4-BE49-F238E27FC236}">
                  <a16:creationId xmlns:a16="http://schemas.microsoft.com/office/drawing/2014/main" id="{534DD54C-B1C7-C040-8DE6-707E22179BD6}"/>
                </a:ext>
              </a:extLst>
            </p:cNvPr>
            <p:cNvSpPr/>
            <p:nvPr/>
          </p:nvSpPr>
          <p:spPr>
            <a:xfrm>
              <a:off x="6464137" y="4611897"/>
              <a:ext cx="2356013" cy="1011383"/>
            </a:xfrm>
            <a:prstGeom prst="corner">
              <a:avLst>
                <a:gd name="adj1" fmla="val 9680"/>
                <a:gd name="adj2" fmla="val 0"/>
              </a:avLst>
            </a:prstGeom>
            <a:solidFill>
              <a:srgbClr val="EE81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Times New Roman" panose="02020603050405020304" pitchFamily="18" charset="0"/>
                <a:cs typeface="Times New Roman" panose="02020603050405020304" pitchFamily="18" charset="0"/>
              </a:endParaRPr>
            </a:p>
          </p:txBody>
        </p:sp>
      </p:grpSp>
      <p:grpSp>
        <p:nvGrpSpPr>
          <p:cNvPr id="57" name="Group 56">
            <a:extLst>
              <a:ext uri="{FF2B5EF4-FFF2-40B4-BE49-F238E27FC236}">
                <a16:creationId xmlns:a16="http://schemas.microsoft.com/office/drawing/2014/main" id="{15988AB5-94F2-BE48-980A-3AAD1116ACDC}"/>
              </a:ext>
            </a:extLst>
          </p:cNvPr>
          <p:cNvGrpSpPr/>
          <p:nvPr/>
        </p:nvGrpSpPr>
        <p:grpSpPr>
          <a:xfrm>
            <a:off x="6363234" y="4603440"/>
            <a:ext cx="5132076" cy="940037"/>
            <a:chOff x="5355758" y="5673855"/>
            <a:chExt cx="3464392" cy="1072146"/>
          </a:xfrm>
        </p:grpSpPr>
        <p:sp>
          <p:nvSpPr>
            <p:cNvPr id="58" name="Rectangle 57">
              <a:extLst>
                <a:ext uri="{FF2B5EF4-FFF2-40B4-BE49-F238E27FC236}">
                  <a16:creationId xmlns:a16="http://schemas.microsoft.com/office/drawing/2014/main" id="{6B21633E-A14B-D949-AC58-B4335332BCC9}"/>
                </a:ext>
              </a:extLst>
            </p:cNvPr>
            <p:cNvSpPr/>
            <p:nvPr/>
          </p:nvSpPr>
          <p:spPr>
            <a:xfrm>
              <a:off x="6457897" y="5673855"/>
              <a:ext cx="2362253" cy="1011383"/>
            </a:xfrm>
            <a:prstGeom prst="rect">
              <a:avLst/>
            </a:prstGeom>
            <a:solidFill>
              <a:schemeClr val="bg1"/>
            </a:solidFill>
            <a:ln w="381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fontAlgn="base">
                <a:spcBef>
                  <a:spcPct val="0"/>
                </a:spcBef>
                <a:spcAft>
                  <a:spcPct val="0"/>
                </a:spcAft>
              </a:pPr>
              <a:r>
                <a:rPr lang="en-US" sz="1600" b="1" dirty="0">
                  <a:solidFill>
                    <a:schemeClr val="tx1">
                      <a:lumMod val="85000"/>
                      <a:lumOff val="15000"/>
                    </a:schemeClr>
                  </a:solidFill>
                  <a:latin typeface="Times New Roman" panose="02020603050405020304" pitchFamily="18" charset="0"/>
                  <a:cs typeface="Times New Roman" panose="02020603050405020304" pitchFamily="18" charset="0"/>
                </a:rPr>
                <a:t>RKSK, WIFS, AFHS, MHS , School Health &amp; Wellness Ambassador Initiative etc.</a:t>
              </a:r>
            </a:p>
          </p:txBody>
        </p:sp>
        <p:sp>
          <p:nvSpPr>
            <p:cNvPr id="59" name="Rectangle 58">
              <a:extLst>
                <a:ext uri="{FF2B5EF4-FFF2-40B4-BE49-F238E27FC236}">
                  <a16:creationId xmlns:a16="http://schemas.microsoft.com/office/drawing/2014/main" id="{34C92A36-D998-8948-B2A1-81EA2E07585D}"/>
                </a:ext>
              </a:extLst>
            </p:cNvPr>
            <p:cNvSpPr/>
            <p:nvPr/>
          </p:nvSpPr>
          <p:spPr>
            <a:xfrm>
              <a:off x="5361235" y="5734618"/>
              <a:ext cx="917462" cy="101138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b="1" dirty="0">
                  <a:solidFill>
                    <a:schemeClr val="tx1"/>
                  </a:solidFill>
                  <a:latin typeface="Times New Roman" panose="02020603050405020304" pitchFamily="18" charset="0"/>
                  <a:cs typeface="Times New Roman" panose="02020603050405020304" pitchFamily="18" charset="0"/>
                </a:rPr>
                <a:t>AH</a:t>
              </a:r>
            </a:p>
          </p:txBody>
        </p:sp>
        <p:sp>
          <p:nvSpPr>
            <p:cNvPr id="60" name="L-Shape 118">
              <a:extLst>
                <a:ext uri="{FF2B5EF4-FFF2-40B4-BE49-F238E27FC236}">
                  <a16:creationId xmlns:a16="http://schemas.microsoft.com/office/drawing/2014/main" id="{DCD7A80B-96A0-FB48-A8AC-114C7A343F8E}"/>
                </a:ext>
              </a:extLst>
            </p:cNvPr>
            <p:cNvSpPr/>
            <p:nvPr/>
          </p:nvSpPr>
          <p:spPr>
            <a:xfrm>
              <a:off x="5355758" y="5734618"/>
              <a:ext cx="911861" cy="1011383"/>
            </a:xfrm>
            <a:prstGeom prst="corner">
              <a:avLst>
                <a:gd name="adj1" fmla="val 9680"/>
                <a:gd name="adj2" fmla="val 9681"/>
              </a:avLst>
            </a:prstGeom>
            <a:solidFill>
              <a:schemeClr val="accent1">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Times New Roman" panose="02020603050405020304" pitchFamily="18" charset="0"/>
                <a:cs typeface="Times New Roman" panose="02020603050405020304" pitchFamily="18" charset="0"/>
              </a:endParaRPr>
            </a:p>
          </p:txBody>
        </p:sp>
        <p:sp>
          <p:nvSpPr>
            <p:cNvPr id="61" name="L-Shape 116">
              <a:extLst>
                <a:ext uri="{FF2B5EF4-FFF2-40B4-BE49-F238E27FC236}">
                  <a16:creationId xmlns:a16="http://schemas.microsoft.com/office/drawing/2014/main" id="{E6C511F2-9D30-4748-9463-CF2D285631D9}"/>
                </a:ext>
              </a:extLst>
            </p:cNvPr>
            <p:cNvSpPr/>
            <p:nvPr/>
          </p:nvSpPr>
          <p:spPr>
            <a:xfrm>
              <a:off x="6464136" y="5733256"/>
              <a:ext cx="2356013" cy="1011383"/>
            </a:xfrm>
            <a:prstGeom prst="corner">
              <a:avLst>
                <a:gd name="adj1" fmla="val 9680"/>
                <a:gd name="adj2" fmla="val 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Times New Roman" panose="02020603050405020304" pitchFamily="18" charset="0"/>
                <a:cs typeface="Times New Roman" panose="02020603050405020304" pitchFamily="18" charset="0"/>
              </a:endParaRPr>
            </a:p>
          </p:txBody>
        </p:sp>
      </p:grpSp>
      <p:grpSp>
        <p:nvGrpSpPr>
          <p:cNvPr id="62" name="Group 61">
            <a:extLst>
              <a:ext uri="{FF2B5EF4-FFF2-40B4-BE49-F238E27FC236}">
                <a16:creationId xmlns:a16="http://schemas.microsoft.com/office/drawing/2014/main" id="{BDBB5F53-F30C-5541-80C5-AE5A2688ECE1}"/>
              </a:ext>
            </a:extLst>
          </p:cNvPr>
          <p:cNvGrpSpPr/>
          <p:nvPr/>
        </p:nvGrpSpPr>
        <p:grpSpPr>
          <a:xfrm>
            <a:off x="6363234" y="821045"/>
            <a:ext cx="5132078" cy="903683"/>
            <a:chOff x="6520929" y="1360227"/>
            <a:chExt cx="2499989" cy="1166360"/>
          </a:xfrm>
        </p:grpSpPr>
        <p:sp>
          <p:nvSpPr>
            <p:cNvPr id="63" name="Rectangle 62">
              <a:extLst>
                <a:ext uri="{FF2B5EF4-FFF2-40B4-BE49-F238E27FC236}">
                  <a16:creationId xmlns:a16="http://schemas.microsoft.com/office/drawing/2014/main" id="{98346E9F-86B2-D14F-B3D5-16B8A1862519}"/>
                </a:ext>
              </a:extLst>
            </p:cNvPr>
            <p:cNvSpPr/>
            <p:nvPr/>
          </p:nvSpPr>
          <p:spPr>
            <a:xfrm>
              <a:off x="7305454" y="1360227"/>
              <a:ext cx="1704660" cy="1011384"/>
            </a:xfrm>
            <a:prstGeom prst="rect">
              <a:avLst/>
            </a:prstGeom>
            <a:solidFill>
              <a:schemeClr val="bg1"/>
            </a:solidFill>
            <a:ln w="381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lvl="0">
                <a:spcAft>
                  <a:spcPts val="1600"/>
                </a:spcAft>
              </a:pPr>
              <a:r>
                <a:rPr lang="en-US" sz="1600" b="1" dirty="0">
                  <a:latin typeface="Times New Roman" panose="02020603050405020304" pitchFamily="18" charset="0"/>
                  <a:ea typeface="Oswald"/>
                  <a:cs typeface="Times New Roman" panose="02020603050405020304" pitchFamily="18" charset="0"/>
                </a:rPr>
                <a:t>Basket of Choices, Home Delivery of Contraceptives, Enhanced Compensation Scheme , MPV etc.</a:t>
              </a:r>
            </a:p>
          </p:txBody>
        </p:sp>
        <p:sp>
          <p:nvSpPr>
            <p:cNvPr id="64" name="Rectangle 63">
              <a:extLst>
                <a:ext uri="{FF2B5EF4-FFF2-40B4-BE49-F238E27FC236}">
                  <a16:creationId xmlns:a16="http://schemas.microsoft.com/office/drawing/2014/main" id="{F9C830C2-43D0-5A43-A6C0-33FC4B0171BE}"/>
                </a:ext>
              </a:extLst>
            </p:cNvPr>
            <p:cNvSpPr/>
            <p:nvPr/>
          </p:nvSpPr>
          <p:spPr>
            <a:xfrm>
              <a:off x="6524880" y="1515204"/>
              <a:ext cx="654965" cy="101138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600" b="1" dirty="0">
                  <a:solidFill>
                    <a:schemeClr val="tx1"/>
                  </a:solidFill>
                  <a:latin typeface="Times New Roman" panose="02020603050405020304" pitchFamily="18" charset="0"/>
                  <a:cs typeface="Times New Roman" panose="02020603050405020304" pitchFamily="18" charset="0"/>
                </a:rPr>
                <a:t>R</a:t>
              </a:r>
            </a:p>
          </p:txBody>
        </p:sp>
        <p:sp>
          <p:nvSpPr>
            <p:cNvPr id="65" name="L-Shape 57">
              <a:extLst>
                <a:ext uri="{FF2B5EF4-FFF2-40B4-BE49-F238E27FC236}">
                  <a16:creationId xmlns:a16="http://schemas.microsoft.com/office/drawing/2014/main" id="{54DBFDFF-480F-AD42-98A6-2A1A8A1DC6FC}"/>
                </a:ext>
              </a:extLst>
            </p:cNvPr>
            <p:cNvSpPr/>
            <p:nvPr/>
          </p:nvSpPr>
          <p:spPr>
            <a:xfrm>
              <a:off x="6520929" y="1515204"/>
              <a:ext cx="658917" cy="1011383"/>
            </a:xfrm>
            <a:prstGeom prst="corner">
              <a:avLst>
                <a:gd name="adj1" fmla="val 9680"/>
                <a:gd name="adj2" fmla="val 9681"/>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Times New Roman" panose="02020603050405020304" pitchFamily="18" charset="0"/>
                <a:cs typeface="Times New Roman" panose="02020603050405020304" pitchFamily="18" charset="0"/>
              </a:endParaRPr>
            </a:p>
          </p:txBody>
        </p:sp>
        <p:sp>
          <p:nvSpPr>
            <p:cNvPr id="66" name="L-Shape 55">
              <a:extLst>
                <a:ext uri="{FF2B5EF4-FFF2-40B4-BE49-F238E27FC236}">
                  <a16:creationId xmlns:a16="http://schemas.microsoft.com/office/drawing/2014/main" id="{BFA81AFC-6B56-4846-96B7-5AE84F00892E}"/>
                </a:ext>
              </a:extLst>
            </p:cNvPr>
            <p:cNvSpPr/>
            <p:nvPr/>
          </p:nvSpPr>
          <p:spPr>
            <a:xfrm>
              <a:off x="7320761" y="1515203"/>
              <a:ext cx="1700157" cy="1011383"/>
            </a:xfrm>
            <a:prstGeom prst="corner">
              <a:avLst>
                <a:gd name="adj1" fmla="val 9680"/>
                <a:gd name="adj2" fmla="val 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Times New Roman" panose="02020603050405020304" pitchFamily="18" charset="0"/>
                <a:cs typeface="Times New Roman" panose="02020603050405020304" pitchFamily="18" charset="0"/>
              </a:endParaRPr>
            </a:p>
          </p:txBody>
        </p:sp>
      </p:grpSp>
      <p:grpSp>
        <p:nvGrpSpPr>
          <p:cNvPr id="68" name="Group 67">
            <a:extLst>
              <a:ext uri="{FF2B5EF4-FFF2-40B4-BE49-F238E27FC236}">
                <a16:creationId xmlns:a16="http://schemas.microsoft.com/office/drawing/2014/main" id="{F4374ECB-1F9F-C940-B03B-F332265E4730}"/>
              </a:ext>
            </a:extLst>
          </p:cNvPr>
          <p:cNvGrpSpPr/>
          <p:nvPr/>
        </p:nvGrpSpPr>
        <p:grpSpPr>
          <a:xfrm>
            <a:off x="6363232" y="5662357"/>
            <a:ext cx="5132078" cy="914533"/>
            <a:chOff x="5355758" y="5702943"/>
            <a:chExt cx="3464394" cy="1043058"/>
          </a:xfrm>
        </p:grpSpPr>
        <p:sp>
          <p:nvSpPr>
            <p:cNvPr id="69" name="Rectangle 68">
              <a:extLst>
                <a:ext uri="{FF2B5EF4-FFF2-40B4-BE49-F238E27FC236}">
                  <a16:creationId xmlns:a16="http://schemas.microsoft.com/office/drawing/2014/main" id="{A6E2C4CC-FE95-574A-9E2E-D5902B1CCB9E}"/>
                </a:ext>
              </a:extLst>
            </p:cNvPr>
            <p:cNvSpPr/>
            <p:nvPr/>
          </p:nvSpPr>
          <p:spPr>
            <a:xfrm>
              <a:off x="6457899" y="5702943"/>
              <a:ext cx="2362253" cy="1011383"/>
            </a:xfrm>
            <a:prstGeom prst="rect">
              <a:avLst/>
            </a:prstGeom>
            <a:solidFill>
              <a:schemeClr val="bg1"/>
            </a:solidFill>
            <a:ln w="381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just"/>
              <a:r>
                <a:rPr lang="en-US" sz="1600" b="1" dirty="0">
                  <a:latin typeface="Times New Roman" panose="02020603050405020304" pitchFamily="18" charset="0"/>
                  <a:cs typeface="Times New Roman" panose="02020603050405020304" pitchFamily="18" charset="0"/>
                </a:rPr>
                <a:t>MAA,CLMC, AMB, Poshan Abhiyan, NDD, HBYC, NRC, Vit A etc.</a:t>
              </a:r>
            </a:p>
          </p:txBody>
        </p:sp>
        <p:sp>
          <p:nvSpPr>
            <p:cNvPr id="70" name="Rectangle 69">
              <a:extLst>
                <a:ext uri="{FF2B5EF4-FFF2-40B4-BE49-F238E27FC236}">
                  <a16:creationId xmlns:a16="http://schemas.microsoft.com/office/drawing/2014/main" id="{59598EC4-2C22-7D4C-AE61-17F820E320F3}"/>
                </a:ext>
              </a:extLst>
            </p:cNvPr>
            <p:cNvSpPr/>
            <p:nvPr/>
          </p:nvSpPr>
          <p:spPr>
            <a:xfrm>
              <a:off x="5361235" y="5734618"/>
              <a:ext cx="917462" cy="101138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b="1" dirty="0">
                  <a:solidFill>
                    <a:schemeClr val="tx1"/>
                  </a:solidFill>
                  <a:latin typeface="Times New Roman" panose="02020603050405020304" pitchFamily="18" charset="0"/>
                  <a:cs typeface="Times New Roman" panose="02020603050405020304" pitchFamily="18" charset="0"/>
                </a:rPr>
                <a:t>+N</a:t>
              </a:r>
            </a:p>
          </p:txBody>
        </p:sp>
        <p:sp>
          <p:nvSpPr>
            <p:cNvPr id="71" name="L-Shape 118">
              <a:extLst>
                <a:ext uri="{FF2B5EF4-FFF2-40B4-BE49-F238E27FC236}">
                  <a16:creationId xmlns:a16="http://schemas.microsoft.com/office/drawing/2014/main" id="{39BB9D64-D32B-9D41-A546-476181906117}"/>
                </a:ext>
              </a:extLst>
            </p:cNvPr>
            <p:cNvSpPr/>
            <p:nvPr/>
          </p:nvSpPr>
          <p:spPr>
            <a:xfrm>
              <a:off x="5355758" y="5734618"/>
              <a:ext cx="911861" cy="1011383"/>
            </a:xfrm>
            <a:prstGeom prst="corner">
              <a:avLst>
                <a:gd name="adj1" fmla="val 9680"/>
                <a:gd name="adj2" fmla="val 9681"/>
              </a:avLst>
            </a:prstGeom>
            <a:solidFill>
              <a:schemeClr val="accent1">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Times New Roman" panose="02020603050405020304" pitchFamily="18" charset="0"/>
                <a:cs typeface="Times New Roman" panose="02020603050405020304" pitchFamily="18" charset="0"/>
              </a:endParaRPr>
            </a:p>
          </p:txBody>
        </p:sp>
        <p:sp>
          <p:nvSpPr>
            <p:cNvPr id="72" name="L-Shape 116">
              <a:extLst>
                <a:ext uri="{FF2B5EF4-FFF2-40B4-BE49-F238E27FC236}">
                  <a16:creationId xmlns:a16="http://schemas.microsoft.com/office/drawing/2014/main" id="{2146F30B-9884-FC43-AD94-D1E0EE86AB3D}"/>
                </a:ext>
              </a:extLst>
            </p:cNvPr>
            <p:cNvSpPr/>
            <p:nvPr/>
          </p:nvSpPr>
          <p:spPr>
            <a:xfrm>
              <a:off x="6464136" y="5733256"/>
              <a:ext cx="2356013" cy="1011383"/>
            </a:xfrm>
            <a:prstGeom prst="corner">
              <a:avLst>
                <a:gd name="adj1" fmla="val 9680"/>
                <a:gd name="adj2" fmla="val 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3408908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99937205-404B-2F4E-A98B-8604BD5E87D2}"/>
              </a:ext>
            </a:extLst>
          </p:cNvPr>
          <p:cNvGraphicFramePr/>
          <p:nvPr>
            <p:extLst>
              <p:ext uri="{D42A27DB-BD31-4B8C-83A1-F6EECF244321}">
                <p14:modId xmlns:p14="http://schemas.microsoft.com/office/powerpoint/2010/main" val="4163776987"/>
              </p:ext>
            </p:extLst>
          </p:nvPr>
        </p:nvGraphicFramePr>
        <p:xfrm>
          <a:off x="799605" y="937780"/>
          <a:ext cx="10693896" cy="51898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ounded Rectangle 2">
            <a:extLst>
              <a:ext uri="{FF2B5EF4-FFF2-40B4-BE49-F238E27FC236}">
                <a16:creationId xmlns:a16="http://schemas.microsoft.com/office/drawing/2014/main" id="{A22A5372-BC2C-8447-84F9-706AF828D63C}"/>
              </a:ext>
            </a:extLst>
          </p:cNvPr>
          <p:cNvSpPr/>
          <p:nvPr/>
        </p:nvSpPr>
        <p:spPr>
          <a:xfrm>
            <a:off x="482603" y="126999"/>
            <a:ext cx="11125197" cy="508001"/>
          </a:xfrm>
          <a:prstGeom prst="roundRect">
            <a:avLst>
              <a:gd name="adj" fmla="val 50000"/>
            </a:avLst>
          </a:prstGeom>
          <a:solidFill>
            <a:srgbClr val="0974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ounded Rectangle 3">
            <a:extLst>
              <a:ext uri="{FF2B5EF4-FFF2-40B4-BE49-F238E27FC236}">
                <a16:creationId xmlns:a16="http://schemas.microsoft.com/office/drawing/2014/main" id="{F7CB7738-AD13-E345-AA0F-B35776C60452}"/>
              </a:ext>
            </a:extLst>
          </p:cNvPr>
          <p:cNvSpPr/>
          <p:nvPr/>
        </p:nvSpPr>
        <p:spPr>
          <a:xfrm>
            <a:off x="584201" y="126999"/>
            <a:ext cx="10909300" cy="508001"/>
          </a:xfrm>
          <a:prstGeom prst="roundRect">
            <a:avLst>
              <a:gd name="adj" fmla="val 50000"/>
            </a:avLst>
          </a:prstGeom>
          <a:solidFill>
            <a:schemeClr val="bg1">
              <a:lumMod val="95000"/>
            </a:schemeClr>
          </a:solidFill>
          <a:ln>
            <a:solidFill>
              <a:srgbClr val="0974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altLang="en-US" sz="3200" b="1" dirty="0">
                <a:solidFill>
                  <a:srgbClr val="035449"/>
                </a:solidFill>
              </a:rPr>
              <a:t>Overview of Key Maternal Health Interventions</a:t>
            </a:r>
          </a:p>
        </p:txBody>
      </p:sp>
    </p:spTree>
    <p:extLst>
      <p:ext uri="{BB962C8B-B14F-4D97-AF65-F5344CB8AC3E}">
        <p14:creationId xmlns:p14="http://schemas.microsoft.com/office/powerpoint/2010/main" val="38867493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4019" y="341739"/>
            <a:ext cx="7248404" cy="1997700"/>
          </a:xfrm>
          <a:solidFill>
            <a:srgbClr val="097458"/>
          </a:solidFill>
        </p:spPr>
        <p:style>
          <a:lnRef idx="2">
            <a:schemeClr val="accent1">
              <a:shade val="50000"/>
            </a:schemeClr>
          </a:lnRef>
          <a:fillRef idx="1">
            <a:schemeClr val="accent1"/>
          </a:fillRef>
          <a:effectRef idx="0">
            <a:schemeClr val="accent1"/>
          </a:effectRef>
          <a:fontRef idx="minor">
            <a:schemeClr val="lt1"/>
          </a:fontRef>
        </p:style>
        <p:txBody>
          <a:bodyPr anchor="ctr">
            <a:noAutofit/>
          </a:bodyPr>
          <a:lstStyle/>
          <a:p>
            <a:pPr algn="ctr"/>
            <a:r>
              <a:rPr lang="en-US" b="1" dirty="0">
                <a:solidFill>
                  <a:schemeClr val="bg1"/>
                </a:solidFill>
              </a:rPr>
              <a:t>SURAKSHIT MATRITVA AASHWASAN</a:t>
            </a:r>
            <a:br>
              <a:rPr lang="en-US" b="1" dirty="0">
                <a:solidFill>
                  <a:schemeClr val="bg1"/>
                </a:solidFill>
              </a:rPr>
            </a:br>
            <a:r>
              <a:rPr lang="en-US" b="1" dirty="0">
                <a:solidFill>
                  <a:schemeClr val="bg1"/>
                </a:solidFill>
              </a:rPr>
              <a:t>(SUMAN)</a:t>
            </a:r>
          </a:p>
        </p:txBody>
      </p:sp>
      <p:sp>
        <p:nvSpPr>
          <p:cNvPr id="5" name="Rectangle 4">
            <a:extLst>
              <a:ext uri="{FF2B5EF4-FFF2-40B4-BE49-F238E27FC236}">
                <a16:creationId xmlns:a16="http://schemas.microsoft.com/office/drawing/2014/main" id="{1909342F-6B01-4FE7-945D-366C80A58995}"/>
              </a:ext>
            </a:extLst>
          </p:cNvPr>
          <p:cNvSpPr/>
          <p:nvPr/>
        </p:nvSpPr>
        <p:spPr>
          <a:xfrm>
            <a:off x="324582" y="4848995"/>
            <a:ext cx="6937841" cy="138499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800" b="1" i="1" u="none" strike="noStrike" kern="1200" cap="none" spc="0" normalizeH="0" baseline="0" noProof="0" dirty="0">
                <a:ln>
                  <a:noFill/>
                </a:ln>
                <a:solidFill>
                  <a:srgbClr val="006666"/>
                </a:solidFill>
                <a:effectLst/>
                <a:uLnTx/>
                <a:uFillTx/>
                <a:latin typeface="Cambria" pitchFamily="18" charset="0"/>
                <a:ea typeface="+mn-ea"/>
                <a:cs typeface="+mn-cs"/>
              </a:rPr>
              <a:t>Making every effort to realize the aspirations and dreams of each and every mother in the country</a:t>
            </a:r>
            <a:endParaRPr kumimoji="0" lang="en-US" sz="2800" b="1" i="1" u="none" strike="noStrike" kern="1200" cap="none" spc="0" normalizeH="0" baseline="0" noProof="0" dirty="0">
              <a:ln>
                <a:noFill/>
              </a:ln>
              <a:solidFill>
                <a:srgbClr val="006666"/>
              </a:solidFill>
              <a:effectLst/>
              <a:uLnTx/>
              <a:uFillTx/>
              <a:latin typeface="Cambria" pitchFamily="18" charset="0"/>
              <a:ea typeface="+mn-ea"/>
              <a:cs typeface="+mn-cs"/>
            </a:endParaRPr>
          </a:p>
        </p:txBody>
      </p:sp>
      <p:pic>
        <p:nvPicPr>
          <p:cNvPr id="7" name="Picture 6">
            <a:extLst>
              <a:ext uri="{FF2B5EF4-FFF2-40B4-BE49-F238E27FC236}">
                <a16:creationId xmlns:a16="http://schemas.microsoft.com/office/drawing/2014/main" id="{3B66256D-6F4B-459D-8389-4C13DB1F34C8}"/>
              </a:ext>
            </a:extLst>
          </p:cNvPr>
          <p:cNvPicPr>
            <a:picLocks noChangeAspect="1"/>
          </p:cNvPicPr>
          <p:nvPr/>
        </p:nvPicPr>
        <p:blipFill rotWithShape="1">
          <a:blip r:embed="rId2"/>
          <a:srcRect l="27866" t="50954" r="37358" b="14117"/>
          <a:stretch/>
        </p:blipFill>
        <p:spPr>
          <a:xfrm>
            <a:off x="7695210" y="4112236"/>
            <a:ext cx="3929588" cy="2522779"/>
          </a:xfrm>
          <a:prstGeom prst="rect">
            <a:avLst/>
          </a:prstGeom>
        </p:spPr>
      </p:pic>
      <p:sp>
        <p:nvSpPr>
          <p:cNvPr id="2" name="Rectangle 1">
            <a:extLst>
              <a:ext uri="{FF2B5EF4-FFF2-40B4-BE49-F238E27FC236}">
                <a16:creationId xmlns:a16="http://schemas.microsoft.com/office/drawing/2014/main" id="{9A15EBC2-2373-8344-BEE2-9703399CFAFA}"/>
              </a:ext>
            </a:extLst>
          </p:cNvPr>
          <p:cNvSpPr/>
          <p:nvPr/>
        </p:nvSpPr>
        <p:spPr>
          <a:xfrm>
            <a:off x="169300" y="2661689"/>
            <a:ext cx="6937841" cy="1631216"/>
          </a:xfrm>
          <a:prstGeom prst="rect">
            <a:avLst/>
          </a:prstGeom>
        </p:spPr>
        <p:txBody>
          <a:bodyPr wrap="square">
            <a:spAutoFit/>
          </a:bodyPr>
          <a:lstStyle/>
          <a:p>
            <a:pPr algn="just"/>
            <a:r>
              <a:rPr lang="en-US" sz="2000" b="1" dirty="0">
                <a:solidFill>
                  <a:srgbClr val="002060"/>
                </a:solidFill>
              </a:rPr>
              <a:t>Assured, dignified, respectful and quality healthcare at no cost and zero tolerance for denial of services for every woman and newborn visiting the public health facility to end all preventable maternal and newborn deaths and morbidities and provide a positive birthing experience.</a:t>
            </a:r>
            <a:endParaRPr lang="en-IN" sz="2400" b="1" i="1" dirty="0">
              <a:solidFill>
                <a:srgbClr val="002060"/>
              </a:solidFill>
              <a:latin typeface="Times New Roman" panose="02020603050405020304" pitchFamily="18" charset="0"/>
              <a:cs typeface="Times New Roman" panose="02020603050405020304" pitchFamily="18" charset="0"/>
            </a:endParaRPr>
          </a:p>
        </p:txBody>
      </p:sp>
      <p:pic>
        <p:nvPicPr>
          <p:cNvPr id="10" name="Picture 3" descr="C:\Users\Child Health Div\Pictures\SUMAN.jpg">
            <a:extLst>
              <a:ext uri="{FF2B5EF4-FFF2-40B4-BE49-F238E27FC236}">
                <a16:creationId xmlns:a16="http://schemas.microsoft.com/office/drawing/2014/main" id="{1DDC1319-8D78-714B-A921-6AB3A59E7EF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 b="-402"/>
          <a:stretch/>
        </p:blipFill>
        <p:spPr bwMode="auto">
          <a:xfrm>
            <a:off x="7850736" y="222985"/>
            <a:ext cx="3774062" cy="382081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3674206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89154"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rot="16200000">
            <a:off x="-1715121" y="2762121"/>
            <a:ext cx="4719396" cy="806116"/>
          </a:xfrm>
        </p:spPr>
        <p:txBody>
          <a:bodyPr>
            <a:noAutofit/>
          </a:bodyPr>
          <a:lstStyle/>
          <a:p>
            <a:pPr algn="ctr"/>
            <a:r>
              <a:rPr lang="en-US" sz="7200" b="1" dirty="0">
                <a:solidFill>
                  <a:schemeClr val="accent6">
                    <a:lumMod val="40000"/>
                    <a:lumOff val="60000"/>
                  </a:schemeClr>
                </a:solidFill>
                <a:latin typeface="Agency FB" panose="020B0503020202020204" pitchFamily="34" charset="0"/>
                <a:cs typeface="Times New Roman" panose="02020603050405020304" pitchFamily="18" charset="0"/>
              </a:rPr>
              <a:t>OBJECTIVES</a:t>
            </a:r>
          </a:p>
        </p:txBody>
      </p:sp>
      <p:graphicFrame>
        <p:nvGraphicFramePr>
          <p:cNvPr id="9" name="Diagram 8">
            <a:extLst>
              <a:ext uri="{FF2B5EF4-FFF2-40B4-BE49-F238E27FC236}">
                <a16:creationId xmlns:a16="http://schemas.microsoft.com/office/drawing/2014/main" id="{5D2B1FDF-7CB5-3B40-9B00-58AF012ACC72}"/>
              </a:ext>
            </a:extLst>
          </p:cNvPr>
          <p:cNvGraphicFramePr/>
          <p:nvPr>
            <p:extLst>
              <p:ext uri="{D42A27DB-BD31-4B8C-83A1-F6EECF244321}">
                <p14:modId xmlns:p14="http://schemas.microsoft.com/office/powerpoint/2010/main" val="3857596843"/>
              </p:ext>
            </p:extLst>
          </p:nvPr>
        </p:nvGraphicFramePr>
        <p:xfrm>
          <a:off x="1654629" y="283029"/>
          <a:ext cx="9906000" cy="6172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445101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18448" y="663526"/>
            <a:ext cx="3823321" cy="3672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Content Placeholder 3"/>
          <p:cNvSpPr txBox="1">
            <a:spLocks/>
          </p:cNvSpPr>
          <p:nvPr/>
        </p:nvSpPr>
        <p:spPr>
          <a:xfrm>
            <a:off x="305811" y="4859779"/>
            <a:ext cx="11764103" cy="1867614"/>
          </a:xfrm>
          <a:prstGeom prst="roundRect">
            <a:avLst>
              <a:gd name="adj" fmla="val 42422"/>
            </a:avLst>
          </a:prstGeom>
          <a:solidFill>
            <a:schemeClr val="bg1">
              <a:lumMod val="95000"/>
            </a:schemeClr>
          </a:solidFill>
          <a:ln>
            <a:solidFill>
              <a:srgbClr val="035449"/>
            </a:solidFill>
          </a:ln>
        </p:spPr>
        <p:style>
          <a:lnRef idx="3">
            <a:schemeClr val="lt1"/>
          </a:lnRef>
          <a:fillRef idx="1">
            <a:schemeClr val="accent1"/>
          </a:fillRef>
          <a:effectRef idx="1">
            <a:schemeClr val="accent1"/>
          </a:effectRef>
          <a:fontRef idx="minor">
            <a:schemeClr val="lt1"/>
          </a:fontRef>
        </p:style>
        <p:txBody>
          <a:bodyPr wrap="square" anchor="ctr">
            <a:spAutoFit/>
          </a:bodyPr>
          <a:lstStyle/>
          <a:p>
            <a:pPr marL="457200" marR="0" lvl="0" indent="-342900" algn="just" defTabSz="914400" rtl="0" eaLnBrk="1" fontAlgn="auto" latinLnBrk="0" hangingPunct="1">
              <a:lnSpc>
                <a:spcPct val="100000"/>
              </a:lnSpc>
              <a:spcBef>
                <a:spcPts val="600"/>
              </a:spcBef>
              <a:spcAft>
                <a:spcPts val="0"/>
              </a:spcAft>
              <a:buClr>
                <a:srgbClr val="035449"/>
              </a:buClr>
              <a:buSzPct val="76000"/>
              <a:buFont typeface="Wingdings" pitchFamily="2" charset="2"/>
              <a:buChar char="§"/>
              <a:tabLst/>
              <a:defRPr/>
            </a:pPr>
            <a:r>
              <a:rPr kumimoji="0" lang="en-IN" sz="2400" b="0" i="0" u="none" strike="noStrike" kern="1200" cap="none" spc="0" normalizeH="0" baseline="0" noProof="0" dirty="0">
                <a:ln>
                  <a:noFill/>
                </a:ln>
                <a:solidFill>
                  <a:schemeClr val="tx1"/>
                </a:solidFill>
                <a:effectLst/>
                <a:uLnTx/>
                <a:uFillTx/>
                <a:ea typeface="+mn-ea"/>
                <a:cs typeface="+mn-cs"/>
              </a:rPr>
              <a:t>Over </a:t>
            </a:r>
            <a:r>
              <a:rPr kumimoji="0" lang="en-IN" sz="2800" b="1" i="0" u="none" strike="noStrike" kern="1200" cap="none" spc="0" normalizeH="0" baseline="0" noProof="0" dirty="0">
                <a:ln>
                  <a:noFill/>
                </a:ln>
                <a:solidFill>
                  <a:schemeClr val="tx1"/>
                </a:solidFill>
                <a:effectLst/>
                <a:uLnTx/>
                <a:uFillTx/>
                <a:ea typeface="+mn-ea"/>
                <a:cs typeface="+mn-cs"/>
              </a:rPr>
              <a:t>2.43 Crore antenatal checkups</a:t>
            </a:r>
            <a:r>
              <a:rPr kumimoji="0" lang="en-IN" sz="2800" b="0" i="0" u="none" strike="noStrike" kern="1200" cap="none" spc="0" normalizeH="0" baseline="0" noProof="0" dirty="0">
                <a:ln>
                  <a:noFill/>
                </a:ln>
                <a:solidFill>
                  <a:schemeClr val="tx1"/>
                </a:solidFill>
                <a:effectLst/>
                <a:uLnTx/>
                <a:uFillTx/>
                <a:ea typeface="+mn-ea"/>
                <a:cs typeface="+mn-cs"/>
              </a:rPr>
              <a:t> </a:t>
            </a:r>
            <a:r>
              <a:rPr kumimoji="0" lang="en-IN" sz="2400" b="0" i="0" u="none" strike="noStrike" kern="1200" cap="none" spc="0" normalizeH="0" baseline="0" noProof="0" dirty="0">
                <a:ln>
                  <a:noFill/>
                </a:ln>
                <a:solidFill>
                  <a:schemeClr val="tx1"/>
                </a:solidFill>
                <a:effectLst/>
                <a:uLnTx/>
                <a:uFillTx/>
                <a:ea typeface="+mn-ea"/>
                <a:cs typeface="+mn-cs"/>
              </a:rPr>
              <a:t>conducted &amp; over 12 lakh HRPs identified </a:t>
            </a:r>
          </a:p>
          <a:p>
            <a:pPr marL="457200" marR="0" lvl="0" indent="-342900" algn="just" defTabSz="914400" rtl="0" eaLnBrk="1" fontAlgn="auto" latinLnBrk="0" hangingPunct="1">
              <a:lnSpc>
                <a:spcPct val="100000"/>
              </a:lnSpc>
              <a:spcBef>
                <a:spcPts val="600"/>
              </a:spcBef>
              <a:spcAft>
                <a:spcPts val="0"/>
              </a:spcAft>
              <a:buClr>
                <a:srgbClr val="035449"/>
              </a:buClr>
              <a:buSzPct val="76000"/>
              <a:buFont typeface="Wingdings" pitchFamily="2" charset="2"/>
              <a:buChar char="§"/>
              <a:tabLst/>
              <a:defRPr/>
            </a:pPr>
            <a:r>
              <a:rPr kumimoji="0" lang="en-IN" sz="2400" b="1" i="0" u="none" strike="noStrike" kern="1200" cap="none" spc="0" normalizeH="0" baseline="0" noProof="0" dirty="0">
                <a:ln>
                  <a:noFill/>
                </a:ln>
                <a:solidFill>
                  <a:schemeClr val="tx1"/>
                </a:solidFill>
                <a:effectLst/>
                <a:uLnTx/>
                <a:uFillTx/>
                <a:ea typeface="+mn-ea"/>
                <a:cs typeface="+mn-cs"/>
              </a:rPr>
              <a:t>Over </a:t>
            </a:r>
            <a:r>
              <a:rPr kumimoji="0" lang="en-IN" sz="2400" b="1" i="0" u="none" strike="noStrike" kern="1200" cap="none" spc="0" normalizeH="0" baseline="0" noProof="0" dirty="0" smtClean="0">
                <a:ln>
                  <a:noFill/>
                </a:ln>
                <a:solidFill>
                  <a:schemeClr val="tx1"/>
                </a:solidFill>
                <a:effectLst/>
                <a:uLnTx/>
                <a:uFillTx/>
                <a:ea typeface="+mn-ea"/>
                <a:cs typeface="+mn-cs"/>
              </a:rPr>
              <a:t>17,200 </a:t>
            </a:r>
            <a:r>
              <a:rPr kumimoji="0" lang="en-IN" sz="2400" b="1" i="0" u="none" strike="noStrike" kern="1200" cap="none" spc="0" normalizeH="0" baseline="0" noProof="0" dirty="0">
                <a:ln>
                  <a:noFill/>
                </a:ln>
                <a:solidFill>
                  <a:schemeClr val="tx1"/>
                </a:solidFill>
                <a:effectLst/>
                <a:uLnTx/>
                <a:uFillTx/>
                <a:ea typeface="+mn-ea"/>
                <a:cs typeface="+mn-cs"/>
              </a:rPr>
              <a:t>facilities </a:t>
            </a:r>
            <a:r>
              <a:rPr kumimoji="0" lang="en-IN" sz="2400" b="0" i="0" u="none" strike="noStrike" kern="1200" cap="none" spc="0" normalizeH="0" baseline="0" noProof="0" dirty="0">
                <a:ln>
                  <a:noFill/>
                </a:ln>
                <a:solidFill>
                  <a:schemeClr val="tx1"/>
                </a:solidFill>
                <a:effectLst/>
                <a:uLnTx/>
                <a:uFillTx/>
                <a:ea typeface="+mn-ea"/>
                <a:cs typeface="+mn-cs"/>
              </a:rPr>
              <a:t>provide PMSMA services</a:t>
            </a:r>
          </a:p>
          <a:p>
            <a:pPr marL="457200" marR="0" lvl="0" indent="-342900" algn="just" defTabSz="914400" rtl="0" eaLnBrk="1" fontAlgn="auto" latinLnBrk="0" hangingPunct="1">
              <a:lnSpc>
                <a:spcPct val="100000"/>
              </a:lnSpc>
              <a:spcBef>
                <a:spcPts val="600"/>
              </a:spcBef>
              <a:spcAft>
                <a:spcPts val="0"/>
              </a:spcAft>
              <a:buClr>
                <a:srgbClr val="035449"/>
              </a:buClr>
              <a:buSzPct val="76000"/>
              <a:buFont typeface="Wingdings" pitchFamily="2" charset="2"/>
              <a:buChar char="§"/>
              <a:tabLst/>
              <a:defRPr/>
            </a:pPr>
            <a:r>
              <a:rPr kumimoji="0" lang="en-IN" sz="2400" b="0" i="0" u="none" strike="noStrike" kern="1200" cap="none" spc="0" normalizeH="0" baseline="0" noProof="0" dirty="0">
                <a:ln>
                  <a:noFill/>
                </a:ln>
                <a:solidFill>
                  <a:schemeClr val="tx1"/>
                </a:solidFill>
                <a:effectLst/>
                <a:uLnTx/>
                <a:uFillTx/>
                <a:ea typeface="+mn-ea"/>
                <a:cs typeface="+mn-cs"/>
              </a:rPr>
              <a:t>Over </a:t>
            </a:r>
            <a:r>
              <a:rPr kumimoji="0" lang="en-IN" sz="2400" b="1" i="0" u="none" strike="noStrike" kern="1200" cap="none" spc="0" normalizeH="0" baseline="0" noProof="0" dirty="0">
                <a:ln>
                  <a:noFill/>
                </a:ln>
                <a:solidFill>
                  <a:schemeClr val="tx1"/>
                </a:solidFill>
                <a:effectLst/>
                <a:uLnTx/>
                <a:uFillTx/>
                <a:ea typeface="+mn-ea"/>
                <a:cs typeface="+mn-cs"/>
              </a:rPr>
              <a:t>6000 volunteer doctors from private/ NGO sector </a:t>
            </a:r>
          </a:p>
        </p:txBody>
      </p:sp>
      <p:sp>
        <p:nvSpPr>
          <p:cNvPr id="2" name="Slide Number Placeholder 1"/>
          <p:cNvSpPr>
            <a:spLocks noGrp="1"/>
          </p:cNvSpPr>
          <p:nvPr>
            <p:ph type="sldNum" sz="quarter" idx="12"/>
          </p:nvPr>
        </p:nvSpPr>
        <p:spPr>
          <a:xfrm>
            <a:off x="11388182" y="6475367"/>
            <a:ext cx="737260" cy="365125"/>
          </a:xfrm>
        </p:spPr>
        <p:txBody>
          <a:bodyPr/>
          <a:lstStyle/>
          <a:p>
            <a:pPr marL="0" marR="0" lvl="0" indent="0" defTabSz="457200" rtl="0" eaLnBrk="1" fontAlgn="base" latinLnBrk="0" hangingPunct="1">
              <a:lnSpc>
                <a:spcPct val="100000"/>
              </a:lnSpc>
              <a:spcBef>
                <a:spcPct val="0"/>
              </a:spcBef>
              <a:spcAft>
                <a:spcPct val="0"/>
              </a:spcAft>
              <a:buClrTx/>
              <a:buSzTx/>
              <a:buFontTx/>
              <a:buNone/>
              <a:tabLst/>
              <a:defRPr/>
            </a:pPr>
            <a:fld id="{22CA73ED-D98C-4565-B5F7-D462900A4651}" type="slidenum">
              <a:rPr kumimoji="0" lang="en-US" altLang="en-US" sz="1400" b="0" i="0" u="none" strike="noStrike" kern="1200" cap="none" spc="0" normalizeH="0" baseline="0" noProof="0" smtClean="0">
                <a:ln>
                  <a:noFill/>
                </a:ln>
                <a:solidFill>
                  <a:srgbClr val="5E5E5E"/>
                </a:solidFill>
                <a:effectLst/>
                <a:uLnTx/>
                <a:uFillTx/>
                <a:latin typeface="Arial" pitchFamily="34" charset="0"/>
                <a:ea typeface="+mn-ea"/>
                <a:cs typeface="Arial" pitchFamily="34" charset="0"/>
              </a:rPr>
              <a:pPr marL="0" marR="0" lvl="0" indent="0" defTabSz="457200" rtl="0" eaLnBrk="1" fontAlgn="base" latinLnBrk="0" hangingPunct="1">
                <a:lnSpc>
                  <a:spcPct val="100000"/>
                </a:lnSpc>
                <a:spcBef>
                  <a:spcPct val="0"/>
                </a:spcBef>
                <a:spcAft>
                  <a:spcPct val="0"/>
                </a:spcAft>
                <a:buClrTx/>
                <a:buSzTx/>
                <a:buFontTx/>
                <a:buNone/>
                <a:tabLst/>
                <a:defRPr/>
              </a:pPr>
              <a:t>11</a:t>
            </a:fld>
            <a:endParaRPr kumimoji="0" lang="en-US" altLang="en-US" sz="1400" b="0" i="0" u="none" strike="noStrike" kern="1200" cap="none" spc="0" normalizeH="0" baseline="0" noProof="0" dirty="0">
              <a:ln>
                <a:noFill/>
              </a:ln>
              <a:solidFill>
                <a:srgbClr val="5E5E5E"/>
              </a:solidFill>
              <a:effectLst/>
              <a:uLnTx/>
              <a:uFillTx/>
              <a:latin typeface="Arial" pitchFamily="34" charset="0"/>
              <a:ea typeface="+mn-ea"/>
              <a:cs typeface="Arial" pitchFamily="34" charset="0"/>
            </a:endParaRPr>
          </a:p>
        </p:txBody>
      </p:sp>
      <p:sp>
        <p:nvSpPr>
          <p:cNvPr id="6" name="Rounded Rectangle 5">
            <a:extLst>
              <a:ext uri="{FF2B5EF4-FFF2-40B4-BE49-F238E27FC236}">
                <a16:creationId xmlns:a16="http://schemas.microsoft.com/office/drawing/2014/main" id="{7F6AF2F4-E51F-154A-8D86-BAC920A504CD}"/>
              </a:ext>
            </a:extLst>
          </p:cNvPr>
          <p:cNvSpPr/>
          <p:nvPr/>
        </p:nvSpPr>
        <p:spPr>
          <a:xfrm>
            <a:off x="631615" y="130607"/>
            <a:ext cx="11125197" cy="508001"/>
          </a:xfrm>
          <a:prstGeom prst="roundRect">
            <a:avLst>
              <a:gd name="adj" fmla="val 50000"/>
            </a:avLst>
          </a:prstGeom>
          <a:solidFill>
            <a:srgbClr val="0974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ounded Rectangle 6">
            <a:extLst>
              <a:ext uri="{FF2B5EF4-FFF2-40B4-BE49-F238E27FC236}">
                <a16:creationId xmlns:a16="http://schemas.microsoft.com/office/drawing/2014/main" id="{89023CB3-4239-C643-8313-85EB279361AD}"/>
              </a:ext>
            </a:extLst>
          </p:cNvPr>
          <p:cNvSpPr/>
          <p:nvPr/>
        </p:nvSpPr>
        <p:spPr>
          <a:xfrm>
            <a:off x="733213" y="130607"/>
            <a:ext cx="10909300" cy="508001"/>
          </a:xfrm>
          <a:prstGeom prst="roundRect">
            <a:avLst>
              <a:gd name="adj" fmla="val 50000"/>
            </a:avLst>
          </a:prstGeom>
          <a:solidFill>
            <a:schemeClr val="bg1">
              <a:lumMod val="95000"/>
            </a:schemeClr>
          </a:solidFill>
          <a:ln>
            <a:solidFill>
              <a:srgbClr val="0974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altLang="en-US" sz="3200" b="1" dirty="0">
                <a:solidFill>
                  <a:srgbClr val="035449"/>
                </a:solidFill>
              </a:rPr>
              <a:t>Pradhan Mantri Surakshit Matritva Abhiyan (PMSMA)</a:t>
            </a:r>
          </a:p>
        </p:txBody>
      </p:sp>
      <p:sp>
        <p:nvSpPr>
          <p:cNvPr id="3" name="Rectangle 2">
            <a:extLst>
              <a:ext uri="{FF2B5EF4-FFF2-40B4-BE49-F238E27FC236}">
                <a16:creationId xmlns:a16="http://schemas.microsoft.com/office/drawing/2014/main" id="{0276D292-72E2-F64F-A905-97ECA17717E1}"/>
              </a:ext>
            </a:extLst>
          </p:cNvPr>
          <p:cNvSpPr/>
          <p:nvPr/>
        </p:nvSpPr>
        <p:spPr>
          <a:xfrm>
            <a:off x="463138" y="948938"/>
            <a:ext cx="7315200" cy="2308324"/>
          </a:xfrm>
          <a:prstGeom prst="rect">
            <a:avLst/>
          </a:prstGeom>
        </p:spPr>
        <p:txBody>
          <a:bodyPr wrap="square">
            <a:spAutoFit/>
          </a:bodyPr>
          <a:lstStyle/>
          <a:p>
            <a:pPr marL="342900" lvl="0" indent="-342900" algn="just">
              <a:spcAft>
                <a:spcPts val="0"/>
              </a:spcAft>
              <a:buFont typeface="Wingdings" pitchFamily="2" charset="2"/>
              <a:buChar char="§"/>
            </a:pPr>
            <a:r>
              <a:rPr lang="en-US" sz="2400" dirty="0">
                <a:solidFill>
                  <a:srgbClr val="000000"/>
                </a:solidFill>
                <a:ea typeface="MS Mincho" panose="02020609040205080304" pitchFamily="49" charset="-128"/>
                <a:cs typeface="Mangal" panose="02040503050203030202" pitchFamily="18" charset="0"/>
              </a:rPr>
              <a:t>Launched in 2016 to provide comprehensive and quality ANC to pregnant women on the 9</a:t>
            </a:r>
            <a:r>
              <a:rPr lang="en-US" sz="2400" baseline="30000" dirty="0">
                <a:solidFill>
                  <a:srgbClr val="000000"/>
                </a:solidFill>
                <a:ea typeface="MS Mincho" panose="02020609040205080304" pitchFamily="49" charset="-128"/>
                <a:cs typeface="Mangal" panose="02040503050203030202" pitchFamily="18" charset="0"/>
              </a:rPr>
              <a:t>th</a:t>
            </a:r>
            <a:r>
              <a:rPr lang="en-US" sz="2400" dirty="0">
                <a:solidFill>
                  <a:srgbClr val="000000"/>
                </a:solidFill>
                <a:ea typeface="MS Mincho" panose="02020609040205080304" pitchFamily="49" charset="-128"/>
                <a:cs typeface="Mangal" panose="02040503050203030202" pitchFamily="18" charset="0"/>
              </a:rPr>
              <a:t> of every month. </a:t>
            </a:r>
          </a:p>
          <a:p>
            <a:pPr marL="342900" lvl="0" indent="-342900" algn="just">
              <a:spcAft>
                <a:spcPts val="0"/>
              </a:spcAft>
              <a:buFont typeface="Wingdings" pitchFamily="2" charset="2"/>
              <a:buChar char="§"/>
            </a:pPr>
            <a:r>
              <a:rPr lang="en-US" sz="2400" dirty="0">
                <a:solidFill>
                  <a:srgbClr val="000000"/>
                </a:solidFill>
                <a:ea typeface="MS Mincho" panose="02020609040205080304" pitchFamily="49" charset="-128"/>
                <a:cs typeface="Mangal" panose="02040503050203030202" pitchFamily="18" charset="0"/>
              </a:rPr>
              <a:t>Doctors from private sector also encouraged to volunteer for the campaign and provide services at nearby Government health facilities. </a:t>
            </a:r>
            <a:endParaRPr lang="en-IN" sz="2000" dirty="0">
              <a:effectLst/>
              <a:ea typeface="MS Mincho" panose="02020609040205080304" pitchFamily="49" charset="-128"/>
              <a:cs typeface="Mangal" panose="02040503050203030202" pitchFamily="18" charset="0"/>
            </a:endParaRPr>
          </a:p>
        </p:txBody>
      </p:sp>
      <p:sp>
        <p:nvSpPr>
          <p:cNvPr id="9" name="Oval 8">
            <a:extLst>
              <a:ext uri="{FF2B5EF4-FFF2-40B4-BE49-F238E27FC236}">
                <a16:creationId xmlns:a16="http://schemas.microsoft.com/office/drawing/2014/main" id="{44B4CC1A-122E-414A-BA82-3CCBE496D857}"/>
              </a:ext>
            </a:extLst>
          </p:cNvPr>
          <p:cNvSpPr/>
          <p:nvPr/>
        </p:nvSpPr>
        <p:spPr>
          <a:xfrm>
            <a:off x="631614" y="3429000"/>
            <a:ext cx="7146723" cy="1297379"/>
          </a:xfrm>
          <a:prstGeom prst="ellipse">
            <a:avLst/>
          </a:prstGeom>
          <a:solidFill>
            <a:srgbClr val="097458"/>
          </a:solidFill>
          <a:ln>
            <a:solidFill>
              <a:srgbClr val="0354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prstClr val="white"/>
                </a:solidFill>
              </a:rPr>
              <a:t>Antenatal Care to pregnant women in 2</a:t>
            </a:r>
            <a:r>
              <a:rPr lang="en-US" sz="2400" b="1" i="1" baseline="30000" dirty="0">
                <a:solidFill>
                  <a:prstClr val="white"/>
                </a:solidFill>
              </a:rPr>
              <a:t>nd</a:t>
            </a:r>
            <a:r>
              <a:rPr lang="en-US" sz="2400" b="1" i="1" dirty="0">
                <a:solidFill>
                  <a:prstClr val="white"/>
                </a:solidFill>
              </a:rPr>
              <a:t>/ 3</a:t>
            </a:r>
            <a:r>
              <a:rPr lang="en-US" sz="2400" b="1" i="1" baseline="30000" dirty="0">
                <a:solidFill>
                  <a:prstClr val="white"/>
                </a:solidFill>
              </a:rPr>
              <a:t>rd</a:t>
            </a:r>
            <a:r>
              <a:rPr lang="en-US" sz="2400" b="1" i="1" dirty="0">
                <a:solidFill>
                  <a:prstClr val="white"/>
                </a:solidFill>
              </a:rPr>
              <a:t> trimesters of pregnancy</a:t>
            </a:r>
          </a:p>
        </p:txBody>
      </p:sp>
    </p:spTree>
    <p:extLst>
      <p:ext uri="{BB962C8B-B14F-4D97-AF65-F5344CB8AC3E}">
        <p14:creationId xmlns:p14="http://schemas.microsoft.com/office/powerpoint/2010/main" val="42324558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400" b="0" i="0" u="none" strike="noStrike" kern="1200" cap="none" spc="0" normalizeH="0" baseline="0" noProof="0" smtClean="0">
                <a:ln>
                  <a:noFill/>
                </a:ln>
                <a:solidFill>
                  <a:srgbClr val="5E5E5E"/>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 sz="1400" b="0" i="0" u="none" strike="noStrike" kern="1200" cap="none" spc="0" normalizeH="0" baseline="0" noProof="0">
              <a:ln>
                <a:noFill/>
              </a:ln>
              <a:solidFill>
                <a:srgbClr val="5E5E5E"/>
              </a:solidFill>
              <a:effectLst/>
              <a:uLnTx/>
              <a:uFillTx/>
              <a:latin typeface="Arial"/>
              <a:ea typeface="+mn-ea"/>
              <a:cs typeface="+mn-cs"/>
            </a:endParaRPr>
          </a:p>
        </p:txBody>
      </p:sp>
      <p:pic>
        <p:nvPicPr>
          <p:cNvPr id="1026" name="Picture 2" descr="C:\Users\Lenovo\Downloads\_HUV1109 (2) (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4030"/>
          <a:stretch/>
        </p:blipFill>
        <p:spPr bwMode="auto">
          <a:xfrm>
            <a:off x="7695209" y="136525"/>
            <a:ext cx="4363347" cy="658495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917454" y="384607"/>
            <a:ext cx="3918856"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C00000"/>
                </a:solidFill>
                <a:effectLst/>
                <a:uLnTx/>
                <a:uFillTx/>
                <a:latin typeface="Cambria" pitchFamily="18" charset="0"/>
                <a:ea typeface="+mn-ea"/>
                <a:cs typeface="+mn-cs"/>
              </a:rPr>
              <a:t>Launch of Guidelines on Midwifery Services in India – Partners Forum 2018</a:t>
            </a:r>
          </a:p>
        </p:txBody>
      </p:sp>
      <p:sp>
        <p:nvSpPr>
          <p:cNvPr id="5" name="Rectangle 1">
            <a:extLst>
              <a:ext uri="{FF2B5EF4-FFF2-40B4-BE49-F238E27FC236}">
                <a16:creationId xmlns:a16="http://schemas.microsoft.com/office/drawing/2014/main" id="{FBE0EB61-961C-E248-BE5E-70889C8BC185}"/>
              </a:ext>
            </a:extLst>
          </p:cNvPr>
          <p:cNvSpPr>
            <a:spLocks noChangeArrowheads="1"/>
          </p:cNvSpPr>
          <p:nvPr/>
        </p:nvSpPr>
        <p:spPr bwMode="auto">
          <a:xfrm>
            <a:off x="1688610" y="2114259"/>
            <a:ext cx="5616364" cy="2462213"/>
          </a:xfrm>
          <a:prstGeom prst="rect">
            <a:avLst/>
          </a:prstGeom>
          <a:solidFill>
            <a:schemeClr val="bg1">
              <a:lumMod val="95000"/>
            </a:schemeClr>
          </a:solidFill>
          <a:ln w="9525">
            <a:solidFill>
              <a:srgbClr val="035449"/>
            </a:solidFill>
            <a:miter lim="800000"/>
            <a:headEnd/>
            <a:tailEnd/>
          </a:ln>
          <a:effectLst/>
        </p:spPr>
        <p:txBody>
          <a:bodyPr vert="horz" wrap="square" lIns="91440" tIns="0" rIns="91440" bIns="0" numCol="1" anchor="ctr" anchorCtr="0" compatLnSpc="1">
            <a:prstTxWarp prst="textNoShape">
              <a:avLst/>
            </a:prstTxWarp>
            <a:spAutoFit/>
          </a:bodyPr>
          <a:lstStyle/>
          <a:p>
            <a:pPr marL="800100" marR="0" lvl="1" indent="-342900"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sz="2200" b="1" i="1" u="none" strike="noStrike" cap="none" normalizeH="0" baseline="0" dirty="0">
                <a:ln>
                  <a:noFill/>
                </a:ln>
                <a:solidFill>
                  <a:schemeClr val="tx1"/>
                </a:solidFill>
                <a:effectLst/>
                <a:latin typeface="+mj-lt"/>
                <a:ea typeface="Calibri" pitchFamily="34" charset="0"/>
                <a:cs typeface="Calibri" pitchFamily="34" charset="0"/>
              </a:rPr>
              <a:t>To provide access to quality maternal and newborn health services</a:t>
            </a:r>
          </a:p>
          <a:p>
            <a:pPr marL="800100" marR="0" lvl="1" indent="-342900"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sz="2400" b="1" i="1" dirty="0">
                <a:latin typeface="+mj-lt"/>
                <a:ea typeface="Calibri" pitchFamily="34" charset="0"/>
                <a:cs typeface="Calibri" pitchFamily="34" charset="0"/>
              </a:rPr>
              <a:t>P</a:t>
            </a:r>
            <a:r>
              <a:rPr kumimoji="0" lang="en-US" sz="2200" b="1" u="none" strike="noStrike" cap="none" normalizeH="0" baseline="0" dirty="0">
                <a:ln>
                  <a:noFill/>
                </a:ln>
                <a:solidFill>
                  <a:schemeClr val="tx1"/>
                </a:solidFill>
                <a:effectLst/>
                <a:latin typeface="+mj-lt"/>
                <a:ea typeface="Calibri" pitchFamily="34" charset="0"/>
                <a:cs typeface="Calibri" pitchFamily="34" charset="0"/>
              </a:rPr>
              <a:t>romote natural birthing by promoting positive child birthing experience</a:t>
            </a:r>
          </a:p>
          <a:p>
            <a:pPr marL="800100" marR="0" lvl="1" indent="-342900"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sz="2400" b="1" i="1" u="none" strike="noStrike" cap="none" normalizeH="0" baseline="0" dirty="0">
                <a:ln>
                  <a:noFill/>
                </a:ln>
                <a:solidFill>
                  <a:schemeClr val="tx1"/>
                </a:solidFill>
                <a:effectLst/>
                <a:latin typeface="+mj-lt"/>
                <a:ea typeface="Calibri" pitchFamily="34" charset="0"/>
                <a:cs typeface="Calibri" pitchFamily="34" charset="0"/>
              </a:rPr>
              <a:t>E</a:t>
            </a:r>
            <a:r>
              <a:rPr kumimoji="0" lang="en-US" sz="2200" b="1" u="none" strike="noStrike" cap="none" normalizeH="0" baseline="0" dirty="0">
                <a:ln>
                  <a:noFill/>
                </a:ln>
                <a:solidFill>
                  <a:schemeClr val="tx1"/>
                </a:solidFill>
                <a:effectLst/>
                <a:latin typeface="+mj-lt"/>
                <a:ea typeface="Calibri" pitchFamily="34" charset="0"/>
                <a:cs typeface="Calibri" pitchFamily="34" charset="0"/>
              </a:rPr>
              <a:t>nsure respectful</a:t>
            </a:r>
            <a:r>
              <a:rPr kumimoji="0" lang="en-US" sz="2200" b="1" u="none" strike="noStrike" cap="none" normalizeH="0" dirty="0">
                <a:ln>
                  <a:noFill/>
                </a:ln>
                <a:solidFill>
                  <a:schemeClr val="tx1"/>
                </a:solidFill>
                <a:effectLst/>
                <a:latin typeface="+mj-lt"/>
                <a:ea typeface="Calibri" pitchFamily="34" charset="0"/>
                <a:cs typeface="Calibri" pitchFamily="34" charset="0"/>
              </a:rPr>
              <a:t> care </a:t>
            </a:r>
          </a:p>
          <a:p>
            <a:pPr marL="800100" marR="0" lvl="1" indent="-342900"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sz="2400" b="1" i="1" dirty="0">
                <a:latin typeface="+mj-lt"/>
                <a:ea typeface="Calibri" pitchFamily="34" charset="0"/>
                <a:cs typeface="Calibri" pitchFamily="34" charset="0"/>
              </a:rPr>
              <a:t>R</a:t>
            </a:r>
            <a:r>
              <a:rPr kumimoji="0" lang="en-US" sz="2200" b="1" u="none" strike="noStrike" cap="none" normalizeH="0" baseline="0" dirty="0">
                <a:ln>
                  <a:noFill/>
                </a:ln>
                <a:solidFill>
                  <a:schemeClr val="tx1"/>
                </a:solidFill>
                <a:effectLst/>
                <a:latin typeface="+mj-lt"/>
                <a:ea typeface="Calibri" pitchFamily="34" charset="0"/>
                <a:cs typeface="Calibri" pitchFamily="34" charset="0"/>
              </a:rPr>
              <a:t>educe over medicalization</a:t>
            </a:r>
            <a:endParaRPr kumimoji="0" lang="en-US" sz="2200" b="1" u="none" strike="noStrike" cap="none" normalizeH="0" baseline="0" dirty="0">
              <a:ln>
                <a:noFill/>
              </a:ln>
              <a:solidFill>
                <a:schemeClr val="tx1"/>
              </a:solidFill>
              <a:effectLst/>
              <a:latin typeface="+mj-lt"/>
            </a:endParaRPr>
          </a:p>
          <a:p>
            <a:pPr marL="0" marR="0" lvl="0" indent="0" defTabSz="914400" rtl="0" eaLnBrk="0" fontAlgn="base" latinLnBrk="0" hangingPunct="0">
              <a:lnSpc>
                <a:spcPct val="100000"/>
              </a:lnSpc>
              <a:spcBef>
                <a:spcPct val="0"/>
              </a:spcBef>
              <a:spcAft>
                <a:spcPct val="0"/>
              </a:spcAft>
              <a:buClrTx/>
              <a:buSzTx/>
              <a:buFontTx/>
              <a:buNone/>
              <a:tabLst/>
            </a:pPr>
            <a:endParaRPr kumimoji="0" lang="en-US" sz="2200" b="1" i="1" u="none" strike="noStrike" cap="none" normalizeH="0" baseline="0" dirty="0">
              <a:ln>
                <a:noFill/>
              </a:ln>
              <a:solidFill>
                <a:schemeClr val="tx1"/>
              </a:solidFill>
              <a:effectLst/>
              <a:latin typeface="+mj-lt"/>
            </a:endParaRPr>
          </a:p>
        </p:txBody>
      </p:sp>
      <p:sp>
        <p:nvSpPr>
          <p:cNvPr id="7" name="Rounded Rectangle 6">
            <a:extLst>
              <a:ext uri="{FF2B5EF4-FFF2-40B4-BE49-F238E27FC236}">
                <a16:creationId xmlns:a16="http://schemas.microsoft.com/office/drawing/2014/main" id="{BEB47ADC-0863-EE46-9E8D-EBF2D441CC0D}"/>
              </a:ext>
            </a:extLst>
          </p:cNvPr>
          <p:cNvSpPr/>
          <p:nvPr/>
        </p:nvSpPr>
        <p:spPr>
          <a:xfrm>
            <a:off x="631615" y="130607"/>
            <a:ext cx="6276273" cy="508001"/>
          </a:xfrm>
          <a:prstGeom prst="roundRect">
            <a:avLst>
              <a:gd name="adj" fmla="val 50000"/>
            </a:avLst>
          </a:prstGeom>
          <a:solidFill>
            <a:srgbClr val="0974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ounded Rectangle 7">
            <a:extLst>
              <a:ext uri="{FF2B5EF4-FFF2-40B4-BE49-F238E27FC236}">
                <a16:creationId xmlns:a16="http://schemas.microsoft.com/office/drawing/2014/main" id="{C73F1FBC-1A14-604C-A7DE-EAFABF1D8FED}"/>
              </a:ext>
            </a:extLst>
          </p:cNvPr>
          <p:cNvSpPr/>
          <p:nvPr/>
        </p:nvSpPr>
        <p:spPr>
          <a:xfrm>
            <a:off x="878774" y="130607"/>
            <a:ext cx="6008914" cy="508001"/>
          </a:xfrm>
          <a:prstGeom prst="roundRect">
            <a:avLst>
              <a:gd name="adj" fmla="val 50000"/>
            </a:avLst>
          </a:prstGeom>
          <a:solidFill>
            <a:schemeClr val="bg1">
              <a:lumMod val="95000"/>
            </a:schemeClr>
          </a:solidFill>
          <a:ln>
            <a:solidFill>
              <a:srgbClr val="0974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altLang="en-US" sz="3200" b="1" dirty="0">
                <a:solidFill>
                  <a:srgbClr val="035449"/>
                </a:solidFill>
              </a:rPr>
              <a:t>Midwifery Initiatives</a:t>
            </a:r>
          </a:p>
        </p:txBody>
      </p:sp>
      <p:sp>
        <p:nvSpPr>
          <p:cNvPr id="9" name="Content Placeholder 2">
            <a:extLst>
              <a:ext uri="{FF2B5EF4-FFF2-40B4-BE49-F238E27FC236}">
                <a16:creationId xmlns:a16="http://schemas.microsoft.com/office/drawing/2014/main" id="{AFB414B1-DC05-E845-8EA8-8AE770224950}"/>
              </a:ext>
            </a:extLst>
          </p:cNvPr>
          <p:cNvSpPr txBox="1">
            <a:spLocks/>
          </p:cNvSpPr>
          <p:nvPr/>
        </p:nvSpPr>
        <p:spPr>
          <a:xfrm>
            <a:off x="766948" y="5172734"/>
            <a:ext cx="6025737" cy="479921"/>
          </a:xfrm>
          <a:prstGeom prst="rect">
            <a:avLst/>
          </a:prstGeom>
          <a:solidFill>
            <a:srgbClr val="097458"/>
          </a:solid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endParaRPr lang="en-US" sz="2400" b="1" dirty="0"/>
          </a:p>
        </p:txBody>
      </p:sp>
      <p:grpSp>
        <p:nvGrpSpPr>
          <p:cNvPr id="10" name="Group 9">
            <a:extLst>
              <a:ext uri="{FF2B5EF4-FFF2-40B4-BE49-F238E27FC236}">
                <a16:creationId xmlns:a16="http://schemas.microsoft.com/office/drawing/2014/main" id="{F6F2C78B-26D5-B346-8D5D-2520592A1215}"/>
              </a:ext>
            </a:extLst>
          </p:cNvPr>
          <p:cNvGrpSpPr/>
          <p:nvPr/>
        </p:nvGrpSpPr>
        <p:grpSpPr>
          <a:xfrm>
            <a:off x="274876" y="2200289"/>
            <a:ext cx="1888747" cy="2253343"/>
            <a:chOff x="1038692" y="2563897"/>
            <a:chExt cx="1619883" cy="1506950"/>
          </a:xfrm>
          <a:solidFill>
            <a:schemeClr val="accent6"/>
          </a:solidFill>
        </p:grpSpPr>
        <p:sp>
          <p:nvSpPr>
            <p:cNvPr id="11" name="Rectangle 10">
              <a:extLst>
                <a:ext uri="{FF2B5EF4-FFF2-40B4-BE49-F238E27FC236}">
                  <a16:creationId xmlns:a16="http://schemas.microsoft.com/office/drawing/2014/main" id="{2590A28D-8406-924D-81E9-4BD145129A8F}"/>
                </a:ext>
              </a:extLst>
            </p:cNvPr>
            <p:cNvSpPr/>
            <p:nvPr/>
          </p:nvSpPr>
          <p:spPr>
            <a:xfrm>
              <a:off x="1038692" y="2563897"/>
              <a:ext cx="1570473" cy="1506950"/>
            </a:xfrm>
            <a:prstGeom prst="rect">
              <a:avLst/>
            </a:prstGeom>
            <a:grpFill/>
            <a:ln>
              <a:solidFill>
                <a:srgbClr val="0354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rPr>
                <a:t>Objectives</a:t>
              </a:r>
            </a:p>
          </p:txBody>
        </p:sp>
        <p:sp>
          <p:nvSpPr>
            <p:cNvPr id="12" name="Rectangle 11">
              <a:extLst>
                <a:ext uri="{FF2B5EF4-FFF2-40B4-BE49-F238E27FC236}">
                  <a16:creationId xmlns:a16="http://schemas.microsoft.com/office/drawing/2014/main" id="{B96100C2-0AD1-8A48-97E4-140ED639CA38}"/>
                </a:ext>
              </a:extLst>
            </p:cNvPr>
            <p:cNvSpPr/>
            <p:nvPr/>
          </p:nvSpPr>
          <p:spPr>
            <a:xfrm rot="2700000">
              <a:off x="2411397" y="3129911"/>
              <a:ext cx="247178" cy="2471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 name="TextBox 3">
            <a:extLst>
              <a:ext uri="{FF2B5EF4-FFF2-40B4-BE49-F238E27FC236}">
                <a16:creationId xmlns:a16="http://schemas.microsoft.com/office/drawing/2014/main" id="{1DA7CBD5-9706-2244-B9EC-BDCEC85B361B}"/>
              </a:ext>
            </a:extLst>
          </p:cNvPr>
          <p:cNvSpPr txBox="1"/>
          <p:nvPr/>
        </p:nvSpPr>
        <p:spPr>
          <a:xfrm>
            <a:off x="355689" y="871666"/>
            <a:ext cx="7030097" cy="1015663"/>
          </a:xfrm>
          <a:prstGeom prst="rect">
            <a:avLst/>
          </a:prstGeom>
          <a:solidFill>
            <a:schemeClr val="bg1">
              <a:lumMod val="95000"/>
            </a:schemeClr>
          </a:solidFill>
          <a:ln>
            <a:solidFill>
              <a:srgbClr val="035449"/>
            </a:solidFill>
          </a:ln>
        </p:spPr>
        <p:txBody>
          <a:bodyPr wrap="square" rtlCol="0">
            <a:spAutoFit/>
          </a:bodyPr>
          <a:lstStyle/>
          <a:p>
            <a:r>
              <a:rPr lang="en-US" sz="2000" b="1" dirty="0"/>
              <a:t>Global evidence highlights that investment in high quality of midwifery can prevent about two thirds of all maternal and newborn deaths—saving millions of lives every year.</a:t>
            </a:r>
          </a:p>
        </p:txBody>
      </p:sp>
      <p:sp>
        <p:nvSpPr>
          <p:cNvPr id="14" name="Content Placeholder 2">
            <a:extLst>
              <a:ext uri="{FF2B5EF4-FFF2-40B4-BE49-F238E27FC236}">
                <a16:creationId xmlns:a16="http://schemas.microsoft.com/office/drawing/2014/main" id="{E6033633-051D-0D44-8EAD-95FFFBA047CE}"/>
              </a:ext>
            </a:extLst>
          </p:cNvPr>
          <p:cNvSpPr txBox="1">
            <a:spLocks/>
          </p:cNvSpPr>
          <p:nvPr/>
        </p:nvSpPr>
        <p:spPr>
          <a:xfrm>
            <a:off x="861951" y="5135104"/>
            <a:ext cx="6025737" cy="479921"/>
          </a:xfrm>
          <a:prstGeom prst="rect">
            <a:avLst/>
          </a:prstGeom>
          <a:solidFill>
            <a:schemeClr val="bg1">
              <a:lumMod val="85000"/>
            </a:schemeClr>
          </a:solid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2400" b="1" dirty="0"/>
              <a:t>Midwifery Led Units in Public health facilities </a:t>
            </a:r>
          </a:p>
        </p:txBody>
      </p:sp>
    </p:spTree>
    <p:extLst>
      <p:ext uri="{BB962C8B-B14F-4D97-AF65-F5344CB8AC3E}">
        <p14:creationId xmlns:p14="http://schemas.microsoft.com/office/powerpoint/2010/main" val="24143760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4294967295"/>
          </p:nvPr>
        </p:nvSpPr>
        <p:spPr>
          <a:xfrm>
            <a:off x="234755" y="2241550"/>
            <a:ext cx="5390077" cy="4114800"/>
          </a:xfrm>
        </p:spPr>
        <p:txBody>
          <a:bodyPr>
            <a:noAutofit/>
          </a:bodyPr>
          <a:lstStyle/>
          <a:p>
            <a:pPr algn="just"/>
            <a:r>
              <a:rPr lang="en-US" sz="2400" dirty="0"/>
              <a:t>Organization and standardization of </a:t>
            </a:r>
            <a:r>
              <a:rPr lang="en-US" sz="2400" b="1" i="1" dirty="0"/>
              <a:t>Labour rooms, OTs and Obstetric HDUs/ ICUs </a:t>
            </a:r>
            <a:r>
              <a:rPr lang="en-US" sz="2400" dirty="0"/>
              <a:t>as per national guidelines and standards</a:t>
            </a:r>
            <a:endParaRPr lang="en-US" sz="2800" dirty="0"/>
          </a:p>
          <a:p>
            <a:pPr algn="just"/>
            <a:r>
              <a:rPr lang="en-US" sz="2400" dirty="0"/>
              <a:t>Structured </a:t>
            </a:r>
            <a:r>
              <a:rPr lang="en-US" sz="2400" b="1" i="1" dirty="0"/>
              <a:t>Quality Improvement  efforts/processes </a:t>
            </a:r>
            <a:r>
              <a:rPr lang="en-US" sz="2400" dirty="0"/>
              <a:t>to improve adherence to critical practices around childbirth</a:t>
            </a:r>
            <a:endParaRPr lang="en-US" sz="900" dirty="0"/>
          </a:p>
          <a:p>
            <a:pPr algn="just"/>
            <a:r>
              <a:rPr lang="en-US" sz="2400" dirty="0"/>
              <a:t>Improved client satisfaction - “</a:t>
            </a:r>
            <a:r>
              <a:rPr lang="en-US" sz="2400" b="1" i="1" dirty="0"/>
              <a:t>Respectful Maternity Care</a:t>
            </a:r>
            <a:r>
              <a:rPr lang="en-US" sz="2400" dirty="0"/>
              <a:t>” (RMC).</a:t>
            </a:r>
            <a:endParaRPr lang="en-IN" sz="2400" dirty="0"/>
          </a:p>
        </p:txBody>
      </p:sp>
      <p:sp>
        <p:nvSpPr>
          <p:cNvPr id="3" name="TextBox 2"/>
          <p:cNvSpPr txBox="1"/>
          <p:nvPr/>
        </p:nvSpPr>
        <p:spPr>
          <a:xfrm rot="5400000">
            <a:off x="2666880" y="-824380"/>
            <a:ext cx="615553" cy="5089584"/>
          </a:xfrm>
          <a:prstGeom prst="rect">
            <a:avLst/>
          </a:prstGeom>
          <a:solidFill>
            <a:srgbClr val="097458"/>
          </a:solidFill>
        </p:spPr>
        <p:style>
          <a:lnRef idx="3">
            <a:schemeClr val="lt1"/>
          </a:lnRef>
          <a:fillRef idx="1">
            <a:schemeClr val="accent1"/>
          </a:fillRef>
          <a:effectRef idx="1">
            <a:schemeClr val="accent1"/>
          </a:effectRef>
          <a:fontRef idx="minor">
            <a:schemeClr val="lt1"/>
          </a:fontRef>
        </p:style>
        <p:txBody>
          <a:bodyPr vert="vert270" wrap="squar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2800" b="1" i="1" u="none" strike="noStrike" kern="1200" cap="none" spc="0" normalizeH="0" baseline="0" noProof="0" dirty="0">
                <a:ln>
                  <a:noFill/>
                </a:ln>
                <a:solidFill>
                  <a:prstClr val="white"/>
                </a:solidFill>
                <a:effectLst/>
                <a:uLnTx/>
                <a:uFillTx/>
                <a:latin typeface="Arial"/>
                <a:ea typeface="+mn-ea"/>
                <a:cs typeface="+mn-cs"/>
              </a:rPr>
              <a:t>Key Components</a:t>
            </a:r>
          </a:p>
        </p:txBody>
      </p:sp>
      <p:sp>
        <p:nvSpPr>
          <p:cNvPr id="5" name="Rounded Rectangle 4"/>
          <p:cNvSpPr/>
          <p:nvPr/>
        </p:nvSpPr>
        <p:spPr>
          <a:xfrm>
            <a:off x="6625087" y="2663409"/>
            <a:ext cx="2967486" cy="785003"/>
          </a:xfrm>
          <a:prstGeom prst="roundRect">
            <a:avLst>
              <a:gd name="adj" fmla="val 30645"/>
            </a:avLst>
          </a:prstGeom>
          <a:solidFill>
            <a:schemeClr val="bg1">
              <a:lumMod val="85000"/>
            </a:schemeClr>
          </a:solidFill>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rial"/>
                <a:ea typeface="+mn-ea"/>
                <a:cs typeface="+mn-cs"/>
              </a:rPr>
              <a:t>Labour Room Certification</a:t>
            </a:r>
          </a:p>
        </p:txBody>
      </p:sp>
      <p:sp>
        <p:nvSpPr>
          <p:cNvPr id="7" name="Rounded Rectangle 6"/>
          <p:cNvSpPr/>
          <p:nvPr/>
        </p:nvSpPr>
        <p:spPr>
          <a:xfrm>
            <a:off x="6625087" y="1801294"/>
            <a:ext cx="2967486" cy="683114"/>
          </a:xfrm>
          <a:prstGeom prst="roundRect">
            <a:avLst>
              <a:gd name="adj" fmla="val 41654"/>
            </a:avLst>
          </a:prstGeom>
          <a:solidFill>
            <a:srgbClr val="0974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a:ea typeface="+mn-ea"/>
                <a:cs typeface="+mn-cs"/>
              </a:rPr>
              <a:t>Expected Outcomes</a:t>
            </a:r>
          </a:p>
        </p:txBody>
      </p:sp>
      <p:sp>
        <p:nvSpPr>
          <p:cNvPr id="8" name="Rounded Rectangle 7"/>
          <p:cNvSpPr/>
          <p:nvPr/>
        </p:nvSpPr>
        <p:spPr>
          <a:xfrm>
            <a:off x="6625087" y="3600812"/>
            <a:ext cx="2967486" cy="1247233"/>
          </a:xfrm>
          <a:prstGeom prst="roundRect">
            <a:avLst>
              <a:gd name="adj" fmla="val 24487"/>
            </a:avLst>
          </a:prstGeom>
          <a:solidFill>
            <a:schemeClr val="bg1">
              <a:lumMod val="85000"/>
            </a:schemeClr>
          </a:solidFill>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rial"/>
                <a:ea typeface="+mn-ea"/>
                <a:cs typeface="+mn-cs"/>
              </a:rPr>
              <a:t>75% achievement of targets for quality </a:t>
            </a:r>
          </a:p>
        </p:txBody>
      </p:sp>
      <p:sp>
        <p:nvSpPr>
          <p:cNvPr id="9" name="Rounded Rectangle 8"/>
          <p:cNvSpPr/>
          <p:nvPr/>
        </p:nvSpPr>
        <p:spPr>
          <a:xfrm>
            <a:off x="6625087" y="5047173"/>
            <a:ext cx="2967486" cy="1247233"/>
          </a:xfrm>
          <a:prstGeom prst="roundRect">
            <a:avLst>
              <a:gd name="adj" fmla="val 32307"/>
            </a:avLst>
          </a:prstGeom>
          <a:solidFill>
            <a:schemeClr val="bg1">
              <a:lumMod val="85000"/>
            </a:schemeClr>
          </a:solidFill>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rial"/>
                <a:ea typeface="+mn-ea"/>
                <a:cs typeface="+mn-cs"/>
              </a:rPr>
              <a:t>80% satisfaction of beneficiaries</a:t>
            </a:r>
          </a:p>
        </p:txBody>
      </p:sp>
      <p:sp>
        <p:nvSpPr>
          <p:cNvPr id="10" name="Right Brace 9"/>
          <p:cNvSpPr/>
          <p:nvPr/>
        </p:nvSpPr>
        <p:spPr>
          <a:xfrm>
            <a:off x="9750766" y="2142851"/>
            <a:ext cx="483079" cy="3926095"/>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4" name="Right Brace 13"/>
          <p:cNvSpPr/>
          <p:nvPr/>
        </p:nvSpPr>
        <p:spPr>
          <a:xfrm>
            <a:off x="5775189" y="2080647"/>
            <a:ext cx="483079" cy="4213759"/>
          </a:xfrm>
          <a:prstGeom prst="rightBrace">
            <a:avLst>
              <a:gd name="adj1" fmla="val 114038"/>
              <a:gd name="adj2" fmla="val 50564"/>
            </a:avLst>
          </a:prstGeom>
          <a:ln w="12700">
            <a:solidFill>
              <a:srgbClr val="035449"/>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5" name="TextBox 14"/>
          <p:cNvSpPr txBox="1"/>
          <p:nvPr/>
        </p:nvSpPr>
        <p:spPr>
          <a:xfrm>
            <a:off x="10326210" y="1814548"/>
            <a:ext cx="1598762" cy="1938992"/>
          </a:xfrm>
          <a:prstGeom prst="rect">
            <a:avLst/>
          </a:prstGeom>
          <a:solidFill>
            <a:srgbClr val="097458"/>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a:ea typeface="+mn-ea"/>
                <a:cs typeface="+mn-cs"/>
              </a:rPr>
              <a:t>LaQshya Badges – Platinum/ Gold/ Silver</a:t>
            </a:r>
          </a:p>
        </p:txBody>
      </p:sp>
      <p:sp>
        <p:nvSpPr>
          <p:cNvPr id="16" name="TextBox 15"/>
          <p:cNvSpPr txBox="1"/>
          <p:nvPr/>
        </p:nvSpPr>
        <p:spPr>
          <a:xfrm>
            <a:off x="10358483" y="4489476"/>
            <a:ext cx="1598762" cy="1200329"/>
          </a:xfrm>
          <a:prstGeom prst="rect">
            <a:avLst/>
          </a:prstGeom>
          <a:solidFill>
            <a:srgbClr val="097458"/>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a:ea typeface="+mn-ea"/>
                <a:cs typeface="+mn-cs"/>
              </a:rPr>
              <a:t>Facility level Incentives </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95099" y="126999"/>
            <a:ext cx="561009" cy="392501"/>
          </a:xfrm>
          <a:prstGeom prst="rect">
            <a:avLst/>
          </a:prstGeom>
        </p:spPr>
      </p:pic>
      <p:sp>
        <p:nvSpPr>
          <p:cNvPr id="18" name="Rounded Rectangle 17">
            <a:extLst>
              <a:ext uri="{FF2B5EF4-FFF2-40B4-BE49-F238E27FC236}">
                <a16:creationId xmlns:a16="http://schemas.microsoft.com/office/drawing/2014/main" id="{F918E5FD-45E9-C547-8E81-C33B65DA6789}"/>
              </a:ext>
            </a:extLst>
          </p:cNvPr>
          <p:cNvSpPr/>
          <p:nvPr/>
        </p:nvSpPr>
        <p:spPr>
          <a:xfrm>
            <a:off x="482603" y="126999"/>
            <a:ext cx="11125197" cy="944121"/>
          </a:xfrm>
          <a:prstGeom prst="roundRect">
            <a:avLst>
              <a:gd name="adj" fmla="val 50000"/>
            </a:avLst>
          </a:prstGeom>
          <a:solidFill>
            <a:srgbClr val="0974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ounded Rectangle 18">
            <a:extLst>
              <a:ext uri="{FF2B5EF4-FFF2-40B4-BE49-F238E27FC236}">
                <a16:creationId xmlns:a16="http://schemas.microsoft.com/office/drawing/2014/main" id="{7C59847A-7FB8-6148-AAB2-839D2E058F78}"/>
              </a:ext>
            </a:extLst>
          </p:cNvPr>
          <p:cNvSpPr/>
          <p:nvPr/>
        </p:nvSpPr>
        <p:spPr>
          <a:xfrm>
            <a:off x="584201" y="126999"/>
            <a:ext cx="10909300" cy="944121"/>
          </a:xfrm>
          <a:prstGeom prst="roundRect">
            <a:avLst>
              <a:gd name="adj" fmla="val 50000"/>
            </a:avLst>
          </a:prstGeom>
          <a:solidFill>
            <a:schemeClr val="bg1">
              <a:lumMod val="95000"/>
            </a:schemeClr>
          </a:solidFill>
          <a:ln>
            <a:solidFill>
              <a:srgbClr val="0974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457200" fontAlgn="base">
              <a:spcBef>
                <a:spcPct val="0"/>
              </a:spcBef>
              <a:spcAft>
                <a:spcPct val="0"/>
              </a:spcAft>
              <a:defRPr/>
            </a:pPr>
            <a:r>
              <a:rPr lang="en-GB" sz="3600" b="1" i="1" dirty="0">
                <a:solidFill>
                  <a:srgbClr val="035449"/>
                </a:solidFill>
                <a:cs typeface="Arial" pitchFamily="34" charset="0"/>
              </a:rPr>
              <a:t>La</a:t>
            </a:r>
            <a:r>
              <a:rPr lang="en-GB" sz="3600" b="1" i="1" dirty="0">
                <a:solidFill>
                  <a:srgbClr val="C00000"/>
                </a:solidFill>
                <a:cs typeface="Arial" pitchFamily="34" charset="0"/>
              </a:rPr>
              <a:t>Q</a:t>
            </a:r>
            <a:r>
              <a:rPr lang="en-GB" sz="3600" b="1" i="1" dirty="0">
                <a:solidFill>
                  <a:srgbClr val="035449"/>
                </a:solidFill>
                <a:cs typeface="Arial" pitchFamily="34" charset="0"/>
              </a:rPr>
              <a:t>shya| </a:t>
            </a:r>
            <a:r>
              <a:rPr lang="hi-IN" sz="3600" b="1" i="1" dirty="0">
                <a:solidFill>
                  <a:srgbClr val="035449"/>
                </a:solidFill>
              </a:rPr>
              <a:t>लक्ष्य</a:t>
            </a:r>
            <a:endParaRPr lang="en-IN" sz="3600" i="1" dirty="0">
              <a:solidFill>
                <a:srgbClr val="035449"/>
              </a:solidFill>
              <a:cs typeface="Arial" pitchFamily="34" charset="0"/>
            </a:endParaRPr>
          </a:p>
          <a:p>
            <a:pPr lvl="0" algn="ctr" defTabSz="457200" fontAlgn="base">
              <a:spcBef>
                <a:spcPct val="0"/>
              </a:spcBef>
              <a:spcAft>
                <a:spcPct val="0"/>
              </a:spcAft>
              <a:defRPr/>
            </a:pPr>
            <a:r>
              <a:rPr lang="en-GB" sz="2800" b="1" i="1" dirty="0">
                <a:solidFill>
                  <a:srgbClr val="035449"/>
                </a:solidFill>
                <a:cs typeface="Arial" pitchFamily="34" charset="0"/>
              </a:rPr>
              <a:t>(Labour Room Quality Improvement Initiative)</a:t>
            </a:r>
            <a:endParaRPr lang="en-IN" sz="2800" i="1" dirty="0">
              <a:solidFill>
                <a:srgbClr val="035449"/>
              </a:solidFill>
              <a:cs typeface="Arial" pitchFamily="34" charset="0"/>
            </a:endParaRPr>
          </a:p>
        </p:txBody>
      </p:sp>
      <p:sp>
        <p:nvSpPr>
          <p:cNvPr id="2" name="Rectangle 1">
            <a:extLst>
              <a:ext uri="{FF2B5EF4-FFF2-40B4-BE49-F238E27FC236}">
                <a16:creationId xmlns:a16="http://schemas.microsoft.com/office/drawing/2014/main" id="{305CB176-499F-3349-9691-AD3CA0839135}"/>
              </a:ext>
            </a:extLst>
          </p:cNvPr>
          <p:cNvSpPr/>
          <p:nvPr/>
        </p:nvSpPr>
        <p:spPr>
          <a:xfrm>
            <a:off x="987499" y="6454384"/>
            <a:ext cx="9575379" cy="400110"/>
          </a:xfrm>
          <a:prstGeom prst="rect">
            <a:avLst/>
          </a:prstGeom>
        </p:spPr>
        <p:txBody>
          <a:bodyPr wrap="square">
            <a:spAutoFit/>
          </a:bodyPr>
          <a:lstStyle/>
          <a:p>
            <a:pPr lvl="0" algn="ctr">
              <a:defRPr/>
            </a:pPr>
            <a:r>
              <a:rPr lang="en-IN" sz="2000" b="1" dirty="0">
                <a:solidFill>
                  <a:schemeClr val="accent2">
                    <a:lumMod val="50000"/>
                  </a:schemeClr>
                </a:solidFill>
                <a:latin typeface="Times New Roman" pitchFamily="18" charset="0"/>
                <a:cs typeface="Times New Roman" pitchFamily="18" charset="0"/>
              </a:rPr>
              <a:t>Total LaQshya facilities:  </a:t>
            </a:r>
            <a:r>
              <a:rPr lang="en-US" sz="2000" b="1" dirty="0">
                <a:solidFill>
                  <a:schemeClr val="accent2">
                    <a:lumMod val="50000"/>
                  </a:schemeClr>
                </a:solidFill>
                <a:latin typeface="Times New Roman" pitchFamily="18" charset="0"/>
                <a:ea typeface="Calibri"/>
                <a:cs typeface="Times New Roman" pitchFamily="18" charset="0"/>
              </a:rPr>
              <a:t>2444         National Certification: </a:t>
            </a:r>
            <a:r>
              <a:rPr lang="en-US" sz="2000" b="1" dirty="0" smtClean="0">
                <a:solidFill>
                  <a:schemeClr val="accent2">
                    <a:lumMod val="50000"/>
                  </a:schemeClr>
                </a:solidFill>
                <a:latin typeface="Times New Roman" pitchFamily="18" charset="0"/>
                <a:ea typeface="Calibri"/>
                <a:cs typeface="Times New Roman" pitchFamily="18" charset="0"/>
              </a:rPr>
              <a:t>LR-262   </a:t>
            </a:r>
            <a:r>
              <a:rPr lang="en-US" sz="2000" b="1" dirty="0">
                <a:solidFill>
                  <a:schemeClr val="accent2">
                    <a:lumMod val="50000"/>
                  </a:schemeClr>
                </a:solidFill>
                <a:latin typeface="Times New Roman" pitchFamily="18" charset="0"/>
                <a:ea typeface="Calibri"/>
                <a:cs typeface="Times New Roman" pitchFamily="18" charset="0"/>
              </a:rPr>
              <a:t>OT- </a:t>
            </a:r>
            <a:r>
              <a:rPr lang="en-US" sz="2000" b="1" dirty="0" smtClean="0">
                <a:solidFill>
                  <a:schemeClr val="accent2">
                    <a:lumMod val="50000"/>
                  </a:schemeClr>
                </a:solidFill>
                <a:latin typeface="Times New Roman" pitchFamily="18" charset="0"/>
                <a:ea typeface="Calibri"/>
                <a:cs typeface="Times New Roman" pitchFamily="18" charset="0"/>
              </a:rPr>
              <a:t>229</a:t>
            </a:r>
            <a:endParaRPr lang="en-GB" sz="2000" b="1" dirty="0">
              <a:solidFill>
                <a:schemeClr val="accent2">
                  <a:lumMod val="50000"/>
                </a:schemeClr>
              </a:solidFill>
              <a:latin typeface="Times New Roman" pitchFamily="18" charset="0"/>
              <a:cs typeface="Times New Roman" pitchFamily="18" charset="0"/>
            </a:endParaRPr>
          </a:p>
        </p:txBody>
      </p:sp>
      <p:sp>
        <p:nvSpPr>
          <p:cNvPr id="11" name="Rectangle 10">
            <a:extLst>
              <a:ext uri="{FF2B5EF4-FFF2-40B4-BE49-F238E27FC236}">
                <a16:creationId xmlns:a16="http://schemas.microsoft.com/office/drawing/2014/main" id="{CC1E9E5F-C7B8-BE41-9F87-3324FD272993}"/>
              </a:ext>
            </a:extLst>
          </p:cNvPr>
          <p:cNvSpPr/>
          <p:nvPr/>
        </p:nvSpPr>
        <p:spPr>
          <a:xfrm>
            <a:off x="5220302" y="6536853"/>
            <a:ext cx="45719" cy="235171"/>
          </a:xfrm>
          <a:prstGeom prst="rect">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085299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ounded Rectangle 23">
            <a:extLst>
              <a:ext uri="{FF2B5EF4-FFF2-40B4-BE49-F238E27FC236}">
                <a16:creationId xmlns:a16="http://schemas.microsoft.com/office/drawing/2014/main" id="{E4309107-2108-984D-9A00-FD1B2C4F8E6E}"/>
              </a:ext>
            </a:extLst>
          </p:cNvPr>
          <p:cNvSpPr/>
          <p:nvPr/>
        </p:nvSpPr>
        <p:spPr>
          <a:xfrm>
            <a:off x="9385298" y="1511300"/>
            <a:ext cx="2743202" cy="47879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ounded Rectangle 18">
            <a:extLst>
              <a:ext uri="{FF2B5EF4-FFF2-40B4-BE49-F238E27FC236}">
                <a16:creationId xmlns:a16="http://schemas.microsoft.com/office/drawing/2014/main" id="{297304F5-AF76-B34F-91E4-9ACAD1820B4B}"/>
              </a:ext>
            </a:extLst>
          </p:cNvPr>
          <p:cNvSpPr/>
          <p:nvPr/>
        </p:nvSpPr>
        <p:spPr>
          <a:xfrm>
            <a:off x="6337300" y="1511300"/>
            <a:ext cx="2895600" cy="47879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ounded Rectangle 13">
            <a:extLst>
              <a:ext uri="{FF2B5EF4-FFF2-40B4-BE49-F238E27FC236}">
                <a16:creationId xmlns:a16="http://schemas.microsoft.com/office/drawing/2014/main" id="{1B4BAB24-CC09-534F-86F7-F6896BA89126}"/>
              </a:ext>
            </a:extLst>
          </p:cNvPr>
          <p:cNvSpPr/>
          <p:nvPr/>
        </p:nvSpPr>
        <p:spPr>
          <a:xfrm>
            <a:off x="3289302" y="1562100"/>
            <a:ext cx="2895600" cy="47879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ounded Rectangle 9">
            <a:extLst>
              <a:ext uri="{FF2B5EF4-FFF2-40B4-BE49-F238E27FC236}">
                <a16:creationId xmlns:a16="http://schemas.microsoft.com/office/drawing/2014/main" id="{8C0EE65A-85ED-7140-BFD7-884399BAC10B}"/>
              </a:ext>
            </a:extLst>
          </p:cNvPr>
          <p:cNvSpPr/>
          <p:nvPr/>
        </p:nvSpPr>
        <p:spPr>
          <a:xfrm>
            <a:off x="292100" y="1562100"/>
            <a:ext cx="2895600" cy="47879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ounded Rectangle 4">
            <a:extLst>
              <a:ext uri="{FF2B5EF4-FFF2-40B4-BE49-F238E27FC236}">
                <a16:creationId xmlns:a16="http://schemas.microsoft.com/office/drawing/2014/main" id="{B900F7E5-359D-6A47-BCCA-8BF48AE3174C}"/>
              </a:ext>
            </a:extLst>
          </p:cNvPr>
          <p:cNvSpPr/>
          <p:nvPr/>
        </p:nvSpPr>
        <p:spPr>
          <a:xfrm>
            <a:off x="660400" y="1193800"/>
            <a:ext cx="2159000" cy="838200"/>
          </a:xfrm>
          <a:prstGeom prst="roundRect">
            <a:avLst>
              <a:gd name="adj" fmla="val 50000"/>
            </a:avLst>
          </a:prstGeom>
          <a:solidFill>
            <a:srgbClr val="0974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Newborn Health</a:t>
            </a:r>
          </a:p>
        </p:txBody>
      </p:sp>
      <p:sp>
        <p:nvSpPr>
          <p:cNvPr id="6" name="Rounded Rectangle 5">
            <a:extLst>
              <a:ext uri="{FF2B5EF4-FFF2-40B4-BE49-F238E27FC236}">
                <a16:creationId xmlns:a16="http://schemas.microsoft.com/office/drawing/2014/main" id="{2071CA25-B37E-6E49-BBB8-5E7603875350}"/>
              </a:ext>
            </a:extLst>
          </p:cNvPr>
          <p:cNvSpPr/>
          <p:nvPr/>
        </p:nvSpPr>
        <p:spPr>
          <a:xfrm>
            <a:off x="3594102" y="1193800"/>
            <a:ext cx="2286000" cy="838200"/>
          </a:xfrm>
          <a:prstGeom prst="roundRect">
            <a:avLst>
              <a:gd name="adj" fmla="val 48485"/>
            </a:avLst>
          </a:prstGeom>
          <a:solidFill>
            <a:srgbClr val="0974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Nutrition related intervention</a:t>
            </a:r>
          </a:p>
        </p:txBody>
      </p:sp>
      <p:sp>
        <p:nvSpPr>
          <p:cNvPr id="7" name="Rounded Rectangle 6">
            <a:extLst>
              <a:ext uri="{FF2B5EF4-FFF2-40B4-BE49-F238E27FC236}">
                <a16:creationId xmlns:a16="http://schemas.microsoft.com/office/drawing/2014/main" id="{B8561CD4-0EFE-4047-8EEC-A9C5E976600C}"/>
              </a:ext>
            </a:extLst>
          </p:cNvPr>
          <p:cNvSpPr/>
          <p:nvPr/>
        </p:nvSpPr>
        <p:spPr>
          <a:xfrm>
            <a:off x="6489700" y="1092200"/>
            <a:ext cx="2578098" cy="939800"/>
          </a:xfrm>
          <a:prstGeom prst="roundRect">
            <a:avLst>
              <a:gd name="adj" fmla="val 36364"/>
            </a:avLst>
          </a:prstGeom>
          <a:solidFill>
            <a:srgbClr val="0974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Pneumonia and diarrhea related intervention</a:t>
            </a:r>
          </a:p>
        </p:txBody>
      </p:sp>
      <p:sp>
        <p:nvSpPr>
          <p:cNvPr id="9" name="Rounded Rectangle 8">
            <a:extLst>
              <a:ext uri="{FF2B5EF4-FFF2-40B4-BE49-F238E27FC236}">
                <a16:creationId xmlns:a16="http://schemas.microsoft.com/office/drawing/2014/main" id="{8609EB88-D43D-8946-951A-8BBDBAB9D036}"/>
              </a:ext>
            </a:extLst>
          </p:cNvPr>
          <p:cNvSpPr/>
          <p:nvPr/>
        </p:nvSpPr>
        <p:spPr>
          <a:xfrm>
            <a:off x="9690098" y="1092200"/>
            <a:ext cx="2159000" cy="736600"/>
          </a:xfrm>
          <a:prstGeom prst="roundRect">
            <a:avLst>
              <a:gd name="adj" fmla="val 35633"/>
            </a:avLst>
          </a:prstGeom>
          <a:solidFill>
            <a:srgbClr val="0974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RBSK</a:t>
            </a:r>
          </a:p>
        </p:txBody>
      </p:sp>
      <p:sp>
        <p:nvSpPr>
          <p:cNvPr id="11" name="Rounded Rectangle 10">
            <a:extLst>
              <a:ext uri="{FF2B5EF4-FFF2-40B4-BE49-F238E27FC236}">
                <a16:creationId xmlns:a16="http://schemas.microsoft.com/office/drawing/2014/main" id="{D7642A52-32B1-7A44-90EF-E8EEFFE144AB}"/>
              </a:ext>
            </a:extLst>
          </p:cNvPr>
          <p:cNvSpPr/>
          <p:nvPr/>
        </p:nvSpPr>
        <p:spPr>
          <a:xfrm>
            <a:off x="482603" y="2324099"/>
            <a:ext cx="2540000" cy="609600"/>
          </a:xfrm>
          <a:prstGeom prst="round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Essential Newborn Care</a:t>
            </a:r>
          </a:p>
        </p:txBody>
      </p:sp>
      <p:sp>
        <p:nvSpPr>
          <p:cNvPr id="12" name="Rounded Rectangle 11">
            <a:extLst>
              <a:ext uri="{FF2B5EF4-FFF2-40B4-BE49-F238E27FC236}">
                <a16:creationId xmlns:a16="http://schemas.microsoft.com/office/drawing/2014/main" id="{E9D63B56-AB4F-684C-A3DD-1B3E0A3F1155}"/>
              </a:ext>
            </a:extLst>
          </p:cNvPr>
          <p:cNvSpPr/>
          <p:nvPr/>
        </p:nvSpPr>
        <p:spPr>
          <a:xfrm>
            <a:off x="482604" y="3194048"/>
            <a:ext cx="2540000" cy="609600"/>
          </a:xfrm>
          <a:prstGeom prst="round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Facility Based Newborn Care-SNCU/NBSU/NBCC</a:t>
            </a:r>
          </a:p>
        </p:txBody>
      </p:sp>
      <p:sp>
        <p:nvSpPr>
          <p:cNvPr id="13" name="Rounded Rectangle 12">
            <a:extLst>
              <a:ext uri="{FF2B5EF4-FFF2-40B4-BE49-F238E27FC236}">
                <a16:creationId xmlns:a16="http://schemas.microsoft.com/office/drawing/2014/main" id="{EE8B4C33-E9E7-244F-9EFE-A37DEA5814D3}"/>
              </a:ext>
            </a:extLst>
          </p:cNvPr>
          <p:cNvSpPr/>
          <p:nvPr/>
        </p:nvSpPr>
        <p:spPr>
          <a:xfrm>
            <a:off x="482603" y="4000500"/>
            <a:ext cx="2540000" cy="1295400"/>
          </a:xfrm>
          <a:prstGeom prst="round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Home Based Newborn Care (HBNC)  &amp;</a:t>
            </a:r>
          </a:p>
          <a:p>
            <a:pPr algn="ctr"/>
            <a:r>
              <a:rPr lang="en-US" b="1" dirty="0">
                <a:solidFill>
                  <a:schemeClr val="tx1"/>
                </a:solidFill>
              </a:rPr>
              <a:t>Home Based Care for Young Children (HBYC)</a:t>
            </a:r>
          </a:p>
        </p:txBody>
      </p:sp>
      <p:sp>
        <p:nvSpPr>
          <p:cNvPr id="15" name="Rounded Rectangle 14">
            <a:extLst>
              <a:ext uri="{FF2B5EF4-FFF2-40B4-BE49-F238E27FC236}">
                <a16:creationId xmlns:a16="http://schemas.microsoft.com/office/drawing/2014/main" id="{0715C78E-6AAB-AC42-AEF5-DE169F6EB7AF}"/>
              </a:ext>
            </a:extLst>
          </p:cNvPr>
          <p:cNvSpPr/>
          <p:nvPr/>
        </p:nvSpPr>
        <p:spPr>
          <a:xfrm>
            <a:off x="3492502" y="2324099"/>
            <a:ext cx="2540000" cy="609600"/>
          </a:xfrm>
          <a:prstGeom prst="round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Nutrition Rehabilitation Centres (NRCs)</a:t>
            </a:r>
          </a:p>
        </p:txBody>
      </p:sp>
      <p:sp>
        <p:nvSpPr>
          <p:cNvPr id="16" name="Rounded Rectangle 15">
            <a:extLst>
              <a:ext uri="{FF2B5EF4-FFF2-40B4-BE49-F238E27FC236}">
                <a16:creationId xmlns:a16="http://schemas.microsoft.com/office/drawing/2014/main" id="{9FB60BF0-0AFE-374A-A382-FF5CB97D133F}"/>
              </a:ext>
            </a:extLst>
          </p:cNvPr>
          <p:cNvSpPr/>
          <p:nvPr/>
        </p:nvSpPr>
        <p:spPr>
          <a:xfrm>
            <a:off x="3492502" y="3162300"/>
            <a:ext cx="2540000" cy="609600"/>
          </a:xfrm>
          <a:prstGeom prst="round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IN" b="1" dirty="0">
                <a:solidFill>
                  <a:schemeClr val="tx1"/>
                </a:solidFill>
                <a:latin typeface="+mn-lt"/>
                <a:cs typeface="Calibri" pitchFamily="34" charset="0"/>
              </a:rPr>
              <a:t>IYCF promotion / MAA Program/ CLMCs </a:t>
            </a:r>
          </a:p>
        </p:txBody>
      </p:sp>
      <p:sp>
        <p:nvSpPr>
          <p:cNvPr id="17" name="Rounded Rectangle 16">
            <a:extLst>
              <a:ext uri="{FF2B5EF4-FFF2-40B4-BE49-F238E27FC236}">
                <a16:creationId xmlns:a16="http://schemas.microsoft.com/office/drawing/2014/main" id="{881B10EC-BA06-7141-89EA-2AEAC6BE9397}"/>
              </a:ext>
            </a:extLst>
          </p:cNvPr>
          <p:cNvSpPr/>
          <p:nvPr/>
        </p:nvSpPr>
        <p:spPr>
          <a:xfrm>
            <a:off x="3467102" y="3987800"/>
            <a:ext cx="2540000" cy="1015999"/>
          </a:xfrm>
          <a:prstGeom prst="round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IN" b="1" dirty="0">
                <a:solidFill>
                  <a:schemeClr val="tx1"/>
                </a:solidFill>
                <a:latin typeface="+mn-lt"/>
                <a:cs typeface="Calibri" pitchFamily="34" charset="0"/>
              </a:rPr>
              <a:t>Anaemia Mukt Bharat (AMB) and Vitamin A suppl.</a:t>
            </a:r>
          </a:p>
        </p:txBody>
      </p:sp>
      <p:sp>
        <p:nvSpPr>
          <p:cNvPr id="18" name="Rounded Rectangle 17">
            <a:extLst>
              <a:ext uri="{FF2B5EF4-FFF2-40B4-BE49-F238E27FC236}">
                <a16:creationId xmlns:a16="http://schemas.microsoft.com/office/drawing/2014/main" id="{BB3D0ABC-9B70-9141-9552-8CBCEBC40399}"/>
              </a:ext>
            </a:extLst>
          </p:cNvPr>
          <p:cNvSpPr/>
          <p:nvPr/>
        </p:nvSpPr>
        <p:spPr>
          <a:xfrm>
            <a:off x="3492502" y="5219699"/>
            <a:ext cx="2540000" cy="609600"/>
          </a:xfrm>
          <a:prstGeom prst="round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IN" b="1" dirty="0">
                <a:solidFill>
                  <a:schemeClr val="tx1"/>
                </a:solidFill>
                <a:latin typeface="+mn-lt"/>
                <a:cs typeface="Calibri" pitchFamily="34" charset="0"/>
              </a:rPr>
              <a:t>Deworming</a:t>
            </a:r>
          </a:p>
        </p:txBody>
      </p:sp>
      <p:sp>
        <p:nvSpPr>
          <p:cNvPr id="20" name="Rounded Rectangle 19">
            <a:extLst>
              <a:ext uri="{FF2B5EF4-FFF2-40B4-BE49-F238E27FC236}">
                <a16:creationId xmlns:a16="http://schemas.microsoft.com/office/drawing/2014/main" id="{AA0012EA-2D41-F94F-9C2E-8A657048085B}"/>
              </a:ext>
            </a:extLst>
          </p:cNvPr>
          <p:cNvSpPr/>
          <p:nvPr/>
        </p:nvSpPr>
        <p:spPr>
          <a:xfrm>
            <a:off x="6527798" y="2317750"/>
            <a:ext cx="2540000" cy="609600"/>
          </a:xfrm>
          <a:prstGeom prst="round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IN" b="1" dirty="0">
                <a:solidFill>
                  <a:schemeClr val="tx1"/>
                </a:solidFill>
                <a:cs typeface="Calibri" pitchFamily="34" charset="0"/>
              </a:rPr>
              <a:t>IMNCI and F-IMNCI</a:t>
            </a:r>
          </a:p>
        </p:txBody>
      </p:sp>
      <p:sp>
        <p:nvSpPr>
          <p:cNvPr id="21" name="Rounded Rectangle 20">
            <a:extLst>
              <a:ext uri="{FF2B5EF4-FFF2-40B4-BE49-F238E27FC236}">
                <a16:creationId xmlns:a16="http://schemas.microsoft.com/office/drawing/2014/main" id="{116CFBFC-E964-2F4C-92BB-27961A57C0D5}"/>
              </a:ext>
            </a:extLst>
          </p:cNvPr>
          <p:cNvSpPr/>
          <p:nvPr/>
        </p:nvSpPr>
        <p:spPr>
          <a:xfrm>
            <a:off x="6508749" y="3162300"/>
            <a:ext cx="2540000" cy="609600"/>
          </a:xfrm>
          <a:prstGeom prst="round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IN" b="1" dirty="0">
                <a:solidFill>
                  <a:schemeClr val="tx1"/>
                </a:solidFill>
                <a:cs typeface="Calibri" pitchFamily="34" charset="0"/>
              </a:rPr>
              <a:t>IDCF/ </a:t>
            </a:r>
            <a:r>
              <a:rPr lang="en-IN" b="1" dirty="0" smtClean="0">
                <a:solidFill>
                  <a:schemeClr val="tx1"/>
                </a:solidFill>
                <a:cs typeface="Calibri" pitchFamily="34" charset="0"/>
              </a:rPr>
              <a:t>Defeat Diarrhea (D2)  </a:t>
            </a:r>
            <a:r>
              <a:rPr lang="en-IN" b="1" dirty="0">
                <a:solidFill>
                  <a:schemeClr val="tx1"/>
                </a:solidFill>
                <a:cs typeface="Calibri" pitchFamily="34" charset="0"/>
              </a:rPr>
              <a:t>Campaign</a:t>
            </a:r>
          </a:p>
        </p:txBody>
      </p:sp>
      <p:sp>
        <p:nvSpPr>
          <p:cNvPr id="22" name="Rounded Rectangle 21">
            <a:extLst>
              <a:ext uri="{FF2B5EF4-FFF2-40B4-BE49-F238E27FC236}">
                <a16:creationId xmlns:a16="http://schemas.microsoft.com/office/drawing/2014/main" id="{571D3F5C-F20E-E34C-B872-DF7DEDEFEB97}"/>
              </a:ext>
            </a:extLst>
          </p:cNvPr>
          <p:cNvSpPr/>
          <p:nvPr/>
        </p:nvSpPr>
        <p:spPr>
          <a:xfrm>
            <a:off x="6527798" y="3987800"/>
            <a:ext cx="2540000" cy="609600"/>
          </a:xfrm>
          <a:prstGeom prst="round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IN" b="1" dirty="0">
                <a:solidFill>
                  <a:schemeClr val="tx1"/>
                </a:solidFill>
                <a:cs typeface="Calibri" pitchFamily="34" charset="0"/>
              </a:rPr>
              <a:t>Promotion of ORS and Zinc use by ASHA</a:t>
            </a:r>
          </a:p>
        </p:txBody>
      </p:sp>
      <p:sp>
        <p:nvSpPr>
          <p:cNvPr id="23" name="Rounded Rectangle 22">
            <a:extLst>
              <a:ext uri="{FF2B5EF4-FFF2-40B4-BE49-F238E27FC236}">
                <a16:creationId xmlns:a16="http://schemas.microsoft.com/office/drawing/2014/main" id="{0A9BB558-A5D3-0645-B697-721B8FA0A9D3}"/>
              </a:ext>
            </a:extLst>
          </p:cNvPr>
          <p:cNvSpPr/>
          <p:nvPr/>
        </p:nvSpPr>
        <p:spPr>
          <a:xfrm>
            <a:off x="6515100" y="4800600"/>
            <a:ext cx="2540000" cy="609600"/>
          </a:xfrm>
          <a:prstGeom prst="round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IN" b="1" dirty="0">
                <a:solidFill>
                  <a:schemeClr val="tx1"/>
                </a:solidFill>
                <a:cs typeface="Calibri" pitchFamily="34" charset="0"/>
              </a:rPr>
              <a:t>SAANS</a:t>
            </a:r>
          </a:p>
        </p:txBody>
      </p:sp>
      <p:sp>
        <p:nvSpPr>
          <p:cNvPr id="26" name="Rounded Rectangle 25">
            <a:extLst>
              <a:ext uri="{FF2B5EF4-FFF2-40B4-BE49-F238E27FC236}">
                <a16:creationId xmlns:a16="http://schemas.microsoft.com/office/drawing/2014/main" id="{F0A39D18-BCD2-0A45-AF7C-3F829FBA4238}"/>
              </a:ext>
            </a:extLst>
          </p:cNvPr>
          <p:cNvSpPr/>
          <p:nvPr/>
        </p:nvSpPr>
        <p:spPr>
          <a:xfrm>
            <a:off x="9486899" y="2317750"/>
            <a:ext cx="2540000" cy="609600"/>
          </a:xfrm>
          <a:prstGeom prst="round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IN" b="1" dirty="0">
                <a:solidFill>
                  <a:schemeClr val="tx1"/>
                </a:solidFill>
                <a:cs typeface="Calibri" pitchFamily="34" charset="0"/>
              </a:rPr>
              <a:t>Screening at delivery points for birth defects</a:t>
            </a:r>
          </a:p>
        </p:txBody>
      </p:sp>
      <p:sp>
        <p:nvSpPr>
          <p:cNvPr id="27" name="Rounded Rectangle 26">
            <a:extLst>
              <a:ext uri="{FF2B5EF4-FFF2-40B4-BE49-F238E27FC236}">
                <a16:creationId xmlns:a16="http://schemas.microsoft.com/office/drawing/2014/main" id="{561DAC11-5101-B443-BE1A-387C2C49608C}"/>
              </a:ext>
            </a:extLst>
          </p:cNvPr>
          <p:cNvSpPr/>
          <p:nvPr/>
        </p:nvSpPr>
        <p:spPr>
          <a:xfrm>
            <a:off x="9448799" y="3162300"/>
            <a:ext cx="2540000" cy="609600"/>
          </a:xfrm>
          <a:prstGeom prst="round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IN" b="1" dirty="0">
                <a:solidFill>
                  <a:schemeClr val="tx1"/>
                </a:solidFill>
                <a:cs typeface="Calibri" pitchFamily="34" charset="0"/>
              </a:rPr>
              <a:t>Screening</a:t>
            </a:r>
            <a:r>
              <a:rPr lang="en-IN" dirty="0">
                <a:solidFill>
                  <a:schemeClr val="tx1"/>
                </a:solidFill>
                <a:cs typeface="Calibri" pitchFamily="34" charset="0"/>
              </a:rPr>
              <a:t> </a:t>
            </a:r>
            <a:r>
              <a:rPr lang="en-IN" b="1" dirty="0">
                <a:solidFill>
                  <a:schemeClr val="tx1"/>
                </a:solidFill>
                <a:cs typeface="Calibri" pitchFamily="34" charset="0"/>
              </a:rPr>
              <a:t>at AWC  and Schools for 4 Ds</a:t>
            </a:r>
          </a:p>
        </p:txBody>
      </p:sp>
      <p:sp>
        <p:nvSpPr>
          <p:cNvPr id="28" name="Rounded Rectangle 27">
            <a:extLst>
              <a:ext uri="{FF2B5EF4-FFF2-40B4-BE49-F238E27FC236}">
                <a16:creationId xmlns:a16="http://schemas.microsoft.com/office/drawing/2014/main" id="{3B29AD8F-7809-104D-8BD6-18AA424CEAA1}"/>
              </a:ext>
            </a:extLst>
          </p:cNvPr>
          <p:cNvSpPr/>
          <p:nvPr/>
        </p:nvSpPr>
        <p:spPr>
          <a:xfrm>
            <a:off x="9448799" y="3987800"/>
            <a:ext cx="2540000" cy="609600"/>
          </a:xfrm>
          <a:prstGeom prst="round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IN" b="1" dirty="0">
                <a:solidFill>
                  <a:schemeClr val="tx1"/>
                </a:solidFill>
                <a:cs typeface="Calibri" pitchFamily="34" charset="0"/>
              </a:rPr>
              <a:t>DEICs establishment</a:t>
            </a:r>
          </a:p>
        </p:txBody>
      </p:sp>
      <p:sp>
        <p:nvSpPr>
          <p:cNvPr id="31" name="Rounded Rectangle 30">
            <a:extLst>
              <a:ext uri="{FF2B5EF4-FFF2-40B4-BE49-F238E27FC236}">
                <a16:creationId xmlns:a16="http://schemas.microsoft.com/office/drawing/2014/main" id="{253B2343-3AE8-E24A-AC75-9EF87BB1DE5A}"/>
              </a:ext>
            </a:extLst>
          </p:cNvPr>
          <p:cNvSpPr/>
          <p:nvPr/>
        </p:nvSpPr>
        <p:spPr>
          <a:xfrm>
            <a:off x="482603" y="126999"/>
            <a:ext cx="11125197" cy="508001"/>
          </a:xfrm>
          <a:prstGeom prst="roundRect">
            <a:avLst>
              <a:gd name="adj" fmla="val 50000"/>
            </a:avLst>
          </a:prstGeom>
          <a:solidFill>
            <a:srgbClr val="0974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ounded Rectangle 31">
            <a:extLst>
              <a:ext uri="{FF2B5EF4-FFF2-40B4-BE49-F238E27FC236}">
                <a16:creationId xmlns:a16="http://schemas.microsoft.com/office/drawing/2014/main" id="{7FAEA523-9BF4-6447-B71D-280A63532EC0}"/>
              </a:ext>
            </a:extLst>
          </p:cNvPr>
          <p:cNvSpPr/>
          <p:nvPr/>
        </p:nvSpPr>
        <p:spPr>
          <a:xfrm>
            <a:off x="584201" y="126999"/>
            <a:ext cx="10909300" cy="508001"/>
          </a:xfrm>
          <a:prstGeom prst="roundRect">
            <a:avLst>
              <a:gd name="adj" fmla="val 50000"/>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altLang="en-US" sz="2800" b="1" dirty="0">
                <a:solidFill>
                  <a:srgbClr val="097458"/>
                </a:solidFill>
              </a:rPr>
              <a:t>Newborn &amp; Child Health Interventions</a:t>
            </a:r>
          </a:p>
        </p:txBody>
      </p:sp>
      <p:sp>
        <p:nvSpPr>
          <p:cNvPr id="33" name="TextBox 32">
            <a:extLst>
              <a:ext uri="{FF2B5EF4-FFF2-40B4-BE49-F238E27FC236}">
                <a16:creationId xmlns:a16="http://schemas.microsoft.com/office/drawing/2014/main" id="{14EBA1BD-6FB4-F741-AAB9-892E7C47F721}"/>
              </a:ext>
            </a:extLst>
          </p:cNvPr>
          <p:cNvSpPr txBox="1"/>
          <p:nvPr/>
        </p:nvSpPr>
        <p:spPr>
          <a:xfrm>
            <a:off x="4737102" y="6413440"/>
            <a:ext cx="2755902" cy="400110"/>
          </a:xfrm>
          <a:prstGeom prst="rect">
            <a:avLst/>
          </a:prstGeom>
          <a:noFill/>
        </p:spPr>
        <p:txBody>
          <a:bodyPr wrap="square" rtlCol="0">
            <a:spAutoFit/>
          </a:bodyPr>
          <a:lstStyle/>
          <a:p>
            <a:pPr algn="ctr"/>
            <a:r>
              <a:rPr lang="en-US" sz="2000" b="1" dirty="0">
                <a:solidFill>
                  <a:srgbClr val="097458"/>
                </a:solidFill>
              </a:rPr>
              <a:t>Child Death Reviews</a:t>
            </a:r>
          </a:p>
        </p:txBody>
      </p:sp>
    </p:spTree>
    <p:extLst>
      <p:ext uri="{BB962C8B-B14F-4D97-AF65-F5344CB8AC3E}">
        <p14:creationId xmlns:p14="http://schemas.microsoft.com/office/powerpoint/2010/main" val="37232054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63" y="46239"/>
            <a:ext cx="3593685" cy="952129"/>
          </a:xfrm>
          <a:solidFill>
            <a:srgbClr val="097458"/>
          </a:solidFill>
        </p:spPr>
        <p:style>
          <a:lnRef idx="2">
            <a:schemeClr val="accent6">
              <a:shade val="50000"/>
            </a:schemeClr>
          </a:lnRef>
          <a:fillRef idx="1">
            <a:schemeClr val="accent6"/>
          </a:fillRef>
          <a:effectRef idx="0">
            <a:schemeClr val="accent6"/>
          </a:effectRef>
          <a:fontRef idx="minor">
            <a:schemeClr val="lt1"/>
          </a:fontRef>
        </p:style>
        <p:txBody>
          <a:bodyPr vert="horz" lIns="91440" tIns="45720" rIns="91440" bIns="45720" rtlCol="0" anchor="ctr">
            <a:noAutofit/>
          </a:bodyPr>
          <a:lstStyle/>
          <a:p>
            <a:pPr algn="ctr" defTabSz="457200" eaLnBrk="0" fontAlgn="base" hangingPunct="0">
              <a:spcAft>
                <a:spcPct val="0"/>
              </a:spcAft>
            </a:pPr>
            <a:r>
              <a:rPr lang="en-US" sz="2800" b="1" dirty="0">
                <a:solidFill>
                  <a:schemeClr val="bg1"/>
                </a:solidFill>
                <a:latin typeface="+mj-lt"/>
              </a:rPr>
              <a:t>Newborn &amp; Child Health</a:t>
            </a:r>
            <a:endParaRPr lang="en-GB" sz="2800" b="1" dirty="0">
              <a:solidFill>
                <a:schemeClr val="bg1"/>
              </a:solidFill>
              <a:latin typeface="+mj-lt"/>
            </a:endParaRPr>
          </a:p>
        </p:txBody>
      </p:sp>
      <p:cxnSp>
        <p:nvCxnSpPr>
          <p:cNvPr id="8" name="Straight Connector 7"/>
          <p:cNvCxnSpPr/>
          <p:nvPr/>
        </p:nvCxnSpPr>
        <p:spPr>
          <a:xfrm>
            <a:off x="3752848" y="1251138"/>
            <a:ext cx="8164922" cy="0"/>
          </a:xfrm>
          <a:prstGeom prst="line">
            <a:avLst/>
          </a:prstGeom>
          <a:ln>
            <a:solidFill>
              <a:srgbClr val="035449"/>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3752848" y="387150"/>
            <a:ext cx="8168686" cy="830997"/>
          </a:xfrm>
          <a:prstGeom prst="rect">
            <a:avLst/>
          </a:prstGeom>
        </p:spPr>
        <p:txBody>
          <a:bodyPr wrap="square">
            <a:spAutoFit/>
          </a:bodyPr>
          <a:lstStyle/>
          <a:p>
            <a:pPr algn="just" defTabSz="457200" eaLnBrk="0" fontAlgn="base" hangingPunct="0">
              <a:spcBef>
                <a:spcPct val="0"/>
              </a:spcBef>
              <a:spcAft>
                <a:spcPct val="0"/>
              </a:spcAft>
            </a:pPr>
            <a:r>
              <a:rPr lang="en-US" sz="2400" b="1" dirty="0">
                <a:solidFill>
                  <a:prstClr val="black"/>
                </a:solidFill>
                <a:latin typeface="+mj-lt"/>
              </a:rPr>
              <a:t>Facility Based Newborn Care- </a:t>
            </a:r>
            <a:r>
              <a:rPr lang="en-US" sz="2400" b="1" i="1" dirty="0" smtClean="0">
                <a:solidFill>
                  <a:srgbClr val="DF5327">
                    <a:lumMod val="75000"/>
                  </a:srgbClr>
                </a:solidFill>
                <a:latin typeface="+mj-lt"/>
              </a:rPr>
              <a:t>894 </a:t>
            </a:r>
            <a:r>
              <a:rPr lang="en-IN" sz="2400" b="1" i="1" dirty="0">
                <a:solidFill>
                  <a:srgbClr val="DF5327">
                    <a:lumMod val="75000"/>
                  </a:srgbClr>
                </a:solidFill>
                <a:latin typeface="+mj-lt"/>
              </a:rPr>
              <a:t>SNCUs treating 11 lakh newborns, </a:t>
            </a:r>
            <a:r>
              <a:rPr lang="en-IN" sz="2400" b="1" i="1" dirty="0" smtClean="0">
                <a:solidFill>
                  <a:srgbClr val="DF5327">
                    <a:lumMod val="75000"/>
                  </a:srgbClr>
                </a:solidFill>
                <a:latin typeface="+mj-lt"/>
              </a:rPr>
              <a:t>2571 </a:t>
            </a:r>
            <a:r>
              <a:rPr lang="en-IN" sz="2400" b="1" i="1" dirty="0">
                <a:solidFill>
                  <a:srgbClr val="DF5327">
                    <a:lumMod val="75000"/>
                  </a:srgbClr>
                </a:solidFill>
                <a:latin typeface="+mj-lt"/>
              </a:rPr>
              <a:t>NBSUs &amp; </a:t>
            </a:r>
            <a:r>
              <a:rPr lang="en-IN" sz="2400" b="1" i="1" dirty="0" smtClean="0">
                <a:solidFill>
                  <a:srgbClr val="DF5327">
                    <a:lumMod val="75000"/>
                  </a:srgbClr>
                </a:solidFill>
                <a:latin typeface="+mj-lt"/>
              </a:rPr>
              <a:t>20,337 </a:t>
            </a:r>
            <a:r>
              <a:rPr lang="en-IN" sz="2400" b="1" i="1" dirty="0">
                <a:solidFill>
                  <a:srgbClr val="DF5327">
                    <a:lumMod val="75000"/>
                  </a:srgbClr>
                </a:solidFill>
                <a:latin typeface="+mj-lt"/>
              </a:rPr>
              <a:t>NBCCs</a:t>
            </a:r>
            <a:endParaRPr lang="en-US" sz="2400" b="1" i="1" dirty="0">
              <a:solidFill>
                <a:srgbClr val="DF5327">
                  <a:lumMod val="75000"/>
                </a:srgbClr>
              </a:solidFill>
              <a:latin typeface="+mj-lt"/>
            </a:endParaRPr>
          </a:p>
        </p:txBody>
      </p:sp>
      <p:sp>
        <p:nvSpPr>
          <p:cNvPr id="14" name="Rectangle 13"/>
          <p:cNvSpPr/>
          <p:nvPr/>
        </p:nvSpPr>
        <p:spPr>
          <a:xfrm>
            <a:off x="3752848" y="1296278"/>
            <a:ext cx="8065750" cy="830997"/>
          </a:xfrm>
          <a:prstGeom prst="rect">
            <a:avLst/>
          </a:prstGeom>
        </p:spPr>
        <p:txBody>
          <a:bodyPr wrap="square">
            <a:spAutoFit/>
          </a:bodyPr>
          <a:lstStyle/>
          <a:p>
            <a:pPr algn="just" defTabSz="457200" eaLnBrk="0" fontAlgn="base" hangingPunct="0">
              <a:spcBef>
                <a:spcPct val="0"/>
              </a:spcBef>
              <a:spcAft>
                <a:spcPct val="0"/>
              </a:spcAft>
            </a:pPr>
            <a:r>
              <a:rPr lang="en-US" sz="2400" b="1" dirty="0">
                <a:solidFill>
                  <a:prstClr val="black"/>
                </a:solidFill>
                <a:latin typeface="+mj-lt"/>
              </a:rPr>
              <a:t>Home based newborn care </a:t>
            </a:r>
            <a:r>
              <a:rPr lang="en-US" sz="2400" b="1" i="1" dirty="0">
                <a:solidFill>
                  <a:srgbClr val="DF5327">
                    <a:lumMod val="75000"/>
                  </a:srgbClr>
                </a:solidFill>
                <a:latin typeface="+mj-lt"/>
              </a:rPr>
              <a:t>– more than </a:t>
            </a:r>
            <a:r>
              <a:rPr lang="en-US" sz="2400" b="1" i="1" dirty="0" smtClean="0">
                <a:solidFill>
                  <a:srgbClr val="DF5327">
                    <a:lumMod val="75000"/>
                  </a:srgbClr>
                </a:solidFill>
                <a:latin typeface="+mj-lt"/>
              </a:rPr>
              <a:t>1.42 </a:t>
            </a:r>
            <a:r>
              <a:rPr lang="en-US" sz="2400" b="1" i="1" dirty="0">
                <a:solidFill>
                  <a:srgbClr val="DF5327">
                    <a:lumMod val="75000"/>
                  </a:srgbClr>
                </a:solidFill>
                <a:latin typeface="+mj-lt"/>
              </a:rPr>
              <a:t>crore newborns visited every year</a:t>
            </a:r>
          </a:p>
        </p:txBody>
      </p:sp>
      <p:cxnSp>
        <p:nvCxnSpPr>
          <p:cNvPr id="15" name="Straight Connector 14"/>
          <p:cNvCxnSpPr>
            <a:cxnSpLocks/>
          </p:cNvCxnSpPr>
          <p:nvPr/>
        </p:nvCxnSpPr>
        <p:spPr>
          <a:xfrm>
            <a:off x="168891" y="4949367"/>
            <a:ext cx="8488221" cy="0"/>
          </a:xfrm>
          <a:prstGeom prst="line">
            <a:avLst/>
          </a:prstGeom>
          <a:ln>
            <a:solidFill>
              <a:srgbClr val="035449"/>
            </a:solidFill>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3752849" y="2507673"/>
            <a:ext cx="8203024" cy="800219"/>
          </a:xfrm>
          <a:prstGeom prst="rect">
            <a:avLst/>
          </a:prstGeom>
        </p:spPr>
        <p:txBody>
          <a:bodyPr wrap="square">
            <a:spAutoFit/>
          </a:bodyPr>
          <a:lstStyle/>
          <a:p>
            <a:r>
              <a:rPr lang="en-IN" sz="2400" b="1" dirty="0">
                <a:solidFill>
                  <a:prstClr val="black"/>
                </a:solidFill>
                <a:latin typeface="+mj-lt"/>
              </a:rPr>
              <a:t>Mother’ s Absolute Affection (MAA) Programme: </a:t>
            </a:r>
            <a:r>
              <a:rPr lang="en-US" sz="2400" b="1" dirty="0">
                <a:solidFill>
                  <a:srgbClr val="000000"/>
                </a:solidFill>
                <a:latin typeface="+mj-lt"/>
              </a:rPr>
              <a:t>Pro</a:t>
            </a:r>
            <a:r>
              <a:rPr lang="en-US" sz="2200" b="1" dirty="0">
                <a:solidFill>
                  <a:srgbClr val="000000"/>
                </a:solidFill>
                <a:latin typeface="+mj-lt"/>
              </a:rPr>
              <a:t>mote, Protect &amp; Support breastfeeding at facility and community levels. </a:t>
            </a:r>
          </a:p>
        </p:txBody>
      </p:sp>
      <p:pic>
        <p:nvPicPr>
          <p:cNvPr id="20" name="Picture 2" descr="http://www.dhguna.com/gallary_files/vlb_images0/sncu__sick_newborn_care_unit_1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183" y="1075421"/>
            <a:ext cx="3453483" cy="25710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cxnSp>
        <p:nvCxnSpPr>
          <p:cNvPr id="27" name="Straight Connector 26"/>
          <p:cNvCxnSpPr>
            <a:cxnSpLocks/>
          </p:cNvCxnSpPr>
          <p:nvPr/>
        </p:nvCxnSpPr>
        <p:spPr>
          <a:xfrm>
            <a:off x="3790950" y="2319830"/>
            <a:ext cx="8164922" cy="0"/>
          </a:xfrm>
          <a:prstGeom prst="line">
            <a:avLst/>
          </a:prstGeom>
          <a:ln>
            <a:solidFill>
              <a:srgbClr val="035449"/>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116356" y="5202300"/>
            <a:ext cx="8284339" cy="1077218"/>
          </a:xfrm>
          <a:prstGeom prst="rect">
            <a:avLst/>
          </a:prstGeom>
        </p:spPr>
        <p:txBody>
          <a:bodyPr wrap="square">
            <a:spAutoFit/>
          </a:bodyPr>
          <a:lstStyle/>
          <a:p>
            <a:pPr algn="just"/>
            <a:r>
              <a:rPr lang="en-US" sz="2400" b="1" dirty="0">
                <a:solidFill>
                  <a:prstClr val="black"/>
                </a:solidFill>
                <a:latin typeface="+mj-lt"/>
              </a:rPr>
              <a:t>National Deworming Day (NDD) </a:t>
            </a:r>
            <a:r>
              <a:rPr lang="en-US" sz="2400" b="1" dirty="0">
                <a:solidFill>
                  <a:srgbClr val="DF5327">
                    <a:lumMod val="75000"/>
                  </a:srgbClr>
                </a:solidFill>
                <a:latin typeface="+mj-lt"/>
              </a:rPr>
              <a:t>– </a:t>
            </a:r>
          </a:p>
          <a:p>
            <a:pPr marL="342900" indent="-342900" algn="just">
              <a:buFont typeface="Arial" panose="020B0604020202020204" pitchFamily="34" charset="0"/>
              <a:buChar char="•"/>
            </a:pPr>
            <a:endParaRPr lang="en-US" sz="2000" b="1" dirty="0" smtClean="0">
              <a:solidFill>
                <a:srgbClr val="DF5327">
                  <a:lumMod val="75000"/>
                </a:srgbClr>
              </a:solidFill>
              <a:latin typeface="+mj-lt"/>
            </a:endParaRPr>
          </a:p>
          <a:p>
            <a:pPr marL="342900" indent="-342900" algn="just">
              <a:buFont typeface="Arial" panose="020B0604020202020204" pitchFamily="34" charset="0"/>
              <a:buChar char="•"/>
            </a:pPr>
            <a:r>
              <a:rPr lang="en-US" sz="2000" b="1" dirty="0" smtClean="0">
                <a:solidFill>
                  <a:srgbClr val="DF5327">
                    <a:lumMod val="75000"/>
                  </a:srgbClr>
                </a:solidFill>
                <a:latin typeface="+mj-lt"/>
              </a:rPr>
              <a:t>11.02 crore children in 25 States/UTs in 10</a:t>
            </a:r>
            <a:r>
              <a:rPr lang="en-US" sz="2000" b="1" baseline="30000" dirty="0" smtClean="0">
                <a:solidFill>
                  <a:srgbClr val="DF5327">
                    <a:lumMod val="75000"/>
                  </a:srgbClr>
                </a:solidFill>
                <a:latin typeface="+mj-lt"/>
              </a:rPr>
              <a:t>th</a:t>
            </a:r>
            <a:r>
              <a:rPr lang="en-US" sz="2000" b="1" dirty="0" smtClean="0">
                <a:solidFill>
                  <a:srgbClr val="DF5327">
                    <a:lumMod val="75000"/>
                  </a:srgbClr>
                </a:solidFill>
                <a:latin typeface="+mj-lt"/>
              </a:rPr>
              <a:t> Round  (February 2020)</a:t>
            </a:r>
            <a:endParaRPr lang="en-IN" sz="2000" b="1" dirty="0">
              <a:solidFill>
                <a:srgbClr val="DF5327">
                  <a:lumMod val="75000"/>
                </a:srgbClr>
              </a:solidFill>
              <a:latin typeface="+mj-lt"/>
            </a:endParaRPr>
          </a:p>
        </p:txBody>
      </p:sp>
      <p:pic>
        <p:nvPicPr>
          <p:cNvPr id="2050" name="Picture 2" descr="C:\Users\Child Health Div\Pictures\ASHA_HomeVisitations\ASHA BF_calendar image.jp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9063636" y="4156454"/>
            <a:ext cx="2854134" cy="2439092"/>
          </a:xfrm>
          <a:prstGeom prst="rect">
            <a:avLst/>
          </a:prstGeom>
          <a:noFill/>
          <a:extLst>
            <a:ext uri="{909E8E84-426E-40DD-AFC4-6F175D3DCCD1}">
              <a14:hiddenFill xmlns:a14="http://schemas.microsoft.com/office/drawing/2010/main">
                <a:solidFill>
                  <a:srgbClr val="FFFFFF"/>
                </a:solidFill>
              </a14:hiddenFill>
            </a:ext>
          </a:extLst>
        </p:spPr>
      </p:pic>
      <p:cxnSp>
        <p:nvCxnSpPr>
          <p:cNvPr id="19" name="Straight Connector 18"/>
          <p:cNvCxnSpPr/>
          <p:nvPr/>
        </p:nvCxnSpPr>
        <p:spPr>
          <a:xfrm>
            <a:off x="8845047" y="4278631"/>
            <a:ext cx="0" cy="2316915"/>
          </a:xfrm>
          <a:prstGeom prst="line">
            <a:avLst/>
          </a:prstGeom>
          <a:ln>
            <a:solidFill>
              <a:srgbClr val="035449"/>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cxnSpLocks/>
          </p:cNvCxnSpPr>
          <p:nvPr/>
        </p:nvCxnSpPr>
        <p:spPr>
          <a:xfrm>
            <a:off x="3790950" y="3429000"/>
            <a:ext cx="8164922" cy="0"/>
          </a:xfrm>
          <a:prstGeom prst="line">
            <a:avLst/>
          </a:prstGeom>
          <a:ln>
            <a:solidFill>
              <a:srgbClr val="035449"/>
            </a:solidFill>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109183" y="4033338"/>
            <a:ext cx="8065750" cy="830997"/>
          </a:xfrm>
          <a:prstGeom prst="rect">
            <a:avLst/>
          </a:prstGeom>
        </p:spPr>
        <p:txBody>
          <a:bodyPr wrap="square">
            <a:spAutoFit/>
          </a:bodyPr>
          <a:lstStyle/>
          <a:p>
            <a:pPr algn="just" defTabSz="457200" eaLnBrk="0" fontAlgn="base" hangingPunct="0">
              <a:spcBef>
                <a:spcPct val="0"/>
              </a:spcBef>
              <a:spcAft>
                <a:spcPct val="0"/>
              </a:spcAft>
            </a:pPr>
            <a:r>
              <a:rPr lang="en-US" sz="2400" b="1" dirty="0">
                <a:solidFill>
                  <a:prstClr val="black"/>
                </a:solidFill>
                <a:latin typeface="+mj-lt"/>
              </a:rPr>
              <a:t>Nutrition </a:t>
            </a:r>
            <a:r>
              <a:rPr lang="en-US" sz="2400" b="1" dirty="0" smtClean="0">
                <a:solidFill>
                  <a:prstClr val="black"/>
                </a:solidFill>
                <a:latin typeface="+mj-lt"/>
              </a:rPr>
              <a:t>Rehabilitation Centers (NRC) </a:t>
            </a:r>
            <a:r>
              <a:rPr lang="en-US" sz="2400" b="1" i="1" dirty="0">
                <a:solidFill>
                  <a:srgbClr val="DF5327">
                    <a:lumMod val="75000"/>
                  </a:srgbClr>
                </a:solidFill>
                <a:latin typeface="+mj-lt"/>
              </a:rPr>
              <a:t>– </a:t>
            </a:r>
            <a:r>
              <a:rPr lang="en-US" sz="2400" b="1" i="1" dirty="0" smtClean="0">
                <a:solidFill>
                  <a:srgbClr val="DF5327">
                    <a:lumMod val="75000"/>
                  </a:srgbClr>
                </a:solidFill>
                <a:latin typeface="+mj-lt"/>
              </a:rPr>
              <a:t>1072 </a:t>
            </a:r>
            <a:r>
              <a:rPr lang="en-US" sz="2400" b="1" i="1" dirty="0">
                <a:solidFill>
                  <a:srgbClr val="DF5327">
                    <a:lumMod val="75000"/>
                  </a:srgbClr>
                </a:solidFill>
                <a:latin typeface="+mj-lt"/>
              </a:rPr>
              <a:t>centres operational; nearly 2.0 lakh annual admissions</a:t>
            </a:r>
          </a:p>
        </p:txBody>
      </p:sp>
    </p:spTree>
    <p:extLst>
      <p:ext uri="{BB962C8B-B14F-4D97-AF65-F5344CB8AC3E}">
        <p14:creationId xmlns:p14="http://schemas.microsoft.com/office/powerpoint/2010/main" val="38648135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197947" y="1927335"/>
          <a:ext cx="4577160" cy="4471234"/>
        </p:xfrm>
        <a:graphic>
          <a:graphicData uri="http://schemas.openxmlformats.org/drawingml/2006/table">
            <a:tbl>
              <a:tblPr firstRow="1" bandRow="1">
                <a:tableStyleId>{2D5ABB26-0587-4C30-8999-92F81FD0307C}</a:tableStyleId>
              </a:tblPr>
              <a:tblGrid>
                <a:gridCol w="1743678">
                  <a:extLst>
                    <a:ext uri="{9D8B030D-6E8A-4147-A177-3AD203B41FA5}">
                      <a16:colId xmlns:a16="http://schemas.microsoft.com/office/drawing/2014/main" val="20000"/>
                    </a:ext>
                  </a:extLst>
                </a:gridCol>
                <a:gridCol w="2833482">
                  <a:extLst>
                    <a:ext uri="{9D8B030D-6E8A-4147-A177-3AD203B41FA5}">
                      <a16:colId xmlns:a16="http://schemas.microsoft.com/office/drawing/2014/main" val="20001"/>
                    </a:ext>
                  </a:extLst>
                </a:gridCol>
              </a:tblGrid>
              <a:tr h="1210556">
                <a:tc>
                  <a:txBody>
                    <a:bodyPr/>
                    <a:lstStyle/>
                    <a:p>
                      <a:pPr marL="0" marR="0">
                        <a:lnSpc>
                          <a:spcPct val="115000"/>
                        </a:lnSpc>
                        <a:spcBef>
                          <a:spcPts val="0"/>
                        </a:spcBef>
                        <a:spcAft>
                          <a:spcPts val="0"/>
                        </a:spcAft>
                      </a:pPr>
                      <a:r>
                        <a:rPr lang="en-IN" sz="2400" b="1" dirty="0">
                          <a:effectLst/>
                        </a:rPr>
                        <a:t>ORS</a:t>
                      </a:r>
                      <a:endParaRPr lang="en-US" sz="2400" b="1" dirty="0">
                        <a:effectLst/>
                        <a:latin typeface="Calibri"/>
                        <a:ea typeface="Calibri"/>
                        <a:cs typeface="Times New Roman"/>
                      </a:endParaRPr>
                    </a:p>
                  </a:txBody>
                  <a:tcPr marL="84407" marR="84407"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nSpc>
                          <a:spcPct val="115000"/>
                        </a:lnSpc>
                        <a:spcBef>
                          <a:spcPts val="0"/>
                        </a:spcBef>
                        <a:spcAft>
                          <a:spcPts val="0"/>
                        </a:spcAft>
                        <a:buFont typeface="Wingdings"/>
                        <a:buNone/>
                      </a:pPr>
                      <a:r>
                        <a:rPr lang="en-IN" sz="2000" b="1" dirty="0">
                          <a:effectLst/>
                        </a:rPr>
                        <a:t>93%</a:t>
                      </a:r>
                      <a:r>
                        <a:rPr lang="en-IN" sz="2000" dirty="0">
                          <a:effectLst/>
                        </a:rPr>
                        <a:t> </a:t>
                      </a:r>
                      <a:r>
                        <a:rPr lang="en-IN" sz="2000" baseline="0" dirty="0">
                          <a:effectLst/>
                        </a:rPr>
                        <a:t> reduction in diarrhoeal mortality with </a:t>
                      </a:r>
                      <a:r>
                        <a:rPr lang="en-IN" sz="2000" dirty="0">
                          <a:effectLst/>
                        </a:rPr>
                        <a:t>100% coverage </a:t>
                      </a:r>
                      <a:endParaRPr lang="en-US" sz="1600" dirty="0">
                        <a:effectLst/>
                        <a:latin typeface="Calibri"/>
                        <a:ea typeface="Times New Roman"/>
                        <a:cs typeface="Times New Roman"/>
                      </a:endParaRPr>
                    </a:p>
                  </a:txBody>
                  <a:tcPr marL="84407" marR="84407"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807038">
                <a:tc>
                  <a:txBody>
                    <a:bodyPr/>
                    <a:lstStyle/>
                    <a:p>
                      <a:pPr marL="0" marR="0">
                        <a:lnSpc>
                          <a:spcPct val="115000"/>
                        </a:lnSpc>
                        <a:spcBef>
                          <a:spcPts val="0"/>
                        </a:spcBef>
                        <a:spcAft>
                          <a:spcPts val="0"/>
                        </a:spcAft>
                      </a:pPr>
                      <a:r>
                        <a:rPr lang="en-IN" sz="2400" b="1" dirty="0">
                          <a:effectLst/>
                        </a:rPr>
                        <a:t>Zinc</a:t>
                      </a:r>
                      <a:endParaRPr lang="en-US" sz="2400" b="1" dirty="0">
                        <a:effectLst/>
                        <a:latin typeface="Calibri"/>
                        <a:ea typeface="Calibri"/>
                        <a:cs typeface="Times New Roman"/>
                      </a:endParaRPr>
                    </a:p>
                  </a:txBody>
                  <a:tcPr marL="84407" marR="84407"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nSpc>
                          <a:spcPct val="115000"/>
                        </a:lnSpc>
                        <a:spcBef>
                          <a:spcPts val="0"/>
                        </a:spcBef>
                        <a:spcAft>
                          <a:spcPts val="0"/>
                        </a:spcAft>
                        <a:buFont typeface="Wingdings"/>
                        <a:buNone/>
                      </a:pPr>
                      <a:r>
                        <a:rPr lang="en-IN" sz="2000" b="1" dirty="0">
                          <a:effectLst/>
                        </a:rPr>
                        <a:t>23%  </a:t>
                      </a:r>
                      <a:r>
                        <a:rPr kumimoji="0" lang="en-IN" sz="2000" b="0" i="0" u="none" strike="noStrike" kern="1200" cap="none" spc="0" normalizeH="0" baseline="0" noProof="0" dirty="0">
                          <a:ln>
                            <a:noFill/>
                          </a:ln>
                          <a:solidFill>
                            <a:prstClr val="black"/>
                          </a:solidFill>
                          <a:effectLst/>
                          <a:uLnTx/>
                          <a:uFillTx/>
                          <a:latin typeface="+mn-lt"/>
                          <a:ea typeface="+mn-ea"/>
                          <a:cs typeface="+mn-cs"/>
                        </a:rPr>
                        <a:t>reduction in diarrhoeal mortality </a:t>
                      </a:r>
                      <a:endParaRPr lang="en-US" sz="1600" dirty="0">
                        <a:effectLst/>
                        <a:latin typeface="Calibri"/>
                        <a:ea typeface="Times New Roman"/>
                        <a:cs typeface="Times New Roman"/>
                      </a:endParaRPr>
                    </a:p>
                  </a:txBody>
                  <a:tcPr marL="84407" marR="84407"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017594">
                <a:tc>
                  <a:txBody>
                    <a:bodyPr/>
                    <a:lstStyle/>
                    <a:p>
                      <a:pPr marL="0" marR="0">
                        <a:lnSpc>
                          <a:spcPct val="115000"/>
                        </a:lnSpc>
                        <a:spcBef>
                          <a:spcPts val="0"/>
                        </a:spcBef>
                        <a:spcAft>
                          <a:spcPts val="0"/>
                        </a:spcAft>
                      </a:pPr>
                      <a:r>
                        <a:rPr lang="en-IN" sz="2000" b="1" dirty="0">
                          <a:effectLst/>
                        </a:rPr>
                        <a:t>Increasing access to community-based case</a:t>
                      </a:r>
                      <a:r>
                        <a:rPr lang="en-IN" sz="2000" b="1" baseline="0" dirty="0">
                          <a:effectLst/>
                        </a:rPr>
                        <a:t> management</a:t>
                      </a:r>
                      <a:endParaRPr lang="en-US" sz="2000" b="1" dirty="0">
                        <a:effectLst/>
                        <a:latin typeface="Calibri"/>
                        <a:ea typeface="Calibri"/>
                        <a:cs typeface="Times New Roman"/>
                      </a:endParaRPr>
                    </a:p>
                  </a:txBody>
                  <a:tcPr marL="84407" marR="84407"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nSpc>
                          <a:spcPct val="115000"/>
                        </a:lnSpc>
                        <a:spcBef>
                          <a:spcPts val="0"/>
                        </a:spcBef>
                        <a:spcAft>
                          <a:spcPts val="0"/>
                        </a:spcAft>
                        <a:buFont typeface="Wingdings"/>
                        <a:buNone/>
                      </a:pPr>
                      <a:r>
                        <a:rPr lang="en-IN" sz="2000" b="1" dirty="0">
                          <a:effectLst/>
                        </a:rPr>
                        <a:t>35% </a:t>
                      </a:r>
                      <a:r>
                        <a:rPr lang="en-IN" sz="2000" dirty="0">
                          <a:effectLst/>
                        </a:rPr>
                        <a:t>reduction in child pneumonia mortality  </a:t>
                      </a:r>
                      <a:r>
                        <a:rPr lang="en-IN" sz="2000" baseline="0" dirty="0">
                          <a:effectLst/>
                        </a:rPr>
                        <a:t>with </a:t>
                      </a:r>
                      <a:r>
                        <a:rPr lang="en-IN" sz="2000" dirty="0">
                          <a:effectLst/>
                        </a:rPr>
                        <a:t>100% coverage </a:t>
                      </a:r>
                      <a:r>
                        <a:rPr lang="en-IN" sz="2000" b="1" dirty="0">
                          <a:effectLst/>
                        </a:rPr>
                        <a:t>93%  </a:t>
                      </a:r>
                      <a:r>
                        <a:rPr lang="en-IN" sz="2000" dirty="0">
                          <a:effectLst/>
                        </a:rPr>
                        <a:t>childhood diarrhoeal mortality reduction </a:t>
                      </a:r>
                      <a:r>
                        <a:rPr lang="en-IN" sz="2000" baseline="0" dirty="0">
                          <a:effectLst/>
                        </a:rPr>
                        <a:t>with </a:t>
                      </a:r>
                      <a:r>
                        <a:rPr lang="en-IN" sz="2000" dirty="0">
                          <a:effectLst/>
                        </a:rPr>
                        <a:t>100% coverage </a:t>
                      </a:r>
                    </a:p>
                    <a:p>
                      <a:pPr marL="0" marR="0" lvl="0" indent="0">
                        <a:lnSpc>
                          <a:spcPct val="115000"/>
                        </a:lnSpc>
                        <a:spcBef>
                          <a:spcPts val="0"/>
                        </a:spcBef>
                        <a:spcAft>
                          <a:spcPts val="0"/>
                        </a:spcAft>
                        <a:buFont typeface="Wingdings"/>
                        <a:buNone/>
                      </a:pPr>
                      <a:endParaRPr lang="en-IN" sz="2000" dirty="0">
                        <a:effectLst/>
                      </a:endParaRPr>
                    </a:p>
                  </a:txBody>
                  <a:tcPr marL="84407" marR="84407"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bl>
          </a:graphicData>
        </a:graphic>
      </p:graphicFrame>
      <p:sp>
        <p:nvSpPr>
          <p:cNvPr id="3" name="TextBox 2"/>
          <p:cNvSpPr txBox="1"/>
          <p:nvPr/>
        </p:nvSpPr>
        <p:spPr>
          <a:xfrm>
            <a:off x="5212081" y="2356189"/>
            <a:ext cx="6620530" cy="1446550"/>
          </a:xfrm>
          <a:prstGeom prst="rect">
            <a:avLst/>
          </a:prstGeom>
          <a:solidFill>
            <a:schemeClr val="accent6">
              <a:lumMod val="20000"/>
              <a:lumOff val="80000"/>
            </a:schemeClr>
          </a:solidFill>
          <a:ln>
            <a:solidFill>
              <a:srgbClr val="035449"/>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just" fontAlgn="base">
              <a:spcBef>
                <a:spcPct val="0"/>
              </a:spcBef>
              <a:spcAft>
                <a:spcPct val="0"/>
              </a:spcAft>
            </a:pPr>
            <a:r>
              <a:rPr lang="en-IN" sz="2200" b="1" dirty="0">
                <a:solidFill>
                  <a:prstClr val="black"/>
                </a:solidFill>
              </a:rPr>
              <a:t>Promotion of Integrated Management of Neonatal and Childhood Illnesses (IMNCI)</a:t>
            </a:r>
            <a:r>
              <a:rPr lang="en-IN" sz="2200" dirty="0">
                <a:solidFill>
                  <a:prstClr val="black"/>
                </a:solidFill>
              </a:rPr>
              <a:t> for early diagnosis and case management and </a:t>
            </a:r>
            <a:r>
              <a:rPr lang="en-IN" sz="2200" b="1" dirty="0">
                <a:solidFill>
                  <a:prstClr val="black"/>
                </a:solidFill>
              </a:rPr>
              <a:t>F-IMNCI </a:t>
            </a:r>
            <a:r>
              <a:rPr lang="en-IN" sz="2200" dirty="0">
                <a:solidFill>
                  <a:prstClr val="black"/>
                </a:solidFill>
              </a:rPr>
              <a:t>at facility level</a:t>
            </a:r>
          </a:p>
        </p:txBody>
      </p:sp>
      <p:sp>
        <p:nvSpPr>
          <p:cNvPr id="6" name="TextBox 5"/>
          <p:cNvSpPr txBox="1"/>
          <p:nvPr/>
        </p:nvSpPr>
        <p:spPr>
          <a:xfrm>
            <a:off x="5212081" y="999961"/>
            <a:ext cx="6620530" cy="1107996"/>
          </a:xfrm>
          <a:prstGeom prst="rect">
            <a:avLst/>
          </a:prstGeom>
          <a:solidFill>
            <a:schemeClr val="accent6">
              <a:lumMod val="20000"/>
              <a:lumOff val="80000"/>
            </a:schemeClr>
          </a:solidFill>
          <a:ln>
            <a:solidFill>
              <a:srgbClr val="035449"/>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pPr fontAlgn="base">
              <a:spcBef>
                <a:spcPct val="0"/>
              </a:spcBef>
              <a:spcAft>
                <a:spcPct val="0"/>
              </a:spcAft>
            </a:pPr>
            <a:r>
              <a:rPr lang="en-IN" sz="2200" b="1" dirty="0">
                <a:solidFill>
                  <a:prstClr val="black"/>
                </a:solidFill>
              </a:rPr>
              <a:t>Intensified Diarrhoea Control Fortnight (IDCF) </a:t>
            </a:r>
            <a:r>
              <a:rPr lang="en-IN" sz="2200" dirty="0">
                <a:solidFill>
                  <a:prstClr val="black"/>
                </a:solidFill>
              </a:rPr>
              <a:t>observed during 28</a:t>
            </a:r>
            <a:r>
              <a:rPr lang="en-IN" sz="2200" baseline="30000" dirty="0">
                <a:solidFill>
                  <a:prstClr val="black"/>
                </a:solidFill>
              </a:rPr>
              <a:t>th</a:t>
            </a:r>
            <a:r>
              <a:rPr lang="en-IN" sz="2200" dirty="0">
                <a:solidFill>
                  <a:prstClr val="black"/>
                </a:solidFill>
              </a:rPr>
              <a:t> May- 8</a:t>
            </a:r>
            <a:r>
              <a:rPr lang="en-IN" sz="2200" baseline="30000" dirty="0">
                <a:solidFill>
                  <a:prstClr val="black"/>
                </a:solidFill>
              </a:rPr>
              <a:t>th</a:t>
            </a:r>
            <a:r>
              <a:rPr lang="en-IN" sz="2200" dirty="0">
                <a:solidFill>
                  <a:prstClr val="black"/>
                </a:solidFill>
              </a:rPr>
              <a:t> June, with the ultimate aim of ‘</a:t>
            </a:r>
            <a:r>
              <a:rPr lang="en-IN" sz="2200" b="1" dirty="0">
                <a:solidFill>
                  <a:prstClr val="black"/>
                </a:solidFill>
              </a:rPr>
              <a:t>zero deaths due to childhood diarrhoea’</a:t>
            </a:r>
          </a:p>
        </p:txBody>
      </p:sp>
      <p:sp>
        <p:nvSpPr>
          <p:cNvPr id="8" name="Wave 7"/>
          <p:cNvSpPr/>
          <p:nvPr/>
        </p:nvSpPr>
        <p:spPr>
          <a:xfrm>
            <a:off x="5621891" y="4824937"/>
            <a:ext cx="6393645" cy="1650742"/>
          </a:xfrm>
          <a:prstGeom prst="wave">
            <a:avLst/>
          </a:prstGeom>
          <a:solidFill>
            <a:srgbClr val="097458"/>
          </a:solidFill>
        </p:spPr>
        <p:style>
          <a:lnRef idx="3">
            <a:schemeClr val="lt1"/>
          </a:lnRef>
          <a:fillRef idx="1">
            <a:schemeClr val="accent6"/>
          </a:fillRef>
          <a:effectRef idx="1">
            <a:schemeClr val="accent6"/>
          </a:effectRef>
          <a:fontRef idx="minor">
            <a:schemeClr val="lt1"/>
          </a:fontRef>
        </p:style>
        <p:txBody>
          <a:bodyPr wrap="square">
            <a:spAutoFit/>
          </a:bodyPr>
          <a:lstStyle/>
          <a:p>
            <a:pPr algn="ctr"/>
            <a:r>
              <a:rPr lang="en-US" sz="2400" b="1" dirty="0">
                <a:solidFill>
                  <a:prstClr val="white"/>
                </a:solidFill>
                <a:latin typeface="+mj-lt"/>
              </a:rPr>
              <a:t>10.01 crore under five children covered during IDCF 2019 </a:t>
            </a:r>
            <a:endParaRPr lang="en-IN" sz="2400" b="1" dirty="0">
              <a:solidFill>
                <a:prstClr val="white"/>
              </a:solidFill>
              <a:latin typeface="+mj-lt"/>
            </a:endParaRPr>
          </a:p>
        </p:txBody>
      </p:sp>
      <p:sp>
        <p:nvSpPr>
          <p:cNvPr id="2" name="TextBox 1"/>
          <p:cNvSpPr txBox="1"/>
          <p:nvPr/>
        </p:nvSpPr>
        <p:spPr>
          <a:xfrm>
            <a:off x="0" y="923761"/>
            <a:ext cx="4973054" cy="830997"/>
          </a:xfrm>
          <a:prstGeom prst="rect">
            <a:avLst/>
          </a:prstGeom>
          <a:noFill/>
        </p:spPr>
        <p:txBody>
          <a:bodyPr wrap="square" rtlCol="0">
            <a:spAutoFit/>
          </a:bodyPr>
          <a:lstStyle/>
          <a:p>
            <a:pPr algn="ctr"/>
            <a:r>
              <a:rPr lang="en-US" sz="2400" b="1" dirty="0">
                <a:solidFill>
                  <a:srgbClr val="035449"/>
                </a:solidFill>
              </a:rPr>
              <a:t>Potential Impact of ORS, Zinc and IMNCI interventions </a:t>
            </a:r>
          </a:p>
        </p:txBody>
      </p:sp>
      <p:sp>
        <p:nvSpPr>
          <p:cNvPr id="9" name="TextBox 8"/>
          <p:cNvSpPr txBox="1"/>
          <p:nvPr/>
        </p:nvSpPr>
        <p:spPr>
          <a:xfrm>
            <a:off x="5212081" y="3976914"/>
            <a:ext cx="6620530" cy="769441"/>
          </a:xfrm>
          <a:prstGeom prst="rect">
            <a:avLst/>
          </a:prstGeom>
          <a:solidFill>
            <a:schemeClr val="accent6">
              <a:lumMod val="20000"/>
              <a:lumOff val="80000"/>
            </a:schemeClr>
          </a:solidFill>
          <a:ln>
            <a:solidFill>
              <a:srgbClr val="035449"/>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just" fontAlgn="base">
              <a:spcBef>
                <a:spcPct val="0"/>
              </a:spcBef>
              <a:spcAft>
                <a:spcPct val="0"/>
              </a:spcAft>
            </a:pPr>
            <a:r>
              <a:rPr lang="en-US" sz="2200" b="1" dirty="0">
                <a:solidFill>
                  <a:prstClr val="black"/>
                </a:solidFill>
              </a:rPr>
              <a:t>‘SAANS’ </a:t>
            </a:r>
            <a:r>
              <a:rPr lang="en-US" sz="2200" dirty="0">
                <a:solidFill>
                  <a:prstClr val="black"/>
                </a:solidFill>
              </a:rPr>
              <a:t>initiative for Management of  Childhood</a:t>
            </a:r>
          </a:p>
          <a:p>
            <a:pPr algn="just" fontAlgn="base">
              <a:spcBef>
                <a:spcPct val="0"/>
              </a:spcBef>
              <a:spcAft>
                <a:spcPct val="0"/>
              </a:spcAft>
            </a:pPr>
            <a:r>
              <a:rPr lang="en-US" sz="2200" dirty="0">
                <a:solidFill>
                  <a:prstClr val="black"/>
                </a:solidFill>
              </a:rPr>
              <a:t>Pneumonia</a:t>
            </a:r>
            <a:r>
              <a:rPr lang="en-IN" sz="2200" dirty="0">
                <a:solidFill>
                  <a:prstClr val="black"/>
                </a:solidFill>
              </a:rPr>
              <a:t> at facility  and community level</a:t>
            </a:r>
          </a:p>
        </p:txBody>
      </p:sp>
      <p:sp>
        <p:nvSpPr>
          <p:cNvPr id="10" name="Rounded Rectangle 9">
            <a:extLst>
              <a:ext uri="{FF2B5EF4-FFF2-40B4-BE49-F238E27FC236}">
                <a16:creationId xmlns:a16="http://schemas.microsoft.com/office/drawing/2014/main" id="{FC50AB80-6AFB-294A-A6B7-3DC44D3D5547}"/>
              </a:ext>
            </a:extLst>
          </p:cNvPr>
          <p:cNvSpPr/>
          <p:nvPr/>
        </p:nvSpPr>
        <p:spPr>
          <a:xfrm>
            <a:off x="482603" y="126999"/>
            <a:ext cx="11125197" cy="508001"/>
          </a:xfrm>
          <a:prstGeom prst="roundRect">
            <a:avLst>
              <a:gd name="adj" fmla="val 50000"/>
            </a:avLst>
          </a:prstGeom>
          <a:solidFill>
            <a:srgbClr val="0974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77F6E948-01C3-2F47-920E-5CFB650B5988}"/>
              </a:ext>
            </a:extLst>
          </p:cNvPr>
          <p:cNvSpPr/>
          <p:nvPr/>
        </p:nvSpPr>
        <p:spPr>
          <a:xfrm>
            <a:off x="584201" y="126999"/>
            <a:ext cx="10909300" cy="508001"/>
          </a:xfrm>
          <a:prstGeom prst="roundRect">
            <a:avLst>
              <a:gd name="adj" fmla="val 50000"/>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35449"/>
                </a:solidFill>
                <a:cs typeface="Arial" panose="020B0604020202020204" pitchFamily="34" charset="0"/>
              </a:rPr>
              <a:t>Activities to address Diarrhoea and Pneumonia</a:t>
            </a:r>
            <a:endParaRPr lang="en-IN" altLang="en-US" sz="6000" b="1" dirty="0">
              <a:solidFill>
                <a:srgbClr val="035449"/>
              </a:solidFill>
            </a:endParaRPr>
          </a:p>
        </p:txBody>
      </p:sp>
    </p:spTree>
    <p:extLst>
      <p:ext uri="{BB962C8B-B14F-4D97-AF65-F5344CB8AC3E}">
        <p14:creationId xmlns:p14="http://schemas.microsoft.com/office/powerpoint/2010/main" val="27124198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37499" y="1899080"/>
            <a:ext cx="11715152" cy="3560024"/>
            <a:chOff x="228604" y="1773791"/>
            <a:chExt cx="8865954" cy="1928230"/>
          </a:xfrm>
        </p:grpSpPr>
        <p:sp>
          <p:nvSpPr>
            <p:cNvPr id="7" name="Freeform 6"/>
            <p:cNvSpPr/>
            <p:nvPr/>
          </p:nvSpPr>
          <p:spPr>
            <a:xfrm>
              <a:off x="228604" y="1870808"/>
              <a:ext cx="2759226" cy="1347541"/>
            </a:xfrm>
            <a:custGeom>
              <a:avLst/>
              <a:gdLst>
                <a:gd name="connsiteX0" fmla="*/ 0 w 2629617"/>
                <a:gd name="connsiteY0" fmla="*/ 168811 h 1688113"/>
                <a:gd name="connsiteX1" fmla="*/ 49444 w 2629617"/>
                <a:gd name="connsiteY1" fmla="*/ 49444 h 1688113"/>
                <a:gd name="connsiteX2" fmla="*/ 168812 w 2629617"/>
                <a:gd name="connsiteY2" fmla="*/ 1 h 1688113"/>
                <a:gd name="connsiteX3" fmla="*/ 2460806 w 2629617"/>
                <a:gd name="connsiteY3" fmla="*/ 0 h 1688113"/>
                <a:gd name="connsiteX4" fmla="*/ 2580173 w 2629617"/>
                <a:gd name="connsiteY4" fmla="*/ 49444 h 1688113"/>
                <a:gd name="connsiteX5" fmla="*/ 2629616 w 2629617"/>
                <a:gd name="connsiteY5" fmla="*/ 168812 h 1688113"/>
                <a:gd name="connsiteX6" fmla="*/ 2629617 w 2629617"/>
                <a:gd name="connsiteY6" fmla="*/ 1519302 h 1688113"/>
                <a:gd name="connsiteX7" fmla="*/ 2580173 w 2629617"/>
                <a:gd name="connsiteY7" fmla="*/ 1638669 h 1688113"/>
                <a:gd name="connsiteX8" fmla="*/ 2460806 w 2629617"/>
                <a:gd name="connsiteY8" fmla="*/ 1688113 h 1688113"/>
                <a:gd name="connsiteX9" fmla="*/ 168811 w 2629617"/>
                <a:gd name="connsiteY9" fmla="*/ 1688113 h 1688113"/>
                <a:gd name="connsiteX10" fmla="*/ 49444 w 2629617"/>
                <a:gd name="connsiteY10" fmla="*/ 1638669 h 1688113"/>
                <a:gd name="connsiteX11" fmla="*/ 1 w 2629617"/>
                <a:gd name="connsiteY11" fmla="*/ 1519302 h 1688113"/>
                <a:gd name="connsiteX12" fmla="*/ 0 w 2629617"/>
                <a:gd name="connsiteY12" fmla="*/ 168811 h 168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29617" h="1688113">
                  <a:moveTo>
                    <a:pt x="0" y="168811"/>
                  </a:moveTo>
                  <a:cubicBezTo>
                    <a:pt x="0" y="124040"/>
                    <a:pt x="17786" y="81102"/>
                    <a:pt x="49444" y="49444"/>
                  </a:cubicBezTo>
                  <a:cubicBezTo>
                    <a:pt x="81102" y="17786"/>
                    <a:pt x="124040" y="0"/>
                    <a:pt x="168812" y="1"/>
                  </a:cubicBezTo>
                  <a:lnTo>
                    <a:pt x="2460806" y="0"/>
                  </a:lnTo>
                  <a:cubicBezTo>
                    <a:pt x="2505577" y="0"/>
                    <a:pt x="2548515" y="17786"/>
                    <a:pt x="2580173" y="49444"/>
                  </a:cubicBezTo>
                  <a:cubicBezTo>
                    <a:pt x="2611831" y="81102"/>
                    <a:pt x="2629617" y="124040"/>
                    <a:pt x="2629616" y="168812"/>
                  </a:cubicBezTo>
                  <a:cubicBezTo>
                    <a:pt x="2629616" y="618975"/>
                    <a:pt x="2629617" y="1069139"/>
                    <a:pt x="2629617" y="1519302"/>
                  </a:cubicBezTo>
                  <a:cubicBezTo>
                    <a:pt x="2629617" y="1564073"/>
                    <a:pt x="2611832" y="1607011"/>
                    <a:pt x="2580173" y="1638669"/>
                  </a:cubicBezTo>
                  <a:cubicBezTo>
                    <a:pt x="2548515" y="1670327"/>
                    <a:pt x="2505577" y="1688113"/>
                    <a:pt x="2460806" y="1688113"/>
                  </a:cubicBezTo>
                  <a:lnTo>
                    <a:pt x="168811" y="1688113"/>
                  </a:lnTo>
                  <a:cubicBezTo>
                    <a:pt x="124040" y="1688113"/>
                    <a:pt x="81102" y="1670328"/>
                    <a:pt x="49444" y="1638669"/>
                  </a:cubicBezTo>
                  <a:cubicBezTo>
                    <a:pt x="17786" y="1607011"/>
                    <a:pt x="0" y="1564073"/>
                    <a:pt x="1" y="1519302"/>
                  </a:cubicBezTo>
                  <a:cubicBezTo>
                    <a:pt x="1" y="1069138"/>
                    <a:pt x="0" y="618975"/>
                    <a:pt x="0" y="168811"/>
                  </a:cubicBezTo>
                  <a:close/>
                </a:path>
              </a:pathLst>
            </a:custGeom>
            <a:ln>
              <a:solidFill>
                <a:srgbClr val="035449"/>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62673" tIns="162673" rIns="162673" bIns="524411" numCol="1" spcCol="1270" anchor="t" anchorCtr="0">
              <a:noAutofit/>
            </a:bodyPr>
            <a:lstStyle/>
            <a:p>
              <a:pPr marL="134108" lvl="1" indent="-134108" defTabSz="730145">
                <a:lnSpc>
                  <a:spcPct val="90000"/>
                </a:lnSpc>
                <a:spcAft>
                  <a:spcPct val="15000"/>
                </a:spcAft>
                <a:buFontTx/>
                <a:buChar char="••"/>
              </a:pPr>
              <a:r>
                <a:rPr lang="en-IN" sz="2400" b="1" dirty="0">
                  <a:solidFill>
                    <a:srgbClr val="035449"/>
                  </a:solidFill>
                  <a:latin typeface="Arial Narrow" pitchFamily="34" charset="0"/>
                </a:rPr>
                <a:t>Newborn Screening for defects at birth </a:t>
              </a:r>
            </a:p>
            <a:p>
              <a:pPr marL="134108" lvl="1" indent="-134108" defTabSz="730145">
                <a:lnSpc>
                  <a:spcPct val="90000"/>
                </a:lnSpc>
                <a:spcAft>
                  <a:spcPct val="15000"/>
                </a:spcAft>
                <a:buFontTx/>
                <a:buChar char="••"/>
              </a:pPr>
              <a:endParaRPr lang="en-IN" sz="1000" b="1" dirty="0">
                <a:solidFill>
                  <a:srgbClr val="035449"/>
                </a:solidFill>
                <a:latin typeface="Arial Narrow" pitchFamily="34" charset="0"/>
              </a:endParaRPr>
            </a:p>
            <a:p>
              <a:pPr marL="134108" lvl="1" indent="-134108" defTabSz="730145">
                <a:lnSpc>
                  <a:spcPct val="90000"/>
                </a:lnSpc>
                <a:spcAft>
                  <a:spcPct val="15000"/>
                </a:spcAft>
                <a:buFontTx/>
                <a:buChar char="••"/>
              </a:pPr>
              <a:r>
                <a:rPr lang="en-IN" sz="2400" b="1" dirty="0">
                  <a:solidFill>
                    <a:srgbClr val="035449"/>
                  </a:solidFill>
                  <a:latin typeface="Arial Narrow" pitchFamily="34" charset="0"/>
                </a:rPr>
                <a:t>Screening  of children </a:t>
              </a:r>
              <a:r>
                <a:rPr lang="en-IN" sz="2400" dirty="0">
                  <a:solidFill>
                    <a:prstClr val="black">
                      <a:hueOff val="0"/>
                      <a:satOff val="0"/>
                      <a:lumOff val="0"/>
                      <a:alphaOff val="0"/>
                    </a:prstClr>
                  </a:solidFill>
                  <a:latin typeface="Arial Narrow" pitchFamily="34" charset="0"/>
                </a:rPr>
                <a:t>at AWCs and in schools</a:t>
              </a:r>
              <a:endParaRPr lang="en-IN" sz="2400" b="1" u="sng" dirty="0">
                <a:solidFill>
                  <a:prstClr val="black">
                    <a:hueOff val="0"/>
                    <a:satOff val="0"/>
                    <a:lumOff val="0"/>
                    <a:alphaOff val="0"/>
                  </a:prstClr>
                </a:solidFill>
              </a:endParaRPr>
            </a:p>
          </p:txBody>
        </p:sp>
        <p:sp>
          <p:nvSpPr>
            <p:cNvPr id="9" name="Freeform 8"/>
            <p:cNvSpPr/>
            <p:nvPr/>
          </p:nvSpPr>
          <p:spPr>
            <a:xfrm>
              <a:off x="736579" y="3140890"/>
              <a:ext cx="1574035" cy="341157"/>
            </a:xfrm>
            <a:custGeom>
              <a:avLst/>
              <a:gdLst>
                <a:gd name="connsiteX0" fmla="*/ 0 w 1707305"/>
                <a:gd name="connsiteY0" fmla="*/ 67894 h 678939"/>
                <a:gd name="connsiteX1" fmla="*/ 19886 w 1707305"/>
                <a:gd name="connsiteY1" fmla="*/ 19886 h 678939"/>
                <a:gd name="connsiteX2" fmla="*/ 67894 w 1707305"/>
                <a:gd name="connsiteY2" fmla="*/ 0 h 678939"/>
                <a:gd name="connsiteX3" fmla="*/ 1639411 w 1707305"/>
                <a:gd name="connsiteY3" fmla="*/ 0 h 678939"/>
                <a:gd name="connsiteX4" fmla="*/ 1687419 w 1707305"/>
                <a:gd name="connsiteY4" fmla="*/ 19886 h 678939"/>
                <a:gd name="connsiteX5" fmla="*/ 1707305 w 1707305"/>
                <a:gd name="connsiteY5" fmla="*/ 67894 h 678939"/>
                <a:gd name="connsiteX6" fmla="*/ 1707305 w 1707305"/>
                <a:gd name="connsiteY6" fmla="*/ 611045 h 678939"/>
                <a:gd name="connsiteX7" fmla="*/ 1687419 w 1707305"/>
                <a:gd name="connsiteY7" fmla="*/ 659053 h 678939"/>
                <a:gd name="connsiteX8" fmla="*/ 1639411 w 1707305"/>
                <a:gd name="connsiteY8" fmla="*/ 678939 h 678939"/>
                <a:gd name="connsiteX9" fmla="*/ 67894 w 1707305"/>
                <a:gd name="connsiteY9" fmla="*/ 678939 h 678939"/>
                <a:gd name="connsiteX10" fmla="*/ 19886 w 1707305"/>
                <a:gd name="connsiteY10" fmla="*/ 659053 h 678939"/>
                <a:gd name="connsiteX11" fmla="*/ 0 w 1707305"/>
                <a:gd name="connsiteY11" fmla="*/ 611045 h 678939"/>
                <a:gd name="connsiteX12" fmla="*/ 0 w 1707305"/>
                <a:gd name="connsiteY12" fmla="*/ 67894 h 678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7305" h="678939">
                  <a:moveTo>
                    <a:pt x="0" y="67894"/>
                  </a:moveTo>
                  <a:cubicBezTo>
                    <a:pt x="0" y="49887"/>
                    <a:pt x="7153" y="32618"/>
                    <a:pt x="19886" y="19886"/>
                  </a:cubicBezTo>
                  <a:cubicBezTo>
                    <a:pt x="32619" y="7153"/>
                    <a:pt x="49888" y="0"/>
                    <a:pt x="67894" y="0"/>
                  </a:cubicBezTo>
                  <a:lnTo>
                    <a:pt x="1639411" y="0"/>
                  </a:lnTo>
                  <a:cubicBezTo>
                    <a:pt x="1657418" y="0"/>
                    <a:pt x="1674687" y="7153"/>
                    <a:pt x="1687419" y="19886"/>
                  </a:cubicBezTo>
                  <a:cubicBezTo>
                    <a:pt x="1700152" y="32619"/>
                    <a:pt x="1707305" y="49888"/>
                    <a:pt x="1707305" y="67894"/>
                  </a:cubicBezTo>
                  <a:lnTo>
                    <a:pt x="1707305" y="611045"/>
                  </a:lnTo>
                  <a:cubicBezTo>
                    <a:pt x="1707305" y="629052"/>
                    <a:pt x="1700152" y="646321"/>
                    <a:pt x="1687419" y="659053"/>
                  </a:cubicBezTo>
                  <a:cubicBezTo>
                    <a:pt x="1674686" y="671786"/>
                    <a:pt x="1657417" y="678939"/>
                    <a:pt x="1639411" y="678939"/>
                  </a:cubicBezTo>
                  <a:lnTo>
                    <a:pt x="67894" y="678939"/>
                  </a:lnTo>
                  <a:cubicBezTo>
                    <a:pt x="49887" y="678939"/>
                    <a:pt x="32618" y="671786"/>
                    <a:pt x="19886" y="659053"/>
                  </a:cubicBezTo>
                  <a:cubicBezTo>
                    <a:pt x="7153" y="646320"/>
                    <a:pt x="0" y="629051"/>
                    <a:pt x="0" y="611045"/>
                  </a:cubicBezTo>
                  <a:lnTo>
                    <a:pt x="0" y="67894"/>
                  </a:lnTo>
                  <a:close/>
                </a:path>
              </a:pathLst>
            </a:custGeom>
            <a:solidFill>
              <a:schemeClr val="accent1">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1795" tIns="47825" rIns="61795" bIns="47825" numCol="1" spcCol="1270" anchor="ctr" anchorCtr="0">
              <a:noAutofit/>
            </a:bodyPr>
            <a:lstStyle/>
            <a:p>
              <a:pPr algn="ctr" defTabSz="1147370">
                <a:lnSpc>
                  <a:spcPct val="90000"/>
                </a:lnSpc>
                <a:spcAft>
                  <a:spcPct val="35000"/>
                </a:spcAft>
              </a:pPr>
              <a:r>
                <a:rPr lang="en-US" sz="2600" dirty="0">
                  <a:solidFill>
                    <a:prstClr val="white"/>
                  </a:solidFill>
                </a:rPr>
                <a:t>Screening</a:t>
              </a:r>
              <a:endParaRPr lang="en-IN" sz="2600" dirty="0">
                <a:solidFill>
                  <a:prstClr val="white"/>
                </a:solidFill>
              </a:endParaRPr>
            </a:p>
          </p:txBody>
        </p:sp>
        <p:sp>
          <p:nvSpPr>
            <p:cNvPr id="10" name="Freeform 9"/>
            <p:cNvSpPr/>
            <p:nvPr/>
          </p:nvSpPr>
          <p:spPr>
            <a:xfrm>
              <a:off x="3185154" y="1996759"/>
              <a:ext cx="2828593" cy="1705262"/>
            </a:xfrm>
            <a:custGeom>
              <a:avLst/>
              <a:gdLst>
                <a:gd name="connsiteX0" fmla="*/ 0 w 2677212"/>
                <a:gd name="connsiteY0" fmla="*/ 172591 h 1725912"/>
                <a:gd name="connsiteX1" fmla="*/ 50551 w 2677212"/>
                <a:gd name="connsiteY1" fmla="*/ 50551 h 1725912"/>
                <a:gd name="connsiteX2" fmla="*/ 172591 w 2677212"/>
                <a:gd name="connsiteY2" fmla="*/ 0 h 1725912"/>
                <a:gd name="connsiteX3" fmla="*/ 2504621 w 2677212"/>
                <a:gd name="connsiteY3" fmla="*/ 0 h 1725912"/>
                <a:gd name="connsiteX4" fmla="*/ 2626661 w 2677212"/>
                <a:gd name="connsiteY4" fmla="*/ 50551 h 1725912"/>
                <a:gd name="connsiteX5" fmla="*/ 2677212 w 2677212"/>
                <a:gd name="connsiteY5" fmla="*/ 172591 h 1725912"/>
                <a:gd name="connsiteX6" fmla="*/ 2677212 w 2677212"/>
                <a:gd name="connsiteY6" fmla="*/ 1553321 h 1725912"/>
                <a:gd name="connsiteX7" fmla="*/ 2626661 w 2677212"/>
                <a:gd name="connsiteY7" fmla="*/ 1675361 h 1725912"/>
                <a:gd name="connsiteX8" fmla="*/ 2504621 w 2677212"/>
                <a:gd name="connsiteY8" fmla="*/ 1725912 h 1725912"/>
                <a:gd name="connsiteX9" fmla="*/ 172591 w 2677212"/>
                <a:gd name="connsiteY9" fmla="*/ 1725912 h 1725912"/>
                <a:gd name="connsiteX10" fmla="*/ 50551 w 2677212"/>
                <a:gd name="connsiteY10" fmla="*/ 1675361 h 1725912"/>
                <a:gd name="connsiteX11" fmla="*/ 0 w 2677212"/>
                <a:gd name="connsiteY11" fmla="*/ 1553321 h 1725912"/>
                <a:gd name="connsiteX12" fmla="*/ 0 w 2677212"/>
                <a:gd name="connsiteY12" fmla="*/ 172591 h 1725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77212" h="1725912">
                  <a:moveTo>
                    <a:pt x="0" y="172591"/>
                  </a:moveTo>
                  <a:cubicBezTo>
                    <a:pt x="0" y="126817"/>
                    <a:pt x="18184" y="82918"/>
                    <a:pt x="50551" y="50551"/>
                  </a:cubicBezTo>
                  <a:cubicBezTo>
                    <a:pt x="82918" y="18184"/>
                    <a:pt x="126817" y="0"/>
                    <a:pt x="172591" y="0"/>
                  </a:cubicBezTo>
                  <a:lnTo>
                    <a:pt x="2504621" y="0"/>
                  </a:lnTo>
                  <a:cubicBezTo>
                    <a:pt x="2550395" y="0"/>
                    <a:pt x="2594294" y="18184"/>
                    <a:pt x="2626661" y="50551"/>
                  </a:cubicBezTo>
                  <a:cubicBezTo>
                    <a:pt x="2659028" y="82918"/>
                    <a:pt x="2677212" y="126817"/>
                    <a:pt x="2677212" y="172591"/>
                  </a:cubicBezTo>
                  <a:lnTo>
                    <a:pt x="2677212" y="1553321"/>
                  </a:lnTo>
                  <a:cubicBezTo>
                    <a:pt x="2677212" y="1599095"/>
                    <a:pt x="2659028" y="1642994"/>
                    <a:pt x="2626661" y="1675361"/>
                  </a:cubicBezTo>
                  <a:cubicBezTo>
                    <a:pt x="2594294" y="1707728"/>
                    <a:pt x="2550395" y="1725912"/>
                    <a:pt x="2504621" y="1725912"/>
                  </a:cubicBezTo>
                  <a:lnTo>
                    <a:pt x="172591" y="1725912"/>
                  </a:lnTo>
                  <a:cubicBezTo>
                    <a:pt x="126817" y="1725912"/>
                    <a:pt x="82918" y="1707728"/>
                    <a:pt x="50551" y="1675361"/>
                  </a:cubicBezTo>
                  <a:cubicBezTo>
                    <a:pt x="18184" y="1642994"/>
                    <a:pt x="0" y="1599095"/>
                    <a:pt x="0" y="1553321"/>
                  </a:cubicBezTo>
                  <a:lnTo>
                    <a:pt x="0" y="172591"/>
                  </a:lnTo>
                  <a:close/>
                </a:path>
              </a:pathLst>
            </a:custGeom>
            <a:ln>
              <a:solidFill>
                <a:srgbClr val="035449"/>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63543" tIns="533381" rIns="163543" bIns="163543" numCol="1" spcCol="1270" anchor="t" anchorCtr="0">
              <a:noAutofit/>
            </a:bodyPr>
            <a:lstStyle/>
            <a:p>
              <a:pPr marL="201162" lvl="1" indent="-201162" defTabSz="834451">
                <a:lnSpc>
                  <a:spcPct val="90000"/>
                </a:lnSpc>
                <a:spcAft>
                  <a:spcPct val="15000"/>
                </a:spcAft>
                <a:buFontTx/>
                <a:buChar char="••"/>
              </a:pPr>
              <a:r>
                <a:rPr lang="en-IN" sz="2000" b="1" dirty="0">
                  <a:solidFill>
                    <a:srgbClr val="035449"/>
                  </a:solidFill>
                  <a:latin typeface="Arial Narrow" pitchFamily="34" charset="0"/>
                </a:rPr>
                <a:t>Early Intervention Centre  (DEIC) </a:t>
              </a:r>
              <a:r>
                <a:rPr lang="en-IN" sz="2400" dirty="0">
                  <a:solidFill>
                    <a:prstClr val="black">
                      <a:hueOff val="0"/>
                      <a:satOff val="0"/>
                      <a:lumOff val="0"/>
                      <a:alphaOff val="0"/>
                    </a:prstClr>
                  </a:solidFill>
                  <a:latin typeface="Arial Narrow" pitchFamily="34" charset="0"/>
                </a:rPr>
                <a:t>at District hospital for confirmation, further assessment and as referral linkage to appropriate health facility</a:t>
              </a:r>
            </a:p>
          </p:txBody>
        </p:sp>
        <p:sp>
          <p:nvSpPr>
            <p:cNvPr id="12" name="Freeform 11"/>
            <p:cNvSpPr/>
            <p:nvPr/>
          </p:nvSpPr>
          <p:spPr>
            <a:xfrm>
              <a:off x="3802919" y="1773791"/>
              <a:ext cx="1419273" cy="357785"/>
            </a:xfrm>
            <a:custGeom>
              <a:avLst/>
              <a:gdLst>
                <a:gd name="connsiteX0" fmla="*/ 0 w 1707305"/>
                <a:gd name="connsiteY0" fmla="*/ 67894 h 678939"/>
                <a:gd name="connsiteX1" fmla="*/ 19886 w 1707305"/>
                <a:gd name="connsiteY1" fmla="*/ 19886 h 678939"/>
                <a:gd name="connsiteX2" fmla="*/ 67894 w 1707305"/>
                <a:gd name="connsiteY2" fmla="*/ 0 h 678939"/>
                <a:gd name="connsiteX3" fmla="*/ 1639411 w 1707305"/>
                <a:gd name="connsiteY3" fmla="*/ 0 h 678939"/>
                <a:gd name="connsiteX4" fmla="*/ 1687419 w 1707305"/>
                <a:gd name="connsiteY4" fmla="*/ 19886 h 678939"/>
                <a:gd name="connsiteX5" fmla="*/ 1707305 w 1707305"/>
                <a:gd name="connsiteY5" fmla="*/ 67894 h 678939"/>
                <a:gd name="connsiteX6" fmla="*/ 1707305 w 1707305"/>
                <a:gd name="connsiteY6" fmla="*/ 611045 h 678939"/>
                <a:gd name="connsiteX7" fmla="*/ 1687419 w 1707305"/>
                <a:gd name="connsiteY7" fmla="*/ 659053 h 678939"/>
                <a:gd name="connsiteX8" fmla="*/ 1639411 w 1707305"/>
                <a:gd name="connsiteY8" fmla="*/ 678939 h 678939"/>
                <a:gd name="connsiteX9" fmla="*/ 67894 w 1707305"/>
                <a:gd name="connsiteY9" fmla="*/ 678939 h 678939"/>
                <a:gd name="connsiteX10" fmla="*/ 19886 w 1707305"/>
                <a:gd name="connsiteY10" fmla="*/ 659053 h 678939"/>
                <a:gd name="connsiteX11" fmla="*/ 0 w 1707305"/>
                <a:gd name="connsiteY11" fmla="*/ 611045 h 678939"/>
                <a:gd name="connsiteX12" fmla="*/ 0 w 1707305"/>
                <a:gd name="connsiteY12" fmla="*/ 67894 h 678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7305" h="678939">
                  <a:moveTo>
                    <a:pt x="0" y="67894"/>
                  </a:moveTo>
                  <a:cubicBezTo>
                    <a:pt x="0" y="49887"/>
                    <a:pt x="7153" y="32618"/>
                    <a:pt x="19886" y="19886"/>
                  </a:cubicBezTo>
                  <a:cubicBezTo>
                    <a:pt x="32619" y="7153"/>
                    <a:pt x="49888" y="0"/>
                    <a:pt x="67894" y="0"/>
                  </a:cubicBezTo>
                  <a:lnTo>
                    <a:pt x="1639411" y="0"/>
                  </a:lnTo>
                  <a:cubicBezTo>
                    <a:pt x="1657418" y="0"/>
                    <a:pt x="1674687" y="7153"/>
                    <a:pt x="1687419" y="19886"/>
                  </a:cubicBezTo>
                  <a:cubicBezTo>
                    <a:pt x="1700152" y="32619"/>
                    <a:pt x="1707305" y="49888"/>
                    <a:pt x="1707305" y="67894"/>
                  </a:cubicBezTo>
                  <a:lnTo>
                    <a:pt x="1707305" y="611045"/>
                  </a:lnTo>
                  <a:cubicBezTo>
                    <a:pt x="1707305" y="629052"/>
                    <a:pt x="1700152" y="646321"/>
                    <a:pt x="1687419" y="659053"/>
                  </a:cubicBezTo>
                  <a:cubicBezTo>
                    <a:pt x="1674686" y="671786"/>
                    <a:pt x="1657417" y="678939"/>
                    <a:pt x="1639411" y="678939"/>
                  </a:cubicBezTo>
                  <a:lnTo>
                    <a:pt x="67894" y="678939"/>
                  </a:lnTo>
                  <a:cubicBezTo>
                    <a:pt x="49887" y="678939"/>
                    <a:pt x="32618" y="671786"/>
                    <a:pt x="19886" y="659053"/>
                  </a:cubicBezTo>
                  <a:cubicBezTo>
                    <a:pt x="7153" y="646320"/>
                    <a:pt x="0" y="629051"/>
                    <a:pt x="0" y="611045"/>
                  </a:cubicBezTo>
                  <a:lnTo>
                    <a:pt x="0" y="67894"/>
                  </a:lnTo>
                  <a:close/>
                </a:path>
              </a:pathLst>
            </a:custGeom>
            <a:solidFill>
              <a:schemeClr val="accent4">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1795" tIns="47825" rIns="61795" bIns="47825" numCol="1" spcCol="1270" anchor="ctr" anchorCtr="0">
              <a:noAutofit/>
            </a:bodyPr>
            <a:lstStyle/>
            <a:p>
              <a:pPr algn="ctr" defTabSz="1147370">
                <a:lnSpc>
                  <a:spcPct val="90000"/>
                </a:lnSpc>
                <a:spcAft>
                  <a:spcPct val="35000"/>
                </a:spcAft>
              </a:pPr>
              <a:r>
                <a:rPr lang="en-US" sz="2600" dirty="0">
                  <a:solidFill>
                    <a:prstClr val="white"/>
                  </a:solidFill>
                </a:rPr>
                <a:t>Referral </a:t>
              </a:r>
              <a:endParaRPr lang="en-IN" sz="2600" dirty="0">
                <a:solidFill>
                  <a:prstClr val="white"/>
                </a:solidFill>
              </a:endParaRPr>
            </a:p>
          </p:txBody>
        </p:sp>
        <p:sp>
          <p:nvSpPr>
            <p:cNvPr id="13" name="Freeform 12"/>
            <p:cNvSpPr/>
            <p:nvPr/>
          </p:nvSpPr>
          <p:spPr>
            <a:xfrm>
              <a:off x="6084175" y="1870807"/>
              <a:ext cx="3010383" cy="1475168"/>
            </a:xfrm>
            <a:custGeom>
              <a:avLst/>
              <a:gdLst>
                <a:gd name="connsiteX0" fmla="*/ 0 w 2473943"/>
                <a:gd name="connsiteY0" fmla="*/ 178675 h 1786745"/>
                <a:gd name="connsiteX1" fmla="*/ 52333 w 2473943"/>
                <a:gd name="connsiteY1" fmla="*/ 52333 h 1786745"/>
                <a:gd name="connsiteX2" fmla="*/ 178675 w 2473943"/>
                <a:gd name="connsiteY2" fmla="*/ 0 h 1786745"/>
                <a:gd name="connsiteX3" fmla="*/ 2295268 w 2473943"/>
                <a:gd name="connsiteY3" fmla="*/ 0 h 1786745"/>
                <a:gd name="connsiteX4" fmla="*/ 2421610 w 2473943"/>
                <a:gd name="connsiteY4" fmla="*/ 52333 h 1786745"/>
                <a:gd name="connsiteX5" fmla="*/ 2473943 w 2473943"/>
                <a:gd name="connsiteY5" fmla="*/ 178675 h 1786745"/>
                <a:gd name="connsiteX6" fmla="*/ 2473943 w 2473943"/>
                <a:gd name="connsiteY6" fmla="*/ 1608070 h 1786745"/>
                <a:gd name="connsiteX7" fmla="*/ 2421610 w 2473943"/>
                <a:gd name="connsiteY7" fmla="*/ 1734412 h 1786745"/>
                <a:gd name="connsiteX8" fmla="*/ 2295268 w 2473943"/>
                <a:gd name="connsiteY8" fmla="*/ 1786745 h 1786745"/>
                <a:gd name="connsiteX9" fmla="*/ 178675 w 2473943"/>
                <a:gd name="connsiteY9" fmla="*/ 1786745 h 1786745"/>
                <a:gd name="connsiteX10" fmla="*/ 52333 w 2473943"/>
                <a:gd name="connsiteY10" fmla="*/ 1734412 h 1786745"/>
                <a:gd name="connsiteX11" fmla="*/ 0 w 2473943"/>
                <a:gd name="connsiteY11" fmla="*/ 1608070 h 1786745"/>
                <a:gd name="connsiteX12" fmla="*/ 0 w 2473943"/>
                <a:gd name="connsiteY12" fmla="*/ 178675 h 1786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73943" h="1786745">
                  <a:moveTo>
                    <a:pt x="0" y="178675"/>
                  </a:moveTo>
                  <a:cubicBezTo>
                    <a:pt x="0" y="131287"/>
                    <a:pt x="18825" y="85841"/>
                    <a:pt x="52333" y="52333"/>
                  </a:cubicBezTo>
                  <a:cubicBezTo>
                    <a:pt x="85841" y="18825"/>
                    <a:pt x="131288" y="0"/>
                    <a:pt x="178675" y="0"/>
                  </a:cubicBezTo>
                  <a:lnTo>
                    <a:pt x="2295268" y="0"/>
                  </a:lnTo>
                  <a:cubicBezTo>
                    <a:pt x="2342656" y="0"/>
                    <a:pt x="2388102" y="18825"/>
                    <a:pt x="2421610" y="52333"/>
                  </a:cubicBezTo>
                  <a:cubicBezTo>
                    <a:pt x="2455118" y="85841"/>
                    <a:pt x="2473943" y="131288"/>
                    <a:pt x="2473943" y="178675"/>
                  </a:cubicBezTo>
                  <a:lnTo>
                    <a:pt x="2473943" y="1608070"/>
                  </a:lnTo>
                  <a:cubicBezTo>
                    <a:pt x="2473943" y="1655458"/>
                    <a:pt x="2455118" y="1700904"/>
                    <a:pt x="2421610" y="1734412"/>
                  </a:cubicBezTo>
                  <a:cubicBezTo>
                    <a:pt x="2388102" y="1767920"/>
                    <a:pt x="2342655" y="1786745"/>
                    <a:pt x="2295268" y="1786745"/>
                  </a:cubicBezTo>
                  <a:lnTo>
                    <a:pt x="178675" y="1786745"/>
                  </a:lnTo>
                  <a:cubicBezTo>
                    <a:pt x="131287" y="1786745"/>
                    <a:pt x="85841" y="1767920"/>
                    <a:pt x="52333" y="1734412"/>
                  </a:cubicBezTo>
                  <a:cubicBezTo>
                    <a:pt x="18825" y="1700904"/>
                    <a:pt x="0" y="1655457"/>
                    <a:pt x="0" y="1608070"/>
                  </a:cubicBezTo>
                  <a:lnTo>
                    <a:pt x="0" y="178675"/>
                  </a:lnTo>
                  <a:close/>
                </a:path>
              </a:pathLst>
            </a:custGeom>
            <a:ln>
              <a:solidFill>
                <a:srgbClr val="035449"/>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64943" tIns="164943" rIns="164943" bIns="547817" numCol="1" spcCol="1270" anchor="t" anchorCtr="0">
              <a:noAutofit/>
            </a:bodyPr>
            <a:lstStyle/>
            <a:p>
              <a:pPr marL="201162" lvl="1" indent="-201162" algn="just" defTabSz="834451">
                <a:lnSpc>
                  <a:spcPct val="90000"/>
                </a:lnSpc>
                <a:spcAft>
                  <a:spcPct val="15000"/>
                </a:spcAft>
                <a:buFontTx/>
                <a:buChar char="••"/>
              </a:pPr>
              <a:r>
                <a:rPr lang="en-IN" sz="2200" b="1" dirty="0">
                  <a:solidFill>
                    <a:srgbClr val="035449"/>
                  </a:solidFill>
                  <a:latin typeface="Arial Narrow" pitchFamily="34" charset="0"/>
                </a:rPr>
                <a:t>Free  of cost management of children identified with ailment </a:t>
              </a:r>
              <a:r>
                <a:rPr lang="en-IN" sz="2200" dirty="0">
                  <a:solidFill>
                    <a:prstClr val="black">
                      <a:hueOff val="0"/>
                      <a:satOff val="0"/>
                      <a:lumOff val="0"/>
                      <a:alphaOff val="0"/>
                    </a:prstClr>
                  </a:solidFill>
                  <a:latin typeface="Arial Narrow" pitchFamily="34" charset="0"/>
                </a:rPr>
                <a:t>in  District Early Intervention Centre and referral at pre-identified tertiary level institutions for surgery</a:t>
              </a:r>
            </a:p>
          </p:txBody>
        </p:sp>
        <p:sp>
          <p:nvSpPr>
            <p:cNvPr id="14" name="Freeform 13"/>
            <p:cNvSpPr/>
            <p:nvPr/>
          </p:nvSpPr>
          <p:spPr>
            <a:xfrm>
              <a:off x="6745725" y="3253403"/>
              <a:ext cx="1842258" cy="367796"/>
            </a:xfrm>
            <a:custGeom>
              <a:avLst/>
              <a:gdLst>
                <a:gd name="connsiteX0" fmla="*/ 0 w 1707305"/>
                <a:gd name="connsiteY0" fmla="*/ 67894 h 678939"/>
                <a:gd name="connsiteX1" fmla="*/ 19886 w 1707305"/>
                <a:gd name="connsiteY1" fmla="*/ 19886 h 678939"/>
                <a:gd name="connsiteX2" fmla="*/ 67894 w 1707305"/>
                <a:gd name="connsiteY2" fmla="*/ 0 h 678939"/>
                <a:gd name="connsiteX3" fmla="*/ 1639411 w 1707305"/>
                <a:gd name="connsiteY3" fmla="*/ 0 h 678939"/>
                <a:gd name="connsiteX4" fmla="*/ 1687419 w 1707305"/>
                <a:gd name="connsiteY4" fmla="*/ 19886 h 678939"/>
                <a:gd name="connsiteX5" fmla="*/ 1707305 w 1707305"/>
                <a:gd name="connsiteY5" fmla="*/ 67894 h 678939"/>
                <a:gd name="connsiteX6" fmla="*/ 1707305 w 1707305"/>
                <a:gd name="connsiteY6" fmla="*/ 611045 h 678939"/>
                <a:gd name="connsiteX7" fmla="*/ 1687419 w 1707305"/>
                <a:gd name="connsiteY7" fmla="*/ 659053 h 678939"/>
                <a:gd name="connsiteX8" fmla="*/ 1639411 w 1707305"/>
                <a:gd name="connsiteY8" fmla="*/ 678939 h 678939"/>
                <a:gd name="connsiteX9" fmla="*/ 67894 w 1707305"/>
                <a:gd name="connsiteY9" fmla="*/ 678939 h 678939"/>
                <a:gd name="connsiteX10" fmla="*/ 19886 w 1707305"/>
                <a:gd name="connsiteY10" fmla="*/ 659053 h 678939"/>
                <a:gd name="connsiteX11" fmla="*/ 0 w 1707305"/>
                <a:gd name="connsiteY11" fmla="*/ 611045 h 678939"/>
                <a:gd name="connsiteX12" fmla="*/ 0 w 1707305"/>
                <a:gd name="connsiteY12" fmla="*/ 67894 h 678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7305" h="678939">
                  <a:moveTo>
                    <a:pt x="0" y="67894"/>
                  </a:moveTo>
                  <a:cubicBezTo>
                    <a:pt x="0" y="49887"/>
                    <a:pt x="7153" y="32618"/>
                    <a:pt x="19886" y="19886"/>
                  </a:cubicBezTo>
                  <a:cubicBezTo>
                    <a:pt x="32619" y="7153"/>
                    <a:pt x="49888" y="0"/>
                    <a:pt x="67894" y="0"/>
                  </a:cubicBezTo>
                  <a:lnTo>
                    <a:pt x="1639411" y="0"/>
                  </a:lnTo>
                  <a:cubicBezTo>
                    <a:pt x="1657418" y="0"/>
                    <a:pt x="1674687" y="7153"/>
                    <a:pt x="1687419" y="19886"/>
                  </a:cubicBezTo>
                  <a:cubicBezTo>
                    <a:pt x="1700152" y="32619"/>
                    <a:pt x="1707305" y="49888"/>
                    <a:pt x="1707305" y="67894"/>
                  </a:cubicBezTo>
                  <a:lnTo>
                    <a:pt x="1707305" y="611045"/>
                  </a:lnTo>
                  <a:cubicBezTo>
                    <a:pt x="1707305" y="629052"/>
                    <a:pt x="1700152" y="646321"/>
                    <a:pt x="1687419" y="659053"/>
                  </a:cubicBezTo>
                  <a:cubicBezTo>
                    <a:pt x="1674686" y="671786"/>
                    <a:pt x="1657417" y="678939"/>
                    <a:pt x="1639411" y="678939"/>
                  </a:cubicBezTo>
                  <a:lnTo>
                    <a:pt x="67894" y="678939"/>
                  </a:lnTo>
                  <a:cubicBezTo>
                    <a:pt x="49887" y="678939"/>
                    <a:pt x="32618" y="671786"/>
                    <a:pt x="19886" y="659053"/>
                  </a:cubicBezTo>
                  <a:cubicBezTo>
                    <a:pt x="7153" y="646320"/>
                    <a:pt x="0" y="629051"/>
                    <a:pt x="0" y="611045"/>
                  </a:cubicBezTo>
                  <a:lnTo>
                    <a:pt x="0" y="67894"/>
                  </a:lnTo>
                  <a:close/>
                </a:path>
              </a:pathLst>
            </a:custGeom>
            <a:solidFill>
              <a:schemeClr val="accent6">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1795" tIns="47825" rIns="61795" bIns="47825" numCol="1" spcCol="1270" anchor="ctr" anchorCtr="0">
              <a:noAutofit/>
            </a:bodyPr>
            <a:lstStyle/>
            <a:p>
              <a:pPr algn="ctr" defTabSz="1147370">
                <a:lnSpc>
                  <a:spcPct val="90000"/>
                </a:lnSpc>
                <a:spcAft>
                  <a:spcPct val="35000"/>
                </a:spcAft>
              </a:pPr>
              <a:r>
                <a:rPr lang="en-US" sz="2600" dirty="0">
                  <a:solidFill>
                    <a:prstClr val="white"/>
                  </a:solidFill>
                </a:rPr>
                <a:t>Management</a:t>
              </a:r>
              <a:endParaRPr lang="en-IN" sz="2600" dirty="0">
                <a:solidFill>
                  <a:prstClr val="white"/>
                </a:solidFill>
              </a:endParaRPr>
            </a:p>
          </p:txBody>
        </p:sp>
      </p:grpSp>
      <p:sp>
        <p:nvSpPr>
          <p:cNvPr id="4" name="Rectangle 3"/>
          <p:cNvSpPr/>
          <p:nvPr/>
        </p:nvSpPr>
        <p:spPr>
          <a:xfrm>
            <a:off x="385010" y="888980"/>
            <a:ext cx="11526253" cy="846997"/>
          </a:xfrm>
          <a:prstGeom prst="rect">
            <a:avLst/>
          </a:prstGeom>
        </p:spPr>
        <p:txBody>
          <a:bodyPr wrap="square" lIns="107287" tIns="53643" rIns="107287" bIns="53643">
            <a:spAutoFit/>
          </a:bodyPr>
          <a:lstStyle/>
          <a:p>
            <a:pPr algn="just"/>
            <a:r>
              <a:rPr lang="en-IN" sz="2400" b="1" dirty="0">
                <a:solidFill>
                  <a:prstClr val="black"/>
                </a:solidFill>
              </a:rPr>
              <a:t>Systemic approach for early identification and management of</a:t>
            </a:r>
            <a:r>
              <a:rPr lang="en-IN" sz="2400" b="1" dirty="0">
                <a:solidFill>
                  <a:srgbClr val="C00000"/>
                </a:solidFill>
              </a:rPr>
              <a:t> </a:t>
            </a:r>
            <a:r>
              <a:rPr lang="en-IN" sz="2400" b="1" dirty="0">
                <a:solidFill>
                  <a:srgbClr val="035449"/>
                </a:solidFill>
              </a:rPr>
              <a:t>4Ds - Defects at birth, Deficiency, Diseases and Developmental Delays</a:t>
            </a:r>
            <a:r>
              <a:rPr lang="en-IN" sz="2400" b="1" dirty="0">
                <a:solidFill>
                  <a:srgbClr val="418AB3"/>
                </a:solidFill>
              </a:rPr>
              <a:t> </a:t>
            </a:r>
            <a:r>
              <a:rPr lang="en-IN" sz="2400" b="1" dirty="0">
                <a:solidFill>
                  <a:prstClr val="black"/>
                </a:solidFill>
              </a:rPr>
              <a:t>for children of 0-18 years.</a:t>
            </a:r>
            <a:endParaRPr lang="en-IN" sz="2400" b="1" dirty="0">
              <a:solidFill>
                <a:srgbClr val="C00000"/>
              </a:solidFill>
            </a:endParaRPr>
          </a:p>
        </p:txBody>
      </p:sp>
      <p:sp>
        <p:nvSpPr>
          <p:cNvPr id="17" name="Rounded Rectangle 16">
            <a:extLst>
              <a:ext uri="{FF2B5EF4-FFF2-40B4-BE49-F238E27FC236}">
                <a16:creationId xmlns:a16="http://schemas.microsoft.com/office/drawing/2014/main" id="{182F6D18-A9F7-0E49-B5D5-AAE13BC64A1E}"/>
              </a:ext>
            </a:extLst>
          </p:cNvPr>
          <p:cNvSpPr/>
          <p:nvPr/>
        </p:nvSpPr>
        <p:spPr>
          <a:xfrm>
            <a:off x="482603" y="126999"/>
            <a:ext cx="11125197" cy="508001"/>
          </a:xfrm>
          <a:prstGeom prst="roundRect">
            <a:avLst>
              <a:gd name="adj" fmla="val 50000"/>
            </a:avLst>
          </a:prstGeom>
          <a:solidFill>
            <a:srgbClr val="0974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ounded Rectangle 17">
            <a:extLst>
              <a:ext uri="{FF2B5EF4-FFF2-40B4-BE49-F238E27FC236}">
                <a16:creationId xmlns:a16="http://schemas.microsoft.com/office/drawing/2014/main" id="{06C2EF02-4489-DE4D-B751-0A93C93AD60B}"/>
              </a:ext>
            </a:extLst>
          </p:cNvPr>
          <p:cNvSpPr/>
          <p:nvPr/>
        </p:nvSpPr>
        <p:spPr>
          <a:xfrm>
            <a:off x="584201" y="126999"/>
            <a:ext cx="10909300" cy="508001"/>
          </a:xfrm>
          <a:prstGeom prst="roundRect">
            <a:avLst>
              <a:gd name="adj" fmla="val 50000"/>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800" b="1" dirty="0">
                <a:solidFill>
                  <a:srgbClr val="035449"/>
                </a:solidFill>
              </a:rPr>
              <a:t>Rashtriya Bal Swasthaya Karyakram (RBSK)</a:t>
            </a:r>
            <a:endParaRPr lang="en-IN" altLang="en-US" sz="6000" b="1" dirty="0">
              <a:solidFill>
                <a:srgbClr val="035449"/>
              </a:solidFill>
            </a:endParaRPr>
          </a:p>
        </p:txBody>
      </p:sp>
    </p:spTree>
    <p:extLst>
      <p:ext uri="{BB962C8B-B14F-4D97-AF65-F5344CB8AC3E}">
        <p14:creationId xmlns:p14="http://schemas.microsoft.com/office/powerpoint/2010/main" val="10034101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22CA73ED-D98C-4565-B5F7-D462900A4651}" type="slidenum">
              <a:rPr lang="en-US" altLang="en-US" smtClean="0">
                <a:solidFill>
                  <a:srgbClr val="5E5E5E"/>
                </a:solidFill>
              </a:rPr>
              <a:pPr>
                <a:defRPr/>
              </a:pPr>
              <a:t>18</a:t>
            </a:fld>
            <a:endParaRPr lang="en-US" altLang="en-US" dirty="0">
              <a:solidFill>
                <a:srgbClr val="5E5E5E"/>
              </a:solidFill>
            </a:endParaRPr>
          </a:p>
        </p:txBody>
      </p:sp>
      <p:pic>
        <p:nvPicPr>
          <p:cNvPr id="5" name="Picture 4"/>
          <p:cNvPicPr>
            <a:picLocks noChangeAspect="1"/>
          </p:cNvPicPr>
          <p:nvPr/>
        </p:nvPicPr>
        <p:blipFill>
          <a:blip r:embed="rId2" cstate="print"/>
          <a:stretch>
            <a:fillRect/>
          </a:stretch>
        </p:blipFill>
        <p:spPr>
          <a:xfrm>
            <a:off x="3990109" y="220716"/>
            <a:ext cx="8201891" cy="6432331"/>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236482" y="220716"/>
            <a:ext cx="3587371" cy="1569660"/>
          </a:xfrm>
          <a:prstGeom prst="rect">
            <a:avLst/>
          </a:prstGeom>
          <a:solidFill>
            <a:srgbClr val="097458"/>
          </a:solidFill>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sz="3200" b="1" dirty="0">
                <a:solidFill>
                  <a:schemeClr val="bg1"/>
                </a:solidFill>
              </a:rPr>
              <a:t>Focus on Early Childhood Development</a:t>
            </a:r>
          </a:p>
        </p:txBody>
      </p:sp>
      <p:sp>
        <p:nvSpPr>
          <p:cNvPr id="7" name="TextBox 6"/>
          <p:cNvSpPr txBox="1"/>
          <p:nvPr/>
        </p:nvSpPr>
        <p:spPr>
          <a:xfrm>
            <a:off x="236483" y="2177724"/>
            <a:ext cx="3587372" cy="3785652"/>
          </a:xfrm>
          <a:prstGeom prst="rect">
            <a:avLst/>
          </a:prstGeom>
          <a:noFill/>
        </p:spPr>
        <p:txBody>
          <a:bodyPr wrap="square" rtlCol="0">
            <a:spAutoFit/>
          </a:bodyPr>
          <a:lstStyle/>
          <a:p>
            <a:pPr marL="285750" indent="-285750" algn="just">
              <a:buFont typeface="Arial" pitchFamily="34" charset="0"/>
              <a:buChar char="•"/>
            </a:pPr>
            <a:r>
              <a:rPr lang="en-US" sz="2400" dirty="0"/>
              <a:t>1000 day Booklet released</a:t>
            </a:r>
          </a:p>
          <a:p>
            <a:pPr marL="285750" indent="-285750" algn="just">
              <a:buFont typeface="Arial" pitchFamily="34" charset="0"/>
              <a:buChar char="•"/>
            </a:pPr>
            <a:r>
              <a:rPr lang="en-US" sz="2400" dirty="0"/>
              <a:t>Messages integrated in MCP Card</a:t>
            </a:r>
          </a:p>
          <a:p>
            <a:pPr marL="285750" indent="-285750" algn="just">
              <a:buFont typeface="Arial" pitchFamily="34" charset="0"/>
              <a:buChar char="•"/>
            </a:pPr>
            <a:r>
              <a:rPr lang="en-US" sz="2400" dirty="0"/>
              <a:t>HBYC Platform to be leveraged</a:t>
            </a:r>
          </a:p>
          <a:p>
            <a:pPr marL="285750" indent="-285750" algn="just">
              <a:buFont typeface="Arial" pitchFamily="34" charset="0"/>
              <a:buChar char="•"/>
            </a:pPr>
            <a:r>
              <a:rPr lang="en-US" sz="2400" dirty="0"/>
              <a:t>Ayushman Bhava app developed</a:t>
            </a:r>
          </a:p>
          <a:p>
            <a:pPr marL="285750" indent="-285750" algn="just">
              <a:buFont typeface="Arial" pitchFamily="34" charset="0"/>
              <a:buChar char="•"/>
            </a:pPr>
            <a:r>
              <a:rPr lang="en-US" sz="2400" dirty="0"/>
              <a:t>Call Centre approach</a:t>
            </a:r>
          </a:p>
          <a:p>
            <a:pPr marL="285750" indent="-285750" algn="just">
              <a:buFont typeface="Arial" pitchFamily="34" charset="0"/>
              <a:buChar char="•"/>
            </a:pPr>
            <a:endParaRPr lang="en-US" sz="2400" dirty="0"/>
          </a:p>
        </p:txBody>
      </p:sp>
    </p:spTree>
    <p:extLst>
      <p:ext uri="{BB962C8B-B14F-4D97-AF65-F5344CB8AC3E}">
        <p14:creationId xmlns:p14="http://schemas.microsoft.com/office/powerpoint/2010/main" val="27079882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114989" y="1599159"/>
            <a:ext cx="6585056" cy="3416320"/>
          </a:xfrm>
          <a:prstGeom prst="rect">
            <a:avLst/>
          </a:prstGeom>
        </p:spPr>
        <p:txBody>
          <a:bodyPr wrap="square">
            <a:spAutoFit/>
          </a:bodyPr>
          <a:lstStyle/>
          <a:p>
            <a:pPr marL="457189" indent="-457189" algn="just">
              <a:buFont typeface="Arial" panose="020B0604020202020204" pitchFamily="34" charset="0"/>
              <a:buChar char="•"/>
            </a:pPr>
            <a:r>
              <a:rPr lang="en-US" sz="2400" b="1" dirty="0">
                <a:cs typeface="Times New Roman" pitchFamily="18" charset="0"/>
              </a:rPr>
              <a:t>Focusing first 1000 days</a:t>
            </a:r>
          </a:p>
          <a:p>
            <a:pPr marL="457189" indent="-457189">
              <a:buFont typeface="Arial" panose="020B0604020202020204" pitchFamily="34" charset="0"/>
              <a:buChar char="•"/>
            </a:pPr>
            <a:r>
              <a:rPr lang="en-IN" sz="2400" b="1" dirty="0">
                <a:cs typeface="Times New Roman" pitchFamily="18" charset="0"/>
              </a:rPr>
              <a:t>Counselling and awareness generation tool for caregivers as responsible &amp; active partners</a:t>
            </a:r>
          </a:p>
          <a:p>
            <a:pPr marL="457189" indent="-457189" algn="just">
              <a:buFont typeface="Arial" panose="020B0604020202020204" pitchFamily="34" charset="0"/>
              <a:buChar char="•"/>
            </a:pPr>
            <a:r>
              <a:rPr lang="en-US" sz="2400" b="1" dirty="0">
                <a:cs typeface="Times New Roman" pitchFamily="18" charset="0"/>
              </a:rPr>
              <a:t>HBYC</a:t>
            </a:r>
            <a:r>
              <a:rPr lang="en-US" sz="2400" b="1" i="1" dirty="0">
                <a:cs typeface="Times New Roman" pitchFamily="18" charset="0"/>
              </a:rPr>
              <a:t> </a:t>
            </a:r>
            <a:r>
              <a:rPr lang="en-US" sz="2400" dirty="0">
                <a:cs typeface="Times New Roman" pitchFamily="18" charset="0"/>
              </a:rPr>
              <a:t>through ASHA till 15 months of age with actions across four domains:</a:t>
            </a:r>
          </a:p>
          <a:p>
            <a:pPr marL="990575" lvl="1" indent="-380990" algn="just" fontAlgn="b">
              <a:buFont typeface="Arial" panose="020B0604020202020204" pitchFamily="34" charset="0"/>
              <a:buChar char="•"/>
            </a:pPr>
            <a:r>
              <a:rPr lang="en-US" sz="2400" b="1" dirty="0">
                <a:cs typeface="Times New Roman" pitchFamily="18" charset="0"/>
              </a:rPr>
              <a:t>Nutrition</a:t>
            </a:r>
            <a:endParaRPr lang="en-IN" sz="2400" dirty="0">
              <a:cs typeface="Times New Roman" pitchFamily="18" charset="0"/>
            </a:endParaRPr>
          </a:p>
          <a:p>
            <a:pPr marL="990575" lvl="1" indent="-380990" algn="just" fontAlgn="b">
              <a:buFont typeface="Arial" panose="020B0604020202020204" pitchFamily="34" charset="0"/>
              <a:buChar char="•"/>
            </a:pPr>
            <a:r>
              <a:rPr lang="en-US" sz="2400" b="1" dirty="0">
                <a:cs typeface="Times New Roman" pitchFamily="18" charset="0"/>
              </a:rPr>
              <a:t>Health</a:t>
            </a:r>
            <a:endParaRPr lang="en-IN" sz="2400" dirty="0">
              <a:cs typeface="Times New Roman" pitchFamily="18" charset="0"/>
            </a:endParaRPr>
          </a:p>
          <a:p>
            <a:pPr marL="990575" lvl="1" indent="-380990" algn="just" fontAlgn="b">
              <a:buFont typeface="Arial" panose="020B0604020202020204" pitchFamily="34" charset="0"/>
              <a:buChar char="•"/>
            </a:pPr>
            <a:r>
              <a:rPr lang="en-US" sz="2400" b="1" dirty="0">
                <a:cs typeface="Times New Roman" pitchFamily="18" charset="0"/>
              </a:rPr>
              <a:t>Child development</a:t>
            </a:r>
            <a:endParaRPr lang="en-IN" sz="2400" dirty="0">
              <a:cs typeface="Times New Roman" pitchFamily="18" charset="0"/>
            </a:endParaRPr>
          </a:p>
          <a:p>
            <a:pPr marL="990575" lvl="1" indent="-380990" algn="just" fontAlgn="t">
              <a:buFont typeface="Arial" panose="020B0604020202020204" pitchFamily="34" charset="0"/>
              <a:buChar char="•"/>
            </a:pPr>
            <a:r>
              <a:rPr lang="en-US" sz="2400" b="1" dirty="0">
                <a:cs typeface="Times New Roman" pitchFamily="18" charset="0"/>
              </a:rPr>
              <a:t>Wash</a:t>
            </a:r>
            <a:endParaRPr lang="en-US" sz="2400" dirty="0">
              <a:cs typeface="Times New Roman" pitchFamily="18" charset="0"/>
            </a:endParaRPr>
          </a:p>
        </p:txBody>
      </p:sp>
      <p:pic>
        <p:nvPicPr>
          <p:cNvPr id="7" name="Picture 2"/>
          <p:cNvPicPr>
            <a:picLocks noChangeAspect="1" noChangeArrowheads="1"/>
          </p:cNvPicPr>
          <p:nvPr/>
        </p:nvPicPr>
        <p:blipFill>
          <a:blip r:embed="rId3" cstate="print"/>
          <a:srcRect/>
          <a:stretch>
            <a:fillRect/>
          </a:stretch>
        </p:blipFill>
        <p:spPr bwMode="auto">
          <a:xfrm>
            <a:off x="276950" y="884012"/>
            <a:ext cx="2321871" cy="2862073"/>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F13FC082-689C-46A0-A7F0-F7066639D91B}"/>
              </a:ext>
            </a:extLst>
          </p:cNvPr>
          <p:cNvPicPr>
            <a:picLocks noChangeAspect="1"/>
          </p:cNvPicPr>
          <p:nvPr/>
        </p:nvPicPr>
        <p:blipFill>
          <a:blip r:embed="rId4"/>
          <a:stretch>
            <a:fillRect/>
          </a:stretch>
        </p:blipFill>
        <p:spPr>
          <a:xfrm>
            <a:off x="276952" y="3995097"/>
            <a:ext cx="2315620" cy="2735904"/>
          </a:xfrm>
          <a:prstGeom prst="rect">
            <a:avLst/>
          </a:prstGeom>
        </p:spPr>
      </p:pic>
      <p:pic>
        <p:nvPicPr>
          <p:cNvPr id="10" name="Picture 9"/>
          <p:cNvPicPr>
            <a:picLocks noChangeAspect="1"/>
          </p:cNvPicPr>
          <p:nvPr/>
        </p:nvPicPr>
        <p:blipFill>
          <a:blip r:embed="rId5"/>
          <a:stretch>
            <a:fillRect/>
          </a:stretch>
        </p:blipFill>
        <p:spPr>
          <a:xfrm>
            <a:off x="2841021" y="958047"/>
            <a:ext cx="2031768" cy="5576076"/>
          </a:xfrm>
          <a:prstGeom prst="rect">
            <a:avLst/>
          </a:prstGeom>
        </p:spPr>
      </p:pic>
      <p:sp>
        <p:nvSpPr>
          <p:cNvPr id="8" name="Rounded Rectangle 7">
            <a:extLst>
              <a:ext uri="{FF2B5EF4-FFF2-40B4-BE49-F238E27FC236}">
                <a16:creationId xmlns:a16="http://schemas.microsoft.com/office/drawing/2014/main" id="{E8AADD7E-4596-CD4D-B4E5-CB712EDE85A6}"/>
              </a:ext>
            </a:extLst>
          </p:cNvPr>
          <p:cNvSpPr/>
          <p:nvPr/>
        </p:nvSpPr>
        <p:spPr>
          <a:xfrm>
            <a:off x="482603" y="126999"/>
            <a:ext cx="11125197" cy="508001"/>
          </a:xfrm>
          <a:prstGeom prst="roundRect">
            <a:avLst>
              <a:gd name="adj" fmla="val 50000"/>
            </a:avLst>
          </a:prstGeom>
          <a:solidFill>
            <a:srgbClr val="0974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41D99CFA-986C-2246-A009-D94ECD041625}"/>
              </a:ext>
            </a:extLst>
          </p:cNvPr>
          <p:cNvSpPr/>
          <p:nvPr/>
        </p:nvSpPr>
        <p:spPr>
          <a:xfrm>
            <a:off x="584201" y="126999"/>
            <a:ext cx="10909300" cy="508001"/>
          </a:xfrm>
          <a:prstGeom prst="roundRect">
            <a:avLst>
              <a:gd name="adj" fmla="val 50000"/>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altLang="en-US" sz="2800" b="1" dirty="0">
                <a:solidFill>
                  <a:srgbClr val="097458"/>
                </a:solidFill>
              </a:rPr>
              <a:t>Implementation of Revised MCP Card</a:t>
            </a:r>
          </a:p>
        </p:txBody>
      </p:sp>
    </p:spTree>
    <p:extLst>
      <p:ext uri="{BB962C8B-B14F-4D97-AF65-F5344CB8AC3E}">
        <p14:creationId xmlns:p14="http://schemas.microsoft.com/office/powerpoint/2010/main" val="28199941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421" y="1303200"/>
            <a:ext cx="4099134" cy="425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1747" name="Group 5"/>
          <p:cNvGrpSpPr>
            <a:grpSpLocks/>
          </p:cNvGrpSpPr>
          <p:nvPr/>
        </p:nvGrpSpPr>
        <p:grpSpPr bwMode="auto">
          <a:xfrm>
            <a:off x="4286250" y="970381"/>
            <a:ext cx="7321550" cy="687387"/>
            <a:chOff x="847330" y="2182492"/>
            <a:chExt cx="3683449" cy="421222"/>
          </a:xfrm>
        </p:grpSpPr>
        <p:sp>
          <p:nvSpPr>
            <p:cNvPr id="31757" name="Rectangle 6"/>
            <p:cNvSpPr>
              <a:spLocks noChangeArrowheads="1"/>
            </p:cNvSpPr>
            <p:nvPr/>
          </p:nvSpPr>
          <p:spPr bwMode="auto">
            <a:xfrm>
              <a:off x="847330" y="2182492"/>
              <a:ext cx="3683449" cy="33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GB" altLang="en-US" sz="4500" b="1" baseline="30000" dirty="0">
                  <a:solidFill>
                    <a:srgbClr val="ED1C24"/>
                  </a:solidFill>
                  <a:latin typeface="+mj-lt"/>
                </a:rPr>
                <a:t>Estimated 450 million</a:t>
              </a:r>
              <a:r>
                <a:rPr lang="en-GB" altLang="en-US" sz="4000" b="1" baseline="30000" dirty="0">
                  <a:solidFill>
                    <a:srgbClr val="ED1C24"/>
                  </a:solidFill>
                  <a:latin typeface="+mj-lt"/>
                </a:rPr>
                <a:t> beneficiaries</a:t>
              </a:r>
            </a:p>
          </p:txBody>
        </p:sp>
        <p:sp>
          <p:nvSpPr>
            <p:cNvPr id="31758" name="Rectangle 7"/>
            <p:cNvSpPr>
              <a:spLocks noChangeArrowheads="1"/>
            </p:cNvSpPr>
            <p:nvPr/>
          </p:nvSpPr>
          <p:spPr bwMode="auto">
            <a:xfrm>
              <a:off x="857112" y="2396293"/>
              <a:ext cx="2853402" cy="207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en-US" sz="2400" baseline="30000" dirty="0">
                  <a:solidFill>
                    <a:srgbClr val="ED1C24"/>
                  </a:solidFill>
                  <a:latin typeface="Verdana" pitchFamily="34" charset="0"/>
                </a:rPr>
                <a:t>Reaching nearly 50% of the country’s population</a:t>
              </a:r>
            </a:p>
          </p:txBody>
        </p:sp>
      </p:grpSp>
      <p:pic>
        <p:nvPicPr>
          <p:cNvPr id="3175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05694" y="1859761"/>
            <a:ext cx="7778705" cy="4372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ounded Rectangle 7">
            <a:extLst>
              <a:ext uri="{FF2B5EF4-FFF2-40B4-BE49-F238E27FC236}">
                <a16:creationId xmlns:a16="http://schemas.microsoft.com/office/drawing/2014/main" id="{C7B58407-58FA-AB4E-AD78-90942390E90D}"/>
              </a:ext>
            </a:extLst>
          </p:cNvPr>
          <p:cNvSpPr/>
          <p:nvPr/>
        </p:nvSpPr>
        <p:spPr>
          <a:xfrm>
            <a:off x="482603" y="126999"/>
            <a:ext cx="11125197" cy="508001"/>
          </a:xfrm>
          <a:prstGeom prst="roundRect">
            <a:avLst>
              <a:gd name="adj" fmla="val 50000"/>
            </a:avLst>
          </a:prstGeom>
          <a:solidFill>
            <a:srgbClr val="0974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ounded Rectangle 8">
            <a:extLst>
              <a:ext uri="{FF2B5EF4-FFF2-40B4-BE49-F238E27FC236}">
                <a16:creationId xmlns:a16="http://schemas.microsoft.com/office/drawing/2014/main" id="{EC680C74-E737-FE48-895F-5D7BA3BA4BA9}"/>
              </a:ext>
            </a:extLst>
          </p:cNvPr>
          <p:cNvSpPr/>
          <p:nvPr/>
        </p:nvSpPr>
        <p:spPr>
          <a:xfrm>
            <a:off x="584201" y="126999"/>
            <a:ext cx="10909300" cy="508001"/>
          </a:xfrm>
          <a:prstGeom prst="roundRect">
            <a:avLst>
              <a:gd name="adj" fmla="val 50000"/>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altLang="en-US" sz="2800" b="1" dirty="0">
                <a:solidFill>
                  <a:srgbClr val="097458"/>
                </a:solidFill>
              </a:rPr>
              <a:t>Anemia Mukt Bharat (AMB)</a:t>
            </a:r>
          </a:p>
        </p:txBody>
      </p:sp>
    </p:spTree>
    <p:extLst>
      <p:ext uri="{BB962C8B-B14F-4D97-AF65-F5344CB8AC3E}">
        <p14:creationId xmlns:p14="http://schemas.microsoft.com/office/powerpoint/2010/main" val="35439996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4414" y="1588169"/>
            <a:ext cx="5105576" cy="5129876"/>
          </a:xfrm>
          <a:prstGeom prst="rect">
            <a:avLst/>
          </a:prstGeom>
          <a:solidFill>
            <a:srgbClr val="AFC89F"/>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n-IN" sz="2800" b="1" dirty="0">
                <a:solidFill>
                  <a:srgbClr val="000000"/>
                </a:solidFill>
                <a:latin typeface="+mj-lt"/>
              </a:rPr>
              <a:t> </a:t>
            </a:r>
          </a:p>
          <a:p>
            <a:endParaRPr lang="en-IN" sz="2800" b="1" dirty="0">
              <a:solidFill>
                <a:srgbClr val="000000"/>
              </a:solidFill>
              <a:latin typeface="+mj-lt"/>
            </a:endParaRPr>
          </a:p>
          <a:p>
            <a:r>
              <a:rPr lang="en-IN" sz="2800" b="1" dirty="0">
                <a:solidFill>
                  <a:srgbClr val="000000"/>
                </a:solidFill>
                <a:latin typeface="+mj-lt"/>
              </a:rPr>
              <a:t>To prevent and control child deaths due to pneumonia : </a:t>
            </a:r>
          </a:p>
          <a:p>
            <a:endParaRPr lang="en-IN" sz="2800" b="1" dirty="0">
              <a:solidFill>
                <a:srgbClr val="000000"/>
              </a:solidFill>
              <a:latin typeface="+mj-lt"/>
            </a:endParaRPr>
          </a:p>
          <a:p>
            <a:pPr marL="457200" lvl="0" indent="-457200">
              <a:buFont typeface="Arial" pitchFamily="34" charset="0"/>
              <a:buChar char="•"/>
            </a:pPr>
            <a:r>
              <a:rPr lang="en-GB" sz="2800" b="1" dirty="0">
                <a:solidFill>
                  <a:schemeClr val="tx1"/>
                </a:solidFill>
              </a:rPr>
              <a:t>Revised National Childhood Pneumonia Management Guidelines 2019</a:t>
            </a:r>
          </a:p>
          <a:p>
            <a:pPr marL="514350" indent="-514350">
              <a:buFont typeface="Arial" pitchFamily="34" charset="0"/>
              <a:buChar char="•"/>
            </a:pPr>
            <a:r>
              <a:rPr lang="en-GB" sz="2800" b="1" dirty="0">
                <a:solidFill>
                  <a:schemeClr val="tx1"/>
                </a:solidFill>
              </a:rPr>
              <a:t>Skilled based capacity building of MOs/CHOs/ANMs and ASHAs</a:t>
            </a:r>
          </a:p>
          <a:p>
            <a:pPr marL="514350" lvl="0" indent="-514350">
              <a:buFont typeface="Arial" pitchFamily="34" charset="0"/>
              <a:buChar char="•"/>
            </a:pPr>
            <a:r>
              <a:rPr lang="en-GB" sz="2800" b="1" dirty="0">
                <a:solidFill>
                  <a:schemeClr val="tx1"/>
                </a:solidFill>
              </a:rPr>
              <a:t>360 degree Communication Campaign </a:t>
            </a:r>
          </a:p>
          <a:p>
            <a:pPr marL="514350" indent="-514350">
              <a:buFontTx/>
              <a:buAutoNum type="arabicParenR"/>
            </a:pPr>
            <a:endParaRPr lang="en-IN" sz="2800" b="1" dirty="0">
              <a:solidFill>
                <a:srgbClr val="000000"/>
              </a:solidFill>
              <a:latin typeface="+mj-lt"/>
            </a:endParaRPr>
          </a:p>
          <a:p>
            <a:endParaRPr lang="en-IN" sz="2800" b="1" dirty="0">
              <a:solidFill>
                <a:srgbClr val="000000"/>
              </a:solidFill>
              <a:latin typeface="+mj-lt"/>
            </a:endParaRPr>
          </a:p>
        </p:txBody>
      </p:sp>
      <p:sp>
        <p:nvSpPr>
          <p:cNvPr id="7" name="Title 1">
            <a:extLst>
              <a:ext uri="{FF2B5EF4-FFF2-40B4-BE49-F238E27FC236}">
                <a16:creationId xmlns:a16="http://schemas.microsoft.com/office/drawing/2014/main" id="{EFE15685-73B2-8F42-9565-14A187228C49}"/>
              </a:ext>
            </a:extLst>
          </p:cNvPr>
          <p:cNvSpPr>
            <a:spLocks noGrp="1"/>
          </p:cNvSpPr>
          <p:nvPr>
            <p:ph type="title"/>
          </p:nvPr>
        </p:nvSpPr>
        <p:spPr>
          <a:xfrm>
            <a:off x="5758234" y="1587243"/>
            <a:ext cx="6039059" cy="1279770"/>
          </a:xfrm>
          <a:solidFill>
            <a:srgbClr val="3FBA8A"/>
          </a:solidFill>
        </p:spPr>
        <p:txBody>
          <a:bodyPr anchor="ctr">
            <a:normAutofit fontScale="90000"/>
          </a:bodyPr>
          <a:lstStyle/>
          <a:p>
            <a:pPr marL="231676" lvl="0" algn="ctr" defTabSz="914012">
              <a:spcBef>
                <a:spcPts val="0"/>
              </a:spcBef>
              <a:defRPr/>
            </a:pPr>
            <a:r>
              <a:rPr lang="en-US" sz="3200" b="1" dirty="0">
                <a:solidFill>
                  <a:schemeClr val="tx1"/>
                </a:solidFill>
                <a:latin typeface="+mn-lt"/>
              </a:rPr>
              <a:t>SAANS INITIATIVE</a:t>
            </a:r>
            <a:br>
              <a:rPr lang="en-US" sz="3200" b="1" dirty="0">
                <a:solidFill>
                  <a:schemeClr val="tx1"/>
                </a:solidFill>
                <a:latin typeface="+mn-lt"/>
              </a:rPr>
            </a:br>
            <a:r>
              <a:rPr lang="en-US" sz="3200" b="1" dirty="0">
                <a:solidFill>
                  <a:schemeClr val="tx1"/>
                </a:solidFill>
                <a:latin typeface="+mn-lt"/>
                <a:cs typeface="Calibri" panose="020F0502020204030204" pitchFamily="34" charset="0"/>
              </a:rPr>
              <a:t>launched on 16</a:t>
            </a:r>
            <a:r>
              <a:rPr lang="en-US" sz="3200" b="1" baseline="30000" dirty="0">
                <a:solidFill>
                  <a:schemeClr val="tx1"/>
                </a:solidFill>
                <a:latin typeface="+mn-lt"/>
                <a:cs typeface="Calibri" panose="020F0502020204030204" pitchFamily="34" charset="0"/>
              </a:rPr>
              <a:t>th</a:t>
            </a:r>
            <a:r>
              <a:rPr lang="en-US" sz="3200" b="1" dirty="0">
                <a:solidFill>
                  <a:schemeClr val="tx1"/>
                </a:solidFill>
                <a:latin typeface="+mn-lt"/>
                <a:cs typeface="Calibri" panose="020F0502020204030204" pitchFamily="34" charset="0"/>
              </a:rPr>
              <a:t> November 2019  </a:t>
            </a:r>
            <a:r>
              <a:rPr lang="en-US" sz="3200" b="1" dirty="0">
                <a:solidFill>
                  <a:schemeClr val="tx1"/>
                </a:solidFill>
                <a:latin typeface="+mn-lt"/>
              </a:rPr>
              <a:t> </a:t>
            </a:r>
            <a:r>
              <a:rPr lang="en-IN" sz="3200" b="1" i="1" dirty="0">
                <a:solidFill>
                  <a:schemeClr val="tx1"/>
                </a:solidFill>
                <a:latin typeface="+mn-lt"/>
              </a:rPr>
              <a:t/>
            </a:r>
            <a:br>
              <a:rPr lang="en-IN" sz="3200" b="1" i="1" dirty="0">
                <a:solidFill>
                  <a:schemeClr val="tx1"/>
                </a:solidFill>
                <a:latin typeface="+mn-lt"/>
              </a:rPr>
            </a:br>
            <a:endParaRPr lang="en-US" sz="3200" b="1" dirty="0">
              <a:solidFill>
                <a:schemeClr val="tx1"/>
              </a:solidFill>
              <a:latin typeface="+mn-lt"/>
            </a:endParaRPr>
          </a:p>
        </p:txBody>
      </p:sp>
      <p:pic>
        <p:nvPicPr>
          <p:cNvPr id="8" name="Content Placeholder 10">
            <a:extLst>
              <a:ext uri="{FF2B5EF4-FFF2-40B4-BE49-F238E27FC236}">
                <a16:creationId xmlns:a16="http://schemas.microsoft.com/office/drawing/2014/main" id="{92B04452-95E8-B04F-8EBB-79B69DD36DC5}"/>
              </a:ext>
            </a:extLst>
          </p:cNvPr>
          <p:cNvPicPr>
            <a:picLocks noGrp="1" noChangeAspect="1"/>
          </p:cNvPicPr>
          <p:nvPr>
            <p:ph idx="1"/>
          </p:nvPr>
        </p:nvPicPr>
        <p:blipFill rotWithShape="1">
          <a:blip r:embed="rId3"/>
          <a:srcRect t="1982"/>
          <a:stretch/>
        </p:blipFill>
        <p:spPr>
          <a:xfrm>
            <a:off x="5758234" y="2551401"/>
            <a:ext cx="6042725" cy="4179600"/>
          </a:xfrm>
          <a:prstGeom prst="rect">
            <a:avLst/>
          </a:prstGeom>
        </p:spPr>
      </p:pic>
      <p:sp>
        <p:nvSpPr>
          <p:cNvPr id="9" name="Rounded Rectangle 8">
            <a:extLst>
              <a:ext uri="{FF2B5EF4-FFF2-40B4-BE49-F238E27FC236}">
                <a16:creationId xmlns:a16="http://schemas.microsoft.com/office/drawing/2014/main" id="{3F306569-41B9-1141-AF0A-3836424FB832}"/>
              </a:ext>
            </a:extLst>
          </p:cNvPr>
          <p:cNvSpPr/>
          <p:nvPr/>
        </p:nvSpPr>
        <p:spPr>
          <a:xfrm>
            <a:off x="482603" y="126999"/>
            <a:ext cx="11125197" cy="1279770"/>
          </a:xfrm>
          <a:prstGeom prst="roundRect">
            <a:avLst>
              <a:gd name="adj" fmla="val 50000"/>
            </a:avLst>
          </a:prstGeom>
          <a:solidFill>
            <a:srgbClr val="0974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rgbClr val="035449"/>
              </a:solidFill>
            </a:endParaRPr>
          </a:p>
        </p:txBody>
      </p:sp>
      <p:sp>
        <p:nvSpPr>
          <p:cNvPr id="10" name="Rounded Rectangle 9">
            <a:extLst>
              <a:ext uri="{FF2B5EF4-FFF2-40B4-BE49-F238E27FC236}">
                <a16:creationId xmlns:a16="http://schemas.microsoft.com/office/drawing/2014/main" id="{7D93469E-0982-7D4E-AD6A-0A92F4D529C2}"/>
              </a:ext>
            </a:extLst>
          </p:cNvPr>
          <p:cNvSpPr/>
          <p:nvPr/>
        </p:nvSpPr>
        <p:spPr>
          <a:xfrm>
            <a:off x="584201" y="126999"/>
            <a:ext cx="10909300" cy="1279770"/>
          </a:xfrm>
          <a:prstGeom prst="roundRect">
            <a:avLst>
              <a:gd name="adj" fmla="val 50000"/>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800" b="1" dirty="0">
                <a:solidFill>
                  <a:srgbClr val="035449"/>
                </a:solidFill>
              </a:rPr>
              <a:t>Prevent and Control Child Deaths due to Pneumonia</a:t>
            </a:r>
          </a:p>
          <a:p>
            <a:pPr algn="ctr"/>
            <a:r>
              <a:rPr lang="en-US" sz="2600" b="1" dirty="0">
                <a:solidFill>
                  <a:srgbClr val="035449"/>
                </a:solidFill>
              </a:rPr>
              <a:t>SAANS (Social Awareness &amp; Action to Neutralize Pneumonia Successfully)</a:t>
            </a:r>
            <a:endParaRPr lang="en-IN" sz="2600" b="1" dirty="0">
              <a:solidFill>
                <a:srgbClr val="035449"/>
              </a:solidFill>
            </a:endParaRPr>
          </a:p>
        </p:txBody>
      </p:sp>
    </p:spTree>
    <p:extLst>
      <p:ext uri="{BB962C8B-B14F-4D97-AF65-F5344CB8AC3E}">
        <p14:creationId xmlns:p14="http://schemas.microsoft.com/office/powerpoint/2010/main" val="30306178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F81FDF5F-BA6E-48B0-9DFE-53B96A0E494C}"/>
              </a:ext>
            </a:extLst>
          </p:cNvPr>
          <p:cNvGraphicFramePr>
            <a:graphicFrameLocks noGrp="1"/>
          </p:cNvGraphicFramePr>
          <p:nvPr>
            <p:ph idx="1"/>
          </p:nvPr>
        </p:nvGraphicFramePr>
        <p:xfrm>
          <a:off x="131221" y="1048462"/>
          <a:ext cx="11929555" cy="49508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A75A4A33-6726-444B-9FD5-5BFCEDCB117E}"/>
              </a:ext>
            </a:extLst>
          </p:cNvPr>
          <p:cNvSpPr txBox="1"/>
          <p:nvPr/>
        </p:nvSpPr>
        <p:spPr>
          <a:xfrm>
            <a:off x="2330832" y="5538641"/>
            <a:ext cx="7530331" cy="379656"/>
          </a:xfrm>
          <a:prstGeom prst="rect">
            <a:avLst/>
          </a:prstGeom>
          <a:solidFill>
            <a:schemeClr val="accent6">
              <a:lumMod val="40000"/>
              <a:lumOff val="60000"/>
            </a:schemeClr>
          </a:solidFill>
        </p:spPr>
        <p:txBody>
          <a:bodyPr wrap="none" rtlCol="0">
            <a:spAutoFit/>
          </a:bodyPr>
          <a:lstStyle/>
          <a:p>
            <a:pPr algn="ctr"/>
            <a:r>
              <a:rPr lang="en-US" sz="1867" dirty="0"/>
              <a:t>All vaccines, cold chain equipment (CCE) and syringes are procured centrally</a:t>
            </a:r>
          </a:p>
        </p:txBody>
      </p:sp>
      <p:sp>
        <p:nvSpPr>
          <p:cNvPr id="4" name="TextBox 3"/>
          <p:cNvSpPr txBox="1"/>
          <p:nvPr/>
        </p:nvSpPr>
        <p:spPr>
          <a:xfrm>
            <a:off x="98299" y="6235704"/>
            <a:ext cx="12250363" cy="307777"/>
          </a:xfrm>
          <a:prstGeom prst="rect">
            <a:avLst/>
          </a:prstGeom>
          <a:noFill/>
        </p:spPr>
        <p:txBody>
          <a:bodyPr wrap="square" rtlCol="0">
            <a:spAutoFit/>
          </a:bodyPr>
          <a:lstStyle/>
          <a:p>
            <a:r>
              <a:rPr lang="en-US" sz="1400" b="1" dirty="0"/>
              <a:t>HMIS</a:t>
            </a:r>
            <a:r>
              <a:rPr lang="en-US" sz="1400" dirty="0"/>
              <a:t>: Data uploaded by states/ UTs in Health Management Information System portal; </a:t>
            </a:r>
            <a:r>
              <a:rPr lang="en-US" sz="1400" b="1" dirty="0"/>
              <a:t>NCCMIS</a:t>
            </a:r>
            <a:r>
              <a:rPr lang="en-US" sz="1400" dirty="0"/>
              <a:t>: National Cold Chain Management Information System</a:t>
            </a:r>
          </a:p>
        </p:txBody>
      </p:sp>
      <p:sp>
        <p:nvSpPr>
          <p:cNvPr id="8" name="Rounded Rectangle 7">
            <a:extLst>
              <a:ext uri="{FF2B5EF4-FFF2-40B4-BE49-F238E27FC236}">
                <a16:creationId xmlns:a16="http://schemas.microsoft.com/office/drawing/2014/main" id="{578EB7F1-F6BC-FD4F-AA23-C0A74CDC25B7}"/>
              </a:ext>
            </a:extLst>
          </p:cNvPr>
          <p:cNvSpPr/>
          <p:nvPr/>
        </p:nvSpPr>
        <p:spPr>
          <a:xfrm>
            <a:off x="482603" y="126999"/>
            <a:ext cx="11125197" cy="508001"/>
          </a:xfrm>
          <a:prstGeom prst="roundRect">
            <a:avLst>
              <a:gd name="adj" fmla="val 50000"/>
            </a:avLst>
          </a:prstGeom>
          <a:solidFill>
            <a:srgbClr val="0974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ounded Rectangle 8">
            <a:extLst>
              <a:ext uri="{FF2B5EF4-FFF2-40B4-BE49-F238E27FC236}">
                <a16:creationId xmlns:a16="http://schemas.microsoft.com/office/drawing/2014/main" id="{28E7A7D6-6C1B-E046-A987-40196CC90FAA}"/>
              </a:ext>
            </a:extLst>
          </p:cNvPr>
          <p:cNvSpPr/>
          <p:nvPr/>
        </p:nvSpPr>
        <p:spPr>
          <a:xfrm>
            <a:off x="584201" y="126999"/>
            <a:ext cx="10909300" cy="508001"/>
          </a:xfrm>
          <a:prstGeom prst="roundRect">
            <a:avLst>
              <a:gd name="adj" fmla="val 50000"/>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altLang="en-US" sz="2800" b="1" dirty="0">
                <a:solidFill>
                  <a:srgbClr val="097458"/>
                </a:solidFill>
              </a:rPr>
              <a:t>Universal Immunization Programme (Scope &amp; Scale)</a:t>
            </a:r>
          </a:p>
        </p:txBody>
      </p:sp>
    </p:spTree>
    <p:extLst>
      <p:ext uri="{BB962C8B-B14F-4D97-AF65-F5344CB8AC3E}">
        <p14:creationId xmlns:p14="http://schemas.microsoft.com/office/powerpoint/2010/main" val="25643869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3070758" y="5478461"/>
            <a:ext cx="3303563" cy="480000"/>
            <a:chOff x="382229" y="2289630"/>
            <a:chExt cx="4955344" cy="794164"/>
          </a:xfrm>
          <a:solidFill>
            <a:schemeClr val="tx2">
              <a:lumMod val="20000"/>
              <a:lumOff val="80000"/>
            </a:schemeClr>
          </a:solidFill>
        </p:grpSpPr>
        <p:sp>
          <p:nvSpPr>
            <p:cNvPr id="20" name="Notched Right Arrow 19"/>
            <p:cNvSpPr/>
            <p:nvPr/>
          </p:nvSpPr>
          <p:spPr>
            <a:xfrm rot="16200000">
              <a:off x="4158539" y="2524712"/>
              <a:ext cx="794164" cy="324000"/>
            </a:xfrm>
            <a:prstGeom prst="notchedRightArrow">
              <a:avLst>
                <a:gd name="adj1" fmla="val 100000"/>
                <a:gd name="adj2" fmla="val 7413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30480" rIns="60960" bIns="30480" numCol="1" spcCol="0" rtlCol="0" fromWordArt="0" anchor="t" anchorCtr="0" forceAA="0" compatLnSpc="1">
              <a:prstTxWarp prst="textNoShape">
                <a:avLst/>
              </a:prstTxWarp>
              <a:noAutofit/>
            </a:bodyPr>
            <a:lstStyle/>
            <a:p>
              <a:endParaRPr lang="en-US" sz="1333" b="1" dirty="0"/>
            </a:p>
          </p:txBody>
        </p:sp>
        <p:sp>
          <p:nvSpPr>
            <p:cNvPr id="22" name="Freeform 21"/>
            <p:cNvSpPr/>
            <p:nvPr/>
          </p:nvSpPr>
          <p:spPr>
            <a:xfrm flipH="1">
              <a:off x="382229" y="2454078"/>
              <a:ext cx="4955344" cy="555915"/>
            </a:xfrm>
            <a:custGeom>
              <a:avLst/>
              <a:gdLst>
                <a:gd name="connsiteX0" fmla="*/ 455897 w 4166758"/>
                <a:gd name="connsiteY0" fmla="*/ 0 h 800099"/>
                <a:gd name="connsiteX1" fmla="*/ 3855031 w 4166758"/>
                <a:gd name="connsiteY1" fmla="*/ 0 h 800099"/>
                <a:gd name="connsiteX2" fmla="*/ 4166758 w 4166758"/>
                <a:gd name="connsiteY2" fmla="*/ 311727 h 800099"/>
                <a:gd name="connsiteX3" fmla="*/ 3855031 w 4166758"/>
                <a:gd name="connsiteY3" fmla="*/ 623454 h 800099"/>
                <a:gd name="connsiteX4" fmla="*/ 1517075 w 4166758"/>
                <a:gd name="connsiteY4" fmla="*/ 623454 h 800099"/>
                <a:gd name="connsiteX5" fmla="*/ 1517075 w 4166758"/>
                <a:gd name="connsiteY5" fmla="*/ 623449 h 800099"/>
                <a:gd name="connsiteX6" fmla="*/ 592284 w 4166758"/>
                <a:gd name="connsiteY6" fmla="*/ 623449 h 800099"/>
                <a:gd name="connsiteX7" fmla="*/ 592284 w 4166758"/>
                <a:gd name="connsiteY7" fmla="*/ 623454 h 800099"/>
                <a:gd name="connsiteX8" fmla="*/ 176649 w 4166758"/>
                <a:gd name="connsiteY8" fmla="*/ 623454 h 800099"/>
                <a:gd name="connsiteX9" fmla="*/ 13885 w 4166758"/>
                <a:gd name="connsiteY9" fmla="*/ 731342 h 800099"/>
                <a:gd name="connsiteX10" fmla="*/ 3 w 4166758"/>
                <a:gd name="connsiteY10" fmla="*/ 800099 h 800099"/>
                <a:gd name="connsiteX11" fmla="*/ 3 w 4166758"/>
                <a:gd name="connsiteY11" fmla="*/ 800099 h 800099"/>
                <a:gd name="connsiteX12" fmla="*/ 3 w 4166758"/>
                <a:gd name="connsiteY12" fmla="*/ 446808 h 800099"/>
                <a:gd name="connsiteX13" fmla="*/ 4 w 4166758"/>
                <a:gd name="connsiteY13" fmla="*/ 446808 h 800099"/>
                <a:gd name="connsiteX14" fmla="*/ 4 w 4166758"/>
                <a:gd name="connsiteY14" fmla="*/ 176666 h 800099"/>
                <a:gd name="connsiteX15" fmla="*/ 0 w 4166758"/>
                <a:gd name="connsiteY15" fmla="*/ 176647 h 800099"/>
                <a:gd name="connsiteX16" fmla="*/ 13882 w 4166758"/>
                <a:gd name="connsiteY16" fmla="*/ 107889 h 800099"/>
                <a:gd name="connsiteX17" fmla="*/ 176646 w 4166758"/>
                <a:gd name="connsiteY17" fmla="*/ 1 h 800099"/>
                <a:gd name="connsiteX18" fmla="*/ 455897 w 4166758"/>
                <a:gd name="connsiteY18" fmla="*/ 1 h 80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6758" h="800099">
                  <a:moveTo>
                    <a:pt x="455897" y="0"/>
                  </a:moveTo>
                  <a:lnTo>
                    <a:pt x="3855031" y="0"/>
                  </a:lnTo>
                  <a:lnTo>
                    <a:pt x="4166758" y="311727"/>
                  </a:lnTo>
                  <a:lnTo>
                    <a:pt x="3855031" y="623454"/>
                  </a:lnTo>
                  <a:lnTo>
                    <a:pt x="1517075" y="623454"/>
                  </a:lnTo>
                  <a:lnTo>
                    <a:pt x="1517075" y="623449"/>
                  </a:lnTo>
                  <a:lnTo>
                    <a:pt x="592284" y="623449"/>
                  </a:lnTo>
                  <a:lnTo>
                    <a:pt x="592284" y="623454"/>
                  </a:lnTo>
                  <a:lnTo>
                    <a:pt x="176649" y="623454"/>
                  </a:lnTo>
                  <a:cubicBezTo>
                    <a:pt x="103480" y="623454"/>
                    <a:pt x="40701" y="667941"/>
                    <a:pt x="13885" y="731342"/>
                  </a:cubicBezTo>
                  <a:lnTo>
                    <a:pt x="3" y="800099"/>
                  </a:lnTo>
                  <a:lnTo>
                    <a:pt x="3" y="800099"/>
                  </a:lnTo>
                  <a:lnTo>
                    <a:pt x="3" y="446808"/>
                  </a:lnTo>
                  <a:lnTo>
                    <a:pt x="4" y="446808"/>
                  </a:lnTo>
                  <a:lnTo>
                    <a:pt x="4" y="176666"/>
                  </a:lnTo>
                  <a:lnTo>
                    <a:pt x="0" y="176647"/>
                  </a:lnTo>
                  <a:lnTo>
                    <a:pt x="13882" y="107889"/>
                  </a:lnTo>
                  <a:cubicBezTo>
                    <a:pt x="40698" y="44488"/>
                    <a:pt x="103477" y="1"/>
                    <a:pt x="176646" y="1"/>
                  </a:cubicBezTo>
                  <a:lnTo>
                    <a:pt x="455897" y="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82880" rIns="304800" rtlCol="0" anchor="t"/>
            <a:lstStyle/>
            <a:p>
              <a:pPr algn="r"/>
              <a:r>
                <a:rPr lang="en-US" sz="1467" b="1" dirty="0">
                  <a:solidFill>
                    <a:schemeClr val="tx1"/>
                  </a:solidFill>
                </a:rPr>
                <a:t>1995</a:t>
              </a:r>
            </a:p>
          </p:txBody>
        </p:sp>
      </p:grpSp>
      <p:grpSp>
        <p:nvGrpSpPr>
          <p:cNvPr id="24" name="Group 23"/>
          <p:cNvGrpSpPr/>
          <p:nvPr/>
        </p:nvGrpSpPr>
        <p:grpSpPr>
          <a:xfrm>
            <a:off x="5351777" y="5841370"/>
            <a:ext cx="4833623" cy="480000"/>
            <a:chOff x="3841863" y="918552"/>
            <a:chExt cx="4154809" cy="794164"/>
          </a:xfrm>
        </p:grpSpPr>
        <p:sp>
          <p:nvSpPr>
            <p:cNvPr id="25" name="Notched Right Arrow 24"/>
            <p:cNvSpPr/>
            <p:nvPr/>
          </p:nvSpPr>
          <p:spPr>
            <a:xfrm rot="16200000">
              <a:off x="3871430" y="1222801"/>
              <a:ext cx="794164" cy="185666"/>
            </a:xfrm>
            <a:prstGeom prst="notchedRightArrow">
              <a:avLst>
                <a:gd name="adj1" fmla="val 100000"/>
                <a:gd name="adj2" fmla="val 74138"/>
              </a:avLst>
            </a:prstGeom>
            <a:solidFill>
              <a:srgbClr val="FCCA8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182880" bIns="30480" numCol="1" spcCol="0" rtlCol="0" fromWordArt="0" anchor="t" anchorCtr="0" forceAA="0" compatLnSpc="1">
              <a:prstTxWarp prst="textNoShape">
                <a:avLst/>
              </a:prstTxWarp>
              <a:noAutofit/>
            </a:bodyPr>
            <a:lstStyle/>
            <a:p>
              <a:pPr algn="r"/>
              <a:endParaRPr lang="en-US" sz="1333" b="1" dirty="0"/>
            </a:p>
          </p:txBody>
        </p:sp>
        <p:sp>
          <p:nvSpPr>
            <p:cNvPr id="28" name="Freeform 27"/>
            <p:cNvSpPr/>
            <p:nvPr/>
          </p:nvSpPr>
          <p:spPr>
            <a:xfrm>
              <a:off x="3841863" y="1103667"/>
              <a:ext cx="4154809" cy="555915"/>
            </a:xfrm>
            <a:custGeom>
              <a:avLst/>
              <a:gdLst>
                <a:gd name="connsiteX0" fmla="*/ 455897 w 4166758"/>
                <a:gd name="connsiteY0" fmla="*/ 0 h 800099"/>
                <a:gd name="connsiteX1" fmla="*/ 3855031 w 4166758"/>
                <a:gd name="connsiteY1" fmla="*/ 0 h 800099"/>
                <a:gd name="connsiteX2" fmla="*/ 4166758 w 4166758"/>
                <a:gd name="connsiteY2" fmla="*/ 311727 h 800099"/>
                <a:gd name="connsiteX3" fmla="*/ 3855031 w 4166758"/>
                <a:gd name="connsiteY3" fmla="*/ 623454 h 800099"/>
                <a:gd name="connsiteX4" fmla="*/ 1517075 w 4166758"/>
                <a:gd name="connsiteY4" fmla="*/ 623454 h 800099"/>
                <a:gd name="connsiteX5" fmla="*/ 1517075 w 4166758"/>
                <a:gd name="connsiteY5" fmla="*/ 623449 h 800099"/>
                <a:gd name="connsiteX6" fmla="*/ 592284 w 4166758"/>
                <a:gd name="connsiteY6" fmla="*/ 623449 h 800099"/>
                <a:gd name="connsiteX7" fmla="*/ 592284 w 4166758"/>
                <a:gd name="connsiteY7" fmla="*/ 623454 h 800099"/>
                <a:gd name="connsiteX8" fmla="*/ 176649 w 4166758"/>
                <a:gd name="connsiteY8" fmla="*/ 623454 h 800099"/>
                <a:gd name="connsiteX9" fmla="*/ 13885 w 4166758"/>
                <a:gd name="connsiteY9" fmla="*/ 731342 h 800099"/>
                <a:gd name="connsiteX10" fmla="*/ 3 w 4166758"/>
                <a:gd name="connsiteY10" fmla="*/ 800099 h 800099"/>
                <a:gd name="connsiteX11" fmla="*/ 3 w 4166758"/>
                <a:gd name="connsiteY11" fmla="*/ 800099 h 800099"/>
                <a:gd name="connsiteX12" fmla="*/ 3 w 4166758"/>
                <a:gd name="connsiteY12" fmla="*/ 446808 h 800099"/>
                <a:gd name="connsiteX13" fmla="*/ 4 w 4166758"/>
                <a:gd name="connsiteY13" fmla="*/ 446808 h 800099"/>
                <a:gd name="connsiteX14" fmla="*/ 4 w 4166758"/>
                <a:gd name="connsiteY14" fmla="*/ 176666 h 800099"/>
                <a:gd name="connsiteX15" fmla="*/ 0 w 4166758"/>
                <a:gd name="connsiteY15" fmla="*/ 176647 h 800099"/>
                <a:gd name="connsiteX16" fmla="*/ 13882 w 4166758"/>
                <a:gd name="connsiteY16" fmla="*/ 107889 h 800099"/>
                <a:gd name="connsiteX17" fmla="*/ 176646 w 4166758"/>
                <a:gd name="connsiteY17" fmla="*/ 1 h 800099"/>
                <a:gd name="connsiteX18" fmla="*/ 455897 w 4166758"/>
                <a:gd name="connsiteY18" fmla="*/ 1 h 80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6758" h="800099">
                  <a:moveTo>
                    <a:pt x="455897" y="0"/>
                  </a:moveTo>
                  <a:lnTo>
                    <a:pt x="3855031" y="0"/>
                  </a:lnTo>
                  <a:lnTo>
                    <a:pt x="4166758" y="311727"/>
                  </a:lnTo>
                  <a:lnTo>
                    <a:pt x="3855031" y="623454"/>
                  </a:lnTo>
                  <a:lnTo>
                    <a:pt x="1517075" y="623454"/>
                  </a:lnTo>
                  <a:lnTo>
                    <a:pt x="1517075" y="623449"/>
                  </a:lnTo>
                  <a:lnTo>
                    <a:pt x="592284" y="623449"/>
                  </a:lnTo>
                  <a:lnTo>
                    <a:pt x="592284" y="623454"/>
                  </a:lnTo>
                  <a:lnTo>
                    <a:pt x="176649" y="623454"/>
                  </a:lnTo>
                  <a:cubicBezTo>
                    <a:pt x="103480" y="623454"/>
                    <a:pt x="40701" y="667941"/>
                    <a:pt x="13885" y="731342"/>
                  </a:cubicBezTo>
                  <a:lnTo>
                    <a:pt x="3" y="800099"/>
                  </a:lnTo>
                  <a:lnTo>
                    <a:pt x="3" y="800099"/>
                  </a:lnTo>
                  <a:lnTo>
                    <a:pt x="3" y="446808"/>
                  </a:lnTo>
                  <a:lnTo>
                    <a:pt x="4" y="446808"/>
                  </a:lnTo>
                  <a:lnTo>
                    <a:pt x="4" y="176666"/>
                  </a:lnTo>
                  <a:lnTo>
                    <a:pt x="0" y="176647"/>
                  </a:lnTo>
                  <a:lnTo>
                    <a:pt x="13882" y="107889"/>
                  </a:lnTo>
                  <a:cubicBezTo>
                    <a:pt x="40698" y="44488"/>
                    <a:pt x="103477" y="1"/>
                    <a:pt x="176646" y="1"/>
                  </a:cubicBezTo>
                  <a:lnTo>
                    <a:pt x="455897" y="1"/>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304800" rIns="182880" rtlCol="0" anchor="t"/>
            <a:lstStyle/>
            <a:p>
              <a:r>
                <a:rPr lang="en-US" sz="1467" b="1" dirty="0">
                  <a:solidFill>
                    <a:schemeClr val="tx1"/>
                  </a:solidFill>
                </a:rPr>
                <a:t>1985</a:t>
              </a:r>
            </a:p>
          </p:txBody>
        </p:sp>
      </p:grpSp>
      <p:sp>
        <p:nvSpPr>
          <p:cNvPr id="38" name="TextBox 37"/>
          <p:cNvSpPr txBox="1"/>
          <p:nvPr/>
        </p:nvSpPr>
        <p:spPr>
          <a:xfrm>
            <a:off x="3742550" y="2680414"/>
            <a:ext cx="1136080" cy="276999"/>
          </a:xfrm>
          <a:prstGeom prst="rect">
            <a:avLst/>
          </a:prstGeom>
          <a:noFill/>
        </p:spPr>
        <p:txBody>
          <a:bodyPr wrap="none" rtlCol="0">
            <a:spAutoFit/>
          </a:bodyPr>
          <a:lstStyle/>
          <a:p>
            <a:r>
              <a:rPr lang="en-US" sz="1200" dirty="0">
                <a:solidFill>
                  <a:schemeClr val="bg1"/>
                </a:solidFill>
              </a:rPr>
              <a:t>Some text here</a:t>
            </a:r>
          </a:p>
        </p:txBody>
      </p:sp>
      <p:sp>
        <p:nvSpPr>
          <p:cNvPr id="39" name="TextBox 38"/>
          <p:cNvSpPr txBox="1"/>
          <p:nvPr/>
        </p:nvSpPr>
        <p:spPr>
          <a:xfrm>
            <a:off x="3425051" y="5522689"/>
            <a:ext cx="976421" cy="338554"/>
          </a:xfrm>
          <a:prstGeom prst="rect">
            <a:avLst/>
          </a:prstGeom>
          <a:noFill/>
        </p:spPr>
        <p:txBody>
          <a:bodyPr wrap="none" rtlCol="0">
            <a:spAutoFit/>
          </a:bodyPr>
          <a:lstStyle/>
          <a:p>
            <a:r>
              <a:rPr lang="en-US" sz="1600" b="1" dirty="0"/>
              <a:t>Polio NID</a:t>
            </a:r>
          </a:p>
        </p:txBody>
      </p:sp>
      <p:sp>
        <p:nvSpPr>
          <p:cNvPr id="41" name="TextBox 40"/>
          <p:cNvSpPr txBox="1"/>
          <p:nvPr/>
        </p:nvSpPr>
        <p:spPr>
          <a:xfrm>
            <a:off x="6315088" y="5945678"/>
            <a:ext cx="3921112" cy="307777"/>
          </a:xfrm>
          <a:prstGeom prst="rect">
            <a:avLst/>
          </a:prstGeom>
          <a:noFill/>
        </p:spPr>
        <p:txBody>
          <a:bodyPr wrap="square" rtlCol="0">
            <a:spAutoFit/>
          </a:bodyPr>
          <a:lstStyle/>
          <a:p>
            <a:pPr lvl="0"/>
            <a:r>
              <a:rPr lang="en-US" sz="1400" b="1" dirty="0"/>
              <a:t>4 Vaccines against 6 VPDs- Measles, DPT, TB, Polio</a:t>
            </a:r>
          </a:p>
        </p:txBody>
      </p:sp>
      <p:grpSp>
        <p:nvGrpSpPr>
          <p:cNvPr id="88" name="Group 87"/>
          <p:cNvGrpSpPr/>
          <p:nvPr/>
        </p:nvGrpSpPr>
        <p:grpSpPr>
          <a:xfrm>
            <a:off x="3086970" y="5107940"/>
            <a:ext cx="3290863" cy="480000"/>
            <a:chOff x="458429" y="2268618"/>
            <a:chExt cx="4936294" cy="794164"/>
          </a:xfrm>
          <a:solidFill>
            <a:schemeClr val="accent3">
              <a:lumMod val="40000"/>
              <a:lumOff val="60000"/>
            </a:schemeClr>
          </a:solidFill>
        </p:grpSpPr>
        <p:sp>
          <p:nvSpPr>
            <p:cNvPr id="89" name="Notched Right Arrow 88"/>
            <p:cNvSpPr/>
            <p:nvPr/>
          </p:nvSpPr>
          <p:spPr>
            <a:xfrm rot="16200000">
              <a:off x="4215689" y="2503700"/>
              <a:ext cx="794164" cy="324000"/>
            </a:xfrm>
            <a:prstGeom prst="notchedRightArrow">
              <a:avLst>
                <a:gd name="adj1" fmla="val 100000"/>
                <a:gd name="adj2" fmla="val 7413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30480" rIns="60960" bIns="30480" numCol="1" spcCol="0" rtlCol="0" fromWordArt="0" anchor="t" anchorCtr="0" forceAA="0" compatLnSpc="1">
              <a:prstTxWarp prst="textNoShape">
                <a:avLst/>
              </a:prstTxWarp>
              <a:noAutofit/>
            </a:bodyPr>
            <a:lstStyle/>
            <a:p>
              <a:endParaRPr lang="en-US" sz="1333" b="1" dirty="0"/>
            </a:p>
          </p:txBody>
        </p:sp>
        <p:sp>
          <p:nvSpPr>
            <p:cNvPr id="90" name="Freeform 89"/>
            <p:cNvSpPr/>
            <p:nvPr/>
          </p:nvSpPr>
          <p:spPr>
            <a:xfrm flipH="1">
              <a:off x="458429" y="2454078"/>
              <a:ext cx="4936294" cy="555915"/>
            </a:xfrm>
            <a:custGeom>
              <a:avLst/>
              <a:gdLst>
                <a:gd name="connsiteX0" fmla="*/ 455897 w 4166758"/>
                <a:gd name="connsiteY0" fmla="*/ 0 h 800099"/>
                <a:gd name="connsiteX1" fmla="*/ 3855031 w 4166758"/>
                <a:gd name="connsiteY1" fmla="*/ 0 h 800099"/>
                <a:gd name="connsiteX2" fmla="*/ 4166758 w 4166758"/>
                <a:gd name="connsiteY2" fmla="*/ 311727 h 800099"/>
                <a:gd name="connsiteX3" fmla="*/ 3855031 w 4166758"/>
                <a:gd name="connsiteY3" fmla="*/ 623454 h 800099"/>
                <a:gd name="connsiteX4" fmla="*/ 1517075 w 4166758"/>
                <a:gd name="connsiteY4" fmla="*/ 623454 h 800099"/>
                <a:gd name="connsiteX5" fmla="*/ 1517075 w 4166758"/>
                <a:gd name="connsiteY5" fmla="*/ 623449 h 800099"/>
                <a:gd name="connsiteX6" fmla="*/ 592284 w 4166758"/>
                <a:gd name="connsiteY6" fmla="*/ 623449 h 800099"/>
                <a:gd name="connsiteX7" fmla="*/ 592284 w 4166758"/>
                <a:gd name="connsiteY7" fmla="*/ 623454 h 800099"/>
                <a:gd name="connsiteX8" fmla="*/ 176649 w 4166758"/>
                <a:gd name="connsiteY8" fmla="*/ 623454 h 800099"/>
                <a:gd name="connsiteX9" fmla="*/ 13885 w 4166758"/>
                <a:gd name="connsiteY9" fmla="*/ 731342 h 800099"/>
                <a:gd name="connsiteX10" fmla="*/ 3 w 4166758"/>
                <a:gd name="connsiteY10" fmla="*/ 800099 h 800099"/>
                <a:gd name="connsiteX11" fmla="*/ 3 w 4166758"/>
                <a:gd name="connsiteY11" fmla="*/ 800099 h 800099"/>
                <a:gd name="connsiteX12" fmla="*/ 3 w 4166758"/>
                <a:gd name="connsiteY12" fmla="*/ 446808 h 800099"/>
                <a:gd name="connsiteX13" fmla="*/ 4 w 4166758"/>
                <a:gd name="connsiteY13" fmla="*/ 446808 h 800099"/>
                <a:gd name="connsiteX14" fmla="*/ 4 w 4166758"/>
                <a:gd name="connsiteY14" fmla="*/ 176666 h 800099"/>
                <a:gd name="connsiteX15" fmla="*/ 0 w 4166758"/>
                <a:gd name="connsiteY15" fmla="*/ 176647 h 800099"/>
                <a:gd name="connsiteX16" fmla="*/ 13882 w 4166758"/>
                <a:gd name="connsiteY16" fmla="*/ 107889 h 800099"/>
                <a:gd name="connsiteX17" fmla="*/ 176646 w 4166758"/>
                <a:gd name="connsiteY17" fmla="*/ 1 h 800099"/>
                <a:gd name="connsiteX18" fmla="*/ 455897 w 4166758"/>
                <a:gd name="connsiteY18" fmla="*/ 1 h 80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6758" h="800099">
                  <a:moveTo>
                    <a:pt x="455897" y="0"/>
                  </a:moveTo>
                  <a:lnTo>
                    <a:pt x="3855031" y="0"/>
                  </a:lnTo>
                  <a:lnTo>
                    <a:pt x="4166758" y="311727"/>
                  </a:lnTo>
                  <a:lnTo>
                    <a:pt x="3855031" y="623454"/>
                  </a:lnTo>
                  <a:lnTo>
                    <a:pt x="1517075" y="623454"/>
                  </a:lnTo>
                  <a:lnTo>
                    <a:pt x="1517075" y="623449"/>
                  </a:lnTo>
                  <a:lnTo>
                    <a:pt x="592284" y="623449"/>
                  </a:lnTo>
                  <a:lnTo>
                    <a:pt x="592284" y="623454"/>
                  </a:lnTo>
                  <a:lnTo>
                    <a:pt x="176649" y="623454"/>
                  </a:lnTo>
                  <a:cubicBezTo>
                    <a:pt x="103480" y="623454"/>
                    <a:pt x="40701" y="667941"/>
                    <a:pt x="13885" y="731342"/>
                  </a:cubicBezTo>
                  <a:lnTo>
                    <a:pt x="3" y="800099"/>
                  </a:lnTo>
                  <a:lnTo>
                    <a:pt x="3" y="800099"/>
                  </a:lnTo>
                  <a:lnTo>
                    <a:pt x="3" y="446808"/>
                  </a:lnTo>
                  <a:lnTo>
                    <a:pt x="4" y="446808"/>
                  </a:lnTo>
                  <a:lnTo>
                    <a:pt x="4" y="176666"/>
                  </a:lnTo>
                  <a:lnTo>
                    <a:pt x="0" y="176647"/>
                  </a:lnTo>
                  <a:lnTo>
                    <a:pt x="13882" y="107889"/>
                  </a:lnTo>
                  <a:cubicBezTo>
                    <a:pt x="40698" y="44488"/>
                    <a:pt x="103477" y="1"/>
                    <a:pt x="176646" y="1"/>
                  </a:cubicBezTo>
                  <a:lnTo>
                    <a:pt x="455897" y="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82880" rIns="304800" rtlCol="0" anchor="t"/>
            <a:lstStyle/>
            <a:p>
              <a:pPr algn="r"/>
              <a:r>
                <a:rPr lang="en-US" sz="1467" b="1" dirty="0">
                  <a:solidFill>
                    <a:schemeClr val="tx1"/>
                  </a:solidFill>
                </a:rPr>
                <a:t>1997</a:t>
              </a:r>
            </a:p>
          </p:txBody>
        </p:sp>
      </p:grpSp>
      <p:sp>
        <p:nvSpPr>
          <p:cNvPr id="93" name="Notched Right Arrow 92"/>
          <p:cNvSpPr/>
          <p:nvPr/>
        </p:nvSpPr>
        <p:spPr>
          <a:xfrm rot="16200000">
            <a:off x="5608131" y="4847331"/>
            <a:ext cx="480000" cy="216000"/>
          </a:xfrm>
          <a:prstGeom prst="notchedRightArrow">
            <a:avLst>
              <a:gd name="adj1" fmla="val 100000"/>
              <a:gd name="adj2" fmla="val 74138"/>
            </a:avLst>
          </a:prstGeom>
          <a:solidFill>
            <a:srgbClr val="FCCA8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182880" bIns="30480" numCol="1" spcCol="0" rtlCol="0" fromWordArt="0" anchor="t" anchorCtr="0" forceAA="0" compatLnSpc="1">
            <a:prstTxWarp prst="textNoShape">
              <a:avLst/>
            </a:prstTxWarp>
            <a:noAutofit/>
          </a:bodyPr>
          <a:lstStyle/>
          <a:p>
            <a:pPr algn="r"/>
            <a:endParaRPr lang="en-US" sz="1333" b="1" dirty="0"/>
          </a:p>
        </p:txBody>
      </p:sp>
      <p:sp>
        <p:nvSpPr>
          <p:cNvPr id="94" name="Freeform 93"/>
          <p:cNvSpPr/>
          <p:nvPr/>
        </p:nvSpPr>
        <p:spPr>
          <a:xfrm>
            <a:off x="5351777" y="4827216"/>
            <a:ext cx="4566923" cy="336000"/>
          </a:xfrm>
          <a:custGeom>
            <a:avLst/>
            <a:gdLst>
              <a:gd name="connsiteX0" fmla="*/ 455897 w 4166758"/>
              <a:gd name="connsiteY0" fmla="*/ 0 h 800099"/>
              <a:gd name="connsiteX1" fmla="*/ 3855031 w 4166758"/>
              <a:gd name="connsiteY1" fmla="*/ 0 h 800099"/>
              <a:gd name="connsiteX2" fmla="*/ 4166758 w 4166758"/>
              <a:gd name="connsiteY2" fmla="*/ 311727 h 800099"/>
              <a:gd name="connsiteX3" fmla="*/ 3855031 w 4166758"/>
              <a:gd name="connsiteY3" fmla="*/ 623454 h 800099"/>
              <a:gd name="connsiteX4" fmla="*/ 1517075 w 4166758"/>
              <a:gd name="connsiteY4" fmla="*/ 623454 h 800099"/>
              <a:gd name="connsiteX5" fmla="*/ 1517075 w 4166758"/>
              <a:gd name="connsiteY5" fmla="*/ 623449 h 800099"/>
              <a:gd name="connsiteX6" fmla="*/ 592284 w 4166758"/>
              <a:gd name="connsiteY6" fmla="*/ 623449 h 800099"/>
              <a:gd name="connsiteX7" fmla="*/ 592284 w 4166758"/>
              <a:gd name="connsiteY7" fmla="*/ 623454 h 800099"/>
              <a:gd name="connsiteX8" fmla="*/ 176649 w 4166758"/>
              <a:gd name="connsiteY8" fmla="*/ 623454 h 800099"/>
              <a:gd name="connsiteX9" fmla="*/ 13885 w 4166758"/>
              <a:gd name="connsiteY9" fmla="*/ 731342 h 800099"/>
              <a:gd name="connsiteX10" fmla="*/ 3 w 4166758"/>
              <a:gd name="connsiteY10" fmla="*/ 800099 h 800099"/>
              <a:gd name="connsiteX11" fmla="*/ 3 w 4166758"/>
              <a:gd name="connsiteY11" fmla="*/ 800099 h 800099"/>
              <a:gd name="connsiteX12" fmla="*/ 3 w 4166758"/>
              <a:gd name="connsiteY12" fmla="*/ 446808 h 800099"/>
              <a:gd name="connsiteX13" fmla="*/ 4 w 4166758"/>
              <a:gd name="connsiteY13" fmla="*/ 446808 h 800099"/>
              <a:gd name="connsiteX14" fmla="*/ 4 w 4166758"/>
              <a:gd name="connsiteY14" fmla="*/ 176666 h 800099"/>
              <a:gd name="connsiteX15" fmla="*/ 0 w 4166758"/>
              <a:gd name="connsiteY15" fmla="*/ 176647 h 800099"/>
              <a:gd name="connsiteX16" fmla="*/ 13882 w 4166758"/>
              <a:gd name="connsiteY16" fmla="*/ 107889 h 800099"/>
              <a:gd name="connsiteX17" fmla="*/ 176646 w 4166758"/>
              <a:gd name="connsiteY17" fmla="*/ 1 h 800099"/>
              <a:gd name="connsiteX18" fmla="*/ 455897 w 4166758"/>
              <a:gd name="connsiteY18" fmla="*/ 1 h 80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6758" h="800099">
                <a:moveTo>
                  <a:pt x="455897" y="0"/>
                </a:moveTo>
                <a:lnTo>
                  <a:pt x="3855031" y="0"/>
                </a:lnTo>
                <a:lnTo>
                  <a:pt x="4166758" y="311727"/>
                </a:lnTo>
                <a:lnTo>
                  <a:pt x="3855031" y="623454"/>
                </a:lnTo>
                <a:lnTo>
                  <a:pt x="1517075" y="623454"/>
                </a:lnTo>
                <a:lnTo>
                  <a:pt x="1517075" y="623449"/>
                </a:lnTo>
                <a:lnTo>
                  <a:pt x="592284" y="623449"/>
                </a:lnTo>
                <a:lnTo>
                  <a:pt x="592284" y="623454"/>
                </a:lnTo>
                <a:lnTo>
                  <a:pt x="176649" y="623454"/>
                </a:lnTo>
                <a:cubicBezTo>
                  <a:pt x="103480" y="623454"/>
                  <a:pt x="40701" y="667941"/>
                  <a:pt x="13885" y="731342"/>
                </a:cubicBezTo>
                <a:lnTo>
                  <a:pt x="3" y="800099"/>
                </a:lnTo>
                <a:lnTo>
                  <a:pt x="3" y="800099"/>
                </a:lnTo>
                <a:lnTo>
                  <a:pt x="3" y="446808"/>
                </a:lnTo>
                <a:lnTo>
                  <a:pt x="4" y="446808"/>
                </a:lnTo>
                <a:lnTo>
                  <a:pt x="4" y="176666"/>
                </a:lnTo>
                <a:lnTo>
                  <a:pt x="0" y="176647"/>
                </a:lnTo>
                <a:lnTo>
                  <a:pt x="13882" y="107889"/>
                </a:lnTo>
                <a:cubicBezTo>
                  <a:pt x="40698" y="44488"/>
                  <a:pt x="103477" y="1"/>
                  <a:pt x="176646" y="1"/>
                </a:cubicBezTo>
                <a:lnTo>
                  <a:pt x="455897" y="1"/>
                </a:lnTo>
                <a:close/>
              </a:path>
            </a:pathLst>
          </a:custGeom>
          <a:solidFill>
            <a:srgbClr val="FBAF40"/>
          </a:solidFill>
          <a:ln>
            <a:noFill/>
          </a:ln>
        </p:spPr>
        <p:style>
          <a:lnRef idx="2">
            <a:schemeClr val="accent1">
              <a:shade val="50000"/>
            </a:schemeClr>
          </a:lnRef>
          <a:fillRef idx="1">
            <a:schemeClr val="accent1"/>
          </a:fillRef>
          <a:effectRef idx="0">
            <a:schemeClr val="accent1"/>
          </a:effectRef>
          <a:fontRef idx="minor">
            <a:schemeClr val="lt1"/>
          </a:fontRef>
        </p:style>
        <p:txBody>
          <a:bodyPr lIns="304800" rIns="182880" rtlCol="0" anchor="t"/>
          <a:lstStyle/>
          <a:p>
            <a:r>
              <a:rPr lang="en-US" sz="1467" b="1" dirty="0">
                <a:solidFill>
                  <a:schemeClr val="tx1"/>
                </a:solidFill>
              </a:rPr>
              <a:t>2002</a:t>
            </a:r>
          </a:p>
        </p:txBody>
      </p:sp>
      <p:sp>
        <p:nvSpPr>
          <p:cNvPr id="91" name="TextBox 90"/>
          <p:cNvSpPr txBox="1"/>
          <p:nvPr/>
        </p:nvSpPr>
        <p:spPr>
          <a:xfrm>
            <a:off x="8421823" y="4800599"/>
            <a:ext cx="1422377" cy="338554"/>
          </a:xfrm>
          <a:prstGeom prst="rect">
            <a:avLst/>
          </a:prstGeom>
          <a:noFill/>
        </p:spPr>
        <p:txBody>
          <a:bodyPr wrap="none" rtlCol="0">
            <a:spAutoFit/>
          </a:bodyPr>
          <a:lstStyle/>
          <a:p>
            <a:r>
              <a:rPr lang="en-US" sz="1600" b="1" dirty="0"/>
              <a:t>Hep. B vaccine</a:t>
            </a:r>
          </a:p>
        </p:txBody>
      </p:sp>
      <p:sp>
        <p:nvSpPr>
          <p:cNvPr id="95" name="TextBox 94"/>
          <p:cNvSpPr txBox="1"/>
          <p:nvPr/>
        </p:nvSpPr>
        <p:spPr>
          <a:xfrm>
            <a:off x="3348850" y="5205189"/>
            <a:ext cx="1729576" cy="307777"/>
          </a:xfrm>
          <a:prstGeom prst="rect">
            <a:avLst/>
          </a:prstGeom>
          <a:noFill/>
        </p:spPr>
        <p:txBody>
          <a:bodyPr wrap="none" rtlCol="0">
            <a:spAutoFit/>
          </a:bodyPr>
          <a:lstStyle/>
          <a:p>
            <a:r>
              <a:rPr lang="en-US" sz="1400" b="1" dirty="0"/>
              <a:t>Vaccine Vial Monitor</a:t>
            </a:r>
          </a:p>
        </p:txBody>
      </p:sp>
      <p:grpSp>
        <p:nvGrpSpPr>
          <p:cNvPr id="101" name="Group 100"/>
          <p:cNvGrpSpPr/>
          <p:nvPr/>
        </p:nvGrpSpPr>
        <p:grpSpPr>
          <a:xfrm>
            <a:off x="3070758" y="3958531"/>
            <a:ext cx="3290863" cy="480000"/>
            <a:chOff x="458429" y="2268618"/>
            <a:chExt cx="4936294" cy="794164"/>
          </a:xfrm>
          <a:solidFill>
            <a:schemeClr val="accent3">
              <a:lumMod val="40000"/>
              <a:lumOff val="60000"/>
            </a:schemeClr>
          </a:solidFill>
        </p:grpSpPr>
        <p:sp>
          <p:nvSpPr>
            <p:cNvPr id="102" name="Notched Right Arrow 101"/>
            <p:cNvSpPr/>
            <p:nvPr/>
          </p:nvSpPr>
          <p:spPr>
            <a:xfrm rot="16200000">
              <a:off x="4215689" y="2503700"/>
              <a:ext cx="794164" cy="324000"/>
            </a:xfrm>
            <a:prstGeom prst="notchedRightArrow">
              <a:avLst>
                <a:gd name="adj1" fmla="val 100000"/>
                <a:gd name="adj2" fmla="val 7413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30480" rIns="60960" bIns="30480" numCol="1" spcCol="0" rtlCol="0" fromWordArt="0" anchor="t" anchorCtr="0" forceAA="0" compatLnSpc="1">
              <a:prstTxWarp prst="textNoShape">
                <a:avLst/>
              </a:prstTxWarp>
              <a:noAutofit/>
            </a:bodyPr>
            <a:lstStyle/>
            <a:p>
              <a:endParaRPr lang="en-US" sz="1333" b="1" dirty="0"/>
            </a:p>
          </p:txBody>
        </p:sp>
        <p:sp>
          <p:nvSpPr>
            <p:cNvPr id="103" name="Freeform 102"/>
            <p:cNvSpPr/>
            <p:nvPr/>
          </p:nvSpPr>
          <p:spPr>
            <a:xfrm flipH="1">
              <a:off x="458429" y="2454078"/>
              <a:ext cx="4936294" cy="555915"/>
            </a:xfrm>
            <a:custGeom>
              <a:avLst/>
              <a:gdLst>
                <a:gd name="connsiteX0" fmla="*/ 455897 w 4166758"/>
                <a:gd name="connsiteY0" fmla="*/ 0 h 800099"/>
                <a:gd name="connsiteX1" fmla="*/ 3855031 w 4166758"/>
                <a:gd name="connsiteY1" fmla="*/ 0 h 800099"/>
                <a:gd name="connsiteX2" fmla="*/ 4166758 w 4166758"/>
                <a:gd name="connsiteY2" fmla="*/ 311727 h 800099"/>
                <a:gd name="connsiteX3" fmla="*/ 3855031 w 4166758"/>
                <a:gd name="connsiteY3" fmla="*/ 623454 h 800099"/>
                <a:gd name="connsiteX4" fmla="*/ 1517075 w 4166758"/>
                <a:gd name="connsiteY4" fmla="*/ 623454 h 800099"/>
                <a:gd name="connsiteX5" fmla="*/ 1517075 w 4166758"/>
                <a:gd name="connsiteY5" fmla="*/ 623449 h 800099"/>
                <a:gd name="connsiteX6" fmla="*/ 592284 w 4166758"/>
                <a:gd name="connsiteY6" fmla="*/ 623449 h 800099"/>
                <a:gd name="connsiteX7" fmla="*/ 592284 w 4166758"/>
                <a:gd name="connsiteY7" fmla="*/ 623454 h 800099"/>
                <a:gd name="connsiteX8" fmla="*/ 176649 w 4166758"/>
                <a:gd name="connsiteY8" fmla="*/ 623454 h 800099"/>
                <a:gd name="connsiteX9" fmla="*/ 13885 w 4166758"/>
                <a:gd name="connsiteY9" fmla="*/ 731342 h 800099"/>
                <a:gd name="connsiteX10" fmla="*/ 3 w 4166758"/>
                <a:gd name="connsiteY10" fmla="*/ 800099 h 800099"/>
                <a:gd name="connsiteX11" fmla="*/ 3 w 4166758"/>
                <a:gd name="connsiteY11" fmla="*/ 800099 h 800099"/>
                <a:gd name="connsiteX12" fmla="*/ 3 w 4166758"/>
                <a:gd name="connsiteY12" fmla="*/ 446808 h 800099"/>
                <a:gd name="connsiteX13" fmla="*/ 4 w 4166758"/>
                <a:gd name="connsiteY13" fmla="*/ 446808 h 800099"/>
                <a:gd name="connsiteX14" fmla="*/ 4 w 4166758"/>
                <a:gd name="connsiteY14" fmla="*/ 176666 h 800099"/>
                <a:gd name="connsiteX15" fmla="*/ 0 w 4166758"/>
                <a:gd name="connsiteY15" fmla="*/ 176647 h 800099"/>
                <a:gd name="connsiteX16" fmla="*/ 13882 w 4166758"/>
                <a:gd name="connsiteY16" fmla="*/ 107889 h 800099"/>
                <a:gd name="connsiteX17" fmla="*/ 176646 w 4166758"/>
                <a:gd name="connsiteY17" fmla="*/ 1 h 800099"/>
                <a:gd name="connsiteX18" fmla="*/ 455897 w 4166758"/>
                <a:gd name="connsiteY18" fmla="*/ 1 h 80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6758" h="800099">
                  <a:moveTo>
                    <a:pt x="455897" y="0"/>
                  </a:moveTo>
                  <a:lnTo>
                    <a:pt x="3855031" y="0"/>
                  </a:lnTo>
                  <a:lnTo>
                    <a:pt x="4166758" y="311727"/>
                  </a:lnTo>
                  <a:lnTo>
                    <a:pt x="3855031" y="623454"/>
                  </a:lnTo>
                  <a:lnTo>
                    <a:pt x="1517075" y="623454"/>
                  </a:lnTo>
                  <a:lnTo>
                    <a:pt x="1517075" y="623449"/>
                  </a:lnTo>
                  <a:lnTo>
                    <a:pt x="592284" y="623449"/>
                  </a:lnTo>
                  <a:lnTo>
                    <a:pt x="592284" y="623454"/>
                  </a:lnTo>
                  <a:lnTo>
                    <a:pt x="176649" y="623454"/>
                  </a:lnTo>
                  <a:cubicBezTo>
                    <a:pt x="103480" y="623454"/>
                    <a:pt x="40701" y="667941"/>
                    <a:pt x="13885" y="731342"/>
                  </a:cubicBezTo>
                  <a:lnTo>
                    <a:pt x="3" y="800099"/>
                  </a:lnTo>
                  <a:lnTo>
                    <a:pt x="3" y="800099"/>
                  </a:lnTo>
                  <a:lnTo>
                    <a:pt x="3" y="446808"/>
                  </a:lnTo>
                  <a:lnTo>
                    <a:pt x="4" y="446808"/>
                  </a:lnTo>
                  <a:lnTo>
                    <a:pt x="4" y="176666"/>
                  </a:lnTo>
                  <a:lnTo>
                    <a:pt x="0" y="176647"/>
                  </a:lnTo>
                  <a:lnTo>
                    <a:pt x="13882" y="107889"/>
                  </a:lnTo>
                  <a:cubicBezTo>
                    <a:pt x="40698" y="44488"/>
                    <a:pt x="103477" y="1"/>
                    <a:pt x="176646" y="1"/>
                  </a:cubicBezTo>
                  <a:lnTo>
                    <a:pt x="455897" y="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82880" rIns="304800" rtlCol="0" anchor="t"/>
            <a:lstStyle/>
            <a:p>
              <a:pPr algn="r"/>
              <a:r>
                <a:rPr lang="en-US" sz="1467" b="1" dirty="0">
                  <a:solidFill>
                    <a:schemeClr val="tx1"/>
                  </a:solidFill>
                </a:rPr>
                <a:t>2010</a:t>
              </a:r>
            </a:p>
          </p:txBody>
        </p:sp>
      </p:grpSp>
      <p:sp>
        <p:nvSpPr>
          <p:cNvPr id="104" name="TextBox 103"/>
          <p:cNvSpPr txBox="1"/>
          <p:nvPr/>
        </p:nvSpPr>
        <p:spPr>
          <a:xfrm>
            <a:off x="3425051" y="4057925"/>
            <a:ext cx="1633781" cy="338554"/>
          </a:xfrm>
          <a:prstGeom prst="rect">
            <a:avLst/>
          </a:prstGeom>
          <a:noFill/>
        </p:spPr>
        <p:txBody>
          <a:bodyPr wrap="none" rtlCol="0">
            <a:spAutoFit/>
          </a:bodyPr>
          <a:lstStyle/>
          <a:p>
            <a:r>
              <a:rPr lang="en-US" sz="1600" b="1" dirty="0"/>
              <a:t>Measles 2</a:t>
            </a:r>
            <a:r>
              <a:rPr lang="en-US" sz="1600" b="1" baseline="30000" dirty="0"/>
              <a:t>nd</a:t>
            </a:r>
            <a:r>
              <a:rPr lang="en-US" sz="1600" b="1" dirty="0"/>
              <a:t> dose</a:t>
            </a:r>
          </a:p>
        </p:txBody>
      </p:sp>
      <p:sp>
        <p:nvSpPr>
          <p:cNvPr id="108" name="TextBox 107"/>
          <p:cNvSpPr txBox="1"/>
          <p:nvPr/>
        </p:nvSpPr>
        <p:spPr>
          <a:xfrm>
            <a:off x="3425050" y="3689625"/>
            <a:ext cx="184731" cy="338554"/>
          </a:xfrm>
          <a:prstGeom prst="rect">
            <a:avLst/>
          </a:prstGeom>
          <a:noFill/>
        </p:spPr>
        <p:txBody>
          <a:bodyPr wrap="none" rtlCol="0">
            <a:spAutoFit/>
          </a:bodyPr>
          <a:lstStyle/>
          <a:p>
            <a:endParaRPr lang="en-US" sz="1600" b="1" dirty="0"/>
          </a:p>
        </p:txBody>
      </p:sp>
      <p:sp>
        <p:nvSpPr>
          <p:cNvPr id="117" name="Notched Right Arrow 116"/>
          <p:cNvSpPr/>
          <p:nvPr/>
        </p:nvSpPr>
        <p:spPr>
          <a:xfrm rot="16200000">
            <a:off x="5592551" y="3754575"/>
            <a:ext cx="480000" cy="216000"/>
          </a:xfrm>
          <a:prstGeom prst="notchedRightArrow">
            <a:avLst>
              <a:gd name="adj1" fmla="val 100000"/>
              <a:gd name="adj2" fmla="val 74138"/>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182880" bIns="30480" numCol="1" spcCol="0" rtlCol="0" fromWordArt="0" anchor="t" anchorCtr="0" forceAA="0" compatLnSpc="1">
            <a:prstTxWarp prst="textNoShape">
              <a:avLst/>
            </a:prstTxWarp>
            <a:noAutofit/>
          </a:bodyPr>
          <a:lstStyle/>
          <a:p>
            <a:pPr algn="r"/>
            <a:endParaRPr lang="en-US" sz="1333" b="1" dirty="0"/>
          </a:p>
        </p:txBody>
      </p:sp>
      <p:sp>
        <p:nvSpPr>
          <p:cNvPr id="118" name="Freeform 117"/>
          <p:cNvSpPr/>
          <p:nvPr/>
        </p:nvSpPr>
        <p:spPr>
          <a:xfrm>
            <a:off x="5336197" y="3759342"/>
            <a:ext cx="4582503" cy="336000"/>
          </a:xfrm>
          <a:custGeom>
            <a:avLst/>
            <a:gdLst>
              <a:gd name="connsiteX0" fmla="*/ 455897 w 4166758"/>
              <a:gd name="connsiteY0" fmla="*/ 0 h 800099"/>
              <a:gd name="connsiteX1" fmla="*/ 3855031 w 4166758"/>
              <a:gd name="connsiteY1" fmla="*/ 0 h 800099"/>
              <a:gd name="connsiteX2" fmla="*/ 4166758 w 4166758"/>
              <a:gd name="connsiteY2" fmla="*/ 311727 h 800099"/>
              <a:gd name="connsiteX3" fmla="*/ 3855031 w 4166758"/>
              <a:gd name="connsiteY3" fmla="*/ 623454 h 800099"/>
              <a:gd name="connsiteX4" fmla="*/ 1517075 w 4166758"/>
              <a:gd name="connsiteY4" fmla="*/ 623454 h 800099"/>
              <a:gd name="connsiteX5" fmla="*/ 1517075 w 4166758"/>
              <a:gd name="connsiteY5" fmla="*/ 623449 h 800099"/>
              <a:gd name="connsiteX6" fmla="*/ 592284 w 4166758"/>
              <a:gd name="connsiteY6" fmla="*/ 623449 h 800099"/>
              <a:gd name="connsiteX7" fmla="*/ 592284 w 4166758"/>
              <a:gd name="connsiteY7" fmla="*/ 623454 h 800099"/>
              <a:gd name="connsiteX8" fmla="*/ 176649 w 4166758"/>
              <a:gd name="connsiteY8" fmla="*/ 623454 h 800099"/>
              <a:gd name="connsiteX9" fmla="*/ 13885 w 4166758"/>
              <a:gd name="connsiteY9" fmla="*/ 731342 h 800099"/>
              <a:gd name="connsiteX10" fmla="*/ 3 w 4166758"/>
              <a:gd name="connsiteY10" fmla="*/ 800099 h 800099"/>
              <a:gd name="connsiteX11" fmla="*/ 3 w 4166758"/>
              <a:gd name="connsiteY11" fmla="*/ 800099 h 800099"/>
              <a:gd name="connsiteX12" fmla="*/ 3 w 4166758"/>
              <a:gd name="connsiteY12" fmla="*/ 446808 h 800099"/>
              <a:gd name="connsiteX13" fmla="*/ 4 w 4166758"/>
              <a:gd name="connsiteY13" fmla="*/ 446808 h 800099"/>
              <a:gd name="connsiteX14" fmla="*/ 4 w 4166758"/>
              <a:gd name="connsiteY14" fmla="*/ 176666 h 800099"/>
              <a:gd name="connsiteX15" fmla="*/ 0 w 4166758"/>
              <a:gd name="connsiteY15" fmla="*/ 176647 h 800099"/>
              <a:gd name="connsiteX16" fmla="*/ 13882 w 4166758"/>
              <a:gd name="connsiteY16" fmla="*/ 107889 h 800099"/>
              <a:gd name="connsiteX17" fmla="*/ 176646 w 4166758"/>
              <a:gd name="connsiteY17" fmla="*/ 1 h 800099"/>
              <a:gd name="connsiteX18" fmla="*/ 455897 w 4166758"/>
              <a:gd name="connsiteY18" fmla="*/ 1 h 80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6758" h="800099">
                <a:moveTo>
                  <a:pt x="455897" y="0"/>
                </a:moveTo>
                <a:lnTo>
                  <a:pt x="3855031" y="0"/>
                </a:lnTo>
                <a:lnTo>
                  <a:pt x="4166758" y="311727"/>
                </a:lnTo>
                <a:lnTo>
                  <a:pt x="3855031" y="623454"/>
                </a:lnTo>
                <a:lnTo>
                  <a:pt x="1517075" y="623454"/>
                </a:lnTo>
                <a:lnTo>
                  <a:pt x="1517075" y="623449"/>
                </a:lnTo>
                <a:lnTo>
                  <a:pt x="592284" y="623449"/>
                </a:lnTo>
                <a:lnTo>
                  <a:pt x="592284" y="623454"/>
                </a:lnTo>
                <a:lnTo>
                  <a:pt x="176649" y="623454"/>
                </a:lnTo>
                <a:cubicBezTo>
                  <a:pt x="103480" y="623454"/>
                  <a:pt x="40701" y="667941"/>
                  <a:pt x="13885" y="731342"/>
                </a:cubicBezTo>
                <a:lnTo>
                  <a:pt x="3" y="800099"/>
                </a:lnTo>
                <a:lnTo>
                  <a:pt x="3" y="800099"/>
                </a:lnTo>
                <a:lnTo>
                  <a:pt x="3" y="446808"/>
                </a:lnTo>
                <a:lnTo>
                  <a:pt x="4" y="446808"/>
                </a:lnTo>
                <a:lnTo>
                  <a:pt x="4" y="176666"/>
                </a:lnTo>
                <a:lnTo>
                  <a:pt x="0" y="176647"/>
                </a:lnTo>
                <a:lnTo>
                  <a:pt x="13882" y="107889"/>
                </a:lnTo>
                <a:cubicBezTo>
                  <a:pt x="40698" y="44488"/>
                  <a:pt x="103477" y="1"/>
                  <a:pt x="176646" y="1"/>
                </a:cubicBezTo>
                <a:lnTo>
                  <a:pt x="455897" y="1"/>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04800" rIns="182880" rtlCol="0" anchor="t"/>
          <a:lstStyle/>
          <a:p>
            <a:r>
              <a:rPr lang="en-US" sz="1467" b="1" dirty="0">
                <a:solidFill>
                  <a:schemeClr val="tx1"/>
                </a:solidFill>
              </a:rPr>
              <a:t>2011-15</a:t>
            </a:r>
          </a:p>
        </p:txBody>
      </p:sp>
      <p:grpSp>
        <p:nvGrpSpPr>
          <p:cNvPr id="109" name="Group 108"/>
          <p:cNvGrpSpPr/>
          <p:nvPr/>
        </p:nvGrpSpPr>
        <p:grpSpPr>
          <a:xfrm>
            <a:off x="3070758" y="3250695"/>
            <a:ext cx="3290863" cy="480000"/>
            <a:chOff x="458429" y="2268618"/>
            <a:chExt cx="4936294" cy="794164"/>
          </a:xfrm>
          <a:solidFill>
            <a:schemeClr val="accent4">
              <a:lumMod val="40000"/>
              <a:lumOff val="60000"/>
            </a:schemeClr>
          </a:solidFill>
        </p:grpSpPr>
        <p:sp>
          <p:nvSpPr>
            <p:cNvPr id="110" name="Notched Right Arrow 109"/>
            <p:cNvSpPr/>
            <p:nvPr/>
          </p:nvSpPr>
          <p:spPr>
            <a:xfrm rot="16200000">
              <a:off x="4215689" y="2503700"/>
              <a:ext cx="794164" cy="324000"/>
            </a:xfrm>
            <a:prstGeom prst="notchedRightArrow">
              <a:avLst>
                <a:gd name="adj1" fmla="val 100000"/>
                <a:gd name="adj2" fmla="val 7413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30480" rIns="60960" bIns="30480" numCol="1" spcCol="0" rtlCol="0" fromWordArt="0" anchor="t" anchorCtr="0" forceAA="0" compatLnSpc="1">
              <a:prstTxWarp prst="textNoShape">
                <a:avLst/>
              </a:prstTxWarp>
              <a:noAutofit/>
            </a:bodyPr>
            <a:lstStyle/>
            <a:p>
              <a:endParaRPr lang="en-US" sz="1333" b="1" dirty="0"/>
            </a:p>
          </p:txBody>
        </p:sp>
        <p:sp>
          <p:nvSpPr>
            <p:cNvPr id="111" name="Freeform 110"/>
            <p:cNvSpPr/>
            <p:nvPr/>
          </p:nvSpPr>
          <p:spPr>
            <a:xfrm flipH="1">
              <a:off x="458429" y="2454078"/>
              <a:ext cx="4936294" cy="555915"/>
            </a:xfrm>
            <a:custGeom>
              <a:avLst/>
              <a:gdLst>
                <a:gd name="connsiteX0" fmla="*/ 455897 w 4166758"/>
                <a:gd name="connsiteY0" fmla="*/ 0 h 800099"/>
                <a:gd name="connsiteX1" fmla="*/ 3855031 w 4166758"/>
                <a:gd name="connsiteY1" fmla="*/ 0 h 800099"/>
                <a:gd name="connsiteX2" fmla="*/ 4166758 w 4166758"/>
                <a:gd name="connsiteY2" fmla="*/ 311727 h 800099"/>
                <a:gd name="connsiteX3" fmla="*/ 3855031 w 4166758"/>
                <a:gd name="connsiteY3" fmla="*/ 623454 h 800099"/>
                <a:gd name="connsiteX4" fmla="*/ 1517075 w 4166758"/>
                <a:gd name="connsiteY4" fmla="*/ 623454 h 800099"/>
                <a:gd name="connsiteX5" fmla="*/ 1517075 w 4166758"/>
                <a:gd name="connsiteY5" fmla="*/ 623449 h 800099"/>
                <a:gd name="connsiteX6" fmla="*/ 592284 w 4166758"/>
                <a:gd name="connsiteY6" fmla="*/ 623449 h 800099"/>
                <a:gd name="connsiteX7" fmla="*/ 592284 w 4166758"/>
                <a:gd name="connsiteY7" fmla="*/ 623454 h 800099"/>
                <a:gd name="connsiteX8" fmla="*/ 176649 w 4166758"/>
                <a:gd name="connsiteY8" fmla="*/ 623454 h 800099"/>
                <a:gd name="connsiteX9" fmla="*/ 13885 w 4166758"/>
                <a:gd name="connsiteY9" fmla="*/ 731342 h 800099"/>
                <a:gd name="connsiteX10" fmla="*/ 3 w 4166758"/>
                <a:gd name="connsiteY10" fmla="*/ 800099 h 800099"/>
                <a:gd name="connsiteX11" fmla="*/ 3 w 4166758"/>
                <a:gd name="connsiteY11" fmla="*/ 800099 h 800099"/>
                <a:gd name="connsiteX12" fmla="*/ 3 w 4166758"/>
                <a:gd name="connsiteY12" fmla="*/ 446808 h 800099"/>
                <a:gd name="connsiteX13" fmla="*/ 4 w 4166758"/>
                <a:gd name="connsiteY13" fmla="*/ 446808 h 800099"/>
                <a:gd name="connsiteX14" fmla="*/ 4 w 4166758"/>
                <a:gd name="connsiteY14" fmla="*/ 176666 h 800099"/>
                <a:gd name="connsiteX15" fmla="*/ 0 w 4166758"/>
                <a:gd name="connsiteY15" fmla="*/ 176647 h 800099"/>
                <a:gd name="connsiteX16" fmla="*/ 13882 w 4166758"/>
                <a:gd name="connsiteY16" fmla="*/ 107889 h 800099"/>
                <a:gd name="connsiteX17" fmla="*/ 176646 w 4166758"/>
                <a:gd name="connsiteY17" fmla="*/ 1 h 800099"/>
                <a:gd name="connsiteX18" fmla="*/ 455897 w 4166758"/>
                <a:gd name="connsiteY18" fmla="*/ 1 h 80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6758" h="800099">
                  <a:moveTo>
                    <a:pt x="455897" y="0"/>
                  </a:moveTo>
                  <a:lnTo>
                    <a:pt x="3855031" y="0"/>
                  </a:lnTo>
                  <a:lnTo>
                    <a:pt x="4166758" y="311727"/>
                  </a:lnTo>
                  <a:lnTo>
                    <a:pt x="3855031" y="623454"/>
                  </a:lnTo>
                  <a:lnTo>
                    <a:pt x="1517075" y="623454"/>
                  </a:lnTo>
                  <a:lnTo>
                    <a:pt x="1517075" y="623449"/>
                  </a:lnTo>
                  <a:lnTo>
                    <a:pt x="592284" y="623449"/>
                  </a:lnTo>
                  <a:lnTo>
                    <a:pt x="592284" y="623454"/>
                  </a:lnTo>
                  <a:lnTo>
                    <a:pt x="176649" y="623454"/>
                  </a:lnTo>
                  <a:cubicBezTo>
                    <a:pt x="103480" y="623454"/>
                    <a:pt x="40701" y="667941"/>
                    <a:pt x="13885" y="731342"/>
                  </a:cubicBezTo>
                  <a:lnTo>
                    <a:pt x="3" y="800099"/>
                  </a:lnTo>
                  <a:lnTo>
                    <a:pt x="3" y="800099"/>
                  </a:lnTo>
                  <a:lnTo>
                    <a:pt x="3" y="446808"/>
                  </a:lnTo>
                  <a:lnTo>
                    <a:pt x="4" y="446808"/>
                  </a:lnTo>
                  <a:lnTo>
                    <a:pt x="4" y="176666"/>
                  </a:lnTo>
                  <a:lnTo>
                    <a:pt x="0" y="176647"/>
                  </a:lnTo>
                  <a:lnTo>
                    <a:pt x="13882" y="107889"/>
                  </a:lnTo>
                  <a:cubicBezTo>
                    <a:pt x="40698" y="44488"/>
                    <a:pt x="103477" y="1"/>
                    <a:pt x="176646" y="1"/>
                  </a:cubicBezTo>
                  <a:lnTo>
                    <a:pt x="455897" y="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82880" rIns="304800" rtlCol="0" anchor="t"/>
            <a:lstStyle/>
            <a:p>
              <a:pPr algn="r"/>
              <a:r>
                <a:rPr lang="en-US" sz="1467" b="1" dirty="0">
                  <a:solidFill>
                    <a:schemeClr val="tx1"/>
                  </a:solidFill>
                </a:rPr>
                <a:t>2013</a:t>
              </a:r>
            </a:p>
          </p:txBody>
        </p:sp>
      </p:grpSp>
      <p:sp>
        <p:nvSpPr>
          <p:cNvPr id="112" name="TextBox 111"/>
          <p:cNvSpPr txBox="1"/>
          <p:nvPr/>
        </p:nvSpPr>
        <p:spPr>
          <a:xfrm>
            <a:off x="3362847" y="3336805"/>
            <a:ext cx="2256323" cy="338554"/>
          </a:xfrm>
          <a:prstGeom prst="rect">
            <a:avLst/>
          </a:prstGeom>
          <a:noFill/>
        </p:spPr>
        <p:txBody>
          <a:bodyPr wrap="none" rtlCol="0">
            <a:spAutoFit/>
          </a:bodyPr>
          <a:lstStyle/>
          <a:p>
            <a:r>
              <a:rPr lang="en-US" sz="1600" b="1" dirty="0"/>
              <a:t>JE 2</a:t>
            </a:r>
            <a:r>
              <a:rPr lang="en-US" sz="1600" b="1" baseline="30000" dirty="0"/>
              <a:t>nd</a:t>
            </a:r>
            <a:r>
              <a:rPr lang="en-US" sz="1600" b="1" dirty="0"/>
              <a:t> dose and Open PV</a:t>
            </a:r>
          </a:p>
        </p:txBody>
      </p:sp>
      <p:sp>
        <p:nvSpPr>
          <p:cNvPr id="119" name="TextBox 118"/>
          <p:cNvSpPr txBox="1"/>
          <p:nvPr/>
        </p:nvSpPr>
        <p:spPr>
          <a:xfrm>
            <a:off x="7902086" y="3711489"/>
            <a:ext cx="1873783" cy="338554"/>
          </a:xfrm>
          <a:prstGeom prst="rect">
            <a:avLst/>
          </a:prstGeom>
          <a:noFill/>
        </p:spPr>
        <p:txBody>
          <a:bodyPr wrap="none" rtlCol="0">
            <a:spAutoFit/>
          </a:bodyPr>
          <a:lstStyle/>
          <a:p>
            <a:r>
              <a:rPr lang="en-US" sz="1600" b="1" dirty="0"/>
              <a:t>Pentavalent vaccine</a:t>
            </a:r>
          </a:p>
        </p:txBody>
      </p:sp>
      <p:grpSp>
        <p:nvGrpSpPr>
          <p:cNvPr id="120" name="Group 119"/>
          <p:cNvGrpSpPr/>
          <p:nvPr/>
        </p:nvGrpSpPr>
        <p:grpSpPr>
          <a:xfrm>
            <a:off x="609600" y="2869435"/>
            <a:ext cx="5752021" cy="480000"/>
            <a:chOff x="914400" y="3847505"/>
            <a:chExt cx="8628031" cy="720000"/>
          </a:xfrm>
          <a:solidFill>
            <a:schemeClr val="tx2">
              <a:lumMod val="20000"/>
              <a:lumOff val="80000"/>
            </a:schemeClr>
          </a:solidFill>
        </p:grpSpPr>
        <p:grpSp>
          <p:nvGrpSpPr>
            <p:cNvPr id="121" name="Group 120"/>
            <p:cNvGrpSpPr/>
            <p:nvPr/>
          </p:nvGrpSpPr>
          <p:grpSpPr>
            <a:xfrm>
              <a:off x="914400" y="3847505"/>
              <a:ext cx="8628031" cy="720000"/>
              <a:chOff x="-3233308" y="2268618"/>
              <a:chExt cx="8628031" cy="794164"/>
            </a:xfrm>
            <a:grpFill/>
          </p:grpSpPr>
          <p:sp>
            <p:nvSpPr>
              <p:cNvPr id="123" name="Notched Right Arrow 122"/>
              <p:cNvSpPr/>
              <p:nvPr/>
            </p:nvSpPr>
            <p:spPr>
              <a:xfrm rot="16200000">
                <a:off x="4215689" y="2503700"/>
                <a:ext cx="794164" cy="324000"/>
              </a:xfrm>
              <a:prstGeom prst="notchedRightArrow">
                <a:avLst>
                  <a:gd name="adj1" fmla="val 100000"/>
                  <a:gd name="adj2" fmla="val 7413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30480" rIns="60960" bIns="30480" numCol="1" spcCol="0" rtlCol="0" fromWordArt="0" anchor="t" anchorCtr="0" forceAA="0" compatLnSpc="1">
                <a:prstTxWarp prst="textNoShape">
                  <a:avLst/>
                </a:prstTxWarp>
                <a:noAutofit/>
              </a:bodyPr>
              <a:lstStyle/>
              <a:p>
                <a:endParaRPr lang="en-US" sz="1333" b="1" dirty="0"/>
              </a:p>
            </p:txBody>
          </p:sp>
          <p:sp>
            <p:nvSpPr>
              <p:cNvPr id="124" name="Freeform 123"/>
              <p:cNvSpPr/>
              <p:nvPr/>
            </p:nvSpPr>
            <p:spPr>
              <a:xfrm flipH="1">
                <a:off x="-3233308" y="2454078"/>
                <a:ext cx="8628031" cy="555915"/>
              </a:xfrm>
              <a:custGeom>
                <a:avLst/>
                <a:gdLst>
                  <a:gd name="connsiteX0" fmla="*/ 455897 w 4166758"/>
                  <a:gd name="connsiteY0" fmla="*/ 0 h 800099"/>
                  <a:gd name="connsiteX1" fmla="*/ 3855031 w 4166758"/>
                  <a:gd name="connsiteY1" fmla="*/ 0 h 800099"/>
                  <a:gd name="connsiteX2" fmla="*/ 4166758 w 4166758"/>
                  <a:gd name="connsiteY2" fmla="*/ 311727 h 800099"/>
                  <a:gd name="connsiteX3" fmla="*/ 3855031 w 4166758"/>
                  <a:gd name="connsiteY3" fmla="*/ 623454 h 800099"/>
                  <a:gd name="connsiteX4" fmla="*/ 1517075 w 4166758"/>
                  <a:gd name="connsiteY4" fmla="*/ 623454 h 800099"/>
                  <a:gd name="connsiteX5" fmla="*/ 1517075 w 4166758"/>
                  <a:gd name="connsiteY5" fmla="*/ 623449 h 800099"/>
                  <a:gd name="connsiteX6" fmla="*/ 592284 w 4166758"/>
                  <a:gd name="connsiteY6" fmla="*/ 623449 h 800099"/>
                  <a:gd name="connsiteX7" fmla="*/ 592284 w 4166758"/>
                  <a:gd name="connsiteY7" fmla="*/ 623454 h 800099"/>
                  <a:gd name="connsiteX8" fmla="*/ 176649 w 4166758"/>
                  <a:gd name="connsiteY8" fmla="*/ 623454 h 800099"/>
                  <a:gd name="connsiteX9" fmla="*/ 13885 w 4166758"/>
                  <a:gd name="connsiteY9" fmla="*/ 731342 h 800099"/>
                  <a:gd name="connsiteX10" fmla="*/ 3 w 4166758"/>
                  <a:gd name="connsiteY10" fmla="*/ 800099 h 800099"/>
                  <a:gd name="connsiteX11" fmla="*/ 3 w 4166758"/>
                  <a:gd name="connsiteY11" fmla="*/ 800099 h 800099"/>
                  <a:gd name="connsiteX12" fmla="*/ 3 w 4166758"/>
                  <a:gd name="connsiteY12" fmla="*/ 446808 h 800099"/>
                  <a:gd name="connsiteX13" fmla="*/ 4 w 4166758"/>
                  <a:gd name="connsiteY13" fmla="*/ 446808 h 800099"/>
                  <a:gd name="connsiteX14" fmla="*/ 4 w 4166758"/>
                  <a:gd name="connsiteY14" fmla="*/ 176666 h 800099"/>
                  <a:gd name="connsiteX15" fmla="*/ 0 w 4166758"/>
                  <a:gd name="connsiteY15" fmla="*/ 176647 h 800099"/>
                  <a:gd name="connsiteX16" fmla="*/ 13882 w 4166758"/>
                  <a:gd name="connsiteY16" fmla="*/ 107889 h 800099"/>
                  <a:gd name="connsiteX17" fmla="*/ 176646 w 4166758"/>
                  <a:gd name="connsiteY17" fmla="*/ 1 h 800099"/>
                  <a:gd name="connsiteX18" fmla="*/ 455897 w 4166758"/>
                  <a:gd name="connsiteY18" fmla="*/ 1 h 80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6758" h="800099">
                    <a:moveTo>
                      <a:pt x="455897" y="0"/>
                    </a:moveTo>
                    <a:lnTo>
                      <a:pt x="3855031" y="0"/>
                    </a:lnTo>
                    <a:lnTo>
                      <a:pt x="4166758" y="311727"/>
                    </a:lnTo>
                    <a:lnTo>
                      <a:pt x="3855031" y="623454"/>
                    </a:lnTo>
                    <a:lnTo>
                      <a:pt x="1517075" y="623454"/>
                    </a:lnTo>
                    <a:lnTo>
                      <a:pt x="1517075" y="623449"/>
                    </a:lnTo>
                    <a:lnTo>
                      <a:pt x="592284" y="623449"/>
                    </a:lnTo>
                    <a:lnTo>
                      <a:pt x="592284" y="623454"/>
                    </a:lnTo>
                    <a:lnTo>
                      <a:pt x="176649" y="623454"/>
                    </a:lnTo>
                    <a:cubicBezTo>
                      <a:pt x="103480" y="623454"/>
                      <a:pt x="40701" y="667941"/>
                      <a:pt x="13885" y="731342"/>
                    </a:cubicBezTo>
                    <a:lnTo>
                      <a:pt x="3" y="800099"/>
                    </a:lnTo>
                    <a:lnTo>
                      <a:pt x="3" y="800099"/>
                    </a:lnTo>
                    <a:lnTo>
                      <a:pt x="3" y="446808"/>
                    </a:lnTo>
                    <a:lnTo>
                      <a:pt x="4" y="446808"/>
                    </a:lnTo>
                    <a:lnTo>
                      <a:pt x="4" y="176666"/>
                    </a:lnTo>
                    <a:lnTo>
                      <a:pt x="0" y="176647"/>
                    </a:lnTo>
                    <a:lnTo>
                      <a:pt x="13882" y="107889"/>
                    </a:lnTo>
                    <a:cubicBezTo>
                      <a:pt x="40698" y="44488"/>
                      <a:pt x="103477" y="1"/>
                      <a:pt x="176646" y="1"/>
                    </a:cubicBezTo>
                    <a:lnTo>
                      <a:pt x="455897" y="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82880" rIns="304800" rtlCol="0" anchor="t"/>
              <a:lstStyle/>
              <a:p>
                <a:pPr algn="r"/>
                <a:r>
                  <a:rPr lang="en-US" sz="1467" b="1" dirty="0">
                    <a:solidFill>
                      <a:schemeClr val="tx1"/>
                    </a:solidFill>
                  </a:rPr>
                  <a:t>2014</a:t>
                </a:r>
              </a:p>
            </p:txBody>
          </p:sp>
        </p:grpSp>
        <p:sp>
          <p:nvSpPr>
            <p:cNvPr id="122" name="TextBox 121"/>
            <p:cNvSpPr txBox="1"/>
            <p:nvPr/>
          </p:nvSpPr>
          <p:spPr>
            <a:xfrm>
              <a:off x="1625416" y="4028359"/>
              <a:ext cx="6340294" cy="461666"/>
            </a:xfrm>
            <a:prstGeom prst="rect">
              <a:avLst/>
            </a:prstGeom>
            <a:noFill/>
          </p:spPr>
          <p:txBody>
            <a:bodyPr wrap="none" rtlCol="0">
              <a:spAutoFit/>
            </a:bodyPr>
            <a:lstStyle/>
            <a:p>
              <a:pPr lvl="0"/>
              <a:r>
                <a:rPr lang="en-US" sz="1400" b="1" dirty="0"/>
                <a:t>India and South East Asia Region certified POLIO- FREE</a:t>
              </a:r>
            </a:p>
          </p:txBody>
        </p:sp>
      </p:grpSp>
      <p:sp>
        <p:nvSpPr>
          <p:cNvPr id="98" name="Notched Right Arrow 97"/>
          <p:cNvSpPr/>
          <p:nvPr/>
        </p:nvSpPr>
        <p:spPr>
          <a:xfrm rot="16200000">
            <a:off x="5607052" y="4468931"/>
            <a:ext cx="480000" cy="216000"/>
          </a:xfrm>
          <a:prstGeom prst="notchedRightArrow">
            <a:avLst>
              <a:gd name="adj1" fmla="val 100000"/>
              <a:gd name="adj2" fmla="val 74138"/>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182880" bIns="30480" numCol="1" spcCol="0" rtlCol="0" fromWordArt="0" anchor="t" anchorCtr="0" forceAA="0" compatLnSpc="1">
            <a:prstTxWarp prst="textNoShape">
              <a:avLst/>
            </a:prstTxWarp>
            <a:noAutofit/>
          </a:bodyPr>
          <a:lstStyle/>
          <a:p>
            <a:pPr algn="r"/>
            <a:endParaRPr lang="en-US" sz="1333" b="1" dirty="0"/>
          </a:p>
        </p:txBody>
      </p:sp>
      <p:sp>
        <p:nvSpPr>
          <p:cNvPr id="99" name="Freeform 98"/>
          <p:cNvSpPr/>
          <p:nvPr/>
        </p:nvSpPr>
        <p:spPr>
          <a:xfrm>
            <a:off x="5350697" y="4448816"/>
            <a:ext cx="4568003" cy="336000"/>
          </a:xfrm>
          <a:custGeom>
            <a:avLst/>
            <a:gdLst>
              <a:gd name="connsiteX0" fmla="*/ 455897 w 4166758"/>
              <a:gd name="connsiteY0" fmla="*/ 0 h 800099"/>
              <a:gd name="connsiteX1" fmla="*/ 3855031 w 4166758"/>
              <a:gd name="connsiteY1" fmla="*/ 0 h 800099"/>
              <a:gd name="connsiteX2" fmla="*/ 4166758 w 4166758"/>
              <a:gd name="connsiteY2" fmla="*/ 311727 h 800099"/>
              <a:gd name="connsiteX3" fmla="*/ 3855031 w 4166758"/>
              <a:gd name="connsiteY3" fmla="*/ 623454 h 800099"/>
              <a:gd name="connsiteX4" fmla="*/ 1517075 w 4166758"/>
              <a:gd name="connsiteY4" fmla="*/ 623454 h 800099"/>
              <a:gd name="connsiteX5" fmla="*/ 1517075 w 4166758"/>
              <a:gd name="connsiteY5" fmla="*/ 623449 h 800099"/>
              <a:gd name="connsiteX6" fmla="*/ 592284 w 4166758"/>
              <a:gd name="connsiteY6" fmla="*/ 623449 h 800099"/>
              <a:gd name="connsiteX7" fmla="*/ 592284 w 4166758"/>
              <a:gd name="connsiteY7" fmla="*/ 623454 h 800099"/>
              <a:gd name="connsiteX8" fmla="*/ 176649 w 4166758"/>
              <a:gd name="connsiteY8" fmla="*/ 623454 h 800099"/>
              <a:gd name="connsiteX9" fmla="*/ 13885 w 4166758"/>
              <a:gd name="connsiteY9" fmla="*/ 731342 h 800099"/>
              <a:gd name="connsiteX10" fmla="*/ 3 w 4166758"/>
              <a:gd name="connsiteY10" fmla="*/ 800099 h 800099"/>
              <a:gd name="connsiteX11" fmla="*/ 3 w 4166758"/>
              <a:gd name="connsiteY11" fmla="*/ 800099 h 800099"/>
              <a:gd name="connsiteX12" fmla="*/ 3 w 4166758"/>
              <a:gd name="connsiteY12" fmla="*/ 446808 h 800099"/>
              <a:gd name="connsiteX13" fmla="*/ 4 w 4166758"/>
              <a:gd name="connsiteY13" fmla="*/ 446808 h 800099"/>
              <a:gd name="connsiteX14" fmla="*/ 4 w 4166758"/>
              <a:gd name="connsiteY14" fmla="*/ 176666 h 800099"/>
              <a:gd name="connsiteX15" fmla="*/ 0 w 4166758"/>
              <a:gd name="connsiteY15" fmla="*/ 176647 h 800099"/>
              <a:gd name="connsiteX16" fmla="*/ 13882 w 4166758"/>
              <a:gd name="connsiteY16" fmla="*/ 107889 h 800099"/>
              <a:gd name="connsiteX17" fmla="*/ 176646 w 4166758"/>
              <a:gd name="connsiteY17" fmla="*/ 1 h 800099"/>
              <a:gd name="connsiteX18" fmla="*/ 455897 w 4166758"/>
              <a:gd name="connsiteY18" fmla="*/ 1 h 80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6758" h="800099">
                <a:moveTo>
                  <a:pt x="455897" y="0"/>
                </a:moveTo>
                <a:lnTo>
                  <a:pt x="3855031" y="0"/>
                </a:lnTo>
                <a:lnTo>
                  <a:pt x="4166758" y="311727"/>
                </a:lnTo>
                <a:lnTo>
                  <a:pt x="3855031" y="623454"/>
                </a:lnTo>
                <a:lnTo>
                  <a:pt x="1517075" y="623454"/>
                </a:lnTo>
                <a:lnTo>
                  <a:pt x="1517075" y="623449"/>
                </a:lnTo>
                <a:lnTo>
                  <a:pt x="592284" y="623449"/>
                </a:lnTo>
                <a:lnTo>
                  <a:pt x="592284" y="623454"/>
                </a:lnTo>
                <a:lnTo>
                  <a:pt x="176649" y="623454"/>
                </a:lnTo>
                <a:cubicBezTo>
                  <a:pt x="103480" y="623454"/>
                  <a:pt x="40701" y="667941"/>
                  <a:pt x="13885" y="731342"/>
                </a:cubicBezTo>
                <a:lnTo>
                  <a:pt x="3" y="800099"/>
                </a:lnTo>
                <a:lnTo>
                  <a:pt x="3" y="800099"/>
                </a:lnTo>
                <a:lnTo>
                  <a:pt x="3" y="446808"/>
                </a:lnTo>
                <a:lnTo>
                  <a:pt x="4" y="446808"/>
                </a:lnTo>
                <a:lnTo>
                  <a:pt x="4" y="176666"/>
                </a:lnTo>
                <a:lnTo>
                  <a:pt x="0" y="176647"/>
                </a:lnTo>
                <a:lnTo>
                  <a:pt x="13882" y="107889"/>
                </a:lnTo>
                <a:cubicBezTo>
                  <a:pt x="40698" y="44488"/>
                  <a:pt x="103477" y="1"/>
                  <a:pt x="176646" y="1"/>
                </a:cubicBezTo>
                <a:lnTo>
                  <a:pt x="455897" y="1"/>
                </a:lnTo>
                <a:close/>
              </a:path>
            </a:pathLst>
          </a:cu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04800" rIns="182880" rtlCol="0" anchor="t"/>
          <a:lstStyle/>
          <a:p>
            <a:r>
              <a:rPr lang="en-US" sz="1467" b="1" dirty="0">
                <a:solidFill>
                  <a:schemeClr val="tx1"/>
                </a:solidFill>
              </a:rPr>
              <a:t>2006</a:t>
            </a:r>
          </a:p>
        </p:txBody>
      </p:sp>
      <p:sp>
        <p:nvSpPr>
          <p:cNvPr id="125" name="TextBox 124"/>
          <p:cNvSpPr txBox="1"/>
          <p:nvPr/>
        </p:nvSpPr>
        <p:spPr>
          <a:xfrm>
            <a:off x="8811887" y="4432299"/>
            <a:ext cx="1029641" cy="338554"/>
          </a:xfrm>
          <a:prstGeom prst="rect">
            <a:avLst/>
          </a:prstGeom>
          <a:noFill/>
        </p:spPr>
        <p:txBody>
          <a:bodyPr wrap="none" rtlCol="0">
            <a:spAutoFit/>
          </a:bodyPr>
          <a:lstStyle/>
          <a:p>
            <a:r>
              <a:rPr lang="en-US" sz="1600" b="1" dirty="0"/>
              <a:t>JE vaccine</a:t>
            </a:r>
          </a:p>
        </p:txBody>
      </p:sp>
      <p:sp>
        <p:nvSpPr>
          <p:cNvPr id="131" name="Notched Right Arrow 130"/>
          <p:cNvSpPr/>
          <p:nvPr/>
        </p:nvSpPr>
        <p:spPr>
          <a:xfrm rot="16200000">
            <a:off x="5593383" y="2647916"/>
            <a:ext cx="480000" cy="216000"/>
          </a:xfrm>
          <a:prstGeom prst="notchedRightArrow">
            <a:avLst>
              <a:gd name="adj1" fmla="val 100000"/>
              <a:gd name="adj2" fmla="val 74138"/>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182880" bIns="30480" numCol="1" spcCol="0" rtlCol="0" fromWordArt="0" anchor="t" anchorCtr="0" forceAA="0" compatLnSpc="1">
            <a:prstTxWarp prst="textNoShape">
              <a:avLst/>
            </a:prstTxWarp>
            <a:noAutofit/>
          </a:bodyPr>
          <a:lstStyle/>
          <a:p>
            <a:pPr algn="r"/>
            <a:endParaRPr lang="en-US" sz="1333" b="1" dirty="0"/>
          </a:p>
        </p:txBody>
      </p:sp>
      <p:sp>
        <p:nvSpPr>
          <p:cNvPr id="132" name="Freeform 131"/>
          <p:cNvSpPr/>
          <p:nvPr/>
        </p:nvSpPr>
        <p:spPr>
          <a:xfrm>
            <a:off x="5337027" y="2627801"/>
            <a:ext cx="4581672" cy="336000"/>
          </a:xfrm>
          <a:custGeom>
            <a:avLst/>
            <a:gdLst>
              <a:gd name="connsiteX0" fmla="*/ 455897 w 4166758"/>
              <a:gd name="connsiteY0" fmla="*/ 0 h 800099"/>
              <a:gd name="connsiteX1" fmla="*/ 3855031 w 4166758"/>
              <a:gd name="connsiteY1" fmla="*/ 0 h 800099"/>
              <a:gd name="connsiteX2" fmla="*/ 4166758 w 4166758"/>
              <a:gd name="connsiteY2" fmla="*/ 311727 h 800099"/>
              <a:gd name="connsiteX3" fmla="*/ 3855031 w 4166758"/>
              <a:gd name="connsiteY3" fmla="*/ 623454 h 800099"/>
              <a:gd name="connsiteX4" fmla="*/ 1517075 w 4166758"/>
              <a:gd name="connsiteY4" fmla="*/ 623454 h 800099"/>
              <a:gd name="connsiteX5" fmla="*/ 1517075 w 4166758"/>
              <a:gd name="connsiteY5" fmla="*/ 623449 h 800099"/>
              <a:gd name="connsiteX6" fmla="*/ 592284 w 4166758"/>
              <a:gd name="connsiteY6" fmla="*/ 623449 h 800099"/>
              <a:gd name="connsiteX7" fmla="*/ 592284 w 4166758"/>
              <a:gd name="connsiteY7" fmla="*/ 623454 h 800099"/>
              <a:gd name="connsiteX8" fmla="*/ 176649 w 4166758"/>
              <a:gd name="connsiteY8" fmla="*/ 623454 h 800099"/>
              <a:gd name="connsiteX9" fmla="*/ 13885 w 4166758"/>
              <a:gd name="connsiteY9" fmla="*/ 731342 h 800099"/>
              <a:gd name="connsiteX10" fmla="*/ 3 w 4166758"/>
              <a:gd name="connsiteY10" fmla="*/ 800099 h 800099"/>
              <a:gd name="connsiteX11" fmla="*/ 3 w 4166758"/>
              <a:gd name="connsiteY11" fmla="*/ 800099 h 800099"/>
              <a:gd name="connsiteX12" fmla="*/ 3 w 4166758"/>
              <a:gd name="connsiteY12" fmla="*/ 446808 h 800099"/>
              <a:gd name="connsiteX13" fmla="*/ 4 w 4166758"/>
              <a:gd name="connsiteY13" fmla="*/ 446808 h 800099"/>
              <a:gd name="connsiteX14" fmla="*/ 4 w 4166758"/>
              <a:gd name="connsiteY14" fmla="*/ 176666 h 800099"/>
              <a:gd name="connsiteX15" fmla="*/ 0 w 4166758"/>
              <a:gd name="connsiteY15" fmla="*/ 176647 h 800099"/>
              <a:gd name="connsiteX16" fmla="*/ 13882 w 4166758"/>
              <a:gd name="connsiteY16" fmla="*/ 107889 h 800099"/>
              <a:gd name="connsiteX17" fmla="*/ 176646 w 4166758"/>
              <a:gd name="connsiteY17" fmla="*/ 1 h 800099"/>
              <a:gd name="connsiteX18" fmla="*/ 455897 w 4166758"/>
              <a:gd name="connsiteY18" fmla="*/ 1 h 80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6758" h="800099">
                <a:moveTo>
                  <a:pt x="455897" y="0"/>
                </a:moveTo>
                <a:lnTo>
                  <a:pt x="3855031" y="0"/>
                </a:lnTo>
                <a:lnTo>
                  <a:pt x="4166758" y="311727"/>
                </a:lnTo>
                <a:lnTo>
                  <a:pt x="3855031" y="623454"/>
                </a:lnTo>
                <a:lnTo>
                  <a:pt x="1517075" y="623454"/>
                </a:lnTo>
                <a:lnTo>
                  <a:pt x="1517075" y="623449"/>
                </a:lnTo>
                <a:lnTo>
                  <a:pt x="592284" y="623449"/>
                </a:lnTo>
                <a:lnTo>
                  <a:pt x="592284" y="623454"/>
                </a:lnTo>
                <a:lnTo>
                  <a:pt x="176649" y="623454"/>
                </a:lnTo>
                <a:cubicBezTo>
                  <a:pt x="103480" y="623454"/>
                  <a:pt x="40701" y="667941"/>
                  <a:pt x="13885" y="731342"/>
                </a:cubicBezTo>
                <a:lnTo>
                  <a:pt x="3" y="800099"/>
                </a:lnTo>
                <a:lnTo>
                  <a:pt x="3" y="800099"/>
                </a:lnTo>
                <a:lnTo>
                  <a:pt x="3" y="446808"/>
                </a:lnTo>
                <a:lnTo>
                  <a:pt x="4" y="446808"/>
                </a:lnTo>
                <a:lnTo>
                  <a:pt x="4" y="176666"/>
                </a:lnTo>
                <a:lnTo>
                  <a:pt x="0" y="176647"/>
                </a:lnTo>
                <a:lnTo>
                  <a:pt x="13882" y="107889"/>
                </a:lnTo>
                <a:cubicBezTo>
                  <a:pt x="40698" y="44488"/>
                  <a:pt x="103477" y="1"/>
                  <a:pt x="176646" y="1"/>
                </a:cubicBezTo>
                <a:lnTo>
                  <a:pt x="455897" y="1"/>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04800" rIns="182880" rtlCol="0" anchor="t"/>
          <a:lstStyle/>
          <a:p>
            <a:r>
              <a:rPr lang="en-US" sz="1467" b="1" dirty="0">
                <a:solidFill>
                  <a:schemeClr val="tx1"/>
                </a:solidFill>
              </a:rPr>
              <a:t>2015-16</a:t>
            </a:r>
          </a:p>
        </p:txBody>
      </p:sp>
      <p:sp>
        <p:nvSpPr>
          <p:cNvPr id="130" name="TextBox 129"/>
          <p:cNvSpPr txBox="1"/>
          <p:nvPr/>
        </p:nvSpPr>
        <p:spPr>
          <a:xfrm>
            <a:off x="7496184" y="2602622"/>
            <a:ext cx="2299347" cy="338554"/>
          </a:xfrm>
          <a:prstGeom prst="rect">
            <a:avLst/>
          </a:prstGeom>
          <a:noFill/>
        </p:spPr>
        <p:txBody>
          <a:bodyPr wrap="none" rtlCol="0">
            <a:spAutoFit/>
          </a:bodyPr>
          <a:lstStyle/>
          <a:p>
            <a:r>
              <a:rPr lang="en-US" sz="1600" b="1" dirty="0"/>
              <a:t>Inactivated Polio Vaccine</a:t>
            </a:r>
          </a:p>
        </p:txBody>
      </p:sp>
      <p:sp>
        <p:nvSpPr>
          <p:cNvPr id="135" name="TextBox 134"/>
          <p:cNvSpPr txBox="1"/>
          <p:nvPr/>
        </p:nvSpPr>
        <p:spPr>
          <a:xfrm>
            <a:off x="7248463" y="2208139"/>
            <a:ext cx="542136" cy="338554"/>
          </a:xfrm>
          <a:prstGeom prst="rect">
            <a:avLst/>
          </a:prstGeom>
          <a:noFill/>
        </p:spPr>
        <p:txBody>
          <a:bodyPr wrap="none" rtlCol="0">
            <a:spAutoFit/>
          </a:bodyPr>
          <a:lstStyle/>
          <a:p>
            <a:r>
              <a:rPr lang="en-US" sz="1600" b="1" dirty="0"/>
              <a:t>RVV</a:t>
            </a:r>
          </a:p>
        </p:txBody>
      </p:sp>
      <p:sp>
        <p:nvSpPr>
          <p:cNvPr id="141" name="Notched Right Arrow 140"/>
          <p:cNvSpPr/>
          <p:nvPr/>
        </p:nvSpPr>
        <p:spPr>
          <a:xfrm rot="16200000">
            <a:off x="5595250" y="1898801"/>
            <a:ext cx="480000" cy="216000"/>
          </a:xfrm>
          <a:prstGeom prst="notchedRightArrow">
            <a:avLst>
              <a:gd name="adj1" fmla="val 100000"/>
              <a:gd name="adj2" fmla="val 74138"/>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182880" bIns="30480" numCol="1" spcCol="0" rtlCol="0" fromWordArt="0" anchor="t" anchorCtr="0" forceAA="0" compatLnSpc="1">
            <a:prstTxWarp prst="textNoShape">
              <a:avLst/>
            </a:prstTxWarp>
            <a:noAutofit/>
          </a:bodyPr>
          <a:lstStyle/>
          <a:p>
            <a:pPr algn="r"/>
            <a:endParaRPr lang="en-US" sz="1333" b="1" dirty="0"/>
          </a:p>
        </p:txBody>
      </p:sp>
      <p:sp>
        <p:nvSpPr>
          <p:cNvPr id="142" name="Freeform 141"/>
          <p:cNvSpPr/>
          <p:nvPr/>
        </p:nvSpPr>
        <p:spPr>
          <a:xfrm>
            <a:off x="5338894" y="1878687"/>
            <a:ext cx="4579806" cy="336000"/>
          </a:xfrm>
          <a:custGeom>
            <a:avLst/>
            <a:gdLst>
              <a:gd name="connsiteX0" fmla="*/ 455897 w 4166758"/>
              <a:gd name="connsiteY0" fmla="*/ 0 h 800099"/>
              <a:gd name="connsiteX1" fmla="*/ 3855031 w 4166758"/>
              <a:gd name="connsiteY1" fmla="*/ 0 h 800099"/>
              <a:gd name="connsiteX2" fmla="*/ 4166758 w 4166758"/>
              <a:gd name="connsiteY2" fmla="*/ 311727 h 800099"/>
              <a:gd name="connsiteX3" fmla="*/ 3855031 w 4166758"/>
              <a:gd name="connsiteY3" fmla="*/ 623454 h 800099"/>
              <a:gd name="connsiteX4" fmla="*/ 1517075 w 4166758"/>
              <a:gd name="connsiteY4" fmla="*/ 623454 h 800099"/>
              <a:gd name="connsiteX5" fmla="*/ 1517075 w 4166758"/>
              <a:gd name="connsiteY5" fmla="*/ 623449 h 800099"/>
              <a:gd name="connsiteX6" fmla="*/ 592284 w 4166758"/>
              <a:gd name="connsiteY6" fmla="*/ 623449 h 800099"/>
              <a:gd name="connsiteX7" fmla="*/ 592284 w 4166758"/>
              <a:gd name="connsiteY7" fmla="*/ 623454 h 800099"/>
              <a:gd name="connsiteX8" fmla="*/ 176649 w 4166758"/>
              <a:gd name="connsiteY8" fmla="*/ 623454 h 800099"/>
              <a:gd name="connsiteX9" fmla="*/ 13885 w 4166758"/>
              <a:gd name="connsiteY9" fmla="*/ 731342 h 800099"/>
              <a:gd name="connsiteX10" fmla="*/ 3 w 4166758"/>
              <a:gd name="connsiteY10" fmla="*/ 800099 h 800099"/>
              <a:gd name="connsiteX11" fmla="*/ 3 w 4166758"/>
              <a:gd name="connsiteY11" fmla="*/ 800099 h 800099"/>
              <a:gd name="connsiteX12" fmla="*/ 3 w 4166758"/>
              <a:gd name="connsiteY12" fmla="*/ 446808 h 800099"/>
              <a:gd name="connsiteX13" fmla="*/ 4 w 4166758"/>
              <a:gd name="connsiteY13" fmla="*/ 446808 h 800099"/>
              <a:gd name="connsiteX14" fmla="*/ 4 w 4166758"/>
              <a:gd name="connsiteY14" fmla="*/ 176666 h 800099"/>
              <a:gd name="connsiteX15" fmla="*/ 0 w 4166758"/>
              <a:gd name="connsiteY15" fmla="*/ 176647 h 800099"/>
              <a:gd name="connsiteX16" fmla="*/ 13882 w 4166758"/>
              <a:gd name="connsiteY16" fmla="*/ 107889 h 800099"/>
              <a:gd name="connsiteX17" fmla="*/ 176646 w 4166758"/>
              <a:gd name="connsiteY17" fmla="*/ 1 h 800099"/>
              <a:gd name="connsiteX18" fmla="*/ 455897 w 4166758"/>
              <a:gd name="connsiteY18" fmla="*/ 1 h 80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6758" h="800099">
                <a:moveTo>
                  <a:pt x="455897" y="0"/>
                </a:moveTo>
                <a:lnTo>
                  <a:pt x="3855031" y="0"/>
                </a:lnTo>
                <a:lnTo>
                  <a:pt x="4166758" y="311727"/>
                </a:lnTo>
                <a:lnTo>
                  <a:pt x="3855031" y="623454"/>
                </a:lnTo>
                <a:lnTo>
                  <a:pt x="1517075" y="623454"/>
                </a:lnTo>
                <a:lnTo>
                  <a:pt x="1517075" y="623449"/>
                </a:lnTo>
                <a:lnTo>
                  <a:pt x="592284" y="623449"/>
                </a:lnTo>
                <a:lnTo>
                  <a:pt x="592284" y="623454"/>
                </a:lnTo>
                <a:lnTo>
                  <a:pt x="176649" y="623454"/>
                </a:lnTo>
                <a:cubicBezTo>
                  <a:pt x="103480" y="623454"/>
                  <a:pt x="40701" y="667941"/>
                  <a:pt x="13885" y="731342"/>
                </a:cubicBezTo>
                <a:lnTo>
                  <a:pt x="3" y="800099"/>
                </a:lnTo>
                <a:lnTo>
                  <a:pt x="3" y="800099"/>
                </a:lnTo>
                <a:lnTo>
                  <a:pt x="3" y="446808"/>
                </a:lnTo>
                <a:lnTo>
                  <a:pt x="4" y="446808"/>
                </a:lnTo>
                <a:lnTo>
                  <a:pt x="4" y="176666"/>
                </a:lnTo>
                <a:lnTo>
                  <a:pt x="0" y="176647"/>
                </a:lnTo>
                <a:lnTo>
                  <a:pt x="13882" y="107889"/>
                </a:lnTo>
                <a:cubicBezTo>
                  <a:pt x="40698" y="44488"/>
                  <a:pt x="103477" y="1"/>
                  <a:pt x="176646" y="1"/>
                </a:cubicBezTo>
                <a:lnTo>
                  <a:pt x="455897" y="1"/>
                </a:lnTo>
                <a:close/>
              </a:path>
            </a:pathLst>
          </a:cu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lIns="304800" rIns="182880" rtlCol="0" anchor="t"/>
          <a:lstStyle/>
          <a:p>
            <a:r>
              <a:rPr lang="en-US" sz="1467" b="1" dirty="0">
                <a:solidFill>
                  <a:schemeClr val="tx1"/>
                </a:solidFill>
              </a:rPr>
              <a:t>2017</a:t>
            </a:r>
          </a:p>
        </p:txBody>
      </p:sp>
      <p:sp>
        <p:nvSpPr>
          <p:cNvPr id="140" name="TextBox 139"/>
          <p:cNvSpPr txBox="1"/>
          <p:nvPr/>
        </p:nvSpPr>
        <p:spPr>
          <a:xfrm>
            <a:off x="8158929" y="1852912"/>
            <a:ext cx="1682064" cy="338554"/>
          </a:xfrm>
          <a:prstGeom prst="rect">
            <a:avLst/>
          </a:prstGeom>
          <a:noFill/>
        </p:spPr>
        <p:txBody>
          <a:bodyPr wrap="none" rtlCol="0">
            <a:spAutoFit/>
          </a:bodyPr>
          <a:lstStyle/>
          <a:p>
            <a:r>
              <a:rPr lang="en-US" sz="1600" b="1" dirty="0"/>
              <a:t>MR, PCV, Adult JE</a:t>
            </a:r>
          </a:p>
        </p:txBody>
      </p:sp>
      <p:sp>
        <p:nvSpPr>
          <p:cNvPr id="144" name="Freeform 143"/>
          <p:cNvSpPr/>
          <p:nvPr/>
        </p:nvSpPr>
        <p:spPr>
          <a:xfrm flipH="1">
            <a:off x="3187700" y="2253922"/>
            <a:ext cx="3089405" cy="336000"/>
          </a:xfrm>
          <a:custGeom>
            <a:avLst/>
            <a:gdLst>
              <a:gd name="connsiteX0" fmla="*/ 455897 w 4166758"/>
              <a:gd name="connsiteY0" fmla="*/ 0 h 800099"/>
              <a:gd name="connsiteX1" fmla="*/ 3855031 w 4166758"/>
              <a:gd name="connsiteY1" fmla="*/ 0 h 800099"/>
              <a:gd name="connsiteX2" fmla="*/ 4166758 w 4166758"/>
              <a:gd name="connsiteY2" fmla="*/ 311727 h 800099"/>
              <a:gd name="connsiteX3" fmla="*/ 3855031 w 4166758"/>
              <a:gd name="connsiteY3" fmla="*/ 623454 h 800099"/>
              <a:gd name="connsiteX4" fmla="*/ 1517075 w 4166758"/>
              <a:gd name="connsiteY4" fmla="*/ 623454 h 800099"/>
              <a:gd name="connsiteX5" fmla="*/ 1517075 w 4166758"/>
              <a:gd name="connsiteY5" fmla="*/ 623449 h 800099"/>
              <a:gd name="connsiteX6" fmla="*/ 592284 w 4166758"/>
              <a:gd name="connsiteY6" fmla="*/ 623449 h 800099"/>
              <a:gd name="connsiteX7" fmla="*/ 592284 w 4166758"/>
              <a:gd name="connsiteY7" fmla="*/ 623454 h 800099"/>
              <a:gd name="connsiteX8" fmla="*/ 176649 w 4166758"/>
              <a:gd name="connsiteY8" fmla="*/ 623454 h 800099"/>
              <a:gd name="connsiteX9" fmla="*/ 13885 w 4166758"/>
              <a:gd name="connsiteY9" fmla="*/ 731342 h 800099"/>
              <a:gd name="connsiteX10" fmla="*/ 3 w 4166758"/>
              <a:gd name="connsiteY10" fmla="*/ 800099 h 800099"/>
              <a:gd name="connsiteX11" fmla="*/ 3 w 4166758"/>
              <a:gd name="connsiteY11" fmla="*/ 800099 h 800099"/>
              <a:gd name="connsiteX12" fmla="*/ 3 w 4166758"/>
              <a:gd name="connsiteY12" fmla="*/ 446808 h 800099"/>
              <a:gd name="connsiteX13" fmla="*/ 4 w 4166758"/>
              <a:gd name="connsiteY13" fmla="*/ 446808 h 800099"/>
              <a:gd name="connsiteX14" fmla="*/ 4 w 4166758"/>
              <a:gd name="connsiteY14" fmla="*/ 176666 h 800099"/>
              <a:gd name="connsiteX15" fmla="*/ 0 w 4166758"/>
              <a:gd name="connsiteY15" fmla="*/ 176647 h 800099"/>
              <a:gd name="connsiteX16" fmla="*/ 13882 w 4166758"/>
              <a:gd name="connsiteY16" fmla="*/ 107889 h 800099"/>
              <a:gd name="connsiteX17" fmla="*/ 176646 w 4166758"/>
              <a:gd name="connsiteY17" fmla="*/ 1 h 800099"/>
              <a:gd name="connsiteX18" fmla="*/ 455897 w 4166758"/>
              <a:gd name="connsiteY18" fmla="*/ 1 h 80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6758" h="800099">
                <a:moveTo>
                  <a:pt x="455897" y="0"/>
                </a:moveTo>
                <a:lnTo>
                  <a:pt x="3855031" y="0"/>
                </a:lnTo>
                <a:lnTo>
                  <a:pt x="4166758" y="311727"/>
                </a:lnTo>
                <a:lnTo>
                  <a:pt x="3855031" y="623454"/>
                </a:lnTo>
                <a:lnTo>
                  <a:pt x="1517075" y="623454"/>
                </a:lnTo>
                <a:lnTo>
                  <a:pt x="1517075" y="623449"/>
                </a:lnTo>
                <a:lnTo>
                  <a:pt x="592284" y="623449"/>
                </a:lnTo>
                <a:lnTo>
                  <a:pt x="592284" y="623454"/>
                </a:lnTo>
                <a:lnTo>
                  <a:pt x="176649" y="623454"/>
                </a:lnTo>
                <a:cubicBezTo>
                  <a:pt x="103480" y="623454"/>
                  <a:pt x="40701" y="667941"/>
                  <a:pt x="13885" y="731342"/>
                </a:cubicBezTo>
                <a:lnTo>
                  <a:pt x="3" y="800099"/>
                </a:lnTo>
                <a:lnTo>
                  <a:pt x="3" y="800099"/>
                </a:lnTo>
                <a:lnTo>
                  <a:pt x="3" y="446808"/>
                </a:lnTo>
                <a:lnTo>
                  <a:pt x="4" y="446808"/>
                </a:lnTo>
                <a:lnTo>
                  <a:pt x="4" y="176666"/>
                </a:lnTo>
                <a:lnTo>
                  <a:pt x="0" y="176647"/>
                </a:lnTo>
                <a:lnTo>
                  <a:pt x="13882" y="107889"/>
                </a:lnTo>
                <a:cubicBezTo>
                  <a:pt x="40698" y="44488"/>
                  <a:pt x="103477" y="1"/>
                  <a:pt x="176646" y="1"/>
                </a:cubicBezTo>
                <a:lnTo>
                  <a:pt x="455897" y="1"/>
                </a:lnTo>
                <a:close/>
              </a:path>
            </a:pathLst>
          </a:custGeom>
          <a:solidFill>
            <a:srgbClr val="FFCCFF"/>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304800" rtlCol="0" anchor="t"/>
          <a:lstStyle/>
          <a:p>
            <a:pPr algn="r"/>
            <a:endParaRPr lang="en-US" sz="1467" b="1" dirty="0">
              <a:solidFill>
                <a:schemeClr val="tx1"/>
              </a:solidFill>
            </a:endParaRPr>
          </a:p>
        </p:txBody>
      </p:sp>
      <p:sp>
        <p:nvSpPr>
          <p:cNvPr id="136" name="Notched Right Arrow 135"/>
          <p:cNvSpPr/>
          <p:nvPr/>
        </p:nvSpPr>
        <p:spPr>
          <a:xfrm rot="16200000">
            <a:off x="5593383" y="2279616"/>
            <a:ext cx="480000" cy="216000"/>
          </a:xfrm>
          <a:prstGeom prst="notchedRightArrow">
            <a:avLst>
              <a:gd name="adj1" fmla="val 100000"/>
              <a:gd name="adj2" fmla="val 74138"/>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182880" bIns="30480" numCol="1" spcCol="0" rtlCol="0" fromWordArt="0" anchor="t" anchorCtr="0" forceAA="0" compatLnSpc="1">
            <a:prstTxWarp prst="textNoShape">
              <a:avLst/>
            </a:prstTxWarp>
            <a:noAutofit/>
          </a:bodyPr>
          <a:lstStyle/>
          <a:p>
            <a:pPr algn="r"/>
            <a:endParaRPr lang="en-US" sz="1333" b="1" dirty="0"/>
          </a:p>
        </p:txBody>
      </p:sp>
      <p:sp>
        <p:nvSpPr>
          <p:cNvPr id="137" name="Freeform 136"/>
          <p:cNvSpPr/>
          <p:nvPr/>
        </p:nvSpPr>
        <p:spPr>
          <a:xfrm>
            <a:off x="5337026" y="2259501"/>
            <a:ext cx="4581673" cy="336000"/>
          </a:xfrm>
          <a:custGeom>
            <a:avLst/>
            <a:gdLst>
              <a:gd name="connsiteX0" fmla="*/ 455897 w 4166758"/>
              <a:gd name="connsiteY0" fmla="*/ 0 h 800099"/>
              <a:gd name="connsiteX1" fmla="*/ 3855031 w 4166758"/>
              <a:gd name="connsiteY1" fmla="*/ 0 h 800099"/>
              <a:gd name="connsiteX2" fmla="*/ 4166758 w 4166758"/>
              <a:gd name="connsiteY2" fmla="*/ 311727 h 800099"/>
              <a:gd name="connsiteX3" fmla="*/ 3855031 w 4166758"/>
              <a:gd name="connsiteY3" fmla="*/ 623454 h 800099"/>
              <a:gd name="connsiteX4" fmla="*/ 1517075 w 4166758"/>
              <a:gd name="connsiteY4" fmla="*/ 623454 h 800099"/>
              <a:gd name="connsiteX5" fmla="*/ 1517075 w 4166758"/>
              <a:gd name="connsiteY5" fmla="*/ 623449 h 800099"/>
              <a:gd name="connsiteX6" fmla="*/ 592284 w 4166758"/>
              <a:gd name="connsiteY6" fmla="*/ 623449 h 800099"/>
              <a:gd name="connsiteX7" fmla="*/ 592284 w 4166758"/>
              <a:gd name="connsiteY7" fmla="*/ 623454 h 800099"/>
              <a:gd name="connsiteX8" fmla="*/ 176649 w 4166758"/>
              <a:gd name="connsiteY8" fmla="*/ 623454 h 800099"/>
              <a:gd name="connsiteX9" fmla="*/ 13885 w 4166758"/>
              <a:gd name="connsiteY9" fmla="*/ 731342 h 800099"/>
              <a:gd name="connsiteX10" fmla="*/ 3 w 4166758"/>
              <a:gd name="connsiteY10" fmla="*/ 800099 h 800099"/>
              <a:gd name="connsiteX11" fmla="*/ 3 w 4166758"/>
              <a:gd name="connsiteY11" fmla="*/ 800099 h 800099"/>
              <a:gd name="connsiteX12" fmla="*/ 3 w 4166758"/>
              <a:gd name="connsiteY12" fmla="*/ 446808 h 800099"/>
              <a:gd name="connsiteX13" fmla="*/ 4 w 4166758"/>
              <a:gd name="connsiteY13" fmla="*/ 446808 h 800099"/>
              <a:gd name="connsiteX14" fmla="*/ 4 w 4166758"/>
              <a:gd name="connsiteY14" fmla="*/ 176666 h 800099"/>
              <a:gd name="connsiteX15" fmla="*/ 0 w 4166758"/>
              <a:gd name="connsiteY15" fmla="*/ 176647 h 800099"/>
              <a:gd name="connsiteX16" fmla="*/ 13882 w 4166758"/>
              <a:gd name="connsiteY16" fmla="*/ 107889 h 800099"/>
              <a:gd name="connsiteX17" fmla="*/ 176646 w 4166758"/>
              <a:gd name="connsiteY17" fmla="*/ 1 h 800099"/>
              <a:gd name="connsiteX18" fmla="*/ 455897 w 4166758"/>
              <a:gd name="connsiteY18" fmla="*/ 1 h 80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6758" h="800099">
                <a:moveTo>
                  <a:pt x="455897" y="0"/>
                </a:moveTo>
                <a:lnTo>
                  <a:pt x="3855031" y="0"/>
                </a:lnTo>
                <a:lnTo>
                  <a:pt x="4166758" y="311727"/>
                </a:lnTo>
                <a:lnTo>
                  <a:pt x="3855031" y="623454"/>
                </a:lnTo>
                <a:lnTo>
                  <a:pt x="1517075" y="623454"/>
                </a:lnTo>
                <a:lnTo>
                  <a:pt x="1517075" y="623449"/>
                </a:lnTo>
                <a:lnTo>
                  <a:pt x="592284" y="623449"/>
                </a:lnTo>
                <a:lnTo>
                  <a:pt x="592284" y="623454"/>
                </a:lnTo>
                <a:lnTo>
                  <a:pt x="176649" y="623454"/>
                </a:lnTo>
                <a:cubicBezTo>
                  <a:pt x="103480" y="623454"/>
                  <a:pt x="40701" y="667941"/>
                  <a:pt x="13885" y="731342"/>
                </a:cubicBezTo>
                <a:lnTo>
                  <a:pt x="3" y="800099"/>
                </a:lnTo>
                <a:lnTo>
                  <a:pt x="3" y="800099"/>
                </a:lnTo>
                <a:lnTo>
                  <a:pt x="3" y="446808"/>
                </a:lnTo>
                <a:lnTo>
                  <a:pt x="4" y="446808"/>
                </a:lnTo>
                <a:lnTo>
                  <a:pt x="4" y="176666"/>
                </a:lnTo>
                <a:lnTo>
                  <a:pt x="0" y="176647"/>
                </a:lnTo>
                <a:lnTo>
                  <a:pt x="13882" y="107889"/>
                </a:lnTo>
                <a:cubicBezTo>
                  <a:pt x="40698" y="44488"/>
                  <a:pt x="103477" y="1"/>
                  <a:pt x="176646" y="1"/>
                </a:cubicBezTo>
                <a:lnTo>
                  <a:pt x="455897" y="1"/>
                </a:lnTo>
                <a:close/>
              </a:path>
            </a:pathLst>
          </a:custGeom>
          <a:solidFill>
            <a:srgbClr val="FFCCFF"/>
          </a:solidFill>
          <a:ln>
            <a:noFill/>
          </a:ln>
        </p:spPr>
        <p:style>
          <a:lnRef idx="2">
            <a:schemeClr val="accent1">
              <a:shade val="50000"/>
            </a:schemeClr>
          </a:lnRef>
          <a:fillRef idx="1">
            <a:schemeClr val="accent1"/>
          </a:fillRef>
          <a:effectRef idx="0">
            <a:schemeClr val="accent1"/>
          </a:effectRef>
          <a:fontRef idx="minor">
            <a:schemeClr val="lt1"/>
          </a:fontRef>
        </p:style>
        <p:txBody>
          <a:bodyPr lIns="304800" rIns="182880" rtlCol="0" anchor="t"/>
          <a:lstStyle/>
          <a:p>
            <a:r>
              <a:rPr lang="en-US" sz="1467" b="1" dirty="0">
                <a:solidFill>
                  <a:schemeClr val="tx1"/>
                </a:solidFill>
              </a:rPr>
              <a:t>2016</a:t>
            </a:r>
          </a:p>
        </p:txBody>
      </p:sp>
      <p:sp>
        <p:nvSpPr>
          <p:cNvPr id="145" name="TextBox 144"/>
          <p:cNvSpPr txBox="1"/>
          <p:nvPr/>
        </p:nvSpPr>
        <p:spPr>
          <a:xfrm>
            <a:off x="3492457" y="2247915"/>
            <a:ext cx="1970668" cy="338554"/>
          </a:xfrm>
          <a:prstGeom prst="rect">
            <a:avLst/>
          </a:prstGeom>
          <a:noFill/>
        </p:spPr>
        <p:txBody>
          <a:bodyPr wrap="none" rtlCol="0">
            <a:spAutoFit/>
          </a:bodyPr>
          <a:lstStyle/>
          <a:p>
            <a:r>
              <a:rPr lang="en-US" sz="1600" b="1" dirty="0"/>
              <a:t>tOPV to bOPV switch</a:t>
            </a:r>
          </a:p>
        </p:txBody>
      </p:sp>
      <p:sp>
        <p:nvSpPr>
          <p:cNvPr id="151" name="Freeform 150"/>
          <p:cNvSpPr/>
          <p:nvPr/>
        </p:nvSpPr>
        <p:spPr>
          <a:xfrm flipH="1">
            <a:off x="1892300" y="1504622"/>
            <a:ext cx="4384805" cy="336000"/>
          </a:xfrm>
          <a:custGeom>
            <a:avLst/>
            <a:gdLst>
              <a:gd name="connsiteX0" fmla="*/ 455897 w 4166758"/>
              <a:gd name="connsiteY0" fmla="*/ 0 h 800099"/>
              <a:gd name="connsiteX1" fmla="*/ 3855031 w 4166758"/>
              <a:gd name="connsiteY1" fmla="*/ 0 h 800099"/>
              <a:gd name="connsiteX2" fmla="*/ 4166758 w 4166758"/>
              <a:gd name="connsiteY2" fmla="*/ 311727 h 800099"/>
              <a:gd name="connsiteX3" fmla="*/ 3855031 w 4166758"/>
              <a:gd name="connsiteY3" fmla="*/ 623454 h 800099"/>
              <a:gd name="connsiteX4" fmla="*/ 1517075 w 4166758"/>
              <a:gd name="connsiteY4" fmla="*/ 623454 h 800099"/>
              <a:gd name="connsiteX5" fmla="*/ 1517075 w 4166758"/>
              <a:gd name="connsiteY5" fmla="*/ 623449 h 800099"/>
              <a:gd name="connsiteX6" fmla="*/ 592284 w 4166758"/>
              <a:gd name="connsiteY6" fmla="*/ 623449 h 800099"/>
              <a:gd name="connsiteX7" fmla="*/ 592284 w 4166758"/>
              <a:gd name="connsiteY7" fmla="*/ 623454 h 800099"/>
              <a:gd name="connsiteX8" fmla="*/ 176649 w 4166758"/>
              <a:gd name="connsiteY8" fmla="*/ 623454 h 800099"/>
              <a:gd name="connsiteX9" fmla="*/ 13885 w 4166758"/>
              <a:gd name="connsiteY9" fmla="*/ 731342 h 800099"/>
              <a:gd name="connsiteX10" fmla="*/ 3 w 4166758"/>
              <a:gd name="connsiteY10" fmla="*/ 800099 h 800099"/>
              <a:gd name="connsiteX11" fmla="*/ 3 w 4166758"/>
              <a:gd name="connsiteY11" fmla="*/ 800099 h 800099"/>
              <a:gd name="connsiteX12" fmla="*/ 3 w 4166758"/>
              <a:gd name="connsiteY12" fmla="*/ 446808 h 800099"/>
              <a:gd name="connsiteX13" fmla="*/ 4 w 4166758"/>
              <a:gd name="connsiteY13" fmla="*/ 446808 h 800099"/>
              <a:gd name="connsiteX14" fmla="*/ 4 w 4166758"/>
              <a:gd name="connsiteY14" fmla="*/ 176666 h 800099"/>
              <a:gd name="connsiteX15" fmla="*/ 0 w 4166758"/>
              <a:gd name="connsiteY15" fmla="*/ 176647 h 800099"/>
              <a:gd name="connsiteX16" fmla="*/ 13882 w 4166758"/>
              <a:gd name="connsiteY16" fmla="*/ 107889 h 800099"/>
              <a:gd name="connsiteX17" fmla="*/ 176646 w 4166758"/>
              <a:gd name="connsiteY17" fmla="*/ 1 h 800099"/>
              <a:gd name="connsiteX18" fmla="*/ 455897 w 4166758"/>
              <a:gd name="connsiteY18" fmla="*/ 1 h 80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6758" h="800099">
                <a:moveTo>
                  <a:pt x="455897" y="0"/>
                </a:moveTo>
                <a:lnTo>
                  <a:pt x="3855031" y="0"/>
                </a:lnTo>
                <a:lnTo>
                  <a:pt x="4166758" y="311727"/>
                </a:lnTo>
                <a:lnTo>
                  <a:pt x="3855031" y="623454"/>
                </a:lnTo>
                <a:lnTo>
                  <a:pt x="1517075" y="623454"/>
                </a:lnTo>
                <a:lnTo>
                  <a:pt x="1517075" y="623449"/>
                </a:lnTo>
                <a:lnTo>
                  <a:pt x="592284" y="623449"/>
                </a:lnTo>
                <a:lnTo>
                  <a:pt x="592284" y="623454"/>
                </a:lnTo>
                <a:lnTo>
                  <a:pt x="176649" y="623454"/>
                </a:lnTo>
                <a:cubicBezTo>
                  <a:pt x="103480" y="623454"/>
                  <a:pt x="40701" y="667941"/>
                  <a:pt x="13885" y="731342"/>
                </a:cubicBezTo>
                <a:lnTo>
                  <a:pt x="3" y="800099"/>
                </a:lnTo>
                <a:lnTo>
                  <a:pt x="3" y="800099"/>
                </a:lnTo>
                <a:lnTo>
                  <a:pt x="3" y="446808"/>
                </a:lnTo>
                <a:lnTo>
                  <a:pt x="4" y="446808"/>
                </a:lnTo>
                <a:lnTo>
                  <a:pt x="4" y="176666"/>
                </a:lnTo>
                <a:lnTo>
                  <a:pt x="0" y="176647"/>
                </a:lnTo>
                <a:lnTo>
                  <a:pt x="13882" y="107889"/>
                </a:lnTo>
                <a:cubicBezTo>
                  <a:pt x="40698" y="44488"/>
                  <a:pt x="103477" y="1"/>
                  <a:pt x="176646" y="1"/>
                </a:cubicBezTo>
                <a:lnTo>
                  <a:pt x="455897" y="1"/>
                </a:lnTo>
                <a:close/>
              </a:path>
            </a:pathLst>
          </a:cu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304800" rtlCol="0" anchor="t"/>
          <a:lstStyle/>
          <a:p>
            <a:pPr algn="r"/>
            <a:endParaRPr lang="en-US" sz="1467" b="1" dirty="0">
              <a:solidFill>
                <a:schemeClr val="tx1"/>
              </a:solidFill>
            </a:endParaRPr>
          </a:p>
        </p:txBody>
      </p:sp>
      <p:sp>
        <p:nvSpPr>
          <p:cNvPr id="154" name="Notched Right Arrow 153"/>
          <p:cNvSpPr/>
          <p:nvPr/>
        </p:nvSpPr>
        <p:spPr>
          <a:xfrm rot="16200000">
            <a:off x="5593383" y="1530316"/>
            <a:ext cx="480000" cy="216000"/>
          </a:xfrm>
          <a:prstGeom prst="notchedRightArrow">
            <a:avLst>
              <a:gd name="adj1" fmla="val 100000"/>
              <a:gd name="adj2" fmla="val 74138"/>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182880" bIns="30480" numCol="1" spcCol="0" rtlCol="0" fromWordArt="0" anchor="t" anchorCtr="0" forceAA="0" compatLnSpc="1">
            <a:prstTxWarp prst="textNoShape">
              <a:avLst/>
            </a:prstTxWarp>
            <a:noAutofit/>
          </a:bodyPr>
          <a:lstStyle/>
          <a:p>
            <a:pPr algn="r"/>
            <a:endParaRPr lang="en-US" sz="1333" b="1" dirty="0"/>
          </a:p>
        </p:txBody>
      </p:sp>
      <p:sp>
        <p:nvSpPr>
          <p:cNvPr id="155" name="Freeform 154"/>
          <p:cNvSpPr/>
          <p:nvPr/>
        </p:nvSpPr>
        <p:spPr>
          <a:xfrm>
            <a:off x="5337028" y="1510201"/>
            <a:ext cx="4581673" cy="336000"/>
          </a:xfrm>
          <a:custGeom>
            <a:avLst/>
            <a:gdLst>
              <a:gd name="connsiteX0" fmla="*/ 455897 w 4166758"/>
              <a:gd name="connsiteY0" fmla="*/ 0 h 800099"/>
              <a:gd name="connsiteX1" fmla="*/ 3855031 w 4166758"/>
              <a:gd name="connsiteY1" fmla="*/ 0 h 800099"/>
              <a:gd name="connsiteX2" fmla="*/ 4166758 w 4166758"/>
              <a:gd name="connsiteY2" fmla="*/ 311727 h 800099"/>
              <a:gd name="connsiteX3" fmla="*/ 3855031 w 4166758"/>
              <a:gd name="connsiteY3" fmla="*/ 623454 h 800099"/>
              <a:gd name="connsiteX4" fmla="*/ 1517075 w 4166758"/>
              <a:gd name="connsiteY4" fmla="*/ 623454 h 800099"/>
              <a:gd name="connsiteX5" fmla="*/ 1517075 w 4166758"/>
              <a:gd name="connsiteY5" fmla="*/ 623449 h 800099"/>
              <a:gd name="connsiteX6" fmla="*/ 592284 w 4166758"/>
              <a:gd name="connsiteY6" fmla="*/ 623449 h 800099"/>
              <a:gd name="connsiteX7" fmla="*/ 592284 w 4166758"/>
              <a:gd name="connsiteY7" fmla="*/ 623454 h 800099"/>
              <a:gd name="connsiteX8" fmla="*/ 176649 w 4166758"/>
              <a:gd name="connsiteY8" fmla="*/ 623454 h 800099"/>
              <a:gd name="connsiteX9" fmla="*/ 13885 w 4166758"/>
              <a:gd name="connsiteY9" fmla="*/ 731342 h 800099"/>
              <a:gd name="connsiteX10" fmla="*/ 3 w 4166758"/>
              <a:gd name="connsiteY10" fmla="*/ 800099 h 800099"/>
              <a:gd name="connsiteX11" fmla="*/ 3 w 4166758"/>
              <a:gd name="connsiteY11" fmla="*/ 800099 h 800099"/>
              <a:gd name="connsiteX12" fmla="*/ 3 w 4166758"/>
              <a:gd name="connsiteY12" fmla="*/ 446808 h 800099"/>
              <a:gd name="connsiteX13" fmla="*/ 4 w 4166758"/>
              <a:gd name="connsiteY13" fmla="*/ 446808 h 800099"/>
              <a:gd name="connsiteX14" fmla="*/ 4 w 4166758"/>
              <a:gd name="connsiteY14" fmla="*/ 176666 h 800099"/>
              <a:gd name="connsiteX15" fmla="*/ 0 w 4166758"/>
              <a:gd name="connsiteY15" fmla="*/ 176647 h 800099"/>
              <a:gd name="connsiteX16" fmla="*/ 13882 w 4166758"/>
              <a:gd name="connsiteY16" fmla="*/ 107889 h 800099"/>
              <a:gd name="connsiteX17" fmla="*/ 176646 w 4166758"/>
              <a:gd name="connsiteY17" fmla="*/ 1 h 800099"/>
              <a:gd name="connsiteX18" fmla="*/ 455897 w 4166758"/>
              <a:gd name="connsiteY18" fmla="*/ 1 h 80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6758" h="800099">
                <a:moveTo>
                  <a:pt x="455897" y="0"/>
                </a:moveTo>
                <a:lnTo>
                  <a:pt x="3855031" y="0"/>
                </a:lnTo>
                <a:lnTo>
                  <a:pt x="4166758" y="311727"/>
                </a:lnTo>
                <a:lnTo>
                  <a:pt x="3855031" y="623454"/>
                </a:lnTo>
                <a:lnTo>
                  <a:pt x="1517075" y="623454"/>
                </a:lnTo>
                <a:lnTo>
                  <a:pt x="1517075" y="623449"/>
                </a:lnTo>
                <a:lnTo>
                  <a:pt x="592284" y="623449"/>
                </a:lnTo>
                <a:lnTo>
                  <a:pt x="592284" y="623454"/>
                </a:lnTo>
                <a:lnTo>
                  <a:pt x="176649" y="623454"/>
                </a:lnTo>
                <a:cubicBezTo>
                  <a:pt x="103480" y="623454"/>
                  <a:pt x="40701" y="667941"/>
                  <a:pt x="13885" y="731342"/>
                </a:cubicBezTo>
                <a:lnTo>
                  <a:pt x="3" y="800099"/>
                </a:lnTo>
                <a:lnTo>
                  <a:pt x="3" y="800099"/>
                </a:lnTo>
                <a:lnTo>
                  <a:pt x="3" y="446808"/>
                </a:lnTo>
                <a:lnTo>
                  <a:pt x="4" y="446808"/>
                </a:lnTo>
                <a:lnTo>
                  <a:pt x="4" y="176666"/>
                </a:lnTo>
                <a:lnTo>
                  <a:pt x="0" y="176647"/>
                </a:lnTo>
                <a:lnTo>
                  <a:pt x="13882" y="107889"/>
                </a:lnTo>
                <a:cubicBezTo>
                  <a:pt x="40698" y="44488"/>
                  <a:pt x="103477" y="1"/>
                  <a:pt x="176646" y="1"/>
                </a:cubicBezTo>
                <a:lnTo>
                  <a:pt x="455897" y="1"/>
                </a:lnTo>
                <a:close/>
              </a:path>
            </a:pathLst>
          </a:cu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04800" rIns="182880" rtlCol="0" anchor="t"/>
          <a:lstStyle/>
          <a:p>
            <a:r>
              <a:rPr lang="en-US" sz="1467" b="1" dirty="0">
                <a:solidFill>
                  <a:schemeClr val="tx1"/>
                </a:solidFill>
              </a:rPr>
              <a:t>2019</a:t>
            </a:r>
          </a:p>
        </p:txBody>
      </p:sp>
      <p:sp>
        <p:nvSpPr>
          <p:cNvPr id="153" name="TextBox 152"/>
          <p:cNvSpPr txBox="1"/>
          <p:nvPr/>
        </p:nvSpPr>
        <p:spPr>
          <a:xfrm>
            <a:off x="2281865" y="1487297"/>
            <a:ext cx="3298916" cy="338554"/>
          </a:xfrm>
          <a:prstGeom prst="rect">
            <a:avLst/>
          </a:prstGeom>
          <a:noFill/>
        </p:spPr>
        <p:txBody>
          <a:bodyPr wrap="none" rtlCol="0">
            <a:spAutoFit/>
          </a:bodyPr>
          <a:lstStyle/>
          <a:p>
            <a:r>
              <a:rPr lang="en-US" sz="1600" b="1" dirty="0"/>
              <a:t>RVV scale up as per 100 days agenda</a:t>
            </a:r>
          </a:p>
        </p:txBody>
      </p:sp>
      <p:sp>
        <p:nvSpPr>
          <p:cNvPr id="156" name="TextBox 155"/>
          <p:cNvSpPr txBox="1"/>
          <p:nvPr/>
        </p:nvSpPr>
        <p:spPr>
          <a:xfrm>
            <a:off x="8161285" y="2235215"/>
            <a:ext cx="1665584" cy="338554"/>
          </a:xfrm>
          <a:prstGeom prst="rect">
            <a:avLst/>
          </a:prstGeom>
          <a:noFill/>
        </p:spPr>
        <p:txBody>
          <a:bodyPr wrap="none" rtlCol="0">
            <a:spAutoFit/>
          </a:bodyPr>
          <a:lstStyle/>
          <a:p>
            <a:r>
              <a:rPr lang="en-US" sz="1600" b="1" dirty="0"/>
              <a:t>Rotavirus vaccine</a:t>
            </a:r>
          </a:p>
        </p:txBody>
      </p:sp>
      <p:sp>
        <p:nvSpPr>
          <p:cNvPr id="157" name="TextBox 156"/>
          <p:cNvSpPr txBox="1"/>
          <p:nvPr/>
        </p:nvSpPr>
        <p:spPr>
          <a:xfrm>
            <a:off x="6483899" y="1484801"/>
            <a:ext cx="3311676" cy="338554"/>
          </a:xfrm>
          <a:prstGeom prst="rect">
            <a:avLst/>
          </a:prstGeom>
          <a:noFill/>
        </p:spPr>
        <p:txBody>
          <a:bodyPr wrap="none" rtlCol="0">
            <a:spAutoFit/>
          </a:bodyPr>
          <a:lstStyle/>
          <a:p>
            <a:r>
              <a:rPr lang="en-US" sz="1600" b="1" dirty="0"/>
              <a:t>Tetanus and adult diphtheria vaccine</a:t>
            </a:r>
          </a:p>
        </p:txBody>
      </p:sp>
      <p:sp>
        <p:nvSpPr>
          <p:cNvPr id="158" name="TextBox 157"/>
          <p:cNvSpPr txBox="1"/>
          <p:nvPr/>
        </p:nvSpPr>
        <p:spPr>
          <a:xfrm>
            <a:off x="10388600" y="1625097"/>
            <a:ext cx="1625600" cy="1528945"/>
          </a:xfrm>
          <a:prstGeom prst="rect">
            <a:avLst/>
          </a:prstGeom>
          <a:solidFill>
            <a:srgbClr val="FFFFCC"/>
          </a:solidFill>
        </p:spPr>
        <p:txBody>
          <a:bodyPr wrap="square" rtlCol="0">
            <a:spAutoFit/>
          </a:bodyPr>
          <a:lstStyle/>
          <a:p>
            <a:pPr algn="ctr"/>
            <a:r>
              <a:rPr lang="en-IN" sz="1867" b="1" dirty="0"/>
              <a:t>Six new vaccines added under UIP in last 5 years</a:t>
            </a:r>
          </a:p>
        </p:txBody>
      </p:sp>
      <p:sp>
        <p:nvSpPr>
          <p:cNvPr id="159" name="Left Brace 158"/>
          <p:cNvSpPr/>
          <p:nvPr/>
        </p:nvSpPr>
        <p:spPr>
          <a:xfrm flipH="1">
            <a:off x="10185400" y="1547783"/>
            <a:ext cx="177800" cy="130060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sz="1200" dirty="0"/>
          </a:p>
        </p:txBody>
      </p:sp>
      <p:sp>
        <p:nvSpPr>
          <p:cNvPr id="162" name="Rectangle 161"/>
          <p:cNvSpPr/>
          <p:nvPr/>
        </p:nvSpPr>
        <p:spPr>
          <a:xfrm>
            <a:off x="5502743" y="1398316"/>
            <a:ext cx="761661" cy="4859943"/>
          </a:xfrm>
          <a:prstGeom prst="rect">
            <a:avLst/>
          </a:prstGeom>
          <a:noFill/>
          <a:ln w="12700">
            <a:solidFill>
              <a:schemeClr val="accent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00" dirty="0"/>
          </a:p>
        </p:txBody>
      </p:sp>
      <p:sp>
        <p:nvSpPr>
          <p:cNvPr id="61" name="Rounded Rectangle 60">
            <a:extLst>
              <a:ext uri="{FF2B5EF4-FFF2-40B4-BE49-F238E27FC236}">
                <a16:creationId xmlns:a16="http://schemas.microsoft.com/office/drawing/2014/main" id="{33AB31EB-42EA-A640-989E-45A7A0D9DFA2}"/>
              </a:ext>
            </a:extLst>
          </p:cNvPr>
          <p:cNvSpPr/>
          <p:nvPr/>
        </p:nvSpPr>
        <p:spPr>
          <a:xfrm>
            <a:off x="482603" y="126999"/>
            <a:ext cx="11125197" cy="508001"/>
          </a:xfrm>
          <a:prstGeom prst="roundRect">
            <a:avLst>
              <a:gd name="adj" fmla="val 50000"/>
            </a:avLst>
          </a:prstGeom>
          <a:solidFill>
            <a:srgbClr val="0974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ounded Rectangle 61">
            <a:extLst>
              <a:ext uri="{FF2B5EF4-FFF2-40B4-BE49-F238E27FC236}">
                <a16:creationId xmlns:a16="http://schemas.microsoft.com/office/drawing/2014/main" id="{7A9A883D-CBF7-BA48-A5E8-9DC0CC0A298D}"/>
              </a:ext>
            </a:extLst>
          </p:cNvPr>
          <p:cNvSpPr/>
          <p:nvPr/>
        </p:nvSpPr>
        <p:spPr>
          <a:xfrm>
            <a:off x="584201" y="126999"/>
            <a:ext cx="10909300" cy="508001"/>
          </a:xfrm>
          <a:prstGeom prst="roundRect">
            <a:avLst>
              <a:gd name="adj" fmla="val 50000"/>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altLang="en-US" sz="2800" b="1" dirty="0">
                <a:solidFill>
                  <a:srgbClr val="097458"/>
                </a:solidFill>
              </a:rPr>
              <a:t>Roadmap of UIP</a:t>
            </a:r>
          </a:p>
        </p:txBody>
      </p:sp>
    </p:spTree>
    <p:extLst>
      <p:ext uri="{BB962C8B-B14F-4D97-AF65-F5344CB8AC3E}">
        <p14:creationId xmlns:p14="http://schemas.microsoft.com/office/powerpoint/2010/main" val="5854140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67">
            <a:extLst>
              <a:ext uri="{FF2B5EF4-FFF2-40B4-BE49-F238E27FC236}">
                <a16:creationId xmlns:a16="http://schemas.microsoft.com/office/drawing/2014/main" id="{70CE78C7-2E92-BC40-8528-F76F6BCD4649}"/>
              </a:ext>
            </a:extLst>
          </p:cNvPr>
          <p:cNvSpPr/>
          <p:nvPr/>
        </p:nvSpPr>
        <p:spPr>
          <a:xfrm>
            <a:off x="243489" y="1175361"/>
            <a:ext cx="717096" cy="717097"/>
          </a:xfrm>
          <a:prstGeom prst="rect">
            <a:avLst/>
          </a:prstGeom>
          <a:solidFill>
            <a:srgbClr val="00B050"/>
          </a:solidFill>
          <a:ln w="12700" cap="flat">
            <a:noFill/>
            <a:miter lim="400000"/>
          </a:ln>
          <a:effectLst/>
        </p:spPr>
        <p:txBody>
          <a:bodyPr wrap="square" lIns="45719" tIns="45719" rIns="45719" bIns="45719" numCol="1" anchor="ctr">
            <a:noAutofit/>
          </a:bodyPr>
          <a:lstStyle/>
          <a:p>
            <a:pPr algn="ctr">
              <a:defRPr>
                <a:solidFill>
                  <a:srgbClr val="FFFFFF"/>
                </a:solidFill>
              </a:defRPr>
            </a:pPr>
            <a:r>
              <a:rPr lang="en-US" sz="3200" b="1" dirty="0">
                <a:latin typeface="+mj-lt"/>
              </a:rPr>
              <a:t>01</a:t>
            </a:r>
            <a:endParaRPr sz="3200" b="1" dirty="0">
              <a:latin typeface="+mj-lt"/>
            </a:endParaRPr>
          </a:p>
        </p:txBody>
      </p:sp>
      <p:sp>
        <p:nvSpPr>
          <p:cNvPr id="3" name="Shape 270">
            <a:extLst>
              <a:ext uri="{FF2B5EF4-FFF2-40B4-BE49-F238E27FC236}">
                <a16:creationId xmlns:a16="http://schemas.microsoft.com/office/drawing/2014/main" id="{2E33C42E-878C-E84B-8C67-0A798B373D5A}"/>
              </a:ext>
            </a:extLst>
          </p:cNvPr>
          <p:cNvSpPr/>
          <p:nvPr/>
        </p:nvSpPr>
        <p:spPr>
          <a:xfrm>
            <a:off x="243489" y="2986305"/>
            <a:ext cx="717097" cy="717097"/>
          </a:xfrm>
          <a:prstGeom prst="rect">
            <a:avLst/>
          </a:prstGeom>
          <a:solidFill>
            <a:schemeClr val="accent1">
              <a:lumMod val="75000"/>
            </a:schemeClr>
          </a:solidFill>
          <a:ln w="12700" cap="flat">
            <a:noFill/>
            <a:miter lim="400000"/>
          </a:ln>
          <a:effectLst/>
        </p:spPr>
        <p:txBody>
          <a:bodyPr wrap="square" lIns="45719" tIns="45719" rIns="45719" bIns="45719" numCol="1" anchor="ctr">
            <a:noAutofit/>
          </a:bodyPr>
          <a:lstStyle/>
          <a:p>
            <a:pPr algn="ctr">
              <a:defRPr>
                <a:solidFill>
                  <a:srgbClr val="FFFFFF"/>
                </a:solidFill>
              </a:defRPr>
            </a:pPr>
            <a:r>
              <a:rPr lang="en-US" sz="3200" b="1" dirty="0">
                <a:latin typeface="+mj-lt"/>
              </a:rPr>
              <a:t>02</a:t>
            </a:r>
            <a:endParaRPr sz="3200" b="1" dirty="0">
              <a:latin typeface="+mj-lt"/>
            </a:endParaRPr>
          </a:p>
        </p:txBody>
      </p:sp>
      <p:sp>
        <p:nvSpPr>
          <p:cNvPr id="4" name="Shape 273">
            <a:extLst>
              <a:ext uri="{FF2B5EF4-FFF2-40B4-BE49-F238E27FC236}">
                <a16:creationId xmlns:a16="http://schemas.microsoft.com/office/drawing/2014/main" id="{BBEAB3D3-C4C9-0F43-8B3C-EB14BED28B56}"/>
              </a:ext>
            </a:extLst>
          </p:cNvPr>
          <p:cNvSpPr/>
          <p:nvPr/>
        </p:nvSpPr>
        <p:spPr>
          <a:xfrm>
            <a:off x="243489" y="5324090"/>
            <a:ext cx="717096" cy="717097"/>
          </a:xfrm>
          <a:prstGeom prst="rect">
            <a:avLst/>
          </a:prstGeom>
          <a:solidFill>
            <a:srgbClr val="097458"/>
          </a:solidFill>
          <a:ln w="12700" cap="flat">
            <a:noFill/>
            <a:miter lim="400000"/>
          </a:ln>
          <a:effectLst/>
        </p:spPr>
        <p:txBody>
          <a:bodyPr wrap="square" lIns="45719" tIns="45719" rIns="45719" bIns="45719" numCol="1" anchor="ctr">
            <a:noAutofit/>
          </a:bodyPr>
          <a:lstStyle/>
          <a:p>
            <a:pPr algn="ctr">
              <a:defRPr>
                <a:solidFill>
                  <a:srgbClr val="FFFFFF"/>
                </a:solidFill>
              </a:defRPr>
            </a:pPr>
            <a:r>
              <a:rPr lang="en-US" sz="3200" b="1" dirty="0">
                <a:latin typeface="+mj-lt"/>
              </a:rPr>
              <a:t>03</a:t>
            </a:r>
            <a:endParaRPr sz="3200" b="1" dirty="0">
              <a:latin typeface="+mj-lt"/>
            </a:endParaRPr>
          </a:p>
        </p:txBody>
      </p:sp>
      <p:sp>
        <p:nvSpPr>
          <p:cNvPr id="5" name="Shape 276">
            <a:extLst>
              <a:ext uri="{FF2B5EF4-FFF2-40B4-BE49-F238E27FC236}">
                <a16:creationId xmlns:a16="http://schemas.microsoft.com/office/drawing/2014/main" id="{F80D0649-A521-1143-B366-F284D20F9099}"/>
              </a:ext>
            </a:extLst>
          </p:cNvPr>
          <p:cNvSpPr/>
          <p:nvPr/>
        </p:nvSpPr>
        <p:spPr>
          <a:xfrm>
            <a:off x="7377193" y="3070451"/>
            <a:ext cx="717096" cy="717097"/>
          </a:xfrm>
          <a:prstGeom prst="rect">
            <a:avLst/>
          </a:prstGeom>
          <a:solidFill>
            <a:schemeClr val="accent2">
              <a:lumMod val="75000"/>
            </a:schemeClr>
          </a:solidFill>
          <a:ln w="12700" cap="flat">
            <a:noFill/>
            <a:miter lim="400000"/>
          </a:ln>
          <a:effectLst/>
        </p:spPr>
        <p:txBody>
          <a:bodyPr wrap="square" lIns="45719" tIns="45719" rIns="45719" bIns="45719" numCol="1" anchor="ctr">
            <a:noAutofit/>
          </a:bodyPr>
          <a:lstStyle/>
          <a:p>
            <a:pPr algn="ctr">
              <a:defRPr>
                <a:solidFill>
                  <a:srgbClr val="FFFFFF"/>
                </a:solidFill>
              </a:defRPr>
            </a:pPr>
            <a:r>
              <a:rPr lang="en-US" sz="3200" b="1" dirty="0">
                <a:latin typeface="+mj-lt"/>
              </a:rPr>
              <a:t>05</a:t>
            </a:r>
            <a:endParaRPr sz="3200" b="1" dirty="0">
              <a:latin typeface="+mj-lt"/>
            </a:endParaRPr>
          </a:p>
        </p:txBody>
      </p:sp>
      <p:sp>
        <p:nvSpPr>
          <p:cNvPr id="6" name="Shape 279">
            <a:extLst>
              <a:ext uri="{FF2B5EF4-FFF2-40B4-BE49-F238E27FC236}">
                <a16:creationId xmlns:a16="http://schemas.microsoft.com/office/drawing/2014/main" id="{249E00E7-FCC1-244F-A4BD-D6BC72B9DABA}"/>
              </a:ext>
            </a:extLst>
          </p:cNvPr>
          <p:cNvSpPr/>
          <p:nvPr/>
        </p:nvSpPr>
        <p:spPr>
          <a:xfrm>
            <a:off x="7374740" y="1227144"/>
            <a:ext cx="717097" cy="717097"/>
          </a:xfrm>
          <a:prstGeom prst="rect">
            <a:avLst/>
          </a:prstGeom>
          <a:solidFill>
            <a:schemeClr val="bg2">
              <a:lumMod val="50000"/>
            </a:schemeClr>
          </a:solidFill>
          <a:ln w="12700" cap="flat">
            <a:noFill/>
            <a:miter lim="400000"/>
          </a:ln>
          <a:effectLst/>
        </p:spPr>
        <p:txBody>
          <a:bodyPr wrap="square" lIns="45719" tIns="45719" rIns="45719" bIns="45719" numCol="1" anchor="ctr">
            <a:noAutofit/>
          </a:bodyPr>
          <a:lstStyle/>
          <a:p>
            <a:pPr algn="ctr">
              <a:defRPr>
                <a:solidFill>
                  <a:srgbClr val="FFFFFF"/>
                </a:solidFill>
              </a:defRPr>
            </a:pPr>
            <a:r>
              <a:rPr lang="en-US" sz="3200" b="1" dirty="0">
                <a:latin typeface="+mj-lt"/>
              </a:rPr>
              <a:t>04</a:t>
            </a:r>
            <a:endParaRPr sz="3200" b="1" dirty="0">
              <a:latin typeface="+mj-lt"/>
            </a:endParaRPr>
          </a:p>
        </p:txBody>
      </p:sp>
      <p:grpSp>
        <p:nvGrpSpPr>
          <p:cNvPr id="9" name="Group 8">
            <a:extLst>
              <a:ext uri="{FF2B5EF4-FFF2-40B4-BE49-F238E27FC236}">
                <a16:creationId xmlns:a16="http://schemas.microsoft.com/office/drawing/2014/main" id="{C99CEA5A-D571-C547-B15C-39B9DF807416}"/>
              </a:ext>
            </a:extLst>
          </p:cNvPr>
          <p:cNvGrpSpPr/>
          <p:nvPr/>
        </p:nvGrpSpPr>
        <p:grpSpPr>
          <a:xfrm>
            <a:off x="668605" y="1137723"/>
            <a:ext cx="6501453" cy="1730855"/>
            <a:chOff x="-2839949" y="2257860"/>
            <a:chExt cx="7321599" cy="1730855"/>
          </a:xfrm>
        </p:grpSpPr>
        <p:sp>
          <p:nvSpPr>
            <p:cNvPr id="16" name="Shape 208">
              <a:extLst>
                <a:ext uri="{FF2B5EF4-FFF2-40B4-BE49-F238E27FC236}">
                  <a16:creationId xmlns:a16="http://schemas.microsoft.com/office/drawing/2014/main" id="{A9BC9356-8364-2248-BFB0-63F688122F0A}"/>
                </a:ext>
              </a:extLst>
            </p:cNvPr>
            <p:cNvSpPr/>
            <p:nvPr/>
          </p:nvSpPr>
          <p:spPr>
            <a:xfrm>
              <a:off x="-2839949" y="2634500"/>
              <a:ext cx="7321599" cy="135421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p>
              <a:pPr marL="1127145" lvl="2" indent="-285750" algn="just" defTabSz="457200">
                <a:spcBef>
                  <a:spcPts val="200"/>
                </a:spcBef>
                <a:spcAft>
                  <a:spcPts val="200"/>
                </a:spcAft>
                <a:buFont typeface="Arial" panose="020B0604020202020204" pitchFamily="34" charset="0"/>
                <a:buChar char="•"/>
              </a:pPr>
              <a:r>
                <a:rPr lang="en-US" dirty="0"/>
                <a:t>Robust procurement and supply chain management</a:t>
              </a:r>
            </a:p>
            <a:p>
              <a:pPr marL="1127145" lvl="2" indent="-285750" algn="just" defTabSz="457200">
                <a:spcBef>
                  <a:spcPts val="200"/>
                </a:spcBef>
                <a:spcAft>
                  <a:spcPts val="200"/>
                </a:spcAft>
                <a:buFont typeface="Arial" panose="020B0604020202020204" pitchFamily="34" charset="0"/>
                <a:buChar char="•"/>
              </a:pPr>
              <a:r>
                <a:rPr lang="en-US" dirty="0"/>
                <a:t>Electronic Vaccine Intelligence Network (</a:t>
              </a:r>
              <a:r>
                <a:rPr lang="en-US" dirty="0" err="1"/>
                <a:t>eVIN</a:t>
              </a:r>
              <a:r>
                <a:rPr lang="en-US" dirty="0"/>
                <a:t>)</a:t>
              </a:r>
            </a:p>
            <a:p>
              <a:pPr marL="1127145" lvl="2" indent="-285750" algn="just" defTabSz="457200">
                <a:spcBef>
                  <a:spcPts val="200"/>
                </a:spcBef>
                <a:spcAft>
                  <a:spcPts val="200"/>
                </a:spcAft>
                <a:buFont typeface="Arial" panose="020B0604020202020204" pitchFamily="34" charset="0"/>
                <a:buChar char="•"/>
              </a:pPr>
              <a:r>
                <a:rPr lang="en-US" dirty="0"/>
                <a:t>Effective Vaccine Management assessment</a:t>
              </a:r>
            </a:p>
            <a:p>
              <a:pPr marL="1127145" lvl="2" indent="-285750" algn="just" defTabSz="457200">
                <a:spcBef>
                  <a:spcPts val="200"/>
                </a:spcBef>
                <a:spcAft>
                  <a:spcPts val="200"/>
                </a:spcAft>
                <a:buFont typeface="Arial" panose="020B0604020202020204" pitchFamily="34" charset="0"/>
                <a:buChar char="•"/>
              </a:pPr>
              <a:r>
                <a:rPr lang="en-US" dirty="0"/>
                <a:t>Strengthening institutional capacity (NCCVMRC, NCCRC)</a:t>
              </a:r>
              <a:endParaRPr sz="1200" dirty="0">
                <a:solidFill>
                  <a:srgbClr val="808080"/>
                </a:solidFill>
                <a:latin typeface="+mj-lt"/>
              </a:endParaRPr>
            </a:p>
          </p:txBody>
        </p:sp>
        <p:sp>
          <p:nvSpPr>
            <p:cNvPr id="17" name="TextBox 16">
              <a:extLst>
                <a:ext uri="{FF2B5EF4-FFF2-40B4-BE49-F238E27FC236}">
                  <a16:creationId xmlns:a16="http://schemas.microsoft.com/office/drawing/2014/main" id="{5A47B478-8C4B-0742-876F-06643C8B2C9A}"/>
                </a:ext>
              </a:extLst>
            </p:cNvPr>
            <p:cNvSpPr txBox="1"/>
            <p:nvPr/>
          </p:nvSpPr>
          <p:spPr>
            <a:xfrm>
              <a:off x="-2506679" y="2257860"/>
              <a:ext cx="6988329" cy="400108"/>
            </a:xfrm>
            <a:prstGeom prst="rect">
              <a:avLst/>
            </a:prstGeom>
            <a:noFill/>
            <a:ln w="12700" cap="flat">
              <a:noFill/>
              <a:miter lim="400000"/>
            </a:ln>
            <a:effectLst/>
          </p:spPr>
          <p:txBody>
            <a:bodyPr wrap="square" lIns="45719" tIns="45719" rIns="45719" bIns="45719" numCol="1" anchor="b">
              <a:spAutoFit/>
            </a:bodyPr>
            <a:lstStyle>
              <a:defPPr>
                <a:defRPr lang="fr-FR"/>
              </a:defPPr>
              <a:lvl1pPr algn="r">
                <a:defRPr b="1">
                  <a:solidFill>
                    <a:srgbClr val="595959"/>
                  </a:solidFill>
                  <a:latin typeface="+mj-lt"/>
                </a:defRPr>
              </a:lvl1pPr>
            </a:lstStyle>
            <a:p>
              <a:pPr marL="117481" algn="l" defTabSz="457200">
                <a:spcBef>
                  <a:spcPts val="200"/>
                </a:spcBef>
                <a:spcAft>
                  <a:spcPts val="200"/>
                </a:spcAft>
              </a:pPr>
              <a:r>
                <a:rPr lang="en-US" sz="2000" u="sng" dirty="0">
                  <a:solidFill>
                    <a:schemeClr val="tx1"/>
                  </a:solidFill>
                  <a:latin typeface="+mn-lt"/>
                </a:rPr>
                <a:t>Improving Cold chain and vaccine logistics management</a:t>
              </a:r>
            </a:p>
          </p:txBody>
        </p:sp>
      </p:grpSp>
      <p:sp>
        <p:nvSpPr>
          <p:cNvPr id="28" name="Rectangle 27">
            <a:extLst>
              <a:ext uri="{FF2B5EF4-FFF2-40B4-BE49-F238E27FC236}">
                <a16:creationId xmlns:a16="http://schemas.microsoft.com/office/drawing/2014/main" id="{1AB26967-5420-2A4D-A3C0-1BCC239FE920}"/>
              </a:ext>
            </a:extLst>
          </p:cNvPr>
          <p:cNvSpPr/>
          <p:nvPr/>
        </p:nvSpPr>
        <p:spPr>
          <a:xfrm>
            <a:off x="1074058" y="2957292"/>
            <a:ext cx="6096000" cy="1969770"/>
          </a:xfrm>
          <a:prstGeom prst="rect">
            <a:avLst/>
          </a:prstGeom>
        </p:spPr>
        <p:txBody>
          <a:bodyPr>
            <a:spAutoFit/>
          </a:bodyPr>
          <a:lstStyle/>
          <a:p>
            <a:pPr marL="117481" defTabSz="457200">
              <a:spcBef>
                <a:spcPts val="200"/>
              </a:spcBef>
              <a:spcAft>
                <a:spcPts val="200"/>
              </a:spcAft>
            </a:pPr>
            <a:r>
              <a:rPr lang="en-US" sz="2000" b="1" u="sng" dirty="0"/>
              <a:t>Strengthening Vaccine Preventable Disease (VPD) surveillance</a:t>
            </a:r>
          </a:p>
          <a:p>
            <a:pPr marL="727112" lvl="1" indent="-342917" algn="just" defTabSz="457200">
              <a:spcBef>
                <a:spcPts val="200"/>
              </a:spcBef>
              <a:spcAft>
                <a:spcPts val="200"/>
              </a:spcAft>
              <a:buFont typeface="Arial" panose="020B0604020202020204" pitchFamily="34" charset="0"/>
              <a:buChar char="•"/>
            </a:pPr>
            <a:r>
              <a:rPr lang="en-US" dirty="0"/>
              <a:t>Polio surveillance (through AFP surveillance)</a:t>
            </a:r>
          </a:p>
          <a:p>
            <a:pPr marL="727112" lvl="1" indent="-342917" algn="just" defTabSz="457200">
              <a:spcBef>
                <a:spcPts val="200"/>
              </a:spcBef>
              <a:spcAft>
                <a:spcPts val="200"/>
              </a:spcAft>
              <a:buFont typeface="Arial" panose="020B0604020202020204" pitchFamily="34" charset="0"/>
              <a:buChar char="•"/>
            </a:pPr>
            <a:r>
              <a:rPr lang="en-US" dirty="0"/>
              <a:t>Measles Rubella surveillance</a:t>
            </a:r>
          </a:p>
          <a:p>
            <a:pPr marL="727112" lvl="1" indent="-342917" algn="just" defTabSz="457200">
              <a:spcBef>
                <a:spcPts val="200"/>
              </a:spcBef>
              <a:spcAft>
                <a:spcPts val="200"/>
              </a:spcAft>
              <a:buFont typeface="Arial" panose="020B0604020202020204" pitchFamily="34" charset="0"/>
              <a:buChar char="•"/>
            </a:pPr>
            <a:r>
              <a:rPr lang="en-US" dirty="0"/>
              <a:t>Diphtheria Pertussis and Neonatal Tetanus (DPnT) surveillance</a:t>
            </a:r>
          </a:p>
        </p:txBody>
      </p:sp>
      <p:sp>
        <p:nvSpPr>
          <p:cNvPr id="29" name="Rectangle 28">
            <a:extLst>
              <a:ext uri="{FF2B5EF4-FFF2-40B4-BE49-F238E27FC236}">
                <a16:creationId xmlns:a16="http://schemas.microsoft.com/office/drawing/2014/main" id="{3D3B1624-A40C-E047-B061-2CF5A8B315DB}"/>
              </a:ext>
            </a:extLst>
          </p:cNvPr>
          <p:cNvSpPr/>
          <p:nvPr/>
        </p:nvSpPr>
        <p:spPr>
          <a:xfrm>
            <a:off x="1074058" y="5246068"/>
            <a:ext cx="6096000" cy="707886"/>
          </a:xfrm>
          <a:prstGeom prst="rect">
            <a:avLst/>
          </a:prstGeom>
        </p:spPr>
        <p:txBody>
          <a:bodyPr>
            <a:spAutoFit/>
          </a:bodyPr>
          <a:lstStyle/>
          <a:p>
            <a:pPr marL="117481" defTabSz="457200">
              <a:spcBef>
                <a:spcPts val="200"/>
              </a:spcBef>
              <a:spcAft>
                <a:spcPts val="200"/>
              </a:spcAft>
            </a:pPr>
            <a:r>
              <a:rPr lang="en-US" sz="2000" b="1" u="sng" dirty="0"/>
              <a:t>Strengthening Adverse Events Following Immunization (AEFI) surveillance</a:t>
            </a:r>
          </a:p>
        </p:txBody>
      </p:sp>
      <p:sp>
        <p:nvSpPr>
          <p:cNvPr id="30" name="Rectangle 29">
            <a:extLst>
              <a:ext uri="{FF2B5EF4-FFF2-40B4-BE49-F238E27FC236}">
                <a16:creationId xmlns:a16="http://schemas.microsoft.com/office/drawing/2014/main" id="{F37E5F5E-CB5A-4D4D-842E-648AED967E64}"/>
              </a:ext>
            </a:extLst>
          </p:cNvPr>
          <p:cNvSpPr/>
          <p:nvPr/>
        </p:nvSpPr>
        <p:spPr>
          <a:xfrm>
            <a:off x="8051467" y="1227144"/>
            <a:ext cx="3897044" cy="707886"/>
          </a:xfrm>
          <a:prstGeom prst="rect">
            <a:avLst/>
          </a:prstGeom>
        </p:spPr>
        <p:txBody>
          <a:bodyPr wrap="square">
            <a:spAutoFit/>
          </a:bodyPr>
          <a:lstStyle/>
          <a:p>
            <a:pPr marL="117481" defTabSz="457200">
              <a:spcBef>
                <a:spcPts val="200"/>
              </a:spcBef>
              <a:spcAft>
                <a:spcPts val="200"/>
              </a:spcAft>
            </a:pPr>
            <a:r>
              <a:rPr lang="en-US" sz="2000" b="1" u="sng" dirty="0"/>
              <a:t>Demand generation and Social mobilization</a:t>
            </a:r>
          </a:p>
        </p:txBody>
      </p:sp>
      <p:sp>
        <p:nvSpPr>
          <p:cNvPr id="31" name="Rectangle 30">
            <a:extLst>
              <a:ext uri="{FF2B5EF4-FFF2-40B4-BE49-F238E27FC236}">
                <a16:creationId xmlns:a16="http://schemas.microsoft.com/office/drawing/2014/main" id="{8EC6F5AF-6EFF-7A47-9E9E-17C932489FA4}"/>
              </a:ext>
            </a:extLst>
          </p:cNvPr>
          <p:cNvSpPr/>
          <p:nvPr/>
        </p:nvSpPr>
        <p:spPr>
          <a:xfrm>
            <a:off x="8091837" y="3139714"/>
            <a:ext cx="3262013" cy="707886"/>
          </a:xfrm>
          <a:prstGeom prst="rect">
            <a:avLst/>
          </a:prstGeom>
        </p:spPr>
        <p:txBody>
          <a:bodyPr wrap="square">
            <a:spAutoFit/>
          </a:bodyPr>
          <a:lstStyle/>
          <a:p>
            <a:pPr marL="117481" defTabSz="457200">
              <a:spcBef>
                <a:spcPts val="200"/>
              </a:spcBef>
              <a:spcAft>
                <a:spcPts val="200"/>
              </a:spcAft>
            </a:pPr>
            <a:r>
              <a:rPr lang="en-US" sz="2000" b="1" u="sng" dirty="0"/>
              <a:t>Capacity building of human resources</a:t>
            </a:r>
          </a:p>
        </p:txBody>
      </p:sp>
      <p:sp>
        <p:nvSpPr>
          <p:cNvPr id="32" name="Rounded Rectangle 31">
            <a:extLst>
              <a:ext uri="{FF2B5EF4-FFF2-40B4-BE49-F238E27FC236}">
                <a16:creationId xmlns:a16="http://schemas.microsoft.com/office/drawing/2014/main" id="{CE987189-98D9-A044-A2DE-08255903ABB2}"/>
              </a:ext>
            </a:extLst>
          </p:cNvPr>
          <p:cNvSpPr/>
          <p:nvPr/>
        </p:nvSpPr>
        <p:spPr>
          <a:xfrm>
            <a:off x="482603" y="126999"/>
            <a:ext cx="11125197" cy="508001"/>
          </a:xfrm>
          <a:prstGeom prst="roundRect">
            <a:avLst>
              <a:gd name="adj" fmla="val 50000"/>
            </a:avLst>
          </a:prstGeom>
          <a:solidFill>
            <a:srgbClr val="0974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ounded Rectangle 32">
            <a:extLst>
              <a:ext uri="{FF2B5EF4-FFF2-40B4-BE49-F238E27FC236}">
                <a16:creationId xmlns:a16="http://schemas.microsoft.com/office/drawing/2014/main" id="{EF430852-5CFA-EF4B-84B6-AE8657F55400}"/>
              </a:ext>
            </a:extLst>
          </p:cNvPr>
          <p:cNvSpPr/>
          <p:nvPr/>
        </p:nvSpPr>
        <p:spPr>
          <a:xfrm>
            <a:off x="584201" y="126999"/>
            <a:ext cx="10909300" cy="508001"/>
          </a:xfrm>
          <a:prstGeom prst="roundRect">
            <a:avLst>
              <a:gd name="adj" fmla="val 50000"/>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altLang="en-US" sz="2800" b="1" dirty="0">
                <a:solidFill>
                  <a:srgbClr val="097458"/>
                </a:solidFill>
              </a:rPr>
              <a:t>Immunization System Strengthening</a:t>
            </a:r>
          </a:p>
        </p:txBody>
      </p:sp>
    </p:spTree>
    <p:extLst>
      <p:ext uri="{BB962C8B-B14F-4D97-AF65-F5344CB8AC3E}">
        <p14:creationId xmlns:p14="http://schemas.microsoft.com/office/powerpoint/2010/main" val="11505934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mission indradhanush laun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439" y="1175430"/>
            <a:ext cx="5794563" cy="394501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6144227" y="4176604"/>
            <a:ext cx="5959288" cy="2144177"/>
          </a:xfrm>
          <a:prstGeom prst="rect">
            <a:avLst/>
          </a:prstGeom>
        </p:spPr>
        <p:txBody>
          <a:bodyPr wrap="square">
            <a:spAutoFit/>
          </a:bodyPr>
          <a:lstStyle/>
          <a:p>
            <a:pPr marL="262480" indent="-220144" algn="just">
              <a:spcBef>
                <a:spcPts val="400"/>
              </a:spcBef>
              <a:spcAft>
                <a:spcPts val="400"/>
              </a:spcAft>
              <a:buFont typeface="Arial" pitchFamily="34" charset="0"/>
              <a:buChar char="•"/>
            </a:pPr>
            <a:r>
              <a:rPr lang="en-US" sz="2000" b="1" dirty="0">
                <a:solidFill>
                  <a:srgbClr val="820082"/>
                </a:solidFill>
              </a:rPr>
              <a:t>Increasing full immunization coverage to 90% and sustain it through RI.</a:t>
            </a:r>
          </a:p>
          <a:p>
            <a:pPr marL="262480" indent="-220144" algn="just">
              <a:spcBef>
                <a:spcPts val="400"/>
              </a:spcBef>
              <a:spcAft>
                <a:spcPts val="400"/>
              </a:spcAft>
              <a:buFont typeface="Arial" pitchFamily="34" charset="0"/>
              <a:buChar char="•"/>
            </a:pPr>
            <a:r>
              <a:rPr lang="en-US" sz="2000" b="1" dirty="0">
                <a:solidFill>
                  <a:srgbClr val="FF0000"/>
                </a:solidFill>
              </a:rPr>
              <a:t>690 districts covered in various phases</a:t>
            </a:r>
            <a:r>
              <a:rPr lang="en-US" sz="2000" b="1" dirty="0">
                <a:solidFill>
                  <a:srgbClr val="820082"/>
                </a:solidFill>
              </a:rPr>
              <a:t> – including Intensified MI. </a:t>
            </a:r>
          </a:p>
          <a:p>
            <a:pPr marL="262480" indent="-220144" algn="just">
              <a:spcBef>
                <a:spcPts val="400"/>
              </a:spcBef>
              <a:spcAft>
                <a:spcPts val="400"/>
              </a:spcAft>
              <a:buFont typeface="Arial" pitchFamily="34" charset="0"/>
              <a:buChar char="•"/>
            </a:pPr>
            <a:r>
              <a:rPr lang="en-US" sz="2000" b="1" dirty="0">
                <a:solidFill>
                  <a:srgbClr val="820082"/>
                </a:solidFill>
              </a:rPr>
              <a:t>One of the flagship schemes under Gram Swaraj Abhiyan (GSA) &amp; Extended GSA.</a:t>
            </a:r>
            <a:endParaRPr lang="en-US" sz="2400" dirty="0">
              <a:solidFill>
                <a:srgbClr val="820082"/>
              </a:solidFill>
            </a:endParaRPr>
          </a:p>
        </p:txBody>
      </p:sp>
      <p:sp>
        <p:nvSpPr>
          <p:cNvPr id="4" name="Rectangle 3"/>
          <p:cNvSpPr/>
          <p:nvPr/>
        </p:nvSpPr>
        <p:spPr>
          <a:xfrm>
            <a:off x="296156" y="5274417"/>
            <a:ext cx="5168403" cy="523220"/>
          </a:xfrm>
          <a:prstGeom prst="rect">
            <a:avLst/>
          </a:prstGeom>
        </p:spPr>
        <p:txBody>
          <a:bodyPr wrap="none">
            <a:spAutoFit/>
          </a:bodyPr>
          <a:lstStyle/>
          <a:p>
            <a:pPr algn="ctr">
              <a:spcBef>
                <a:spcPts val="400"/>
              </a:spcBef>
              <a:spcAft>
                <a:spcPts val="400"/>
              </a:spcAft>
            </a:pPr>
            <a:r>
              <a:rPr lang="en-US" sz="2800" b="1" dirty="0">
                <a:solidFill>
                  <a:srgbClr val="035449"/>
                </a:solidFill>
              </a:rPr>
              <a:t>Launched on 25</a:t>
            </a:r>
            <a:r>
              <a:rPr lang="en-US" sz="2800" b="1" baseline="30000" dirty="0">
                <a:solidFill>
                  <a:srgbClr val="035449"/>
                </a:solidFill>
              </a:rPr>
              <a:t>th</a:t>
            </a:r>
            <a:r>
              <a:rPr lang="en-US" sz="2800" b="1" dirty="0">
                <a:solidFill>
                  <a:srgbClr val="035449"/>
                </a:solidFill>
              </a:rPr>
              <a:t> December 2014</a:t>
            </a:r>
          </a:p>
        </p:txBody>
      </p:sp>
      <p:grpSp>
        <p:nvGrpSpPr>
          <p:cNvPr id="2" name="Group 1"/>
          <p:cNvGrpSpPr/>
          <p:nvPr/>
        </p:nvGrpSpPr>
        <p:grpSpPr>
          <a:xfrm>
            <a:off x="7742907" y="1002555"/>
            <a:ext cx="3156187" cy="3062267"/>
            <a:chOff x="7742903" y="699246"/>
            <a:chExt cx="3156186" cy="3844328"/>
          </a:xfrm>
        </p:grpSpPr>
        <p:pic>
          <p:nvPicPr>
            <p:cNvPr id="7" name="Picture 6"/>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742903" y="699246"/>
              <a:ext cx="3156186" cy="38443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Rectangle 1"/>
            <p:cNvSpPr>
              <a:spLocks noChangeArrowheads="1"/>
            </p:cNvSpPr>
            <p:nvPr/>
          </p:nvSpPr>
          <p:spPr bwMode="auto">
            <a:xfrm>
              <a:off x="8485459" y="996966"/>
              <a:ext cx="2281620" cy="186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609630">
                <a:defRPr/>
              </a:pPr>
              <a:r>
                <a:rPr lang="en-US" sz="2267" b="1" i="1" dirty="0">
                  <a:solidFill>
                    <a:prstClr val="black"/>
                  </a:solidFill>
                  <a:latin typeface="Calibri"/>
                </a:rPr>
                <a:t>Reaching the unreached with all available vaccines</a:t>
              </a:r>
            </a:p>
          </p:txBody>
        </p:sp>
      </p:grpSp>
      <p:sp>
        <p:nvSpPr>
          <p:cNvPr id="9" name="Rounded Rectangle 8">
            <a:extLst>
              <a:ext uri="{FF2B5EF4-FFF2-40B4-BE49-F238E27FC236}">
                <a16:creationId xmlns:a16="http://schemas.microsoft.com/office/drawing/2014/main" id="{96A5860D-7568-244A-B522-338476ECFA56}"/>
              </a:ext>
            </a:extLst>
          </p:cNvPr>
          <p:cNvSpPr/>
          <p:nvPr/>
        </p:nvSpPr>
        <p:spPr>
          <a:xfrm>
            <a:off x="482603" y="126999"/>
            <a:ext cx="11125197" cy="508001"/>
          </a:xfrm>
          <a:prstGeom prst="roundRect">
            <a:avLst>
              <a:gd name="adj" fmla="val 50000"/>
            </a:avLst>
          </a:prstGeom>
          <a:solidFill>
            <a:srgbClr val="0974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ounded Rectangle 9">
            <a:extLst>
              <a:ext uri="{FF2B5EF4-FFF2-40B4-BE49-F238E27FC236}">
                <a16:creationId xmlns:a16="http://schemas.microsoft.com/office/drawing/2014/main" id="{E1C4D7D5-C007-6347-801A-AD58C709D2CF}"/>
              </a:ext>
            </a:extLst>
          </p:cNvPr>
          <p:cNvSpPr/>
          <p:nvPr/>
        </p:nvSpPr>
        <p:spPr>
          <a:xfrm>
            <a:off x="584201" y="126999"/>
            <a:ext cx="10909300" cy="508001"/>
          </a:xfrm>
          <a:prstGeom prst="roundRect">
            <a:avLst>
              <a:gd name="adj" fmla="val 50000"/>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altLang="en-US" sz="2800" b="1" dirty="0">
                <a:solidFill>
                  <a:srgbClr val="097458"/>
                </a:solidFill>
              </a:rPr>
              <a:t>Mission Indradhanush (MI)</a:t>
            </a:r>
          </a:p>
        </p:txBody>
      </p:sp>
    </p:spTree>
    <p:extLst>
      <p:ext uri="{BB962C8B-B14F-4D97-AF65-F5344CB8AC3E}">
        <p14:creationId xmlns:p14="http://schemas.microsoft.com/office/powerpoint/2010/main" val="194920778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D176606-6D4F-471F-B807-0772ADDA55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59373" y="936105"/>
            <a:ext cx="2816687" cy="1604626"/>
          </a:xfrm>
          <a:prstGeom prst="rect">
            <a:avLst/>
          </a:prstGeom>
        </p:spPr>
      </p:pic>
      <p:pic>
        <p:nvPicPr>
          <p:cNvPr id="5" name="Picture 4">
            <a:extLst>
              <a:ext uri="{FF2B5EF4-FFF2-40B4-BE49-F238E27FC236}">
                <a16:creationId xmlns:a16="http://schemas.microsoft.com/office/drawing/2014/main" id="{B4FB1888-79E8-45A2-9A13-A142E7D66F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1533" y="3334641"/>
            <a:ext cx="1656183" cy="1965257"/>
          </a:xfrm>
          <a:prstGeom prst="rect">
            <a:avLst/>
          </a:prstGeom>
        </p:spPr>
      </p:pic>
      <p:sp>
        <p:nvSpPr>
          <p:cNvPr id="6" name="TextBox 5">
            <a:extLst>
              <a:ext uri="{FF2B5EF4-FFF2-40B4-BE49-F238E27FC236}">
                <a16:creationId xmlns:a16="http://schemas.microsoft.com/office/drawing/2014/main" id="{FD1809E7-C76C-42D2-BE9C-39220D3B9F7B}"/>
              </a:ext>
            </a:extLst>
          </p:cNvPr>
          <p:cNvSpPr txBox="1"/>
          <p:nvPr/>
        </p:nvSpPr>
        <p:spPr>
          <a:xfrm>
            <a:off x="8859373" y="2537668"/>
            <a:ext cx="2816688" cy="800219"/>
          </a:xfrm>
          <a:prstGeom prst="rect">
            <a:avLst/>
          </a:prstGeom>
          <a:solidFill>
            <a:schemeClr val="bg1">
              <a:lumMod val="95000"/>
            </a:schemeClr>
          </a:solidFill>
          <a:ln>
            <a:solidFill>
              <a:schemeClr val="bg1">
                <a:lumMod val="85000"/>
              </a:schemeClr>
            </a:solidFill>
          </a:ln>
        </p:spPr>
        <p:txBody>
          <a:bodyPr wrap="square" rtlCol="0">
            <a:spAutoFit/>
          </a:bodyPr>
          <a:lstStyle/>
          <a:p>
            <a:pPr algn="ctr" defTabSz="608106">
              <a:defRPr/>
            </a:pPr>
            <a:r>
              <a:rPr lang="en-US" sz="2800" b="1" dirty="0">
                <a:solidFill>
                  <a:srgbClr val="035449"/>
                </a:solidFill>
              </a:rPr>
              <a:t>3.76 crore </a:t>
            </a:r>
            <a:r>
              <a:rPr lang="en-US" b="1" dirty="0">
                <a:solidFill>
                  <a:srgbClr val="035449"/>
                </a:solidFill>
              </a:rPr>
              <a:t>children vaccinated</a:t>
            </a:r>
          </a:p>
        </p:txBody>
      </p:sp>
      <p:sp>
        <p:nvSpPr>
          <p:cNvPr id="7" name="TextBox 6">
            <a:extLst>
              <a:ext uri="{FF2B5EF4-FFF2-40B4-BE49-F238E27FC236}">
                <a16:creationId xmlns:a16="http://schemas.microsoft.com/office/drawing/2014/main" id="{BA5DC623-9BF0-4C59-B734-A533FEBFA8F7}"/>
              </a:ext>
            </a:extLst>
          </p:cNvPr>
          <p:cNvSpPr txBox="1"/>
          <p:nvPr/>
        </p:nvSpPr>
        <p:spPr>
          <a:xfrm>
            <a:off x="10053688" y="3674002"/>
            <a:ext cx="1797885" cy="1354217"/>
          </a:xfrm>
          <a:prstGeom prst="rect">
            <a:avLst/>
          </a:prstGeom>
          <a:solidFill>
            <a:schemeClr val="bg1">
              <a:lumMod val="95000"/>
            </a:schemeClr>
          </a:solidFill>
          <a:ln>
            <a:solidFill>
              <a:srgbClr val="035449"/>
            </a:solidFill>
          </a:ln>
        </p:spPr>
        <p:txBody>
          <a:bodyPr wrap="square" rtlCol="0">
            <a:spAutoFit/>
          </a:bodyPr>
          <a:lstStyle/>
          <a:p>
            <a:pPr defTabSz="608106">
              <a:defRPr/>
            </a:pPr>
            <a:r>
              <a:rPr lang="en-US" sz="2800" b="1" dirty="0">
                <a:solidFill>
                  <a:srgbClr val="035449"/>
                </a:solidFill>
              </a:rPr>
              <a:t>94.60 lakh </a:t>
            </a:r>
            <a:r>
              <a:rPr lang="en-US" b="1" dirty="0">
                <a:solidFill>
                  <a:srgbClr val="035449"/>
                </a:solidFill>
              </a:rPr>
              <a:t>pregnant women vaccinated</a:t>
            </a:r>
          </a:p>
        </p:txBody>
      </p:sp>
      <p:graphicFrame>
        <p:nvGraphicFramePr>
          <p:cNvPr id="8" name="Chart 7">
            <a:extLst>
              <a:ext uri="{FF2B5EF4-FFF2-40B4-BE49-F238E27FC236}">
                <a16:creationId xmlns:a16="http://schemas.microsoft.com/office/drawing/2014/main" id="{915112B7-BA52-46AD-B965-46889CD34C6E}"/>
              </a:ext>
            </a:extLst>
          </p:cNvPr>
          <p:cNvGraphicFramePr/>
          <p:nvPr/>
        </p:nvGraphicFramePr>
        <p:xfrm>
          <a:off x="515940" y="1193800"/>
          <a:ext cx="7718455" cy="4387603"/>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a:extLst>
              <a:ext uri="{FF2B5EF4-FFF2-40B4-BE49-F238E27FC236}">
                <a16:creationId xmlns:a16="http://schemas.microsoft.com/office/drawing/2014/main" id="{C6528D3E-24B7-438D-9087-B35D1902D70F}"/>
              </a:ext>
            </a:extLst>
          </p:cNvPr>
          <p:cNvSpPr txBox="1"/>
          <p:nvPr/>
        </p:nvSpPr>
        <p:spPr>
          <a:xfrm>
            <a:off x="138802" y="5299898"/>
            <a:ext cx="2722303" cy="276999"/>
          </a:xfrm>
          <a:prstGeom prst="rect">
            <a:avLst/>
          </a:prstGeom>
          <a:noFill/>
        </p:spPr>
        <p:txBody>
          <a:bodyPr wrap="square" rtlCol="0">
            <a:spAutoFit/>
          </a:bodyPr>
          <a:lstStyle/>
          <a:p>
            <a:pPr algn="r" defTabSz="608106">
              <a:defRPr/>
            </a:pPr>
            <a:r>
              <a:rPr lang="en-US" sz="1200" b="1" dirty="0">
                <a:solidFill>
                  <a:prstClr val="black"/>
                </a:solidFill>
              </a:rPr>
              <a:t>* IMI 2.0 data is provisional </a:t>
            </a:r>
          </a:p>
        </p:txBody>
      </p:sp>
      <p:sp>
        <p:nvSpPr>
          <p:cNvPr id="10" name="Rounded Rectangle 9">
            <a:extLst>
              <a:ext uri="{FF2B5EF4-FFF2-40B4-BE49-F238E27FC236}">
                <a16:creationId xmlns:a16="http://schemas.microsoft.com/office/drawing/2014/main" id="{211B9DDC-FA41-1046-BE8A-CA18C04695A5}"/>
              </a:ext>
            </a:extLst>
          </p:cNvPr>
          <p:cNvSpPr/>
          <p:nvPr/>
        </p:nvSpPr>
        <p:spPr>
          <a:xfrm>
            <a:off x="482603" y="126999"/>
            <a:ext cx="11125197" cy="508001"/>
          </a:xfrm>
          <a:prstGeom prst="roundRect">
            <a:avLst>
              <a:gd name="adj" fmla="val 50000"/>
            </a:avLst>
          </a:prstGeom>
          <a:solidFill>
            <a:srgbClr val="0974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B19A63D6-AB3B-7744-9522-106A8324FF4E}"/>
              </a:ext>
            </a:extLst>
          </p:cNvPr>
          <p:cNvSpPr/>
          <p:nvPr/>
        </p:nvSpPr>
        <p:spPr>
          <a:xfrm>
            <a:off x="584201" y="126999"/>
            <a:ext cx="10909300" cy="508001"/>
          </a:xfrm>
          <a:prstGeom prst="roundRect">
            <a:avLst>
              <a:gd name="adj" fmla="val 50000"/>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altLang="en-US" sz="2800" b="1" dirty="0">
                <a:solidFill>
                  <a:srgbClr val="097458"/>
                </a:solidFill>
              </a:rPr>
              <a:t>Performance of Mission Indradhanush </a:t>
            </a:r>
          </a:p>
        </p:txBody>
      </p:sp>
    </p:spTree>
    <p:extLst>
      <p:ext uri="{BB962C8B-B14F-4D97-AF65-F5344CB8AC3E}">
        <p14:creationId xmlns:p14="http://schemas.microsoft.com/office/powerpoint/2010/main" val="124521091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0A2937-7363-6843-BFEE-CCFEADCF61B8}"/>
              </a:ext>
            </a:extLst>
          </p:cNvPr>
          <p:cNvSpPr/>
          <p:nvPr/>
        </p:nvSpPr>
        <p:spPr>
          <a:xfrm>
            <a:off x="379413" y="1096963"/>
            <a:ext cx="3787775" cy="1946275"/>
          </a:xfrm>
          <a:prstGeom prst="rec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b="1" dirty="0"/>
              <a:t>Mission Parivar Vikas: launched in 146 high fertility districts (TFR &gt; 3.0) in seven high focus states</a:t>
            </a:r>
            <a:endParaRPr lang="en-US" b="1" dirty="0"/>
          </a:p>
        </p:txBody>
      </p:sp>
      <p:sp>
        <p:nvSpPr>
          <p:cNvPr id="5" name="Rectangle 4">
            <a:extLst>
              <a:ext uri="{FF2B5EF4-FFF2-40B4-BE49-F238E27FC236}">
                <a16:creationId xmlns:a16="http://schemas.microsoft.com/office/drawing/2014/main" id="{B2586D2B-1B59-5349-8884-D7F950255A53}"/>
              </a:ext>
            </a:extLst>
          </p:cNvPr>
          <p:cNvSpPr/>
          <p:nvPr/>
        </p:nvSpPr>
        <p:spPr>
          <a:xfrm>
            <a:off x="4319588" y="1096963"/>
            <a:ext cx="3787775" cy="1946275"/>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b="1" dirty="0"/>
              <a:t>New Contraceptive Choices: </a:t>
            </a:r>
            <a:r>
              <a:rPr lang="en-GB" dirty="0"/>
              <a:t>Injectable contraceptives (under Antara programme) and Centchroman (Chhaya)</a:t>
            </a:r>
            <a:endParaRPr lang="en-US" dirty="0"/>
          </a:p>
        </p:txBody>
      </p:sp>
      <p:sp>
        <p:nvSpPr>
          <p:cNvPr id="7" name="Rectangle 6">
            <a:extLst>
              <a:ext uri="{FF2B5EF4-FFF2-40B4-BE49-F238E27FC236}">
                <a16:creationId xmlns:a16="http://schemas.microsoft.com/office/drawing/2014/main" id="{AF8A0213-9F01-8049-958F-5F4953CF9953}"/>
              </a:ext>
            </a:extLst>
          </p:cNvPr>
          <p:cNvSpPr/>
          <p:nvPr/>
        </p:nvSpPr>
        <p:spPr>
          <a:xfrm>
            <a:off x="8259763" y="1096963"/>
            <a:ext cx="3787775" cy="1946275"/>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b="1" dirty="0"/>
              <a:t>Family Planning Logistics Management Information System </a:t>
            </a:r>
          </a:p>
          <a:p>
            <a:pPr algn="ctr">
              <a:defRPr/>
            </a:pPr>
            <a:r>
              <a:rPr lang="en-GB" b="1" dirty="0"/>
              <a:t>(FP-LMIS)</a:t>
            </a:r>
            <a:endParaRPr lang="en-US" dirty="0"/>
          </a:p>
        </p:txBody>
      </p:sp>
      <p:sp>
        <p:nvSpPr>
          <p:cNvPr id="8" name="Rectangle 7">
            <a:extLst>
              <a:ext uri="{FF2B5EF4-FFF2-40B4-BE49-F238E27FC236}">
                <a16:creationId xmlns:a16="http://schemas.microsoft.com/office/drawing/2014/main" id="{39878417-0167-4942-8056-8C1C9004AA76}"/>
              </a:ext>
            </a:extLst>
          </p:cNvPr>
          <p:cNvSpPr/>
          <p:nvPr/>
        </p:nvSpPr>
        <p:spPr>
          <a:xfrm>
            <a:off x="379413" y="3175000"/>
            <a:ext cx="3787775" cy="161925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IN" b="1" dirty="0"/>
              <a:t>Quality Assurance Committees at State and District levels </a:t>
            </a:r>
            <a:r>
              <a:rPr lang="en-IN" dirty="0"/>
              <a:t>to monitor the quality of Family Planning services including adverse events.</a:t>
            </a:r>
            <a:endParaRPr lang="en-US" dirty="0"/>
          </a:p>
        </p:txBody>
      </p:sp>
      <p:sp>
        <p:nvSpPr>
          <p:cNvPr id="9" name="Rectangle 8">
            <a:extLst>
              <a:ext uri="{FF2B5EF4-FFF2-40B4-BE49-F238E27FC236}">
                <a16:creationId xmlns:a16="http://schemas.microsoft.com/office/drawing/2014/main" id="{5E487F62-FB95-544F-B982-B35EB088FEDE}"/>
              </a:ext>
            </a:extLst>
          </p:cNvPr>
          <p:cNvSpPr/>
          <p:nvPr/>
        </p:nvSpPr>
        <p:spPr>
          <a:xfrm>
            <a:off x="4319588" y="3175000"/>
            <a:ext cx="3787775" cy="161925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IN" b="1" dirty="0"/>
              <a:t>National Family Planning Indemnity Scheme (NFPIS)</a:t>
            </a:r>
            <a:endParaRPr lang="en-US" dirty="0"/>
          </a:p>
        </p:txBody>
      </p:sp>
      <p:sp>
        <p:nvSpPr>
          <p:cNvPr id="10" name="Rectangle 9">
            <a:extLst>
              <a:ext uri="{FF2B5EF4-FFF2-40B4-BE49-F238E27FC236}">
                <a16:creationId xmlns:a16="http://schemas.microsoft.com/office/drawing/2014/main" id="{D907DB8B-0F7D-6945-B037-C4BE51E3359C}"/>
              </a:ext>
            </a:extLst>
          </p:cNvPr>
          <p:cNvSpPr/>
          <p:nvPr/>
        </p:nvSpPr>
        <p:spPr>
          <a:xfrm>
            <a:off x="8259763" y="3175000"/>
            <a:ext cx="3787775" cy="1619250"/>
          </a:xfrm>
          <a:prstGeom prst="rect">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b="1" dirty="0"/>
              <a:t>Enhanced </a:t>
            </a:r>
            <a:r>
              <a:rPr lang="en-IN" b="1" dirty="0"/>
              <a:t>Compensation scheme</a:t>
            </a:r>
            <a:endParaRPr lang="en-US" dirty="0"/>
          </a:p>
        </p:txBody>
      </p:sp>
      <p:sp>
        <p:nvSpPr>
          <p:cNvPr id="11" name="Rectangle 10">
            <a:extLst>
              <a:ext uri="{FF2B5EF4-FFF2-40B4-BE49-F238E27FC236}">
                <a16:creationId xmlns:a16="http://schemas.microsoft.com/office/drawing/2014/main" id="{EE6489E1-ADFF-CB44-86ED-957FD0197413}"/>
              </a:ext>
            </a:extLst>
          </p:cNvPr>
          <p:cNvSpPr/>
          <p:nvPr/>
        </p:nvSpPr>
        <p:spPr>
          <a:xfrm>
            <a:off x="379413" y="5068888"/>
            <a:ext cx="3787775" cy="1227137"/>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b="1" dirty="0"/>
              <a:t>Scheme for Home delivery of contraceptives</a:t>
            </a:r>
            <a:r>
              <a:rPr lang="en-GB" dirty="0"/>
              <a:t> by ASHAs at doorstep of beneficiaries.</a:t>
            </a:r>
            <a:endParaRPr lang="en-US" dirty="0"/>
          </a:p>
        </p:txBody>
      </p:sp>
      <p:sp>
        <p:nvSpPr>
          <p:cNvPr id="12" name="Rectangle 11">
            <a:extLst>
              <a:ext uri="{FF2B5EF4-FFF2-40B4-BE49-F238E27FC236}">
                <a16:creationId xmlns:a16="http://schemas.microsoft.com/office/drawing/2014/main" id="{18451786-8770-8A44-91C2-F313ACF918D8}"/>
              </a:ext>
            </a:extLst>
          </p:cNvPr>
          <p:cNvSpPr/>
          <p:nvPr/>
        </p:nvSpPr>
        <p:spPr>
          <a:xfrm>
            <a:off x="4319588" y="5068888"/>
            <a:ext cx="3787775" cy="1227137"/>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t>Vasectomy Fortnight</a:t>
            </a:r>
          </a:p>
        </p:txBody>
      </p:sp>
      <p:sp>
        <p:nvSpPr>
          <p:cNvPr id="14" name="Rectangle 13">
            <a:extLst>
              <a:ext uri="{FF2B5EF4-FFF2-40B4-BE49-F238E27FC236}">
                <a16:creationId xmlns:a16="http://schemas.microsoft.com/office/drawing/2014/main" id="{E3B37001-D4F6-F540-A145-662D7A0A9CA8}"/>
              </a:ext>
            </a:extLst>
          </p:cNvPr>
          <p:cNvSpPr/>
          <p:nvPr/>
        </p:nvSpPr>
        <p:spPr>
          <a:xfrm>
            <a:off x="8259763" y="5068888"/>
            <a:ext cx="3787775" cy="12271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IN" b="1" dirty="0"/>
              <a:t>World Population Day campaign</a:t>
            </a:r>
            <a:endParaRPr lang="en-US" dirty="0"/>
          </a:p>
        </p:txBody>
      </p:sp>
      <p:sp>
        <p:nvSpPr>
          <p:cNvPr id="13" name="Rounded Rectangle 12">
            <a:extLst>
              <a:ext uri="{FF2B5EF4-FFF2-40B4-BE49-F238E27FC236}">
                <a16:creationId xmlns:a16="http://schemas.microsoft.com/office/drawing/2014/main" id="{1AD5F46F-5B9F-7A4E-ADF9-3936ED651C9B}"/>
              </a:ext>
            </a:extLst>
          </p:cNvPr>
          <p:cNvSpPr/>
          <p:nvPr/>
        </p:nvSpPr>
        <p:spPr>
          <a:xfrm>
            <a:off x="539752" y="154912"/>
            <a:ext cx="11125197" cy="508001"/>
          </a:xfrm>
          <a:prstGeom prst="roundRect">
            <a:avLst>
              <a:gd name="adj" fmla="val 50000"/>
            </a:avLst>
          </a:prstGeom>
          <a:solidFill>
            <a:srgbClr val="0974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ounded Rectangle 14">
            <a:extLst>
              <a:ext uri="{FF2B5EF4-FFF2-40B4-BE49-F238E27FC236}">
                <a16:creationId xmlns:a16="http://schemas.microsoft.com/office/drawing/2014/main" id="{CFEDA475-E3BB-CA42-B1F8-5AA94D2A660C}"/>
              </a:ext>
            </a:extLst>
          </p:cNvPr>
          <p:cNvSpPr/>
          <p:nvPr/>
        </p:nvSpPr>
        <p:spPr>
          <a:xfrm>
            <a:off x="641350" y="154912"/>
            <a:ext cx="10909300" cy="508001"/>
          </a:xfrm>
          <a:prstGeom prst="roundRect">
            <a:avLst>
              <a:gd name="adj" fmla="val 50000"/>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altLang="en-US" sz="3200" b="1" dirty="0">
                <a:solidFill>
                  <a:srgbClr val="097458"/>
                </a:solidFill>
              </a:rPr>
              <a:t>Key Interventions : Reproductive Health</a:t>
            </a:r>
          </a:p>
        </p:txBody>
      </p:sp>
    </p:spTree>
    <p:extLst>
      <p:ext uri="{BB962C8B-B14F-4D97-AF65-F5344CB8AC3E}">
        <p14:creationId xmlns:p14="http://schemas.microsoft.com/office/powerpoint/2010/main" val="396608122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494B590A-AC85-4525-B5C9-48E8235DB342}" type="slidenum">
              <a:rPr lang="en-US" smtClean="0"/>
              <a:pPr/>
              <a:t>28</a:t>
            </a:fld>
            <a:endParaRPr lang="en-US" dirty="0"/>
          </a:p>
        </p:txBody>
      </p:sp>
      <p:sp>
        <p:nvSpPr>
          <p:cNvPr id="8" name="TextBox 7"/>
          <p:cNvSpPr txBox="1"/>
          <p:nvPr/>
        </p:nvSpPr>
        <p:spPr>
          <a:xfrm>
            <a:off x="517120" y="1456521"/>
            <a:ext cx="5164491" cy="830995"/>
          </a:xfrm>
          <a:prstGeom prst="rect">
            <a:avLst/>
          </a:prstGeom>
          <a:noFill/>
        </p:spPr>
        <p:txBody>
          <a:bodyPr wrap="square" lIns="91439" tIns="45719" rIns="91439" bIns="45719" rtlCol="0">
            <a:spAutoFit/>
          </a:bodyPr>
          <a:lstStyle/>
          <a:p>
            <a:pPr defTabSz="914354">
              <a:defRPr/>
            </a:pPr>
            <a:r>
              <a:rPr lang="en-IN" sz="2400" b="1" dirty="0">
                <a:solidFill>
                  <a:prstClr val="black"/>
                </a:solidFill>
                <a:latin typeface="Agency FB"/>
              </a:rPr>
              <a:t>In 2019 alone</a:t>
            </a:r>
            <a:r>
              <a:rPr lang="en-IN" sz="2400" dirty="0">
                <a:solidFill>
                  <a:prstClr val="black"/>
                </a:solidFill>
                <a:latin typeface="Agency FB"/>
              </a:rPr>
              <a:t>, it is estimated that with the use of contraceptives:</a:t>
            </a:r>
          </a:p>
        </p:txBody>
      </p:sp>
      <p:graphicFrame>
        <p:nvGraphicFramePr>
          <p:cNvPr id="9" name="Diagram 8"/>
          <p:cNvGraphicFramePr/>
          <p:nvPr>
            <p:extLst/>
          </p:nvPr>
        </p:nvGraphicFramePr>
        <p:xfrm>
          <a:off x="0" y="1369423"/>
          <a:ext cx="9649326" cy="40320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p:cNvSpPr txBox="1"/>
          <p:nvPr/>
        </p:nvSpPr>
        <p:spPr>
          <a:xfrm>
            <a:off x="8584194" y="1680474"/>
            <a:ext cx="3439885" cy="784828"/>
          </a:xfrm>
          <a:prstGeom prst="rect">
            <a:avLst/>
          </a:prstGeom>
          <a:noFill/>
        </p:spPr>
        <p:txBody>
          <a:bodyPr wrap="square" lIns="91439" tIns="45719" rIns="91439" bIns="45719" rtlCol="0" anchor="ctr">
            <a:spAutoFit/>
          </a:bodyPr>
          <a:lstStyle/>
          <a:p>
            <a:pPr defTabSz="914354">
              <a:lnSpc>
                <a:spcPts val="2667"/>
              </a:lnSpc>
              <a:defRPr/>
            </a:pPr>
            <a:r>
              <a:rPr lang="en-US" sz="2133" dirty="0">
                <a:solidFill>
                  <a:prstClr val="black"/>
                </a:solidFill>
                <a:latin typeface="Agency FB"/>
                <a:cs typeface="Times New Roman" panose="02020603050405020304" pitchFamily="18" charset="0"/>
              </a:rPr>
              <a:t>Unintended pregnancies were </a:t>
            </a:r>
          </a:p>
          <a:p>
            <a:pPr defTabSz="914354">
              <a:lnSpc>
                <a:spcPts val="2667"/>
              </a:lnSpc>
              <a:defRPr/>
            </a:pPr>
            <a:r>
              <a:rPr lang="en-US" sz="2667" b="1" dirty="0">
                <a:solidFill>
                  <a:srgbClr val="00B050"/>
                </a:solidFill>
                <a:latin typeface="Agency FB"/>
                <a:cs typeface="Times New Roman" panose="02020603050405020304" pitchFamily="18" charset="0"/>
              </a:rPr>
              <a:t>prevented</a:t>
            </a:r>
          </a:p>
        </p:txBody>
      </p:sp>
      <p:sp>
        <p:nvSpPr>
          <p:cNvPr id="11" name="Rectangle 10"/>
          <p:cNvSpPr/>
          <p:nvPr/>
        </p:nvSpPr>
        <p:spPr>
          <a:xfrm>
            <a:off x="1334479" y="3990872"/>
            <a:ext cx="3015343" cy="1159226"/>
          </a:xfrm>
          <a:prstGeom prst="rect">
            <a:avLst/>
          </a:prstGeom>
        </p:spPr>
        <p:txBody>
          <a:bodyPr wrap="square" lIns="91439" tIns="45719" rIns="91439" bIns="45719">
            <a:spAutoFit/>
          </a:bodyPr>
          <a:lstStyle/>
          <a:p>
            <a:pPr algn="ctr" defTabSz="457167" fontAlgn="base">
              <a:spcBef>
                <a:spcPct val="0"/>
              </a:spcBef>
              <a:spcAft>
                <a:spcPct val="0"/>
              </a:spcAft>
              <a:defRPr/>
            </a:pPr>
            <a:r>
              <a:rPr lang="en-US" sz="2133" dirty="0">
                <a:solidFill>
                  <a:prstClr val="black"/>
                </a:solidFill>
                <a:latin typeface="Agency FB"/>
                <a:cs typeface="Times New Roman" panose="02020603050405020304" pitchFamily="18" charset="0"/>
              </a:rPr>
              <a:t>Women were using a </a:t>
            </a:r>
          </a:p>
          <a:p>
            <a:pPr algn="ctr" defTabSz="457167" fontAlgn="base">
              <a:spcBef>
                <a:spcPct val="0"/>
              </a:spcBef>
              <a:spcAft>
                <a:spcPct val="0"/>
              </a:spcAft>
              <a:defRPr/>
            </a:pPr>
            <a:r>
              <a:rPr lang="en-US" sz="2400" b="1" dirty="0">
                <a:solidFill>
                  <a:srgbClr val="00B050"/>
                </a:solidFill>
                <a:latin typeface="Agency FB"/>
                <a:cs typeface="Times New Roman" panose="02020603050405020304" pitchFamily="18" charset="0"/>
              </a:rPr>
              <a:t>Modern Method of Contraception</a:t>
            </a:r>
          </a:p>
        </p:txBody>
      </p:sp>
      <p:sp>
        <p:nvSpPr>
          <p:cNvPr id="12" name="TextBox 11"/>
          <p:cNvSpPr txBox="1"/>
          <p:nvPr/>
        </p:nvSpPr>
        <p:spPr>
          <a:xfrm>
            <a:off x="8610600" y="3044647"/>
            <a:ext cx="3439885" cy="784828"/>
          </a:xfrm>
          <a:prstGeom prst="rect">
            <a:avLst/>
          </a:prstGeom>
          <a:noFill/>
        </p:spPr>
        <p:txBody>
          <a:bodyPr wrap="square" lIns="91439" tIns="45719" rIns="91439" bIns="45719" rtlCol="0" anchor="ctr">
            <a:spAutoFit/>
          </a:bodyPr>
          <a:lstStyle/>
          <a:p>
            <a:pPr defTabSz="914354">
              <a:lnSpc>
                <a:spcPts val="2667"/>
              </a:lnSpc>
              <a:defRPr/>
            </a:pPr>
            <a:r>
              <a:rPr lang="en-US" sz="2133" dirty="0">
                <a:solidFill>
                  <a:prstClr val="black"/>
                </a:solidFill>
                <a:latin typeface="Agency FB"/>
                <a:cs typeface="Times New Roman" panose="02020603050405020304" pitchFamily="18" charset="0"/>
              </a:rPr>
              <a:t>Unsafe Abortions were</a:t>
            </a:r>
          </a:p>
          <a:p>
            <a:pPr defTabSz="914354">
              <a:lnSpc>
                <a:spcPts val="2667"/>
              </a:lnSpc>
              <a:defRPr/>
            </a:pPr>
            <a:r>
              <a:rPr lang="en-US" sz="2667" b="1" dirty="0">
                <a:solidFill>
                  <a:srgbClr val="00B050"/>
                </a:solidFill>
                <a:latin typeface="Agency FB"/>
                <a:cs typeface="Times New Roman" panose="02020603050405020304" pitchFamily="18" charset="0"/>
              </a:rPr>
              <a:t>averted</a:t>
            </a:r>
          </a:p>
        </p:txBody>
      </p:sp>
      <p:sp>
        <p:nvSpPr>
          <p:cNvPr id="13" name="TextBox 12"/>
          <p:cNvSpPr txBox="1"/>
          <p:nvPr/>
        </p:nvSpPr>
        <p:spPr>
          <a:xfrm>
            <a:off x="8602336" y="4387437"/>
            <a:ext cx="3439885" cy="784828"/>
          </a:xfrm>
          <a:prstGeom prst="rect">
            <a:avLst/>
          </a:prstGeom>
          <a:noFill/>
        </p:spPr>
        <p:txBody>
          <a:bodyPr wrap="square" lIns="91439" tIns="45719" rIns="91439" bIns="45719" rtlCol="0" anchor="ctr">
            <a:spAutoFit/>
          </a:bodyPr>
          <a:lstStyle/>
          <a:p>
            <a:pPr defTabSz="914354">
              <a:lnSpc>
                <a:spcPts val="2667"/>
              </a:lnSpc>
              <a:defRPr/>
            </a:pPr>
            <a:r>
              <a:rPr lang="en-US" sz="2133" dirty="0">
                <a:solidFill>
                  <a:prstClr val="black"/>
                </a:solidFill>
                <a:latin typeface="Agency FB"/>
                <a:cs typeface="Times New Roman" panose="02020603050405020304" pitchFamily="18" charset="0"/>
              </a:rPr>
              <a:t>Maternal deaths were</a:t>
            </a:r>
          </a:p>
          <a:p>
            <a:pPr defTabSz="914354">
              <a:lnSpc>
                <a:spcPts val="2667"/>
              </a:lnSpc>
              <a:defRPr/>
            </a:pPr>
            <a:r>
              <a:rPr lang="en-US" sz="2667" b="1" dirty="0">
                <a:solidFill>
                  <a:srgbClr val="00B050"/>
                </a:solidFill>
                <a:latin typeface="Agency FB"/>
                <a:cs typeface="Times New Roman" panose="02020603050405020304" pitchFamily="18" charset="0"/>
              </a:rPr>
              <a:t>averted</a:t>
            </a:r>
          </a:p>
        </p:txBody>
      </p:sp>
      <p:sp>
        <p:nvSpPr>
          <p:cNvPr id="14" name="TextBox 13"/>
          <p:cNvSpPr txBox="1"/>
          <p:nvPr/>
        </p:nvSpPr>
        <p:spPr>
          <a:xfrm>
            <a:off x="9242614" y="5948737"/>
            <a:ext cx="2685687" cy="256543"/>
          </a:xfrm>
          <a:prstGeom prst="rect">
            <a:avLst/>
          </a:prstGeom>
          <a:noFill/>
        </p:spPr>
        <p:txBody>
          <a:bodyPr wrap="square" lIns="91439" tIns="45719" rIns="91439" bIns="45719" rtlCol="0">
            <a:spAutoFit/>
          </a:bodyPr>
          <a:lstStyle/>
          <a:p>
            <a:pPr algn="ctr" defTabSz="914354">
              <a:defRPr/>
            </a:pPr>
            <a:r>
              <a:rPr lang="en-IN" sz="1067" i="1" dirty="0">
                <a:solidFill>
                  <a:prstClr val="black"/>
                </a:solidFill>
                <a:latin typeface="Franklin Gothic Book"/>
              </a:rPr>
              <a:t>Source:- TRACK 20 Estimates</a:t>
            </a:r>
          </a:p>
        </p:txBody>
      </p:sp>
      <p:sp>
        <p:nvSpPr>
          <p:cNvPr id="15" name="Rounded Rectangle 14">
            <a:extLst>
              <a:ext uri="{FF2B5EF4-FFF2-40B4-BE49-F238E27FC236}">
                <a16:creationId xmlns:a16="http://schemas.microsoft.com/office/drawing/2014/main" id="{E70A1773-4763-D743-B5FB-304C4E517BBB}"/>
              </a:ext>
            </a:extLst>
          </p:cNvPr>
          <p:cNvSpPr/>
          <p:nvPr/>
        </p:nvSpPr>
        <p:spPr>
          <a:xfrm>
            <a:off x="482603" y="177799"/>
            <a:ext cx="11125197" cy="607884"/>
          </a:xfrm>
          <a:prstGeom prst="roundRect">
            <a:avLst>
              <a:gd name="adj" fmla="val 50000"/>
            </a:avLst>
          </a:prstGeom>
          <a:solidFill>
            <a:srgbClr val="0974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ounded Rectangle 15">
            <a:extLst>
              <a:ext uri="{FF2B5EF4-FFF2-40B4-BE49-F238E27FC236}">
                <a16:creationId xmlns:a16="http://schemas.microsoft.com/office/drawing/2014/main" id="{FF786843-D5AC-2546-BB58-1A1B436B7CC7}"/>
              </a:ext>
            </a:extLst>
          </p:cNvPr>
          <p:cNvSpPr/>
          <p:nvPr/>
        </p:nvSpPr>
        <p:spPr>
          <a:xfrm>
            <a:off x="584201" y="177799"/>
            <a:ext cx="10909300" cy="607884"/>
          </a:xfrm>
          <a:prstGeom prst="roundRect">
            <a:avLst>
              <a:gd name="adj" fmla="val 50000"/>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ltLang="en-US" sz="3200" b="1" dirty="0">
                <a:solidFill>
                  <a:srgbClr val="097458"/>
                </a:solidFill>
              </a:rPr>
              <a:t>Impact of efforts of Family Planning</a:t>
            </a:r>
            <a:endParaRPr lang="en-US" sz="3200" dirty="0">
              <a:solidFill>
                <a:srgbClr val="097458"/>
              </a:solidFill>
            </a:endParaRPr>
          </a:p>
        </p:txBody>
      </p:sp>
    </p:spTree>
    <p:extLst>
      <p:ext uri="{BB962C8B-B14F-4D97-AF65-F5344CB8AC3E}">
        <p14:creationId xmlns:p14="http://schemas.microsoft.com/office/powerpoint/2010/main" val="140880070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B355CA-9089-4D72-A0B8-1D05898DAD72}"/>
              </a:ext>
            </a:extLst>
          </p:cNvPr>
          <p:cNvSpPr>
            <a:spLocks noGrp="1"/>
          </p:cNvSpPr>
          <p:nvPr>
            <p:ph type="body" idx="1"/>
          </p:nvPr>
        </p:nvSpPr>
        <p:spPr>
          <a:xfrm>
            <a:off x="509624" y="1440699"/>
            <a:ext cx="5860087" cy="4986675"/>
          </a:xfrm>
        </p:spPr>
        <p:txBody>
          <a:bodyPr>
            <a:noAutofit/>
          </a:bodyPr>
          <a:lstStyle/>
          <a:p>
            <a:pPr marL="0" indent="0">
              <a:buNone/>
              <a:defRPr/>
            </a:pPr>
            <a:r>
              <a:rPr lang="en-US" sz="2400" b="1" u="sng" dirty="0"/>
              <a:t>Temporary Methods</a:t>
            </a:r>
          </a:p>
          <a:p>
            <a:pPr eaLnBrk="1" hangingPunct="1">
              <a:defRPr/>
            </a:pPr>
            <a:r>
              <a:rPr lang="en-US" sz="2100" dirty="0"/>
              <a:t>Condoms (Nirodh)</a:t>
            </a:r>
          </a:p>
          <a:p>
            <a:pPr eaLnBrk="1" hangingPunct="1">
              <a:defRPr/>
            </a:pPr>
            <a:r>
              <a:rPr lang="en-US" sz="2100" dirty="0"/>
              <a:t>Oral Contraceptive Pills- </a:t>
            </a:r>
          </a:p>
          <a:p>
            <a:pPr lvl="1" eaLnBrk="1" hangingPunct="1">
              <a:defRPr/>
            </a:pPr>
            <a:r>
              <a:rPr lang="en-US" sz="2100" dirty="0"/>
              <a:t>Combined Oral Contraceptives (Mala N)</a:t>
            </a:r>
          </a:p>
          <a:p>
            <a:pPr lvl="1" eaLnBrk="1" hangingPunct="1">
              <a:defRPr/>
            </a:pPr>
            <a:r>
              <a:rPr lang="en-US" sz="2100" b="1" dirty="0">
                <a:solidFill>
                  <a:srgbClr val="0070C0"/>
                </a:solidFill>
              </a:rPr>
              <a:t>Centchroman (Chhaya)</a:t>
            </a:r>
          </a:p>
          <a:p>
            <a:pPr lvl="1" eaLnBrk="1" hangingPunct="1">
              <a:defRPr/>
            </a:pPr>
            <a:r>
              <a:rPr lang="en-US" sz="2100" dirty="0"/>
              <a:t>Emergency Contraceptive Pills (Ezy Pill)</a:t>
            </a:r>
          </a:p>
          <a:p>
            <a:pPr eaLnBrk="1" hangingPunct="1">
              <a:defRPr/>
            </a:pPr>
            <a:r>
              <a:rPr lang="en-US" sz="2100" dirty="0"/>
              <a:t>IUCD-380A, 375</a:t>
            </a:r>
          </a:p>
          <a:p>
            <a:pPr eaLnBrk="1" hangingPunct="1">
              <a:defRPr/>
            </a:pPr>
            <a:r>
              <a:rPr lang="en-US" sz="2100" b="1" dirty="0">
                <a:solidFill>
                  <a:srgbClr val="0070C0"/>
                </a:solidFill>
              </a:rPr>
              <a:t>Injectable MPA (Antara Program)</a:t>
            </a:r>
          </a:p>
          <a:p>
            <a:pPr marL="0" indent="0">
              <a:buNone/>
              <a:defRPr/>
            </a:pPr>
            <a:r>
              <a:rPr lang="en-US" sz="2400" b="1" u="sng" dirty="0"/>
              <a:t>Permanent Methods</a:t>
            </a:r>
          </a:p>
          <a:p>
            <a:pPr eaLnBrk="1" hangingPunct="1">
              <a:defRPr/>
            </a:pPr>
            <a:r>
              <a:rPr lang="en-US" sz="2100" dirty="0"/>
              <a:t>Male Sterilization (Conventional Vasectomy/NSV)</a:t>
            </a:r>
          </a:p>
          <a:p>
            <a:pPr eaLnBrk="1" hangingPunct="1">
              <a:defRPr/>
            </a:pPr>
            <a:r>
              <a:rPr lang="en-US" sz="2100" dirty="0"/>
              <a:t>Female Sterilization (Minilap/Laparoscopic)</a:t>
            </a:r>
          </a:p>
          <a:p>
            <a:pPr eaLnBrk="1" hangingPunct="1">
              <a:defRPr/>
            </a:pPr>
            <a:endParaRPr lang="en-US" sz="2100" dirty="0"/>
          </a:p>
        </p:txBody>
      </p:sp>
      <p:pic>
        <p:nvPicPr>
          <p:cNvPr id="60421" name="Content Placeholder 3"/>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10466917" y="1325034"/>
            <a:ext cx="1481667" cy="1708151"/>
          </a:xfrm>
          <a:prstGeom prst="rect">
            <a:avLst/>
          </a:prstGeom>
          <a:noFill/>
          <a:ln w="9525">
            <a:noFill/>
            <a:miter lim="800000"/>
            <a:headEnd/>
            <a:tailEnd/>
          </a:ln>
        </p:spPr>
      </p:pic>
      <p:pic>
        <p:nvPicPr>
          <p:cNvPr id="60422" name="Picture 6" descr="C:\Users\Dr.Nimisha Goel\Pictures\Cu IUCD 375.jpg"/>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10452101" y="3710517"/>
            <a:ext cx="1519767" cy="1987549"/>
          </a:xfrm>
          <a:prstGeom prst="rect">
            <a:avLst/>
          </a:prstGeom>
          <a:noFill/>
          <a:ln w="9525">
            <a:noFill/>
            <a:miter lim="800000"/>
            <a:headEnd/>
            <a:tailEnd/>
          </a:ln>
        </p:spPr>
      </p:pic>
      <p:sp>
        <p:nvSpPr>
          <p:cNvPr id="60423" name="TextBox 13"/>
          <p:cNvSpPr txBox="1">
            <a:spLocks noChangeArrowheads="1"/>
          </p:cNvSpPr>
          <p:nvPr/>
        </p:nvSpPr>
        <p:spPr bwMode="auto">
          <a:xfrm>
            <a:off x="10466917" y="2834217"/>
            <a:ext cx="1481667" cy="378883"/>
          </a:xfrm>
          <a:prstGeom prst="rect">
            <a:avLst/>
          </a:prstGeom>
          <a:noFill/>
          <a:ln w="9525">
            <a:noFill/>
            <a:miter lim="800000"/>
            <a:headEnd/>
            <a:tailEnd/>
          </a:ln>
        </p:spPr>
        <p:txBody>
          <a:bodyPr lIns="91438" tIns="45719" rIns="91438" bIns="45719">
            <a:spAutoFit/>
          </a:bodyPr>
          <a:lstStyle/>
          <a:p>
            <a:pPr eaLnBrk="1" hangingPunct="1"/>
            <a:r>
              <a:rPr lang="en-US" altLang="en-US" dirty="0"/>
              <a:t>IUCD 380 A</a:t>
            </a:r>
          </a:p>
        </p:txBody>
      </p:sp>
      <p:sp>
        <p:nvSpPr>
          <p:cNvPr id="60424" name="TextBox 14"/>
          <p:cNvSpPr txBox="1">
            <a:spLocks noChangeArrowheads="1"/>
          </p:cNvSpPr>
          <p:nvPr/>
        </p:nvSpPr>
        <p:spPr bwMode="auto">
          <a:xfrm>
            <a:off x="10547351" y="5698067"/>
            <a:ext cx="1322916" cy="381000"/>
          </a:xfrm>
          <a:prstGeom prst="rect">
            <a:avLst/>
          </a:prstGeom>
          <a:noFill/>
          <a:ln w="9525">
            <a:noFill/>
            <a:miter lim="800000"/>
            <a:headEnd/>
            <a:tailEnd/>
          </a:ln>
        </p:spPr>
        <p:txBody>
          <a:bodyPr lIns="91438" tIns="45719" rIns="91438" bIns="45719">
            <a:spAutoFit/>
          </a:bodyPr>
          <a:lstStyle/>
          <a:p>
            <a:pPr eaLnBrk="1" hangingPunct="1"/>
            <a:r>
              <a:rPr lang="en-US" altLang="en-US" dirty="0"/>
              <a:t>IUCD 375</a:t>
            </a:r>
          </a:p>
        </p:txBody>
      </p:sp>
      <p:grpSp>
        <p:nvGrpSpPr>
          <p:cNvPr id="23" name="Group 22"/>
          <p:cNvGrpSpPr/>
          <p:nvPr/>
        </p:nvGrpSpPr>
        <p:grpSpPr>
          <a:xfrm>
            <a:off x="6698287" y="1641895"/>
            <a:ext cx="3148457" cy="4811102"/>
            <a:chOff x="6694678" y="1440699"/>
            <a:chExt cx="3148457" cy="4811102"/>
          </a:xfrm>
        </p:grpSpPr>
        <p:grpSp>
          <p:nvGrpSpPr>
            <p:cNvPr id="11" name="Group 10"/>
            <p:cNvGrpSpPr/>
            <p:nvPr/>
          </p:nvGrpSpPr>
          <p:grpSpPr>
            <a:xfrm>
              <a:off x="6694678" y="1440699"/>
              <a:ext cx="3148457" cy="4811102"/>
              <a:chOff x="6901685" y="1577667"/>
              <a:chExt cx="3148457" cy="4811102"/>
            </a:xfrm>
          </p:grpSpPr>
          <p:grpSp>
            <p:nvGrpSpPr>
              <p:cNvPr id="12" name="Group 8"/>
              <p:cNvGrpSpPr/>
              <p:nvPr/>
            </p:nvGrpSpPr>
            <p:grpSpPr>
              <a:xfrm>
                <a:off x="6901685" y="1619339"/>
                <a:ext cx="3148457" cy="4769430"/>
                <a:chOff x="6958437" y="1515019"/>
                <a:chExt cx="3148457" cy="4769430"/>
              </a:xfrm>
            </p:grpSpPr>
            <p:pic>
              <p:nvPicPr>
                <p:cNvPr id="15" name="Picture 14"/>
                <p:cNvPicPr/>
                <p:nvPr/>
              </p:nvPicPr>
              <p:blipFill>
                <a:blip r:embed="rId5" cstate="email">
                  <a:extLst>
                    <a:ext uri="{28A0092B-C50C-407E-A947-70E740481C1C}">
                      <a14:useLocalDpi xmlns:a14="http://schemas.microsoft.com/office/drawing/2010/main"/>
                    </a:ext>
                  </a:extLst>
                </a:blip>
                <a:srcRect/>
                <a:stretch>
                  <a:fillRect/>
                </a:stretch>
              </p:blipFill>
              <p:spPr bwMode="auto">
                <a:xfrm>
                  <a:off x="8653646" y="1515019"/>
                  <a:ext cx="1159052" cy="8318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16" name="Object 3"/>
                <p:cNvGraphicFramePr>
                  <a:graphicFrameLocks noChangeAspect="1"/>
                </p:cNvGraphicFramePr>
                <p:nvPr/>
              </p:nvGraphicFramePr>
              <p:xfrm>
                <a:off x="8614216" y="2530397"/>
                <a:ext cx="1468889" cy="718248"/>
              </p:xfrm>
              <a:graphic>
                <a:graphicData uri="http://schemas.openxmlformats.org/presentationml/2006/ole">
                  <mc:AlternateContent xmlns:mc="http://schemas.openxmlformats.org/markup-compatibility/2006">
                    <mc:Choice xmlns:v="urn:schemas-microsoft-com:vml" Requires="v">
                      <p:oleObj spid="_x0000_s1064" name="Bitmap Image" r:id="rId6" imgW="2476500" imgH="1447800" progId="PBrush">
                        <p:embed/>
                      </p:oleObj>
                    </mc:Choice>
                    <mc:Fallback>
                      <p:oleObj name="Bitmap Image" r:id="rId6" imgW="2476500" imgH="1447800" progId="PBrush">
                        <p:embed/>
                        <p:pic>
                          <p:nvPicPr>
                            <p:cNvPr id="16"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14216" y="2530397"/>
                              <a:ext cx="1468889" cy="718248"/>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7" name="Picture 16"/>
                <p:cNvPicPr/>
                <p:nvPr/>
              </p:nvPicPr>
              <p:blipFill rotWithShape="1">
                <a:blip r:embed="rId8" cstate="print">
                  <a:extLst>
                    <a:ext uri="{28A0092B-C50C-407E-A947-70E740481C1C}">
                      <a14:useLocalDpi xmlns:a14="http://schemas.microsoft.com/office/drawing/2010/main" val="0"/>
                    </a:ext>
                  </a:extLst>
                </a:blip>
                <a:srcRect r="7519"/>
                <a:stretch/>
              </p:blipFill>
              <p:spPr bwMode="auto">
                <a:xfrm>
                  <a:off x="6958437" y="3382273"/>
                  <a:ext cx="3126860" cy="1035593"/>
                </a:xfrm>
                <a:prstGeom prst="rect">
                  <a:avLst/>
                </a:prstGeom>
                <a:noFill/>
                <a:ln>
                  <a:noFill/>
                </a:ln>
                <a:extLst>
                  <a:ext uri="{53640926-AAD7-44D8-BBD7-CCE9431645EC}">
                    <a14:shadowObscured xmlns:a14="http://schemas.microsoft.com/office/drawing/2010/main"/>
                  </a:ext>
                </a:extLst>
              </p:spPr>
            </p:pic>
            <p:pic>
              <p:nvPicPr>
                <p:cNvPr id="18" name="Picture 5"/>
                <p:cNvPicPr>
                  <a:picLocks noChangeAspect="1" noChangeArrowheads="1"/>
                </p:cNvPicPr>
                <p:nvPr/>
              </p:nvPicPr>
              <p:blipFill>
                <a:blip r:embed="rId9" cstate="print"/>
                <a:srcRect l="36530" t="31250" r="35944" b="41667"/>
                <a:stretch>
                  <a:fillRect/>
                </a:stretch>
              </p:blipFill>
              <p:spPr bwMode="auto">
                <a:xfrm>
                  <a:off x="6958437" y="4560925"/>
                  <a:ext cx="1468889" cy="7314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19" name="Object 5"/>
                <p:cNvGraphicFramePr>
                  <a:graphicFrameLocks noChangeAspect="1"/>
                </p:cNvGraphicFramePr>
                <p:nvPr/>
              </p:nvGraphicFramePr>
              <p:xfrm>
                <a:off x="8614217" y="4532721"/>
                <a:ext cx="1492677" cy="759608"/>
              </p:xfrm>
              <a:graphic>
                <a:graphicData uri="http://schemas.openxmlformats.org/presentationml/2006/ole">
                  <mc:AlternateContent xmlns:mc="http://schemas.openxmlformats.org/markup-compatibility/2006">
                    <mc:Choice xmlns:v="urn:schemas-microsoft-com:vml" Requires="v">
                      <p:oleObj spid="_x0000_s1065" name="Bitmap Image" r:id="rId10" imgW="2466667" imgH="1419048" progId="PBrush">
                        <p:embed/>
                      </p:oleObj>
                    </mc:Choice>
                    <mc:Fallback>
                      <p:oleObj name="Bitmap Image" r:id="rId10" imgW="2466667" imgH="1419048" progId="PBrush">
                        <p:embed/>
                        <p:pic>
                          <p:nvPicPr>
                            <p:cNvPr id="19"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614217" y="4532721"/>
                              <a:ext cx="1492677" cy="759608"/>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20" name="Picture 19"/>
                <p:cNvPicPr>
                  <a:picLocks noChangeAspect="1"/>
                </p:cNvPicPr>
                <p:nvPr/>
              </p:nvPicPr>
              <p:blipFill>
                <a:blip r:embed="rId12"/>
                <a:stretch>
                  <a:fillRect/>
                </a:stretch>
              </p:blipFill>
              <p:spPr>
                <a:xfrm>
                  <a:off x="7172857" y="5509674"/>
                  <a:ext cx="2652385" cy="774775"/>
                </a:xfrm>
                <a:prstGeom prst="rect">
                  <a:avLst/>
                </a:prstGeom>
              </p:spPr>
            </p:pic>
          </p:grpSp>
          <p:pic>
            <p:nvPicPr>
              <p:cNvPr id="13" name="Picture 12"/>
              <p:cNvPicPr>
                <a:picLocks noChangeAspect="1"/>
              </p:cNvPicPr>
              <p:nvPr/>
            </p:nvPicPr>
            <p:blipFill>
              <a:blip r:embed="rId13"/>
              <a:stretch>
                <a:fillRect/>
              </a:stretch>
            </p:blipFill>
            <p:spPr>
              <a:xfrm>
                <a:off x="7254655" y="1577667"/>
                <a:ext cx="1037295" cy="8673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14"/>
              <a:stretch>
                <a:fillRect/>
              </a:stretch>
            </p:blipFill>
            <p:spPr>
              <a:xfrm>
                <a:off x="7049665" y="2588078"/>
                <a:ext cx="1392632" cy="8025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pic>
          <p:nvPicPr>
            <p:cNvPr id="21" name="Picture 3"/>
            <p:cNvPicPr>
              <a:picLocks noChangeAspect="1" noChangeArrowheads="1"/>
            </p:cNvPicPr>
            <p:nvPr/>
          </p:nvPicPr>
          <p:blipFill>
            <a:blip r:embed="rId15"/>
            <a:srcRect/>
            <a:stretch>
              <a:fillRect/>
            </a:stretch>
          </p:blipFill>
          <p:spPr bwMode="auto">
            <a:xfrm rot="10800000">
              <a:off x="6735646" y="3393583"/>
              <a:ext cx="1487511" cy="927280"/>
            </a:xfrm>
            <a:prstGeom prst="rect">
              <a:avLst/>
            </a:prstGeom>
            <a:noFill/>
            <a:ln w="9525">
              <a:noFill/>
              <a:miter lim="800000"/>
              <a:headEnd/>
              <a:tailEnd/>
            </a:ln>
            <a:effectLst/>
          </p:spPr>
        </p:pic>
        <p:pic>
          <p:nvPicPr>
            <p:cNvPr id="22" name="Picture 2"/>
            <p:cNvPicPr>
              <a:picLocks noChangeAspect="1" noChangeArrowheads="1"/>
            </p:cNvPicPr>
            <p:nvPr/>
          </p:nvPicPr>
          <p:blipFill>
            <a:blip r:embed="rId16" cstate="print"/>
            <a:srcRect/>
            <a:stretch>
              <a:fillRect/>
            </a:stretch>
          </p:blipFill>
          <p:spPr bwMode="auto">
            <a:xfrm>
              <a:off x="6703408" y="4532076"/>
              <a:ext cx="1444000" cy="748842"/>
            </a:xfrm>
            <a:prstGeom prst="rect">
              <a:avLst/>
            </a:prstGeom>
            <a:noFill/>
            <a:ln w="9525">
              <a:noFill/>
              <a:miter lim="800000"/>
              <a:headEnd/>
              <a:tailEnd/>
            </a:ln>
            <a:effectLst/>
          </p:spPr>
        </p:pic>
      </p:grpSp>
      <p:sp>
        <p:nvSpPr>
          <p:cNvPr id="2" name="Slide Number Placeholder 1"/>
          <p:cNvSpPr>
            <a:spLocks noGrp="1"/>
          </p:cNvSpPr>
          <p:nvPr>
            <p:ph type="sldNum" sz="quarter" idx="12"/>
          </p:nvPr>
        </p:nvSpPr>
        <p:spPr/>
        <p:txBody>
          <a:bodyPr/>
          <a:lstStyle/>
          <a:p>
            <a:fld id="{ED3821FD-74D9-4987-9F7F-4109DD1B9F8E}" type="slidenum">
              <a:rPr lang="en-US" smtClean="0"/>
              <a:pPr/>
              <a:t>29</a:t>
            </a:fld>
            <a:endParaRPr lang="en-US" dirty="0"/>
          </a:p>
        </p:txBody>
      </p:sp>
      <p:sp>
        <p:nvSpPr>
          <p:cNvPr id="4" name="TextBox 3">
            <a:extLst>
              <a:ext uri="{FF2B5EF4-FFF2-40B4-BE49-F238E27FC236}">
                <a16:creationId xmlns:a16="http://schemas.microsoft.com/office/drawing/2014/main" id="{3990CF5B-B162-48AA-8866-CA77DB1565FA}"/>
              </a:ext>
            </a:extLst>
          </p:cNvPr>
          <p:cNvSpPr txBox="1"/>
          <p:nvPr/>
        </p:nvSpPr>
        <p:spPr>
          <a:xfrm>
            <a:off x="320842" y="829274"/>
            <a:ext cx="11651026" cy="461665"/>
          </a:xfrm>
          <a:prstGeom prst="rect">
            <a:avLst/>
          </a:prstGeom>
          <a:noFill/>
        </p:spPr>
        <p:txBody>
          <a:bodyPr wrap="square" rtlCol="0">
            <a:spAutoFit/>
          </a:bodyPr>
          <a:lstStyle/>
          <a:p>
            <a:pPr algn="ctr"/>
            <a:r>
              <a:rPr lang="en-US" sz="2400" b="1" dirty="0">
                <a:solidFill>
                  <a:srgbClr val="C00000"/>
                </a:solidFill>
              </a:rPr>
              <a:t>Injectable MPA and Centchroman has been recently introduced in contraceptive basket </a:t>
            </a:r>
          </a:p>
        </p:txBody>
      </p:sp>
      <p:sp>
        <p:nvSpPr>
          <p:cNvPr id="24" name="Rounded Rectangle 23">
            <a:extLst>
              <a:ext uri="{FF2B5EF4-FFF2-40B4-BE49-F238E27FC236}">
                <a16:creationId xmlns:a16="http://schemas.microsoft.com/office/drawing/2014/main" id="{2ED5ADD5-5DD9-4A4A-8E5B-1359264A3072}"/>
              </a:ext>
            </a:extLst>
          </p:cNvPr>
          <p:cNvSpPr/>
          <p:nvPr/>
        </p:nvSpPr>
        <p:spPr>
          <a:xfrm>
            <a:off x="482603" y="126999"/>
            <a:ext cx="11125197" cy="508001"/>
          </a:xfrm>
          <a:prstGeom prst="roundRect">
            <a:avLst>
              <a:gd name="adj" fmla="val 50000"/>
            </a:avLst>
          </a:prstGeom>
          <a:solidFill>
            <a:srgbClr val="0974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ounded Rectangle 24">
            <a:extLst>
              <a:ext uri="{FF2B5EF4-FFF2-40B4-BE49-F238E27FC236}">
                <a16:creationId xmlns:a16="http://schemas.microsoft.com/office/drawing/2014/main" id="{BA4D7784-049C-094D-9E95-F48FB8706980}"/>
              </a:ext>
            </a:extLst>
          </p:cNvPr>
          <p:cNvSpPr/>
          <p:nvPr/>
        </p:nvSpPr>
        <p:spPr>
          <a:xfrm>
            <a:off x="584201" y="126999"/>
            <a:ext cx="10909300" cy="508001"/>
          </a:xfrm>
          <a:prstGeom prst="roundRect">
            <a:avLst>
              <a:gd name="adj" fmla="val 50000"/>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3200" b="1" dirty="0">
                <a:solidFill>
                  <a:srgbClr val="035449"/>
                </a:solidFill>
              </a:rPr>
              <a:t>Contraceptive Basket of Choice</a:t>
            </a:r>
            <a:endParaRPr lang="en-US" sz="3200" b="1" dirty="0">
              <a:solidFill>
                <a:srgbClr val="035449"/>
              </a:solidFill>
            </a:endParaRPr>
          </a:p>
        </p:txBody>
      </p:sp>
    </p:spTree>
    <p:extLst>
      <p:ext uri="{BB962C8B-B14F-4D97-AF65-F5344CB8AC3E}">
        <p14:creationId xmlns:p14="http://schemas.microsoft.com/office/powerpoint/2010/main" val="96548883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72873" y="2608712"/>
            <a:ext cx="6092935" cy="304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326192" y="2597160"/>
            <a:ext cx="5376776" cy="3046988"/>
          </a:xfrm>
          <a:prstGeom prst="rect">
            <a:avLst/>
          </a:prstGeom>
          <a:noFill/>
        </p:spPr>
        <p:txBody>
          <a:bodyPr wrap="square">
            <a:spAutoFit/>
          </a:bodyPr>
          <a:lstStyle/>
          <a:p>
            <a:pPr marL="285744" indent="-285744">
              <a:buFont typeface="Arial" panose="020B0604020202020204" pitchFamily="34" charset="0"/>
              <a:buChar char="•"/>
              <a:defRPr/>
            </a:pPr>
            <a:r>
              <a:rPr lang="en-US" sz="2400" dirty="0"/>
              <a:t>Web based, App based and SMS based application</a:t>
            </a:r>
          </a:p>
          <a:p>
            <a:pPr marL="285744" indent="-285744">
              <a:buFont typeface="Arial" panose="020B0604020202020204" pitchFamily="34" charset="0"/>
              <a:buChar char="•"/>
              <a:defRPr/>
            </a:pPr>
            <a:r>
              <a:rPr lang="en-US" sz="2400" dirty="0"/>
              <a:t>Instant access to stock information from National level to ASHA level</a:t>
            </a:r>
          </a:p>
          <a:p>
            <a:pPr marL="285744" indent="-285744">
              <a:buFont typeface="Arial" panose="020B0604020202020204" pitchFamily="34" charset="0"/>
              <a:buChar char="•"/>
              <a:defRPr/>
            </a:pPr>
            <a:r>
              <a:rPr lang="en-US" sz="2400" dirty="0"/>
              <a:t>Auto forecasting of contraceptives</a:t>
            </a:r>
          </a:p>
          <a:p>
            <a:pPr marL="285744" indent="-285744">
              <a:buFont typeface="Arial" panose="020B0604020202020204" pitchFamily="34" charset="0"/>
              <a:buChar char="•"/>
              <a:defRPr/>
            </a:pPr>
            <a:r>
              <a:rPr lang="en-US" sz="2400" dirty="0"/>
              <a:t>SMS alerts for key indicators</a:t>
            </a:r>
          </a:p>
          <a:p>
            <a:pPr marL="285744" indent="-285744">
              <a:buFont typeface="Arial" panose="020B0604020202020204" pitchFamily="34" charset="0"/>
              <a:buChar char="•"/>
              <a:defRPr/>
            </a:pPr>
            <a:r>
              <a:rPr lang="en-US" sz="2400" dirty="0"/>
              <a:t>Auto generated reports for program review</a:t>
            </a:r>
          </a:p>
        </p:txBody>
      </p:sp>
      <p:sp>
        <p:nvSpPr>
          <p:cNvPr id="7" name="Rounded Rectangle 6">
            <a:extLst>
              <a:ext uri="{FF2B5EF4-FFF2-40B4-BE49-F238E27FC236}">
                <a16:creationId xmlns:a16="http://schemas.microsoft.com/office/drawing/2014/main" id="{3652039F-ED0D-B241-B055-8CB04AC5A188}"/>
              </a:ext>
            </a:extLst>
          </p:cNvPr>
          <p:cNvSpPr/>
          <p:nvPr/>
        </p:nvSpPr>
        <p:spPr>
          <a:xfrm>
            <a:off x="482603" y="126999"/>
            <a:ext cx="11125197" cy="508001"/>
          </a:xfrm>
          <a:prstGeom prst="roundRect">
            <a:avLst>
              <a:gd name="adj" fmla="val 50000"/>
            </a:avLst>
          </a:prstGeom>
          <a:solidFill>
            <a:srgbClr val="0974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ounded Rectangle 8">
            <a:extLst>
              <a:ext uri="{FF2B5EF4-FFF2-40B4-BE49-F238E27FC236}">
                <a16:creationId xmlns:a16="http://schemas.microsoft.com/office/drawing/2014/main" id="{F61EC88A-1768-A94E-AA00-2E19AFDECF33}"/>
              </a:ext>
            </a:extLst>
          </p:cNvPr>
          <p:cNvSpPr/>
          <p:nvPr/>
        </p:nvSpPr>
        <p:spPr>
          <a:xfrm>
            <a:off x="584201" y="126999"/>
            <a:ext cx="10909300" cy="508001"/>
          </a:xfrm>
          <a:prstGeom prst="roundRect">
            <a:avLst>
              <a:gd name="adj" fmla="val 50000"/>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3200" b="1" dirty="0">
                <a:solidFill>
                  <a:srgbClr val="035449"/>
                </a:solidFill>
              </a:rPr>
              <a:t>Strengthening Supply Chain- FPLMIS</a:t>
            </a:r>
            <a:endParaRPr lang="en-US" sz="3200" b="1" dirty="0">
              <a:solidFill>
                <a:srgbClr val="035449"/>
              </a:solidFill>
            </a:endParaRPr>
          </a:p>
        </p:txBody>
      </p:sp>
      <p:sp>
        <p:nvSpPr>
          <p:cNvPr id="11" name="Rectangle 10">
            <a:extLst>
              <a:ext uri="{FF2B5EF4-FFF2-40B4-BE49-F238E27FC236}">
                <a16:creationId xmlns:a16="http://schemas.microsoft.com/office/drawing/2014/main" id="{258A8BAF-FBA3-154B-B306-96A53BDA0BD0}"/>
              </a:ext>
            </a:extLst>
          </p:cNvPr>
          <p:cNvSpPr/>
          <p:nvPr/>
        </p:nvSpPr>
        <p:spPr>
          <a:xfrm>
            <a:off x="6065209" y="1164544"/>
            <a:ext cx="5983706" cy="830997"/>
          </a:xfrm>
          <a:prstGeom prst="rect">
            <a:avLst/>
          </a:prstGeom>
        </p:spPr>
        <p:txBody>
          <a:bodyPr wrap="square">
            <a:spAutoFit/>
          </a:bodyPr>
          <a:lstStyle/>
          <a:p>
            <a:pPr algn="ctr"/>
            <a:r>
              <a:rPr lang="en-US" altLang="en-US" sz="2400" b="1" dirty="0"/>
              <a:t>Unified Software for FP logistics t</a:t>
            </a:r>
            <a:r>
              <a:rPr lang="en-US" sz="2400" b="1" dirty="0"/>
              <a:t>o streamline FP logistics and supply chain management</a:t>
            </a:r>
          </a:p>
        </p:txBody>
      </p:sp>
      <p:sp>
        <p:nvSpPr>
          <p:cNvPr id="12" name="TextBox 11">
            <a:extLst>
              <a:ext uri="{FF2B5EF4-FFF2-40B4-BE49-F238E27FC236}">
                <a16:creationId xmlns:a16="http://schemas.microsoft.com/office/drawing/2014/main" id="{1AB8D9D8-14F2-CD44-9829-8C5BCEEF30D7}"/>
              </a:ext>
            </a:extLst>
          </p:cNvPr>
          <p:cNvSpPr txBox="1"/>
          <p:nvPr/>
        </p:nvSpPr>
        <p:spPr>
          <a:xfrm>
            <a:off x="112294" y="1127927"/>
            <a:ext cx="5983706" cy="954107"/>
          </a:xfrm>
          <a:prstGeom prst="rect">
            <a:avLst/>
          </a:prstGeom>
          <a:noFill/>
        </p:spPr>
        <p:txBody>
          <a:bodyPr wrap="square" rtlCol="0">
            <a:spAutoFit/>
          </a:bodyPr>
          <a:lstStyle/>
          <a:p>
            <a:r>
              <a:rPr lang="en-US" sz="2800" b="1" dirty="0"/>
              <a:t>Family Planning Logistics Management Information System (FPLMIS)</a:t>
            </a:r>
          </a:p>
        </p:txBody>
      </p:sp>
      <p:cxnSp>
        <p:nvCxnSpPr>
          <p:cNvPr id="14" name="Straight Connector 13">
            <a:extLst>
              <a:ext uri="{FF2B5EF4-FFF2-40B4-BE49-F238E27FC236}">
                <a16:creationId xmlns:a16="http://schemas.microsoft.com/office/drawing/2014/main" id="{533D4B91-CCD2-0649-AAB2-AEFE2D5147C1}"/>
              </a:ext>
            </a:extLst>
          </p:cNvPr>
          <p:cNvCxnSpPr/>
          <p:nvPr/>
        </p:nvCxnSpPr>
        <p:spPr>
          <a:xfrm>
            <a:off x="6065209" y="1202301"/>
            <a:ext cx="0" cy="807541"/>
          </a:xfrm>
          <a:prstGeom prst="line">
            <a:avLst/>
          </a:prstGeom>
          <a:ln w="28575">
            <a:solidFill>
              <a:srgbClr val="03544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163774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D2EDC918-E191-D548-91C4-45FCA03BF219}"/>
              </a:ext>
            </a:extLst>
          </p:cNvPr>
          <p:cNvSpPr/>
          <p:nvPr/>
        </p:nvSpPr>
        <p:spPr>
          <a:xfrm>
            <a:off x="482603" y="126999"/>
            <a:ext cx="11125197" cy="508001"/>
          </a:xfrm>
          <a:prstGeom prst="roundRect">
            <a:avLst>
              <a:gd name="adj" fmla="val 50000"/>
            </a:avLst>
          </a:prstGeom>
          <a:solidFill>
            <a:srgbClr val="0974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ounded Rectangle 2">
            <a:extLst>
              <a:ext uri="{FF2B5EF4-FFF2-40B4-BE49-F238E27FC236}">
                <a16:creationId xmlns:a16="http://schemas.microsoft.com/office/drawing/2014/main" id="{BD6733C9-0258-3D4E-98C6-38C8CA96CF3E}"/>
              </a:ext>
            </a:extLst>
          </p:cNvPr>
          <p:cNvSpPr/>
          <p:nvPr/>
        </p:nvSpPr>
        <p:spPr>
          <a:xfrm>
            <a:off x="584201" y="126999"/>
            <a:ext cx="10909300" cy="508001"/>
          </a:xfrm>
          <a:prstGeom prst="roundRect">
            <a:avLst>
              <a:gd name="adj" fmla="val 50000"/>
            </a:avLst>
          </a:prstGeom>
          <a:solidFill>
            <a:schemeClr val="bg1">
              <a:lumMod val="95000"/>
            </a:schemeClr>
          </a:solidFill>
          <a:ln>
            <a:solidFill>
              <a:srgbClr val="0974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ltLang="en-US" sz="2800" b="1" dirty="0">
                <a:solidFill>
                  <a:srgbClr val="035449"/>
                </a:solidFill>
              </a:rPr>
              <a:t>RKSK: Key Implementation Approach</a:t>
            </a:r>
            <a:endParaRPr lang="en-US" sz="2800" dirty="0">
              <a:solidFill>
                <a:srgbClr val="035449"/>
              </a:solidFill>
            </a:endParaRPr>
          </a:p>
        </p:txBody>
      </p:sp>
      <p:sp>
        <p:nvSpPr>
          <p:cNvPr id="4" name="Rounded Rectangle 3">
            <a:extLst>
              <a:ext uri="{FF2B5EF4-FFF2-40B4-BE49-F238E27FC236}">
                <a16:creationId xmlns:a16="http://schemas.microsoft.com/office/drawing/2014/main" id="{9716AB3A-DEA9-7046-897B-91509D372529}"/>
              </a:ext>
            </a:extLst>
          </p:cNvPr>
          <p:cNvSpPr/>
          <p:nvPr/>
        </p:nvSpPr>
        <p:spPr>
          <a:xfrm>
            <a:off x="304847" y="852597"/>
            <a:ext cx="707788" cy="830996"/>
          </a:xfrm>
          <a:prstGeom prst="roundRect">
            <a:avLst>
              <a:gd name="adj" fmla="val 10000"/>
            </a:avLst>
          </a:prstGeom>
          <a:blipFill rotWithShape="1">
            <a:blip r:embed="rId2"/>
            <a:stretch>
              <a:fillRect/>
            </a:stretch>
          </a:blipFill>
        </p:spPr>
        <p:style>
          <a:lnRef idx="2">
            <a:schemeClr val="lt1">
              <a:hueOff val="0"/>
              <a:satOff val="0"/>
              <a:lumOff val="0"/>
              <a:alphaOff val="0"/>
            </a:schemeClr>
          </a:lnRef>
          <a:fillRef idx="1">
            <a:scrgbClr r="0" g="0" b="0"/>
          </a:fillRef>
          <a:effectRef idx="0">
            <a:schemeClr val="accent4">
              <a:tint val="50000"/>
              <a:hueOff val="0"/>
              <a:satOff val="0"/>
              <a:lumOff val="0"/>
              <a:alphaOff val="0"/>
            </a:schemeClr>
          </a:effectRef>
          <a:fontRef idx="minor">
            <a:schemeClr val="lt1">
              <a:hueOff val="0"/>
              <a:satOff val="0"/>
              <a:lumOff val="0"/>
              <a:alphaOff val="0"/>
            </a:schemeClr>
          </a:fontRef>
        </p:style>
      </p:sp>
      <p:pic>
        <p:nvPicPr>
          <p:cNvPr id="5" name="Picture 4">
            <a:extLst>
              <a:ext uri="{FF2B5EF4-FFF2-40B4-BE49-F238E27FC236}">
                <a16:creationId xmlns:a16="http://schemas.microsoft.com/office/drawing/2014/main" id="{C6273F1D-318B-C04A-AC23-C50BE6134583}"/>
              </a:ext>
            </a:extLst>
          </p:cNvPr>
          <p:cNvPicPr>
            <a:picLocks noChangeAspect="1"/>
          </p:cNvPicPr>
          <p:nvPr/>
        </p:nvPicPr>
        <p:blipFill rotWithShape="1">
          <a:blip r:embed="rId3">
            <a:clrChange>
              <a:clrFrom>
                <a:srgbClr val="EDEDED"/>
              </a:clrFrom>
              <a:clrTo>
                <a:srgbClr val="EDEDED">
                  <a:alpha val="0"/>
                </a:srgbClr>
              </a:clrTo>
            </a:clrChange>
            <a:extLst>
              <a:ext uri="{28A0092B-C50C-407E-A947-70E740481C1C}">
                <a14:useLocalDpi xmlns:a14="http://schemas.microsoft.com/office/drawing/2010/main" val="0"/>
              </a:ext>
            </a:extLst>
          </a:blip>
          <a:srcRect l="13198" r="15801" b="3127"/>
          <a:stretch/>
        </p:blipFill>
        <p:spPr>
          <a:xfrm>
            <a:off x="3983140" y="760552"/>
            <a:ext cx="990891" cy="1049766"/>
          </a:xfrm>
          <a:prstGeom prst="rect">
            <a:avLst/>
          </a:prstGeom>
        </p:spPr>
      </p:pic>
      <p:pic>
        <p:nvPicPr>
          <p:cNvPr id="6" name="Picture 5">
            <a:extLst>
              <a:ext uri="{FF2B5EF4-FFF2-40B4-BE49-F238E27FC236}">
                <a16:creationId xmlns:a16="http://schemas.microsoft.com/office/drawing/2014/main" id="{1EC4B979-BB00-8347-A38D-33683768116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37682" y="685239"/>
            <a:ext cx="794783" cy="794783"/>
          </a:xfrm>
          <a:prstGeom prst="rect">
            <a:avLst/>
          </a:prstGeom>
        </p:spPr>
      </p:pic>
      <p:sp>
        <p:nvSpPr>
          <p:cNvPr id="16" name="TextBox 15">
            <a:extLst>
              <a:ext uri="{FF2B5EF4-FFF2-40B4-BE49-F238E27FC236}">
                <a16:creationId xmlns:a16="http://schemas.microsoft.com/office/drawing/2014/main" id="{DFE7342B-4A45-E449-8C47-659D14AB9961}"/>
              </a:ext>
            </a:extLst>
          </p:cNvPr>
          <p:cNvSpPr txBox="1"/>
          <p:nvPr/>
        </p:nvSpPr>
        <p:spPr>
          <a:xfrm>
            <a:off x="1201593" y="946017"/>
            <a:ext cx="2817418" cy="830997"/>
          </a:xfrm>
          <a:prstGeom prst="rect">
            <a:avLst/>
          </a:prstGeom>
          <a:noFill/>
        </p:spPr>
        <p:txBody>
          <a:bodyPr wrap="square" rtlCol="0">
            <a:spAutoFit/>
          </a:bodyPr>
          <a:lstStyle/>
          <a:p>
            <a:r>
              <a:rPr lang="en-US" sz="2400" b="1" dirty="0"/>
              <a:t>Facility Based Approach</a:t>
            </a:r>
          </a:p>
        </p:txBody>
      </p:sp>
      <p:sp>
        <p:nvSpPr>
          <p:cNvPr id="17" name="Rectangle 16">
            <a:extLst>
              <a:ext uri="{FF2B5EF4-FFF2-40B4-BE49-F238E27FC236}">
                <a16:creationId xmlns:a16="http://schemas.microsoft.com/office/drawing/2014/main" id="{170045C8-7653-F144-85FD-10C03DF7AE07}"/>
              </a:ext>
            </a:extLst>
          </p:cNvPr>
          <p:cNvSpPr/>
          <p:nvPr/>
        </p:nvSpPr>
        <p:spPr>
          <a:xfrm>
            <a:off x="436597" y="1908716"/>
            <a:ext cx="3337771" cy="2375009"/>
          </a:xfrm>
          <a:prstGeom prst="rect">
            <a:avLst/>
          </a:prstGeom>
        </p:spPr>
        <p:txBody>
          <a:bodyPr wrap="square">
            <a:spAutoFit/>
          </a:bodyPr>
          <a:lstStyle/>
          <a:p>
            <a:pPr marL="342900" indent="-342900" defTabSz="457200">
              <a:spcBef>
                <a:spcPts val="1000"/>
              </a:spcBef>
              <a:buClr>
                <a:srgbClr val="097458"/>
              </a:buClr>
              <a:buSzPct val="80000"/>
              <a:buFont typeface="Wingdings 3" charset="2"/>
              <a:buChar char=""/>
            </a:pPr>
            <a:r>
              <a:rPr lang="en-US" sz="2000" dirty="0"/>
              <a:t>Adolescent Friendly Health Clinics (AFHCs) providing counselling and clinical   services </a:t>
            </a:r>
          </a:p>
          <a:p>
            <a:pPr marL="342900" indent="-342900" defTabSz="457200">
              <a:spcBef>
                <a:spcPts val="1000"/>
              </a:spcBef>
              <a:buClr>
                <a:srgbClr val="097458"/>
              </a:buClr>
              <a:buSzPct val="80000"/>
              <a:buFont typeface="Wingdings 3" charset="2"/>
              <a:buChar char=""/>
            </a:pPr>
            <a:r>
              <a:rPr lang="en-US" sz="2000" b="1" dirty="0">
                <a:solidFill>
                  <a:schemeClr val="tx2">
                    <a:lumMod val="50000"/>
                  </a:schemeClr>
                </a:solidFill>
              </a:rPr>
              <a:t>Adolescent Health Resource Centre at District Hospital </a:t>
            </a:r>
          </a:p>
        </p:txBody>
      </p:sp>
      <p:cxnSp>
        <p:nvCxnSpPr>
          <p:cNvPr id="18" name="Straight Connector 17">
            <a:extLst>
              <a:ext uri="{FF2B5EF4-FFF2-40B4-BE49-F238E27FC236}">
                <a16:creationId xmlns:a16="http://schemas.microsoft.com/office/drawing/2014/main" id="{CF412D3F-45CD-9043-8BDE-675B8943B4CA}"/>
              </a:ext>
            </a:extLst>
          </p:cNvPr>
          <p:cNvCxnSpPr>
            <a:cxnSpLocks/>
          </p:cNvCxnSpPr>
          <p:nvPr/>
        </p:nvCxnSpPr>
        <p:spPr>
          <a:xfrm>
            <a:off x="3774368" y="852597"/>
            <a:ext cx="0" cy="4085066"/>
          </a:xfrm>
          <a:prstGeom prst="line">
            <a:avLst/>
          </a:prstGeom>
          <a:ln>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CE25641-B387-964A-B7E7-3B999B5FB7F9}"/>
              </a:ext>
            </a:extLst>
          </p:cNvPr>
          <p:cNvCxnSpPr>
            <a:cxnSpLocks/>
          </p:cNvCxnSpPr>
          <p:nvPr/>
        </p:nvCxnSpPr>
        <p:spPr>
          <a:xfrm>
            <a:off x="8383077" y="1007350"/>
            <a:ext cx="0" cy="4085066"/>
          </a:xfrm>
          <a:prstGeom prst="line">
            <a:avLst/>
          </a:prstGeom>
          <a:ln>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29D9806E-3297-A844-A16B-42E5862CC685}"/>
              </a:ext>
            </a:extLst>
          </p:cNvPr>
          <p:cNvSpPr txBox="1"/>
          <p:nvPr/>
        </p:nvSpPr>
        <p:spPr>
          <a:xfrm>
            <a:off x="5144382" y="946017"/>
            <a:ext cx="2305569" cy="830997"/>
          </a:xfrm>
          <a:prstGeom prst="rect">
            <a:avLst/>
          </a:prstGeom>
          <a:noFill/>
        </p:spPr>
        <p:txBody>
          <a:bodyPr wrap="square" rtlCol="0">
            <a:spAutoFit/>
          </a:bodyPr>
          <a:lstStyle/>
          <a:p>
            <a:r>
              <a:rPr lang="en-US" sz="2400" b="1" dirty="0"/>
              <a:t>Community Based Approach</a:t>
            </a:r>
          </a:p>
        </p:txBody>
      </p:sp>
      <p:sp>
        <p:nvSpPr>
          <p:cNvPr id="22" name="Rectangle 21">
            <a:extLst>
              <a:ext uri="{FF2B5EF4-FFF2-40B4-BE49-F238E27FC236}">
                <a16:creationId xmlns:a16="http://schemas.microsoft.com/office/drawing/2014/main" id="{092D6382-5F53-B443-821E-E83252FC4EE0}"/>
              </a:ext>
            </a:extLst>
          </p:cNvPr>
          <p:cNvSpPr/>
          <p:nvPr/>
        </p:nvSpPr>
        <p:spPr>
          <a:xfrm>
            <a:off x="3917321" y="1810318"/>
            <a:ext cx="4450010" cy="4088299"/>
          </a:xfrm>
          <a:prstGeom prst="rect">
            <a:avLst/>
          </a:prstGeom>
        </p:spPr>
        <p:txBody>
          <a:bodyPr wrap="square">
            <a:spAutoFit/>
          </a:bodyPr>
          <a:lstStyle/>
          <a:p>
            <a:pPr marL="342900" indent="-342900" defTabSz="457200">
              <a:spcBef>
                <a:spcPts val="1000"/>
              </a:spcBef>
              <a:buClr>
                <a:srgbClr val="097458"/>
              </a:buClr>
              <a:buSzPct val="80000"/>
              <a:buFont typeface="Wingdings 3" charset="2"/>
              <a:buChar char=""/>
            </a:pPr>
            <a:r>
              <a:rPr lang="en-US" sz="2000" dirty="0"/>
              <a:t>Weekly Iron Folic Acid Supplementation (WIFS) Program</a:t>
            </a:r>
          </a:p>
          <a:p>
            <a:pPr marL="342900" indent="-342900" defTabSz="457200">
              <a:spcBef>
                <a:spcPts val="1000"/>
              </a:spcBef>
              <a:buClr>
                <a:srgbClr val="097458"/>
              </a:buClr>
              <a:buSzPct val="80000"/>
              <a:buFont typeface="Wingdings 3" charset="2"/>
              <a:buChar char=""/>
            </a:pPr>
            <a:r>
              <a:rPr lang="en-US" sz="2000" dirty="0"/>
              <a:t>Deworming during National Deworming Day (NDD)</a:t>
            </a:r>
          </a:p>
          <a:p>
            <a:pPr marL="342900" indent="-342900" defTabSz="457200">
              <a:spcBef>
                <a:spcPts val="1000"/>
              </a:spcBef>
              <a:buClr>
                <a:srgbClr val="097458"/>
              </a:buClr>
              <a:buSzPct val="80000"/>
              <a:buFont typeface="Wingdings 3" charset="2"/>
              <a:buChar char=""/>
            </a:pPr>
            <a:r>
              <a:rPr lang="en-US" sz="2000" dirty="0"/>
              <a:t>Provision of  sanitary napkins</a:t>
            </a:r>
          </a:p>
          <a:p>
            <a:pPr marL="342900" indent="-342900" defTabSz="457200">
              <a:spcBef>
                <a:spcPts val="1000"/>
              </a:spcBef>
              <a:buClr>
                <a:srgbClr val="097458"/>
              </a:buClr>
              <a:buSzPct val="80000"/>
              <a:buFont typeface="Wingdings 3" charset="2"/>
              <a:buChar char=""/>
            </a:pPr>
            <a:r>
              <a:rPr lang="en-US" sz="2000" dirty="0"/>
              <a:t>Peer Educator (Saathiya) program for out of school/vulnerable adolescent groups</a:t>
            </a:r>
          </a:p>
          <a:p>
            <a:pPr marL="342900" indent="-342900" defTabSz="457200">
              <a:spcBef>
                <a:spcPts val="1000"/>
              </a:spcBef>
              <a:buClr>
                <a:srgbClr val="097458"/>
              </a:buClr>
              <a:buSzPct val="80000"/>
              <a:buFont typeface="Wingdings 3" charset="2"/>
              <a:buChar char=""/>
            </a:pPr>
            <a:r>
              <a:rPr lang="en-US" sz="2000" dirty="0"/>
              <a:t>Quarterly Adolescent Health Day (AHD)</a:t>
            </a:r>
          </a:p>
          <a:p>
            <a:pPr marL="342900" indent="-342900" defTabSz="457200">
              <a:spcBef>
                <a:spcPts val="1000"/>
              </a:spcBef>
              <a:buClr>
                <a:srgbClr val="097458"/>
              </a:buClr>
              <a:buSzPct val="80000"/>
              <a:buFont typeface="Wingdings 3" charset="2"/>
              <a:buChar char=""/>
            </a:pPr>
            <a:r>
              <a:rPr lang="en-US" sz="2000" dirty="0"/>
              <a:t>Adolescent Friendly Clubs (AFCs)</a:t>
            </a:r>
          </a:p>
        </p:txBody>
      </p:sp>
      <p:sp>
        <p:nvSpPr>
          <p:cNvPr id="23" name="TextBox 22">
            <a:extLst>
              <a:ext uri="{FF2B5EF4-FFF2-40B4-BE49-F238E27FC236}">
                <a16:creationId xmlns:a16="http://schemas.microsoft.com/office/drawing/2014/main" id="{4C85E2E5-FC42-814B-B8BF-5210B0A429E2}"/>
              </a:ext>
            </a:extLst>
          </p:cNvPr>
          <p:cNvSpPr txBox="1"/>
          <p:nvPr/>
        </p:nvSpPr>
        <p:spPr>
          <a:xfrm>
            <a:off x="9344821" y="760552"/>
            <a:ext cx="2305569" cy="830997"/>
          </a:xfrm>
          <a:prstGeom prst="rect">
            <a:avLst/>
          </a:prstGeom>
          <a:noFill/>
        </p:spPr>
        <p:txBody>
          <a:bodyPr wrap="square" rtlCol="0">
            <a:spAutoFit/>
          </a:bodyPr>
          <a:lstStyle/>
          <a:p>
            <a:r>
              <a:rPr lang="en-US" sz="2400" b="1" dirty="0"/>
              <a:t>School Based Approach</a:t>
            </a:r>
          </a:p>
        </p:txBody>
      </p:sp>
      <p:sp>
        <p:nvSpPr>
          <p:cNvPr id="24" name="TextBox 23">
            <a:extLst>
              <a:ext uri="{FF2B5EF4-FFF2-40B4-BE49-F238E27FC236}">
                <a16:creationId xmlns:a16="http://schemas.microsoft.com/office/drawing/2014/main" id="{E989E330-AD7C-564C-A249-8EEB31B36884}"/>
              </a:ext>
            </a:extLst>
          </p:cNvPr>
          <p:cNvSpPr txBox="1"/>
          <p:nvPr/>
        </p:nvSpPr>
        <p:spPr>
          <a:xfrm>
            <a:off x="8540502" y="1635372"/>
            <a:ext cx="3077023" cy="5221942"/>
          </a:xfrm>
          <a:prstGeom prst="rect">
            <a:avLst/>
          </a:prstGeom>
          <a:noFill/>
        </p:spPr>
        <p:txBody>
          <a:bodyPr wrap="square" rtlCol="0">
            <a:spAutoFit/>
          </a:bodyPr>
          <a:lstStyle/>
          <a:p>
            <a:pPr marL="342900" indent="-342900" defTabSz="457200">
              <a:spcBef>
                <a:spcPts val="1000"/>
              </a:spcBef>
              <a:buClr>
                <a:srgbClr val="097458"/>
              </a:buClr>
              <a:buSzPct val="80000"/>
              <a:buFont typeface="Wingdings 3" charset="2"/>
              <a:buChar char=""/>
            </a:pPr>
            <a:r>
              <a:rPr lang="en-US" sz="2000" dirty="0">
                <a:latin typeface="+mj-lt"/>
                <a:ea typeface="+mj-ea"/>
                <a:cs typeface="+mj-cs"/>
              </a:rPr>
              <a:t>Screening of Adolescents for 4 Ds  (RBSK)</a:t>
            </a:r>
          </a:p>
          <a:p>
            <a:pPr marL="342900" indent="-342900" defTabSz="457200">
              <a:spcBef>
                <a:spcPts val="1000"/>
              </a:spcBef>
              <a:buClr>
                <a:srgbClr val="097458"/>
              </a:buClr>
              <a:buSzPct val="80000"/>
              <a:buFont typeface="Wingdings 3" charset="2"/>
              <a:buChar char=""/>
            </a:pPr>
            <a:r>
              <a:rPr lang="en-US" sz="2000" dirty="0">
                <a:latin typeface="+mj-lt"/>
                <a:ea typeface="+mj-ea"/>
                <a:cs typeface="+mj-cs"/>
              </a:rPr>
              <a:t>Weekly Iron Folic Acid Supplementation (WIFS) Program</a:t>
            </a:r>
          </a:p>
          <a:p>
            <a:pPr marL="342900" indent="-342900" defTabSz="457200">
              <a:spcBef>
                <a:spcPts val="1000"/>
              </a:spcBef>
              <a:buClr>
                <a:srgbClr val="097458"/>
              </a:buClr>
              <a:buSzPct val="80000"/>
              <a:buFont typeface="Wingdings 3" charset="2"/>
              <a:buChar char=""/>
            </a:pPr>
            <a:r>
              <a:rPr lang="en-US" sz="2000" dirty="0">
                <a:latin typeface="+mj-lt"/>
                <a:ea typeface="+mj-ea"/>
                <a:cs typeface="+mj-cs"/>
              </a:rPr>
              <a:t>Deworming during National Deworming Day (NDD)</a:t>
            </a:r>
          </a:p>
          <a:p>
            <a:pPr marL="342900" indent="-342900" defTabSz="457200">
              <a:spcBef>
                <a:spcPts val="1000"/>
              </a:spcBef>
              <a:buClr>
                <a:srgbClr val="097458"/>
              </a:buClr>
              <a:buSzPct val="80000"/>
              <a:buFont typeface="Wingdings 3" charset="2"/>
              <a:buChar char=""/>
            </a:pPr>
            <a:r>
              <a:rPr lang="en-US" sz="2000" dirty="0">
                <a:latin typeface="+mj-lt"/>
                <a:ea typeface="+mj-ea"/>
                <a:cs typeface="+mj-cs"/>
              </a:rPr>
              <a:t>Provision of sanitary napkins</a:t>
            </a:r>
          </a:p>
          <a:p>
            <a:pPr marL="342900" indent="-342900" defTabSz="457200">
              <a:spcBef>
                <a:spcPts val="1000"/>
              </a:spcBef>
              <a:buClr>
                <a:srgbClr val="097458"/>
              </a:buClr>
              <a:buSzPct val="80000"/>
              <a:buFont typeface="Wingdings 3" charset="2"/>
              <a:buChar char=""/>
            </a:pPr>
            <a:r>
              <a:rPr lang="en-US" sz="2000" dirty="0">
                <a:latin typeface="+mj-lt"/>
                <a:ea typeface="+mj-ea"/>
                <a:cs typeface="+mj-cs"/>
              </a:rPr>
              <a:t>Health promotion and prevention activities- </a:t>
            </a:r>
            <a:r>
              <a:rPr lang="en-US" sz="2000" b="1" dirty="0">
                <a:solidFill>
                  <a:schemeClr val="accent5">
                    <a:lumMod val="50000"/>
                  </a:schemeClr>
                </a:solidFill>
                <a:latin typeface="+mj-lt"/>
                <a:ea typeface="+mj-ea"/>
                <a:cs typeface="+mj-cs"/>
              </a:rPr>
              <a:t>Ayushman Bharat </a:t>
            </a:r>
            <a:r>
              <a:rPr lang="en-GB" altLang="en-US" sz="2000" b="1" dirty="0">
                <a:solidFill>
                  <a:schemeClr val="accent5">
                    <a:lumMod val="50000"/>
                  </a:schemeClr>
                </a:solidFill>
                <a:latin typeface="+mj-lt"/>
                <a:ea typeface="+mj-ea"/>
                <a:cs typeface="+mj-cs"/>
              </a:rPr>
              <a:t>School Health &amp; Wellness Ambassador Initiative</a:t>
            </a:r>
            <a:endParaRPr lang="en-US" sz="2000" b="1" dirty="0">
              <a:solidFill>
                <a:schemeClr val="accent5">
                  <a:lumMod val="50000"/>
                </a:schemeClr>
              </a:solidFill>
              <a:latin typeface="+mj-lt"/>
              <a:ea typeface="+mj-ea"/>
              <a:cs typeface="+mj-cs"/>
            </a:endParaRPr>
          </a:p>
        </p:txBody>
      </p:sp>
    </p:spTree>
    <p:extLst>
      <p:ext uri="{BB962C8B-B14F-4D97-AF65-F5344CB8AC3E}">
        <p14:creationId xmlns:p14="http://schemas.microsoft.com/office/powerpoint/2010/main" val="227907030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nvGraphicFramePr>
        <p:xfrm>
          <a:off x="1923393" y="768350"/>
          <a:ext cx="9553904" cy="58846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11028" r="8609"/>
          <a:stretch/>
        </p:blipFill>
        <p:spPr bwMode="auto">
          <a:xfrm>
            <a:off x="300978" y="2288124"/>
            <a:ext cx="2363394" cy="2063159"/>
          </a:xfrm>
          <a:prstGeom prst="rect">
            <a:avLst/>
          </a:prstGeom>
          <a:ln>
            <a:noFill/>
          </a:ln>
          <a:extLst>
            <a:ext uri="{53640926-AAD7-44D8-BBD7-CCE9431645EC}">
              <a14:shadowObscured xmlns:a14="http://schemas.microsoft.com/office/drawing/2010/main"/>
            </a:ext>
          </a:extLst>
        </p:spPr>
      </p:pic>
      <p:sp>
        <p:nvSpPr>
          <p:cNvPr id="2" name="Slide Number Placeholder 1"/>
          <p:cNvSpPr>
            <a:spLocks noGrp="1"/>
          </p:cNvSpPr>
          <p:nvPr>
            <p:ph type="sldNum" sz="quarter" idx="12"/>
          </p:nvPr>
        </p:nvSpPr>
        <p:spPr/>
        <p:txBody>
          <a:bodyPr/>
          <a:lstStyle/>
          <a:p>
            <a:fld id="{8EA5A04B-BBB5-44A9-84F6-6D57621A17C0}" type="slidenum">
              <a:rPr lang="en-IN" smtClean="0"/>
              <a:pPr/>
              <a:t>32</a:t>
            </a:fld>
            <a:endParaRPr lang="en-IN" dirty="0"/>
          </a:p>
        </p:txBody>
      </p:sp>
      <p:sp>
        <p:nvSpPr>
          <p:cNvPr id="9" name="Rounded Rectangle 8">
            <a:extLst>
              <a:ext uri="{FF2B5EF4-FFF2-40B4-BE49-F238E27FC236}">
                <a16:creationId xmlns:a16="http://schemas.microsoft.com/office/drawing/2014/main" id="{0A5DE01C-876A-B747-8F89-2F795ACB79F7}"/>
              </a:ext>
            </a:extLst>
          </p:cNvPr>
          <p:cNvSpPr/>
          <p:nvPr/>
        </p:nvSpPr>
        <p:spPr>
          <a:xfrm>
            <a:off x="482603" y="126999"/>
            <a:ext cx="11125197" cy="508001"/>
          </a:xfrm>
          <a:prstGeom prst="roundRect">
            <a:avLst>
              <a:gd name="adj" fmla="val 50000"/>
            </a:avLst>
          </a:prstGeom>
          <a:solidFill>
            <a:srgbClr val="0974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ounded Rectangle 9">
            <a:extLst>
              <a:ext uri="{FF2B5EF4-FFF2-40B4-BE49-F238E27FC236}">
                <a16:creationId xmlns:a16="http://schemas.microsoft.com/office/drawing/2014/main" id="{A6365162-6528-B94D-803A-E8C4826D6D10}"/>
              </a:ext>
            </a:extLst>
          </p:cNvPr>
          <p:cNvSpPr/>
          <p:nvPr/>
        </p:nvSpPr>
        <p:spPr>
          <a:xfrm>
            <a:off x="584201" y="126999"/>
            <a:ext cx="10909300" cy="508001"/>
          </a:xfrm>
          <a:prstGeom prst="roundRect">
            <a:avLst>
              <a:gd name="adj" fmla="val 50000"/>
            </a:avLst>
          </a:prstGeom>
          <a:solidFill>
            <a:schemeClr val="bg1">
              <a:lumMod val="95000"/>
            </a:schemeClr>
          </a:solidFill>
          <a:ln>
            <a:solidFill>
              <a:srgbClr val="0974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ltLang="en-US" sz="2800" b="1" dirty="0">
                <a:solidFill>
                  <a:srgbClr val="097458"/>
                </a:solidFill>
              </a:rPr>
              <a:t>Ayushman Bharat School Health &amp; Wellness Ambassador Initiative</a:t>
            </a:r>
            <a:endParaRPr lang="en-US" sz="2800" dirty="0">
              <a:solidFill>
                <a:srgbClr val="097458"/>
              </a:solidFill>
            </a:endParaRPr>
          </a:p>
        </p:txBody>
      </p:sp>
    </p:spTree>
    <p:extLst>
      <p:ext uri="{BB962C8B-B14F-4D97-AF65-F5344CB8AC3E}">
        <p14:creationId xmlns:p14="http://schemas.microsoft.com/office/powerpoint/2010/main" val="406778870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a:extLst>
              <a:ext uri="{FF2B5EF4-FFF2-40B4-BE49-F238E27FC236}">
                <a16:creationId xmlns:a16="http://schemas.microsoft.com/office/drawing/2014/main" id="{B4826D8B-C875-8D43-8E0C-61924FD2770F}"/>
              </a:ext>
            </a:extLst>
          </p:cNvPr>
          <p:cNvSpPr/>
          <p:nvPr/>
        </p:nvSpPr>
        <p:spPr>
          <a:xfrm>
            <a:off x="111489" y="1311442"/>
            <a:ext cx="11863137" cy="4704347"/>
          </a:xfrm>
          <a:prstGeom prst="roundRect">
            <a:avLst>
              <a:gd name="adj" fmla="val 26897"/>
            </a:avLst>
          </a:prstGeom>
          <a:solidFill>
            <a:srgbClr val="097458"/>
          </a:solidFill>
          <a:ln>
            <a:solidFill>
              <a:srgbClr val="0354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ounded Rectangle 7">
            <a:extLst>
              <a:ext uri="{FF2B5EF4-FFF2-40B4-BE49-F238E27FC236}">
                <a16:creationId xmlns:a16="http://schemas.microsoft.com/office/drawing/2014/main" id="{CBF7DE4B-7BD8-B34E-9AF3-D248980AF8E0}"/>
              </a:ext>
            </a:extLst>
          </p:cNvPr>
          <p:cNvSpPr/>
          <p:nvPr/>
        </p:nvSpPr>
        <p:spPr>
          <a:xfrm>
            <a:off x="228604" y="1311442"/>
            <a:ext cx="11661798" cy="4704347"/>
          </a:xfrm>
          <a:prstGeom prst="roundRect">
            <a:avLst>
              <a:gd name="adj" fmla="val 26897"/>
            </a:avLst>
          </a:prstGeom>
          <a:solidFill>
            <a:schemeClr val="bg1"/>
          </a:solidFill>
          <a:ln>
            <a:solidFill>
              <a:srgbClr val="0354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301599" y="879621"/>
            <a:ext cx="11255188" cy="5284694"/>
          </a:xfrm>
        </p:spPr>
        <p:txBody>
          <a:bodyPr>
            <a:noAutofit/>
          </a:bodyPr>
          <a:lstStyle/>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p:txBody>
      </p:sp>
      <p:graphicFrame>
        <p:nvGraphicFramePr>
          <p:cNvPr id="21" name="Diagram 20"/>
          <p:cNvGraphicFramePr>
            <a:graphicFrameLocks/>
          </p:cNvGraphicFramePr>
          <p:nvPr/>
        </p:nvGraphicFramePr>
        <p:xfrm>
          <a:off x="482603" y="1576137"/>
          <a:ext cx="11010898" cy="39704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2"/>
          </p:nvPr>
        </p:nvSpPr>
        <p:spPr/>
        <p:txBody>
          <a:bodyPr/>
          <a:lstStyle/>
          <a:p>
            <a:fld id="{BA559D0F-1EAD-41F5-AA35-F2832ECA82B6}" type="slidenum">
              <a:rPr lang="en-US" smtClean="0"/>
              <a:t>33</a:t>
            </a:fld>
            <a:endParaRPr lang="en-US" dirty="0"/>
          </a:p>
        </p:txBody>
      </p:sp>
      <p:sp>
        <p:nvSpPr>
          <p:cNvPr id="9" name="Rounded Rectangle 8">
            <a:extLst>
              <a:ext uri="{FF2B5EF4-FFF2-40B4-BE49-F238E27FC236}">
                <a16:creationId xmlns:a16="http://schemas.microsoft.com/office/drawing/2014/main" id="{73A0818C-37C1-7F46-B9AD-D0499D0D54FF}"/>
              </a:ext>
            </a:extLst>
          </p:cNvPr>
          <p:cNvSpPr/>
          <p:nvPr/>
        </p:nvSpPr>
        <p:spPr>
          <a:xfrm>
            <a:off x="482603" y="126999"/>
            <a:ext cx="11125197" cy="889789"/>
          </a:xfrm>
          <a:prstGeom prst="roundRect">
            <a:avLst>
              <a:gd name="adj" fmla="val 50000"/>
            </a:avLst>
          </a:prstGeom>
          <a:solidFill>
            <a:srgbClr val="0974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ounded Rectangle 9">
            <a:extLst>
              <a:ext uri="{FF2B5EF4-FFF2-40B4-BE49-F238E27FC236}">
                <a16:creationId xmlns:a16="http://schemas.microsoft.com/office/drawing/2014/main" id="{579D6C57-EB3E-1749-BE6F-88CA9282C045}"/>
              </a:ext>
            </a:extLst>
          </p:cNvPr>
          <p:cNvSpPr/>
          <p:nvPr/>
        </p:nvSpPr>
        <p:spPr>
          <a:xfrm>
            <a:off x="584201" y="126999"/>
            <a:ext cx="10909300" cy="889789"/>
          </a:xfrm>
          <a:prstGeom prst="roundRect">
            <a:avLst>
              <a:gd name="adj" fmla="val 50000"/>
            </a:avLst>
          </a:prstGeom>
          <a:solidFill>
            <a:schemeClr val="bg1">
              <a:lumMod val="95000"/>
            </a:schemeClr>
          </a:solidFill>
          <a:ln>
            <a:solidFill>
              <a:srgbClr val="0974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ltLang="en-US" sz="2800" b="1" dirty="0">
                <a:solidFill>
                  <a:srgbClr val="097458"/>
                </a:solidFill>
              </a:rPr>
              <a:t>Eleven Themes of Curriculum: Ayushman Bharat School Health &amp; Wellness Ambassador Initiative</a:t>
            </a:r>
            <a:endParaRPr lang="en-US" sz="2800" dirty="0">
              <a:solidFill>
                <a:srgbClr val="097458"/>
              </a:solidFill>
            </a:endParaRPr>
          </a:p>
        </p:txBody>
      </p:sp>
    </p:spTree>
    <p:extLst>
      <p:ext uri="{BB962C8B-B14F-4D97-AF65-F5344CB8AC3E}">
        <p14:creationId xmlns:p14="http://schemas.microsoft.com/office/powerpoint/2010/main" val="320180170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3"/>
          <p:cNvSpPr>
            <a:spLocks noChangeArrowheads="1"/>
          </p:cNvSpPr>
          <p:nvPr/>
        </p:nvSpPr>
        <p:spPr bwMode="auto">
          <a:xfrm>
            <a:off x="198021" y="952047"/>
            <a:ext cx="6506490" cy="4401205"/>
          </a:xfrm>
          <a:prstGeom prst="rect">
            <a:avLst/>
          </a:prstGeom>
          <a:noFill/>
          <a:ln w="9525">
            <a:noFill/>
            <a:miter lim="800000"/>
            <a:headEnd/>
            <a:tailEnd/>
          </a:ln>
        </p:spPr>
        <p:txBody>
          <a:bodyPr wrap="square">
            <a:spAutoFit/>
          </a:bodyPr>
          <a:lstStyle/>
          <a:p>
            <a:pPr marL="465137" marR="0" lvl="1" indent="-342900" algn="just" defTabSz="914400" rtl="0" eaLnBrk="1" fontAlgn="auto" latinLnBrk="0" hangingPunct="1">
              <a:lnSpc>
                <a:spcPct val="100000"/>
              </a:lnSpc>
              <a:spcBef>
                <a:spcPts val="0"/>
              </a:spcBef>
              <a:spcAft>
                <a:spcPts val="0"/>
              </a:spcAft>
              <a:buClr>
                <a:srgbClr val="035449"/>
              </a:buClr>
              <a:buSzPct val="100000"/>
              <a:buFont typeface="Arial" panose="020B0604020202020204" pitchFamily="34" charset="0"/>
              <a:buChar char="•"/>
              <a:tabLst>
                <a:tab pos="115888" algn="l"/>
              </a:tabLst>
              <a:defRPr/>
            </a:pPr>
            <a:r>
              <a:rPr kumimoji="0" lang="en-US" sz="2000" b="0" i="0" u="none" strike="noStrike" kern="1200" cap="none" spc="0" normalizeH="0" baseline="0" noProof="0" dirty="0">
                <a:ln>
                  <a:noFill/>
                </a:ln>
                <a:solidFill>
                  <a:prstClr val="black"/>
                </a:solidFill>
                <a:effectLst/>
                <a:uLnTx/>
                <a:uFillTx/>
                <a:latin typeface="Gill Sans MT" panose="020B0502020104020203" pitchFamily="34" charset="0"/>
              </a:rPr>
              <a:t>Operational Guidelines released by the Prime Minister on April 14, 2018</a:t>
            </a:r>
          </a:p>
          <a:p>
            <a:pPr marL="465137" marR="0" lvl="1" indent="-342900" algn="just" defTabSz="914400" rtl="0" eaLnBrk="1" fontAlgn="auto" latinLnBrk="0" hangingPunct="1">
              <a:lnSpc>
                <a:spcPct val="100000"/>
              </a:lnSpc>
              <a:spcBef>
                <a:spcPts val="0"/>
              </a:spcBef>
              <a:spcAft>
                <a:spcPts val="0"/>
              </a:spcAft>
              <a:buClr>
                <a:srgbClr val="035449"/>
              </a:buClr>
              <a:buSzPct val="100000"/>
              <a:buFont typeface="Arial" panose="020B0604020202020204" pitchFamily="34" charset="0"/>
              <a:buChar char="•"/>
              <a:tabLst>
                <a:tab pos="115888" algn="l"/>
              </a:tabLst>
              <a:defRPr/>
            </a:pPr>
            <a:r>
              <a:rPr lang="en-US" sz="2000" dirty="0">
                <a:solidFill>
                  <a:prstClr val="black"/>
                </a:solidFill>
                <a:latin typeface="Gill Sans MT" panose="020B0502020104020203" pitchFamily="34" charset="0"/>
              </a:rPr>
              <a:t>Resource material released by Hon’ble Ministers of Health and Family Welfare and Human Resource Development on Feb 12, 2020</a:t>
            </a:r>
            <a:endParaRPr kumimoji="0" lang="en-US" sz="2000" b="0" i="0" u="none" strike="noStrike" kern="1200" cap="none" spc="0" normalizeH="0" baseline="0" noProof="0" dirty="0">
              <a:ln>
                <a:noFill/>
              </a:ln>
              <a:solidFill>
                <a:prstClr val="black"/>
              </a:solidFill>
              <a:effectLst/>
              <a:uLnTx/>
              <a:uFillTx/>
              <a:latin typeface="Gill Sans MT" panose="020B0502020104020203" pitchFamily="34" charset="0"/>
            </a:endParaRPr>
          </a:p>
          <a:p>
            <a:pPr marL="465137" lvl="1" indent="-342900" algn="just">
              <a:buClr>
                <a:srgbClr val="035449"/>
              </a:buClr>
              <a:buSzPct val="100000"/>
              <a:buFont typeface="Arial" panose="020B0604020202020204" pitchFamily="34" charset="0"/>
              <a:buChar char="•"/>
              <a:tabLst>
                <a:tab pos="115888" algn="l"/>
              </a:tabLst>
              <a:defRPr/>
            </a:pPr>
            <a:r>
              <a:rPr lang="en-US" sz="2000" dirty="0" smtClean="0">
                <a:solidFill>
                  <a:prstClr val="black"/>
                </a:solidFill>
                <a:latin typeface="Gill Sans MT" panose="020B0502020104020203" pitchFamily="34" charset="0"/>
              </a:rPr>
              <a:t>National </a:t>
            </a:r>
            <a:r>
              <a:rPr lang="en-US" sz="2000" dirty="0">
                <a:solidFill>
                  <a:prstClr val="black"/>
                </a:solidFill>
                <a:latin typeface="Gill Sans MT" panose="020B0502020104020203" pitchFamily="34" charset="0"/>
              </a:rPr>
              <a:t>Resource Group (NRG) members have been identified and trained</a:t>
            </a:r>
          </a:p>
          <a:p>
            <a:pPr marL="465137" lvl="1" indent="-342900" algn="just">
              <a:buClr>
                <a:srgbClr val="035449"/>
              </a:buClr>
              <a:buSzPct val="100000"/>
              <a:buFont typeface="Arial" panose="020B0604020202020204" pitchFamily="34" charset="0"/>
              <a:buChar char="•"/>
              <a:tabLst>
                <a:tab pos="115888" algn="l"/>
              </a:tabLst>
              <a:defRPr/>
            </a:pPr>
            <a:r>
              <a:rPr lang="en-US" sz="2000" dirty="0">
                <a:solidFill>
                  <a:prstClr val="black"/>
                </a:solidFill>
                <a:latin typeface="Gill Sans MT" panose="020B0502020104020203" pitchFamily="34" charset="0"/>
              </a:rPr>
              <a:t>1800 State Resource Group (SRG) members have been trained through virtual sessions</a:t>
            </a:r>
          </a:p>
          <a:p>
            <a:pPr marL="465137" marR="0" lvl="1" indent="-342900" algn="just" defTabSz="914400" rtl="0" eaLnBrk="1" fontAlgn="auto" latinLnBrk="0" hangingPunct="1">
              <a:lnSpc>
                <a:spcPct val="100000"/>
              </a:lnSpc>
              <a:spcBef>
                <a:spcPts val="0"/>
              </a:spcBef>
              <a:spcAft>
                <a:spcPts val="0"/>
              </a:spcAft>
              <a:buClr>
                <a:srgbClr val="035449"/>
              </a:buClr>
              <a:buSzPct val="100000"/>
              <a:buFont typeface="Arial" panose="020B0604020202020204" pitchFamily="34" charset="0"/>
              <a:buChar char="•"/>
              <a:tabLst>
                <a:tab pos="115888" algn="l"/>
              </a:tabLst>
              <a:defRPr/>
            </a:pPr>
            <a:r>
              <a:rPr lang="en-US" sz="2000" noProof="0" dirty="0">
                <a:solidFill>
                  <a:prstClr val="black"/>
                </a:solidFill>
                <a:latin typeface="Gill Sans MT" panose="020B0502020104020203" pitchFamily="34" charset="0"/>
              </a:rPr>
              <a:t>In first phase, 191 districts have been covered </a:t>
            </a:r>
            <a:r>
              <a:rPr lang="en-US" sz="2000" noProof="0" dirty="0" smtClean="0">
                <a:solidFill>
                  <a:prstClr val="black"/>
                </a:solidFill>
                <a:latin typeface="Gill Sans MT" panose="020B0502020104020203" pitchFamily="34" charset="0"/>
              </a:rPr>
              <a:t>targeting </a:t>
            </a:r>
            <a:r>
              <a:rPr lang="en-US" sz="2000" noProof="0" dirty="0">
                <a:solidFill>
                  <a:prstClr val="black"/>
                </a:solidFill>
                <a:latin typeface="Gill Sans MT" panose="020B0502020104020203" pitchFamily="34" charset="0"/>
              </a:rPr>
              <a:t>more than a lakh Government and Government aided schools (upper primary and above)</a:t>
            </a:r>
          </a:p>
          <a:p>
            <a:pPr marL="465137" marR="0" lvl="1" indent="-342900" algn="just" defTabSz="914400" rtl="0" eaLnBrk="1" fontAlgn="auto" latinLnBrk="0" hangingPunct="1">
              <a:lnSpc>
                <a:spcPct val="100000"/>
              </a:lnSpc>
              <a:spcBef>
                <a:spcPts val="0"/>
              </a:spcBef>
              <a:spcAft>
                <a:spcPts val="0"/>
              </a:spcAft>
              <a:buClr>
                <a:srgbClr val="035449"/>
              </a:buClr>
              <a:buSzPct val="100000"/>
              <a:buFont typeface="Arial" panose="020B0604020202020204" pitchFamily="34" charset="0"/>
              <a:buChar char="•"/>
              <a:tabLst>
                <a:tab pos="115888" algn="l"/>
              </a:tabLst>
              <a:defRPr/>
            </a:pPr>
            <a:r>
              <a:rPr lang="en-US" sz="2000" noProof="0" dirty="0">
                <a:solidFill>
                  <a:prstClr val="black"/>
                </a:solidFill>
                <a:latin typeface="Gill Sans MT" panose="020B0502020104020203" pitchFamily="34" charset="0"/>
              </a:rPr>
              <a:t>More than two lakh teachers will be trained as Health and Wellness Ambassadors in FY 2020-21</a:t>
            </a:r>
          </a:p>
        </p:txBody>
      </p:sp>
      <p:pic>
        <p:nvPicPr>
          <p:cNvPr id="4" name="Content Placeholder 6"/>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001691" y="1155247"/>
            <a:ext cx="4898572" cy="3834764"/>
          </a:xfrm>
        </p:spPr>
      </p:pic>
      <p:sp>
        <p:nvSpPr>
          <p:cNvPr id="5" name="TextBox 4"/>
          <p:cNvSpPr txBox="1"/>
          <p:nvPr/>
        </p:nvSpPr>
        <p:spPr>
          <a:xfrm>
            <a:off x="7107288" y="5006548"/>
            <a:ext cx="4687377" cy="666977"/>
          </a:xfrm>
          <a:prstGeom prst="rect">
            <a:avLst/>
          </a:prstGeom>
          <a:noFill/>
        </p:spPr>
        <p:txBody>
          <a:bodyPr wrap="square" rtlCol="0">
            <a:spAutoFit/>
          </a:bodyPr>
          <a:lstStyle/>
          <a:p>
            <a:pPr algn="ctr"/>
            <a:r>
              <a:rPr lang="en-US" sz="1867" dirty="0">
                <a:latin typeface="Gill Sans MT" panose="020B0502020104020203" pitchFamily="34" charset="0"/>
              </a:rPr>
              <a:t>Release of Resource Material by Hon’ble Ministers of HRD and Health on 12</a:t>
            </a:r>
            <a:r>
              <a:rPr lang="en-US" sz="1867" baseline="30000" dirty="0">
                <a:latin typeface="Gill Sans MT" panose="020B0502020104020203" pitchFamily="34" charset="0"/>
              </a:rPr>
              <a:t>th</a:t>
            </a:r>
            <a:r>
              <a:rPr lang="en-US" sz="1867" dirty="0">
                <a:latin typeface="Gill Sans MT" panose="020B0502020104020203" pitchFamily="34" charset="0"/>
              </a:rPr>
              <a:t> Feb 2020</a:t>
            </a:r>
            <a:endParaRPr lang="en-IN" sz="1867" b="1" dirty="0">
              <a:solidFill>
                <a:srgbClr val="C00000"/>
              </a:solidFill>
              <a:latin typeface="Gill Sans MT" panose="020B0502020104020203" pitchFamily="34" charset="0"/>
            </a:endParaRPr>
          </a:p>
        </p:txBody>
      </p:sp>
      <p:sp>
        <p:nvSpPr>
          <p:cNvPr id="6" name="Rounded Rectangle 5">
            <a:extLst>
              <a:ext uri="{FF2B5EF4-FFF2-40B4-BE49-F238E27FC236}">
                <a16:creationId xmlns:a16="http://schemas.microsoft.com/office/drawing/2014/main" id="{F149B602-4CDF-EB49-A5F6-259A5B44F3A9}"/>
              </a:ext>
            </a:extLst>
          </p:cNvPr>
          <p:cNvSpPr/>
          <p:nvPr/>
        </p:nvSpPr>
        <p:spPr>
          <a:xfrm>
            <a:off x="482603" y="126999"/>
            <a:ext cx="11125197" cy="508001"/>
          </a:xfrm>
          <a:prstGeom prst="roundRect">
            <a:avLst>
              <a:gd name="adj" fmla="val 50000"/>
            </a:avLst>
          </a:prstGeom>
          <a:solidFill>
            <a:srgbClr val="0974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ounded Rectangle 7">
            <a:extLst>
              <a:ext uri="{FF2B5EF4-FFF2-40B4-BE49-F238E27FC236}">
                <a16:creationId xmlns:a16="http://schemas.microsoft.com/office/drawing/2014/main" id="{CDD20360-C505-404D-8939-7C65045D44BA}"/>
              </a:ext>
            </a:extLst>
          </p:cNvPr>
          <p:cNvSpPr/>
          <p:nvPr/>
        </p:nvSpPr>
        <p:spPr>
          <a:xfrm>
            <a:off x="584201" y="126999"/>
            <a:ext cx="10909300" cy="508001"/>
          </a:xfrm>
          <a:prstGeom prst="roundRect">
            <a:avLst>
              <a:gd name="adj" fmla="val 50000"/>
            </a:avLst>
          </a:prstGeom>
          <a:solidFill>
            <a:schemeClr val="bg1">
              <a:lumMod val="95000"/>
            </a:schemeClr>
          </a:solidFill>
          <a:ln>
            <a:solidFill>
              <a:srgbClr val="0974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ltLang="en-US" sz="2800" b="1" dirty="0">
                <a:solidFill>
                  <a:srgbClr val="097458"/>
                </a:solidFill>
              </a:rPr>
              <a:t>Ayushman Bharat School Health &amp; Wellness Ambassador Initiative</a:t>
            </a:r>
            <a:endParaRPr lang="en-US" sz="2800" dirty="0">
              <a:solidFill>
                <a:srgbClr val="097458"/>
              </a:solidFill>
            </a:endParaRPr>
          </a:p>
        </p:txBody>
      </p:sp>
    </p:spTree>
    <p:extLst>
      <p:ext uri="{BB962C8B-B14F-4D97-AF65-F5344CB8AC3E}">
        <p14:creationId xmlns:p14="http://schemas.microsoft.com/office/powerpoint/2010/main" val="284641948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150431" y="1119721"/>
          <a:ext cx="11620500" cy="57382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ounded Rectangle 5">
            <a:extLst>
              <a:ext uri="{FF2B5EF4-FFF2-40B4-BE49-F238E27FC236}">
                <a16:creationId xmlns:a16="http://schemas.microsoft.com/office/drawing/2014/main" id="{97CC41B7-7C32-4745-A242-3555D740E93D}"/>
              </a:ext>
            </a:extLst>
          </p:cNvPr>
          <p:cNvSpPr/>
          <p:nvPr/>
        </p:nvSpPr>
        <p:spPr>
          <a:xfrm>
            <a:off x="482603" y="126999"/>
            <a:ext cx="11125197" cy="508001"/>
          </a:xfrm>
          <a:prstGeom prst="roundRect">
            <a:avLst>
              <a:gd name="adj" fmla="val 50000"/>
            </a:avLst>
          </a:prstGeom>
          <a:solidFill>
            <a:srgbClr val="09745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ounded Rectangle 6">
            <a:extLst>
              <a:ext uri="{FF2B5EF4-FFF2-40B4-BE49-F238E27FC236}">
                <a16:creationId xmlns:a16="http://schemas.microsoft.com/office/drawing/2014/main" id="{BC344097-47BA-FE43-ACFA-5A8195589758}"/>
              </a:ext>
            </a:extLst>
          </p:cNvPr>
          <p:cNvSpPr/>
          <p:nvPr/>
        </p:nvSpPr>
        <p:spPr>
          <a:xfrm>
            <a:off x="584201" y="126999"/>
            <a:ext cx="10909300" cy="508001"/>
          </a:xfrm>
          <a:prstGeom prst="roundRect">
            <a:avLst>
              <a:gd name="adj" fmla="val 50000"/>
            </a:avLst>
          </a:prstGeom>
          <a:solidFill>
            <a:schemeClr val="bg1">
              <a:lumMod val="95000"/>
            </a:schemeClr>
          </a:solidFill>
          <a:ln>
            <a:solidFill>
              <a:srgbClr val="0974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altLang="en-US" sz="3200" b="1" dirty="0">
                <a:solidFill>
                  <a:srgbClr val="035449"/>
                </a:solidFill>
              </a:rPr>
              <a:t>Key RMNCAH+N Issues</a:t>
            </a:r>
          </a:p>
        </p:txBody>
      </p:sp>
    </p:spTree>
    <p:extLst>
      <p:ext uri="{BB962C8B-B14F-4D97-AF65-F5344CB8AC3E}">
        <p14:creationId xmlns:p14="http://schemas.microsoft.com/office/powerpoint/2010/main" val="142694314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578221" y="3903260"/>
            <a:ext cx="2453492" cy="584775"/>
          </a:xfrm>
          <a:prstGeom prst="rect">
            <a:avLst/>
          </a:prstGeom>
          <a:noFill/>
        </p:spPr>
        <p:txBody>
          <a:bodyPr wrap="none" rtlCol="0">
            <a:spAutoFit/>
          </a:bodyPr>
          <a:lstStyle/>
          <a:p>
            <a:r>
              <a:rPr lang="en-US" sz="3200" b="1" dirty="0" smtClean="0"/>
              <a:t>THANK </a:t>
            </a:r>
            <a:r>
              <a:rPr lang="en-US" sz="3200" b="1" dirty="0" smtClean="0"/>
              <a:t>YOU !</a:t>
            </a:r>
            <a:endParaRPr lang="en-IN" sz="3200" b="1" dirty="0"/>
          </a:p>
        </p:txBody>
      </p:sp>
    </p:spTree>
    <p:extLst>
      <p:ext uri="{BB962C8B-B14F-4D97-AF65-F5344CB8AC3E}">
        <p14:creationId xmlns:p14="http://schemas.microsoft.com/office/powerpoint/2010/main" val="16907327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173</TotalTime>
  <Words>3023</Words>
  <Application>Microsoft Office PowerPoint</Application>
  <PresentationFormat>Widescreen</PresentationFormat>
  <Paragraphs>432</Paragraphs>
  <Slides>36</Slides>
  <Notes>15</Notes>
  <HiddenSlides>0</HiddenSlides>
  <MMClips>0</MMClips>
  <ScaleCrop>false</ScaleCrop>
  <HeadingPairs>
    <vt:vector size="8" baseType="variant">
      <vt:variant>
        <vt:lpstr>Fonts Used</vt:lpstr>
      </vt:variant>
      <vt:variant>
        <vt:i4>18</vt:i4>
      </vt: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56" baseType="lpstr">
      <vt:lpstr>Agency FB</vt:lpstr>
      <vt:lpstr>Arial</vt:lpstr>
      <vt:lpstr>Arial Narrow</vt:lpstr>
      <vt:lpstr>Calibri</vt:lpstr>
      <vt:lpstr>Calibri Light</vt:lpstr>
      <vt:lpstr>Cambria</vt:lpstr>
      <vt:lpstr>Franklin Gothic Book</vt:lpstr>
      <vt:lpstr>Franklin Gothic Demi Cond</vt:lpstr>
      <vt:lpstr>Franklin Gothic Medium Cond</vt:lpstr>
      <vt:lpstr>Gill Sans MT</vt:lpstr>
      <vt:lpstr>Mangal</vt:lpstr>
      <vt:lpstr>MS Mincho</vt:lpstr>
      <vt:lpstr>Oswald</vt:lpstr>
      <vt:lpstr>Segoe</vt:lpstr>
      <vt:lpstr>Times New Roman</vt:lpstr>
      <vt:lpstr>Verdana</vt:lpstr>
      <vt:lpstr>Wingdings</vt:lpstr>
      <vt:lpstr>Wingdings 3</vt:lpstr>
      <vt:lpstr>Office Theme</vt:lpstr>
      <vt:lpstr>Bitmap Image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SURAKSHIT MATRITVA AASHWASAN (SUMAN)</vt:lpstr>
      <vt:lpstr>OBJECTIVES</vt:lpstr>
      <vt:lpstr>PowerPoint Presentation</vt:lpstr>
      <vt:lpstr>PowerPoint Presentation</vt:lpstr>
      <vt:lpstr>PowerPoint Presentation</vt:lpstr>
      <vt:lpstr>PowerPoint Presentation</vt:lpstr>
      <vt:lpstr>Newborn &amp; Child Health</vt:lpstr>
      <vt:lpstr>PowerPoint Presentation</vt:lpstr>
      <vt:lpstr>PowerPoint Presentation</vt:lpstr>
      <vt:lpstr>PowerPoint Presentation</vt:lpstr>
      <vt:lpstr>PowerPoint Presentation</vt:lpstr>
      <vt:lpstr>PowerPoint Presentation</vt:lpstr>
      <vt:lpstr>SAANS INITIATIVE launched on 16th November 2019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acer</dc:creator>
  <cp:lastModifiedBy>acer</cp:lastModifiedBy>
  <cp:revision>23</cp:revision>
  <cp:lastPrinted>2020-10-27T10:23:44Z</cp:lastPrinted>
  <dcterms:created xsi:type="dcterms:W3CDTF">2020-10-26T13:36:36Z</dcterms:created>
  <dcterms:modified xsi:type="dcterms:W3CDTF">2020-10-27T11:25:20Z</dcterms:modified>
</cp:coreProperties>
</file>