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786D6F-5BA5-4654-A33C-69760B24870F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D0EF58ED-DCD3-4C29-912F-EE6ADD5D6118}">
      <dgm:prSet phldrT="[Text]"/>
      <dgm:spPr/>
      <dgm:t>
        <a:bodyPr/>
        <a:lstStyle/>
        <a:p>
          <a:r>
            <a:rPr lang="en-US" dirty="0"/>
            <a:t>NVHMU</a:t>
          </a:r>
        </a:p>
      </dgm:t>
    </dgm:pt>
    <dgm:pt modelId="{73279502-3C02-4904-B1BC-30AAA60EDE57}" type="parTrans" cxnId="{3B1D05A7-1FA4-4FFD-8108-412B6B84FAAF}">
      <dgm:prSet/>
      <dgm:spPr/>
      <dgm:t>
        <a:bodyPr/>
        <a:lstStyle/>
        <a:p>
          <a:endParaRPr lang="en-US"/>
        </a:p>
      </dgm:t>
    </dgm:pt>
    <dgm:pt modelId="{BBB131E2-CE46-414A-96A3-D64561BFFB2B}" type="sibTrans" cxnId="{3B1D05A7-1FA4-4FFD-8108-412B6B84FAAF}">
      <dgm:prSet/>
      <dgm:spPr/>
      <dgm:t>
        <a:bodyPr/>
        <a:lstStyle/>
        <a:p>
          <a:endParaRPr lang="en-US"/>
        </a:p>
      </dgm:t>
    </dgm:pt>
    <dgm:pt modelId="{B42DBEEB-31EB-4652-A0DC-FA3663E24063}">
      <dgm:prSet phldrT="[Text]"/>
      <dgm:spPr/>
      <dgm:t>
        <a:bodyPr/>
        <a:lstStyle/>
        <a:p>
          <a:r>
            <a:rPr lang="en-US" dirty="0"/>
            <a:t>SVHMU</a:t>
          </a:r>
        </a:p>
      </dgm:t>
    </dgm:pt>
    <dgm:pt modelId="{FD78032B-1B56-49A4-A5A8-C125C727646F}" type="parTrans" cxnId="{AA3C28A2-DE63-48C2-BD09-9E79EE34CFBF}">
      <dgm:prSet/>
      <dgm:spPr/>
      <dgm:t>
        <a:bodyPr/>
        <a:lstStyle/>
        <a:p>
          <a:endParaRPr lang="en-US"/>
        </a:p>
      </dgm:t>
    </dgm:pt>
    <dgm:pt modelId="{D75FA44E-E75D-43F0-8FC8-A5EF7A612555}" type="sibTrans" cxnId="{AA3C28A2-DE63-48C2-BD09-9E79EE34CFBF}">
      <dgm:prSet/>
      <dgm:spPr/>
      <dgm:t>
        <a:bodyPr/>
        <a:lstStyle/>
        <a:p>
          <a:endParaRPr lang="en-US"/>
        </a:p>
      </dgm:t>
    </dgm:pt>
    <dgm:pt modelId="{0E7AA71C-9392-4828-826B-1B3D2F0F6B97}">
      <dgm:prSet phldrT="[Text]"/>
      <dgm:spPr/>
      <dgm:t>
        <a:bodyPr/>
        <a:lstStyle/>
        <a:p>
          <a:r>
            <a:rPr lang="en-US" dirty="0"/>
            <a:t>Labs and Treatment sites</a:t>
          </a:r>
        </a:p>
      </dgm:t>
    </dgm:pt>
    <dgm:pt modelId="{8BE374A2-D896-4425-8FD2-B00F098C1DC2}" type="parTrans" cxnId="{C1CC6730-85EB-4800-AF8D-C115EA162528}">
      <dgm:prSet/>
      <dgm:spPr/>
      <dgm:t>
        <a:bodyPr/>
        <a:lstStyle/>
        <a:p>
          <a:endParaRPr lang="en-US"/>
        </a:p>
      </dgm:t>
    </dgm:pt>
    <dgm:pt modelId="{DB040F0A-F8FB-4533-AAAF-87084CBB63C9}" type="sibTrans" cxnId="{C1CC6730-85EB-4800-AF8D-C115EA162528}">
      <dgm:prSet/>
      <dgm:spPr/>
      <dgm:t>
        <a:bodyPr/>
        <a:lstStyle/>
        <a:p>
          <a:endParaRPr lang="en-US"/>
        </a:p>
      </dgm:t>
    </dgm:pt>
    <dgm:pt modelId="{B1231A11-5CFA-4BB7-8BDE-3E6BA2DF6D7E}" type="pres">
      <dgm:prSet presAssocID="{2A786D6F-5BA5-4654-A33C-69760B24870F}" presName="compositeShape" presStyleCnt="0">
        <dgm:presLayoutVars>
          <dgm:dir/>
          <dgm:resizeHandles/>
        </dgm:presLayoutVars>
      </dgm:prSet>
      <dgm:spPr/>
    </dgm:pt>
    <dgm:pt modelId="{68E82253-38DB-4057-BB6E-2A39B05CCA30}" type="pres">
      <dgm:prSet presAssocID="{2A786D6F-5BA5-4654-A33C-69760B24870F}" presName="pyramid" presStyleLbl="node1" presStyleIdx="0" presStyleCnt="1" custScaleX="121539"/>
      <dgm:spPr/>
      <dgm:t>
        <a:bodyPr/>
        <a:lstStyle/>
        <a:p>
          <a:endParaRPr lang="en-US"/>
        </a:p>
      </dgm:t>
    </dgm:pt>
    <dgm:pt modelId="{B701FED6-ADAB-413A-A5D6-6B6C92869FBB}" type="pres">
      <dgm:prSet presAssocID="{2A786D6F-5BA5-4654-A33C-69760B24870F}" presName="theList" presStyleCnt="0"/>
      <dgm:spPr/>
    </dgm:pt>
    <dgm:pt modelId="{8F0F9A8E-807D-4902-AC9E-13DB9826A7BD}" type="pres">
      <dgm:prSet presAssocID="{D0EF58ED-DCD3-4C29-912F-EE6ADD5D6118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88842E-0F93-450E-AE6B-004C120F0AAD}" type="pres">
      <dgm:prSet presAssocID="{D0EF58ED-DCD3-4C29-912F-EE6ADD5D6118}" presName="aSpace" presStyleCnt="0"/>
      <dgm:spPr/>
    </dgm:pt>
    <dgm:pt modelId="{D75AA847-F472-4765-81E8-1BE56240EA36}" type="pres">
      <dgm:prSet presAssocID="{B42DBEEB-31EB-4652-A0DC-FA3663E24063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75AE3B-61C8-4826-BBFE-2074ABC0AD73}" type="pres">
      <dgm:prSet presAssocID="{B42DBEEB-31EB-4652-A0DC-FA3663E24063}" presName="aSpace" presStyleCnt="0"/>
      <dgm:spPr/>
    </dgm:pt>
    <dgm:pt modelId="{9012DFB2-A3F7-4E3F-9038-38DF4836EFE4}" type="pres">
      <dgm:prSet presAssocID="{0E7AA71C-9392-4828-826B-1B3D2F0F6B97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87BCDE-C2CD-4BA6-AB04-E2D105A6361A}" type="pres">
      <dgm:prSet presAssocID="{0E7AA71C-9392-4828-826B-1B3D2F0F6B97}" presName="aSpace" presStyleCnt="0"/>
      <dgm:spPr/>
    </dgm:pt>
  </dgm:ptLst>
  <dgm:cxnLst>
    <dgm:cxn modelId="{AFB64E45-0EA7-4A4D-A7D6-3362A83578BD}" type="presOf" srcId="{2A786D6F-5BA5-4654-A33C-69760B24870F}" destId="{B1231A11-5CFA-4BB7-8BDE-3E6BA2DF6D7E}" srcOrd="0" destOrd="0" presId="urn:microsoft.com/office/officeart/2005/8/layout/pyramid2"/>
    <dgm:cxn modelId="{92A20676-C8C2-4C79-9BDC-A6EE6B94303D}" type="presOf" srcId="{D0EF58ED-DCD3-4C29-912F-EE6ADD5D6118}" destId="{8F0F9A8E-807D-4902-AC9E-13DB9826A7BD}" srcOrd="0" destOrd="0" presId="urn:microsoft.com/office/officeart/2005/8/layout/pyramid2"/>
    <dgm:cxn modelId="{3B1D05A7-1FA4-4FFD-8108-412B6B84FAAF}" srcId="{2A786D6F-5BA5-4654-A33C-69760B24870F}" destId="{D0EF58ED-DCD3-4C29-912F-EE6ADD5D6118}" srcOrd="0" destOrd="0" parTransId="{73279502-3C02-4904-B1BC-30AAA60EDE57}" sibTransId="{BBB131E2-CE46-414A-96A3-D64561BFFB2B}"/>
    <dgm:cxn modelId="{C1CC6730-85EB-4800-AF8D-C115EA162528}" srcId="{2A786D6F-5BA5-4654-A33C-69760B24870F}" destId="{0E7AA71C-9392-4828-826B-1B3D2F0F6B97}" srcOrd="2" destOrd="0" parTransId="{8BE374A2-D896-4425-8FD2-B00F098C1DC2}" sibTransId="{DB040F0A-F8FB-4533-AAAF-87084CBB63C9}"/>
    <dgm:cxn modelId="{4578466C-0D86-484F-BC57-3C7FB19F9949}" type="presOf" srcId="{0E7AA71C-9392-4828-826B-1B3D2F0F6B97}" destId="{9012DFB2-A3F7-4E3F-9038-38DF4836EFE4}" srcOrd="0" destOrd="0" presId="urn:microsoft.com/office/officeart/2005/8/layout/pyramid2"/>
    <dgm:cxn modelId="{C72155F4-245D-4DAF-8D22-15051C0E6F4A}" type="presOf" srcId="{B42DBEEB-31EB-4652-A0DC-FA3663E24063}" destId="{D75AA847-F472-4765-81E8-1BE56240EA36}" srcOrd="0" destOrd="0" presId="urn:microsoft.com/office/officeart/2005/8/layout/pyramid2"/>
    <dgm:cxn modelId="{AA3C28A2-DE63-48C2-BD09-9E79EE34CFBF}" srcId="{2A786D6F-5BA5-4654-A33C-69760B24870F}" destId="{B42DBEEB-31EB-4652-A0DC-FA3663E24063}" srcOrd="1" destOrd="0" parTransId="{FD78032B-1B56-49A4-A5A8-C125C727646F}" sibTransId="{D75FA44E-E75D-43F0-8FC8-A5EF7A612555}"/>
    <dgm:cxn modelId="{CFFE3F32-9601-49AF-8842-B6E7C065EBA5}" type="presParOf" srcId="{B1231A11-5CFA-4BB7-8BDE-3E6BA2DF6D7E}" destId="{68E82253-38DB-4057-BB6E-2A39B05CCA30}" srcOrd="0" destOrd="0" presId="urn:microsoft.com/office/officeart/2005/8/layout/pyramid2"/>
    <dgm:cxn modelId="{07B7AD86-6172-44B8-874E-2CED9384D44C}" type="presParOf" srcId="{B1231A11-5CFA-4BB7-8BDE-3E6BA2DF6D7E}" destId="{B701FED6-ADAB-413A-A5D6-6B6C92869FBB}" srcOrd="1" destOrd="0" presId="urn:microsoft.com/office/officeart/2005/8/layout/pyramid2"/>
    <dgm:cxn modelId="{E841C016-EAC2-46D9-83BE-2B852D8FBC96}" type="presParOf" srcId="{B701FED6-ADAB-413A-A5D6-6B6C92869FBB}" destId="{8F0F9A8E-807D-4902-AC9E-13DB9826A7BD}" srcOrd="0" destOrd="0" presId="urn:microsoft.com/office/officeart/2005/8/layout/pyramid2"/>
    <dgm:cxn modelId="{A0B27D57-14DE-4F16-A38C-5A41CE825AB9}" type="presParOf" srcId="{B701FED6-ADAB-413A-A5D6-6B6C92869FBB}" destId="{8E88842E-0F93-450E-AE6B-004C120F0AAD}" srcOrd="1" destOrd="0" presId="urn:microsoft.com/office/officeart/2005/8/layout/pyramid2"/>
    <dgm:cxn modelId="{EE38A920-7A69-4C4B-9FE4-99F4683CAF40}" type="presParOf" srcId="{B701FED6-ADAB-413A-A5D6-6B6C92869FBB}" destId="{D75AA847-F472-4765-81E8-1BE56240EA36}" srcOrd="2" destOrd="0" presId="urn:microsoft.com/office/officeart/2005/8/layout/pyramid2"/>
    <dgm:cxn modelId="{8184F312-5390-4021-A230-CBFDE52CE786}" type="presParOf" srcId="{B701FED6-ADAB-413A-A5D6-6B6C92869FBB}" destId="{4075AE3B-61C8-4826-BBFE-2074ABC0AD73}" srcOrd="3" destOrd="0" presId="urn:microsoft.com/office/officeart/2005/8/layout/pyramid2"/>
    <dgm:cxn modelId="{93585168-CC73-4BB3-9C79-BBF0F513D108}" type="presParOf" srcId="{B701FED6-ADAB-413A-A5D6-6B6C92869FBB}" destId="{9012DFB2-A3F7-4E3F-9038-38DF4836EFE4}" srcOrd="4" destOrd="0" presId="urn:microsoft.com/office/officeart/2005/8/layout/pyramid2"/>
    <dgm:cxn modelId="{FADACC9A-3DD2-4B93-A371-D86539A3A83E}" type="presParOf" srcId="{B701FED6-ADAB-413A-A5D6-6B6C92869FBB}" destId="{6D87BCDE-C2CD-4BA6-AB04-E2D105A6361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D105A6-7769-44A2-B928-2EA5205334C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59FFAA08-C318-4596-827B-227726FDCB6B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Medical colleges and Tertiary centers</a:t>
          </a:r>
        </a:p>
      </dgm:t>
    </dgm:pt>
    <dgm:pt modelId="{6D82DE76-4C9A-4397-AD9F-322C990D3806}" type="parTrans" cxnId="{64BFD121-2234-4BF4-803F-1A5C30C4CDC6}">
      <dgm:prSet/>
      <dgm:spPr/>
      <dgm:t>
        <a:bodyPr/>
        <a:lstStyle/>
        <a:p>
          <a:endParaRPr lang="en-US"/>
        </a:p>
      </dgm:t>
    </dgm:pt>
    <dgm:pt modelId="{45B108B9-CA31-48AC-9917-EEB502061E3B}" type="sibTrans" cxnId="{64BFD121-2234-4BF4-803F-1A5C30C4CDC6}">
      <dgm:prSet/>
      <dgm:spPr/>
      <dgm:t>
        <a:bodyPr/>
        <a:lstStyle/>
        <a:p>
          <a:endParaRPr lang="en-US"/>
        </a:p>
      </dgm:t>
    </dgm:pt>
    <dgm:pt modelId="{FAB8F616-9C6F-4B00-AAC9-83CE8384C47E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District Hospitals / Secondary care</a:t>
          </a:r>
        </a:p>
      </dgm:t>
    </dgm:pt>
    <dgm:pt modelId="{3F502438-7B13-4070-920F-BC0C8AAF0E88}" type="parTrans" cxnId="{0159ED4C-CA6D-46CE-AA6A-D2E3C8A3C670}">
      <dgm:prSet/>
      <dgm:spPr/>
      <dgm:t>
        <a:bodyPr/>
        <a:lstStyle/>
        <a:p>
          <a:endParaRPr lang="en-US"/>
        </a:p>
      </dgm:t>
    </dgm:pt>
    <dgm:pt modelId="{C7BE56C5-F446-40FB-AA5A-349F30F8F2B9}" type="sibTrans" cxnId="{0159ED4C-CA6D-46CE-AA6A-D2E3C8A3C670}">
      <dgm:prSet/>
      <dgm:spPr/>
      <dgm:t>
        <a:bodyPr/>
        <a:lstStyle/>
        <a:p>
          <a:endParaRPr lang="en-US"/>
        </a:p>
      </dgm:t>
    </dgm:pt>
    <dgm:pt modelId="{42F02E87-9B75-44FA-87E8-B0A94847208D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Sub District level</a:t>
          </a:r>
        </a:p>
      </dgm:t>
    </dgm:pt>
    <dgm:pt modelId="{C8F2AFA6-33BF-4D27-B672-26417052A7CC}" type="parTrans" cxnId="{C480ABAD-F41C-4BC3-9440-BC5D963D7CE9}">
      <dgm:prSet/>
      <dgm:spPr/>
      <dgm:t>
        <a:bodyPr/>
        <a:lstStyle/>
        <a:p>
          <a:endParaRPr lang="en-US"/>
        </a:p>
      </dgm:t>
    </dgm:pt>
    <dgm:pt modelId="{79CEE7F9-4204-425C-8326-066A3EE28D60}" type="sibTrans" cxnId="{C480ABAD-F41C-4BC3-9440-BC5D963D7CE9}">
      <dgm:prSet/>
      <dgm:spPr/>
      <dgm:t>
        <a:bodyPr/>
        <a:lstStyle/>
        <a:p>
          <a:endParaRPr lang="en-US"/>
        </a:p>
      </dgm:t>
    </dgm:pt>
    <dgm:pt modelId="{9F19BADF-A372-4020-9CE4-52A5DF7BAABF}" type="pres">
      <dgm:prSet presAssocID="{67D105A6-7769-44A2-B928-2EA5205334C2}" presName="Name0" presStyleCnt="0">
        <dgm:presLayoutVars>
          <dgm:dir/>
          <dgm:animLvl val="lvl"/>
          <dgm:resizeHandles val="exact"/>
        </dgm:presLayoutVars>
      </dgm:prSet>
      <dgm:spPr/>
    </dgm:pt>
    <dgm:pt modelId="{B4285863-D3EC-4016-865E-E884F60679BC}" type="pres">
      <dgm:prSet presAssocID="{59FFAA08-C318-4596-827B-227726FDCB6B}" presName="Name8" presStyleCnt="0"/>
      <dgm:spPr/>
    </dgm:pt>
    <dgm:pt modelId="{4721536E-2B8A-4528-ADED-FDE10D865B1E}" type="pres">
      <dgm:prSet presAssocID="{59FFAA08-C318-4596-827B-227726FDCB6B}" presName="level" presStyleLbl="node1" presStyleIdx="0" presStyleCnt="3" custScaleX="110973" custScaleY="71171" custLinFactNeighborY="443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5B88B1-A76F-4175-A8F2-F836A12DB363}" type="pres">
      <dgm:prSet presAssocID="{59FFAA08-C318-4596-827B-227726FDCB6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2E0F9-0E13-49D6-91BB-AB222D40CB11}" type="pres">
      <dgm:prSet presAssocID="{FAB8F616-9C6F-4B00-AAC9-83CE8384C47E}" presName="Name8" presStyleCnt="0"/>
      <dgm:spPr/>
    </dgm:pt>
    <dgm:pt modelId="{58C55E18-C6FF-476D-9118-F1C4F98DCA67}" type="pres">
      <dgm:prSet presAssocID="{FAB8F616-9C6F-4B00-AAC9-83CE8384C47E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064B82-C949-4AB9-9A87-461BB3797C68}" type="pres">
      <dgm:prSet presAssocID="{FAB8F616-9C6F-4B00-AAC9-83CE8384C4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97962D-331A-4F22-AA58-838B97829BDC}" type="pres">
      <dgm:prSet presAssocID="{42F02E87-9B75-44FA-87E8-B0A94847208D}" presName="Name8" presStyleCnt="0"/>
      <dgm:spPr/>
    </dgm:pt>
    <dgm:pt modelId="{33FC33C6-E9B3-470D-AEDA-3933A96A831D}" type="pres">
      <dgm:prSet presAssocID="{42F02E87-9B75-44FA-87E8-B0A94847208D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89A84C-C3F9-4797-94B9-10C6984DD259}" type="pres">
      <dgm:prSet presAssocID="{42F02E87-9B75-44FA-87E8-B0A94847208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1CF6E3-9616-4ED7-ACF7-FAC687B41F70}" type="presOf" srcId="{FAB8F616-9C6F-4B00-AAC9-83CE8384C47E}" destId="{58C55E18-C6FF-476D-9118-F1C4F98DCA67}" srcOrd="0" destOrd="0" presId="urn:microsoft.com/office/officeart/2005/8/layout/pyramid1"/>
    <dgm:cxn modelId="{E9A172A4-417D-4F84-BFC4-36C49F9A55C8}" type="presOf" srcId="{FAB8F616-9C6F-4B00-AAC9-83CE8384C47E}" destId="{FF064B82-C949-4AB9-9A87-461BB3797C68}" srcOrd="1" destOrd="0" presId="urn:microsoft.com/office/officeart/2005/8/layout/pyramid1"/>
    <dgm:cxn modelId="{64BFD121-2234-4BF4-803F-1A5C30C4CDC6}" srcId="{67D105A6-7769-44A2-B928-2EA5205334C2}" destId="{59FFAA08-C318-4596-827B-227726FDCB6B}" srcOrd="0" destOrd="0" parTransId="{6D82DE76-4C9A-4397-AD9F-322C990D3806}" sibTransId="{45B108B9-CA31-48AC-9917-EEB502061E3B}"/>
    <dgm:cxn modelId="{3E01B734-158B-4145-928E-A7294464111B}" type="presOf" srcId="{42F02E87-9B75-44FA-87E8-B0A94847208D}" destId="{9989A84C-C3F9-4797-94B9-10C6984DD259}" srcOrd="1" destOrd="0" presId="urn:microsoft.com/office/officeart/2005/8/layout/pyramid1"/>
    <dgm:cxn modelId="{FFE1052D-21F9-42DC-843E-C52E78614F87}" type="presOf" srcId="{59FFAA08-C318-4596-827B-227726FDCB6B}" destId="{7F5B88B1-A76F-4175-A8F2-F836A12DB363}" srcOrd="1" destOrd="0" presId="urn:microsoft.com/office/officeart/2005/8/layout/pyramid1"/>
    <dgm:cxn modelId="{E68B44BD-DB97-4DF3-9617-74693A7D2943}" type="presOf" srcId="{42F02E87-9B75-44FA-87E8-B0A94847208D}" destId="{33FC33C6-E9B3-470D-AEDA-3933A96A831D}" srcOrd="0" destOrd="0" presId="urn:microsoft.com/office/officeart/2005/8/layout/pyramid1"/>
    <dgm:cxn modelId="{C480ABAD-F41C-4BC3-9440-BC5D963D7CE9}" srcId="{67D105A6-7769-44A2-B928-2EA5205334C2}" destId="{42F02E87-9B75-44FA-87E8-B0A94847208D}" srcOrd="2" destOrd="0" parTransId="{C8F2AFA6-33BF-4D27-B672-26417052A7CC}" sibTransId="{79CEE7F9-4204-425C-8326-066A3EE28D60}"/>
    <dgm:cxn modelId="{9B821CF6-8587-422D-A3C8-C4BD734E6584}" type="presOf" srcId="{67D105A6-7769-44A2-B928-2EA5205334C2}" destId="{9F19BADF-A372-4020-9CE4-52A5DF7BAABF}" srcOrd="0" destOrd="0" presId="urn:microsoft.com/office/officeart/2005/8/layout/pyramid1"/>
    <dgm:cxn modelId="{4DE5345B-83BD-4A6D-A0F5-4506E504DBFE}" type="presOf" srcId="{59FFAA08-C318-4596-827B-227726FDCB6B}" destId="{4721536E-2B8A-4528-ADED-FDE10D865B1E}" srcOrd="0" destOrd="0" presId="urn:microsoft.com/office/officeart/2005/8/layout/pyramid1"/>
    <dgm:cxn modelId="{0159ED4C-CA6D-46CE-AA6A-D2E3C8A3C670}" srcId="{67D105A6-7769-44A2-B928-2EA5205334C2}" destId="{FAB8F616-9C6F-4B00-AAC9-83CE8384C47E}" srcOrd="1" destOrd="0" parTransId="{3F502438-7B13-4070-920F-BC0C8AAF0E88}" sibTransId="{C7BE56C5-F446-40FB-AA5A-349F30F8F2B9}"/>
    <dgm:cxn modelId="{F22A615A-C230-4E12-BAB3-BA489E9A8DC2}" type="presParOf" srcId="{9F19BADF-A372-4020-9CE4-52A5DF7BAABF}" destId="{B4285863-D3EC-4016-865E-E884F60679BC}" srcOrd="0" destOrd="0" presId="urn:microsoft.com/office/officeart/2005/8/layout/pyramid1"/>
    <dgm:cxn modelId="{5456DF67-D5E0-4618-A5AA-E5D83C613836}" type="presParOf" srcId="{B4285863-D3EC-4016-865E-E884F60679BC}" destId="{4721536E-2B8A-4528-ADED-FDE10D865B1E}" srcOrd="0" destOrd="0" presId="urn:microsoft.com/office/officeart/2005/8/layout/pyramid1"/>
    <dgm:cxn modelId="{D2703F21-D3F1-48E6-B53C-05E1ABDE6D26}" type="presParOf" srcId="{B4285863-D3EC-4016-865E-E884F60679BC}" destId="{7F5B88B1-A76F-4175-A8F2-F836A12DB363}" srcOrd="1" destOrd="0" presId="urn:microsoft.com/office/officeart/2005/8/layout/pyramid1"/>
    <dgm:cxn modelId="{3B1BEFFD-C1A3-4E5B-BF9A-5BE8A7CEFC97}" type="presParOf" srcId="{9F19BADF-A372-4020-9CE4-52A5DF7BAABF}" destId="{DCA2E0F9-0E13-49D6-91BB-AB222D40CB11}" srcOrd="1" destOrd="0" presId="urn:microsoft.com/office/officeart/2005/8/layout/pyramid1"/>
    <dgm:cxn modelId="{CF77BB05-9C93-4865-B528-892D5E5110D5}" type="presParOf" srcId="{DCA2E0F9-0E13-49D6-91BB-AB222D40CB11}" destId="{58C55E18-C6FF-476D-9118-F1C4F98DCA67}" srcOrd="0" destOrd="0" presId="urn:microsoft.com/office/officeart/2005/8/layout/pyramid1"/>
    <dgm:cxn modelId="{56B18F28-DAF7-4BE7-A0D9-6AB2E46BA1DF}" type="presParOf" srcId="{DCA2E0F9-0E13-49D6-91BB-AB222D40CB11}" destId="{FF064B82-C949-4AB9-9A87-461BB3797C68}" srcOrd="1" destOrd="0" presId="urn:microsoft.com/office/officeart/2005/8/layout/pyramid1"/>
    <dgm:cxn modelId="{8FD233AB-0EE2-4E54-A3D6-81A6DF54AF23}" type="presParOf" srcId="{9F19BADF-A372-4020-9CE4-52A5DF7BAABF}" destId="{8897962D-331A-4F22-AA58-838B97829BDC}" srcOrd="2" destOrd="0" presId="urn:microsoft.com/office/officeart/2005/8/layout/pyramid1"/>
    <dgm:cxn modelId="{E590C325-AD93-4AF3-9FDC-575656F11841}" type="presParOf" srcId="{8897962D-331A-4F22-AA58-838B97829BDC}" destId="{33FC33C6-E9B3-470D-AEDA-3933A96A831D}" srcOrd="0" destOrd="0" presId="urn:microsoft.com/office/officeart/2005/8/layout/pyramid1"/>
    <dgm:cxn modelId="{5060707B-5F9E-4E8D-8536-85EBA2D4CBA0}" type="presParOf" srcId="{8897962D-331A-4F22-AA58-838B97829BDC}" destId="{9989A84C-C3F9-4797-94B9-10C6984DD25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2253-38DB-4057-BB6E-2A39B05CCA30}">
      <dsp:nvSpPr>
        <dsp:cNvPr id="0" name=""/>
        <dsp:cNvSpPr/>
      </dsp:nvSpPr>
      <dsp:spPr>
        <a:xfrm>
          <a:off x="459970" y="0"/>
          <a:ext cx="2850046" cy="366289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F9A8E-807D-4902-AC9E-13DB9826A7BD}">
      <dsp:nvSpPr>
        <dsp:cNvPr id="0" name=""/>
        <dsp:cNvSpPr/>
      </dsp:nvSpPr>
      <dsp:spPr>
        <a:xfrm>
          <a:off x="1884993" y="368257"/>
          <a:ext cx="1524226" cy="8670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NVHMU</a:t>
          </a:r>
        </a:p>
      </dsp:txBody>
      <dsp:txXfrm>
        <a:off x="1927320" y="410584"/>
        <a:ext cx="1439572" cy="782422"/>
      </dsp:txXfrm>
    </dsp:sp>
    <dsp:sp modelId="{D75AA847-F472-4765-81E8-1BE56240EA36}">
      <dsp:nvSpPr>
        <dsp:cNvPr id="0" name=""/>
        <dsp:cNvSpPr/>
      </dsp:nvSpPr>
      <dsp:spPr>
        <a:xfrm>
          <a:off x="1884993" y="1343718"/>
          <a:ext cx="1524226" cy="8670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SVHMU</a:t>
          </a:r>
        </a:p>
      </dsp:txBody>
      <dsp:txXfrm>
        <a:off x="1927320" y="1386045"/>
        <a:ext cx="1439572" cy="782422"/>
      </dsp:txXfrm>
    </dsp:sp>
    <dsp:sp modelId="{9012DFB2-A3F7-4E3F-9038-38DF4836EFE4}">
      <dsp:nvSpPr>
        <dsp:cNvPr id="0" name=""/>
        <dsp:cNvSpPr/>
      </dsp:nvSpPr>
      <dsp:spPr>
        <a:xfrm>
          <a:off x="1884993" y="2319180"/>
          <a:ext cx="1524226" cy="8670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Labs and Treatment sites</a:t>
          </a:r>
        </a:p>
      </dsp:txBody>
      <dsp:txXfrm>
        <a:off x="1927320" y="2361507"/>
        <a:ext cx="1439572" cy="7824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1536E-2B8A-4528-ADED-FDE10D865B1E}">
      <dsp:nvSpPr>
        <dsp:cNvPr id="0" name=""/>
        <dsp:cNvSpPr/>
      </dsp:nvSpPr>
      <dsp:spPr>
        <a:xfrm>
          <a:off x="1442518" y="54765"/>
          <a:ext cx="1185604" cy="879442"/>
        </a:xfrm>
        <a:prstGeom prst="trapezoid">
          <a:avLst>
            <a:gd name="adj" fmla="val 60741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Medical colleges and Tertiary centers</a:t>
          </a:r>
        </a:p>
      </dsp:txBody>
      <dsp:txXfrm>
        <a:off x="1442518" y="54765"/>
        <a:ext cx="1185604" cy="879442"/>
      </dsp:txXfrm>
    </dsp:sp>
    <dsp:sp modelId="{58C55E18-C6FF-476D-9118-F1C4F98DCA67}">
      <dsp:nvSpPr>
        <dsp:cNvPr id="0" name=""/>
        <dsp:cNvSpPr/>
      </dsp:nvSpPr>
      <dsp:spPr>
        <a:xfrm>
          <a:off x="750567" y="879442"/>
          <a:ext cx="2569506" cy="1235674"/>
        </a:xfrm>
        <a:prstGeom prst="trapezoid">
          <a:avLst>
            <a:gd name="adj" fmla="val 60741"/>
          </a:avLst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District Hospitals / Secondary care</a:t>
          </a:r>
        </a:p>
      </dsp:txBody>
      <dsp:txXfrm>
        <a:off x="1200230" y="879442"/>
        <a:ext cx="1670179" cy="1235674"/>
      </dsp:txXfrm>
    </dsp:sp>
    <dsp:sp modelId="{33FC33C6-E9B3-470D-AEDA-3933A96A831D}">
      <dsp:nvSpPr>
        <dsp:cNvPr id="0" name=""/>
        <dsp:cNvSpPr/>
      </dsp:nvSpPr>
      <dsp:spPr>
        <a:xfrm>
          <a:off x="0" y="2115117"/>
          <a:ext cx="4070640" cy="1235674"/>
        </a:xfrm>
        <a:prstGeom prst="trapezoid">
          <a:avLst>
            <a:gd name="adj" fmla="val 60741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Sub District level</a:t>
          </a:r>
        </a:p>
      </dsp:txBody>
      <dsp:txXfrm>
        <a:off x="712362" y="2115117"/>
        <a:ext cx="2645916" cy="1235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9318C-3923-4BB7-956A-B7AC0499C832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1E700-F853-4446-8DB0-F66F50A05D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8031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C20A0-A88B-4FCC-A9A7-A393354A7F9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1909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6148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7621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19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009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0730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051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454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9302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729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048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6197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28C6E-EE63-48AB-9148-14D5617D4A7A}" type="datetimeFigureOut">
              <a:rPr lang="en-IN" smtClean="0"/>
              <a:t>15-10-2020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CD4E0-CB18-4CE6-BA0F-4A9C4832AE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00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5099" y="4561"/>
            <a:ext cx="11694158" cy="91327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Viral Hepatitis Control Program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SDG goal 3.3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to…combat hepatitis (since July 2018)</a:t>
            </a:r>
            <a:endParaRPr lang="en-IN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82101" y="838918"/>
            <a:ext cx="4737602" cy="3771019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Implementation Framework</a:t>
            </a:r>
            <a:endParaRPr lang="en-IN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152280" y="838918"/>
            <a:ext cx="4886879" cy="3369691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Service Delivery Framework</a:t>
            </a:r>
            <a:endParaRPr lang="en-IN" sz="2400" b="1" dirty="0">
              <a:solidFill>
                <a:srgbClr val="0070C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359477"/>
            <a:ext cx="6013112" cy="3662899"/>
            <a:chOff x="1919536" y="1523596"/>
            <a:chExt cx="8057352" cy="4064000"/>
          </a:xfrm>
        </p:grpSpPr>
        <p:graphicFrame>
          <p:nvGraphicFramePr>
            <p:cNvPr id="10" name="Diagram 9"/>
            <p:cNvGraphicFramePr/>
            <p:nvPr>
              <p:extLst/>
            </p:nvPr>
          </p:nvGraphicFramePr>
          <p:xfrm>
            <a:off x="1919536" y="1523596"/>
            <a:ext cx="5184576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1" name="Rectangle 10"/>
            <p:cNvSpPr/>
            <p:nvPr/>
          </p:nvSpPr>
          <p:spPr>
            <a:xfrm>
              <a:off x="7032104" y="2999081"/>
              <a:ext cx="2944783" cy="118696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Annual PIP and targets, State level </a:t>
              </a:r>
              <a:r>
                <a:rPr lang="en-US" sz="1200" dirty="0">
                  <a:solidFill>
                    <a:prstClr val="black"/>
                  </a:solidFill>
                  <a:latin typeface="Calibri"/>
                </a:rPr>
                <a:t>planning &amp; scaleup, intersectoral coordination,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Calibri"/>
                </a:rPr>
                <a:t>M &amp; 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032103" y="4339486"/>
              <a:ext cx="2944784" cy="104295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solidFill>
                    <a:prstClr val="black"/>
                  </a:solidFill>
                  <a:latin typeface="Calibri"/>
                </a:rPr>
                <a:t>Diagnosis, Treatment, Referral, Quality Control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032103" y="1523596"/>
              <a:ext cx="2944785" cy="132204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Guideline and Policy Formulation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M &amp; E, Surveillance, Research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Procurement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Calibri"/>
                </a:rPr>
                <a:t>Coordination</a:t>
              </a:r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6528048" y="2204864"/>
              <a:ext cx="576064" cy="288032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6573581" y="3279536"/>
              <a:ext cx="576064" cy="288032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6572625" y="4627121"/>
              <a:ext cx="576064" cy="288032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013111" y="1359477"/>
            <a:ext cx="5822688" cy="3528905"/>
            <a:chOff x="1643418" y="1340768"/>
            <a:chExt cx="8719783" cy="4280024"/>
          </a:xfrm>
        </p:grpSpPr>
        <p:graphicFrame>
          <p:nvGraphicFramePr>
            <p:cNvPr id="18" name="Diagram 17"/>
            <p:cNvGraphicFramePr/>
            <p:nvPr/>
          </p:nvGraphicFramePr>
          <p:xfrm>
            <a:off x="1703512" y="1556792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19" name="Rectangle 18"/>
            <p:cNvSpPr/>
            <p:nvPr/>
          </p:nvSpPr>
          <p:spPr>
            <a:xfrm>
              <a:off x="6637610" y="1340768"/>
              <a:ext cx="3725590" cy="14401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 </a:t>
              </a:r>
              <a:r>
                <a:rPr lang="en-US" sz="1400" b="1" dirty="0"/>
                <a:t>Model Treatment centers  for Treatment of Hepatitis B &amp; C for complicated cases &amp; management of other hepatitis; </a:t>
              </a:r>
              <a:endParaRPr lang="en-US" sz="10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637612" y="2924944"/>
              <a:ext cx="3725589" cy="129614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 </a:t>
              </a:r>
              <a:r>
                <a:rPr lang="en-US" sz="1400" b="1" dirty="0"/>
                <a:t>Treatment centers  for Treatment of Hepatitis B &amp; C; Refer complicated cases to Model Treatment Centers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639571" y="4404914"/>
              <a:ext cx="3723630" cy="115212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/>
                <a:t>Screening &amp; Drug Dispensation</a:t>
              </a:r>
              <a:endParaRPr lang="en-US" sz="1000" b="1" dirty="0"/>
            </a:p>
          </p:txBody>
        </p:sp>
        <p:sp>
          <p:nvSpPr>
            <p:cNvPr id="22" name="Down Arrow 21"/>
            <p:cNvSpPr/>
            <p:nvPr/>
          </p:nvSpPr>
          <p:spPr>
            <a:xfrm>
              <a:off x="3071664" y="1844386"/>
              <a:ext cx="504056" cy="345638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1643418" y="2636913"/>
              <a:ext cx="1421898" cy="13681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Phased scale up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5735960" y="1844386"/>
              <a:ext cx="792088" cy="360478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5801461" y="3180125"/>
              <a:ext cx="792088" cy="360478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5801461" y="4717973"/>
              <a:ext cx="792088" cy="360478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0" y="5012621"/>
            <a:ext cx="1219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Awareness generation </a:t>
            </a:r>
            <a:r>
              <a:rPr lang="en-US" sz="2000" dirty="0"/>
              <a:t>&amp; prevention are key strategies for program </a:t>
            </a:r>
            <a:r>
              <a:rPr lang="en-US" sz="2000" dirty="0" smtClean="0"/>
              <a:t>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Integration with existing program/scheme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/>
              <a:t>Special attention to screen </a:t>
            </a:r>
            <a:r>
              <a:rPr lang="en-IN" sz="2000" dirty="0" smtClean="0"/>
              <a:t>all </a:t>
            </a:r>
            <a:r>
              <a:rPr lang="en-IN" sz="2000" dirty="0"/>
              <a:t>pregnant women for hepatitis B &amp; </a:t>
            </a:r>
            <a:r>
              <a:rPr lang="en-IN" sz="2000" dirty="0" smtClean="0"/>
              <a:t>administer birth </a:t>
            </a:r>
            <a:r>
              <a:rPr lang="en-IN" sz="2000" dirty="0"/>
              <a:t>dose hepatitis </a:t>
            </a:r>
            <a:r>
              <a:rPr lang="en-IN" sz="2000" dirty="0" smtClean="0"/>
              <a:t>b vaccine  </a:t>
            </a:r>
            <a:r>
              <a:rPr lang="en-IN" sz="2000" dirty="0"/>
              <a:t>&amp; HBIG to all babies born to positive mothers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 smtClean="0"/>
              <a:t>NACP</a:t>
            </a:r>
            <a:r>
              <a:rPr lang="en-IN" sz="2000" dirty="0"/>
              <a:t>, UIP, RMNCHA+N, IDSP </a:t>
            </a:r>
            <a:r>
              <a:rPr lang="en-IN" sz="2000" dirty="0" smtClean="0"/>
              <a:t>etc. </a:t>
            </a:r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472548" y="6620905"/>
            <a:ext cx="49680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1">
              <a:spcBef>
                <a:spcPts val="1000"/>
              </a:spcBef>
            </a:pPr>
            <a:r>
              <a:rPr lang="da-DK" sz="1200" dirty="0"/>
              <a:t>National helpline for viral hepatitis (1800-11-6666</a:t>
            </a:r>
            <a:r>
              <a:rPr lang="da-DK" sz="1200" dirty="0" smtClean="0"/>
              <a:t>); </a:t>
            </a:r>
            <a:r>
              <a:rPr lang="da-DK" sz="1200" dirty="0"/>
              <a:t>website: nvhcp.gov.in </a:t>
            </a:r>
          </a:p>
        </p:txBody>
      </p:sp>
    </p:spTree>
    <p:extLst>
      <p:ext uri="{BB962C8B-B14F-4D97-AF65-F5344CB8AC3E}">
        <p14:creationId xmlns:p14="http://schemas.microsoft.com/office/powerpoint/2010/main" val="199767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Request </a:t>
            </a:r>
            <a:r>
              <a:rPr lang="en-US" b="1" dirty="0"/>
              <a:t>t</a:t>
            </a:r>
            <a:r>
              <a:rPr lang="en-US" b="1" dirty="0" smtClean="0"/>
              <a:t>o </a:t>
            </a:r>
            <a:r>
              <a:rPr lang="en-US" b="1" dirty="0"/>
              <a:t>S</a:t>
            </a:r>
            <a:r>
              <a:rPr lang="en-US" b="1" dirty="0" smtClean="0"/>
              <a:t>tates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325564"/>
            <a:ext cx="11338560" cy="5006998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dirty="0"/>
              <a:t>Establishment of State Viral Hepatitis </a:t>
            </a:r>
            <a:r>
              <a:rPr lang="en-IN" dirty="0" smtClean="0"/>
              <a:t>Control Management Unit (SVHMU) </a:t>
            </a:r>
            <a:r>
              <a:rPr lang="en-IN" dirty="0"/>
              <a:t>and State </a:t>
            </a:r>
            <a:r>
              <a:rPr lang="en-IN" dirty="0" smtClean="0"/>
              <a:t>Steering Committee with at-least one positive community representative as member.</a:t>
            </a:r>
          </a:p>
          <a:p>
            <a:pPr algn="just"/>
            <a:r>
              <a:rPr lang="en-US" dirty="0" smtClean="0"/>
              <a:t>Establishment of at least one Model </a:t>
            </a:r>
            <a:r>
              <a:rPr lang="en-US" dirty="0"/>
              <a:t>T</a:t>
            </a:r>
            <a:r>
              <a:rPr lang="en-US" dirty="0" smtClean="0"/>
              <a:t>reatment </a:t>
            </a:r>
            <a:r>
              <a:rPr lang="en-US" dirty="0"/>
              <a:t>C</a:t>
            </a:r>
            <a:r>
              <a:rPr lang="en-US" dirty="0" smtClean="0"/>
              <a:t>entre (MTC)</a:t>
            </a:r>
            <a:r>
              <a:rPr lang="en-US" dirty="0"/>
              <a:t> </a:t>
            </a:r>
            <a:r>
              <a:rPr lang="en-US" dirty="0" smtClean="0"/>
              <a:t>&amp; State </a:t>
            </a:r>
            <a:r>
              <a:rPr lang="en-US" dirty="0"/>
              <a:t>Referral Lab in every </a:t>
            </a:r>
            <a:r>
              <a:rPr lang="en-US" dirty="0" smtClean="0"/>
              <a:t>state and treatment sites &amp; diagnostic facilities in all districts.</a:t>
            </a:r>
          </a:p>
          <a:p>
            <a:pPr lvl="0" algn="just"/>
            <a:r>
              <a:rPr lang="en-US" dirty="0" smtClean="0"/>
              <a:t>Master trainers trained in all states/UTs. States to cascade </a:t>
            </a:r>
            <a:r>
              <a:rPr lang="en-IN" dirty="0" smtClean="0"/>
              <a:t>trainings for diagnosis and management of viral hepatitis along with portal entry on MIS  </a:t>
            </a:r>
            <a:r>
              <a:rPr lang="en-IN" dirty="0" smtClean="0"/>
              <a:t>in all aspects till  facility level</a:t>
            </a:r>
            <a:r>
              <a:rPr lang="en-IN" dirty="0" smtClean="0"/>
              <a:t>.</a:t>
            </a:r>
          </a:p>
          <a:p>
            <a:pPr lvl="0" algn="just"/>
            <a:r>
              <a:rPr lang="en-US" dirty="0" smtClean="0"/>
              <a:t>Screening of all </a:t>
            </a:r>
            <a:r>
              <a:rPr lang="en-US" dirty="0"/>
              <a:t>pregnant women </a:t>
            </a:r>
            <a:r>
              <a:rPr lang="en-US" dirty="0" smtClean="0"/>
              <a:t>for </a:t>
            </a:r>
            <a:r>
              <a:rPr lang="en-US" dirty="0"/>
              <a:t>Hepatitis B Surface Antigen (</a:t>
            </a:r>
            <a:r>
              <a:rPr lang="en-US" dirty="0" err="1"/>
              <a:t>HBsAg</a:t>
            </a:r>
            <a:r>
              <a:rPr lang="en-US" dirty="0" smtClean="0"/>
              <a:t>)&amp; referral of all </a:t>
            </a:r>
            <a:r>
              <a:rPr lang="en-US" dirty="0"/>
              <a:t>those who screen </a:t>
            </a:r>
            <a:r>
              <a:rPr lang="en-US" dirty="0" smtClean="0"/>
              <a:t>positive for </a:t>
            </a:r>
            <a:r>
              <a:rPr lang="en-US" dirty="0"/>
              <a:t>institutional delivery to ensure that the newborn receives birth dose </a:t>
            </a:r>
            <a:r>
              <a:rPr lang="en-US" dirty="0" smtClean="0"/>
              <a:t>of hepatitis </a:t>
            </a:r>
            <a:r>
              <a:rPr lang="en-US" dirty="0"/>
              <a:t>B along with Hepatitis B Immunoglobulin (HBIG) to prevent mother to </a:t>
            </a:r>
            <a:r>
              <a:rPr lang="en-US" dirty="0" smtClean="0"/>
              <a:t>child transmission</a:t>
            </a:r>
            <a:r>
              <a:rPr lang="en-US" dirty="0"/>
              <a:t>.</a:t>
            </a:r>
            <a:endParaRPr lang="en-IN" dirty="0" smtClean="0"/>
          </a:p>
          <a:p>
            <a:pPr lvl="0" algn="just"/>
            <a:endParaRPr lang="en-US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0DF80A-0431-41D4-9CB5-5FA2670871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78342" y="5913404"/>
            <a:ext cx="1213658" cy="895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22432" y="6548842"/>
            <a:ext cx="4976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1">
              <a:spcBef>
                <a:spcPts val="1000"/>
              </a:spcBef>
            </a:pPr>
            <a:r>
              <a:rPr lang="da-DK" sz="1200" dirty="0"/>
              <a:t>National helpline for viral hepatitis (1800-11-6666</a:t>
            </a:r>
            <a:r>
              <a:rPr lang="da-DK" sz="1200" dirty="0" smtClean="0"/>
              <a:t>); </a:t>
            </a:r>
            <a:r>
              <a:rPr lang="da-DK" sz="1200" dirty="0"/>
              <a:t>website: nvhcp.gov.in </a:t>
            </a:r>
          </a:p>
        </p:txBody>
      </p:sp>
    </p:spTree>
    <p:extLst>
      <p:ext uri="{BB962C8B-B14F-4D97-AF65-F5344CB8AC3E}">
        <p14:creationId xmlns:p14="http://schemas.microsoft.com/office/powerpoint/2010/main" val="22842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319</Words>
  <Application>Microsoft Office PowerPoint</Application>
  <PresentationFormat>Widescreen</PresentationFormat>
  <Paragraphs>32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National Viral Hepatitis Control Program SDG goal 3.3 to…combat hepatitis (since July 2018)</vt:lpstr>
      <vt:lpstr>Request to States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Viral Hepatitis Control Program SDG goal 3.3 to…combat hepatitis (since July 2018)</dc:title>
  <dc:creator>admin</dc:creator>
  <cp:lastModifiedBy>admin</cp:lastModifiedBy>
  <cp:revision>4</cp:revision>
  <dcterms:created xsi:type="dcterms:W3CDTF">2020-10-14T10:32:23Z</dcterms:created>
  <dcterms:modified xsi:type="dcterms:W3CDTF">2020-10-15T09:36:15Z</dcterms:modified>
</cp:coreProperties>
</file>