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57" r:id="rId4"/>
    <p:sldId id="258" r:id="rId5"/>
    <p:sldId id="260" r:id="rId6"/>
    <p:sldId id="266" r:id="rId7"/>
    <p:sldId id="267" r:id="rId8"/>
    <p:sldId id="261" r:id="rId9"/>
    <p:sldId id="265" r:id="rId10"/>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p>
            <a:fld id="{81366F83-45D9-4B22-B631-500CE9532DCD}" type="datetimeFigureOut">
              <a:rPr lang="en-US" smtClean="0"/>
              <a:t>10/26/2020</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027ACB05-20AB-4C3A-819B-29DFAF1F07BD}"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366F83-45D9-4B22-B631-500CE9532DCD}" type="datetimeFigureOut">
              <a:rPr lang="en-US" smtClean="0"/>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ACB05-20AB-4C3A-819B-29DFAF1F07B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1366F83-45D9-4B22-B631-500CE9532DCD}" type="datetimeFigureOut">
              <a:rPr lang="en-US" smtClean="0"/>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ACB05-20AB-4C3A-819B-29DFAF1F07BD}"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1366F83-45D9-4B22-B631-500CE9532DCD}" type="datetimeFigureOut">
              <a:rPr lang="en-US" smtClean="0"/>
              <a:t>10/26/2020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7ACB05-20AB-4C3A-819B-29DFAF1F07B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1366F83-45D9-4B22-B631-500CE9532DCD}" type="datetimeFigureOut">
              <a:rPr lang="en-US" smtClean="0"/>
              <a:t>10/26/2020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7ACB05-20AB-4C3A-819B-29DFAF1F07B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1366F83-45D9-4B22-B631-500CE9532DCD}" type="datetimeFigureOut">
              <a:rPr lang="en-US" smtClean="0"/>
              <a:t>10/26/2020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7ACB05-20AB-4C3A-819B-29DFAF1F07B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81366F83-45D9-4B22-B631-500CE9532DCD}" type="datetimeFigureOut">
              <a:rPr lang="en-US" smtClean="0"/>
              <a:t>10/26/2020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7ACB05-20AB-4C3A-819B-29DFAF1F07BD}"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1366F83-45D9-4B22-B631-500CE9532DCD}" type="datetimeFigureOut">
              <a:rPr lang="en-US" smtClean="0"/>
              <a:t>10/26/2020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7ACB05-20AB-4C3A-819B-29DFAF1F07B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1366F83-45D9-4B22-B631-500CE9532DCD}" type="datetimeFigureOut">
              <a:rPr lang="en-US" smtClean="0"/>
              <a:t>10/26/2020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7ACB05-20AB-4C3A-819B-29DFAF1F07BD}"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366F83-45D9-4B22-B631-500CE9532DCD}" type="datetimeFigureOut">
              <a:rPr lang="en-US" smtClean="0"/>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ACB05-20AB-4C3A-819B-29DFAF1F07B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366F83-45D9-4B22-B631-500CE9532DCD}" type="datetimeFigureOut">
              <a:rPr lang="en-US" smtClean="0"/>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ACB05-20AB-4C3A-819B-29DFAF1F07B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81366F83-45D9-4B22-B631-500CE9532DCD}" type="datetimeFigureOut">
              <a:rPr lang="en-US" smtClean="0"/>
              <a:t>10/26/2020</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27ACB05-20AB-4C3A-819B-29DFAF1F07BD}"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362200"/>
            <a:ext cx="7467600" cy="1676400"/>
          </a:xfrm>
        </p:spPr>
        <p:txBody>
          <a:bodyPr>
            <a:normAutofit/>
          </a:bodyPr>
          <a:lstStyle/>
          <a:p>
            <a:r>
              <a:rPr lang="en-US" b="1" dirty="0" smtClean="0">
                <a:solidFill>
                  <a:schemeClr val="tx1"/>
                </a:solidFill>
              </a:rPr>
              <a:t>NVBDCP presentation </a:t>
            </a:r>
            <a:r>
              <a:rPr lang="en-US" b="1" dirty="0">
                <a:solidFill>
                  <a:schemeClr val="tx1"/>
                </a:solidFill>
              </a:rPr>
              <a:t>for </a:t>
            </a:r>
            <a:r>
              <a:rPr lang="en-US" sz="3600" b="1" dirty="0">
                <a:solidFill>
                  <a:schemeClr val="tx1"/>
                </a:solidFill>
                <a:latin typeface="Arial" pitchFamily="34" charset="0"/>
                <a:cs typeface="Arial" pitchFamily="34" charset="0"/>
              </a:rPr>
              <a:t>orientation</a:t>
            </a:r>
            <a:r>
              <a:rPr lang="en-US" b="1" dirty="0">
                <a:solidFill>
                  <a:schemeClr val="tx1"/>
                </a:solidFill>
              </a:rPr>
              <a:t> </a:t>
            </a:r>
            <a:r>
              <a:rPr lang="en-US" b="1" dirty="0" smtClean="0">
                <a:solidFill>
                  <a:schemeClr val="tx1"/>
                </a:solidFill>
              </a:rPr>
              <a:t>for PS/MDs</a:t>
            </a:r>
            <a:endParaRPr lang="en-US" b="1" dirty="0">
              <a:solidFill>
                <a:schemeClr val="tx1"/>
              </a:solidFill>
            </a:endParaRPr>
          </a:p>
        </p:txBody>
      </p:sp>
      <p:pic>
        <p:nvPicPr>
          <p:cNvPr id="4" name="Picture 2" descr="D:\desktop\pub health\Presentation\QRM\NVBDCP\NVBDCP 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0"/>
            <a:ext cx="990600" cy="85852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7" descr="C:\Users\admin\Desktop\NH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03187"/>
            <a:ext cx="1311054" cy="109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9838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14400"/>
          </a:xfrm>
        </p:spPr>
        <p:txBody>
          <a:bodyPr>
            <a:normAutofit/>
          </a:bodyPr>
          <a:lstStyle/>
          <a:p>
            <a:pPr algn="l"/>
            <a:r>
              <a:rPr lang="en-US" sz="3600" b="1" dirty="0" smtClean="0">
                <a:solidFill>
                  <a:schemeClr val="tx1"/>
                </a:solidFill>
                <a:latin typeface="Arial" pitchFamily="34" charset="0"/>
                <a:cs typeface="Arial" pitchFamily="34" charset="0"/>
              </a:rPr>
              <a:t>     Introduction</a:t>
            </a:r>
            <a:endParaRPr lang="en-US" sz="36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990600" y="1524000"/>
            <a:ext cx="7696200" cy="4953000"/>
          </a:xfrm>
        </p:spPr>
        <p:txBody>
          <a:bodyPr>
            <a:normAutofit/>
          </a:bodyPr>
          <a:lstStyle/>
          <a:p>
            <a:pPr>
              <a:buFont typeface="Wingdings" panose="05000000000000000000" pitchFamily="2" charset="2"/>
              <a:buChar char="Ø"/>
            </a:pPr>
            <a:r>
              <a:rPr lang="en-US" sz="2000" b="1" dirty="0" smtClean="0">
                <a:latin typeface="Arial" pitchFamily="34" charset="0"/>
                <a:cs typeface="Arial" pitchFamily="34" charset="0"/>
              </a:rPr>
              <a:t>National </a:t>
            </a:r>
            <a:r>
              <a:rPr lang="en-US" sz="2000" b="1" dirty="0">
                <a:latin typeface="Arial" pitchFamily="34" charset="0"/>
                <a:cs typeface="Arial" pitchFamily="34" charset="0"/>
              </a:rPr>
              <a:t>Vector Borne Disease Control Program (NVBDCP)</a:t>
            </a:r>
            <a:r>
              <a:rPr lang="en-US" sz="2000" dirty="0">
                <a:latin typeface="Arial" pitchFamily="34" charset="0"/>
                <a:cs typeface="Arial" pitchFamily="34" charset="0"/>
              </a:rPr>
              <a:t> is implemented in the States/UTs for prevention and control of vector borne diseases (VBDs) namely Malaria, Dengue, Chikungunya, Filariasis, Japanese Encephalitis (JE) and </a:t>
            </a:r>
            <a:r>
              <a:rPr lang="en-US" sz="2000" dirty="0" smtClean="0">
                <a:latin typeface="Arial" pitchFamily="34" charset="0"/>
                <a:cs typeface="Arial" pitchFamily="34" charset="0"/>
              </a:rPr>
              <a:t>Kala-</a:t>
            </a:r>
            <a:r>
              <a:rPr lang="en-US" sz="2000" dirty="0" err="1" smtClean="0">
                <a:latin typeface="Arial" pitchFamily="34" charset="0"/>
                <a:cs typeface="Arial" pitchFamily="34" charset="0"/>
              </a:rPr>
              <a:t>azar</a:t>
            </a:r>
            <a:endParaRPr lang="en-US" sz="2000" dirty="0">
              <a:latin typeface="Arial" pitchFamily="34" charset="0"/>
              <a:cs typeface="Arial" pitchFamily="34" charset="0"/>
            </a:endParaRPr>
          </a:p>
          <a:p>
            <a:pPr>
              <a:buFont typeface="Wingdings" panose="05000000000000000000" pitchFamily="2" charset="2"/>
              <a:buChar char="Ø"/>
            </a:pPr>
            <a:endParaRPr lang="en-US" sz="2000" dirty="0" smtClean="0">
              <a:latin typeface="Arial" pitchFamily="34" charset="0"/>
              <a:cs typeface="Arial" pitchFamily="34" charset="0"/>
            </a:endParaRPr>
          </a:p>
          <a:p>
            <a:pPr>
              <a:buFont typeface="Wingdings" panose="05000000000000000000" pitchFamily="2" charset="2"/>
              <a:buChar char="Ø"/>
            </a:pPr>
            <a:r>
              <a:rPr lang="en-US" sz="2000" dirty="0" smtClean="0">
                <a:latin typeface="Arial" pitchFamily="34" charset="0"/>
                <a:cs typeface="Arial" pitchFamily="34" charset="0"/>
              </a:rPr>
              <a:t>The </a:t>
            </a:r>
            <a:r>
              <a:rPr lang="en-US" sz="2000" dirty="0">
                <a:latin typeface="Arial" pitchFamily="34" charset="0"/>
                <a:cs typeface="Arial" pitchFamily="34" charset="0"/>
              </a:rPr>
              <a:t>Directorate of NVBDCP is the nodal agency for planning, policy making, technical guidance and monitoring and evaluation of program implementation in respect of prevention and control of these vector borne diseases under the overall umbrella of NHM. </a:t>
            </a:r>
            <a:endParaRPr lang="en-US" sz="2000" dirty="0" smtClean="0">
              <a:latin typeface="Arial" pitchFamily="34" charset="0"/>
              <a:cs typeface="Arial" pitchFamily="34" charset="0"/>
            </a:endParaRPr>
          </a:p>
          <a:p>
            <a:pPr>
              <a:buFont typeface="Wingdings" panose="05000000000000000000" pitchFamily="2" charset="2"/>
              <a:buChar char="Ø"/>
            </a:pPr>
            <a:endParaRPr lang="en-US" sz="2000" dirty="0" smtClean="0">
              <a:latin typeface="Arial" pitchFamily="34" charset="0"/>
              <a:cs typeface="Arial" pitchFamily="34" charset="0"/>
            </a:endParaRPr>
          </a:p>
          <a:p>
            <a:pPr>
              <a:buFont typeface="Wingdings" panose="05000000000000000000" pitchFamily="2" charset="2"/>
              <a:buChar char="Ø"/>
            </a:pPr>
            <a:r>
              <a:rPr lang="en-US" sz="2000" dirty="0">
                <a:latin typeface="Arial" pitchFamily="34" charset="0"/>
                <a:cs typeface="Arial" pitchFamily="34" charset="0"/>
              </a:rPr>
              <a:t>Dengue, Chikungunya and JE are </a:t>
            </a:r>
            <a:r>
              <a:rPr lang="en-US" sz="2000" dirty="0" smtClean="0">
                <a:latin typeface="Arial" pitchFamily="34" charset="0"/>
                <a:cs typeface="Arial" pitchFamily="34" charset="0"/>
              </a:rPr>
              <a:t>known </a:t>
            </a:r>
            <a:r>
              <a:rPr lang="en-US" sz="2000" dirty="0">
                <a:latin typeface="Arial" pitchFamily="34" charset="0"/>
                <a:cs typeface="Arial" pitchFamily="34" charset="0"/>
              </a:rPr>
              <a:t>as outbreak prone VBDs </a:t>
            </a:r>
            <a:endParaRPr lang="en-US" sz="2000" dirty="0" smtClean="0">
              <a:latin typeface="Arial" pitchFamily="34" charset="0"/>
              <a:cs typeface="Arial" pitchFamily="34" charset="0"/>
            </a:endParaRPr>
          </a:p>
          <a:p>
            <a:pPr>
              <a:buFont typeface="Wingdings" panose="05000000000000000000" pitchFamily="2" charset="2"/>
              <a:buChar char="Ø"/>
            </a:pPr>
            <a:endParaRPr lang="en-US" sz="2000" dirty="0">
              <a:latin typeface="Arial" pitchFamily="34" charset="0"/>
              <a:cs typeface="Arial" pitchFamily="34" charset="0"/>
            </a:endParaRPr>
          </a:p>
        </p:txBody>
      </p:sp>
      <p:pic>
        <p:nvPicPr>
          <p:cNvPr id="4" name="Picture 7" descr="C:\Users\admin\Desktop\NH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03187"/>
            <a:ext cx="1311054" cy="109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D:\desktop\pub health\Presentation\QRM\NVBDCP\NVBDCP 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3400" y="0"/>
            <a:ext cx="990600" cy="858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769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10"/>
          <p:cNvGraphicFramePr>
            <a:graphicFrameLocks noGrp="1"/>
          </p:cNvGraphicFramePr>
          <p:nvPr>
            <p:ph idx="1"/>
            <p:extLst>
              <p:ext uri="{D42A27DB-BD31-4B8C-83A1-F6EECF244321}">
                <p14:modId xmlns:p14="http://schemas.microsoft.com/office/powerpoint/2010/main" val="1988214190"/>
              </p:ext>
            </p:extLst>
          </p:nvPr>
        </p:nvGraphicFramePr>
        <p:xfrm>
          <a:off x="0" y="1207799"/>
          <a:ext cx="9143999" cy="5650203"/>
        </p:xfrm>
        <a:graphic>
          <a:graphicData uri="http://schemas.openxmlformats.org/drawingml/2006/table">
            <a:tbl>
              <a:tblPr firstRow="1" firstCol="1" bandRow="1">
                <a:tableStyleId>{5C22544A-7EE6-4342-B048-85BDC9FD1C3A}</a:tableStyleId>
              </a:tblPr>
              <a:tblGrid>
                <a:gridCol w="539651">
                  <a:extLst>
                    <a:ext uri="{9D8B030D-6E8A-4147-A177-3AD203B41FA5}">
                      <a16:colId xmlns="" xmlns:a16="http://schemas.microsoft.com/office/drawing/2014/main" val="20000"/>
                    </a:ext>
                  </a:extLst>
                </a:gridCol>
                <a:gridCol w="1517749">
                  <a:extLst>
                    <a:ext uri="{9D8B030D-6E8A-4147-A177-3AD203B41FA5}">
                      <a16:colId xmlns="" xmlns:a16="http://schemas.microsoft.com/office/drawing/2014/main" val="20001"/>
                    </a:ext>
                  </a:extLst>
                </a:gridCol>
                <a:gridCol w="2066365">
                  <a:extLst>
                    <a:ext uri="{9D8B030D-6E8A-4147-A177-3AD203B41FA5}">
                      <a16:colId xmlns="" xmlns:a16="http://schemas.microsoft.com/office/drawing/2014/main" val="20002"/>
                    </a:ext>
                  </a:extLst>
                </a:gridCol>
                <a:gridCol w="1255058">
                  <a:extLst>
                    <a:ext uri="{9D8B030D-6E8A-4147-A177-3AD203B41FA5}">
                      <a16:colId xmlns="" xmlns:a16="http://schemas.microsoft.com/office/drawing/2014/main" val="20003"/>
                    </a:ext>
                  </a:extLst>
                </a:gridCol>
                <a:gridCol w="3765176">
                  <a:extLst>
                    <a:ext uri="{9D8B030D-6E8A-4147-A177-3AD203B41FA5}">
                      <a16:colId xmlns="" xmlns:a16="http://schemas.microsoft.com/office/drawing/2014/main" val="20004"/>
                    </a:ext>
                  </a:extLst>
                </a:gridCol>
              </a:tblGrid>
              <a:tr h="681868">
                <a:tc>
                  <a:txBody>
                    <a:bodyPr/>
                    <a:lstStyle/>
                    <a:p>
                      <a:pPr marL="0" marR="0">
                        <a:lnSpc>
                          <a:spcPct val="107000"/>
                        </a:lnSpc>
                        <a:spcBef>
                          <a:spcPts val="0"/>
                        </a:spcBef>
                        <a:spcAft>
                          <a:spcPts val="0"/>
                        </a:spcAft>
                      </a:pPr>
                      <a:r>
                        <a:rPr lang="en-US" sz="2000" dirty="0" err="1">
                          <a:effectLst/>
                          <a:latin typeface="Arial" pitchFamily="34" charset="0"/>
                          <a:cs typeface="Arial" pitchFamily="34" charset="0"/>
                        </a:rPr>
                        <a:t>Sr</a:t>
                      </a:r>
                      <a:r>
                        <a:rPr lang="en-US" sz="2000" dirty="0">
                          <a:effectLst/>
                          <a:latin typeface="Arial" pitchFamily="34" charset="0"/>
                          <a:cs typeface="Arial" pitchFamily="34" charset="0"/>
                        </a:rPr>
                        <a:t> No</a:t>
                      </a:r>
                      <a:endParaRPr lang="en-US" sz="2000" dirty="0">
                        <a:effectLst/>
                        <a:latin typeface="Arial" pitchFamily="34" charset="0"/>
                        <a:ea typeface="Calibri"/>
                        <a:cs typeface="Arial" pitchFamily="34" charset="0"/>
                      </a:endParaRPr>
                    </a:p>
                  </a:txBody>
                  <a:tcPr marL="68580" marR="68580" marT="0" marB="0"/>
                </a:tc>
                <a:tc>
                  <a:txBody>
                    <a:bodyPr/>
                    <a:lstStyle/>
                    <a:p>
                      <a:pPr marL="0" marR="0">
                        <a:lnSpc>
                          <a:spcPct val="107000"/>
                        </a:lnSpc>
                        <a:spcBef>
                          <a:spcPts val="0"/>
                        </a:spcBef>
                        <a:spcAft>
                          <a:spcPts val="0"/>
                        </a:spcAft>
                      </a:pPr>
                      <a:r>
                        <a:rPr lang="en-US" sz="2000">
                          <a:effectLst/>
                          <a:latin typeface="Arial" pitchFamily="34" charset="0"/>
                          <a:cs typeface="Arial" pitchFamily="34" charset="0"/>
                        </a:rPr>
                        <a:t>Disease </a:t>
                      </a:r>
                      <a:endParaRPr lang="en-US" sz="2000">
                        <a:effectLst/>
                        <a:latin typeface="Arial" pitchFamily="34" charset="0"/>
                        <a:ea typeface="Calibri"/>
                        <a:cs typeface="Arial" pitchFamily="34" charset="0"/>
                      </a:endParaRPr>
                    </a:p>
                  </a:txBody>
                  <a:tcPr marL="68580" marR="68580" marT="0" marB="0"/>
                </a:tc>
                <a:tc>
                  <a:txBody>
                    <a:bodyPr/>
                    <a:lstStyle/>
                    <a:p>
                      <a:pPr marL="0" marR="0">
                        <a:lnSpc>
                          <a:spcPct val="107000"/>
                        </a:lnSpc>
                        <a:spcBef>
                          <a:spcPts val="0"/>
                        </a:spcBef>
                        <a:spcAft>
                          <a:spcPts val="0"/>
                        </a:spcAft>
                      </a:pPr>
                      <a:r>
                        <a:rPr lang="en-US" sz="2000">
                          <a:effectLst/>
                          <a:latin typeface="Arial" pitchFamily="34" charset="0"/>
                          <a:cs typeface="Arial" pitchFamily="34" charset="0"/>
                        </a:rPr>
                        <a:t>Caused by</a:t>
                      </a:r>
                      <a:endParaRPr lang="en-US" sz="2000">
                        <a:effectLst/>
                        <a:latin typeface="Arial" pitchFamily="34" charset="0"/>
                        <a:ea typeface="Calibri"/>
                        <a:cs typeface="Arial" pitchFamily="34" charset="0"/>
                      </a:endParaRPr>
                    </a:p>
                  </a:txBody>
                  <a:tcPr marL="68580" marR="68580" marT="0" marB="0"/>
                </a:tc>
                <a:tc gridSpan="2">
                  <a:txBody>
                    <a:bodyPr/>
                    <a:lstStyle/>
                    <a:p>
                      <a:pPr marL="0" marR="0">
                        <a:lnSpc>
                          <a:spcPct val="107000"/>
                        </a:lnSpc>
                        <a:spcBef>
                          <a:spcPts val="0"/>
                        </a:spcBef>
                        <a:spcAft>
                          <a:spcPts val="0"/>
                        </a:spcAft>
                      </a:pPr>
                      <a:r>
                        <a:rPr lang="en-US" sz="2000">
                          <a:effectLst/>
                          <a:latin typeface="Arial" pitchFamily="34" charset="0"/>
                          <a:cs typeface="Arial" pitchFamily="34" charset="0"/>
                        </a:rPr>
                        <a:t>Target year for elimination</a:t>
                      </a:r>
                      <a:endParaRPr lang="en-US" sz="2000">
                        <a:effectLst/>
                        <a:latin typeface="Arial" pitchFamily="34" charset="0"/>
                        <a:ea typeface="Calibri"/>
                        <a:cs typeface="Arial" pitchFamily="34" charset="0"/>
                      </a:endParaRPr>
                    </a:p>
                  </a:txBody>
                  <a:tcPr marL="68580" marR="68580" marT="0" marB="0"/>
                </a:tc>
                <a:tc hMerge="1">
                  <a:txBody>
                    <a:bodyPr/>
                    <a:lstStyle/>
                    <a:p>
                      <a:endParaRPr lang="en-US"/>
                    </a:p>
                  </a:txBody>
                  <a:tcPr/>
                </a:tc>
                <a:extLst>
                  <a:ext uri="{0D108BD9-81ED-4DB2-BD59-A6C34878D82A}">
                    <a16:rowId xmlns="" xmlns:a16="http://schemas.microsoft.com/office/drawing/2014/main" val="10000"/>
                  </a:ext>
                </a:extLst>
              </a:tr>
              <a:tr h="600624">
                <a:tc rowSpan="3">
                  <a:txBody>
                    <a:bodyPr/>
                    <a:lstStyle/>
                    <a:p>
                      <a:pPr marL="0" marR="0">
                        <a:lnSpc>
                          <a:spcPct val="107000"/>
                        </a:lnSpc>
                        <a:spcBef>
                          <a:spcPts val="0"/>
                        </a:spcBef>
                        <a:spcAft>
                          <a:spcPts val="0"/>
                        </a:spcAft>
                      </a:pPr>
                      <a:r>
                        <a:rPr lang="en-US" sz="2000" dirty="0">
                          <a:effectLst/>
                          <a:latin typeface="Arial" pitchFamily="34" charset="0"/>
                          <a:cs typeface="Arial" pitchFamily="34" charset="0"/>
                        </a:rPr>
                        <a:t>1</a:t>
                      </a:r>
                      <a:endParaRPr lang="en-US" sz="2000" dirty="0">
                        <a:effectLst/>
                        <a:latin typeface="Arial" pitchFamily="34" charset="0"/>
                        <a:ea typeface="Calibri"/>
                        <a:cs typeface="Arial" pitchFamily="34" charset="0"/>
                      </a:endParaRPr>
                    </a:p>
                  </a:txBody>
                  <a:tcPr marL="68580" marR="68580" marT="0" marB="0"/>
                </a:tc>
                <a:tc rowSpan="3">
                  <a:txBody>
                    <a:bodyPr/>
                    <a:lstStyle/>
                    <a:p>
                      <a:pPr marL="0" marR="0">
                        <a:lnSpc>
                          <a:spcPct val="107000"/>
                        </a:lnSpc>
                        <a:spcBef>
                          <a:spcPts val="0"/>
                        </a:spcBef>
                        <a:spcAft>
                          <a:spcPts val="0"/>
                        </a:spcAft>
                      </a:pPr>
                      <a:r>
                        <a:rPr lang="en-US" sz="2000" kern="1200" dirty="0">
                          <a:effectLst/>
                          <a:latin typeface="Arial" pitchFamily="34" charset="0"/>
                          <a:cs typeface="Arial" pitchFamily="34" charset="0"/>
                        </a:rPr>
                        <a:t>Malaria </a:t>
                      </a:r>
                      <a:endParaRPr lang="en-US" sz="2000" dirty="0">
                        <a:effectLst/>
                        <a:latin typeface="Arial" pitchFamily="34" charset="0"/>
                        <a:ea typeface="Calibri"/>
                        <a:cs typeface="Arial" pitchFamily="34" charset="0"/>
                      </a:endParaRPr>
                    </a:p>
                  </a:txBody>
                  <a:tcPr marL="68580" marR="68580" marT="0" marB="0"/>
                </a:tc>
                <a:tc rowSpan="3">
                  <a:txBody>
                    <a:bodyPr/>
                    <a:lstStyle/>
                    <a:p>
                      <a:pPr marL="0" marR="0">
                        <a:lnSpc>
                          <a:spcPct val="107000"/>
                        </a:lnSpc>
                        <a:spcBef>
                          <a:spcPts val="0"/>
                        </a:spcBef>
                        <a:spcAft>
                          <a:spcPts val="0"/>
                        </a:spcAft>
                      </a:pPr>
                      <a:r>
                        <a:rPr lang="en-US" sz="2000" kern="1200" dirty="0">
                          <a:effectLst/>
                          <a:latin typeface="Arial" pitchFamily="34" charset="0"/>
                          <a:cs typeface="Arial" pitchFamily="34" charset="0"/>
                        </a:rPr>
                        <a:t>Anopheles mosquito</a:t>
                      </a:r>
                      <a:endParaRPr lang="en-US" sz="2000" dirty="0">
                        <a:effectLst/>
                        <a:latin typeface="Arial" pitchFamily="34" charset="0"/>
                        <a:ea typeface="Calibri"/>
                        <a:cs typeface="Arial" pitchFamily="34" charset="0"/>
                      </a:endParaRPr>
                    </a:p>
                  </a:txBody>
                  <a:tcPr marL="68580" marR="68580" marT="0" marB="0"/>
                </a:tc>
                <a:tc rowSpan="3">
                  <a:txBody>
                    <a:bodyPr/>
                    <a:lstStyle/>
                    <a:p>
                      <a:pPr marL="0" marR="0">
                        <a:lnSpc>
                          <a:spcPct val="107000"/>
                        </a:lnSpc>
                        <a:spcBef>
                          <a:spcPts val="0"/>
                        </a:spcBef>
                        <a:spcAft>
                          <a:spcPts val="0"/>
                        </a:spcAft>
                      </a:pPr>
                      <a:r>
                        <a:rPr lang="en-US" sz="2000" kern="1200" dirty="0">
                          <a:effectLst/>
                          <a:latin typeface="Arial" pitchFamily="34" charset="0"/>
                          <a:cs typeface="Arial" pitchFamily="34" charset="0"/>
                        </a:rPr>
                        <a:t>2030 (in phased manner)</a:t>
                      </a:r>
                      <a:endParaRPr lang="en-US" sz="2000" dirty="0">
                        <a:effectLst/>
                        <a:latin typeface="Arial" pitchFamily="34" charset="0"/>
                        <a:ea typeface="Calibri"/>
                        <a:cs typeface="Arial" pitchFamily="34" charset="0"/>
                      </a:endParaRPr>
                    </a:p>
                  </a:txBody>
                  <a:tcPr marL="68580" marR="68580" marT="0" marB="0"/>
                </a:tc>
                <a:tc>
                  <a:txBody>
                    <a:bodyPr/>
                    <a:lstStyle/>
                    <a:p>
                      <a:pPr marL="0" marR="0">
                        <a:lnSpc>
                          <a:spcPct val="107000"/>
                        </a:lnSpc>
                        <a:spcBef>
                          <a:spcPts val="0"/>
                        </a:spcBef>
                        <a:spcAft>
                          <a:spcPts val="0"/>
                        </a:spcAft>
                      </a:pPr>
                      <a:r>
                        <a:rPr lang="en-US" sz="2000" kern="1200">
                          <a:effectLst/>
                          <a:latin typeface="Arial" pitchFamily="34" charset="0"/>
                          <a:cs typeface="Arial" pitchFamily="34" charset="0"/>
                        </a:rPr>
                        <a:t>Cat-I(15 states/UTs) by 2020</a:t>
                      </a:r>
                      <a:endParaRPr lang="en-US" sz="2000">
                        <a:effectLst/>
                        <a:latin typeface="Arial" pitchFamily="34" charset="0"/>
                        <a:ea typeface="Calibri"/>
                        <a:cs typeface="Arial" pitchFamily="34" charset="0"/>
                      </a:endParaRPr>
                    </a:p>
                  </a:txBody>
                  <a:tcPr marL="68580" marR="68580" marT="0" marB="0"/>
                </a:tc>
                <a:extLst>
                  <a:ext uri="{0D108BD9-81ED-4DB2-BD59-A6C34878D82A}">
                    <a16:rowId xmlns="" xmlns:a16="http://schemas.microsoft.com/office/drawing/2014/main" val="10001"/>
                  </a:ext>
                </a:extLst>
              </a:tr>
              <a:tr h="600624">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nSpc>
                          <a:spcPct val="107000"/>
                        </a:lnSpc>
                        <a:spcBef>
                          <a:spcPts val="0"/>
                        </a:spcBef>
                        <a:spcAft>
                          <a:spcPts val="0"/>
                        </a:spcAft>
                      </a:pPr>
                      <a:r>
                        <a:rPr lang="en-US" sz="2000" kern="1200">
                          <a:effectLst/>
                          <a:latin typeface="Arial" pitchFamily="34" charset="0"/>
                          <a:cs typeface="Arial" pitchFamily="34" charset="0"/>
                        </a:rPr>
                        <a:t>Cat-II(11states/UTs) by 2022</a:t>
                      </a:r>
                      <a:endParaRPr lang="en-US" sz="2000">
                        <a:effectLst/>
                        <a:latin typeface="Arial" pitchFamily="34" charset="0"/>
                        <a:ea typeface="Calibri"/>
                        <a:cs typeface="Arial" pitchFamily="34" charset="0"/>
                      </a:endParaRPr>
                    </a:p>
                  </a:txBody>
                  <a:tcPr marL="68580" marR="68580" marT="0" marB="0"/>
                </a:tc>
                <a:extLst>
                  <a:ext uri="{0D108BD9-81ED-4DB2-BD59-A6C34878D82A}">
                    <a16:rowId xmlns="" xmlns:a16="http://schemas.microsoft.com/office/drawing/2014/main" val="10002"/>
                  </a:ext>
                </a:extLst>
              </a:tr>
              <a:tr h="600624">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nSpc>
                          <a:spcPct val="107000"/>
                        </a:lnSpc>
                        <a:spcBef>
                          <a:spcPts val="0"/>
                        </a:spcBef>
                        <a:spcAft>
                          <a:spcPts val="0"/>
                        </a:spcAft>
                      </a:pPr>
                      <a:r>
                        <a:rPr lang="en-US" sz="2000" kern="1200">
                          <a:effectLst/>
                          <a:latin typeface="Arial" pitchFamily="34" charset="0"/>
                          <a:cs typeface="Arial" pitchFamily="34" charset="0"/>
                        </a:rPr>
                        <a:t>Cat-III(10 states/UTs) by 2020</a:t>
                      </a:r>
                      <a:endParaRPr lang="en-US" sz="2000">
                        <a:effectLst/>
                        <a:latin typeface="Arial" pitchFamily="34" charset="0"/>
                        <a:ea typeface="Calibri"/>
                        <a:cs typeface="Arial" pitchFamily="34" charset="0"/>
                      </a:endParaRPr>
                    </a:p>
                  </a:txBody>
                  <a:tcPr marL="68580" marR="68580" marT="0" marB="0"/>
                </a:tc>
                <a:extLst>
                  <a:ext uri="{0D108BD9-81ED-4DB2-BD59-A6C34878D82A}">
                    <a16:rowId xmlns="" xmlns:a16="http://schemas.microsoft.com/office/drawing/2014/main" val="10003"/>
                  </a:ext>
                </a:extLst>
              </a:tr>
              <a:tr h="707533">
                <a:tc>
                  <a:txBody>
                    <a:bodyPr/>
                    <a:lstStyle/>
                    <a:p>
                      <a:pPr marL="0" marR="0">
                        <a:lnSpc>
                          <a:spcPct val="107000"/>
                        </a:lnSpc>
                        <a:spcBef>
                          <a:spcPts val="0"/>
                        </a:spcBef>
                        <a:spcAft>
                          <a:spcPts val="0"/>
                        </a:spcAft>
                      </a:pPr>
                      <a:r>
                        <a:rPr lang="en-US" sz="2000">
                          <a:effectLst/>
                          <a:latin typeface="Arial" pitchFamily="34" charset="0"/>
                          <a:cs typeface="Arial" pitchFamily="34" charset="0"/>
                        </a:rPr>
                        <a:t>2</a:t>
                      </a:r>
                      <a:endParaRPr lang="en-US" sz="2000">
                        <a:effectLst/>
                        <a:latin typeface="Arial" pitchFamily="34" charset="0"/>
                        <a:ea typeface="Calibri"/>
                        <a:cs typeface="Arial" pitchFamily="34" charset="0"/>
                      </a:endParaRPr>
                    </a:p>
                  </a:txBody>
                  <a:tcPr marL="68580" marR="68580" marT="0" marB="0"/>
                </a:tc>
                <a:tc>
                  <a:txBody>
                    <a:bodyPr/>
                    <a:lstStyle/>
                    <a:p>
                      <a:pPr marL="0" marR="0">
                        <a:spcBef>
                          <a:spcPts val="0"/>
                        </a:spcBef>
                        <a:spcAft>
                          <a:spcPts val="0"/>
                        </a:spcAft>
                      </a:pPr>
                      <a:r>
                        <a:rPr lang="en-US" sz="2000" kern="1200">
                          <a:effectLst/>
                          <a:latin typeface="Arial" pitchFamily="34" charset="0"/>
                          <a:cs typeface="Arial" pitchFamily="34" charset="0"/>
                        </a:rPr>
                        <a:t>Lymphatic </a:t>
                      </a:r>
                      <a:endParaRPr lang="en-US" sz="2000">
                        <a:effectLst/>
                        <a:latin typeface="Arial" pitchFamily="34" charset="0"/>
                        <a:cs typeface="Arial" pitchFamily="34" charset="0"/>
                      </a:endParaRPr>
                    </a:p>
                    <a:p>
                      <a:pPr marL="0" marR="0">
                        <a:lnSpc>
                          <a:spcPct val="107000"/>
                        </a:lnSpc>
                        <a:spcBef>
                          <a:spcPts val="0"/>
                        </a:spcBef>
                        <a:spcAft>
                          <a:spcPts val="0"/>
                        </a:spcAft>
                      </a:pPr>
                      <a:r>
                        <a:rPr lang="en-US" sz="2000" kern="1200">
                          <a:effectLst/>
                          <a:latin typeface="Arial" pitchFamily="34" charset="0"/>
                          <a:cs typeface="Arial" pitchFamily="34" charset="0"/>
                        </a:rPr>
                        <a:t>Filariasis</a:t>
                      </a:r>
                      <a:endParaRPr lang="en-US" sz="2000">
                        <a:effectLst/>
                        <a:latin typeface="Arial" pitchFamily="34" charset="0"/>
                        <a:ea typeface="Calibri"/>
                        <a:cs typeface="Arial" pitchFamily="34" charset="0"/>
                      </a:endParaRPr>
                    </a:p>
                  </a:txBody>
                  <a:tcPr marL="68580" marR="68580" marT="0" marB="0"/>
                </a:tc>
                <a:tc>
                  <a:txBody>
                    <a:bodyPr/>
                    <a:lstStyle/>
                    <a:p>
                      <a:pPr marL="0" marR="0">
                        <a:lnSpc>
                          <a:spcPct val="107000"/>
                        </a:lnSpc>
                        <a:spcBef>
                          <a:spcPts val="0"/>
                        </a:spcBef>
                        <a:spcAft>
                          <a:spcPts val="0"/>
                        </a:spcAft>
                      </a:pPr>
                      <a:r>
                        <a:rPr lang="en-US" sz="2000" kern="1200" dirty="0" err="1">
                          <a:effectLst/>
                          <a:latin typeface="Arial" pitchFamily="34" charset="0"/>
                          <a:cs typeface="Arial" pitchFamily="34" charset="0"/>
                        </a:rPr>
                        <a:t>Culex</a:t>
                      </a:r>
                      <a:r>
                        <a:rPr lang="en-US" sz="2000" kern="1200" dirty="0">
                          <a:effectLst/>
                          <a:latin typeface="Arial" pitchFamily="34" charset="0"/>
                          <a:cs typeface="Arial" pitchFamily="34" charset="0"/>
                        </a:rPr>
                        <a:t> </a:t>
                      </a:r>
                      <a:r>
                        <a:rPr lang="en-US" sz="2000" kern="1200" dirty="0" err="1">
                          <a:effectLst/>
                          <a:latin typeface="Arial" pitchFamily="34" charset="0"/>
                          <a:cs typeface="Arial" pitchFamily="34" charset="0"/>
                        </a:rPr>
                        <a:t>quinquefasciatus</a:t>
                      </a:r>
                      <a:r>
                        <a:rPr lang="en-US" sz="2000" kern="1200" dirty="0">
                          <a:effectLst/>
                          <a:latin typeface="Arial" pitchFamily="34" charset="0"/>
                          <a:cs typeface="Arial" pitchFamily="34" charset="0"/>
                        </a:rPr>
                        <a:t>                           </a:t>
                      </a:r>
                      <a:endParaRPr lang="en-US" sz="2000" dirty="0">
                        <a:effectLst/>
                        <a:latin typeface="Arial" pitchFamily="34" charset="0"/>
                        <a:ea typeface="Calibri"/>
                        <a:cs typeface="Arial" pitchFamily="34" charset="0"/>
                      </a:endParaRPr>
                    </a:p>
                  </a:txBody>
                  <a:tcPr marL="68580" marR="68580" marT="0" marB="0"/>
                </a:tc>
                <a:tc gridSpan="2">
                  <a:txBody>
                    <a:bodyPr/>
                    <a:lstStyle/>
                    <a:p>
                      <a:pPr marL="0" marR="0">
                        <a:lnSpc>
                          <a:spcPct val="107000"/>
                        </a:lnSpc>
                        <a:spcBef>
                          <a:spcPts val="0"/>
                        </a:spcBef>
                        <a:spcAft>
                          <a:spcPts val="0"/>
                        </a:spcAft>
                      </a:pPr>
                      <a:r>
                        <a:rPr lang="en-US" sz="2000" kern="1200">
                          <a:effectLst/>
                          <a:latin typeface="Arial" pitchFamily="34" charset="0"/>
                          <a:cs typeface="Arial" pitchFamily="34" charset="0"/>
                        </a:rPr>
                        <a:t>2021 (Mf rate &lt;1)</a:t>
                      </a:r>
                      <a:endParaRPr lang="en-US" sz="2000">
                        <a:effectLst/>
                        <a:latin typeface="Arial" pitchFamily="34" charset="0"/>
                        <a:ea typeface="Calibri"/>
                        <a:cs typeface="Arial" pitchFamily="34" charset="0"/>
                      </a:endParaRPr>
                    </a:p>
                  </a:txBody>
                  <a:tcPr marL="68580" marR="68580" marT="0" marB="0"/>
                </a:tc>
                <a:tc hMerge="1">
                  <a:txBody>
                    <a:bodyPr/>
                    <a:lstStyle/>
                    <a:p>
                      <a:endParaRPr lang="en-US"/>
                    </a:p>
                  </a:txBody>
                  <a:tcPr/>
                </a:tc>
                <a:extLst>
                  <a:ext uri="{0D108BD9-81ED-4DB2-BD59-A6C34878D82A}">
                    <a16:rowId xmlns="" xmlns:a16="http://schemas.microsoft.com/office/drawing/2014/main" val="10004"/>
                  </a:ext>
                </a:extLst>
              </a:tr>
              <a:tr h="600624">
                <a:tc>
                  <a:txBody>
                    <a:bodyPr/>
                    <a:lstStyle/>
                    <a:p>
                      <a:pPr marL="0" marR="0">
                        <a:lnSpc>
                          <a:spcPct val="107000"/>
                        </a:lnSpc>
                        <a:spcBef>
                          <a:spcPts val="0"/>
                        </a:spcBef>
                        <a:spcAft>
                          <a:spcPts val="0"/>
                        </a:spcAft>
                      </a:pPr>
                      <a:r>
                        <a:rPr lang="en-US" sz="2000">
                          <a:effectLst/>
                          <a:latin typeface="Arial" pitchFamily="34" charset="0"/>
                          <a:cs typeface="Arial" pitchFamily="34" charset="0"/>
                        </a:rPr>
                        <a:t>3</a:t>
                      </a:r>
                      <a:endParaRPr lang="en-US" sz="2000">
                        <a:effectLst/>
                        <a:latin typeface="Arial" pitchFamily="34" charset="0"/>
                        <a:ea typeface="Calibri"/>
                        <a:cs typeface="Arial" pitchFamily="34" charset="0"/>
                      </a:endParaRPr>
                    </a:p>
                  </a:txBody>
                  <a:tcPr marL="68580" marR="68580" marT="0" marB="0"/>
                </a:tc>
                <a:tc>
                  <a:txBody>
                    <a:bodyPr/>
                    <a:lstStyle/>
                    <a:p>
                      <a:pPr marL="0" marR="0">
                        <a:lnSpc>
                          <a:spcPct val="107000"/>
                        </a:lnSpc>
                        <a:spcBef>
                          <a:spcPts val="0"/>
                        </a:spcBef>
                        <a:spcAft>
                          <a:spcPts val="0"/>
                        </a:spcAft>
                      </a:pPr>
                      <a:r>
                        <a:rPr lang="en-US" sz="2000" kern="1200">
                          <a:effectLst/>
                          <a:latin typeface="Arial" pitchFamily="34" charset="0"/>
                          <a:cs typeface="Arial" pitchFamily="34" charset="0"/>
                        </a:rPr>
                        <a:t>Kala-azar</a:t>
                      </a:r>
                      <a:endParaRPr lang="en-US" sz="2000">
                        <a:effectLst/>
                        <a:latin typeface="Arial" pitchFamily="34" charset="0"/>
                        <a:ea typeface="Calibri"/>
                        <a:cs typeface="Arial" pitchFamily="34" charset="0"/>
                      </a:endParaRPr>
                    </a:p>
                  </a:txBody>
                  <a:tcPr marL="68580" marR="68580" marT="0" marB="0"/>
                </a:tc>
                <a:tc>
                  <a:txBody>
                    <a:bodyPr/>
                    <a:lstStyle/>
                    <a:p>
                      <a:pPr marL="0" marR="0">
                        <a:lnSpc>
                          <a:spcPct val="107000"/>
                        </a:lnSpc>
                        <a:spcBef>
                          <a:spcPts val="0"/>
                        </a:spcBef>
                        <a:spcAft>
                          <a:spcPts val="0"/>
                        </a:spcAft>
                      </a:pPr>
                      <a:r>
                        <a:rPr lang="en-US" sz="2000" kern="1200">
                          <a:effectLst/>
                          <a:latin typeface="Arial" pitchFamily="34" charset="0"/>
                          <a:cs typeface="Arial" pitchFamily="34" charset="0"/>
                        </a:rPr>
                        <a:t>Sandfly	</a:t>
                      </a:r>
                      <a:endParaRPr lang="en-US" sz="2000">
                        <a:effectLst/>
                        <a:latin typeface="Arial" pitchFamily="34" charset="0"/>
                        <a:ea typeface="Calibri"/>
                        <a:cs typeface="Arial" pitchFamily="34" charset="0"/>
                      </a:endParaRPr>
                    </a:p>
                  </a:txBody>
                  <a:tcPr marL="68580" marR="68580" marT="0" marB="0"/>
                </a:tc>
                <a:tc gridSpan="2">
                  <a:txBody>
                    <a:bodyPr/>
                    <a:lstStyle/>
                    <a:p>
                      <a:pPr marL="0" marR="0">
                        <a:lnSpc>
                          <a:spcPct val="107000"/>
                        </a:lnSpc>
                        <a:spcBef>
                          <a:spcPts val="0"/>
                        </a:spcBef>
                        <a:spcAft>
                          <a:spcPts val="0"/>
                        </a:spcAft>
                      </a:pPr>
                      <a:r>
                        <a:rPr lang="en-US" sz="2000" kern="1200">
                          <a:effectLst/>
                          <a:latin typeface="Arial" pitchFamily="34" charset="0"/>
                          <a:cs typeface="Arial" pitchFamily="34" charset="0"/>
                        </a:rPr>
                        <a:t>2020 (&lt; I case per 10,000 population)</a:t>
                      </a:r>
                      <a:endParaRPr lang="en-US" sz="2000">
                        <a:effectLst/>
                        <a:latin typeface="Arial" pitchFamily="34" charset="0"/>
                        <a:ea typeface="Calibri"/>
                        <a:cs typeface="Arial" pitchFamily="34" charset="0"/>
                      </a:endParaRPr>
                    </a:p>
                  </a:txBody>
                  <a:tcPr marL="68580" marR="68580" marT="0" marB="0"/>
                </a:tc>
                <a:tc hMerge="1">
                  <a:txBody>
                    <a:bodyPr/>
                    <a:lstStyle/>
                    <a:p>
                      <a:endParaRPr lang="en-US"/>
                    </a:p>
                  </a:txBody>
                  <a:tcPr/>
                </a:tc>
                <a:extLst>
                  <a:ext uri="{0D108BD9-81ED-4DB2-BD59-A6C34878D82A}">
                    <a16:rowId xmlns="" xmlns:a16="http://schemas.microsoft.com/office/drawing/2014/main" val="10005"/>
                  </a:ext>
                </a:extLst>
              </a:tr>
              <a:tr h="494570">
                <a:tc>
                  <a:txBody>
                    <a:bodyPr/>
                    <a:lstStyle/>
                    <a:p>
                      <a:pPr marL="0" marR="0">
                        <a:lnSpc>
                          <a:spcPct val="107000"/>
                        </a:lnSpc>
                        <a:spcBef>
                          <a:spcPts val="0"/>
                        </a:spcBef>
                        <a:spcAft>
                          <a:spcPts val="0"/>
                        </a:spcAft>
                      </a:pPr>
                      <a:r>
                        <a:rPr lang="en-US" sz="2000">
                          <a:effectLst/>
                          <a:latin typeface="Arial" pitchFamily="34" charset="0"/>
                          <a:cs typeface="Arial" pitchFamily="34" charset="0"/>
                        </a:rPr>
                        <a:t>4</a:t>
                      </a:r>
                      <a:endParaRPr lang="en-US" sz="2000">
                        <a:effectLst/>
                        <a:latin typeface="Arial" pitchFamily="34" charset="0"/>
                        <a:ea typeface="Calibri"/>
                        <a:cs typeface="Arial" pitchFamily="34" charset="0"/>
                      </a:endParaRPr>
                    </a:p>
                  </a:txBody>
                  <a:tcPr marL="68580" marR="68580" marT="0" marB="0"/>
                </a:tc>
                <a:tc>
                  <a:txBody>
                    <a:bodyPr/>
                    <a:lstStyle/>
                    <a:p>
                      <a:pPr marL="0" marR="0">
                        <a:lnSpc>
                          <a:spcPct val="107000"/>
                        </a:lnSpc>
                        <a:spcBef>
                          <a:spcPts val="0"/>
                        </a:spcBef>
                        <a:spcAft>
                          <a:spcPts val="0"/>
                        </a:spcAft>
                      </a:pPr>
                      <a:r>
                        <a:rPr lang="en-US" sz="2000" kern="1200" dirty="0">
                          <a:effectLst/>
                          <a:latin typeface="Arial" pitchFamily="34" charset="0"/>
                          <a:cs typeface="Arial" pitchFamily="34" charset="0"/>
                        </a:rPr>
                        <a:t>Dengue</a:t>
                      </a:r>
                      <a:endParaRPr lang="en-US" sz="2000" dirty="0">
                        <a:effectLst/>
                        <a:latin typeface="Arial" pitchFamily="34" charset="0"/>
                        <a:ea typeface="Calibri"/>
                        <a:cs typeface="Arial" pitchFamily="34" charset="0"/>
                      </a:endParaRPr>
                    </a:p>
                  </a:txBody>
                  <a:tcPr marL="68580" marR="68580" marT="0" marB="0"/>
                </a:tc>
                <a:tc>
                  <a:txBody>
                    <a:bodyPr/>
                    <a:lstStyle/>
                    <a:p>
                      <a:pPr marL="0" marR="0">
                        <a:lnSpc>
                          <a:spcPct val="107000"/>
                        </a:lnSpc>
                        <a:spcBef>
                          <a:spcPts val="0"/>
                        </a:spcBef>
                        <a:spcAft>
                          <a:spcPts val="0"/>
                        </a:spcAft>
                      </a:pPr>
                      <a:r>
                        <a:rPr lang="en-US" sz="2000" kern="1200">
                          <a:effectLst/>
                          <a:latin typeface="Arial" pitchFamily="34" charset="0"/>
                          <a:cs typeface="Arial" pitchFamily="34" charset="0"/>
                        </a:rPr>
                        <a:t>Aedes mosquito</a:t>
                      </a:r>
                      <a:endParaRPr lang="en-US" sz="2000">
                        <a:effectLst/>
                        <a:latin typeface="Arial" pitchFamily="34" charset="0"/>
                        <a:ea typeface="Calibri"/>
                        <a:cs typeface="Arial" pitchFamily="34" charset="0"/>
                      </a:endParaRPr>
                    </a:p>
                  </a:txBody>
                  <a:tcPr marL="68580" marR="68580" marT="0" marB="0"/>
                </a:tc>
                <a:tc gridSpan="2">
                  <a:txBody>
                    <a:bodyPr/>
                    <a:lstStyle/>
                    <a:p>
                      <a:pPr marL="0" marR="0">
                        <a:lnSpc>
                          <a:spcPct val="107000"/>
                        </a:lnSpc>
                        <a:spcBef>
                          <a:spcPts val="0"/>
                        </a:spcBef>
                        <a:spcAft>
                          <a:spcPts val="0"/>
                        </a:spcAft>
                      </a:pPr>
                      <a:r>
                        <a:rPr lang="en-US" sz="2000">
                          <a:effectLst/>
                          <a:latin typeface="Arial" pitchFamily="34" charset="0"/>
                          <a:cs typeface="Arial" pitchFamily="34" charset="0"/>
                        </a:rPr>
                        <a:t> </a:t>
                      </a:r>
                      <a:endParaRPr lang="en-US" sz="2000">
                        <a:effectLst/>
                        <a:latin typeface="Arial" pitchFamily="34" charset="0"/>
                        <a:ea typeface="Calibri"/>
                        <a:cs typeface="Arial" pitchFamily="34" charset="0"/>
                      </a:endParaRPr>
                    </a:p>
                  </a:txBody>
                  <a:tcPr marL="68580" marR="68580" marT="0" marB="0"/>
                </a:tc>
                <a:tc hMerge="1">
                  <a:txBody>
                    <a:bodyPr/>
                    <a:lstStyle/>
                    <a:p>
                      <a:endParaRPr lang="en-US"/>
                    </a:p>
                  </a:txBody>
                  <a:tcPr/>
                </a:tc>
                <a:extLst>
                  <a:ext uri="{0D108BD9-81ED-4DB2-BD59-A6C34878D82A}">
                    <a16:rowId xmlns="" xmlns:a16="http://schemas.microsoft.com/office/drawing/2014/main" val="10006"/>
                  </a:ext>
                </a:extLst>
              </a:tr>
              <a:tr h="681868">
                <a:tc>
                  <a:txBody>
                    <a:bodyPr/>
                    <a:lstStyle/>
                    <a:p>
                      <a:pPr marL="0" marR="0">
                        <a:lnSpc>
                          <a:spcPct val="107000"/>
                        </a:lnSpc>
                        <a:spcBef>
                          <a:spcPts val="0"/>
                        </a:spcBef>
                        <a:spcAft>
                          <a:spcPts val="0"/>
                        </a:spcAft>
                      </a:pPr>
                      <a:r>
                        <a:rPr lang="en-US" sz="2000" dirty="0">
                          <a:effectLst/>
                          <a:latin typeface="Arial" pitchFamily="34" charset="0"/>
                          <a:cs typeface="Arial" pitchFamily="34" charset="0"/>
                        </a:rPr>
                        <a:t>5</a:t>
                      </a:r>
                      <a:endParaRPr lang="en-US" sz="2000" dirty="0">
                        <a:effectLst/>
                        <a:latin typeface="Arial" pitchFamily="34" charset="0"/>
                        <a:ea typeface="Calibri"/>
                        <a:cs typeface="Arial" pitchFamily="34" charset="0"/>
                      </a:endParaRPr>
                    </a:p>
                  </a:txBody>
                  <a:tcPr marL="68580" marR="68580" marT="0" marB="0"/>
                </a:tc>
                <a:tc>
                  <a:txBody>
                    <a:bodyPr/>
                    <a:lstStyle/>
                    <a:p>
                      <a:pPr marL="0" marR="0">
                        <a:lnSpc>
                          <a:spcPct val="107000"/>
                        </a:lnSpc>
                        <a:spcBef>
                          <a:spcPts val="0"/>
                        </a:spcBef>
                        <a:spcAft>
                          <a:spcPts val="0"/>
                        </a:spcAft>
                      </a:pPr>
                      <a:r>
                        <a:rPr lang="en-US" sz="2000" kern="1200" dirty="0">
                          <a:effectLst/>
                          <a:latin typeface="Arial" pitchFamily="34" charset="0"/>
                          <a:cs typeface="Arial" pitchFamily="34" charset="0"/>
                        </a:rPr>
                        <a:t>Chikungunya </a:t>
                      </a:r>
                      <a:endParaRPr lang="en-US" sz="2000" dirty="0">
                        <a:effectLst/>
                        <a:latin typeface="Arial" pitchFamily="34" charset="0"/>
                        <a:ea typeface="Calibri"/>
                        <a:cs typeface="Arial" pitchFamily="34" charset="0"/>
                      </a:endParaRPr>
                    </a:p>
                  </a:txBody>
                  <a:tcPr marL="68580" marR="68580" marT="0" marB="0"/>
                </a:tc>
                <a:tc>
                  <a:txBody>
                    <a:bodyPr/>
                    <a:lstStyle/>
                    <a:p>
                      <a:pPr marL="0" marR="0">
                        <a:lnSpc>
                          <a:spcPct val="107000"/>
                        </a:lnSpc>
                        <a:spcBef>
                          <a:spcPts val="0"/>
                        </a:spcBef>
                        <a:spcAft>
                          <a:spcPts val="0"/>
                        </a:spcAft>
                      </a:pPr>
                      <a:r>
                        <a:rPr lang="en-US" sz="2000" kern="1200" dirty="0" err="1">
                          <a:effectLst/>
                          <a:latin typeface="Arial" pitchFamily="34" charset="0"/>
                          <a:cs typeface="Arial" pitchFamily="34" charset="0"/>
                        </a:rPr>
                        <a:t>Aedes</a:t>
                      </a:r>
                      <a:r>
                        <a:rPr lang="en-US" sz="2000" kern="1200" dirty="0">
                          <a:effectLst/>
                          <a:latin typeface="Arial" pitchFamily="34" charset="0"/>
                          <a:cs typeface="Arial" pitchFamily="34" charset="0"/>
                        </a:rPr>
                        <a:t> mosquito</a:t>
                      </a:r>
                      <a:endParaRPr lang="en-US" sz="2000" dirty="0">
                        <a:effectLst/>
                        <a:latin typeface="Arial" pitchFamily="34" charset="0"/>
                        <a:ea typeface="Calibri"/>
                        <a:cs typeface="Arial" pitchFamily="34" charset="0"/>
                      </a:endParaRPr>
                    </a:p>
                  </a:txBody>
                  <a:tcPr marL="68580" marR="68580" marT="0" marB="0"/>
                </a:tc>
                <a:tc gridSpan="2">
                  <a:txBody>
                    <a:bodyPr/>
                    <a:lstStyle/>
                    <a:p>
                      <a:pPr marL="0" marR="0">
                        <a:lnSpc>
                          <a:spcPct val="107000"/>
                        </a:lnSpc>
                        <a:spcBef>
                          <a:spcPts val="0"/>
                        </a:spcBef>
                        <a:spcAft>
                          <a:spcPts val="0"/>
                        </a:spcAft>
                      </a:pPr>
                      <a:r>
                        <a:rPr lang="en-US" sz="2000" dirty="0">
                          <a:effectLst/>
                          <a:latin typeface="Arial" pitchFamily="34" charset="0"/>
                          <a:cs typeface="Arial" pitchFamily="34" charset="0"/>
                        </a:rPr>
                        <a:t> </a:t>
                      </a:r>
                      <a:endParaRPr lang="en-US" sz="2000" dirty="0">
                        <a:effectLst/>
                        <a:latin typeface="Arial" pitchFamily="34" charset="0"/>
                        <a:ea typeface="Calibri"/>
                        <a:cs typeface="Arial" pitchFamily="34" charset="0"/>
                      </a:endParaRPr>
                    </a:p>
                  </a:txBody>
                  <a:tcPr marL="68580" marR="68580" marT="0" marB="0"/>
                </a:tc>
                <a:tc hMerge="1">
                  <a:txBody>
                    <a:bodyPr/>
                    <a:lstStyle/>
                    <a:p>
                      <a:endParaRPr lang="en-US"/>
                    </a:p>
                  </a:txBody>
                  <a:tcPr/>
                </a:tc>
                <a:extLst>
                  <a:ext uri="{0D108BD9-81ED-4DB2-BD59-A6C34878D82A}">
                    <a16:rowId xmlns="" xmlns:a16="http://schemas.microsoft.com/office/drawing/2014/main" val="10007"/>
                  </a:ext>
                </a:extLst>
              </a:tr>
              <a:tr h="681868">
                <a:tc>
                  <a:txBody>
                    <a:bodyPr/>
                    <a:lstStyle/>
                    <a:p>
                      <a:pPr marL="0" marR="0">
                        <a:lnSpc>
                          <a:spcPct val="107000"/>
                        </a:lnSpc>
                        <a:spcBef>
                          <a:spcPts val="0"/>
                        </a:spcBef>
                        <a:spcAft>
                          <a:spcPts val="0"/>
                        </a:spcAft>
                      </a:pPr>
                      <a:r>
                        <a:rPr lang="en-US" sz="2000" dirty="0" smtClean="0">
                          <a:effectLst/>
                          <a:latin typeface="Arial" pitchFamily="34" charset="0"/>
                          <a:ea typeface="Calibri"/>
                          <a:cs typeface="Arial" pitchFamily="34" charset="0"/>
                        </a:rPr>
                        <a:t>6</a:t>
                      </a:r>
                      <a:endParaRPr lang="en-US" sz="2000" dirty="0">
                        <a:effectLst/>
                        <a:latin typeface="Arial" pitchFamily="34" charset="0"/>
                        <a:ea typeface="Calibri"/>
                        <a:cs typeface="Arial" pitchFamily="34" charset="0"/>
                      </a:endParaRPr>
                    </a:p>
                  </a:txBody>
                  <a:tcPr marL="68580" marR="68580" marT="0" marB="0"/>
                </a:tc>
                <a:tc>
                  <a:txBody>
                    <a:bodyPr/>
                    <a:lstStyle/>
                    <a:p>
                      <a:pPr marL="0" marR="0">
                        <a:lnSpc>
                          <a:spcPct val="107000"/>
                        </a:lnSpc>
                        <a:spcBef>
                          <a:spcPts val="0"/>
                        </a:spcBef>
                        <a:spcAft>
                          <a:spcPts val="0"/>
                        </a:spcAft>
                      </a:pPr>
                      <a:r>
                        <a:rPr lang="en-US" sz="2000" dirty="0" smtClean="0">
                          <a:effectLst/>
                          <a:latin typeface="Arial" pitchFamily="34" charset="0"/>
                          <a:ea typeface="Calibri"/>
                          <a:cs typeface="Arial" pitchFamily="34" charset="0"/>
                        </a:rPr>
                        <a:t>Japanese Encephalitis</a:t>
                      </a:r>
                      <a:endParaRPr lang="en-US" sz="2000" dirty="0">
                        <a:effectLst/>
                        <a:latin typeface="Arial" pitchFamily="34" charset="0"/>
                        <a:ea typeface="Calibri"/>
                        <a:cs typeface="Arial" pitchFamily="34" charset="0"/>
                      </a:endParaRPr>
                    </a:p>
                  </a:txBody>
                  <a:tcPr marL="68580" marR="68580" marT="0" marB="0"/>
                </a:tc>
                <a:tc>
                  <a:txBody>
                    <a:bodyPr/>
                    <a:lstStyle/>
                    <a:p>
                      <a:pPr marL="0" marR="0">
                        <a:lnSpc>
                          <a:spcPct val="107000"/>
                        </a:lnSpc>
                        <a:spcBef>
                          <a:spcPts val="0"/>
                        </a:spcBef>
                        <a:spcAft>
                          <a:spcPts val="0"/>
                        </a:spcAft>
                      </a:pPr>
                      <a:r>
                        <a:rPr lang="en-US" sz="2000" dirty="0" err="1" smtClean="0">
                          <a:effectLst/>
                          <a:latin typeface="Arial" pitchFamily="34" charset="0"/>
                          <a:ea typeface="Calibri"/>
                          <a:cs typeface="Arial" pitchFamily="34" charset="0"/>
                        </a:rPr>
                        <a:t>Culex</a:t>
                      </a:r>
                      <a:endParaRPr lang="en-US" sz="2000" dirty="0">
                        <a:effectLst/>
                        <a:latin typeface="Arial" pitchFamily="34" charset="0"/>
                        <a:ea typeface="Calibri"/>
                        <a:cs typeface="Arial" pitchFamily="34" charset="0"/>
                      </a:endParaRPr>
                    </a:p>
                  </a:txBody>
                  <a:tcPr marL="68580" marR="68580" marT="0" marB="0"/>
                </a:tc>
                <a:tc gridSpan="2">
                  <a:txBody>
                    <a:bodyPr/>
                    <a:lstStyle/>
                    <a:p>
                      <a:pPr marL="0" marR="0">
                        <a:lnSpc>
                          <a:spcPct val="107000"/>
                        </a:lnSpc>
                        <a:spcBef>
                          <a:spcPts val="0"/>
                        </a:spcBef>
                        <a:spcAft>
                          <a:spcPts val="0"/>
                        </a:spcAft>
                      </a:pPr>
                      <a:endParaRPr lang="en-US" sz="2000" dirty="0">
                        <a:effectLst/>
                        <a:latin typeface="Arial" pitchFamily="34" charset="0"/>
                        <a:ea typeface="Calibri"/>
                        <a:cs typeface="Arial" pitchFamily="34" charset="0"/>
                      </a:endParaRPr>
                    </a:p>
                  </a:txBody>
                  <a:tcPr marL="68580" marR="68580" marT="0" marB="0"/>
                </a:tc>
                <a:tc hMerge="1">
                  <a:txBody>
                    <a:bodyPr/>
                    <a:lstStyle/>
                    <a:p>
                      <a:endParaRPr lang="en-US"/>
                    </a:p>
                  </a:txBody>
                  <a:tcPr/>
                </a:tc>
                <a:extLst>
                  <a:ext uri="{0D108BD9-81ED-4DB2-BD59-A6C34878D82A}">
                    <a16:rowId xmlns="" xmlns:a16="http://schemas.microsoft.com/office/drawing/2014/main" val="10008"/>
                  </a:ext>
                </a:extLst>
              </a:tr>
            </a:tbl>
          </a:graphicData>
        </a:graphic>
      </p:graphicFrame>
      <p:sp>
        <p:nvSpPr>
          <p:cNvPr id="12" name="TextBox 11"/>
          <p:cNvSpPr txBox="1"/>
          <p:nvPr/>
        </p:nvSpPr>
        <p:spPr>
          <a:xfrm>
            <a:off x="762000" y="558739"/>
            <a:ext cx="5943600" cy="523220"/>
          </a:xfrm>
          <a:prstGeom prst="rect">
            <a:avLst/>
          </a:prstGeom>
          <a:noFill/>
        </p:spPr>
        <p:txBody>
          <a:bodyPr wrap="square" rtlCol="0">
            <a:spAutoFit/>
          </a:bodyPr>
          <a:lstStyle/>
          <a:p>
            <a:r>
              <a:rPr lang="en-US" sz="2800" b="1" dirty="0" smtClean="0">
                <a:latin typeface="Arial" pitchFamily="34" charset="0"/>
                <a:cs typeface="Arial" pitchFamily="34" charset="0"/>
              </a:rPr>
              <a:t>   VBDs &amp; its Elimination Target</a:t>
            </a:r>
            <a:endParaRPr lang="en-US" sz="2800" b="1" dirty="0">
              <a:latin typeface="Arial" pitchFamily="34" charset="0"/>
              <a:cs typeface="Arial" pitchFamily="34" charset="0"/>
            </a:endParaRPr>
          </a:p>
        </p:txBody>
      </p:sp>
      <p:pic>
        <p:nvPicPr>
          <p:cNvPr id="18" name="Picture 2" descr="D:\desktop\pub health\Presentation\QRM\NVBDCP\NVBDCP 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0"/>
            <a:ext cx="990600" cy="85852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7" descr="C:\Users\admin\Desktop\NH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03187"/>
            <a:ext cx="1311054" cy="109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811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839200" cy="990600"/>
          </a:xfrm>
        </p:spPr>
        <p:txBody>
          <a:bodyPr>
            <a:noAutofit/>
          </a:bodyPr>
          <a:lstStyle/>
          <a:p>
            <a:r>
              <a:rPr lang="en-US" sz="2800" b="1" dirty="0" smtClean="0">
                <a:latin typeface="Arial" pitchFamily="34" charset="0"/>
                <a:cs typeface="Arial" pitchFamily="34" charset="0"/>
              </a:rPr>
              <a:t>         Strategy for prevention &amp; control </a:t>
            </a:r>
            <a:r>
              <a:rPr lang="en-US" sz="2800" b="1" dirty="0">
                <a:latin typeface="Arial" pitchFamily="34" charset="0"/>
                <a:cs typeface="Arial" pitchFamily="34" charset="0"/>
              </a:rPr>
              <a:t>of </a:t>
            </a:r>
            <a:r>
              <a:rPr lang="en-US" sz="2800" b="1" dirty="0" smtClean="0">
                <a:latin typeface="Arial" pitchFamily="34" charset="0"/>
                <a:cs typeface="Arial" pitchFamily="34" charset="0"/>
              </a:rPr>
              <a:t> </a:t>
            </a:r>
            <a:br>
              <a:rPr lang="en-US" sz="2800" b="1" dirty="0" smtClean="0">
                <a:latin typeface="Arial" pitchFamily="34" charset="0"/>
                <a:cs typeface="Arial" pitchFamily="34" charset="0"/>
              </a:rPr>
            </a:br>
            <a:r>
              <a:rPr lang="en-US" sz="2800" b="1" dirty="0">
                <a:latin typeface="Arial" pitchFamily="34" charset="0"/>
                <a:cs typeface="Arial" pitchFamily="34" charset="0"/>
              </a:rPr>
              <a:t> </a:t>
            </a:r>
            <a:r>
              <a:rPr lang="en-US" sz="2800" b="1" dirty="0" smtClean="0">
                <a:latin typeface="Arial" pitchFamily="34" charset="0"/>
                <a:cs typeface="Arial" pitchFamily="34" charset="0"/>
              </a:rPr>
              <a:t>        Malaria:</a:t>
            </a:r>
            <a:r>
              <a:rPr lang="en-US" sz="2800" dirty="0">
                <a:latin typeface="Arial" pitchFamily="34" charset="0"/>
                <a:cs typeface="Arial" pitchFamily="34" charset="0"/>
              </a:rPr>
              <a:t/>
            </a:r>
            <a:br>
              <a:rPr lang="en-US" sz="2800" dirty="0">
                <a:latin typeface="Arial" pitchFamily="34" charset="0"/>
                <a:cs typeface="Arial" pitchFamily="34" charset="0"/>
              </a:rPr>
            </a:br>
            <a:endParaRPr lang="en-US" sz="2800" dirty="0">
              <a:latin typeface="Arial" pitchFamily="34" charset="0"/>
              <a:cs typeface="Arial" pitchFamily="34" charset="0"/>
            </a:endParaRPr>
          </a:p>
        </p:txBody>
      </p:sp>
      <p:sp>
        <p:nvSpPr>
          <p:cNvPr id="3" name="Content Placeholder 2"/>
          <p:cNvSpPr>
            <a:spLocks noGrp="1"/>
          </p:cNvSpPr>
          <p:nvPr>
            <p:ph idx="1"/>
          </p:nvPr>
        </p:nvSpPr>
        <p:spPr>
          <a:xfrm>
            <a:off x="990600" y="1371600"/>
            <a:ext cx="7696200" cy="4754563"/>
          </a:xfrm>
        </p:spPr>
        <p:txBody>
          <a:bodyPr>
            <a:noAutofit/>
          </a:bodyPr>
          <a:lstStyle/>
          <a:p>
            <a:pPr lvl="0">
              <a:buFont typeface="Wingdings" pitchFamily="2" charset="2"/>
              <a:buChar char="Ø"/>
            </a:pPr>
            <a:r>
              <a:rPr lang="en-US" sz="2000" b="1" dirty="0" smtClean="0">
                <a:latin typeface="Arial" pitchFamily="34" charset="0"/>
                <a:cs typeface="Arial" pitchFamily="34" charset="0"/>
              </a:rPr>
              <a:t>Early </a:t>
            </a:r>
            <a:r>
              <a:rPr lang="en-US" sz="2000" b="1" dirty="0">
                <a:latin typeface="Arial" pitchFamily="34" charset="0"/>
                <a:cs typeface="Arial" pitchFamily="34" charset="0"/>
              </a:rPr>
              <a:t>diagnosis and complete treatment </a:t>
            </a:r>
          </a:p>
          <a:p>
            <a:pPr marL="82296" lvl="0" indent="0">
              <a:buNone/>
            </a:pPr>
            <a:r>
              <a:rPr lang="en-US" sz="2000" dirty="0">
                <a:latin typeface="Arial" pitchFamily="34" charset="0"/>
                <a:cs typeface="Arial" pitchFamily="34" charset="0"/>
              </a:rPr>
              <a:t> </a:t>
            </a:r>
            <a:r>
              <a:rPr lang="en-US" sz="2000" dirty="0" smtClean="0">
                <a:latin typeface="Arial" pitchFamily="34" charset="0"/>
                <a:cs typeface="Arial" pitchFamily="34" charset="0"/>
              </a:rPr>
              <a:t>   </a:t>
            </a:r>
            <a:endParaRPr lang="en-US" sz="2000" dirty="0">
              <a:latin typeface="Arial" pitchFamily="34" charset="0"/>
              <a:cs typeface="Arial" pitchFamily="34" charset="0"/>
            </a:endParaRPr>
          </a:p>
          <a:p>
            <a:pPr>
              <a:buFont typeface="Wingdings" pitchFamily="2" charset="2"/>
              <a:buChar char="Ø"/>
            </a:pPr>
            <a:r>
              <a:rPr lang="en-US" sz="2000" b="1" dirty="0" smtClean="0">
                <a:latin typeface="Arial" pitchFamily="34" charset="0"/>
                <a:cs typeface="Arial" pitchFamily="34" charset="0"/>
              </a:rPr>
              <a:t>Vector Control Strategies (</a:t>
            </a:r>
            <a:r>
              <a:rPr lang="en-US" sz="2000" b="1" dirty="0"/>
              <a:t>Indoor Residual Spray (IRS</a:t>
            </a:r>
            <a:r>
              <a:rPr lang="en-US" sz="2000" b="1" dirty="0" smtClean="0"/>
              <a:t>)</a:t>
            </a:r>
            <a:r>
              <a:rPr lang="en-US" sz="2000" dirty="0" smtClean="0">
                <a:latin typeface="Arial" pitchFamily="34" charset="0"/>
                <a:cs typeface="Arial" pitchFamily="34" charset="0"/>
              </a:rPr>
              <a:t>, LLINs, </a:t>
            </a:r>
            <a:r>
              <a:rPr lang="en-US" sz="2000" dirty="0">
                <a:latin typeface="Arial" pitchFamily="34" charset="0"/>
                <a:cs typeface="Arial" pitchFamily="34" charset="0"/>
              </a:rPr>
              <a:t>fish, chemical and </a:t>
            </a:r>
            <a:r>
              <a:rPr lang="en-US" sz="2000" dirty="0" smtClean="0">
                <a:latin typeface="Arial" pitchFamily="34" charset="0"/>
                <a:cs typeface="Arial" pitchFamily="34" charset="0"/>
              </a:rPr>
              <a:t>bio- </a:t>
            </a:r>
            <a:r>
              <a:rPr lang="en-US" sz="2000" dirty="0" err="1" smtClean="0">
                <a:latin typeface="Arial" pitchFamily="34" charset="0"/>
                <a:cs typeface="Arial" pitchFamily="34" charset="0"/>
              </a:rPr>
              <a:t>larvicide</a:t>
            </a:r>
            <a:r>
              <a:rPr lang="en-US" sz="2000" dirty="0">
                <a:latin typeface="Arial" pitchFamily="34" charset="0"/>
                <a:cs typeface="Arial" pitchFamily="34" charset="0"/>
              </a:rPr>
              <a:t>, source reduction</a:t>
            </a:r>
            <a:r>
              <a:rPr lang="en-US" sz="2000" dirty="0" smtClean="0">
                <a:latin typeface="Arial" pitchFamily="34" charset="0"/>
                <a:cs typeface="Arial" pitchFamily="34" charset="0"/>
              </a:rPr>
              <a:t>)</a:t>
            </a:r>
          </a:p>
          <a:p>
            <a:pPr marL="82296" lvl="0" indent="0">
              <a:buNone/>
            </a:pPr>
            <a:endParaRPr lang="en-US" sz="2000" dirty="0">
              <a:latin typeface="Arial" pitchFamily="34" charset="0"/>
              <a:cs typeface="Arial" pitchFamily="34" charset="0"/>
            </a:endParaRPr>
          </a:p>
          <a:p>
            <a:pPr>
              <a:buFont typeface="Wingdings" pitchFamily="2" charset="2"/>
              <a:buChar char="Ø"/>
            </a:pPr>
            <a:r>
              <a:rPr lang="en-US" sz="2000" b="1" dirty="0" smtClean="0">
                <a:latin typeface="Arial" pitchFamily="34" charset="0"/>
                <a:cs typeface="Arial" pitchFamily="34" charset="0"/>
              </a:rPr>
              <a:t>Supportive intervention </a:t>
            </a:r>
            <a:r>
              <a:rPr lang="en-US" sz="2000" dirty="0">
                <a:latin typeface="Arial" pitchFamily="34" charset="0"/>
                <a:cs typeface="Arial" pitchFamily="34" charset="0"/>
              </a:rPr>
              <a:t>including </a:t>
            </a:r>
            <a:r>
              <a:rPr lang="en-US" sz="2000" dirty="0" err="1">
                <a:latin typeface="Arial" pitchFamily="34" charset="0"/>
                <a:cs typeface="Arial" pitchFamily="34" charset="0"/>
              </a:rPr>
              <a:t>behaviour</a:t>
            </a:r>
            <a:r>
              <a:rPr lang="en-US" sz="2000" dirty="0">
                <a:latin typeface="Arial" pitchFamily="34" charset="0"/>
                <a:cs typeface="Arial" pitchFamily="34" charset="0"/>
              </a:rPr>
              <a:t> change communication (BCC), </a:t>
            </a:r>
            <a:r>
              <a:rPr lang="en-US" sz="2000" dirty="0" smtClean="0">
                <a:latin typeface="Arial" pitchFamily="34" charset="0"/>
                <a:cs typeface="Arial" pitchFamily="34" charset="0"/>
              </a:rPr>
              <a:t> public </a:t>
            </a:r>
            <a:r>
              <a:rPr lang="en-US" sz="2000" dirty="0">
                <a:latin typeface="Arial" pitchFamily="34" charset="0"/>
                <a:cs typeface="Arial" pitchFamily="34" charset="0"/>
              </a:rPr>
              <a:t>private partnership and inter-sectoral convergence, human resource development through capacity building, operational </a:t>
            </a:r>
            <a:r>
              <a:rPr lang="en-US" sz="2000" dirty="0" smtClean="0">
                <a:latin typeface="Arial" pitchFamily="34" charset="0"/>
                <a:cs typeface="Arial" pitchFamily="34" charset="0"/>
              </a:rPr>
              <a:t>research</a:t>
            </a:r>
            <a:endParaRPr lang="en-US" sz="2000" dirty="0">
              <a:latin typeface="Arial" pitchFamily="34" charset="0"/>
              <a:cs typeface="Arial" pitchFamily="34" charset="0"/>
            </a:endParaRPr>
          </a:p>
          <a:p>
            <a:pPr marL="82296" lvl="0" indent="0">
              <a:buNone/>
            </a:pPr>
            <a:endParaRPr lang="en-US" sz="2000" dirty="0">
              <a:latin typeface="Arial" pitchFamily="34" charset="0"/>
              <a:cs typeface="Arial" pitchFamily="34" charset="0"/>
            </a:endParaRPr>
          </a:p>
          <a:p>
            <a:pPr marL="82296" indent="0">
              <a:buNone/>
            </a:pPr>
            <a:r>
              <a:rPr lang="en-US" sz="2000" b="1" dirty="0">
                <a:latin typeface="Arial" pitchFamily="34" charset="0"/>
                <a:cs typeface="Arial" pitchFamily="34" charset="0"/>
              </a:rPr>
              <a:t> </a:t>
            </a:r>
            <a:endParaRPr lang="en-US" sz="2000" dirty="0">
              <a:latin typeface="Arial" pitchFamily="34" charset="0"/>
              <a:cs typeface="Arial" pitchFamily="34" charset="0"/>
            </a:endParaRPr>
          </a:p>
          <a:p>
            <a:endParaRPr lang="en-US" sz="2000" dirty="0">
              <a:latin typeface="Arial" pitchFamily="34" charset="0"/>
              <a:cs typeface="Arial" pitchFamily="34" charset="0"/>
            </a:endParaRPr>
          </a:p>
        </p:txBody>
      </p:sp>
      <p:pic>
        <p:nvPicPr>
          <p:cNvPr id="4" name="Picture 2" descr="D:\desktop\pub health\Presentation\QRM\NVBDCP\NVBDCP 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0"/>
            <a:ext cx="990600" cy="85852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7" descr="C:\Users\admin\Desktop\NH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03187"/>
            <a:ext cx="1311054" cy="109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697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8019288" cy="1143000"/>
          </a:xfrm>
        </p:spPr>
        <p:txBody>
          <a:bodyPr>
            <a:normAutofit/>
          </a:bodyPr>
          <a:lstStyle/>
          <a:p>
            <a:r>
              <a:rPr lang="en-US" sz="2800" b="1" dirty="0" smtClean="0">
                <a:latin typeface="Arial" pitchFamily="34" charset="0"/>
                <a:cs typeface="Arial" pitchFamily="34" charset="0"/>
              </a:rPr>
              <a:t>Strategies </a:t>
            </a:r>
            <a:r>
              <a:rPr lang="en-US" sz="2800" b="1" dirty="0">
                <a:latin typeface="Arial" pitchFamily="34" charset="0"/>
                <a:cs typeface="Arial" pitchFamily="34" charset="0"/>
              </a:rPr>
              <a:t>for prevention &amp; </a:t>
            </a:r>
            <a:r>
              <a:rPr lang="en-US" sz="2800" b="1" dirty="0" smtClean="0">
                <a:latin typeface="Arial" pitchFamily="34" charset="0"/>
                <a:cs typeface="Arial" pitchFamily="34" charset="0"/>
              </a:rPr>
              <a:t>control </a:t>
            </a:r>
            <a:r>
              <a:rPr lang="en-US" sz="2800" b="1" dirty="0">
                <a:latin typeface="Arial" pitchFamily="34" charset="0"/>
                <a:cs typeface="Arial" pitchFamily="34" charset="0"/>
              </a:rPr>
              <a:t>of </a:t>
            </a:r>
            <a:r>
              <a:rPr lang="en-US" sz="2800" b="1" dirty="0" smtClean="0">
                <a:latin typeface="Arial" pitchFamily="34" charset="0"/>
                <a:cs typeface="Arial" pitchFamily="34" charset="0"/>
              </a:rPr>
              <a:t>   Dengue &amp; Chikungunya</a:t>
            </a:r>
            <a:endParaRPr lang="en-US" sz="2800" dirty="0"/>
          </a:p>
        </p:txBody>
      </p:sp>
      <p:sp>
        <p:nvSpPr>
          <p:cNvPr id="3" name="Content Placeholder 2"/>
          <p:cNvSpPr>
            <a:spLocks noGrp="1"/>
          </p:cNvSpPr>
          <p:nvPr>
            <p:ph idx="1"/>
          </p:nvPr>
        </p:nvSpPr>
        <p:spPr>
          <a:xfrm>
            <a:off x="990600" y="1447800"/>
            <a:ext cx="7943088" cy="4800600"/>
          </a:xfrm>
        </p:spPr>
        <p:txBody>
          <a:bodyPr>
            <a:normAutofit fontScale="62500" lnSpcReduction="20000"/>
          </a:bodyPr>
          <a:lstStyle/>
          <a:p>
            <a:pPr lvl="0">
              <a:buFont typeface="Wingdings" pitchFamily="2" charset="2"/>
              <a:buChar char="Ø"/>
            </a:pPr>
            <a:r>
              <a:rPr lang="en-US" b="1" dirty="0">
                <a:latin typeface="Arial" pitchFamily="34" charset="0"/>
                <a:cs typeface="Arial" pitchFamily="34" charset="0"/>
              </a:rPr>
              <a:t>Surveillance</a:t>
            </a:r>
            <a:r>
              <a:rPr lang="en-US" dirty="0">
                <a:latin typeface="Arial" pitchFamily="34" charset="0"/>
                <a:cs typeface="Arial" pitchFamily="34" charset="0"/>
              </a:rPr>
              <a:t> - Disease and Entomological Surveillance</a:t>
            </a:r>
          </a:p>
          <a:p>
            <a:pPr lvl="0">
              <a:buFont typeface="Wingdings" pitchFamily="2" charset="2"/>
              <a:buChar char="Ø"/>
            </a:pPr>
            <a:r>
              <a:rPr lang="en-US" b="1" dirty="0">
                <a:latin typeface="Arial" pitchFamily="34" charset="0"/>
                <a:cs typeface="Arial" pitchFamily="34" charset="0"/>
              </a:rPr>
              <a:t>Case management </a:t>
            </a:r>
            <a:r>
              <a:rPr lang="en-US" dirty="0">
                <a:latin typeface="Arial" pitchFamily="34" charset="0"/>
                <a:cs typeface="Arial" pitchFamily="34" charset="0"/>
              </a:rPr>
              <a:t>- Laboratory diagnosis and Clinical management </a:t>
            </a:r>
          </a:p>
          <a:p>
            <a:pPr lvl="0">
              <a:buFont typeface="Wingdings" pitchFamily="2" charset="2"/>
              <a:buChar char="Ø"/>
            </a:pPr>
            <a:r>
              <a:rPr lang="en-US" b="1" dirty="0">
                <a:latin typeface="Arial" pitchFamily="34" charset="0"/>
                <a:cs typeface="Arial" pitchFamily="34" charset="0"/>
              </a:rPr>
              <a:t>Vector management </a:t>
            </a:r>
            <a:r>
              <a:rPr lang="en-US" dirty="0">
                <a:latin typeface="Arial" pitchFamily="34" charset="0"/>
                <a:cs typeface="Arial" pitchFamily="34" charset="0"/>
              </a:rPr>
              <a:t>- Environmental management for Source Reduction, Chemical control, Personal protection and Legislation</a:t>
            </a:r>
          </a:p>
          <a:p>
            <a:pPr lvl="0">
              <a:buFont typeface="Wingdings" pitchFamily="2" charset="2"/>
              <a:buChar char="Ø"/>
            </a:pPr>
            <a:r>
              <a:rPr lang="en-US" b="1" dirty="0">
                <a:latin typeface="Arial" pitchFamily="34" charset="0"/>
                <a:cs typeface="Arial" pitchFamily="34" charset="0"/>
              </a:rPr>
              <a:t>Outbreak response </a:t>
            </a:r>
            <a:r>
              <a:rPr lang="en-US" dirty="0">
                <a:latin typeface="Arial" pitchFamily="34" charset="0"/>
                <a:cs typeface="Arial" pitchFamily="34" charset="0"/>
              </a:rPr>
              <a:t>- Epidemic preparedness and Media management </a:t>
            </a:r>
          </a:p>
          <a:p>
            <a:pPr lvl="0">
              <a:buFont typeface="Wingdings" pitchFamily="2" charset="2"/>
              <a:buChar char="Ø"/>
            </a:pPr>
            <a:r>
              <a:rPr lang="en-US" b="1" dirty="0">
                <a:latin typeface="Arial" pitchFamily="34" charset="0"/>
                <a:cs typeface="Arial" pitchFamily="34" charset="0"/>
              </a:rPr>
              <a:t>Capacity building </a:t>
            </a:r>
            <a:r>
              <a:rPr lang="en-US" dirty="0">
                <a:latin typeface="Arial" pitchFamily="34" charset="0"/>
                <a:cs typeface="Arial" pitchFamily="34" charset="0"/>
              </a:rPr>
              <a:t>- Training, strengthening human resource and Operational research</a:t>
            </a:r>
          </a:p>
          <a:p>
            <a:pPr lvl="0">
              <a:buFont typeface="Wingdings" pitchFamily="2" charset="2"/>
              <a:buChar char="Ø"/>
            </a:pPr>
            <a:r>
              <a:rPr lang="en-US" b="1" dirty="0" err="1">
                <a:latin typeface="Arial" pitchFamily="34" charset="0"/>
                <a:cs typeface="Arial" pitchFamily="34" charset="0"/>
              </a:rPr>
              <a:t>Behaviour</a:t>
            </a:r>
            <a:r>
              <a:rPr lang="en-US" b="1" dirty="0">
                <a:latin typeface="Arial" pitchFamily="34" charset="0"/>
                <a:cs typeface="Arial" pitchFamily="34" charset="0"/>
              </a:rPr>
              <a:t> Change Communication </a:t>
            </a:r>
            <a:r>
              <a:rPr lang="en-US" dirty="0">
                <a:latin typeface="Arial" pitchFamily="34" charset="0"/>
                <a:cs typeface="Arial" pitchFamily="34" charset="0"/>
              </a:rPr>
              <a:t>- Social mobilization and Information Education and Communication (IEC) </a:t>
            </a:r>
          </a:p>
          <a:p>
            <a:pPr lvl="0">
              <a:buFont typeface="Wingdings" pitchFamily="2" charset="2"/>
              <a:buChar char="Ø"/>
            </a:pPr>
            <a:r>
              <a:rPr lang="en-US" b="1" dirty="0">
                <a:latin typeface="Arial" pitchFamily="34" charset="0"/>
                <a:cs typeface="Arial" pitchFamily="34" charset="0"/>
              </a:rPr>
              <a:t>Inter-sectoral coordination </a:t>
            </a:r>
            <a:r>
              <a:rPr lang="en-US" dirty="0">
                <a:latin typeface="Arial" pitchFamily="34" charset="0"/>
                <a:cs typeface="Arial" pitchFamily="34" charset="0"/>
              </a:rPr>
              <a:t>- Health, Urban Development, Rural Development, </a:t>
            </a:r>
            <a:r>
              <a:rPr lang="en-US" dirty="0" err="1">
                <a:latin typeface="Arial" pitchFamily="34" charset="0"/>
                <a:cs typeface="Arial" pitchFamily="34" charset="0"/>
              </a:rPr>
              <a:t>Panchayati</a:t>
            </a:r>
            <a:r>
              <a:rPr lang="en-US" dirty="0">
                <a:latin typeface="Arial" pitchFamily="34" charset="0"/>
                <a:cs typeface="Arial" pitchFamily="34" charset="0"/>
              </a:rPr>
              <a:t> Raj, Surface Transport and Education sector</a:t>
            </a:r>
          </a:p>
          <a:p>
            <a:pPr lvl="0">
              <a:buFont typeface="Wingdings" pitchFamily="2" charset="2"/>
              <a:buChar char="Ø"/>
            </a:pPr>
            <a:r>
              <a:rPr lang="en-US" b="1" dirty="0">
                <a:latin typeface="Arial" pitchFamily="34" charset="0"/>
                <a:cs typeface="Arial" pitchFamily="34" charset="0"/>
              </a:rPr>
              <a:t>Monitoring and Supervision </a:t>
            </a:r>
            <a:r>
              <a:rPr lang="en-US" dirty="0">
                <a:latin typeface="Arial" pitchFamily="34" charset="0"/>
                <a:cs typeface="Arial" pitchFamily="34" charset="0"/>
              </a:rPr>
              <a:t>- Analysis of reports, review, field visit and feedback </a:t>
            </a:r>
          </a:p>
          <a:p>
            <a:pPr>
              <a:buFont typeface="Wingdings" pitchFamily="2" charset="2"/>
              <a:buChar char="Ø"/>
            </a:pPr>
            <a:endParaRPr lang="en-US" dirty="0">
              <a:latin typeface="Arial" pitchFamily="34" charset="0"/>
              <a:cs typeface="Arial" pitchFamily="34" charset="0"/>
            </a:endParaRPr>
          </a:p>
        </p:txBody>
      </p:sp>
      <p:pic>
        <p:nvPicPr>
          <p:cNvPr id="4" name="Picture 7" descr="C:\Users\admin\Desktop\NH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03187"/>
            <a:ext cx="1311054" cy="109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D:\desktop\pub health\Presentation\QRM\NVBDCP\NVBDCP 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3400" y="0"/>
            <a:ext cx="990600" cy="858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6649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Arial" pitchFamily="34" charset="0"/>
                <a:cs typeface="Arial" pitchFamily="34" charset="0"/>
              </a:rPr>
              <a:t>Strategies for </a:t>
            </a:r>
            <a:r>
              <a:rPr lang="en-US" sz="2800" b="1" dirty="0" smtClean="0">
                <a:latin typeface="Arial" pitchFamily="34" charset="0"/>
                <a:cs typeface="Arial" pitchFamily="34" charset="0"/>
              </a:rPr>
              <a:t>elimination of Kala-</a:t>
            </a:r>
            <a:r>
              <a:rPr lang="en-US" sz="2800" b="1" dirty="0" err="1" smtClean="0">
                <a:latin typeface="Arial" pitchFamily="34" charset="0"/>
                <a:cs typeface="Arial" pitchFamily="34" charset="0"/>
              </a:rPr>
              <a:t>Azar</a:t>
            </a:r>
            <a:endParaRPr lang="en-US" sz="2800" dirty="0"/>
          </a:p>
        </p:txBody>
      </p:sp>
      <p:sp>
        <p:nvSpPr>
          <p:cNvPr id="3" name="Content Placeholder 2"/>
          <p:cNvSpPr>
            <a:spLocks noGrp="1"/>
          </p:cNvSpPr>
          <p:nvPr>
            <p:ph idx="1"/>
          </p:nvPr>
        </p:nvSpPr>
        <p:spPr>
          <a:xfrm>
            <a:off x="990600" y="1447800"/>
            <a:ext cx="7943088" cy="4800600"/>
          </a:xfrm>
        </p:spPr>
        <p:txBody>
          <a:bodyPr>
            <a:normAutofit fontScale="62500" lnSpcReduction="20000"/>
          </a:bodyPr>
          <a:lstStyle/>
          <a:p>
            <a:pPr lvl="0">
              <a:buFont typeface="Wingdings" pitchFamily="2" charset="2"/>
              <a:buChar char="Ø"/>
            </a:pPr>
            <a:r>
              <a:rPr lang="en-IN" b="1" dirty="0">
                <a:latin typeface="Arial" pitchFamily="34" charset="0"/>
                <a:cs typeface="Arial" pitchFamily="34" charset="0"/>
              </a:rPr>
              <a:t>Parasite elimination and disease management </a:t>
            </a:r>
            <a:endParaRPr lang="en-US" dirty="0">
              <a:latin typeface="Arial" pitchFamily="34" charset="0"/>
              <a:cs typeface="Arial" pitchFamily="34" charset="0"/>
            </a:endParaRPr>
          </a:p>
          <a:p>
            <a:pPr lvl="0"/>
            <a:r>
              <a:rPr lang="en-IN" dirty="0">
                <a:latin typeface="Arial" pitchFamily="34" charset="0"/>
                <a:cs typeface="Arial" pitchFamily="34" charset="0"/>
              </a:rPr>
              <a:t>Early case detection and complete treatment. </a:t>
            </a:r>
            <a:endParaRPr lang="en-US" dirty="0">
              <a:latin typeface="Arial" pitchFamily="34" charset="0"/>
              <a:cs typeface="Arial" pitchFamily="34" charset="0"/>
            </a:endParaRPr>
          </a:p>
          <a:p>
            <a:pPr lvl="0"/>
            <a:r>
              <a:rPr lang="en-IN" dirty="0">
                <a:latin typeface="Arial" pitchFamily="34" charset="0"/>
                <a:cs typeface="Arial" pitchFamily="34" charset="0"/>
              </a:rPr>
              <a:t>Strengthening of referral; </a:t>
            </a:r>
            <a:endParaRPr lang="en-US" dirty="0">
              <a:latin typeface="Arial" pitchFamily="34" charset="0"/>
              <a:cs typeface="Arial" pitchFamily="34" charset="0"/>
            </a:endParaRPr>
          </a:p>
          <a:p>
            <a:pPr marL="82296" indent="0">
              <a:buNone/>
            </a:pPr>
            <a:r>
              <a:rPr lang="en-IN" dirty="0">
                <a:latin typeface="Arial" pitchFamily="34" charset="0"/>
                <a:cs typeface="Arial" pitchFamily="34" charset="0"/>
              </a:rPr>
              <a:t> </a:t>
            </a:r>
            <a:endParaRPr lang="en-US" dirty="0">
              <a:latin typeface="Arial" pitchFamily="34" charset="0"/>
              <a:cs typeface="Arial" pitchFamily="34" charset="0"/>
            </a:endParaRPr>
          </a:p>
          <a:p>
            <a:pPr>
              <a:buFont typeface="Wingdings" pitchFamily="2" charset="2"/>
              <a:buChar char="Ø"/>
            </a:pPr>
            <a:r>
              <a:rPr lang="en-IN" b="1" dirty="0">
                <a:latin typeface="Arial" pitchFamily="34" charset="0"/>
                <a:cs typeface="Arial" pitchFamily="34" charset="0"/>
              </a:rPr>
              <a:t>Integrated vector control </a:t>
            </a:r>
            <a:endParaRPr lang="en-US" dirty="0">
              <a:latin typeface="Arial" pitchFamily="34" charset="0"/>
              <a:cs typeface="Arial" pitchFamily="34" charset="0"/>
            </a:endParaRPr>
          </a:p>
          <a:p>
            <a:pPr lvl="0"/>
            <a:r>
              <a:rPr lang="en-IN" dirty="0">
                <a:latin typeface="Arial" pitchFamily="34" charset="0"/>
                <a:cs typeface="Arial" pitchFamily="34" charset="0"/>
              </a:rPr>
              <a:t>Indoor Residual Spraying (IRS), </a:t>
            </a:r>
            <a:endParaRPr lang="en-US" dirty="0">
              <a:latin typeface="Arial" pitchFamily="34" charset="0"/>
              <a:cs typeface="Arial" pitchFamily="34" charset="0"/>
            </a:endParaRPr>
          </a:p>
          <a:p>
            <a:pPr lvl="0"/>
            <a:r>
              <a:rPr lang="en-IN" dirty="0">
                <a:latin typeface="Arial" pitchFamily="34" charset="0"/>
                <a:cs typeface="Arial" pitchFamily="34" charset="0"/>
              </a:rPr>
              <a:t>Environmental management by maintenance of sanitation and hygiene and provision of </a:t>
            </a:r>
            <a:r>
              <a:rPr lang="en-IN" dirty="0" err="1">
                <a:latin typeface="Arial" pitchFamily="34" charset="0"/>
                <a:cs typeface="Arial" pitchFamily="34" charset="0"/>
              </a:rPr>
              <a:t>pucca</a:t>
            </a:r>
            <a:r>
              <a:rPr lang="en-IN" dirty="0">
                <a:latin typeface="Arial" pitchFamily="34" charset="0"/>
                <a:cs typeface="Arial" pitchFamily="34" charset="0"/>
              </a:rPr>
              <a:t> houses in Kala-</a:t>
            </a:r>
            <a:r>
              <a:rPr lang="en-IN" dirty="0" err="1">
                <a:latin typeface="Arial" pitchFamily="34" charset="0"/>
                <a:cs typeface="Arial" pitchFamily="34" charset="0"/>
              </a:rPr>
              <a:t>azar</a:t>
            </a:r>
            <a:r>
              <a:rPr lang="en-IN" dirty="0">
                <a:latin typeface="Arial" pitchFamily="34" charset="0"/>
                <a:cs typeface="Arial" pitchFamily="34" charset="0"/>
              </a:rPr>
              <a:t> affected villages PMAY-G. </a:t>
            </a:r>
            <a:endParaRPr lang="en-US" dirty="0">
              <a:latin typeface="Arial" pitchFamily="34" charset="0"/>
              <a:cs typeface="Arial" pitchFamily="34" charset="0"/>
            </a:endParaRPr>
          </a:p>
          <a:p>
            <a:pPr marL="82296" indent="0">
              <a:buNone/>
            </a:pPr>
            <a:r>
              <a:rPr lang="en-IN" dirty="0">
                <a:latin typeface="Arial" pitchFamily="34" charset="0"/>
                <a:cs typeface="Arial" pitchFamily="34" charset="0"/>
              </a:rPr>
              <a:t> </a:t>
            </a:r>
            <a:endParaRPr lang="en-US" dirty="0">
              <a:latin typeface="Arial" pitchFamily="34" charset="0"/>
              <a:cs typeface="Arial" pitchFamily="34" charset="0"/>
            </a:endParaRPr>
          </a:p>
          <a:p>
            <a:pPr lvl="0">
              <a:buFont typeface="Wingdings" pitchFamily="2" charset="2"/>
              <a:buChar char="Ø"/>
            </a:pPr>
            <a:r>
              <a:rPr lang="en-IN" b="1" dirty="0">
                <a:latin typeface="Arial" pitchFamily="34" charset="0"/>
                <a:cs typeface="Arial" pitchFamily="34" charset="0"/>
              </a:rPr>
              <a:t>Supportive interventions  </a:t>
            </a:r>
            <a:endParaRPr lang="en-US" dirty="0">
              <a:latin typeface="Arial" pitchFamily="34" charset="0"/>
              <a:cs typeface="Arial" pitchFamily="34" charset="0"/>
            </a:endParaRPr>
          </a:p>
          <a:p>
            <a:pPr lvl="0"/>
            <a:r>
              <a:rPr lang="en-IN" dirty="0">
                <a:latin typeface="Arial" pitchFamily="34" charset="0"/>
                <a:cs typeface="Arial" pitchFamily="34" charset="0"/>
              </a:rPr>
              <a:t>Behaviour Change Communication for social mobilization, </a:t>
            </a:r>
            <a:endParaRPr lang="en-US" dirty="0">
              <a:latin typeface="Arial" pitchFamily="34" charset="0"/>
              <a:cs typeface="Arial" pitchFamily="34" charset="0"/>
            </a:endParaRPr>
          </a:p>
          <a:p>
            <a:pPr lvl="0"/>
            <a:r>
              <a:rPr lang="en-IN" dirty="0">
                <a:latin typeface="Arial" pitchFamily="34" charset="0"/>
                <a:cs typeface="Arial" pitchFamily="34" charset="0"/>
              </a:rPr>
              <a:t>Inter-sectoral convergence, </a:t>
            </a:r>
            <a:endParaRPr lang="en-US" dirty="0">
              <a:latin typeface="Arial" pitchFamily="34" charset="0"/>
              <a:cs typeface="Arial" pitchFamily="34" charset="0"/>
            </a:endParaRPr>
          </a:p>
          <a:p>
            <a:pPr lvl="0"/>
            <a:r>
              <a:rPr lang="en-IN" dirty="0">
                <a:latin typeface="Arial" pitchFamily="34" charset="0"/>
                <a:cs typeface="Arial" pitchFamily="34" charset="0"/>
              </a:rPr>
              <a:t>Capacity building by training and Monitoring and Evaluation. </a:t>
            </a:r>
            <a:endParaRPr lang="en-US" dirty="0">
              <a:latin typeface="Arial" pitchFamily="34" charset="0"/>
              <a:cs typeface="Arial" pitchFamily="34" charset="0"/>
            </a:endParaRPr>
          </a:p>
          <a:p>
            <a:endParaRPr lang="en-US" dirty="0">
              <a:latin typeface="Arial" pitchFamily="34" charset="0"/>
              <a:cs typeface="Arial" pitchFamily="34" charset="0"/>
            </a:endParaRPr>
          </a:p>
        </p:txBody>
      </p:sp>
      <p:pic>
        <p:nvPicPr>
          <p:cNvPr id="4" name="Picture 7" descr="C:\Users\admin\Desktop\NH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03187"/>
            <a:ext cx="1311054" cy="109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D:\desktop\pub health\Presentation\QRM\NVBDCP\NVBDCP 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3400" y="0"/>
            <a:ext cx="990600" cy="858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728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Arial" pitchFamily="34" charset="0"/>
                <a:cs typeface="Arial" pitchFamily="34" charset="0"/>
              </a:rPr>
              <a:t>Elimination Strategies for Lymphatic Filariasis</a:t>
            </a:r>
            <a:endParaRPr lang="en-US" sz="2800" dirty="0"/>
          </a:p>
        </p:txBody>
      </p:sp>
      <p:sp>
        <p:nvSpPr>
          <p:cNvPr id="3" name="Content Placeholder 2"/>
          <p:cNvSpPr>
            <a:spLocks noGrp="1"/>
          </p:cNvSpPr>
          <p:nvPr>
            <p:ph idx="1"/>
          </p:nvPr>
        </p:nvSpPr>
        <p:spPr>
          <a:xfrm>
            <a:off x="990600" y="1447800"/>
            <a:ext cx="7943088" cy="4800600"/>
          </a:xfrm>
        </p:spPr>
        <p:txBody>
          <a:bodyPr>
            <a:normAutofit/>
          </a:bodyPr>
          <a:lstStyle/>
          <a:p>
            <a:pPr marL="82296" indent="0">
              <a:buNone/>
            </a:pPr>
            <a:r>
              <a:rPr lang="en-IN" sz="2400" dirty="0">
                <a:latin typeface="Arial" pitchFamily="34" charset="0"/>
                <a:cs typeface="Arial" pitchFamily="34" charset="0"/>
              </a:rPr>
              <a:t>Twin pillar strategy adopted for elimination</a:t>
            </a:r>
            <a:r>
              <a:rPr lang="en-IN" sz="2400" dirty="0" smtClean="0">
                <a:latin typeface="Arial" pitchFamily="34" charset="0"/>
                <a:cs typeface="Arial" pitchFamily="34" charset="0"/>
              </a:rPr>
              <a:t>.</a:t>
            </a:r>
          </a:p>
          <a:p>
            <a:pPr marL="82296" indent="0">
              <a:buNone/>
            </a:pPr>
            <a:endParaRPr lang="en-US" sz="2400" dirty="0">
              <a:latin typeface="Arial" pitchFamily="34" charset="0"/>
              <a:cs typeface="Arial" pitchFamily="34" charset="0"/>
            </a:endParaRPr>
          </a:p>
          <a:p>
            <a:pPr lvl="0">
              <a:buFont typeface="Wingdings" pitchFamily="2" charset="2"/>
              <a:buChar char="Ø"/>
            </a:pPr>
            <a:r>
              <a:rPr lang="x-none" sz="2400" dirty="0">
                <a:latin typeface="Arial" pitchFamily="34" charset="0"/>
                <a:cs typeface="Arial" pitchFamily="34" charset="0"/>
              </a:rPr>
              <a:t>Annual Mass Drug Administration </a:t>
            </a:r>
            <a:endParaRPr lang="en-US" sz="2400" dirty="0" smtClean="0">
              <a:latin typeface="Arial" pitchFamily="34" charset="0"/>
              <a:cs typeface="Arial" pitchFamily="34" charset="0"/>
            </a:endParaRPr>
          </a:p>
          <a:p>
            <a:pPr lvl="0">
              <a:buFont typeface="Wingdings" pitchFamily="2" charset="2"/>
              <a:buChar char="Ø"/>
            </a:pPr>
            <a:endParaRPr lang="en-US" sz="2400" dirty="0">
              <a:latin typeface="Arial" pitchFamily="34" charset="0"/>
              <a:cs typeface="Arial" pitchFamily="34" charset="0"/>
            </a:endParaRPr>
          </a:p>
          <a:p>
            <a:pPr lvl="0">
              <a:buFont typeface="Wingdings" pitchFamily="2" charset="2"/>
              <a:buChar char="Ø"/>
            </a:pPr>
            <a:r>
              <a:rPr lang="x-none" sz="2400" dirty="0">
                <a:latin typeface="Arial" pitchFamily="34" charset="0"/>
                <a:cs typeface="Arial" pitchFamily="34" charset="0"/>
              </a:rPr>
              <a:t>Morbidity Management </a:t>
            </a:r>
            <a:r>
              <a:rPr lang="en-US" sz="2400" dirty="0">
                <a:latin typeface="Arial" pitchFamily="34" charset="0"/>
                <a:cs typeface="Arial" pitchFamily="34" charset="0"/>
              </a:rPr>
              <a:t>&amp; </a:t>
            </a:r>
            <a:r>
              <a:rPr lang="x-none" sz="2400" dirty="0">
                <a:latin typeface="Arial" pitchFamily="34" charset="0"/>
                <a:cs typeface="Arial" pitchFamily="34" charset="0"/>
              </a:rPr>
              <a:t>Disability Prevention (MMDP)  </a:t>
            </a:r>
            <a:endParaRPr lang="en-US" sz="2400" dirty="0" smtClean="0">
              <a:latin typeface="Arial" pitchFamily="34" charset="0"/>
              <a:cs typeface="Arial" pitchFamily="34" charset="0"/>
            </a:endParaRPr>
          </a:p>
          <a:p>
            <a:pPr lvl="0">
              <a:buFont typeface="Wingdings" pitchFamily="2" charset="2"/>
              <a:buChar char="Ø"/>
            </a:pPr>
            <a:endParaRPr lang="en-US" sz="2400" dirty="0">
              <a:latin typeface="Arial" pitchFamily="34" charset="0"/>
              <a:cs typeface="Arial" pitchFamily="34" charset="0"/>
            </a:endParaRPr>
          </a:p>
          <a:p>
            <a:pPr marL="82296" lvl="0" indent="0">
              <a:buNone/>
            </a:pPr>
            <a:r>
              <a:rPr lang="en-US" sz="2400" dirty="0" smtClean="0">
                <a:latin typeface="Arial" pitchFamily="34" charset="0"/>
                <a:cs typeface="Arial" pitchFamily="34" charset="0"/>
              </a:rPr>
              <a:t>Implementation of Triple Drug Therapy(IDA(</a:t>
            </a:r>
            <a:r>
              <a:rPr lang="en-US" sz="2400" dirty="0" err="1" smtClean="0">
                <a:latin typeface="Arial" pitchFamily="34" charset="0"/>
                <a:cs typeface="Arial" pitchFamily="34" charset="0"/>
              </a:rPr>
              <a:t>Ivermectin+DEC+Albendazole</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endParaRPr lang="en-US" sz="2400" dirty="0">
              <a:latin typeface="Arial" pitchFamily="34" charset="0"/>
              <a:cs typeface="Arial" pitchFamily="34" charset="0"/>
            </a:endParaRPr>
          </a:p>
        </p:txBody>
      </p:sp>
      <p:pic>
        <p:nvPicPr>
          <p:cNvPr id="4" name="Picture 7" descr="C:\Users\admin\Desktop\NH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03187"/>
            <a:ext cx="1311054" cy="109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D:\desktop\pub health\Presentation\QRM\NVBDCP\NVBDCP 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3400" y="0"/>
            <a:ext cx="990600" cy="858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2192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Arial" pitchFamily="34" charset="0"/>
                <a:cs typeface="Arial" pitchFamily="34" charset="0"/>
              </a:rPr>
              <a:t>Strategies for prevention &amp; control of    </a:t>
            </a:r>
            <a:r>
              <a:rPr lang="en-US" sz="2800" b="1" dirty="0" smtClean="0">
                <a:latin typeface="Arial" pitchFamily="34" charset="0"/>
                <a:cs typeface="Arial" pitchFamily="34" charset="0"/>
              </a:rPr>
              <a:t>Japanese Encephalitis</a:t>
            </a:r>
            <a:endParaRPr lang="en-US" sz="2800" dirty="0"/>
          </a:p>
        </p:txBody>
      </p:sp>
      <p:sp>
        <p:nvSpPr>
          <p:cNvPr id="3" name="Content Placeholder 2"/>
          <p:cNvSpPr>
            <a:spLocks noGrp="1"/>
          </p:cNvSpPr>
          <p:nvPr>
            <p:ph idx="1"/>
          </p:nvPr>
        </p:nvSpPr>
        <p:spPr>
          <a:xfrm>
            <a:off x="990600" y="1447800"/>
            <a:ext cx="7943088" cy="4800600"/>
          </a:xfrm>
        </p:spPr>
        <p:txBody>
          <a:bodyPr>
            <a:normAutofit/>
          </a:bodyPr>
          <a:lstStyle/>
          <a:p>
            <a:pPr lvl="0">
              <a:buFont typeface="Wingdings" pitchFamily="2" charset="2"/>
              <a:buChar char="Ø"/>
            </a:pPr>
            <a:r>
              <a:rPr lang="en-IN" sz="2000" dirty="0">
                <a:latin typeface="Arial" pitchFamily="34" charset="0"/>
                <a:cs typeface="Arial" pitchFamily="34" charset="0"/>
              </a:rPr>
              <a:t>JE </a:t>
            </a:r>
            <a:r>
              <a:rPr lang="en-IN" sz="2000" dirty="0" smtClean="0">
                <a:latin typeface="Arial" pitchFamily="34" charset="0"/>
                <a:cs typeface="Arial" pitchFamily="34" charset="0"/>
              </a:rPr>
              <a:t>Vaccination</a:t>
            </a:r>
          </a:p>
          <a:p>
            <a:pPr lvl="0">
              <a:buFont typeface="Wingdings" pitchFamily="2" charset="2"/>
              <a:buChar char="Ø"/>
            </a:pPr>
            <a:endParaRPr lang="en-US" sz="2000" dirty="0">
              <a:latin typeface="Arial" pitchFamily="34" charset="0"/>
              <a:cs typeface="Arial" pitchFamily="34" charset="0"/>
            </a:endParaRPr>
          </a:p>
          <a:p>
            <a:pPr lvl="0">
              <a:buFont typeface="Wingdings" pitchFamily="2" charset="2"/>
              <a:buChar char="Ø"/>
            </a:pPr>
            <a:r>
              <a:rPr lang="en-IN" sz="2000" dirty="0">
                <a:latin typeface="Arial" pitchFamily="34" charset="0"/>
                <a:cs typeface="Arial" pitchFamily="34" charset="0"/>
              </a:rPr>
              <a:t>Disease and vector </a:t>
            </a:r>
            <a:r>
              <a:rPr lang="en-IN" sz="2000" dirty="0" smtClean="0">
                <a:latin typeface="Arial" pitchFamily="34" charset="0"/>
                <a:cs typeface="Arial" pitchFamily="34" charset="0"/>
              </a:rPr>
              <a:t>surveillance</a:t>
            </a:r>
          </a:p>
          <a:p>
            <a:pPr lvl="0">
              <a:buFont typeface="Wingdings" pitchFamily="2" charset="2"/>
              <a:buChar char="Ø"/>
            </a:pPr>
            <a:endParaRPr lang="en-US" sz="2000" dirty="0">
              <a:latin typeface="Arial" pitchFamily="34" charset="0"/>
              <a:cs typeface="Arial" pitchFamily="34" charset="0"/>
            </a:endParaRPr>
          </a:p>
          <a:p>
            <a:pPr lvl="0">
              <a:buFont typeface="Wingdings" pitchFamily="2" charset="2"/>
              <a:buChar char="Ø"/>
            </a:pPr>
            <a:r>
              <a:rPr lang="en-IN" sz="2000" dirty="0">
                <a:latin typeface="Arial" pitchFamily="34" charset="0"/>
                <a:cs typeface="Arial" pitchFamily="34" charset="0"/>
              </a:rPr>
              <a:t>Laboratory diagnosis through sentinel sites in government/private medical colleges and hospitals </a:t>
            </a:r>
            <a:endParaRPr lang="en-IN" sz="2000" dirty="0" smtClean="0">
              <a:latin typeface="Arial" pitchFamily="34" charset="0"/>
              <a:cs typeface="Arial" pitchFamily="34" charset="0"/>
            </a:endParaRPr>
          </a:p>
          <a:p>
            <a:pPr lvl="0">
              <a:buFont typeface="Wingdings" pitchFamily="2" charset="2"/>
              <a:buChar char="Ø"/>
            </a:pPr>
            <a:endParaRPr lang="en-US" sz="2000" dirty="0">
              <a:latin typeface="Arial" pitchFamily="34" charset="0"/>
              <a:cs typeface="Arial" pitchFamily="34" charset="0"/>
            </a:endParaRPr>
          </a:p>
          <a:p>
            <a:pPr lvl="0">
              <a:buFont typeface="Wingdings" pitchFamily="2" charset="2"/>
              <a:buChar char="Ø"/>
            </a:pPr>
            <a:r>
              <a:rPr lang="en-IN" sz="2000" dirty="0">
                <a:latin typeface="Arial" pitchFamily="34" charset="0"/>
                <a:cs typeface="Arial" pitchFamily="34" charset="0"/>
              </a:rPr>
              <a:t>Case </a:t>
            </a:r>
            <a:r>
              <a:rPr lang="en-IN" sz="2000" dirty="0" smtClean="0">
                <a:latin typeface="Arial" pitchFamily="34" charset="0"/>
                <a:cs typeface="Arial" pitchFamily="34" charset="0"/>
              </a:rPr>
              <a:t>management</a:t>
            </a:r>
          </a:p>
          <a:p>
            <a:pPr lvl="0">
              <a:buFont typeface="Wingdings" pitchFamily="2" charset="2"/>
              <a:buChar char="Ø"/>
            </a:pPr>
            <a:endParaRPr lang="en-US" sz="2000" dirty="0">
              <a:latin typeface="Arial" pitchFamily="34" charset="0"/>
              <a:cs typeface="Arial" pitchFamily="34" charset="0"/>
            </a:endParaRPr>
          </a:p>
          <a:p>
            <a:pPr lvl="0">
              <a:buFont typeface="Wingdings" pitchFamily="2" charset="2"/>
              <a:buChar char="Ø"/>
            </a:pPr>
            <a:r>
              <a:rPr lang="en-IN" sz="2000" dirty="0">
                <a:latin typeface="Arial" pitchFamily="34" charset="0"/>
                <a:cs typeface="Arial" pitchFamily="34" charset="0"/>
              </a:rPr>
              <a:t>Capacity </a:t>
            </a:r>
            <a:r>
              <a:rPr lang="en-IN" sz="2000" dirty="0" smtClean="0">
                <a:latin typeface="Arial" pitchFamily="34" charset="0"/>
                <a:cs typeface="Arial" pitchFamily="34" charset="0"/>
              </a:rPr>
              <a:t>building</a:t>
            </a:r>
          </a:p>
          <a:p>
            <a:pPr lvl="0">
              <a:buFont typeface="Wingdings" pitchFamily="2" charset="2"/>
              <a:buChar char="Ø"/>
            </a:pPr>
            <a:endParaRPr lang="en-US" sz="2000" dirty="0">
              <a:latin typeface="Arial" pitchFamily="34" charset="0"/>
              <a:cs typeface="Arial" pitchFamily="34" charset="0"/>
            </a:endParaRPr>
          </a:p>
          <a:p>
            <a:pPr lvl="0">
              <a:buFont typeface="Wingdings" pitchFamily="2" charset="2"/>
              <a:buChar char="Ø"/>
            </a:pPr>
            <a:r>
              <a:rPr lang="en-IN" sz="2000" dirty="0">
                <a:latin typeface="Arial" pitchFamily="34" charset="0"/>
                <a:cs typeface="Arial" pitchFamily="34" charset="0"/>
              </a:rPr>
              <a:t>BCC/IEC</a:t>
            </a:r>
            <a:endParaRPr lang="en-US" sz="2000" dirty="0">
              <a:latin typeface="Arial" pitchFamily="34" charset="0"/>
              <a:cs typeface="Arial" pitchFamily="34" charset="0"/>
            </a:endParaRPr>
          </a:p>
          <a:p>
            <a:endParaRPr lang="en-US" sz="2000" dirty="0">
              <a:latin typeface="Arial" pitchFamily="34" charset="0"/>
              <a:cs typeface="Arial" pitchFamily="34" charset="0"/>
            </a:endParaRPr>
          </a:p>
        </p:txBody>
      </p:sp>
      <p:pic>
        <p:nvPicPr>
          <p:cNvPr id="4" name="Picture 7" descr="C:\Users\admin\Desktop\NH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03187"/>
            <a:ext cx="1311054" cy="109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D:\desktop\pub health\Presentation\QRM\NVBDCP\NVBDCP 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3400" y="0"/>
            <a:ext cx="990600" cy="858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7009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981200"/>
            <a:ext cx="7498080" cy="3048000"/>
          </a:xfrm>
        </p:spPr>
        <p:txBody>
          <a:bodyPr/>
          <a:lstStyle/>
          <a:p>
            <a:r>
              <a:rPr lang="en-US" sz="4400" b="1" dirty="0">
                <a:latin typeface="Arial" pitchFamily="34" charset="0"/>
                <a:cs typeface="Arial" pitchFamily="34" charset="0"/>
              </a:rPr>
              <a:t> </a:t>
            </a:r>
            <a:r>
              <a:rPr lang="en-US" sz="4400" b="1" dirty="0" smtClean="0">
                <a:latin typeface="Arial" pitchFamily="34" charset="0"/>
                <a:cs typeface="Arial" pitchFamily="34" charset="0"/>
              </a:rPr>
              <a:t>           Thank </a:t>
            </a:r>
            <a:r>
              <a:rPr lang="en-US" sz="4400" b="1" dirty="0">
                <a:latin typeface="Arial" pitchFamily="34" charset="0"/>
                <a:cs typeface="Arial" pitchFamily="34" charset="0"/>
              </a:rPr>
              <a:t>You</a:t>
            </a:r>
            <a:endParaRPr lang="en-US" b="1" dirty="0"/>
          </a:p>
        </p:txBody>
      </p:sp>
      <p:sp>
        <p:nvSpPr>
          <p:cNvPr id="3" name="Content Placeholder 2"/>
          <p:cNvSpPr>
            <a:spLocks noGrp="1"/>
          </p:cNvSpPr>
          <p:nvPr>
            <p:ph idx="1"/>
          </p:nvPr>
        </p:nvSpPr>
        <p:spPr/>
        <p:txBody>
          <a:bodyPr>
            <a:normAutofit/>
          </a:bodyPr>
          <a:lstStyle/>
          <a:p>
            <a:pPr marL="82296" indent="0">
              <a:buNone/>
            </a:pPr>
            <a:r>
              <a:rPr lang="en-US" sz="4800" dirty="0" smtClean="0">
                <a:latin typeface="Arial" pitchFamily="34" charset="0"/>
                <a:cs typeface="Arial" pitchFamily="34" charset="0"/>
              </a:rPr>
              <a:t>        </a:t>
            </a:r>
          </a:p>
          <a:p>
            <a:pPr marL="82296" indent="0">
              <a:buNone/>
            </a:pPr>
            <a:endParaRPr lang="en-US" sz="4800" dirty="0">
              <a:latin typeface="Arial" pitchFamily="34" charset="0"/>
              <a:cs typeface="Arial" pitchFamily="34" charset="0"/>
            </a:endParaRPr>
          </a:p>
        </p:txBody>
      </p:sp>
      <p:pic>
        <p:nvPicPr>
          <p:cNvPr id="4" name="Picture 7" descr="C:\Users\admin\Desktop\NH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03187"/>
            <a:ext cx="1311054" cy="109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D:\desktop\pub health\Presentation\QRM\NVBDCP\NVBDCP 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3400" y="0"/>
            <a:ext cx="990600" cy="858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60750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120</TotalTime>
  <Words>425</Words>
  <Application>Microsoft Office PowerPoint</Application>
  <PresentationFormat>On-screen Show (4:3)</PresentationFormat>
  <Paragraphs>91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Solstice</vt:lpstr>
      <vt:lpstr>NVBDCP presentation for orientation for PS/MDs</vt:lpstr>
      <vt:lpstr>     Introduction</vt:lpstr>
      <vt:lpstr>PowerPoint Presentation</vt:lpstr>
      <vt:lpstr>         Strategy for prevention &amp; control of            Malaria: </vt:lpstr>
      <vt:lpstr>Strategies for prevention &amp; control of    Dengue &amp; Chikungunya</vt:lpstr>
      <vt:lpstr>Strategies for elimination of Kala-Azar</vt:lpstr>
      <vt:lpstr>Elimination Strategies for Lymphatic Filariasis</vt:lpstr>
      <vt:lpstr>Strategies for prevention &amp; control of    Japanese Encephalitis</vt:lpstr>
      <vt:lpstr>            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admin</cp:lastModifiedBy>
  <cp:revision>13</cp:revision>
  <cp:lastPrinted>2020-10-12T09:44:34Z</cp:lastPrinted>
  <dcterms:created xsi:type="dcterms:W3CDTF">2020-10-12T08:44:11Z</dcterms:created>
  <dcterms:modified xsi:type="dcterms:W3CDTF">2020-10-26T11:02:52Z</dcterms:modified>
</cp:coreProperties>
</file>