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5.xml" ContentType="application/vnd.openxmlformats-officedocument.presentationml.notesSlide+xml"/>
  <Override PartName="/ppt/charts/chart11.xml" ContentType="application/vnd.openxmlformats-officedocument.drawingml.chart+xml"/>
  <Override PartName="/ppt/notesSlides/notesSlide6.xml" ContentType="application/vnd.openxmlformats-officedocument.presentationml.notesSlide+xml"/>
  <Override PartName="/ppt/charts/chart12.xml" ContentType="application/vnd.openxmlformats-officedocument.drawingml.chart+xml"/>
  <Override PartName="/ppt/notesSlides/notesSlide7.xml" ContentType="application/vnd.openxmlformats-officedocument.presentationml.notesSlide+xml"/>
  <Override PartName="/ppt/charts/chart13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72" r:id="rId2"/>
    <p:sldId id="301" r:id="rId3"/>
    <p:sldId id="299" r:id="rId4"/>
    <p:sldId id="298" r:id="rId5"/>
    <p:sldId id="270" r:id="rId6"/>
    <p:sldId id="311" r:id="rId7"/>
    <p:sldId id="310" r:id="rId8"/>
    <p:sldId id="306" r:id="rId9"/>
    <p:sldId id="307" r:id="rId10"/>
    <p:sldId id="304" r:id="rId11"/>
    <p:sldId id="292" r:id="rId12"/>
    <p:sldId id="293" r:id="rId13"/>
    <p:sldId id="294" r:id="rId14"/>
    <p:sldId id="308" r:id="rId15"/>
    <p:sldId id="309" r:id="rId16"/>
    <p:sldId id="295" r:id="rId17"/>
    <p:sldId id="302" r:id="rId18"/>
    <p:sldId id="303" r:id="rId19"/>
  </p:sldIdLst>
  <p:sldSz cx="12192000" cy="6858000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6600"/>
    <a:srgbClr val="FF7C80"/>
    <a:srgbClr val="FFCC99"/>
    <a:srgbClr val="FF9966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0681" autoAdjust="0"/>
  </p:normalViewPr>
  <p:slideViewPr>
    <p:cSldViewPr snapToGrid="0">
      <p:cViewPr>
        <p:scale>
          <a:sx n="60" d="100"/>
          <a:sy n="60" d="100"/>
        </p:scale>
        <p:origin x="-1290" y="-5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2898" y="-108"/>
      </p:cViewPr>
      <p:guideLst>
        <p:guide orient="horz" pos="2932"/>
        <p:guide pos="22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\Downloads\Calcu_2%20(1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\Downloads\Calcu_2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\Downloads\Calcu_2%20(1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2016-17\Work\A\2016-17\2019-20\All_India_OPD_etc_till_date_data\10-05-2019\19-03-2020_Yuvraj_Sir\2019-20\Percentage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2016-17\Work\A\2016-17\2019-20\All_India_OPD_etc_till_date_data\10-05-2019\19-03-2020_Yuvraj_Sir\2019-20\Percentage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NUHM\JSUH\ppt%20working_15.05.2020%20(1)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NUHM\JSUH\ppt%20working_15.05.2020%20(1)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NUHM\JSUH\pie%20char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>
                <a:latin typeface="Tw Cen MT" pitchFamily="34" charset="0"/>
              </a:defRPr>
            </a:pPr>
            <a:r>
              <a:rPr lang="en-US" sz="1800" dirty="0">
                <a:latin typeface="Tw Cen MT" pitchFamily="34" charset="0"/>
              </a:rPr>
              <a:t>Top </a:t>
            </a:r>
            <a:r>
              <a:rPr lang="en-US" sz="1800" dirty="0" smtClean="0">
                <a:latin typeface="Tw Cen MT" pitchFamily="34" charset="0"/>
              </a:rPr>
              <a:t>5 best performing States (More</a:t>
            </a:r>
            <a:r>
              <a:rPr lang="en-US" sz="1800" baseline="0" dirty="0" smtClean="0">
                <a:latin typeface="Tw Cen MT" pitchFamily="34" charset="0"/>
              </a:rPr>
              <a:t> than </a:t>
            </a:r>
            <a:r>
              <a:rPr lang="en-US" sz="1800" dirty="0" smtClean="0">
                <a:latin typeface="Tw Cen MT" pitchFamily="34" charset="0"/>
              </a:rPr>
              <a:t> 80%) </a:t>
            </a:r>
            <a:endParaRPr lang="en-US" sz="1800" dirty="0">
              <a:latin typeface="Tw Cen MT" pitchFamily="34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2.6286767369259084E-2"/>
          <c:y val="0.19589430894308943"/>
          <c:w val="0.94742646526148189"/>
          <c:h val="0.4958805454196274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Sheet1!$E$9</c:f>
              <c:strCache>
                <c:ptCount val="1"/>
                <c:pt idx="0">
                  <c:v>Human Resource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Sheet1!$D$10:$D$15</c:f>
              <c:strCache>
                <c:ptCount val="6"/>
                <c:pt idx="0">
                  <c:v>Assam</c:v>
                </c:pt>
                <c:pt idx="1">
                  <c:v>Chhattisgarh</c:v>
                </c:pt>
                <c:pt idx="2">
                  <c:v>Harayana</c:v>
                </c:pt>
                <c:pt idx="3">
                  <c:v>Kerala</c:v>
                </c:pt>
                <c:pt idx="4">
                  <c:v>Odisha</c:v>
                </c:pt>
                <c:pt idx="5">
                  <c:v>Tamil Nadu</c:v>
                </c:pt>
              </c:strCache>
            </c:strRef>
          </c:cat>
          <c:val>
            <c:numRef>
              <c:f>Sheet1!$E$10:$E$15</c:f>
              <c:numCache>
                <c:formatCode>General</c:formatCode>
                <c:ptCount val="6"/>
                <c:pt idx="0">
                  <c:v>98</c:v>
                </c:pt>
                <c:pt idx="1">
                  <c:v>88</c:v>
                </c:pt>
                <c:pt idx="2">
                  <c:v>90</c:v>
                </c:pt>
                <c:pt idx="3">
                  <c:v>100</c:v>
                </c:pt>
                <c:pt idx="4">
                  <c:v>83</c:v>
                </c:pt>
                <c:pt idx="5">
                  <c:v>84</c:v>
                </c:pt>
              </c:numCache>
            </c:numRef>
          </c:val>
        </c:ser>
        <c:ser>
          <c:idx val="1"/>
          <c:order val="1"/>
          <c:tx>
            <c:strRef>
              <c:f>Sheet1!$F$9</c:f>
              <c:strCache>
                <c:ptCount val="1"/>
                <c:pt idx="0">
                  <c:v>UPHC Functionality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Sheet1!$D$10:$D$15</c:f>
              <c:strCache>
                <c:ptCount val="6"/>
                <c:pt idx="0">
                  <c:v>Assam</c:v>
                </c:pt>
                <c:pt idx="1">
                  <c:v>Chhattisgarh</c:v>
                </c:pt>
                <c:pt idx="2">
                  <c:v>Harayana</c:v>
                </c:pt>
                <c:pt idx="3">
                  <c:v>Kerala</c:v>
                </c:pt>
                <c:pt idx="4">
                  <c:v>Odisha</c:v>
                </c:pt>
                <c:pt idx="5">
                  <c:v>Tamil Nadu</c:v>
                </c:pt>
              </c:strCache>
            </c:strRef>
          </c:cat>
          <c:val>
            <c:numRef>
              <c:f>Sheet1!$F$10:$F$15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91</c:v>
                </c:pt>
                <c:pt idx="5">
                  <c:v>100</c:v>
                </c:pt>
              </c:numCache>
            </c:numRef>
          </c:val>
        </c:ser>
        <c:ser>
          <c:idx val="2"/>
          <c:order val="2"/>
          <c:tx>
            <c:strRef>
              <c:f>Sheet1!$G$9</c:f>
              <c:strCache>
                <c:ptCount val="1"/>
                <c:pt idx="0">
                  <c:v>ASHAs Engaged / MAS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Sheet1!$D$10:$D$15</c:f>
              <c:strCache>
                <c:ptCount val="6"/>
                <c:pt idx="0">
                  <c:v>Assam</c:v>
                </c:pt>
                <c:pt idx="1">
                  <c:v>Chhattisgarh</c:v>
                </c:pt>
                <c:pt idx="2">
                  <c:v>Harayana</c:v>
                </c:pt>
                <c:pt idx="3">
                  <c:v>Kerala</c:v>
                </c:pt>
                <c:pt idx="4">
                  <c:v>Odisha</c:v>
                </c:pt>
                <c:pt idx="5">
                  <c:v>Tamil Nadu</c:v>
                </c:pt>
              </c:strCache>
            </c:strRef>
          </c:cat>
          <c:val>
            <c:numRef>
              <c:f>Sheet1!$G$10:$G$15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94</c:v>
                </c:pt>
                <c:pt idx="3">
                  <c:v>100</c:v>
                </c:pt>
                <c:pt idx="4">
                  <c:v>99</c:v>
                </c:pt>
                <c:pt idx="5">
                  <c:v>80</c:v>
                </c:pt>
              </c:numCache>
            </c:numRef>
          </c:val>
        </c:ser>
        <c:ser>
          <c:idx val="3"/>
          <c:order val="3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invertIfNegative val="0"/>
          <c:dLbls>
            <c:dLbl>
              <c:idx val="0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Sheet1!$D$10:$D$15</c:f>
              <c:strCache>
                <c:ptCount val="6"/>
                <c:pt idx="0">
                  <c:v>Assam</c:v>
                </c:pt>
                <c:pt idx="1">
                  <c:v>Chhattisgarh</c:v>
                </c:pt>
                <c:pt idx="2">
                  <c:v>Harayana</c:v>
                </c:pt>
                <c:pt idx="3">
                  <c:v>Kerala</c:v>
                </c:pt>
                <c:pt idx="4">
                  <c:v>Odisha</c:v>
                </c:pt>
                <c:pt idx="5">
                  <c:v>Tamil Nadu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38124544"/>
        <c:axId val="69562304"/>
      </c:barChart>
      <c:catAx>
        <c:axId val="3812454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69562304"/>
        <c:crosses val="autoZero"/>
        <c:auto val="1"/>
        <c:lblAlgn val="ctr"/>
        <c:lblOffset val="100"/>
        <c:noMultiLvlLbl val="0"/>
      </c:catAx>
      <c:valAx>
        <c:axId val="69562304"/>
        <c:scaling>
          <c:orientation val="minMax"/>
          <c:max val="400"/>
          <c:min val="0"/>
        </c:scaling>
        <c:delete val="1"/>
        <c:axPos val="l"/>
        <c:numFmt formatCode="General" sourceLinked="1"/>
        <c:majorTickMark val="none"/>
        <c:minorTickMark val="none"/>
        <c:tickLblPos val="none"/>
        <c:crossAx val="38124544"/>
        <c:crosses val="autoZero"/>
        <c:crossBetween val="between"/>
      </c:valAx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16151967245596496"/>
          <c:y val="0.81976441969144098"/>
          <c:w val="0.67696046692223355"/>
          <c:h val="0.18023558030855899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solidFill>
      <a:schemeClr val="accent6">
        <a:lumMod val="40000"/>
        <a:lumOff val="60000"/>
      </a:schemeClr>
    </a:solidFill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>
                <a:latin typeface="Tw Cen MT" pitchFamily="34" charset="0"/>
              </a:defRPr>
            </a:pPr>
            <a:r>
              <a:rPr lang="en-US" sz="1800" b="1" i="0" baseline="0" dirty="0" smtClean="0">
                <a:latin typeface="Tw Cen MT" pitchFamily="34" charset="0"/>
              </a:rPr>
              <a:t>5 Mid </a:t>
            </a:r>
            <a:r>
              <a:rPr lang="en-US" sz="1800" b="1" i="0" baseline="0" dirty="0">
                <a:latin typeface="Tw Cen MT" pitchFamily="34" charset="0"/>
              </a:rPr>
              <a:t>performing </a:t>
            </a:r>
            <a:r>
              <a:rPr lang="en-US" sz="1800" b="1" i="0" baseline="0" dirty="0" smtClean="0">
                <a:latin typeface="Tw Cen MT" pitchFamily="34" charset="0"/>
              </a:rPr>
              <a:t> States (50-80%)</a:t>
            </a:r>
            <a:endParaRPr lang="en-US" sz="1800" dirty="0">
              <a:latin typeface="Tw Cen MT" pitchFamily="34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Sheet2!$C$4</c:f>
              <c:strCache>
                <c:ptCount val="1"/>
                <c:pt idx="0">
                  <c:v>Human Resource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Sheet2!$B$5:$B$10</c:f>
              <c:strCache>
                <c:ptCount val="6"/>
                <c:pt idx="0">
                  <c:v>Gujarat</c:v>
                </c:pt>
                <c:pt idx="1">
                  <c:v>Karnataka</c:v>
                </c:pt>
                <c:pt idx="2">
                  <c:v>Maharashtra</c:v>
                </c:pt>
                <c:pt idx="3">
                  <c:v>Punjab</c:v>
                </c:pt>
                <c:pt idx="4">
                  <c:v>Telangana</c:v>
                </c:pt>
                <c:pt idx="5">
                  <c:v>Uttar Prasesh</c:v>
                </c:pt>
              </c:strCache>
            </c:strRef>
          </c:cat>
          <c:val>
            <c:numRef>
              <c:f>Sheet2!$C$5:$C$10</c:f>
              <c:numCache>
                <c:formatCode>General</c:formatCode>
                <c:ptCount val="6"/>
                <c:pt idx="0">
                  <c:v>76</c:v>
                </c:pt>
                <c:pt idx="1">
                  <c:v>78</c:v>
                </c:pt>
                <c:pt idx="2">
                  <c:v>71</c:v>
                </c:pt>
                <c:pt idx="3">
                  <c:v>77</c:v>
                </c:pt>
                <c:pt idx="4">
                  <c:v>74</c:v>
                </c:pt>
                <c:pt idx="5">
                  <c:v>89</c:v>
                </c:pt>
              </c:numCache>
            </c:numRef>
          </c:val>
        </c:ser>
        <c:ser>
          <c:idx val="1"/>
          <c:order val="1"/>
          <c:tx>
            <c:strRef>
              <c:f>Sheet2!$D$4</c:f>
              <c:strCache>
                <c:ptCount val="1"/>
                <c:pt idx="0">
                  <c:v>UPHC Functionality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Sheet2!$B$5:$B$10</c:f>
              <c:strCache>
                <c:ptCount val="6"/>
                <c:pt idx="0">
                  <c:v>Gujarat</c:v>
                </c:pt>
                <c:pt idx="1">
                  <c:v>Karnataka</c:v>
                </c:pt>
                <c:pt idx="2">
                  <c:v>Maharashtra</c:v>
                </c:pt>
                <c:pt idx="3">
                  <c:v>Punjab</c:v>
                </c:pt>
                <c:pt idx="4">
                  <c:v>Telangana</c:v>
                </c:pt>
                <c:pt idx="5">
                  <c:v>Uttar Prasesh</c:v>
                </c:pt>
              </c:strCache>
            </c:strRef>
          </c:cat>
          <c:val>
            <c:numRef>
              <c:f>Sheet2!$D$5:$D$10</c:f>
              <c:numCache>
                <c:formatCode>General</c:formatCode>
                <c:ptCount val="6"/>
                <c:pt idx="0">
                  <c:v>99</c:v>
                </c:pt>
                <c:pt idx="1">
                  <c:v>100</c:v>
                </c:pt>
                <c:pt idx="2">
                  <c:v>98</c:v>
                </c:pt>
                <c:pt idx="3">
                  <c:v>91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</c:ser>
        <c:ser>
          <c:idx val="2"/>
          <c:order val="2"/>
          <c:tx>
            <c:strRef>
              <c:f>Sheet2!$E$4</c:f>
              <c:strCache>
                <c:ptCount val="1"/>
                <c:pt idx="0">
                  <c:v>ASHAs Engaged / MAS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Sheet2!$B$5:$B$10</c:f>
              <c:strCache>
                <c:ptCount val="6"/>
                <c:pt idx="0">
                  <c:v>Gujarat</c:v>
                </c:pt>
                <c:pt idx="1">
                  <c:v>Karnataka</c:v>
                </c:pt>
                <c:pt idx="2">
                  <c:v>Maharashtra</c:v>
                </c:pt>
                <c:pt idx="3">
                  <c:v>Punjab</c:v>
                </c:pt>
                <c:pt idx="4">
                  <c:v>Telangana</c:v>
                </c:pt>
                <c:pt idx="5">
                  <c:v>Uttar Prasesh</c:v>
                </c:pt>
              </c:strCache>
            </c:strRef>
          </c:cat>
          <c:val>
            <c:numRef>
              <c:f>Sheet2!$E$5:$E$10</c:f>
              <c:numCache>
                <c:formatCode>General</c:formatCode>
                <c:ptCount val="6"/>
                <c:pt idx="0">
                  <c:v>99</c:v>
                </c:pt>
                <c:pt idx="1">
                  <c:v>92</c:v>
                </c:pt>
                <c:pt idx="2">
                  <c:v>90</c:v>
                </c:pt>
                <c:pt idx="3">
                  <c:v>97</c:v>
                </c:pt>
                <c:pt idx="4">
                  <c:v>81</c:v>
                </c:pt>
                <c:pt idx="5">
                  <c:v>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38133760"/>
        <c:axId val="69564032"/>
      </c:barChart>
      <c:catAx>
        <c:axId val="3813376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69564032"/>
        <c:crosses val="autoZero"/>
        <c:auto val="1"/>
        <c:lblAlgn val="ctr"/>
        <c:lblOffset val="100"/>
        <c:noMultiLvlLbl val="0"/>
      </c:catAx>
      <c:valAx>
        <c:axId val="69564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38133760"/>
        <c:crosses val="autoZero"/>
        <c:crossBetween val="between"/>
      </c:valAx>
    </c:plotArea>
    <c:legend>
      <c:legendPos val="b"/>
      <c:legendEntry>
        <c:idx val="0"/>
        <c:txPr>
          <a:bodyPr/>
          <a:lstStyle/>
          <a:p>
            <a:pPr>
              <a:defRPr sz="1400" b="1"/>
            </a:pPr>
            <a:endParaRPr lang="en-US"/>
          </a:p>
        </c:txPr>
      </c:legendEntry>
      <c:layout/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spPr>
    <a:solidFill>
      <a:schemeClr val="accent4">
        <a:lumMod val="40000"/>
        <a:lumOff val="60000"/>
      </a:schemeClr>
    </a:solidFill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 dirty="0"/>
              <a:t>5 Slow performing States </a:t>
            </a:r>
            <a:r>
              <a:rPr lang="en-US" sz="1800" dirty="0" smtClean="0"/>
              <a:t>(Less than</a:t>
            </a:r>
            <a:r>
              <a:rPr lang="en-US" sz="1800" baseline="0" dirty="0" smtClean="0"/>
              <a:t> </a:t>
            </a:r>
            <a:r>
              <a:rPr lang="en-US" sz="1800" dirty="0" smtClean="0"/>
              <a:t>50%)</a:t>
            </a:r>
            <a:endParaRPr lang="en-US" sz="1800" dirty="0"/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Sheet3!$D$5</c:f>
              <c:strCache>
                <c:ptCount val="1"/>
                <c:pt idx="0">
                  <c:v>Human Resource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Sheet3!$C$6:$C$11</c:f>
              <c:strCache>
                <c:ptCount val="6"/>
                <c:pt idx="0">
                  <c:v>Bihar</c:v>
                </c:pt>
                <c:pt idx="1">
                  <c:v>Jharkhand</c:v>
                </c:pt>
                <c:pt idx="2">
                  <c:v>Madhya Pradesh</c:v>
                </c:pt>
                <c:pt idx="3">
                  <c:v>West Bengal</c:v>
                </c:pt>
                <c:pt idx="4">
                  <c:v>Uttarakhand</c:v>
                </c:pt>
                <c:pt idx="5">
                  <c:v>Tripura</c:v>
                </c:pt>
              </c:strCache>
            </c:strRef>
          </c:cat>
          <c:val>
            <c:numRef>
              <c:f>Sheet3!$D$6:$D$11</c:f>
              <c:numCache>
                <c:formatCode>General</c:formatCode>
                <c:ptCount val="6"/>
                <c:pt idx="0">
                  <c:v>24</c:v>
                </c:pt>
                <c:pt idx="1">
                  <c:v>50</c:v>
                </c:pt>
                <c:pt idx="2">
                  <c:v>39</c:v>
                </c:pt>
                <c:pt idx="3">
                  <c:v>52</c:v>
                </c:pt>
                <c:pt idx="4">
                  <c:v>0</c:v>
                </c:pt>
                <c:pt idx="5">
                  <c:v>30</c:v>
                </c:pt>
              </c:numCache>
            </c:numRef>
          </c:val>
        </c:ser>
        <c:ser>
          <c:idx val="1"/>
          <c:order val="1"/>
          <c:tx>
            <c:strRef>
              <c:f>Sheet3!$E$5</c:f>
              <c:strCache>
                <c:ptCount val="1"/>
                <c:pt idx="0">
                  <c:v>UPHC Functionality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Sheet3!$C$6:$C$11</c:f>
              <c:strCache>
                <c:ptCount val="6"/>
                <c:pt idx="0">
                  <c:v>Bihar</c:v>
                </c:pt>
                <c:pt idx="1">
                  <c:v>Jharkhand</c:v>
                </c:pt>
                <c:pt idx="2">
                  <c:v>Madhya Pradesh</c:v>
                </c:pt>
                <c:pt idx="3">
                  <c:v>West Bengal</c:v>
                </c:pt>
                <c:pt idx="4">
                  <c:v>Uttarakhand</c:v>
                </c:pt>
                <c:pt idx="5">
                  <c:v>Tripura</c:v>
                </c:pt>
              </c:strCache>
            </c:strRef>
          </c:cat>
          <c:val>
            <c:numRef>
              <c:f>Sheet3!$E$6:$E$11</c:f>
              <c:numCache>
                <c:formatCode>General</c:formatCode>
                <c:ptCount val="6"/>
                <c:pt idx="0">
                  <c:v>89</c:v>
                </c:pt>
                <c:pt idx="1">
                  <c:v>97</c:v>
                </c:pt>
                <c:pt idx="2">
                  <c:v>53</c:v>
                </c:pt>
                <c:pt idx="3">
                  <c:v>98</c:v>
                </c:pt>
                <c:pt idx="4">
                  <c:v>0</c:v>
                </c:pt>
                <c:pt idx="5">
                  <c:v>71</c:v>
                </c:pt>
              </c:numCache>
            </c:numRef>
          </c:val>
        </c:ser>
        <c:ser>
          <c:idx val="2"/>
          <c:order val="2"/>
          <c:tx>
            <c:strRef>
              <c:f>Sheet3!$F$5</c:f>
              <c:strCache>
                <c:ptCount val="1"/>
                <c:pt idx="0">
                  <c:v>ASHAs Engaged / MAS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Sheet3!$C$6:$C$11</c:f>
              <c:strCache>
                <c:ptCount val="6"/>
                <c:pt idx="0">
                  <c:v>Bihar</c:v>
                </c:pt>
                <c:pt idx="1">
                  <c:v>Jharkhand</c:v>
                </c:pt>
                <c:pt idx="2">
                  <c:v>Madhya Pradesh</c:v>
                </c:pt>
                <c:pt idx="3">
                  <c:v>West Bengal</c:v>
                </c:pt>
                <c:pt idx="4">
                  <c:v>Uttarakhand</c:v>
                </c:pt>
                <c:pt idx="5">
                  <c:v>Tripura</c:v>
                </c:pt>
              </c:strCache>
            </c:strRef>
          </c:cat>
          <c:val>
            <c:numRef>
              <c:f>Sheet3!$F$6:$F$11</c:f>
              <c:numCache>
                <c:formatCode>General</c:formatCode>
                <c:ptCount val="6"/>
                <c:pt idx="0">
                  <c:v>93</c:v>
                </c:pt>
                <c:pt idx="1">
                  <c:v>94</c:v>
                </c:pt>
                <c:pt idx="2">
                  <c:v>79</c:v>
                </c:pt>
                <c:pt idx="3">
                  <c:v>81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69721088"/>
        <c:axId val="74837952"/>
      </c:barChart>
      <c:catAx>
        <c:axId val="6972108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74837952"/>
        <c:crosses val="autoZero"/>
        <c:auto val="1"/>
        <c:lblAlgn val="ctr"/>
        <c:lblOffset val="100"/>
        <c:noMultiLvlLbl val="0"/>
      </c:catAx>
      <c:valAx>
        <c:axId val="748379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6972108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spPr>
    <a:solidFill>
      <a:schemeClr val="accent2">
        <a:lumMod val="40000"/>
        <a:lumOff val="60000"/>
      </a:schemeClr>
    </a:solidFill>
  </c:spPr>
  <c:txPr>
    <a:bodyPr/>
    <a:lstStyle/>
    <a:p>
      <a:pPr>
        <a:defRPr sz="1400">
          <a:latin typeface="Tw Cen MT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>
                <a:latin typeface="Cambria" pitchFamily="18" charset="0"/>
              </a:defRPr>
            </a:pPr>
            <a:r>
              <a:rPr lang="en-US" dirty="0" smtClean="0"/>
              <a:t>Human Resource</a:t>
            </a:r>
            <a:endParaRPr lang="en-US" dirty="0"/>
          </a:p>
        </c:rich>
      </c:tx>
      <c:layout>
        <c:manualLayout>
          <c:xMode val="edge"/>
          <c:yMode val="edge"/>
          <c:x val="0.31042995020136227"/>
          <c:y val="8.1902033326278628E-2"/>
        </c:manualLayout>
      </c:layout>
      <c:overlay val="0"/>
      <c:spPr>
        <a:solidFill>
          <a:schemeClr val="bg1"/>
        </a:solidFill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Sheet1!$C$4</c:f>
              <c:strCache>
                <c:ptCount val="1"/>
                <c:pt idx="0">
                  <c:v>HR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</c:spPr>
          </c:dPt>
          <c:dPt>
            <c:idx val="1"/>
            <c:bubble3D val="0"/>
            <c:spPr>
              <a:solidFill>
                <a:srgbClr val="FF6600"/>
              </a:solidFill>
            </c:spPr>
          </c:dPt>
          <c:dLbls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Sheet1!$B$5:$B$6</c:f>
              <c:strCache>
                <c:ptCount val="2"/>
                <c:pt idx="0">
                  <c:v>Meto cities</c:v>
                </c:pt>
                <c:pt idx="1">
                  <c:v>Rest of the State</c:v>
                </c:pt>
              </c:strCache>
            </c:strRef>
          </c:cat>
          <c:val>
            <c:numRef>
              <c:f>Sheet1!$C$5:$C$6</c:f>
              <c:numCache>
                <c:formatCode>0%</c:formatCode>
                <c:ptCount val="2"/>
                <c:pt idx="0">
                  <c:v>0.15</c:v>
                </c:pt>
                <c:pt idx="1">
                  <c:v>0.85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egendEntry>
        <c:idx val="0"/>
        <c:txPr>
          <a:bodyPr/>
          <a:lstStyle/>
          <a:p>
            <a:pPr>
              <a:defRPr sz="1800" b="1">
                <a:latin typeface="Cambria" pitchFamily="18" charset="0"/>
              </a:defRPr>
            </a:pPr>
            <a:endParaRPr lang="en-US"/>
          </a:p>
        </c:txPr>
      </c:legendEntry>
      <c:layout/>
      <c:overlay val="0"/>
      <c:txPr>
        <a:bodyPr/>
        <a:lstStyle/>
        <a:p>
          <a:pPr>
            <a:defRPr sz="1800" b="1"/>
          </a:pPr>
          <a:endParaRPr lang="en-US"/>
        </a:p>
      </c:txPr>
    </c:legend>
    <c:plotVisOnly val="1"/>
    <c:dispBlanksAs val="gap"/>
    <c:showDLblsOverMax val="0"/>
  </c:chart>
  <c:spPr>
    <a:solidFill>
      <a:schemeClr val="accent6">
        <a:lumMod val="20000"/>
        <a:lumOff val="80000"/>
      </a:schemeClr>
    </a:solidFill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8.2895743789918513E-2"/>
          <c:y val="0.33363602079936455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2400">
              <a:latin typeface="Cambria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Sheet1!$C$8</c:f>
              <c:strCache>
                <c:ptCount val="1"/>
                <c:pt idx="0">
                  <c:v>U-PHC</c:v>
                </c:pt>
              </c:strCache>
            </c:strRef>
          </c:tx>
          <c:spPr>
            <a:solidFill>
              <a:srgbClr val="FF6600"/>
            </a:solidFill>
          </c:spPr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Sheet1!$B$9:$B$10</c:f>
              <c:strCache>
                <c:ptCount val="2"/>
                <c:pt idx="0">
                  <c:v>Meto cities</c:v>
                </c:pt>
                <c:pt idx="1">
                  <c:v>Rest of the State</c:v>
                </c:pt>
              </c:strCache>
            </c:strRef>
          </c:cat>
          <c:val>
            <c:numRef>
              <c:f>Sheet1!$C$9:$C$10</c:f>
              <c:numCache>
                <c:formatCode>0%</c:formatCode>
                <c:ptCount val="2"/>
                <c:pt idx="0">
                  <c:v>0.21</c:v>
                </c:pt>
                <c:pt idx="1">
                  <c:v>0.79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/>
      <c:overlay val="0"/>
      <c:txPr>
        <a:bodyPr/>
        <a:lstStyle/>
        <a:p>
          <a:pPr>
            <a:defRPr sz="1800" b="1"/>
          </a:pPr>
          <a:endParaRPr lang="en-US"/>
        </a:p>
      </c:txPr>
    </c:legend>
    <c:plotVisOnly val="1"/>
    <c:dispBlanksAs val="gap"/>
    <c:showDLblsOverMax val="0"/>
  </c:chart>
  <c:spPr>
    <a:solidFill>
      <a:schemeClr val="accent2">
        <a:lumMod val="20000"/>
        <a:lumOff val="80000"/>
      </a:schemeClr>
    </a:solidFill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0283189218031671"/>
          <c:y val="0.38875068675921914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2400">
              <a:latin typeface="Cambria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Sheet1!$C$17</c:f>
              <c:strCache>
                <c:ptCount val="1"/>
                <c:pt idx="0">
                  <c:v>MAS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dPt>
            <c:idx val="0"/>
            <c:bubble3D val="0"/>
          </c:dPt>
          <c:dPt>
            <c:idx val="1"/>
            <c:bubble3D val="0"/>
            <c:spPr>
              <a:solidFill>
                <a:srgbClr val="FF6600"/>
              </a:solidFill>
            </c:spPr>
          </c:dPt>
          <c:dLbls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Sheet1!$B$18:$B$19</c:f>
              <c:strCache>
                <c:ptCount val="2"/>
                <c:pt idx="0">
                  <c:v>Meto cities</c:v>
                </c:pt>
                <c:pt idx="1">
                  <c:v>Rest of the State</c:v>
                </c:pt>
              </c:strCache>
            </c:strRef>
          </c:cat>
          <c:val>
            <c:numRef>
              <c:f>Sheet1!$C$18:$C$19</c:f>
              <c:numCache>
                <c:formatCode>0%</c:formatCode>
                <c:ptCount val="2"/>
                <c:pt idx="0">
                  <c:v>0.13</c:v>
                </c:pt>
                <c:pt idx="1">
                  <c:v>0.87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/>
      <c:overlay val="0"/>
      <c:txPr>
        <a:bodyPr/>
        <a:lstStyle/>
        <a:p>
          <a:pPr>
            <a:defRPr sz="1800" b="1"/>
          </a:pPr>
          <a:endParaRPr lang="en-US"/>
        </a:p>
      </c:txPr>
    </c:legend>
    <c:plotVisOnly val="1"/>
    <c:dispBlanksAs val="gap"/>
    <c:showDLblsOverMax val="0"/>
  </c:chart>
  <c:spPr>
    <a:solidFill>
      <a:schemeClr val="accent1">
        <a:lumMod val="20000"/>
        <a:lumOff val="80000"/>
      </a:schemeClr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4.4419559394939023E-2"/>
          <c:y val="0.33218778680214001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2400">
              <a:latin typeface="Cambria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Sheet1!$C$13</c:f>
              <c:strCache>
                <c:ptCount val="1"/>
                <c:pt idx="0">
                  <c:v>ASHA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dPt>
            <c:idx val="1"/>
            <c:bubble3D val="0"/>
            <c:spPr>
              <a:solidFill>
                <a:srgbClr val="FF6600"/>
              </a:solidFill>
            </c:spPr>
          </c:dPt>
          <c:dLbls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Sheet1!$B$14:$B$15</c:f>
              <c:strCache>
                <c:ptCount val="2"/>
                <c:pt idx="0">
                  <c:v>Meto cities</c:v>
                </c:pt>
                <c:pt idx="1">
                  <c:v>Rest of the State</c:v>
                </c:pt>
              </c:strCache>
            </c:strRef>
          </c:cat>
          <c:val>
            <c:numRef>
              <c:f>Sheet1!$C$14:$C$15</c:f>
              <c:numCache>
                <c:formatCode>0%</c:formatCode>
                <c:ptCount val="2"/>
                <c:pt idx="0">
                  <c:v>0.16</c:v>
                </c:pt>
                <c:pt idx="1">
                  <c:v>0.84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27607236457262102"/>
          <c:y val="0.85983669831496434"/>
          <c:w val="0.71395452537630599"/>
          <c:h val="0.11524921767487509"/>
        </c:manualLayout>
      </c:layout>
      <c:overlay val="0"/>
      <c:txPr>
        <a:bodyPr/>
        <a:lstStyle/>
        <a:p>
          <a:pPr>
            <a:defRPr sz="1800" b="1"/>
          </a:pPr>
          <a:endParaRPr lang="en-US"/>
        </a:p>
      </c:txPr>
    </c:legend>
    <c:plotVisOnly val="1"/>
    <c:dispBlanksAs val="gap"/>
    <c:showDLblsOverMax val="0"/>
  </c:chart>
  <c:spPr>
    <a:solidFill>
      <a:schemeClr val="accent4">
        <a:lumMod val="20000"/>
        <a:lumOff val="80000"/>
      </a:schemeClr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title>
      <c:tx>
        <c:rich>
          <a:bodyPr/>
          <a:lstStyle/>
          <a:p>
            <a:pPr>
              <a:defRPr sz="2400">
                <a:latin typeface="Cambria" pitchFamily="18" charset="0"/>
              </a:defRPr>
            </a:pPr>
            <a:r>
              <a:rPr lang="en-US" sz="2400" dirty="0" smtClean="0">
                <a:latin typeface="Cambria" pitchFamily="18" charset="0"/>
              </a:rPr>
              <a:t>OPD </a:t>
            </a:r>
            <a:r>
              <a:rPr lang="en-US" sz="2400" dirty="0">
                <a:latin typeface="Cambria" pitchFamily="18" charset="0"/>
              </a:rPr>
              <a:t>attendance </a:t>
            </a:r>
          </a:p>
        </c:rich>
      </c:tx>
      <c:layout>
        <c:manualLayout>
          <c:xMode val="edge"/>
          <c:yMode val="edge"/>
          <c:x val="0.33327322167356199"/>
          <c:y val="3.3755274261603376E-3"/>
        </c:manualLayout>
      </c:layout>
      <c:overlay val="0"/>
      <c:spPr>
        <a:solidFill>
          <a:schemeClr val="accent2">
            <a:lumMod val="40000"/>
            <a:lumOff val="60000"/>
          </a:schemeClr>
        </a:solidFill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OPD attendance 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1.1</a:t>
                    </a:r>
                    <a:r>
                      <a:rPr lang="en-US" baseline="0" smtClean="0"/>
                      <a:t> cr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9.1cr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2</a:t>
                    </a:r>
                    <a:r>
                      <a:rPr lang="en-US" smtClean="0"/>
                      <a:t>4</a:t>
                    </a:r>
                    <a:r>
                      <a:rPr lang="en-US" baseline="0" smtClean="0"/>
                      <a:t> cr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2</a:t>
                    </a:r>
                    <a:r>
                      <a:rPr lang="en-US" smtClean="0"/>
                      <a:t>7</a:t>
                    </a:r>
                    <a:r>
                      <a:rPr lang="en-US" baseline="0" smtClean="0"/>
                      <a:t> cr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3</a:t>
                    </a:r>
                    <a:r>
                      <a:rPr lang="en-US" smtClean="0"/>
                      <a:t>3</a:t>
                    </a:r>
                    <a:r>
                      <a:rPr lang="en-US" baseline="0" smtClean="0"/>
                      <a:t> cr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2</a:t>
                    </a:r>
                    <a:r>
                      <a:rPr lang="en-US" smtClean="0"/>
                      <a:t>8</a:t>
                    </a:r>
                    <a:r>
                      <a:rPr lang="en-US" baseline="0" smtClean="0"/>
                      <a:t> cr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  <c:pt idx="5">
                  <c:v>2019-2020 Upto January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111877008</c:v>
                </c:pt>
                <c:pt idx="1">
                  <c:v>191255083</c:v>
                </c:pt>
                <c:pt idx="2">
                  <c:v>236085672</c:v>
                </c:pt>
                <c:pt idx="3">
                  <c:v>272644638</c:v>
                </c:pt>
                <c:pt idx="4">
                  <c:v>327862640</c:v>
                </c:pt>
                <c:pt idx="5">
                  <c:v>274994140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290368"/>
        <c:axId val="76296704"/>
      </c:barChart>
      <c:catAx>
        <c:axId val="392903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76296704"/>
        <c:crosses val="autoZero"/>
        <c:auto val="1"/>
        <c:lblAlgn val="ctr"/>
        <c:lblOffset val="100"/>
        <c:noMultiLvlLbl val="0"/>
      </c:catAx>
      <c:valAx>
        <c:axId val="7629670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392903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title>
      <c:layout/>
      <c:overlay val="0"/>
      <c:spPr>
        <a:solidFill>
          <a:schemeClr val="accent6">
            <a:lumMod val="40000"/>
            <a:lumOff val="60000"/>
          </a:schemeClr>
        </a:solidFill>
      </c:spPr>
      <c:txPr>
        <a:bodyPr/>
        <a:lstStyle/>
        <a:p>
          <a:pPr>
            <a:defRPr sz="1800">
              <a:latin typeface="Cambria" pitchFamily="18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Total children (9 to 11 months) Fully Immunised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/>
                      <a:t>1</a:t>
                    </a:r>
                    <a:r>
                      <a:rPr lang="en-US"/>
                      <a:t>7</a:t>
                    </a:r>
                    <a:r>
                      <a:rPr lang="en-US" baseline="0"/>
                      <a:t> Lac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600"/>
                      <a:t>2</a:t>
                    </a:r>
                    <a:r>
                      <a:rPr lang="en-US"/>
                      <a:t>6 Lac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5555555555555558E-3"/>
                  <c:y val="-4.243778136006719E-17"/>
                </c:manualLayout>
              </c:layout>
              <c:tx>
                <c:rich>
                  <a:bodyPr/>
                  <a:lstStyle/>
                  <a:p>
                    <a:r>
                      <a:rPr lang="en-US" sz="1600"/>
                      <a:t>2</a:t>
                    </a:r>
                    <a:r>
                      <a:rPr lang="en-US"/>
                      <a:t>7 Lac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600"/>
                      <a:t>3</a:t>
                    </a:r>
                    <a:r>
                      <a:rPr lang="en-US"/>
                      <a:t>5 Lac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600"/>
                      <a:t>3</a:t>
                    </a:r>
                    <a:r>
                      <a:rPr lang="en-US"/>
                      <a:t>3 Lac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600"/>
                      <a:t>3</a:t>
                    </a:r>
                    <a:r>
                      <a:rPr lang="en-US"/>
                      <a:t>4 Lac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  <c:pt idx="5">
                  <c:v>2019-2020 Upto January</c:v>
                </c:pt>
              </c:strCache>
            </c:strRef>
          </c:cat>
          <c:val>
            <c:numRef>
              <c:f>Sheet1!$D$2:$D$7</c:f>
              <c:numCache>
                <c:formatCode>#,##0</c:formatCode>
                <c:ptCount val="6"/>
                <c:pt idx="0">
                  <c:v>1731941</c:v>
                </c:pt>
                <c:pt idx="1">
                  <c:v>2581162</c:v>
                </c:pt>
                <c:pt idx="2">
                  <c:v>2722521</c:v>
                </c:pt>
                <c:pt idx="3">
                  <c:v>3476408</c:v>
                </c:pt>
                <c:pt idx="4">
                  <c:v>3340658</c:v>
                </c:pt>
                <c:pt idx="5">
                  <c:v>3481143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290880"/>
        <c:axId val="113672192"/>
      </c:barChart>
      <c:catAx>
        <c:axId val="392908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13672192"/>
        <c:crosses val="autoZero"/>
        <c:auto val="1"/>
        <c:lblAlgn val="ctr"/>
        <c:lblOffset val="100"/>
        <c:noMultiLvlLbl val="0"/>
      </c:catAx>
      <c:valAx>
        <c:axId val="11367219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392908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804599489161873E-2"/>
          <c:y val="2.736318407960199E-2"/>
          <c:w val="0.9493864772136027"/>
          <c:h val="0.859767696948329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Sheet5!$B$22</c:f>
              <c:strCache>
                <c:ptCount val="1"/>
                <c:pt idx="0">
                  <c:v>Central Allocation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dLbls>
            <c:dLbl>
              <c:idx val="6"/>
              <c:layout>
                <c:manualLayout>
                  <c:x val="-1.034928848641656E-2"/>
                  <c:y val="0.133333333333333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Sheet5!$A$23:$A$29</c:f>
              <c:strCache>
                <c:ptCount val="7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  <c:pt idx="3">
                  <c:v>2016-17</c:v>
                </c:pt>
                <c:pt idx="4">
                  <c:v>2017-18</c:v>
                </c:pt>
                <c:pt idx="5">
                  <c:v>2018-19</c:v>
                </c:pt>
                <c:pt idx="6">
                  <c:v>2019-20</c:v>
                </c:pt>
              </c:strCache>
            </c:strRef>
          </c:cat>
          <c:val>
            <c:numRef>
              <c:f>Sheet5!$B$23:$B$29</c:f>
              <c:numCache>
                <c:formatCode>#,##0</c:formatCode>
                <c:ptCount val="7"/>
                <c:pt idx="0" formatCode="General">
                  <c:v>1000</c:v>
                </c:pt>
                <c:pt idx="1">
                  <c:v>1924.43</c:v>
                </c:pt>
                <c:pt idx="2">
                  <c:v>1386</c:v>
                </c:pt>
                <c:pt idx="3">
                  <c:v>950</c:v>
                </c:pt>
                <c:pt idx="4">
                  <c:v>752.05</c:v>
                </c:pt>
                <c:pt idx="5">
                  <c:v>875</c:v>
                </c:pt>
                <c:pt idx="6">
                  <c:v>950</c:v>
                </c:pt>
              </c:numCache>
            </c:numRef>
          </c:val>
        </c:ser>
        <c:ser>
          <c:idx val="1"/>
          <c:order val="1"/>
          <c:tx>
            <c:strRef>
              <c:f>Sheet5!$C$22</c:f>
              <c:strCache>
                <c:ptCount val="1"/>
                <c:pt idx="0">
                  <c:v>Releases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2"/>
              <c:layout>
                <c:manualLayout>
                  <c:x val="1.7248814144027625E-3"/>
                  <c:y val="6.66666666666666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3244921250707763E-17"/>
                  <c:y val="4.0000000000000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8.44444444444444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Sheet5!$A$23:$A$29</c:f>
              <c:strCache>
                <c:ptCount val="7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  <c:pt idx="3">
                  <c:v>2016-17</c:v>
                </c:pt>
                <c:pt idx="4">
                  <c:v>2017-18</c:v>
                </c:pt>
                <c:pt idx="5">
                  <c:v>2018-19</c:v>
                </c:pt>
                <c:pt idx="6">
                  <c:v>2019-20</c:v>
                </c:pt>
              </c:strCache>
            </c:strRef>
          </c:cat>
          <c:val>
            <c:numRef>
              <c:f>Sheet5!$C$23:$C$29</c:f>
              <c:numCache>
                <c:formatCode>#,##0</c:formatCode>
                <c:ptCount val="7"/>
                <c:pt idx="0" formatCode="0">
                  <c:v>662.23</c:v>
                </c:pt>
                <c:pt idx="1">
                  <c:v>1345.82</c:v>
                </c:pt>
                <c:pt idx="2">
                  <c:v>725</c:v>
                </c:pt>
                <c:pt idx="3">
                  <c:v>491.37</c:v>
                </c:pt>
                <c:pt idx="4">
                  <c:v>669.02</c:v>
                </c:pt>
                <c:pt idx="5">
                  <c:v>871.16</c:v>
                </c:pt>
                <c:pt idx="6">
                  <c:v>949.98</c:v>
                </c:pt>
              </c:numCache>
            </c:numRef>
          </c:val>
        </c:ser>
        <c:ser>
          <c:idx val="2"/>
          <c:order val="2"/>
          <c:tx>
            <c:strRef>
              <c:f>Sheet5!$D$22</c:f>
              <c:strCache>
                <c:ptCount val="1"/>
              </c:strCache>
            </c:strRef>
          </c:tx>
          <c:invertIfNegative val="0"/>
          <c:cat>
            <c:strRef>
              <c:f>Sheet5!$A$23:$A$29</c:f>
              <c:strCache>
                <c:ptCount val="7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  <c:pt idx="3">
                  <c:v>2016-17</c:v>
                </c:pt>
                <c:pt idx="4">
                  <c:v>2017-18</c:v>
                </c:pt>
                <c:pt idx="5">
                  <c:v>2018-19</c:v>
                </c:pt>
                <c:pt idx="6">
                  <c:v>2019-20</c:v>
                </c:pt>
              </c:strCache>
            </c:strRef>
          </c:cat>
          <c:val>
            <c:numRef>
              <c:f>Sheet5!$D$23:$D$29</c:f>
            </c:numRef>
          </c:val>
        </c:ser>
        <c:ser>
          <c:idx val="3"/>
          <c:order val="3"/>
          <c:tx>
            <c:strRef>
              <c:f>Sheet5!$E$22</c:f>
              <c:strCache>
                <c:ptCount val="1"/>
                <c:pt idx="0">
                  <c:v>Expenditure Reported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dLbl>
              <c:idx val="2"/>
              <c:layout>
                <c:manualLayout>
                  <c:x val="6.8995256576110404E-3"/>
                  <c:y val="-4.0000000000000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Sheet5!$A$23:$A$29</c:f>
              <c:strCache>
                <c:ptCount val="7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  <c:pt idx="3">
                  <c:v>2016-17</c:v>
                </c:pt>
                <c:pt idx="4">
                  <c:v>2017-18</c:v>
                </c:pt>
                <c:pt idx="5">
                  <c:v>2018-19</c:v>
                </c:pt>
                <c:pt idx="6">
                  <c:v>2019-20</c:v>
                </c:pt>
              </c:strCache>
            </c:strRef>
          </c:cat>
          <c:val>
            <c:numRef>
              <c:f>Sheet5!$E$23:$E$29</c:f>
              <c:numCache>
                <c:formatCode>#,##0</c:formatCode>
                <c:ptCount val="7"/>
                <c:pt idx="0" formatCode="0">
                  <c:v>10.130000000000001</c:v>
                </c:pt>
                <c:pt idx="1">
                  <c:v>431.34000000000026</c:v>
                </c:pt>
                <c:pt idx="2">
                  <c:v>752.38</c:v>
                </c:pt>
                <c:pt idx="3">
                  <c:v>1134.97</c:v>
                </c:pt>
                <c:pt idx="4">
                  <c:v>1390.24</c:v>
                </c:pt>
                <c:pt idx="5">
                  <c:v>1480.28</c:v>
                </c:pt>
                <c:pt idx="6">
                  <c:v>1603.01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299072"/>
        <c:axId val="113674496"/>
      </c:barChart>
      <c:catAx>
        <c:axId val="392990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113674496"/>
        <c:crosses val="autoZero"/>
        <c:auto val="1"/>
        <c:lblAlgn val="ctr"/>
        <c:lblOffset val="100"/>
        <c:noMultiLvlLbl val="0"/>
      </c:catAx>
      <c:valAx>
        <c:axId val="1136744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92990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2241948620005116E-2"/>
          <c:y val="2.4459923278820892E-3"/>
          <c:w val="0.91028678051031486"/>
          <c:h val="0.13494711481960292"/>
        </c:manualLayout>
      </c:layout>
      <c:overlay val="0"/>
      <c:txPr>
        <a:bodyPr/>
        <a:lstStyle/>
        <a:p>
          <a:pPr>
            <a:defRPr sz="1800" b="1">
              <a:latin typeface="Cambria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Sheet2!$A$8</c:f>
              <c:strCache>
                <c:ptCount val="1"/>
                <c:pt idx="0">
                  <c:v>% of utilization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trendlineType val="linear"/>
            <c:dispRSqr val="0"/>
            <c:dispEq val="0"/>
          </c:trendline>
          <c:cat>
            <c:strRef>
              <c:f>Sheet2!$B$2:$H$2</c:f>
              <c:strCache>
                <c:ptCount val="7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  <c:pt idx="3">
                  <c:v>2016-17</c:v>
                </c:pt>
                <c:pt idx="4">
                  <c:v>2017-18</c:v>
                </c:pt>
                <c:pt idx="5">
                  <c:v>2018-19</c:v>
                </c:pt>
                <c:pt idx="6">
                  <c:v>2019-20</c:v>
                </c:pt>
              </c:strCache>
            </c:strRef>
          </c:cat>
          <c:val>
            <c:numRef>
              <c:f>Sheet2!$B$8:$H$8</c:f>
              <c:numCache>
                <c:formatCode>0%</c:formatCode>
                <c:ptCount val="7"/>
                <c:pt idx="0">
                  <c:v>1.1543764885530983E-2</c:v>
                </c:pt>
                <c:pt idx="1">
                  <c:v>0.17</c:v>
                </c:pt>
                <c:pt idx="2">
                  <c:v>0.31000000000000028</c:v>
                </c:pt>
                <c:pt idx="3">
                  <c:v>0.51</c:v>
                </c:pt>
                <c:pt idx="4">
                  <c:v>0.66000000000000081</c:v>
                </c:pt>
                <c:pt idx="5">
                  <c:v>0.74000000000000055</c:v>
                </c:pt>
                <c:pt idx="6">
                  <c:v>0.79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478144"/>
        <c:axId val="113676800"/>
      </c:barChart>
      <c:catAx>
        <c:axId val="1214781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113676800"/>
        <c:crosses val="autoZero"/>
        <c:auto val="1"/>
        <c:lblAlgn val="ctr"/>
        <c:lblOffset val="100"/>
        <c:noMultiLvlLbl val="0"/>
      </c:catAx>
      <c:valAx>
        <c:axId val="11367680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1214781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9"/>
              <c:layout>
                <c:manualLayout>
                  <c:x val="-4.5500546806649174E-2"/>
                  <c:y val="-0.1424928990040630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Sheet1!$B$2:$B$14</c:f>
              <c:strCache>
                <c:ptCount val="13"/>
                <c:pt idx="0">
                  <c:v>Programme Management</c:v>
                </c:pt>
                <c:pt idx="1">
                  <c:v>HR</c:v>
                </c:pt>
                <c:pt idx="2">
                  <c:v>New Construction</c:v>
                </c:pt>
                <c:pt idx="3">
                  <c:v>Renovation</c:v>
                </c:pt>
                <c:pt idx="4">
                  <c:v>Operational exp</c:v>
                </c:pt>
                <c:pt idx="5">
                  <c:v>Untied Grants</c:v>
                </c:pt>
                <c:pt idx="6">
                  <c:v>Procurement - drugs and supplies</c:v>
                </c:pt>
                <c:pt idx="7">
                  <c:v>Procurement - equipment</c:v>
                </c:pt>
                <c:pt idx="8">
                  <c:v>Outreach Services</c:v>
                </c:pt>
                <c:pt idx="9">
                  <c:v>Quality Assurance</c:v>
                </c:pt>
                <c:pt idx="10">
                  <c:v>Community Processes</c:v>
                </c:pt>
                <c:pt idx="11">
                  <c:v>Innovations</c:v>
                </c:pt>
                <c:pt idx="12">
                  <c:v>Other activities</c:v>
                </c:pt>
              </c:strCache>
            </c:strRef>
          </c:cat>
          <c:val>
            <c:numRef>
              <c:f>Sheet1!$C$2:$C$14</c:f>
              <c:numCache>
                <c:formatCode>0.00%</c:formatCode>
                <c:ptCount val="13"/>
                <c:pt idx="0">
                  <c:v>4.3400000000000001E-2</c:v>
                </c:pt>
                <c:pt idx="1">
                  <c:v>0.47040000000000026</c:v>
                </c:pt>
                <c:pt idx="2">
                  <c:v>4.8100000000000004E-2</c:v>
                </c:pt>
                <c:pt idx="3">
                  <c:v>2.0400000000000001E-2</c:v>
                </c:pt>
                <c:pt idx="4">
                  <c:v>3.1199999999999999E-2</c:v>
                </c:pt>
                <c:pt idx="5">
                  <c:v>2.3099999999999999E-2</c:v>
                </c:pt>
                <c:pt idx="6" formatCode="0%">
                  <c:v>7.0000000000000021E-2</c:v>
                </c:pt>
                <c:pt idx="7">
                  <c:v>4.9000000000000059E-3</c:v>
                </c:pt>
                <c:pt idx="8">
                  <c:v>3.2500000000000001E-2</c:v>
                </c:pt>
                <c:pt idx="9">
                  <c:v>1.3299999999999998E-2</c:v>
                </c:pt>
                <c:pt idx="10">
                  <c:v>9.9700000000000066E-2</c:v>
                </c:pt>
                <c:pt idx="11">
                  <c:v>2.7900000000000012E-2</c:v>
                </c:pt>
                <c:pt idx="12">
                  <c:v>0.11509999999999998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04689E-ABB8-493A-AB95-3786C1696E63}" type="doc">
      <dgm:prSet loTypeId="urn:microsoft.com/office/officeart/2005/8/layout/vList6" loCatId="list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1C0DC320-B4DC-42EE-B1CA-E9DD425FDC2D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IN" sz="2400" b="1" dirty="0" smtClean="0">
              <a:solidFill>
                <a:schemeClr val="tx1"/>
              </a:solidFill>
              <a:latin typeface="Cambria" pitchFamily="18" charset="0"/>
            </a:rPr>
            <a:t>Urban-CHC </a:t>
          </a:r>
          <a:endParaRPr lang="en-US" sz="2400" b="1" dirty="0">
            <a:solidFill>
              <a:schemeClr val="tx1"/>
            </a:solidFill>
            <a:latin typeface="Cambria" pitchFamily="18" charset="0"/>
          </a:endParaRPr>
        </a:p>
      </dgm:t>
    </dgm:pt>
    <dgm:pt modelId="{783BE7D4-5E47-4E34-A29A-0ACDFFE7D683}" type="parTrans" cxnId="{17440828-3E54-4517-97F1-8007FD192085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DBA71DC9-3FAE-413F-B780-39BA638918F5}" type="sibTrans" cxnId="{17440828-3E54-4517-97F1-8007FD192085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DD777E1D-06D6-4B35-9F33-5BD7F2D0EF85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IN" sz="1800" dirty="0" smtClean="0">
              <a:latin typeface="Cambria" pitchFamily="18" charset="0"/>
            </a:rPr>
            <a:t>30-50 bedded in cities with  2.5lakh population</a:t>
          </a:r>
          <a:endParaRPr lang="en-US" sz="1800" dirty="0">
            <a:latin typeface="Cambria" pitchFamily="18" charset="0"/>
          </a:endParaRPr>
        </a:p>
      </dgm:t>
    </dgm:pt>
    <dgm:pt modelId="{D1647CFD-C99E-49A2-B73E-3E2BF44A1F84}" type="parTrans" cxnId="{78D0BA52-F1FC-4C18-8F0F-7E2A84F2882B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72AF1751-75FD-4419-AAC4-B18734A6740A}" type="sibTrans" cxnId="{78D0BA52-F1FC-4C18-8F0F-7E2A84F2882B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F504FE6D-4120-4D38-BC17-B00DB5EB6201}">
      <dgm:prSet phldrT="[Text]" custT="1"/>
      <dgm:spPr/>
      <dgm:t>
        <a:bodyPr/>
        <a:lstStyle/>
        <a:p>
          <a:r>
            <a:rPr lang="en-IN" sz="2400" b="1" dirty="0" smtClean="0">
              <a:solidFill>
                <a:schemeClr val="tx1"/>
              </a:solidFill>
              <a:latin typeface="Cambria" pitchFamily="18" charset="0"/>
            </a:rPr>
            <a:t>Urban-PHC</a:t>
          </a:r>
          <a:endParaRPr lang="en-US" sz="2400" b="1" dirty="0">
            <a:solidFill>
              <a:schemeClr val="tx1"/>
            </a:solidFill>
            <a:latin typeface="Cambria" pitchFamily="18" charset="0"/>
          </a:endParaRPr>
        </a:p>
      </dgm:t>
    </dgm:pt>
    <dgm:pt modelId="{E5FEB21B-5E82-45F5-900B-BCDA5B2F695D}" type="parTrans" cxnId="{B5FD1DB0-3E7B-4854-92E5-BE3A2130C2CA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A30D170F-0850-487E-9986-9FB58EB38189}" type="sibTrans" cxnId="{B5FD1DB0-3E7B-4854-92E5-BE3A2130C2CA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A7729433-9534-4930-8519-3707780508EA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IN" sz="1800" dirty="0" smtClean="0">
              <a:latin typeface="Cambria" pitchFamily="18" charset="0"/>
            </a:rPr>
            <a:t>For every 50,000 urban population</a:t>
          </a:r>
          <a:endParaRPr lang="en-US" sz="1800" dirty="0">
            <a:latin typeface="Cambria" pitchFamily="18" charset="0"/>
          </a:endParaRPr>
        </a:p>
      </dgm:t>
    </dgm:pt>
    <dgm:pt modelId="{5043FE3E-3D7D-4E9B-BFF1-E3F2213DF9BF}" type="parTrans" cxnId="{FAF0D730-219E-460A-B359-F2186842F4D8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3977225F-A86D-4ECC-BF66-4513850000B7}" type="sibTrans" cxnId="{FAF0D730-219E-460A-B359-F2186842F4D8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0E83BE46-8F88-48E4-9E74-5C424B9D82AB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IN" sz="2400" b="1" dirty="0" smtClean="0">
              <a:solidFill>
                <a:schemeClr val="tx1"/>
              </a:solidFill>
              <a:latin typeface="Cambria" pitchFamily="18" charset="0"/>
            </a:rPr>
            <a:t>Outreach Sessions</a:t>
          </a:r>
          <a:endParaRPr lang="en-US" sz="2400" b="1" dirty="0">
            <a:solidFill>
              <a:schemeClr val="tx1"/>
            </a:solidFill>
            <a:latin typeface="Cambria" pitchFamily="18" charset="0"/>
          </a:endParaRPr>
        </a:p>
      </dgm:t>
    </dgm:pt>
    <dgm:pt modelId="{B98C0387-DE34-48E9-9E60-18E324AC371C}" type="parTrans" cxnId="{AC8A9673-B379-4E72-B406-1202ADAC0C89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1459A03C-6029-41C7-9E45-5B4CB20E3549}" type="sibTrans" cxnId="{AC8A9673-B379-4E72-B406-1202ADAC0C89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346EA3B3-1F17-4AC2-A9D7-BAA62E77A9FA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IN" sz="1800" dirty="0" smtClean="0">
              <a:latin typeface="Cambria" pitchFamily="18" charset="0"/>
            </a:rPr>
            <a:t>For  slum and vulnerable population,  routine UHNDs</a:t>
          </a:r>
          <a:endParaRPr lang="en-US" sz="1800" dirty="0">
            <a:latin typeface="Cambria" pitchFamily="18" charset="0"/>
          </a:endParaRPr>
        </a:p>
      </dgm:t>
    </dgm:pt>
    <dgm:pt modelId="{0AD7D632-B2D1-453D-B678-AB3129071555}" type="parTrans" cxnId="{8E6F758A-EEB0-4FF5-8314-3837645465D4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37C99C02-241D-4C2C-A896-98046C5410BA}" type="sibTrans" cxnId="{8E6F758A-EEB0-4FF5-8314-3837645465D4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83EEB2A0-06C6-4DE6-B171-6B56DDB539F5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IN" sz="2000" b="1" dirty="0" smtClean="0">
              <a:solidFill>
                <a:schemeClr val="tx1"/>
              </a:solidFill>
              <a:latin typeface="Cambria" pitchFamily="18" charset="0"/>
            </a:rPr>
            <a:t>ASHA &amp;</a:t>
          </a:r>
          <a:r>
            <a:rPr lang="en-IN" sz="2000" b="1" dirty="0" err="1" smtClean="0">
              <a:solidFill>
                <a:schemeClr val="tx1"/>
              </a:solidFill>
              <a:latin typeface="Cambria" pitchFamily="18" charset="0"/>
            </a:rPr>
            <a:t>Mahila</a:t>
          </a:r>
          <a:r>
            <a:rPr lang="en-IN" sz="2000" b="1" dirty="0" smtClean="0">
              <a:solidFill>
                <a:schemeClr val="tx1"/>
              </a:solidFill>
              <a:latin typeface="Cambria" pitchFamily="18" charset="0"/>
            </a:rPr>
            <a:t>  </a:t>
          </a:r>
          <a:r>
            <a:rPr lang="en-IN" sz="2000" b="1" dirty="0" err="1" smtClean="0">
              <a:solidFill>
                <a:schemeClr val="tx1"/>
              </a:solidFill>
              <a:latin typeface="Cambria" pitchFamily="18" charset="0"/>
            </a:rPr>
            <a:t>Arogya</a:t>
          </a:r>
          <a:r>
            <a:rPr lang="en-IN" sz="2000" b="1" dirty="0" smtClean="0">
              <a:solidFill>
                <a:schemeClr val="tx1"/>
              </a:solidFill>
              <a:latin typeface="Cambria" pitchFamily="18" charset="0"/>
            </a:rPr>
            <a:t>  </a:t>
          </a:r>
          <a:r>
            <a:rPr lang="en-IN" sz="2000" b="1" dirty="0" err="1" smtClean="0">
              <a:solidFill>
                <a:schemeClr val="tx1"/>
              </a:solidFill>
              <a:latin typeface="Cambria" pitchFamily="18" charset="0"/>
            </a:rPr>
            <a:t>Samiti</a:t>
          </a:r>
          <a:endParaRPr lang="en-US" sz="2000" b="1" dirty="0">
            <a:solidFill>
              <a:schemeClr val="tx1"/>
            </a:solidFill>
            <a:latin typeface="Cambria" pitchFamily="18" charset="0"/>
          </a:endParaRPr>
        </a:p>
      </dgm:t>
    </dgm:pt>
    <dgm:pt modelId="{74A71FCC-3B9A-48BD-BE5E-A8B97FA94296}" type="parTrans" cxnId="{C174B69F-6E3E-4492-9212-12E4BA395FC1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01E2484F-DF94-4855-BEA6-37090A7AB6A0}" type="sibTrans" cxnId="{C174B69F-6E3E-4492-9212-12E4BA395FC1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7A7FE804-6E9D-485B-85E4-DFBED30D14E0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IN" sz="1800" dirty="0" smtClean="0">
              <a:latin typeface="Cambria" pitchFamily="18" charset="0"/>
            </a:rPr>
            <a:t>1 ASHA per 1000-2500 urban population (200-500 households)</a:t>
          </a:r>
          <a:endParaRPr lang="en-US" sz="1800" dirty="0">
            <a:latin typeface="Cambria" pitchFamily="18" charset="0"/>
          </a:endParaRPr>
        </a:p>
      </dgm:t>
    </dgm:pt>
    <dgm:pt modelId="{896FDE9B-F356-4FDD-9514-31BFB2BF93B8}" type="parTrans" cxnId="{B48FD744-9427-41B1-90EE-456120694B73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D534DC2A-2540-4216-9B2E-18E15E2AF917}" type="sibTrans" cxnId="{B48FD744-9427-41B1-90EE-456120694B73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8941A3EE-34B7-4F67-8525-EB66917A2897}">
      <dgm:prSet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IN" sz="1800" dirty="0" smtClean="0">
              <a:latin typeface="Cambria" pitchFamily="18" charset="0"/>
            </a:rPr>
            <a:t>100 bedded for  every 5 </a:t>
          </a:r>
          <a:r>
            <a:rPr lang="en-IN" sz="1800" dirty="0" err="1" smtClean="0">
              <a:latin typeface="Cambria" pitchFamily="18" charset="0"/>
            </a:rPr>
            <a:t>lakh</a:t>
          </a:r>
          <a:r>
            <a:rPr lang="en-IN" sz="1800" dirty="0" smtClean="0">
              <a:latin typeface="Cambria" pitchFamily="18" charset="0"/>
            </a:rPr>
            <a:t> population in Metro cities</a:t>
          </a:r>
          <a:endParaRPr lang="en-IN" sz="1800" dirty="0">
            <a:latin typeface="Cambria" pitchFamily="18" charset="0"/>
          </a:endParaRPr>
        </a:p>
      </dgm:t>
    </dgm:pt>
    <dgm:pt modelId="{59675C55-C43A-48BC-8BB2-4C93D299068A}" type="parTrans" cxnId="{E19CDC9D-5E8D-4075-A906-329709F38F15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615E8369-02C5-439D-B63D-1E41F394FFEB}" type="sibTrans" cxnId="{E19CDC9D-5E8D-4075-A906-329709F38F15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2FA789D2-B3B7-4061-A0F2-A42EA80FDC3A}">
      <dgm:prSet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IN" sz="1800" dirty="0" smtClean="0">
              <a:latin typeface="Cambria" pitchFamily="18" charset="0"/>
            </a:rPr>
            <a:t>Provision of Comprehensive primary healthcare services</a:t>
          </a:r>
          <a:endParaRPr lang="en-IN" sz="1800" dirty="0">
            <a:latin typeface="Cambria" pitchFamily="18" charset="0"/>
          </a:endParaRPr>
        </a:p>
      </dgm:t>
    </dgm:pt>
    <dgm:pt modelId="{0723B41B-689A-4787-A4A5-BCDA959FED6D}" type="parTrans" cxnId="{9ACB8F72-A5D4-4509-A2FC-906E6454B047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DA91BF9B-DA84-4E46-9952-01630074E48D}" type="sibTrans" cxnId="{9ACB8F72-A5D4-4509-A2FC-906E6454B047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A7E3BE5E-EB31-473E-87B2-4D64F3CF9E22}">
      <dgm:prSet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IN" sz="1800" dirty="0" smtClean="0">
              <a:latin typeface="Cambria" pitchFamily="18" charset="0"/>
            </a:rPr>
            <a:t>Special outreach sessions  </a:t>
          </a:r>
          <a:endParaRPr lang="en-IN" sz="1800" dirty="0">
            <a:latin typeface="Cambria" pitchFamily="18" charset="0"/>
          </a:endParaRPr>
        </a:p>
      </dgm:t>
    </dgm:pt>
    <dgm:pt modelId="{8E088B33-9561-4707-A02B-C80708B2184D}" type="parTrans" cxnId="{07EA1FD6-8334-4A6A-B2AE-046EFE7CB0E2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4559B4F3-BA82-40B3-B861-52AF0C0AB8CA}" type="sibTrans" cxnId="{07EA1FD6-8334-4A6A-B2AE-046EFE7CB0E2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8596C41E-D5E8-49D7-AC53-20B540048493}">
      <dgm:prSet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IN" sz="1800" dirty="0" smtClean="0">
              <a:latin typeface="Cambria" pitchFamily="18" charset="0"/>
            </a:rPr>
            <a:t>1 MAS </a:t>
          </a:r>
          <a:r>
            <a:rPr lang="en-US" sz="1800" dirty="0" smtClean="0">
              <a:latin typeface="Cambria" pitchFamily="18" charset="0"/>
            </a:rPr>
            <a:t>per 250 – 500 population  (50 – 100 households) </a:t>
          </a:r>
          <a:endParaRPr lang="en-IN" sz="1800" dirty="0">
            <a:latin typeface="Cambria" pitchFamily="18" charset="0"/>
          </a:endParaRPr>
        </a:p>
      </dgm:t>
    </dgm:pt>
    <dgm:pt modelId="{E0F1B8ED-AC22-48BF-9C11-26B6E4C4D77D}" type="parTrans" cxnId="{67206788-DF93-4F4B-952A-B022EDA49955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F11C4BF7-69CD-43BA-92C1-673E9CE1E851}" type="sibTrans" cxnId="{67206788-DF93-4F4B-952A-B022EDA49955}">
      <dgm:prSet/>
      <dgm:spPr/>
      <dgm:t>
        <a:bodyPr/>
        <a:lstStyle/>
        <a:p>
          <a:endParaRPr lang="en-US" sz="2000">
            <a:latin typeface="Cambria" pitchFamily="18" charset="0"/>
          </a:endParaRPr>
        </a:p>
      </dgm:t>
    </dgm:pt>
    <dgm:pt modelId="{6D27B1C1-CDE6-4292-A969-B03C743A94E1}" type="pres">
      <dgm:prSet presAssocID="{5B04689E-ABB8-493A-AB95-3786C1696E6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B336CD0-7607-4FAA-AADE-D477A439201B}" type="pres">
      <dgm:prSet presAssocID="{1C0DC320-B4DC-42EE-B1CA-E9DD425FDC2D}" presName="linNode" presStyleCnt="0"/>
      <dgm:spPr/>
      <dgm:t>
        <a:bodyPr/>
        <a:lstStyle/>
        <a:p>
          <a:endParaRPr lang="en-US"/>
        </a:p>
      </dgm:t>
    </dgm:pt>
    <dgm:pt modelId="{1233299D-E81B-4DA9-8714-1C4DB6660789}" type="pres">
      <dgm:prSet presAssocID="{1C0DC320-B4DC-42EE-B1CA-E9DD425FDC2D}" presName="parentShp" presStyleLbl="node1" presStyleIdx="0" presStyleCnt="4" custScaleX="72535" custScaleY="103651" custLinFactNeighborX="-10" custLinFactNeighborY="-3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082708-73CC-4A90-9392-0081247E7136}" type="pres">
      <dgm:prSet presAssocID="{1C0DC320-B4DC-42EE-B1CA-E9DD425FDC2D}" presName="childShp" presStyleLbl="bgAccFollowNode1" presStyleIdx="0" presStyleCnt="4" custScaleX="118779" custScaleY="1778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F8B0A3-6473-4174-B0AE-0FF2F4F33844}" type="pres">
      <dgm:prSet presAssocID="{DBA71DC9-3FAE-413F-B780-39BA638918F5}" presName="spacing" presStyleCnt="0"/>
      <dgm:spPr/>
      <dgm:t>
        <a:bodyPr/>
        <a:lstStyle/>
        <a:p>
          <a:endParaRPr lang="en-US"/>
        </a:p>
      </dgm:t>
    </dgm:pt>
    <dgm:pt modelId="{66690001-5FAE-46EB-9E51-6DE2D73493EC}" type="pres">
      <dgm:prSet presAssocID="{F504FE6D-4120-4D38-BC17-B00DB5EB6201}" presName="linNode" presStyleCnt="0"/>
      <dgm:spPr/>
      <dgm:t>
        <a:bodyPr/>
        <a:lstStyle/>
        <a:p>
          <a:endParaRPr lang="en-US"/>
        </a:p>
      </dgm:t>
    </dgm:pt>
    <dgm:pt modelId="{5CADA4B8-8804-4495-9670-8D392D75811C}" type="pres">
      <dgm:prSet presAssocID="{F504FE6D-4120-4D38-BC17-B00DB5EB6201}" presName="parentShp" presStyleLbl="node1" presStyleIdx="1" presStyleCnt="4" custScaleX="73005" custScaleY="115117" custLinFactNeighborX="-1881" custLinFactNeighborY="-72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D5CFC3-8068-46F5-965D-F3D917F9537C}" type="pres">
      <dgm:prSet presAssocID="{F504FE6D-4120-4D38-BC17-B00DB5EB6201}" presName="childShp" presStyleLbl="bgAccFollowNode1" presStyleIdx="1" presStyleCnt="4" custScaleX="115180" custScaleY="162368" custLinFactNeighborX="-2935" custLinFactNeighborY="-56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0ACA0F-B0D5-49FD-AA04-D4307A235CBD}" type="pres">
      <dgm:prSet presAssocID="{A30D170F-0850-487E-9986-9FB58EB38189}" presName="spacing" presStyleCnt="0"/>
      <dgm:spPr/>
      <dgm:t>
        <a:bodyPr/>
        <a:lstStyle/>
        <a:p>
          <a:endParaRPr lang="en-US"/>
        </a:p>
      </dgm:t>
    </dgm:pt>
    <dgm:pt modelId="{06B8BDCB-D9EB-4B73-A805-EBCE02D24D00}" type="pres">
      <dgm:prSet presAssocID="{0E83BE46-8F88-48E4-9E74-5C424B9D82AB}" presName="linNode" presStyleCnt="0"/>
      <dgm:spPr/>
      <dgm:t>
        <a:bodyPr/>
        <a:lstStyle/>
        <a:p>
          <a:endParaRPr lang="en-US"/>
        </a:p>
      </dgm:t>
    </dgm:pt>
    <dgm:pt modelId="{0908DFCA-1ACA-480B-B24F-954FE14A6DA2}" type="pres">
      <dgm:prSet presAssocID="{0E83BE46-8F88-48E4-9E74-5C424B9D82AB}" presName="parentShp" presStyleLbl="node1" presStyleIdx="2" presStyleCnt="4" custScaleX="77230" custScaleY="114650" custLinFactNeighborX="-2112" custLinFactNeighborY="-27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281FA9-9327-4E8D-BC99-FA82334F2AA2}" type="pres">
      <dgm:prSet presAssocID="{0E83BE46-8F88-48E4-9E74-5C424B9D82AB}" presName="childShp" presStyleLbl="bgAccFollowNode1" presStyleIdx="2" presStyleCnt="4" custScaleX="110955" custScaleY="131212" custLinFactNeighborX="-2935" custLinFactNeighborY="-34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F20D5E-34F6-46EC-A69D-2E1C691E33F2}" type="pres">
      <dgm:prSet presAssocID="{1459A03C-6029-41C7-9E45-5B4CB20E3549}" presName="spacing" presStyleCnt="0"/>
      <dgm:spPr/>
      <dgm:t>
        <a:bodyPr/>
        <a:lstStyle/>
        <a:p>
          <a:endParaRPr lang="en-US"/>
        </a:p>
      </dgm:t>
    </dgm:pt>
    <dgm:pt modelId="{61ADAAC3-61B3-4806-9549-B28A9A88204E}" type="pres">
      <dgm:prSet presAssocID="{83EEB2A0-06C6-4DE6-B171-6B56DDB539F5}" presName="linNode" presStyleCnt="0"/>
      <dgm:spPr/>
      <dgm:t>
        <a:bodyPr/>
        <a:lstStyle/>
        <a:p>
          <a:endParaRPr lang="en-US"/>
        </a:p>
      </dgm:t>
    </dgm:pt>
    <dgm:pt modelId="{2DE3AD80-9E87-4CFC-AE19-A2E1B998B94A}" type="pres">
      <dgm:prSet presAssocID="{83EEB2A0-06C6-4DE6-B171-6B56DDB539F5}" presName="parentShp" presStyleLbl="node1" presStyleIdx="3" presStyleCnt="4" custScaleX="72535" custScaleY="123626" custLinFactNeighborX="391" custLinFactNeighborY="-55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3A4-6DF3-464A-BB8D-A571248E5B57}" type="pres">
      <dgm:prSet presAssocID="{83EEB2A0-06C6-4DE6-B171-6B56DDB539F5}" presName="childShp" presStyleLbl="bgAccFollowNode1" presStyleIdx="3" presStyleCnt="4" custScaleX="118310" custScaleY="1780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EA1FD6-8334-4A6A-B2AE-046EFE7CB0E2}" srcId="{0E83BE46-8F88-48E4-9E74-5C424B9D82AB}" destId="{A7E3BE5E-EB31-473E-87B2-4D64F3CF9E22}" srcOrd="1" destOrd="0" parTransId="{8E088B33-9561-4707-A02B-C80708B2184D}" sibTransId="{4559B4F3-BA82-40B3-B861-52AF0C0AB8CA}"/>
    <dgm:cxn modelId="{70A0B4E8-AD71-4260-9013-20809BFD201F}" type="presOf" srcId="{8596C41E-D5E8-49D7-AC53-20B540048493}" destId="{CBEAC3A4-6DF3-464A-BB8D-A571248E5B57}" srcOrd="0" destOrd="1" presId="urn:microsoft.com/office/officeart/2005/8/layout/vList6"/>
    <dgm:cxn modelId="{E19CDC9D-5E8D-4075-A906-329709F38F15}" srcId="{1C0DC320-B4DC-42EE-B1CA-E9DD425FDC2D}" destId="{8941A3EE-34B7-4F67-8525-EB66917A2897}" srcOrd="1" destOrd="0" parTransId="{59675C55-C43A-48BC-8BB2-4C93D299068A}" sibTransId="{615E8369-02C5-439D-B63D-1E41F394FFEB}"/>
    <dgm:cxn modelId="{C174B69F-6E3E-4492-9212-12E4BA395FC1}" srcId="{5B04689E-ABB8-493A-AB95-3786C1696E63}" destId="{83EEB2A0-06C6-4DE6-B171-6B56DDB539F5}" srcOrd="3" destOrd="0" parTransId="{74A71FCC-3B9A-48BD-BE5E-A8B97FA94296}" sibTransId="{01E2484F-DF94-4855-BEA6-37090A7AB6A0}"/>
    <dgm:cxn modelId="{DE5D541D-4CD5-4AC8-BA9B-D386133FE7B8}" type="presOf" srcId="{5B04689E-ABB8-493A-AB95-3786C1696E63}" destId="{6D27B1C1-CDE6-4292-A969-B03C743A94E1}" srcOrd="0" destOrd="0" presId="urn:microsoft.com/office/officeart/2005/8/layout/vList6"/>
    <dgm:cxn modelId="{67206788-DF93-4F4B-952A-B022EDA49955}" srcId="{83EEB2A0-06C6-4DE6-B171-6B56DDB539F5}" destId="{8596C41E-D5E8-49D7-AC53-20B540048493}" srcOrd="1" destOrd="0" parTransId="{E0F1B8ED-AC22-48BF-9C11-26B6E4C4D77D}" sibTransId="{F11C4BF7-69CD-43BA-92C1-673E9CE1E851}"/>
    <dgm:cxn modelId="{CAD950BA-3792-45E1-A94C-18AB9CC85538}" type="presOf" srcId="{DD777E1D-06D6-4B35-9F33-5BD7F2D0EF85}" destId="{6E082708-73CC-4A90-9392-0081247E7136}" srcOrd="0" destOrd="0" presId="urn:microsoft.com/office/officeart/2005/8/layout/vList6"/>
    <dgm:cxn modelId="{BA82F861-440A-4ED0-B628-C3DD992E3C58}" type="presOf" srcId="{F504FE6D-4120-4D38-BC17-B00DB5EB6201}" destId="{5CADA4B8-8804-4495-9670-8D392D75811C}" srcOrd="0" destOrd="0" presId="urn:microsoft.com/office/officeart/2005/8/layout/vList6"/>
    <dgm:cxn modelId="{4FB2856D-7978-4246-8480-CACD3744139C}" type="presOf" srcId="{8941A3EE-34B7-4F67-8525-EB66917A2897}" destId="{6E082708-73CC-4A90-9392-0081247E7136}" srcOrd="0" destOrd="1" presId="urn:microsoft.com/office/officeart/2005/8/layout/vList6"/>
    <dgm:cxn modelId="{654FB457-1245-4800-AA2E-03BF26B6C956}" type="presOf" srcId="{7A7FE804-6E9D-485B-85E4-DFBED30D14E0}" destId="{CBEAC3A4-6DF3-464A-BB8D-A571248E5B57}" srcOrd="0" destOrd="0" presId="urn:microsoft.com/office/officeart/2005/8/layout/vList6"/>
    <dgm:cxn modelId="{ACC33EAB-828F-4B83-BC16-828AAA3FE630}" type="presOf" srcId="{1C0DC320-B4DC-42EE-B1CA-E9DD425FDC2D}" destId="{1233299D-E81B-4DA9-8714-1C4DB6660789}" srcOrd="0" destOrd="0" presId="urn:microsoft.com/office/officeart/2005/8/layout/vList6"/>
    <dgm:cxn modelId="{9ACB8F72-A5D4-4509-A2FC-906E6454B047}" srcId="{F504FE6D-4120-4D38-BC17-B00DB5EB6201}" destId="{2FA789D2-B3B7-4061-A0F2-A42EA80FDC3A}" srcOrd="1" destOrd="0" parTransId="{0723B41B-689A-4787-A4A5-BCDA959FED6D}" sibTransId="{DA91BF9B-DA84-4E46-9952-01630074E48D}"/>
    <dgm:cxn modelId="{78D0BA52-F1FC-4C18-8F0F-7E2A84F2882B}" srcId="{1C0DC320-B4DC-42EE-B1CA-E9DD425FDC2D}" destId="{DD777E1D-06D6-4B35-9F33-5BD7F2D0EF85}" srcOrd="0" destOrd="0" parTransId="{D1647CFD-C99E-49A2-B73E-3E2BF44A1F84}" sibTransId="{72AF1751-75FD-4419-AAC4-B18734A6740A}"/>
    <dgm:cxn modelId="{BA83A3BD-7ED0-4472-A466-63C11E202326}" type="presOf" srcId="{0E83BE46-8F88-48E4-9E74-5C424B9D82AB}" destId="{0908DFCA-1ACA-480B-B24F-954FE14A6DA2}" srcOrd="0" destOrd="0" presId="urn:microsoft.com/office/officeart/2005/8/layout/vList6"/>
    <dgm:cxn modelId="{B48FD744-9427-41B1-90EE-456120694B73}" srcId="{83EEB2A0-06C6-4DE6-B171-6B56DDB539F5}" destId="{7A7FE804-6E9D-485B-85E4-DFBED30D14E0}" srcOrd="0" destOrd="0" parTransId="{896FDE9B-F356-4FDD-9514-31BFB2BF93B8}" sibTransId="{D534DC2A-2540-4216-9B2E-18E15E2AF917}"/>
    <dgm:cxn modelId="{1A24EE55-170B-4515-B9DC-6968A8EC1329}" type="presOf" srcId="{A7729433-9534-4930-8519-3707780508EA}" destId="{49D5CFC3-8068-46F5-965D-F3D917F9537C}" srcOrd="0" destOrd="0" presId="urn:microsoft.com/office/officeart/2005/8/layout/vList6"/>
    <dgm:cxn modelId="{AC8A9673-B379-4E72-B406-1202ADAC0C89}" srcId="{5B04689E-ABB8-493A-AB95-3786C1696E63}" destId="{0E83BE46-8F88-48E4-9E74-5C424B9D82AB}" srcOrd="2" destOrd="0" parTransId="{B98C0387-DE34-48E9-9E60-18E324AC371C}" sibTransId="{1459A03C-6029-41C7-9E45-5B4CB20E3549}"/>
    <dgm:cxn modelId="{B5FD1DB0-3E7B-4854-92E5-BE3A2130C2CA}" srcId="{5B04689E-ABB8-493A-AB95-3786C1696E63}" destId="{F504FE6D-4120-4D38-BC17-B00DB5EB6201}" srcOrd="1" destOrd="0" parTransId="{E5FEB21B-5E82-45F5-900B-BCDA5B2F695D}" sibTransId="{A30D170F-0850-487E-9986-9FB58EB38189}"/>
    <dgm:cxn modelId="{17440828-3E54-4517-97F1-8007FD192085}" srcId="{5B04689E-ABB8-493A-AB95-3786C1696E63}" destId="{1C0DC320-B4DC-42EE-B1CA-E9DD425FDC2D}" srcOrd="0" destOrd="0" parTransId="{783BE7D4-5E47-4E34-A29A-0ACDFFE7D683}" sibTransId="{DBA71DC9-3FAE-413F-B780-39BA638918F5}"/>
    <dgm:cxn modelId="{6329DA10-2040-4684-83F6-D8E74A055C2C}" type="presOf" srcId="{A7E3BE5E-EB31-473E-87B2-4D64F3CF9E22}" destId="{5E281FA9-9327-4E8D-BC99-FA82334F2AA2}" srcOrd="0" destOrd="1" presId="urn:microsoft.com/office/officeart/2005/8/layout/vList6"/>
    <dgm:cxn modelId="{8E6F758A-EEB0-4FF5-8314-3837645465D4}" srcId="{0E83BE46-8F88-48E4-9E74-5C424B9D82AB}" destId="{346EA3B3-1F17-4AC2-A9D7-BAA62E77A9FA}" srcOrd="0" destOrd="0" parTransId="{0AD7D632-B2D1-453D-B678-AB3129071555}" sibTransId="{37C99C02-241D-4C2C-A896-98046C5410BA}"/>
    <dgm:cxn modelId="{41AE4A2E-C283-4306-B8A7-B7C3BC448E4F}" type="presOf" srcId="{346EA3B3-1F17-4AC2-A9D7-BAA62E77A9FA}" destId="{5E281FA9-9327-4E8D-BC99-FA82334F2AA2}" srcOrd="0" destOrd="0" presId="urn:microsoft.com/office/officeart/2005/8/layout/vList6"/>
    <dgm:cxn modelId="{DE863AE4-F8BE-4774-B207-FBBBBB1E7AD4}" type="presOf" srcId="{2FA789D2-B3B7-4061-A0F2-A42EA80FDC3A}" destId="{49D5CFC3-8068-46F5-965D-F3D917F9537C}" srcOrd="0" destOrd="1" presId="urn:microsoft.com/office/officeart/2005/8/layout/vList6"/>
    <dgm:cxn modelId="{E347B4CE-30E7-4704-A068-AC745BC94B59}" type="presOf" srcId="{83EEB2A0-06C6-4DE6-B171-6B56DDB539F5}" destId="{2DE3AD80-9E87-4CFC-AE19-A2E1B998B94A}" srcOrd="0" destOrd="0" presId="urn:microsoft.com/office/officeart/2005/8/layout/vList6"/>
    <dgm:cxn modelId="{FAF0D730-219E-460A-B359-F2186842F4D8}" srcId="{F504FE6D-4120-4D38-BC17-B00DB5EB6201}" destId="{A7729433-9534-4930-8519-3707780508EA}" srcOrd="0" destOrd="0" parTransId="{5043FE3E-3D7D-4E9B-BFF1-E3F2213DF9BF}" sibTransId="{3977225F-A86D-4ECC-BF66-4513850000B7}"/>
    <dgm:cxn modelId="{64843474-F54F-4BC4-8EEA-C46AF966784B}" type="presParOf" srcId="{6D27B1C1-CDE6-4292-A969-B03C743A94E1}" destId="{DB336CD0-7607-4FAA-AADE-D477A439201B}" srcOrd="0" destOrd="0" presId="urn:microsoft.com/office/officeart/2005/8/layout/vList6"/>
    <dgm:cxn modelId="{446C46FB-4271-49BB-BD9D-E2EDD46A722C}" type="presParOf" srcId="{DB336CD0-7607-4FAA-AADE-D477A439201B}" destId="{1233299D-E81B-4DA9-8714-1C4DB6660789}" srcOrd="0" destOrd="0" presId="urn:microsoft.com/office/officeart/2005/8/layout/vList6"/>
    <dgm:cxn modelId="{192FFFB4-FB36-4D42-9F75-6C29E74E3E51}" type="presParOf" srcId="{DB336CD0-7607-4FAA-AADE-D477A439201B}" destId="{6E082708-73CC-4A90-9392-0081247E7136}" srcOrd="1" destOrd="0" presId="urn:microsoft.com/office/officeart/2005/8/layout/vList6"/>
    <dgm:cxn modelId="{84333962-8809-4A7C-A944-44EC1C249CBC}" type="presParOf" srcId="{6D27B1C1-CDE6-4292-A969-B03C743A94E1}" destId="{0FF8B0A3-6473-4174-B0AE-0FF2F4F33844}" srcOrd="1" destOrd="0" presId="urn:microsoft.com/office/officeart/2005/8/layout/vList6"/>
    <dgm:cxn modelId="{9C9C93FC-6A9F-4B72-B9D6-1CBD04E424EE}" type="presParOf" srcId="{6D27B1C1-CDE6-4292-A969-B03C743A94E1}" destId="{66690001-5FAE-46EB-9E51-6DE2D73493EC}" srcOrd="2" destOrd="0" presId="urn:microsoft.com/office/officeart/2005/8/layout/vList6"/>
    <dgm:cxn modelId="{BAFCC491-64AA-4718-96ED-5ED95ABA544F}" type="presParOf" srcId="{66690001-5FAE-46EB-9E51-6DE2D73493EC}" destId="{5CADA4B8-8804-4495-9670-8D392D75811C}" srcOrd="0" destOrd="0" presId="urn:microsoft.com/office/officeart/2005/8/layout/vList6"/>
    <dgm:cxn modelId="{47991F7F-06A3-443F-9B15-51125593ABAB}" type="presParOf" srcId="{66690001-5FAE-46EB-9E51-6DE2D73493EC}" destId="{49D5CFC3-8068-46F5-965D-F3D917F9537C}" srcOrd="1" destOrd="0" presId="urn:microsoft.com/office/officeart/2005/8/layout/vList6"/>
    <dgm:cxn modelId="{4F559D86-3993-4E5D-BF62-41B6E36974FA}" type="presParOf" srcId="{6D27B1C1-CDE6-4292-A969-B03C743A94E1}" destId="{A80ACA0F-B0D5-49FD-AA04-D4307A235CBD}" srcOrd="3" destOrd="0" presId="urn:microsoft.com/office/officeart/2005/8/layout/vList6"/>
    <dgm:cxn modelId="{DF70A07E-4B5D-4ED5-98A2-72BFA9D20FC9}" type="presParOf" srcId="{6D27B1C1-CDE6-4292-A969-B03C743A94E1}" destId="{06B8BDCB-D9EB-4B73-A805-EBCE02D24D00}" srcOrd="4" destOrd="0" presId="urn:microsoft.com/office/officeart/2005/8/layout/vList6"/>
    <dgm:cxn modelId="{F656AAA0-E19A-44E5-8DBC-2DEC7FB44441}" type="presParOf" srcId="{06B8BDCB-D9EB-4B73-A805-EBCE02D24D00}" destId="{0908DFCA-1ACA-480B-B24F-954FE14A6DA2}" srcOrd="0" destOrd="0" presId="urn:microsoft.com/office/officeart/2005/8/layout/vList6"/>
    <dgm:cxn modelId="{E80E867E-C439-4DA7-9820-E5EE69FDEB6B}" type="presParOf" srcId="{06B8BDCB-D9EB-4B73-A805-EBCE02D24D00}" destId="{5E281FA9-9327-4E8D-BC99-FA82334F2AA2}" srcOrd="1" destOrd="0" presId="urn:microsoft.com/office/officeart/2005/8/layout/vList6"/>
    <dgm:cxn modelId="{9BBC0212-64AB-4A3A-89EA-B94E13593104}" type="presParOf" srcId="{6D27B1C1-CDE6-4292-A969-B03C743A94E1}" destId="{74F20D5E-34F6-46EC-A69D-2E1C691E33F2}" srcOrd="5" destOrd="0" presId="urn:microsoft.com/office/officeart/2005/8/layout/vList6"/>
    <dgm:cxn modelId="{8F8319AF-9747-42BD-9999-6252AF3EB257}" type="presParOf" srcId="{6D27B1C1-CDE6-4292-A969-B03C743A94E1}" destId="{61ADAAC3-61B3-4806-9549-B28A9A88204E}" srcOrd="6" destOrd="0" presId="urn:microsoft.com/office/officeart/2005/8/layout/vList6"/>
    <dgm:cxn modelId="{E6E216EF-BF78-4D96-B158-75D15CFABF3F}" type="presParOf" srcId="{61ADAAC3-61B3-4806-9549-B28A9A88204E}" destId="{2DE3AD80-9E87-4CFC-AE19-A2E1B998B94A}" srcOrd="0" destOrd="0" presId="urn:microsoft.com/office/officeart/2005/8/layout/vList6"/>
    <dgm:cxn modelId="{6DD95619-0D18-4582-880D-370F2515EF1F}" type="presParOf" srcId="{61ADAAC3-61B3-4806-9549-B28A9A88204E}" destId="{CBEAC3A4-6DF3-464A-BB8D-A571248E5B57}" srcOrd="1" destOrd="0" presId="urn:microsoft.com/office/officeart/2005/8/layout/vList6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C0AA9E-454B-4F80-B1BE-3D358A77DBD7}" type="doc">
      <dgm:prSet loTypeId="urn:microsoft.com/office/officeart/2005/8/layout/gear1" loCatId="cycle" qsTypeId="urn:microsoft.com/office/officeart/2005/8/quickstyle/3d1" qsCatId="3D" csTypeId="urn:microsoft.com/office/officeart/2005/8/colors/colorful3" csCatId="colorful" phldr="1"/>
      <dgm:spPr/>
    </dgm:pt>
    <dgm:pt modelId="{B1D49D2F-9509-42F1-BE4A-D263E61A4ED4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endParaRPr lang="en-US" sz="1600" dirty="0" smtClean="0">
            <a:solidFill>
              <a:schemeClr val="tx1"/>
            </a:solidFill>
          </a:endParaRPr>
        </a:p>
        <a:p>
          <a:endParaRPr lang="en-US" sz="1600" dirty="0" smtClean="0">
            <a:solidFill>
              <a:schemeClr val="tx1"/>
            </a:solidFill>
          </a:endParaRPr>
        </a:p>
        <a:p>
          <a:r>
            <a:rPr lang="en-US" sz="2000" b="1" dirty="0" smtClean="0">
              <a:solidFill>
                <a:schemeClr val="tx1"/>
              </a:solidFill>
            </a:rPr>
            <a:t>     Implementation through Health Department - Rest of the State</a:t>
          </a:r>
          <a:endParaRPr lang="en-US" sz="2000" b="1" dirty="0">
            <a:solidFill>
              <a:schemeClr val="tx1"/>
            </a:solidFill>
          </a:endParaRPr>
        </a:p>
      </dgm:t>
    </dgm:pt>
    <dgm:pt modelId="{2539F8CA-408E-4BC5-845B-5364CA1A6219}" type="parTrans" cxnId="{DAAC3977-8D23-4197-9CAF-858B8069AD5A}">
      <dgm:prSet/>
      <dgm:spPr/>
      <dgm:t>
        <a:bodyPr/>
        <a:lstStyle/>
        <a:p>
          <a:endParaRPr lang="en-US" sz="1100">
            <a:solidFill>
              <a:schemeClr val="bg1"/>
            </a:solidFill>
          </a:endParaRPr>
        </a:p>
      </dgm:t>
    </dgm:pt>
    <dgm:pt modelId="{0C831B99-5814-4861-83AA-6A3E2387C4B5}" type="sibTrans" cxnId="{DAAC3977-8D23-4197-9CAF-858B8069AD5A}">
      <dgm:prSet/>
      <dgm:spPr/>
      <dgm:t>
        <a:bodyPr/>
        <a:lstStyle/>
        <a:p>
          <a:endParaRPr lang="en-US" sz="1100">
            <a:solidFill>
              <a:schemeClr val="bg1"/>
            </a:solidFill>
          </a:endParaRPr>
        </a:p>
      </dgm:t>
    </dgm:pt>
    <dgm:pt modelId="{A4F9AC38-69ED-409B-AE39-14836C836651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2000" b="1" dirty="0" smtClean="0">
              <a:solidFill>
                <a:schemeClr val="tx1"/>
              </a:solidFill>
            </a:rPr>
            <a:t>Implementation through ULBs-  7 Metro cities</a:t>
          </a:r>
          <a:endParaRPr lang="en-US" sz="2000" b="1" dirty="0">
            <a:solidFill>
              <a:schemeClr val="tx1"/>
            </a:solidFill>
          </a:endParaRPr>
        </a:p>
      </dgm:t>
    </dgm:pt>
    <dgm:pt modelId="{7EE6D5AC-AA22-442F-B73E-8B1112700D12}" type="parTrans" cxnId="{09709F50-B348-4004-BBEA-D54A4E3CC0F9}">
      <dgm:prSet/>
      <dgm:spPr/>
      <dgm:t>
        <a:bodyPr/>
        <a:lstStyle/>
        <a:p>
          <a:endParaRPr lang="en-US" sz="1100">
            <a:solidFill>
              <a:schemeClr val="bg1"/>
            </a:solidFill>
          </a:endParaRPr>
        </a:p>
      </dgm:t>
    </dgm:pt>
    <dgm:pt modelId="{093935DE-5C8B-4343-9FEB-E4341C212BE8}" type="sibTrans" cxnId="{09709F50-B348-4004-BBEA-D54A4E3CC0F9}">
      <dgm:prSet/>
      <dgm:spPr/>
      <dgm:t>
        <a:bodyPr/>
        <a:lstStyle/>
        <a:p>
          <a:endParaRPr lang="en-US" sz="1100">
            <a:solidFill>
              <a:schemeClr val="bg1"/>
            </a:solidFill>
          </a:endParaRPr>
        </a:p>
      </dgm:t>
    </dgm:pt>
    <dgm:pt modelId="{3EBC6445-D337-48F3-A783-D32260742409}" type="pres">
      <dgm:prSet presAssocID="{B8C0AA9E-454B-4F80-B1BE-3D358A77DBD7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973F42C5-8437-4EE0-9539-D7476D34D417}" type="pres">
      <dgm:prSet presAssocID="{B1D49D2F-9509-42F1-BE4A-D263E61A4ED4}" presName="gear1" presStyleLbl="node1" presStyleIdx="0" presStyleCnt="2" custScaleX="154875" custScaleY="135049" custLinFactNeighborX="-12762" custLinFactNeighborY="1989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1FE5F2-E973-4601-B766-4A67659221A6}" type="pres">
      <dgm:prSet presAssocID="{B1D49D2F-9509-42F1-BE4A-D263E61A4ED4}" presName="gear1srcNode" presStyleLbl="node1" presStyleIdx="0" presStyleCnt="2"/>
      <dgm:spPr/>
      <dgm:t>
        <a:bodyPr/>
        <a:lstStyle/>
        <a:p>
          <a:endParaRPr lang="en-GB"/>
        </a:p>
      </dgm:t>
    </dgm:pt>
    <dgm:pt modelId="{E3E04FA2-92C0-4020-B48E-6BA8C29C7B94}" type="pres">
      <dgm:prSet presAssocID="{B1D49D2F-9509-42F1-BE4A-D263E61A4ED4}" presName="gear1dstNode" presStyleLbl="node1" presStyleIdx="0" presStyleCnt="2"/>
      <dgm:spPr/>
      <dgm:t>
        <a:bodyPr/>
        <a:lstStyle/>
        <a:p>
          <a:endParaRPr lang="en-GB"/>
        </a:p>
      </dgm:t>
    </dgm:pt>
    <dgm:pt modelId="{2B9BE610-9784-4613-A65E-7B7BA5C1F69D}" type="pres">
      <dgm:prSet presAssocID="{A4F9AC38-69ED-409B-AE39-14836C836651}" presName="gear2" presStyleLbl="node1" presStyleIdx="1" presStyleCnt="2" custScaleX="197977" custScaleY="168861" custLinFactNeighborX="-8765" custLinFactNeighborY="-1871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EFCA49-2F1D-4FB5-8659-6C02ED4F512B}" type="pres">
      <dgm:prSet presAssocID="{A4F9AC38-69ED-409B-AE39-14836C836651}" presName="gear2srcNode" presStyleLbl="node1" presStyleIdx="1" presStyleCnt="2"/>
      <dgm:spPr/>
      <dgm:t>
        <a:bodyPr/>
        <a:lstStyle/>
        <a:p>
          <a:endParaRPr lang="en-GB"/>
        </a:p>
      </dgm:t>
    </dgm:pt>
    <dgm:pt modelId="{F5A4238E-4B4D-4FE7-AEA3-9EB3719B7D2B}" type="pres">
      <dgm:prSet presAssocID="{A4F9AC38-69ED-409B-AE39-14836C836651}" presName="gear2dstNode" presStyleLbl="node1" presStyleIdx="1" presStyleCnt="2"/>
      <dgm:spPr/>
      <dgm:t>
        <a:bodyPr/>
        <a:lstStyle/>
        <a:p>
          <a:endParaRPr lang="en-GB"/>
        </a:p>
      </dgm:t>
    </dgm:pt>
    <dgm:pt modelId="{27897932-A908-4468-BF9E-749133080FD6}" type="pres">
      <dgm:prSet presAssocID="{0C831B99-5814-4861-83AA-6A3E2387C4B5}" presName="connector1" presStyleLbl="sibTrans2D1" presStyleIdx="0" presStyleCnt="2" custAng="20335811" custScaleX="76664" custScaleY="42098" custLinFactNeighborX="-34039" custLinFactNeighborY="-52546"/>
      <dgm:spPr/>
      <dgm:t>
        <a:bodyPr/>
        <a:lstStyle/>
        <a:p>
          <a:endParaRPr lang="en-GB"/>
        </a:p>
      </dgm:t>
    </dgm:pt>
    <dgm:pt modelId="{1DD0BB5A-FC0F-4DB5-B08E-D0FBE539049B}" type="pres">
      <dgm:prSet presAssocID="{093935DE-5C8B-4343-9FEB-E4341C212BE8}" presName="connector2" presStyleLbl="sibTrans2D1" presStyleIdx="1" presStyleCnt="2" custAng="15779791" custScaleX="100433" custLinFactNeighborX="-3159" custLinFactNeighborY="51800"/>
      <dgm:spPr/>
      <dgm:t>
        <a:bodyPr/>
        <a:lstStyle/>
        <a:p>
          <a:endParaRPr lang="en-GB"/>
        </a:p>
      </dgm:t>
    </dgm:pt>
  </dgm:ptLst>
  <dgm:cxnLst>
    <dgm:cxn modelId="{22E056ED-8480-40DF-8DDC-6E05E67B1294}" type="presOf" srcId="{B1D49D2F-9509-42F1-BE4A-D263E61A4ED4}" destId="{B31FE5F2-E973-4601-B766-4A67659221A6}" srcOrd="1" destOrd="0" presId="urn:microsoft.com/office/officeart/2005/8/layout/gear1"/>
    <dgm:cxn modelId="{DB0E4578-7FD4-4B2F-B3C1-4496B10620DD}" type="presOf" srcId="{B1D49D2F-9509-42F1-BE4A-D263E61A4ED4}" destId="{973F42C5-8437-4EE0-9539-D7476D34D417}" srcOrd="0" destOrd="0" presId="urn:microsoft.com/office/officeart/2005/8/layout/gear1"/>
    <dgm:cxn modelId="{09709F50-B348-4004-BBEA-D54A4E3CC0F9}" srcId="{B8C0AA9E-454B-4F80-B1BE-3D358A77DBD7}" destId="{A4F9AC38-69ED-409B-AE39-14836C836651}" srcOrd="1" destOrd="0" parTransId="{7EE6D5AC-AA22-442F-B73E-8B1112700D12}" sibTransId="{093935DE-5C8B-4343-9FEB-E4341C212BE8}"/>
    <dgm:cxn modelId="{BAE04206-B83E-45AE-B8DF-229A9F705CA9}" type="presOf" srcId="{0C831B99-5814-4861-83AA-6A3E2387C4B5}" destId="{27897932-A908-4468-BF9E-749133080FD6}" srcOrd="0" destOrd="0" presId="urn:microsoft.com/office/officeart/2005/8/layout/gear1"/>
    <dgm:cxn modelId="{66B85DC3-1CFA-4F0B-ACF8-5AB71EA55F7B}" type="presOf" srcId="{B8C0AA9E-454B-4F80-B1BE-3D358A77DBD7}" destId="{3EBC6445-D337-48F3-A783-D32260742409}" srcOrd="0" destOrd="0" presId="urn:microsoft.com/office/officeart/2005/8/layout/gear1"/>
    <dgm:cxn modelId="{8F2AB195-550B-4A3A-83E1-AC46A3181AB2}" type="presOf" srcId="{093935DE-5C8B-4343-9FEB-E4341C212BE8}" destId="{1DD0BB5A-FC0F-4DB5-B08E-D0FBE539049B}" srcOrd="0" destOrd="0" presId="urn:microsoft.com/office/officeart/2005/8/layout/gear1"/>
    <dgm:cxn modelId="{A0E4D37E-07C9-4725-9512-7EF49DDC5528}" type="presOf" srcId="{A4F9AC38-69ED-409B-AE39-14836C836651}" destId="{2B9BE610-9784-4613-A65E-7B7BA5C1F69D}" srcOrd="0" destOrd="0" presId="urn:microsoft.com/office/officeart/2005/8/layout/gear1"/>
    <dgm:cxn modelId="{DAAC3977-8D23-4197-9CAF-858B8069AD5A}" srcId="{B8C0AA9E-454B-4F80-B1BE-3D358A77DBD7}" destId="{B1D49D2F-9509-42F1-BE4A-D263E61A4ED4}" srcOrd="0" destOrd="0" parTransId="{2539F8CA-408E-4BC5-845B-5364CA1A6219}" sibTransId="{0C831B99-5814-4861-83AA-6A3E2387C4B5}"/>
    <dgm:cxn modelId="{535CFD3F-671A-4AD5-9F71-970ABAFF951B}" type="presOf" srcId="{A4F9AC38-69ED-409B-AE39-14836C836651}" destId="{D6EFCA49-2F1D-4FB5-8659-6C02ED4F512B}" srcOrd="1" destOrd="0" presId="urn:microsoft.com/office/officeart/2005/8/layout/gear1"/>
    <dgm:cxn modelId="{4C5A240E-08BC-44D5-8DA8-3524B81C97ED}" type="presOf" srcId="{A4F9AC38-69ED-409B-AE39-14836C836651}" destId="{F5A4238E-4B4D-4FE7-AEA3-9EB3719B7D2B}" srcOrd="2" destOrd="0" presId="urn:microsoft.com/office/officeart/2005/8/layout/gear1"/>
    <dgm:cxn modelId="{556A2A4E-0D9F-4EC0-B35F-C68148C29994}" type="presOf" srcId="{B1D49D2F-9509-42F1-BE4A-D263E61A4ED4}" destId="{E3E04FA2-92C0-4020-B48E-6BA8C29C7B94}" srcOrd="2" destOrd="0" presId="urn:microsoft.com/office/officeart/2005/8/layout/gear1"/>
    <dgm:cxn modelId="{F1D4CD22-BC77-424E-A29F-41EE25724512}" type="presParOf" srcId="{3EBC6445-D337-48F3-A783-D32260742409}" destId="{973F42C5-8437-4EE0-9539-D7476D34D417}" srcOrd="0" destOrd="0" presId="urn:microsoft.com/office/officeart/2005/8/layout/gear1"/>
    <dgm:cxn modelId="{FD510361-B8EA-481B-9FE4-3CB2D944AB83}" type="presParOf" srcId="{3EBC6445-D337-48F3-A783-D32260742409}" destId="{B31FE5F2-E973-4601-B766-4A67659221A6}" srcOrd="1" destOrd="0" presId="urn:microsoft.com/office/officeart/2005/8/layout/gear1"/>
    <dgm:cxn modelId="{F3682F12-5838-403F-83C1-0400C2FC549B}" type="presParOf" srcId="{3EBC6445-D337-48F3-A783-D32260742409}" destId="{E3E04FA2-92C0-4020-B48E-6BA8C29C7B94}" srcOrd="2" destOrd="0" presId="urn:microsoft.com/office/officeart/2005/8/layout/gear1"/>
    <dgm:cxn modelId="{70AD67E1-8260-400C-B764-11C2D51EB911}" type="presParOf" srcId="{3EBC6445-D337-48F3-A783-D32260742409}" destId="{2B9BE610-9784-4613-A65E-7B7BA5C1F69D}" srcOrd="3" destOrd="0" presId="urn:microsoft.com/office/officeart/2005/8/layout/gear1"/>
    <dgm:cxn modelId="{54E646FE-B65B-40EC-B578-1D3CA847F468}" type="presParOf" srcId="{3EBC6445-D337-48F3-A783-D32260742409}" destId="{D6EFCA49-2F1D-4FB5-8659-6C02ED4F512B}" srcOrd="4" destOrd="0" presId="urn:microsoft.com/office/officeart/2005/8/layout/gear1"/>
    <dgm:cxn modelId="{853E0DB1-65BC-4654-87EE-BFB7AD271649}" type="presParOf" srcId="{3EBC6445-D337-48F3-A783-D32260742409}" destId="{F5A4238E-4B4D-4FE7-AEA3-9EB3719B7D2B}" srcOrd="5" destOrd="0" presId="urn:microsoft.com/office/officeart/2005/8/layout/gear1"/>
    <dgm:cxn modelId="{31A96868-7C2A-499E-A7E4-6F3F1CA06BE2}" type="presParOf" srcId="{3EBC6445-D337-48F3-A783-D32260742409}" destId="{27897932-A908-4468-BF9E-749133080FD6}" srcOrd="6" destOrd="0" presId="urn:microsoft.com/office/officeart/2005/8/layout/gear1"/>
    <dgm:cxn modelId="{0B24A312-2727-4BAE-ADFE-723211AB9651}" type="presParOf" srcId="{3EBC6445-D337-48F3-A783-D32260742409}" destId="{1DD0BB5A-FC0F-4DB5-B08E-D0FBE539049B}" srcOrd="7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082708-73CC-4A90-9392-0081247E7136}">
      <dsp:nvSpPr>
        <dsp:cNvPr id="0" name=""/>
        <dsp:cNvSpPr/>
      </dsp:nvSpPr>
      <dsp:spPr>
        <a:xfrm>
          <a:off x="1943319" y="3321"/>
          <a:ext cx="4772374" cy="1347539"/>
        </a:xfrm>
        <a:prstGeom prst="rightArrow">
          <a:avLst>
            <a:gd name="adj1" fmla="val 75000"/>
            <a:gd name="adj2" fmla="val 50000"/>
          </a:avLst>
        </a:prstGeom>
        <a:solidFill>
          <a:schemeClr val="bg1"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1800" kern="1200" dirty="0" smtClean="0">
              <a:latin typeface="Cambria" pitchFamily="18" charset="0"/>
            </a:rPr>
            <a:t>30-50 bedded in cities with  2.5lakh population</a:t>
          </a:r>
          <a:endParaRPr lang="en-US" sz="1800" kern="1200" dirty="0">
            <a:latin typeface="Cambria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1800" kern="1200" dirty="0" smtClean="0">
              <a:latin typeface="Cambria" pitchFamily="18" charset="0"/>
            </a:rPr>
            <a:t>100 bedded for  every 5 </a:t>
          </a:r>
          <a:r>
            <a:rPr lang="en-IN" sz="1800" kern="1200" dirty="0" err="1" smtClean="0">
              <a:latin typeface="Cambria" pitchFamily="18" charset="0"/>
            </a:rPr>
            <a:t>lakh</a:t>
          </a:r>
          <a:r>
            <a:rPr lang="en-IN" sz="1800" kern="1200" dirty="0" smtClean="0">
              <a:latin typeface="Cambria" pitchFamily="18" charset="0"/>
            </a:rPr>
            <a:t> population in Metro cities</a:t>
          </a:r>
          <a:endParaRPr lang="en-IN" sz="1800" kern="1200" dirty="0">
            <a:latin typeface="Cambria" pitchFamily="18" charset="0"/>
          </a:endParaRPr>
        </a:p>
      </dsp:txBody>
      <dsp:txXfrm>
        <a:off x="1943319" y="171763"/>
        <a:ext cx="4267047" cy="1010655"/>
      </dsp:txXfrm>
    </dsp:sp>
    <dsp:sp modelId="{1233299D-E81B-4DA9-8714-1C4DB6660789}">
      <dsp:nvSpPr>
        <dsp:cNvPr id="0" name=""/>
        <dsp:cNvSpPr/>
      </dsp:nvSpPr>
      <dsp:spPr>
        <a:xfrm>
          <a:off x="14" y="281519"/>
          <a:ext cx="1942903" cy="785354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b="1" kern="1200" dirty="0" smtClean="0">
              <a:solidFill>
                <a:schemeClr val="tx1"/>
              </a:solidFill>
              <a:latin typeface="Cambria" pitchFamily="18" charset="0"/>
            </a:rPr>
            <a:t>Urban-CHC </a:t>
          </a:r>
          <a:endParaRPr lang="en-US" sz="2400" b="1" kern="1200" dirty="0">
            <a:solidFill>
              <a:schemeClr val="tx1"/>
            </a:solidFill>
            <a:latin typeface="Cambria" pitchFamily="18" charset="0"/>
          </a:endParaRPr>
        </a:p>
      </dsp:txBody>
      <dsp:txXfrm>
        <a:off x="38352" y="319857"/>
        <a:ext cx="1866227" cy="708678"/>
      </dsp:txXfrm>
    </dsp:sp>
    <dsp:sp modelId="{49D5CFC3-8068-46F5-965D-F3D917F9537C}">
      <dsp:nvSpPr>
        <dsp:cNvPr id="0" name=""/>
        <dsp:cNvSpPr/>
      </dsp:nvSpPr>
      <dsp:spPr>
        <a:xfrm>
          <a:off x="1940528" y="1383797"/>
          <a:ext cx="4636836" cy="1230248"/>
        </a:xfrm>
        <a:prstGeom prst="rightArrow">
          <a:avLst>
            <a:gd name="adj1" fmla="val 75000"/>
            <a:gd name="adj2" fmla="val 50000"/>
          </a:avLst>
        </a:prstGeom>
        <a:solidFill>
          <a:schemeClr val="bg1"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1800" kern="1200" dirty="0" smtClean="0">
              <a:latin typeface="Cambria" pitchFamily="18" charset="0"/>
            </a:rPr>
            <a:t>For every 50,000 urban population</a:t>
          </a:r>
          <a:endParaRPr lang="en-US" sz="1800" kern="1200" dirty="0">
            <a:latin typeface="Cambria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1800" kern="1200" dirty="0" smtClean="0">
              <a:latin typeface="Cambria" pitchFamily="18" charset="0"/>
            </a:rPr>
            <a:t>Provision of Comprehensive primary healthcare services</a:t>
          </a:r>
          <a:endParaRPr lang="en-IN" sz="1800" kern="1200" dirty="0">
            <a:latin typeface="Cambria" pitchFamily="18" charset="0"/>
          </a:endParaRPr>
        </a:p>
      </dsp:txBody>
      <dsp:txXfrm>
        <a:off x="1940528" y="1537578"/>
        <a:ext cx="4175493" cy="922686"/>
      </dsp:txXfrm>
    </dsp:sp>
    <dsp:sp modelId="{5CADA4B8-8804-4495-9670-8D392D75811C}">
      <dsp:nvSpPr>
        <dsp:cNvPr id="0" name=""/>
        <dsp:cNvSpPr/>
      </dsp:nvSpPr>
      <dsp:spPr>
        <a:xfrm>
          <a:off x="0" y="1550789"/>
          <a:ext cx="1959323" cy="87223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b="1" kern="1200" dirty="0" smtClean="0">
              <a:solidFill>
                <a:schemeClr val="tx1"/>
              </a:solidFill>
              <a:latin typeface="Cambria" pitchFamily="18" charset="0"/>
            </a:rPr>
            <a:t>Urban-PHC</a:t>
          </a:r>
          <a:endParaRPr lang="en-US" sz="2400" b="1" kern="1200" dirty="0">
            <a:solidFill>
              <a:schemeClr val="tx1"/>
            </a:solidFill>
            <a:latin typeface="Cambria" pitchFamily="18" charset="0"/>
          </a:endParaRPr>
        </a:p>
      </dsp:txBody>
      <dsp:txXfrm>
        <a:off x="42579" y="1593368"/>
        <a:ext cx="1874165" cy="787073"/>
      </dsp:txXfrm>
    </dsp:sp>
    <dsp:sp modelId="{5E281FA9-9327-4E8D-BC99-FA82334F2AA2}">
      <dsp:nvSpPr>
        <dsp:cNvPr id="0" name=""/>
        <dsp:cNvSpPr/>
      </dsp:nvSpPr>
      <dsp:spPr>
        <a:xfrm>
          <a:off x="2082267" y="2706280"/>
          <a:ext cx="4466749" cy="994182"/>
        </a:xfrm>
        <a:prstGeom prst="rightArrow">
          <a:avLst>
            <a:gd name="adj1" fmla="val 75000"/>
            <a:gd name="adj2" fmla="val 50000"/>
          </a:avLst>
        </a:prstGeom>
        <a:solidFill>
          <a:schemeClr val="bg1"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1800" kern="1200" dirty="0" smtClean="0">
              <a:latin typeface="Cambria" pitchFamily="18" charset="0"/>
            </a:rPr>
            <a:t>For  slum and vulnerable population,  routine UHNDs</a:t>
          </a:r>
          <a:endParaRPr lang="en-US" sz="1800" kern="1200" dirty="0">
            <a:latin typeface="Cambria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1800" kern="1200" dirty="0" smtClean="0">
              <a:latin typeface="Cambria" pitchFamily="18" charset="0"/>
            </a:rPr>
            <a:t>Special outreach sessions  </a:t>
          </a:r>
          <a:endParaRPr lang="en-IN" sz="1800" kern="1200" dirty="0">
            <a:latin typeface="Cambria" pitchFamily="18" charset="0"/>
          </a:endParaRPr>
        </a:p>
      </dsp:txBody>
      <dsp:txXfrm>
        <a:off x="2082267" y="2830553"/>
        <a:ext cx="4093931" cy="745636"/>
      </dsp:txXfrm>
    </dsp:sp>
    <dsp:sp modelId="{0908DFCA-1ACA-480B-B24F-954FE14A6DA2}">
      <dsp:nvSpPr>
        <dsp:cNvPr id="0" name=""/>
        <dsp:cNvSpPr/>
      </dsp:nvSpPr>
      <dsp:spPr>
        <a:xfrm>
          <a:off x="3299" y="2774608"/>
          <a:ext cx="2072714" cy="868693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b="1" kern="1200" dirty="0" smtClean="0">
              <a:solidFill>
                <a:schemeClr val="tx1"/>
              </a:solidFill>
              <a:latin typeface="Cambria" pitchFamily="18" charset="0"/>
            </a:rPr>
            <a:t>Outreach Sessions</a:t>
          </a:r>
          <a:endParaRPr lang="en-US" sz="2400" b="1" kern="1200" dirty="0">
            <a:solidFill>
              <a:schemeClr val="tx1"/>
            </a:solidFill>
            <a:latin typeface="Cambria" pitchFamily="18" charset="0"/>
          </a:endParaRPr>
        </a:p>
      </dsp:txBody>
      <dsp:txXfrm>
        <a:off x="45705" y="2817014"/>
        <a:ext cx="1987902" cy="783881"/>
      </dsp:txXfrm>
    </dsp:sp>
    <dsp:sp modelId="{CBEAC3A4-6DF3-464A-BB8D-A571248E5B57}">
      <dsp:nvSpPr>
        <dsp:cNvPr id="0" name=""/>
        <dsp:cNvSpPr/>
      </dsp:nvSpPr>
      <dsp:spPr>
        <a:xfrm>
          <a:off x="1949988" y="3802599"/>
          <a:ext cx="4762842" cy="1349403"/>
        </a:xfrm>
        <a:prstGeom prst="rightArrow">
          <a:avLst>
            <a:gd name="adj1" fmla="val 75000"/>
            <a:gd name="adj2" fmla="val 50000"/>
          </a:avLst>
        </a:prstGeom>
        <a:solidFill>
          <a:schemeClr val="bg1"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1800" kern="1200" dirty="0" smtClean="0">
              <a:latin typeface="Cambria" pitchFamily="18" charset="0"/>
            </a:rPr>
            <a:t>1 ASHA per 1000-2500 urban population (200-500 households)</a:t>
          </a:r>
          <a:endParaRPr lang="en-US" sz="1800" kern="1200" dirty="0">
            <a:latin typeface="Cambria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1800" kern="1200" dirty="0" smtClean="0">
              <a:latin typeface="Cambria" pitchFamily="18" charset="0"/>
            </a:rPr>
            <a:t>1 MAS </a:t>
          </a:r>
          <a:r>
            <a:rPr lang="en-US" sz="1800" kern="1200" dirty="0" smtClean="0">
              <a:latin typeface="Cambria" pitchFamily="18" charset="0"/>
            </a:rPr>
            <a:t>per 250 – 500 population  (50 – 100 households) </a:t>
          </a:r>
          <a:endParaRPr lang="en-IN" sz="1800" kern="1200" dirty="0">
            <a:latin typeface="Cambria" pitchFamily="18" charset="0"/>
          </a:endParaRPr>
        </a:p>
      </dsp:txBody>
      <dsp:txXfrm>
        <a:off x="1949988" y="3971274"/>
        <a:ext cx="4256816" cy="1012053"/>
      </dsp:txXfrm>
    </dsp:sp>
    <dsp:sp modelId="{2DE3AD80-9E87-4CFC-AE19-A2E1B998B94A}">
      <dsp:nvSpPr>
        <dsp:cNvPr id="0" name=""/>
        <dsp:cNvSpPr/>
      </dsp:nvSpPr>
      <dsp:spPr>
        <a:xfrm>
          <a:off x="19019" y="3967260"/>
          <a:ext cx="1946709" cy="9367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b="1" kern="1200" dirty="0" smtClean="0">
              <a:solidFill>
                <a:schemeClr val="tx1"/>
              </a:solidFill>
              <a:latin typeface="Cambria" pitchFamily="18" charset="0"/>
            </a:rPr>
            <a:t>ASHA &amp;</a:t>
          </a:r>
          <a:r>
            <a:rPr lang="en-IN" sz="2000" b="1" kern="1200" dirty="0" err="1" smtClean="0">
              <a:solidFill>
                <a:schemeClr val="tx1"/>
              </a:solidFill>
              <a:latin typeface="Cambria" pitchFamily="18" charset="0"/>
            </a:rPr>
            <a:t>Mahila</a:t>
          </a:r>
          <a:r>
            <a:rPr lang="en-IN" sz="2000" b="1" kern="1200" dirty="0" smtClean="0">
              <a:solidFill>
                <a:schemeClr val="tx1"/>
              </a:solidFill>
              <a:latin typeface="Cambria" pitchFamily="18" charset="0"/>
            </a:rPr>
            <a:t>  </a:t>
          </a:r>
          <a:r>
            <a:rPr lang="en-IN" sz="2000" b="1" kern="1200" dirty="0" err="1" smtClean="0">
              <a:solidFill>
                <a:schemeClr val="tx1"/>
              </a:solidFill>
              <a:latin typeface="Cambria" pitchFamily="18" charset="0"/>
            </a:rPr>
            <a:t>Arogya</a:t>
          </a:r>
          <a:r>
            <a:rPr lang="en-IN" sz="2000" b="1" kern="1200" dirty="0" smtClean="0">
              <a:solidFill>
                <a:schemeClr val="tx1"/>
              </a:solidFill>
              <a:latin typeface="Cambria" pitchFamily="18" charset="0"/>
            </a:rPr>
            <a:t>  </a:t>
          </a:r>
          <a:r>
            <a:rPr lang="en-IN" sz="2000" b="1" kern="1200" dirty="0" err="1" smtClean="0">
              <a:solidFill>
                <a:schemeClr val="tx1"/>
              </a:solidFill>
              <a:latin typeface="Cambria" pitchFamily="18" charset="0"/>
            </a:rPr>
            <a:t>Samiti</a:t>
          </a:r>
          <a:endParaRPr lang="en-US" sz="2000" b="1" kern="1200" dirty="0">
            <a:solidFill>
              <a:schemeClr val="tx1"/>
            </a:solidFill>
            <a:latin typeface="Cambria" pitchFamily="18" charset="0"/>
          </a:endParaRPr>
        </a:p>
      </dsp:txBody>
      <dsp:txXfrm>
        <a:off x="64745" y="4012986"/>
        <a:ext cx="1855257" cy="8452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3F42C5-8437-4EE0-9539-D7476D34D417}">
      <dsp:nvSpPr>
        <dsp:cNvPr id="0" name=""/>
        <dsp:cNvSpPr/>
      </dsp:nvSpPr>
      <dsp:spPr>
        <a:xfrm>
          <a:off x="1117617" y="1155780"/>
          <a:ext cx="3827340" cy="3337391"/>
        </a:xfrm>
        <a:prstGeom prst="gear9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     Implementation through Health Department - Rest of the State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1850464" y="1937548"/>
        <a:ext cx="2361646" cy="1715488"/>
      </dsp:txXfrm>
    </dsp:sp>
    <dsp:sp modelId="{2B9BE610-9784-4613-A65E-7B7BA5C1F69D}">
      <dsp:nvSpPr>
        <dsp:cNvPr id="0" name=""/>
        <dsp:cNvSpPr/>
      </dsp:nvSpPr>
      <dsp:spPr>
        <a:xfrm>
          <a:off x="-207224" y="0"/>
          <a:ext cx="3558178" cy="3034886"/>
        </a:xfrm>
        <a:prstGeom prst="gear6">
          <a:avLst/>
        </a:prstGeom>
        <a:solidFill>
          <a:schemeClr val="bg1">
            <a:lumMod val="6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Implementation through ULBs-  7 Metro cities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632884" y="768659"/>
        <a:ext cx="1877962" cy="1497568"/>
      </dsp:txXfrm>
    </dsp:sp>
    <dsp:sp modelId="{27897932-A908-4468-BF9E-749133080FD6}">
      <dsp:nvSpPr>
        <dsp:cNvPr id="0" name=""/>
        <dsp:cNvSpPr/>
      </dsp:nvSpPr>
      <dsp:spPr>
        <a:xfrm rot="20335811">
          <a:off x="1553599" y="253277"/>
          <a:ext cx="2330302" cy="1279623"/>
        </a:xfrm>
        <a:prstGeom prst="circularArrow">
          <a:avLst>
            <a:gd name="adj1" fmla="val 4878"/>
            <a:gd name="adj2" fmla="val 312630"/>
            <a:gd name="adj3" fmla="val 3165108"/>
            <a:gd name="adj4" fmla="val 15191046"/>
            <a:gd name="adj5" fmla="val 5691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D0BB5A-FC0F-4DB5-B08E-D0FBE539049B}">
      <dsp:nvSpPr>
        <dsp:cNvPr id="0" name=""/>
        <dsp:cNvSpPr/>
      </dsp:nvSpPr>
      <dsp:spPr>
        <a:xfrm rot="15779791">
          <a:off x="277359" y="1603322"/>
          <a:ext cx="2308208" cy="2298257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0.78333</cdr:x>
      <cdr:y>0.2029</cdr:y>
    </cdr:from>
    <cdr:to>
      <cdr:x>0.96667</cdr:x>
      <cdr:y>0.78261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162800" y="1066800"/>
          <a:ext cx="1676400" cy="3048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IN" sz="1100" dirty="0"/>
        </a:p>
      </cdr:txBody>
    </cdr:sp>
  </cdr:relSizeAnchor>
  <cdr:relSizeAnchor xmlns:cdr="http://schemas.openxmlformats.org/drawingml/2006/chartDrawing">
    <cdr:from>
      <cdr:x>0.76357</cdr:x>
      <cdr:y>0.23188</cdr:y>
    </cdr:from>
    <cdr:to>
      <cdr:x>1</cdr:x>
      <cdr:y>0.86769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982095" y="1219200"/>
          <a:ext cx="2161905" cy="3342924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56414" cy="4670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1"/>
            <a:ext cx="3056414" cy="4670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298747-C7B7-4AF1-8C92-F4F1F58A5BC6}" type="datetimeFigureOut">
              <a:rPr lang="en-IN" smtClean="0"/>
              <a:pPr/>
              <a:t>25-10-2020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56414" cy="4670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30"/>
            <a:ext cx="3056414" cy="4670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7F2A44-CE84-4E92-8C3D-20615811D5A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9555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56414" cy="4670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1"/>
            <a:ext cx="3056414" cy="4670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0F2560-1A35-431F-83D3-10CFBC35624D}" type="datetimeFigureOut">
              <a:rPr lang="en-IN" smtClean="0"/>
              <a:pPr/>
              <a:t>25-10-2020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F34832-3836-4E09-AE6B-7DE5B3823CA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8040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3642-99F5-4F66-8417-8A28ED52144F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>
                <a:latin typeface="Cambria" pitchFamily="18" charset="0"/>
              </a:rPr>
              <a:t> </a:t>
            </a:r>
            <a:r>
              <a:rPr lang="en-IN" sz="1200" b="1" dirty="0" smtClean="0">
                <a:latin typeface="Cambria" pitchFamily="18" charset="0"/>
                <a:cs typeface="Arial" panose="020B0604020202020204" pitchFamily="34" charset="0"/>
              </a:rPr>
              <a:t>Health indices - </a:t>
            </a:r>
            <a:r>
              <a:rPr lang="en-US" sz="1200" b="1" dirty="0" smtClean="0">
                <a:solidFill>
                  <a:srgbClr val="C00000"/>
                </a:solidFill>
                <a:latin typeface="Cambria" pitchFamily="18" charset="0"/>
              </a:rPr>
              <a:t>Full Immunization (12–23 months)- </a:t>
            </a:r>
            <a:r>
              <a:rPr lang="en-US" sz="1200" dirty="0" smtClean="0">
                <a:latin typeface="Cambria" pitchFamily="18" charset="0"/>
              </a:rPr>
              <a:t>urban poor- 57.7% ; rural areas- 61.3% ; </a:t>
            </a:r>
            <a:r>
              <a:rPr lang="en-US" sz="1200" b="1" dirty="0" err="1" smtClean="0">
                <a:solidFill>
                  <a:srgbClr val="C00000"/>
                </a:solidFill>
                <a:latin typeface="Cambria" pitchFamily="18" charset="0"/>
              </a:rPr>
              <a:t>Anaemic</a:t>
            </a:r>
            <a:r>
              <a:rPr lang="en-US" sz="1200" b="1" dirty="0" smtClean="0">
                <a:solidFill>
                  <a:srgbClr val="C00000"/>
                </a:solidFill>
                <a:latin typeface="Cambria" pitchFamily="18" charset="0"/>
              </a:rPr>
              <a:t> children- </a:t>
            </a:r>
            <a:r>
              <a:rPr lang="en-US" sz="1200" dirty="0" smtClean="0">
                <a:latin typeface="Cambria" pitchFamily="18" charset="0"/>
              </a:rPr>
              <a:t>urban poor - 62.7% ; rural areas -59.5%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IN" sz="2200" dirty="0" smtClean="0">
                <a:latin typeface="Cambria" pitchFamily="18" charset="0"/>
                <a:cs typeface="Arial" panose="020B0604020202020204" pitchFamily="34" charset="0"/>
              </a:rPr>
              <a:t>Inadequate health protection &amp; promotion affecting productivity of individual and society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34832-3836-4E09-AE6B-7DE5B3823CA1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34832-3836-4E09-AE6B-7DE5B3823CA1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50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698500"/>
            <a:ext cx="6205537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8F1B8-8DED-4B62-9A33-905213E48AE4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As</a:t>
            </a:r>
            <a:r>
              <a:rPr lang="en-IN" baseline="0" dirty="0" smtClean="0"/>
              <a:t> evident in the graph, the central allocation of funds is very high during the initial three years from F.Y. 2013-14 to 2015-16  and the absorption capacity was low, however, later on the position improves over the years from 2016-17 to 2019-20  when the pace of utilization of NUHM funds has improved.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820EB-04F7-4DB1-8363-C10E8B2B337D}" type="slidenum">
              <a:rPr lang="en-IN" smtClean="0"/>
              <a:pPr/>
              <a:t>11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The graph represents</a:t>
            </a:r>
            <a:r>
              <a:rPr lang="en-IN" baseline="0" dirty="0" smtClean="0"/>
              <a:t> the improvement in the overall absorption capacity of funds which has improved from 1% in FY 2013-14 to 79% in FY 2019-20 due to better implementation of the NUHM activities and streamlined booking of expenditure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820EB-04F7-4DB1-8363-C10E8B2B337D}" type="slidenum">
              <a:rPr lang="en-IN" smtClean="0"/>
              <a:pPr/>
              <a:t>12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The slides shows</a:t>
            </a:r>
            <a:r>
              <a:rPr lang="en-IN" baseline="0" dirty="0" smtClean="0"/>
              <a:t> the major activities under which utilization is reported by the states under NUHM Flexible Pool. These are</a:t>
            </a:r>
          </a:p>
          <a:p>
            <a:r>
              <a:rPr lang="en-IN" sz="1100" dirty="0" smtClean="0"/>
              <a:t>1. HR (47.04%)</a:t>
            </a:r>
          </a:p>
          <a:p>
            <a:r>
              <a:rPr lang="en-IN" sz="1100" dirty="0" smtClean="0"/>
              <a:t>2. Community Processes (9.97%)</a:t>
            </a:r>
          </a:p>
          <a:p>
            <a:r>
              <a:rPr lang="en-IN" sz="1100" dirty="0" smtClean="0"/>
              <a:t>3. Procurement – Drugs and Supplies (7%)</a:t>
            </a:r>
          </a:p>
          <a:p>
            <a:r>
              <a:rPr lang="en-IN" sz="1100" dirty="0" smtClean="0"/>
              <a:t>4. Other Activities (Increment, EPF, Incentives etc) – 11.51%)</a:t>
            </a:r>
          </a:p>
          <a:p>
            <a:r>
              <a:rPr lang="en-IN" sz="1100" dirty="0" smtClean="0"/>
              <a:t> </a:t>
            </a:r>
            <a:endParaRPr lang="en-IN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820EB-04F7-4DB1-8363-C10E8B2B337D}" type="slidenum">
              <a:rPr lang="en-IN" smtClean="0"/>
              <a:pPr/>
              <a:t>13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0B80-A0A6-4291-82C5-40CB5AAAF3BD}" type="datetime1">
              <a:rPr lang="en-IN" smtClean="0"/>
              <a:pPr/>
              <a:t>25-10-2020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178-8C17-4E66-A168-D07F4658947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0247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90250-5004-4385-9188-0B15FDBBC38E}" type="datetime1">
              <a:rPr lang="en-IN" smtClean="0"/>
              <a:pPr/>
              <a:t>25-10-2020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178-8C17-4E66-A168-D07F4658947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871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5D10-9BCB-4F04-AA68-DD9D99828A55}" type="datetime1">
              <a:rPr lang="en-IN" smtClean="0"/>
              <a:pPr/>
              <a:t>25-10-2020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178-8C17-4E66-A168-D07F4658947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1992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02990-E56C-4A64-B44E-99DE6D7C4CEB}" type="datetime1">
              <a:rPr lang="en-IN" smtClean="0"/>
              <a:pPr/>
              <a:t>25-10-2020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178-8C17-4E66-A168-D07F4658947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8477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E252-0DF5-4A6B-BB49-1CA98B4C63E4}" type="datetime1">
              <a:rPr lang="en-IN" smtClean="0"/>
              <a:pPr/>
              <a:t>25-10-2020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178-8C17-4E66-A168-D07F4658947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4734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F238-38D3-421C-BFAA-5CE9CF850E49}" type="datetime1">
              <a:rPr lang="en-IN" smtClean="0"/>
              <a:pPr/>
              <a:t>25-10-2020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178-8C17-4E66-A168-D07F4658947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735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40F13-85FF-4364-95C0-4BB67B107A48}" type="datetime1">
              <a:rPr lang="en-IN" smtClean="0"/>
              <a:pPr/>
              <a:t>25-10-2020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178-8C17-4E66-A168-D07F4658947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5012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21BE7-7C3C-4D8D-BB28-1477A19B5EC1}" type="datetime1">
              <a:rPr lang="en-IN" smtClean="0"/>
              <a:pPr/>
              <a:t>25-10-2020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178-8C17-4E66-A168-D07F4658947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0905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D96E-C116-40F9-BCFF-A8A281291FA7}" type="datetime1">
              <a:rPr lang="en-IN" smtClean="0"/>
              <a:pPr/>
              <a:t>25-10-2020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178-8C17-4E66-A168-D07F4658947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84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22C2C-E362-4807-A028-A62ECCE2B7AF}" type="datetime1">
              <a:rPr lang="en-IN" smtClean="0"/>
              <a:pPr/>
              <a:t>25-10-2020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178-8C17-4E66-A168-D07F4658947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7789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69241-0516-48F0-A727-5FF496232870}" type="datetime1">
              <a:rPr lang="en-IN" smtClean="0"/>
              <a:pPr/>
              <a:t>25-10-2020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178-8C17-4E66-A168-D07F4658947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7416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D7DDD-2427-415B-9BF6-12715A9CCFFD}" type="datetime1">
              <a:rPr lang="en-IN" smtClean="0"/>
              <a:pPr/>
              <a:t>25-10-2020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D1178-8C17-4E66-A168-D07F4658947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641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58808" y="1108842"/>
            <a:ext cx="4531111" cy="2548758"/>
          </a:xfrm>
        </p:spPr>
        <p:txBody>
          <a:bodyPr anchor="ctr">
            <a:normAutofit/>
          </a:bodyPr>
          <a:lstStyle/>
          <a:p>
            <a:r>
              <a:rPr lang="en-US" sz="4400" b="1" dirty="0" smtClean="0">
                <a:latin typeface="Cambria" pitchFamily="18" charset="0"/>
              </a:rPr>
              <a:t>National </a:t>
            </a:r>
            <a:r>
              <a:rPr lang="en-US" sz="4400" b="1" dirty="0">
                <a:latin typeface="Cambria" pitchFamily="18" charset="0"/>
              </a:rPr>
              <a:t>Urban Health Mission (NUHM</a:t>
            </a:r>
            <a:r>
              <a:rPr lang="en-US" sz="4400" b="1" dirty="0" smtClean="0">
                <a:latin typeface="Cambria" pitchFamily="18" charset="0"/>
              </a:rPr>
              <a:t>)                         </a:t>
            </a:r>
            <a:r>
              <a:rPr lang="en-US" sz="4400" b="1" dirty="0">
                <a:latin typeface="Cambria" pitchFamily="18" charset="0"/>
              </a:rPr>
              <a:t/>
            </a:r>
            <a:br>
              <a:rPr lang="en-US" sz="4400" b="1" dirty="0">
                <a:latin typeface="Cambria" pitchFamily="18" charset="0"/>
              </a:rPr>
            </a:br>
            <a:endParaRPr lang="en-IN" sz="4400" dirty="0">
              <a:latin typeface="Cambria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1" descr="IMG_944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60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826468" y="4507875"/>
            <a:ext cx="4840015" cy="1563216"/>
          </a:xfrm>
          <a:prstGeom prst="rect">
            <a:avLst/>
          </a:prstGeom>
        </p:spPr>
        <p:txBody>
          <a:bodyPr lIns="91368" tIns="45685" rIns="91368" bIns="45685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IN" sz="2600" b="1" dirty="0" smtClean="0">
                <a:solidFill>
                  <a:srgbClr val="0066FF"/>
                </a:solidFill>
                <a:latin typeface="Cambria" pitchFamily="18" charset="0"/>
                <a:ea typeface="+mj-ea"/>
                <a:cs typeface="+mj-cs"/>
              </a:rPr>
              <a:t> 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2600" b="1" dirty="0" smtClean="0">
                <a:solidFill>
                  <a:srgbClr val="0070C0"/>
                </a:solidFill>
                <a:latin typeface="Cambria" pitchFamily="18" charset="0"/>
              </a:rPr>
              <a:t>Orientation workshop for ACS/PS/Sec (Health) &amp; MD (NHM)</a:t>
            </a:r>
            <a:endParaRPr lang="en-IN" sz="2600" b="1" dirty="0" smtClean="0">
              <a:solidFill>
                <a:srgbClr val="0070C0"/>
              </a:solidFill>
              <a:latin typeface="Cambria" pitchFamily="18" charset="0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en-US" sz="2600" b="1" dirty="0" smtClean="0">
                <a:latin typeface="Cambria" pitchFamily="18" charset="0"/>
                <a:ea typeface="+mj-ea"/>
                <a:cs typeface="+mj-cs"/>
              </a:rPr>
              <a:t>Date- 27.10.2020</a:t>
            </a:r>
            <a:endParaRPr lang="en-US" sz="2600" b="1" dirty="0" smtClean="0">
              <a:latin typeface="Cambria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en-IN" sz="2600" b="1" dirty="0" smtClean="0">
              <a:solidFill>
                <a:srgbClr val="0066FF"/>
              </a:solidFill>
              <a:latin typeface="Cambria" pitchFamily="18" charset="0"/>
              <a:ea typeface="+mj-ea"/>
              <a:cs typeface="+mj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031421" y="4556272"/>
            <a:ext cx="4587765" cy="314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525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718" y="1008993"/>
            <a:ext cx="11524594" cy="559675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IN" sz="2200" b="1" dirty="0" smtClean="0">
                <a:latin typeface="Cambria" pitchFamily="18" charset="0"/>
                <a:cs typeface="Arial" panose="020B0604020202020204" pitchFamily="34" charset="0"/>
              </a:rPr>
              <a:t>Approved in 2013 </a:t>
            </a:r>
            <a:r>
              <a:rPr lang="en-IN" sz="2200" dirty="0" smtClean="0">
                <a:latin typeface="Cambria" pitchFamily="18" charset="0"/>
                <a:cs typeface="Arial" panose="020B0604020202020204" pitchFamily="34" charset="0"/>
              </a:rPr>
              <a:t>to </a:t>
            </a:r>
            <a:r>
              <a:rPr lang="en-IN" sz="2400" dirty="0" smtClean="0">
                <a:latin typeface="Cambria" pitchFamily="18" charset="0"/>
                <a:cs typeface="Arial" panose="020B0604020202020204" pitchFamily="34" charset="0"/>
              </a:rPr>
              <a:t>address health issues of urban poor and marginalized population</a:t>
            </a:r>
            <a:endParaRPr lang="en-IN" sz="2200" dirty="0" smtClean="0">
              <a:latin typeface="Cambria" pitchFamily="18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IN" sz="2200" dirty="0" smtClean="0">
                <a:latin typeface="Cambria" pitchFamily="18" charset="0"/>
                <a:cs typeface="Arial" panose="020B0604020202020204" pitchFamily="34" charset="0"/>
              </a:rPr>
              <a:t>Burgeoning population :</a:t>
            </a:r>
            <a:r>
              <a:rPr lang="en-US" sz="2200" dirty="0" smtClean="0">
                <a:latin typeface="Cambria" pitchFamily="18" charset="0"/>
              </a:rPr>
              <a:t>In 2018, 461 million Indian population living in cities- second largest urban population in world- </a:t>
            </a:r>
            <a:r>
              <a:rPr lang="en-US" sz="2000" b="1" dirty="0" smtClean="0">
                <a:solidFill>
                  <a:srgbClr val="FF0000"/>
                </a:solidFill>
                <a:latin typeface="Cambria" pitchFamily="18" charset="0"/>
              </a:rPr>
              <a:t>The World Bank, 2015, World Development Indicators 2015 (database)</a:t>
            </a:r>
            <a:endParaRPr lang="en-IN" sz="2200" dirty="0" smtClean="0">
              <a:solidFill>
                <a:srgbClr val="FF0000"/>
              </a:solidFill>
              <a:latin typeface="Cambria" pitchFamily="18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IN" sz="2200" dirty="0" smtClean="0">
                <a:latin typeface="Cambria" pitchFamily="18" charset="0"/>
                <a:cs typeface="Arial" panose="020B0604020202020204" pitchFamily="34" charset="0"/>
              </a:rPr>
              <a:t>Mobility dynamics and demographic profile remain unpredictable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IN" sz="2200" dirty="0" smtClean="0">
                <a:latin typeface="Cambria" pitchFamily="18" charset="0"/>
                <a:cs typeface="Arial" panose="020B0604020202020204" pitchFamily="34" charset="0"/>
              </a:rPr>
              <a:t>Health indices (IMR, Immunization Coverage) of urban poor  worse than rural population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IN" sz="2200" dirty="0" smtClean="0">
                <a:latin typeface="Cambria" pitchFamily="18" charset="0"/>
                <a:cs typeface="Arial" panose="020B0604020202020204" pitchFamily="34" charset="0"/>
              </a:rPr>
              <a:t>Inadequate health promotion &amp; health seeking behaviour</a:t>
            </a:r>
          </a:p>
          <a:p>
            <a:r>
              <a:rPr lang="en-IN" sz="2400" dirty="0" smtClean="0">
                <a:latin typeface="Cambria" pitchFamily="18" charset="0"/>
              </a:rPr>
              <a:t>Covers cities/ towns with population above 50,000 &amp; District and State Head Quarters above 30,000 population</a:t>
            </a:r>
            <a:endParaRPr lang="en-IN" sz="2400" dirty="0" smtClean="0">
              <a:solidFill>
                <a:srgbClr val="C00000"/>
              </a:solidFill>
              <a:latin typeface="Cambria" pitchFamily="18" charset="0"/>
            </a:endParaRPr>
          </a:p>
          <a:p>
            <a:pPr lvl="0"/>
            <a:r>
              <a:rPr lang="en-US" sz="2200" dirty="0" smtClean="0">
                <a:latin typeface="Cambria" pitchFamily="18" charset="0"/>
              </a:rPr>
              <a:t>After NUHM, about 5,000 UPHCs and180 U-CHCs </a:t>
            </a:r>
            <a:r>
              <a:rPr lang="en-US" sz="2200" dirty="0" smtClean="0">
                <a:latin typeface="Cambria" pitchFamily="18" charset="0"/>
              </a:rPr>
              <a:t>added. </a:t>
            </a:r>
            <a:r>
              <a:rPr lang="en-US" sz="2200" dirty="0" smtClean="0">
                <a:latin typeface="Cambria" pitchFamily="18" charset="0"/>
              </a:rPr>
              <a:t>Latest  </a:t>
            </a:r>
            <a:r>
              <a:rPr lang="en-US" sz="2200" b="1" dirty="0" smtClean="0">
                <a:solidFill>
                  <a:srgbClr val="FF0000"/>
                </a:solidFill>
                <a:latin typeface="Cambria" pitchFamily="18" charset="0"/>
              </a:rPr>
              <a:t>RHS (2018-19) </a:t>
            </a:r>
            <a:r>
              <a:rPr lang="en-US" sz="2200" b="1" dirty="0" smtClean="0">
                <a:solidFill>
                  <a:srgbClr val="FF0000"/>
                </a:solidFill>
                <a:latin typeface="Cambria" pitchFamily="18" charset="0"/>
              </a:rPr>
              <a:t>estimated </a:t>
            </a:r>
            <a:r>
              <a:rPr lang="en-US" sz="2200" b="1" dirty="0" smtClean="0">
                <a:solidFill>
                  <a:srgbClr val="FF0000"/>
                </a:solidFill>
                <a:latin typeface="Cambria" pitchFamily="18" charset="0"/>
              </a:rPr>
              <a:t>Mid year population (2019) </a:t>
            </a:r>
            <a:r>
              <a:rPr lang="en-US" sz="2200" dirty="0" smtClean="0">
                <a:latin typeface="Cambria" pitchFamily="18" charset="0"/>
              </a:rPr>
              <a:t>shows shortfall of </a:t>
            </a:r>
            <a:r>
              <a:rPr lang="en-US" sz="2200" b="1" dirty="0" smtClean="0">
                <a:solidFill>
                  <a:srgbClr val="C00000"/>
                </a:solidFill>
                <a:latin typeface="Cambria" pitchFamily="18" charset="0"/>
              </a:rPr>
              <a:t>4026 </a:t>
            </a:r>
            <a:r>
              <a:rPr lang="en-US" sz="2200" dirty="0" smtClean="0">
                <a:latin typeface="Cambria" pitchFamily="18" charset="0"/>
              </a:rPr>
              <a:t>UPHCs</a:t>
            </a:r>
          </a:p>
          <a:p>
            <a:pPr lvl="0">
              <a:buNone/>
            </a:pPr>
            <a:endParaRPr lang="en-US" sz="200" dirty="0" smtClean="0">
              <a:latin typeface="Cambria" pitchFamily="18" charset="0"/>
            </a:endParaRPr>
          </a:p>
          <a:p>
            <a:r>
              <a:rPr lang="en-IN" sz="2400" b="1" dirty="0" smtClean="0">
                <a:solidFill>
                  <a:srgbClr val="FF0000"/>
                </a:solidFill>
                <a:latin typeface="Cambria" pitchFamily="18" charset="0"/>
              </a:rPr>
              <a:t>So far, 3607 </a:t>
            </a:r>
            <a:r>
              <a:rPr lang="en-IN" sz="2400" dirty="0" smtClean="0">
                <a:latin typeface="Cambria" pitchFamily="18" charset="0"/>
              </a:rPr>
              <a:t>U-PHCs converted into HWCs providing </a:t>
            </a:r>
            <a:r>
              <a:rPr lang="en-US" sz="2400" dirty="0" smtClean="0">
                <a:latin typeface="Cambria" pitchFamily="18" charset="0"/>
              </a:rPr>
              <a:t>Preventive, </a:t>
            </a:r>
            <a:r>
              <a:rPr lang="en-US" sz="2400" dirty="0" err="1" smtClean="0">
                <a:latin typeface="Cambria" pitchFamily="18" charset="0"/>
              </a:rPr>
              <a:t>Promotive</a:t>
            </a:r>
            <a:r>
              <a:rPr lang="en-US" sz="2400" dirty="0">
                <a:latin typeface="Cambria" pitchFamily="18" charset="0"/>
              </a:rPr>
              <a:t> </a:t>
            </a:r>
            <a:r>
              <a:rPr lang="en-US" sz="2400" dirty="0" smtClean="0">
                <a:latin typeface="Cambria" pitchFamily="18" charset="0"/>
              </a:rPr>
              <a:t>and</a:t>
            </a:r>
            <a:r>
              <a:rPr lang="en-US" sz="2400" dirty="0" smtClean="0">
                <a:latin typeface="Cambria" pitchFamily="18" charset="0"/>
              </a:rPr>
              <a:t> </a:t>
            </a:r>
            <a:r>
              <a:rPr lang="en-US" sz="2400" dirty="0" smtClean="0">
                <a:latin typeface="Cambria" pitchFamily="18" charset="0"/>
              </a:rPr>
              <a:t>Curative care</a:t>
            </a:r>
          </a:p>
          <a:p>
            <a:pPr>
              <a:buNone/>
            </a:pPr>
            <a:endParaRPr lang="en-IN" sz="2400" dirty="0" smtClean="0">
              <a:latin typeface="Cambria" pitchFamily="18" charset="0"/>
            </a:endParaRPr>
          </a:p>
          <a:p>
            <a:pPr lvl="0"/>
            <a:endParaRPr lang="en-US" sz="2200" dirty="0" smtClean="0">
              <a:latin typeface="Cambria" pitchFamily="18" charset="0"/>
            </a:endParaRPr>
          </a:p>
          <a:p>
            <a:endParaRPr lang="en-US" sz="2600" b="1" dirty="0" smtClean="0">
              <a:solidFill>
                <a:srgbClr val="C00000"/>
              </a:solidFill>
              <a:latin typeface="Cambria" pitchFamily="18" charset="0"/>
            </a:endParaRPr>
          </a:p>
          <a:p>
            <a:endParaRPr lang="en-US" sz="26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9" name="Shape 1203">
            <a:extLst>
              <a:ext uri="{FF2B5EF4-FFF2-40B4-BE49-F238E27FC236}">
                <a16:creationId xmlns:a16="http://schemas.microsoft.com/office/drawing/2014/main" xmlns="" id="{1A92EAD8-A465-764E-B745-AB42051BA94C}"/>
              </a:ext>
            </a:extLst>
          </p:cNvPr>
          <p:cNvSpPr/>
          <p:nvPr/>
        </p:nvSpPr>
        <p:spPr>
          <a:xfrm>
            <a:off x="193343" y="136478"/>
            <a:ext cx="11805313" cy="604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7280"/>
                </a:lnTo>
                <a:lnTo>
                  <a:pt x="10800" y="21600"/>
                </a:lnTo>
                <a:lnTo>
                  <a:pt x="0" y="17280"/>
                </a:ln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4000" dirty="0" smtClean="0">
                <a:solidFill>
                  <a:schemeClr val="bg1"/>
                </a:solidFill>
                <a:latin typeface="Cambria" pitchFamily="18" charset="0"/>
                <a:cs typeface="Times New Roman" panose="02020603050405020304" pitchFamily="18" charset="0"/>
              </a:rPr>
              <a:t>About NUHM</a:t>
            </a:r>
            <a:endParaRPr sz="4000" dirty="0">
              <a:solidFill>
                <a:schemeClr val="bg1"/>
              </a:solidFill>
              <a:latin typeface="Cambria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68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203">
            <a:extLst>
              <a:ext uri="{FF2B5EF4-FFF2-40B4-BE49-F238E27FC236}">
                <a16:creationId xmlns:a16="http://schemas.microsoft.com/office/drawing/2014/main" xmlns="" id="{1A92EAD8-A465-764E-B745-AB42051BA94C}"/>
              </a:ext>
            </a:extLst>
          </p:cNvPr>
          <p:cNvSpPr/>
          <p:nvPr/>
        </p:nvSpPr>
        <p:spPr>
          <a:xfrm>
            <a:off x="252248" y="1"/>
            <a:ext cx="11553065" cy="662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7280"/>
                </a:lnTo>
                <a:lnTo>
                  <a:pt x="10800" y="21600"/>
                </a:lnTo>
                <a:lnTo>
                  <a:pt x="0" y="17280"/>
                </a:ln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lang="en-US" sz="3600" b="1" dirty="0">
              <a:solidFill>
                <a:schemeClr val="bg1"/>
              </a:solidFill>
              <a:latin typeface="Cambria" pitchFamily="18" charset="0"/>
              <a:ea typeface="Helvetica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6687" y="0"/>
            <a:ext cx="11805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2800" b="1" dirty="0" smtClean="0">
                <a:solidFill>
                  <a:schemeClr val="bg1"/>
                </a:solidFill>
                <a:ea typeface="Helvetica"/>
                <a:cs typeface="Helvetica"/>
                <a:sym typeface="Helvetica"/>
              </a:rPr>
              <a:t>Service Delivery/Implementation Mechanism- NUHM</a:t>
            </a:r>
            <a:endParaRPr lang="en-US" sz="2800" b="1" dirty="0">
              <a:solidFill>
                <a:schemeClr val="bg1"/>
              </a:solidFill>
              <a:ea typeface="Helvetica"/>
              <a:cs typeface="Helvetica"/>
              <a:sym typeface="Helvetica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178-8C17-4E66-A168-D07F46589475}" type="slidenum">
              <a:rPr lang="en-IN" sz="2400" smtClean="0"/>
              <a:pPr/>
              <a:t>3</a:t>
            </a:fld>
            <a:endParaRPr lang="en-IN" sz="2400" dirty="0"/>
          </a:p>
        </p:txBody>
      </p:sp>
      <p:graphicFrame>
        <p:nvGraphicFramePr>
          <p:cNvPr id="18" name="Diagram 17"/>
          <p:cNvGraphicFramePr/>
          <p:nvPr/>
        </p:nvGraphicFramePr>
        <p:xfrm>
          <a:off x="204952" y="1702676"/>
          <a:ext cx="6716110" cy="5155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Pentagon 34">
            <a:extLst>
              <a:ext uri="{FF2B5EF4-FFF2-40B4-BE49-F238E27FC236}">
                <a16:creationId xmlns:a16="http://schemas.microsoft.com/office/drawing/2014/main" xmlns="" id="{A505BDCE-9449-4C13-876D-DC75D7FC23F6}"/>
              </a:ext>
            </a:extLst>
          </p:cNvPr>
          <p:cNvSpPr/>
          <p:nvPr/>
        </p:nvSpPr>
        <p:spPr>
          <a:xfrm flipH="1">
            <a:off x="1008989" y="886209"/>
            <a:ext cx="4272458" cy="683634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Service Delivery</a:t>
            </a:r>
            <a:r>
              <a:rPr kumimoji="0" lang="en-IN" sz="24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Mechanism</a:t>
            </a:r>
            <a:endParaRPr kumimoji="0" lang="en-IN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Pentagon 35">
            <a:extLst>
              <a:ext uri="{FF2B5EF4-FFF2-40B4-BE49-F238E27FC236}">
                <a16:creationId xmlns:a16="http://schemas.microsoft.com/office/drawing/2014/main" xmlns="" id="{DE98FF10-E8D1-4ECE-A355-730A9959CF98}"/>
              </a:ext>
            </a:extLst>
          </p:cNvPr>
          <p:cNvSpPr/>
          <p:nvPr/>
        </p:nvSpPr>
        <p:spPr>
          <a:xfrm>
            <a:off x="7551683" y="882866"/>
            <a:ext cx="4225159" cy="819807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lvl="0" algn="ctr">
              <a:defRPr/>
            </a:pPr>
            <a:r>
              <a:rPr lang="en-IN" sz="2400" b="1" dirty="0" smtClean="0"/>
              <a:t>Implementation Mechanism</a:t>
            </a:r>
            <a:endParaRPr kumimoji="0" lang="en-IN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26" name="Diagram 25"/>
          <p:cNvGraphicFramePr/>
          <p:nvPr>
            <p:extLst>
              <p:ext uri="{D42A27DB-BD31-4B8C-83A1-F6EECF244321}">
                <p14:modId xmlns:p14="http://schemas.microsoft.com/office/powerpoint/2010/main" val="3755715679"/>
              </p:ext>
            </p:extLst>
          </p:nvPr>
        </p:nvGraphicFramePr>
        <p:xfrm>
          <a:off x="7138887" y="1907628"/>
          <a:ext cx="5053113" cy="4493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7031421" y="1418897"/>
            <a:ext cx="15765" cy="509226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437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0" y="5281457"/>
            <a:ext cx="12192000" cy="152925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2400" b="1" dirty="0" smtClean="0">
              <a:solidFill>
                <a:schemeClr val="tx1"/>
              </a:solidFill>
              <a:latin typeface="Cambria" pitchFamily="18" charset="0"/>
            </a:endParaRPr>
          </a:p>
          <a:p>
            <a:endParaRPr lang="en-US" sz="2400" b="1" dirty="0" smtClean="0">
              <a:solidFill>
                <a:schemeClr val="tx1"/>
              </a:solidFill>
              <a:latin typeface="Cambria" pitchFamily="18" charset="0"/>
            </a:endParaRPr>
          </a:p>
          <a:p>
            <a:endParaRPr lang="en-US" sz="2400" b="1" dirty="0" smtClean="0">
              <a:solidFill>
                <a:schemeClr val="tx1"/>
              </a:solidFill>
              <a:latin typeface="Cambria" pitchFamily="18" charset="0"/>
            </a:endParaRPr>
          </a:p>
          <a:p>
            <a:endParaRPr lang="en-US" sz="2400" b="1" dirty="0" smtClean="0">
              <a:solidFill>
                <a:schemeClr val="tx1"/>
              </a:solidFill>
              <a:latin typeface="Cambria" pitchFamily="18" charset="0"/>
            </a:endParaRPr>
          </a:p>
          <a:p>
            <a:pPr algn="just">
              <a:spcBef>
                <a:spcPts val="0"/>
              </a:spcBef>
              <a:buFont typeface="Wingdings" pitchFamily="2" charset="2"/>
              <a:buChar char="ü"/>
            </a:pPr>
            <a:r>
              <a:rPr lang="en-US" sz="2400" b="1" dirty="0" smtClean="0">
                <a:solidFill>
                  <a:schemeClr val="tx1"/>
                </a:solidFill>
                <a:latin typeface="Cambria" pitchFamily="18" charset="0"/>
              </a:rPr>
              <a:t>Urban Population- </a:t>
            </a:r>
            <a:r>
              <a:rPr lang="en-US" sz="2400" dirty="0" smtClean="0">
                <a:solidFill>
                  <a:schemeClr val="tx1"/>
                </a:solidFill>
                <a:latin typeface="Cambria" pitchFamily="18" charset="0"/>
              </a:rPr>
              <a:t>Census 2011 </a:t>
            </a:r>
            <a:r>
              <a:rPr lang="en-US" sz="2400" b="1" dirty="0" smtClean="0">
                <a:solidFill>
                  <a:srgbClr val="C00000"/>
                </a:solidFill>
                <a:latin typeface="Cambria" pitchFamily="18" charset="0"/>
              </a:rPr>
              <a:t>- 28.6 </a:t>
            </a:r>
            <a:r>
              <a:rPr lang="en-US" sz="2400" b="1" dirty="0" err="1" smtClean="0">
                <a:solidFill>
                  <a:srgbClr val="C00000"/>
                </a:solidFill>
                <a:latin typeface="Cambria" pitchFamily="18" charset="0"/>
              </a:rPr>
              <a:t>cr</a:t>
            </a:r>
            <a:r>
              <a:rPr lang="en-US" sz="2400" b="1" dirty="0" smtClean="0">
                <a:solidFill>
                  <a:srgbClr val="C00000"/>
                </a:solidFill>
                <a:latin typeface="Cambria" pitchFamily="18" charset="0"/>
              </a:rPr>
              <a:t>; </a:t>
            </a:r>
            <a:r>
              <a:rPr lang="en-US" sz="2400" dirty="0" smtClean="0">
                <a:solidFill>
                  <a:schemeClr val="tx1"/>
                </a:solidFill>
                <a:latin typeface="Cambria" pitchFamily="18" charset="0"/>
              </a:rPr>
              <a:t>Census 2011 </a:t>
            </a:r>
            <a:r>
              <a:rPr lang="en-US" sz="2400" b="1" dirty="0" smtClean="0">
                <a:solidFill>
                  <a:srgbClr val="C00000"/>
                </a:solidFill>
                <a:latin typeface="Cambria" pitchFamily="18" charset="0"/>
              </a:rPr>
              <a:t>- 37.7 </a:t>
            </a:r>
            <a:r>
              <a:rPr lang="en-US" sz="2400" b="1" dirty="0" err="1" smtClean="0">
                <a:solidFill>
                  <a:srgbClr val="C00000"/>
                </a:solidFill>
                <a:latin typeface="Cambria" pitchFamily="18" charset="0"/>
              </a:rPr>
              <a:t>cr</a:t>
            </a:r>
            <a:r>
              <a:rPr lang="en-US" sz="2400" b="1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</a:p>
          <a:p>
            <a:pPr algn="just">
              <a:spcBef>
                <a:spcPts val="0"/>
              </a:spcBef>
            </a:pPr>
            <a:endParaRPr lang="en-US" sz="1100" b="1" dirty="0" smtClean="0">
              <a:solidFill>
                <a:schemeClr val="tx1"/>
              </a:solidFill>
              <a:latin typeface="Cambria" pitchFamily="18" charset="0"/>
            </a:endParaRPr>
          </a:p>
          <a:p>
            <a:pPr algn="just">
              <a:spcBef>
                <a:spcPts val="0"/>
              </a:spcBef>
              <a:buFont typeface="Wingdings" pitchFamily="2" charset="2"/>
              <a:buChar char="ü"/>
            </a:pPr>
            <a:r>
              <a:rPr lang="en-US" sz="2400" b="1" dirty="0" smtClean="0">
                <a:solidFill>
                  <a:schemeClr val="tx1"/>
                </a:solidFill>
                <a:latin typeface="Cambria" pitchFamily="18" charset="0"/>
              </a:rPr>
              <a:t>Estimated </a:t>
            </a:r>
            <a:r>
              <a:rPr lang="en-US" sz="2400" b="1" dirty="0" smtClean="0">
                <a:solidFill>
                  <a:schemeClr val="tx1"/>
                </a:solidFill>
                <a:latin typeface="Cambria" pitchFamily="18" charset="0"/>
              </a:rPr>
              <a:t>Mid-year urban </a:t>
            </a:r>
            <a:r>
              <a:rPr lang="en-US" sz="2400" b="1" dirty="0" smtClean="0">
                <a:solidFill>
                  <a:schemeClr val="tx1"/>
                </a:solidFill>
                <a:latin typeface="Cambria" pitchFamily="18" charset="0"/>
              </a:rPr>
              <a:t>Population </a:t>
            </a:r>
            <a:r>
              <a:rPr lang="en-US" sz="2400" b="1" dirty="0" smtClean="0">
                <a:solidFill>
                  <a:schemeClr val="tx1"/>
                </a:solidFill>
                <a:latin typeface="Cambria" pitchFamily="18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latin typeface="Cambria" pitchFamily="18" charset="0"/>
              </a:rPr>
              <a:t>as on 1st July 2019)- </a:t>
            </a:r>
            <a:r>
              <a:rPr lang="en-US" sz="2400" b="1" dirty="0" smtClean="0">
                <a:solidFill>
                  <a:srgbClr val="C00000"/>
                </a:solidFill>
                <a:latin typeface="Cambria" pitchFamily="18" charset="0"/>
              </a:rPr>
              <a:t>45.36 </a:t>
            </a:r>
            <a:r>
              <a:rPr lang="en-US" sz="2400" b="1" dirty="0" err="1" smtClean="0">
                <a:solidFill>
                  <a:srgbClr val="C00000"/>
                </a:solidFill>
                <a:latin typeface="Cambria" pitchFamily="18" charset="0"/>
              </a:rPr>
              <a:t>cr</a:t>
            </a:r>
            <a:endParaRPr lang="en-US" sz="2400" b="1" dirty="0" smtClean="0">
              <a:solidFill>
                <a:srgbClr val="C00000"/>
              </a:solidFill>
              <a:latin typeface="Cambria" pitchFamily="18" charset="0"/>
            </a:endParaRPr>
          </a:p>
          <a:p>
            <a:pPr algn="just">
              <a:spcBef>
                <a:spcPts val="0"/>
              </a:spcBef>
            </a:pPr>
            <a:endParaRPr lang="en-US" sz="1050" b="1" dirty="0" smtClean="0">
              <a:solidFill>
                <a:srgbClr val="C00000"/>
              </a:solidFill>
              <a:latin typeface="Cambria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en-US" sz="2400" b="1" dirty="0" smtClean="0">
                <a:solidFill>
                  <a:schemeClr val="tx1"/>
                </a:solidFill>
                <a:latin typeface="Cambria" pitchFamily="18" charset="0"/>
              </a:rPr>
              <a:t>Approx. urban population growth- </a:t>
            </a:r>
            <a:r>
              <a:rPr lang="en-US" sz="2400" b="1" dirty="0" smtClean="0">
                <a:solidFill>
                  <a:srgbClr val="C00000"/>
                </a:solidFill>
                <a:latin typeface="Cambria" pitchFamily="18" charset="0"/>
              </a:rPr>
              <a:t>20%</a:t>
            </a:r>
          </a:p>
          <a:p>
            <a:endParaRPr lang="en-US" sz="2400" b="1" dirty="0" smtClean="0">
              <a:solidFill>
                <a:schemeClr val="tx1"/>
              </a:solidFill>
              <a:latin typeface="Cambria" pitchFamily="18" charset="0"/>
            </a:endParaRPr>
          </a:p>
          <a:p>
            <a:endParaRPr lang="en-US" sz="2400" b="1" dirty="0" smtClean="0">
              <a:solidFill>
                <a:schemeClr val="tx1"/>
              </a:solidFill>
              <a:latin typeface="Cambria" pitchFamily="18" charset="0"/>
            </a:endParaRPr>
          </a:p>
          <a:p>
            <a:endParaRPr lang="en-US" sz="2400" b="1" dirty="0" smtClean="0">
              <a:solidFill>
                <a:schemeClr val="tx1"/>
              </a:solidFill>
              <a:latin typeface="Cambria" pitchFamily="18" charset="0"/>
            </a:endParaRPr>
          </a:p>
          <a:p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Shape 1203">
            <a:extLst>
              <a:ext uri="{FF2B5EF4-FFF2-40B4-BE49-F238E27FC236}">
                <a16:creationId xmlns:a16="http://schemas.microsoft.com/office/drawing/2014/main" xmlns="" id="{1A92EAD8-A465-764E-B745-AB42051BA94C}"/>
              </a:ext>
            </a:extLst>
          </p:cNvPr>
          <p:cNvSpPr/>
          <p:nvPr/>
        </p:nvSpPr>
        <p:spPr>
          <a:xfrm>
            <a:off x="193343" y="136478"/>
            <a:ext cx="11805313" cy="7306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7280"/>
                </a:lnTo>
                <a:lnTo>
                  <a:pt x="10800" y="21600"/>
                </a:lnTo>
                <a:lnTo>
                  <a:pt x="0" y="17280"/>
                </a:ln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000" dirty="0" smtClean="0">
                <a:solidFill>
                  <a:schemeClr val="bg1"/>
                </a:solidFill>
                <a:latin typeface="Cambria" pitchFamily="18" charset="0"/>
                <a:cs typeface="Times New Roman" panose="02020603050405020304" pitchFamily="18" charset="0"/>
              </a:rPr>
              <a:t>Shortfall in Primary health </a:t>
            </a:r>
            <a:r>
              <a:rPr lang="en-US" sz="3000" dirty="0" err="1" smtClean="0">
                <a:solidFill>
                  <a:schemeClr val="bg1"/>
                </a:solidFill>
                <a:latin typeface="Cambria" pitchFamily="18" charset="0"/>
                <a:cs typeface="Times New Roman" panose="02020603050405020304" pitchFamily="18" charset="0"/>
              </a:rPr>
              <a:t>Centres</a:t>
            </a:r>
            <a:r>
              <a:rPr lang="en-US" sz="3000" dirty="0" smtClean="0">
                <a:solidFill>
                  <a:schemeClr val="bg1"/>
                </a:solidFill>
                <a:latin typeface="Cambria" pitchFamily="18" charset="0"/>
                <a:cs typeface="Times New Roman" panose="02020603050405020304" pitchFamily="18" charset="0"/>
              </a:rPr>
              <a:t>- RHS data (2018-19)</a:t>
            </a:r>
            <a:endParaRPr sz="3000" dirty="0">
              <a:solidFill>
                <a:schemeClr val="bg1"/>
              </a:solidFill>
              <a:latin typeface="Cambria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283778" y="1182415"/>
          <a:ext cx="11493060" cy="311857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298612"/>
                <a:gridCol w="2298612"/>
                <a:gridCol w="2298612"/>
                <a:gridCol w="2298612"/>
                <a:gridCol w="2298612"/>
              </a:tblGrid>
              <a:tr h="10214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Health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 Facilities</a:t>
                      </a:r>
                      <a:endParaRPr lang="en-US" sz="2400" dirty="0">
                        <a:solidFill>
                          <a:schemeClr val="tx1"/>
                        </a:solidFill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mbria" pitchFamily="18" charset="0"/>
                        </a:rPr>
                        <a:t>Required as per RHS (2018-19) (no.)</a:t>
                      </a:r>
                      <a:endParaRPr lang="en-US" sz="2400" dirty="0">
                        <a:solidFill>
                          <a:schemeClr val="tx1"/>
                        </a:solidFill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mbria" pitchFamily="18" charset="0"/>
                        </a:rPr>
                        <a:t>In-Position </a:t>
                      </a:r>
                      <a:r>
                        <a:rPr lang="en-US" sz="2400" dirty="0">
                          <a:latin typeface="Cambria" pitchFamily="18" charset="0"/>
                        </a:rPr>
                        <a:t>(no.)</a:t>
                      </a:r>
                      <a:endParaRPr lang="en-US" sz="2400" dirty="0">
                        <a:solidFill>
                          <a:schemeClr val="tx1"/>
                        </a:solidFill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mbria" pitchFamily="18" charset="0"/>
                        </a:rPr>
                        <a:t>Shortfall  (no.)</a:t>
                      </a:r>
                      <a:endParaRPr lang="en-US" sz="2400" dirty="0">
                        <a:solidFill>
                          <a:schemeClr val="tx1"/>
                        </a:solidFill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mbria" pitchFamily="18" charset="0"/>
                        </a:rPr>
                        <a:t>%</a:t>
                      </a:r>
                      <a:endParaRPr lang="en-US" sz="2400" dirty="0">
                        <a:solidFill>
                          <a:schemeClr val="tx1"/>
                        </a:solidFill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0106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 smtClean="0">
                        <a:latin typeface="Cambria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Cambria" pitchFamily="18" charset="0"/>
                        </a:rPr>
                        <a:t>U-PHC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 smtClean="0">
                        <a:latin typeface="Cambria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Cambria" pitchFamily="18" charset="0"/>
                        </a:rPr>
                        <a:t>9072</a:t>
                      </a:r>
                      <a:endParaRPr lang="en-US" sz="24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 smtClean="0">
                        <a:latin typeface="Cambria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Cambria" pitchFamily="18" charset="0"/>
                        </a:rPr>
                        <a:t>5190</a:t>
                      </a:r>
                      <a:endParaRPr lang="en-US" sz="24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 smtClean="0">
                        <a:latin typeface="Cambria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4026</a:t>
                      </a:r>
                      <a:endParaRPr lang="en-US" sz="2400" dirty="0">
                        <a:solidFill>
                          <a:srgbClr val="FF0000"/>
                        </a:solidFill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 smtClean="0">
                        <a:latin typeface="Cambria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Cambria" pitchFamily="18" charset="0"/>
                        </a:rPr>
                        <a:t>44</a:t>
                      </a:r>
                      <a:r>
                        <a:rPr lang="en-US" sz="2800" dirty="0">
                          <a:latin typeface="Cambria" pitchFamily="18" charset="0"/>
                        </a:rPr>
                        <a:t>%</a:t>
                      </a:r>
                      <a:endParaRPr lang="en-US" sz="24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</a:tr>
              <a:tr h="10106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 smtClean="0">
                        <a:latin typeface="Cambria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Cambria" pitchFamily="18" charset="0"/>
                        </a:rPr>
                        <a:t>U-CHC</a:t>
                      </a:r>
                      <a:endParaRPr lang="en-US" sz="2800" b="1" dirty="0" smtClean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 smtClean="0">
                        <a:latin typeface="Cambria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Cambria" pitchFamily="18" charset="0"/>
                        </a:rPr>
                        <a:t>1814</a:t>
                      </a:r>
                      <a:endParaRPr lang="en-US" sz="24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 smtClean="0">
                        <a:latin typeface="Cambria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Cambria" pitchFamily="18" charset="0"/>
                        </a:rPr>
                        <a:t>350</a:t>
                      </a:r>
                      <a:endParaRPr lang="en-US" sz="24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 smtClean="0">
                        <a:latin typeface="Cambria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1464</a:t>
                      </a:r>
                      <a:endParaRPr lang="en-US" sz="2400" dirty="0">
                        <a:solidFill>
                          <a:srgbClr val="FF0000"/>
                        </a:solidFill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 smtClean="0">
                        <a:latin typeface="Cambria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Cambria" pitchFamily="18" charset="0"/>
                        </a:rPr>
                        <a:t>81</a:t>
                      </a:r>
                      <a:r>
                        <a:rPr lang="en-US" sz="2800" dirty="0">
                          <a:latin typeface="Cambria" pitchFamily="18" charset="0"/>
                        </a:rPr>
                        <a:t>%</a:t>
                      </a:r>
                      <a:endParaRPr lang="en-US" sz="24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791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B75CC7-54AD-465F-91D7-14A0721FED0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6905297" y="1417502"/>
            <a:ext cx="14307" cy="439997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Shape 1203">
            <a:extLst>
              <a:ext uri="{FF2B5EF4-FFF2-40B4-BE49-F238E27FC236}">
                <a16:creationId xmlns:a16="http://schemas.microsoft.com/office/drawing/2014/main" xmlns="" id="{1A92EAD8-A465-764E-B745-AB42051BA94C}"/>
              </a:ext>
            </a:extLst>
          </p:cNvPr>
          <p:cNvSpPr/>
          <p:nvPr/>
        </p:nvSpPr>
        <p:spPr>
          <a:xfrm>
            <a:off x="126128" y="1"/>
            <a:ext cx="11805313" cy="772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7280"/>
                </a:lnTo>
                <a:lnTo>
                  <a:pt x="10800" y="21600"/>
                </a:lnTo>
                <a:lnTo>
                  <a:pt x="0" y="17280"/>
                </a:ln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spcBef>
                <a:spcPct val="0"/>
              </a:spcBef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600" b="1" dirty="0" smtClean="0">
                <a:solidFill>
                  <a:schemeClr val="bg1"/>
                </a:solidFill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NUHM Approvals/Progress since 2013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-1" y="1119350"/>
          <a:ext cx="6700346" cy="1426114"/>
        </p:xfrm>
        <a:graphic>
          <a:graphicData uri="http://schemas.openxmlformats.org/drawingml/2006/table">
            <a:tbl>
              <a:tblPr firstRow="1" bandRow="1">
                <a:effectLst>
                  <a:outerShdw blurRad="152400" dist="317500" dir="5400000" sx="90000" sy="-19000" rotWithShape="0">
                    <a:prstClr val="black">
                      <a:alpha val="15000"/>
                    </a:prstClr>
                  </a:outerShdw>
                </a:effectLst>
                <a:tableStyleId>{1E171933-4619-4E11-9A3F-F7608DF75F80}</a:tableStyleId>
              </a:tblPr>
              <a:tblGrid>
                <a:gridCol w="3350173"/>
                <a:gridCol w="3350173"/>
              </a:tblGrid>
              <a:tr h="567560"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en-US" sz="2400" b="1" dirty="0" smtClean="0">
                          <a:solidFill>
                            <a:srgbClr val="C00000"/>
                          </a:solidFill>
                        </a:rPr>
                        <a:t>39044</a:t>
                      </a:r>
                      <a:r>
                        <a:rPr lang="en-US" sz="2400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HR approved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C00000"/>
                          </a:solidFill>
                        </a:rPr>
                        <a:t>4870 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U-PHCs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approved</a:t>
                      </a:r>
                    </a:p>
                    <a:p>
                      <a:pPr algn="ctr"/>
                      <a:endParaRPr lang="en-US" sz="24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603154"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en-US" sz="2400" b="1" dirty="0" smtClean="0">
                          <a:solidFill>
                            <a:srgbClr val="C00000"/>
                          </a:solidFill>
                        </a:rPr>
                        <a:t>74468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ASHA approved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en-US" sz="2400" b="1" dirty="0" smtClean="0">
                          <a:solidFill>
                            <a:srgbClr val="C00000"/>
                          </a:solidFill>
                        </a:rPr>
                        <a:t>92993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MAS approved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1026" name="AutoShape 2" descr="https://apis.mail.yahoo.com/ws/v3/mailboxes/@.id==VjN-J3HcSlN5Gx6K5h32WAhmnv2tFAQmYrFzSGqTLGioj6mb_GcZ_lUnag8w6WMbQXTW8cjQP3NtYPkkfZKqoVfTiw/messages/@.id==ACe1Wd1NWnIiXxrfGQ32OJdA1j8/content/parts/@.id==2/thumbnail?appId=YMailNorr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https://apis.mail.yahoo.com/ws/v3/mailboxes/@.id==VjN-J3HcSlN5Gx6K5h32WAhmnv2tFAQmYrFzSGqTLGioj6mb_GcZ_lUnag8w6WMbQXTW8cjQP3NtYPkkfZKqoVfTiw/messages/@.id==ACe1Wd1NWnIiXxrfGQ32OJdA1j8/content/parts/@.id==2/thumbnail?appId=YMailNorr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67819"/>
            <a:ext cx="6605752" cy="4074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>
            <a:extLst>
              <a:ext uri="{FF2B5EF4-FFF2-40B4-BE49-F238E27FC236}"/>
            </a:extLst>
          </p:cNvPr>
          <p:cNvSpPr/>
          <p:nvPr/>
        </p:nvSpPr>
        <p:spPr>
          <a:xfrm>
            <a:off x="7181850" y="1261308"/>
            <a:ext cx="4799944" cy="4785926"/>
          </a:xfrm>
          <a:prstGeom prst="rect">
            <a:avLst/>
          </a:prstGeom>
          <a:solidFill>
            <a:schemeClr val="bg1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91440" tIns="45720" rIns="91440" bIns="45720"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endParaRPr lang="en-US" sz="1050" dirty="0" smtClean="0">
              <a:latin typeface="Cambria" pitchFamily="18" charset="0"/>
            </a:endParaRPr>
          </a:p>
          <a:p>
            <a:pPr marL="285737" indent="-285737">
              <a:buFont typeface="Wingdings" pitchFamily="2" charset="2"/>
              <a:buChar char="ü"/>
              <a:defRPr/>
            </a:pPr>
            <a:r>
              <a:rPr lang="en-US" sz="2400" dirty="0">
                <a:latin typeface="Cambria" pitchFamily="18" charset="0"/>
              </a:rPr>
              <a:t>HR increased </a:t>
            </a:r>
            <a:r>
              <a:rPr lang="en-US" sz="2400" dirty="0" smtClean="0">
                <a:latin typeface="Cambria" pitchFamily="18" charset="0"/>
              </a:rPr>
              <a:t>from </a:t>
            </a:r>
            <a:r>
              <a:rPr lang="en-US" sz="2400" dirty="0" smtClean="0">
                <a:solidFill>
                  <a:srgbClr val="FF0000"/>
                </a:solidFill>
                <a:latin typeface="Cambria" pitchFamily="18" charset="0"/>
              </a:rPr>
              <a:t>24% to 74%</a:t>
            </a:r>
            <a:endParaRPr lang="en-US" sz="2400" dirty="0">
              <a:solidFill>
                <a:srgbClr val="FF0000"/>
              </a:solidFill>
              <a:latin typeface="Cambria" pitchFamily="18" charset="0"/>
            </a:endParaRPr>
          </a:p>
          <a:p>
            <a:pPr>
              <a:buFont typeface="Wingdings" pitchFamily="2" charset="2"/>
              <a:buChar char="ü"/>
              <a:defRPr/>
            </a:pPr>
            <a:endParaRPr lang="en-US" sz="1000" dirty="0" smtClean="0">
              <a:latin typeface="Cambria" pitchFamily="18" charset="0"/>
            </a:endParaRPr>
          </a:p>
          <a:p>
            <a:pPr marL="285737" indent="-285737">
              <a:buFont typeface="Wingdings" pitchFamily="2" charset="2"/>
              <a:buChar char="ü"/>
              <a:defRPr/>
            </a:pPr>
            <a:r>
              <a:rPr lang="en-US" sz="2400" dirty="0" smtClean="0">
                <a:latin typeface="Cambria" pitchFamily="18" charset="0"/>
              </a:rPr>
              <a:t>Operationalization of </a:t>
            </a:r>
            <a:r>
              <a:rPr lang="en-US" sz="2400" dirty="0">
                <a:latin typeface="Cambria" pitchFamily="18" charset="0"/>
              </a:rPr>
              <a:t>U-PHCs </a:t>
            </a:r>
            <a:r>
              <a:rPr lang="en-US" sz="2400" dirty="0" smtClean="0">
                <a:latin typeface="Cambria" pitchFamily="18" charset="0"/>
              </a:rPr>
              <a:t>increased from </a:t>
            </a:r>
            <a:r>
              <a:rPr lang="en-US" sz="2400" dirty="0" smtClean="0">
                <a:solidFill>
                  <a:srgbClr val="FF0000"/>
                </a:solidFill>
                <a:latin typeface="Cambria" pitchFamily="18" charset="0"/>
              </a:rPr>
              <a:t>72% to 95%</a:t>
            </a:r>
          </a:p>
          <a:p>
            <a:pPr>
              <a:buFont typeface="Wingdings" pitchFamily="2" charset="2"/>
              <a:buChar char="ü"/>
              <a:defRPr/>
            </a:pPr>
            <a:endParaRPr lang="en-US" sz="1000" dirty="0" smtClean="0">
              <a:latin typeface="Cambria" pitchFamily="18" charset="0"/>
            </a:endParaRPr>
          </a:p>
          <a:p>
            <a:pPr marL="285737" indent="-285737">
              <a:buFont typeface="Wingdings" pitchFamily="2" charset="2"/>
              <a:buChar char="ü"/>
              <a:defRPr/>
            </a:pPr>
            <a:r>
              <a:rPr lang="en-US" sz="2400" dirty="0" smtClean="0">
                <a:latin typeface="Cambria" pitchFamily="18" charset="0"/>
              </a:rPr>
              <a:t>ASHAs </a:t>
            </a:r>
            <a:r>
              <a:rPr lang="en-US" sz="2400" dirty="0">
                <a:latin typeface="Cambria" pitchFamily="18" charset="0"/>
              </a:rPr>
              <a:t>engagement </a:t>
            </a:r>
            <a:r>
              <a:rPr lang="en-US" sz="2400" dirty="0" smtClean="0">
                <a:latin typeface="Cambria" pitchFamily="18" charset="0"/>
              </a:rPr>
              <a:t>increased from </a:t>
            </a:r>
            <a:r>
              <a:rPr lang="en-US" sz="2400" dirty="0" smtClean="0">
                <a:solidFill>
                  <a:srgbClr val="FF0000"/>
                </a:solidFill>
                <a:latin typeface="Cambria" pitchFamily="18" charset="0"/>
              </a:rPr>
              <a:t>41% to 88%</a:t>
            </a:r>
          </a:p>
          <a:p>
            <a:pPr marL="285737" indent="-285737">
              <a:buFont typeface="Wingdings" pitchFamily="2" charset="2"/>
              <a:buChar char="ü"/>
              <a:defRPr/>
            </a:pPr>
            <a:endParaRPr 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</a:endParaRPr>
          </a:p>
          <a:p>
            <a:pPr marL="285737" indent="-285737">
              <a:buFont typeface="Wingdings" pitchFamily="2" charset="2"/>
              <a:buChar char="ü"/>
              <a:defRPr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rPr>
              <a:t>MAS format</a:t>
            </a:r>
            <a:r>
              <a:rPr lang="en-US" sz="2400" dirty="0" smtClean="0">
                <a:latin typeface="Cambria" pitchFamily="18" charset="0"/>
              </a:rPr>
              <a:t>ion increased from </a:t>
            </a:r>
            <a:r>
              <a:rPr lang="en-US" sz="2400" dirty="0" smtClean="0">
                <a:solidFill>
                  <a:srgbClr val="FF0000"/>
                </a:solidFill>
                <a:latin typeface="Cambria" pitchFamily="18" charset="0"/>
              </a:rPr>
              <a:t>22% to 83%</a:t>
            </a:r>
          </a:p>
          <a:p>
            <a:pPr marL="285737" indent="-285737">
              <a:buFont typeface="Wingdings" pitchFamily="2" charset="2"/>
              <a:buChar char="ü"/>
              <a:defRPr/>
            </a:pPr>
            <a:endParaRPr lang="en-US" sz="2400" dirty="0" smtClean="0">
              <a:solidFill>
                <a:srgbClr val="FF0000"/>
              </a:solidFill>
              <a:latin typeface="Cambria" pitchFamily="18" charset="0"/>
            </a:endParaRPr>
          </a:p>
          <a:p>
            <a:pPr marL="285737" indent="-285737">
              <a:buFont typeface="Wingdings" pitchFamily="2" charset="2"/>
              <a:buChar char="ü"/>
              <a:defRPr/>
            </a:pPr>
            <a:r>
              <a:rPr lang="en-US" sz="2400" dirty="0" smtClean="0">
                <a:solidFill>
                  <a:srgbClr val="FF0000"/>
                </a:solidFill>
                <a:latin typeface="Cambria" pitchFamily="18" charset="0"/>
              </a:rPr>
              <a:t>3607 (75%) </a:t>
            </a:r>
            <a:r>
              <a:rPr lang="en-US" sz="2400" dirty="0" smtClean="0">
                <a:latin typeface="Cambria" pitchFamily="18" charset="0"/>
              </a:rPr>
              <a:t>HWCs made operational against 4752 approved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18896" y="6369273"/>
            <a:ext cx="3767959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  <a:latin typeface="Cambria" pitchFamily="18" charset="0"/>
              </a:rPr>
              <a:t>U-PHC, </a:t>
            </a:r>
            <a:r>
              <a:rPr lang="en-US" sz="2200" b="1" dirty="0" err="1" smtClean="0">
                <a:solidFill>
                  <a:schemeClr val="tx1"/>
                </a:solidFill>
                <a:latin typeface="Cambria" pitchFamily="18" charset="0"/>
              </a:rPr>
              <a:t>Korba</a:t>
            </a:r>
            <a:r>
              <a:rPr lang="en-US" sz="2200" b="1" dirty="0" smtClean="0">
                <a:solidFill>
                  <a:schemeClr val="tx1"/>
                </a:solidFill>
                <a:latin typeface="Cambria" pitchFamily="18" charset="0"/>
              </a:rPr>
              <a:t>, </a:t>
            </a:r>
            <a:r>
              <a:rPr lang="en-US" sz="2200" b="1" dirty="0" err="1" smtClean="0">
                <a:solidFill>
                  <a:schemeClr val="tx1"/>
                </a:solidFill>
                <a:latin typeface="Cambria" pitchFamily="18" charset="0"/>
              </a:rPr>
              <a:t>Chhatisgarh</a:t>
            </a:r>
            <a:endParaRPr lang="en-US" sz="2200" b="1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625231" y="990600"/>
          <a:ext cx="5314461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6038194" y="990600"/>
          <a:ext cx="5770178" cy="3045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3657600" y="4114800"/>
          <a:ext cx="6017847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6096003"/>
            <a:ext cx="3352800" cy="461469"/>
          </a:xfrm>
          <a:prstGeom prst="rect">
            <a:avLst/>
          </a:prstGeom>
          <a:noFill/>
        </p:spPr>
        <p:txBody>
          <a:bodyPr wrap="square" lIns="91248" tIns="45623" rIns="91248" bIns="45623" rtlCol="0">
            <a:spAutoFit/>
          </a:bodyPr>
          <a:lstStyle/>
          <a:p>
            <a:r>
              <a:rPr lang="en-US" sz="1200" b="1" i="1" dirty="0" smtClean="0"/>
              <a:t>Source: NHM MIS/QPR for period ending June, 2020</a:t>
            </a:r>
            <a:endParaRPr lang="en-US" sz="1200" b="1" i="1" dirty="0"/>
          </a:p>
        </p:txBody>
      </p:sp>
      <p:sp>
        <p:nvSpPr>
          <p:cNvPr id="9" name="Shape 1203">
            <a:extLst>
              <a:ext uri="{FF2B5EF4-FFF2-40B4-BE49-F238E27FC236}">
                <a16:creationId xmlns:a16="http://schemas.microsoft.com/office/drawing/2014/main" xmlns="" id="{1A92EAD8-A465-764E-B745-AB42051BA94C}"/>
              </a:ext>
            </a:extLst>
          </p:cNvPr>
          <p:cNvSpPr/>
          <p:nvPr/>
        </p:nvSpPr>
        <p:spPr>
          <a:xfrm>
            <a:off x="0" y="1"/>
            <a:ext cx="11805313" cy="662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7280"/>
                </a:lnTo>
                <a:lnTo>
                  <a:pt x="10800" y="21600"/>
                </a:lnTo>
                <a:lnTo>
                  <a:pt x="0" y="17280"/>
                </a:ln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spcBef>
                <a:spcPct val="0"/>
              </a:spcBef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IN" sz="3600" b="1" dirty="0" smtClean="0">
                <a:solidFill>
                  <a:schemeClr val="bg1"/>
                </a:solidFill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Physical Progress- State wise</a:t>
            </a:r>
            <a:endParaRPr lang="en-US" sz="3600" b="1" dirty="0" smtClean="0">
              <a:solidFill>
                <a:schemeClr val="bg1"/>
              </a:solidFill>
              <a:latin typeface="Cambria" pitchFamily="18" charset="0"/>
              <a:ea typeface="Helvetica"/>
              <a:cs typeface="Times New Roman" panose="02020603050405020304" pitchFamily="18" charset="0"/>
              <a:sym typeface="Helvetic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>
            <a:graphicFrameLocks/>
          </p:cNvGraphicFramePr>
          <p:nvPr/>
        </p:nvGraphicFramePr>
        <p:xfrm>
          <a:off x="1847528" y="3429000"/>
          <a:ext cx="3859836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523999" y="162094"/>
            <a:ext cx="9144001" cy="1412009"/>
          </a:xfrm>
          <a:noFill/>
        </p:spPr>
        <p:txBody>
          <a:bodyPr>
            <a:normAutofit/>
          </a:bodyPr>
          <a:lstStyle/>
          <a:p>
            <a:pPr algn="ctr"/>
            <a:r>
              <a:rPr lang="en-IN" sz="3600" dirty="0">
                <a:solidFill>
                  <a:srgbClr val="C00000"/>
                </a:solidFill>
                <a:latin typeface="Rockwell" panose="02060603020205020403" pitchFamily="18" charset="0"/>
              </a:rPr>
              <a:t/>
            </a:r>
            <a:br>
              <a:rPr lang="en-IN" sz="3600" dirty="0">
                <a:solidFill>
                  <a:srgbClr val="C00000"/>
                </a:solidFill>
                <a:latin typeface="Rockwell" panose="02060603020205020403" pitchFamily="18" charset="0"/>
              </a:rPr>
            </a:br>
            <a:endParaRPr lang="en-IN" sz="3600" dirty="0">
              <a:solidFill>
                <a:srgbClr val="C00000"/>
              </a:solidFill>
              <a:latin typeface="Rockwell" panose="02060603020205020403" pitchFamily="18" charset="0"/>
            </a:endParaRPr>
          </a:p>
        </p:txBody>
      </p:sp>
      <p:sp>
        <p:nvSpPr>
          <p:cNvPr id="23" name="Shape 1203">
            <a:extLst>
              <a:ext uri="{FF2B5EF4-FFF2-40B4-BE49-F238E27FC236}">
                <a16:creationId xmlns:a16="http://schemas.microsoft.com/office/drawing/2014/main" xmlns="" id="{1A92EAD8-A465-764E-B745-AB42051BA94C}"/>
              </a:ext>
            </a:extLst>
          </p:cNvPr>
          <p:cNvSpPr/>
          <p:nvPr/>
        </p:nvSpPr>
        <p:spPr>
          <a:xfrm>
            <a:off x="0" y="1"/>
            <a:ext cx="11805313" cy="662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7280"/>
                </a:lnTo>
                <a:lnTo>
                  <a:pt x="10800" y="21600"/>
                </a:lnTo>
                <a:lnTo>
                  <a:pt x="0" y="17280"/>
                </a:ln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spcBef>
                <a:spcPct val="0"/>
              </a:spcBef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IN" sz="2800" b="1" dirty="0" smtClean="0">
                <a:solidFill>
                  <a:schemeClr val="bg1"/>
                </a:solidFill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% Approvals </a:t>
            </a:r>
            <a:r>
              <a:rPr lang="en-IN" sz="2800" b="1" dirty="0">
                <a:solidFill>
                  <a:schemeClr val="bg1"/>
                </a:solidFill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 (UPHC, HR, ASHA, MAS </a:t>
            </a:r>
            <a:r>
              <a:rPr lang="en-IN" sz="2800" b="1" dirty="0" smtClean="0">
                <a:solidFill>
                  <a:schemeClr val="bg1"/>
                </a:solidFill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) in </a:t>
            </a:r>
            <a:r>
              <a:rPr lang="en-IN" sz="2800" b="1" dirty="0" smtClean="0">
                <a:solidFill>
                  <a:schemeClr val="bg1"/>
                </a:solidFill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Metros &amp; </a:t>
            </a:r>
            <a:r>
              <a:rPr lang="en-IN" sz="2800" b="1" dirty="0" smtClean="0">
                <a:solidFill>
                  <a:schemeClr val="bg1"/>
                </a:solidFill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Rest of the </a:t>
            </a:r>
            <a:r>
              <a:rPr lang="en-IN" sz="2800" b="1" dirty="0" smtClean="0">
                <a:solidFill>
                  <a:schemeClr val="bg1"/>
                </a:solidFill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State</a:t>
            </a:r>
            <a:endParaRPr lang="en-US" sz="2800" b="1" dirty="0" smtClean="0">
              <a:solidFill>
                <a:schemeClr val="bg1"/>
              </a:solidFill>
              <a:latin typeface="Cambria" pitchFamily="18" charset="0"/>
              <a:ea typeface="Helvetica"/>
              <a:cs typeface="Times New Roman" panose="02020603050405020304" pitchFamily="18" charset="0"/>
              <a:sym typeface="Helvetica"/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839137500"/>
              </p:ext>
            </p:extLst>
          </p:nvPr>
        </p:nvGraphicFramePr>
        <p:xfrm>
          <a:off x="6227379" y="567560"/>
          <a:ext cx="5964621" cy="3184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/>
          <p:nvPr/>
        </p:nvGraphicFramePr>
        <p:xfrm>
          <a:off x="0" y="567560"/>
          <a:ext cx="6290441" cy="3042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6211614" y="3689131"/>
          <a:ext cx="5980386" cy="3168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Chart 13"/>
          <p:cNvGraphicFramePr/>
          <p:nvPr/>
        </p:nvGraphicFramePr>
        <p:xfrm>
          <a:off x="0" y="3626069"/>
          <a:ext cx="6211613" cy="3231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68627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401" y="1066801"/>
            <a:ext cx="11393068" cy="531823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b="1" dirty="0"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 </a:t>
            </a:r>
            <a:r>
              <a:rPr lang="en-US" b="1" dirty="0" smtClean="0"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 Public </a:t>
            </a:r>
            <a:r>
              <a:rPr lang="en-US" b="1" dirty="0"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Private </a:t>
            </a:r>
            <a:r>
              <a:rPr lang="en-US" b="1" dirty="0" smtClean="0"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Partnerships- </a:t>
            </a:r>
          </a:p>
          <a:p>
            <a:pPr marL="0" lvl="0" indent="0">
              <a:buNone/>
            </a:pPr>
            <a:endParaRPr lang="en-US" sz="100" b="1" dirty="0" smtClean="0">
              <a:latin typeface="Cambria" pitchFamily="18" charset="0"/>
            </a:endParaRPr>
          </a:p>
          <a:p>
            <a:pPr lvl="0"/>
            <a:r>
              <a:rPr lang="en-US" b="1" dirty="0" smtClean="0">
                <a:solidFill>
                  <a:srgbClr val="FF0000"/>
                </a:solidFill>
                <a:latin typeface="Cambria" pitchFamily="18" charset="0"/>
              </a:rPr>
              <a:t>Andhra </a:t>
            </a:r>
            <a:r>
              <a:rPr lang="en-US" b="1" dirty="0" smtClean="0">
                <a:solidFill>
                  <a:srgbClr val="FF0000"/>
                </a:solidFill>
                <a:latin typeface="Cambria" pitchFamily="18" charset="0"/>
              </a:rPr>
              <a:t>Pradesh </a:t>
            </a:r>
            <a:r>
              <a:rPr lang="en-US" sz="2400" b="1" dirty="0" smtClean="0">
                <a:latin typeface="Cambria" pitchFamily="18" charset="0"/>
              </a:rPr>
              <a:t>– e-UPHCs  on </a:t>
            </a:r>
            <a:r>
              <a:rPr lang="en-US" sz="2400" b="1" dirty="0">
                <a:latin typeface="Cambria" pitchFamily="18" charset="0"/>
              </a:rPr>
              <a:t>PPP </a:t>
            </a:r>
            <a:r>
              <a:rPr lang="en-US" sz="2400" b="1" dirty="0" smtClean="0">
                <a:latin typeface="Cambria" pitchFamily="18" charset="0"/>
              </a:rPr>
              <a:t>mode </a:t>
            </a:r>
            <a:r>
              <a:rPr lang="en-US" sz="2400" b="1" dirty="0" smtClean="0">
                <a:solidFill>
                  <a:srgbClr val="C00000"/>
                </a:solidFill>
                <a:latin typeface="Cambria" pitchFamily="18" charset="0"/>
              </a:rPr>
              <a:t>(</a:t>
            </a:r>
            <a:r>
              <a:rPr lang="en-US" b="1" dirty="0" smtClean="0">
                <a:solidFill>
                  <a:srgbClr val="C00000"/>
                </a:solidFill>
                <a:latin typeface="Cambria" pitchFamily="18" charset="0"/>
              </a:rPr>
              <a:t>244)</a:t>
            </a:r>
          </a:p>
          <a:p>
            <a:pPr lvl="0">
              <a:buNone/>
            </a:pPr>
            <a:endParaRPr lang="en-US" sz="800" b="1" dirty="0">
              <a:latin typeface="Cambria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en-US" dirty="0">
                <a:latin typeface="Cambria" pitchFamily="18" charset="0"/>
              </a:rPr>
              <a:t>HR, Tele-consultation, IT, Diagnostic services: </a:t>
            </a:r>
            <a:r>
              <a:rPr lang="en-US" b="1" dirty="0">
                <a:solidFill>
                  <a:srgbClr val="0070C0"/>
                </a:solidFill>
                <a:latin typeface="Cambria" pitchFamily="18" charset="0"/>
              </a:rPr>
              <a:t>Supported by </a:t>
            </a:r>
            <a:r>
              <a:rPr lang="en-US" b="1" dirty="0" smtClean="0">
                <a:solidFill>
                  <a:srgbClr val="0070C0"/>
                </a:solidFill>
                <a:latin typeface="Cambria" pitchFamily="18" charset="0"/>
              </a:rPr>
              <a:t>Agency</a:t>
            </a:r>
          </a:p>
          <a:p>
            <a:pPr lvl="1">
              <a:buFont typeface="Wingdings" pitchFamily="2" charset="2"/>
              <a:buChar char="ü"/>
            </a:pPr>
            <a:endParaRPr lang="en-US" sz="1000" b="1" dirty="0">
              <a:solidFill>
                <a:srgbClr val="0070C0"/>
              </a:solidFill>
              <a:latin typeface="Cambria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en-US" dirty="0">
                <a:latin typeface="Cambria" pitchFamily="18" charset="0"/>
              </a:rPr>
              <a:t>Building, Drugs: </a:t>
            </a:r>
            <a:r>
              <a:rPr lang="en-US" b="1" dirty="0">
                <a:solidFill>
                  <a:srgbClr val="0070C0"/>
                </a:solidFill>
                <a:latin typeface="Cambria" pitchFamily="18" charset="0"/>
              </a:rPr>
              <a:t>Provided by State Health </a:t>
            </a:r>
            <a:r>
              <a:rPr lang="en-US" b="1" dirty="0" smtClean="0">
                <a:solidFill>
                  <a:srgbClr val="0070C0"/>
                </a:solidFill>
                <a:latin typeface="Cambria" pitchFamily="18" charset="0"/>
              </a:rPr>
              <a:t>Department</a:t>
            </a:r>
          </a:p>
          <a:p>
            <a:pPr marL="457200" lvl="1" indent="0">
              <a:buNone/>
            </a:pPr>
            <a:endParaRPr lang="en-US" b="1" dirty="0" smtClean="0">
              <a:latin typeface="Cambria" pitchFamily="18" charset="0"/>
            </a:endParaRPr>
          </a:p>
          <a:p>
            <a:r>
              <a:rPr lang="en-IN" b="1" dirty="0" smtClean="0">
                <a:solidFill>
                  <a:srgbClr val="FF0000"/>
                </a:solidFill>
                <a:latin typeface="Cambria" pitchFamily="18" charset="0"/>
              </a:rPr>
              <a:t>Maharashtra </a:t>
            </a:r>
            <a:r>
              <a:rPr lang="en-IN" sz="2600" b="1" dirty="0" smtClean="0">
                <a:solidFill>
                  <a:srgbClr val="FF0000"/>
                </a:solidFill>
                <a:latin typeface="Cambria" pitchFamily="18" charset="0"/>
              </a:rPr>
              <a:t>- </a:t>
            </a:r>
            <a:r>
              <a:rPr lang="en-IN" sz="2400" b="1" dirty="0" smtClean="0">
                <a:latin typeface="Cambria" pitchFamily="18" charset="0"/>
              </a:rPr>
              <a:t> U-PHCs as Model centres </a:t>
            </a:r>
            <a:r>
              <a:rPr lang="en-IN" sz="2400" dirty="0" smtClean="0">
                <a:latin typeface="Cambria" pitchFamily="18" charset="0"/>
              </a:rPr>
              <a:t>in Nagpur corporation in Partnership with TATA Trust-</a:t>
            </a:r>
            <a:r>
              <a:rPr lang="en-IN" dirty="0" smtClean="0">
                <a:latin typeface="Cambria" pitchFamily="18" charset="0"/>
              </a:rPr>
              <a:t> </a:t>
            </a:r>
            <a:r>
              <a:rPr lang="en-IN" dirty="0" smtClean="0">
                <a:solidFill>
                  <a:srgbClr val="C00000"/>
                </a:solidFill>
                <a:latin typeface="Cambria" pitchFamily="18" charset="0"/>
              </a:rPr>
              <a:t>(</a:t>
            </a:r>
            <a:r>
              <a:rPr lang="en-IN" b="1" dirty="0" smtClean="0">
                <a:solidFill>
                  <a:srgbClr val="C00000"/>
                </a:solidFill>
                <a:latin typeface="Cambria" pitchFamily="18" charset="0"/>
              </a:rPr>
              <a:t>26)</a:t>
            </a:r>
          </a:p>
          <a:p>
            <a:pPr>
              <a:buNone/>
            </a:pPr>
            <a:endParaRPr lang="en-IN" sz="700" dirty="0">
              <a:solidFill>
                <a:srgbClr val="FF0000"/>
              </a:solidFill>
              <a:latin typeface="Cambria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en-IN" dirty="0">
                <a:latin typeface="Cambria" pitchFamily="18" charset="0"/>
              </a:rPr>
              <a:t>Infrastructure, IT, investigations through Hub &amp; Spoke model : </a:t>
            </a:r>
            <a:r>
              <a:rPr lang="en-IN" b="1" dirty="0">
                <a:solidFill>
                  <a:srgbClr val="0070C0"/>
                </a:solidFill>
                <a:latin typeface="Cambria" pitchFamily="18" charset="0"/>
              </a:rPr>
              <a:t>Supported by </a:t>
            </a:r>
            <a:r>
              <a:rPr lang="en-IN" b="1" dirty="0" smtClean="0">
                <a:solidFill>
                  <a:srgbClr val="0070C0"/>
                </a:solidFill>
                <a:latin typeface="Cambria" pitchFamily="18" charset="0"/>
              </a:rPr>
              <a:t>Agency</a:t>
            </a:r>
          </a:p>
          <a:p>
            <a:pPr lvl="1">
              <a:buNone/>
            </a:pPr>
            <a:endParaRPr lang="en-IN" sz="1050" dirty="0">
              <a:latin typeface="Cambria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en-US" dirty="0">
                <a:latin typeface="Cambria" pitchFamily="18" charset="0"/>
              </a:rPr>
              <a:t>Building, Drugs: </a:t>
            </a:r>
            <a:r>
              <a:rPr lang="en-US" b="1" dirty="0">
                <a:solidFill>
                  <a:srgbClr val="0070C0"/>
                </a:solidFill>
                <a:latin typeface="Cambria" pitchFamily="18" charset="0"/>
              </a:rPr>
              <a:t>Provided by State Health Department </a:t>
            </a:r>
            <a:endParaRPr lang="en-US" b="1" dirty="0" smtClean="0">
              <a:solidFill>
                <a:srgbClr val="0070C0"/>
              </a:solidFill>
              <a:latin typeface="Cambria" pitchFamily="18" charset="0"/>
            </a:endParaRPr>
          </a:p>
          <a:p>
            <a:pPr marL="457200" lvl="1" indent="0">
              <a:buNone/>
            </a:pPr>
            <a:endParaRPr lang="en-US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323FE-C86E-4077-B9C5-42A25E2BD938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" y="0"/>
            <a:ext cx="12191999" cy="762000"/>
          </a:xfr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 fontAlgn="base">
              <a:spcAft>
                <a:spcPct val="0"/>
              </a:spcAft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600" b="1" dirty="0" smtClean="0">
                <a:solidFill>
                  <a:schemeClr val="bg1"/>
                </a:solidFill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Health Service Delivery Models</a:t>
            </a:r>
            <a:endParaRPr lang="en-US" sz="3600" b="1" dirty="0">
              <a:solidFill>
                <a:schemeClr val="bg1"/>
              </a:solidFill>
              <a:latin typeface="Cambria" pitchFamily="18" charset="0"/>
              <a:ea typeface="Helvetica"/>
              <a:cs typeface="Times New Roman" panose="02020603050405020304" pitchFamily="18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1568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762000"/>
          </a:xfr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vert="horz" wrap="square" lIns="45719" tIns="45719" rIns="45719" bIns="45719" numCol="1" rtlCol="0" anchor="ctr">
            <a:noAutofit/>
          </a:bodyPr>
          <a:lstStyle/>
          <a:p>
            <a:pPr algn="l" fontAlgn="base">
              <a:spcAft>
                <a:spcPct val="0"/>
              </a:spcAft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600" b="1" dirty="0" err="1" smtClean="0">
                <a:solidFill>
                  <a:schemeClr val="bg1"/>
                </a:solidFill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Contd</a:t>
            </a:r>
            <a:r>
              <a:rPr lang="en-US" sz="3600" b="1" dirty="0" smtClean="0">
                <a:solidFill>
                  <a:schemeClr val="bg1"/>
                </a:solidFill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…</a:t>
            </a:r>
            <a:endParaRPr lang="en-US" sz="3600" b="1" dirty="0">
              <a:solidFill>
                <a:schemeClr val="bg1"/>
              </a:solidFill>
              <a:latin typeface="Cambria" pitchFamily="18" charset="0"/>
              <a:ea typeface="Helvetica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2248" y="1119352"/>
            <a:ext cx="11745311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600" b="1" dirty="0" smtClean="0">
                <a:solidFill>
                  <a:srgbClr val="FF0000"/>
                </a:solidFill>
                <a:latin typeface="Cambria" pitchFamily="18" charset="0"/>
              </a:rPr>
              <a:t>  </a:t>
            </a:r>
            <a:r>
              <a:rPr lang="en-US" sz="2800" b="1" dirty="0" smtClean="0">
                <a:solidFill>
                  <a:srgbClr val="FF0000"/>
                </a:solidFill>
                <a:latin typeface="Cambria" pitchFamily="18" charset="0"/>
              </a:rPr>
              <a:t>Tamil Nadu- </a:t>
            </a:r>
            <a:r>
              <a:rPr lang="en-US" sz="2600" dirty="0" smtClean="0">
                <a:latin typeface="Cambria" pitchFamily="18" charset="0"/>
              </a:rPr>
              <a:t>Specialist </a:t>
            </a:r>
            <a:r>
              <a:rPr lang="en-US" sz="2600" dirty="0">
                <a:latin typeface="Cambria" pitchFamily="18" charset="0"/>
              </a:rPr>
              <a:t>services </a:t>
            </a:r>
            <a:r>
              <a:rPr lang="en-US" sz="2600" dirty="0" smtClean="0">
                <a:latin typeface="Cambria" pitchFamily="18" charset="0"/>
              </a:rPr>
              <a:t>at </a:t>
            </a:r>
            <a:r>
              <a:rPr lang="en-US" sz="2600" b="1" dirty="0" smtClean="0">
                <a:solidFill>
                  <a:srgbClr val="0070C0"/>
                </a:solidFill>
                <a:latin typeface="Cambria" pitchFamily="18" charset="0"/>
              </a:rPr>
              <a:t>Polyclinics </a:t>
            </a:r>
            <a:r>
              <a:rPr lang="en-GB" sz="2600" dirty="0">
                <a:latin typeface="Cambria" pitchFamily="18" charset="0"/>
              </a:rPr>
              <a:t>;</a:t>
            </a:r>
            <a:r>
              <a:rPr lang="en-GB" sz="2600" dirty="0" smtClean="0">
                <a:latin typeface="Cambria" pitchFamily="18" charset="0"/>
              </a:rPr>
              <a:t> weekly </a:t>
            </a:r>
            <a:r>
              <a:rPr lang="en-GB" sz="2600" dirty="0">
                <a:latin typeface="Cambria" pitchFamily="18" charset="0"/>
              </a:rPr>
              <a:t>roster </a:t>
            </a:r>
            <a:r>
              <a:rPr lang="en-GB" sz="2600" dirty="0" smtClean="0">
                <a:latin typeface="Cambria" pitchFamily="18" charset="0"/>
              </a:rPr>
              <a:t>of services </a:t>
            </a:r>
            <a:r>
              <a:rPr lang="en-GB" sz="2400" b="1" dirty="0" smtClean="0">
                <a:solidFill>
                  <a:srgbClr val="FF0000"/>
                </a:solidFill>
                <a:latin typeface="Cambria" pitchFamily="18" charset="0"/>
              </a:rPr>
              <a:t>(96)</a:t>
            </a:r>
          </a:p>
          <a:p>
            <a:pPr>
              <a:buFont typeface="Wingdings" pitchFamily="2" charset="2"/>
              <a:buChar char="ü"/>
            </a:pPr>
            <a:endParaRPr lang="en-GB" sz="2800" b="1" dirty="0">
              <a:solidFill>
                <a:srgbClr val="FF0000"/>
              </a:solidFill>
              <a:latin typeface="Cambria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GB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GB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GB" sz="2800" b="1" dirty="0">
              <a:solidFill>
                <a:srgbClr val="FF0000"/>
              </a:solidFill>
              <a:latin typeface="Cambria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GB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GB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endParaRPr lang="en-GB" sz="2600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US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800" b="1" dirty="0" err="1" smtClean="0">
                <a:solidFill>
                  <a:srgbClr val="FF0000"/>
                </a:solidFill>
                <a:latin typeface="Cambria" pitchFamily="18" charset="0"/>
              </a:rPr>
              <a:t>Telangana</a:t>
            </a:r>
            <a:r>
              <a:rPr lang="en-US" sz="2800" b="1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Cambria" pitchFamily="18" charset="0"/>
              </a:rPr>
              <a:t>- </a:t>
            </a:r>
            <a:r>
              <a:rPr lang="en-US" sz="2600" b="1" dirty="0" err="1" smtClean="0">
                <a:solidFill>
                  <a:srgbClr val="0070C0"/>
                </a:solidFill>
                <a:latin typeface="Cambria" pitchFamily="18" charset="0"/>
              </a:rPr>
              <a:t>Basti</a:t>
            </a:r>
            <a:r>
              <a:rPr lang="en-US" sz="2600" b="1" dirty="0" smtClean="0">
                <a:solidFill>
                  <a:srgbClr val="0070C0"/>
                </a:solidFill>
                <a:latin typeface="Cambria" pitchFamily="18" charset="0"/>
              </a:rPr>
              <a:t> </a:t>
            </a:r>
            <a:r>
              <a:rPr lang="en-US" sz="2600" b="1" dirty="0" err="1" smtClean="0">
                <a:solidFill>
                  <a:srgbClr val="0070C0"/>
                </a:solidFill>
                <a:latin typeface="Cambria" pitchFamily="18" charset="0"/>
              </a:rPr>
              <a:t>Dawakhana</a:t>
            </a:r>
            <a:r>
              <a:rPr lang="en-US" sz="2600" b="1" dirty="0" smtClean="0">
                <a:solidFill>
                  <a:srgbClr val="0070C0"/>
                </a:solidFill>
                <a:latin typeface="Cambria" pitchFamily="18" charset="0"/>
              </a:rPr>
              <a:t> functional in GHMC.</a:t>
            </a:r>
            <a:r>
              <a:rPr lang="en-US" sz="2600" dirty="0" smtClean="0">
                <a:latin typeface="Cambria" pitchFamily="18" charset="0"/>
              </a:rPr>
              <a:t> Buildings provided by ULBs in slum &amp; similar habitations </a:t>
            </a:r>
            <a:r>
              <a:rPr lang="en-US" sz="2600" b="1" dirty="0" smtClean="0">
                <a:solidFill>
                  <a:srgbClr val="FF0000"/>
                </a:solidFill>
                <a:latin typeface="Cambria" pitchFamily="18" charset="0"/>
              </a:rPr>
              <a:t>(350)</a:t>
            </a:r>
            <a:endParaRPr lang="en-US" sz="2600" b="1" dirty="0">
              <a:solidFill>
                <a:srgbClr val="FF0000"/>
              </a:solidFill>
              <a:latin typeface="Cambria" pitchFamily="18" charset="0"/>
            </a:endParaRPr>
          </a:p>
          <a:p>
            <a:endParaRPr lang="en-US" sz="2600" b="1" dirty="0">
              <a:solidFill>
                <a:srgbClr val="FF0000"/>
              </a:solidFill>
              <a:latin typeface="Cambria" pitchFamily="18" charset="0"/>
            </a:endParaRPr>
          </a:p>
          <a:p>
            <a:endParaRPr lang="en-US" sz="26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9</a:t>
            </a:fld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354723" y="1907628"/>
            <a:ext cx="11540360" cy="26801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rgbClr val="0070C0"/>
                </a:solidFill>
                <a:latin typeface="Cambria" pitchFamily="18" charset="0"/>
              </a:rPr>
              <a:t>Roster of services-</a:t>
            </a:r>
            <a:endParaRPr lang="en-US" sz="2400" b="1" dirty="0" smtClean="0">
              <a:solidFill>
                <a:srgbClr val="0070C0"/>
              </a:solidFill>
              <a:latin typeface="Cambria" pitchFamily="18" charset="0"/>
            </a:endParaRPr>
          </a:p>
          <a:p>
            <a:pPr algn="ctr"/>
            <a:endParaRPr lang="en-US" sz="1050" b="1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2200" dirty="0" smtClean="0">
                <a:solidFill>
                  <a:schemeClr val="tx1"/>
                </a:solidFill>
                <a:latin typeface="Cambria" pitchFamily="18" charset="0"/>
              </a:rPr>
              <a:t>Monday –  General Medicine &amp; Dermatology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2200" dirty="0" smtClean="0">
                <a:solidFill>
                  <a:schemeClr val="tx1"/>
                </a:solidFill>
                <a:latin typeface="Cambria" pitchFamily="18" charset="0"/>
              </a:rPr>
              <a:t>Tuesday – </a:t>
            </a:r>
            <a:r>
              <a:rPr lang="en-US" sz="2200" dirty="0" err="1" smtClean="0">
                <a:solidFill>
                  <a:schemeClr val="tx1"/>
                </a:solidFill>
                <a:latin typeface="Cambria" pitchFamily="18" charset="0"/>
              </a:rPr>
              <a:t>Obs</a:t>
            </a:r>
            <a:r>
              <a:rPr lang="en-US" sz="2200" dirty="0" smtClean="0">
                <a:solidFill>
                  <a:schemeClr val="tx1"/>
                </a:solidFill>
                <a:latin typeface="Cambria" pitchFamily="18" charset="0"/>
              </a:rPr>
              <a:t>/ </a:t>
            </a:r>
            <a:r>
              <a:rPr lang="en-US" sz="2200" dirty="0" err="1" smtClean="0">
                <a:solidFill>
                  <a:schemeClr val="tx1"/>
                </a:solidFill>
                <a:latin typeface="Cambria" pitchFamily="18" charset="0"/>
              </a:rPr>
              <a:t>Gynae</a:t>
            </a:r>
            <a:r>
              <a:rPr lang="en-US" sz="2200" dirty="0" smtClean="0">
                <a:solidFill>
                  <a:schemeClr val="tx1"/>
                </a:solidFill>
                <a:latin typeface="Cambria" pitchFamily="18" charset="0"/>
              </a:rPr>
              <a:t> &amp; Dental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2200" dirty="0" smtClean="0">
                <a:solidFill>
                  <a:schemeClr val="tx1"/>
                </a:solidFill>
                <a:latin typeface="Cambria" pitchFamily="18" charset="0"/>
              </a:rPr>
              <a:t>Wednesday – Pediatrics and Ophthalmology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2200" dirty="0" smtClean="0">
                <a:solidFill>
                  <a:schemeClr val="tx1"/>
                </a:solidFill>
                <a:latin typeface="Cambria" pitchFamily="18" charset="0"/>
              </a:rPr>
              <a:t>Thursday – Ortho and Physiotherapy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2200" dirty="0" smtClean="0">
                <a:solidFill>
                  <a:schemeClr val="tx1"/>
                </a:solidFill>
                <a:latin typeface="Cambria" pitchFamily="18" charset="0"/>
              </a:rPr>
              <a:t>Friday – ENT and Dental 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2200" dirty="0" smtClean="0">
                <a:solidFill>
                  <a:schemeClr val="tx1"/>
                </a:solidFill>
                <a:latin typeface="Cambria" pitchFamily="18" charset="0"/>
              </a:rPr>
              <a:t>Saturday - Psychiatry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06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8200"/>
          </a:xfr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vert="horz" wrap="square" lIns="45719" tIns="45719" rIns="45719" bIns="45719" numCol="1" rtlCol="0" anchor="ctr">
            <a:noAutofit/>
          </a:bodyPr>
          <a:lstStyle/>
          <a:p>
            <a:pPr algn="ctr" fontAlgn="base">
              <a:spcAft>
                <a:spcPct val="0"/>
              </a:spcAft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IN" sz="3600" b="1" dirty="0" smtClean="0">
                <a:solidFill>
                  <a:schemeClr val="bg1"/>
                </a:solidFill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Service Delivery reported in HMIS portal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6096002"/>
            <a:ext cx="12192000" cy="338358"/>
          </a:xfrm>
          <a:prstGeom prst="rect">
            <a:avLst/>
          </a:prstGeom>
          <a:noFill/>
        </p:spPr>
        <p:txBody>
          <a:bodyPr wrap="square" lIns="91248" tIns="45623" rIns="91248" bIns="45623" rtlCol="0">
            <a:spAutoFit/>
          </a:bodyPr>
          <a:lstStyle/>
          <a:p>
            <a:r>
              <a:rPr lang="en-US" sz="1600" b="1" i="1" dirty="0" smtClean="0"/>
              <a:t>Source: NHM HMIS Portal</a:t>
            </a:r>
            <a:endParaRPr lang="en-US" sz="1600" b="1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323FE-C86E-4077-B9C5-42A25E2BD938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7" name="Chart 6"/>
          <p:cNvGraphicFramePr/>
          <p:nvPr/>
        </p:nvGraphicFramePr>
        <p:xfrm>
          <a:off x="0" y="1219201"/>
          <a:ext cx="5994400" cy="376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6197600" y="1066800"/>
          <a:ext cx="54864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8"/>
          <p:cNvSpPr/>
          <p:nvPr/>
        </p:nvSpPr>
        <p:spPr>
          <a:xfrm>
            <a:off x="5486400" y="4953000"/>
            <a:ext cx="6400800" cy="17158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/>
                </a:solidFill>
                <a:latin typeface="Cambria" pitchFamily="18" charset="0"/>
              </a:rPr>
              <a:t>Immunization focused in 14 cities supported by WHO- </a:t>
            </a:r>
            <a:r>
              <a:rPr lang="en-US" sz="2000" dirty="0" err="1" smtClean="0">
                <a:solidFill>
                  <a:schemeClr val="tx1"/>
                </a:solidFill>
                <a:latin typeface="Cambria" pitchFamily="18" charset="0"/>
              </a:rPr>
              <a:t>Guwahati</a:t>
            </a:r>
            <a:r>
              <a:rPr lang="en-US" sz="2000" dirty="0" smtClean="0">
                <a:solidFill>
                  <a:schemeClr val="tx1"/>
                </a:solidFill>
                <a:latin typeface="Cambria" pitchFamily="18" charset="0"/>
              </a:rPr>
              <a:t>, Gaya, </a:t>
            </a:r>
            <a:r>
              <a:rPr lang="en-US" sz="2000" dirty="0" err="1" smtClean="0">
                <a:solidFill>
                  <a:schemeClr val="tx1"/>
                </a:solidFill>
                <a:latin typeface="Cambria" pitchFamily="18" charset="0"/>
              </a:rPr>
              <a:t>Muzzafarpur</a:t>
            </a:r>
            <a:r>
              <a:rPr lang="en-US" sz="2000" dirty="0" smtClean="0">
                <a:solidFill>
                  <a:schemeClr val="tx1"/>
                </a:solidFill>
                <a:latin typeface="Cambria" pitchFamily="18" charset="0"/>
              </a:rPr>
              <a:t>, Patna, Bangalore, BBMP, Bhopal, Indore,  Agra, Allahabad, Ghaziabad, Kanpur, Varanasi and </a:t>
            </a:r>
            <a:r>
              <a:rPr lang="en-US" sz="2000" dirty="0" err="1" smtClean="0">
                <a:solidFill>
                  <a:schemeClr val="tx1"/>
                </a:solidFill>
                <a:latin typeface="Cambria" pitchFamily="18" charset="0"/>
              </a:rPr>
              <a:t>Lucknow</a:t>
            </a:r>
            <a:r>
              <a:rPr lang="en-US" sz="2000" dirty="0" smtClean="0">
                <a:solidFill>
                  <a:schemeClr val="tx1"/>
                </a:solidFill>
                <a:latin typeface="Cambria" pitchFamily="18" charset="0"/>
              </a:rPr>
              <a:t>.</a:t>
            </a:r>
            <a:endParaRPr lang="en-US" sz="20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609600" y="2133600"/>
            <a:ext cx="5080000" cy="12954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6400800" y="2209800"/>
            <a:ext cx="5384800" cy="12954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983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406401" y="893381"/>
          <a:ext cx="11785599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5770190"/>
            <a:ext cx="12192000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N" sz="2000" b="1" dirty="0" smtClean="0"/>
              <a:t>Central Allocation </a:t>
            </a:r>
            <a:r>
              <a:rPr lang="en-IN" sz="2000" dirty="0" smtClean="0"/>
              <a:t>– Rs. 7837 </a:t>
            </a:r>
            <a:r>
              <a:rPr lang="en-IN" sz="2000" dirty="0" err="1" smtClean="0"/>
              <a:t>crore</a:t>
            </a:r>
            <a:r>
              <a:rPr lang="en-IN" sz="2000" dirty="0" smtClean="0"/>
              <a:t> till FY 2019-20</a:t>
            </a:r>
          </a:p>
          <a:p>
            <a:r>
              <a:rPr lang="en-IN" sz="2000" b="1" dirty="0" smtClean="0"/>
              <a:t>Central Releases </a:t>
            </a:r>
            <a:r>
              <a:rPr lang="en-IN" sz="2000" dirty="0" smtClean="0"/>
              <a:t>- Rs. 5715 </a:t>
            </a:r>
            <a:r>
              <a:rPr lang="en-IN" sz="2000" dirty="0" err="1" smtClean="0"/>
              <a:t>crore</a:t>
            </a:r>
            <a:r>
              <a:rPr lang="en-IN" sz="2000" dirty="0" smtClean="0"/>
              <a:t> till F.Y. 2019-20</a:t>
            </a:r>
          </a:p>
          <a:p>
            <a:r>
              <a:rPr lang="en-IN" sz="2000" b="1" dirty="0" smtClean="0"/>
              <a:t>Expenditure Reported </a:t>
            </a:r>
            <a:r>
              <a:rPr lang="en-IN" sz="2000" dirty="0" smtClean="0"/>
              <a:t>– Rs. 6802 </a:t>
            </a:r>
            <a:r>
              <a:rPr lang="en-IN" sz="2000" dirty="0" err="1" smtClean="0"/>
              <a:t>crore</a:t>
            </a:r>
            <a:r>
              <a:rPr lang="en-IN" sz="2000" dirty="0" smtClean="0"/>
              <a:t> till F.Y. 2019-20</a:t>
            </a:r>
            <a:endParaRPr lang="en-IN" sz="20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vert="horz" wrap="square" lIns="45719" tIns="45719" rIns="45719" bIns="45719" numCol="1" rtlCol="0" anchor="ctr">
            <a:noAutofit/>
          </a:bodyPr>
          <a:lstStyle/>
          <a:p>
            <a:pPr lvl="0"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I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Financial Progress- </a:t>
            </a:r>
            <a:r>
              <a:rPr lang="en-IN" sz="3200" dirty="0" smtClean="0">
                <a:solidFill>
                  <a:schemeClr val="bg1"/>
                </a:solidFill>
                <a:latin typeface="Cambria" pitchFamily="18" charset="0"/>
              </a:rPr>
              <a:t>Year wise central allocation, fund releases and expenditure</a:t>
            </a:r>
            <a:r>
              <a:rPr kumimoji="0" lang="en-I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36483" y="1"/>
            <a:ext cx="11698014" cy="898633"/>
          </a:xfr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vert="horz" wrap="square" lIns="45719" tIns="45719" rIns="45719" bIns="45719" numCol="1" rtlCol="0" anchor="ctr">
            <a:noAutofit/>
          </a:bodyPr>
          <a:lstStyle/>
          <a:p>
            <a:pPr algn="ctr" fontAlgn="base">
              <a:spcAft>
                <a:spcPct val="0"/>
              </a:spcAft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IN" sz="3600" b="1" dirty="0" smtClean="0">
                <a:solidFill>
                  <a:schemeClr val="bg1"/>
                </a:solidFill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Year wise trend- Utilization of funds</a:t>
            </a:r>
            <a:endParaRPr lang="en-IN" sz="3600" b="1" dirty="0">
              <a:solidFill>
                <a:schemeClr val="bg1"/>
              </a:solidFill>
              <a:latin typeface="Cambria" pitchFamily="18" charset="0"/>
              <a:ea typeface="Helvetica"/>
              <a:cs typeface="Times New Roman" panose="02020603050405020304" pitchFamily="18" charset="0"/>
              <a:sym typeface="Helvetica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609600" y="1447800"/>
          <a:ext cx="110744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476" y="0"/>
            <a:ext cx="10972800" cy="868362"/>
          </a:xfr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vert="horz" wrap="square" lIns="45719" tIns="45719" rIns="45719" bIns="45719" numCol="1" rtlCol="0" anchor="ctr">
            <a:noAutofit/>
          </a:bodyPr>
          <a:lstStyle/>
          <a:p>
            <a:pPr algn="ctr" fontAlgn="base">
              <a:spcAft>
                <a:spcPct val="0"/>
              </a:spcAft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IN" sz="3200" b="1" dirty="0" smtClean="0">
                <a:solidFill>
                  <a:schemeClr val="bg1"/>
                </a:solidFill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Major components of NUHM expenditure (FY 2019-20)</a:t>
            </a:r>
            <a:endParaRPr lang="en-IN" sz="3200" b="1" dirty="0">
              <a:solidFill>
                <a:schemeClr val="bg1"/>
              </a:solidFill>
              <a:latin typeface="Cambria" pitchFamily="18" charset="0"/>
              <a:ea typeface="Helvetica"/>
              <a:cs typeface="Times New Roman" panose="02020603050405020304" pitchFamily="18" charset="0"/>
              <a:sym typeface="Helvetica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189186" y="1058917"/>
          <a:ext cx="12002814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76" y="1098331"/>
            <a:ext cx="11477296" cy="54864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600" b="1" dirty="0" smtClean="0">
                <a:latin typeface="Cambria" pitchFamily="18" charset="0"/>
              </a:rPr>
              <a:t>AB-HWCs- Operationalizing </a:t>
            </a:r>
            <a:r>
              <a:rPr lang="en-US" sz="2600" b="1" dirty="0" smtClean="0">
                <a:latin typeface="Cambria" pitchFamily="18" charset="0"/>
              </a:rPr>
              <a:t>all  UPHCs as HWCs </a:t>
            </a:r>
            <a:r>
              <a:rPr lang="en-US" sz="2600" b="1" dirty="0">
                <a:latin typeface="Cambria" pitchFamily="18" charset="0"/>
              </a:rPr>
              <a:t>:</a:t>
            </a:r>
            <a:endParaRPr lang="en-US" sz="2600" b="1" dirty="0" smtClean="0">
              <a:latin typeface="Cambria" pitchFamily="18" charset="0"/>
            </a:endParaRPr>
          </a:p>
          <a:p>
            <a:pPr>
              <a:spcBef>
                <a:spcPts val="600"/>
              </a:spcBef>
              <a:buNone/>
            </a:pPr>
            <a:endParaRPr lang="en-US" sz="1600" dirty="0" smtClean="0">
              <a:latin typeface="Cambria" pitchFamily="18" charset="0"/>
            </a:endParaRP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sz="2600" dirty="0" smtClean="0">
                <a:latin typeface="Cambria" pitchFamily="18" charset="0"/>
              </a:rPr>
              <a:t>Budgeting </a:t>
            </a:r>
            <a:r>
              <a:rPr lang="en-US" sz="2600" dirty="0" smtClean="0">
                <a:latin typeface="Cambria" pitchFamily="18" charset="0"/>
              </a:rPr>
              <a:t>for HR</a:t>
            </a:r>
            <a:r>
              <a:rPr lang="en-US" sz="2600" dirty="0" smtClean="0">
                <a:latin typeface="Cambria" pitchFamily="18" charset="0"/>
              </a:rPr>
              <a:t>, drugs </a:t>
            </a:r>
            <a:r>
              <a:rPr lang="en-US" sz="2600" dirty="0" smtClean="0">
                <a:latin typeface="Cambria" pitchFamily="18" charset="0"/>
              </a:rPr>
              <a:t>&amp; diagnostics, </a:t>
            </a:r>
            <a:r>
              <a:rPr lang="en-US" sz="2600" dirty="0" smtClean="0">
                <a:latin typeface="Cambria" pitchFamily="18" charset="0"/>
              </a:rPr>
              <a:t>IT systems etc</a:t>
            </a:r>
            <a:r>
              <a:rPr lang="en-US" sz="2600" dirty="0">
                <a:latin typeface="Cambria" pitchFamily="18" charset="0"/>
              </a:rPr>
              <a:t>. in State PIPs </a:t>
            </a:r>
            <a:endParaRPr lang="en-US" sz="2600" dirty="0" smtClean="0">
              <a:latin typeface="Cambria" pitchFamily="18" charset="0"/>
            </a:endParaRPr>
          </a:p>
          <a:p>
            <a:pPr>
              <a:spcBef>
                <a:spcPts val="600"/>
              </a:spcBef>
              <a:buNone/>
            </a:pPr>
            <a:endParaRPr lang="en-US" sz="1600" dirty="0" smtClean="0">
              <a:latin typeface="Cambria" pitchFamily="18" charset="0"/>
            </a:endParaRP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sz="2600" dirty="0" smtClean="0">
                <a:latin typeface="Cambria" pitchFamily="18" charset="0"/>
              </a:rPr>
              <a:t>Planning &amp;implementation of HWCs in Metro cities- in collaboration with  ULB Nodal officers </a:t>
            </a:r>
            <a:endParaRPr lang="en-US" sz="2600" dirty="0" smtClean="0">
              <a:latin typeface="Cambria" pitchFamily="18" charset="0"/>
            </a:endParaRPr>
          </a:p>
          <a:p>
            <a:pPr lvl="0">
              <a:buNone/>
            </a:pPr>
            <a:endParaRPr lang="en-US" sz="100" dirty="0">
              <a:latin typeface="Cambria" pitchFamily="18" charset="0"/>
            </a:endParaRP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sz="2600" dirty="0" smtClean="0">
                <a:latin typeface="Cambria" pitchFamily="18" charset="0"/>
              </a:rPr>
              <a:t>Daily </a:t>
            </a:r>
            <a:r>
              <a:rPr lang="en-US" sz="2600" dirty="0">
                <a:latin typeface="Cambria" pitchFamily="18" charset="0"/>
              </a:rPr>
              <a:t>reporting and Monthly reporting at AB-HWC portal</a:t>
            </a:r>
          </a:p>
          <a:p>
            <a:pPr lvl="0">
              <a:spcBef>
                <a:spcPts val="600"/>
              </a:spcBef>
              <a:buNone/>
            </a:pPr>
            <a:endParaRPr lang="en-US" sz="2400" dirty="0" smtClean="0">
              <a:latin typeface="Cambria" pitchFamily="18" charset="0"/>
            </a:endParaRPr>
          </a:p>
          <a:p>
            <a:pPr>
              <a:spcBef>
                <a:spcPts val="600"/>
              </a:spcBef>
            </a:pPr>
            <a:r>
              <a:rPr lang="en-IN" sz="2600" b="1" dirty="0">
                <a:latin typeface="Cambria" pitchFamily="18" charset="0"/>
              </a:rPr>
              <a:t>Prioritizing NCD </a:t>
            </a:r>
            <a:r>
              <a:rPr lang="en-IN" sz="2600" b="1" dirty="0" smtClean="0">
                <a:latin typeface="Cambria" pitchFamily="18" charset="0"/>
              </a:rPr>
              <a:t>screening- Population enumeration, </a:t>
            </a:r>
            <a:r>
              <a:rPr lang="en-IN" sz="2600" b="1" dirty="0">
                <a:latin typeface="Cambria" pitchFamily="18" charset="0"/>
              </a:rPr>
              <a:t>filling up of CBAC formats etc. </a:t>
            </a:r>
          </a:p>
          <a:p>
            <a:pPr marL="0" lvl="0" indent="0">
              <a:spcBef>
                <a:spcPts val="600"/>
              </a:spcBef>
              <a:buNone/>
            </a:pPr>
            <a:endParaRPr lang="en-US" sz="1600" b="1" dirty="0" smtClean="0">
              <a:latin typeface="Cambria" pitchFamily="18" charset="0"/>
            </a:endParaRPr>
          </a:p>
          <a:p>
            <a:pPr lvl="0">
              <a:spcBef>
                <a:spcPts val="600"/>
              </a:spcBef>
            </a:pPr>
            <a:r>
              <a:rPr lang="en-US" sz="2600" b="1" dirty="0" smtClean="0">
                <a:latin typeface="Cambria" pitchFamily="18" charset="0"/>
              </a:rPr>
              <a:t>Planning for UPHCs to </a:t>
            </a:r>
            <a:r>
              <a:rPr lang="en-US" sz="2600" b="1" dirty="0" smtClean="0">
                <a:latin typeface="Cambria" pitchFamily="18" charset="0"/>
              </a:rPr>
              <a:t>address </a:t>
            </a:r>
            <a:r>
              <a:rPr lang="en-US" sz="2600" b="1" dirty="0" smtClean="0">
                <a:latin typeface="Cambria" pitchFamily="18" charset="0"/>
              </a:rPr>
              <a:t>the shortfalls</a:t>
            </a:r>
            <a:endParaRPr lang="en-US" sz="2600" b="1" dirty="0" smtClean="0">
              <a:latin typeface="Cambria" pitchFamily="18" charset="0"/>
            </a:endParaRPr>
          </a:p>
          <a:p>
            <a:pPr lvl="0">
              <a:buNone/>
            </a:pPr>
            <a:endParaRPr lang="en-US" sz="100" dirty="0" smtClean="0">
              <a:latin typeface="Cambria" pitchFamily="18" charset="0"/>
            </a:endParaRPr>
          </a:p>
          <a:p>
            <a:pPr>
              <a:spcBef>
                <a:spcPts val="600"/>
              </a:spcBef>
              <a:buNone/>
            </a:pPr>
            <a:endParaRPr lang="en-US" sz="100" dirty="0" smtClean="0">
              <a:latin typeface="Cambria" pitchFamily="18" charset="0"/>
            </a:endParaRPr>
          </a:p>
          <a:p>
            <a:pPr>
              <a:buNone/>
            </a:pPr>
            <a:endParaRPr lang="en-US" sz="100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US" sz="2600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US" sz="2600" dirty="0" smtClean="0">
              <a:latin typeface="Cambria" pitchFamily="18" charset="0"/>
            </a:endParaRPr>
          </a:p>
          <a:p>
            <a:pPr lvl="0">
              <a:buFont typeface="Wingdings" pitchFamily="2" charset="2"/>
              <a:buChar char="ü"/>
            </a:pPr>
            <a:endParaRPr lang="en-US" sz="2600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US" sz="2600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US" sz="2600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US" sz="2600" dirty="0" smtClean="0">
              <a:latin typeface="Cambria" pitchFamily="18" charset="0"/>
            </a:endParaRPr>
          </a:p>
          <a:p>
            <a:pPr lvl="0">
              <a:buFont typeface="Wingdings" pitchFamily="2" charset="2"/>
              <a:buChar char="ü"/>
            </a:pPr>
            <a:endParaRPr lang="en-US" sz="2600" dirty="0" smtClean="0">
              <a:latin typeface="Cambria" pitchFamily="18" charset="0"/>
            </a:endParaRPr>
          </a:p>
          <a:p>
            <a:pPr lvl="0">
              <a:buFont typeface="Wingdings" pitchFamily="2" charset="2"/>
              <a:buChar char="ü"/>
            </a:pPr>
            <a:endParaRPr lang="en-US" sz="2600" dirty="0" smtClean="0">
              <a:latin typeface="Cambria" pitchFamily="18" charset="0"/>
            </a:endParaRPr>
          </a:p>
          <a:p>
            <a:pPr lvl="0">
              <a:buFont typeface="Wingdings" pitchFamily="2" charset="2"/>
              <a:buChar char="ü"/>
            </a:pPr>
            <a:endParaRPr lang="en-US" sz="2600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IN" sz="2600" dirty="0">
              <a:latin typeface="Cambria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9902" y="0"/>
            <a:ext cx="11303877" cy="762000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vert="horz" wrap="square" lIns="45719" tIns="45719" rIns="45719" bIns="45719" numCol="1" rtlCol="0" anchor="ctr">
            <a:noAutofit/>
          </a:bodyPr>
          <a:lstStyle/>
          <a:p>
            <a:pPr lvl="0"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IN" sz="3600" b="1" dirty="0" smtClean="0">
                <a:solidFill>
                  <a:schemeClr val="bg1"/>
                </a:solidFill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Focus Areas- NUHM</a:t>
            </a:r>
            <a:endParaRPr lang="en-IN" sz="3600" b="1" dirty="0">
              <a:solidFill>
                <a:schemeClr val="bg1"/>
              </a:solidFill>
              <a:latin typeface="Cambria" pitchFamily="18" charset="0"/>
              <a:ea typeface="Helvetica"/>
              <a:cs typeface="Times New Roman" panose="02020603050405020304" pitchFamily="18" charset="0"/>
              <a:sym typeface="Helvetic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02" y="1087821"/>
            <a:ext cx="11240815" cy="5770179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600" b="1" dirty="0" smtClean="0">
                <a:latin typeface="Cambria" pitchFamily="18" charset="0"/>
              </a:rPr>
              <a:t>Others-</a:t>
            </a:r>
          </a:p>
          <a:p>
            <a:pPr marL="0" indent="0">
              <a:spcBef>
                <a:spcPts val="600"/>
              </a:spcBef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sz="2600" dirty="0" smtClean="0">
                <a:latin typeface="Cambria" pitchFamily="18" charset="0"/>
              </a:rPr>
              <a:t>Strengthening </a:t>
            </a:r>
            <a:r>
              <a:rPr lang="en-US" sz="2600" dirty="0" smtClean="0">
                <a:latin typeface="Cambria" pitchFamily="18" charset="0"/>
              </a:rPr>
              <a:t>Drugs and Diagnostics- expanding EML list, adopting diagnostics models like in house/ outsourcing/ hub and spoke models</a:t>
            </a:r>
          </a:p>
          <a:p>
            <a:pPr>
              <a:buNone/>
            </a:pPr>
            <a:endParaRPr lang="en-US" sz="1400" dirty="0" smtClean="0">
              <a:latin typeface="Cambria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en-US" sz="2600" dirty="0" smtClean="0">
                <a:latin typeface="Cambria" pitchFamily="18" charset="0"/>
              </a:rPr>
              <a:t>Achieving NQAS for urban health facilities</a:t>
            </a:r>
          </a:p>
          <a:p>
            <a:pPr lvl="0">
              <a:buNone/>
            </a:pPr>
            <a:endParaRPr lang="en-US" sz="1050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latin typeface="Cambria" pitchFamily="18" charset="0"/>
              </a:rPr>
              <a:t>Strengthening IT system- Tablets, Smart phones, Laptops, Computers, internet connectivity </a:t>
            </a:r>
            <a:r>
              <a:rPr lang="en-US" sz="2600" dirty="0" err="1" smtClean="0">
                <a:latin typeface="Cambria" pitchFamily="18" charset="0"/>
              </a:rPr>
              <a:t>availablity</a:t>
            </a:r>
            <a:r>
              <a:rPr lang="en-US" sz="2600" dirty="0" smtClean="0">
                <a:latin typeface="Cambria" pitchFamily="18" charset="0"/>
              </a:rPr>
              <a:t> at health facilities</a:t>
            </a:r>
          </a:p>
          <a:p>
            <a:pPr lvl="0">
              <a:buNone/>
            </a:pPr>
            <a:endParaRPr lang="en-US" sz="900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600" dirty="0" smtClean="0">
                <a:solidFill>
                  <a:srgbClr val="000000"/>
                </a:solidFill>
                <a:latin typeface="Cambria" panose="02040503050406030204" pitchFamily="18" charset="0"/>
              </a:rPr>
              <a:t>Integration </a:t>
            </a:r>
            <a:r>
              <a:rPr lang="en-US" sz="2600" dirty="0" smtClean="0">
                <a:solidFill>
                  <a:srgbClr val="000000"/>
                </a:solidFill>
                <a:latin typeface="Cambria" panose="02040503050406030204" pitchFamily="18" charset="0"/>
              </a:rPr>
              <a:t>of health facilities in ‘</a:t>
            </a:r>
            <a:r>
              <a:rPr lang="en-US" sz="2600" dirty="0" err="1" smtClean="0">
                <a:solidFill>
                  <a:srgbClr val="000000"/>
                </a:solidFill>
                <a:latin typeface="Cambria" panose="02040503050406030204" pitchFamily="18" charset="0"/>
              </a:rPr>
              <a:t>Mera-Aspataal</a:t>
            </a:r>
            <a:r>
              <a:rPr lang="en-US" sz="2600" dirty="0" smtClean="0">
                <a:solidFill>
                  <a:srgbClr val="000000"/>
                </a:solidFill>
                <a:latin typeface="Cambria" panose="02040503050406030204" pitchFamily="18" charset="0"/>
              </a:rPr>
              <a:t>’ portal for seeking patient satisfaction and experience</a:t>
            </a:r>
          </a:p>
          <a:p>
            <a:pPr>
              <a:buNone/>
            </a:pPr>
            <a:endParaRPr lang="en-US" sz="2600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US" sz="2600" dirty="0" smtClean="0">
              <a:latin typeface="Cambria" pitchFamily="18" charset="0"/>
            </a:endParaRPr>
          </a:p>
          <a:p>
            <a:pPr lvl="0">
              <a:buFont typeface="Wingdings" pitchFamily="2" charset="2"/>
              <a:buChar char="ü"/>
            </a:pPr>
            <a:endParaRPr lang="en-US" sz="2600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US" sz="2600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US" sz="2600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US" sz="2600" dirty="0" smtClean="0">
              <a:latin typeface="Cambria" pitchFamily="18" charset="0"/>
            </a:endParaRPr>
          </a:p>
          <a:p>
            <a:pPr lvl="0">
              <a:buFont typeface="Wingdings" pitchFamily="2" charset="2"/>
              <a:buChar char="ü"/>
            </a:pPr>
            <a:endParaRPr lang="en-US" sz="2600" dirty="0" smtClean="0">
              <a:latin typeface="Cambria" pitchFamily="18" charset="0"/>
            </a:endParaRPr>
          </a:p>
          <a:p>
            <a:pPr lvl="0">
              <a:buFont typeface="Wingdings" pitchFamily="2" charset="2"/>
              <a:buChar char="ü"/>
            </a:pPr>
            <a:endParaRPr lang="en-US" sz="2600" dirty="0" smtClean="0">
              <a:latin typeface="Cambria" pitchFamily="18" charset="0"/>
            </a:endParaRPr>
          </a:p>
          <a:p>
            <a:pPr lvl="0">
              <a:buFont typeface="Wingdings" pitchFamily="2" charset="2"/>
              <a:buChar char="ü"/>
            </a:pPr>
            <a:endParaRPr lang="en-US" sz="2600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IN" sz="2600" dirty="0">
              <a:latin typeface="Cambria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9902" y="0"/>
            <a:ext cx="11303877" cy="762000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vert="horz" wrap="square" lIns="45719" tIns="45719" rIns="45719" bIns="45719" numCol="1" rtlCol="0" anchor="ctr">
            <a:noAutofit/>
          </a:bodyPr>
          <a:lstStyle/>
          <a:p>
            <a:pPr lv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IN" sz="3600" b="1" dirty="0" err="1" smtClean="0">
                <a:solidFill>
                  <a:schemeClr val="bg1"/>
                </a:solidFill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Contd</a:t>
            </a:r>
            <a:r>
              <a:rPr lang="en-IN" sz="3600" b="1" dirty="0" smtClean="0">
                <a:solidFill>
                  <a:schemeClr val="bg1"/>
                </a:solidFill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…..</a:t>
            </a:r>
            <a:endParaRPr lang="en-IN" sz="3600" b="1" dirty="0">
              <a:solidFill>
                <a:schemeClr val="bg1"/>
              </a:solidFill>
              <a:latin typeface="Cambria" pitchFamily="18" charset="0"/>
              <a:ea typeface="Helvetica"/>
              <a:cs typeface="Times New Roman" panose="02020603050405020304" pitchFamily="18" charset="0"/>
              <a:sym typeface="Helvetic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04"/>
            <a:ext cx="6023720" cy="343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314" y="0"/>
            <a:ext cx="6266686" cy="3396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026" y="3365464"/>
            <a:ext cx="6486054" cy="3430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6" descr="https://apis.mail.yahoo.com/ws/v3/mailboxes/@.id==VjN-J3HcSlN5Gx6K5h32WAhmnv2tFAQmYrFzSGqTLGioj6mb_GcZ_lUnag8w6WMbQXTW8cjQP3NtYPkkfZKqoVfTiw/messages/@.id==AFvd9fVGFUUaX0_XCQ0rGN3i5II/content/parts/@.id==5/thumbnail?appId=YMailNorrin"/>
          <p:cNvSpPr>
            <a:spLocks noChangeAspect="1" noChangeArrowheads="1"/>
          </p:cNvSpPr>
          <p:nvPr/>
        </p:nvSpPr>
        <p:spPr bwMode="auto">
          <a:xfrm>
            <a:off x="184385" y="-127467"/>
            <a:ext cx="361244" cy="268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686" y="3347949"/>
            <a:ext cx="5925314" cy="3512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057E229-76AF-734C-99FC-1ECBFB6AE9B7}"/>
              </a:ext>
            </a:extLst>
          </p:cNvPr>
          <p:cNvSpPr txBox="1"/>
          <p:nvPr/>
        </p:nvSpPr>
        <p:spPr>
          <a:xfrm>
            <a:off x="4303986" y="2900955"/>
            <a:ext cx="5612524" cy="13716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kern="1200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+mj-ea"/>
                <a:cs typeface="+mj-cs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599089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78372" y="0"/>
            <a:ext cx="11319642" cy="662152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vert="horz" wrap="square" lIns="45719" tIns="45719" rIns="45719" bIns="45719" numCol="1" rtlCol="0" anchor="ctr">
            <a:noAutofit/>
          </a:bodyPr>
          <a:lstStyle/>
          <a:p>
            <a:pPr marR="0" indent="0"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600" b="1" dirty="0" smtClean="0">
                <a:solidFill>
                  <a:schemeClr val="bg1"/>
                </a:solidFill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Out Put/Outcome Indicators</a:t>
            </a:r>
            <a:endParaRPr lang="en-US" sz="3600" b="1" dirty="0">
              <a:solidFill>
                <a:schemeClr val="bg1"/>
              </a:solidFill>
              <a:latin typeface="Cambria" pitchFamily="18" charset="0"/>
              <a:ea typeface="Helvetica"/>
              <a:cs typeface="Times New Roman" panose="02020603050405020304" pitchFamily="18" charset="0"/>
              <a:sym typeface="Helvetica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" y="794831"/>
          <a:ext cx="11981791" cy="6108381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23034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566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3566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3566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93566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93566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879026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effectLst/>
                        </a:rPr>
                        <a:t>OUTPUTS 2020-21</a:t>
                      </a:r>
                      <a:endParaRPr lang="en-GB" sz="2400" dirty="0" smtClean="0">
                        <a:effectLst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16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Baskerville" panose="0202050207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16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Baskerville" panose="0202050207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effectLst/>
                        </a:rPr>
                        <a:t>OUTCOMES 2020-21</a:t>
                      </a:r>
                      <a:endParaRPr lang="en-GB" sz="2400" dirty="0" smtClean="0">
                        <a:effectLst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24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Baskerville" panose="0202050207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16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Baskerville" panose="0202050207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16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Baskerville" panose="0202050207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24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</a:rPr>
                        <a:t>Output</a:t>
                      </a:r>
                      <a:endParaRPr lang="en-GB" sz="2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</a:rPr>
                        <a:t>Indicator(s)</a:t>
                      </a:r>
                      <a:endParaRPr lang="en-GB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</a:rPr>
                        <a:t>Target 2020-21</a:t>
                      </a:r>
                      <a:endParaRPr lang="en-GB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</a:rPr>
                        <a:t>Outcome</a:t>
                      </a:r>
                      <a:endParaRPr lang="en-GB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</a:rPr>
                        <a:t>Indicator(s)</a:t>
                      </a:r>
                      <a:endParaRPr lang="en-GB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</a:rPr>
                        <a:t>Target 2020-21</a:t>
                      </a:r>
                      <a:endParaRPr lang="en-GB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5469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200" dirty="0" smtClean="0">
                          <a:effectLst/>
                        </a:rPr>
                        <a:t>1. Improving access to Healthcare in Urban India</a:t>
                      </a:r>
                      <a:endParaRPr lang="en-GB" sz="2200" dirty="0" smtClean="0">
                        <a:effectLst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22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Baskerville" panose="0202050207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smtClean="0">
                          <a:effectLst/>
                        </a:rPr>
                        <a:t>No. </a:t>
                      </a:r>
                      <a:r>
                        <a:rPr lang="en-IN" sz="2200" dirty="0">
                          <a:effectLst/>
                        </a:rPr>
                        <a:t>of UPHCs and UCHCs providing </a:t>
                      </a:r>
                      <a:r>
                        <a:rPr lang="en-IN" sz="2200" dirty="0" smtClean="0">
                          <a:effectLst/>
                        </a:rPr>
                        <a:t>CPHC services </a:t>
                      </a:r>
                      <a:r>
                        <a:rPr lang="en-IN" sz="2200" dirty="0">
                          <a:effectLst/>
                        </a:rPr>
                        <a:t>with adequate </a:t>
                      </a:r>
                      <a:r>
                        <a:rPr lang="en-IN" sz="2200" dirty="0" smtClean="0">
                          <a:effectLst/>
                        </a:rPr>
                        <a:t>staff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u="sng" dirty="0">
                          <a:effectLst/>
                        </a:rPr>
                        <a:t>25000</a:t>
                      </a:r>
                      <a:r>
                        <a:rPr lang="en-US" sz="2200" dirty="0">
                          <a:effectLst/>
                        </a:rPr>
                        <a:t> PHCs including urban PHCs &amp; Sub </a:t>
                      </a:r>
                      <a:r>
                        <a:rPr lang="en-US" sz="2200" dirty="0" err="1">
                          <a:effectLst/>
                        </a:rPr>
                        <a:t>Centres</a:t>
                      </a:r>
                      <a:r>
                        <a:rPr lang="en-US" sz="2200" dirty="0">
                          <a:effectLst/>
                        </a:rPr>
                        <a:t> to be </a:t>
                      </a:r>
                      <a:r>
                        <a:rPr lang="en-IN" sz="2200" dirty="0">
                          <a:effectLst/>
                        </a:rPr>
                        <a:t>providing </a:t>
                      </a:r>
                      <a:r>
                        <a:rPr lang="en-IN" sz="2200" dirty="0" smtClean="0">
                          <a:effectLst/>
                        </a:rPr>
                        <a:t>CPHC services</a:t>
                      </a:r>
                      <a:r>
                        <a:rPr lang="en-IN" sz="2200" dirty="0">
                          <a:effectLst/>
                        </a:rPr>
                        <a:t>.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effectLst/>
                        </a:rPr>
                        <a:t>Improving access to Healthcare in Urban India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</a:rPr>
                        <a:t>-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</a:rPr>
                        <a:t>-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4690"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22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Baskerville" panose="0202050207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smtClean="0">
                          <a:effectLst/>
                        </a:rPr>
                        <a:t>No. </a:t>
                      </a:r>
                      <a:r>
                        <a:rPr lang="en-IN" sz="2200" dirty="0">
                          <a:effectLst/>
                        </a:rPr>
                        <a:t>of OPDs carried out at </a:t>
                      </a:r>
                      <a:r>
                        <a:rPr lang="en-IN" sz="2200" dirty="0" smtClean="0">
                          <a:effectLst/>
                        </a:rPr>
                        <a:t>Public </a:t>
                      </a:r>
                      <a:r>
                        <a:rPr lang="en-IN" sz="2200" dirty="0">
                          <a:effectLst/>
                        </a:rPr>
                        <a:t>health facilities in urban India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u="sng" dirty="0">
                          <a:effectLst/>
                        </a:rPr>
                        <a:t>5%</a:t>
                      </a:r>
                      <a:r>
                        <a:rPr lang="en-US" sz="2200" dirty="0">
                          <a:effectLst/>
                        </a:rPr>
                        <a:t> increase from the previous financial year (As per HMIS as on 31.03.2020)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effectLst/>
                        </a:rPr>
                        <a:t>Increased utilization of public health facilities.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 smtClean="0">
                          <a:effectLst/>
                        </a:rPr>
                        <a:t>% </a:t>
                      </a:r>
                      <a:r>
                        <a:rPr lang="en-US" sz="2200" dirty="0">
                          <a:effectLst/>
                        </a:rPr>
                        <a:t>increase in annual OPD in public health facilities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u="sng" dirty="0">
                          <a:effectLst/>
                        </a:rPr>
                        <a:t>5%</a:t>
                      </a:r>
                      <a:r>
                        <a:rPr lang="en-US" sz="2200" dirty="0">
                          <a:effectLst/>
                        </a:rPr>
                        <a:t> increase from the previous financial year (As per HMIS as on 31.03.2020)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1634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2192000" cy="662152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vert="horz" wrap="square" lIns="45719" tIns="45719" rIns="45719" bIns="45719" numCol="1" rtlCol="0" anchor="ctr">
            <a:noAutofit/>
          </a:bodyPr>
          <a:lstStyle/>
          <a:p>
            <a:pPr lvl="0"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600" b="1" dirty="0" err="1" smtClean="0">
                <a:solidFill>
                  <a:schemeClr val="bg1"/>
                </a:solidFill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OutPut</a:t>
            </a:r>
            <a:r>
              <a:rPr lang="en-US" sz="3600" b="1" dirty="0" smtClean="0">
                <a:solidFill>
                  <a:schemeClr val="bg1"/>
                </a:solidFill>
                <a:latin typeface="Cambria" pitchFamily="18" charset="0"/>
                <a:ea typeface="Helvetica"/>
                <a:cs typeface="Times New Roman" panose="02020603050405020304" pitchFamily="18" charset="0"/>
                <a:sym typeface="Helvetica"/>
              </a:rPr>
              <a:t>/Outcome Indicators</a:t>
            </a:r>
            <a:endParaRPr lang="en-US" sz="3600" b="1" dirty="0">
              <a:solidFill>
                <a:schemeClr val="bg1"/>
              </a:solidFill>
              <a:latin typeface="Cambria" pitchFamily="18" charset="0"/>
              <a:ea typeface="Helvetica"/>
              <a:cs typeface="Times New Roman" panose="02020603050405020304" pitchFamily="18" charset="0"/>
              <a:sym typeface="Helvetica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204952" y="794831"/>
          <a:ext cx="11776840" cy="5991475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18285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380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025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025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90255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90255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84408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effectLst/>
                        </a:rPr>
                        <a:t>OUTPUTS 2020-21</a:t>
                      </a:r>
                      <a:endParaRPr lang="en-GB" sz="2400" dirty="0" smtClean="0">
                        <a:effectLst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16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Baskerville" panose="0202050207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16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Baskerville" panose="0202050207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effectLst/>
                        </a:rPr>
                        <a:t>OUTCOMES 2020-21</a:t>
                      </a:r>
                      <a:endParaRPr lang="en-GB" sz="2400" dirty="0" smtClean="0">
                        <a:effectLst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24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Baskerville" panose="0202050207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16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Baskerville" panose="0202050207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16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Baskerville" panose="0202050207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63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</a:rPr>
                        <a:t>Output</a:t>
                      </a:r>
                      <a:endParaRPr lang="en-GB" sz="2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</a:rPr>
                        <a:t>Indicator(s)</a:t>
                      </a:r>
                      <a:endParaRPr lang="en-GB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</a:rPr>
                        <a:t>Target 2020-21</a:t>
                      </a:r>
                      <a:endParaRPr lang="en-GB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</a:rPr>
                        <a:t>Outcome</a:t>
                      </a:r>
                      <a:endParaRPr lang="en-GB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</a:rPr>
                        <a:t>Indicator(s)</a:t>
                      </a:r>
                      <a:endParaRPr lang="en-GB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</a:rPr>
                        <a:t>Target 2020-21</a:t>
                      </a:r>
                      <a:endParaRPr lang="en-GB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24033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dirty="0" smtClean="0">
                          <a:effectLst/>
                        </a:rPr>
                        <a:t>2. Providing quality healthcare services in Urban India</a:t>
                      </a:r>
                      <a:endParaRPr lang="en-GB" sz="2800" dirty="0" smtClean="0">
                        <a:effectLst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2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Baskerville" panose="0202050207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smtClean="0">
                          <a:effectLst/>
                        </a:rPr>
                        <a:t>2.1 No. </a:t>
                      </a:r>
                      <a:r>
                        <a:rPr lang="en-IN" sz="2200" dirty="0">
                          <a:effectLst/>
                        </a:rPr>
                        <a:t>of pregnant women getting at least 4 ANCs at all urban health facilities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u="sng" dirty="0">
                          <a:effectLst/>
                        </a:rPr>
                        <a:t>2%</a:t>
                      </a:r>
                      <a:r>
                        <a:rPr lang="en-IN" sz="2200" dirty="0">
                          <a:effectLst/>
                        </a:rPr>
                        <a:t> increase from the previous year a</a:t>
                      </a:r>
                      <a:r>
                        <a:rPr lang="en-US" sz="2200" dirty="0">
                          <a:effectLst/>
                        </a:rPr>
                        <a:t>s per HMIS 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effectLst/>
                        </a:rPr>
                        <a:t>Reduction in Maternal Mortality Ratio (MMR)  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effectLst/>
                        </a:rPr>
                        <a:t>Maternal Mortality Ratio (MMR)  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</a:rPr>
                        <a:t>As under NHM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24033"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22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Baskerville" panose="0202050207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effectLst/>
                        </a:rPr>
                        <a:t>2.2 </a:t>
                      </a:r>
                      <a:r>
                        <a:rPr lang="en-IN" sz="2200" dirty="0" smtClean="0">
                          <a:effectLst/>
                        </a:rPr>
                        <a:t>No. </a:t>
                      </a:r>
                      <a:r>
                        <a:rPr lang="en-IN" sz="2200" dirty="0">
                          <a:effectLst/>
                        </a:rPr>
                        <a:t>of children getting full immunization at  all Urban Health Facilities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u="sng" dirty="0">
                          <a:effectLst/>
                        </a:rPr>
                        <a:t>2%</a:t>
                      </a:r>
                      <a:r>
                        <a:rPr lang="en-IN" sz="2200" dirty="0">
                          <a:effectLst/>
                        </a:rPr>
                        <a:t> increase from the previous year a</a:t>
                      </a:r>
                      <a:r>
                        <a:rPr lang="en-US" sz="2200" dirty="0">
                          <a:effectLst/>
                        </a:rPr>
                        <a:t>s per HMIS 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effectLst/>
                        </a:rPr>
                        <a:t>Reduction in Infant Mortality Rate (IMR)  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effectLst/>
                        </a:rPr>
                        <a:t>Infant Mortality Rate (IMR)  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</a:rPr>
                        <a:t>As under NHM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</a:tr>
              <a:tr h="1375136"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22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Baskerville" panose="0202050207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effectLst/>
                        </a:rPr>
                        <a:t>2.3 </a:t>
                      </a:r>
                      <a:r>
                        <a:rPr lang="en-IN" sz="2200" dirty="0" smtClean="0">
                          <a:effectLst/>
                        </a:rPr>
                        <a:t>No. </a:t>
                      </a:r>
                      <a:r>
                        <a:rPr lang="en-IN" sz="2200" dirty="0">
                          <a:effectLst/>
                        </a:rPr>
                        <a:t>of </a:t>
                      </a:r>
                      <a:r>
                        <a:rPr lang="en-IN" sz="2200" dirty="0" smtClean="0">
                          <a:effectLst/>
                        </a:rPr>
                        <a:t>UHNDs/ </a:t>
                      </a:r>
                      <a:r>
                        <a:rPr lang="en-IN" sz="2200" dirty="0">
                          <a:effectLst/>
                        </a:rPr>
                        <a:t>Special Outreach conducted by UPHCs)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u="sng" dirty="0">
                          <a:effectLst/>
                        </a:rPr>
                        <a:t>2%</a:t>
                      </a:r>
                      <a:r>
                        <a:rPr lang="en-IN" sz="2200" dirty="0">
                          <a:effectLst/>
                        </a:rPr>
                        <a:t> increase from the previous year a</a:t>
                      </a:r>
                      <a:r>
                        <a:rPr lang="en-US" sz="2200" dirty="0">
                          <a:effectLst/>
                        </a:rPr>
                        <a:t>s per HMIS 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effectLst/>
                        </a:rPr>
                        <a:t>Improving access to Health care in Urban India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</a:rPr>
                        <a:t>-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</a:rPr>
                        <a:t>-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22376" marR="22376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1634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2496</TotalTime>
  <Words>1369</Words>
  <Application>Microsoft Office PowerPoint</Application>
  <PresentationFormat>Custom</PresentationFormat>
  <Paragraphs>270</Paragraphs>
  <Slides>18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National Urban Health Mission (NUHM)        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Health Service Delivery Models</vt:lpstr>
      <vt:lpstr>Contd…</vt:lpstr>
      <vt:lpstr>Service Delivery reported in HMIS portal</vt:lpstr>
      <vt:lpstr>PowerPoint Presentation</vt:lpstr>
      <vt:lpstr>Year wise trend- Utilization of funds</vt:lpstr>
      <vt:lpstr>Major components of NUHM expenditure (FY 2019-20)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Ashish Tomar</cp:lastModifiedBy>
  <cp:revision>267</cp:revision>
  <cp:lastPrinted>2020-07-27T13:37:01Z</cp:lastPrinted>
  <dcterms:created xsi:type="dcterms:W3CDTF">2020-06-16T08:50:39Z</dcterms:created>
  <dcterms:modified xsi:type="dcterms:W3CDTF">2020-10-25T06:12:08Z</dcterms:modified>
</cp:coreProperties>
</file>