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0" r:id="rId2"/>
    <p:sldId id="283" r:id="rId3"/>
    <p:sldId id="330" r:id="rId4"/>
    <p:sldId id="285" r:id="rId5"/>
    <p:sldId id="328" r:id="rId6"/>
    <p:sldId id="329" r:id="rId7"/>
    <p:sldId id="273" r:id="rId8"/>
    <p:sldId id="323" r:id="rId9"/>
    <p:sldId id="327" r:id="rId10"/>
    <p:sldId id="331" r:id="rId1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6351F-B911-45EA-A057-F1FA4FC355A6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7DE69-B21B-4833-AF8F-A6D95C1A0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05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8AF5A-3D5E-41CA-8141-11ACABE71953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764E5-48A3-4CC0-9417-BA07DFD21D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49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764E5-48A3-4CC0-9417-BA07DFD21D0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9048" indent="-284249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6997" indent="-227399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91795" indent="-227399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46594" indent="-227399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01393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56191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10990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65788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BBC8B24-AA31-4CC4-952F-92E37B7ED580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457200" y="762000"/>
            <a:ext cx="8229600" cy="2743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4000" b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000" b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GB" sz="53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National Program for Palliative Care</a:t>
            </a:r>
            <a:br>
              <a:rPr lang="en-GB" sz="53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en-GB" sz="3600" b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3600" b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en-US" sz="4000" b="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91000"/>
            <a:ext cx="7162800" cy="1981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27</a:t>
            </a:r>
            <a:r>
              <a:rPr lang="en-US" sz="28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October,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7243B-FD19-4C16-A86B-B1E95E1B1C61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solidFill>
            <a:srgbClr val="0074BE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What is Palliative Care?</a:t>
            </a:r>
            <a:endParaRPr lang="en-US" sz="3600" b="1" dirty="0" smtClean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pPr algn="just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 Palliative care improves the quality of life of patients and that of their families who are facing challenges associated with life-threatening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terminal illnesses  </a:t>
            </a:r>
            <a:endParaRPr lang="en-I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solidFill>
            <a:srgbClr val="0074BE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 Need </a:t>
            </a:r>
            <a:endParaRPr lang="en-US" sz="3600" b="1" dirty="0" smtClean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1. Around 3.0 million patients with cancer at any point of time.</a:t>
            </a:r>
          </a:p>
          <a:p>
            <a:pPr algn="just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2. An equal number of patients with other incurable diseases.</a:t>
            </a:r>
          </a:p>
          <a:p>
            <a:pPr algn="just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3. 5.1 million with HIV/AIDS; more than 30,000 die of AIDS every year.</a:t>
            </a:r>
          </a:p>
          <a:p>
            <a:pPr algn="just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4. Rapid increase in the number of aged population -  the highest number of patients in need of palliative care in  future will be from the elderly terminally ill.</a:t>
            </a:r>
            <a:endParaRPr lang="en-IN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solidFill>
            <a:srgbClr val="0074BE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Components of Program</a:t>
            </a:r>
            <a:endParaRPr lang="en-US" sz="3600" b="1" dirty="0" smtClean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80000" lvl="0" indent="342900" algn="just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NPPC, launched in 2013-14, is a part of NHM and has following components:</a:t>
            </a:r>
          </a:p>
          <a:p>
            <a:pPr marL="180000" lvl="0" indent="342900" algn="just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80000" lvl="0" indent="342900" algn="just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1. Establishment of State Palliative Care Cell:</a:t>
            </a:r>
          </a:p>
          <a:p>
            <a:pPr marL="580050" lvl="1" indent="342900" algn="just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(a) Co-ordinator (1)</a:t>
            </a:r>
          </a:p>
          <a:p>
            <a:pPr marL="580050" lvl="1" indent="342900" algn="just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(b) Data Entry Operator (1)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2. Capacity building at District Hospital:</a:t>
            </a:r>
          </a:p>
          <a:p>
            <a:pPr marL="580050" lvl="1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(a) Physical infrastructure (renovation, equipment etc.)</a:t>
            </a:r>
          </a:p>
          <a:p>
            <a:pPr marL="580050" lvl="1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(b) Human resource (1 Physician; 4 Nurses; 1 Multi-task worker)</a:t>
            </a:r>
          </a:p>
          <a:p>
            <a:pPr marL="580050" lvl="1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(c) Training</a:t>
            </a:r>
          </a:p>
          <a:p>
            <a:pPr marL="580050" lvl="1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200" dirty="0" smtClean="0">
                <a:latin typeface="Arial" pitchFamily="34" charset="0"/>
                <a:cs typeface="Arial" pitchFamily="34" charset="0"/>
              </a:rPr>
              <a:t>(d) Miscellaneous (Drugs, Home-based PC etc.)</a:t>
            </a:r>
          </a:p>
          <a:p>
            <a:pPr marL="580050" lvl="1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endParaRPr lang="en-IN" sz="2200" i="1" dirty="0" smtClean="0">
              <a:latin typeface="Arial" pitchFamily="34" charset="0"/>
              <a:cs typeface="Arial" pitchFamily="34" charset="0"/>
            </a:endParaRPr>
          </a:p>
          <a:p>
            <a:pPr marL="580050" lvl="1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15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Capacity building at TCCCs &amp; Medical colleges comes under Cancer component of National Program for Prevention &amp; Control of Cancer, Diabetes, Cardiovascular Diseases and Stroke (NPCDCS)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solidFill>
            <a:srgbClr val="0074BE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Palliative Care Services  </a:t>
            </a:r>
            <a:endParaRPr lang="en-US" sz="3600" b="1" dirty="0" smtClean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 marL="18000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600" b="1" dirty="0" smtClean="0">
                <a:latin typeface="Arial" pitchFamily="34" charset="0"/>
                <a:cs typeface="Arial" pitchFamily="34" charset="0"/>
              </a:rPr>
              <a:t>At district level:</a:t>
            </a:r>
          </a:p>
          <a:p>
            <a:pPr marL="18000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AutoNum type="arabicParenR"/>
            </a:pPr>
            <a:endParaRPr lang="en-IN" sz="2600" dirty="0" smtClean="0">
              <a:latin typeface="Arial" pitchFamily="34" charset="0"/>
              <a:cs typeface="Arial" pitchFamily="34" charset="0"/>
            </a:endParaRP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a) OPD/IPD services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b) Referral services</a:t>
            </a:r>
          </a:p>
          <a:p>
            <a:pPr marL="18000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c) Home-based palliative care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d) Training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endParaRPr lang="en-IN" sz="2600" dirty="0" smtClean="0">
              <a:latin typeface="Arial" pitchFamily="34" charset="0"/>
              <a:cs typeface="Arial" pitchFamily="34" charset="0"/>
            </a:endParaRP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b="1" dirty="0" smtClean="0">
                <a:latin typeface="Arial" pitchFamily="34" charset="0"/>
                <a:cs typeface="Arial" pitchFamily="34" charset="0"/>
              </a:rPr>
              <a:t>At HWC (PHC &amp; SC) level: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endParaRPr lang="en-IN" sz="2600" dirty="0" smtClean="0">
              <a:latin typeface="Arial" pitchFamily="34" charset="0"/>
              <a:cs typeface="Arial" pitchFamily="34" charset="0"/>
            </a:endParaRP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a) Identification of patients with palliative care needs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b) Basic nursing procedures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c) Psycho-social &amp; spiritual support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d) Home-based palliative care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e) Referral services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f) Bereavement support</a:t>
            </a: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600" dirty="0" smtClean="0">
                <a:latin typeface="Arial" pitchFamily="34" charset="0"/>
                <a:cs typeface="Arial" pitchFamily="34" charset="0"/>
              </a:rPr>
              <a:t>g) Community awareness</a:t>
            </a:r>
          </a:p>
          <a:p>
            <a:pPr lvl="0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80000" lvl="0" indent="342900" algn="just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endParaRPr lang="en-IN" sz="15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District Hospital (Budget)</a:t>
            </a:r>
            <a:endParaRPr lang="en-IN" sz="3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5069160"/>
          </a:xfrm>
        </p:spPr>
        <p:txBody>
          <a:bodyPr>
            <a:noAutofit/>
          </a:bodyPr>
          <a:lstStyle/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endParaRPr lang="en-IN" sz="1800" i="1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40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80000" lvl="0" indent="342900">
              <a:spcBef>
                <a:spcPts val="0"/>
              </a:spcBef>
            </a:pPr>
            <a:endParaRPr lang="en-IN" sz="2400" smtClean="0">
              <a:latin typeface="Arial" pitchFamily="34" charset="0"/>
              <a:cs typeface="Arial" pitchFamily="34" charset="0"/>
            </a:endParaRPr>
          </a:p>
          <a:p>
            <a:pPr marL="180000" indent="342900">
              <a:spcBef>
                <a:spcPts val="0"/>
              </a:spcBef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4677" y="1397001"/>
          <a:ext cx="8339249" cy="5287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2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219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3576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Component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Expenditure (in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lakhs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per year)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915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 Salary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289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Physician (1) @ Rs. 60,000 per month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7.20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289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Nurses (4) @ Rs. 30,000 per month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14.40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390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Multi-task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worker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(1) @ Rs. 15,000 per month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351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2. Infrastructure strengthening (renovation, equipments, beds etc)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15.00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166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3. Training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2.00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6351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4. Miscellaneous (workshop/stationary/Travel/drugs etc.)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8.00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993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48.40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State Palliative Care Cell (Budget)</a:t>
            </a:r>
            <a:endParaRPr lang="en-IN" sz="3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5069160"/>
          </a:xfrm>
        </p:spPr>
        <p:txBody>
          <a:bodyPr>
            <a:noAutofit/>
          </a:bodyPr>
          <a:lstStyle/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endParaRPr lang="en-IN" sz="18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80000" lvl="0" indent="342900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80000" lvl="0" indent="342900">
              <a:spcBef>
                <a:spcPts val="0"/>
              </a:spcBef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 marL="180000" indent="342900">
              <a:spcBef>
                <a:spcPts val="0"/>
              </a:spcBef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4677" y="1397000"/>
          <a:ext cx="8339249" cy="5341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2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219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Component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Expenditure (in </a:t>
                      </a:r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lakhs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per year)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983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1. Salary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Co-</a:t>
                      </a:r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ordinator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(1) @ Rs. 60,000 per month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7.20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Data Entry Operator (1) @ Rs. 15,000 per month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95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2. Miscellaneous (workshop/stationary/Travel etc.)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0.50 to 1.00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795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9.50 to 10.00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solidFill>
            <a:srgbClr val="0074BE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Achievements</a:t>
            </a:r>
            <a:endParaRPr lang="en-US" sz="3600" b="1" dirty="0" smtClean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lvl="0" indent="-514350" algn="just">
              <a:buAutoNum type="arabicPeriod"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Till date, 456 districts in 27 states/UTs, have been supported under the program.</a:t>
            </a:r>
          </a:p>
          <a:p>
            <a:pPr marL="514350" lvl="0" indent="-514350" algn="just">
              <a:buAutoNum type="arabicPeriod"/>
            </a:pPr>
            <a:endParaRPr lang="en-IN" sz="28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None/>
            </a:pPr>
            <a:r>
              <a:rPr lang="en-IN" sz="2800" dirty="0" smtClean="0">
                <a:latin typeface="Arial" pitchFamily="34" charset="0"/>
                <a:cs typeface="Arial" pitchFamily="34" charset="0"/>
              </a:rPr>
              <a:t> 2.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Certain amendments were effected in Narcotic Drugs and Psychotropic Substances (NDPS) Act, 1985 in 2014, which shall allow:</a:t>
            </a:r>
          </a:p>
          <a:p>
            <a:pPr lvl="0"/>
            <a:r>
              <a:rPr lang="en-US" sz="2800" dirty="0" smtClean="0">
                <a:latin typeface="Arial" pitchFamily="34" charset="0"/>
                <a:cs typeface="Arial" pitchFamily="34" charset="0"/>
              </a:rPr>
              <a:t>A single regulation for morphine &amp; other ENDs across the country;</a:t>
            </a:r>
          </a:p>
          <a:p>
            <a:pPr lvl="0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800" dirty="0" smtClean="0">
                <a:latin typeface="Arial" pitchFamily="34" charset="0"/>
                <a:cs typeface="Arial" pitchFamily="34" charset="0"/>
              </a:rPr>
              <a:t>A single license to hold and use ENDs;</a:t>
            </a:r>
          </a:p>
          <a:p>
            <a:pPr lvl="0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800" dirty="0" smtClean="0">
                <a:latin typeface="Arial" pitchFamily="34" charset="0"/>
                <a:cs typeface="Arial" pitchFamily="34" charset="0"/>
              </a:rPr>
              <a:t>A single agency – the State Drugs Controller – to issue licenses and monitor it.</a:t>
            </a:r>
          </a:p>
          <a:p>
            <a:pPr algn="just">
              <a:buNone/>
            </a:pPr>
            <a:endParaRPr lang="en-IN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80000" lvl="0" indent="342900" algn="just">
              <a:lnSpc>
                <a:spcPct val="150000"/>
              </a:lnSpc>
              <a:spcBef>
                <a:spcPts val="0"/>
              </a:spcBef>
              <a:buClr>
                <a:srgbClr val="FFFFFF"/>
              </a:buClr>
              <a:buSzPct val="120000"/>
              <a:buNone/>
            </a:pPr>
            <a:endParaRPr lang="en-IN" sz="15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5FC92F-4F2B-48C8-96DC-40B80F541338}" type="slidenum">
              <a:rPr lang="en-US" smtClean="0">
                <a:latin typeface="Arial" pitchFamily="34" charset="0"/>
                <a:cs typeface="Arial" pitchFamily="34" charset="0"/>
              </a:rPr>
              <a:pPr>
                <a:defRPr/>
              </a:pPr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096962"/>
          </a:xfrm>
          <a:solidFill>
            <a:srgbClr val="297ACB"/>
          </a:solidFill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IN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Issues</a:t>
            </a:r>
            <a:endParaRPr lang="en-US" sz="36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334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sz="4400" dirty="0" smtClean="0">
                <a:latin typeface="Arial" pitchFamily="34" charset="0"/>
                <a:cs typeface="Arial" pitchFamily="34" charset="0"/>
              </a:rPr>
              <a:t>Expansion of program in all districts of the country in phased manner.</a:t>
            </a:r>
          </a:p>
          <a:p>
            <a:pPr algn="just"/>
            <a:endParaRPr lang="en-IN" sz="4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IN" sz="4400" dirty="0" err="1" smtClean="0">
                <a:latin typeface="Arial" pitchFamily="34" charset="0"/>
                <a:cs typeface="Arial" pitchFamily="34" charset="0"/>
              </a:rPr>
              <a:t>Operationalization</a:t>
            </a:r>
            <a:r>
              <a:rPr lang="en-IN" sz="4400" dirty="0" smtClean="0">
                <a:latin typeface="Arial" pitchFamily="34" charset="0"/>
                <a:cs typeface="Arial" pitchFamily="34" charset="0"/>
              </a:rPr>
              <a:t> of Palliative Care Units already supported.</a:t>
            </a:r>
          </a:p>
          <a:p>
            <a:pPr algn="just">
              <a:buNone/>
            </a:pPr>
            <a:endParaRPr lang="en-IN" sz="4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IN" sz="4400" dirty="0" smtClean="0">
                <a:latin typeface="Arial" pitchFamily="34" charset="0"/>
                <a:cs typeface="Arial" pitchFamily="34" charset="0"/>
              </a:rPr>
              <a:t>Enhancement of skilled manpower in palliative care.</a:t>
            </a:r>
          </a:p>
          <a:p>
            <a:pPr algn="just"/>
            <a:endParaRPr lang="en-IN" sz="4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IN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8049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557</Words>
  <Application>Microsoft Office PowerPoint</Application>
  <PresentationFormat>On-screen Show (4:3)</PresentationFormat>
  <Paragraphs>101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National Program for Palliative Care  </vt:lpstr>
      <vt:lpstr>What is Palliative Care?</vt:lpstr>
      <vt:lpstr>The Need </vt:lpstr>
      <vt:lpstr>Components of Program</vt:lpstr>
      <vt:lpstr>Palliative Care Services  </vt:lpstr>
      <vt:lpstr>District Hospital (Budget)</vt:lpstr>
      <vt:lpstr>State Palliative Care Cell (Budget)</vt:lpstr>
      <vt:lpstr>Achievements</vt:lpstr>
      <vt:lpstr>   Issues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alok</dc:creator>
  <cp:lastModifiedBy>HP</cp:lastModifiedBy>
  <cp:revision>215</cp:revision>
  <cp:lastPrinted>2020-10-27T08:29:31Z</cp:lastPrinted>
  <dcterms:created xsi:type="dcterms:W3CDTF">2006-08-16T00:00:00Z</dcterms:created>
  <dcterms:modified xsi:type="dcterms:W3CDTF">2020-10-27T09:13:50Z</dcterms:modified>
</cp:coreProperties>
</file>