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256" r:id="rId2"/>
    <p:sldId id="384" r:id="rId3"/>
    <p:sldId id="385" r:id="rId4"/>
    <p:sldId id="315" r:id="rId5"/>
    <p:sldId id="380" r:id="rId6"/>
    <p:sldId id="325" r:id="rId7"/>
    <p:sldId id="326" r:id="rId8"/>
    <p:sldId id="381" r:id="rId9"/>
    <p:sldId id="374" r:id="rId10"/>
    <p:sldId id="379" r:id="rId11"/>
    <p:sldId id="386" r:id="rId12"/>
    <p:sldId id="382" r:id="rId13"/>
    <p:sldId id="383" r:id="rId14"/>
  </p:sldIdLst>
  <p:sldSz cx="9144000" cy="6858000" type="screen4x3"/>
  <p:notesSz cx="6797675" cy="9928225"/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SimSun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SimSun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SimSun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SimSun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SimSun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SimSun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SimSun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SimSun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SimSun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F10A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198" cy="7619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51" cy="4961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728" y="0"/>
            <a:ext cx="2946351" cy="4961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D6104F-76FB-4794-950C-91B4699BD8C6}" type="datetimeFigureOut">
              <a:rPr lang="en-US" smtClean="0"/>
              <a:pPr/>
              <a:t>10/27/2020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467"/>
            <a:ext cx="2946351" cy="4961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728" y="9430467"/>
            <a:ext cx="2946351" cy="4961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5697E2-A4C6-4444-9F4C-265A208663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8024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Header Placeholder 1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44755" cy="496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051" name="Date Placeholder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728" y="0"/>
            <a:ext cx="2946351" cy="496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fld id="{E885F04B-22C3-4651-808E-25D2F853018D}" type="datetime1">
              <a:rPr lang="en-US"/>
              <a:pPr/>
              <a:t>10/27/2020</a:t>
            </a:fld>
            <a:endParaRPr lang="en-US" sz="1200"/>
          </a:p>
        </p:txBody>
      </p:sp>
      <p:sp>
        <p:nvSpPr>
          <p:cNvPr id="2052" name="Slide Image Placeholder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915988" y="742950"/>
            <a:ext cx="4965700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2053" name="Notes Placeholder 4"/>
          <p:cNvSpPr>
            <a:spLocks noGrp="1" noRot="1" noChangeAspect="1" noChangeArrowheads="1"/>
          </p:cNvSpPr>
          <p:nvPr/>
        </p:nvSpPr>
        <p:spPr bwMode="auto">
          <a:xfrm>
            <a:off x="679928" y="4716027"/>
            <a:ext cx="5437821" cy="4467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0" eaLnBrk="0" hangingPunct="0">
              <a:spcBef>
                <a:spcPct val="30000"/>
              </a:spcBef>
              <a:buFontTx/>
              <a:buNone/>
            </a:pPr>
            <a:r>
              <a:rPr lang="en-US" altLang="zh-CN" sz="1200"/>
              <a:t>Click to edit Master text styles</a:t>
            </a:r>
          </a:p>
          <a:p>
            <a:pPr defTabSz="0" eaLnBrk="0" hangingPunct="0">
              <a:spcBef>
                <a:spcPct val="30000"/>
              </a:spcBef>
              <a:buFontTx/>
              <a:buNone/>
            </a:pPr>
            <a:r>
              <a:rPr lang="en-US" altLang="zh-CN" sz="1200"/>
              <a:t>Second level</a:t>
            </a:r>
          </a:p>
          <a:p>
            <a:pPr defTabSz="0" eaLnBrk="0" hangingPunct="0">
              <a:spcBef>
                <a:spcPct val="30000"/>
              </a:spcBef>
              <a:buFontTx/>
              <a:buNone/>
            </a:pPr>
            <a:r>
              <a:rPr lang="en-US" altLang="zh-CN" sz="1200"/>
              <a:t>Third level</a:t>
            </a:r>
          </a:p>
          <a:p>
            <a:pPr defTabSz="0" eaLnBrk="0" hangingPunct="0">
              <a:spcBef>
                <a:spcPct val="30000"/>
              </a:spcBef>
              <a:buFontTx/>
              <a:buNone/>
            </a:pPr>
            <a:r>
              <a:rPr lang="en-US" altLang="zh-CN" sz="1200"/>
              <a:t>Fourth level</a:t>
            </a:r>
          </a:p>
          <a:p>
            <a:pPr defTabSz="0" eaLnBrk="0" hangingPunct="0">
              <a:spcBef>
                <a:spcPct val="30000"/>
              </a:spcBef>
              <a:buFontTx/>
              <a:buNone/>
            </a:pPr>
            <a:r>
              <a:rPr lang="en-US" altLang="zh-CN" sz="1200"/>
              <a:t>Fifth level</a:t>
            </a:r>
          </a:p>
        </p:txBody>
      </p:sp>
      <p:sp>
        <p:nvSpPr>
          <p:cNvPr id="2054" name="Footer Placeholder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467"/>
            <a:ext cx="2944755" cy="496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055" name="Slide Number Placeholder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728" y="9430467"/>
            <a:ext cx="2946351" cy="496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fld id="{391C5A52-7972-4D6D-BC33-F1570E05E231}" type="slidenum">
              <a:rPr lang="en-US"/>
              <a:pPr/>
              <a:t>‹#›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4010000454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39048" indent="-284249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36997" indent="-227399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591795" indent="-227399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46594" indent="-227399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01393" indent="-22739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56191" indent="-22739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10990" indent="-22739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65788" indent="-22739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CBBC8B24-AA31-4CC4-952F-92E37B7ED580}" type="slidenum">
              <a:rPr lang="en-US" altLang="en-US" smtClean="0"/>
              <a:pPr/>
              <a:t>11</a:t>
            </a:fld>
            <a:endParaRPr lang="en-US" altLang="en-US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4538"/>
            <a:ext cx="4965700" cy="3724275"/>
          </a:xfrm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itchFamily="34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Header Placeholder 7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6E3E8-A837-4B26-B8B0-DB91C53CE55A}" type="datetime1">
              <a:rPr lang="en-US" altLang="en-US" smtClean="0"/>
              <a:pPr/>
              <a:t>10/27/2020</a:t>
            </a:fld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0421F-9FD4-42EE-A62A-EF61257F49C4}" type="slidenum">
              <a:rPr lang="en-US" altLang="en-US" smtClean="0"/>
              <a:pPr/>
              <a:t>‹#›</a:t>
            </a:fld>
            <a:endParaRPr 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6E3E8-A837-4B26-B8B0-DB91C53CE55A}" type="datetime1">
              <a:rPr lang="en-US" altLang="en-US" smtClean="0"/>
              <a:pPr/>
              <a:t>10/27/2020</a:t>
            </a:fld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10A26-F889-4CAC-87BE-97B160232E2C}" type="slidenum">
              <a:rPr lang="en-US" altLang="en-US" smtClean="0"/>
              <a:pPr/>
              <a:t>‹#›</a:t>
            </a:fld>
            <a:endParaRPr 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6E3E8-A837-4B26-B8B0-DB91C53CE55A}" type="datetime1">
              <a:rPr lang="en-US" altLang="en-US" smtClean="0"/>
              <a:pPr/>
              <a:t>10/27/2020</a:t>
            </a:fld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EB0CE-D5BF-4F38-82DF-14EFA9756914}" type="slidenum">
              <a:rPr lang="en-US" altLang="en-US" smtClean="0"/>
              <a:pPr/>
              <a:t>‹#›</a:t>
            </a:fld>
            <a:endParaRPr 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6E3E8-A837-4B26-B8B0-DB91C53CE55A}" type="datetime1">
              <a:rPr lang="en-US" altLang="en-US" smtClean="0"/>
              <a:pPr/>
              <a:t>10/27/2020</a:t>
            </a:fld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EC8A1-892B-4C93-BADE-9CB60603FB1E}" type="slidenum">
              <a:rPr lang="en-US" altLang="en-US" smtClean="0"/>
              <a:pPr/>
              <a:t>‹#›</a:t>
            </a:fld>
            <a:endParaRPr 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6E3E8-A837-4B26-B8B0-DB91C53CE55A}" type="datetime1">
              <a:rPr lang="en-US" altLang="en-US" smtClean="0"/>
              <a:pPr/>
              <a:t>10/27/2020</a:t>
            </a:fld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797E0-E33A-45AD-B06B-244B8D2A1C9F}" type="slidenum">
              <a:rPr lang="en-US" altLang="en-US" smtClean="0"/>
              <a:pPr/>
              <a:t>‹#›</a:t>
            </a:fld>
            <a:endParaRPr 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6E3E8-A837-4B26-B8B0-DB91C53CE55A}" type="datetime1">
              <a:rPr lang="en-US" altLang="en-US" smtClean="0"/>
              <a:pPr/>
              <a:t>10/27/2020</a:t>
            </a:fld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26107-2F3A-4035-B5E7-32BD8A3877A4}" type="slidenum">
              <a:rPr lang="en-US" altLang="en-US" smtClean="0"/>
              <a:pPr/>
              <a:t>‹#›</a:t>
            </a:fld>
            <a:endParaRPr 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6E3E8-A837-4B26-B8B0-DB91C53CE55A}" type="datetime1">
              <a:rPr lang="en-US" altLang="en-US" smtClean="0"/>
              <a:pPr/>
              <a:t>10/27/2020</a:t>
            </a:fld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E349-0AAB-4A12-97EF-CC4BF375E3BF}" type="slidenum">
              <a:rPr lang="en-US" altLang="en-US" smtClean="0"/>
              <a:pPr/>
              <a:t>‹#›</a:t>
            </a:fld>
            <a:endParaRPr 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6E3E8-A837-4B26-B8B0-DB91C53CE55A}" type="datetime1">
              <a:rPr lang="en-US" altLang="en-US" smtClean="0"/>
              <a:pPr/>
              <a:t>10/27/2020</a:t>
            </a:fld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0AC68-AA3A-4D4A-ADFF-C451FCE0A2EC}" type="slidenum">
              <a:rPr lang="en-US" altLang="en-US" smtClean="0"/>
              <a:pPr/>
              <a:t>‹#›</a:t>
            </a:fld>
            <a:endParaRPr 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6E3E8-A837-4B26-B8B0-DB91C53CE55A}" type="datetime1">
              <a:rPr lang="en-US" altLang="en-US" smtClean="0"/>
              <a:pPr/>
              <a:t>10/27/2020</a:t>
            </a:fld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6581-61E6-48C7-AF68-0EF101FC30F9}" type="slidenum">
              <a:rPr lang="en-US" altLang="en-US" smtClean="0"/>
              <a:pPr/>
              <a:t>‹#›</a:t>
            </a:fld>
            <a:endParaRPr 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6E3E8-A837-4B26-B8B0-DB91C53CE55A}" type="datetime1">
              <a:rPr lang="en-US" altLang="en-US" smtClean="0"/>
              <a:pPr/>
              <a:t>10/27/2020</a:t>
            </a:fld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9E751-A61E-4F6B-8B92-C507AEA1076B}" type="slidenum">
              <a:rPr lang="en-US" altLang="en-US" smtClean="0"/>
              <a:pPr/>
              <a:t>‹#›</a:t>
            </a:fld>
            <a:endParaRPr 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6E3E8-A837-4B26-B8B0-DB91C53CE55A}" type="datetime1">
              <a:rPr lang="en-US" altLang="en-US" smtClean="0"/>
              <a:pPr/>
              <a:t>10/27/2020</a:t>
            </a:fld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E87BE-8C53-4471-A10B-C0DEC3B40428}" type="slidenum">
              <a:rPr lang="en-US" altLang="en-US" smtClean="0"/>
              <a:pPr/>
              <a:t>‹#›</a:t>
            </a:fld>
            <a:endParaRPr 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16E3E8-A837-4B26-B8B0-DB91C53CE55A}" type="datetime1">
              <a:rPr lang="en-US" altLang="en-US" smtClean="0"/>
              <a:pPr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0464F7-5B1D-47AF-A3C6-001E1741AFA8}" type="slidenum">
              <a:rPr lang="en-US" altLang="en-US" smtClean="0"/>
              <a:pPr/>
              <a:t>‹#›</a:t>
            </a:fld>
            <a:endParaRPr lang="en-US"/>
          </a:p>
        </p:txBody>
      </p:sp>
      <p:pic>
        <p:nvPicPr>
          <p:cNvPr id="7" name="Picture 7" descr="Picture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04800" y="228600"/>
            <a:ext cx="935038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hf sldNum="0"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848600" cy="1828800"/>
          </a:xfrm>
          <a:ln/>
        </p:spPr>
        <p:txBody>
          <a:bodyPr>
            <a:noAutofit/>
          </a:bodyPr>
          <a:lstStyle/>
          <a:p>
            <a:pPr marL="0" indent="0"/>
            <a:r>
              <a:rPr lang="en-US" altLang="en-US" sz="3200" b="1" dirty="0" smtClean="0">
                <a:solidFill>
                  <a:srgbClr val="FF0000"/>
                </a:solidFill>
                <a:latin typeface="Times New Roman" pitchFamily="18" charset="0"/>
                <a:ea typeface="Adobe Gothic Std B" charset="-128"/>
                <a:cs typeface="Times New Roman" pitchFamily="18" charset="0"/>
                <a:sym typeface="Baskerville Old Face" pitchFamily="18" charset="0"/>
              </a:rPr>
              <a:t>National Program for Health Care </a:t>
            </a:r>
            <a:br>
              <a:rPr lang="en-US" altLang="en-US" sz="3200" b="1" dirty="0" smtClean="0">
                <a:solidFill>
                  <a:srgbClr val="FF0000"/>
                </a:solidFill>
                <a:latin typeface="Times New Roman" pitchFamily="18" charset="0"/>
                <a:ea typeface="Adobe Gothic Std B" charset="-128"/>
                <a:cs typeface="Times New Roman" pitchFamily="18" charset="0"/>
                <a:sym typeface="Baskerville Old Face" pitchFamily="18" charset="0"/>
              </a:rPr>
            </a:br>
            <a:r>
              <a:rPr lang="en-US" altLang="en-US" sz="3200" b="1" dirty="0" smtClean="0">
                <a:solidFill>
                  <a:srgbClr val="FF0000"/>
                </a:solidFill>
                <a:latin typeface="Times New Roman" pitchFamily="18" charset="0"/>
                <a:ea typeface="Adobe Gothic Std B" charset="-128"/>
                <a:cs typeface="Times New Roman" pitchFamily="18" charset="0"/>
                <a:sym typeface="Baskerville Old Face" pitchFamily="18" charset="0"/>
              </a:rPr>
              <a:t>of Elderly (NPHCE)</a:t>
            </a:r>
            <a:r>
              <a:rPr lang="en-IN" altLang="en-US" sz="3200" b="1" dirty="0" smtClean="0">
                <a:solidFill>
                  <a:srgbClr val="FF0000"/>
                </a:solidFill>
                <a:latin typeface="Times New Roman" pitchFamily="18" charset="0"/>
                <a:ea typeface="Adobe Gothic Std B" charset="-128"/>
                <a:cs typeface="Times New Roman" pitchFamily="18" charset="0"/>
                <a:sym typeface="Baskerville Old Face" pitchFamily="18" charset="0"/>
              </a:rPr>
              <a:t/>
            </a:r>
            <a:br>
              <a:rPr lang="en-IN" altLang="en-US" sz="3200" b="1" dirty="0" smtClean="0">
                <a:solidFill>
                  <a:srgbClr val="FF0000"/>
                </a:solidFill>
                <a:latin typeface="Times New Roman" pitchFamily="18" charset="0"/>
                <a:ea typeface="Adobe Gothic Std B" charset="-128"/>
                <a:cs typeface="Times New Roman" pitchFamily="18" charset="0"/>
                <a:sym typeface="Baskerville Old Face" pitchFamily="18" charset="0"/>
              </a:rPr>
            </a:br>
            <a:r>
              <a:rPr lang="en-IN" altLang="en-US" sz="3200" b="1" dirty="0" smtClean="0">
                <a:solidFill>
                  <a:srgbClr val="FF0000"/>
                </a:solidFill>
                <a:latin typeface="Times New Roman" pitchFamily="18" charset="0"/>
                <a:ea typeface="Adobe Gothic Std B" charset="-128"/>
                <a:cs typeface="Times New Roman" pitchFamily="18" charset="0"/>
                <a:sym typeface="Baskerville Old Face" pitchFamily="18" charset="0"/>
              </a:rPr>
              <a:t/>
            </a:r>
            <a:br>
              <a:rPr lang="en-IN" altLang="en-US" sz="3200" b="1" dirty="0" smtClean="0">
                <a:solidFill>
                  <a:srgbClr val="FF0000"/>
                </a:solidFill>
                <a:latin typeface="Times New Roman" pitchFamily="18" charset="0"/>
                <a:ea typeface="Adobe Gothic Std B" charset="-128"/>
                <a:cs typeface="Times New Roman" pitchFamily="18" charset="0"/>
                <a:sym typeface="Baskerville Old Face" pitchFamily="18" charset="0"/>
              </a:rPr>
            </a:br>
            <a:r>
              <a:rPr lang="en-IN" altLang="en-US" sz="3200" b="1" dirty="0" smtClean="0">
                <a:solidFill>
                  <a:srgbClr val="FF0000"/>
                </a:solidFill>
                <a:latin typeface="Times New Roman" pitchFamily="18" charset="0"/>
                <a:ea typeface="Adobe Gothic Std B" charset="-128"/>
                <a:cs typeface="Times New Roman" pitchFamily="18" charset="0"/>
                <a:sym typeface="Baskerville Old Face" pitchFamily="18" charset="0"/>
              </a:rPr>
              <a:t>NHM &amp; Tertiary Component </a:t>
            </a:r>
            <a:br>
              <a:rPr lang="en-IN" altLang="en-US" sz="3200" b="1" dirty="0" smtClean="0">
                <a:solidFill>
                  <a:srgbClr val="FF0000"/>
                </a:solidFill>
                <a:latin typeface="Times New Roman" pitchFamily="18" charset="0"/>
                <a:ea typeface="Adobe Gothic Std B" charset="-128"/>
                <a:cs typeface="Times New Roman" pitchFamily="18" charset="0"/>
                <a:sym typeface="Baskerville Old Face" pitchFamily="18" charset="0"/>
              </a:rPr>
            </a:br>
            <a:r>
              <a:rPr lang="en-IN" altLang="en-US" sz="3200" b="1" dirty="0" smtClean="0">
                <a:solidFill>
                  <a:srgbClr val="FF0000"/>
                </a:solidFill>
                <a:latin typeface="Times New Roman" pitchFamily="18" charset="0"/>
                <a:ea typeface="Adobe Gothic Std B" charset="-128"/>
                <a:cs typeface="Times New Roman" pitchFamily="18" charset="0"/>
                <a:sym typeface="Baskerville Old Face" pitchFamily="18" charset="0"/>
              </a:rPr>
              <a:t> </a:t>
            </a:r>
            <a:endParaRPr lang="en-US" altLang="en-US" sz="3200" b="1" dirty="0">
              <a:solidFill>
                <a:srgbClr val="FF0000"/>
              </a:solidFill>
              <a:latin typeface="Times New Roman" pitchFamily="18" charset="0"/>
              <a:ea typeface="Adobe Gothic Std B" charset="-128"/>
              <a:cs typeface="Times New Roman" pitchFamily="18" charset="0"/>
              <a:sym typeface="Baskerville Old Face" pitchFamily="18" charset="0"/>
            </a:endParaRPr>
          </a:p>
        </p:txBody>
      </p:sp>
      <p:sp>
        <p:nvSpPr>
          <p:cNvPr id="3075" name="Subtitle 2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5715000"/>
            <a:ext cx="6400800" cy="914400"/>
          </a:xfrm>
          <a:ln/>
        </p:spPr>
        <p:txBody>
          <a:bodyPr/>
          <a:lstStyle/>
          <a:p>
            <a:pPr>
              <a:lnSpc>
                <a:spcPct val="90000"/>
              </a:lnSpc>
            </a:pPr>
            <a:endParaRPr lang="en-IN" altLang="en-US" sz="2400" dirty="0">
              <a:solidFill>
                <a:srgbClr val="8A8A89"/>
              </a:solidFill>
            </a:endParaRPr>
          </a:p>
          <a:p>
            <a:pPr>
              <a:lnSpc>
                <a:spcPct val="90000"/>
              </a:lnSpc>
            </a:pPr>
            <a:r>
              <a:rPr lang="en-IN" altLang="en-US" sz="2400" dirty="0" smtClean="0">
                <a:solidFill>
                  <a:srgbClr val="8A8A89"/>
                </a:solidFill>
              </a:rPr>
              <a:t>Ministry </a:t>
            </a:r>
            <a:r>
              <a:rPr lang="en-IN" altLang="en-US" sz="2400" dirty="0">
                <a:solidFill>
                  <a:srgbClr val="8A8A89"/>
                </a:solidFill>
              </a:rPr>
              <a:t>of Health &amp; Family Welfare</a:t>
            </a:r>
            <a:endParaRPr lang="en-US" altLang="en-US" sz="2400" dirty="0">
              <a:solidFill>
                <a:srgbClr val="8A8A89"/>
              </a:solidFill>
            </a:endParaRPr>
          </a:p>
        </p:txBody>
      </p:sp>
      <p:pic>
        <p:nvPicPr>
          <p:cNvPr id="3076" name="Picture 1" descr="NPHCE_enlig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5981" y="3192510"/>
            <a:ext cx="2813819" cy="2522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pPr marL="0" indent="0"/>
            <a:r>
              <a:rPr lang="en-IN" sz="3600" u="sng" dirty="0" smtClean="0">
                <a:solidFill>
                  <a:srgbClr val="C00000"/>
                </a:solidFill>
              </a:rPr>
              <a:t>Rising Population of Elderly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/>
          </a:bodyPr>
          <a:lstStyle/>
          <a:p>
            <a:r>
              <a:rPr lang="en-IN" sz="2800" dirty="0" smtClean="0">
                <a:solidFill>
                  <a:srgbClr val="C00000"/>
                </a:solidFill>
              </a:rPr>
              <a:t>2011 census:</a:t>
            </a:r>
          </a:p>
          <a:p>
            <a:pPr lvl="1"/>
            <a:r>
              <a:rPr lang="en-IN" dirty="0" smtClean="0"/>
              <a:t>Elderly Population - </a:t>
            </a:r>
            <a:r>
              <a:rPr lang="en-IN" dirty="0" smtClean="0">
                <a:solidFill>
                  <a:srgbClr val="C00000"/>
                </a:solidFill>
              </a:rPr>
              <a:t>10.38</a:t>
            </a:r>
            <a:r>
              <a:rPr lang="en-IN" dirty="0" smtClean="0"/>
              <a:t> </a:t>
            </a:r>
            <a:r>
              <a:rPr lang="en-IN" dirty="0" err="1" smtClean="0"/>
              <a:t>Crore</a:t>
            </a:r>
            <a:r>
              <a:rPr lang="en-IN" dirty="0" smtClean="0"/>
              <a:t> </a:t>
            </a:r>
          </a:p>
          <a:p>
            <a:pPr lvl="1"/>
            <a:r>
              <a:rPr lang="en-IN" dirty="0" smtClean="0"/>
              <a:t>Percentage of elderly - </a:t>
            </a:r>
            <a:r>
              <a:rPr lang="en-IN" dirty="0" smtClean="0">
                <a:solidFill>
                  <a:srgbClr val="C00000"/>
                </a:solidFill>
              </a:rPr>
              <a:t>8.6%</a:t>
            </a:r>
            <a:endParaRPr lang="en-IN" dirty="0"/>
          </a:p>
          <a:p>
            <a:r>
              <a:rPr lang="en-IN" sz="2800" dirty="0" smtClean="0">
                <a:solidFill>
                  <a:srgbClr val="C00000"/>
                </a:solidFill>
              </a:rPr>
              <a:t>2050 Projections: </a:t>
            </a:r>
          </a:p>
          <a:p>
            <a:pPr lvl="1"/>
            <a:r>
              <a:rPr lang="en-IN" dirty="0" smtClean="0"/>
              <a:t>Elderly Population - </a:t>
            </a:r>
            <a:r>
              <a:rPr lang="en-IN" dirty="0" smtClean="0">
                <a:solidFill>
                  <a:srgbClr val="C00000"/>
                </a:solidFill>
              </a:rPr>
              <a:t>32.43</a:t>
            </a:r>
            <a:r>
              <a:rPr lang="en-IN" dirty="0" smtClean="0"/>
              <a:t> </a:t>
            </a:r>
            <a:r>
              <a:rPr lang="en-IN" dirty="0" err="1" smtClean="0"/>
              <a:t>crore</a:t>
            </a:r>
            <a:endParaRPr lang="en-IN" dirty="0" smtClean="0"/>
          </a:p>
          <a:p>
            <a:pPr lvl="1"/>
            <a:r>
              <a:rPr lang="en-IN" dirty="0" smtClean="0"/>
              <a:t>Percentage of elderly - </a:t>
            </a:r>
            <a:r>
              <a:rPr lang="en-IN" dirty="0" smtClean="0">
                <a:solidFill>
                  <a:srgbClr val="C00000"/>
                </a:solidFill>
              </a:rPr>
              <a:t>20.6%</a:t>
            </a:r>
            <a:endParaRPr lang="en-IN" dirty="0">
              <a:solidFill>
                <a:srgbClr val="C00000"/>
              </a:solidFill>
            </a:endParaRPr>
          </a:p>
          <a:p>
            <a:r>
              <a:rPr lang="en-IN" sz="2800" dirty="0" smtClean="0">
                <a:solidFill>
                  <a:srgbClr val="C00000"/>
                </a:solidFill>
              </a:rPr>
              <a:t>Elderly population growth much faster</a:t>
            </a:r>
          </a:p>
          <a:p>
            <a:pPr lvl="1" indent="-342900">
              <a:buFontTx/>
              <a:buChar char="-"/>
            </a:pPr>
            <a:r>
              <a:rPr lang="en-IN" sz="2400" dirty="0" smtClean="0"/>
              <a:t>Population growth rate	(2001-2011)		=    + 18%</a:t>
            </a:r>
          </a:p>
          <a:p>
            <a:pPr lvl="1" indent="-342900">
              <a:buFontTx/>
              <a:buChar char="-"/>
            </a:pPr>
            <a:r>
              <a:rPr lang="en-IN" sz="2400" dirty="0" smtClean="0"/>
              <a:t>Elderly population growth rate (2001-2011)     =    + 36%</a:t>
            </a:r>
          </a:p>
        </p:txBody>
      </p:sp>
    </p:spTree>
    <p:extLst>
      <p:ext uri="{BB962C8B-B14F-4D97-AF65-F5344CB8AC3E}">
        <p14:creationId xmlns:p14="http://schemas.microsoft.com/office/powerpoint/2010/main" val="40801183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>
                <a:solidFill>
                  <a:srgbClr val="C00000"/>
                </a:solidFill>
              </a:rPr>
              <a:t>Burden of Disease in Elderly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077200" cy="4525963"/>
          </a:xfrm>
        </p:spPr>
        <p:txBody>
          <a:bodyPr>
            <a:normAutofit lnSpcReduction="10000"/>
          </a:bodyPr>
          <a:lstStyle/>
          <a:p>
            <a:r>
              <a:rPr lang="en-IN" dirty="0" smtClean="0"/>
              <a:t>Morbidity profile</a:t>
            </a:r>
            <a:endParaRPr lang="en-IN" sz="2600" dirty="0" smtClean="0"/>
          </a:p>
          <a:p>
            <a:pPr lvl="2"/>
            <a:r>
              <a:rPr lang="en-IN" dirty="0" smtClean="0"/>
              <a:t>75% of the elderly are suffering from more than one chronic disease </a:t>
            </a:r>
          </a:p>
          <a:p>
            <a:pPr lvl="2"/>
            <a:r>
              <a:rPr lang="en-IN" dirty="0" smtClean="0"/>
              <a:t>Approximately 50% have two at-least two chronic diseases</a:t>
            </a:r>
          </a:p>
          <a:p>
            <a:pPr lvl="2"/>
            <a:r>
              <a:rPr lang="en-IN" dirty="0" smtClean="0"/>
              <a:t>25 % elderly have 3 or more chronic </a:t>
            </a:r>
            <a:r>
              <a:rPr lang="en-IN" dirty="0" err="1" smtClean="0"/>
              <a:t>disessses</a:t>
            </a:r>
            <a:endParaRPr lang="en-IN" dirty="0" smtClean="0"/>
          </a:p>
          <a:p>
            <a:r>
              <a:rPr lang="en-IN" dirty="0" smtClean="0"/>
              <a:t>Disability profile</a:t>
            </a:r>
            <a:endParaRPr lang="en-IN" sz="2600" dirty="0" smtClean="0"/>
          </a:p>
          <a:p>
            <a:pPr lvl="2"/>
            <a:r>
              <a:rPr lang="en-IN" dirty="0" smtClean="0"/>
              <a:t>25 % elderly suffer from visual disabilities </a:t>
            </a:r>
          </a:p>
          <a:p>
            <a:pPr lvl="2"/>
            <a:r>
              <a:rPr lang="en-IN" dirty="0" smtClean="0"/>
              <a:t>13% of elderly suffer from Hearing disabilities</a:t>
            </a:r>
          </a:p>
          <a:p>
            <a:pPr lvl="2"/>
            <a:r>
              <a:rPr lang="en-IN" dirty="0" smtClean="0"/>
              <a:t>10 % of elderly suffers from </a:t>
            </a:r>
            <a:r>
              <a:rPr lang="en-IN" altLang="en-US" dirty="0" smtClean="0">
                <a:sym typeface="Calibri" pitchFamily="34" charset="0"/>
              </a:rPr>
              <a:t>Locomotors disability</a:t>
            </a:r>
          </a:p>
          <a:p>
            <a:pPr lvl="2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95400" y="5943600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i="1" dirty="0" smtClean="0"/>
              <a:t>Source of Data: NSSO </a:t>
            </a:r>
            <a:r>
              <a:rPr lang="en-IN" i="1" dirty="0" err="1" smtClean="0"/>
              <a:t>MoSPI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77672609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6E3E8-A837-4B26-B8B0-DB91C53CE55A}" type="datetime1">
              <a:rPr lang="en-US" altLang="en-US"/>
              <a:pPr/>
              <a:t>10/27/2020</a:t>
            </a:fld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43000" y="277813"/>
            <a:ext cx="8001000" cy="941387"/>
          </a:xfrm>
        </p:spPr>
        <p:txBody>
          <a:bodyPr>
            <a:normAutofit/>
          </a:bodyPr>
          <a:lstStyle/>
          <a:p>
            <a:r>
              <a:rPr lang="en-US" altLang="zh-CN" sz="2600" b="1" dirty="0" smtClean="0">
                <a:solidFill>
                  <a:srgbClr val="FF0000"/>
                </a:solidFill>
              </a:rPr>
              <a:t>National </a:t>
            </a:r>
            <a:r>
              <a:rPr lang="en-US" altLang="zh-CN" sz="2600" b="1" dirty="0" err="1" smtClean="0">
                <a:solidFill>
                  <a:srgbClr val="FF0000"/>
                </a:solidFill>
              </a:rPr>
              <a:t>Programme</a:t>
            </a:r>
            <a:r>
              <a:rPr lang="en-US" altLang="zh-CN" sz="2600" b="1" dirty="0" smtClean="0">
                <a:solidFill>
                  <a:srgbClr val="FF0000"/>
                </a:solidFill>
              </a:rPr>
              <a:t> for Health Care of Elderly (NPHCE)</a:t>
            </a:r>
            <a:endParaRPr lang="en-US" altLang="zh-CN" sz="2600" b="1" dirty="0">
              <a:solidFill>
                <a:srgbClr val="FF0000"/>
              </a:solidFill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81000" y="1143000"/>
            <a:ext cx="8382000" cy="5181600"/>
          </a:xfrm>
        </p:spPr>
        <p:txBody>
          <a:bodyPr>
            <a:normAutofit fontScale="92500"/>
          </a:bodyPr>
          <a:lstStyle/>
          <a:p>
            <a:pPr algn="just">
              <a:spcBef>
                <a:spcPct val="0"/>
              </a:spcBef>
              <a:spcAft>
                <a:spcPts val="1200"/>
              </a:spcAft>
              <a:buNone/>
            </a:pPr>
            <a:r>
              <a:rPr lang="en-US" altLang="zh-CN" sz="2400" dirty="0" smtClean="0"/>
              <a:t>     </a:t>
            </a:r>
            <a:r>
              <a:rPr lang="en-US" sz="2400" dirty="0" smtClean="0"/>
              <a:t> Launched in 2010-11, to address various health related problems of elderly people.</a:t>
            </a:r>
            <a:endParaRPr lang="en-IN" sz="2400" dirty="0" smtClean="0"/>
          </a:p>
          <a:p>
            <a:pPr algn="just">
              <a:spcBef>
                <a:spcPct val="0"/>
              </a:spcBef>
              <a:spcAft>
                <a:spcPts val="1200"/>
              </a:spcAft>
              <a:buNone/>
            </a:pPr>
            <a:r>
              <a:rPr lang="en-IN" altLang="zh-CN" sz="2400" b="1" u="sng" dirty="0" smtClean="0"/>
              <a:t>Objective</a:t>
            </a:r>
            <a:endParaRPr lang="en-US" altLang="zh-CN" sz="2400" b="1" u="sng" dirty="0" smtClean="0"/>
          </a:p>
          <a:p>
            <a:pPr>
              <a:spcBef>
                <a:spcPct val="0"/>
              </a:spcBef>
              <a:spcAft>
                <a:spcPts val="1200"/>
              </a:spcAft>
            </a:pPr>
            <a:r>
              <a:rPr lang="en-US" altLang="zh-CN" sz="2400" dirty="0" smtClean="0"/>
              <a:t>To </a:t>
            </a:r>
            <a:r>
              <a:rPr lang="en-US" altLang="zh-CN" sz="2400" dirty="0"/>
              <a:t>provide accessible, affordable, and high-quality long-term, comprehensive and dedicated care services to an Ageing population;</a:t>
            </a:r>
          </a:p>
          <a:p>
            <a:pPr>
              <a:spcBef>
                <a:spcPct val="0"/>
              </a:spcBef>
              <a:spcAft>
                <a:spcPts val="1200"/>
              </a:spcAft>
            </a:pPr>
            <a:r>
              <a:rPr lang="en-US" altLang="zh-CN" sz="2400" dirty="0"/>
              <a:t>Creating a new "architecture" for Ageing;</a:t>
            </a:r>
          </a:p>
          <a:p>
            <a:pPr>
              <a:spcBef>
                <a:spcPct val="0"/>
              </a:spcBef>
              <a:spcAft>
                <a:spcPts val="1200"/>
              </a:spcAft>
            </a:pPr>
            <a:r>
              <a:rPr lang="en-US" altLang="zh-CN" sz="2400" dirty="0"/>
              <a:t>To build a framework to create an enabling environment for "a Society for all Ages";</a:t>
            </a:r>
          </a:p>
          <a:p>
            <a:pPr>
              <a:spcBef>
                <a:spcPct val="0"/>
              </a:spcBef>
              <a:spcAft>
                <a:spcPts val="1200"/>
              </a:spcAft>
            </a:pPr>
            <a:r>
              <a:rPr lang="en-US" altLang="zh-CN" sz="2400" dirty="0"/>
              <a:t>To promote the concept of </a:t>
            </a:r>
            <a:r>
              <a:rPr lang="en-US" altLang="zh-CN" sz="2400" i="1" dirty="0"/>
              <a:t>Active and Healthy Ageing</a:t>
            </a:r>
            <a:r>
              <a:rPr lang="en-US" altLang="zh-CN" sz="2400" dirty="0"/>
              <a:t>;</a:t>
            </a:r>
          </a:p>
          <a:p>
            <a:pPr>
              <a:spcBef>
                <a:spcPct val="0"/>
              </a:spcBef>
              <a:spcAft>
                <a:spcPts val="1200"/>
              </a:spcAft>
            </a:pPr>
            <a:r>
              <a:rPr lang="en-US" altLang="zh-CN" sz="2400" dirty="0"/>
              <a:t>Convergence with National </a:t>
            </a:r>
            <a:r>
              <a:rPr lang="en-US" altLang="zh-CN" sz="2400" dirty="0" smtClean="0"/>
              <a:t>Health Mission, AYUSH and </a:t>
            </a:r>
            <a:r>
              <a:rPr lang="en-US" altLang="zh-CN" sz="2400" dirty="0"/>
              <a:t>other line departments like Ministry of Social Justice and Empowerment.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 b="1" dirty="0">
                <a:solidFill>
                  <a:srgbClr val="FF0000"/>
                </a:solidFill>
              </a:rPr>
              <a:t>Program components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buSzPct val="100000"/>
              <a:buFont typeface="Arial" pitchFamily="34" charset="0"/>
              <a:buAutoNum type="romanLcPeriod"/>
            </a:pPr>
            <a:r>
              <a:rPr lang="en-IN" altLang="en-US" dirty="0"/>
              <a:t>Dedicated geriatric care facilities through primary health care system of service </a:t>
            </a:r>
            <a:r>
              <a:rPr lang="en-IN" altLang="en-US" dirty="0" smtClean="0"/>
              <a:t>delivery</a:t>
            </a:r>
          </a:p>
          <a:p>
            <a:pPr algn="just">
              <a:buSzPct val="100000"/>
              <a:buFont typeface="Arial" pitchFamily="34" charset="0"/>
              <a:buAutoNum type="romanLcPeriod"/>
            </a:pPr>
            <a:endParaRPr lang="en-IN" altLang="en-US" dirty="0"/>
          </a:p>
          <a:p>
            <a:pPr algn="just">
              <a:buSzPct val="100000"/>
              <a:buFont typeface="Arial" pitchFamily="34" charset="0"/>
              <a:buAutoNum type="romanLcPeriod"/>
            </a:pPr>
            <a:endParaRPr lang="en-IN" altLang="en-US" dirty="0"/>
          </a:p>
          <a:p>
            <a:pPr algn="just">
              <a:buSzPct val="100000"/>
              <a:buFont typeface="Arial" pitchFamily="34" charset="0"/>
              <a:buAutoNum type="romanLcPeriod"/>
            </a:pPr>
            <a:r>
              <a:rPr lang="en-IN" altLang="en-US" dirty="0"/>
              <a:t>Tertiary level geriatric care through</a:t>
            </a:r>
          </a:p>
          <a:p>
            <a:pPr lvl="1" algn="just">
              <a:buSzPct val="100000"/>
              <a:buFont typeface="Arial" pitchFamily="34" charset="0"/>
              <a:buChar char="•"/>
            </a:pPr>
            <a:r>
              <a:rPr lang="en-IN" altLang="en-US" dirty="0"/>
              <a:t>Regional Geriatric Centres</a:t>
            </a:r>
          </a:p>
          <a:p>
            <a:pPr lvl="1" algn="just">
              <a:buSzPct val="100000"/>
              <a:buFont typeface="Arial" pitchFamily="34" charset="0"/>
              <a:buChar char="•"/>
            </a:pPr>
            <a:r>
              <a:rPr lang="en-IN" altLang="en-US" dirty="0"/>
              <a:t>National Centre for Aging</a:t>
            </a:r>
          </a:p>
          <a:p>
            <a:pPr marL="0" indent="0" algn="just">
              <a:buSzPct val="100000"/>
              <a:buNone/>
            </a:pPr>
            <a:endParaRPr lang="en-US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6E3E8-A837-4B26-B8B0-DB91C53CE55A}" type="datetime1">
              <a:rPr lang="en-US" altLang="en-US"/>
              <a:pPr/>
              <a:t>10/27/2020</a:t>
            </a:fld>
            <a:endParaRPr 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6E3E8-A837-4B26-B8B0-DB91C53CE55A}" type="datetime1">
              <a:rPr lang="en-US" altLang="en-US"/>
              <a:pPr/>
              <a:t>10/27/2020</a:t>
            </a:fld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17410" name="Title 1"/>
          <p:cNvSpPr>
            <a:spLocks noGrp="1"/>
          </p:cNvSpPr>
          <p:nvPr>
            <p:ph type="title" idx="4294967295"/>
          </p:nvPr>
        </p:nvSpPr>
        <p:spPr>
          <a:xfrm>
            <a:off x="1219200" y="274638"/>
            <a:ext cx="7924800" cy="1143000"/>
          </a:xfrm>
        </p:spPr>
        <p:txBody>
          <a:bodyPr>
            <a:normAutofit/>
          </a:bodyPr>
          <a:lstStyle/>
          <a:p>
            <a:r>
              <a:rPr lang="en-IN" altLang="en-US" sz="3000" b="1" dirty="0">
                <a:solidFill>
                  <a:srgbClr val="FF0000"/>
                </a:solidFill>
              </a:rPr>
              <a:t>Package of services </a:t>
            </a:r>
            <a:r>
              <a:rPr lang="en-IN" altLang="en-US" sz="3000" b="1" dirty="0" smtClean="0">
                <a:solidFill>
                  <a:srgbClr val="FF0000"/>
                </a:solidFill>
              </a:rPr>
              <a:t>: Primary &amp; Secondary Care</a:t>
            </a:r>
            <a:endParaRPr lang="en-IN" altLang="en-US" sz="3000" b="1" dirty="0">
              <a:solidFill>
                <a:srgbClr val="FF0000"/>
              </a:solidFill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8686800" cy="5562600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altLang="en-US" sz="1600" dirty="0">
                <a:solidFill>
                  <a:srgbClr val="FF0000"/>
                </a:solidFill>
              </a:rPr>
              <a:t>Sub Centre: </a:t>
            </a:r>
          </a:p>
          <a:p>
            <a:pPr lvl="1">
              <a:spcBef>
                <a:spcPct val="0"/>
              </a:spcBef>
              <a:spcAft>
                <a:spcPts val="600"/>
              </a:spcAft>
            </a:pPr>
            <a:r>
              <a:rPr lang="en-US" altLang="en-US" sz="1600" b="1" dirty="0"/>
              <a:t>Health Education</a:t>
            </a:r>
            <a:r>
              <a:rPr lang="en-US" altLang="en-US" sz="1600" dirty="0"/>
              <a:t> related to healthy ageing, environmental modifications, nutritional requirements, life styles and behavioral changes.</a:t>
            </a:r>
          </a:p>
          <a:p>
            <a:pPr lvl="1">
              <a:spcBef>
                <a:spcPct val="0"/>
              </a:spcBef>
              <a:spcAft>
                <a:spcPts val="600"/>
              </a:spcAft>
            </a:pPr>
            <a:r>
              <a:rPr lang="en-US" altLang="en-US" sz="1600" b="1" dirty="0"/>
              <a:t>Special attention to home bound / bedridden </a:t>
            </a:r>
            <a:r>
              <a:rPr lang="en-US" altLang="en-US" sz="1600" dirty="0"/>
              <a:t>elderly persons and provide training to the family health care providers in looking after the disabled elderly persons.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altLang="en-US" sz="1600" dirty="0">
                <a:solidFill>
                  <a:srgbClr val="FF0000"/>
                </a:solidFill>
              </a:rPr>
              <a:t>Primary Health Centre:</a:t>
            </a:r>
          </a:p>
          <a:p>
            <a:pPr lvl="1">
              <a:spcBef>
                <a:spcPct val="0"/>
              </a:spcBef>
              <a:spcAft>
                <a:spcPts val="600"/>
              </a:spcAft>
            </a:pPr>
            <a:r>
              <a:rPr lang="en-US" altLang="en-US" sz="1600" dirty="0"/>
              <a:t>A </a:t>
            </a:r>
            <a:r>
              <a:rPr lang="en-US" altLang="en-US" sz="1600" b="1" dirty="0"/>
              <a:t>weekly geriatric clinic</a:t>
            </a:r>
            <a:r>
              <a:rPr lang="en-US" altLang="en-US" sz="1600" dirty="0"/>
              <a:t> at PHC level by trained Medical Officer, Conducting </a:t>
            </a:r>
            <a:r>
              <a:rPr lang="en-IN" altLang="en-US" sz="1600" b="1" dirty="0"/>
              <a:t>H</a:t>
            </a:r>
            <a:r>
              <a:rPr lang="en-US" altLang="en-US" sz="1600" b="1" dirty="0" err="1"/>
              <a:t>ealth</a:t>
            </a:r>
            <a:r>
              <a:rPr lang="en-US" altLang="en-US" sz="1600" b="1" dirty="0"/>
              <a:t> assessment </a:t>
            </a:r>
            <a:r>
              <a:rPr lang="en-US" altLang="en-US" sz="1600" dirty="0"/>
              <a:t>of the elderly persons and simple investigation including blood sugar, etc. 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altLang="en-US" sz="1600" dirty="0">
                <a:solidFill>
                  <a:srgbClr val="FF0000"/>
                </a:solidFill>
              </a:rPr>
              <a:t>Community Health Centre</a:t>
            </a:r>
          </a:p>
          <a:p>
            <a:pPr lvl="1">
              <a:spcBef>
                <a:spcPct val="0"/>
              </a:spcBef>
              <a:spcAft>
                <a:spcPts val="600"/>
              </a:spcAft>
            </a:pPr>
            <a:r>
              <a:rPr lang="en-US" altLang="en-US" sz="1600" b="1" dirty="0"/>
              <a:t>Biweekly geriatric Clinic and Rehabilitation services</a:t>
            </a:r>
            <a:r>
              <a:rPr lang="en-US" altLang="en-US" sz="1600" dirty="0"/>
              <a:t> to be arranged by trained staff and rehabilitation worker at CHCs.</a:t>
            </a:r>
          </a:p>
          <a:p>
            <a:pPr lvl="1">
              <a:spcBef>
                <a:spcPct val="0"/>
              </a:spcBef>
              <a:spcAft>
                <a:spcPts val="600"/>
              </a:spcAft>
            </a:pPr>
            <a:r>
              <a:rPr lang="en-US" altLang="en-US" sz="1600" b="1" dirty="0"/>
              <a:t>Domiciliary visits</a:t>
            </a:r>
            <a:r>
              <a:rPr lang="en-US" altLang="en-US" sz="1600" dirty="0"/>
              <a:t> by the rehabilitation worker will be undertaken for bed-ridden elderly and counseling to family members for care such patients. 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altLang="en-US" sz="1600" dirty="0">
                <a:solidFill>
                  <a:srgbClr val="FF0000"/>
                </a:solidFill>
              </a:rPr>
              <a:t>District Hospitals</a:t>
            </a:r>
            <a:r>
              <a:rPr lang="en-US" altLang="en-US" sz="1600" dirty="0"/>
              <a:t>:  </a:t>
            </a:r>
          </a:p>
          <a:p>
            <a:pPr lvl="1">
              <a:spcBef>
                <a:spcPct val="0"/>
              </a:spcBef>
              <a:spcAft>
                <a:spcPts val="600"/>
              </a:spcAft>
            </a:pPr>
            <a:r>
              <a:rPr lang="en-US" altLang="en-US" sz="1600" b="1" dirty="0"/>
              <a:t>Dedicated Geriatric OPD services, In-door admissions through 10 bedded geriatric ward, laboratory investigations and rehabilitation services.</a:t>
            </a:r>
          </a:p>
          <a:p>
            <a:pPr lvl="1">
              <a:spcBef>
                <a:spcPct val="0"/>
              </a:spcBef>
              <a:spcAft>
                <a:spcPts val="600"/>
              </a:spcAft>
            </a:pPr>
            <a:r>
              <a:rPr lang="en-US" altLang="en-US" sz="1600" dirty="0"/>
              <a:t>Provide services for the elderly patients referred by the CHCs/PHCs etc and refer severe cases to tertiary level hospitals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en-US" altLang="en-US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6E3E8-A837-4B26-B8B0-DB91C53CE55A}" type="datetime1">
              <a:rPr lang="en-US" altLang="en-US"/>
              <a:pPr/>
              <a:t>10/27/2020</a:t>
            </a:fld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18434" name="Title 1"/>
          <p:cNvSpPr>
            <a:spLocks noGrp="1"/>
          </p:cNvSpPr>
          <p:nvPr>
            <p:ph type="title" idx="4294967295"/>
          </p:nvPr>
        </p:nvSpPr>
        <p:spPr>
          <a:xfrm>
            <a:off x="1371600" y="0"/>
            <a:ext cx="7391400" cy="1143000"/>
          </a:xfrm>
        </p:spPr>
        <p:txBody>
          <a:bodyPr/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Package of services at tertiary level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4294967295"/>
          </p:nvPr>
        </p:nvSpPr>
        <p:spPr>
          <a:xfrm>
            <a:off x="457200" y="1143000"/>
            <a:ext cx="8229600" cy="5715000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altLang="en-US" sz="1400" b="1" dirty="0">
                <a:solidFill>
                  <a:srgbClr val="FF0000"/>
                </a:solidFill>
              </a:rPr>
              <a:t>Regional Geriatric Centers:</a:t>
            </a:r>
            <a:endParaRPr lang="en-US" altLang="en-US" sz="1400" dirty="0">
              <a:solidFill>
                <a:srgbClr val="FF0000"/>
              </a:solidFill>
            </a:endParaRPr>
          </a:p>
          <a:p>
            <a:pPr lvl="1">
              <a:spcBef>
                <a:spcPct val="0"/>
              </a:spcBef>
              <a:spcAft>
                <a:spcPts val="600"/>
              </a:spcAft>
            </a:pPr>
            <a:r>
              <a:rPr lang="en-US" altLang="en-US" sz="1400" dirty="0"/>
              <a:t>Provide </a:t>
            </a:r>
            <a:r>
              <a:rPr lang="en-US" altLang="en-US" sz="1400" b="1" dirty="0"/>
              <a:t>tertiary level services for complicated/serious Geriatric Cases</a:t>
            </a:r>
            <a:r>
              <a:rPr lang="en-US" altLang="en-US" sz="1400" dirty="0"/>
              <a:t> referred from Medical Colleges, District Hospitals and below.</a:t>
            </a:r>
          </a:p>
          <a:p>
            <a:pPr lvl="1">
              <a:spcBef>
                <a:spcPct val="0"/>
              </a:spcBef>
              <a:spcAft>
                <a:spcPts val="600"/>
              </a:spcAft>
            </a:pPr>
            <a:r>
              <a:rPr lang="en-US" altLang="en-US" sz="1400" dirty="0"/>
              <a:t>Conduct </a:t>
            </a:r>
            <a:r>
              <a:rPr lang="en-US" altLang="en-US" sz="1400" b="1" dirty="0"/>
              <a:t>post graduate courses in Geriatric Medicine</a:t>
            </a:r>
            <a:r>
              <a:rPr lang="en-US" altLang="en-US" sz="1400" dirty="0"/>
              <a:t>. Each RGC to produce 2 post graduates (MD geriatrics) every year.</a:t>
            </a:r>
          </a:p>
          <a:p>
            <a:pPr lvl="1">
              <a:spcBef>
                <a:spcPct val="0"/>
              </a:spcBef>
              <a:spcAft>
                <a:spcPts val="600"/>
              </a:spcAft>
            </a:pPr>
            <a:r>
              <a:rPr lang="en-US" altLang="en-US" sz="1400" dirty="0"/>
              <a:t>Providing </a:t>
            </a:r>
            <a:r>
              <a:rPr lang="en-US" altLang="en-US" sz="1400" b="1" dirty="0"/>
              <a:t>training </a:t>
            </a:r>
            <a:r>
              <a:rPr lang="en-US" altLang="en-US" sz="1400" dirty="0"/>
              <a:t>to the trainers of identified District hospitals and medical colleges </a:t>
            </a:r>
          </a:p>
          <a:p>
            <a:pPr lvl="1">
              <a:spcBef>
                <a:spcPct val="0"/>
              </a:spcBef>
              <a:spcAft>
                <a:spcPts val="600"/>
              </a:spcAft>
            </a:pPr>
            <a:r>
              <a:rPr lang="en-US" altLang="en-US" sz="1400" dirty="0"/>
              <a:t>Developing/and updating Training modules, guidelines and </a:t>
            </a:r>
            <a:r>
              <a:rPr lang="en-US" altLang="en-US" sz="1400" b="1" dirty="0"/>
              <a:t>IEC materials</a:t>
            </a:r>
            <a:r>
              <a:rPr lang="en-US" altLang="en-US" sz="1400" dirty="0"/>
              <a:t>.</a:t>
            </a:r>
          </a:p>
          <a:p>
            <a:pPr lvl="1">
              <a:spcBef>
                <a:spcPct val="0"/>
              </a:spcBef>
              <a:spcAft>
                <a:spcPts val="1800"/>
              </a:spcAft>
            </a:pPr>
            <a:r>
              <a:rPr lang="en-US" altLang="en-US" sz="1400" b="1" dirty="0"/>
              <a:t>Research</a:t>
            </a:r>
            <a:r>
              <a:rPr lang="en-US" altLang="en-US" sz="1400" dirty="0"/>
              <a:t> on specific elderly diseases.</a:t>
            </a:r>
          </a:p>
          <a:p>
            <a:pPr>
              <a:spcBef>
                <a:spcPct val="0"/>
              </a:spcBef>
              <a:spcAft>
                <a:spcPts val="1800"/>
              </a:spcAft>
            </a:pPr>
            <a:r>
              <a:rPr lang="en-US" altLang="en-US" sz="1400" b="1" dirty="0">
                <a:solidFill>
                  <a:srgbClr val="FF0000"/>
                </a:solidFill>
              </a:rPr>
              <a:t>National center for Ageing:</a:t>
            </a:r>
            <a:endParaRPr lang="en-US" altLang="en-US" sz="1400" dirty="0">
              <a:solidFill>
                <a:srgbClr val="FF0000"/>
              </a:solidFill>
            </a:endParaRPr>
          </a:p>
          <a:p>
            <a:pPr lvl="1">
              <a:spcBef>
                <a:spcPct val="0"/>
              </a:spcBef>
              <a:spcAft>
                <a:spcPts val="600"/>
              </a:spcAft>
            </a:pPr>
            <a:r>
              <a:rPr lang="en-US" altLang="en-US" sz="1400" dirty="0"/>
              <a:t>High level tertiary care with m</a:t>
            </a:r>
            <a:r>
              <a:rPr lang="en-US" altLang="en-US" sz="1400" b="1" dirty="0"/>
              <a:t>ultidisciplinary clinical services</a:t>
            </a:r>
            <a:r>
              <a:rPr lang="en-US" altLang="en-US" sz="1400" dirty="0"/>
              <a:t> involving medical and surgical disciplines.</a:t>
            </a:r>
          </a:p>
          <a:p>
            <a:pPr lvl="1">
              <a:spcBef>
                <a:spcPct val="0"/>
              </a:spcBef>
              <a:spcAft>
                <a:spcPts val="600"/>
              </a:spcAft>
            </a:pPr>
            <a:r>
              <a:rPr lang="en-IN" altLang="en-US" sz="1400" b="1" dirty="0"/>
              <a:t>specialised </a:t>
            </a:r>
            <a:r>
              <a:rPr lang="en-US" altLang="en-US" sz="1400" b="1" dirty="0"/>
              <a:t>OPD care</a:t>
            </a:r>
            <a:r>
              <a:rPr lang="en-US" altLang="en-US" sz="1400" dirty="0"/>
              <a:t> in various clinical disciplines. Special clinics like memory clinic, fall and syncope clinic, frail elderly clinic, aids and appliances clinic, implants and cosmetic clinic.</a:t>
            </a:r>
          </a:p>
          <a:p>
            <a:pPr lvl="1">
              <a:spcBef>
                <a:spcPct val="0"/>
              </a:spcBef>
              <a:spcAft>
                <a:spcPts val="600"/>
              </a:spcAft>
            </a:pPr>
            <a:r>
              <a:rPr lang="en-US" altLang="en-US" sz="1400" b="1" dirty="0"/>
              <a:t>Day care centre for</a:t>
            </a:r>
            <a:r>
              <a:rPr lang="en-US" altLang="en-US" sz="1400" dirty="0"/>
              <a:t> : Investigations, rehabilitation, respite care, dementia care ,continence care</a:t>
            </a:r>
          </a:p>
          <a:p>
            <a:pPr lvl="1">
              <a:spcBef>
                <a:spcPct val="0"/>
              </a:spcBef>
              <a:spcAft>
                <a:spcPts val="600"/>
              </a:spcAft>
            </a:pPr>
            <a:r>
              <a:rPr lang="en-US" altLang="en-US" sz="1400" b="1" dirty="0"/>
              <a:t>In patient care for</a:t>
            </a:r>
            <a:r>
              <a:rPr lang="en-US" altLang="en-US" sz="1400" dirty="0"/>
              <a:t>: Intensive care, acute rehabilitation, diagnostic and therapeutic services, long term rehabilitation service. </a:t>
            </a:r>
          </a:p>
          <a:p>
            <a:pPr lvl="1">
              <a:spcBef>
                <a:spcPct val="0"/>
              </a:spcBef>
              <a:spcAft>
                <a:spcPts val="600"/>
              </a:spcAft>
            </a:pPr>
            <a:r>
              <a:rPr lang="en-US" altLang="en-US" sz="1400" b="1" dirty="0"/>
              <a:t>Human resources development in all sub-specialties of Geriatric Medicine</a:t>
            </a:r>
          </a:p>
          <a:p>
            <a:pPr lvl="1">
              <a:spcBef>
                <a:spcPct val="0"/>
              </a:spcBef>
              <a:spcAft>
                <a:spcPts val="600"/>
              </a:spcAft>
            </a:pPr>
            <a:r>
              <a:rPr lang="en-US" altLang="en-US" sz="1400" dirty="0"/>
              <a:t>Developing </a:t>
            </a:r>
            <a:r>
              <a:rPr lang="en-US" altLang="en-US" sz="1400" b="1" dirty="0"/>
              <a:t>evidence based treatment protocols</a:t>
            </a:r>
            <a:r>
              <a:rPr lang="en-US" altLang="en-US" sz="1400" dirty="0"/>
              <a:t> for Geriatric diseases prevalent in the country.</a:t>
            </a:r>
          </a:p>
          <a:p>
            <a:pPr lvl="1">
              <a:spcBef>
                <a:spcPct val="0"/>
              </a:spcBef>
              <a:spcAft>
                <a:spcPts val="600"/>
              </a:spcAft>
            </a:pPr>
            <a:r>
              <a:rPr lang="en-US" altLang="en-US" sz="1400" dirty="0"/>
              <a:t>Special focus on care for 75+ aged population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en-US" altLang="en-US" sz="1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ChangeArrowheads="1"/>
          </p:cNvSpPr>
          <p:nvPr/>
        </p:nvSpPr>
        <p:spPr bwMode="auto">
          <a:xfrm>
            <a:off x="1371600" y="381000"/>
            <a:ext cx="66294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defTabSz="914400" eaLnBrk="1" hangingPunct="1">
              <a:tabLst>
                <a:tab pos="1057275" algn="l"/>
              </a:tabLst>
            </a:pPr>
            <a:r>
              <a:rPr lang="en-US" altLang="zh-CN" sz="2400" b="1" dirty="0">
                <a:solidFill>
                  <a:srgbClr val="FF0000"/>
                </a:solidFill>
                <a:latin typeface="Arial" charset="0"/>
                <a:ea typeface="Calibri" pitchFamily="34" charset="0"/>
                <a:cs typeface="Arial" charset="0"/>
              </a:rPr>
              <a:t>Progress in </a:t>
            </a:r>
            <a:r>
              <a:rPr lang="en-US" altLang="zh-CN" sz="2400" b="1" dirty="0" err="1">
                <a:solidFill>
                  <a:srgbClr val="FF0000"/>
                </a:solidFill>
                <a:latin typeface="Arial" charset="0"/>
                <a:ea typeface="Calibri" pitchFamily="34" charset="0"/>
                <a:cs typeface="Arial" charset="0"/>
              </a:rPr>
              <a:t>Operationalization</a:t>
            </a:r>
            <a:r>
              <a:rPr lang="en-US" altLang="zh-CN" sz="2400" b="1" dirty="0">
                <a:solidFill>
                  <a:srgbClr val="FF0000"/>
                </a:solidFill>
                <a:latin typeface="Arial" charset="0"/>
                <a:ea typeface="Calibri" pitchFamily="34" charset="0"/>
                <a:cs typeface="Arial" charset="0"/>
              </a:rPr>
              <a:t> of the </a:t>
            </a:r>
            <a:r>
              <a:rPr lang="en-US" altLang="zh-CN" sz="2400" b="1" dirty="0" err="1">
                <a:solidFill>
                  <a:srgbClr val="FF0000"/>
                </a:solidFill>
                <a:latin typeface="Arial" charset="0"/>
                <a:ea typeface="Calibri" pitchFamily="34" charset="0"/>
                <a:cs typeface="Arial" charset="0"/>
              </a:rPr>
              <a:t>Programme</a:t>
            </a:r>
            <a:r>
              <a:rPr lang="en-US" altLang="zh-CN" sz="2400" b="1" dirty="0">
                <a:solidFill>
                  <a:srgbClr val="FF0000"/>
                </a:solidFill>
                <a:latin typeface="Arial" charset="0"/>
                <a:ea typeface="Calibri" pitchFamily="34" charset="0"/>
                <a:cs typeface="Arial" charset="0"/>
              </a:rPr>
              <a:t> activities 2019-20</a:t>
            </a:r>
            <a:endParaRPr lang="en-US" altLang="zh-CN" sz="2400" b="1" dirty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sp>
        <p:nvSpPr>
          <p:cNvPr id="16387" name="TextBox 5"/>
          <p:cNvSpPr txBox="1">
            <a:spLocks noChangeArrowheads="1"/>
          </p:cNvSpPr>
          <p:nvPr/>
        </p:nvSpPr>
        <p:spPr bwMode="auto">
          <a:xfrm>
            <a:off x="685800" y="6169025"/>
            <a:ext cx="70008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IN" altLang="zh-CN" sz="1400">
                <a:latin typeface="Bookman Old Style" pitchFamily="18" charset="0"/>
                <a:cs typeface="Arial" charset="0"/>
              </a:rPr>
              <a:t>(Based on the Annual Progress Report 2019-20 )</a:t>
            </a:r>
            <a:endParaRPr lang="en-US">
              <a:latin typeface="Bookman Old Style" pitchFamily="18" charset="0"/>
              <a:ea typeface="华文新魏" pitchFamily="2" charset="-122"/>
              <a:cs typeface="Arial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0883756"/>
              </p:ext>
            </p:extLst>
          </p:nvPr>
        </p:nvGraphicFramePr>
        <p:xfrm>
          <a:off x="533400" y="2362200"/>
          <a:ext cx="7848600" cy="3657600"/>
        </p:xfrm>
        <a:graphic>
          <a:graphicData uri="http://schemas.openxmlformats.org/drawingml/2006/table">
            <a:tbl>
              <a:tblPr/>
              <a:tblGrid>
                <a:gridCol w="5334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0290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4695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7434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9059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520080">
                <a:tc rowSpan="2">
                  <a:txBody>
                    <a:bodyPr/>
                    <a:lstStyle/>
                    <a:p>
                      <a:pPr marL="2159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Bookman Old Style" pitchFamily="18" charset="0"/>
                          <a:ea typeface="Calibri"/>
                          <a:cs typeface="Arial"/>
                        </a:rPr>
                        <a:t>S. No</a:t>
                      </a:r>
                      <a:endParaRPr lang="en-US" sz="1400" dirty="0">
                        <a:latin typeface="Bookman Old Style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18034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Bookman Old Style" pitchFamily="18" charset="0"/>
                          <a:ea typeface="Calibri"/>
                          <a:cs typeface="Arial"/>
                        </a:rPr>
                        <a:t>Institutions </a:t>
                      </a:r>
                      <a:endParaRPr lang="en-US" sz="1400" dirty="0">
                        <a:latin typeface="Bookman Old Style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Bookman Old Style" pitchFamily="18" charset="0"/>
                          <a:ea typeface="Calibri"/>
                          <a:cs typeface="Arial"/>
                        </a:rPr>
                        <a:t>Sanctioned</a:t>
                      </a:r>
                      <a:endParaRPr lang="en-US" sz="1400" dirty="0">
                        <a:latin typeface="Bookman Old Style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indent="209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Bookman Old Style" pitchFamily="18" charset="0"/>
                          <a:ea typeface="Calibri"/>
                          <a:cs typeface="Arial"/>
                        </a:rPr>
                        <a:t>Operational</a:t>
                      </a:r>
                      <a:endParaRPr lang="en-US" sz="1800">
                        <a:latin typeface="Bookman Old Style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92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0955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Bookman Old Style" pitchFamily="18" charset="0"/>
                          <a:ea typeface="Calibri"/>
                          <a:cs typeface="Arial"/>
                        </a:rPr>
                        <a:t>OPD</a:t>
                      </a:r>
                      <a:endParaRPr lang="en-US" sz="1400" dirty="0">
                        <a:latin typeface="Bookman Old Style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Bookman Old Style" pitchFamily="18" charset="0"/>
                          <a:ea typeface="Calibri"/>
                          <a:cs typeface="Arial"/>
                        </a:rPr>
                        <a:t>Indoor wards</a:t>
                      </a:r>
                      <a:endParaRPr lang="en-US" sz="1400" dirty="0">
                        <a:latin typeface="Bookman Old Style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955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Bookman Old Style" pitchFamily="18" charset="0"/>
                          <a:ea typeface="Calibri"/>
                          <a:cs typeface="Arial"/>
                        </a:rPr>
                        <a:t>Physiotherapy services</a:t>
                      </a:r>
                      <a:endParaRPr lang="en-US" sz="1400" dirty="0">
                        <a:latin typeface="Bookman Old Style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20955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Bookman Old Style" pitchFamily="18" charset="0"/>
                          <a:ea typeface="Calibri"/>
                          <a:cs typeface="Arial"/>
                        </a:rPr>
                        <a:t>Laboratory services</a:t>
                      </a:r>
                      <a:endParaRPr lang="en-US" sz="1400" dirty="0">
                        <a:latin typeface="Bookman Old Style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9785">
                <a:tc>
                  <a:txBody>
                    <a:bodyPr/>
                    <a:lstStyle/>
                    <a:p>
                      <a:pPr marL="2159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Bookman Old Style" pitchFamily="18" charset="0"/>
                          <a:ea typeface="Calibri"/>
                          <a:cs typeface="Arial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955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Bookman Old Style" pitchFamily="18" charset="0"/>
                          <a:ea typeface="Calibri"/>
                          <a:cs typeface="Arial"/>
                        </a:rPr>
                        <a:t>RGCs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955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Bookman Old Style" pitchFamily="18" charset="0"/>
                          <a:ea typeface="Calibri"/>
                          <a:cs typeface="Arial"/>
                        </a:rPr>
                        <a:t>19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>
                          <a:latin typeface="Bookman Old Style" pitchFamily="18" charset="0"/>
                          <a:ea typeface="Times New Roman"/>
                          <a:cs typeface="Arial"/>
                        </a:rPr>
                        <a:t>18</a:t>
                      </a:r>
                      <a:endParaRPr lang="en-US" sz="1800">
                        <a:latin typeface="Bookman Old Style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>
                          <a:latin typeface="Bookman Old Style" pitchFamily="18" charset="0"/>
                          <a:ea typeface="Times New Roman"/>
                          <a:cs typeface="Arial"/>
                        </a:rPr>
                        <a:t>16</a:t>
                      </a:r>
                      <a:endParaRPr lang="en-US" sz="1800">
                        <a:latin typeface="Bookman Old Style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>
                          <a:latin typeface="Bookman Old Style" pitchFamily="18" charset="0"/>
                          <a:ea typeface="Times New Roman"/>
                          <a:cs typeface="Arial"/>
                        </a:rPr>
                        <a:t>14</a:t>
                      </a:r>
                      <a:endParaRPr lang="en-US" sz="1800">
                        <a:latin typeface="Bookman Old Style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>
                          <a:latin typeface="Bookman Old Style" pitchFamily="18" charset="0"/>
                          <a:ea typeface="Times New Roman"/>
                          <a:cs typeface="Arial"/>
                        </a:rPr>
                        <a:t>14</a:t>
                      </a:r>
                      <a:endParaRPr lang="en-US" sz="1800">
                        <a:latin typeface="Bookman Old Style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9785">
                <a:tc>
                  <a:txBody>
                    <a:bodyPr/>
                    <a:lstStyle/>
                    <a:p>
                      <a:pPr marL="2159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Bookman Old Style" pitchFamily="18" charset="0"/>
                          <a:ea typeface="Calibri"/>
                          <a:cs typeface="Arial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955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Bookman Old Style" pitchFamily="18" charset="0"/>
                          <a:ea typeface="Calibri"/>
                          <a:cs typeface="Arial"/>
                        </a:rPr>
                        <a:t>District hospitals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955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Bookman Old Style" pitchFamily="18" charset="0"/>
                          <a:ea typeface="Calibri"/>
                          <a:cs typeface="Arial"/>
                        </a:rPr>
                        <a:t>713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>
                          <a:latin typeface="Bookman Old Style" pitchFamily="18" charset="0"/>
                          <a:ea typeface="Times New Roman"/>
                          <a:cs typeface="Arial"/>
                        </a:rPr>
                        <a:t>578</a:t>
                      </a:r>
                      <a:endParaRPr lang="en-US" sz="1800">
                        <a:latin typeface="Bookman Old Style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>
                          <a:latin typeface="Bookman Old Style" pitchFamily="18" charset="0"/>
                          <a:ea typeface="Times New Roman"/>
                          <a:cs typeface="Arial"/>
                        </a:rPr>
                        <a:t>492</a:t>
                      </a:r>
                      <a:endParaRPr lang="en-US" sz="1800">
                        <a:latin typeface="Bookman Old Style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>
                          <a:latin typeface="Bookman Old Style" pitchFamily="18" charset="0"/>
                          <a:ea typeface="Times New Roman"/>
                          <a:cs typeface="Arial"/>
                        </a:rPr>
                        <a:t>438</a:t>
                      </a:r>
                      <a:endParaRPr lang="en-US" sz="1800">
                        <a:latin typeface="Bookman Old Style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>
                          <a:latin typeface="Bookman Old Style" pitchFamily="18" charset="0"/>
                          <a:ea typeface="Times New Roman"/>
                          <a:cs typeface="Arial"/>
                        </a:rPr>
                        <a:t>524</a:t>
                      </a:r>
                      <a:endParaRPr lang="en-US" sz="1800">
                        <a:latin typeface="Bookman Old Style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99785">
                <a:tc>
                  <a:txBody>
                    <a:bodyPr/>
                    <a:lstStyle/>
                    <a:p>
                      <a:pPr marL="2159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Bookman Old Style" pitchFamily="18" charset="0"/>
                          <a:ea typeface="Calibri"/>
                          <a:cs typeface="Arial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955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Bookman Old Style" pitchFamily="18" charset="0"/>
                          <a:ea typeface="Calibri"/>
                          <a:cs typeface="Arial"/>
                        </a:rPr>
                        <a:t>CHCs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955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Bookman Old Style" pitchFamily="18" charset="0"/>
                          <a:ea typeface="Calibri"/>
                          <a:cs typeface="Arial"/>
                        </a:rPr>
                        <a:t>4451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>
                          <a:latin typeface="Bookman Old Style" pitchFamily="18" charset="0"/>
                          <a:ea typeface="Times New Roman"/>
                          <a:cs typeface="Arial"/>
                        </a:rPr>
                        <a:t>2704</a:t>
                      </a:r>
                      <a:endParaRPr lang="en-US" sz="1800">
                        <a:latin typeface="Bookman Old Style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>
                          <a:latin typeface="Bookman Old Style" pitchFamily="18" charset="0"/>
                          <a:ea typeface="Times New Roman"/>
                          <a:cs typeface="Arial"/>
                        </a:rPr>
                        <a:t>-</a:t>
                      </a:r>
                      <a:endParaRPr lang="en-US" sz="1800">
                        <a:latin typeface="Bookman Old Style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Bookman Old Style" pitchFamily="18" charset="0"/>
                          <a:ea typeface="Times New Roman"/>
                          <a:cs typeface="Arial"/>
                        </a:rPr>
                        <a:t>974</a:t>
                      </a:r>
                      <a:endParaRPr lang="en-US" sz="1800">
                        <a:latin typeface="Bookman Old Style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>
                          <a:latin typeface="Bookman Old Style" pitchFamily="18" charset="0"/>
                          <a:ea typeface="Times New Roman"/>
                          <a:cs typeface="Arial"/>
                        </a:rPr>
                        <a:t>2032</a:t>
                      </a:r>
                      <a:endParaRPr lang="en-US" sz="1800">
                        <a:latin typeface="Bookman Old Style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99785">
                <a:tc>
                  <a:txBody>
                    <a:bodyPr/>
                    <a:lstStyle/>
                    <a:p>
                      <a:pPr marL="2159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Bookman Old Style" pitchFamily="18" charset="0"/>
                          <a:ea typeface="Calibri"/>
                          <a:cs typeface="Arial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955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Bookman Old Style" pitchFamily="18" charset="0"/>
                          <a:ea typeface="Calibri"/>
                          <a:cs typeface="Arial"/>
                        </a:rPr>
                        <a:t>PHCs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955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Bookman Old Style" pitchFamily="18" charset="0"/>
                          <a:ea typeface="Calibri"/>
                          <a:cs typeface="Arial"/>
                        </a:rPr>
                        <a:t>18362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>
                          <a:latin typeface="Bookman Old Style" pitchFamily="18" charset="0"/>
                          <a:ea typeface="Times New Roman"/>
                          <a:cs typeface="Arial"/>
                        </a:rPr>
                        <a:t>10168</a:t>
                      </a:r>
                      <a:endParaRPr lang="en-US" sz="1800">
                        <a:latin typeface="Bookman Old Style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>
                          <a:latin typeface="Bookman Old Style" pitchFamily="18" charset="0"/>
                          <a:ea typeface="Times New Roman"/>
                          <a:cs typeface="Arial"/>
                        </a:rPr>
                        <a:t> -</a:t>
                      </a:r>
                      <a:endParaRPr lang="en-US" sz="1800">
                        <a:latin typeface="Bookman Old Style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>
                          <a:latin typeface="Bookman Old Style" pitchFamily="18" charset="0"/>
                          <a:ea typeface="Times New Roman"/>
                          <a:cs typeface="Arial"/>
                        </a:rPr>
                        <a:t> -</a:t>
                      </a:r>
                      <a:endParaRPr lang="en-US" sz="1800">
                        <a:latin typeface="Bookman Old Style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>
                          <a:latin typeface="Bookman Old Style" pitchFamily="18" charset="0"/>
                          <a:ea typeface="Times New Roman"/>
                          <a:cs typeface="Arial"/>
                        </a:rPr>
                        <a:t> -</a:t>
                      </a:r>
                      <a:endParaRPr lang="en-US" sz="1800">
                        <a:latin typeface="Bookman Old Style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199139">
                <a:tc>
                  <a:txBody>
                    <a:bodyPr/>
                    <a:lstStyle/>
                    <a:p>
                      <a:pPr marL="2159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Bookman Old Style" pitchFamily="18" charset="0"/>
                          <a:ea typeface="Calibri"/>
                          <a:cs typeface="Arial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955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 smtClean="0">
                        <a:latin typeface="Bookman Old Style" pitchFamily="18" charset="0"/>
                        <a:ea typeface="Calibri"/>
                        <a:cs typeface="Arial"/>
                      </a:endParaRPr>
                    </a:p>
                    <a:p>
                      <a:pPr marL="20955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Bookman Old Style" pitchFamily="18" charset="0"/>
                          <a:ea typeface="Calibri"/>
                          <a:cs typeface="Arial"/>
                        </a:rPr>
                        <a:t>SCs </a:t>
                      </a:r>
                      <a:r>
                        <a:rPr lang="en-US" sz="1800" dirty="0">
                          <a:latin typeface="Bookman Old Style" pitchFamily="18" charset="0"/>
                          <a:ea typeface="Calibri"/>
                          <a:cs typeface="Arial"/>
                        </a:rPr>
                        <a:t>providing home based </a:t>
                      </a:r>
                      <a:r>
                        <a:rPr lang="en-US" sz="1800" dirty="0" smtClean="0">
                          <a:latin typeface="Bookman Old Style" pitchFamily="18" charset="0"/>
                          <a:ea typeface="Calibri"/>
                          <a:cs typeface="Arial"/>
                        </a:rPr>
                        <a:t>care</a:t>
                      </a:r>
                      <a:endParaRPr lang="en-US" sz="1800" dirty="0">
                        <a:latin typeface="Bookman Old Style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955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Bookman Old Style" pitchFamily="18" charset="0"/>
                          <a:ea typeface="Calibri"/>
                          <a:cs typeface="Arial"/>
                        </a:rPr>
                        <a:t>89862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Bookman Old Style" pitchFamily="18" charset="0"/>
                          <a:ea typeface="Times New Roman"/>
                          <a:cs typeface="Arial"/>
                        </a:rPr>
                        <a:t>11330</a:t>
                      </a:r>
                      <a:endParaRPr lang="en-US" sz="1800" dirty="0">
                        <a:latin typeface="Bookman Old Style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85800" y="1447800"/>
            <a:ext cx="7924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0638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As on date 713 districts have been sanctioned for geriatric care services of dedicated OPD, 10 bedded geriatric ward, Physiotherapy and laboratory services. 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6E3E8-A837-4B26-B8B0-DB91C53CE55A}" type="datetime1">
              <a:rPr lang="en-US" altLang="en-US" smtClean="0"/>
              <a:pPr/>
              <a:t>10/27/2020</a:t>
            </a:fld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47800" y="381000"/>
            <a:ext cx="7696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b="1" dirty="0" smtClean="0">
                <a:solidFill>
                  <a:srgbClr val="FF0000"/>
                </a:solidFill>
              </a:rPr>
              <a:t>Paradigm </a:t>
            </a:r>
            <a:r>
              <a:rPr lang="en-IN" sz="2000" b="1" dirty="0">
                <a:solidFill>
                  <a:srgbClr val="FF0000"/>
                </a:solidFill>
              </a:rPr>
              <a:t>of elderly care services provided in </a:t>
            </a:r>
            <a:r>
              <a:rPr lang="en-IN" sz="2000" b="1" dirty="0" smtClean="0">
                <a:solidFill>
                  <a:srgbClr val="FF0000"/>
                </a:solidFill>
              </a:rPr>
              <a:t>2019-20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457200" y="5562600"/>
            <a:ext cx="85344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063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latin typeface="Times New Roman" pitchFamily="18" charset="0"/>
                <a:ea typeface="Arial" pitchFamily="34" charset="0"/>
                <a:cs typeface="Times New Roman" pitchFamily="18" charset="0"/>
              </a:rPr>
              <a:t>Overall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 2.65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crore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 elderly have been provided OPD care,</a:t>
            </a:r>
            <a:r>
              <a:rPr kumimoji="0" lang="en-US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 while 9.68 </a:t>
            </a:r>
            <a:r>
              <a:rPr kumimoji="0" lang="en-US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lakhs</a:t>
            </a:r>
            <a:r>
              <a:rPr kumimoji="0" lang="en-US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 indoor admissions, 15.33 </a:t>
            </a:r>
            <a:r>
              <a:rPr kumimoji="0" lang="en-US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lakhs</a:t>
            </a:r>
            <a:r>
              <a:rPr kumimoji="0" lang="en-US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 sessions and </a:t>
            </a:r>
            <a:r>
              <a:rPr lang="en-US" dirty="0" smtClean="0">
                <a:latin typeface="Times New Roman" pitchFamily="18" charset="0"/>
                <a:ea typeface="Arial" pitchFamily="34" charset="0"/>
                <a:cs typeface="Times New Roman" pitchFamily="18" charset="0"/>
              </a:rPr>
              <a:t>90.71</a:t>
            </a:r>
            <a:r>
              <a:rPr kumimoji="0" lang="en-US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lakhs</a:t>
            </a:r>
            <a:r>
              <a:rPr kumimoji="0" lang="en-US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 laboratory test have been undertaken for elderly patients under NPHCE.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4953000" y="6505575"/>
            <a:ext cx="3810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IN" altLang="zh-CN" sz="1200">
                <a:latin typeface="Bookman Old Style" pitchFamily="18" charset="0"/>
                <a:cs typeface="Arial" charset="0"/>
              </a:rPr>
              <a:t>(Based on the Annual Progress Report 2019-20)</a:t>
            </a:r>
            <a:endParaRPr lang="en-US" sz="1200">
              <a:latin typeface="Bookman Old Style" pitchFamily="18" charset="0"/>
              <a:ea typeface="华文新魏" pitchFamily="2" charset="-122"/>
              <a:cs typeface="Arial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685800" y="990600"/>
          <a:ext cx="8153400" cy="4514851"/>
        </p:xfrm>
        <a:graphic>
          <a:graphicData uri="http://schemas.openxmlformats.org/drawingml/2006/table">
            <a:tbl>
              <a:tblPr/>
              <a:tblGrid>
                <a:gridCol w="3429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3038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3661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9377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779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28688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252537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1273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Arial" charset="0"/>
                        </a:rPr>
                        <a:t>S.N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lvl="0" indent="0" algn="ctr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Mangal" pitchFamily="18" charset="0"/>
                        </a:rPr>
                        <a:t>Services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Mangal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RGCs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DHs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CHCs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PHCs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SCs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Total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1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OPD care services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75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133545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75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7567744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75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7016670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75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9032922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75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2843211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Arial" charset="0"/>
                        </a:rPr>
                        <a:t>2,65,94,092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2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In-door admissions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75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9992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75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688966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75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269286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75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75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Arial" charset="0"/>
                        </a:rPr>
                        <a:t>9,68,244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3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Physiotherapy care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75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34637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75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754186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75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744964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75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75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Arial" charset="0"/>
                        </a:rPr>
                        <a:t>15,33,787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4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Lab Tests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75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230749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75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4215883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75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2348922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75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2275600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75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Arial" charset="0"/>
                        </a:rPr>
                        <a:t>90,71,154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35010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5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No of Elderly Screened &amp; given Health card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75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75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599908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75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719021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75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526754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75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273850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Arial" charset="0"/>
                        </a:rPr>
                        <a:t>21,19,533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6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No of Elderly  Provided Home care services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75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75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11157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75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92657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75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68674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75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68783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Arial" charset="0"/>
                        </a:rPr>
                        <a:t>2,41,271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7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No of Elderly Provided supportive devices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75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75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4820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75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18006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75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7256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75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17502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Arial" charset="0"/>
                        </a:rPr>
                        <a:t>47,584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8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Cases referred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75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75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32017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75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59202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75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65057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75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64119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Arial" charset="0"/>
                        </a:rPr>
                        <a:t>2,20,395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9053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9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Cases died in hospitals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75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75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17026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75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2156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75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384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75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Arial" charset="0"/>
                        </a:rPr>
                        <a:t>19,566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>
                <a:solidFill>
                  <a:srgbClr val="FF0000"/>
                </a:solidFill>
              </a:rPr>
              <a:t>Issues &amp; Future Plans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257718"/>
          </a:xfrm>
        </p:spPr>
        <p:txBody>
          <a:bodyPr>
            <a:normAutofit fontScale="92500" lnSpcReduction="20000"/>
          </a:bodyPr>
          <a:lstStyle/>
          <a:p>
            <a:pPr marL="628650" indent="-571500" algn="just">
              <a:spcBef>
                <a:spcPct val="0"/>
              </a:spcBef>
              <a:spcAft>
                <a:spcPts val="1200"/>
              </a:spcAft>
            </a:pPr>
            <a:r>
              <a:rPr lang="en-US" altLang="en-US" dirty="0" smtClean="0"/>
              <a:t>To </a:t>
            </a:r>
            <a:r>
              <a:rPr lang="en-US" altLang="en-US" dirty="0" err="1" smtClean="0"/>
              <a:t>operationalise</a:t>
            </a:r>
            <a:r>
              <a:rPr lang="en-US" altLang="en-US" dirty="0" smtClean="0"/>
              <a:t>  all district hospitals of the country for provision of geriatric care services.</a:t>
            </a:r>
          </a:p>
          <a:p>
            <a:pPr marL="628650" indent="-571500" algn="just">
              <a:spcBef>
                <a:spcPct val="0"/>
              </a:spcBef>
              <a:spcAft>
                <a:spcPts val="1200"/>
              </a:spcAft>
            </a:pPr>
            <a:r>
              <a:rPr lang="en-IN" altLang="en-US" dirty="0" smtClean="0"/>
              <a:t>Dedicated geriatric services delivery at CHCs and PHCs</a:t>
            </a:r>
          </a:p>
          <a:p>
            <a:pPr marL="628650" indent="-571500" algn="just">
              <a:spcBef>
                <a:spcPct val="0"/>
              </a:spcBef>
              <a:spcAft>
                <a:spcPts val="1200"/>
              </a:spcAft>
            </a:pPr>
            <a:r>
              <a:rPr lang="en-IN" altLang="en-US" dirty="0" smtClean="0"/>
              <a:t>Home based care services through peripheral staff</a:t>
            </a:r>
          </a:p>
          <a:p>
            <a:pPr marL="628650" indent="-571500" algn="just">
              <a:spcBef>
                <a:spcPct val="0"/>
              </a:spcBef>
              <a:spcAft>
                <a:spcPts val="1200"/>
              </a:spcAft>
            </a:pPr>
            <a:r>
              <a:rPr lang="en-US" altLang="en-US" dirty="0" smtClean="0"/>
              <a:t>To </a:t>
            </a:r>
            <a:r>
              <a:rPr lang="en-US" altLang="en-US" dirty="0" err="1" smtClean="0"/>
              <a:t>operationalise</a:t>
            </a:r>
            <a:r>
              <a:rPr lang="en-US" altLang="en-US" dirty="0" smtClean="0"/>
              <a:t>  all 19 Regional Geriatric Centers for provision of specialized geriatric services, training, research and initiate 2 seats of MD Geriatrics per RGC.</a:t>
            </a:r>
          </a:p>
          <a:p>
            <a:pPr marL="628650" indent="-571500">
              <a:spcBef>
                <a:spcPct val="0"/>
              </a:spcBef>
              <a:spcAft>
                <a:spcPts val="1200"/>
              </a:spcAft>
            </a:pPr>
            <a:r>
              <a:rPr lang="en-IN" altLang="en-US" dirty="0" smtClean="0"/>
              <a:t>Capacity building  of elderly care service providers in the states through respective RGCs.</a:t>
            </a:r>
            <a:endParaRPr lang="en-US" alt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6E3E8-A837-4B26-B8B0-DB91C53CE55A}" type="datetime1">
              <a:rPr lang="en-US" altLang="en-US" smtClean="0"/>
              <a:pPr/>
              <a:t>10/27/2020</a:t>
            </a:fld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5477470"/>
            <a:ext cx="8305800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2020-2030 has been identified as decade of HEALTHY AGING. </a:t>
            </a:r>
            <a:r>
              <a:rPr lang="en-US" b="1" dirty="0" err="1" smtClean="0"/>
              <a:t>Programme</a:t>
            </a:r>
            <a:r>
              <a:rPr lang="en-US" b="1" dirty="0" smtClean="0"/>
              <a:t> needs to develop a </a:t>
            </a:r>
            <a:r>
              <a:rPr lang="en-US" b="1" dirty="0" err="1" smtClean="0"/>
              <a:t>multisectoral</a:t>
            </a:r>
            <a:r>
              <a:rPr lang="en-US" b="1" dirty="0" smtClean="0"/>
              <a:t> Implementation Framework for this decade.</a:t>
            </a:r>
            <a:endParaRPr lang="en-US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14600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8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249407802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84" y="228684"/>
            <a:ext cx="7391314" cy="807964"/>
          </a:xfrm>
        </p:spPr>
        <p:txBody>
          <a:bodyPr>
            <a:normAutofit fontScale="90000"/>
          </a:bodyPr>
          <a:lstStyle/>
          <a:p>
            <a:r>
              <a:rPr lang="en-IN" sz="2400" b="1" dirty="0" smtClean="0"/>
              <a:t>GIA Released and Expenditure Reported under NPHCE since 2010-11</a:t>
            </a:r>
            <a:endParaRPr lang="en-IN" sz="2400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6E3E8-A837-4B26-B8B0-DB91C53CE55A}" type="datetime1">
              <a:rPr lang="en-US" altLang="en-US" smtClean="0"/>
              <a:pPr/>
              <a:t>10/27/2020</a:t>
            </a:fld>
            <a:endParaRPr lang="en-US" sz="1800">
              <a:solidFill>
                <a:schemeClr val="tx1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1660575"/>
              </p:ext>
            </p:extLst>
          </p:nvPr>
        </p:nvGraphicFramePr>
        <p:xfrm>
          <a:off x="457200" y="1600200"/>
          <a:ext cx="8229600" cy="4267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2975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328866">
                <a:tc>
                  <a:txBody>
                    <a:bodyPr/>
                    <a:lstStyle/>
                    <a:p>
                      <a:r>
                        <a:rPr lang="en-IN" dirty="0" err="1" smtClean="0"/>
                        <a:t>S.No</a:t>
                      </a:r>
                      <a:r>
                        <a:rPr lang="en-IN" dirty="0" smtClean="0"/>
                        <a:t>.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Implementing</a:t>
                      </a:r>
                      <a:r>
                        <a:rPr lang="en-IN" baseline="0" dirty="0" smtClean="0"/>
                        <a:t> Agency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GIA Released</a:t>
                      </a:r>
                      <a:r>
                        <a:rPr lang="en-IN" baseline="0" dirty="0" smtClean="0"/>
                        <a:t> (</a:t>
                      </a:r>
                      <a:r>
                        <a:rPr lang="en-IN" baseline="0" dirty="0" err="1" smtClean="0"/>
                        <a:t>Rs</a:t>
                      </a:r>
                      <a:r>
                        <a:rPr lang="en-IN" baseline="0" dirty="0" smtClean="0"/>
                        <a:t>. In Lakhs)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Expenditure Reported                 (</a:t>
                      </a:r>
                      <a:r>
                        <a:rPr lang="en-IN" dirty="0" err="1" smtClean="0"/>
                        <a:t>Rs</a:t>
                      </a:r>
                      <a:r>
                        <a:rPr lang="en-IN" dirty="0" smtClean="0"/>
                        <a:t>. In lakhs)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Balance                     (</a:t>
                      </a:r>
                      <a:r>
                        <a:rPr lang="en-IN" dirty="0" err="1" smtClean="0"/>
                        <a:t>Rs</a:t>
                      </a:r>
                      <a:r>
                        <a:rPr lang="en-IN" dirty="0" smtClean="0"/>
                        <a:t>. In Lakhs)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30206">
                <a:tc>
                  <a:txBody>
                    <a:bodyPr/>
                    <a:lstStyle/>
                    <a:p>
                      <a:r>
                        <a:rPr lang="en-IN" dirty="0" smtClean="0"/>
                        <a:t>1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Regional Geriatric Centres (RGCs) - 19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9118.89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3036.34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6082.55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30206">
                <a:tc>
                  <a:txBody>
                    <a:bodyPr/>
                    <a:lstStyle/>
                    <a:p>
                      <a:r>
                        <a:rPr lang="en-IN" dirty="0" smtClean="0"/>
                        <a:t>2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National Centre of </a:t>
                      </a:r>
                      <a:r>
                        <a:rPr lang="en-IN" dirty="0" err="1" smtClean="0"/>
                        <a:t>Ageings</a:t>
                      </a:r>
                      <a:r>
                        <a:rPr lang="en-IN" dirty="0" smtClean="0"/>
                        <a:t> (NCAs)</a:t>
                      </a:r>
                      <a:r>
                        <a:rPr lang="en-IN" baseline="0" dirty="0" smtClean="0"/>
                        <a:t> - 2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19919.00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16944.00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2975.00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38929">
                <a:tc>
                  <a:txBody>
                    <a:bodyPr/>
                    <a:lstStyle/>
                    <a:p>
                      <a:r>
                        <a:rPr lang="en-IN" dirty="0" smtClean="0"/>
                        <a:t>3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IIPS for LASI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2920.00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2581.96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338.04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38929">
                <a:tc>
                  <a:txBody>
                    <a:bodyPr/>
                    <a:lstStyle/>
                    <a:p>
                      <a:endParaRPr lang="en-IN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b="1" dirty="0" smtClean="0"/>
                        <a:t>Total</a:t>
                      </a:r>
                      <a:endParaRPr lang="en-IN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b="1" dirty="0" smtClean="0"/>
                        <a:t>31957.89</a:t>
                      </a:r>
                      <a:endParaRPr lang="en-IN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b="1" dirty="0" smtClean="0"/>
                        <a:t>22562.30</a:t>
                      </a:r>
                      <a:endParaRPr lang="en-IN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b="1" dirty="0" smtClean="0"/>
                        <a:t>9395.59</a:t>
                      </a:r>
                      <a:endParaRPr lang="en-IN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98285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84" y="228684"/>
            <a:ext cx="7391314" cy="807964"/>
          </a:xfrm>
        </p:spPr>
        <p:txBody>
          <a:bodyPr>
            <a:normAutofit fontScale="90000"/>
          </a:bodyPr>
          <a:lstStyle/>
          <a:p>
            <a:r>
              <a:rPr lang="en-US" sz="2400" b="1" dirty="0" smtClean="0"/>
              <a:t>Allocation &amp; Releases under NCD Flexible Pool under NHM and Expenditure under NPHCE </a:t>
            </a:r>
            <a:r>
              <a:rPr lang="en-US" sz="2400" b="1" dirty="0" err="1" smtClean="0"/>
              <a:t>programme</a:t>
            </a:r>
            <a:r>
              <a:rPr lang="en-US" sz="2400" b="1" dirty="0" smtClean="0"/>
              <a:t> since F.Y. 2015-16</a:t>
            </a:r>
            <a:endParaRPr lang="en-IN" sz="2400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6E3E8-A837-4B26-B8B0-DB91C53CE55A}" type="datetime1">
              <a:rPr lang="en-US" altLang="en-US" smtClean="0"/>
              <a:pPr/>
              <a:t>10/27/2020</a:t>
            </a:fld>
            <a:endParaRPr lang="en-US" sz="1800">
              <a:solidFill>
                <a:schemeClr val="tx1"/>
              </a:solidFill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1066893" y="1066862"/>
          <a:ext cx="7086413" cy="3200318"/>
        </p:xfrm>
        <a:graphic>
          <a:graphicData uri="http://schemas.openxmlformats.org/drawingml/2006/table">
            <a:tbl>
              <a:tblPr/>
              <a:tblGrid>
                <a:gridCol w="144436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6343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1518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6343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03839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Rs. In 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Crore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6960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Financial Year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Central Allocation (BE)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Central Release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Expenditure under NPHCE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2015-16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527.33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379.00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28.16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2016-17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527.36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481.00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35.47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2017-18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925.00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904.31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32.99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2018-19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972.80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540.14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49.84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2019-20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670.92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670.86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24.04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0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2020-21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702.89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50.69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0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4,326.30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3,026.00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172.82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8" name="Title 1"/>
          <p:cNvSpPr txBox="1">
            <a:spLocks/>
          </p:cNvSpPr>
          <p:nvPr/>
        </p:nvSpPr>
        <p:spPr>
          <a:xfrm>
            <a:off x="152516" y="4495772"/>
            <a:ext cx="8762770" cy="1981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342900" lvl="0" indent="-342900" algn="just" fontAlgn="auto">
              <a:spcAft>
                <a:spcPts val="0"/>
              </a:spcAft>
              <a:buFont typeface="+mj-lt"/>
              <a:buAutoNum type="arabicPeriod"/>
            </a:pPr>
            <a:r>
              <a:rPr lang="en-US" sz="1600" b="1" dirty="0" smtClean="0">
                <a:latin typeface="+mj-lt"/>
                <a:ea typeface="+mj-ea"/>
                <a:cs typeface="+mj-cs"/>
              </a:rPr>
              <a:t>The </a:t>
            </a:r>
            <a:r>
              <a:rPr lang="en-US" sz="1600" b="1" dirty="0" err="1" smtClean="0">
                <a:latin typeface="+mj-lt"/>
                <a:ea typeface="+mj-ea"/>
                <a:cs typeface="+mj-cs"/>
              </a:rPr>
              <a:t>Programme</a:t>
            </a:r>
            <a:r>
              <a:rPr lang="en-US" sz="1600" b="1" dirty="0" smtClean="0">
                <a:latin typeface="+mj-lt"/>
                <a:ea typeface="+mj-ea"/>
                <a:cs typeface="+mj-cs"/>
              </a:rPr>
              <a:t>(NPHCE) has been covered under NCD Flexible Pool including 4 other </a:t>
            </a:r>
            <a:r>
              <a:rPr lang="en-US" sz="1600" b="1" dirty="0" err="1" smtClean="0">
                <a:latin typeface="+mj-lt"/>
                <a:ea typeface="+mj-ea"/>
                <a:cs typeface="+mj-cs"/>
              </a:rPr>
              <a:t>programmes</a:t>
            </a:r>
            <a:r>
              <a:rPr lang="en-US" sz="1600" b="1" dirty="0" smtClean="0">
                <a:latin typeface="+mj-lt"/>
                <a:ea typeface="+mj-ea"/>
                <a:cs typeface="+mj-cs"/>
              </a:rPr>
              <a:t> i.e. NPCB, NPCDCS, NMHP &amp; </a:t>
            </a:r>
            <a:r>
              <a:rPr lang="en-US" sz="1600" b="1" dirty="0" err="1" smtClean="0">
                <a:latin typeface="+mj-lt"/>
                <a:ea typeface="+mj-ea"/>
                <a:cs typeface="+mj-cs"/>
              </a:rPr>
              <a:t>Tabacco</a:t>
            </a:r>
            <a:r>
              <a:rPr lang="en-US" sz="1600" b="1" dirty="0" smtClean="0">
                <a:latin typeface="+mj-lt"/>
                <a:ea typeface="+mj-ea"/>
                <a:cs typeface="+mj-cs"/>
              </a:rPr>
              <a:t>. The allocation and releases is shown under NCD Flexible Pool and expenditure under National </a:t>
            </a:r>
            <a:r>
              <a:rPr lang="en-US" sz="1600" b="1" dirty="0" err="1" smtClean="0">
                <a:latin typeface="+mj-lt"/>
                <a:ea typeface="+mj-ea"/>
                <a:cs typeface="+mj-cs"/>
              </a:rPr>
              <a:t>Programme</a:t>
            </a:r>
            <a:r>
              <a:rPr lang="en-US" sz="1600" b="1" dirty="0" smtClean="0">
                <a:latin typeface="+mj-lt"/>
                <a:ea typeface="+mj-ea"/>
                <a:cs typeface="+mj-cs"/>
              </a:rPr>
              <a:t> for Health Care of the Elderly (NPHCE)</a:t>
            </a:r>
          </a:p>
          <a:p>
            <a:pPr marL="342900" lvl="0" indent="-342900" algn="just" fontAlgn="auto">
              <a:spcAft>
                <a:spcPts val="0"/>
              </a:spcAft>
              <a:buFont typeface="+mj-lt"/>
              <a:buAutoNum type="arabicPeriod"/>
            </a:pPr>
            <a:r>
              <a:rPr lang="en-US" sz="1600" b="1" dirty="0" smtClean="0">
                <a:latin typeface="+mj-lt"/>
                <a:ea typeface="+mj-ea"/>
                <a:cs typeface="+mj-cs"/>
              </a:rPr>
              <a:t>Release  for the F.Y. 2020-21 is updated </a:t>
            </a:r>
            <a:r>
              <a:rPr lang="en-US" sz="1600" b="1" dirty="0" err="1" smtClean="0">
                <a:latin typeface="+mj-lt"/>
                <a:ea typeface="+mj-ea"/>
                <a:cs typeface="+mj-cs"/>
              </a:rPr>
              <a:t>upto</a:t>
            </a:r>
            <a:r>
              <a:rPr lang="en-US" sz="1600" b="1" dirty="0" smtClean="0">
                <a:latin typeface="+mj-lt"/>
                <a:ea typeface="+mj-ea"/>
                <a:cs typeface="+mj-cs"/>
              </a:rPr>
              <a:t> 15.10.2020 and is provisional.</a:t>
            </a:r>
          </a:p>
          <a:p>
            <a:pPr marL="342900" lvl="0" indent="-342900" algn="just" fontAlgn="auto">
              <a:spcAft>
                <a:spcPts val="0"/>
              </a:spcAft>
              <a:buFont typeface="+mj-lt"/>
              <a:buAutoNum type="arabicPeriod"/>
            </a:pPr>
            <a:r>
              <a:rPr lang="en-US" sz="1600" b="1" dirty="0" smtClean="0">
                <a:latin typeface="+mj-lt"/>
                <a:ea typeface="+mj-ea"/>
                <a:cs typeface="+mj-cs"/>
              </a:rPr>
              <a:t>Expenditure includes expenditure against Central Release, State release &amp; unspent balances at the beginning of  the year. Expenditure for the F.Y. 2020-21 (</a:t>
            </a:r>
            <a:r>
              <a:rPr lang="en-US" sz="1600" b="1" dirty="0" err="1" smtClean="0">
                <a:latin typeface="+mj-lt"/>
                <a:ea typeface="+mj-ea"/>
                <a:cs typeface="+mj-cs"/>
              </a:rPr>
              <a:t>upto</a:t>
            </a:r>
            <a:r>
              <a:rPr lang="en-US" sz="1600" b="1" dirty="0" smtClean="0">
                <a:latin typeface="+mj-lt"/>
                <a:ea typeface="+mj-ea"/>
                <a:cs typeface="+mj-cs"/>
              </a:rPr>
              <a:t> 30.06.2020 as per FMR) are provisional.</a:t>
            </a:r>
            <a:endParaRPr kumimoji="0" lang="en-IN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398285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1D1B10"/>
      </a:dk1>
      <a:lt1>
        <a:srgbClr val="91EDF9"/>
      </a:lt1>
      <a:dk2>
        <a:srgbClr val="800080"/>
      </a:dk2>
      <a:lt2>
        <a:srgbClr val="EEECE1"/>
      </a:lt2>
      <a:accent1>
        <a:srgbClr val="4F81BD"/>
      </a:accent1>
      <a:accent2>
        <a:srgbClr val="C0504D"/>
      </a:accent2>
      <a:accent3>
        <a:srgbClr val="C7F4FB"/>
      </a:accent3>
      <a:accent4>
        <a:srgbClr val="17150C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317</TotalTime>
  <Pages>0</Pages>
  <Words>1195</Words>
  <Characters>0</Characters>
  <Application>Microsoft Office PowerPoint</Application>
  <DocSecurity>0</DocSecurity>
  <PresentationFormat>On-screen Show (4:3)</PresentationFormat>
  <Lines>0</Lines>
  <Paragraphs>261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National Program for Health Care  of Elderly (NPHCE)  NHM &amp; Tertiary Component   </vt:lpstr>
      <vt:lpstr>Rising Population of Elderly</vt:lpstr>
      <vt:lpstr>Burden of Disease in Elderly</vt:lpstr>
      <vt:lpstr>National Programme for Health Care of Elderly (NPHCE)</vt:lpstr>
      <vt:lpstr>Program components</vt:lpstr>
      <vt:lpstr>Package of services : Primary &amp; Secondary Care</vt:lpstr>
      <vt:lpstr>Package of services at tertiary level</vt:lpstr>
      <vt:lpstr>PowerPoint Presentation</vt:lpstr>
      <vt:lpstr>PowerPoint Presentation</vt:lpstr>
      <vt:lpstr>Issues &amp; Future Plans</vt:lpstr>
      <vt:lpstr>Thank You</vt:lpstr>
      <vt:lpstr>GIA Released and Expenditure Reported under NPHCE since 2010-11</vt:lpstr>
      <vt:lpstr>Allocation &amp; Releases under NCD Flexible Pool under NHM and Expenditure under NPHCE programme since F.Y. 2015-16</vt:lpstr>
    </vt:vector>
  </TitlesOfParts>
  <LinksUpToDate>false</LinksUpToDate>
  <CharactersWithSpaces>0</CharactersWithSpaces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Review meeting of  Nodal officers of Regional Geriatric Centers(RGC)  under the  National Program for Health Care of Elderly (NPHCE)</dc:title>
  <dc:creator>Dr.Gowri.N.sengupta</dc:creator>
  <cp:lastModifiedBy>HP</cp:lastModifiedBy>
  <cp:revision>85</cp:revision>
  <cp:lastPrinted>2020-10-27T08:28:42Z</cp:lastPrinted>
  <dcterms:created xsi:type="dcterms:W3CDTF">2006-08-16T00:00:00Z</dcterms:created>
  <dcterms:modified xsi:type="dcterms:W3CDTF">2020-10-27T09:10:07Z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1033-9.1.0.4746</vt:lpwstr>
  </property>
</Properties>
</file>