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handoutMasterIdLst>
    <p:handoutMasterId r:id="rId21"/>
  </p:handoutMasterIdLst>
  <p:sldIdLst>
    <p:sldId id="339" r:id="rId3"/>
    <p:sldId id="356" r:id="rId4"/>
    <p:sldId id="341" r:id="rId5"/>
    <p:sldId id="338" r:id="rId6"/>
    <p:sldId id="342" r:id="rId7"/>
    <p:sldId id="343" r:id="rId8"/>
    <p:sldId id="353" r:id="rId9"/>
    <p:sldId id="366" r:id="rId10"/>
    <p:sldId id="365" r:id="rId11"/>
    <p:sldId id="362" r:id="rId12"/>
    <p:sldId id="363" r:id="rId13"/>
    <p:sldId id="368" r:id="rId14"/>
    <p:sldId id="369" r:id="rId15"/>
    <p:sldId id="348" r:id="rId16"/>
    <p:sldId id="349" r:id="rId17"/>
    <p:sldId id="345" r:id="rId18"/>
    <p:sldId id="321" r:id="rId19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7E7E7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3249" autoAdjust="0"/>
  </p:normalViewPr>
  <p:slideViewPr>
    <p:cSldViewPr>
      <p:cViewPr varScale="1">
        <p:scale>
          <a:sx n="105" d="100"/>
          <a:sy n="105" d="100"/>
        </p:scale>
        <p:origin x="-17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9030FA-7E12-40C2-AD7A-9FACC0DB8D61}" type="doc">
      <dgm:prSet loTypeId="urn:microsoft.com/office/officeart/2005/8/layout/arrow2" loCatId="process" qsTypeId="urn:microsoft.com/office/officeart/2005/8/quickstyle/3d3" qsCatId="3D" csTypeId="urn:microsoft.com/office/officeart/2005/8/colors/colorful1#2" csCatId="colorful" phldr="1"/>
      <dgm:spPr/>
      <dgm:t>
        <a:bodyPr/>
        <a:lstStyle/>
        <a:p>
          <a:endParaRPr lang="en-IN"/>
        </a:p>
      </dgm:t>
    </dgm:pt>
    <dgm:pt modelId="{DCE37642-FF10-4860-A6FD-E2F4CA0F60E2}">
      <dgm:prSet phldrT="[Text]" custT="1"/>
      <dgm:spPr/>
      <dgm:t>
        <a:bodyPr/>
        <a:lstStyle/>
        <a:p>
          <a:pPr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2013-14:</a:t>
          </a:r>
          <a:endParaRPr lang="en-US" sz="1600" b="1" dirty="0">
            <a:solidFill>
              <a:schemeClr val="accent3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F1E0D9-DEA6-43AB-8CC4-825C6DE46EB4}" type="parTrans" cxnId="{7A42D71C-8A73-4450-93C6-6653975E3F2E}">
      <dgm:prSet/>
      <dgm:spPr/>
      <dgm:t>
        <a:bodyPr/>
        <a:lstStyle/>
        <a:p>
          <a:endParaRPr lang="en-US" sz="1400" b="1"/>
        </a:p>
      </dgm:t>
    </dgm:pt>
    <dgm:pt modelId="{B341D039-FB94-4BFE-9160-B7564F8719B6}" type="sibTrans" cxnId="{7A42D71C-8A73-4450-93C6-6653975E3F2E}">
      <dgm:prSet/>
      <dgm:spPr/>
      <dgm:t>
        <a:bodyPr/>
        <a:lstStyle/>
        <a:p>
          <a:endParaRPr lang="en-US" sz="1400" b="1"/>
        </a:p>
      </dgm:t>
    </dgm:pt>
    <dgm:pt modelId="{3ACAA5C9-1C78-49A3-8A2E-5ACB6316E64D}">
      <dgm:prSet phldrT="[Tex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2015-16: </a:t>
          </a:r>
        </a:p>
        <a:p>
          <a:r>
            <a:rPr lang="en-US" sz="1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Total</a:t>
          </a:r>
          <a:r>
            <a: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468 districts approved</a:t>
          </a:r>
        </a:p>
      </dgm:t>
    </dgm:pt>
    <dgm:pt modelId="{C63F614E-7C42-496B-9057-6BCB2F143C34}" type="parTrans" cxnId="{DBE7EBE4-CAD8-452A-B467-C1C8347DC764}">
      <dgm:prSet/>
      <dgm:spPr/>
      <dgm:t>
        <a:bodyPr/>
        <a:lstStyle/>
        <a:p>
          <a:endParaRPr lang="en-US" sz="1400" b="1"/>
        </a:p>
      </dgm:t>
    </dgm:pt>
    <dgm:pt modelId="{156FD3EA-4149-4D0A-AE72-751076BA7EEC}" type="sibTrans" cxnId="{DBE7EBE4-CAD8-452A-B467-C1C8347DC764}">
      <dgm:prSet/>
      <dgm:spPr/>
      <dgm:t>
        <a:bodyPr/>
        <a:lstStyle/>
        <a:p>
          <a:endParaRPr lang="en-US" sz="1400" b="1"/>
        </a:p>
      </dgm:t>
    </dgm:pt>
    <dgm:pt modelId="{07339E67-771D-4E05-80B1-D862E3C4EFD5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2010</a:t>
          </a:r>
          <a:r>
            <a:rPr lang="en-US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Program launched in 100 districts of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21 States</a:t>
          </a:r>
        </a:p>
      </dgm:t>
    </dgm:pt>
    <dgm:pt modelId="{72E245C7-4AEB-4D69-8961-A6D4AA8CAB0A}" type="parTrans" cxnId="{D7061BFC-C1DE-4029-A78E-4D0DCE655167}">
      <dgm:prSet/>
      <dgm:spPr/>
      <dgm:t>
        <a:bodyPr/>
        <a:lstStyle/>
        <a:p>
          <a:endParaRPr lang="en-US" sz="1400" b="1"/>
        </a:p>
      </dgm:t>
    </dgm:pt>
    <dgm:pt modelId="{32240447-AF88-4450-A456-E21FE40F6A87}" type="sibTrans" cxnId="{D7061BFC-C1DE-4029-A78E-4D0DCE655167}">
      <dgm:prSet/>
      <dgm:spPr/>
      <dgm:t>
        <a:bodyPr/>
        <a:lstStyle/>
        <a:p>
          <a:endParaRPr lang="en-US" sz="1400" b="1"/>
        </a:p>
      </dgm:t>
    </dgm:pt>
    <dgm:pt modelId="{6E3C6406-37AD-4E87-9035-66E0862641A5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2017-18:</a:t>
          </a:r>
          <a:r>
            <a:rPr lang="en-US" sz="1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Total 669 districts approved</a:t>
          </a:r>
        </a:p>
      </dgm:t>
    </dgm:pt>
    <dgm:pt modelId="{5679B24D-B44F-4B48-AC08-E720DCED4017}" type="parTrans" cxnId="{4A3F7023-B426-405B-989B-43F29BFA1D85}">
      <dgm:prSet/>
      <dgm:spPr/>
      <dgm:t>
        <a:bodyPr/>
        <a:lstStyle/>
        <a:p>
          <a:endParaRPr lang="en-US"/>
        </a:p>
      </dgm:t>
    </dgm:pt>
    <dgm:pt modelId="{D9E69853-4815-44D5-BC5E-2C263150D4FD}" type="sibTrans" cxnId="{4A3F7023-B426-405B-989B-43F29BFA1D85}">
      <dgm:prSet/>
      <dgm:spPr/>
      <dgm:t>
        <a:bodyPr/>
        <a:lstStyle/>
        <a:p>
          <a:endParaRPr lang="en-US"/>
        </a:p>
      </dgm:t>
    </dgm:pt>
    <dgm:pt modelId="{6B416171-01AC-4689-A587-F0B86BF5F13D}">
      <dgm:prSet phldrT="[Text]" custT="1"/>
      <dgm:spPr/>
      <dgm:t>
        <a:bodyPr/>
        <a:lstStyle/>
        <a:p>
          <a:pPr marL="171450" indent="0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TCCC Scheme initiated</a:t>
          </a:r>
        </a:p>
      </dgm:t>
    </dgm:pt>
    <dgm:pt modelId="{1C3B7799-2BBB-4C68-B695-3F218B172EBA}" type="parTrans" cxnId="{FED133CB-2D18-4E10-8C58-D62AEEA2ADC8}">
      <dgm:prSet/>
      <dgm:spPr/>
      <dgm:t>
        <a:bodyPr/>
        <a:lstStyle/>
        <a:p>
          <a:endParaRPr lang="en-US"/>
        </a:p>
      </dgm:t>
    </dgm:pt>
    <dgm:pt modelId="{6569F74E-D464-4753-8D47-D4231DFC210D}" type="sibTrans" cxnId="{FED133CB-2D18-4E10-8C58-D62AEEA2ADC8}">
      <dgm:prSet/>
      <dgm:spPr/>
      <dgm:t>
        <a:bodyPr/>
        <a:lstStyle/>
        <a:p>
          <a:endParaRPr lang="en-US"/>
        </a:p>
      </dgm:t>
    </dgm:pt>
    <dgm:pt modelId="{B9170F16-D66D-43FE-A03C-537530B95BBA}">
      <dgm:prSet phldrT="[Text]" custT="1"/>
      <dgm:spPr/>
      <dgm:t>
        <a:bodyPr/>
        <a:lstStyle/>
        <a:p>
          <a:pPr marL="171450" marR="0" indent="0" defTabSz="7112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Rolled out in 36 States/UTs</a:t>
          </a:r>
        </a:p>
      </dgm:t>
    </dgm:pt>
    <dgm:pt modelId="{79F2B25D-DDCB-4CDE-8C47-3762B7683780}" type="parTrans" cxnId="{835F01B7-84CF-459D-B0FB-893EB2E6A3BE}">
      <dgm:prSet/>
      <dgm:spPr/>
      <dgm:t>
        <a:bodyPr/>
        <a:lstStyle/>
        <a:p>
          <a:endParaRPr lang="en-US"/>
        </a:p>
      </dgm:t>
    </dgm:pt>
    <dgm:pt modelId="{1294A01C-1F29-4AEE-B680-09169F9D5DA0}" type="sibTrans" cxnId="{835F01B7-84CF-459D-B0FB-893EB2E6A3BE}">
      <dgm:prSet/>
      <dgm:spPr/>
      <dgm:t>
        <a:bodyPr/>
        <a:lstStyle/>
        <a:p>
          <a:endParaRPr lang="en-US"/>
        </a:p>
      </dgm:t>
    </dgm:pt>
    <dgm:pt modelId="{5A774096-54D9-47CF-B9E1-D98EFEF427D9}">
      <dgm:prSet phldrT="[Text]" custT="1"/>
      <dgm:spPr/>
      <dgm:t>
        <a:bodyPr/>
        <a:lstStyle/>
        <a:p>
          <a:pPr marL="171450" marR="0" indent="0" defTabSz="7112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b="1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Integration with NHM</a:t>
          </a:r>
          <a:endParaRPr lang="en-US" sz="1600" b="1" dirty="0">
            <a:solidFill>
              <a:schemeClr val="accent3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543F51-C1C5-44AB-A2C0-E81635016FCB}" type="parTrans" cxnId="{D29762D1-4B38-4E01-9ECC-FA282EF820C9}">
      <dgm:prSet/>
      <dgm:spPr/>
      <dgm:t>
        <a:bodyPr/>
        <a:lstStyle/>
        <a:p>
          <a:endParaRPr lang="en-US"/>
        </a:p>
      </dgm:t>
    </dgm:pt>
    <dgm:pt modelId="{53F07C6A-72AB-4CDB-B094-B52B8FB3DC66}" type="sibTrans" cxnId="{D29762D1-4B38-4E01-9ECC-FA282EF820C9}">
      <dgm:prSet/>
      <dgm:spPr/>
      <dgm:t>
        <a:bodyPr/>
        <a:lstStyle/>
        <a:p>
          <a:endParaRPr lang="en-US"/>
        </a:p>
      </dgm:t>
    </dgm:pt>
    <dgm:pt modelId="{AC922F95-DB31-4060-B182-63F962BD8161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2019-20</a:t>
          </a:r>
          <a:r>
            <a: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en-US" sz="1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All districts</a:t>
          </a:r>
        </a:p>
      </dgm:t>
    </dgm:pt>
    <dgm:pt modelId="{27491BAD-3A2A-49E3-B701-F1F271046151}" type="parTrans" cxnId="{1548F8F3-9680-4F24-AD84-51D5D53CF167}">
      <dgm:prSet/>
      <dgm:spPr/>
      <dgm:t>
        <a:bodyPr/>
        <a:lstStyle/>
        <a:p>
          <a:endParaRPr lang="en-US"/>
        </a:p>
      </dgm:t>
    </dgm:pt>
    <dgm:pt modelId="{B32001A9-077B-46AD-BDEE-CCF9E17C4F91}" type="sibTrans" cxnId="{1548F8F3-9680-4F24-AD84-51D5D53CF167}">
      <dgm:prSet/>
      <dgm:spPr/>
      <dgm:t>
        <a:bodyPr/>
        <a:lstStyle/>
        <a:p>
          <a:endParaRPr lang="en-US"/>
        </a:p>
      </dgm:t>
    </dgm:pt>
    <dgm:pt modelId="{F12FAF3B-C685-4A8E-B420-718CFB404878}" type="pres">
      <dgm:prSet presAssocID="{C49030FA-7E12-40C2-AD7A-9FACC0DB8D61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1D414E32-0698-4AE4-AA8D-90234F3732D1}" type="pres">
      <dgm:prSet presAssocID="{C49030FA-7E12-40C2-AD7A-9FACC0DB8D61}" presName="arrow" presStyleLbl="bgShp" presStyleIdx="0" presStyleCnt="1" custScaleX="93310" custScaleY="66752" custLinFactNeighborX="-932" custLinFactNeighborY="-4087"/>
      <dgm:spPr/>
    </dgm:pt>
    <dgm:pt modelId="{712BD76F-572E-4F21-94D3-6700BAD28233}" type="pres">
      <dgm:prSet presAssocID="{C49030FA-7E12-40C2-AD7A-9FACC0DB8D61}" presName="arrowDiagram5" presStyleCnt="0"/>
      <dgm:spPr/>
    </dgm:pt>
    <dgm:pt modelId="{0B084C1E-5A14-4DF8-ACEB-39472A5FFAA4}" type="pres">
      <dgm:prSet presAssocID="{07339E67-771D-4E05-80B1-D862E3C4EFD5}" presName="bullet5a" presStyleLbl="node1" presStyleIdx="0" presStyleCnt="5" custLinFactY="-100000" custLinFactNeighborX="-65359" custLinFactNeighborY="-125585"/>
      <dgm:spPr/>
    </dgm:pt>
    <dgm:pt modelId="{A04251ED-5DD4-4791-B83F-A302AFE6A994}" type="pres">
      <dgm:prSet presAssocID="{07339E67-771D-4E05-80B1-D862E3C4EFD5}" presName="textBox5a" presStyleLbl="revTx" presStyleIdx="0" presStyleCnt="5" custScaleX="179845" custLinFactNeighborX="16279" custLinFactNeighborY="-710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1AC2CE8-F756-4EB9-B70E-9C9A183006A9}" type="pres">
      <dgm:prSet presAssocID="{DCE37642-FF10-4860-A6FD-E2F4CA0F60E2}" presName="bullet5b" presStyleLbl="node1" presStyleIdx="1" presStyleCnt="5" custLinFactNeighborX="-69711" custLinFactNeighborY="-56354"/>
      <dgm:spPr/>
    </dgm:pt>
    <dgm:pt modelId="{34CDBCBC-0DFD-4503-876A-E2E7F4FCB017}" type="pres">
      <dgm:prSet presAssocID="{DCE37642-FF10-4860-A6FD-E2F4CA0F60E2}" presName="textBox5b" presStyleLbl="revTx" presStyleIdx="1" presStyleCnt="5" custScaleX="167379" custScaleY="80982" custLinFactY="-5112" custLinFactNeighborX="-87724" custLinFactNeighborY="-10000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E97B580-EF14-489E-9EA0-F611E0143033}" type="pres">
      <dgm:prSet presAssocID="{3ACAA5C9-1C78-49A3-8A2E-5ACB6316E64D}" presName="bullet5c" presStyleLbl="node1" presStyleIdx="2" presStyleCnt="5" custLinFactNeighborX="-27136" custLinFactNeighborY="-8621"/>
      <dgm:spPr/>
    </dgm:pt>
    <dgm:pt modelId="{B0FBE7C7-1D42-45F5-A0FD-A3AC62EE671B}" type="pres">
      <dgm:prSet presAssocID="{3ACAA5C9-1C78-49A3-8A2E-5ACB6316E64D}" presName="textBox5c" presStyleLbl="revTx" presStyleIdx="2" presStyleCnt="5" custScaleX="125040" custScaleY="33956" custLinFactNeighborX="-4599" custLinFactNeighborY="-2236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18D1240-298F-4500-B775-35715D1B29AD}" type="pres">
      <dgm:prSet presAssocID="{6E3C6406-37AD-4E87-9035-66E0862641A5}" presName="bullet5d" presStyleLbl="node1" presStyleIdx="3" presStyleCnt="5"/>
      <dgm:spPr/>
    </dgm:pt>
    <dgm:pt modelId="{E3F4433C-C0FB-4C8F-B84F-C0A44F7F21E7}" type="pres">
      <dgm:prSet presAssocID="{6E3C6406-37AD-4E87-9035-66E0862641A5}" presName="textBox5d" presStyleLbl="revTx" presStyleIdx="3" presStyleCnt="5" custScaleY="70047" custLinFactNeighborX="-54880" custLinFactNeighborY="-4975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7FCAAC3-4A94-4457-A2D9-5C869FAE7E88}" type="pres">
      <dgm:prSet presAssocID="{AC922F95-DB31-4060-B182-63F962BD8161}" presName="bullet5e" presStyleLbl="node1" presStyleIdx="4" presStyleCnt="5" custLinFactNeighborX="42479" custLinFactNeighborY="27767"/>
      <dgm:spPr/>
    </dgm:pt>
    <dgm:pt modelId="{CD984568-BC5A-4DA1-86A9-CF415663FDE6}" type="pres">
      <dgm:prSet presAssocID="{AC922F95-DB31-4060-B182-63F962BD8161}" presName="textBox5e" presStyleLbl="revTx" presStyleIdx="4" presStyleCnt="5" custScaleX="116473" custScaleY="20482" custLinFactNeighborX="-5400" custLinFactNeighborY="-934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AB788D5-E069-A349-9BA1-0598CDDE1351}" type="presOf" srcId="{3ACAA5C9-1C78-49A3-8A2E-5ACB6316E64D}" destId="{B0FBE7C7-1D42-45F5-A0FD-A3AC62EE671B}" srcOrd="0" destOrd="0" presId="urn:microsoft.com/office/officeart/2005/8/layout/arrow2"/>
    <dgm:cxn modelId="{7A42D71C-8A73-4450-93C6-6653975E3F2E}" srcId="{C49030FA-7E12-40C2-AD7A-9FACC0DB8D61}" destId="{DCE37642-FF10-4860-A6FD-E2F4CA0F60E2}" srcOrd="1" destOrd="0" parTransId="{2DF1E0D9-DEA6-43AB-8CC4-825C6DE46EB4}" sibTransId="{B341D039-FB94-4BFE-9160-B7564F8719B6}"/>
    <dgm:cxn modelId="{DBE7EBE4-CAD8-452A-B467-C1C8347DC764}" srcId="{C49030FA-7E12-40C2-AD7A-9FACC0DB8D61}" destId="{3ACAA5C9-1C78-49A3-8A2E-5ACB6316E64D}" srcOrd="2" destOrd="0" parTransId="{C63F614E-7C42-496B-9057-6BCB2F143C34}" sibTransId="{156FD3EA-4149-4D0A-AE72-751076BA7EEC}"/>
    <dgm:cxn modelId="{D7061BFC-C1DE-4029-A78E-4D0DCE655167}" srcId="{C49030FA-7E12-40C2-AD7A-9FACC0DB8D61}" destId="{07339E67-771D-4E05-80B1-D862E3C4EFD5}" srcOrd="0" destOrd="0" parTransId="{72E245C7-4AEB-4D69-8961-A6D4AA8CAB0A}" sibTransId="{32240447-AF88-4450-A456-E21FE40F6A87}"/>
    <dgm:cxn modelId="{D29762D1-4B38-4E01-9ECC-FA282EF820C9}" srcId="{DCE37642-FF10-4860-A6FD-E2F4CA0F60E2}" destId="{5A774096-54D9-47CF-B9E1-D98EFEF427D9}" srcOrd="1" destOrd="0" parTransId="{4F543F51-C1C5-44AB-A2C0-E81635016FCB}" sibTransId="{53F07C6A-72AB-4CDB-B094-B52B8FB3DC66}"/>
    <dgm:cxn modelId="{C4B45223-5304-6749-9AED-A14793CCDBA7}" type="presOf" srcId="{DCE37642-FF10-4860-A6FD-E2F4CA0F60E2}" destId="{34CDBCBC-0DFD-4503-876A-E2E7F4FCB017}" srcOrd="0" destOrd="0" presId="urn:microsoft.com/office/officeart/2005/8/layout/arrow2"/>
    <dgm:cxn modelId="{C84E85C0-C147-694A-9AA3-ED90572019CD}" type="presOf" srcId="{6E3C6406-37AD-4E87-9035-66E0862641A5}" destId="{E3F4433C-C0FB-4C8F-B84F-C0A44F7F21E7}" srcOrd="0" destOrd="0" presId="urn:microsoft.com/office/officeart/2005/8/layout/arrow2"/>
    <dgm:cxn modelId="{3654EB6C-47C4-2046-AABC-3CAD7E89ED95}" type="presOf" srcId="{B9170F16-D66D-43FE-A03C-537530B95BBA}" destId="{34CDBCBC-0DFD-4503-876A-E2E7F4FCB017}" srcOrd="0" destOrd="1" presId="urn:microsoft.com/office/officeart/2005/8/layout/arrow2"/>
    <dgm:cxn modelId="{CC43ECDE-F181-2844-A53C-B9DC9871237F}" type="presOf" srcId="{5A774096-54D9-47CF-B9E1-D98EFEF427D9}" destId="{34CDBCBC-0DFD-4503-876A-E2E7F4FCB017}" srcOrd="0" destOrd="2" presId="urn:microsoft.com/office/officeart/2005/8/layout/arrow2"/>
    <dgm:cxn modelId="{FED133CB-2D18-4E10-8C58-D62AEEA2ADC8}" srcId="{DCE37642-FF10-4860-A6FD-E2F4CA0F60E2}" destId="{6B416171-01AC-4689-A587-F0B86BF5F13D}" srcOrd="2" destOrd="0" parTransId="{1C3B7799-2BBB-4C68-B695-3F218B172EBA}" sibTransId="{6569F74E-D464-4753-8D47-D4231DFC210D}"/>
    <dgm:cxn modelId="{835F01B7-84CF-459D-B0FB-893EB2E6A3BE}" srcId="{DCE37642-FF10-4860-A6FD-E2F4CA0F60E2}" destId="{B9170F16-D66D-43FE-A03C-537530B95BBA}" srcOrd="0" destOrd="0" parTransId="{79F2B25D-DDCB-4CDE-8C47-3762B7683780}" sibTransId="{1294A01C-1F29-4AEE-B680-09169F9D5DA0}"/>
    <dgm:cxn modelId="{50E45DF5-D237-7546-9FB6-4A77A7D5F713}" type="presOf" srcId="{C49030FA-7E12-40C2-AD7A-9FACC0DB8D61}" destId="{F12FAF3B-C685-4A8E-B420-718CFB404878}" srcOrd="0" destOrd="0" presId="urn:microsoft.com/office/officeart/2005/8/layout/arrow2"/>
    <dgm:cxn modelId="{4A3F7023-B426-405B-989B-43F29BFA1D85}" srcId="{C49030FA-7E12-40C2-AD7A-9FACC0DB8D61}" destId="{6E3C6406-37AD-4E87-9035-66E0862641A5}" srcOrd="3" destOrd="0" parTransId="{5679B24D-B44F-4B48-AC08-E720DCED4017}" sibTransId="{D9E69853-4815-44D5-BC5E-2C263150D4FD}"/>
    <dgm:cxn modelId="{7D7B6CC5-3A44-784B-9E75-90C7D34FC6D1}" type="presOf" srcId="{6B416171-01AC-4689-A587-F0B86BF5F13D}" destId="{34CDBCBC-0DFD-4503-876A-E2E7F4FCB017}" srcOrd="0" destOrd="3" presId="urn:microsoft.com/office/officeart/2005/8/layout/arrow2"/>
    <dgm:cxn modelId="{07CE04DD-18FF-BF41-8A48-A94687704F1E}" type="presOf" srcId="{07339E67-771D-4E05-80B1-D862E3C4EFD5}" destId="{A04251ED-5DD4-4791-B83F-A302AFE6A994}" srcOrd="0" destOrd="0" presId="urn:microsoft.com/office/officeart/2005/8/layout/arrow2"/>
    <dgm:cxn modelId="{1548F8F3-9680-4F24-AD84-51D5D53CF167}" srcId="{C49030FA-7E12-40C2-AD7A-9FACC0DB8D61}" destId="{AC922F95-DB31-4060-B182-63F962BD8161}" srcOrd="4" destOrd="0" parTransId="{27491BAD-3A2A-49E3-B701-F1F271046151}" sibTransId="{B32001A9-077B-46AD-BDEE-CCF9E17C4F91}"/>
    <dgm:cxn modelId="{178F8483-5DD2-8149-837C-82A0BB4A71CB}" type="presOf" srcId="{AC922F95-DB31-4060-B182-63F962BD8161}" destId="{CD984568-BC5A-4DA1-86A9-CF415663FDE6}" srcOrd="0" destOrd="0" presId="urn:microsoft.com/office/officeart/2005/8/layout/arrow2"/>
    <dgm:cxn modelId="{A6D5CDD7-0CA1-E442-B993-548A559BA2FB}" type="presParOf" srcId="{F12FAF3B-C685-4A8E-B420-718CFB404878}" destId="{1D414E32-0698-4AE4-AA8D-90234F3732D1}" srcOrd="0" destOrd="0" presId="urn:microsoft.com/office/officeart/2005/8/layout/arrow2"/>
    <dgm:cxn modelId="{3D8FB4DD-EB91-B24A-89AB-E45951D14886}" type="presParOf" srcId="{F12FAF3B-C685-4A8E-B420-718CFB404878}" destId="{712BD76F-572E-4F21-94D3-6700BAD28233}" srcOrd="1" destOrd="0" presId="urn:microsoft.com/office/officeart/2005/8/layout/arrow2"/>
    <dgm:cxn modelId="{5F135318-7B44-214A-890B-4F0916CBBC16}" type="presParOf" srcId="{712BD76F-572E-4F21-94D3-6700BAD28233}" destId="{0B084C1E-5A14-4DF8-ACEB-39472A5FFAA4}" srcOrd="0" destOrd="0" presId="urn:microsoft.com/office/officeart/2005/8/layout/arrow2"/>
    <dgm:cxn modelId="{71856E0F-EAFF-594E-8528-DE5C86EF6DEA}" type="presParOf" srcId="{712BD76F-572E-4F21-94D3-6700BAD28233}" destId="{A04251ED-5DD4-4791-B83F-A302AFE6A994}" srcOrd="1" destOrd="0" presId="urn:microsoft.com/office/officeart/2005/8/layout/arrow2"/>
    <dgm:cxn modelId="{9B9D62D9-C8EA-904D-B325-A3A799049977}" type="presParOf" srcId="{712BD76F-572E-4F21-94D3-6700BAD28233}" destId="{D1AC2CE8-F756-4EB9-B70E-9C9A183006A9}" srcOrd="2" destOrd="0" presId="urn:microsoft.com/office/officeart/2005/8/layout/arrow2"/>
    <dgm:cxn modelId="{2B87CDAB-F5F9-A444-8EDD-60FD1953B18B}" type="presParOf" srcId="{712BD76F-572E-4F21-94D3-6700BAD28233}" destId="{34CDBCBC-0DFD-4503-876A-E2E7F4FCB017}" srcOrd="3" destOrd="0" presId="urn:microsoft.com/office/officeart/2005/8/layout/arrow2"/>
    <dgm:cxn modelId="{813F51E8-9FA7-1349-BC49-CEF157C81162}" type="presParOf" srcId="{712BD76F-572E-4F21-94D3-6700BAD28233}" destId="{FE97B580-EF14-489E-9EA0-F611E0143033}" srcOrd="4" destOrd="0" presId="urn:microsoft.com/office/officeart/2005/8/layout/arrow2"/>
    <dgm:cxn modelId="{54BBD30F-3171-3B44-8843-40C4C1B5FE92}" type="presParOf" srcId="{712BD76F-572E-4F21-94D3-6700BAD28233}" destId="{B0FBE7C7-1D42-45F5-A0FD-A3AC62EE671B}" srcOrd="5" destOrd="0" presId="urn:microsoft.com/office/officeart/2005/8/layout/arrow2"/>
    <dgm:cxn modelId="{3EA1F758-BE6D-AF48-9F44-00430FD88EF7}" type="presParOf" srcId="{712BD76F-572E-4F21-94D3-6700BAD28233}" destId="{218D1240-298F-4500-B775-35715D1B29AD}" srcOrd="6" destOrd="0" presId="urn:microsoft.com/office/officeart/2005/8/layout/arrow2"/>
    <dgm:cxn modelId="{3FBC46FC-51FD-D849-A8BB-4F45004CE3F8}" type="presParOf" srcId="{712BD76F-572E-4F21-94D3-6700BAD28233}" destId="{E3F4433C-C0FB-4C8F-B84F-C0A44F7F21E7}" srcOrd="7" destOrd="0" presId="urn:microsoft.com/office/officeart/2005/8/layout/arrow2"/>
    <dgm:cxn modelId="{A871FEE9-7E81-F64B-A47E-FBDAECF3CB48}" type="presParOf" srcId="{712BD76F-572E-4F21-94D3-6700BAD28233}" destId="{77FCAAC3-4A94-4457-A2D9-5C869FAE7E88}" srcOrd="8" destOrd="0" presId="urn:microsoft.com/office/officeart/2005/8/layout/arrow2"/>
    <dgm:cxn modelId="{7DBC802E-1580-684D-AA7E-977D4BCB61D5}" type="presParOf" srcId="{712BD76F-572E-4F21-94D3-6700BAD28233}" destId="{CD984568-BC5A-4DA1-86A9-CF415663FDE6}" srcOrd="9" destOrd="0" presId="urn:microsoft.com/office/officeart/2005/8/layout/arrow2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36F9C7-052F-4789-86A7-210D5D54DEC6}" type="doc">
      <dgm:prSet loTypeId="urn:microsoft.com/office/officeart/2008/layout/VerticalCurv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CCCD2F8E-195A-4968-B711-ABBA21DF51CE}">
      <dgm:prSet phldrT="[Text]" custT="1"/>
      <dgm:spPr>
        <a:noFill/>
      </dgm:spPr>
      <dgm:t>
        <a:bodyPr/>
        <a:lstStyle/>
        <a:p>
          <a:r>
            <a:rPr lang="en-IN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Health promotion through behavioural change</a:t>
          </a:r>
        </a:p>
      </dgm:t>
    </dgm:pt>
    <dgm:pt modelId="{474EFFAB-1D74-43D5-AE81-4AA878CB2EFF}" type="parTrans" cxnId="{895CDCFC-F1F2-4A2F-ACE7-4FE814526AED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8E8B198C-0E1E-4982-B2C8-5D43E3394586}" type="sibTrans" cxnId="{895CDCFC-F1F2-4A2F-ACE7-4FE814526AED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F6D83314-994B-404F-A88C-E42F6479ABB2}">
      <dgm:prSet phldrT="[Text]" custT="1"/>
      <dgm:spPr>
        <a:noFill/>
      </dgm:spPr>
      <dgm:t>
        <a:bodyPr/>
        <a:lstStyle/>
        <a:p>
          <a:r>
            <a:rPr lang="en-IN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Population based &amp; opportunistic screening </a:t>
          </a:r>
          <a:r>
            <a:rPr lang="en-IN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en-IN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2A8F9B9-B3EC-48D8-8C28-8DCB47C50C0A}" type="parTrans" cxnId="{25EA7209-4C3E-40B1-A572-9466A866301A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D065AB77-8767-4BF2-8E16-052D38AB7E3C}" type="sibTrans" cxnId="{25EA7209-4C3E-40B1-A572-9466A866301A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B9699393-92D2-4597-92DB-7AADBE49D733}">
      <dgm:prSet phldrT="[Text]" custT="1"/>
      <dgm:spPr>
        <a:noFill/>
      </dgm:spPr>
      <dgm:t>
        <a:bodyPr/>
        <a:lstStyle/>
        <a:p>
          <a:r>
            <a:rPr lang="en-IN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Prevention &amp; control of chronic NCDs</a:t>
          </a:r>
        </a:p>
      </dgm:t>
    </dgm:pt>
    <dgm:pt modelId="{0E16611E-2104-4138-BF40-677BC661C84B}" type="parTrans" cxnId="{8737A257-3F91-4D6F-9906-BEE47209187E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3C15CC5C-1674-4A97-ADF6-18B0D3F3EE43}" type="sibTrans" cxnId="{8737A257-3F91-4D6F-9906-BEE47209187E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631D75A9-5778-484B-867B-4A8D2C18E92D}">
      <dgm:prSet phldrT="[Text]" custT="1"/>
      <dgm:spPr>
        <a:noFill/>
      </dgm:spPr>
      <dgm:t>
        <a:bodyPr/>
        <a:lstStyle/>
        <a:p>
          <a:r>
            <a:rPr lang="en-IN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Capacity building  for prevention, early diagnosis, treatment, rehabilitation, </a:t>
          </a:r>
          <a:r>
            <a:rPr lang="en-IN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IEC  </a:t>
          </a:r>
          <a:r>
            <a:rPr lang="en-IN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&amp; Operational Research</a:t>
          </a:r>
        </a:p>
      </dgm:t>
    </dgm:pt>
    <dgm:pt modelId="{08BD16C7-8297-48BF-BA88-F01A1138F867}" type="parTrans" cxnId="{8344AD98-4313-4592-9184-5FDD54AA57FA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E12C7E95-CE22-42E8-A62A-2846F954DAB4}" type="sibTrans" cxnId="{8344AD98-4313-4592-9184-5FDD54AA57FA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12C3F671-5A6E-475B-8813-B73B2BA642CB}">
      <dgm:prSet phldrT="[Text]" custT="1"/>
      <dgm:spPr>
        <a:noFill/>
      </dgm:spPr>
      <dgm:t>
        <a:bodyPr/>
        <a:lstStyle/>
        <a:p>
          <a:r>
            <a:rPr lang="en-IN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Support diagnosis &amp; cost-effective treatment at all levels</a:t>
          </a:r>
        </a:p>
      </dgm:t>
    </dgm:pt>
    <dgm:pt modelId="{B7475559-0B21-4CF8-9CBB-A48F9B2998A0}" type="parTrans" cxnId="{158676AE-508D-456C-9DBF-04E86EF37351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F6DF8EDE-E0A0-4E20-B601-D855EA20B20A}" type="sibTrans" cxnId="{158676AE-508D-456C-9DBF-04E86EF37351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37161E2F-A20C-4213-A3A4-AC19516BB4C4}">
      <dgm:prSet phldrT="[Text]" custT="1"/>
      <dgm:spPr>
        <a:noFill/>
      </dgm:spPr>
      <dgm:t>
        <a:bodyPr/>
        <a:lstStyle/>
        <a:p>
          <a:r>
            <a:rPr lang="en-IN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Develop Database of NCDs to monitor mortality, morbidity &amp; risk factors</a:t>
          </a:r>
        </a:p>
      </dgm:t>
    </dgm:pt>
    <dgm:pt modelId="{3BFD32E4-A834-401F-80BF-B4D11570FE6B}" type="parTrans" cxnId="{867F14BE-3D8F-41A8-AF0C-74D04F4B2B09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4F96D722-2F66-4ADF-9687-F70245ADBFB9}" type="sibTrans" cxnId="{867F14BE-3D8F-41A8-AF0C-74D04F4B2B09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84636119-5BCB-4613-B463-1334612313BA}" type="pres">
      <dgm:prSet presAssocID="{9A36F9C7-052F-4789-86A7-210D5D54DEC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IN"/>
        </a:p>
      </dgm:t>
    </dgm:pt>
    <dgm:pt modelId="{D8832F8B-3A3E-469F-A181-A9478A854541}" type="pres">
      <dgm:prSet presAssocID="{9A36F9C7-052F-4789-86A7-210D5D54DEC6}" presName="Name1" presStyleCnt="0"/>
      <dgm:spPr/>
    </dgm:pt>
    <dgm:pt modelId="{8ECE64ED-987D-4062-87B9-1D11C5615998}" type="pres">
      <dgm:prSet presAssocID="{9A36F9C7-052F-4789-86A7-210D5D54DEC6}" presName="cycle" presStyleCnt="0"/>
      <dgm:spPr/>
    </dgm:pt>
    <dgm:pt modelId="{450C9631-6192-41EC-8B5B-F587FDBED142}" type="pres">
      <dgm:prSet presAssocID="{9A36F9C7-052F-4789-86A7-210D5D54DEC6}" presName="srcNode" presStyleLbl="node1" presStyleIdx="0" presStyleCnt="6"/>
      <dgm:spPr/>
    </dgm:pt>
    <dgm:pt modelId="{7E919E08-2189-4922-B077-9083C04038B9}" type="pres">
      <dgm:prSet presAssocID="{9A36F9C7-052F-4789-86A7-210D5D54DEC6}" presName="conn" presStyleLbl="parChTrans1D2" presStyleIdx="0" presStyleCnt="1"/>
      <dgm:spPr/>
      <dgm:t>
        <a:bodyPr/>
        <a:lstStyle/>
        <a:p>
          <a:endParaRPr lang="en-IN"/>
        </a:p>
      </dgm:t>
    </dgm:pt>
    <dgm:pt modelId="{10137489-6AB8-49CD-8678-BCAAE59FEEAB}" type="pres">
      <dgm:prSet presAssocID="{9A36F9C7-052F-4789-86A7-210D5D54DEC6}" presName="extraNode" presStyleLbl="node1" presStyleIdx="0" presStyleCnt="6"/>
      <dgm:spPr/>
    </dgm:pt>
    <dgm:pt modelId="{157FE054-2AAC-4CB9-B2DC-9EE1AE4E21DB}" type="pres">
      <dgm:prSet presAssocID="{9A36F9C7-052F-4789-86A7-210D5D54DEC6}" presName="dstNode" presStyleLbl="node1" presStyleIdx="0" presStyleCnt="6"/>
      <dgm:spPr/>
    </dgm:pt>
    <dgm:pt modelId="{2CD89585-3AC5-4C58-A363-86845F00B122}" type="pres">
      <dgm:prSet presAssocID="{CCCD2F8E-195A-4968-B711-ABBA21DF51CE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DB340EE-FBE1-4F62-9588-5164A81B747C}" type="pres">
      <dgm:prSet presAssocID="{CCCD2F8E-195A-4968-B711-ABBA21DF51CE}" presName="accent_1" presStyleCnt="0"/>
      <dgm:spPr/>
    </dgm:pt>
    <dgm:pt modelId="{0B3BF479-A84C-48F1-ADA3-976288F9A257}" type="pres">
      <dgm:prSet presAssocID="{CCCD2F8E-195A-4968-B711-ABBA21DF51CE}" presName="accentRepeatNode" presStyleLbl="solidFgAcc1" presStyleIdx="0" presStyleCnt="6"/>
      <dgm:spPr>
        <a:solidFill>
          <a:schemeClr val="bg2">
            <a:lumMod val="75000"/>
          </a:schemeClr>
        </a:solidFill>
        <a:ln>
          <a:solidFill>
            <a:schemeClr val="bg1"/>
          </a:solidFill>
        </a:ln>
      </dgm:spPr>
    </dgm:pt>
    <dgm:pt modelId="{829B9B82-A70F-4293-A4D9-623DBD90C3DE}" type="pres">
      <dgm:prSet presAssocID="{F6D83314-994B-404F-A88C-E42F6479ABB2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D91FDD5-D718-4716-90FC-4D89F02138C0}" type="pres">
      <dgm:prSet presAssocID="{F6D83314-994B-404F-A88C-E42F6479ABB2}" presName="accent_2" presStyleCnt="0"/>
      <dgm:spPr/>
    </dgm:pt>
    <dgm:pt modelId="{67C3F5A4-DC47-4AB3-B2F3-5DC23F7C4621}" type="pres">
      <dgm:prSet presAssocID="{F6D83314-994B-404F-A88C-E42F6479ABB2}" presName="accentRepeatNode" presStyleLbl="solidFgAcc1" presStyleIdx="1" presStyleCnt="6"/>
      <dgm:spPr>
        <a:solidFill>
          <a:schemeClr val="accent2">
            <a:lumMod val="60000"/>
            <a:lumOff val="40000"/>
          </a:schemeClr>
        </a:solidFill>
      </dgm:spPr>
    </dgm:pt>
    <dgm:pt modelId="{CF6DA188-80E1-4BC4-B0FE-9E1AC02E1A9D}" type="pres">
      <dgm:prSet presAssocID="{B9699393-92D2-4597-92DB-7AADBE49D733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537C889-DFD4-4EAA-A5FC-96696BB307A6}" type="pres">
      <dgm:prSet presAssocID="{B9699393-92D2-4597-92DB-7AADBE49D733}" presName="accent_3" presStyleCnt="0"/>
      <dgm:spPr/>
    </dgm:pt>
    <dgm:pt modelId="{C58021AD-043F-4FC9-876A-ACC8116AAD05}" type="pres">
      <dgm:prSet presAssocID="{B9699393-92D2-4597-92DB-7AADBE49D733}" presName="accentRepeatNode" presStyleLbl="solidFgAcc1" presStyleIdx="2" presStyleCnt="6"/>
      <dgm:spPr>
        <a:solidFill>
          <a:schemeClr val="accent4">
            <a:lumMod val="75000"/>
          </a:schemeClr>
        </a:solidFill>
      </dgm:spPr>
    </dgm:pt>
    <dgm:pt modelId="{BEB7F79F-B128-4120-8AD0-19A764543C2C}" type="pres">
      <dgm:prSet presAssocID="{631D75A9-5778-484B-867B-4A8D2C18E92D}" presName="text_4" presStyleLbl="node1" presStyleIdx="3" presStyleCnt="6" custScaleY="12172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38D08DF-FA04-4AA9-A069-64BCFAC66658}" type="pres">
      <dgm:prSet presAssocID="{631D75A9-5778-484B-867B-4A8D2C18E92D}" presName="accent_4" presStyleCnt="0"/>
      <dgm:spPr/>
    </dgm:pt>
    <dgm:pt modelId="{35F35C4C-6798-4512-A9F4-D5116F64B68F}" type="pres">
      <dgm:prSet presAssocID="{631D75A9-5778-484B-867B-4A8D2C18E92D}" presName="accentRepeatNode" presStyleLbl="solidFgAcc1" presStyleIdx="3" presStyleCnt="6"/>
      <dgm:spPr>
        <a:solidFill>
          <a:schemeClr val="accent6">
            <a:lumMod val="50000"/>
          </a:schemeClr>
        </a:solidFill>
      </dgm:spPr>
    </dgm:pt>
    <dgm:pt modelId="{3A88C114-2FA3-4C06-A914-5F124BB554A0}" type="pres">
      <dgm:prSet presAssocID="{12C3F671-5A6E-475B-8813-B73B2BA642CB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F27846E-7CA2-4671-B301-E245884FEE63}" type="pres">
      <dgm:prSet presAssocID="{12C3F671-5A6E-475B-8813-B73B2BA642CB}" presName="accent_5" presStyleCnt="0"/>
      <dgm:spPr/>
    </dgm:pt>
    <dgm:pt modelId="{3C58DCCB-3289-4847-BBA2-4DF017620A94}" type="pres">
      <dgm:prSet presAssocID="{12C3F671-5A6E-475B-8813-B73B2BA642CB}" presName="accentRepeatNode" presStyleLbl="solidFgAcc1" presStyleIdx="4" presStyleCnt="6"/>
      <dgm:spPr>
        <a:solidFill>
          <a:schemeClr val="accent1">
            <a:lumMod val="75000"/>
          </a:schemeClr>
        </a:solidFill>
      </dgm:spPr>
    </dgm:pt>
    <dgm:pt modelId="{79BB3BFA-3CC9-43C3-978D-EB5397C6D0AE}" type="pres">
      <dgm:prSet presAssocID="{37161E2F-A20C-4213-A3A4-AC19516BB4C4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0FE4E81-1B02-4C79-93C3-F925C141A703}" type="pres">
      <dgm:prSet presAssocID="{37161E2F-A20C-4213-A3A4-AC19516BB4C4}" presName="accent_6" presStyleCnt="0"/>
      <dgm:spPr/>
    </dgm:pt>
    <dgm:pt modelId="{014EBED8-3A33-47CD-BF97-4706FAF34B68}" type="pres">
      <dgm:prSet presAssocID="{37161E2F-A20C-4213-A3A4-AC19516BB4C4}" presName="accentRepeatNode" presStyleLbl="solidFgAcc1" presStyleIdx="5" presStyleCnt="6"/>
      <dgm:spPr>
        <a:solidFill>
          <a:srgbClr val="422E2E"/>
        </a:solidFill>
      </dgm:spPr>
    </dgm:pt>
  </dgm:ptLst>
  <dgm:cxnLst>
    <dgm:cxn modelId="{A3DD93F3-1D0F-4488-B962-000C6A1A5CE3}" type="presOf" srcId="{F6D83314-994B-404F-A88C-E42F6479ABB2}" destId="{829B9B82-A70F-4293-A4D9-623DBD90C3DE}" srcOrd="0" destOrd="0" presId="urn:microsoft.com/office/officeart/2008/layout/VerticalCurvedList"/>
    <dgm:cxn modelId="{158676AE-508D-456C-9DBF-04E86EF37351}" srcId="{9A36F9C7-052F-4789-86A7-210D5D54DEC6}" destId="{12C3F671-5A6E-475B-8813-B73B2BA642CB}" srcOrd="4" destOrd="0" parTransId="{B7475559-0B21-4CF8-9CBB-A48F9B2998A0}" sibTransId="{F6DF8EDE-E0A0-4E20-B601-D855EA20B20A}"/>
    <dgm:cxn modelId="{867F14BE-3D8F-41A8-AF0C-74D04F4B2B09}" srcId="{9A36F9C7-052F-4789-86A7-210D5D54DEC6}" destId="{37161E2F-A20C-4213-A3A4-AC19516BB4C4}" srcOrd="5" destOrd="0" parTransId="{3BFD32E4-A834-401F-80BF-B4D11570FE6B}" sibTransId="{4F96D722-2F66-4ADF-9687-F70245ADBFB9}"/>
    <dgm:cxn modelId="{00C9EC9D-1D66-4484-90F6-A49B8137C171}" type="presOf" srcId="{CCCD2F8E-195A-4968-B711-ABBA21DF51CE}" destId="{2CD89585-3AC5-4C58-A363-86845F00B122}" srcOrd="0" destOrd="0" presId="urn:microsoft.com/office/officeart/2008/layout/VerticalCurvedList"/>
    <dgm:cxn modelId="{8344AD98-4313-4592-9184-5FDD54AA57FA}" srcId="{9A36F9C7-052F-4789-86A7-210D5D54DEC6}" destId="{631D75A9-5778-484B-867B-4A8D2C18E92D}" srcOrd="3" destOrd="0" parTransId="{08BD16C7-8297-48BF-BA88-F01A1138F867}" sibTransId="{E12C7E95-CE22-42E8-A62A-2846F954DAB4}"/>
    <dgm:cxn modelId="{4369FED7-BD5B-4F49-9E13-B22CAE5B05E8}" type="presOf" srcId="{37161E2F-A20C-4213-A3A4-AC19516BB4C4}" destId="{79BB3BFA-3CC9-43C3-978D-EB5397C6D0AE}" srcOrd="0" destOrd="0" presId="urn:microsoft.com/office/officeart/2008/layout/VerticalCurvedList"/>
    <dgm:cxn modelId="{8737A257-3F91-4D6F-9906-BEE47209187E}" srcId="{9A36F9C7-052F-4789-86A7-210D5D54DEC6}" destId="{B9699393-92D2-4597-92DB-7AADBE49D733}" srcOrd="2" destOrd="0" parTransId="{0E16611E-2104-4138-BF40-677BC661C84B}" sibTransId="{3C15CC5C-1674-4A97-ADF6-18B0D3F3EE43}"/>
    <dgm:cxn modelId="{CB358416-4A32-4522-ABB0-3BE3968C300B}" type="presOf" srcId="{8E8B198C-0E1E-4982-B2C8-5D43E3394586}" destId="{7E919E08-2189-4922-B077-9083C04038B9}" srcOrd="0" destOrd="0" presId="urn:microsoft.com/office/officeart/2008/layout/VerticalCurvedList"/>
    <dgm:cxn modelId="{895CDCFC-F1F2-4A2F-ACE7-4FE814526AED}" srcId="{9A36F9C7-052F-4789-86A7-210D5D54DEC6}" destId="{CCCD2F8E-195A-4968-B711-ABBA21DF51CE}" srcOrd="0" destOrd="0" parTransId="{474EFFAB-1D74-43D5-AE81-4AA878CB2EFF}" sibTransId="{8E8B198C-0E1E-4982-B2C8-5D43E3394586}"/>
    <dgm:cxn modelId="{9661A791-6BC8-43DC-92A4-F43F07577FD2}" type="presOf" srcId="{B9699393-92D2-4597-92DB-7AADBE49D733}" destId="{CF6DA188-80E1-4BC4-B0FE-9E1AC02E1A9D}" srcOrd="0" destOrd="0" presId="urn:microsoft.com/office/officeart/2008/layout/VerticalCurvedList"/>
    <dgm:cxn modelId="{DAFC9171-7E98-4A0D-A321-5F2EE5964B3F}" type="presOf" srcId="{12C3F671-5A6E-475B-8813-B73B2BA642CB}" destId="{3A88C114-2FA3-4C06-A914-5F124BB554A0}" srcOrd="0" destOrd="0" presId="urn:microsoft.com/office/officeart/2008/layout/VerticalCurvedList"/>
    <dgm:cxn modelId="{25EA7209-4C3E-40B1-A572-9466A866301A}" srcId="{9A36F9C7-052F-4789-86A7-210D5D54DEC6}" destId="{F6D83314-994B-404F-A88C-E42F6479ABB2}" srcOrd="1" destOrd="0" parTransId="{02A8F9B9-B3EC-48D8-8C28-8DCB47C50C0A}" sibTransId="{D065AB77-8767-4BF2-8E16-052D38AB7E3C}"/>
    <dgm:cxn modelId="{1B4C9BAE-41A4-428A-A0F9-141713C9C26C}" type="presOf" srcId="{631D75A9-5778-484B-867B-4A8D2C18E92D}" destId="{BEB7F79F-B128-4120-8AD0-19A764543C2C}" srcOrd="0" destOrd="0" presId="urn:microsoft.com/office/officeart/2008/layout/VerticalCurvedList"/>
    <dgm:cxn modelId="{5CD10F0C-AFF4-419A-A0E6-AB2525E84EFC}" type="presOf" srcId="{9A36F9C7-052F-4789-86A7-210D5D54DEC6}" destId="{84636119-5BCB-4613-B463-1334612313BA}" srcOrd="0" destOrd="0" presId="urn:microsoft.com/office/officeart/2008/layout/VerticalCurvedList"/>
    <dgm:cxn modelId="{4C437A9B-6D56-418A-A888-8E013A4F92A6}" type="presParOf" srcId="{84636119-5BCB-4613-B463-1334612313BA}" destId="{D8832F8B-3A3E-469F-A181-A9478A854541}" srcOrd="0" destOrd="0" presId="urn:microsoft.com/office/officeart/2008/layout/VerticalCurvedList"/>
    <dgm:cxn modelId="{CEC3F9C0-6598-469F-A2C6-438EB9F42252}" type="presParOf" srcId="{D8832F8B-3A3E-469F-A181-A9478A854541}" destId="{8ECE64ED-987D-4062-87B9-1D11C5615998}" srcOrd="0" destOrd="0" presId="urn:microsoft.com/office/officeart/2008/layout/VerticalCurvedList"/>
    <dgm:cxn modelId="{F2C7153E-39C3-44BE-9402-906E05250ECD}" type="presParOf" srcId="{8ECE64ED-987D-4062-87B9-1D11C5615998}" destId="{450C9631-6192-41EC-8B5B-F587FDBED142}" srcOrd="0" destOrd="0" presId="urn:microsoft.com/office/officeart/2008/layout/VerticalCurvedList"/>
    <dgm:cxn modelId="{4CAC3C32-AC0E-409B-82B1-D7DFF6CEFB7D}" type="presParOf" srcId="{8ECE64ED-987D-4062-87B9-1D11C5615998}" destId="{7E919E08-2189-4922-B077-9083C04038B9}" srcOrd="1" destOrd="0" presId="urn:microsoft.com/office/officeart/2008/layout/VerticalCurvedList"/>
    <dgm:cxn modelId="{E90BE825-42CF-4B46-80EF-0C5BD24FC45F}" type="presParOf" srcId="{8ECE64ED-987D-4062-87B9-1D11C5615998}" destId="{10137489-6AB8-49CD-8678-BCAAE59FEEAB}" srcOrd="2" destOrd="0" presId="urn:microsoft.com/office/officeart/2008/layout/VerticalCurvedList"/>
    <dgm:cxn modelId="{80C05D03-DD6A-420D-A54E-AE373D031DDE}" type="presParOf" srcId="{8ECE64ED-987D-4062-87B9-1D11C5615998}" destId="{157FE054-2AAC-4CB9-B2DC-9EE1AE4E21DB}" srcOrd="3" destOrd="0" presId="urn:microsoft.com/office/officeart/2008/layout/VerticalCurvedList"/>
    <dgm:cxn modelId="{983A8E11-3314-48F2-967D-77EE7EB3544A}" type="presParOf" srcId="{D8832F8B-3A3E-469F-A181-A9478A854541}" destId="{2CD89585-3AC5-4C58-A363-86845F00B122}" srcOrd="1" destOrd="0" presId="urn:microsoft.com/office/officeart/2008/layout/VerticalCurvedList"/>
    <dgm:cxn modelId="{2CE5B865-12FB-4322-8F37-D9AEAEDDF815}" type="presParOf" srcId="{D8832F8B-3A3E-469F-A181-A9478A854541}" destId="{DDB340EE-FBE1-4F62-9588-5164A81B747C}" srcOrd="2" destOrd="0" presId="urn:microsoft.com/office/officeart/2008/layout/VerticalCurvedList"/>
    <dgm:cxn modelId="{D7179F0B-7FD6-4F9F-9CF2-422D0140C83D}" type="presParOf" srcId="{DDB340EE-FBE1-4F62-9588-5164A81B747C}" destId="{0B3BF479-A84C-48F1-ADA3-976288F9A257}" srcOrd="0" destOrd="0" presId="urn:microsoft.com/office/officeart/2008/layout/VerticalCurvedList"/>
    <dgm:cxn modelId="{471F1C14-9AA9-4605-B942-D0A653FCE07B}" type="presParOf" srcId="{D8832F8B-3A3E-469F-A181-A9478A854541}" destId="{829B9B82-A70F-4293-A4D9-623DBD90C3DE}" srcOrd="3" destOrd="0" presId="urn:microsoft.com/office/officeart/2008/layout/VerticalCurvedList"/>
    <dgm:cxn modelId="{323645F3-69F7-42B4-8AA7-78FDC0E45F0C}" type="presParOf" srcId="{D8832F8B-3A3E-469F-A181-A9478A854541}" destId="{AD91FDD5-D718-4716-90FC-4D89F02138C0}" srcOrd="4" destOrd="0" presId="urn:microsoft.com/office/officeart/2008/layout/VerticalCurvedList"/>
    <dgm:cxn modelId="{5974AEC0-EA87-4265-BA5F-20D9B82B2935}" type="presParOf" srcId="{AD91FDD5-D718-4716-90FC-4D89F02138C0}" destId="{67C3F5A4-DC47-4AB3-B2F3-5DC23F7C4621}" srcOrd="0" destOrd="0" presId="urn:microsoft.com/office/officeart/2008/layout/VerticalCurvedList"/>
    <dgm:cxn modelId="{67DF7F5C-B7BC-4D61-A5E5-E6464D1EADD2}" type="presParOf" srcId="{D8832F8B-3A3E-469F-A181-A9478A854541}" destId="{CF6DA188-80E1-4BC4-B0FE-9E1AC02E1A9D}" srcOrd="5" destOrd="0" presId="urn:microsoft.com/office/officeart/2008/layout/VerticalCurvedList"/>
    <dgm:cxn modelId="{B52A0229-18B7-48FB-AD64-4A2F5269051C}" type="presParOf" srcId="{D8832F8B-3A3E-469F-A181-A9478A854541}" destId="{D537C889-DFD4-4EAA-A5FC-96696BB307A6}" srcOrd="6" destOrd="0" presId="urn:microsoft.com/office/officeart/2008/layout/VerticalCurvedList"/>
    <dgm:cxn modelId="{6ECE9942-258E-46EB-8700-B39C6382FC99}" type="presParOf" srcId="{D537C889-DFD4-4EAA-A5FC-96696BB307A6}" destId="{C58021AD-043F-4FC9-876A-ACC8116AAD05}" srcOrd="0" destOrd="0" presId="urn:microsoft.com/office/officeart/2008/layout/VerticalCurvedList"/>
    <dgm:cxn modelId="{43EFACD5-8C4D-4102-AF4C-DC603B64605F}" type="presParOf" srcId="{D8832F8B-3A3E-469F-A181-A9478A854541}" destId="{BEB7F79F-B128-4120-8AD0-19A764543C2C}" srcOrd="7" destOrd="0" presId="urn:microsoft.com/office/officeart/2008/layout/VerticalCurvedList"/>
    <dgm:cxn modelId="{5ABDB0BC-EBB4-4132-A50D-3D2BEDB7ECC9}" type="presParOf" srcId="{D8832F8B-3A3E-469F-A181-A9478A854541}" destId="{738D08DF-FA04-4AA9-A069-64BCFAC66658}" srcOrd="8" destOrd="0" presId="urn:microsoft.com/office/officeart/2008/layout/VerticalCurvedList"/>
    <dgm:cxn modelId="{71B8A3C4-0FEE-4B25-B73C-CEF2E7DD7270}" type="presParOf" srcId="{738D08DF-FA04-4AA9-A069-64BCFAC66658}" destId="{35F35C4C-6798-4512-A9F4-D5116F64B68F}" srcOrd="0" destOrd="0" presId="urn:microsoft.com/office/officeart/2008/layout/VerticalCurvedList"/>
    <dgm:cxn modelId="{9EE27B04-5A3A-4A0E-82BF-D3813719DE8F}" type="presParOf" srcId="{D8832F8B-3A3E-469F-A181-A9478A854541}" destId="{3A88C114-2FA3-4C06-A914-5F124BB554A0}" srcOrd="9" destOrd="0" presId="urn:microsoft.com/office/officeart/2008/layout/VerticalCurvedList"/>
    <dgm:cxn modelId="{A6D578AE-0BEC-49E3-9976-390E9361AC05}" type="presParOf" srcId="{D8832F8B-3A3E-469F-A181-A9478A854541}" destId="{0F27846E-7CA2-4671-B301-E245884FEE63}" srcOrd="10" destOrd="0" presId="urn:microsoft.com/office/officeart/2008/layout/VerticalCurvedList"/>
    <dgm:cxn modelId="{518A4274-7112-429E-982F-41AFB2540ABD}" type="presParOf" srcId="{0F27846E-7CA2-4671-B301-E245884FEE63}" destId="{3C58DCCB-3289-4847-BBA2-4DF017620A94}" srcOrd="0" destOrd="0" presId="urn:microsoft.com/office/officeart/2008/layout/VerticalCurvedList"/>
    <dgm:cxn modelId="{3A85D6D7-B314-486D-BD28-ABB842AB06D7}" type="presParOf" srcId="{D8832F8B-3A3E-469F-A181-A9478A854541}" destId="{79BB3BFA-3CC9-43C3-978D-EB5397C6D0AE}" srcOrd="11" destOrd="0" presId="urn:microsoft.com/office/officeart/2008/layout/VerticalCurvedList"/>
    <dgm:cxn modelId="{198035B7-3E2A-4D06-B9AF-E96B7DDAF4C8}" type="presParOf" srcId="{D8832F8B-3A3E-469F-A181-A9478A854541}" destId="{00FE4E81-1B02-4C79-93C3-F925C141A703}" srcOrd="12" destOrd="0" presId="urn:microsoft.com/office/officeart/2008/layout/VerticalCurvedList"/>
    <dgm:cxn modelId="{664D3F09-CFA7-4C8F-98A2-B980D7675A49}" type="presParOf" srcId="{00FE4E81-1B02-4C79-93C3-F925C141A703}" destId="{014EBED8-3A33-47CD-BF97-4706FAF34B6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CF1164-7F45-482B-8D2B-0C7BCACCDEF2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025C4EAC-2B8D-4AC2-916A-C686FDB1F6CA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393700" indent="0" algn="l">
            <a:lnSpc>
              <a:spcPct val="100000"/>
            </a:lnSpc>
            <a:spcAft>
              <a:spcPts val="0"/>
            </a:spcAft>
          </a:pPr>
          <a:r>
            <a:rPr lang="en-US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Diagnosis &amp; Management of common NCDs</a:t>
          </a:r>
        </a:p>
        <a:p>
          <a:pPr marL="393700" indent="0" algn="l">
            <a:lnSpc>
              <a:spcPct val="100000"/>
            </a:lnSpc>
            <a:spcAft>
              <a:spcPts val="0"/>
            </a:spcAft>
          </a:pPr>
          <a:r>
            <a:rPr lang="en-US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Referral of Complicated cases to higher facilities</a:t>
          </a:r>
        </a:p>
        <a:p>
          <a:pPr marL="393700" indent="0" algn="l">
            <a:lnSpc>
              <a:spcPct val="100000"/>
            </a:lnSpc>
            <a:spcAft>
              <a:spcPts val="0"/>
            </a:spcAft>
          </a:pPr>
          <a:r>
            <a:rPr lang="en-US" sz="1700" b="1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Cardiac Care Unit &amp; Daycare Centres in select districts</a:t>
          </a:r>
        </a:p>
        <a:p>
          <a:pPr marL="393700" indent="0" algn="l">
            <a:lnSpc>
              <a:spcPct val="100000"/>
            </a:lnSpc>
            <a:spcAft>
              <a:spcPts val="0"/>
            </a:spcAft>
          </a:pPr>
          <a:r>
            <a:rPr lang="en-US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Health Promotion including Counseling</a:t>
          </a:r>
          <a:endParaRPr lang="en-US" sz="1700" b="1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393700" indent="0" algn="l">
            <a:lnSpc>
              <a:spcPct val="100000"/>
            </a:lnSpc>
            <a:spcAft>
              <a:spcPts val="0"/>
            </a:spcAft>
          </a:pPr>
          <a:r>
            <a:rPr lang="en-US" sz="1700" b="1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Data recording &amp; reporting</a:t>
          </a:r>
        </a:p>
      </dgm:t>
    </dgm:pt>
    <dgm:pt modelId="{D3FAEAE5-1084-418B-B67A-28643F125A1F}" type="parTrans" cxnId="{5AB2C6B2-847F-4C80-866B-3DB7D40425C3}">
      <dgm:prSet/>
      <dgm:spPr/>
      <dgm:t>
        <a:bodyPr/>
        <a:lstStyle/>
        <a:p>
          <a:endParaRPr lang="en-US"/>
        </a:p>
      </dgm:t>
    </dgm:pt>
    <dgm:pt modelId="{6FE12EC3-C94C-4750-A114-2AD0D5A9229D}" type="sibTrans" cxnId="{5AB2C6B2-847F-4C80-866B-3DB7D40425C3}">
      <dgm:prSet/>
      <dgm:spPr/>
      <dgm:t>
        <a:bodyPr/>
        <a:lstStyle/>
        <a:p>
          <a:endParaRPr lang="en-US"/>
        </a:p>
      </dgm:t>
    </dgm:pt>
    <dgm:pt modelId="{0DBA164B-02AF-4EF0-B5D2-14488BEB46E7}">
      <dgm:prSet phldrT="[Text]" custT="1"/>
      <dgm:spPr>
        <a:solidFill>
          <a:srgbClr val="FFFF99">
            <a:alpha val="89804"/>
          </a:srgbClr>
        </a:solidFill>
      </dgm:spPr>
      <dgm:t>
        <a:bodyPr/>
        <a:lstStyle/>
        <a:p>
          <a:pPr marL="457200" indent="0" algn="l">
            <a:lnSpc>
              <a:spcPct val="100000"/>
            </a:lnSpc>
            <a:spcAft>
              <a:spcPts val="0"/>
            </a:spcAft>
          </a:pPr>
          <a:r>
            <a:rPr lang="en-US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Diagnosis &amp; Management of common NCDs </a:t>
          </a:r>
        </a:p>
        <a:p>
          <a:pPr marL="457200" indent="0" algn="l">
            <a:lnSpc>
              <a:spcPct val="100000"/>
            </a:lnSpc>
            <a:spcAft>
              <a:spcPts val="0"/>
            </a:spcAft>
          </a:pPr>
          <a:r>
            <a:rPr lang="en-US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Referral of Complicated cases</a:t>
          </a:r>
        </a:p>
        <a:p>
          <a:pPr marL="457200" indent="0" algn="l">
            <a:lnSpc>
              <a:spcPct val="100000"/>
            </a:lnSpc>
            <a:spcAft>
              <a:spcPts val="0"/>
            </a:spcAft>
          </a:pPr>
          <a:r>
            <a:rPr lang="en-US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Health Promotion including Counseling</a:t>
          </a:r>
        </a:p>
        <a:p>
          <a:pPr marL="457200" indent="0" algn="l">
            <a:lnSpc>
              <a:spcPct val="100000"/>
            </a:lnSpc>
            <a:spcAft>
              <a:spcPts val="0"/>
            </a:spcAft>
          </a:pPr>
          <a:r>
            <a:rPr lang="en-US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Data recording &amp; reporting</a:t>
          </a:r>
        </a:p>
      </dgm:t>
    </dgm:pt>
    <dgm:pt modelId="{1CE1DE19-44BB-42ED-B090-D542F7E1C488}" type="parTrans" cxnId="{5FD3BA3F-E0BB-41B7-8F1C-945D02D1A775}">
      <dgm:prSet/>
      <dgm:spPr/>
      <dgm:t>
        <a:bodyPr/>
        <a:lstStyle/>
        <a:p>
          <a:endParaRPr lang="en-US"/>
        </a:p>
      </dgm:t>
    </dgm:pt>
    <dgm:pt modelId="{65F597C5-BDEE-4A41-9CA8-ED800B21C6AB}" type="sibTrans" cxnId="{5FD3BA3F-E0BB-41B7-8F1C-945D02D1A775}">
      <dgm:prSet/>
      <dgm:spPr/>
      <dgm:t>
        <a:bodyPr/>
        <a:lstStyle/>
        <a:p>
          <a:endParaRPr lang="en-US"/>
        </a:p>
      </dgm:t>
    </dgm:pt>
    <dgm:pt modelId="{22C61E2F-3829-4639-97CA-2BF044CB7F8A}">
      <dgm:prSet phldrT="[Text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marL="0" marR="0" indent="52070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en-US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Health Promotion (IEC) activities</a:t>
          </a:r>
        </a:p>
        <a:p>
          <a:pPr marL="0" marR="0" indent="52070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en-US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Screening</a:t>
          </a:r>
          <a:r>
            <a:rPr lang="en-GB" altLang="en-US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US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for </a:t>
          </a:r>
          <a:r>
            <a:rPr lang="en-GB" altLang="en-US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NCD Risk Factors, &amp; common NCDs</a:t>
          </a:r>
          <a:endParaRPr lang="en-US" altLang="en-US" sz="17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52070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en-US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Case management at PHC (if MO present)</a:t>
          </a:r>
        </a:p>
        <a:p>
          <a:pPr marL="0" marR="0" indent="52070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en-US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Referral to nearby health facility/CHC</a:t>
          </a:r>
          <a:endParaRPr lang="en-US" sz="17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79AA5E-49D0-4064-A891-65538D756D9D}" type="parTrans" cxnId="{BC3C618D-2939-44F0-BB0A-C029EAF9715D}">
      <dgm:prSet/>
      <dgm:spPr/>
      <dgm:t>
        <a:bodyPr/>
        <a:lstStyle/>
        <a:p>
          <a:endParaRPr lang="en-US"/>
        </a:p>
      </dgm:t>
    </dgm:pt>
    <dgm:pt modelId="{9BA941E2-AC1B-41DE-B666-DE1B0F4C80FC}" type="sibTrans" cxnId="{BC3C618D-2939-44F0-BB0A-C029EAF9715D}">
      <dgm:prSet/>
      <dgm:spPr/>
      <dgm:t>
        <a:bodyPr/>
        <a:lstStyle/>
        <a:p>
          <a:endParaRPr lang="en-US"/>
        </a:p>
      </dgm:t>
    </dgm:pt>
    <dgm:pt modelId="{AA1BA9C0-8B9B-41B6-92C8-46DF76785797}" type="pres">
      <dgm:prSet presAssocID="{9DCF1164-7F45-482B-8D2B-0C7BCACCDEF2}" presName="compositeShape" presStyleCnt="0">
        <dgm:presLayoutVars>
          <dgm:dir/>
          <dgm:resizeHandles/>
        </dgm:presLayoutVars>
      </dgm:prSet>
      <dgm:spPr/>
    </dgm:pt>
    <dgm:pt modelId="{2B960A9E-235E-4C30-B2C8-FBB2CE3B502B}" type="pres">
      <dgm:prSet presAssocID="{9DCF1164-7F45-482B-8D2B-0C7BCACCDEF2}" presName="pyramid" presStyleLbl="node1" presStyleIdx="0" presStyleCnt="1" custLinFactNeighborX="18500"/>
      <dgm:spPr/>
    </dgm:pt>
    <dgm:pt modelId="{6ED9097F-AACB-4E34-B58A-9556774BFAD1}" type="pres">
      <dgm:prSet presAssocID="{9DCF1164-7F45-482B-8D2B-0C7BCACCDEF2}" presName="theList" presStyleCnt="0"/>
      <dgm:spPr/>
    </dgm:pt>
    <dgm:pt modelId="{5A90A4BE-3FF6-45B9-BBF2-443DEA49612A}" type="pres">
      <dgm:prSet presAssocID="{025C4EAC-2B8D-4AC2-916A-C686FDB1F6CA}" presName="aNode" presStyleLbl="fgAcc1" presStyleIdx="0" presStyleCnt="3" custScaleX="165809" custScaleY="206020" custLinFactNeighborX="1179" custLinFactNeighborY="-2671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ED5D2D7-753D-470B-BBCA-A89990BFDFA4}" type="pres">
      <dgm:prSet presAssocID="{025C4EAC-2B8D-4AC2-916A-C686FDB1F6CA}" presName="aSpace" presStyleCnt="0"/>
      <dgm:spPr/>
    </dgm:pt>
    <dgm:pt modelId="{184C89E2-9744-4297-947B-D919C4A6F302}" type="pres">
      <dgm:prSet presAssocID="{0DBA164B-02AF-4EF0-B5D2-14488BEB46E7}" presName="aNode" presStyleLbl="fgAcc1" presStyleIdx="1" presStyleCnt="3" custScaleX="165000" custScaleY="190824" custLinFactY="1336" custLinFactNeighborX="-385" custLinFactNeighborY="10000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14BBD4B-DA1D-4B57-84E5-129FF3872E80}" type="pres">
      <dgm:prSet presAssocID="{0DBA164B-02AF-4EF0-B5D2-14488BEB46E7}" presName="aSpace" presStyleCnt="0"/>
      <dgm:spPr/>
    </dgm:pt>
    <dgm:pt modelId="{38150788-C181-4995-A124-573C6360574B}" type="pres">
      <dgm:prSet presAssocID="{22C61E2F-3829-4639-97CA-2BF044CB7F8A}" presName="aNode" presStyleLbl="fgAcc1" presStyleIdx="2" presStyleCnt="3" custScaleX="163967" custScaleY="211287" custLinFactY="34748" custLinFactNeighborX="-1767" custLinFactNeighborY="10000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A059796-759A-4DE5-8C65-262802F5C086}" type="pres">
      <dgm:prSet presAssocID="{22C61E2F-3829-4639-97CA-2BF044CB7F8A}" presName="aSpace" presStyleCnt="0"/>
      <dgm:spPr/>
    </dgm:pt>
  </dgm:ptLst>
  <dgm:cxnLst>
    <dgm:cxn modelId="{7D0D573A-51AD-C94A-8A15-2868B672028C}" type="presOf" srcId="{0DBA164B-02AF-4EF0-B5D2-14488BEB46E7}" destId="{184C89E2-9744-4297-947B-D919C4A6F302}" srcOrd="0" destOrd="0" presId="urn:microsoft.com/office/officeart/2005/8/layout/pyramid2"/>
    <dgm:cxn modelId="{5FD3BA3F-E0BB-41B7-8F1C-945D02D1A775}" srcId="{9DCF1164-7F45-482B-8D2B-0C7BCACCDEF2}" destId="{0DBA164B-02AF-4EF0-B5D2-14488BEB46E7}" srcOrd="1" destOrd="0" parTransId="{1CE1DE19-44BB-42ED-B090-D542F7E1C488}" sibTransId="{65F597C5-BDEE-4A41-9CA8-ED800B21C6AB}"/>
    <dgm:cxn modelId="{BC3C618D-2939-44F0-BB0A-C029EAF9715D}" srcId="{9DCF1164-7F45-482B-8D2B-0C7BCACCDEF2}" destId="{22C61E2F-3829-4639-97CA-2BF044CB7F8A}" srcOrd="2" destOrd="0" parTransId="{2A79AA5E-49D0-4064-A891-65538D756D9D}" sibTransId="{9BA941E2-AC1B-41DE-B666-DE1B0F4C80FC}"/>
    <dgm:cxn modelId="{5AB2C6B2-847F-4C80-866B-3DB7D40425C3}" srcId="{9DCF1164-7F45-482B-8D2B-0C7BCACCDEF2}" destId="{025C4EAC-2B8D-4AC2-916A-C686FDB1F6CA}" srcOrd="0" destOrd="0" parTransId="{D3FAEAE5-1084-418B-B67A-28643F125A1F}" sibTransId="{6FE12EC3-C94C-4750-A114-2AD0D5A9229D}"/>
    <dgm:cxn modelId="{4F6FC788-2CD9-5342-A8B1-3AE15FF30E88}" type="presOf" srcId="{025C4EAC-2B8D-4AC2-916A-C686FDB1F6CA}" destId="{5A90A4BE-3FF6-45B9-BBF2-443DEA49612A}" srcOrd="0" destOrd="0" presId="urn:microsoft.com/office/officeart/2005/8/layout/pyramid2"/>
    <dgm:cxn modelId="{0D99468C-2B34-DB4C-80EA-5F3ADD10E081}" type="presOf" srcId="{22C61E2F-3829-4639-97CA-2BF044CB7F8A}" destId="{38150788-C181-4995-A124-573C6360574B}" srcOrd="0" destOrd="0" presId="urn:microsoft.com/office/officeart/2005/8/layout/pyramid2"/>
    <dgm:cxn modelId="{9E02F7C6-A061-5F46-ADAF-E46D8B5A3A76}" type="presOf" srcId="{9DCF1164-7F45-482B-8D2B-0C7BCACCDEF2}" destId="{AA1BA9C0-8B9B-41B6-92C8-46DF76785797}" srcOrd="0" destOrd="0" presId="urn:microsoft.com/office/officeart/2005/8/layout/pyramid2"/>
    <dgm:cxn modelId="{A6601BC1-8EB2-7647-9D0E-0E7D17EDC4E3}" type="presParOf" srcId="{AA1BA9C0-8B9B-41B6-92C8-46DF76785797}" destId="{2B960A9E-235E-4C30-B2C8-FBB2CE3B502B}" srcOrd="0" destOrd="0" presId="urn:microsoft.com/office/officeart/2005/8/layout/pyramid2"/>
    <dgm:cxn modelId="{A83A2CAD-5137-5642-A15F-E63AD42D79CC}" type="presParOf" srcId="{AA1BA9C0-8B9B-41B6-92C8-46DF76785797}" destId="{6ED9097F-AACB-4E34-B58A-9556774BFAD1}" srcOrd="1" destOrd="0" presId="urn:microsoft.com/office/officeart/2005/8/layout/pyramid2"/>
    <dgm:cxn modelId="{7CBE4FBF-A584-A443-BD52-A101BFE46DA8}" type="presParOf" srcId="{6ED9097F-AACB-4E34-B58A-9556774BFAD1}" destId="{5A90A4BE-3FF6-45B9-BBF2-443DEA49612A}" srcOrd="0" destOrd="0" presId="urn:microsoft.com/office/officeart/2005/8/layout/pyramid2"/>
    <dgm:cxn modelId="{D63FF387-4AB5-5546-9605-BA8AE4EA2055}" type="presParOf" srcId="{6ED9097F-AACB-4E34-B58A-9556774BFAD1}" destId="{8ED5D2D7-753D-470B-BBCA-A89990BFDFA4}" srcOrd="1" destOrd="0" presId="urn:microsoft.com/office/officeart/2005/8/layout/pyramid2"/>
    <dgm:cxn modelId="{FF607E40-A1A0-CD4D-B38F-0836F5E13DBA}" type="presParOf" srcId="{6ED9097F-AACB-4E34-B58A-9556774BFAD1}" destId="{184C89E2-9744-4297-947B-D919C4A6F302}" srcOrd="2" destOrd="0" presId="urn:microsoft.com/office/officeart/2005/8/layout/pyramid2"/>
    <dgm:cxn modelId="{C97EEB26-8CD6-D14B-A9C0-D19D3BF537A4}" type="presParOf" srcId="{6ED9097F-AACB-4E34-B58A-9556774BFAD1}" destId="{614BBD4B-DA1D-4B57-84E5-129FF3872E80}" srcOrd="3" destOrd="0" presId="urn:microsoft.com/office/officeart/2005/8/layout/pyramid2"/>
    <dgm:cxn modelId="{97BBF6C8-36E3-9B42-A583-AC6E46EC1DEF}" type="presParOf" srcId="{6ED9097F-AACB-4E34-B58A-9556774BFAD1}" destId="{38150788-C181-4995-A124-573C6360574B}" srcOrd="4" destOrd="0" presId="urn:microsoft.com/office/officeart/2005/8/layout/pyramid2"/>
    <dgm:cxn modelId="{3330B9ED-027B-9945-B4E1-B5E310318A40}" type="presParOf" srcId="{6ED9097F-AACB-4E34-B58A-9556774BFAD1}" destId="{FA059796-759A-4DE5-8C65-262802F5C086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414E32-0698-4AE4-AA8D-90234F3732D1}">
      <dsp:nvSpPr>
        <dsp:cNvPr id="0" name=""/>
        <dsp:cNvSpPr/>
      </dsp:nvSpPr>
      <dsp:spPr>
        <a:xfrm>
          <a:off x="130165" y="222142"/>
          <a:ext cx="7849685" cy="350968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084C1E-5A14-4DF8-ACEB-39472A5FFAA4}">
      <dsp:nvSpPr>
        <dsp:cNvPr id="0" name=""/>
        <dsp:cNvSpPr/>
      </dsp:nvSpPr>
      <dsp:spPr>
        <a:xfrm>
          <a:off x="629339" y="3036194"/>
          <a:ext cx="193487" cy="1934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4251ED-5DD4-4791-B83F-A302AFE6A994}">
      <dsp:nvSpPr>
        <dsp:cNvPr id="0" name=""/>
        <dsp:cNvSpPr/>
      </dsp:nvSpPr>
      <dsp:spPr>
        <a:xfrm>
          <a:off x="591985" y="3480518"/>
          <a:ext cx="1981954" cy="1251356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525" tIns="0" rIns="0" bIns="0" numCol="1" spcCol="1270" anchor="t" anchorCtr="0">
          <a:noAutofit/>
        </a:bodyPr>
        <a:lstStyle/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2010</a:t>
          </a:r>
          <a:r>
            <a:rPr lang="en-US" sz="18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Program launched in 100 districts of 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21 States</a:t>
          </a:r>
        </a:p>
      </dsp:txBody>
      <dsp:txXfrm>
        <a:off x="591985" y="3480518"/>
        <a:ext cx="1981954" cy="1251356"/>
      </dsp:txXfrm>
    </dsp:sp>
    <dsp:sp modelId="{D1AC2CE8-F756-4EB9-B70E-9C9A183006A9}">
      <dsp:nvSpPr>
        <dsp:cNvPr id="0" name=""/>
        <dsp:cNvSpPr/>
      </dsp:nvSpPr>
      <dsp:spPr>
        <a:xfrm>
          <a:off x="1592035" y="2295661"/>
          <a:ext cx="302849" cy="30284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CDBCBC-0DFD-4503-876A-E2E7F4FCB017}">
      <dsp:nvSpPr>
        <dsp:cNvPr id="0" name=""/>
        <dsp:cNvSpPr/>
      </dsp:nvSpPr>
      <dsp:spPr>
        <a:xfrm>
          <a:off x="259074" y="511601"/>
          <a:ext cx="2337400" cy="178404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474" tIns="0" rIns="0" bIns="0" numCol="1" spcCol="1270" anchor="t" anchorCtr="0">
          <a:noAutofit/>
        </a:bodyPr>
        <a:lstStyle/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2013-14:</a:t>
          </a:r>
          <a:endParaRPr lang="en-US" sz="1600" b="1" kern="1200" dirty="0">
            <a:solidFill>
              <a:schemeClr val="accent3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marR="0" lvl="1" indent="0" algn="l" defTabSz="7112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1600" b="1" kern="12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Rolled out in 36 States/UTs</a:t>
          </a:r>
        </a:p>
        <a:p>
          <a:pPr marL="171450" marR="0" lvl="1" indent="0" algn="l" defTabSz="7112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1600" b="1" kern="120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Integration with NHM</a:t>
          </a:r>
          <a:endParaRPr lang="en-US" sz="1600" b="1" kern="1200" dirty="0">
            <a:solidFill>
              <a:schemeClr val="accent3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600" b="1" kern="12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TCCC Scheme initiated</a:t>
          </a:r>
        </a:p>
      </dsp:txBody>
      <dsp:txXfrm>
        <a:off x="259074" y="511601"/>
        <a:ext cx="2337400" cy="1784048"/>
      </dsp:txXfrm>
    </dsp:sp>
    <dsp:sp modelId="{FE97B580-EF14-489E-9EA0-F611E0143033}">
      <dsp:nvSpPr>
        <dsp:cNvPr id="0" name=""/>
        <dsp:cNvSpPr/>
      </dsp:nvSpPr>
      <dsp:spPr>
        <a:xfrm>
          <a:off x="3039576" y="1629177"/>
          <a:ext cx="403799" cy="40379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FBE7C7-1D42-45F5-A0FD-A3AC62EE671B}">
      <dsp:nvSpPr>
        <dsp:cNvPr id="0" name=""/>
        <dsp:cNvSpPr/>
      </dsp:nvSpPr>
      <dsp:spPr>
        <a:xfrm>
          <a:off x="3073105" y="2180937"/>
          <a:ext cx="2030160" cy="100336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965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2015-16: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Total</a:t>
          </a:r>
          <a:r>
            <a:rPr lang="en-US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468 districts approved</a:t>
          </a:r>
        </a:p>
      </dsp:txBody>
      <dsp:txXfrm>
        <a:off x="3073105" y="2180937"/>
        <a:ext cx="2030160" cy="1003360"/>
      </dsp:txXfrm>
    </dsp:sp>
    <dsp:sp modelId="{218D1240-298F-4500-B775-35715D1B29AD}">
      <dsp:nvSpPr>
        <dsp:cNvPr id="0" name=""/>
        <dsp:cNvSpPr/>
      </dsp:nvSpPr>
      <dsp:spPr>
        <a:xfrm>
          <a:off x="4713873" y="1037258"/>
          <a:ext cx="521573" cy="52157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F4433C-C0FB-4C8F-B84F-C0A44F7F21E7}">
      <dsp:nvSpPr>
        <dsp:cNvPr id="0" name=""/>
        <dsp:cNvSpPr/>
      </dsp:nvSpPr>
      <dsp:spPr>
        <a:xfrm>
          <a:off x="4051306" y="73035"/>
          <a:ext cx="1682496" cy="2467563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371" tIns="0" rIns="0" bIns="0" numCol="1" spcCol="1270" anchor="t" anchorCtr="0">
          <a:noAutofit/>
        </a:bodyPr>
        <a:lstStyle/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2017-18:</a:t>
          </a:r>
          <a:r>
            <a:rPr lang="en-US" sz="1800" b="1" kern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Total 669 districts approved</a:t>
          </a:r>
        </a:p>
      </dsp:txBody>
      <dsp:txXfrm>
        <a:off x="4051306" y="73035"/>
        <a:ext cx="1682496" cy="2467563"/>
      </dsp:txXfrm>
    </dsp:sp>
    <dsp:sp modelId="{77FCAAC3-4A94-4457-A2D9-5C869FAE7E88}">
      <dsp:nvSpPr>
        <dsp:cNvPr id="0" name=""/>
        <dsp:cNvSpPr/>
      </dsp:nvSpPr>
      <dsp:spPr>
        <a:xfrm>
          <a:off x="6607172" y="803273"/>
          <a:ext cx="664585" cy="66458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984568-BC5A-4DA1-86A9-CF415663FDE6}">
      <dsp:nvSpPr>
        <dsp:cNvPr id="0" name=""/>
        <dsp:cNvSpPr/>
      </dsp:nvSpPr>
      <dsp:spPr>
        <a:xfrm>
          <a:off x="6427722" y="2128051"/>
          <a:ext cx="1959653" cy="79260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2150" tIns="0" rIns="0" bIns="0" numCol="1" spcCol="1270" anchor="t" anchorCtr="0">
          <a:noAutofit/>
        </a:bodyPr>
        <a:lstStyle/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2019-20</a:t>
          </a:r>
          <a:r>
            <a:rPr lang="en-US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en-US" sz="1600" b="1" kern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All districts</a:t>
          </a:r>
        </a:p>
      </dsp:txBody>
      <dsp:txXfrm>
        <a:off x="6427722" y="2128051"/>
        <a:ext cx="1959653" cy="792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19E08-2189-4922-B077-9083C04038B9}">
      <dsp:nvSpPr>
        <dsp:cNvPr id="0" name=""/>
        <dsp:cNvSpPr/>
      </dsp:nvSpPr>
      <dsp:spPr>
        <a:xfrm>
          <a:off x="-5858768" y="-896635"/>
          <a:ext cx="6974870" cy="6974870"/>
        </a:xfrm>
        <a:prstGeom prst="blockArc">
          <a:avLst>
            <a:gd name="adj1" fmla="val 18900000"/>
            <a:gd name="adj2" fmla="val 2700000"/>
            <a:gd name="adj3" fmla="val 31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D89585-3AC5-4C58-A363-86845F00B122}">
      <dsp:nvSpPr>
        <dsp:cNvPr id="0" name=""/>
        <dsp:cNvSpPr/>
      </dsp:nvSpPr>
      <dsp:spPr>
        <a:xfrm>
          <a:off x="415787" y="272863"/>
          <a:ext cx="8017581" cy="545518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3006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Health promotion through behavioural change</a:t>
          </a:r>
        </a:p>
      </dsp:txBody>
      <dsp:txXfrm>
        <a:off x="415787" y="272863"/>
        <a:ext cx="8017581" cy="545518"/>
      </dsp:txXfrm>
    </dsp:sp>
    <dsp:sp modelId="{0B3BF479-A84C-48F1-ADA3-976288F9A257}">
      <dsp:nvSpPr>
        <dsp:cNvPr id="0" name=""/>
        <dsp:cNvSpPr/>
      </dsp:nvSpPr>
      <dsp:spPr>
        <a:xfrm>
          <a:off x="74837" y="204673"/>
          <a:ext cx="681898" cy="681898"/>
        </a:xfrm>
        <a:prstGeom prst="ellipse">
          <a:avLst/>
        </a:prstGeom>
        <a:solidFill>
          <a:schemeClr val="bg2">
            <a:lumMod val="75000"/>
          </a:schemeClr>
        </a:solidFill>
        <a:ln w="9525" cap="flat" cmpd="sng" algn="ctr">
          <a:solidFill>
            <a:schemeClr val="bg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29B9B82-A70F-4293-A4D9-623DBD90C3DE}">
      <dsp:nvSpPr>
        <dsp:cNvPr id="0" name=""/>
        <dsp:cNvSpPr/>
      </dsp:nvSpPr>
      <dsp:spPr>
        <a:xfrm>
          <a:off x="864513" y="1091037"/>
          <a:ext cx="7568854" cy="545518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3006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Population based &amp; opportunistic screening </a:t>
          </a:r>
          <a:r>
            <a:rPr lang="en-IN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en-IN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64513" y="1091037"/>
        <a:ext cx="7568854" cy="545518"/>
      </dsp:txXfrm>
    </dsp:sp>
    <dsp:sp modelId="{67C3F5A4-DC47-4AB3-B2F3-5DC23F7C4621}">
      <dsp:nvSpPr>
        <dsp:cNvPr id="0" name=""/>
        <dsp:cNvSpPr/>
      </dsp:nvSpPr>
      <dsp:spPr>
        <a:xfrm>
          <a:off x="523564" y="1022847"/>
          <a:ext cx="681898" cy="681898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F6DA188-80E1-4BC4-B0FE-9E1AC02E1A9D}">
      <dsp:nvSpPr>
        <dsp:cNvPr id="0" name=""/>
        <dsp:cNvSpPr/>
      </dsp:nvSpPr>
      <dsp:spPr>
        <a:xfrm>
          <a:off x="1069704" y="1909212"/>
          <a:ext cx="7363663" cy="545518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3006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Prevention &amp; control of chronic NCDs</a:t>
          </a:r>
        </a:p>
      </dsp:txBody>
      <dsp:txXfrm>
        <a:off x="1069704" y="1909212"/>
        <a:ext cx="7363663" cy="545518"/>
      </dsp:txXfrm>
    </dsp:sp>
    <dsp:sp modelId="{C58021AD-043F-4FC9-876A-ACC8116AAD05}">
      <dsp:nvSpPr>
        <dsp:cNvPr id="0" name=""/>
        <dsp:cNvSpPr/>
      </dsp:nvSpPr>
      <dsp:spPr>
        <a:xfrm>
          <a:off x="728755" y="1841022"/>
          <a:ext cx="681898" cy="681898"/>
        </a:xfrm>
        <a:prstGeom prst="ellipse">
          <a:avLst/>
        </a:prstGeom>
        <a:solidFill>
          <a:schemeClr val="accent4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EB7F79F-B128-4120-8AD0-19A764543C2C}">
      <dsp:nvSpPr>
        <dsp:cNvPr id="0" name=""/>
        <dsp:cNvSpPr/>
      </dsp:nvSpPr>
      <dsp:spPr>
        <a:xfrm>
          <a:off x="1069704" y="2667620"/>
          <a:ext cx="7363663" cy="664016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3006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Capacity building  for prevention, early diagnosis, treatment, rehabilitation, </a:t>
          </a:r>
          <a:r>
            <a:rPr lang="en-IN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IEC  </a:t>
          </a:r>
          <a:r>
            <a:rPr lang="en-IN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&amp; Operational Research</a:t>
          </a:r>
        </a:p>
      </dsp:txBody>
      <dsp:txXfrm>
        <a:off x="1069704" y="2667620"/>
        <a:ext cx="7363663" cy="664016"/>
      </dsp:txXfrm>
    </dsp:sp>
    <dsp:sp modelId="{35F35C4C-6798-4512-A9F4-D5116F64B68F}">
      <dsp:nvSpPr>
        <dsp:cNvPr id="0" name=""/>
        <dsp:cNvSpPr/>
      </dsp:nvSpPr>
      <dsp:spPr>
        <a:xfrm>
          <a:off x="728755" y="2658678"/>
          <a:ext cx="681898" cy="681898"/>
        </a:xfrm>
        <a:prstGeom prst="ellipse">
          <a:avLst/>
        </a:prstGeom>
        <a:solidFill>
          <a:schemeClr val="accent6">
            <a:lumMod val="5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A88C114-2FA3-4C06-A914-5F124BB554A0}">
      <dsp:nvSpPr>
        <dsp:cNvPr id="0" name=""/>
        <dsp:cNvSpPr/>
      </dsp:nvSpPr>
      <dsp:spPr>
        <a:xfrm>
          <a:off x="864513" y="3545043"/>
          <a:ext cx="7568854" cy="545518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3006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Support diagnosis &amp; cost-effective treatment at all levels</a:t>
          </a:r>
        </a:p>
      </dsp:txBody>
      <dsp:txXfrm>
        <a:off x="864513" y="3545043"/>
        <a:ext cx="7568854" cy="545518"/>
      </dsp:txXfrm>
    </dsp:sp>
    <dsp:sp modelId="{3C58DCCB-3289-4847-BBA2-4DF017620A94}">
      <dsp:nvSpPr>
        <dsp:cNvPr id="0" name=""/>
        <dsp:cNvSpPr/>
      </dsp:nvSpPr>
      <dsp:spPr>
        <a:xfrm>
          <a:off x="523564" y="3476853"/>
          <a:ext cx="681898" cy="681898"/>
        </a:xfrm>
        <a:prstGeom prst="ellipse">
          <a:avLst/>
        </a:prstGeom>
        <a:solidFill>
          <a:schemeClr val="accent1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BB3BFA-3CC9-43C3-978D-EB5397C6D0AE}">
      <dsp:nvSpPr>
        <dsp:cNvPr id="0" name=""/>
        <dsp:cNvSpPr/>
      </dsp:nvSpPr>
      <dsp:spPr>
        <a:xfrm>
          <a:off x="415787" y="4363218"/>
          <a:ext cx="8017581" cy="545518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3006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Develop Database of NCDs to monitor mortality, morbidity &amp; risk factors</a:t>
          </a:r>
        </a:p>
      </dsp:txBody>
      <dsp:txXfrm>
        <a:off x="415787" y="4363218"/>
        <a:ext cx="8017581" cy="545518"/>
      </dsp:txXfrm>
    </dsp:sp>
    <dsp:sp modelId="{014EBED8-3A33-47CD-BF97-4706FAF34B68}">
      <dsp:nvSpPr>
        <dsp:cNvPr id="0" name=""/>
        <dsp:cNvSpPr/>
      </dsp:nvSpPr>
      <dsp:spPr>
        <a:xfrm>
          <a:off x="74837" y="4295028"/>
          <a:ext cx="681898" cy="681898"/>
        </a:xfrm>
        <a:prstGeom prst="ellipse">
          <a:avLst/>
        </a:prstGeom>
        <a:solidFill>
          <a:srgbClr val="422E2E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960A9E-235E-4C30-B2C8-FBB2CE3B502B}">
      <dsp:nvSpPr>
        <dsp:cNvPr id="0" name=""/>
        <dsp:cNvSpPr/>
      </dsp:nvSpPr>
      <dsp:spPr>
        <a:xfrm>
          <a:off x="1275023" y="0"/>
          <a:ext cx="5791200" cy="57912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90A4BE-3FF6-45B9-BBF2-443DEA49612A}">
      <dsp:nvSpPr>
        <dsp:cNvPr id="0" name=""/>
        <dsp:cNvSpPr/>
      </dsp:nvSpPr>
      <dsp:spPr>
        <a:xfrm>
          <a:off x="1905014" y="556701"/>
          <a:ext cx="6241515" cy="1477397"/>
        </a:xfrm>
        <a:prstGeom prst="round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393700" lvl="0" indent="0" algn="l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Diagnosis &amp; Management of common NCDs</a:t>
          </a:r>
        </a:p>
        <a:p>
          <a:pPr marL="393700" lvl="0" indent="0" algn="l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Referral of Complicated cases to higher facilities</a:t>
          </a:r>
        </a:p>
        <a:p>
          <a:pPr marL="393700" lvl="0" indent="0" algn="l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700" b="1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Cardiac Care Unit &amp; Daycare Centres in select districts</a:t>
          </a:r>
        </a:p>
        <a:p>
          <a:pPr marL="393700" lvl="0" indent="0" algn="l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Health Promotion including Counseling</a:t>
          </a:r>
          <a:endParaRPr lang="en-US" sz="1700" b="1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393700" lvl="0" indent="0" algn="l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700" b="1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Data recording &amp; reporting</a:t>
          </a:r>
        </a:p>
      </dsp:txBody>
      <dsp:txXfrm>
        <a:off x="1977135" y="628822"/>
        <a:ext cx="6097273" cy="1333155"/>
      </dsp:txXfrm>
    </dsp:sp>
    <dsp:sp modelId="{184C89E2-9744-4297-947B-D919C4A6F302}">
      <dsp:nvSpPr>
        <dsp:cNvPr id="0" name=""/>
        <dsp:cNvSpPr/>
      </dsp:nvSpPr>
      <dsp:spPr>
        <a:xfrm>
          <a:off x="1861367" y="2246902"/>
          <a:ext cx="6211062" cy="1368424"/>
        </a:xfrm>
        <a:prstGeom prst="roundRect">
          <a:avLst/>
        </a:prstGeom>
        <a:solidFill>
          <a:srgbClr val="FFFF99">
            <a:alpha val="89804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457200" lvl="0" indent="0" algn="l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Diagnosis &amp; Management of common NCDs </a:t>
          </a:r>
        </a:p>
        <a:p>
          <a:pPr marL="457200" lvl="0" indent="0" algn="l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Referral of Complicated cases</a:t>
          </a:r>
        </a:p>
        <a:p>
          <a:pPr marL="457200" lvl="0" indent="0" algn="l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Health Promotion including Counseling</a:t>
          </a:r>
        </a:p>
        <a:p>
          <a:pPr marL="457200" lvl="0" indent="0" algn="l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Data recording &amp; reporting</a:t>
          </a:r>
        </a:p>
      </dsp:txBody>
      <dsp:txXfrm>
        <a:off x="1928168" y="2313703"/>
        <a:ext cx="6077460" cy="1234822"/>
      </dsp:txXfrm>
    </dsp:sp>
    <dsp:sp modelId="{38150788-C181-4995-A124-573C6360574B}">
      <dsp:nvSpPr>
        <dsp:cNvPr id="0" name=""/>
        <dsp:cNvSpPr/>
      </dsp:nvSpPr>
      <dsp:spPr>
        <a:xfrm>
          <a:off x="1828787" y="3944568"/>
          <a:ext cx="6172176" cy="1515167"/>
        </a:xfrm>
        <a:prstGeom prst="round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5207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en-US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Health Promotion (IEC) activities</a:t>
          </a:r>
        </a:p>
        <a:p>
          <a:pPr marL="0" marR="0" lvl="0" indent="5207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en-US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Screening</a:t>
          </a:r>
          <a:r>
            <a:rPr lang="en-GB" altLang="en-US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US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for </a:t>
          </a:r>
          <a:r>
            <a:rPr lang="en-GB" altLang="en-US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NCD Risk Factors, &amp; common NCDs</a:t>
          </a:r>
          <a:endParaRPr lang="en-US" altLang="en-US" sz="17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5207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en-US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Case management at PHC (if MO present)</a:t>
          </a:r>
        </a:p>
        <a:p>
          <a:pPr marL="0" marR="0" lvl="0" indent="5207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en-US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Referral to nearby health facility/CHC</a:t>
          </a:r>
          <a:endParaRPr lang="en-US" sz="17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02751" y="4018532"/>
        <a:ext cx="6024248" cy="13672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275" cy="496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1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862" y="1"/>
            <a:ext cx="2946275" cy="496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52D62-B2BC-45ED-9E64-B27741B43B74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9781"/>
            <a:ext cx="2946275" cy="496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862" y="9429781"/>
            <a:ext cx="2946275" cy="496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A0EA9-5FD4-4A32-AA25-EAFE1BAC74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192419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r>
              <a:rPr lang="en-US"/>
              <a:t>1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41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F2EB285-17B9-4A5B-88C4-112DCC959252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641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42B0B5B-23D0-49A0-8BD7-256FFC4781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102861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5988" y="744538"/>
            <a:ext cx="496728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6AD9CAE-5B28-4A54-9CA4-868B8E5CD8E1}" type="slidenum">
              <a:rPr lang="en-IN" altLang="en-US">
                <a:latin typeface="Calibri" panose="020F0502020204030204" pitchFamily="34" charset="0"/>
              </a:rPr>
              <a:pPr eaLnBrk="1" hangingPunct="1"/>
              <a:t>2</a:t>
            </a:fld>
            <a:endParaRPr lang="en-I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466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55650"/>
            <a:ext cx="4962525" cy="37226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560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3378" y="744956"/>
            <a:ext cx="4550920" cy="372308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C8003-0F6F-483D-978A-21586494E373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1435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0B5B-23D0-49A0-8BD7-256FFC4781C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93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9895D-DAD6-4EC9-B54F-F97A579EFA6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43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39048" indent="-284249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36997" indent="-227399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91795" indent="-227399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46594" indent="-227399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01393" indent="-22739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56191" indent="-22739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10990" indent="-22739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65788" indent="-22739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BBC8B24-AA31-4CC4-952F-92E37B7ED580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D2DF1-BCB7-40D9-A9A0-CCDADEB7A10B}" type="datetime1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802AD-0CFF-4363-B331-E5A07D896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B0E40-69FA-4688-B619-8621EBF4ADDA}" type="datetime1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802AD-0CFF-4363-B331-E5A07D896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F59DD-32FF-46CB-8F17-0DA682E1B8A6}" type="datetime1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802AD-0CFF-4363-B331-E5A07D896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D045-9944-49A4-9034-6B41C27D2635}" type="datetime1">
              <a:rPr lang="en-US" smtClean="0"/>
              <a:pPr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802AD-0CFF-4363-B331-E5A07D896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B237-7D35-4415-B856-379D465D7810}" type="datetime1">
              <a:rPr lang="en-US" smtClean="0"/>
              <a:pPr/>
              <a:t>10/27/2020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802AD-0CFF-4363-B331-E5A07D896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C2DE-372D-46B1-9DB7-8A1B5D0A0419}" type="datetime1">
              <a:rPr lang="en-US" smtClean="0"/>
              <a:pPr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802AD-0CFF-4363-B331-E5A07D896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1D7DC-2C1A-4C3C-915E-8C9FE26224D2}" type="datetime1">
              <a:rPr lang="en-US" smtClean="0"/>
              <a:pPr/>
              <a:t>10/27/2020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802AD-0CFF-4363-B331-E5A07D896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B207-94A7-4195-B8EB-5F9B4AE65AB7}" type="datetime1">
              <a:rPr lang="en-US" smtClean="0"/>
              <a:pPr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802AD-0CFF-4363-B331-E5A07D896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ABD6E-C649-40EF-8EE6-74C3E7C4BF86}" type="datetime1">
              <a:rPr lang="en-US" smtClean="0"/>
              <a:pPr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802AD-0CFF-4363-B331-E5A07D896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FB0A8-AFB1-46CA-9A1D-9F64A315823A}" type="datetime1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802AD-0CFF-4363-B331-E5A07D896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7CDB0-57DB-4BC2-BD59-832B06C27E82}" type="datetime1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802AD-0CFF-4363-B331-E5A07D896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552449"/>
            <a:ext cx="8572500" cy="1994392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>
              <a:defRPr sz="72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2743201"/>
            <a:ext cx="8572500" cy="165576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667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8751" y="5831699"/>
            <a:ext cx="2706624" cy="46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2721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A49A41B-9CF1-4CD6-B1E3-F736C63833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8751" y="5831699"/>
            <a:ext cx="2706624" cy="46914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10344EF7-FB04-41A4-900F-48EC95C6F3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750" y="552449"/>
            <a:ext cx="8572500" cy="1994392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>
              <a:defRPr sz="72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A67014B0-AEAB-4CC8-BCED-661FF1CA2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750" y="2743201"/>
            <a:ext cx="8572500" cy="165576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667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68650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04800"/>
            <a:ext cx="8572500" cy="517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33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769294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04800"/>
            <a:ext cx="8572500" cy="517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33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838201"/>
            <a:ext cx="8572500" cy="287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67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8137569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04800"/>
            <a:ext cx="8572500" cy="517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33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600200"/>
            <a:ext cx="8572500" cy="4419600"/>
          </a:xfrm>
          <a:prstGeom prst="rect">
            <a:avLst/>
          </a:prstGeom>
        </p:spPr>
        <p:txBody>
          <a:bodyPr lIns="0" tIns="0" rIns="0" bIns="0"/>
          <a:lstStyle>
            <a:lvl1pPr marL="228594" indent="-228594"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685783" indent="-228594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066773" indent="-152396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▪"/>
              <a:defRPr sz="1467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160" indent="-228594">
              <a:lnSpc>
                <a:spcPct val="100000"/>
              </a:lnSpc>
              <a:spcBef>
                <a:spcPts val="4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200"/>
            </a:lvl4pPr>
            <a:lvl5pPr marL="2057349" indent="-228594">
              <a:lnSpc>
                <a:spcPct val="100000"/>
              </a:lnSpc>
              <a:spcBef>
                <a:spcPts val="4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6520321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04800"/>
            <a:ext cx="8572500" cy="517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33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838201"/>
            <a:ext cx="8572500" cy="287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67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85750" y="1600200"/>
            <a:ext cx="8572500" cy="4419600"/>
          </a:xfrm>
          <a:prstGeom prst="rect">
            <a:avLst/>
          </a:prstGeom>
        </p:spPr>
        <p:txBody>
          <a:bodyPr lIns="0" tIns="0" rIns="0" bIns="0"/>
          <a:lstStyle>
            <a:lvl1pPr marL="228594" indent="-228594"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685783" indent="-228594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066773" indent="-152396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▪"/>
              <a:defRPr sz="1467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160" indent="-228594">
              <a:lnSpc>
                <a:spcPct val="100000"/>
              </a:lnSpc>
              <a:spcBef>
                <a:spcPts val="4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200"/>
            </a:lvl4pPr>
            <a:lvl5pPr marL="2057349" indent="-228594">
              <a:lnSpc>
                <a:spcPct val="100000"/>
              </a:lnSpc>
              <a:spcBef>
                <a:spcPts val="4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2801301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987" y="304800"/>
            <a:ext cx="8577263" cy="517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3733" dirty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285750" y="1600200"/>
            <a:ext cx="4057650" cy="44196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  <a:defRPr sz="2400">
                <a:solidFill>
                  <a:schemeClr val="bg2"/>
                </a:solidFill>
              </a:defRPr>
            </a:lvl1pPr>
            <a:lvl2pPr marL="685783" indent="-228594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</a:defRPr>
            </a:lvl2pPr>
            <a:lvl3pPr marL="1142971" indent="-228594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467">
                <a:solidFill>
                  <a:schemeClr val="bg2"/>
                </a:solidFill>
              </a:defRPr>
            </a:lvl3pPr>
            <a:lvl4pPr marL="1600160" indent="-228594"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</a:defRPr>
            </a:lvl4pPr>
            <a:lvl5pPr marL="2057349" indent="-228594"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9"/>
          <p:cNvSpPr>
            <a:spLocks noGrp="1"/>
          </p:cNvSpPr>
          <p:nvPr>
            <p:ph sz="quarter" idx="11"/>
          </p:nvPr>
        </p:nvSpPr>
        <p:spPr>
          <a:xfrm>
            <a:off x="4800600" y="1600200"/>
            <a:ext cx="4057650" cy="44196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  <a:defRPr sz="2400">
                <a:solidFill>
                  <a:schemeClr val="bg2"/>
                </a:solidFill>
              </a:defRPr>
            </a:lvl1pPr>
            <a:lvl2pPr marL="685783" indent="-228594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</a:defRPr>
            </a:lvl2pPr>
            <a:lvl3pPr marL="1142971" indent="-228594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467">
                <a:solidFill>
                  <a:schemeClr val="bg2"/>
                </a:solidFill>
              </a:defRPr>
            </a:lvl3pPr>
            <a:lvl4pPr marL="1600160" indent="-228594"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</a:defRPr>
            </a:lvl4pPr>
            <a:lvl5pPr marL="2057349" indent="-228594"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1887699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987" y="304800"/>
            <a:ext cx="8577263" cy="517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3733" dirty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1F1CEAD-C06E-4DD6-958D-A69C28387D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5750" y="1295400"/>
            <a:ext cx="4057650" cy="5257800"/>
          </a:xfrm>
          <a:prstGeom prst="rect">
            <a:avLst/>
          </a:prstGeom>
        </p:spPr>
        <p:txBody>
          <a:bodyPr lIns="0" tIns="0" rIns="0" bIns="91440"/>
          <a:lstStyle>
            <a:lvl1pPr marL="0" indent="0">
              <a:lnSpc>
                <a:spcPct val="100000"/>
              </a:lnSpc>
              <a:spcBef>
                <a:spcPts val="2400"/>
              </a:spcBef>
              <a:buNone/>
              <a:defRPr sz="2667" baseline="0">
                <a:solidFill>
                  <a:schemeClr val="bg1"/>
                </a:solidFill>
              </a:defRPr>
            </a:lvl1pPr>
            <a:lvl2pPr marL="230712" indent="-230712"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  <a:defRPr>
                <a:solidFill>
                  <a:schemeClr val="bg2"/>
                </a:solidFill>
              </a:defRPr>
            </a:lvl2pPr>
            <a:lvl3pPr marL="685783" indent="-230712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</a:defRPr>
            </a:lvl3pPr>
            <a:lvl4pPr marL="1140855" indent="-224361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467"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defRPr sz="1867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xmlns="" id="{A0C49344-5A94-4BB8-B1F8-EC9EB43874D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00600" y="1295400"/>
            <a:ext cx="4057650" cy="5257800"/>
          </a:xfrm>
          <a:prstGeom prst="rect">
            <a:avLst/>
          </a:prstGeom>
        </p:spPr>
        <p:txBody>
          <a:bodyPr lIns="0" tIns="0" rIns="0" bIns="91440"/>
          <a:lstStyle>
            <a:lvl1pPr marL="0" indent="0">
              <a:lnSpc>
                <a:spcPct val="100000"/>
              </a:lnSpc>
              <a:spcBef>
                <a:spcPts val="2400"/>
              </a:spcBef>
              <a:buNone/>
              <a:defRPr sz="2667" baseline="0">
                <a:solidFill>
                  <a:schemeClr val="bg1"/>
                </a:solidFill>
              </a:defRPr>
            </a:lvl1pPr>
            <a:lvl2pPr marL="230712" indent="-230712"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  <a:defRPr>
                <a:solidFill>
                  <a:schemeClr val="bg2"/>
                </a:solidFill>
              </a:defRPr>
            </a:lvl2pPr>
            <a:lvl3pPr marL="685783" indent="-230712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</a:defRPr>
            </a:lvl3pPr>
            <a:lvl4pPr marL="1140855" indent="-224361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467"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defRPr sz="1867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964168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9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987" y="304800"/>
            <a:ext cx="8577263" cy="517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3733" dirty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0"/>
          </p:nvPr>
        </p:nvSpPr>
        <p:spPr>
          <a:xfrm>
            <a:off x="285750" y="1295400"/>
            <a:ext cx="2686050" cy="6858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24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28975" y="1295400"/>
            <a:ext cx="2686050" cy="6858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24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6172200" y="1295400"/>
            <a:ext cx="2686050" cy="6858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24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9"/>
          <p:cNvSpPr>
            <a:spLocks noGrp="1"/>
          </p:cNvSpPr>
          <p:nvPr>
            <p:ph sz="quarter" idx="13"/>
          </p:nvPr>
        </p:nvSpPr>
        <p:spPr>
          <a:xfrm>
            <a:off x="285750" y="2057400"/>
            <a:ext cx="2686050" cy="39624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  <a:defRPr sz="2133">
                <a:solidFill>
                  <a:schemeClr val="bg2"/>
                </a:solidFill>
              </a:defRPr>
            </a:lvl1pPr>
            <a:lvl2pPr marL="685783" indent="-228594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600">
                <a:solidFill>
                  <a:schemeClr val="bg2"/>
                </a:solidFill>
              </a:defRPr>
            </a:lvl2pPr>
            <a:lvl3pPr marL="1142971" indent="-228594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</a:defRPr>
            </a:lvl3pPr>
            <a:lvl4pPr marL="1600160" indent="-228594"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</a:defRPr>
            </a:lvl4pPr>
            <a:lvl5pPr marL="2057349" indent="-228594"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3228975" y="2057400"/>
            <a:ext cx="2686050" cy="39624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  <a:defRPr sz="2133">
                <a:solidFill>
                  <a:schemeClr val="bg2"/>
                </a:solidFill>
              </a:defRPr>
            </a:lvl1pPr>
            <a:lvl2pPr marL="685783" indent="-228594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600">
                <a:solidFill>
                  <a:schemeClr val="bg2"/>
                </a:solidFill>
              </a:defRPr>
            </a:lvl2pPr>
            <a:lvl3pPr marL="1142971" indent="-228594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</a:defRPr>
            </a:lvl3pPr>
            <a:lvl4pPr marL="1600160" indent="-228594"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</a:defRPr>
            </a:lvl4pPr>
            <a:lvl5pPr marL="2057349" indent="-228594"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9"/>
          <p:cNvSpPr>
            <a:spLocks noGrp="1"/>
          </p:cNvSpPr>
          <p:nvPr>
            <p:ph sz="quarter" idx="14"/>
          </p:nvPr>
        </p:nvSpPr>
        <p:spPr>
          <a:xfrm>
            <a:off x="6172200" y="2057400"/>
            <a:ext cx="2686050" cy="39624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  <a:defRPr sz="2133">
                <a:solidFill>
                  <a:schemeClr val="bg2"/>
                </a:solidFill>
              </a:defRPr>
            </a:lvl1pPr>
            <a:lvl2pPr marL="685783" indent="-228594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600">
                <a:solidFill>
                  <a:schemeClr val="bg2"/>
                </a:solidFill>
              </a:defRPr>
            </a:lvl2pPr>
            <a:lvl3pPr marL="1142971" indent="-228594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</a:defRPr>
            </a:lvl3pPr>
            <a:lvl4pPr marL="1600160" indent="-228594"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</a:defRPr>
            </a:lvl4pPr>
            <a:lvl5pPr marL="2057349" indent="-228594"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1851262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97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47945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85750" y="2431804"/>
            <a:ext cx="7886700" cy="1994392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72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2312" y="6451744"/>
            <a:ext cx="1078986" cy="18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20728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5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gradFill>
          <a:gsLst>
            <a:gs pos="0">
              <a:schemeClr val="accent6"/>
            </a:gs>
            <a:gs pos="26000">
              <a:schemeClr val="bg1"/>
            </a:gs>
            <a:gs pos="100000">
              <a:schemeClr val="accent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431804"/>
            <a:ext cx="7886700" cy="1994392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72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2312" y="6451744"/>
            <a:ext cx="1078986" cy="18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7721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431804"/>
            <a:ext cx="7886700" cy="1994392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72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2312" y="6451744"/>
            <a:ext cx="1078986" cy="18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689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431804"/>
            <a:ext cx="7886700" cy="1994392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7200">
                <a:solidFill>
                  <a:schemeClr val="tx2"/>
                </a:solidFill>
                <a:effectLst>
                  <a:glow rad="127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2312" y="6451744"/>
            <a:ext cx="1078986" cy="18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904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431804"/>
            <a:ext cx="7886700" cy="1994392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lang="en-US" sz="7200" dirty="0">
                <a:solidFill>
                  <a:schemeClr val="tx2"/>
                </a:solidFill>
                <a:effectLst>
                  <a:glow rad="127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2312" y="6451744"/>
            <a:ext cx="1078986" cy="18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4184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 blue gradient bkgd">
    <p:bg>
      <p:bgPr>
        <a:gradFill>
          <a:gsLst>
            <a:gs pos="0">
              <a:schemeClr val="accent6"/>
            </a:gs>
            <a:gs pos="26000">
              <a:schemeClr val="bg1"/>
            </a:gs>
            <a:gs pos="100000">
              <a:schemeClr val="accent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04800"/>
            <a:ext cx="8572500" cy="517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33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2312" y="6451744"/>
            <a:ext cx="1078986" cy="18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0201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logo slide">
    <p:bg>
      <p:bgPr>
        <a:gradFill>
          <a:gsLst>
            <a:gs pos="0">
              <a:schemeClr val="accent6"/>
            </a:gs>
            <a:gs pos="26000">
              <a:schemeClr val="bg1"/>
            </a:gs>
            <a:gs pos="100000">
              <a:schemeClr val="accent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CED6EC7-6D3E-4027-A733-9B78EBA486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6378" y="3005739"/>
            <a:ext cx="5093208" cy="88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87647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5D8BE1D4-F5B2-48DF-B003-D4E9FB8898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0000" y="568800"/>
            <a:ext cx="812700" cy="424800"/>
          </a:xfrm>
        </p:spPr>
        <p:txBody>
          <a:bodyPr>
            <a:normAutofit/>
          </a:bodyPr>
          <a:lstStyle>
            <a:lvl1pPr marL="0" indent="0">
              <a:buNone/>
              <a:defRPr sz="187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xmlns="" id="{498B4694-1532-43ED-A239-E6665C3A51FD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269999" y="1663200"/>
            <a:ext cx="4276800" cy="17568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5E3D37F1-A48D-4FF0-B901-97BDC8D2FD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2300" y="4741200"/>
            <a:ext cx="712800" cy="277200"/>
          </a:xfrm>
        </p:spPr>
        <p:txBody>
          <a:bodyPr>
            <a:noAutofit/>
          </a:bodyPr>
          <a:lstStyle>
            <a:lvl1pPr marL="0" indent="0" algn="ctr">
              <a:buNone/>
              <a:defRPr sz="1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191D3442-492A-4100-800F-5B626E9697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27600" y="4741200"/>
            <a:ext cx="712800" cy="277200"/>
          </a:xfrm>
        </p:spPr>
        <p:txBody>
          <a:bodyPr>
            <a:normAutofit/>
          </a:bodyPr>
          <a:lstStyle>
            <a:lvl1pPr marL="0" indent="0" algn="ctr">
              <a:buNone/>
              <a:defRPr sz="1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66CCFB79-BC0E-4ED3-A073-5D465E1E6F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12900" y="4741200"/>
            <a:ext cx="712800" cy="277200"/>
          </a:xfrm>
        </p:spPr>
        <p:txBody>
          <a:bodyPr>
            <a:normAutofit/>
          </a:bodyPr>
          <a:lstStyle>
            <a:lvl1pPr marL="0" indent="0" algn="ctr">
              <a:buNone/>
              <a:defRPr sz="1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xmlns="" id="{5211D427-3D8C-4B74-A96F-298208A7AB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6600" y="6217200"/>
            <a:ext cx="656100" cy="176400"/>
          </a:xfrm>
        </p:spPr>
        <p:txBody>
          <a:bodyPr>
            <a:noAutofit/>
          </a:bodyPr>
          <a:lstStyle>
            <a:lvl1pPr marL="0" indent="0">
              <a:buNone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xmlns="" id="{F7376602-6AC9-4ABF-94F4-8A51EDD81B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86500" y="3337200"/>
            <a:ext cx="1406700" cy="720000"/>
          </a:xfrm>
          <a:effectLst/>
        </p:spPr>
        <p:txBody>
          <a:bodyPr/>
          <a:lstStyle>
            <a:lvl1pPr>
              <a:defRPr lang="en-US" sz="4000" b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657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431804"/>
            <a:ext cx="7886700" cy="1994392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72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312" y="6451744"/>
            <a:ext cx="1078986" cy="18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9061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85750" y="2431804"/>
            <a:ext cx="7886700" cy="1994392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72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312" y="6451744"/>
            <a:ext cx="1078986" cy="18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75228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5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ed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330201"/>
            <a:ext cx="8191500" cy="609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content page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1465" y="1600202"/>
            <a:ext cx="7958137" cy="4360332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1145061" indent="-226473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678433" indent="-306903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defRPr sz="1333"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49325390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3393B-8EA4-4B15-8098-992E6D4996CE}" type="datetime1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02AD-0CFF-4363-B331-E5A07D896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2309" y="6451744"/>
            <a:ext cx="1078992" cy="187024"/>
          </a:xfrm>
          <a:prstGeom prst="rect">
            <a:avLst/>
          </a:prstGeom>
        </p:spPr>
      </p:pic>
      <p:sp>
        <p:nvSpPr>
          <p:cNvPr id="7" name="fl" descr="                              Dell - Internal Use - Confidential&#10;"/>
          <p:cNvSpPr txBox="1"/>
          <p:nvPr userDrawn="1"/>
        </p:nvSpPr>
        <p:spPr>
          <a:xfrm>
            <a:off x="4200103" y="6696353"/>
            <a:ext cx="1009892" cy="92398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defTabSz="1219170" fontAlgn="base">
              <a:lnSpc>
                <a:spcPct val="90000"/>
              </a:lnSpc>
              <a:spcBef>
                <a:spcPts val="133"/>
              </a:spcBef>
              <a:spcAft>
                <a:spcPts val="133"/>
              </a:spcAft>
              <a:defRPr/>
            </a:pPr>
            <a:r>
              <a:rPr lang="en-US" sz="667">
                <a:solidFill>
                  <a:srgbClr val="808080"/>
                </a:solidFill>
              </a:rPr>
              <a:t>© Copyright 2020 Dell Inc.</a:t>
            </a:r>
          </a:p>
        </p:txBody>
      </p:sp>
      <p:sp>
        <p:nvSpPr>
          <p:cNvPr id="6" name="TextBox 19"/>
          <p:cNvSpPr txBox="1"/>
          <p:nvPr userDrawn="1"/>
        </p:nvSpPr>
        <p:spPr>
          <a:xfrm>
            <a:off x="3828813" y="6697379"/>
            <a:ext cx="105798" cy="92398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lnSpc>
                <a:spcPct val="90000"/>
              </a:lnSpc>
              <a:buClr>
                <a:srgbClr val="0076CE"/>
              </a:buClr>
            </a:pPr>
            <a:fld id="{58EC7406-F4CC-4ABF-902E-2AF4E70E5C0F}" type="slidenum">
              <a:rPr lang="en-US" sz="667" smtClean="0">
                <a:solidFill>
                  <a:srgbClr val="808080"/>
                </a:solidFill>
                <a:latin typeface="Arial" panose="020B0604020202020204" pitchFamily="34" charset="0"/>
              </a:rPr>
              <a:pPr algn="r">
                <a:lnSpc>
                  <a:spcPct val="90000"/>
                </a:lnSpc>
                <a:buClr>
                  <a:srgbClr val="0076CE"/>
                </a:buClr>
              </a:pPr>
              <a:t>‹#›</a:t>
            </a:fld>
            <a:endParaRPr lang="en-US" sz="667" err="1">
              <a:solidFill>
                <a:srgbClr val="80808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914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2880">
          <p15:clr>
            <a:srgbClr val="F26B43"/>
          </p15:clr>
        </p15:guide>
        <p15:guide id="2" orient="horz" pos="1620">
          <p15:clr>
            <a:srgbClr val="F26B43"/>
          </p15:clr>
        </p15:guide>
        <p15:guide id="3" pos="180">
          <p15:clr>
            <a:srgbClr val="F26B43"/>
          </p15:clr>
        </p15:guide>
        <p15:guide id="4" pos="5580">
          <p15:clr>
            <a:srgbClr val="F26B43"/>
          </p15:clr>
        </p15:guide>
        <p15:guide id="5" pos="79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ChangeArrowheads="1"/>
          </p:cNvSpPr>
          <p:nvPr/>
        </p:nvSpPr>
        <p:spPr bwMode="auto">
          <a:xfrm>
            <a:off x="381000" y="533400"/>
            <a:ext cx="85344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94C600"/>
              </a:buClr>
              <a:buSzPct val="76000"/>
              <a:buFontTx/>
              <a:buNone/>
            </a:pPr>
            <a:r>
              <a:rPr lang="en-US" altLang="en-US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</a:t>
            </a:r>
            <a:r>
              <a:rPr lang="en-US" altLang="en-US" sz="40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altLang="en-US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Prevention &amp; Control of Cancer, Diabetes, Cardiovascular Diseases &amp; Stroke </a:t>
            </a:r>
          </a:p>
          <a:p>
            <a:pPr algn="ctr" eaLnBrk="1" hangingPunct="1">
              <a:spcBef>
                <a:spcPct val="0"/>
              </a:spcBef>
              <a:buClr>
                <a:srgbClr val="94C600"/>
              </a:buClr>
              <a:buSzPct val="76000"/>
              <a:buFontTx/>
              <a:buNone/>
            </a:pPr>
            <a:r>
              <a:rPr lang="en-US" altLang="en-US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(NPCDCS) </a:t>
            </a:r>
          </a:p>
        </p:txBody>
      </p:sp>
      <p:sp>
        <p:nvSpPr>
          <p:cNvPr id="27651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9F0FEE-AAC5-43F7-90A5-C2A7AE8DAE59}" type="slidenum">
              <a:rPr lang="en-US" altLang="en-US" sz="1200">
                <a:solidFill>
                  <a:srgbClr val="898989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200">
              <a:solidFill>
                <a:srgbClr val="898989"/>
              </a:solidFill>
              <a:latin typeface="Tahoma" panose="020B0604030504040204" pitchFamily="34" charset="0"/>
            </a:endParaRPr>
          </a:p>
        </p:txBody>
      </p:sp>
      <p:pic>
        <p:nvPicPr>
          <p:cNvPr id="27652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6" y="3705235"/>
            <a:ext cx="167957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62622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878" y="263670"/>
            <a:ext cx="7886700" cy="590550"/>
          </a:xfrm>
          <a:noFill/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Shift in burden of diseases</a:t>
            </a:r>
            <a:endParaRPr lang="en-IN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030" y="1077912"/>
            <a:ext cx="8721328" cy="5780087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Contribution of major disease groups 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deaths</a:t>
            </a:r>
          </a:p>
          <a:p>
            <a:pPr marL="514350" indent="-514350" algn="just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en-US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en-US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en-US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en-US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en-US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r>
              <a:rPr lang="en-US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Major NCDs by their contribution to death</a:t>
            </a:r>
            <a:r>
              <a:rPr lang="en-US" sz="1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(2016)– CVDs (28.1%),  Chronic Respiratory Disease (10.9%), Cancers (8.3%)</a:t>
            </a:r>
          </a:p>
          <a:p>
            <a:pPr marL="514350" indent="-514350" algn="just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en-US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en-US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en-US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56926"/>
              </p:ext>
            </p:extLst>
          </p:nvPr>
        </p:nvGraphicFramePr>
        <p:xfrm>
          <a:off x="260133" y="1696073"/>
          <a:ext cx="8560340" cy="3582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31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772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39452">
                <a:tc rowSpan="2">
                  <a:txBody>
                    <a:bodyPr/>
                    <a:lstStyle/>
                    <a:p>
                      <a:r>
                        <a:rPr lang="en-US" sz="2400" b="1" dirty="0" smtClean="0"/>
                        <a:t>Disease</a:t>
                      </a:r>
                      <a:r>
                        <a:rPr lang="en-US" sz="2400" b="1" baseline="0" dirty="0" smtClean="0"/>
                        <a:t> Group</a:t>
                      </a:r>
                      <a:endParaRPr lang="en-IN" sz="2400" b="1" dirty="0"/>
                    </a:p>
                  </a:txBody>
                  <a:tcPr marL="68580" marR="6858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Percent of deaths to total deaths</a:t>
                      </a:r>
                      <a:endParaRPr lang="en-IN" sz="24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7411">
                <a:tc vMerge="1"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1990</a:t>
                      </a:r>
                      <a:endParaRPr lang="en-IN" sz="24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2016</a:t>
                      </a:r>
                      <a:endParaRPr lang="en-IN" sz="24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205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Communicable, maternal, neonatal and nutritional diseases</a:t>
                      </a:r>
                      <a:endParaRPr lang="en-IN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53.6</a:t>
                      </a:r>
                      <a:endParaRPr lang="en-IN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27.5</a:t>
                      </a:r>
                      <a:endParaRPr lang="en-IN" sz="2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945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Non communicable diseases</a:t>
                      </a:r>
                      <a:endParaRPr lang="en-IN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37.9</a:t>
                      </a:r>
                      <a:endParaRPr lang="en-IN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61.8</a:t>
                      </a:r>
                      <a:endParaRPr lang="en-IN" sz="2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945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Injuries</a:t>
                      </a:r>
                      <a:endParaRPr lang="en-IN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8.5</a:t>
                      </a:r>
                      <a:endParaRPr lang="en-IN" sz="2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10.7</a:t>
                      </a:r>
                      <a:endParaRPr lang="en-IN" sz="2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431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IN" alt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Evolution of </a:t>
            </a:r>
            <a:r>
              <a:rPr lang="en-US" alt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NPCDCS 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FB898A-29BD-4F9D-AD73-2A751D4E80AD}" type="slidenum">
              <a:rPr lang="en-US" altLang="en-US" sz="1200">
                <a:solidFill>
                  <a:srgbClr val="898989"/>
                </a:solidFill>
                <a:latin typeface="Century Gothic" panose="020B0502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200">
              <a:solidFill>
                <a:srgbClr val="898989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4874169"/>
              </p:ext>
            </p:extLst>
          </p:nvPr>
        </p:nvGraphicFramePr>
        <p:xfrm>
          <a:off x="228600" y="1219201"/>
          <a:ext cx="8686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025676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4965"/>
            <a:ext cx="8229600" cy="71072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 of NPCDCS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="" xmlns:a16="http://schemas.microsoft.com/office/drawing/2014/main" id="{75F2A687-7378-4731-97A4-E681559D6C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2812514"/>
              </p:ext>
            </p:extLst>
          </p:nvPr>
        </p:nvGraphicFramePr>
        <p:xfrm>
          <a:off x="457200" y="1219200"/>
          <a:ext cx="8506206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228602" y="1790496"/>
            <a:ext cx="371475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en-IN" sz="27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0077" y="2448794"/>
            <a:ext cx="371475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  <a:endParaRPr lang="en-IN" sz="27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5813" y="3125925"/>
            <a:ext cx="371475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  <a:endParaRPr lang="en-IN" sz="27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0562" y="3831622"/>
            <a:ext cx="371475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  <a:endParaRPr lang="en-IN" sz="27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1073" y="4537338"/>
            <a:ext cx="371475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</a:t>
            </a:r>
            <a:endParaRPr lang="en-IN" sz="27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2" y="5217853"/>
            <a:ext cx="371475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6</a:t>
            </a:r>
            <a:endParaRPr lang="en-IN" sz="27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927921"/>
      </p:ext>
    </p:extLst>
  </p:cSld>
  <p:clrMapOvr>
    <a:masterClrMapping/>
  </p:clrMapOvr>
  <p:transition spd="slow"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1507223" y="76202"/>
            <a:ext cx="6361335" cy="586957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Facility level NCD Service Delivery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12779061"/>
              </p:ext>
            </p:extLst>
          </p:nvPr>
        </p:nvGraphicFramePr>
        <p:xfrm>
          <a:off x="533400" y="685800"/>
          <a:ext cx="83058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xplosion 1 4"/>
          <p:cNvSpPr/>
          <p:nvPr/>
        </p:nvSpPr>
        <p:spPr>
          <a:xfrm>
            <a:off x="381000" y="4572000"/>
            <a:ext cx="2514600" cy="1676400"/>
          </a:xfrm>
          <a:prstGeom prst="irregularSeal1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PHC/ </a:t>
            </a:r>
          </a:p>
          <a:p>
            <a:pPr algn="ctr" eaLnBrk="1" hangingPunct="1"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Sub-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/HWC</a:t>
            </a:r>
          </a:p>
        </p:txBody>
      </p:sp>
      <p:sp>
        <p:nvSpPr>
          <p:cNvPr id="6" name="Explosion 1 5"/>
          <p:cNvSpPr/>
          <p:nvPr/>
        </p:nvSpPr>
        <p:spPr>
          <a:xfrm>
            <a:off x="533400" y="2819400"/>
            <a:ext cx="2438400" cy="1676400"/>
          </a:xfrm>
          <a:prstGeom prst="irregularSeal1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CHC NCD Clinic</a:t>
            </a:r>
          </a:p>
        </p:txBody>
      </p:sp>
      <p:sp>
        <p:nvSpPr>
          <p:cNvPr id="7" name="Explosion 1 6"/>
          <p:cNvSpPr/>
          <p:nvPr/>
        </p:nvSpPr>
        <p:spPr>
          <a:xfrm>
            <a:off x="457200" y="1143000"/>
            <a:ext cx="2438400" cy="1676400"/>
          </a:xfrm>
          <a:prstGeom prst="irregularSeal1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District NCD Clinic</a:t>
            </a:r>
          </a:p>
        </p:txBody>
      </p:sp>
      <p:sp>
        <p:nvSpPr>
          <p:cNvPr id="3379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4886F0-644C-414C-A395-DCF1A4311F4E}" type="slidenum">
              <a:rPr lang="en-US" altLang="en-US" sz="1200">
                <a:solidFill>
                  <a:srgbClr val="898989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200">
              <a:solidFill>
                <a:srgbClr val="898989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960211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F04717-F3FB-451B-A9B8-5A2AA318C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854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3200" b="1" u="sng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Financial Aspects : </a:t>
            </a:r>
            <a:br>
              <a:rPr lang="en-IN" sz="3200" b="1" u="sng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200" b="1" u="sng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NPCDCS facility-wise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="" xmlns:a16="http://schemas.microsoft.com/office/drawing/2014/main" id="{4B043C63-1DB1-42B8-A7FA-63EE8BAB2F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0743186"/>
              </p:ext>
            </p:extLst>
          </p:nvPr>
        </p:nvGraphicFramePr>
        <p:xfrm>
          <a:off x="296199" y="1359522"/>
          <a:ext cx="8551606" cy="4091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205">
                  <a:extLst>
                    <a:ext uri="{9D8B030D-6E8A-4147-A177-3AD203B41FA5}">
                      <a16:colId xmlns="" xmlns:a16="http://schemas.microsoft.com/office/drawing/2014/main" val="1928045459"/>
                    </a:ext>
                  </a:extLst>
                </a:gridCol>
                <a:gridCol w="4320935">
                  <a:extLst>
                    <a:ext uri="{9D8B030D-6E8A-4147-A177-3AD203B41FA5}">
                      <a16:colId xmlns="" xmlns:a16="http://schemas.microsoft.com/office/drawing/2014/main" val="1075197439"/>
                    </a:ext>
                  </a:extLst>
                </a:gridCol>
                <a:gridCol w="1894588">
                  <a:extLst>
                    <a:ext uri="{9D8B030D-6E8A-4147-A177-3AD203B41FA5}">
                      <a16:colId xmlns="" xmlns:a16="http://schemas.microsoft.com/office/drawing/2014/main" val="3148431924"/>
                    </a:ext>
                  </a:extLst>
                </a:gridCol>
                <a:gridCol w="1808878">
                  <a:extLst>
                    <a:ext uri="{9D8B030D-6E8A-4147-A177-3AD203B41FA5}">
                      <a16:colId xmlns="" xmlns:a16="http://schemas.microsoft.com/office/drawing/2014/main" val="1075509396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58130" marR="58130" marT="0" marB="0"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Item/Facility</a:t>
                      </a:r>
                    </a:p>
                  </a:txBody>
                  <a:tcPr marL="58130" marR="58130" marT="0" marB="0"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2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Non-Recurring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2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(1st  year)</a:t>
                      </a:r>
                    </a:p>
                  </a:txBody>
                  <a:tcPr marL="58130" marR="58130" marT="0" marB="0"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2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Recurring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2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(per year)</a:t>
                      </a:r>
                    </a:p>
                  </a:txBody>
                  <a:tcPr marL="58130" marR="58130" marT="0" marB="0"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7300056"/>
                  </a:ext>
                </a:extLst>
              </a:tr>
              <a:tr h="2901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State NCD Cell</a:t>
                      </a: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5.00</a:t>
                      </a: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105.00</a:t>
                      </a: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31322318"/>
                  </a:ext>
                </a:extLst>
              </a:tr>
              <a:tr h="2901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District NCD Cell</a:t>
                      </a: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5.00</a:t>
                      </a: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32.00</a:t>
                      </a: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3710649"/>
                  </a:ext>
                </a:extLst>
              </a:tr>
              <a:tr h="290180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District NCD Clinic</a:t>
                      </a: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11.00</a:t>
                      </a: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37.00</a:t>
                      </a: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4481139"/>
                  </a:ext>
                </a:extLst>
              </a:tr>
              <a:tr h="290180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District CCU &amp; Day Care </a:t>
                      </a: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155.00</a:t>
                      </a: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44.00</a:t>
                      </a:r>
                      <a:endParaRPr lang="en-IN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6048814"/>
                  </a:ext>
                </a:extLst>
              </a:tr>
              <a:tr h="290180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District COPD</a:t>
                      </a: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15.00</a:t>
                      </a: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25.00</a:t>
                      </a: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07387398"/>
                  </a:ext>
                </a:extLst>
              </a:tr>
              <a:tr h="290180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CHC NCD Clinic</a:t>
                      </a: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9.00</a:t>
                      </a: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17.00</a:t>
                      </a: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78280168"/>
                  </a:ext>
                </a:extLst>
              </a:tr>
              <a:tr h="290180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Primary Health Centre</a:t>
                      </a: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2.97</a:t>
                      </a: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20598481"/>
                  </a:ext>
                </a:extLst>
              </a:tr>
              <a:tr h="290180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Sub-centre </a:t>
                      </a: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0.28</a:t>
                      </a:r>
                    </a:p>
                  </a:txBody>
                  <a:tcPr marL="58130" marR="58130" marT="0" marB="0"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7615014"/>
                  </a:ext>
                </a:extLst>
              </a:tr>
              <a:tr h="290180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Sub Centre PBS</a:t>
                      </a: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0.90</a:t>
                      </a:r>
                      <a:endParaRPr lang="en-IN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0.71</a:t>
                      </a:r>
                      <a:endParaRPr lang="en-IN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8130" marR="5813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7765705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76E345E-199F-4255-B179-122C8A1C795E}"/>
              </a:ext>
            </a:extLst>
          </p:cNvPr>
          <p:cNvSpPr txBox="1"/>
          <p:nvPr/>
        </p:nvSpPr>
        <p:spPr>
          <a:xfrm>
            <a:off x="467544" y="6021288"/>
            <a:ext cx="734196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NHM NCD Flexi-pool funds, indicative amount, innovation 10% permitted, HR decided by NHM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B6BB957-BA76-44C8-9F47-FD5E5E58551B}"/>
              </a:ext>
            </a:extLst>
          </p:cNvPr>
          <p:cNvSpPr txBox="1"/>
          <p:nvPr/>
        </p:nvSpPr>
        <p:spPr>
          <a:xfrm>
            <a:off x="7147560" y="914400"/>
            <a:ext cx="16154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(Rs. In Lakhs)</a:t>
            </a:r>
          </a:p>
        </p:txBody>
      </p:sp>
    </p:spTree>
    <p:extLst>
      <p:ext uri="{BB962C8B-B14F-4D97-AF65-F5344CB8AC3E}">
        <p14:creationId xmlns:p14="http://schemas.microsoft.com/office/powerpoint/2010/main" val="419468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3058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IN" sz="3600" b="1" cap="all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Chronic</a:t>
            </a:r>
            <a:r>
              <a:rPr lang="en-IN" sz="36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Obstructive Pulmonary Disease &amp; Chronic Kidney Disease Interventions</a:t>
            </a:r>
            <a:endParaRPr lang="en-US" sz="3600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9"/>
            <a:ext cx="8229600" cy="467051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States are funded for COPD and CKD Interventions.</a:t>
            </a:r>
          </a:p>
          <a:p>
            <a:pPr algn="just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02728" y="2886846"/>
          <a:ext cx="7663354" cy="229475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316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316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8579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COPD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CKD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44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Equipment</a:t>
                      </a:r>
                      <a:r>
                        <a:rPr lang="en-US" sz="2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15 </a:t>
                      </a:r>
                      <a:r>
                        <a:rPr lang="en-US" sz="24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lakh</a:t>
                      </a:r>
                      <a:r>
                        <a:rPr lang="en-US" sz="2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(Non recurring)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Equipment</a:t>
                      </a:r>
                      <a:r>
                        <a:rPr lang="en-US" sz="2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110 </a:t>
                      </a:r>
                      <a:r>
                        <a:rPr lang="en-US" sz="24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lakh</a:t>
                      </a:r>
                      <a:r>
                        <a:rPr lang="en-US" sz="2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(Non recurring)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44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Drugs and consumables </a:t>
                      </a:r>
                      <a:r>
                        <a:rPr lang="en-US" sz="2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25 </a:t>
                      </a:r>
                      <a:r>
                        <a:rPr lang="en-US" sz="24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lakh</a:t>
                      </a:r>
                      <a:r>
                        <a:rPr lang="en-US" sz="2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(Recurring)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6825647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152403"/>
            <a:ext cx="7886700" cy="106679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Progress of Infrastructure in past 6 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Years</a:t>
            </a:r>
            <a:endParaRPr lang="en-IN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9545348"/>
              </p:ext>
            </p:extLst>
          </p:nvPr>
        </p:nvGraphicFramePr>
        <p:xfrm>
          <a:off x="785786" y="1007822"/>
          <a:ext cx="7532395" cy="5527545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6458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054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453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040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31603"/>
              </a:tblGrid>
              <a:tr h="588719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N.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facility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Cumulative no. of facilities established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835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on 01.04.2014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on 31.03.20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2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83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Sanctioned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Functional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6138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State/UTs NCD Cell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</a:tabLs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8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District NCD Cells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708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665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8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District NCD Clinics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734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637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8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Cardiac Care Units (CCU)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8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District Day Care Centres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88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CHC NCD Clinics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6216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4472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6847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65E97E27-6342-4C19-BBCA-AD0C7DD335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777064"/>
              </p:ext>
            </p:extLst>
          </p:nvPr>
        </p:nvGraphicFramePr>
        <p:xfrm>
          <a:off x="81117" y="476674"/>
          <a:ext cx="8922774" cy="5895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4659">
                  <a:extLst>
                    <a:ext uri="{9D8B030D-6E8A-4147-A177-3AD203B41FA5}">
                      <a16:colId xmlns="" xmlns:a16="http://schemas.microsoft.com/office/drawing/2014/main" val="1205656542"/>
                    </a:ext>
                  </a:extLst>
                </a:gridCol>
                <a:gridCol w="6448115">
                  <a:extLst>
                    <a:ext uri="{9D8B030D-6E8A-4147-A177-3AD203B41FA5}">
                      <a16:colId xmlns="" xmlns:a16="http://schemas.microsoft.com/office/drawing/2014/main" val="4023091017"/>
                    </a:ext>
                  </a:extLst>
                </a:gridCol>
              </a:tblGrid>
              <a:tr h="831516">
                <a:tc gridSpan="2">
                  <a:txBody>
                    <a:bodyPr/>
                    <a:lstStyle/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Less Than 50% 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facilities functional </a:t>
                      </a:r>
                      <a:endParaRPr lang="en-I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596239"/>
                  </a:ext>
                </a:extLst>
              </a:tr>
              <a:tr h="392618">
                <a:tc>
                  <a:txBody>
                    <a:bodyPr/>
                    <a:lstStyle/>
                    <a:p>
                      <a:r>
                        <a:rPr lang="en-I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Infrastructure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 of States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254320437"/>
                  </a:ext>
                </a:extLst>
              </a:tr>
              <a:tr h="7324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District NCD 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clinics</a:t>
                      </a:r>
                      <a:endParaRPr lang="en-I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Lakshadweep </a:t>
                      </a: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Delhi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3354119949"/>
                  </a:ext>
                </a:extLst>
              </a:tr>
              <a:tr h="1205586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CHC NCD Clinics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Bihar, Goa, 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Telangana</a:t>
                      </a: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Tripura, 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Dadra </a:t>
                      </a: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Nagar &amp; Haveli and Delhi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673024470"/>
                  </a:ext>
                </a:extLst>
              </a:tr>
              <a:tr h="1092391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CCUs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Chhattisgarh, Jammu &amp; Kashmir, 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Jharkhand</a:t>
                      </a: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Kerala, 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Lakshadweep 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4155770433"/>
                  </a:ext>
                </a:extLst>
              </a:tr>
              <a:tr h="1485420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Care Centres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Andhra </a:t>
                      </a: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Pradesh, Bihar, Chhattisgarh, Jharkhand, </a:t>
                      </a:r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Telangana</a:t>
                      </a: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Tripura, West Bengal, Lakshadweep and Puducherry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3451343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8782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283" y="98323"/>
            <a:ext cx="7886700" cy="1270416"/>
          </a:xfrm>
        </p:spPr>
        <p:txBody>
          <a:bodyPr>
            <a:normAutofit fontScale="90000"/>
          </a:bodyPr>
          <a:lstStyle/>
          <a:p>
            <a:pPr>
              <a:spcBef>
                <a:spcPts val="1000"/>
              </a:spcBef>
            </a:pPr>
            <a:r>
              <a:rPr lang="en-US" sz="3100" b="1" dirty="0">
                <a:latin typeface="Arial Black" panose="020B0A04020102020204" pitchFamily="34" charset="0"/>
                <a:ea typeface="+mn-ea"/>
                <a:cs typeface="+mn-cs"/>
              </a:rPr>
              <a:t/>
            </a:r>
            <a:br>
              <a:rPr lang="en-US" sz="3100" b="1" dirty="0"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en-US" sz="2800" b="1" dirty="0" smtClean="0">
                <a:solidFill>
                  <a:srgbClr val="002060"/>
                </a:solidFill>
                <a:latin typeface="Arial Black" panose="020B0A04020102020204" pitchFamily="34" charset="0"/>
                <a:ea typeface="+mn-ea"/>
                <a:cs typeface="+mn-cs"/>
              </a:rPr>
              <a:t>Population-based Screening  of common NCDs  </a:t>
            </a:r>
            <a:r>
              <a:rPr lang="en-IN" sz="2800" b="1" dirty="0">
                <a:solidFill>
                  <a:srgbClr val="002060"/>
                </a:solidFill>
                <a:latin typeface="Arial Black" panose="020B0A04020102020204" pitchFamily="34" charset="0"/>
                <a:ea typeface="+mn-ea"/>
                <a:cs typeface="+mn-cs"/>
              </a:rPr>
              <a:t/>
            </a:r>
            <a:br>
              <a:rPr lang="en-IN" sz="2800" b="1" dirty="0">
                <a:solidFill>
                  <a:srgbClr val="002060"/>
                </a:solidFill>
                <a:latin typeface="Arial Black" panose="020B0A04020102020204" pitchFamily="34" charset="0"/>
                <a:ea typeface="+mn-ea"/>
                <a:cs typeface="+mn-cs"/>
              </a:rPr>
            </a:br>
            <a:endParaRPr lang="en-IN" sz="2800" b="1" dirty="0">
              <a:solidFill>
                <a:srgbClr val="002060"/>
              </a:solidFill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6752"/>
            <a:ext cx="7886700" cy="5112568"/>
          </a:xfrm>
        </p:spPr>
        <p:txBody>
          <a:bodyPr>
            <a:normAutofit fontScale="92500" lnSpcReduction="10000"/>
          </a:bodyPr>
          <a:lstStyle/>
          <a:p>
            <a:pPr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imitative for prevention, control &amp; screening for common NCDs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being implemented as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part of comprehensive primary health care. 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than 30 years of age are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targeted for screening for common NCDs. Screening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services are being provided through trained frontline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workers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Referral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 and continuity of care are through PHC, CHC, District Hospitals and other tertiary care institutions.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Based Screening (PBS) critical for early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detection of NCDs. Also useful in generating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awareness on the risk factors of NCDs.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1,55,084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ASHAs, 37,584 ANM/MPWs, 10,135 Staff nurses and 11,024 Medical officers have been trained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screening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common NCDs.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042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4" y="419717"/>
            <a:ext cx="8050776" cy="1212438"/>
          </a:xfrm>
        </p:spPr>
        <p:txBody>
          <a:bodyPr>
            <a:normAutofit fontScale="90000"/>
          </a:bodyPr>
          <a:lstStyle/>
          <a:p>
            <a:pPr lvl="0"/>
            <a:r>
              <a:rPr lang="en-IN" sz="3100" b="1" dirty="0">
                <a:latin typeface="Arial Black" panose="020B0A04020102020204" pitchFamily="34" charset="0"/>
                <a:ea typeface="+mn-ea"/>
                <a:cs typeface="+mn-cs"/>
              </a:rPr>
              <a:t/>
            </a:r>
            <a:br>
              <a:rPr lang="en-IN" sz="3100" b="1" dirty="0"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en-IN" sz="3100" b="1" dirty="0">
                <a:latin typeface="Arial Black" panose="020B0A04020102020204" pitchFamily="34" charset="0"/>
                <a:ea typeface="+mn-ea"/>
                <a:cs typeface="+mn-cs"/>
              </a:rPr>
              <a:t/>
            </a:r>
            <a:br>
              <a:rPr lang="en-IN" sz="3100" b="1" dirty="0"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en-IN" sz="3100" b="1" dirty="0" smtClean="0">
                <a:solidFill>
                  <a:srgbClr val="002060"/>
                </a:solidFill>
                <a:latin typeface="Arial Black" panose="020B0A04020102020204" pitchFamily="34" charset="0"/>
                <a:ea typeface="+mn-ea"/>
                <a:cs typeface="+mn-cs"/>
              </a:rPr>
              <a:t>Comprehensive </a:t>
            </a:r>
            <a:r>
              <a:rPr lang="en-IN" sz="3100" b="1" dirty="0">
                <a:solidFill>
                  <a:srgbClr val="002060"/>
                </a:solidFill>
                <a:latin typeface="Arial Black" panose="020B0A04020102020204" pitchFamily="34" charset="0"/>
                <a:ea typeface="+mn-ea"/>
                <a:cs typeface="+mn-cs"/>
              </a:rPr>
              <a:t>Primary Health Care -  NCD Application  </a:t>
            </a:r>
            <a:br>
              <a:rPr lang="en-IN" sz="3100" b="1" dirty="0">
                <a:solidFill>
                  <a:srgbClr val="002060"/>
                </a:solidFill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en-IN" b="1" dirty="0"/>
              <a:t> 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727" y="1730477"/>
            <a:ext cx="8297729" cy="498495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IT platform to monitor and supervise PBS and to ensure continuum of care</a:t>
            </a:r>
          </a:p>
          <a:p>
            <a:pPr algn="just"/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Pre-requisites for successful roll-out of the application 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Procurement/availability of tablets for ANMs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infrastructure at different levels of health facilities 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upto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District level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of health professionals in use of the application</a:t>
            </a:r>
          </a:p>
          <a:p>
            <a:pPr algn="just"/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States being assisted financially for procurement of tablets and other IT infrastructure</a:t>
            </a:r>
          </a:p>
          <a:p>
            <a:pPr algn="just"/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Deployment support, including training of health personnel, being provided by Tata Trusts</a:t>
            </a:r>
          </a:p>
          <a:p>
            <a:pPr marL="0" indent="0">
              <a:buNone/>
            </a:pPr>
            <a:endParaRPr lang="en-IN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8467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C377EC5B-8C85-4958-9E61-140D1F83C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09" y="75576"/>
            <a:ext cx="8572500" cy="387798"/>
          </a:xfrm>
        </p:spPr>
        <p:txBody>
          <a:bodyPr/>
          <a:lstStyle/>
          <a:p>
            <a:r>
              <a:rPr lang="en-US" sz="2800" dirty="0"/>
              <a:t>CPHC NCD Software deployment status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087DD575-E94C-4E32-A907-2AC37265F7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095713"/>
              </p:ext>
            </p:extLst>
          </p:nvPr>
        </p:nvGraphicFramePr>
        <p:xfrm>
          <a:off x="203968" y="910537"/>
          <a:ext cx="3469477" cy="5902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228207">
                  <a:extLst>
                    <a:ext uri="{9D8B030D-6E8A-4147-A177-3AD203B41FA5}">
                      <a16:colId xmlns:a16="http://schemas.microsoft.com/office/drawing/2014/main" xmlns="" val="116123377"/>
                    </a:ext>
                  </a:extLst>
                </a:gridCol>
                <a:gridCol w="1241270">
                  <a:extLst>
                    <a:ext uri="{9D8B030D-6E8A-4147-A177-3AD203B41FA5}">
                      <a16:colId xmlns:a16="http://schemas.microsoft.com/office/drawing/2014/main" xmlns="" val="3382148557"/>
                    </a:ext>
                  </a:extLst>
                </a:gridCol>
              </a:tblGrid>
              <a:tr h="444312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Indicators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PAN</a:t>
                      </a:r>
                      <a:r>
                        <a:rPr lang="en-IN" sz="20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India</a:t>
                      </a:r>
                      <a:endParaRPr lang="en-IN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620622978"/>
                  </a:ext>
                </a:extLst>
              </a:tr>
              <a:tr h="47220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Districts on CPHC NCD System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481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:a16="http://schemas.microsoft.com/office/drawing/2014/main" xmlns="" val="1165439770"/>
                  </a:ext>
                </a:extLst>
              </a:tr>
              <a:tr h="512668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Population enrolled through NCD IT system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6,68,79,750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:a16="http://schemas.microsoft.com/office/drawing/2014/main" xmlns="" val="3692664850"/>
                  </a:ext>
                </a:extLst>
              </a:tr>
              <a:tr h="51266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NCD Screenings by ANMs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2,56,86,743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:a16="http://schemas.microsoft.com/office/drawing/2014/main" xmlns="" val="3359307253"/>
                  </a:ext>
                </a:extLst>
              </a:tr>
              <a:tr h="512668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Referrals by ANMs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83,91,139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:a16="http://schemas.microsoft.com/office/drawing/2014/main" xmlns="" val="2720197740"/>
                  </a:ext>
                </a:extLst>
              </a:tr>
              <a:tr h="512668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PHC examined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20,46,385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:a16="http://schemas.microsoft.com/office/drawing/2014/main" xmlns="" val="2926994405"/>
                  </a:ext>
                </a:extLst>
              </a:tr>
              <a:tr h="51266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Tablet availability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1,13,559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:a16="http://schemas.microsoft.com/office/drawing/2014/main" xmlns="" val="1881094613"/>
                  </a:ext>
                </a:extLst>
              </a:tr>
              <a:tr h="51266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ANMs using CPHC NCD System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72,533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:a16="http://schemas.microsoft.com/office/drawing/2014/main" xmlns="" val="433150148"/>
                  </a:ext>
                </a:extLst>
              </a:tr>
              <a:tr h="512668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Active ANMs (in last 30 days)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15,199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:a16="http://schemas.microsoft.com/office/drawing/2014/main" xmlns="" val="242081957"/>
                  </a:ext>
                </a:extLst>
              </a:tr>
              <a:tr h="57153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MO's using CPHC NCD system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8,772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:a16="http://schemas.microsoft.com/office/drawing/2014/main" xmlns="" val="3200261796"/>
                  </a:ext>
                </a:extLst>
              </a:tr>
              <a:tr h="460983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Active MO’s (in last 7 days)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1383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:a16="http://schemas.microsoft.com/office/drawing/2014/main" xmlns="" val="183297723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114800" y="646566"/>
            <a:ext cx="373209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b="1" dirty="0">
                <a:solidFill>
                  <a:srgbClr val="0076CE"/>
                </a:solidFill>
              </a:rPr>
              <a:t>Districts using CPHC software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586399"/>
              </p:ext>
            </p:extLst>
          </p:nvPr>
        </p:nvGraphicFramePr>
        <p:xfrm>
          <a:off x="3851920" y="1007715"/>
          <a:ext cx="5157778" cy="2378654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xmlns="" val="1086864285"/>
                    </a:ext>
                  </a:extLst>
                </a:gridCol>
                <a:gridCol w="4365690">
                  <a:extLst>
                    <a:ext uri="{9D8B030D-6E8A-4147-A177-3AD203B41FA5}">
                      <a16:colId xmlns:a16="http://schemas.microsoft.com/office/drawing/2014/main" xmlns="" val="2654751974"/>
                    </a:ext>
                  </a:extLst>
                </a:gridCol>
              </a:tblGrid>
              <a:tr h="261045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%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sz="1400" dirty="0"/>
                        <a:t>States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769298071"/>
                  </a:ext>
                </a:extLst>
              </a:tr>
              <a:tr h="74324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IN" sz="1400" kern="1200" dirty="0"/>
                        <a:t>91</a:t>
                      </a:r>
                      <a:r>
                        <a:rPr lang="en-IN" sz="1400" kern="1200" baseline="0" dirty="0"/>
                        <a:t> to 100%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IN" sz="1400" kern="1200" dirty="0"/>
                        <a:t>Bihar,  Chandigarh,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Goa,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Jharkhand,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Karnataka,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Odisha,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Punjab,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Sikkim,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Telangana,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Uttar Pradesh,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Chhattisgarh,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Madhya Pradesh,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Nagaland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671785664"/>
                  </a:ext>
                </a:extLst>
              </a:tr>
              <a:tr h="835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kern="1200" dirty="0"/>
                        <a:t>51 to 90%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kern="1200" dirty="0"/>
                        <a:t>Jammu &amp; Kashmir,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Mizoram,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Puducherry,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Haryana,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Andaman &amp; Nicobar Islands,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Maharashtra,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baseline="0" dirty="0" smtClean="0"/>
                        <a:t>Tripura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3481804824"/>
                  </a:ext>
                </a:extLst>
              </a:tr>
              <a:tr h="495499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IN" sz="1400" kern="1200" dirty="0"/>
                        <a:t>&lt; 50%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kern="1200" dirty="0"/>
                        <a:t>Manipur,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Meghalaya,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Assam,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Arunachal Pradesh</a:t>
                      </a:r>
                      <a:r>
                        <a:rPr lang="en-IN" sz="1400" kern="1200" baseline="0" dirty="0"/>
                        <a:t>, </a:t>
                      </a:r>
                      <a:r>
                        <a:rPr lang="en-IN" sz="1400" kern="1200" dirty="0" err="1"/>
                        <a:t>Uttarakhand</a:t>
                      </a:r>
                      <a:r>
                        <a:rPr lang="en-IN" sz="1400" kern="1200" dirty="0"/>
                        <a:t>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Delhi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361678766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114801" y="3565976"/>
            <a:ext cx="434563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b="1" dirty="0">
                <a:solidFill>
                  <a:srgbClr val="0076CE"/>
                </a:solidFill>
              </a:rPr>
              <a:t>Tablet Availability Status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1B4D9FF-0CE6-4B19-B3C1-5BC674DE85D5}"/>
              </a:ext>
            </a:extLst>
          </p:cNvPr>
          <p:cNvSpPr/>
          <p:nvPr/>
        </p:nvSpPr>
        <p:spPr>
          <a:xfrm>
            <a:off x="7312342" y="5543550"/>
            <a:ext cx="1831658" cy="1238874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957563"/>
              </p:ext>
            </p:extLst>
          </p:nvPr>
        </p:nvGraphicFramePr>
        <p:xfrm>
          <a:off x="3851920" y="3821401"/>
          <a:ext cx="5157778" cy="274752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xmlns="" val="1086864285"/>
                    </a:ext>
                  </a:extLst>
                </a:gridCol>
                <a:gridCol w="4365690">
                  <a:extLst>
                    <a:ext uri="{9D8B030D-6E8A-4147-A177-3AD203B41FA5}">
                      <a16:colId xmlns:a16="http://schemas.microsoft.com/office/drawing/2014/main" xmlns="" val="2654751974"/>
                    </a:ext>
                  </a:extLst>
                </a:gridCol>
              </a:tblGrid>
              <a:tr h="255671"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 smtClean="0"/>
                        <a:t>%</a:t>
                      </a:r>
                      <a:endParaRPr lang="en-IN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sz="1400" dirty="0"/>
                        <a:t>States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769298071"/>
                  </a:ext>
                </a:extLst>
              </a:tr>
              <a:tr h="58356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IN" sz="1400" kern="1200" dirty="0"/>
                        <a:t>91</a:t>
                      </a:r>
                      <a:r>
                        <a:rPr lang="en-IN" sz="1400" kern="1200" baseline="0" dirty="0"/>
                        <a:t> to 100%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IN" sz="1400" kern="1200" dirty="0"/>
                        <a:t>Uttar</a:t>
                      </a:r>
                      <a:r>
                        <a:rPr lang="en-IN" sz="1400" kern="1200" baseline="0" dirty="0"/>
                        <a:t> Pradesh, Chandigarh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671785664"/>
                  </a:ext>
                </a:extLst>
              </a:tr>
              <a:tr h="7911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kern="1200" dirty="0"/>
                        <a:t>51 to 90%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kern="1200" dirty="0"/>
                        <a:t>Telangana,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Madhya Pradesh,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Andhra Pradesh,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Odisha,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Jharkhand,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Bihar,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Goa,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Punjab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3481804824"/>
                  </a:ext>
                </a:extLst>
              </a:tr>
              <a:tr h="106804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IN" sz="1400" kern="1200" dirty="0"/>
                        <a:t>&lt; 50%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kern="1200" dirty="0"/>
                        <a:t>Andaman &amp; Nicobar Islands,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Maharashtra,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Assam,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Chhattisgarh,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Manipur,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Sikkim,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Mizoram,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Karnataka,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Uttarakhand,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Tripura,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Jammu &amp; Kashmir, Haryana,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Arunachal Pradesh, Puducherry,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Meghalaya,</a:t>
                      </a:r>
                      <a:r>
                        <a:rPr lang="en-IN" sz="1400" kern="1200" baseline="0" dirty="0"/>
                        <a:t> </a:t>
                      </a:r>
                      <a:r>
                        <a:rPr lang="en-IN" sz="1400" kern="1200" dirty="0"/>
                        <a:t>Nagaland</a:t>
                      </a:r>
                      <a:endParaRPr lang="en-I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>
                    <a:solidFill>
                      <a:schemeClr val="accent2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678766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61573B8-DD64-493F-889A-2138AC546164}"/>
              </a:ext>
            </a:extLst>
          </p:cNvPr>
          <p:cNvSpPr txBox="1"/>
          <p:nvPr/>
        </p:nvSpPr>
        <p:spPr>
          <a:xfrm>
            <a:off x="203969" y="646565"/>
            <a:ext cx="373209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IN" b="1" dirty="0">
                <a:solidFill>
                  <a:srgbClr val="0076CE"/>
                </a:solidFill>
              </a:rPr>
              <a:t>NCD program Indicators</a:t>
            </a:r>
          </a:p>
        </p:txBody>
      </p:sp>
    </p:spTree>
    <p:extLst>
      <p:ext uri="{BB962C8B-B14F-4D97-AF65-F5344CB8AC3E}">
        <p14:creationId xmlns:p14="http://schemas.microsoft.com/office/powerpoint/2010/main" val="1836032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C377EC5B-8C85-4958-9E61-140D1F83C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lIns="0" tIns="0" rIns="0" bIns="0" anchor="t">
            <a:spAutoFit/>
          </a:bodyPr>
          <a:lstStyle/>
          <a:p>
            <a:r>
              <a:rPr lang="en-US" sz="3700" dirty="0">
                <a:latin typeface="Arial"/>
                <a:cs typeface="Arial"/>
              </a:rPr>
              <a:t>Access to CPHC-NCD data for States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74CE4184-B533-4886-AFEC-7D428138F64C}"/>
              </a:ext>
            </a:extLst>
          </p:cNvPr>
          <p:cNvSpPr txBox="1">
            <a:spLocks/>
          </p:cNvSpPr>
          <p:nvPr/>
        </p:nvSpPr>
        <p:spPr>
          <a:xfrm>
            <a:off x="446183" y="1088311"/>
            <a:ext cx="7929149" cy="40887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867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66773" indent="-152396" algn="l" defTabSz="914377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▪"/>
              <a:defRPr sz="1467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965" indent="-227965" algn="just"/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CPHC-NCD Data Access Enabled for states &amp; 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UTs</a:t>
            </a:r>
          </a:p>
          <a:p>
            <a:pPr marL="227965" indent="-227965" algn="just"/>
            <a:endParaRPr lang="en-US"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227965" indent="-227965" algn="just"/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Setup document and credentials sent to State NHM Directors by end of July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.</a:t>
            </a:r>
          </a:p>
          <a:p>
            <a:pPr marL="227965" indent="-227965" algn="just"/>
            <a:endParaRPr lang="en-US"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227965" indent="-227965" algn="just"/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11 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states have downloaded standard line listing report*. i.e. Rajasthan, Punjab, Odisha, MP, Haryana, Uttarakhand, Maharashtra and 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Karnataka, Uttar Pradesh,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Chhatisgarh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T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elangana. 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Access to entire data also available to states through VPN. </a:t>
            </a:r>
          </a:p>
          <a:p>
            <a:pPr marL="457200" lvl="1" indent="0">
              <a:buNone/>
            </a:pPr>
            <a:endParaRPr lang="en-US" sz="1800" dirty="0">
              <a:cs typeface="Arial" panose="020B0604020202020204" pitchFamily="34" charset="0"/>
            </a:endParaRPr>
          </a:p>
          <a:p>
            <a:pPr marL="227965" indent="-227965"/>
            <a:endParaRPr lang="en-US" sz="1800" dirty="0"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1F5F418-AB46-4033-BB31-292F6C74803F}"/>
              </a:ext>
            </a:extLst>
          </p:cNvPr>
          <p:cNvSpPr txBox="1"/>
          <p:nvPr/>
        </p:nvSpPr>
        <p:spPr>
          <a:xfrm>
            <a:off x="446184" y="5960126"/>
            <a:ext cx="772048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i="1" dirty="0"/>
              <a:t>* Line list of all individuals in the NCD-GoI system with demographic details, CBAC risk factors, co-morbidities &amp; disease-wise screening and diagnosis outcomes.</a:t>
            </a:r>
          </a:p>
        </p:txBody>
      </p:sp>
    </p:spTree>
    <p:extLst>
      <p:ext uri="{BB962C8B-B14F-4D97-AF65-F5344CB8AC3E}">
        <p14:creationId xmlns:p14="http://schemas.microsoft.com/office/powerpoint/2010/main" val="314662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8640" y="274638"/>
            <a:ext cx="8845841" cy="1143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Pradhan Mantri National Dialysis Program (PMNDP)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721" y="1524000"/>
            <a:ext cx="8699680" cy="472440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Launched in 2016-17 to support all district hospitals ( PPP mode )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 Provider : HR, dialysis machine, RO plant, dialyzer &amp; consumables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: space in DH, Drugs, Power, water supply and cost of dialysis for poor patients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7th April 2016 : Guidelines developed and released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Implemented in 35 States/UTs in 500 Districts at 880 centers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on 31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September 2020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Deployed 5490 </a:t>
            </a:r>
            <a:r>
              <a:rPr lang="en-US" sz="2400" dirty="0" err="1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hemo</a:t>
            </a:r>
            <a:r>
              <a:rPr lang="en-US" sz="24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-dialysis machines.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Total 8.52 lakh patient availed dialysis services &amp;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86.37 lakh </a:t>
            </a:r>
            <a:r>
              <a:rPr lang="en-US" sz="2400" dirty="0" err="1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hemo</a:t>
            </a:r>
            <a:r>
              <a:rPr lang="en-US" sz="24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-dialysis sessions held</a:t>
            </a:r>
          </a:p>
        </p:txBody>
      </p:sp>
    </p:spTree>
    <p:extLst>
      <p:ext uri="{BB962C8B-B14F-4D97-AF65-F5344CB8AC3E}">
        <p14:creationId xmlns:p14="http://schemas.microsoft.com/office/powerpoint/2010/main" val="532657439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47" y="274638"/>
            <a:ext cx="9098254" cy="1143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Tertiary Cancer Care Centre scheme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48" y="1417638"/>
            <a:ext cx="8747708" cy="5029200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defRPr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Setting up of State Cancer Institutes (SCI) and Tertiary Cancer Care Centre (TCCC),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defRPr/>
            </a:pPr>
            <a:r>
              <a:rPr lang="en-I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amount of </a:t>
            </a:r>
            <a:r>
              <a:rPr lang="en-IN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Rs</a:t>
            </a:r>
            <a:r>
              <a:rPr lang="en-I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120 Crores for SCI, 45 Crores for TCCs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defRPr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Planned Establishment of 20 SCI and 50 TCCC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defRPr/>
            </a:pPr>
            <a:r>
              <a:rPr lang="en-I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 institutions funded so far, GOI: State Share 60:40% &amp; NE region 90:10%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Activities at SCI/TCCC: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Tertiary care diagnosis and treatment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Coordinate and galvanize Cancer related activities in their respective geographical areas 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of doctors/health personnel 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Outreach and Screening activities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activities, Participate in Cancer registry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329356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19E15C8-A92A-4940-8202-A5079F0C5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30762"/>
          </a:xfrm>
        </p:spPr>
        <p:txBody>
          <a:bodyPr>
            <a:noAutofit/>
          </a:bodyPr>
          <a:lstStyle/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en-I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budget allocation and utilisation </a:t>
            </a: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based screening and use of CPHC- NCD app needs to be given high priority</a:t>
            </a:r>
          </a:p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en-I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Ensuring referrals/ follow up after diagnosis &amp; treatment compliance</a:t>
            </a:r>
          </a:p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Recruitment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retaining NCD HR and their capacity building </a:t>
            </a:r>
          </a:p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Promotion through IEC &amp; Advocacy to be strengthened</a:t>
            </a:r>
          </a:p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</a:t>
            </a:r>
            <a:r>
              <a:rPr lang="en-I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utilization of allocated resources  </a:t>
            </a:r>
          </a:p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en-I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Lack of human resources at clinic / delay in hiring manpower</a:t>
            </a:r>
          </a:p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en-I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 availability of equipment, delayed and lengthy procurement processes</a:t>
            </a:r>
          </a:p>
          <a:p>
            <a:pPr algn="just">
              <a:spcBef>
                <a:spcPct val="0"/>
              </a:spcBef>
              <a:spcAft>
                <a:spcPts val="900"/>
              </a:spcAft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3360" y="1053449"/>
            <a:ext cx="8845841" cy="44291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700" b="1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75270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794140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020 Dell Tech template">
  <a:themeElements>
    <a:clrScheme name="Dell New VID">
      <a:dk1>
        <a:srgbClr val="444444"/>
      </a:dk1>
      <a:lt1>
        <a:srgbClr val="0076CE"/>
      </a:lt1>
      <a:dk2>
        <a:srgbClr val="FFFFFF"/>
      </a:dk2>
      <a:lt2>
        <a:srgbClr val="000000"/>
      </a:lt2>
      <a:accent1>
        <a:srgbClr val="00447C"/>
      </a:accent1>
      <a:accent2>
        <a:srgbClr val="6EA204"/>
      </a:accent2>
      <a:accent3>
        <a:srgbClr val="F2AF00"/>
      </a:accent3>
      <a:accent4>
        <a:srgbClr val="EE6411"/>
      </a:accent4>
      <a:accent5>
        <a:srgbClr val="CE1126"/>
      </a:accent5>
      <a:accent6>
        <a:srgbClr val="41B6E6"/>
      </a:accent6>
      <a:hlink>
        <a:srgbClr val="0076CE"/>
      </a:hlink>
      <a:folHlink>
        <a:srgbClr val="6E2585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bg2"/>
          </a:solidFill>
        </a:ln>
      </a:spPr>
      <a:bodyPr rtlCol="0" anchor="ctr"/>
      <a:lstStyle>
        <a:defPPr algn="ctr">
          <a:defRPr sz="1200"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ctr">
          <a:defRPr sz="1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2020 Dell Technologies PPT Template" id="{CE2A9F27-DA32-4238-859B-E48B3E8E7962}" vid="{522D2080-B2B9-45D5-879A-C9EAE48EF25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</TotalTime>
  <Words>1176</Words>
  <Application>Microsoft Office PowerPoint</Application>
  <PresentationFormat>On-screen Show (4:3)</PresentationFormat>
  <Paragraphs>278</Paragraphs>
  <Slides>17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2020 Dell Tech template</vt:lpstr>
      <vt:lpstr>PowerPoint Presentation</vt:lpstr>
      <vt:lpstr> Shift in burden of diseases</vt:lpstr>
      <vt:lpstr>Evolution of NPCDCS </vt:lpstr>
      <vt:lpstr>Objectives of NPCDCS</vt:lpstr>
      <vt:lpstr>PowerPoint Presentation</vt:lpstr>
      <vt:lpstr>Financial Aspects :  NPCDCS facility-wise</vt:lpstr>
      <vt:lpstr>Chronic Obstructive Pulmonary Disease &amp; Chronic Kidney Disease Interventions</vt:lpstr>
      <vt:lpstr>Progress of Infrastructure in past 6 Years</vt:lpstr>
      <vt:lpstr>PowerPoint Presentation</vt:lpstr>
      <vt:lpstr> Population-based Screening  of common NCDs   </vt:lpstr>
      <vt:lpstr>  Comprehensive Primary Health Care -  NCD Application    </vt:lpstr>
      <vt:lpstr>CPHC NCD Software deployment status </vt:lpstr>
      <vt:lpstr>Access to CPHC-NCD data for States</vt:lpstr>
      <vt:lpstr>Pradhan Mantri National Dialysis Program (PMNDP) </vt:lpstr>
      <vt:lpstr>Tertiary Cancer Care Centre scheme</vt:lpstr>
      <vt:lpstr>Challenges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Point Presentation on  NPHCE NOHP NPPCD NPPCF AIISH, Mysore AIIPMR, Mumbai</dc:title>
  <dc:creator>hcl</dc:creator>
  <cp:lastModifiedBy>HP</cp:lastModifiedBy>
  <cp:revision>121</cp:revision>
  <cp:lastPrinted>2020-10-27T08:30:09Z</cp:lastPrinted>
  <dcterms:created xsi:type="dcterms:W3CDTF">2017-10-18T06:01:49Z</dcterms:created>
  <dcterms:modified xsi:type="dcterms:W3CDTF">2020-10-27T09:13:59Z</dcterms:modified>
</cp:coreProperties>
</file>