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520" r:id="rId2"/>
    <p:sldId id="258" r:id="rId3"/>
    <p:sldId id="521" r:id="rId4"/>
    <p:sldId id="522" r:id="rId5"/>
    <p:sldId id="528" r:id="rId6"/>
    <p:sldId id="527" r:id="rId7"/>
    <p:sldId id="523" r:id="rId8"/>
    <p:sldId id="375" r:id="rId9"/>
    <p:sldId id="517" r:id="rId10"/>
    <p:sldId id="491" r:id="rId11"/>
    <p:sldId id="532" r:id="rId12"/>
    <p:sldId id="533" r:id="rId13"/>
    <p:sldId id="327" r:id="rId14"/>
    <p:sldId id="504" r:id="rId15"/>
    <p:sldId id="505" r:id="rId16"/>
    <p:sldId id="508" r:id="rId17"/>
    <p:sldId id="529" r:id="rId18"/>
    <p:sldId id="530" r:id="rId19"/>
    <p:sldId id="531" r:id="rId20"/>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06" autoAdjust="0"/>
    <p:restoredTop sz="94660"/>
  </p:normalViewPr>
  <p:slideViewPr>
    <p:cSldViewPr>
      <p:cViewPr varScale="1">
        <p:scale>
          <a:sx n="107" d="100"/>
          <a:sy n="107" d="100"/>
        </p:scale>
        <p:origin x="-165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E81A418-0A98-48A9-BC69-AAA8F2510EB0}" type="datetimeFigureOut">
              <a:rPr lang="en-IN" smtClean="0"/>
              <a:t>27-10-2020</a:t>
            </a:fld>
            <a:endParaRPr lang="en-IN"/>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E87CAECA-CAFC-4BD2-9510-A5DAB943D065}" type="slidenum">
              <a:rPr lang="en-IN" smtClean="0"/>
              <a:t>‹#›</a:t>
            </a:fld>
            <a:endParaRPr lang="en-IN"/>
          </a:p>
        </p:txBody>
      </p:sp>
    </p:spTree>
    <p:extLst>
      <p:ext uri="{BB962C8B-B14F-4D97-AF65-F5344CB8AC3E}">
        <p14:creationId xmlns:p14="http://schemas.microsoft.com/office/powerpoint/2010/main" val="428017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IN"/>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7B9BC2F-DD43-4B2E-AA25-E0F9E82E90BB}" type="datetimeFigureOut">
              <a:rPr lang="en-US"/>
              <a:pPr>
                <a:defRPr/>
              </a:pPr>
              <a:t>10/27/2020</a:t>
            </a:fld>
            <a:endParaRPr lang="en-IN"/>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IN"/>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A0B1D8A-0809-4A37-A4E8-91259771B4F0}" type="slidenum">
              <a:rPr lang="en-IN"/>
              <a:pPr>
                <a:defRPr/>
              </a:pPr>
              <a:t>‹#›</a:t>
            </a:fld>
            <a:endParaRPr lang="en-IN"/>
          </a:p>
        </p:txBody>
      </p:sp>
    </p:spTree>
    <p:extLst>
      <p:ext uri="{BB962C8B-B14F-4D97-AF65-F5344CB8AC3E}">
        <p14:creationId xmlns:p14="http://schemas.microsoft.com/office/powerpoint/2010/main" val="828015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p>
            <a:pPr>
              <a:defRPr/>
            </a:pPr>
            <a:fld id="{E620EB4F-FA9C-4C97-A311-88B8C8688F3B}" type="slidenum">
              <a:rPr lang="en-US" smtClean="0"/>
              <a:pPr>
                <a:defRPr/>
              </a:pPr>
              <a:t>1</a:t>
            </a:fld>
            <a:endParaRPr lang="en-US" dirty="0"/>
          </a:p>
        </p:txBody>
      </p:sp>
      <p:sp>
        <p:nvSpPr>
          <p:cNvPr id="20483" name="Rectangle 8"/>
          <p:cNvSpPr txBox="1">
            <a:spLocks noGrp="1" noChangeArrowheads="1"/>
          </p:cNvSpPr>
          <p:nvPr/>
        </p:nvSpPr>
        <p:spPr bwMode="auto">
          <a:xfrm>
            <a:off x="3849688" y="9429750"/>
            <a:ext cx="29432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93" tIns="46796" rIns="89993" bIns="46796" anchor="b"/>
          <a:lstStyle>
            <a:lvl1pPr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1pPr>
            <a:lvl2pPr marL="742950" indent="-28575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2pPr>
            <a:lvl3pPr marL="1143000" indent="-22860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3pPr>
            <a:lvl4pPr marL="1600200" indent="-22860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4pPr>
            <a:lvl5pPr marL="2057400" indent="-22860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9pPr>
          </a:lstStyle>
          <a:p>
            <a:pPr algn="r" eaLnBrk="1" hangingPunct="1">
              <a:buClr>
                <a:srgbClr val="000000"/>
              </a:buClr>
              <a:buSzPct val="100000"/>
            </a:pPr>
            <a:fld id="{C51C0E4F-D185-4E8B-8710-4DF6BC5F409A}" type="slidenum">
              <a:rPr lang="en-US" sz="1200">
                <a:solidFill>
                  <a:srgbClr val="000000"/>
                </a:solidFill>
              </a:rPr>
              <a:pPr algn="r" eaLnBrk="1" hangingPunct="1">
                <a:buClr>
                  <a:srgbClr val="000000"/>
                </a:buClr>
                <a:buSzPct val="100000"/>
              </a:pPr>
              <a:t>1</a:t>
            </a:fld>
            <a:endParaRPr lang="en-US" sz="1200">
              <a:solidFill>
                <a:srgbClr val="000000"/>
              </a:solidFill>
            </a:endParaRPr>
          </a:p>
        </p:txBody>
      </p:sp>
      <p:sp>
        <p:nvSpPr>
          <p:cNvPr id="20484" name="Text Box 1"/>
          <p:cNvSpPr txBox="1">
            <a:spLocks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93" tIns="46796" rIns="89993" bIns="46796" anchor="b"/>
          <a:lstStyle>
            <a:lvl1pPr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1pPr>
            <a:lvl2pPr marL="742950" indent="-28575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2pPr>
            <a:lvl3pPr marL="1143000" indent="-22860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3pPr>
            <a:lvl4pPr marL="1600200" indent="-22860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4pPr>
            <a:lvl5pPr marL="2057400" indent="-228600" defTabSz="455613" eaLnBrk="0" hangingPunct="0">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tabLst>
                <a:tab pos="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solidFill>
                  <a:schemeClr val="tx1"/>
                </a:solidFill>
                <a:latin typeface="Arial" pitchFamily="34" charset="0"/>
                <a:cs typeface="Arial" pitchFamily="34" charset="0"/>
              </a:defRPr>
            </a:lvl9pPr>
          </a:lstStyle>
          <a:p>
            <a:pPr algn="r" eaLnBrk="1" hangingPunct="1">
              <a:buClr>
                <a:srgbClr val="000000"/>
              </a:buClr>
              <a:buSzPct val="100000"/>
            </a:pPr>
            <a:fld id="{FCC7287D-C6F8-47C0-88CB-485EDE63E219}" type="slidenum">
              <a:rPr lang="en-US" sz="1200">
                <a:solidFill>
                  <a:srgbClr val="000000"/>
                </a:solidFill>
              </a:rPr>
              <a:pPr algn="r" eaLnBrk="1" hangingPunct="1">
                <a:buClr>
                  <a:srgbClr val="000000"/>
                </a:buClr>
                <a:buSzPct val="100000"/>
              </a:pPr>
              <a:t>1</a:t>
            </a:fld>
            <a:endParaRPr lang="en-US" sz="1200">
              <a:solidFill>
                <a:srgbClr val="000000"/>
              </a:solidFill>
            </a:endParaRPr>
          </a:p>
        </p:txBody>
      </p:sp>
      <p:sp>
        <p:nvSpPr>
          <p:cNvPr id="20485" name="Text Box 2"/>
          <p:cNvSpPr txBox="1">
            <a:spLocks noChangeArrowheads="1"/>
          </p:cNvSpPr>
          <p:nvPr/>
        </p:nvSpPr>
        <p:spPr bwMode="auto">
          <a:xfrm>
            <a:off x="1133475" y="744538"/>
            <a:ext cx="4530725" cy="3722687"/>
          </a:xfrm>
          <a:prstGeom prst="rect">
            <a:avLst/>
          </a:prstGeom>
          <a:solidFill>
            <a:srgbClr val="FFFFFF"/>
          </a:solidFill>
          <a:ln w="9360">
            <a:solidFill>
              <a:srgbClr val="000000"/>
            </a:solidFill>
            <a:miter lim="800000"/>
            <a:headEnd/>
            <a:tailEnd/>
          </a:ln>
        </p:spPr>
        <p:txBody>
          <a:bodyPr wrap="none" lIns="91433" tIns="45716" rIns="91433" bIns="45716" anchor="ctr"/>
          <a:lstStyle>
            <a:lvl1pPr defTabSz="455613" eaLnBrk="0" hangingPunct="0">
              <a:defRPr>
                <a:solidFill>
                  <a:schemeClr val="tx1"/>
                </a:solidFill>
                <a:latin typeface="Arial" pitchFamily="34" charset="0"/>
                <a:cs typeface="Arial" pitchFamily="34" charset="0"/>
              </a:defRPr>
            </a:lvl1pPr>
            <a:lvl2pPr marL="742950" indent="-285750" defTabSz="455613" eaLnBrk="0" hangingPunct="0">
              <a:defRPr>
                <a:solidFill>
                  <a:schemeClr val="tx1"/>
                </a:solidFill>
                <a:latin typeface="Arial" pitchFamily="34" charset="0"/>
                <a:cs typeface="Arial" pitchFamily="34" charset="0"/>
              </a:defRPr>
            </a:lvl2pPr>
            <a:lvl3pPr marL="1143000" indent="-228600" defTabSz="455613" eaLnBrk="0" hangingPunct="0">
              <a:defRPr>
                <a:solidFill>
                  <a:schemeClr val="tx1"/>
                </a:solidFill>
                <a:latin typeface="Arial" pitchFamily="34" charset="0"/>
                <a:cs typeface="Arial" pitchFamily="34" charset="0"/>
              </a:defRPr>
            </a:lvl3pPr>
            <a:lvl4pPr marL="1600200" indent="-228600" defTabSz="455613" eaLnBrk="0" hangingPunct="0">
              <a:defRPr>
                <a:solidFill>
                  <a:schemeClr val="tx1"/>
                </a:solidFill>
                <a:latin typeface="Arial" pitchFamily="34" charset="0"/>
                <a:cs typeface="Arial" pitchFamily="34" charset="0"/>
              </a:defRPr>
            </a:lvl4pPr>
            <a:lvl5pPr marL="2057400" indent="-228600" defTabSz="455613"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Clr>
                <a:srgbClr val="000000"/>
              </a:buClr>
              <a:buSzPct val="100000"/>
            </a:pPr>
            <a:endParaRPr lang="en-US">
              <a:solidFill>
                <a:schemeClr val="bg1"/>
              </a:solidFill>
            </a:endParaRPr>
          </a:p>
        </p:txBody>
      </p:sp>
      <p:sp>
        <p:nvSpPr>
          <p:cNvPr id="20486" name="Rectangle 3"/>
          <p:cNvSpPr>
            <a:spLocks noGrp="1" noChangeArrowheads="1"/>
          </p:cNvSpPr>
          <p:nvPr>
            <p:ph type="body"/>
          </p:nvPr>
        </p:nvSpPr>
        <p:spPr bwMode="auto">
          <a:xfrm>
            <a:off x="679450" y="4716463"/>
            <a:ext cx="5437188"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93" tIns="46796" rIns="89993" bIns="46796" numCol="1" anchor="ctr" anchorCtr="0" compatLnSpc="1">
            <a:prstTxWarp prst="textNoShape">
              <a:avLst/>
            </a:prstTxWarp>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F1E3A78-CA81-4AE1-9B11-6C046C67D077}" type="datetime1">
              <a:rPr lang="en-US"/>
              <a:pPr>
                <a:defRPr/>
              </a:pPr>
              <a:t>10/27/2020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9AE951-4A2D-4F35-B5E3-D816E1A5514B}" type="slidenum">
              <a:rPr lang="en-US"/>
              <a:pPr>
                <a:defRPr/>
              </a:pPr>
              <a:t>‹#›</a:t>
            </a:fld>
            <a:endParaRPr lang="en-US"/>
          </a:p>
        </p:txBody>
      </p:sp>
    </p:spTree>
    <p:extLst>
      <p:ext uri="{BB962C8B-B14F-4D97-AF65-F5344CB8AC3E}">
        <p14:creationId xmlns:p14="http://schemas.microsoft.com/office/powerpoint/2010/main" val="1787467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90F7F77-CD2B-4CB3-AA58-EC2FF6BDEAC9}" type="datetime1">
              <a:rPr lang="en-US"/>
              <a:pPr>
                <a:defRPr/>
              </a:pPr>
              <a:t>10/27/2020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FBEA12-E04B-47E8-A536-5F84CD038892}" type="slidenum">
              <a:rPr lang="en-US"/>
              <a:pPr>
                <a:defRPr/>
              </a:pPr>
              <a:t>‹#›</a:t>
            </a:fld>
            <a:endParaRPr lang="en-US"/>
          </a:p>
        </p:txBody>
      </p:sp>
    </p:spTree>
    <p:extLst>
      <p:ext uri="{BB962C8B-B14F-4D97-AF65-F5344CB8AC3E}">
        <p14:creationId xmlns:p14="http://schemas.microsoft.com/office/powerpoint/2010/main" val="2616284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0625C14-1CAA-4CFB-9226-C308FAC3330D}" type="datetime1">
              <a:rPr lang="en-US"/>
              <a:pPr>
                <a:defRPr/>
              </a:pPr>
              <a:t>10/27/2020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B5DC5D-7F59-409C-9195-1096C36CFAE4}" type="slidenum">
              <a:rPr lang="en-US"/>
              <a:pPr>
                <a:defRPr/>
              </a:pPr>
              <a:t>‹#›</a:t>
            </a:fld>
            <a:endParaRPr lang="en-US"/>
          </a:p>
        </p:txBody>
      </p:sp>
    </p:spTree>
    <p:extLst>
      <p:ext uri="{BB962C8B-B14F-4D97-AF65-F5344CB8AC3E}">
        <p14:creationId xmlns:p14="http://schemas.microsoft.com/office/powerpoint/2010/main" val="311942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D6EB816-C35B-4352-BB34-C48E1A2F86FA}" type="datetime1">
              <a:rPr lang="en-US"/>
              <a:pPr>
                <a:defRPr/>
              </a:pPr>
              <a:t>10/27/2020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137E175-BE03-4A40-A5A3-16B0769C524E}" type="slidenum">
              <a:rPr lang="en-US"/>
              <a:pPr>
                <a:defRPr/>
              </a:pPr>
              <a:t>‹#›</a:t>
            </a:fld>
            <a:endParaRPr lang="en-US"/>
          </a:p>
        </p:txBody>
      </p:sp>
    </p:spTree>
    <p:extLst>
      <p:ext uri="{BB962C8B-B14F-4D97-AF65-F5344CB8AC3E}">
        <p14:creationId xmlns:p14="http://schemas.microsoft.com/office/powerpoint/2010/main" val="3687142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6E0A648-88D4-45CD-BF85-F19FD2E5331F}" type="datetime1">
              <a:rPr lang="en-US"/>
              <a:pPr>
                <a:defRPr/>
              </a:pPr>
              <a:t>10/27/2020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CE4ADC1-DA5E-42A1-9E24-C709C025F27C}" type="slidenum">
              <a:rPr lang="en-US"/>
              <a:pPr>
                <a:defRPr/>
              </a:pPr>
              <a:t>‹#›</a:t>
            </a:fld>
            <a:endParaRPr lang="en-US"/>
          </a:p>
        </p:txBody>
      </p:sp>
    </p:spTree>
    <p:extLst>
      <p:ext uri="{BB962C8B-B14F-4D97-AF65-F5344CB8AC3E}">
        <p14:creationId xmlns:p14="http://schemas.microsoft.com/office/powerpoint/2010/main" val="553081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9B7C6D8-EF62-4546-AD8E-208FF8EAAFF4}" type="datetime1">
              <a:rPr lang="en-US"/>
              <a:pPr>
                <a:defRPr/>
              </a:pPr>
              <a:t>10/27/2020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493BBF1-9EC5-4E61-9D6C-FD98B8D54BCC}" type="slidenum">
              <a:rPr lang="en-US"/>
              <a:pPr>
                <a:defRPr/>
              </a:pPr>
              <a:t>‹#›</a:t>
            </a:fld>
            <a:endParaRPr lang="en-US"/>
          </a:p>
        </p:txBody>
      </p:sp>
    </p:spTree>
    <p:extLst>
      <p:ext uri="{BB962C8B-B14F-4D97-AF65-F5344CB8AC3E}">
        <p14:creationId xmlns:p14="http://schemas.microsoft.com/office/powerpoint/2010/main" val="130265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8ABCB06-B699-4DB4-A79C-3C3045FE5B29}" type="datetime1">
              <a:rPr lang="en-US"/>
              <a:pPr>
                <a:defRPr/>
              </a:pPr>
              <a:t>10/27/2020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FB27CE1-6681-48C1-B050-24FE36B5CF6F}" type="slidenum">
              <a:rPr lang="en-US"/>
              <a:pPr>
                <a:defRPr/>
              </a:pPr>
              <a:t>‹#›</a:t>
            </a:fld>
            <a:endParaRPr lang="en-US"/>
          </a:p>
        </p:txBody>
      </p:sp>
    </p:spTree>
    <p:extLst>
      <p:ext uri="{BB962C8B-B14F-4D97-AF65-F5344CB8AC3E}">
        <p14:creationId xmlns:p14="http://schemas.microsoft.com/office/powerpoint/2010/main" val="598459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142121-C232-45FF-A5DE-3280DF6CE706}" type="datetime1">
              <a:rPr lang="en-US"/>
              <a:pPr>
                <a:defRPr/>
              </a:pPr>
              <a:t>10/27/2020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0B48952-9403-4E72-AC27-F2C3B908C157}" type="slidenum">
              <a:rPr lang="en-US"/>
              <a:pPr>
                <a:defRPr/>
              </a:pPr>
              <a:t>‹#›</a:t>
            </a:fld>
            <a:endParaRPr lang="en-US"/>
          </a:p>
        </p:txBody>
      </p:sp>
    </p:spTree>
    <p:extLst>
      <p:ext uri="{BB962C8B-B14F-4D97-AF65-F5344CB8AC3E}">
        <p14:creationId xmlns:p14="http://schemas.microsoft.com/office/powerpoint/2010/main" val="4060689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6B674E5-CDCD-4821-843C-BAF859CEAD21}" type="datetime1">
              <a:rPr lang="en-US"/>
              <a:pPr>
                <a:defRPr/>
              </a:pPr>
              <a:t>10/27/2020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6782783-CD1C-4317-9C41-318F9CBD29DD}" type="slidenum">
              <a:rPr lang="en-US"/>
              <a:pPr>
                <a:defRPr/>
              </a:pPr>
              <a:t>‹#›</a:t>
            </a:fld>
            <a:endParaRPr lang="en-US"/>
          </a:p>
        </p:txBody>
      </p:sp>
    </p:spTree>
    <p:extLst>
      <p:ext uri="{BB962C8B-B14F-4D97-AF65-F5344CB8AC3E}">
        <p14:creationId xmlns:p14="http://schemas.microsoft.com/office/powerpoint/2010/main" val="2172062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32494F7-AF42-46C8-9A39-EB29DD3AEF15}" type="datetime1">
              <a:rPr lang="en-US"/>
              <a:pPr>
                <a:defRPr/>
              </a:pPr>
              <a:t>10/27/2020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C92C05-E34A-4B25-ACDC-BFC6F002D41C}" type="slidenum">
              <a:rPr lang="en-US"/>
              <a:pPr>
                <a:defRPr/>
              </a:pPr>
              <a:t>‹#›</a:t>
            </a:fld>
            <a:endParaRPr lang="en-US"/>
          </a:p>
        </p:txBody>
      </p:sp>
    </p:spTree>
    <p:extLst>
      <p:ext uri="{BB962C8B-B14F-4D97-AF65-F5344CB8AC3E}">
        <p14:creationId xmlns:p14="http://schemas.microsoft.com/office/powerpoint/2010/main" val="298994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FC1C6BD-0BA6-47BF-B1E4-0B46577AA7A0}" type="datetime1">
              <a:rPr lang="en-US"/>
              <a:pPr>
                <a:defRPr/>
              </a:pPr>
              <a:t>10/27/2020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5C5984-5759-4DF3-801D-799930F27870}" type="slidenum">
              <a:rPr lang="en-US"/>
              <a:pPr>
                <a:defRPr/>
              </a:pPr>
              <a:t>‹#›</a:t>
            </a:fld>
            <a:endParaRPr lang="en-US"/>
          </a:p>
        </p:txBody>
      </p:sp>
    </p:spTree>
    <p:extLst>
      <p:ext uri="{BB962C8B-B14F-4D97-AF65-F5344CB8AC3E}">
        <p14:creationId xmlns:p14="http://schemas.microsoft.com/office/powerpoint/2010/main" val="407612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95B7CE2-0CA1-4E0F-BFB1-02219B4EAF4B}" type="datetime1">
              <a:rPr lang="en-US"/>
              <a:pPr>
                <a:defRPr/>
              </a:pPr>
              <a:t>10/27/2020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648DBEC-EABB-48DE-BD08-55C8E0AE56D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9244316-2113-4903-8AAD-411519DC03B4}" type="slidenum">
              <a:rPr lang="en-US" smtClean="0"/>
              <a:pPr>
                <a:defRPr/>
              </a:pPr>
              <a:t>1</a:t>
            </a:fld>
            <a:endParaRPr lang="en-US"/>
          </a:p>
        </p:txBody>
      </p:sp>
      <p:pic>
        <p:nvPicPr>
          <p:cNvPr id="205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77044"/>
            <a:ext cx="4968552"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58188" y="41275"/>
            <a:ext cx="714375"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4"/>
          <p:cNvSpPr>
            <a:spLocks noGrp="1"/>
          </p:cNvSpPr>
          <p:nvPr>
            <p:ph idx="1"/>
          </p:nvPr>
        </p:nvSpPr>
        <p:spPr>
          <a:xfrm>
            <a:off x="285750" y="1143000"/>
            <a:ext cx="8572500" cy="5357813"/>
          </a:xfrm>
        </p:spPr>
        <p:txBody>
          <a:bodyPr/>
          <a:lstStyle/>
          <a:p>
            <a:pPr algn="just" eaLnBrk="1" hangingPunct="1">
              <a:lnSpc>
                <a:spcPct val="120000"/>
              </a:lnSpc>
              <a:spcBef>
                <a:spcPts val="1200"/>
              </a:spcBef>
            </a:pPr>
            <a:r>
              <a:rPr lang="en-IN" sz="1800" b="1" i="1" dirty="0" smtClean="0"/>
              <a:t>Mental disorders </a:t>
            </a:r>
            <a:r>
              <a:rPr lang="en-IN" sz="1800" b="1" dirty="0" smtClean="0"/>
              <a:t>include</a:t>
            </a:r>
            <a:r>
              <a:rPr lang="en-IN" sz="1800" dirty="0" smtClean="0"/>
              <a:t>: depression, bipolar affective disorder, schizophrenia and other psychosis, dementia, intellectual disabilities and developmental disorders.</a:t>
            </a:r>
          </a:p>
          <a:p>
            <a:pPr algn="just" eaLnBrk="1" hangingPunct="1">
              <a:lnSpc>
                <a:spcPct val="120000"/>
              </a:lnSpc>
              <a:spcBef>
                <a:spcPts val="1200"/>
              </a:spcBef>
            </a:pPr>
            <a:r>
              <a:rPr lang="en-IN" sz="1800" dirty="0" smtClean="0"/>
              <a:t>Ministry of Health and Family Welfare conducted a National Mental Health Survey through NIMHANS, Bengaluru in 12 States. Report of the Survey was released on 10/10/2016. </a:t>
            </a:r>
            <a:r>
              <a:rPr lang="en-US" sz="1800" dirty="0" smtClean="0"/>
              <a:t>Key findings of the survey are as under:</a:t>
            </a:r>
          </a:p>
          <a:p>
            <a:pPr lvl="3" algn="just" eaLnBrk="1" hangingPunct="1"/>
            <a:r>
              <a:rPr lang="en-US" sz="1800" dirty="0" smtClean="0"/>
              <a:t>Prevalence of mental morbidity, excluding tobacco use, of individuals above the age of 18 years was 10.6%. </a:t>
            </a:r>
          </a:p>
          <a:p>
            <a:pPr lvl="3" algn="just" eaLnBrk="1" hangingPunct="1"/>
            <a:r>
              <a:rPr lang="en-IN" sz="1800" dirty="0" smtClean="0"/>
              <a:t>150 million people in India were in need of intervention for mental disorders.</a:t>
            </a:r>
          </a:p>
          <a:p>
            <a:pPr lvl="3" algn="just" eaLnBrk="1" hangingPunct="1"/>
            <a:r>
              <a:rPr lang="en-IN" sz="1800" dirty="0" smtClean="0"/>
              <a:t>1 in 20 person in the country currently suffered from depression out of which 39% suffered from Severe Depression</a:t>
            </a:r>
          </a:p>
          <a:p>
            <a:pPr lvl="3" algn="just" eaLnBrk="1" hangingPunct="1"/>
            <a:r>
              <a:rPr lang="en-US" sz="1800" dirty="0" smtClean="0"/>
              <a:t>0.9 % of the population was at high risk of suicide</a:t>
            </a:r>
            <a:endParaRPr lang="en-IN" sz="1800" dirty="0" smtClean="0"/>
          </a:p>
          <a:p>
            <a:pPr lvl="3" algn="just" eaLnBrk="1" hangingPunct="1"/>
            <a:r>
              <a:rPr lang="en-US" sz="1800" dirty="0" smtClean="0"/>
              <a:t>3 out of 4 persons with mental disorders had disabilities affecting their work, family, education and other aspects of life.</a:t>
            </a:r>
            <a:endParaRPr lang="en-IN" sz="1800" dirty="0" smtClean="0"/>
          </a:p>
          <a:p>
            <a:pPr algn="just" eaLnBrk="1" hangingPunct="1">
              <a:lnSpc>
                <a:spcPct val="120000"/>
              </a:lnSpc>
              <a:spcBef>
                <a:spcPts val="600"/>
              </a:spcBef>
              <a:buFont typeface="Arial" pitchFamily="34" charset="0"/>
              <a:buNone/>
            </a:pPr>
            <a:endParaRPr lang="en-IN" sz="1800" dirty="0" smtClean="0"/>
          </a:p>
          <a:p>
            <a:pPr algn="just" eaLnBrk="1" hangingPunct="1">
              <a:lnSpc>
                <a:spcPct val="120000"/>
              </a:lnSpc>
              <a:spcBef>
                <a:spcPts val="600"/>
              </a:spcBef>
            </a:pPr>
            <a:endParaRPr lang="en-IN" sz="1800" dirty="0" smtClean="0"/>
          </a:p>
        </p:txBody>
      </p:sp>
      <p:sp>
        <p:nvSpPr>
          <p:cNvPr id="4" name="Slide Number Placeholder 3"/>
          <p:cNvSpPr>
            <a:spLocks noGrp="1"/>
          </p:cNvSpPr>
          <p:nvPr>
            <p:ph type="sldNum" sz="quarter" idx="12"/>
          </p:nvPr>
        </p:nvSpPr>
        <p:spPr/>
        <p:txBody>
          <a:bodyPr/>
          <a:lstStyle/>
          <a:p>
            <a:pPr>
              <a:defRPr/>
            </a:pPr>
            <a:fld id="{73B6CE29-1CEC-43FD-929E-674EAA75DBE2}" type="slidenum">
              <a:rPr lang="en-US"/>
              <a:pPr>
                <a:defRPr/>
              </a:pPr>
              <a:t>2</a:t>
            </a:fld>
            <a:endParaRPr lang="en-US" dirty="0"/>
          </a:p>
        </p:txBody>
      </p:sp>
      <p:sp>
        <p:nvSpPr>
          <p:cNvPr id="3076" name="TextBox 5"/>
          <p:cNvSpPr txBox="1">
            <a:spLocks noChangeArrowheads="1"/>
          </p:cNvSpPr>
          <p:nvPr/>
        </p:nvSpPr>
        <p:spPr bwMode="auto">
          <a:xfrm>
            <a:off x="500063" y="285750"/>
            <a:ext cx="82153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3600" b="1">
                <a:solidFill>
                  <a:srgbClr val="C00000"/>
                </a:solidFill>
                <a:latin typeface="Calibri" pitchFamily="34" charset="0"/>
              </a:rPr>
              <a:t>Burden of Mental Disorders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60CDE1E-1BFD-4841-8B42-AD2107302357}" type="slidenum">
              <a:rPr lang="en-US"/>
              <a:pPr>
                <a:defRPr/>
              </a:pPr>
              <a:t>3</a:t>
            </a:fld>
            <a:endParaRPr lang="en-US" dirty="0"/>
          </a:p>
        </p:txBody>
      </p:sp>
      <p:sp>
        <p:nvSpPr>
          <p:cNvPr id="5" name="Rectangle 4"/>
          <p:cNvSpPr/>
          <p:nvPr/>
        </p:nvSpPr>
        <p:spPr>
          <a:xfrm>
            <a:off x="571500" y="214313"/>
            <a:ext cx="8286750" cy="6057043"/>
          </a:xfrm>
          <a:prstGeom prst="rect">
            <a:avLst/>
          </a:prstGeom>
        </p:spPr>
        <p:txBody>
          <a:bodyPr>
            <a:spAutoFit/>
          </a:bodyPr>
          <a:lstStyle/>
          <a:p>
            <a:pPr fontAlgn="auto">
              <a:lnSpc>
                <a:spcPct val="80000"/>
              </a:lnSpc>
              <a:spcBef>
                <a:spcPts val="0"/>
              </a:spcBef>
              <a:spcAft>
                <a:spcPts val="600"/>
              </a:spcAft>
              <a:defRPr/>
            </a:pPr>
            <a:r>
              <a:rPr lang="en-US" sz="2400" b="1" dirty="0">
                <a:solidFill>
                  <a:srgbClr val="C00000"/>
                </a:solidFill>
                <a:latin typeface="+mn-lt"/>
                <a:cs typeface="+mn-cs"/>
              </a:rPr>
              <a:t>     </a:t>
            </a:r>
          </a:p>
          <a:p>
            <a:pPr fontAlgn="auto">
              <a:lnSpc>
                <a:spcPct val="80000"/>
              </a:lnSpc>
              <a:spcBef>
                <a:spcPts val="0"/>
              </a:spcBef>
              <a:spcAft>
                <a:spcPts val="600"/>
              </a:spcAft>
              <a:defRPr/>
            </a:pPr>
            <a:r>
              <a:rPr lang="en-US" sz="2400" b="1" dirty="0" smtClean="0">
                <a:latin typeface="+mn-lt"/>
                <a:cs typeface="+mn-cs"/>
              </a:rPr>
              <a:t> </a:t>
            </a:r>
            <a:endParaRPr lang="en-US" sz="2400" b="1" dirty="0">
              <a:latin typeface="+mn-lt"/>
              <a:cs typeface="+mn-cs"/>
            </a:endParaRPr>
          </a:p>
          <a:p>
            <a:pPr marL="357188" algn="just" fontAlgn="auto">
              <a:lnSpc>
                <a:spcPct val="80000"/>
              </a:lnSpc>
              <a:spcBef>
                <a:spcPts val="0"/>
              </a:spcBef>
              <a:spcAft>
                <a:spcPts val="600"/>
              </a:spcAft>
              <a:defRPr/>
            </a:pPr>
            <a:r>
              <a:rPr lang="en-IN" sz="2800" b="1" dirty="0" smtClean="0">
                <a:latin typeface="+mn-lt"/>
                <a:cs typeface="+mn-cs"/>
              </a:rPr>
              <a:t>Objectives : </a:t>
            </a:r>
          </a:p>
          <a:p>
            <a:pPr marL="357188" algn="just" fontAlgn="auto">
              <a:lnSpc>
                <a:spcPct val="80000"/>
              </a:lnSpc>
              <a:spcBef>
                <a:spcPts val="0"/>
              </a:spcBef>
              <a:spcAft>
                <a:spcPts val="600"/>
              </a:spcAft>
              <a:defRPr/>
            </a:pPr>
            <a:endParaRPr lang="en-IN" sz="2800" dirty="0" smtClean="0">
              <a:latin typeface="+mn-lt"/>
              <a:cs typeface="+mn-cs"/>
            </a:endParaRPr>
          </a:p>
          <a:p>
            <a:pPr marL="642938" indent="-285750" algn="just" fontAlgn="auto">
              <a:lnSpc>
                <a:spcPct val="80000"/>
              </a:lnSpc>
              <a:spcBef>
                <a:spcPts val="0"/>
              </a:spcBef>
              <a:spcAft>
                <a:spcPts val="600"/>
              </a:spcAft>
              <a:buFont typeface="Arial" pitchFamily="34" charset="0"/>
              <a:buChar char="•"/>
              <a:defRPr/>
            </a:pPr>
            <a:r>
              <a:rPr lang="en-IN" sz="2800" dirty="0" smtClean="0">
                <a:latin typeface="+mn-lt"/>
                <a:cs typeface="+mn-cs"/>
              </a:rPr>
              <a:t>To provide basic </a:t>
            </a:r>
            <a:r>
              <a:rPr lang="en-IN" sz="2800" dirty="0">
                <a:latin typeface="+mn-lt"/>
                <a:cs typeface="+mn-cs"/>
              </a:rPr>
              <a:t>mental health services to the community </a:t>
            </a:r>
            <a:r>
              <a:rPr lang="en-IN" sz="2800" dirty="0" smtClean="0">
                <a:latin typeface="+mn-lt"/>
                <a:cs typeface="+mn-cs"/>
              </a:rPr>
              <a:t> </a:t>
            </a:r>
          </a:p>
          <a:p>
            <a:pPr marL="642938" indent="-285750" algn="just" fontAlgn="auto">
              <a:lnSpc>
                <a:spcPct val="80000"/>
              </a:lnSpc>
              <a:spcBef>
                <a:spcPts val="0"/>
              </a:spcBef>
              <a:spcAft>
                <a:spcPts val="600"/>
              </a:spcAft>
              <a:buFont typeface="Arial" pitchFamily="34" charset="0"/>
              <a:buChar char="•"/>
              <a:defRPr/>
            </a:pPr>
            <a:r>
              <a:rPr lang="en-IN" sz="2800" dirty="0" smtClean="0">
                <a:latin typeface="+mn-lt"/>
                <a:cs typeface="+mn-cs"/>
              </a:rPr>
              <a:t>early </a:t>
            </a:r>
            <a:r>
              <a:rPr lang="en-IN" sz="2800" dirty="0">
                <a:latin typeface="+mn-lt"/>
                <a:cs typeface="+mn-cs"/>
              </a:rPr>
              <a:t>detection &amp; treatment of mental illness at the District Hospital Level and below (OPD/ Indoor &amp; follow up) </a:t>
            </a:r>
            <a:r>
              <a:rPr lang="en-IN" sz="2800" dirty="0" smtClean="0">
                <a:latin typeface="+mn-lt"/>
                <a:cs typeface="+mn-cs"/>
              </a:rPr>
              <a:t> </a:t>
            </a:r>
          </a:p>
          <a:p>
            <a:pPr marL="642938" indent="-285750" algn="just" fontAlgn="auto">
              <a:lnSpc>
                <a:spcPct val="80000"/>
              </a:lnSpc>
              <a:spcBef>
                <a:spcPts val="0"/>
              </a:spcBef>
              <a:spcAft>
                <a:spcPts val="600"/>
              </a:spcAft>
              <a:buFont typeface="Arial" pitchFamily="34" charset="0"/>
              <a:buChar char="•"/>
              <a:defRPr/>
            </a:pPr>
            <a:r>
              <a:rPr lang="en-IN" sz="2800" dirty="0" smtClean="0">
                <a:latin typeface="+mn-lt"/>
                <a:cs typeface="+mn-cs"/>
              </a:rPr>
              <a:t>to </a:t>
            </a:r>
            <a:r>
              <a:rPr lang="en-IN" sz="2800" dirty="0">
                <a:latin typeface="+mn-lt"/>
                <a:cs typeface="+mn-cs"/>
              </a:rPr>
              <a:t>integrate </a:t>
            </a:r>
            <a:r>
              <a:rPr lang="en-IN" sz="2800" dirty="0" smtClean="0">
                <a:latin typeface="+mn-lt"/>
                <a:cs typeface="+mn-cs"/>
              </a:rPr>
              <a:t>mental health services </a:t>
            </a:r>
            <a:r>
              <a:rPr lang="en-IN" sz="2800" dirty="0">
                <a:latin typeface="+mn-lt"/>
                <a:cs typeface="+mn-cs"/>
              </a:rPr>
              <a:t>with general health services </a:t>
            </a:r>
            <a:r>
              <a:rPr lang="en-IN" sz="2800" dirty="0" smtClean="0">
                <a:latin typeface="+mn-lt"/>
                <a:cs typeface="+mn-cs"/>
              </a:rPr>
              <a:t> </a:t>
            </a:r>
          </a:p>
          <a:p>
            <a:pPr marL="642938" indent="-285750" algn="just" fontAlgn="auto">
              <a:lnSpc>
                <a:spcPct val="80000"/>
              </a:lnSpc>
              <a:spcBef>
                <a:spcPts val="0"/>
              </a:spcBef>
              <a:spcAft>
                <a:spcPts val="600"/>
              </a:spcAft>
              <a:buFont typeface="Arial" pitchFamily="34" charset="0"/>
              <a:buChar char="•"/>
              <a:defRPr/>
            </a:pPr>
            <a:r>
              <a:rPr lang="en-IN" sz="2800" dirty="0" smtClean="0">
                <a:latin typeface="+mn-lt"/>
                <a:cs typeface="+mn-cs"/>
              </a:rPr>
              <a:t>support </a:t>
            </a:r>
            <a:r>
              <a:rPr lang="en-IN" sz="2800" dirty="0">
                <a:latin typeface="+mn-lt"/>
                <a:cs typeface="+mn-cs"/>
              </a:rPr>
              <a:t>of up-to Rs. 83.20 </a:t>
            </a:r>
            <a:r>
              <a:rPr lang="en-IN" sz="2800" dirty="0" err="1">
                <a:latin typeface="+mn-lt"/>
                <a:cs typeface="+mn-cs"/>
              </a:rPr>
              <a:t>lakhs</a:t>
            </a:r>
            <a:r>
              <a:rPr lang="en-IN" sz="2800" dirty="0">
                <a:latin typeface="+mn-lt"/>
                <a:cs typeface="+mn-cs"/>
              </a:rPr>
              <a:t> per district. </a:t>
            </a:r>
          </a:p>
          <a:p>
            <a:pPr marL="642938" indent="-285750" algn="just" fontAlgn="auto">
              <a:lnSpc>
                <a:spcPct val="80000"/>
              </a:lnSpc>
              <a:spcBef>
                <a:spcPts val="0"/>
              </a:spcBef>
              <a:spcAft>
                <a:spcPts val="600"/>
              </a:spcAft>
              <a:buFont typeface="Arial" pitchFamily="34" charset="0"/>
              <a:buChar char="•"/>
              <a:defRPr/>
            </a:pPr>
            <a:r>
              <a:rPr lang="en-IN" sz="2800" dirty="0">
                <a:latin typeface="+mn-lt"/>
                <a:cs typeface="+mn-cs"/>
              </a:rPr>
              <a:t>Till date, a total of 692 districts have been supported under the </a:t>
            </a:r>
            <a:r>
              <a:rPr lang="en-IN" sz="2800" dirty="0" smtClean="0">
                <a:latin typeface="+mn-lt"/>
                <a:cs typeface="+mn-cs"/>
              </a:rPr>
              <a:t>Programme; 625 functional </a:t>
            </a:r>
            <a:endParaRPr lang="en-IN" sz="2800" dirty="0">
              <a:latin typeface="+mn-lt"/>
              <a:cs typeface="+mn-cs"/>
            </a:endParaRPr>
          </a:p>
          <a:p>
            <a:pPr marL="357188" indent="12700" algn="just" fontAlgn="auto">
              <a:lnSpc>
                <a:spcPct val="80000"/>
              </a:lnSpc>
              <a:spcBef>
                <a:spcPts val="0"/>
              </a:spcBef>
              <a:spcAft>
                <a:spcPts val="600"/>
              </a:spcAft>
              <a:defRPr/>
            </a:pPr>
            <a:endParaRPr lang="en-US" dirty="0">
              <a:latin typeface="+mn-lt"/>
              <a:cs typeface="+mn-cs"/>
            </a:endParaRPr>
          </a:p>
          <a:p>
            <a:pPr marL="357188" indent="12700" algn="just" fontAlgn="auto">
              <a:lnSpc>
                <a:spcPct val="80000"/>
              </a:lnSpc>
              <a:spcBef>
                <a:spcPts val="0"/>
              </a:spcBef>
              <a:spcAft>
                <a:spcPts val="600"/>
              </a:spcAft>
              <a:defRPr/>
            </a:pPr>
            <a:r>
              <a:rPr lang="en-IN" dirty="0" smtClean="0">
                <a:latin typeface="+mn-lt"/>
                <a:cs typeface="+mn-cs"/>
              </a:rPr>
              <a:t> </a:t>
            </a:r>
            <a:endParaRPr lang="en-US" sz="2000" b="1" u="sng" dirty="0">
              <a:latin typeface="+mn-lt"/>
              <a:cs typeface="+mn-cs"/>
            </a:endParaRPr>
          </a:p>
        </p:txBody>
      </p:sp>
      <p:sp>
        <p:nvSpPr>
          <p:cNvPr id="7172" name="Title 1"/>
          <p:cNvSpPr>
            <a:spLocks noGrp="1"/>
          </p:cNvSpPr>
          <p:nvPr>
            <p:ph type="title"/>
          </p:nvPr>
        </p:nvSpPr>
        <p:spPr>
          <a:xfrm>
            <a:off x="323528" y="116633"/>
            <a:ext cx="8001000" cy="648072"/>
          </a:xfrm>
        </p:spPr>
        <p:txBody>
          <a:bodyPr/>
          <a:lstStyle/>
          <a:p>
            <a:pPr marL="357188" lvl="0" indent="12700" eaLnBrk="1" fontAlgn="auto" hangingPunct="1">
              <a:lnSpc>
                <a:spcPct val="80000"/>
              </a:lnSpc>
              <a:spcBef>
                <a:spcPts val="0"/>
              </a:spcBef>
              <a:spcAft>
                <a:spcPts val="600"/>
              </a:spcAft>
              <a:defRPr/>
            </a:pPr>
            <a:r>
              <a:rPr lang="en-US" sz="2800" b="1" dirty="0" smtClean="0"/>
              <a:t/>
            </a:r>
            <a:br>
              <a:rPr lang="en-US" sz="2800" b="1" dirty="0" smtClean="0"/>
            </a:br>
            <a:r>
              <a:rPr lang="en-US" sz="3200" b="1" dirty="0">
                <a:solidFill>
                  <a:srgbClr val="002060"/>
                </a:solidFill>
                <a:ea typeface="+mn-ea"/>
                <a:cs typeface="Arial" pitchFamily="34" charset="0"/>
              </a:rPr>
              <a:t>District Mental Health Program (DMHP)</a:t>
            </a:r>
            <a:br>
              <a:rPr lang="en-US" sz="3200" b="1" dirty="0">
                <a:solidFill>
                  <a:srgbClr val="002060"/>
                </a:solidFill>
                <a:ea typeface="+mn-ea"/>
                <a:cs typeface="Arial" pitchFamily="34" charset="0"/>
              </a:rPr>
            </a:br>
            <a:endParaRPr lang="en-US" sz="3200" b="1" dirty="0" smtClean="0">
              <a:solidFill>
                <a:srgbClr val="002060"/>
              </a:solidFill>
              <a:cs typeface="Times New Roman" pitchFamily="18" charset="0"/>
            </a:endParaRPr>
          </a:p>
        </p:txBody>
      </p:sp>
    </p:spTree>
    <p:extLst>
      <p:ext uri="{BB962C8B-B14F-4D97-AF65-F5344CB8AC3E}">
        <p14:creationId xmlns:p14="http://schemas.microsoft.com/office/powerpoint/2010/main" val="3920227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60CDE1E-1BFD-4841-8B42-AD2107302357}" type="slidenum">
              <a:rPr lang="en-US"/>
              <a:pPr>
                <a:defRPr/>
              </a:pPr>
              <a:t>4</a:t>
            </a:fld>
            <a:endParaRPr lang="en-US" dirty="0"/>
          </a:p>
        </p:txBody>
      </p:sp>
      <p:sp>
        <p:nvSpPr>
          <p:cNvPr id="5" name="Rectangle 4"/>
          <p:cNvSpPr/>
          <p:nvPr/>
        </p:nvSpPr>
        <p:spPr>
          <a:xfrm>
            <a:off x="571500" y="214313"/>
            <a:ext cx="8286750" cy="6358664"/>
          </a:xfrm>
          <a:prstGeom prst="rect">
            <a:avLst/>
          </a:prstGeom>
        </p:spPr>
        <p:txBody>
          <a:bodyPr>
            <a:spAutoFit/>
          </a:bodyPr>
          <a:lstStyle/>
          <a:p>
            <a:pPr fontAlgn="auto">
              <a:lnSpc>
                <a:spcPct val="80000"/>
              </a:lnSpc>
              <a:spcBef>
                <a:spcPts val="0"/>
              </a:spcBef>
              <a:spcAft>
                <a:spcPts val="600"/>
              </a:spcAft>
              <a:defRPr/>
            </a:pPr>
            <a:r>
              <a:rPr lang="en-US" sz="2400" b="1" dirty="0">
                <a:solidFill>
                  <a:srgbClr val="C00000"/>
                </a:solidFill>
                <a:latin typeface="+mn-lt"/>
                <a:cs typeface="+mn-cs"/>
              </a:rPr>
              <a:t>     </a:t>
            </a:r>
          </a:p>
          <a:p>
            <a:pPr fontAlgn="auto">
              <a:lnSpc>
                <a:spcPct val="80000"/>
              </a:lnSpc>
              <a:spcBef>
                <a:spcPts val="0"/>
              </a:spcBef>
              <a:spcAft>
                <a:spcPts val="600"/>
              </a:spcAft>
              <a:defRPr/>
            </a:pPr>
            <a:r>
              <a:rPr lang="en-US" sz="2400" b="1" dirty="0" smtClean="0">
                <a:latin typeface="+mn-lt"/>
                <a:cs typeface="+mn-cs"/>
              </a:rPr>
              <a:t> </a:t>
            </a:r>
            <a:endParaRPr lang="en-US" sz="2400" b="1" dirty="0">
              <a:latin typeface="+mn-lt"/>
              <a:cs typeface="+mn-cs"/>
            </a:endParaRPr>
          </a:p>
          <a:p>
            <a:pPr marL="357188" indent="12700" algn="just" fontAlgn="auto">
              <a:lnSpc>
                <a:spcPct val="80000"/>
              </a:lnSpc>
              <a:spcBef>
                <a:spcPts val="0"/>
              </a:spcBef>
              <a:spcAft>
                <a:spcPts val="600"/>
              </a:spcAft>
              <a:defRPr/>
            </a:pPr>
            <a:endParaRPr lang="en-US" dirty="0">
              <a:latin typeface="+mn-lt"/>
              <a:cs typeface="+mn-cs"/>
            </a:endParaRPr>
          </a:p>
          <a:p>
            <a:pPr marL="360363" indent="-268288" algn="just" fontAlgn="auto">
              <a:lnSpc>
                <a:spcPct val="80000"/>
              </a:lnSpc>
              <a:spcBef>
                <a:spcPts val="0"/>
              </a:spcBef>
              <a:spcAft>
                <a:spcPts val="600"/>
              </a:spcAft>
              <a:buFont typeface="Arial" pitchFamily="34" charset="0"/>
              <a:buChar char="•"/>
              <a:defRPr/>
            </a:pPr>
            <a:r>
              <a:rPr lang="en-US" sz="2200" b="1" dirty="0" smtClean="0">
                <a:latin typeface="+mn-lt"/>
                <a:cs typeface="+mn-cs"/>
              </a:rPr>
              <a:t>Human </a:t>
            </a:r>
            <a:r>
              <a:rPr lang="en-US" sz="2200" b="1" dirty="0">
                <a:latin typeface="+mn-lt"/>
                <a:cs typeface="+mn-cs"/>
              </a:rPr>
              <a:t>Resource Support </a:t>
            </a:r>
            <a:r>
              <a:rPr lang="en-US" sz="2200" dirty="0">
                <a:latin typeface="+mn-lt"/>
                <a:cs typeface="+mn-cs"/>
              </a:rPr>
              <a:t>– Support </a:t>
            </a:r>
            <a:r>
              <a:rPr lang="en-US" sz="2200" dirty="0" smtClean="0">
                <a:latin typeface="+mn-lt"/>
                <a:cs typeface="+mn-cs"/>
              </a:rPr>
              <a:t> for </a:t>
            </a:r>
            <a:r>
              <a:rPr lang="en-US" sz="2200" dirty="0">
                <a:latin typeface="+mn-lt"/>
                <a:cs typeface="+mn-cs"/>
              </a:rPr>
              <a:t>engagement of Psychiatrists, Clinical Psychologists, Psychiatric Social Workers, Medical Officer, Psychiatric and Community Nurse, Monitoring &amp; Evaluation Officer, Case Registry Assistant and Ward Assistant</a:t>
            </a:r>
          </a:p>
          <a:p>
            <a:pPr marL="360363" indent="-268288" algn="just" fontAlgn="auto">
              <a:spcBef>
                <a:spcPts val="0"/>
              </a:spcBef>
              <a:spcAft>
                <a:spcPts val="0"/>
              </a:spcAft>
              <a:buFont typeface="Arial" pitchFamily="34" charset="0"/>
              <a:buChar char="•"/>
              <a:defRPr/>
            </a:pPr>
            <a:r>
              <a:rPr lang="en-IN" sz="2200" b="1" dirty="0">
                <a:latin typeface="+mn-lt"/>
                <a:cs typeface="+mn-cs"/>
              </a:rPr>
              <a:t>Training</a:t>
            </a:r>
            <a:r>
              <a:rPr lang="en-IN" sz="2200" dirty="0">
                <a:latin typeface="+mn-lt"/>
                <a:cs typeface="+mn-cs"/>
              </a:rPr>
              <a:t> of Medical Officers, Community Health Workers, Nurses, Pharmacists of CHC and PHC for integration of mental healthcare in general health care, for increasing reach of mental healthcare and to facilitate early diagnosis and management and follow-up of chronic cases.</a:t>
            </a:r>
          </a:p>
          <a:p>
            <a:pPr marL="360363" indent="-268288" algn="just" fontAlgn="auto">
              <a:spcBef>
                <a:spcPts val="0"/>
              </a:spcBef>
              <a:spcAft>
                <a:spcPts val="0"/>
              </a:spcAft>
              <a:buFont typeface="Arial" pitchFamily="34" charset="0"/>
              <a:buChar char="•"/>
              <a:defRPr/>
            </a:pPr>
            <a:r>
              <a:rPr lang="en-IN" sz="2200" b="1" dirty="0">
                <a:latin typeface="+mn-lt"/>
                <a:cs typeface="+mn-cs"/>
              </a:rPr>
              <a:t>Community awareness</a:t>
            </a:r>
            <a:r>
              <a:rPr lang="en-US" sz="2200" b="1" dirty="0">
                <a:latin typeface="+mn-lt"/>
                <a:cs typeface="+mn-cs"/>
              </a:rPr>
              <a:t>- </a:t>
            </a:r>
            <a:r>
              <a:rPr lang="en-IN" sz="2200" dirty="0">
                <a:latin typeface="+mn-lt"/>
                <a:cs typeface="+mn-cs"/>
              </a:rPr>
              <a:t>Awareness generation to increase help seeking behaviour and address stigma and discrimination faced by mentally ill people.</a:t>
            </a:r>
            <a:endParaRPr lang="en-US" sz="2200" dirty="0">
              <a:latin typeface="+mn-lt"/>
              <a:cs typeface="+mn-cs"/>
            </a:endParaRPr>
          </a:p>
          <a:p>
            <a:pPr marL="360363" indent="-268288" algn="just" fontAlgn="auto">
              <a:spcBef>
                <a:spcPts val="0"/>
              </a:spcBef>
              <a:spcAft>
                <a:spcPts val="0"/>
              </a:spcAft>
              <a:buFont typeface="Arial" pitchFamily="34" charset="0"/>
              <a:buChar char="•"/>
              <a:defRPr/>
            </a:pPr>
            <a:r>
              <a:rPr lang="en-IN" sz="2200" b="1" dirty="0">
                <a:latin typeface="+mn-lt"/>
                <a:cs typeface="+mn-cs"/>
              </a:rPr>
              <a:t>Inter-</a:t>
            </a:r>
            <a:r>
              <a:rPr lang="en-IN" sz="2200" b="1" dirty="0" err="1">
                <a:latin typeface="+mn-lt"/>
                <a:cs typeface="+mn-cs"/>
              </a:rPr>
              <a:t>sectoral</a:t>
            </a:r>
            <a:r>
              <a:rPr lang="en-IN" sz="2200" b="1" dirty="0">
                <a:latin typeface="+mn-lt"/>
                <a:cs typeface="+mn-cs"/>
              </a:rPr>
              <a:t> linkages- </a:t>
            </a:r>
            <a:r>
              <a:rPr lang="en-IN" sz="2200" dirty="0">
                <a:latin typeface="+mn-lt"/>
                <a:cs typeface="+mn-cs"/>
              </a:rPr>
              <a:t>with schools and colleges and </a:t>
            </a:r>
            <a:r>
              <a:rPr lang="en-IN" sz="2200" b="1" dirty="0">
                <a:latin typeface="+mn-lt"/>
                <a:cs typeface="+mn-cs"/>
              </a:rPr>
              <a:t>Outreach</a:t>
            </a:r>
            <a:r>
              <a:rPr lang="en-IN" sz="2200" dirty="0">
                <a:latin typeface="+mn-lt"/>
                <a:cs typeface="+mn-cs"/>
              </a:rPr>
              <a:t> clinics and camps</a:t>
            </a:r>
          </a:p>
          <a:p>
            <a:pPr marL="360363" indent="-268288" algn="just" fontAlgn="auto">
              <a:spcBef>
                <a:spcPts val="0"/>
              </a:spcBef>
              <a:spcAft>
                <a:spcPts val="0"/>
              </a:spcAft>
              <a:buFont typeface="Arial" pitchFamily="34" charset="0"/>
              <a:buChar char="•"/>
              <a:defRPr/>
            </a:pPr>
            <a:r>
              <a:rPr lang="en-IN" sz="2200" b="1" dirty="0">
                <a:latin typeface="+mn-lt"/>
                <a:cs typeface="+mn-cs"/>
              </a:rPr>
              <a:t>Psychotropic drugs, </a:t>
            </a:r>
            <a:r>
              <a:rPr lang="en-IN" sz="2200" dirty="0">
                <a:latin typeface="+mn-lt"/>
                <a:cs typeface="+mn-cs"/>
              </a:rPr>
              <a:t>equipment, </a:t>
            </a:r>
            <a:r>
              <a:rPr lang="en-IN" sz="2200" b="1" dirty="0">
                <a:latin typeface="+mn-lt"/>
                <a:cs typeface="+mn-cs"/>
              </a:rPr>
              <a:t>IPD services </a:t>
            </a:r>
            <a:r>
              <a:rPr lang="en-IN" sz="2200" dirty="0">
                <a:latin typeface="+mn-lt"/>
                <a:cs typeface="+mn-cs"/>
              </a:rPr>
              <a:t>and ambulatory support</a:t>
            </a:r>
            <a:endParaRPr lang="en-US" sz="2200" b="1" u="sng" dirty="0">
              <a:latin typeface="+mn-lt"/>
              <a:cs typeface="+mn-cs"/>
            </a:endParaRPr>
          </a:p>
        </p:txBody>
      </p:sp>
      <p:sp>
        <p:nvSpPr>
          <p:cNvPr id="7172" name="Title 1"/>
          <p:cNvSpPr>
            <a:spLocks noGrp="1"/>
          </p:cNvSpPr>
          <p:nvPr>
            <p:ph type="title"/>
          </p:nvPr>
        </p:nvSpPr>
        <p:spPr>
          <a:xfrm>
            <a:off x="323528" y="116632"/>
            <a:ext cx="8001000" cy="1080119"/>
          </a:xfrm>
        </p:spPr>
        <p:txBody>
          <a:bodyPr/>
          <a:lstStyle/>
          <a:p>
            <a:pPr marL="357188" lvl="0" indent="12700" eaLnBrk="1" fontAlgn="auto" hangingPunct="1">
              <a:lnSpc>
                <a:spcPct val="80000"/>
              </a:lnSpc>
              <a:spcBef>
                <a:spcPts val="0"/>
              </a:spcBef>
              <a:spcAft>
                <a:spcPts val="600"/>
              </a:spcAft>
              <a:defRPr/>
            </a:pPr>
            <a:r>
              <a:rPr lang="en-US" sz="2800" b="1" dirty="0" smtClean="0"/>
              <a:t/>
            </a:r>
            <a:br>
              <a:rPr lang="en-US" sz="2800" b="1" dirty="0" smtClean="0"/>
            </a:br>
            <a:r>
              <a:rPr lang="en-US" sz="2800" b="1" dirty="0">
                <a:solidFill>
                  <a:srgbClr val="002060"/>
                </a:solidFill>
                <a:ea typeface="+mn-ea"/>
                <a:cs typeface="Arial" pitchFamily="34" charset="0"/>
              </a:rPr>
              <a:t>District Mental Health Program (DMHP) </a:t>
            </a:r>
            <a:r>
              <a:rPr lang="en-US" sz="2800" b="1" dirty="0" smtClean="0">
                <a:solidFill>
                  <a:srgbClr val="002060"/>
                </a:solidFill>
                <a:ea typeface="+mn-ea"/>
                <a:cs typeface="Arial" pitchFamily="34" charset="0"/>
              </a:rPr>
              <a:t> - Core </a:t>
            </a:r>
            <a:r>
              <a:rPr lang="en-US" sz="2800" b="1" dirty="0">
                <a:solidFill>
                  <a:srgbClr val="002060"/>
                </a:solidFill>
                <a:ea typeface="+mn-ea"/>
                <a:cs typeface="Arial" pitchFamily="34" charset="0"/>
              </a:rPr>
              <a:t>Components </a:t>
            </a:r>
            <a:br>
              <a:rPr lang="en-US" sz="2800" b="1" dirty="0">
                <a:solidFill>
                  <a:srgbClr val="002060"/>
                </a:solidFill>
                <a:ea typeface="+mn-ea"/>
                <a:cs typeface="Arial" pitchFamily="34" charset="0"/>
              </a:rPr>
            </a:br>
            <a:endParaRPr lang="en-US" sz="2800" b="1" dirty="0" smtClean="0">
              <a:solidFill>
                <a:srgbClr val="002060"/>
              </a:solidFill>
              <a:cs typeface="Times New Roman" pitchFamily="18" charset="0"/>
            </a:endParaRPr>
          </a:p>
        </p:txBody>
      </p:sp>
    </p:spTree>
    <p:extLst>
      <p:ext uri="{BB962C8B-B14F-4D97-AF65-F5344CB8AC3E}">
        <p14:creationId xmlns:p14="http://schemas.microsoft.com/office/powerpoint/2010/main" val="17404665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Services Provided under DMHP</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91200273"/>
              </p:ext>
            </p:extLst>
          </p:nvPr>
        </p:nvGraphicFramePr>
        <p:xfrm>
          <a:off x="457200" y="1600200"/>
          <a:ext cx="8229600" cy="4853135"/>
        </p:xfrm>
        <a:graphic>
          <a:graphicData uri="http://schemas.openxmlformats.org/drawingml/2006/table">
            <a:tbl>
              <a:tblPr firstRow="1" bandRow="1">
                <a:tableStyleId>{5C22544A-7EE6-4342-B048-85BDC9FD1C3A}</a:tableStyleId>
              </a:tblPr>
              <a:tblGrid>
                <a:gridCol w="762000"/>
                <a:gridCol w="1676400"/>
                <a:gridCol w="5791200"/>
              </a:tblGrid>
              <a:tr h="727471">
                <a:tc>
                  <a:txBody>
                    <a:bodyPr/>
                    <a:lstStyle/>
                    <a:p>
                      <a:r>
                        <a:rPr lang="en-US" dirty="0" err="1" smtClean="0"/>
                        <a:t>S.No</a:t>
                      </a:r>
                      <a:endParaRPr lang="en-US" dirty="0"/>
                    </a:p>
                  </a:txBody>
                  <a:tcPr/>
                </a:tc>
                <a:tc>
                  <a:txBody>
                    <a:bodyPr/>
                    <a:lstStyle/>
                    <a:p>
                      <a:r>
                        <a:rPr lang="en-US" dirty="0" smtClean="0"/>
                        <a:t>Level</a:t>
                      </a:r>
                      <a:endParaRPr lang="en-US" dirty="0"/>
                    </a:p>
                  </a:txBody>
                  <a:tcPr/>
                </a:tc>
                <a:tc>
                  <a:txBody>
                    <a:bodyPr/>
                    <a:lstStyle/>
                    <a:p>
                      <a:r>
                        <a:rPr lang="en-US" dirty="0" smtClean="0"/>
                        <a:t>Services</a:t>
                      </a:r>
                      <a:endParaRPr lang="en-US" dirty="0"/>
                    </a:p>
                  </a:txBody>
                  <a:tcPr/>
                </a:tc>
              </a:tr>
              <a:tr h="1793767">
                <a:tc>
                  <a:txBody>
                    <a:bodyPr/>
                    <a:lstStyle/>
                    <a:p>
                      <a:r>
                        <a:rPr lang="en-US" dirty="0" smtClean="0"/>
                        <a:t>1</a:t>
                      </a:r>
                      <a:endParaRPr lang="en-US" dirty="0"/>
                    </a:p>
                  </a:txBody>
                  <a:tcPr/>
                </a:tc>
                <a:tc>
                  <a:txBody>
                    <a:bodyPr/>
                    <a:lstStyle/>
                    <a:p>
                      <a:r>
                        <a:rPr lang="en-US" dirty="0" smtClean="0"/>
                        <a:t>District Hospital </a:t>
                      </a:r>
                      <a:endParaRPr lang="en-US" dirty="0"/>
                    </a:p>
                  </a:txBody>
                  <a:tcPr/>
                </a:tc>
                <a:tc>
                  <a:txBody>
                    <a:bodyPr/>
                    <a:lstStyle/>
                    <a:p>
                      <a:r>
                        <a:rPr lang="en-US" dirty="0" smtClean="0"/>
                        <a:t>Outpatient</a:t>
                      </a:r>
                      <a:r>
                        <a:rPr lang="en-US" baseline="0" dirty="0" smtClean="0"/>
                        <a:t> services, Assessment Counseling /Psycho-social Interventions, Inpatient  treatment  (10 bedded) services, Psychotropic Drug</a:t>
                      </a:r>
                      <a:endParaRPr lang="en-US" dirty="0"/>
                    </a:p>
                  </a:txBody>
                  <a:tcPr/>
                </a:tc>
              </a:tr>
              <a:tr h="2331897">
                <a:tc>
                  <a:txBody>
                    <a:bodyPr/>
                    <a:lstStyle/>
                    <a:p>
                      <a:r>
                        <a:rPr lang="en-US" dirty="0" smtClean="0"/>
                        <a:t>2</a:t>
                      </a:r>
                    </a:p>
                    <a:p>
                      <a:endParaRPr lang="en-US" dirty="0" smtClean="0"/>
                    </a:p>
                    <a:p>
                      <a:r>
                        <a:rPr lang="en-US" dirty="0" smtClean="0"/>
                        <a:t>3</a:t>
                      </a:r>
                      <a:endParaRPr lang="en-US" dirty="0"/>
                    </a:p>
                  </a:txBody>
                  <a:tcPr/>
                </a:tc>
                <a:tc>
                  <a:txBody>
                    <a:bodyPr/>
                    <a:lstStyle/>
                    <a:p>
                      <a:r>
                        <a:rPr lang="en-US" dirty="0" smtClean="0"/>
                        <a:t>CHC level</a:t>
                      </a:r>
                      <a:endParaRPr lang="en-US" dirty="0"/>
                    </a:p>
                    <a:p>
                      <a:endParaRPr lang="en-US" dirty="0" smtClean="0"/>
                    </a:p>
                    <a:p>
                      <a:r>
                        <a:rPr lang="en-US" dirty="0" smtClean="0"/>
                        <a:t>PHC level</a:t>
                      </a:r>
                      <a:br>
                        <a:rPr lang="en-US" dirty="0" smtClean="0"/>
                      </a:br>
                      <a:endParaRPr lang="en-US" dirty="0"/>
                    </a:p>
                  </a:txBody>
                  <a:tcPr/>
                </a:tc>
                <a:tc>
                  <a:txBody>
                    <a:bodyPr/>
                    <a:lstStyle/>
                    <a:p>
                      <a:r>
                        <a:rPr lang="en-US" dirty="0" smtClean="0"/>
                        <a:t>Outpatient services,</a:t>
                      </a:r>
                      <a:r>
                        <a:rPr lang="en-US" baseline="0" dirty="0" smtClean="0"/>
                        <a:t> Counseling services, Continuing care and support to persons with Severe Mental Disorders, Drugs, Ambulance Services  </a:t>
                      </a:r>
                      <a:endParaRPr lang="en-US" dirty="0"/>
                    </a:p>
                  </a:txBody>
                  <a:tcPr/>
                </a:tc>
              </a:tr>
            </a:tbl>
          </a:graphicData>
        </a:graphic>
      </p:graphicFrame>
    </p:spTree>
    <p:extLst>
      <p:ext uri="{BB962C8B-B14F-4D97-AF65-F5344CB8AC3E}">
        <p14:creationId xmlns:p14="http://schemas.microsoft.com/office/powerpoint/2010/main" val="308976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SUPPORT UNDER DMHP</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05110907"/>
              </p:ext>
            </p:extLst>
          </p:nvPr>
        </p:nvGraphicFramePr>
        <p:xfrm>
          <a:off x="457200" y="1600200"/>
          <a:ext cx="8229600" cy="4800600"/>
        </p:xfrm>
        <a:graphic>
          <a:graphicData uri="http://schemas.openxmlformats.org/drawingml/2006/table">
            <a:tbl>
              <a:tblPr firstRow="1" bandRow="1">
                <a:tableStyleId>{5C22544A-7EE6-4342-B048-85BDC9FD1C3A}</a:tableStyleId>
              </a:tblPr>
              <a:tblGrid>
                <a:gridCol w="762000"/>
                <a:gridCol w="1143000"/>
                <a:gridCol w="3200400"/>
                <a:gridCol w="3124200"/>
              </a:tblGrid>
              <a:tr h="396879">
                <a:tc>
                  <a:txBody>
                    <a:bodyPr/>
                    <a:lstStyle/>
                    <a:p>
                      <a:r>
                        <a:rPr lang="en-US" dirty="0" err="1" smtClean="0"/>
                        <a:t>S.No</a:t>
                      </a:r>
                      <a:r>
                        <a:rPr lang="en-US" dirty="0" smtClean="0"/>
                        <a:t>.</a:t>
                      </a:r>
                      <a:endParaRPr lang="en-US" dirty="0"/>
                    </a:p>
                  </a:txBody>
                  <a:tcPr/>
                </a:tc>
                <a:tc>
                  <a:txBody>
                    <a:bodyPr/>
                    <a:lstStyle/>
                    <a:p>
                      <a:r>
                        <a:rPr lang="en-US" dirty="0" smtClean="0"/>
                        <a:t>Level</a:t>
                      </a:r>
                      <a:endParaRPr lang="en-US" dirty="0"/>
                    </a:p>
                  </a:txBody>
                  <a:tcPr/>
                </a:tc>
                <a:tc>
                  <a:txBody>
                    <a:bodyPr/>
                    <a:lstStyle/>
                    <a:p>
                      <a:r>
                        <a:rPr lang="en-US" dirty="0" smtClean="0"/>
                        <a:t>Support</a:t>
                      </a:r>
                      <a:endParaRPr lang="en-US" dirty="0"/>
                    </a:p>
                  </a:txBody>
                  <a:tcPr/>
                </a:tc>
                <a:tc>
                  <a:txBody>
                    <a:bodyPr/>
                    <a:lstStyle/>
                    <a:p>
                      <a:r>
                        <a:rPr lang="en-US" dirty="0" smtClean="0"/>
                        <a:t>Funds</a:t>
                      </a:r>
                      <a:endParaRPr lang="en-US" dirty="0"/>
                    </a:p>
                  </a:txBody>
                  <a:tcPr/>
                </a:tc>
              </a:tr>
              <a:tr h="2740093">
                <a:tc>
                  <a:txBody>
                    <a:bodyPr/>
                    <a:lstStyle/>
                    <a:p>
                      <a:r>
                        <a:rPr lang="en-US" dirty="0" smtClean="0"/>
                        <a:t>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District Hospital </a:t>
                      </a:r>
                    </a:p>
                    <a:p>
                      <a:endParaRPr lang="en-US" dirty="0"/>
                    </a:p>
                  </a:txBody>
                  <a:tcPr/>
                </a:tc>
                <a:tc>
                  <a:txBody>
                    <a:bodyPr/>
                    <a:lstStyle/>
                    <a:p>
                      <a:pPr algn="just"/>
                      <a:r>
                        <a:rPr lang="en-US" dirty="0" smtClean="0"/>
                        <a:t>Manpower  (Psychiatrist, Clinical Psychologist</a:t>
                      </a:r>
                      <a:r>
                        <a:rPr lang="en-US" baseline="0" dirty="0" smtClean="0"/>
                        <a:t>, Psychiatric Nurse, Psychiatric Social Worker, Community Nurse, Monitoring &amp; Evaluation Officer, Case Registry  Assistant, Ward Assistants) Equipments, Drugs, Targeted Interventions, Infrastructure of DMHP Centre      </a:t>
                      </a:r>
                      <a:endParaRPr lang="en-US" dirty="0"/>
                    </a:p>
                  </a:txBody>
                  <a:tcPr/>
                </a:tc>
                <a:tc>
                  <a:txBody>
                    <a:bodyPr/>
                    <a:lstStyle/>
                    <a:p>
                      <a:pPr algn="just"/>
                      <a:r>
                        <a:rPr lang="en-US" dirty="0" err="1" smtClean="0"/>
                        <a:t>Upto</a:t>
                      </a:r>
                      <a:r>
                        <a:rPr lang="en-US" baseline="0" dirty="0" smtClean="0"/>
                        <a:t> Rs 83.20 </a:t>
                      </a:r>
                      <a:r>
                        <a:rPr lang="en-US" baseline="0" dirty="0" err="1" smtClean="0"/>
                        <a:t>Lakhs</a:t>
                      </a:r>
                      <a:endParaRPr lang="en-US" baseline="0" dirty="0" smtClean="0"/>
                    </a:p>
                    <a:p>
                      <a:pPr algn="just"/>
                      <a:r>
                        <a:rPr lang="en-US" baseline="0" dirty="0" smtClean="0"/>
                        <a:t>(Recurring Rs. 74.20 </a:t>
                      </a:r>
                      <a:r>
                        <a:rPr lang="en-US" baseline="0" dirty="0" err="1" smtClean="0"/>
                        <a:t>lakhs</a:t>
                      </a:r>
                      <a:r>
                        <a:rPr lang="en-US" baseline="0" dirty="0" smtClean="0"/>
                        <a:t> for HR, IEC, Drugs, Training etc. </a:t>
                      </a:r>
                    </a:p>
                    <a:p>
                      <a:pPr algn="just"/>
                      <a:r>
                        <a:rPr lang="en-US" baseline="0" dirty="0" smtClean="0"/>
                        <a:t>Non-Recurring Rs. 9 </a:t>
                      </a:r>
                      <a:r>
                        <a:rPr lang="en-US" baseline="0" dirty="0" err="1" smtClean="0"/>
                        <a:t>lakhs</a:t>
                      </a:r>
                      <a:r>
                        <a:rPr lang="en-US" baseline="0" dirty="0" smtClean="0"/>
                        <a:t> Equipments (Rs. 6 </a:t>
                      </a:r>
                      <a:r>
                        <a:rPr lang="en-US" baseline="0" dirty="0" err="1" smtClean="0"/>
                        <a:t>lakhs</a:t>
                      </a:r>
                      <a:r>
                        <a:rPr lang="en-US" baseline="0" dirty="0" smtClean="0"/>
                        <a:t>) and Infrastructure ( Rs. 3 </a:t>
                      </a:r>
                      <a:r>
                        <a:rPr lang="en-US" baseline="0" dirty="0" err="1" smtClean="0"/>
                        <a:t>lakhs</a:t>
                      </a:r>
                      <a:r>
                        <a:rPr lang="en-US" baseline="0" dirty="0" smtClean="0"/>
                        <a:t>)   </a:t>
                      </a:r>
                      <a:endParaRPr lang="en-US" dirty="0"/>
                    </a:p>
                  </a:txBody>
                  <a:tcPr/>
                </a:tc>
              </a:tr>
              <a:tr h="978605">
                <a:tc>
                  <a:txBody>
                    <a:bodyPr/>
                    <a:lstStyle/>
                    <a:p>
                      <a:r>
                        <a:rPr lang="en-US" dirty="0" smtClean="0"/>
                        <a:t>2</a:t>
                      </a:r>
                      <a:endParaRPr lang="en-US" dirty="0"/>
                    </a:p>
                  </a:txBody>
                  <a:tcPr/>
                </a:tc>
                <a:tc>
                  <a:txBody>
                    <a:bodyPr/>
                    <a:lstStyle/>
                    <a:p>
                      <a:r>
                        <a:rPr lang="en-US" dirty="0" smtClean="0"/>
                        <a:t>CHC level</a:t>
                      </a:r>
                      <a:endParaRPr lang="en-US" dirty="0"/>
                    </a:p>
                  </a:txBody>
                  <a:tcPr/>
                </a:tc>
                <a:tc>
                  <a:txBody>
                    <a:bodyPr/>
                    <a:lstStyle/>
                    <a:p>
                      <a:pPr algn="just"/>
                      <a:r>
                        <a:rPr lang="en-US" dirty="0" smtClean="0"/>
                        <a:t>Manpower</a:t>
                      </a:r>
                      <a:r>
                        <a:rPr lang="en-US" baseline="0" dirty="0" smtClean="0"/>
                        <a:t> (Medical Officer, Clinical </a:t>
                      </a:r>
                      <a:r>
                        <a:rPr lang="en-US" dirty="0" smtClean="0"/>
                        <a:t>Psychologist/</a:t>
                      </a:r>
                      <a:r>
                        <a:rPr lang="en-US" baseline="0" dirty="0" smtClean="0"/>
                        <a:t> Psychiatric Social Worker</a:t>
                      </a:r>
                      <a:endParaRPr lang="en-US" dirty="0"/>
                    </a:p>
                  </a:txBody>
                  <a:tcPr/>
                </a:tc>
                <a:tc>
                  <a:txBody>
                    <a:bodyPr/>
                    <a:lstStyle/>
                    <a:p>
                      <a:pPr algn="just"/>
                      <a:r>
                        <a:rPr lang="en-US" dirty="0" smtClean="0"/>
                        <a:t>Rs.14.40</a:t>
                      </a:r>
                      <a:r>
                        <a:rPr lang="en-US" baseline="0" dirty="0" smtClean="0"/>
                        <a:t> </a:t>
                      </a:r>
                      <a:r>
                        <a:rPr lang="en-US" baseline="0" dirty="0" err="1" smtClean="0"/>
                        <a:t>lakhs</a:t>
                      </a:r>
                      <a:endParaRPr lang="en-US" dirty="0"/>
                    </a:p>
                  </a:txBody>
                  <a:tcPr/>
                </a:tc>
              </a:tr>
              <a:tr h="685023">
                <a:tc>
                  <a:txBody>
                    <a:bodyPr/>
                    <a:lstStyle/>
                    <a:p>
                      <a:r>
                        <a:rPr lang="en-US" dirty="0" smtClean="0"/>
                        <a:t>3</a:t>
                      </a:r>
                      <a:endParaRPr lang="en-US" dirty="0"/>
                    </a:p>
                  </a:txBody>
                  <a:tcPr/>
                </a:tc>
                <a:tc>
                  <a:txBody>
                    <a:bodyPr/>
                    <a:lstStyle/>
                    <a:p>
                      <a:r>
                        <a:rPr lang="en-US" dirty="0" smtClean="0"/>
                        <a:t>PHC level</a:t>
                      </a:r>
                      <a:endParaRPr lang="en-US" dirty="0"/>
                    </a:p>
                  </a:txBody>
                  <a:tcPr/>
                </a:tc>
                <a:tc>
                  <a:txBody>
                    <a:bodyPr/>
                    <a:lstStyle/>
                    <a:p>
                      <a:pPr algn="just"/>
                      <a:r>
                        <a:rPr lang="en-US" dirty="0" smtClean="0"/>
                        <a:t>Manpower (Community Health Worker</a:t>
                      </a:r>
                      <a:r>
                        <a:rPr lang="en-US" baseline="0" dirty="0" smtClean="0"/>
                        <a:t>) Training </a:t>
                      </a:r>
                      <a:r>
                        <a:rPr lang="en-US" dirty="0" smtClean="0"/>
                        <a:t> </a:t>
                      </a:r>
                      <a:endParaRPr lang="en-US"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smtClean="0"/>
                        <a:t>Rs.5.68</a:t>
                      </a:r>
                      <a:r>
                        <a:rPr lang="en-US" baseline="0" dirty="0" smtClean="0"/>
                        <a:t> </a:t>
                      </a:r>
                      <a:r>
                        <a:rPr lang="en-US" baseline="0" dirty="0" err="1" smtClean="0"/>
                        <a:t>lakhs</a:t>
                      </a:r>
                      <a:endParaRPr lang="en-US" dirty="0" smtClean="0"/>
                    </a:p>
                    <a:p>
                      <a:pPr algn="just"/>
                      <a:endParaRPr lang="en-US" dirty="0"/>
                    </a:p>
                  </a:txBody>
                  <a:tcPr/>
                </a:tc>
              </a:tr>
            </a:tbl>
          </a:graphicData>
        </a:graphic>
      </p:graphicFrame>
    </p:spTree>
    <p:extLst>
      <p:ext uri="{BB962C8B-B14F-4D97-AF65-F5344CB8AC3E}">
        <p14:creationId xmlns:p14="http://schemas.microsoft.com/office/powerpoint/2010/main" val="886802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205538"/>
          </a:xfrm>
        </p:spPr>
        <p:txBody>
          <a:bodyPr rtlCol="0">
            <a:noAutofit/>
          </a:bodyPr>
          <a:lstStyle/>
          <a:p>
            <a:pPr marL="285750" lvl="1" algn="just" eaLnBrk="1" fontAlgn="auto" hangingPunct="1">
              <a:spcAft>
                <a:spcPts val="0"/>
              </a:spcAft>
              <a:buFont typeface="Arial" pitchFamily="34" charset="0"/>
              <a:buNone/>
              <a:defRPr/>
            </a:pPr>
            <a:r>
              <a:rPr lang="en-IN" sz="1800" b="1" u="sng" dirty="0" smtClean="0">
                <a:solidFill>
                  <a:srgbClr val="FF0000"/>
                </a:solidFill>
              </a:rPr>
              <a:t>DISTRICT MENTAL HEALTH PROGRAMME:</a:t>
            </a:r>
            <a:endParaRPr lang="en-US" sz="1800" dirty="0" smtClean="0">
              <a:solidFill>
                <a:srgbClr val="FF0000"/>
              </a:solidFill>
            </a:endParaRPr>
          </a:p>
          <a:p>
            <a:pPr algn="just" eaLnBrk="1" fontAlgn="auto" hangingPunct="1">
              <a:spcAft>
                <a:spcPts val="0"/>
              </a:spcAft>
              <a:defRPr/>
            </a:pPr>
            <a:r>
              <a:rPr lang="en-IN" sz="1800" b="1" dirty="0" smtClean="0"/>
              <a:t>ISSUES</a:t>
            </a:r>
          </a:p>
          <a:p>
            <a:pPr lvl="1" algn="just" eaLnBrk="1" fontAlgn="auto" hangingPunct="1">
              <a:spcAft>
                <a:spcPts val="0"/>
              </a:spcAft>
              <a:defRPr/>
            </a:pPr>
            <a:r>
              <a:rPr lang="en-IN" sz="1800" dirty="0" smtClean="0"/>
              <a:t>Out of all the districts in the country, States/UTs have sought support for implementation of the DMHP in only 692 districts. </a:t>
            </a:r>
            <a:r>
              <a:rPr lang="en-IN" sz="1800" b="1" dirty="0" smtClean="0"/>
              <a:t>States/UTs should submit proposals through their PIPs for extending coverage to all remaining districts</a:t>
            </a:r>
            <a:r>
              <a:rPr lang="en-IN" sz="1800" dirty="0" smtClean="0"/>
              <a:t>.</a:t>
            </a:r>
            <a:endParaRPr lang="en-US" sz="1800" dirty="0" smtClean="0"/>
          </a:p>
          <a:p>
            <a:pPr lvl="1" algn="just" eaLnBrk="1" fontAlgn="auto" hangingPunct="1">
              <a:spcAft>
                <a:spcPts val="0"/>
              </a:spcAft>
              <a:defRPr/>
            </a:pPr>
            <a:r>
              <a:rPr lang="en-IN" sz="1800" b="1" dirty="0" smtClean="0"/>
              <a:t>States/UTs to ensure that all districts supported under the programme are functional</a:t>
            </a:r>
            <a:r>
              <a:rPr lang="en-US" sz="1800" b="1" dirty="0" smtClean="0"/>
              <a:t>: </a:t>
            </a:r>
            <a:r>
              <a:rPr lang="en-US" sz="1800" dirty="0" smtClean="0"/>
              <a:t>Bihar (81.5%), Haryana (86.36%), Jharkhand (41.66%), </a:t>
            </a:r>
            <a:r>
              <a:rPr lang="en-US" sz="1800" dirty="0" err="1" smtClean="0"/>
              <a:t>Telangana</a:t>
            </a:r>
            <a:r>
              <a:rPr lang="en-US" sz="1800" dirty="0" smtClean="0"/>
              <a:t> (60.60%), West Bengal (39.28%), Tripura (75%), A &amp; N Islands (33.33%) &amp; </a:t>
            </a:r>
            <a:r>
              <a:rPr lang="en-US" sz="1800" dirty="0" err="1" smtClean="0"/>
              <a:t>Puducherry</a:t>
            </a:r>
            <a:r>
              <a:rPr lang="en-US" sz="1800" dirty="0" smtClean="0"/>
              <a:t> (50%) </a:t>
            </a:r>
          </a:p>
          <a:p>
            <a:pPr lvl="1" algn="just" eaLnBrk="1" fontAlgn="auto" hangingPunct="1">
              <a:spcAft>
                <a:spcPts val="0"/>
              </a:spcAft>
              <a:defRPr/>
            </a:pPr>
            <a:r>
              <a:rPr lang="en-IN" sz="1800" dirty="0" smtClean="0"/>
              <a:t>States/UTs shall ensure timely release of funds to the State Program Division as per </a:t>
            </a:r>
            <a:r>
              <a:rPr lang="en-IN" sz="1800" dirty="0" err="1" smtClean="0"/>
              <a:t>RoP</a:t>
            </a:r>
            <a:r>
              <a:rPr lang="en-IN" sz="1800" dirty="0" smtClean="0"/>
              <a:t>.</a:t>
            </a:r>
            <a:endParaRPr lang="en-US" sz="1800" dirty="0" smtClean="0"/>
          </a:p>
          <a:p>
            <a:pPr algn="just" eaLnBrk="1" fontAlgn="auto" hangingPunct="1">
              <a:spcAft>
                <a:spcPts val="0"/>
              </a:spcAft>
              <a:buFont typeface="Arial" pitchFamily="34" charset="0"/>
              <a:buNone/>
              <a:defRPr/>
            </a:pPr>
            <a:endParaRPr lang="en-US" sz="1800" b="1" u="sng" dirty="0" smtClean="0"/>
          </a:p>
          <a:p>
            <a:pPr algn="just" eaLnBrk="1" fontAlgn="auto" hangingPunct="1">
              <a:spcAft>
                <a:spcPts val="0"/>
              </a:spcAft>
              <a:buFont typeface="Arial" pitchFamily="34" charset="0"/>
              <a:buNone/>
              <a:defRPr/>
            </a:pPr>
            <a:r>
              <a:rPr lang="en-US" sz="1800" b="1" u="sng" dirty="0" smtClean="0"/>
              <a:t>TRAINING OF MEDICAL PROFESSIONALS UNDER NIMHANS DIGITAL ACADEMY </a:t>
            </a:r>
            <a:endParaRPr lang="en-US" sz="1800" u="sng" dirty="0" smtClean="0"/>
          </a:p>
          <a:p>
            <a:pPr algn="just" eaLnBrk="1" fontAlgn="auto" hangingPunct="1">
              <a:spcAft>
                <a:spcPts val="0"/>
              </a:spcAft>
              <a:defRPr/>
            </a:pPr>
            <a:r>
              <a:rPr lang="en-US" sz="1800" dirty="0" smtClean="0"/>
              <a:t>State Governments to </a:t>
            </a:r>
            <a:r>
              <a:rPr lang="en-US" sz="1800" b="1" dirty="0" smtClean="0"/>
              <a:t>encourage their Doctors, Psychologists, Social Workers and Nurses to enroll themselves for courses on mental health in the Digital Academy </a:t>
            </a:r>
            <a:r>
              <a:rPr lang="en-US" sz="1800" dirty="0" smtClean="0"/>
              <a:t>being run by NIMHANS, Bangalore, </a:t>
            </a:r>
            <a:r>
              <a:rPr lang="en-US" sz="1800" dirty="0" err="1" smtClean="0"/>
              <a:t>Lokpriya</a:t>
            </a:r>
            <a:r>
              <a:rPr lang="en-US" sz="1800" dirty="0" smtClean="0"/>
              <a:t> </a:t>
            </a:r>
            <a:r>
              <a:rPr lang="en-US" sz="1800" dirty="0" err="1" smtClean="0"/>
              <a:t>Gopinath</a:t>
            </a:r>
            <a:r>
              <a:rPr lang="en-US" sz="1800" dirty="0" smtClean="0"/>
              <a:t> </a:t>
            </a:r>
            <a:r>
              <a:rPr lang="en-US" sz="1800" dirty="0" err="1" smtClean="0"/>
              <a:t>Bordoloi</a:t>
            </a:r>
            <a:r>
              <a:rPr lang="en-US" sz="1800" dirty="0" smtClean="0"/>
              <a:t> Regional Institute of Mental Health, </a:t>
            </a:r>
            <a:r>
              <a:rPr lang="en-US" sz="1800" dirty="0" err="1" smtClean="0"/>
              <a:t>Tezpur</a:t>
            </a:r>
            <a:r>
              <a:rPr lang="en-US" sz="1800" dirty="0" smtClean="0"/>
              <a:t> &amp; Central Institute of Psychiatry, Ranchi. </a:t>
            </a:r>
          </a:p>
          <a:p>
            <a:pPr algn="just" eaLnBrk="1" fontAlgn="auto" hangingPunct="1">
              <a:spcAft>
                <a:spcPts val="0"/>
              </a:spcAft>
              <a:defRPr/>
            </a:pPr>
            <a:endParaRPr lang="en-US" sz="1800" b="1" dirty="0" smtClean="0"/>
          </a:p>
          <a:p>
            <a:pPr algn="just" eaLnBrk="1" fontAlgn="auto" hangingPunct="1">
              <a:spcAft>
                <a:spcPts val="0"/>
              </a:spcAft>
              <a:defRPr/>
            </a:pPr>
            <a:endParaRPr lang="en-US" sz="1800" dirty="0"/>
          </a:p>
        </p:txBody>
      </p:sp>
      <p:sp>
        <p:nvSpPr>
          <p:cNvPr id="4" name="Slide Number Placeholder 3"/>
          <p:cNvSpPr>
            <a:spLocks noGrp="1"/>
          </p:cNvSpPr>
          <p:nvPr>
            <p:ph type="sldNum" sz="quarter" idx="12"/>
          </p:nvPr>
        </p:nvSpPr>
        <p:spPr/>
        <p:txBody>
          <a:bodyPr/>
          <a:lstStyle/>
          <a:p>
            <a:pPr>
              <a:defRPr/>
            </a:pPr>
            <a:fld id="{88F20FFE-60A4-4A30-80A8-53521203543F}" type="slidenum">
              <a:rPr lang="en-US"/>
              <a:pPr>
                <a:defRPr/>
              </a:pPr>
              <a:t>7</a:t>
            </a:fld>
            <a:endParaRPr lang="en-US"/>
          </a:p>
        </p:txBody>
      </p:sp>
    </p:spTree>
    <p:extLst>
      <p:ext uri="{BB962C8B-B14F-4D97-AF65-F5344CB8AC3E}">
        <p14:creationId xmlns:p14="http://schemas.microsoft.com/office/powerpoint/2010/main" val="2531519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457200" y="214290"/>
            <a:ext cx="8186766" cy="6143668"/>
          </a:xfrm>
          <a:ln>
            <a:miter lim="800000"/>
            <a:headEnd/>
            <a:tailEnd/>
          </a:ln>
          <a:extLst/>
        </p:spPr>
        <p:txBody>
          <a:bodyPr rtlCol="0">
            <a:normAutofit/>
          </a:bodyPr>
          <a:lstStyle/>
          <a:p>
            <a:pPr marL="82550" lvl="1" indent="0" algn="just" eaLnBrk="1" fontAlgn="auto" hangingPunct="1">
              <a:spcAft>
                <a:spcPts val="600"/>
              </a:spcAft>
              <a:buFont typeface="Arial" pitchFamily="34" charset="0"/>
              <a:buNone/>
              <a:defRPr/>
            </a:pPr>
            <a:r>
              <a:rPr lang="en-US" sz="2400" b="1" dirty="0" smtClean="0">
                <a:solidFill>
                  <a:srgbClr val="FF0000"/>
                </a:solidFill>
              </a:rPr>
              <a:t>Tertiary Level Activities:</a:t>
            </a:r>
          </a:p>
          <a:p>
            <a:pPr marL="82550" lvl="1" indent="0" algn="just" eaLnBrk="1" fontAlgn="auto" hangingPunct="1">
              <a:spcAft>
                <a:spcPts val="600"/>
              </a:spcAft>
              <a:buFont typeface="Arial" pitchFamily="34" charset="0"/>
              <a:buNone/>
              <a:defRPr/>
            </a:pPr>
            <a:r>
              <a:rPr lang="en-US" sz="1600" b="1" dirty="0" smtClean="0"/>
              <a:t>The continuation of the Scheme has been approved for implementation till March, 2021  </a:t>
            </a:r>
            <a:endParaRPr lang="en-IN" sz="1600" b="1" dirty="0" smtClean="0"/>
          </a:p>
          <a:p>
            <a:pPr marL="654050" lvl="1" indent="-571500" algn="just" eaLnBrk="1" fontAlgn="auto" hangingPunct="1">
              <a:spcAft>
                <a:spcPts val="600"/>
              </a:spcAft>
              <a:buFont typeface="Arial" pitchFamily="34" charset="0"/>
              <a:buNone/>
              <a:defRPr/>
            </a:pPr>
            <a:r>
              <a:rPr lang="en-IN" sz="1600" b="1" dirty="0" smtClean="0"/>
              <a:t>Manpower Development Schemes </a:t>
            </a:r>
          </a:p>
          <a:p>
            <a:pPr marL="617538" lvl="6" indent="-354013" algn="just">
              <a:spcAft>
                <a:spcPts val="600"/>
              </a:spcAft>
              <a:defRPr/>
            </a:pPr>
            <a:r>
              <a:rPr lang="en-IN" sz="1600" u="sng" dirty="0" smtClean="0"/>
              <a:t>Establishment of Centre of Excellence (Scheme A) – 25 Institutes </a:t>
            </a:r>
          </a:p>
          <a:p>
            <a:pPr marL="981075" lvl="6" indent="-358775" algn="just">
              <a:spcAft>
                <a:spcPts val="600"/>
              </a:spcAft>
              <a:buFont typeface="Arial" pitchFamily="34" charset="0"/>
              <a:buNone/>
              <a:defRPr/>
            </a:pPr>
            <a:r>
              <a:rPr lang="en-IN" sz="1600" dirty="0" smtClean="0"/>
              <a:t>	Financial support </a:t>
            </a:r>
            <a:r>
              <a:rPr lang="en-IN" sz="1600" dirty="0" err="1" smtClean="0"/>
              <a:t>upto</a:t>
            </a:r>
            <a:r>
              <a:rPr lang="en-IN" sz="1600" dirty="0" smtClean="0"/>
              <a:t> </a:t>
            </a:r>
            <a:r>
              <a:rPr lang="en-IN" sz="1600" dirty="0" err="1" smtClean="0"/>
              <a:t>Rs</a:t>
            </a:r>
            <a:r>
              <a:rPr lang="en-IN" sz="1600" dirty="0" smtClean="0"/>
              <a:t>. 36.96 Cr is provided towards construction, technical &amp; non-technical equipments, library and faculty salary to the existing Central and State Mental health Institutions for creation of PG Seats (Psychiatry: 4 seats; Clinical Psychology: 16 seats; Psychiatric Social Work: 16 seats; Psychiatric Nursing: 40 seats) – Total 76 PG seats/ </a:t>
            </a:r>
            <a:r>
              <a:rPr lang="en-IN" sz="1600" dirty="0" err="1" smtClean="0"/>
              <a:t>CoE</a:t>
            </a:r>
            <a:endParaRPr lang="en-IN" sz="1600" dirty="0" smtClean="0"/>
          </a:p>
          <a:p>
            <a:pPr marL="981075" lvl="6" indent="-358775" algn="just">
              <a:spcAft>
                <a:spcPts val="600"/>
              </a:spcAft>
              <a:buFont typeface="Arial" pitchFamily="34" charset="0"/>
              <a:buNone/>
              <a:defRPr/>
            </a:pPr>
            <a:endParaRPr lang="en-IN" sz="1600" dirty="0" smtClean="0"/>
          </a:p>
          <a:p>
            <a:pPr marL="981075" lvl="6" indent="-358775" algn="just">
              <a:spcAft>
                <a:spcPts val="600"/>
              </a:spcAft>
              <a:buFont typeface="Arial" pitchFamily="34" charset="0"/>
              <a:buNone/>
              <a:defRPr/>
            </a:pPr>
            <a:endParaRPr lang="en-IN" sz="1600" dirty="0" smtClean="0"/>
          </a:p>
          <a:p>
            <a:pPr marL="981075" lvl="6" indent="-358775" algn="just">
              <a:spcAft>
                <a:spcPts val="600"/>
              </a:spcAft>
              <a:buFont typeface="Arial" pitchFamily="34" charset="0"/>
              <a:buNone/>
              <a:defRPr/>
            </a:pPr>
            <a:endParaRPr lang="en-IN" sz="1600" dirty="0" smtClean="0"/>
          </a:p>
          <a:p>
            <a:pPr marL="981075" lvl="6" indent="-358775" algn="just">
              <a:spcAft>
                <a:spcPts val="600"/>
              </a:spcAft>
              <a:buFont typeface="Arial" pitchFamily="34" charset="0"/>
              <a:buNone/>
              <a:defRPr/>
            </a:pPr>
            <a:r>
              <a:rPr lang="en-IN" sz="1600" b="1" dirty="0" smtClean="0"/>
              <a:t>	</a:t>
            </a:r>
          </a:p>
          <a:p>
            <a:pPr marL="609600" indent="-609600" eaLnBrk="1" fontAlgn="auto" hangingPunct="1">
              <a:lnSpc>
                <a:spcPct val="80000"/>
              </a:lnSpc>
              <a:spcAft>
                <a:spcPts val="600"/>
              </a:spcAft>
              <a:buFont typeface="Arial" pitchFamily="34" charset="0"/>
              <a:buNone/>
              <a:defRPr/>
            </a:pPr>
            <a:endParaRPr lang="en-US" sz="2000" dirty="0" smtClean="0"/>
          </a:p>
          <a:p>
            <a:pPr marL="609600" indent="-609600" eaLnBrk="1" fontAlgn="auto" hangingPunct="1">
              <a:lnSpc>
                <a:spcPct val="80000"/>
              </a:lnSpc>
              <a:spcAft>
                <a:spcPts val="600"/>
              </a:spcAft>
              <a:buFont typeface="Arial" pitchFamily="34" charset="0"/>
              <a:buNone/>
              <a:defRPr/>
            </a:pPr>
            <a:endParaRPr lang="en-US" sz="2800" b="1" dirty="0" smtClean="0"/>
          </a:p>
        </p:txBody>
      </p:sp>
      <p:sp>
        <p:nvSpPr>
          <p:cNvPr id="4" name="Slide Number Placeholder 3"/>
          <p:cNvSpPr>
            <a:spLocks noGrp="1"/>
          </p:cNvSpPr>
          <p:nvPr>
            <p:ph type="sldNum" sz="quarter" idx="12"/>
          </p:nvPr>
        </p:nvSpPr>
        <p:spPr>
          <a:xfrm>
            <a:off x="6867525" y="6492875"/>
            <a:ext cx="2133600" cy="365125"/>
          </a:xfrm>
        </p:spPr>
        <p:txBody>
          <a:bodyPr/>
          <a:lstStyle/>
          <a:p>
            <a:pPr>
              <a:defRPr/>
            </a:pPr>
            <a:fld id="{A37A08EC-2AD0-4661-91BB-B91ACA2CFEF5}" type="slidenum">
              <a:rPr lang="en-US"/>
              <a:pPr>
                <a:defRPr/>
              </a:pPr>
              <a:t>8</a:t>
            </a:fld>
            <a:endParaRPr lang="en-US" dirty="0"/>
          </a:p>
        </p:txBody>
      </p:sp>
      <p:graphicFrame>
        <p:nvGraphicFramePr>
          <p:cNvPr id="10" name="Content Placeholder 4"/>
          <p:cNvGraphicFramePr>
            <a:graphicFrameLocks/>
          </p:cNvGraphicFramePr>
          <p:nvPr/>
        </p:nvGraphicFramePr>
        <p:xfrm>
          <a:off x="500063" y="3500438"/>
          <a:ext cx="8072437" cy="2549526"/>
        </p:xfrm>
        <a:graphic>
          <a:graphicData uri="http://schemas.openxmlformats.org/drawingml/2006/table">
            <a:tbl>
              <a:tblPr/>
              <a:tblGrid>
                <a:gridCol w="1375983">
                  <a:extLst>
                    <a:ext uri="{9D8B030D-6E8A-4147-A177-3AD203B41FA5}">
                      <a16:colId xmlns:a16="http://schemas.microsoft.com/office/drawing/2014/main" xmlns="" val="20000"/>
                    </a:ext>
                  </a:extLst>
                </a:gridCol>
                <a:gridCol w="1410079">
                  <a:extLst>
                    <a:ext uri="{9D8B030D-6E8A-4147-A177-3AD203B41FA5}">
                      <a16:colId xmlns:a16="http://schemas.microsoft.com/office/drawing/2014/main" xmlns="" val="20001"/>
                    </a:ext>
                  </a:extLst>
                </a:gridCol>
                <a:gridCol w="5286375">
                  <a:extLst>
                    <a:ext uri="{9D8B030D-6E8A-4147-A177-3AD203B41FA5}">
                      <a16:colId xmlns:a16="http://schemas.microsoft.com/office/drawing/2014/main" xmlns="" val="20002"/>
                    </a:ext>
                  </a:extLst>
                </a:gridCol>
              </a:tblGrid>
              <a:tr h="213369">
                <a:tc>
                  <a:txBody>
                    <a:bodyPr/>
                    <a:lstStyle/>
                    <a:p>
                      <a:pPr marL="0" marR="0" algn="ctr">
                        <a:spcBef>
                          <a:spcPts val="0"/>
                        </a:spcBef>
                        <a:spcAft>
                          <a:spcPts val="0"/>
                        </a:spcAft>
                      </a:pPr>
                      <a:r>
                        <a:rPr lang="en-US" sz="1400" b="1" dirty="0">
                          <a:latin typeface="Calibri"/>
                          <a:ea typeface="Calibri"/>
                          <a:cs typeface="Mangal"/>
                        </a:rPr>
                        <a:t>Progress</a:t>
                      </a:r>
                      <a:endParaRPr lang="en-US" sz="1400" dirty="0">
                        <a:latin typeface="Calibri"/>
                        <a:ea typeface="Calibri"/>
                        <a:cs typeface="Mangal"/>
                      </a:endParaRPr>
                    </a:p>
                  </a:txBody>
                  <a:tcPr marL="4211" marR="42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latin typeface="Calibri"/>
                          <a:ea typeface="Calibri"/>
                          <a:cs typeface="Mangal"/>
                        </a:rPr>
                        <a:t>State</a:t>
                      </a:r>
                      <a:endParaRPr lang="en-US" sz="1400">
                        <a:latin typeface="Calibri"/>
                        <a:ea typeface="Calibri"/>
                        <a:cs typeface="Mangal"/>
                      </a:endParaRPr>
                    </a:p>
                  </a:txBody>
                  <a:tcPr marL="4211" marR="42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latin typeface="Calibri"/>
                          <a:ea typeface="Calibri"/>
                          <a:cs typeface="Mangal"/>
                        </a:rPr>
                        <a:t>Institute</a:t>
                      </a:r>
                      <a:endParaRPr lang="en-US" sz="1400" dirty="0">
                        <a:latin typeface="Calibri"/>
                        <a:ea typeface="Calibri"/>
                        <a:cs typeface="Mangal"/>
                      </a:endParaRPr>
                    </a:p>
                  </a:txBody>
                  <a:tcPr marL="4211" marR="42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53269">
                <a:tc rowSpan="5">
                  <a:txBody>
                    <a:bodyPr/>
                    <a:lstStyle/>
                    <a:p>
                      <a:pPr marL="0" marR="0" algn="ctr">
                        <a:spcBef>
                          <a:spcPts val="0"/>
                        </a:spcBef>
                        <a:spcAft>
                          <a:spcPts val="0"/>
                        </a:spcAft>
                      </a:pPr>
                      <a:r>
                        <a:rPr lang="en-US" sz="1400" dirty="0">
                          <a:latin typeface="Calibri"/>
                          <a:ea typeface="Calibri"/>
                          <a:cs typeface="Mangal"/>
                        </a:rPr>
                        <a:t>0 % </a:t>
                      </a: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solidFill>
                            <a:srgbClr val="000000"/>
                          </a:solidFill>
                          <a:latin typeface="+mn-lt"/>
                          <a:ea typeface="Times New Roman"/>
                          <a:cs typeface="Calibri"/>
                        </a:rPr>
                        <a:t>Delhi</a:t>
                      </a:r>
                      <a:endParaRPr lang="en-US" sz="1400" dirty="0" smtClean="0">
                        <a:latin typeface="+mn-lt"/>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solidFill>
                            <a:srgbClr val="000000"/>
                          </a:solidFill>
                          <a:latin typeface="+mn-lt"/>
                          <a:ea typeface="Times New Roman"/>
                          <a:cs typeface="Calibri"/>
                        </a:rPr>
                        <a:t>IHBAS, Delhi </a:t>
                      </a:r>
                      <a:r>
                        <a:rPr lang="en-IN" sz="1400" b="0" kern="1200" dirty="0" smtClean="0">
                          <a:solidFill>
                            <a:schemeClr val="tx1"/>
                          </a:solidFill>
                          <a:latin typeface="+mn-lt"/>
                          <a:ea typeface="+mn-ea"/>
                          <a:cs typeface="+mn-cs"/>
                        </a:rPr>
                        <a:t>(2010-11)</a:t>
                      </a:r>
                      <a:endParaRPr lang="en-US" sz="1400" b="0" dirty="0" smtClean="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13369">
                <a:tc vMerge="1">
                  <a:txBody>
                    <a:bodyPr/>
                    <a:lstStyle/>
                    <a:p>
                      <a:endParaRPr lang="en-US"/>
                    </a:p>
                  </a:txBody>
                  <a:tcPr/>
                </a:tc>
                <a:tc>
                  <a:txBody>
                    <a:bodyPr/>
                    <a:lstStyle/>
                    <a:p>
                      <a:pPr marL="0" marR="0" algn="ctr">
                        <a:spcBef>
                          <a:spcPts val="0"/>
                        </a:spcBef>
                        <a:spcAft>
                          <a:spcPts val="0"/>
                        </a:spcAft>
                      </a:pPr>
                      <a:r>
                        <a:rPr lang="en-US" sz="1400" dirty="0" smtClean="0">
                          <a:solidFill>
                            <a:srgbClr val="000000"/>
                          </a:solidFill>
                          <a:latin typeface="+mn-lt"/>
                          <a:ea typeface="Calibri"/>
                          <a:cs typeface="Calibri"/>
                        </a:rPr>
                        <a:t>Rajasthan</a:t>
                      </a:r>
                      <a:endParaRPr lang="en-US" sz="140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dirty="0" smtClean="0">
                          <a:latin typeface="+mn-lt"/>
                          <a:ea typeface="Calibri"/>
                          <a:cs typeface="Mangal"/>
                        </a:rPr>
                        <a:t>SMS Medical College,</a:t>
                      </a:r>
                      <a:r>
                        <a:rPr lang="en-US" sz="1400" b="0" baseline="0" dirty="0" smtClean="0">
                          <a:latin typeface="+mn-lt"/>
                          <a:ea typeface="Calibri"/>
                          <a:cs typeface="Mangal"/>
                        </a:rPr>
                        <a:t> </a:t>
                      </a:r>
                      <a:r>
                        <a:rPr lang="en-IN" sz="1400" b="0" dirty="0" err="1" smtClean="0">
                          <a:latin typeface="+mn-lt"/>
                          <a:ea typeface="Calibri"/>
                          <a:cs typeface="Mangal"/>
                        </a:rPr>
                        <a:t>Jaipur</a:t>
                      </a:r>
                      <a:r>
                        <a:rPr lang="en-IN" sz="1400" b="0" dirty="0" smtClean="0">
                          <a:latin typeface="+mn-lt"/>
                          <a:ea typeface="Calibri"/>
                          <a:cs typeface="Mangal"/>
                        </a:rPr>
                        <a:t> </a:t>
                      </a:r>
                      <a:r>
                        <a:rPr lang="en-IN" sz="1400" b="0" kern="1200" dirty="0" smtClean="0">
                          <a:solidFill>
                            <a:schemeClr val="tx1"/>
                          </a:solidFill>
                          <a:latin typeface="+mn-lt"/>
                          <a:ea typeface="+mn-ea"/>
                          <a:cs typeface="+mn-cs"/>
                        </a:rPr>
                        <a:t>(2016-17)</a:t>
                      </a:r>
                      <a:endParaRPr lang="en-US" sz="1400" b="0" dirty="0" smtClean="0">
                        <a:latin typeface="+mn-lt"/>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13369">
                <a:tc vMerge="1">
                  <a:txBody>
                    <a:bodyPr/>
                    <a:lstStyle/>
                    <a:p>
                      <a:endParaRPr lang="en-US"/>
                    </a:p>
                  </a:txBody>
                  <a:tcPr/>
                </a:tc>
                <a:tc>
                  <a:txBody>
                    <a:bodyPr/>
                    <a:lstStyle/>
                    <a:p>
                      <a:pPr marL="0" marR="0" algn="ctr">
                        <a:spcBef>
                          <a:spcPts val="0"/>
                        </a:spcBef>
                        <a:spcAft>
                          <a:spcPts val="0"/>
                        </a:spcAft>
                      </a:pPr>
                      <a:r>
                        <a:rPr lang="en-IN" sz="1400" dirty="0" smtClean="0">
                          <a:latin typeface="Calibri"/>
                          <a:ea typeface="Calibri"/>
                          <a:cs typeface="Mangal"/>
                        </a:rPr>
                        <a:t>Madhya</a:t>
                      </a:r>
                      <a:r>
                        <a:rPr lang="en-IN" sz="1400" baseline="0" dirty="0" smtClean="0">
                          <a:latin typeface="Calibri"/>
                          <a:ea typeface="Calibri"/>
                          <a:cs typeface="Mangal"/>
                        </a:rPr>
                        <a:t> Pradesh</a:t>
                      </a:r>
                      <a:endParaRPr lang="en-US" sz="140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0" dirty="0">
                          <a:latin typeface="+mn-lt"/>
                          <a:ea typeface="Calibri"/>
                          <a:cs typeface="Mangal"/>
                        </a:rPr>
                        <a:t>MGM Medical College, </a:t>
                      </a:r>
                      <a:r>
                        <a:rPr lang="en-IN" sz="1400" b="0" dirty="0" smtClean="0">
                          <a:latin typeface="+mn-lt"/>
                          <a:ea typeface="Calibri"/>
                          <a:cs typeface="Mangal"/>
                        </a:rPr>
                        <a:t>Indore </a:t>
                      </a:r>
                      <a:r>
                        <a:rPr lang="en-IN" sz="1400" b="0" kern="1200" dirty="0" smtClean="0">
                          <a:solidFill>
                            <a:schemeClr val="tx1"/>
                          </a:solidFill>
                          <a:latin typeface="+mn-lt"/>
                          <a:ea typeface="+mn-ea"/>
                          <a:cs typeface="+mn-cs"/>
                        </a:rPr>
                        <a:t>(2016-17)</a:t>
                      </a:r>
                      <a:endParaRPr lang="en-US" sz="1400" b="0" dirty="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26737">
                <a:tc vMerge="1">
                  <a:txBody>
                    <a:bodyPr/>
                    <a:lstStyle/>
                    <a:p>
                      <a:endParaRPr lang="en-US"/>
                    </a:p>
                  </a:txBody>
                  <a:tcPr/>
                </a:tc>
                <a:tc>
                  <a:txBody>
                    <a:bodyPr/>
                    <a:lstStyle/>
                    <a:p>
                      <a:pPr marL="0" marR="0" algn="ctr">
                        <a:spcBef>
                          <a:spcPts val="0"/>
                        </a:spcBef>
                        <a:spcAft>
                          <a:spcPts val="0"/>
                        </a:spcAft>
                      </a:pPr>
                      <a:r>
                        <a:rPr lang="en-IN" sz="1400" b="0" dirty="0" smtClean="0">
                          <a:latin typeface="Calibri"/>
                          <a:ea typeface="Calibri"/>
                          <a:cs typeface="Mangal"/>
                        </a:rPr>
                        <a:t>Uttar</a:t>
                      </a:r>
                      <a:r>
                        <a:rPr lang="en-IN" sz="1400" b="0" baseline="0" dirty="0" smtClean="0">
                          <a:latin typeface="Calibri"/>
                          <a:ea typeface="Calibri"/>
                          <a:cs typeface="Mangal"/>
                        </a:rPr>
                        <a:t> Pradesh</a:t>
                      </a:r>
                      <a:r>
                        <a:rPr lang="en-IN" sz="1400" b="0" dirty="0" smtClean="0">
                          <a:latin typeface="Calibri"/>
                          <a:ea typeface="Calibri"/>
                          <a:cs typeface="Mangal"/>
                        </a:rPr>
                        <a:t> </a:t>
                      </a:r>
                      <a:r>
                        <a:rPr lang="en-IN" sz="1400" b="0" dirty="0">
                          <a:latin typeface="Calibri"/>
                          <a:ea typeface="Calibri"/>
                          <a:cs typeface="Mangal"/>
                        </a:rPr>
                        <a:t>Pradesh</a:t>
                      </a:r>
                      <a:endParaRPr lang="en-US" sz="1400" b="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dirty="0">
                          <a:latin typeface="+mn-lt"/>
                          <a:ea typeface="Calibri"/>
                          <a:cs typeface="Mangal"/>
                        </a:rPr>
                        <a:t>King George Medical University, </a:t>
                      </a:r>
                      <a:r>
                        <a:rPr lang="en-IN" sz="1400" b="0" dirty="0" err="1" smtClean="0">
                          <a:latin typeface="+mn-lt"/>
                          <a:ea typeface="Calibri"/>
                          <a:cs typeface="Mangal"/>
                        </a:rPr>
                        <a:t>Lucknow</a:t>
                      </a:r>
                      <a:r>
                        <a:rPr lang="en-IN" sz="1400" b="0" dirty="0" smtClean="0">
                          <a:latin typeface="+mn-lt"/>
                          <a:ea typeface="Calibri"/>
                          <a:cs typeface="Mangal"/>
                        </a:rPr>
                        <a:t> </a:t>
                      </a:r>
                      <a:r>
                        <a:rPr lang="en-IN" sz="1400" b="0" kern="1200" dirty="0" smtClean="0">
                          <a:solidFill>
                            <a:schemeClr val="tx1"/>
                          </a:solidFill>
                          <a:latin typeface="+mn-lt"/>
                          <a:ea typeface="+mn-ea"/>
                          <a:cs typeface="+mn-cs"/>
                        </a:rPr>
                        <a:t>(2016-17)</a:t>
                      </a:r>
                      <a:endParaRPr lang="en-US" sz="1400" b="0" dirty="0" smtClean="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23028">
                <a:tc vMerge="1">
                  <a:txBody>
                    <a:bodyPr/>
                    <a:lstStyle/>
                    <a:p>
                      <a:endParaRPr lang="en-US"/>
                    </a:p>
                  </a:txBody>
                  <a:tcPr/>
                </a:tc>
                <a:tc>
                  <a:txBody>
                    <a:bodyPr/>
                    <a:lstStyle/>
                    <a:p>
                      <a:pPr marL="0" marR="0" algn="ctr">
                        <a:spcBef>
                          <a:spcPts val="0"/>
                        </a:spcBef>
                        <a:spcAft>
                          <a:spcPts val="0"/>
                        </a:spcAft>
                      </a:pPr>
                      <a:r>
                        <a:rPr lang="en-IN" sz="1400" dirty="0" err="1">
                          <a:latin typeface="Calibri"/>
                          <a:ea typeface="Calibri"/>
                          <a:cs typeface="Mangal"/>
                        </a:rPr>
                        <a:t>Telangana</a:t>
                      </a:r>
                      <a:endParaRPr lang="en-US" sz="140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err="1" smtClean="0">
                          <a:latin typeface="Calibri"/>
                          <a:ea typeface="Calibri"/>
                          <a:cs typeface="Mangal"/>
                        </a:rPr>
                        <a:t>Kakatiya</a:t>
                      </a:r>
                      <a:r>
                        <a:rPr lang="en-US" sz="1400" dirty="0" smtClean="0">
                          <a:latin typeface="Calibri"/>
                          <a:ea typeface="Calibri"/>
                          <a:cs typeface="Mangal"/>
                        </a:rPr>
                        <a:t> </a:t>
                      </a:r>
                      <a:r>
                        <a:rPr lang="en-US" sz="1400" dirty="0">
                          <a:latin typeface="Calibri"/>
                          <a:ea typeface="Calibri"/>
                          <a:cs typeface="Mangal"/>
                        </a:rPr>
                        <a:t>Medical College, </a:t>
                      </a:r>
                      <a:r>
                        <a:rPr lang="en-US" sz="1400" dirty="0" smtClean="0">
                          <a:latin typeface="Calibri"/>
                          <a:ea typeface="Calibri"/>
                          <a:cs typeface="Mangal"/>
                        </a:rPr>
                        <a:t>Warangal </a:t>
                      </a:r>
                      <a:r>
                        <a:rPr lang="en-IN" sz="1400" b="0" kern="1200" dirty="0" smtClean="0">
                          <a:solidFill>
                            <a:schemeClr val="tx1"/>
                          </a:solidFill>
                          <a:latin typeface="+mn-lt"/>
                          <a:ea typeface="+mn-ea"/>
                          <a:cs typeface="+mn-cs"/>
                        </a:rPr>
                        <a:t>(2017-18)</a:t>
                      </a:r>
                      <a:endParaRPr lang="en-US" sz="1400" b="0" dirty="0" smtClean="0">
                        <a:latin typeface="+mn-lt"/>
                        <a:ea typeface="Calibri"/>
                        <a:cs typeface="Mangal"/>
                      </a:endParaRPr>
                    </a:p>
                  </a:txBody>
                  <a:tcPr marL="4211" marR="421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13369">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mn-lt"/>
                          <a:ea typeface="Calibri"/>
                          <a:cs typeface="Mangal"/>
                        </a:rPr>
                        <a:t>0 % - 25 %</a:t>
                      </a:r>
                    </a:p>
                    <a:p>
                      <a:pPr marL="0" marR="0" algn="ctr">
                        <a:spcBef>
                          <a:spcPts val="0"/>
                        </a:spcBef>
                        <a:spcAft>
                          <a:spcPts val="0"/>
                        </a:spcAft>
                      </a:pPr>
                      <a:endParaRPr lang="en-US" sz="140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err="1" smtClean="0">
                          <a:latin typeface="+mn-lt"/>
                          <a:ea typeface="Calibri"/>
                          <a:cs typeface="Mangal"/>
                        </a:rPr>
                        <a:t>Telangana</a:t>
                      </a:r>
                      <a:endParaRPr lang="en-US" sz="1400" dirty="0" smtClean="0">
                        <a:latin typeface="+mn-lt"/>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kern="1200" dirty="0" smtClean="0">
                          <a:solidFill>
                            <a:schemeClr val="tx1"/>
                          </a:solidFill>
                          <a:latin typeface="+mn-lt"/>
                          <a:ea typeface="+mn-ea"/>
                          <a:cs typeface="+mn-cs"/>
                        </a:rPr>
                        <a:t>Institute of Mental Health, Hyderabad </a:t>
                      </a:r>
                      <a:r>
                        <a:rPr lang="en-IN" sz="1400" b="0" kern="1200" dirty="0" smtClean="0">
                          <a:solidFill>
                            <a:schemeClr val="tx1"/>
                          </a:solidFill>
                          <a:latin typeface="+mn-lt"/>
                          <a:ea typeface="+mn-ea"/>
                          <a:cs typeface="+mn-cs"/>
                        </a:rPr>
                        <a:t>(2009-10)</a:t>
                      </a:r>
                      <a:endParaRPr lang="en-US" sz="1400" b="0" dirty="0" smtClean="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13369">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solidFill>
                            <a:srgbClr val="000000"/>
                          </a:solidFill>
                          <a:latin typeface="+mn-lt"/>
                          <a:ea typeface="Calibri"/>
                          <a:cs typeface="Times New Roman"/>
                        </a:rPr>
                        <a:t>Goa </a:t>
                      </a:r>
                      <a:endParaRPr lang="en-US" sz="1400" dirty="0" smtClean="0">
                        <a:latin typeface="+mn-lt"/>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latin typeface="+mn-lt"/>
                          <a:ea typeface="Calibri"/>
                          <a:cs typeface="Mangal"/>
                        </a:rPr>
                        <a:t>Institute of Psychiatry and Human Behaviour, </a:t>
                      </a:r>
                      <a:r>
                        <a:rPr lang="en-IN" sz="1400" dirty="0" err="1" smtClean="0">
                          <a:latin typeface="+mn-lt"/>
                          <a:ea typeface="Calibri"/>
                          <a:cs typeface="Mangal"/>
                        </a:rPr>
                        <a:t>Bambolim</a:t>
                      </a:r>
                      <a:r>
                        <a:rPr lang="en-IN" sz="1400" dirty="0" smtClean="0">
                          <a:latin typeface="+mn-lt"/>
                          <a:ea typeface="Calibri"/>
                          <a:cs typeface="Mangal"/>
                        </a:rPr>
                        <a:t> </a:t>
                      </a:r>
                      <a:r>
                        <a:rPr lang="en-IN" sz="1400" b="0" kern="1200" dirty="0" smtClean="0">
                          <a:solidFill>
                            <a:schemeClr val="tx1"/>
                          </a:solidFill>
                          <a:latin typeface="+mn-lt"/>
                          <a:ea typeface="+mn-ea"/>
                          <a:cs typeface="+mn-cs"/>
                        </a:rPr>
                        <a:t>(2015-16)</a:t>
                      </a:r>
                      <a:endParaRPr lang="en-US" sz="1400" b="0" dirty="0" smtClean="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45374">
                <a:tc vMerge="1">
                  <a:txBody>
                    <a:bodyPr/>
                    <a:lstStyle/>
                    <a:p>
                      <a:endParaRPr lang="en-US"/>
                    </a:p>
                  </a:txBody>
                  <a:tcPr/>
                </a:tc>
                <a:tc>
                  <a:txBody>
                    <a:bodyPr/>
                    <a:lstStyle/>
                    <a:p>
                      <a:pPr marL="0" marR="0" algn="ctr">
                        <a:spcBef>
                          <a:spcPts val="0"/>
                        </a:spcBef>
                        <a:spcAft>
                          <a:spcPts val="0"/>
                        </a:spcAft>
                      </a:pPr>
                      <a:r>
                        <a:rPr lang="en-US" sz="1400" dirty="0" smtClean="0">
                          <a:latin typeface="Calibri"/>
                          <a:ea typeface="Calibri"/>
                          <a:cs typeface="Mangal"/>
                        </a:rPr>
                        <a:t>Punjab</a:t>
                      </a:r>
                      <a:endParaRPr lang="en-US" sz="140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IN" sz="1400" dirty="0">
                          <a:latin typeface="+mn-lt"/>
                          <a:ea typeface="Calibri"/>
                          <a:cs typeface="Mangal"/>
                        </a:rPr>
                        <a:t>Institute of Mental Health, </a:t>
                      </a:r>
                      <a:r>
                        <a:rPr lang="en-IN" sz="1400" dirty="0" smtClean="0">
                          <a:latin typeface="+mn-lt"/>
                          <a:ea typeface="Calibri"/>
                          <a:cs typeface="Mangal"/>
                        </a:rPr>
                        <a:t>Amritsar </a:t>
                      </a:r>
                      <a:r>
                        <a:rPr lang="en-IN" sz="1400" b="0" kern="1200" dirty="0" smtClean="0">
                          <a:solidFill>
                            <a:schemeClr val="tx1"/>
                          </a:solidFill>
                          <a:latin typeface="+mn-lt"/>
                          <a:ea typeface="+mn-ea"/>
                          <a:cs typeface="+mn-cs"/>
                        </a:rPr>
                        <a:t>(2015-16)</a:t>
                      </a:r>
                      <a:endParaRPr lang="en-US" sz="1400" b="0" dirty="0" smtClean="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34273">
                <a:tc vMerge="1">
                  <a:txBody>
                    <a:bodyPr/>
                    <a:lstStyle/>
                    <a:p>
                      <a:endParaRPr lang="en-US"/>
                    </a:p>
                  </a:txBody>
                  <a:tcPr/>
                </a:tc>
                <a:tc>
                  <a:txBody>
                    <a:bodyPr/>
                    <a:lstStyle/>
                    <a:p>
                      <a:pPr marL="0" marR="0" algn="ctr">
                        <a:spcBef>
                          <a:spcPts val="0"/>
                        </a:spcBef>
                        <a:spcAft>
                          <a:spcPts val="0"/>
                        </a:spcAft>
                      </a:pPr>
                      <a:r>
                        <a:rPr lang="en-IN" sz="1400" dirty="0" smtClean="0">
                          <a:solidFill>
                            <a:srgbClr val="000000"/>
                          </a:solidFill>
                          <a:latin typeface="+mn-lt"/>
                          <a:ea typeface="Calibri"/>
                          <a:cs typeface="Times New Roman"/>
                        </a:rPr>
                        <a:t>Rajasthan</a:t>
                      </a:r>
                      <a:endParaRPr lang="en-US" sz="1400" dirty="0">
                        <a:latin typeface="Calibri"/>
                        <a:ea typeface="Calibri"/>
                        <a:cs typeface="Mangal"/>
                      </a:endParaRPr>
                    </a:p>
                  </a:txBody>
                  <a:tcPr marL="4211" marR="42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dirty="0" smtClean="0">
                          <a:latin typeface="+mn-lt"/>
                          <a:ea typeface="Calibri"/>
                          <a:cs typeface="Mangal"/>
                        </a:rPr>
                        <a:t>S.P. Medical College, Bikaner </a:t>
                      </a:r>
                      <a:r>
                        <a:rPr lang="en-IN" sz="1400" b="0" kern="1200" dirty="0" smtClean="0">
                          <a:solidFill>
                            <a:schemeClr val="tx1"/>
                          </a:solidFill>
                          <a:latin typeface="+mn-lt"/>
                          <a:ea typeface="+mn-ea"/>
                          <a:cs typeface="+mn-cs"/>
                        </a:rPr>
                        <a:t>(2016-17)</a:t>
                      </a:r>
                      <a:r>
                        <a:rPr lang="en-IN" sz="1400" dirty="0" smtClean="0">
                          <a:latin typeface="+mn-lt"/>
                          <a:ea typeface="Calibri"/>
                          <a:cs typeface="Mangal"/>
                        </a:rPr>
                        <a:t> </a:t>
                      </a:r>
                      <a:endParaRPr lang="en-US" sz="1400" b="0" dirty="0" smtClean="0">
                        <a:latin typeface="+mn-lt"/>
                        <a:ea typeface="Calibri"/>
                        <a:cs typeface="Mangal"/>
                      </a:endParaRPr>
                    </a:p>
                  </a:txBody>
                  <a:tcPr marL="114299" marR="1142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a:ln>
            <a:miter lim="800000"/>
            <a:headEnd/>
            <a:tailEnd/>
          </a:ln>
          <a:extLst/>
        </p:spPr>
        <p:txBody>
          <a:bodyPr rtlCol="0">
            <a:normAutofit/>
          </a:bodyPr>
          <a:lstStyle/>
          <a:p>
            <a:pPr marL="617538" lvl="6" indent="-354013" algn="just">
              <a:spcAft>
                <a:spcPts val="600"/>
              </a:spcAft>
              <a:defRPr/>
            </a:pPr>
            <a:r>
              <a:rPr lang="en-IN" sz="1600" u="sng" dirty="0" smtClean="0"/>
              <a:t>Strengthening/Establishment of Post Graduate Departments in mental health specialties (Scheme-B)</a:t>
            </a:r>
            <a:r>
              <a:rPr lang="en-IN" sz="1600" dirty="0" smtClean="0"/>
              <a:t>  - 47 PG Departments </a:t>
            </a:r>
          </a:p>
          <a:p>
            <a:pPr marL="976313" lvl="6" indent="-354013" algn="just">
              <a:spcAft>
                <a:spcPts val="600"/>
              </a:spcAft>
              <a:buFont typeface="Arial" pitchFamily="34" charset="0"/>
              <a:buNone/>
              <a:defRPr/>
            </a:pPr>
            <a:r>
              <a:rPr lang="en-US" sz="1600" dirty="0" smtClean="0"/>
              <a:t>	F</a:t>
            </a:r>
            <a:r>
              <a:rPr lang="en-IN" sz="1600" dirty="0" smtClean="0"/>
              <a:t>inancial support </a:t>
            </a:r>
            <a:r>
              <a:rPr lang="en-IN" sz="1600" dirty="0" err="1" smtClean="0"/>
              <a:t>upto</a:t>
            </a:r>
            <a:r>
              <a:rPr lang="en-IN" sz="1600" dirty="0" smtClean="0"/>
              <a:t> Rs. 2.90 Cr is provided towards capital works and faculty support to the existing Central and State Mental health Institutions for strengthening/establishment of one or more of the Post Graduate Departments in mental health specialties for creation of PG Seats (Psychiatry: 2 seats; Clinical Psychology: 8 seats; Psychiatric Social Work: 8 seats; Psychiatric Nursing: 20 seats) </a:t>
            </a:r>
          </a:p>
          <a:p>
            <a:pPr marL="976313" lvl="6" indent="-354013" algn="just">
              <a:spcAft>
                <a:spcPts val="600"/>
              </a:spcAft>
              <a:buFont typeface="Arial" pitchFamily="34" charset="0"/>
              <a:buNone/>
              <a:defRPr/>
            </a:pPr>
            <a:r>
              <a:rPr lang="en-IN" sz="1600" b="1" dirty="0" smtClean="0"/>
              <a:t>	</a:t>
            </a:r>
            <a:endParaRPr lang="en-US" sz="1600" b="1" dirty="0" smtClean="0"/>
          </a:p>
          <a:p>
            <a:pPr eaLnBrk="1" fontAlgn="auto" hangingPunct="1">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E340F492-25B1-4481-B161-C58B739CE7D1}" type="slidenum">
              <a:rPr lang="en-US"/>
              <a:pPr>
                <a:defRPr/>
              </a:pPr>
              <a:t>9</a:t>
            </a:fld>
            <a:endParaRPr lang="en-US"/>
          </a:p>
        </p:txBody>
      </p:sp>
      <p:graphicFrame>
        <p:nvGraphicFramePr>
          <p:cNvPr id="5" name="Table 4"/>
          <p:cNvGraphicFramePr>
            <a:graphicFrameLocks noGrp="1"/>
          </p:cNvGraphicFramePr>
          <p:nvPr/>
        </p:nvGraphicFramePr>
        <p:xfrm>
          <a:off x="428625" y="2714625"/>
          <a:ext cx="8143875" cy="2857502"/>
        </p:xfrm>
        <a:graphic>
          <a:graphicData uri="http://schemas.openxmlformats.org/drawingml/2006/table">
            <a:tbl>
              <a:tblPr/>
              <a:tblGrid>
                <a:gridCol w="1214438">
                  <a:extLst>
                    <a:ext uri="{9D8B030D-6E8A-4147-A177-3AD203B41FA5}">
                      <a16:colId xmlns:a16="http://schemas.microsoft.com/office/drawing/2014/main" xmlns="" val="20000"/>
                    </a:ext>
                  </a:extLst>
                </a:gridCol>
                <a:gridCol w="1571625">
                  <a:extLst>
                    <a:ext uri="{9D8B030D-6E8A-4147-A177-3AD203B41FA5}">
                      <a16:colId xmlns:a16="http://schemas.microsoft.com/office/drawing/2014/main" xmlns="" val="20001"/>
                    </a:ext>
                  </a:extLst>
                </a:gridCol>
                <a:gridCol w="5357812">
                  <a:extLst>
                    <a:ext uri="{9D8B030D-6E8A-4147-A177-3AD203B41FA5}">
                      <a16:colId xmlns:a16="http://schemas.microsoft.com/office/drawing/2014/main" xmlns="" val="20002"/>
                    </a:ext>
                  </a:extLst>
                </a:gridCol>
              </a:tblGrid>
              <a:tr h="213360">
                <a:tc>
                  <a:txBody>
                    <a:bodyPr/>
                    <a:lstStyle/>
                    <a:p>
                      <a:pPr marL="0" marR="0" algn="ctr">
                        <a:spcBef>
                          <a:spcPts val="0"/>
                        </a:spcBef>
                        <a:spcAft>
                          <a:spcPts val="0"/>
                        </a:spcAft>
                      </a:pPr>
                      <a:r>
                        <a:rPr lang="en-US" sz="1400" b="1" dirty="0">
                          <a:latin typeface="Calibri"/>
                          <a:ea typeface="Calibri"/>
                          <a:cs typeface="Mangal"/>
                        </a:rPr>
                        <a:t>Progress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latin typeface="Calibri"/>
                          <a:ea typeface="Calibri"/>
                          <a:cs typeface="Mangal"/>
                        </a:rPr>
                        <a:t>State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latin typeface="Calibri"/>
                          <a:ea typeface="Calibri"/>
                          <a:cs typeface="Mangal"/>
                        </a:rPr>
                        <a:t>Institute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58137">
                <a:tc rowSpan="7">
                  <a:txBody>
                    <a:bodyPr/>
                    <a:lstStyle/>
                    <a:p>
                      <a:pPr marL="0" marR="0" algn="ctr">
                        <a:spcBef>
                          <a:spcPts val="0"/>
                        </a:spcBef>
                        <a:spcAft>
                          <a:spcPts val="0"/>
                        </a:spcAft>
                      </a:pPr>
                      <a:r>
                        <a:rPr lang="en-US" sz="1400" dirty="0">
                          <a:latin typeface="Calibri"/>
                          <a:ea typeface="Calibri"/>
                          <a:cs typeface="Mangal"/>
                        </a:rPr>
                        <a:t>0 </a:t>
                      </a:r>
                      <a:r>
                        <a:rPr lang="en-US" sz="1400" dirty="0" smtClean="0">
                          <a:latin typeface="Calibri"/>
                          <a:ea typeface="Calibri"/>
                          <a:cs typeface="Mangal"/>
                        </a:rPr>
                        <a:t>%</a:t>
                      </a:r>
                      <a:endParaRPr lang="en-US" sz="1400" dirty="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smtClean="0">
                          <a:latin typeface="Calibri"/>
                          <a:ea typeface="Calibri"/>
                          <a:cs typeface="Mangal"/>
                        </a:rPr>
                        <a:t>Maharashtra</a:t>
                      </a:r>
                      <a:endParaRPr lang="en-US" sz="1400" dirty="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kern="1200" dirty="0" smtClean="0">
                          <a:solidFill>
                            <a:schemeClr val="tx1"/>
                          </a:solidFill>
                          <a:latin typeface="+mn-lt"/>
                          <a:ea typeface="+mn-ea"/>
                          <a:cs typeface="+mn-cs"/>
                        </a:rPr>
                        <a:t>Regional Mental Hospital, </a:t>
                      </a:r>
                      <a:r>
                        <a:rPr lang="en-IN" sz="1400" b="0" kern="1200" dirty="0" err="1" smtClean="0">
                          <a:solidFill>
                            <a:schemeClr val="tx1"/>
                          </a:solidFill>
                          <a:latin typeface="+mn-lt"/>
                          <a:ea typeface="+mn-ea"/>
                          <a:cs typeface="+mn-cs"/>
                        </a:rPr>
                        <a:t>Pune</a:t>
                      </a:r>
                      <a:r>
                        <a:rPr lang="en-IN" sz="1400" b="0" kern="1200" dirty="0" smtClean="0">
                          <a:solidFill>
                            <a:schemeClr val="tx1"/>
                          </a:solidFill>
                          <a:latin typeface="+mn-lt"/>
                          <a:ea typeface="+mn-ea"/>
                          <a:cs typeface="+mn-cs"/>
                        </a:rPr>
                        <a:t> (2015-16)</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57188">
                <a:tc vMerge="1">
                  <a:txBody>
                    <a:bodyPr/>
                    <a:lstStyle/>
                    <a:p>
                      <a:endParaRPr lang="en-US"/>
                    </a:p>
                  </a:txBody>
                  <a:tcPr/>
                </a:tc>
                <a:tc>
                  <a:txBody>
                    <a:bodyPr/>
                    <a:lstStyle/>
                    <a:p>
                      <a:endParaRPr lang="en-US" sz="180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kern="1200" dirty="0" smtClean="0">
                          <a:solidFill>
                            <a:schemeClr val="tx1"/>
                          </a:solidFill>
                          <a:latin typeface="+mn-lt"/>
                          <a:ea typeface="+mn-ea"/>
                          <a:cs typeface="+mn-cs"/>
                        </a:rPr>
                        <a:t>Regional Mental Hospital, Thane (2015-16)</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68620">
                <a:tc vMerge="1">
                  <a:txBody>
                    <a:bodyPr/>
                    <a:lstStyle/>
                    <a:p>
                      <a:endParaRPr lang="en-US"/>
                    </a:p>
                  </a:txBody>
                  <a:tcPr/>
                </a:tc>
                <a:tc>
                  <a:txBody>
                    <a:bodyPr/>
                    <a:lstStyle/>
                    <a:p>
                      <a:endParaRPr lang="en-US" sz="180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kern="1200" dirty="0" smtClean="0">
                          <a:solidFill>
                            <a:schemeClr val="tx1"/>
                          </a:solidFill>
                          <a:latin typeface="+mn-lt"/>
                          <a:ea typeface="+mn-ea"/>
                          <a:cs typeface="+mn-cs"/>
                        </a:rPr>
                        <a:t>Regional Mental Hospital, Nagpur (2015-16)</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13360">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solidFill>
                            <a:srgbClr val="000000"/>
                          </a:solidFill>
                          <a:latin typeface="+mn-lt"/>
                          <a:ea typeface="Times New Roman"/>
                          <a:cs typeface="Times New Roman"/>
                        </a:rPr>
                        <a:t>J &amp; K</a:t>
                      </a:r>
                      <a:endParaRPr lang="en-US" sz="140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err="1" smtClean="0">
                          <a:solidFill>
                            <a:srgbClr val="000000"/>
                          </a:solidFill>
                          <a:latin typeface="+mn-lt"/>
                          <a:ea typeface="Times New Roman"/>
                          <a:cs typeface="Times New Roman"/>
                        </a:rPr>
                        <a:t>Sher</a:t>
                      </a:r>
                      <a:r>
                        <a:rPr lang="en-IN" sz="1400" dirty="0" smtClean="0">
                          <a:solidFill>
                            <a:srgbClr val="000000"/>
                          </a:solidFill>
                          <a:latin typeface="+mn-lt"/>
                          <a:ea typeface="Times New Roman"/>
                          <a:cs typeface="Times New Roman"/>
                        </a:rPr>
                        <a:t>-</a:t>
                      </a:r>
                      <a:r>
                        <a:rPr lang="en-IN" sz="1400" dirty="0" err="1" smtClean="0">
                          <a:solidFill>
                            <a:srgbClr val="000000"/>
                          </a:solidFill>
                          <a:latin typeface="+mn-lt"/>
                          <a:ea typeface="Times New Roman"/>
                          <a:cs typeface="Times New Roman"/>
                        </a:rPr>
                        <a:t>i</a:t>
                      </a:r>
                      <a:r>
                        <a:rPr lang="en-IN" sz="1400" dirty="0" smtClean="0">
                          <a:solidFill>
                            <a:srgbClr val="000000"/>
                          </a:solidFill>
                          <a:latin typeface="+mn-lt"/>
                          <a:ea typeface="Times New Roman"/>
                          <a:cs typeface="Times New Roman"/>
                        </a:rPr>
                        <a:t>-Kashmir Institute of Medical Sciences, Srinagar </a:t>
                      </a:r>
                      <a:r>
                        <a:rPr lang="en-IN" sz="1400" b="0" kern="1200" dirty="0" smtClean="0">
                          <a:solidFill>
                            <a:schemeClr val="tx1"/>
                          </a:solidFill>
                          <a:latin typeface="+mn-lt"/>
                          <a:ea typeface="+mn-ea"/>
                          <a:cs typeface="+mn-cs"/>
                        </a:rPr>
                        <a:t>(2015-16)</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18148">
                <a:tc vMerge="1">
                  <a:txBody>
                    <a:bodyPr/>
                    <a:lstStyle/>
                    <a:p>
                      <a:endParaRPr lang="en-US"/>
                    </a:p>
                  </a:txBody>
                  <a:tcPr/>
                </a:tc>
                <a:tc>
                  <a:txBody>
                    <a:bodyPr/>
                    <a:lstStyle/>
                    <a:p>
                      <a:pPr marL="0" marR="0" algn="ctr">
                        <a:spcBef>
                          <a:spcPts val="0"/>
                        </a:spcBef>
                        <a:spcAft>
                          <a:spcPts val="0"/>
                        </a:spcAft>
                      </a:pPr>
                      <a:r>
                        <a:rPr lang="en-US" sz="1400" dirty="0" smtClean="0">
                          <a:latin typeface="Calibri"/>
                          <a:ea typeface="Calibri"/>
                          <a:cs typeface="Mangal"/>
                        </a:rPr>
                        <a:t>Madhya Pradesh</a:t>
                      </a:r>
                      <a:endParaRPr lang="en-US" sz="1400" dirty="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kern="1200" dirty="0" err="1" smtClean="0">
                          <a:solidFill>
                            <a:schemeClr val="tx1"/>
                          </a:solidFill>
                          <a:latin typeface="+mn-lt"/>
                          <a:ea typeface="+mn-ea"/>
                          <a:cs typeface="+mn-cs"/>
                        </a:rPr>
                        <a:t>Shyam</a:t>
                      </a:r>
                      <a:r>
                        <a:rPr lang="en-IN" sz="1400" b="0" kern="1200" dirty="0" smtClean="0">
                          <a:solidFill>
                            <a:schemeClr val="tx1"/>
                          </a:solidFill>
                          <a:latin typeface="+mn-lt"/>
                          <a:ea typeface="+mn-ea"/>
                          <a:cs typeface="+mn-cs"/>
                        </a:rPr>
                        <a:t> Shah Medical College, </a:t>
                      </a:r>
                      <a:r>
                        <a:rPr lang="en-IN" sz="1400" b="0" kern="1200" dirty="0" err="1" smtClean="0">
                          <a:solidFill>
                            <a:schemeClr val="tx1"/>
                          </a:solidFill>
                          <a:latin typeface="+mn-lt"/>
                          <a:ea typeface="+mn-ea"/>
                          <a:cs typeface="+mn-cs"/>
                        </a:rPr>
                        <a:t>Rewa</a:t>
                      </a:r>
                      <a:r>
                        <a:rPr lang="en-IN" sz="1400" b="0" kern="1200" dirty="0" smtClean="0">
                          <a:solidFill>
                            <a:schemeClr val="tx1"/>
                          </a:solidFill>
                          <a:latin typeface="+mn-lt"/>
                          <a:ea typeface="+mn-ea"/>
                          <a:cs typeface="+mn-cs"/>
                        </a:rPr>
                        <a:t> (2016-17)</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500063">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solidFill>
                            <a:srgbClr val="000000"/>
                          </a:solidFill>
                          <a:latin typeface="+mn-lt"/>
                          <a:ea typeface="Times New Roman"/>
                          <a:cs typeface="Times New Roman"/>
                        </a:rPr>
                        <a:t>Himachal Pradesh</a:t>
                      </a:r>
                      <a:endParaRPr lang="en-US" sz="140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err="1" smtClean="0">
                          <a:solidFill>
                            <a:srgbClr val="000000"/>
                          </a:solidFill>
                          <a:latin typeface="+mn-lt"/>
                          <a:ea typeface="Times New Roman"/>
                          <a:cs typeface="Times New Roman"/>
                        </a:rPr>
                        <a:t>Indira</a:t>
                      </a:r>
                      <a:r>
                        <a:rPr lang="en-IN" sz="1400" dirty="0" smtClean="0">
                          <a:solidFill>
                            <a:srgbClr val="000000"/>
                          </a:solidFill>
                          <a:latin typeface="+mn-lt"/>
                          <a:ea typeface="Times New Roman"/>
                          <a:cs typeface="Times New Roman"/>
                        </a:rPr>
                        <a:t> Gandhi Medical College &amp; Hospital, </a:t>
                      </a:r>
                      <a:r>
                        <a:rPr lang="en-IN" sz="1400" dirty="0" err="1" smtClean="0">
                          <a:solidFill>
                            <a:srgbClr val="000000"/>
                          </a:solidFill>
                          <a:latin typeface="+mn-lt"/>
                          <a:ea typeface="Times New Roman"/>
                          <a:cs typeface="Times New Roman"/>
                        </a:rPr>
                        <a:t>Shimla</a:t>
                      </a:r>
                      <a:r>
                        <a:rPr lang="en-IN" sz="1400" dirty="0" smtClean="0">
                          <a:solidFill>
                            <a:srgbClr val="000000"/>
                          </a:solidFill>
                          <a:latin typeface="+mn-lt"/>
                          <a:ea typeface="Times New Roman"/>
                          <a:cs typeface="Times New Roman"/>
                        </a:rPr>
                        <a:t> </a:t>
                      </a:r>
                      <a:r>
                        <a:rPr lang="en-IN" sz="1400" b="0" kern="1200" dirty="0" smtClean="0">
                          <a:solidFill>
                            <a:schemeClr val="tx1"/>
                          </a:solidFill>
                          <a:latin typeface="+mn-lt"/>
                          <a:ea typeface="+mn-ea"/>
                          <a:cs typeface="+mn-cs"/>
                        </a:rPr>
                        <a:t>(2017-18)</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28626">
                <a:tc vMerge="1">
                  <a:txBody>
                    <a:bodyPr/>
                    <a:lstStyle/>
                    <a:p>
                      <a:endParaRPr lang="en-US"/>
                    </a:p>
                  </a:txBody>
                  <a:tcPr/>
                </a:tc>
                <a:tc>
                  <a:txBody>
                    <a:bodyPr/>
                    <a:lstStyle/>
                    <a:p>
                      <a:pPr marL="0" marR="0" algn="ctr">
                        <a:spcBef>
                          <a:spcPts val="0"/>
                        </a:spcBef>
                        <a:spcAft>
                          <a:spcPts val="0"/>
                        </a:spcAft>
                      </a:pPr>
                      <a:r>
                        <a:rPr lang="en-US" sz="1400" dirty="0" smtClean="0">
                          <a:latin typeface="Calibri"/>
                          <a:ea typeface="Calibri"/>
                          <a:cs typeface="Mangal"/>
                        </a:rPr>
                        <a:t>Karnataka</a:t>
                      </a:r>
                      <a:endParaRPr lang="en-US" sz="1400" dirty="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0" kern="1200" dirty="0" smtClean="0">
                          <a:solidFill>
                            <a:schemeClr val="tx1"/>
                          </a:solidFill>
                          <a:latin typeface="+mn-lt"/>
                          <a:ea typeface="+mn-ea"/>
                          <a:cs typeface="+mn-cs"/>
                        </a:rPr>
                        <a:t>Karnataka Institute of Medical Sciences, </a:t>
                      </a:r>
                      <a:r>
                        <a:rPr lang="en-IN" sz="1400" b="0" kern="1200" dirty="0" err="1" smtClean="0">
                          <a:solidFill>
                            <a:schemeClr val="tx1"/>
                          </a:solidFill>
                          <a:latin typeface="+mn-lt"/>
                          <a:ea typeface="+mn-ea"/>
                          <a:cs typeface="+mn-cs"/>
                        </a:rPr>
                        <a:t>Hubbali</a:t>
                      </a:r>
                      <a:r>
                        <a:rPr lang="en-IN" sz="1400" b="0" kern="1200" dirty="0" smtClean="0">
                          <a:solidFill>
                            <a:schemeClr val="tx1"/>
                          </a:solidFill>
                          <a:latin typeface="+mn-lt"/>
                          <a:ea typeface="+mn-ea"/>
                          <a:cs typeface="+mn-cs"/>
                        </a:rPr>
                        <a:t> (2017-18)</a:t>
                      </a:r>
                      <a:endParaRPr lang="en-US" sz="1400" b="0" dirty="0" smtClean="0">
                        <a:latin typeface="+mn-lt"/>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6575"/>
            <a:ext cx="8229600" cy="6060777"/>
          </a:xfrm>
        </p:spPr>
        <p:txBody>
          <a:bodyPr rtlCol="0">
            <a:noAutofit/>
          </a:bodyPr>
          <a:lstStyle/>
          <a:p>
            <a:pPr marL="285750" lvl="1" algn="just" eaLnBrk="1" fontAlgn="auto" hangingPunct="1">
              <a:spcAft>
                <a:spcPts val="0"/>
              </a:spcAft>
              <a:buFont typeface="Arial" pitchFamily="34" charset="0"/>
              <a:buNone/>
              <a:defRPr/>
            </a:pPr>
            <a:r>
              <a:rPr lang="en-IN" sz="1800" b="1" u="sng" dirty="0" smtClean="0">
                <a:solidFill>
                  <a:srgbClr val="FF0000"/>
                </a:solidFill>
              </a:rPr>
              <a:t>TERTIARY LEVEL ACTIVITES </a:t>
            </a:r>
            <a:r>
              <a:rPr lang="en-IN" sz="1800" b="1" u="sng" dirty="0" smtClean="0"/>
              <a:t>UNDER NATIONAL MENTAL HEALTH PROGRAMME:</a:t>
            </a:r>
            <a:endParaRPr lang="en-US" sz="1800" dirty="0" smtClean="0"/>
          </a:p>
          <a:p>
            <a:pPr algn="just" eaLnBrk="1" fontAlgn="auto" hangingPunct="1">
              <a:spcAft>
                <a:spcPts val="0"/>
              </a:spcAft>
              <a:defRPr/>
            </a:pPr>
            <a:r>
              <a:rPr lang="en-IN" sz="1800" b="1" dirty="0" smtClean="0"/>
              <a:t>ISSUES</a:t>
            </a:r>
          </a:p>
          <a:p>
            <a:pPr algn="just" eaLnBrk="1" fontAlgn="auto" hangingPunct="1">
              <a:spcAft>
                <a:spcPts val="0"/>
              </a:spcAft>
              <a:defRPr/>
            </a:pPr>
            <a:endParaRPr lang="en-IN" sz="1800" b="1" dirty="0" smtClean="0"/>
          </a:p>
          <a:p>
            <a:pPr lvl="1" algn="just" eaLnBrk="1" fontAlgn="auto" hangingPunct="1">
              <a:spcAft>
                <a:spcPts val="0"/>
              </a:spcAft>
              <a:defRPr/>
            </a:pPr>
            <a:r>
              <a:rPr lang="en-IN" sz="1800" dirty="0" smtClean="0"/>
              <a:t>The </a:t>
            </a:r>
            <a:r>
              <a:rPr lang="en-IN" sz="1800" b="1" dirty="0" smtClean="0"/>
              <a:t>Institutes already supported </a:t>
            </a:r>
            <a:r>
              <a:rPr lang="en-IN" sz="1800" dirty="0" smtClean="0"/>
              <a:t>under the Programme are </a:t>
            </a:r>
            <a:r>
              <a:rPr lang="en-IN" sz="1800" b="1" dirty="0" smtClean="0"/>
              <a:t>to be made fully operational by March, 2021.</a:t>
            </a:r>
            <a:endParaRPr lang="en-US" sz="1800" b="1" dirty="0" smtClean="0"/>
          </a:p>
          <a:p>
            <a:pPr lvl="1" algn="just" eaLnBrk="1" fontAlgn="auto" hangingPunct="1">
              <a:spcAft>
                <a:spcPts val="0"/>
              </a:spcAft>
              <a:defRPr/>
            </a:pPr>
            <a:r>
              <a:rPr lang="en-IN" sz="1800" b="1" dirty="0" smtClean="0"/>
              <a:t>PG courses </a:t>
            </a:r>
            <a:r>
              <a:rPr lang="en-IN" sz="1800" dirty="0" smtClean="0"/>
              <a:t>under each mental health specialty </a:t>
            </a:r>
            <a:r>
              <a:rPr lang="en-IN" sz="1800" b="1" dirty="0" smtClean="0"/>
              <a:t>to be conducted/ initiated  </a:t>
            </a:r>
            <a:r>
              <a:rPr lang="en-IN" sz="1800" dirty="0" smtClean="0"/>
              <a:t>with the required number of seats </a:t>
            </a:r>
          </a:p>
          <a:p>
            <a:pPr lvl="1" algn="just" eaLnBrk="1" fontAlgn="auto" hangingPunct="1">
              <a:spcAft>
                <a:spcPts val="0"/>
              </a:spcAft>
              <a:defRPr/>
            </a:pPr>
            <a:r>
              <a:rPr lang="en-IN" sz="1800" b="1" dirty="0" smtClean="0"/>
              <a:t>As per approval for continuation of the Scheme upto 2021</a:t>
            </a:r>
            <a:r>
              <a:rPr lang="en-IN" sz="1800" dirty="0" smtClean="0"/>
              <a:t>, for the projects to be implemented by States/UTs, </a:t>
            </a:r>
            <a:r>
              <a:rPr lang="en-IN" sz="1800" b="1" dirty="0" smtClean="0"/>
              <a:t>first instalment </a:t>
            </a:r>
            <a:r>
              <a:rPr lang="en-IN" sz="1800" dirty="0" smtClean="0"/>
              <a:t>of the approved Central share will be released </a:t>
            </a:r>
            <a:r>
              <a:rPr lang="en-IN" sz="1800" b="1" dirty="0" smtClean="0"/>
              <a:t>as an advance to the State/UTs</a:t>
            </a:r>
            <a:r>
              <a:rPr lang="en-IN" sz="1800" dirty="0" smtClean="0"/>
              <a:t>. The </a:t>
            </a:r>
            <a:r>
              <a:rPr lang="en-IN" sz="1800" b="1" dirty="0" smtClean="0"/>
              <a:t>remaining funds, are to be released on reimbursement basis </a:t>
            </a:r>
            <a:r>
              <a:rPr lang="en-IN" sz="1800" dirty="0" smtClean="0"/>
              <a:t>after submission of the Utilization Certificates for the funds already released. </a:t>
            </a:r>
            <a:endParaRPr lang="en-US" sz="1800" dirty="0" smtClean="0"/>
          </a:p>
          <a:p>
            <a:pPr lvl="1" algn="just" eaLnBrk="1" fontAlgn="auto" hangingPunct="1">
              <a:spcAft>
                <a:spcPts val="0"/>
              </a:spcAft>
              <a:defRPr/>
            </a:pPr>
            <a:r>
              <a:rPr lang="en-IN" sz="1800" dirty="0" smtClean="0"/>
              <a:t>Release of funds to the Institutes supported under Manpower Development Schemes would henceforth be on the basis of submission of UCs for the funds already released and further claims for reimbursement of expenditure incurred by the State Government from its own budget. </a:t>
            </a:r>
          </a:p>
          <a:p>
            <a:pPr algn="just" eaLnBrk="1" fontAlgn="auto" hangingPunct="1">
              <a:spcAft>
                <a:spcPts val="0"/>
              </a:spcAft>
              <a:defRPr/>
            </a:pPr>
            <a:endParaRPr lang="en-US" sz="1800" b="1" dirty="0" smtClean="0"/>
          </a:p>
          <a:p>
            <a:pPr algn="just" eaLnBrk="1" fontAlgn="auto" hangingPunct="1">
              <a:spcAft>
                <a:spcPts val="0"/>
              </a:spcAft>
              <a:defRPr/>
            </a:pPr>
            <a:endParaRPr lang="en-US" sz="1800" dirty="0"/>
          </a:p>
        </p:txBody>
      </p:sp>
      <p:sp>
        <p:nvSpPr>
          <p:cNvPr id="4" name="Slide Number Placeholder 3"/>
          <p:cNvSpPr>
            <a:spLocks noGrp="1"/>
          </p:cNvSpPr>
          <p:nvPr>
            <p:ph type="sldNum" sz="quarter" idx="12"/>
          </p:nvPr>
        </p:nvSpPr>
        <p:spPr/>
        <p:txBody>
          <a:bodyPr/>
          <a:lstStyle/>
          <a:p>
            <a:pPr>
              <a:defRPr/>
            </a:pPr>
            <a:fld id="{14E9C07B-EFAB-480E-B206-21F5AD036E45}" type="slidenum">
              <a:rPr lang="en-US"/>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63"/>
            <a:ext cx="8229600" cy="5626100"/>
          </a:xfrm>
        </p:spPr>
        <p:txBody>
          <a:bodyPr rtlCol="0">
            <a:normAutofit lnSpcReduction="10000"/>
          </a:bodyPr>
          <a:lstStyle/>
          <a:p>
            <a:pPr algn="just" eaLnBrk="1" fontAlgn="auto" hangingPunct="1">
              <a:spcAft>
                <a:spcPts val="0"/>
              </a:spcAft>
              <a:buFont typeface="Arial" pitchFamily="34" charset="0"/>
              <a:buNone/>
              <a:defRPr/>
            </a:pPr>
            <a:r>
              <a:rPr lang="en-IN" sz="2400" b="1" dirty="0" smtClean="0">
                <a:solidFill>
                  <a:srgbClr val="FF0000"/>
                </a:solidFill>
              </a:rPr>
              <a:t>MENTAL HEALTHCARE ACT, 2017</a:t>
            </a:r>
          </a:p>
          <a:p>
            <a:pPr algn="just" eaLnBrk="1" fontAlgn="auto" hangingPunct="1">
              <a:spcAft>
                <a:spcPts val="0"/>
              </a:spcAft>
              <a:buFont typeface="Arial" pitchFamily="34" charset="0"/>
              <a:buNone/>
              <a:defRPr/>
            </a:pPr>
            <a:endParaRPr lang="en-US" sz="2400" dirty="0" smtClean="0"/>
          </a:p>
          <a:p>
            <a:pPr algn="just" eaLnBrk="1" fontAlgn="auto" hangingPunct="1">
              <a:spcAft>
                <a:spcPts val="0"/>
              </a:spcAft>
              <a:defRPr/>
            </a:pPr>
            <a:endParaRPr lang="en-IN" sz="2000" dirty="0" smtClean="0"/>
          </a:p>
          <a:p>
            <a:pPr algn="just" eaLnBrk="1" fontAlgn="auto" hangingPunct="1">
              <a:spcAft>
                <a:spcPts val="0"/>
              </a:spcAft>
              <a:defRPr/>
            </a:pPr>
            <a:endParaRPr lang="en-US" sz="1200" dirty="0" smtClean="0"/>
          </a:p>
          <a:p>
            <a:pPr algn="just" eaLnBrk="1" fontAlgn="auto" hangingPunct="1">
              <a:spcAft>
                <a:spcPts val="0"/>
              </a:spcAft>
              <a:defRPr/>
            </a:pPr>
            <a:r>
              <a:rPr lang="en-US" sz="2000" dirty="0" smtClean="0"/>
              <a:t>Mental Healthcare </a:t>
            </a:r>
            <a:r>
              <a:rPr lang="en-US" sz="2000" b="1" dirty="0" smtClean="0"/>
              <a:t>Act, 2017 (came into force </a:t>
            </a:r>
            <a:r>
              <a:rPr lang="en-US" sz="2000" b="1" dirty="0" err="1" smtClean="0"/>
              <a:t>w.e.f</a:t>
            </a:r>
            <a:r>
              <a:rPr lang="en-US" sz="2000" b="1" dirty="0" smtClean="0"/>
              <a:t>. 29/05/2018) </a:t>
            </a:r>
          </a:p>
          <a:p>
            <a:pPr algn="just" eaLnBrk="1" fontAlgn="auto" hangingPunct="1">
              <a:spcAft>
                <a:spcPts val="0"/>
              </a:spcAft>
              <a:defRPr/>
            </a:pPr>
            <a:endParaRPr lang="en-IN" sz="1100" dirty="0" smtClean="0"/>
          </a:p>
          <a:p>
            <a:pPr algn="just" eaLnBrk="1" fontAlgn="auto" hangingPunct="1">
              <a:spcAft>
                <a:spcPts val="0"/>
              </a:spcAft>
              <a:defRPr/>
            </a:pPr>
            <a:r>
              <a:rPr lang="en-IN" sz="2000" dirty="0" smtClean="0"/>
              <a:t>In pursuance of the provisions of the Mental Healthcare Act, 2017, Rules under the Act </a:t>
            </a:r>
            <a:r>
              <a:rPr lang="en-IN" sz="2000" b="1" dirty="0" smtClean="0"/>
              <a:t>were also framed by the Central Government</a:t>
            </a:r>
            <a:endParaRPr lang="en-US" sz="2000" b="1" dirty="0" smtClean="0"/>
          </a:p>
          <a:p>
            <a:pPr algn="just" eaLnBrk="1" fontAlgn="auto" hangingPunct="1">
              <a:spcAft>
                <a:spcPts val="0"/>
              </a:spcAft>
              <a:defRPr/>
            </a:pPr>
            <a:endParaRPr lang="en-US" sz="1100" dirty="0" smtClean="0"/>
          </a:p>
          <a:p>
            <a:pPr algn="just" eaLnBrk="1" fontAlgn="auto" hangingPunct="1">
              <a:spcAft>
                <a:spcPts val="0"/>
              </a:spcAft>
              <a:defRPr/>
            </a:pPr>
            <a:r>
              <a:rPr lang="en-US" sz="2000" dirty="0" smtClean="0"/>
              <a:t>Provisions of the </a:t>
            </a:r>
            <a:r>
              <a:rPr lang="en-US" sz="2000" b="1" dirty="0" smtClean="0"/>
              <a:t>Act are to be implemented primarily by the State Governments</a:t>
            </a:r>
            <a:r>
              <a:rPr lang="en-US" sz="2000" dirty="0" smtClean="0"/>
              <a:t>. </a:t>
            </a:r>
          </a:p>
          <a:p>
            <a:pPr algn="just" eaLnBrk="1" fontAlgn="auto" hangingPunct="1">
              <a:spcAft>
                <a:spcPts val="0"/>
              </a:spcAft>
              <a:defRPr/>
            </a:pPr>
            <a:endParaRPr lang="en-US" sz="1100" dirty="0" smtClean="0"/>
          </a:p>
          <a:p>
            <a:pPr algn="just" eaLnBrk="1" fontAlgn="auto" hangingPunct="1">
              <a:spcAft>
                <a:spcPts val="0"/>
              </a:spcAft>
              <a:defRPr/>
            </a:pPr>
            <a:r>
              <a:rPr lang="en-US" sz="2000" dirty="0" smtClean="0"/>
              <a:t>Priority actions required from the States Governments :</a:t>
            </a:r>
          </a:p>
          <a:p>
            <a:pPr marL="1149350" lvl="1" algn="just" eaLnBrk="1" fontAlgn="auto" hangingPunct="1">
              <a:spcAft>
                <a:spcPts val="0"/>
              </a:spcAft>
              <a:defRPr/>
            </a:pPr>
            <a:r>
              <a:rPr lang="en-US" sz="2000" dirty="0" smtClean="0"/>
              <a:t>establishment of State Mental Health Authorities</a:t>
            </a:r>
          </a:p>
          <a:p>
            <a:pPr marL="1149350" lvl="1" algn="just" eaLnBrk="1" fontAlgn="auto" hangingPunct="1">
              <a:spcAft>
                <a:spcPts val="0"/>
              </a:spcAft>
              <a:defRPr/>
            </a:pPr>
            <a:r>
              <a:rPr lang="en-US" sz="2000" dirty="0" smtClean="0"/>
              <a:t>creation of State Mental Health Authorities Funds</a:t>
            </a:r>
          </a:p>
          <a:p>
            <a:pPr marL="1149350" lvl="1" algn="just" eaLnBrk="1" fontAlgn="auto" hangingPunct="1">
              <a:spcAft>
                <a:spcPts val="0"/>
              </a:spcAft>
              <a:defRPr/>
            </a:pPr>
            <a:r>
              <a:rPr lang="en-US" sz="2000" dirty="0" smtClean="0"/>
              <a:t>establishment of Mental Health Review Boards</a:t>
            </a:r>
          </a:p>
          <a:p>
            <a:pPr marL="1149350" lvl="1" algn="just" eaLnBrk="1" fontAlgn="auto" hangingPunct="1">
              <a:spcAft>
                <a:spcPts val="0"/>
              </a:spcAft>
              <a:defRPr/>
            </a:pPr>
            <a:r>
              <a:rPr lang="en-US" sz="2000" dirty="0" smtClean="0"/>
              <a:t>framing of Rules and Regulations</a:t>
            </a:r>
            <a:endParaRPr lang="en-IN" sz="2000" dirty="0" smtClean="0"/>
          </a:p>
          <a:p>
            <a:pPr marL="628650" algn="just" eaLnBrk="1" fontAlgn="auto" hangingPunct="1">
              <a:spcAft>
                <a:spcPts val="0"/>
              </a:spcAft>
              <a:buFont typeface="Arial" pitchFamily="34" charset="0"/>
              <a:buNone/>
              <a:defRPr/>
            </a:pPr>
            <a:r>
              <a:rPr lang="en-IN" sz="1800" dirty="0" smtClean="0"/>
              <a:t>	</a:t>
            </a:r>
            <a:endParaRPr lang="en-US" sz="1800" dirty="0" smtClean="0">
              <a:solidFill>
                <a:srgbClr val="C00000"/>
              </a:solidFill>
            </a:endParaRPr>
          </a:p>
          <a:p>
            <a:pPr eaLnBrk="1" fontAlgn="auto" hangingPunct="1">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0258C197-47EE-4B3D-B16F-FA2B9F73C2DA}" type="slidenum">
              <a:rPr lang="en-US"/>
              <a:pPr>
                <a:defRPr/>
              </a:pPr>
              <a:t>11</a:t>
            </a:fld>
            <a:endParaRPr lang="en-US"/>
          </a:p>
        </p:txBody>
      </p:sp>
    </p:spTree>
    <p:extLst>
      <p:ext uri="{BB962C8B-B14F-4D97-AF65-F5344CB8AC3E}">
        <p14:creationId xmlns:p14="http://schemas.microsoft.com/office/powerpoint/2010/main" val="16464474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90488"/>
            <a:ext cx="8229600" cy="838200"/>
          </a:xfrm>
        </p:spPr>
        <p:txBody>
          <a:bodyPr/>
          <a:lstStyle/>
          <a:p>
            <a:pPr eaLnBrk="1" hangingPunct="1"/>
            <a:r>
              <a:rPr lang="en-US" sz="2400" b="1" u="sng" smtClean="0">
                <a:solidFill>
                  <a:srgbClr val="FF0000"/>
                </a:solidFill>
              </a:rPr>
              <a:t>MAJOR ISSUES</a:t>
            </a:r>
            <a:endParaRPr lang="en-US" sz="2400" u="sng" smtClean="0">
              <a:solidFill>
                <a:srgbClr val="FF0000"/>
              </a:solidFill>
            </a:endParaRPr>
          </a:p>
        </p:txBody>
      </p:sp>
      <p:sp>
        <p:nvSpPr>
          <p:cNvPr id="3" name="Content Placeholder 2"/>
          <p:cNvSpPr>
            <a:spLocks noGrp="1"/>
          </p:cNvSpPr>
          <p:nvPr>
            <p:ph idx="1"/>
          </p:nvPr>
        </p:nvSpPr>
        <p:spPr>
          <a:xfrm>
            <a:off x="457200" y="1000125"/>
            <a:ext cx="8229600" cy="5715000"/>
          </a:xfrm>
        </p:spPr>
        <p:txBody>
          <a:bodyPr rtlCol="0">
            <a:noAutofit/>
          </a:bodyPr>
          <a:lstStyle/>
          <a:p>
            <a:pPr algn="just" eaLnBrk="1" fontAlgn="auto" hangingPunct="1">
              <a:spcAft>
                <a:spcPts val="0"/>
              </a:spcAft>
              <a:buFont typeface="Arial" pitchFamily="34" charset="0"/>
              <a:buNone/>
              <a:defRPr/>
            </a:pPr>
            <a:r>
              <a:rPr lang="en-IN" sz="1700" b="1" u="sng" dirty="0" smtClean="0"/>
              <a:t>MENTAL HEALTHCARE ACT, 2017</a:t>
            </a:r>
            <a:endParaRPr lang="en-US" sz="1700" dirty="0" smtClean="0"/>
          </a:p>
          <a:p>
            <a:pPr algn="just" eaLnBrk="1" fontAlgn="auto" hangingPunct="1">
              <a:spcAft>
                <a:spcPts val="0"/>
              </a:spcAft>
              <a:defRPr/>
            </a:pPr>
            <a:r>
              <a:rPr lang="en-US" sz="1800" b="1" dirty="0" smtClean="0"/>
              <a:t>ISSUES </a:t>
            </a:r>
          </a:p>
          <a:p>
            <a:pPr lvl="1" algn="just" eaLnBrk="1" fontAlgn="auto" hangingPunct="1">
              <a:spcAft>
                <a:spcPts val="0"/>
              </a:spcAft>
              <a:defRPr/>
            </a:pPr>
            <a:r>
              <a:rPr lang="en-US" sz="1800" b="1" dirty="0" smtClean="0"/>
              <a:t>State Mental Health Authorities yet to be established in  </a:t>
            </a:r>
            <a:r>
              <a:rPr lang="en-US" sz="1800" dirty="0" smtClean="0"/>
              <a:t> Bihar, Haryana, Rajasthan, West Bengal, Delhi, A &amp; N Islands, Chandigarh, Dadra &amp; Nagar Haveli and Daman &amp; Diu, Lakshadweep, </a:t>
            </a:r>
            <a:r>
              <a:rPr lang="en-US" sz="1800" dirty="0" err="1" smtClean="0"/>
              <a:t>Puducherry</a:t>
            </a:r>
            <a:r>
              <a:rPr lang="en-US" sz="1800" dirty="0" smtClean="0"/>
              <a:t>, Jammu &amp; Kashmir, </a:t>
            </a:r>
            <a:r>
              <a:rPr lang="en-US" sz="1800" dirty="0" err="1" smtClean="0"/>
              <a:t>Ladakh</a:t>
            </a:r>
            <a:endParaRPr lang="en-US" sz="1800" dirty="0" smtClean="0"/>
          </a:p>
          <a:p>
            <a:pPr marL="457200" lvl="1" indent="0" algn="just" eaLnBrk="1" fontAlgn="auto" hangingPunct="1">
              <a:spcAft>
                <a:spcPts val="0"/>
              </a:spcAft>
              <a:buNone/>
              <a:defRPr/>
            </a:pPr>
            <a:endParaRPr lang="en-US" sz="1800" dirty="0" smtClean="0"/>
          </a:p>
          <a:p>
            <a:pPr lvl="1" eaLnBrk="1" fontAlgn="auto" hangingPunct="1">
              <a:spcAft>
                <a:spcPts val="0"/>
              </a:spcAft>
              <a:defRPr/>
            </a:pPr>
            <a:r>
              <a:rPr lang="en-US" sz="1800" dirty="0" smtClean="0"/>
              <a:t>Expeditious </a:t>
            </a:r>
            <a:r>
              <a:rPr lang="en-US" sz="1800" b="1" dirty="0" smtClean="0"/>
              <a:t>action needed on</a:t>
            </a:r>
            <a:r>
              <a:rPr lang="en-US" sz="1800" dirty="0" smtClean="0"/>
              <a:t>:</a:t>
            </a:r>
          </a:p>
          <a:p>
            <a:pPr marL="1138238" lvl="2" algn="just" eaLnBrk="1" fontAlgn="auto" hangingPunct="1">
              <a:spcAft>
                <a:spcPts val="0"/>
              </a:spcAft>
              <a:defRPr/>
            </a:pPr>
            <a:r>
              <a:rPr lang="en-US" sz="1800" b="1" dirty="0" smtClean="0"/>
              <a:t>Establishment of </a:t>
            </a:r>
            <a:r>
              <a:rPr lang="en-US" sz="1800" dirty="0" smtClean="0"/>
              <a:t>Mental Health </a:t>
            </a:r>
            <a:r>
              <a:rPr lang="en-US" sz="1800" b="1" dirty="0" smtClean="0"/>
              <a:t>Review Boards </a:t>
            </a:r>
            <a:r>
              <a:rPr lang="en-US" sz="1800" dirty="0" smtClean="0"/>
              <a:t>for a district or group of districts</a:t>
            </a:r>
          </a:p>
          <a:p>
            <a:pPr marL="1138238" lvl="2" algn="just" eaLnBrk="1" fontAlgn="auto" hangingPunct="1">
              <a:spcAft>
                <a:spcPts val="0"/>
              </a:spcAft>
              <a:defRPr/>
            </a:pPr>
            <a:r>
              <a:rPr lang="en-US" sz="1800" dirty="0" smtClean="0"/>
              <a:t>Creation of </a:t>
            </a:r>
            <a:r>
              <a:rPr lang="en-US" sz="1800" b="1" dirty="0" smtClean="0"/>
              <a:t>State Mental Health Authority Fund</a:t>
            </a:r>
          </a:p>
          <a:p>
            <a:pPr marL="1138238" lvl="2" algn="just" eaLnBrk="1" fontAlgn="auto" hangingPunct="1">
              <a:spcAft>
                <a:spcPts val="0"/>
              </a:spcAft>
              <a:defRPr/>
            </a:pPr>
            <a:r>
              <a:rPr lang="en-US" sz="1800" b="1" dirty="0" smtClean="0"/>
              <a:t>Adoption of the Rules </a:t>
            </a:r>
            <a:r>
              <a:rPr lang="en-US" sz="1800" dirty="0" smtClean="0"/>
              <a:t>framed by the Central Government/framing of rules by the States/UTs under Section 121 of the Act. </a:t>
            </a:r>
          </a:p>
          <a:p>
            <a:pPr marL="1138238" lvl="2" algn="just" eaLnBrk="1" fontAlgn="auto" hangingPunct="1">
              <a:spcAft>
                <a:spcPts val="0"/>
              </a:spcAft>
              <a:defRPr/>
            </a:pPr>
            <a:r>
              <a:rPr lang="en-US" sz="1800" b="1" dirty="0" smtClean="0"/>
              <a:t>Framing of Regulations by the State Mental Health Authorities </a:t>
            </a:r>
            <a:r>
              <a:rPr lang="en-US" sz="1800" dirty="0" smtClean="0"/>
              <a:t>under Section 123 of the Act. </a:t>
            </a:r>
          </a:p>
          <a:p>
            <a:pPr marL="1766888" lvl="2" algn="just" eaLnBrk="1" fontAlgn="auto" hangingPunct="1">
              <a:spcAft>
                <a:spcPts val="0"/>
              </a:spcAft>
              <a:defRPr/>
            </a:pPr>
            <a:endParaRPr lang="en-US" sz="1700" dirty="0" smtClean="0"/>
          </a:p>
          <a:p>
            <a:pPr marL="1766888" lvl="2" algn="just" eaLnBrk="1" fontAlgn="auto" hangingPunct="1">
              <a:spcAft>
                <a:spcPts val="0"/>
              </a:spcAft>
              <a:defRPr/>
            </a:pPr>
            <a:endParaRPr lang="en-US" sz="1700" dirty="0" smtClean="0"/>
          </a:p>
          <a:p>
            <a:pPr algn="just" eaLnBrk="1" fontAlgn="auto" hangingPunct="1">
              <a:spcAft>
                <a:spcPts val="0"/>
              </a:spcAft>
              <a:defRPr/>
            </a:pPr>
            <a:endParaRPr lang="en-IN" sz="1700" b="1" dirty="0" smtClean="0"/>
          </a:p>
          <a:p>
            <a:pPr algn="just" eaLnBrk="1" fontAlgn="auto" hangingPunct="1">
              <a:spcAft>
                <a:spcPts val="0"/>
              </a:spcAft>
              <a:buFont typeface="Arial" pitchFamily="34" charset="0"/>
              <a:buNone/>
              <a:defRPr/>
            </a:pPr>
            <a:r>
              <a:rPr lang="en-IN" sz="1700" dirty="0" smtClean="0"/>
              <a:t>.</a:t>
            </a:r>
            <a:endParaRPr lang="en-US" sz="1700" dirty="0" smtClean="0"/>
          </a:p>
          <a:p>
            <a:pPr algn="just" eaLnBrk="1" fontAlgn="auto" hangingPunct="1">
              <a:spcAft>
                <a:spcPts val="0"/>
              </a:spcAft>
              <a:defRPr/>
            </a:pPr>
            <a:endParaRPr lang="en-US" sz="1700" dirty="0"/>
          </a:p>
        </p:txBody>
      </p:sp>
      <p:sp>
        <p:nvSpPr>
          <p:cNvPr id="4" name="Slide Number Placeholder 3"/>
          <p:cNvSpPr>
            <a:spLocks noGrp="1"/>
          </p:cNvSpPr>
          <p:nvPr>
            <p:ph type="sldNum" sz="quarter" idx="12"/>
          </p:nvPr>
        </p:nvSpPr>
        <p:spPr/>
        <p:txBody>
          <a:bodyPr/>
          <a:lstStyle/>
          <a:p>
            <a:pPr>
              <a:defRPr/>
            </a:pPr>
            <a:fld id="{3BCDAEA8-BC69-4FFA-A78C-3F062ADAC505}" type="slidenum">
              <a:rPr lang="en-US"/>
              <a:pPr>
                <a:defRPr/>
              </a:pPr>
              <a:t>12</a:t>
            </a:fld>
            <a:endParaRPr lang="en-US"/>
          </a:p>
        </p:txBody>
      </p:sp>
    </p:spTree>
    <p:extLst>
      <p:ext uri="{BB962C8B-B14F-4D97-AF65-F5344CB8AC3E}">
        <p14:creationId xmlns:p14="http://schemas.microsoft.com/office/powerpoint/2010/main" val="3451457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0"/>
            <a:ext cx="8229600" cy="1143000"/>
          </a:xfrm>
          <a:solidFill>
            <a:schemeClr val="accent2"/>
          </a:solidFill>
          <a:ln>
            <a:miter lim="800000"/>
            <a:headEnd/>
            <a:tailEnd/>
          </a:ln>
        </p:spPr>
        <p:style>
          <a:lnRef idx="2">
            <a:schemeClr val="accent2"/>
          </a:lnRef>
          <a:fillRef idx="1">
            <a:schemeClr val="lt1"/>
          </a:fillRef>
          <a:effectRef idx="0">
            <a:schemeClr val="accent2"/>
          </a:effectRef>
          <a:fontRef idx="minor">
            <a:schemeClr val="dk1"/>
          </a:fontRef>
        </p:style>
        <p:txBody>
          <a:bodyPr rtlCol="0">
            <a:normAutofit/>
          </a:bodyPr>
          <a:lstStyle/>
          <a:p>
            <a:pPr eaLnBrk="1" fontAlgn="auto" hangingPunct="1">
              <a:spcAft>
                <a:spcPts val="0"/>
              </a:spcAft>
              <a:defRPr/>
            </a:pPr>
            <a:r>
              <a:rPr lang="en-US" b="1" spc="300" dirty="0" smtClean="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rPr>
              <a:t>THANK YOU</a:t>
            </a:r>
            <a:endParaRPr lang="en-IN" b="1" spc="300" dirty="0">
              <a:ln w="12700">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pPr>
              <a:defRPr/>
            </a:pPr>
            <a:fld id="{587578A1-503C-4353-91EF-BDC89848C50F}" type="slidenum">
              <a:rPr lang="en-US"/>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6875EDE-1A6D-4560-9AD1-259012FFD07B}" type="slidenum">
              <a:rPr lang="en-US"/>
              <a:pPr>
                <a:defRPr/>
              </a:pPr>
              <a:t>14</a:t>
            </a:fld>
            <a:endParaRPr lang="en-US"/>
          </a:p>
        </p:txBody>
      </p:sp>
      <p:graphicFrame>
        <p:nvGraphicFramePr>
          <p:cNvPr id="5" name="Table 4"/>
          <p:cNvGraphicFramePr>
            <a:graphicFrameLocks noGrp="1"/>
          </p:cNvGraphicFramePr>
          <p:nvPr/>
        </p:nvGraphicFramePr>
        <p:xfrm>
          <a:off x="0" y="785813"/>
          <a:ext cx="9144000" cy="6099176"/>
        </p:xfrm>
        <a:graphic>
          <a:graphicData uri="http://schemas.openxmlformats.org/drawingml/2006/table">
            <a:tbl>
              <a:tblPr firstRow="1" bandRow="1">
                <a:tableStyleId>{21E4AEA4-8DFA-4A89-87EB-49C32662AFE0}</a:tableStyleId>
              </a:tblPr>
              <a:tblGrid>
                <a:gridCol w="481261">
                  <a:extLst>
                    <a:ext uri="{9D8B030D-6E8A-4147-A177-3AD203B41FA5}">
                      <a16:colId xmlns:a16="http://schemas.microsoft.com/office/drawing/2014/main" xmlns="" val="20000"/>
                    </a:ext>
                  </a:extLst>
                </a:gridCol>
                <a:gridCol w="962527">
                  <a:extLst>
                    <a:ext uri="{9D8B030D-6E8A-4147-A177-3AD203B41FA5}">
                      <a16:colId xmlns:a16="http://schemas.microsoft.com/office/drawing/2014/main" xmlns="" val="20001"/>
                    </a:ext>
                  </a:extLst>
                </a:gridCol>
                <a:gridCol w="2062556">
                  <a:extLst>
                    <a:ext uri="{9D8B030D-6E8A-4147-A177-3AD203B41FA5}">
                      <a16:colId xmlns:a16="http://schemas.microsoft.com/office/drawing/2014/main" xmlns="" val="20002"/>
                    </a:ext>
                  </a:extLst>
                </a:gridCol>
                <a:gridCol w="893774">
                  <a:extLst>
                    <a:ext uri="{9D8B030D-6E8A-4147-A177-3AD203B41FA5}">
                      <a16:colId xmlns:a16="http://schemas.microsoft.com/office/drawing/2014/main" xmlns="" val="20003"/>
                    </a:ext>
                  </a:extLst>
                </a:gridCol>
                <a:gridCol w="893774">
                  <a:extLst>
                    <a:ext uri="{9D8B030D-6E8A-4147-A177-3AD203B41FA5}">
                      <a16:colId xmlns:a16="http://schemas.microsoft.com/office/drawing/2014/main" xmlns="" val="20004"/>
                    </a:ext>
                  </a:extLst>
                </a:gridCol>
                <a:gridCol w="1031278">
                  <a:extLst>
                    <a:ext uri="{9D8B030D-6E8A-4147-A177-3AD203B41FA5}">
                      <a16:colId xmlns:a16="http://schemas.microsoft.com/office/drawing/2014/main" xmlns="" val="20005"/>
                    </a:ext>
                  </a:extLst>
                </a:gridCol>
                <a:gridCol w="1031278">
                  <a:extLst>
                    <a:ext uri="{9D8B030D-6E8A-4147-A177-3AD203B41FA5}">
                      <a16:colId xmlns:a16="http://schemas.microsoft.com/office/drawing/2014/main" xmlns="" val="20006"/>
                    </a:ext>
                  </a:extLst>
                </a:gridCol>
                <a:gridCol w="893776">
                  <a:extLst>
                    <a:ext uri="{9D8B030D-6E8A-4147-A177-3AD203B41FA5}">
                      <a16:colId xmlns:a16="http://schemas.microsoft.com/office/drawing/2014/main" xmlns="" val="20007"/>
                    </a:ext>
                  </a:extLst>
                </a:gridCol>
                <a:gridCol w="893776">
                  <a:extLst>
                    <a:ext uri="{9D8B030D-6E8A-4147-A177-3AD203B41FA5}">
                      <a16:colId xmlns:a16="http://schemas.microsoft.com/office/drawing/2014/main" xmlns="" val="20008"/>
                    </a:ext>
                  </a:extLst>
                </a:gridCol>
              </a:tblGrid>
              <a:tr h="755719">
                <a:tc rowSpan="2">
                  <a:txBody>
                    <a:bodyPr/>
                    <a:lstStyle/>
                    <a:p>
                      <a:pPr marL="0" marR="0" algn="ctr">
                        <a:lnSpc>
                          <a:spcPct val="115000"/>
                        </a:lnSpc>
                        <a:spcBef>
                          <a:spcPts val="0"/>
                        </a:spcBef>
                        <a:spcAft>
                          <a:spcPts val="0"/>
                        </a:spcAft>
                      </a:pPr>
                      <a:r>
                        <a:rPr lang="en-IN" sz="1400" b="1" dirty="0" err="1"/>
                        <a:t>S.No</a:t>
                      </a:r>
                      <a:r>
                        <a:rPr lang="en-IN" sz="1400" b="1" dirty="0"/>
                        <a:t>.</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IN" sz="1400" b="1" dirty="0"/>
                        <a:t>State</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IN" sz="1400" b="1" dirty="0"/>
                        <a:t>Name of the Institute</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US" sz="1400" b="1" kern="1200" dirty="0" smtClean="0"/>
                        <a:t>Year of initiation</a:t>
                      </a:r>
                      <a:endParaRPr lang="en-US" sz="1400" b="1" dirty="0">
                        <a:solidFill>
                          <a:schemeClr val="bg1"/>
                        </a:solidFill>
                        <a:latin typeface="Calibri"/>
                        <a:ea typeface="Calibri"/>
                        <a:cs typeface="Mangal"/>
                      </a:endParaRPr>
                    </a:p>
                  </a:txBody>
                  <a:tcPr marL="31553" marR="31553" marT="0" marB="0"/>
                </a:tc>
                <a:tc gridSpan="4">
                  <a:txBody>
                    <a:bodyPr/>
                    <a:lstStyle/>
                    <a:p>
                      <a:pPr marL="0" marR="0" algn="ctr">
                        <a:lnSpc>
                          <a:spcPct val="115000"/>
                        </a:lnSpc>
                        <a:spcBef>
                          <a:spcPts val="0"/>
                        </a:spcBef>
                        <a:spcAft>
                          <a:spcPts val="0"/>
                        </a:spcAft>
                      </a:pPr>
                      <a:r>
                        <a:rPr lang="en-US" sz="1400" b="1" kern="1200" dirty="0" smtClean="0"/>
                        <a:t>PG seats created/enhanced since implementation of the Scheme in the institute</a:t>
                      </a:r>
                      <a:endParaRPr lang="en-US" sz="1400" b="1" dirty="0">
                        <a:solidFill>
                          <a:schemeClr val="bg1"/>
                        </a:solidFill>
                        <a:latin typeface="Calibri"/>
                        <a:ea typeface="Calibri"/>
                        <a:cs typeface="Mangal"/>
                      </a:endParaRPr>
                    </a:p>
                  </a:txBody>
                  <a:tcPr marL="31553" marR="31553" marT="0" marB="0"/>
                </a:tc>
                <a:tc h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hMerge="1">
                  <a:txBody>
                    <a:bodyPr/>
                    <a:lstStyle/>
                    <a:p>
                      <a:pPr marL="16002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h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US" sz="1400" b="1" dirty="0" smtClean="0">
                          <a:solidFill>
                            <a:schemeClr val="bg1"/>
                          </a:solidFill>
                          <a:latin typeface="Calibri"/>
                          <a:ea typeface="Calibri"/>
                          <a:cs typeface="Mangal"/>
                        </a:rPr>
                        <a:t>Total</a:t>
                      </a:r>
                      <a:endParaRPr lang="en-US" sz="1400" b="1" dirty="0">
                        <a:solidFill>
                          <a:schemeClr val="bg1"/>
                        </a:solidFill>
                        <a:latin typeface="Calibri"/>
                        <a:ea typeface="Calibri"/>
                        <a:cs typeface="Mangal"/>
                      </a:endParaRPr>
                    </a:p>
                  </a:txBody>
                  <a:tcPr marL="31553" marR="31553" marT="0" marB="0" anchor="ctr"/>
                </a:tc>
                <a:extLst>
                  <a:ext uri="{0D108BD9-81ED-4DB2-BD59-A6C34878D82A}">
                    <a16:rowId xmlns:a16="http://schemas.microsoft.com/office/drawing/2014/main" xmlns="" val="10000"/>
                  </a:ext>
                </a:extLst>
              </a:tr>
              <a:tr h="755719">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endParaRPr lang="en-US"/>
                    </a:p>
                  </a:txBody>
                  <a:tcPr/>
                </a:tc>
                <a:tc>
                  <a:txBody>
                    <a:bodyPr/>
                    <a:lstStyle/>
                    <a:p>
                      <a:pPr marL="0" marR="0" algn="ctr">
                        <a:lnSpc>
                          <a:spcPct val="115000"/>
                        </a:lnSpc>
                        <a:spcBef>
                          <a:spcPts val="0"/>
                        </a:spcBef>
                        <a:spcAft>
                          <a:spcPts val="0"/>
                        </a:spcAft>
                      </a:pPr>
                      <a:r>
                        <a:rPr lang="en-US" sz="1400" b="1" dirty="0">
                          <a:solidFill>
                            <a:schemeClr val="bg1"/>
                          </a:solidFill>
                        </a:rPr>
                        <a:t>Psychiatry</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Clinical Psychology</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Psychiatric Social Work</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Psychiatric Nursing</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vMerge="1">
                  <a:txBody>
                    <a:bodyPr/>
                    <a:lstStyle/>
                    <a:p>
                      <a:pPr marL="0" marR="0" algn="ctr">
                        <a:lnSpc>
                          <a:spcPct val="115000"/>
                        </a:lnSpc>
                        <a:spcBef>
                          <a:spcPts val="0"/>
                        </a:spcBef>
                        <a:spcAft>
                          <a:spcPts val="0"/>
                        </a:spcAft>
                      </a:pPr>
                      <a:endParaRPr lang="en-US" sz="1400" b="1" dirty="0">
                        <a:solidFill>
                          <a:schemeClr val="bg1"/>
                        </a:solidFill>
                        <a:latin typeface="Calibri"/>
                        <a:ea typeface="Times New Roman"/>
                        <a:cs typeface="Mangal"/>
                      </a:endParaRPr>
                    </a:p>
                  </a:txBody>
                  <a:tcPr marL="68580" marR="68580" marT="0" marB="0" anchor="ctr">
                    <a:solidFill>
                      <a:schemeClr val="accent2"/>
                    </a:solidFill>
                  </a:tcPr>
                </a:tc>
                <a:extLst>
                  <a:ext uri="{0D108BD9-81ED-4DB2-BD59-A6C34878D82A}">
                    <a16:rowId xmlns:a16="http://schemas.microsoft.com/office/drawing/2014/main" xmlns="" val="10001"/>
                  </a:ext>
                </a:extLst>
              </a:tr>
              <a:tr h="755719">
                <a:tc>
                  <a:txBody>
                    <a:bodyPr/>
                    <a:lstStyle/>
                    <a:p>
                      <a:pPr algn="ctr"/>
                      <a:r>
                        <a:rPr lang="en-US" sz="1800" dirty="0" smtClean="0"/>
                        <a:t>1</a:t>
                      </a:r>
                      <a:endParaRPr lang="en-US" sz="1800" dirty="0"/>
                    </a:p>
                  </a:txBody>
                  <a:tcPr marT="45722" marB="45722"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Andhra Pradesh</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Hospital for Mental Care, Vishakhapatnam</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2017-18</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2"/>
                  </a:ext>
                </a:extLst>
              </a:tr>
              <a:tr h="769075">
                <a:tc>
                  <a:txBody>
                    <a:bodyPr/>
                    <a:lstStyle/>
                    <a:p>
                      <a:pPr algn="ctr"/>
                      <a:r>
                        <a:rPr lang="en-US" sz="1800" dirty="0" smtClean="0"/>
                        <a:t>2</a:t>
                      </a:r>
                      <a:endParaRPr lang="en-US" sz="1800" dirty="0"/>
                    </a:p>
                  </a:txBody>
                  <a:tcPr marT="45722" marB="45722"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Delhi</a:t>
                      </a:r>
                      <a:br>
                        <a:rPr lang="en-IN" sz="1400">
                          <a:solidFill>
                            <a:srgbClr val="000000"/>
                          </a:solidFill>
                          <a:latin typeface="Calibri"/>
                          <a:ea typeface="Times New Roman"/>
                          <a:cs typeface="Calibri"/>
                        </a:rPr>
                      </a:br>
                      <a:r>
                        <a:rPr lang="en-IN" sz="1400">
                          <a:solidFill>
                            <a:srgbClr val="000000"/>
                          </a:solidFill>
                          <a:latin typeface="Calibri"/>
                          <a:ea typeface="Times New Roman"/>
                          <a:cs typeface="Calibri"/>
                        </a:rPr>
                        <a:t>(Central Govt.)</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Dr. RML Hospital, Delhi</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2016-17</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8</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12</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10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20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50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3"/>
                  </a:ext>
                </a:extLst>
              </a:tr>
              <a:tr h="755719">
                <a:tc>
                  <a:txBody>
                    <a:bodyPr/>
                    <a:lstStyle/>
                    <a:p>
                      <a:pPr algn="ctr"/>
                      <a:r>
                        <a:rPr lang="en-US" sz="1800" dirty="0" smtClean="0"/>
                        <a:t>3</a:t>
                      </a:r>
                      <a:endParaRPr lang="en-US" sz="1800" dirty="0"/>
                    </a:p>
                  </a:txBody>
                  <a:tcPr marT="45722" marB="45722"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Delhi </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IHBAS, Delhi</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2010-11</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4"/>
                  </a:ext>
                </a:extLst>
              </a:tr>
              <a:tr h="769075">
                <a:tc>
                  <a:txBody>
                    <a:bodyPr/>
                    <a:lstStyle/>
                    <a:p>
                      <a:pPr algn="ctr"/>
                      <a:r>
                        <a:rPr lang="en-US" sz="1800" dirty="0" smtClean="0"/>
                        <a:t>4</a:t>
                      </a:r>
                      <a:endParaRPr lang="en-US" sz="1800" dirty="0"/>
                    </a:p>
                  </a:txBody>
                  <a:tcPr marT="45722" marB="45722"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Goa</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Institute of Psychiatry and Human Behaviour, Bambolim</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2015-16</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8</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8</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5"/>
                  </a:ext>
                </a:extLst>
              </a:tr>
              <a:tr h="769075">
                <a:tc>
                  <a:txBody>
                    <a:bodyPr/>
                    <a:lstStyle/>
                    <a:p>
                      <a:pPr algn="ctr"/>
                      <a:r>
                        <a:rPr lang="en-US" sz="1800" dirty="0" smtClean="0"/>
                        <a:t>5</a:t>
                      </a:r>
                      <a:endParaRPr lang="en-US" sz="1800" dirty="0"/>
                    </a:p>
                  </a:txBody>
                  <a:tcPr marT="45722" marB="45722"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Himachal Pradesh</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Dr. </a:t>
                      </a:r>
                      <a:r>
                        <a:rPr lang="en-IN" sz="1400" dirty="0" err="1">
                          <a:solidFill>
                            <a:srgbClr val="000000"/>
                          </a:solidFill>
                          <a:latin typeface="Calibri"/>
                          <a:ea typeface="Times New Roman"/>
                          <a:cs typeface="Calibri"/>
                        </a:rPr>
                        <a:t>Rajendra</a:t>
                      </a:r>
                      <a:r>
                        <a:rPr lang="en-IN" sz="1400" dirty="0">
                          <a:solidFill>
                            <a:srgbClr val="000000"/>
                          </a:solidFill>
                          <a:latin typeface="Calibri"/>
                          <a:ea typeface="Times New Roman"/>
                          <a:cs typeface="Calibri"/>
                        </a:rPr>
                        <a:t> Prasad Govt. Medical College, </a:t>
                      </a:r>
                      <a:r>
                        <a:rPr lang="en-IN" sz="1400" dirty="0" err="1">
                          <a:solidFill>
                            <a:srgbClr val="000000"/>
                          </a:solidFill>
                          <a:latin typeface="Calibri"/>
                          <a:ea typeface="Times New Roman"/>
                          <a:cs typeface="Calibri"/>
                        </a:rPr>
                        <a:t>Kangra</a:t>
                      </a:r>
                      <a:r>
                        <a:rPr lang="en-IN" sz="1400" dirty="0">
                          <a:solidFill>
                            <a:srgbClr val="000000"/>
                          </a:solidFill>
                          <a:latin typeface="Calibri"/>
                          <a:ea typeface="Times New Roman"/>
                          <a:cs typeface="Calibri"/>
                        </a:rPr>
                        <a:t>, </a:t>
                      </a:r>
                      <a:r>
                        <a:rPr lang="en-IN" sz="1400" dirty="0" err="1">
                          <a:solidFill>
                            <a:srgbClr val="000000"/>
                          </a:solidFill>
                          <a:latin typeface="Calibri"/>
                          <a:ea typeface="Times New Roman"/>
                          <a:cs typeface="Calibri"/>
                        </a:rPr>
                        <a:t>Tanda</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2016-17</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0</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0</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6"/>
                  </a:ext>
                </a:extLst>
              </a:tr>
              <a:tr h="769075">
                <a:tc>
                  <a:txBody>
                    <a:bodyPr/>
                    <a:lstStyle/>
                    <a:p>
                      <a:pPr algn="ctr"/>
                      <a:r>
                        <a:rPr lang="en-US" sz="1800" dirty="0" smtClean="0"/>
                        <a:t>6</a:t>
                      </a:r>
                      <a:endParaRPr lang="en-US" sz="1800" dirty="0"/>
                    </a:p>
                  </a:txBody>
                  <a:tcPr marT="45722" marB="45722"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J&amp;K</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Psychiatric Diseases Hospital, Govt. Medical College, Srinagar</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2009-10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21</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8</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29</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7"/>
                  </a:ext>
                </a:extLst>
              </a:tr>
            </a:tbl>
          </a:graphicData>
        </a:graphic>
      </p:graphicFrame>
      <p:sp>
        <p:nvSpPr>
          <p:cNvPr id="15453" name="TextBox 5"/>
          <p:cNvSpPr txBox="1">
            <a:spLocks noChangeArrowheads="1"/>
          </p:cNvSpPr>
          <p:nvPr/>
        </p:nvSpPr>
        <p:spPr bwMode="auto">
          <a:xfrm>
            <a:off x="904875" y="285750"/>
            <a:ext cx="7524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b="1">
                <a:latin typeface="Calibri" pitchFamily="34" charset="0"/>
              </a:rPr>
              <a:t>Seats created in Institutes supported under Scheme-A (Centres of Excellence)</a:t>
            </a:r>
            <a:endParaRPr lang="en-US">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8A97538-5F16-41DA-9600-6F2369B4E654}" type="slidenum">
              <a:rPr lang="en-US"/>
              <a:pPr>
                <a:defRPr/>
              </a:pPr>
              <a:t>15</a:t>
            </a:fld>
            <a:endParaRPr lang="en-US"/>
          </a:p>
        </p:txBody>
      </p:sp>
      <p:graphicFrame>
        <p:nvGraphicFramePr>
          <p:cNvPr id="5" name="Table 4"/>
          <p:cNvGraphicFramePr>
            <a:graphicFrameLocks noGrp="1"/>
          </p:cNvGraphicFramePr>
          <p:nvPr/>
        </p:nvGraphicFramePr>
        <p:xfrm>
          <a:off x="0" y="0"/>
          <a:ext cx="9144000" cy="6858003"/>
        </p:xfrm>
        <a:graphic>
          <a:graphicData uri="http://schemas.openxmlformats.org/drawingml/2006/table">
            <a:tbl>
              <a:tblPr firstRow="1" bandRow="1">
                <a:tableStyleId>{21E4AEA4-8DFA-4A89-87EB-49C32662AFE0}</a:tableStyleId>
              </a:tblPr>
              <a:tblGrid>
                <a:gridCol w="481261">
                  <a:extLst>
                    <a:ext uri="{9D8B030D-6E8A-4147-A177-3AD203B41FA5}">
                      <a16:colId xmlns:a16="http://schemas.microsoft.com/office/drawing/2014/main" xmlns="" val="20000"/>
                    </a:ext>
                  </a:extLst>
                </a:gridCol>
                <a:gridCol w="962527">
                  <a:extLst>
                    <a:ext uri="{9D8B030D-6E8A-4147-A177-3AD203B41FA5}">
                      <a16:colId xmlns:a16="http://schemas.microsoft.com/office/drawing/2014/main" xmlns="" val="20001"/>
                    </a:ext>
                  </a:extLst>
                </a:gridCol>
                <a:gridCol w="2062556">
                  <a:extLst>
                    <a:ext uri="{9D8B030D-6E8A-4147-A177-3AD203B41FA5}">
                      <a16:colId xmlns:a16="http://schemas.microsoft.com/office/drawing/2014/main" xmlns="" val="20002"/>
                    </a:ext>
                  </a:extLst>
                </a:gridCol>
                <a:gridCol w="893774">
                  <a:extLst>
                    <a:ext uri="{9D8B030D-6E8A-4147-A177-3AD203B41FA5}">
                      <a16:colId xmlns:a16="http://schemas.microsoft.com/office/drawing/2014/main" xmlns="" val="20003"/>
                    </a:ext>
                  </a:extLst>
                </a:gridCol>
                <a:gridCol w="893774">
                  <a:extLst>
                    <a:ext uri="{9D8B030D-6E8A-4147-A177-3AD203B41FA5}">
                      <a16:colId xmlns:a16="http://schemas.microsoft.com/office/drawing/2014/main" xmlns="" val="20004"/>
                    </a:ext>
                  </a:extLst>
                </a:gridCol>
                <a:gridCol w="1031278">
                  <a:extLst>
                    <a:ext uri="{9D8B030D-6E8A-4147-A177-3AD203B41FA5}">
                      <a16:colId xmlns:a16="http://schemas.microsoft.com/office/drawing/2014/main" xmlns="" val="20005"/>
                    </a:ext>
                  </a:extLst>
                </a:gridCol>
                <a:gridCol w="1031278">
                  <a:extLst>
                    <a:ext uri="{9D8B030D-6E8A-4147-A177-3AD203B41FA5}">
                      <a16:colId xmlns:a16="http://schemas.microsoft.com/office/drawing/2014/main" xmlns="" val="20006"/>
                    </a:ext>
                  </a:extLst>
                </a:gridCol>
                <a:gridCol w="893776">
                  <a:extLst>
                    <a:ext uri="{9D8B030D-6E8A-4147-A177-3AD203B41FA5}">
                      <a16:colId xmlns:a16="http://schemas.microsoft.com/office/drawing/2014/main" xmlns="" val="20007"/>
                    </a:ext>
                  </a:extLst>
                </a:gridCol>
                <a:gridCol w="893776">
                  <a:extLst>
                    <a:ext uri="{9D8B030D-6E8A-4147-A177-3AD203B41FA5}">
                      <a16:colId xmlns:a16="http://schemas.microsoft.com/office/drawing/2014/main" xmlns="" val="20008"/>
                    </a:ext>
                  </a:extLst>
                </a:gridCol>
              </a:tblGrid>
              <a:tr h="851607">
                <a:tc rowSpan="2">
                  <a:txBody>
                    <a:bodyPr/>
                    <a:lstStyle/>
                    <a:p>
                      <a:pPr marL="0" marR="0" algn="ctr">
                        <a:lnSpc>
                          <a:spcPct val="115000"/>
                        </a:lnSpc>
                        <a:spcBef>
                          <a:spcPts val="0"/>
                        </a:spcBef>
                        <a:spcAft>
                          <a:spcPts val="0"/>
                        </a:spcAft>
                      </a:pPr>
                      <a:r>
                        <a:rPr lang="en-IN" sz="1400" b="1" dirty="0" err="1"/>
                        <a:t>S.No</a:t>
                      </a:r>
                      <a:r>
                        <a:rPr lang="en-IN" sz="1400" b="1" dirty="0"/>
                        <a:t>.</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IN" sz="1400" b="1" dirty="0"/>
                        <a:t>State</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IN" sz="1400" b="1" dirty="0"/>
                        <a:t>Name of the Institute</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US" sz="1400" b="1" kern="1200" dirty="0" smtClean="0"/>
                        <a:t>Year of initiation</a:t>
                      </a:r>
                      <a:endParaRPr lang="en-US" sz="1400" b="1" dirty="0">
                        <a:solidFill>
                          <a:schemeClr val="bg1"/>
                        </a:solidFill>
                        <a:latin typeface="Calibri"/>
                        <a:ea typeface="Calibri"/>
                        <a:cs typeface="Mangal"/>
                      </a:endParaRPr>
                    </a:p>
                  </a:txBody>
                  <a:tcPr marL="31553" marR="31553" marT="0" marB="0"/>
                </a:tc>
                <a:tc gridSpan="4">
                  <a:txBody>
                    <a:bodyPr/>
                    <a:lstStyle/>
                    <a:p>
                      <a:pPr marL="0" marR="0" algn="ctr">
                        <a:lnSpc>
                          <a:spcPct val="115000"/>
                        </a:lnSpc>
                        <a:spcBef>
                          <a:spcPts val="0"/>
                        </a:spcBef>
                        <a:spcAft>
                          <a:spcPts val="0"/>
                        </a:spcAft>
                      </a:pPr>
                      <a:r>
                        <a:rPr lang="en-US" sz="1400" b="1" kern="1200" dirty="0" smtClean="0"/>
                        <a:t>PG seats created/enhanced since implementation of the Scheme in the institute</a:t>
                      </a:r>
                      <a:endParaRPr lang="en-US" sz="1400" b="1" dirty="0">
                        <a:solidFill>
                          <a:schemeClr val="bg1"/>
                        </a:solidFill>
                        <a:latin typeface="Calibri"/>
                        <a:ea typeface="Calibri"/>
                        <a:cs typeface="Mangal"/>
                      </a:endParaRPr>
                    </a:p>
                  </a:txBody>
                  <a:tcPr marL="31553" marR="31553" marT="0" marB="0"/>
                </a:tc>
                <a:tc h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hMerge="1">
                  <a:txBody>
                    <a:bodyPr/>
                    <a:lstStyle/>
                    <a:p>
                      <a:pPr marL="16002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h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US" sz="1400" b="1" dirty="0" smtClean="0">
                          <a:solidFill>
                            <a:schemeClr val="bg1"/>
                          </a:solidFill>
                          <a:latin typeface="Calibri"/>
                          <a:ea typeface="Calibri"/>
                          <a:cs typeface="Mangal"/>
                        </a:rPr>
                        <a:t>Total</a:t>
                      </a:r>
                      <a:endParaRPr lang="en-US" sz="1400" b="1" dirty="0">
                        <a:solidFill>
                          <a:schemeClr val="bg1"/>
                        </a:solidFill>
                        <a:latin typeface="Calibri"/>
                        <a:ea typeface="Calibri"/>
                        <a:cs typeface="Mangal"/>
                      </a:endParaRPr>
                    </a:p>
                  </a:txBody>
                  <a:tcPr marL="31553" marR="31553" marT="0" marB="0" anchor="ctr"/>
                </a:tc>
                <a:extLst>
                  <a:ext uri="{0D108BD9-81ED-4DB2-BD59-A6C34878D82A}">
                    <a16:rowId xmlns:a16="http://schemas.microsoft.com/office/drawing/2014/main" xmlns="" val="10000"/>
                  </a:ext>
                </a:extLst>
              </a:tr>
              <a:tr h="866656">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endParaRPr lang="en-US"/>
                    </a:p>
                  </a:txBody>
                  <a:tcPr/>
                </a:tc>
                <a:tc>
                  <a:txBody>
                    <a:bodyPr/>
                    <a:lstStyle/>
                    <a:p>
                      <a:pPr marL="0" marR="0" algn="ctr">
                        <a:lnSpc>
                          <a:spcPct val="115000"/>
                        </a:lnSpc>
                        <a:spcBef>
                          <a:spcPts val="0"/>
                        </a:spcBef>
                        <a:spcAft>
                          <a:spcPts val="0"/>
                        </a:spcAft>
                      </a:pPr>
                      <a:r>
                        <a:rPr lang="en-US" sz="1400" b="1" dirty="0">
                          <a:solidFill>
                            <a:schemeClr val="bg1"/>
                          </a:solidFill>
                        </a:rPr>
                        <a:t>Psychiatry</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Clinical Psychology</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Psychiatric Social Work</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Psychiatric Nursing</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vMerge="1">
                  <a:txBody>
                    <a:bodyPr/>
                    <a:lstStyle/>
                    <a:p>
                      <a:pPr marL="0" marR="0" algn="ctr">
                        <a:lnSpc>
                          <a:spcPct val="115000"/>
                        </a:lnSpc>
                        <a:spcBef>
                          <a:spcPts val="0"/>
                        </a:spcBef>
                        <a:spcAft>
                          <a:spcPts val="0"/>
                        </a:spcAft>
                      </a:pPr>
                      <a:endParaRPr lang="en-US" sz="1400" b="1" dirty="0">
                        <a:solidFill>
                          <a:schemeClr val="bg1"/>
                        </a:solidFill>
                        <a:latin typeface="Calibri"/>
                        <a:ea typeface="Times New Roman"/>
                        <a:cs typeface="Mangal"/>
                      </a:endParaRPr>
                    </a:p>
                  </a:txBody>
                  <a:tcPr marL="68580" marR="68580" marT="0" marB="0" anchor="ctr">
                    <a:solidFill>
                      <a:schemeClr val="accent2"/>
                    </a:solidFill>
                  </a:tcPr>
                </a:tc>
                <a:extLst>
                  <a:ext uri="{0D108BD9-81ED-4DB2-BD59-A6C34878D82A}">
                    <a16:rowId xmlns:a16="http://schemas.microsoft.com/office/drawing/2014/main" xmlns="" val="10001"/>
                  </a:ext>
                </a:extLst>
              </a:tr>
              <a:tr h="866656">
                <a:tc>
                  <a:txBody>
                    <a:bodyPr/>
                    <a:lstStyle/>
                    <a:p>
                      <a:pPr algn="ctr"/>
                      <a:r>
                        <a:rPr lang="en-US" sz="1800" dirty="0" smtClean="0"/>
                        <a:t>7</a:t>
                      </a:r>
                      <a:endParaRPr lang="en-US" sz="1800" dirty="0"/>
                    </a:p>
                  </a:txBody>
                  <a:tcPr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Kerala</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IMHANS, </a:t>
                      </a:r>
                      <a:r>
                        <a:rPr lang="en-IN" sz="1400" dirty="0" err="1">
                          <a:solidFill>
                            <a:srgbClr val="000000"/>
                          </a:solidFill>
                          <a:latin typeface="Calibri"/>
                          <a:ea typeface="Times New Roman"/>
                          <a:cs typeface="Calibri"/>
                        </a:rPr>
                        <a:t>Kozikode</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2010-11</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solidFill>
                            <a:srgbClr val="000000"/>
                          </a:solidFill>
                          <a:latin typeface="Calibri"/>
                          <a:ea typeface="Times New Roman"/>
                          <a:cs typeface="Mangal"/>
                        </a:rPr>
                        <a:t>2</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Mangal"/>
                        </a:rPr>
                        <a:t>24</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Mangal"/>
                        </a:rPr>
                        <a:t>48</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40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114</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2"/>
                  </a:ext>
                </a:extLst>
              </a:tr>
              <a:tr h="866656">
                <a:tc>
                  <a:txBody>
                    <a:bodyPr/>
                    <a:lstStyle/>
                    <a:p>
                      <a:pPr algn="ctr"/>
                      <a:r>
                        <a:rPr lang="en-US" sz="1800" dirty="0" smtClean="0"/>
                        <a:t>8</a:t>
                      </a:r>
                      <a:endParaRPr lang="en-US" sz="1800" dirty="0"/>
                    </a:p>
                  </a:txBody>
                  <a:tcPr anchor="ctr"/>
                </a:tc>
                <a:tc>
                  <a:txBody>
                    <a:bodyPr/>
                    <a:lstStyle/>
                    <a:p>
                      <a:pPr marL="0" marR="0" algn="ctr">
                        <a:lnSpc>
                          <a:spcPct val="115000"/>
                        </a:lnSpc>
                        <a:spcBef>
                          <a:spcPts val="0"/>
                        </a:spcBef>
                        <a:spcAft>
                          <a:spcPts val="0"/>
                        </a:spcAft>
                      </a:pPr>
                      <a:r>
                        <a:rPr lang="en-IN" sz="1400" dirty="0" err="1">
                          <a:solidFill>
                            <a:srgbClr val="000000"/>
                          </a:solidFill>
                          <a:latin typeface="Calibri"/>
                          <a:ea typeface="Times New Roman"/>
                          <a:cs typeface="Calibri"/>
                        </a:rPr>
                        <a:t>Odisha</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SCB Medical College Hospital, Cuttack</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2010-11</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27</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56</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24</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120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227</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3"/>
                  </a:ext>
                </a:extLst>
              </a:tr>
              <a:tr h="851607">
                <a:tc>
                  <a:txBody>
                    <a:bodyPr/>
                    <a:lstStyle/>
                    <a:p>
                      <a:pPr algn="ctr"/>
                      <a:r>
                        <a:rPr lang="en-US" sz="1800" dirty="0" smtClean="0"/>
                        <a:t>9</a:t>
                      </a:r>
                      <a:endParaRPr lang="en-US" sz="1800" dirty="0"/>
                    </a:p>
                  </a:txBody>
                  <a:tcPr anchor="ctr"/>
                </a:tc>
                <a:tc>
                  <a:txBody>
                    <a:bodyPr/>
                    <a:lstStyle/>
                    <a:p>
                      <a:pPr marL="0" marR="0" algn="ctr">
                        <a:lnSpc>
                          <a:spcPct val="115000"/>
                        </a:lnSpc>
                        <a:spcBef>
                          <a:spcPts val="0"/>
                        </a:spcBef>
                        <a:spcAft>
                          <a:spcPts val="0"/>
                        </a:spcAft>
                      </a:pPr>
                      <a:r>
                        <a:rPr lang="en-IN" sz="1400" dirty="0" err="1">
                          <a:solidFill>
                            <a:srgbClr val="000000"/>
                          </a:solidFill>
                          <a:latin typeface="Calibri"/>
                          <a:ea typeface="Times New Roman"/>
                          <a:cs typeface="Calibri"/>
                        </a:rPr>
                        <a:t>Telangana</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Institute of Mental Health, Hyderabad</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2009-10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4"/>
                  </a:ext>
                </a:extLst>
              </a:tr>
              <a:tr h="851607">
                <a:tc>
                  <a:txBody>
                    <a:bodyPr/>
                    <a:lstStyle/>
                    <a:p>
                      <a:pPr algn="ctr"/>
                      <a:r>
                        <a:rPr lang="en-US" sz="1800" dirty="0" smtClean="0"/>
                        <a:t>10</a:t>
                      </a:r>
                      <a:endParaRPr lang="en-US" sz="1800" dirty="0"/>
                    </a:p>
                  </a:txBody>
                  <a:tcPr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Telangana</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err="1">
                          <a:solidFill>
                            <a:srgbClr val="000000"/>
                          </a:solidFill>
                          <a:latin typeface="Calibri"/>
                          <a:ea typeface="Times New Roman"/>
                          <a:cs typeface="Calibri"/>
                        </a:rPr>
                        <a:t>Kakatiya</a:t>
                      </a:r>
                      <a:r>
                        <a:rPr lang="en-US" sz="1400" dirty="0">
                          <a:solidFill>
                            <a:srgbClr val="000000"/>
                          </a:solidFill>
                          <a:latin typeface="Calibri"/>
                          <a:ea typeface="Times New Roman"/>
                          <a:cs typeface="Calibri"/>
                        </a:rPr>
                        <a:t> Medical College, Warangal</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2017-18</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5"/>
                  </a:ext>
                </a:extLst>
              </a:tr>
              <a:tr h="851607">
                <a:tc>
                  <a:txBody>
                    <a:bodyPr/>
                    <a:lstStyle/>
                    <a:p>
                      <a:pPr algn="ctr"/>
                      <a:r>
                        <a:rPr lang="en-US" sz="1800" dirty="0" smtClean="0"/>
                        <a:t>11</a:t>
                      </a:r>
                      <a:endParaRPr lang="en-US" sz="1800" dirty="0"/>
                    </a:p>
                  </a:txBody>
                  <a:tcPr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West Bengal</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Institute of Psychiatry, Kolkata</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2009-10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18</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Mangal"/>
                        </a:rPr>
                        <a:t>72</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144</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solidFill>
                            <a:srgbClr val="000000"/>
                          </a:solidFill>
                          <a:latin typeface="Calibri"/>
                          <a:ea typeface="Times New Roman"/>
                          <a:cs typeface="Calibri"/>
                        </a:rPr>
                        <a:t>140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374</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6"/>
                  </a:ext>
                </a:extLst>
              </a:tr>
              <a:tr h="851607">
                <a:tc>
                  <a:txBody>
                    <a:bodyPr/>
                    <a:lstStyle/>
                    <a:p>
                      <a:pPr algn="ctr"/>
                      <a:r>
                        <a:rPr lang="en-US" sz="1800" dirty="0" smtClean="0"/>
                        <a:t>12</a:t>
                      </a:r>
                      <a:endParaRPr lang="en-US" sz="1800" dirty="0"/>
                    </a:p>
                  </a:txBody>
                  <a:tcPr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West Bengal</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Calcutta National Medical College</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2017-18</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6</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Mangal"/>
                        </a:rPr>
                        <a:t>0</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800" dirty="0" smtClean="0">
                          <a:latin typeface="Calibri"/>
                          <a:ea typeface="Times New Roman"/>
                          <a:cs typeface="Mangal"/>
                        </a:rPr>
                        <a:t>6</a:t>
                      </a:r>
                      <a:endParaRPr lang="en-US" sz="1800" dirty="0">
                        <a:latin typeface="Calibri"/>
                        <a:ea typeface="Times New Roman"/>
                        <a:cs typeface="Mangal"/>
                      </a:endParaRPr>
                    </a:p>
                  </a:txBody>
                  <a:tcPr marL="68580" marR="68580" marT="0" marB="0" anchor="ctr"/>
                </a:tc>
                <a:extLst>
                  <a:ext uri="{0D108BD9-81ED-4DB2-BD59-A6C34878D82A}">
                    <a16:rowId xmlns:a16="http://schemas.microsoft.com/office/drawing/2014/main" xmlns="" val="10007"/>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F1DF95E-0D75-4B1C-AA1D-C83F9697B0FC}" type="slidenum">
              <a:rPr lang="en-US"/>
              <a:pPr>
                <a:defRPr/>
              </a:pPr>
              <a:t>16</a:t>
            </a:fld>
            <a:endParaRPr lang="en-US"/>
          </a:p>
        </p:txBody>
      </p:sp>
      <p:graphicFrame>
        <p:nvGraphicFramePr>
          <p:cNvPr id="5" name="Table 4"/>
          <p:cNvGraphicFramePr>
            <a:graphicFrameLocks noGrp="1"/>
          </p:cNvGraphicFramePr>
          <p:nvPr/>
        </p:nvGraphicFramePr>
        <p:xfrm>
          <a:off x="0" y="500063"/>
          <a:ext cx="9143999" cy="6559552"/>
        </p:xfrm>
        <a:graphic>
          <a:graphicData uri="http://schemas.openxmlformats.org/drawingml/2006/table">
            <a:tbl>
              <a:tblPr firstRow="1" bandRow="1">
                <a:tableStyleId>{21E4AEA4-8DFA-4A89-87EB-49C32662AFE0}</a:tableStyleId>
              </a:tblPr>
              <a:tblGrid>
                <a:gridCol w="533397">
                  <a:extLst>
                    <a:ext uri="{9D8B030D-6E8A-4147-A177-3AD203B41FA5}">
                      <a16:colId xmlns:a16="http://schemas.microsoft.com/office/drawing/2014/main" xmlns="" val="20000"/>
                    </a:ext>
                  </a:extLst>
                </a:gridCol>
                <a:gridCol w="1066801">
                  <a:extLst>
                    <a:ext uri="{9D8B030D-6E8A-4147-A177-3AD203B41FA5}">
                      <a16:colId xmlns:a16="http://schemas.microsoft.com/office/drawing/2014/main" xmlns="" val="20001"/>
                    </a:ext>
                  </a:extLst>
                </a:gridCol>
                <a:gridCol w="2476502">
                  <a:extLst>
                    <a:ext uri="{9D8B030D-6E8A-4147-A177-3AD203B41FA5}">
                      <a16:colId xmlns:a16="http://schemas.microsoft.com/office/drawing/2014/main" xmlns="" val="20002"/>
                    </a:ext>
                  </a:extLst>
                </a:gridCol>
                <a:gridCol w="898255">
                  <a:extLst>
                    <a:ext uri="{9D8B030D-6E8A-4147-A177-3AD203B41FA5}">
                      <a16:colId xmlns:a16="http://schemas.microsoft.com/office/drawing/2014/main" xmlns="" val="20003"/>
                    </a:ext>
                  </a:extLst>
                </a:gridCol>
                <a:gridCol w="1044842">
                  <a:extLst>
                    <a:ext uri="{9D8B030D-6E8A-4147-A177-3AD203B41FA5}">
                      <a16:colId xmlns:a16="http://schemas.microsoft.com/office/drawing/2014/main" xmlns="" val="20004"/>
                    </a:ext>
                  </a:extLst>
                </a:gridCol>
                <a:gridCol w="1143000">
                  <a:extLst>
                    <a:ext uri="{9D8B030D-6E8A-4147-A177-3AD203B41FA5}">
                      <a16:colId xmlns:a16="http://schemas.microsoft.com/office/drawing/2014/main" xmlns="" val="20005"/>
                    </a:ext>
                  </a:extLst>
                </a:gridCol>
                <a:gridCol w="990601">
                  <a:extLst>
                    <a:ext uri="{9D8B030D-6E8A-4147-A177-3AD203B41FA5}">
                      <a16:colId xmlns:a16="http://schemas.microsoft.com/office/drawing/2014/main" xmlns="" val="20006"/>
                    </a:ext>
                  </a:extLst>
                </a:gridCol>
                <a:gridCol w="990601">
                  <a:extLst>
                    <a:ext uri="{9D8B030D-6E8A-4147-A177-3AD203B41FA5}">
                      <a16:colId xmlns:a16="http://schemas.microsoft.com/office/drawing/2014/main" xmlns="" val="20007"/>
                    </a:ext>
                  </a:extLst>
                </a:gridCol>
              </a:tblGrid>
              <a:tr h="779938">
                <a:tc rowSpan="2">
                  <a:txBody>
                    <a:bodyPr/>
                    <a:lstStyle/>
                    <a:p>
                      <a:pPr marL="0" marR="0" algn="ctr">
                        <a:lnSpc>
                          <a:spcPct val="115000"/>
                        </a:lnSpc>
                        <a:spcBef>
                          <a:spcPts val="0"/>
                        </a:spcBef>
                        <a:spcAft>
                          <a:spcPts val="0"/>
                        </a:spcAft>
                      </a:pPr>
                      <a:r>
                        <a:rPr lang="en-IN" sz="1400" b="1" dirty="0" err="1"/>
                        <a:t>S.No</a:t>
                      </a:r>
                      <a:r>
                        <a:rPr lang="en-IN" sz="1400" b="1" dirty="0"/>
                        <a:t>.</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IN" sz="1400" b="1" dirty="0"/>
                        <a:t>State</a:t>
                      </a:r>
                      <a:endParaRPr lang="en-US" sz="1400" b="1"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IN" sz="1400" b="1" dirty="0"/>
                        <a:t>Name of the Institute</a:t>
                      </a:r>
                      <a:endParaRPr lang="en-US" sz="1400" b="1" dirty="0">
                        <a:solidFill>
                          <a:schemeClr val="bg1"/>
                        </a:solidFill>
                        <a:latin typeface="Calibri"/>
                        <a:ea typeface="Calibri"/>
                        <a:cs typeface="Mangal"/>
                      </a:endParaRPr>
                    </a:p>
                  </a:txBody>
                  <a:tcPr marL="31553" marR="31553" marT="0" marB="0"/>
                </a:tc>
                <a:tc gridSpan="4">
                  <a:txBody>
                    <a:bodyPr/>
                    <a:lstStyle/>
                    <a:p>
                      <a:pPr marL="0" marR="0" algn="ctr">
                        <a:lnSpc>
                          <a:spcPct val="115000"/>
                        </a:lnSpc>
                        <a:spcBef>
                          <a:spcPts val="0"/>
                        </a:spcBef>
                        <a:spcAft>
                          <a:spcPts val="0"/>
                        </a:spcAft>
                      </a:pPr>
                      <a:r>
                        <a:rPr lang="en-US" sz="1400" b="1" kern="1200" dirty="0" smtClean="0"/>
                        <a:t>PG seats created/enhanced since implementation of the Scheme in the institute</a:t>
                      </a:r>
                      <a:endParaRPr lang="en-US" sz="1400" b="1" dirty="0">
                        <a:solidFill>
                          <a:schemeClr val="bg1"/>
                        </a:solidFill>
                        <a:latin typeface="Calibri"/>
                        <a:ea typeface="Calibri"/>
                        <a:cs typeface="Mangal"/>
                      </a:endParaRPr>
                    </a:p>
                  </a:txBody>
                  <a:tcPr marL="31553" marR="31553" marT="0" marB="0"/>
                </a:tc>
                <a:tc h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hMerge="1">
                  <a:txBody>
                    <a:bodyPr/>
                    <a:lstStyle/>
                    <a:p>
                      <a:pPr marL="16002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h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rowSpan="2">
                  <a:txBody>
                    <a:bodyPr/>
                    <a:lstStyle/>
                    <a:p>
                      <a:pPr marL="0" marR="0" algn="ctr">
                        <a:lnSpc>
                          <a:spcPct val="115000"/>
                        </a:lnSpc>
                        <a:spcBef>
                          <a:spcPts val="0"/>
                        </a:spcBef>
                        <a:spcAft>
                          <a:spcPts val="0"/>
                        </a:spcAft>
                      </a:pPr>
                      <a:r>
                        <a:rPr lang="en-US" sz="1400" b="1" dirty="0" smtClean="0">
                          <a:solidFill>
                            <a:schemeClr val="bg1"/>
                          </a:solidFill>
                          <a:latin typeface="Calibri"/>
                          <a:ea typeface="Calibri"/>
                          <a:cs typeface="Mangal"/>
                        </a:rPr>
                        <a:t>Total</a:t>
                      </a:r>
                      <a:endParaRPr lang="en-US" sz="1400" b="1" dirty="0">
                        <a:solidFill>
                          <a:schemeClr val="bg1"/>
                        </a:solidFill>
                        <a:latin typeface="Calibri"/>
                        <a:ea typeface="Calibri"/>
                        <a:cs typeface="Mangal"/>
                      </a:endParaRPr>
                    </a:p>
                  </a:txBody>
                  <a:tcPr marL="31553" marR="31553" marT="0" marB="0" anchor="ctr"/>
                </a:tc>
                <a:extLst>
                  <a:ext uri="{0D108BD9-81ED-4DB2-BD59-A6C34878D82A}">
                    <a16:rowId xmlns:a16="http://schemas.microsoft.com/office/drawing/2014/main" xmlns="" val="10000"/>
                  </a:ext>
                </a:extLst>
              </a:tr>
              <a:tr h="779938">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vMerge="1">
                  <a:txBody>
                    <a:bodyPr/>
                    <a:lstStyle/>
                    <a:p>
                      <a:pPr marL="0" marR="0" algn="ctr">
                        <a:lnSpc>
                          <a:spcPct val="115000"/>
                        </a:lnSpc>
                        <a:spcBef>
                          <a:spcPts val="0"/>
                        </a:spcBef>
                        <a:spcAft>
                          <a:spcPts val="0"/>
                        </a:spcAft>
                      </a:pPr>
                      <a:endParaRPr lang="en-US" sz="1400" dirty="0">
                        <a:solidFill>
                          <a:schemeClr val="bg1"/>
                        </a:solidFill>
                        <a:latin typeface="Calibri"/>
                        <a:ea typeface="Calibri"/>
                        <a:cs typeface="Mangal"/>
                      </a:endParaRPr>
                    </a:p>
                  </a:txBody>
                  <a:tcPr marL="31553" marR="31553" marT="0" marB="0"/>
                </a:tc>
                <a:tc>
                  <a:txBody>
                    <a:bodyPr/>
                    <a:lstStyle/>
                    <a:p>
                      <a:pPr marL="0" marR="0" algn="ctr">
                        <a:lnSpc>
                          <a:spcPct val="115000"/>
                        </a:lnSpc>
                        <a:spcBef>
                          <a:spcPts val="0"/>
                        </a:spcBef>
                        <a:spcAft>
                          <a:spcPts val="0"/>
                        </a:spcAft>
                      </a:pPr>
                      <a:r>
                        <a:rPr lang="en-US" sz="1400" b="1" dirty="0">
                          <a:solidFill>
                            <a:schemeClr val="bg1"/>
                          </a:solidFill>
                        </a:rPr>
                        <a:t>Psychiatry</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Clinical Psychology</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Psychiatric Social Work</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1400" b="1" dirty="0">
                          <a:solidFill>
                            <a:schemeClr val="bg1"/>
                          </a:solidFill>
                        </a:rPr>
                        <a:t>Psychiatric Nursing</a:t>
                      </a:r>
                      <a:endParaRPr lang="en-US" sz="1400" b="1" dirty="0">
                        <a:solidFill>
                          <a:schemeClr val="bg1"/>
                        </a:solidFill>
                        <a:latin typeface="Calibri"/>
                        <a:ea typeface="Times New Roman"/>
                        <a:cs typeface="Mangal"/>
                      </a:endParaRPr>
                    </a:p>
                  </a:txBody>
                  <a:tcPr marL="68580" marR="68580" marT="0" marB="0" anchor="ctr">
                    <a:solidFill>
                      <a:schemeClr val="accent2"/>
                    </a:solidFill>
                  </a:tcPr>
                </a:tc>
                <a:tc vMerge="1">
                  <a:txBody>
                    <a:bodyPr/>
                    <a:lstStyle/>
                    <a:p>
                      <a:pPr marL="0" marR="0" algn="ctr">
                        <a:lnSpc>
                          <a:spcPct val="115000"/>
                        </a:lnSpc>
                        <a:spcBef>
                          <a:spcPts val="0"/>
                        </a:spcBef>
                        <a:spcAft>
                          <a:spcPts val="0"/>
                        </a:spcAft>
                      </a:pPr>
                      <a:endParaRPr lang="en-US" sz="1400" b="1" dirty="0">
                        <a:solidFill>
                          <a:schemeClr val="bg1"/>
                        </a:solidFill>
                        <a:latin typeface="Calibri"/>
                        <a:ea typeface="Times New Roman"/>
                        <a:cs typeface="Mangal"/>
                      </a:endParaRPr>
                    </a:p>
                  </a:txBody>
                  <a:tcPr marL="68580" marR="68580" marT="0" marB="0" anchor="ctr">
                    <a:solidFill>
                      <a:schemeClr val="accent2"/>
                    </a:solidFill>
                  </a:tcPr>
                </a:tc>
                <a:extLst>
                  <a:ext uri="{0D108BD9-81ED-4DB2-BD59-A6C34878D82A}">
                    <a16:rowId xmlns:a16="http://schemas.microsoft.com/office/drawing/2014/main" xmlns="" val="10001"/>
                  </a:ext>
                </a:extLst>
              </a:tr>
              <a:tr h="803642">
                <a:tc>
                  <a:txBody>
                    <a:bodyPr/>
                    <a:lstStyle/>
                    <a:p>
                      <a:pPr algn="ctr"/>
                      <a:r>
                        <a:rPr lang="en-US" sz="1800" dirty="0" smtClean="0"/>
                        <a:t>1</a:t>
                      </a:r>
                      <a:endParaRPr lang="en-US" sz="1800" dirty="0"/>
                    </a:p>
                  </a:txBody>
                  <a:tcPr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Delhi </a:t>
                      </a:r>
                      <a:br>
                        <a:rPr lang="en-IN" sz="1400">
                          <a:solidFill>
                            <a:srgbClr val="000000"/>
                          </a:solidFill>
                          <a:latin typeface="Calibri"/>
                          <a:ea typeface="Times New Roman"/>
                          <a:cs typeface="Calibri"/>
                        </a:rPr>
                      </a:br>
                      <a:r>
                        <a:rPr lang="en-IN" sz="1400">
                          <a:solidFill>
                            <a:srgbClr val="000000"/>
                          </a:solidFill>
                          <a:latin typeface="Calibri"/>
                          <a:ea typeface="Times New Roman"/>
                          <a:cs typeface="Calibri"/>
                        </a:rPr>
                        <a:t>(Central Govt.)</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Dr. RML Hospital, Delhi </a:t>
                      </a:r>
                      <a:r>
                        <a:rPr lang="en-IN" sz="1400" dirty="0" smtClean="0">
                          <a:solidFill>
                            <a:srgbClr val="000000"/>
                          </a:solidFill>
                          <a:latin typeface="Calibri"/>
                          <a:ea typeface="Times New Roman"/>
                          <a:cs typeface="Calibri"/>
                        </a:rPr>
                        <a:t> (</a:t>
                      </a:r>
                      <a:r>
                        <a:rPr lang="en-IN" sz="1400" dirty="0">
                          <a:solidFill>
                            <a:srgbClr val="000000"/>
                          </a:solidFill>
                          <a:latin typeface="Calibri"/>
                          <a:ea typeface="Times New Roman"/>
                          <a:cs typeface="Calibri"/>
                        </a:rPr>
                        <a:t>3 PG Departments in 2009-10)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32</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18</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60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110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2"/>
                  </a:ext>
                </a:extLst>
              </a:tr>
              <a:tr h="803642">
                <a:tc>
                  <a:txBody>
                    <a:bodyPr/>
                    <a:lstStyle/>
                    <a:p>
                      <a:pPr algn="ctr"/>
                      <a:r>
                        <a:rPr lang="en-US" sz="1800" dirty="0" smtClean="0"/>
                        <a:t>2</a:t>
                      </a:r>
                      <a:endParaRPr lang="en-US" sz="1800" dirty="0"/>
                    </a:p>
                  </a:txBody>
                  <a:tcPr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Himachal Pradesh</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err="1">
                          <a:solidFill>
                            <a:srgbClr val="000000"/>
                          </a:solidFill>
                          <a:latin typeface="Calibri"/>
                          <a:ea typeface="Times New Roman"/>
                          <a:cs typeface="Calibri"/>
                        </a:rPr>
                        <a:t>Indira</a:t>
                      </a:r>
                      <a:r>
                        <a:rPr lang="en-IN" sz="1400" dirty="0">
                          <a:solidFill>
                            <a:srgbClr val="000000"/>
                          </a:solidFill>
                          <a:latin typeface="Calibri"/>
                          <a:ea typeface="Times New Roman"/>
                          <a:cs typeface="Calibri"/>
                        </a:rPr>
                        <a:t> Gandhi Medical College &amp; Hospital, </a:t>
                      </a:r>
                      <a:r>
                        <a:rPr lang="en-IN" sz="1400" dirty="0" err="1">
                          <a:solidFill>
                            <a:srgbClr val="000000"/>
                          </a:solidFill>
                          <a:latin typeface="Calibri"/>
                          <a:ea typeface="Times New Roman"/>
                          <a:cs typeface="Calibri"/>
                        </a:rPr>
                        <a:t>Shimla</a:t>
                      </a:r>
                      <a:r>
                        <a:rPr lang="en-IN" sz="1400" dirty="0">
                          <a:solidFill>
                            <a:srgbClr val="000000"/>
                          </a:solidFill>
                          <a:latin typeface="Calibri"/>
                          <a:ea typeface="Times New Roman"/>
                          <a:cs typeface="Calibri"/>
                        </a:rPr>
                        <a:t> </a:t>
                      </a:r>
                      <a:br>
                        <a:rPr lang="en-IN" sz="1400" dirty="0">
                          <a:solidFill>
                            <a:srgbClr val="000000"/>
                          </a:solidFill>
                          <a:latin typeface="Calibri"/>
                          <a:ea typeface="Times New Roman"/>
                          <a:cs typeface="Calibri"/>
                        </a:rPr>
                      </a:br>
                      <a:r>
                        <a:rPr lang="en-IN" sz="1400" dirty="0">
                          <a:solidFill>
                            <a:srgbClr val="000000"/>
                          </a:solidFill>
                          <a:latin typeface="Calibri"/>
                          <a:ea typeface="Times New Roman"/>
                          <a:cs typeface="Calibri"/>
                        </a:rPr>
                        <a:t>(2 PG Departments in 2017-18)</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3"/>
                  </a:ext>
                </a:extLst>
              </a:tr>
              <a:tr h="803642">
                <a:tc>
                  <a:txBody>
                    <a:bodyPr/>
                    <a:lstStyle/>
                    <a:p>
                      <a:pPr algn="ctr"/>
                      <a:r>
                        <a:rPr lang="en-US" sz="1800" dirty="0" smtClean="0"/>
                        <a:t>3</a:t>
                      </a:r>
                      <a:endParaRPr lang="en-US" sz="1800" dirty="0"/>
                    </a:p>
                  </a:txBody>
                  <a:tcPr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Jammu and Kashmir</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err="1">
                          <a:solidFill>
                            <a:srgbClr val="000000"/>
                          </a:solidFill>
                          <a:latin typeface="Calibri"/>
                          <a:ea typeface="Times New Roman"/>
                          <a:cs typeface="Calibri"/>
                        </a:rPr>
                        <a:t>Sher</a:t>
                      </a:r>
                      <a:r>
                        <a:rPr lang="en-IN" sz="1400" dirty="0">
                          <a:solidFill>
                            <a:srgbClr val="000000"/>
                          </a:solidFill>
                          <a:latin typeface="Calibri"/>
                          <a:ea typeface="Times New Roman"/>
                          <a:cs typeface="Calibri"/>
                        </a:rPr>
                        <a:t>-</a:t>
                      </a:r>
                      <a:r>
                        <a:rPr lang="en-IN" sz="1400" dirty="0" err="1">
                          <a:solidFill>
                            <a:srgbClr val="000000"/>
                          </a:solidFill>
                          <a:latin typeface="Calibri"/>
                          <a:ea typeface="Times New Roman"/>
                          <a:cs typeface="Calibri"/>
                        </a:rPr>
                        <a:t>i</a:t>
                      </a:r>
                      <a:r>
                        <a:rPr lang="en-IN" sz="1400" dirty="0">
                          <a:solidFill>
                            <a:srgbClr val="000000"/>
                          </a:solidFill>
                          <a:latin typeface="Calibri"/>
                          <a:ea typeface="Times New Roman"/>
                          <a:cs typeface="Calibri"/>
                        </a:rPr>
                        <a:t>-Kashmir Institute of Medical Sciences, Srinagar, </a:t>
                      </a:r>
                      <a:br>
                        <a:rPr lang="en-IN" sz="1400" dirty="0">
                          <a:solidFill>
                            <a:srgbClr val="000000"/>
                          </a:solidFill>
                          <a:latin typeface="Calibri"/>
                          <a:ea typeface="Times New Roman"/>
                          <a:cs typeface="Calibri"/>
                        </a:rPr>
                      </a:br>
                      <a:r>
                        <a:rPr lang="en-IN" sz="1400" dirty="0">
                          <a:solidFill>
                            <a:srgbClr val="000000"/>
                          </a:solidFill>
                          <a:latin typeface="Calibri"/>
                          <a:ea typeface="Times New Roman"/>
                          <a:cs typeface="Calibri"/>
                        </a:rPr>
                        <a:t>(4 PG Departments in 2015-16)</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a:solidFill>
                            <a:srgbClr val="000000"/>
                          </a:solidFill>
                          <a:latin typeface="Calibri"/>
                          <a:ea typeface="Times New Roman"/>
                          <a:cs typeface="Calibri"/>
                        </a:rPr>
                        <a:t>0</a:t>
                      </a:r>
                      <a:endParaRPr lang="en-US" sz="14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0</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4"/>
                  </a:ext>
                </a:extLst>
              </a:tr>
              <a:tr h="981466">
                <a:tc>
                  <a:txBody>
                    <a:bodyPr/>
                    <a:lstStyle/>
                    <a:p>
                      <a:pPr algn="ctr"/>
                      <a:r>
                        <a:rPr lang="en-US" sz="1800" dirty="0" smtClean="0"/>
                        <a:t>4</a:t>
                      </a:r>
                      <a:endParaRPr lang="en-US" sz="1800" dirty="0"/>
                    </a:p>
                  </a:txBody>
                  <a:tcPr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Jharkhand</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Ranchi Institute of Mental Health &amp; </a:t>
                      </a:r>
                      <a:r>
                        <a:rPr lang="en-IN" sz="1400" dirty="0" err="1">
                          <a:solidFill>
                            <a:srgbClr val="000000"/>
                          </a:solidFill>
                          <a:latin typeface="Calibri"/>
                          <a:ea typeface="Times New Roman"/>
                          <a:cs typeface="Calibri"/>
                        </a:rPr>
                        <a:t>Neuro</a:t>
                      </a:r>
                      <a:r>
                        <a:rPr lang="en-IN" sz="1400" dirty="0">
                          <a:solidFill>
                            <a:srgbClr val="000000"/>
                          </a:solidFill>
                          <a:latin typeface="Calibri"/>
                          <a:ea typeface="Times New Roman"/>
                          <a:cs typeface="Calibri"/>
                        </a:rPr>
                        <a:t> Sciences, Ranchi </a:t>
                      </a:r>
                      <a:r>
                        <a:rPr lang="en-IN" sz="1400" dirty="0" smtClean="0">
                          <a:solidFill>
                            <a:srgbClr val="000000"/>
                          </a:solidFill>
                          <a:latin typeface="Calibri"/>
                          <a:ea typeface="Times New Roman"/>
                          <a:cs typeface="Calibri"/>
                        </a:rPr>
                        <a:t>(</a:t>
                      </a:r>
                      <a:r>
                        <a:rPr lang="en-IN" sz="1400" dirty="0">
                          <a:solidFill>
                            <a:srgbClr val="000000"/>
                          </a:solidFill>
                          <a:latin typeface="Calibri"/>
                          <a:ea typeface="Times New Roman"/>
                          <a:cs typeface="Calibri"/>
                        </a:rPr>
                        <a:t>4 PG </a:t>
                      </a:r>
                      <a:r>
                        <a:rPr lang="en-IN" sz="1400" dirty="0" err="1">
                          <a:solidFill>
                            <a:srgbClr val="000000"/>
                          </a:solidFill>
                          <a:latin typeface="Calibri"/>
                          <a:ea typeface="Times New Roman"/>
                          <a:cs typeface="Calibri"/>
                        </a:rPr>
                        <a:t>Departmetns</a:t>
                      </a:r>
                      <a:r>
                        <a:rPr lang="en-IN" sz="1400" dirty="0">
                          <a:solidFill>
                            <a:srgbClr val="000000"/>
                          </a:solidFill>
                          <a:latin typeface="Calibri"/>
                          <a:ea typeface="Times New Roman"/>
                          <a:cs typeface="Calibri"/>
                        </a:rPr>
                        <a:t> in 2009-10)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10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138</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138</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96</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800" dirty="0" smtClean="0">
                          <a:latin typeface="Calibri"/>
                          <a:ea typeface="Times New Roman"/>
                          <a:cs typeface="Mangal"/>
                        </a:rPr>
                        <a:t>382</a:t>
                      </a:r>
                      <a:endParaRPr lang="en-US" sz="1800" dirty="0">
                        <a:latin typeface="Calibri"/>
                        <a:ea typeface="Times New Roman"/>
                        <a:cs typeface="Mangal"/>
                      </a:endParaRPr>
                    </a:p>
                  </a:txBody>
                  <a:tcPr marL="68580" marR="68580" marT="0" marB="0" anchor="ctr"/>
                </a:tc>
                <a:extLst>
                  <a:ext uri="{0D108BD9-81ED-4DB2-BD59-A6C34878D82A}">
                    <a16:rowId xmlns:a16="http://schemas.microsoft.com/office/drawing/2014/main" xmlns="" val="10005"/>
                  </a:ext>
                </a:extLst>
              </a:tr>
              <a:tr h="803642">
                <a:tc>
                  <a:txBody>
                    <a:bodyPr/>
                    <a:lstStyle/>
                    <a:p>
                      <a:pPr algn="ctr"/>
                      <a:r>
                        <a:rPr lang="en-US" sz="1800" dirty="0" smtClean="0"/>
                        <a:t>5</a:t>
                      </a:r>
                      <a:endParaRPr lang="en-US" sz="1800" dirty="0"/>
                    </a:p>
                  </a:txBody>
                  <a:tcPr anchor="ctr"/>
                </a:tc>
                <a:tc>
                  <a:txBody>
                    <a:bodyPr/>
                    <a:lstStyle/>
                    <a:p>
                      <a:pPr marL="0" marR="0" algn="ctr">
                        <a:lnSpc>
                          <a:spcPct val="115000"/>
                        </a:lnSpc>
                        <a:spcBef>
                          <a:spcPts val="0"/>
                        </a:spcBef>
                        <a:spcAft>
                          <a:spcPts val="0"/>
                        </a:spcAft>
                      </a:pPr>
                      <a:r>
                        <a:rPr lang="en-IN" sz="1400">
                          <a:solidFill>
                            <a:srgbClr val="000000"/>
                          </a:solidFill>
                          <a:latin typeface="Calibri"/>
                          <a:ea typeface="Times New Roman"/>
                          <a:cs typeface="Calibri"/>
                        </a:rPr>
                        <a:t>Kerala</a:t>
                      </a:r>
                      <a:endParaRPr lang="en-US" sz="180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Govt. medical College, </a:t>
                      </a:r>
                      <a:r>
                        <a:rPr lang="en-IN" sz="1400" dirty="0" smtClean="0">
                          <a:solidFill>
                            <a:srgbClr val="000000"/>
                          </a:solidFill>
                          <a:latin typeface="Calibri"/>
                          <a:ea typeface="Times New Roman"/>
                          <a:cs typeface="Calibri"/>
                        </a:rPr>
                        <a:t>Trivandrum (4 </a:t>
                      </a:r>
                      <a:r>
                        <a:rPr lang="en-IN" sz="1400" dirty="0">
                          <a:solidFill>
                            <a:srgbClr val="000000"/>
                          </a:solidFill>
                          <a:latin typeface="Calibri"/>
                          <a:ea typeface="Times New Roman"/>
                          <a:cs typeface="Calibri"/>
                        </a:rPr>
                        <a:t>PG Departments in 2010-11)</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24</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0</a:t>
                      </a:r>
                      <a:endParaRPr lang="en-US" sz="18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800" dirty="0" smtClean="0">
                          <a:latin typeface="Calibri"/>
                          <a:ea typeface="Times New Roman"/>
                          <a:cs typeface="Mangal"/>
                        </a:rPr>
                        <a:t>24</a:t>
                      </a:r>
                      <a:endParaRPr lang="en-US" sz="1800" dirty="0">
                        <a:latin typeface="Calibri"/>
                        <a:ea typeface="Times New Roman"/>
                        <a:cs typeface="Mangal"/>
                      </a:endParaRPr>
                    </a:p>
                  </a:txBody>
                  <a:tcPr marL="68580" marR="68580" marT="0" marB="0" anchor="ctr"/>
                </a:tc>
                <a:extLst>
                  <a:ext uri="{0D108BD9-81ED-4DB2-BD59-A6C34878D82A}">
                    <a16:rowId xmlns:a16="http://schemas.microsoft.com/office/drawing/2014/main" xmlns="" val="10006"/>
                  </a:ext>
                </a:extLst>
              </a:tr>
              <a:tr h="803642">
                <a:tc>
                  <a:txBody>
                    <a:bodyPr/>
                    <a:lstStyle/>
                    <a:p>
                      <a:pPr algn="ctr"/>
                      <a:r>
                        <a:rPr lang="en-US" sz="1800" dirty="0" smtClean="0"/>
                        <a:t>6</a:t>
                      </a:r>
                      <a:endParaRPr lang="en-US" sz="1800" dirty="0"/>
                    </a:p>
                  </a:txBody>
                  <a:tcPr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Tamil Nadu</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Institute of Mental Health, Chennai</a:t>
                      </a:r>
                      <a:endParaRPr lang="en-US" sz="1400" dirty="0">
                        <a:latin typeface="Calibri"/>
                        <a:ea typeface="Times New Roman"/>
                        <a:cs typeface="Mangal"/>
                      </a:endParaRPr>
                    </a:p>
                    <a:p>
                      <a:pPr marL="0" marR="0" algn="ctr">
                        <a:lnSpc>
                          <a:spcPct val="115000"/>
                        </a:lnSpc>
                        <a:spcBef>
                          <a:spcPts val="0"/>
                        </a:spcBef>
                        <a:spcAft>
                          <a:spcPts val="0"/>
                        </a:spcAft>
                      </a:pPr>
                      <a:r>
                        <a:rPr lang="en-IN" sz="1400" dirty="0">
                          <a:solidFill>
                            <a:srgbClr val="000000"/>
                          </a:solidFill>
                          <a:latin typeface="Calibri"/>
                          <a:ea typeface="Times New Roman"/>
                          <a:cs typeface="Calibri"/>
                        </a:rPr>
                        <a:t>(3 PG Departments in 2010-11)</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a:solidFill>
                            <a:srgbClr val="000000"/>
                          </a:solidFill>
                          <a:latin typeface="Calibri"/>
                          <a:ea typeface="Times New Roman"/>
                          <a:cs typeface="Calibri"/>
                        </a:rPr>
                        <a:t>32</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IN" sz="1400" dirty="0">
                          <a:solidFill>
                            <a:srgbClr val="000000"/>
                          </a:solidFill>
                          <a:latin typeface="Calibri"/>
                          <a:ea typeface="Times New Roman"/>
                          <a:cs typeface="Calibri"/>
                        </a:rPr>
                        <a:t>4</a:t>
                      </a: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400" dirty="0" smtClean="0">
                          <a:latin typeface="Calibri"/>
                          <a:ea typeface="Times New Roman"/>
                          <a:cs typeface="Mangal"/>
                        </a:rPr>
                        <a:t>36</a:t>
                      </a:r>
                      <a:endParaRPr lang="en-US" sz="1400" dirty="0">
                        <a:latin typeface="Calibri"/>
                        <a:ea typeface="Times New Roman"/>
                        <a:cs typeface="Mangal"/>
                      </a:endParaRPr>
                    </a:p>
                  </a:txBody>
                  <a:tcPr marL="68580" marR="68580" marT="0" marB="0" anchor="ctr"/>
                </a:tc>
                <a:extLst>
                  <a:ext uri="{0D108BD9-81ED-4DB2-BD59-A6C34878D82A}">
                    <a16:rowId xmlns:a16="http://schemas.microsoft.com/office/drawing/2014/main" xmlns="" val="10007"/>
                  </a:ext>
                </a:extLst>
              </a:tr>
            </a:tbl>
          </a:graphicData>
        </a:graphic>
      </p:graphicFrame>
      <p:sp>
        <p:nvSpPr>
          <p:cNvPr id="17493" name="TextBox 5"/>
          <p:cNvSpPr txBox="1">
            <a:spLocks noChangeArrowheads="1"/>
          </p:cNvSpPr>
          <p:nvPr/>
        </p:nvSpPr>
        <p:spPr bwMode="auto">
          <a:xfrm>
            <a:off x="1000125" y="71438"/>
            <a:ext cx="708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b="1">
                <a:latin typeface="Calibri" pitchFamily="34" charset="0"/>
              </a:rPr>
              <a:t>Seats created in Institutes supported under Scheme-B (PG Departments)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85750" y="0"/>
            <a:ext cx="8372475" cy="1000125"/>
          </a:xfrm>
        </p:spPr>
        <p:txBody>
          <a:bodyPr>
            <a:normAutofit fontScale="90000"/>
          </a:bodyPr>
          <a:lstStyle/>
          <a:p>
            <a:r>
              <a:rPr lang="en-US" sz="3600" dirty="0" smtClean="0"/>
              <a:t/>
            </a:r>
            <a:br>
              <a:rPr lang="en-US" sz="3600" dirty="0" smtClean="0"/>
            </a:br>
            <a:r>
              <a:rPr lang="en-US" sz="2800" b="1" dirty="0" smtClean="0"/>
              <a:t>District Mental Health </a:t>
            </a:r>
            <a:r>
              <a:rPr lang="en-US" sz="2800" b="1" dirty="0" err="1" smtClean="0"/>
              <a:t>Programme</a:t>
            </a:r>
            <a:r>
              <a:rPr lang="en-US" sz="2800" dirty="0" smtClean="0"/>
              <a:t/>
            </a:r>
            <a:br>
              <a:rPr lang="en-US" sz="2800" dirty="0" smtClean="0"/>
            </a:br>
            <a:r>
              <a:rPr lang="en-US" sz="1400" b="1" dirty="0" smtClean="0"/>
              <a:t>Status update on the </a:t>
            </a:r>
            <a:r>
              <a:rPr lang="en-US" sz="1400" b="1" dirty="0" err="1" smtClean="0"/>
              <a:t>conditionalities</a:t>
            </a:r>
            <a:r>
              <a:rPr lang="en-US" sz="1400" b="1" dirty="0" smtClean="0"/>
              <a:t>  for implementation of NMHP  (Indicators for 2020-21)    </a:t>
            </a:r>
            <a:r>
              <a:rPr lang="en-US" dirty="0" smtClean="0"/>
              <a:t/>
            </a:r>
            <a:br>
              <a:rPr lang="en-US" dirty="0" smtClean="0"/>
            </a:br>
            <a:endParaRPr lang="en-US" dirty="0" smtClean="0"/>
          </a:p>
        </p:txBody>
      </p:sp>
      <p:sp>
        <p:nvSpPr>
          <p:cNvPr id="4" name="Slide Number Placeholder 3"/>
          <p:cNvSpPr>
            <a:spLocks noGrp="1"/>
          </p:cNvSpPr>
          <p:nvPr>
            <p:ph type="sldNum" sz="quarter" idx="12"/>
          </p:nvPr>
        </p:nvSpPr>
        <p:spPr/>
        <p:txBody>
          <a:bodyPr/>
          <a:lstStyle/>
          <a:p>
            <a:pPr>
              <a:defRPr/>
            </a:pPr>
            <a:fld id="{981708D6-9404-4363-8A0C-B92505087420}" type="slidenum">
              <a:rPr lang="en-US" smtClean="0"/>
              <a:pPr>
                <a:defRPr/>
              </a:pPr>
              <a:t>17</a:t>
            </a:fld>
            <a:endParaRPr lang="en-US"/>
          </a:p>
        </p:txBody>
      </p:sp>
      <p:graphicFrame>
        <p:nvGraphicFramePr>
          <p:cNvPr id="5" name="Table 4"/>
          <p:cNvGraphicFramePr>
            <a:graphicFrameLocks noGrp="1"/>
          </p:cNvGraphicFramePr>
          <p:nvPr/>
        </p:nvGraphicFramePr>
        <p:xfrm>
          <a:off x="142875" y="1000125"/>
          <a:ext cx="8786909" cy="5664696"/>
        </p:xfrm>
        <a:graphic>
          <a:graphicData uri="http://schemas.openxmlformats.org/drawingml/2006/table">
            <a:tbl>
              <a:tblPr>
                <a:tableStyleId>{BC89EF96-8CEA-46FF-86C4-4CE0E7609802}</a:tableStyleId>
              </a:tblPr>
              <a:tblGrid>
                <a:gridCol w="557901"/>
                <a:gridCol w="1441528"/>
                <a:gridCol w="856390"/>
                <a:gridCol w="856390"/>
                <a:gridCol w="909914"/>
                <a:gridCol w="963438"/>
                <a:gridCol w="1009230"/>
                <a:gridCol w="1096059"/>
                <a:gridCol w="1096059"/>
              </a:tblGrid>
              <a:tr h="296307">
                <a:tc rowSpan="2">
                  <a:txBody>
                    <a:bodyPr/>
                    <a:lstStyle/>
                    <a:p>
                      <a:pPr marL="0" marR="0">
                        <a:lnSpc>
                          <a:spcPct val="115000"/>
                        </a:lnSpc>
                        <a:spcBef>
                          <a:spcPts val="0"/>
                        </a:spcBef>
                        <a:spcAft>
                          <a:spcPts val="0"/>
                        </a:spcAft>
                      </a:pPr>
                      <a:r>
                        <a:rPr lang="en-US" sz="1200" dirty="0"/>
                        <a:t>Sl. No</a:t>
                      </a:r>
                      <a:endParaRPr lang="en-US" sz="1200" dirty="0">
                        <a:latin typeface="Calibri"/>
                        <a:ea typeface="Calibri"/>
                        <a:cs typeface="Times New Roman"/>
                      </a:endParaRPr>
                    </a:p>
                  </a:txBody>
                  <a:tcPr marL="26601" marR="26601" marT="0" marB="0"/>
                </a:tc>
                <a:tc rowSpan="2">
                  <a:txBody>
                    <a:bodyPr/>
                    <a:lstStyle/>
                    <a:p>
                      <a:pPr marL="0" marR="0">
                        <a:lnSpc>
                          <a:spcPct val="115000"/>
                        </a:lnSpc>
                        <a:spcBef>
                          <a:spcPts val="0"/>
                        </a:spcBef>
                        <a:spcAft>
                          <a:spcPts val="0"/>
                        </a:spcAft>
                      </a:pPr>
                      <a:r>
                        <a:rPr lang="en-US" sz="1200" dirty="0"/>
                        <a:t>Name of the State /UT</a:t>
                      </a:r>
                      <a:endParaRPr lang="en-US" sz="1200" dirty="0">
                        <a:latin typeface="Calibri"/>
                        <a:ea typeface="Calibri"/>
                        <a:cs typeface="Times New Roman"/>
                      </a:endParaRPr>
                    </a:p>
                  </a:txBody>
                  <a:tcPr marL="26601" marR="26601" marT="0" marB="0"/>
                </a:tc>
                <a:tc gridSpan="4">
                  <a:txBody>
                    <a:bodyPr/>
                    <a:lstStyle/>
                    <a:p>
                      <a:pPr marL="0" marR="0">
                        <a:lnSpc>
                          <a:spcPct val="115000"/>
                        </a:lnSpc>
                        <a:spcBef>
                          <a:spcPts val="0"/>
                        </a:spcBef>
                        <a:spcAft>
                          <a:spcPts val="0"/>
                        </a:spcAft>
                      </a:pPr>
                      <a:r>
                        <a:rPr lang="en-US" sz="1200" dirty="0"/>
                        <a:t>% district covered under Mental Health </a:t>
                      </a:r>
                      <a:r>
                        <a:rPr lang="en-US" sz="1200" dirty="0" err="1"/>
                        <a:t>Progrmme</a:t>
                      </a:r>
                      <a:r>
                        <a:rPr lang="en-US" sz="1200" dirty="0"/>
                        <a:t> and providing services as per framework</a:t>
                      </a:r>
                      <a:endParaRPr lang="en-US" sz="1200" dirty="0">
                        <a:latin typeface="Calibri"/>
                        <a:ea typeface="Calibri"/>
                        <a:cs typeface="Times New Roman"/>
                      </a:endParaRPr>
                    </a:p>
                  </a:txBody>
                  <a:tcPr marL="26601" marR="26601" marT="0" marB="0"/>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200" dirty="0"/>
                        <a:t>Action taken for fulfillment of provisions under Mental Healthcare Act, 2017 (MHCA 2017)  </a:t>
                      </a:r>
                      <a:endParaRPr lang="en-US" sz="1200" dirty="0">
                        <a:latin typeface="Calibri"/>
                        <a:ea typeface="Calibri"/>
                        <a:cs typeface="Times New Roman"/>
                      </a:endParaRPr>
                    </a:p>
                  </a:txBody>
                  <a:tcPr marL="26601" marR="26601" marT="0" marB="0"/>
                </a:tc>
                <a:tc hMerge="1">
                  <a:txBody>
                    <a:bodyPr/>
                    <a:lstStyle/>
                    <a:p>
                      <a:endParaRPr lang="en-US"/>
                    </a:p>
                  </a:txBody>
                  <a:tcPr/>
                </a:tc>
                <a:tc hMerge="1">
                  <a:txBody>
                    <a:bodyPr/>
                    <a:lstStyle/>
                    <a:p>
                      <a:endParaRPr lang="en-US"/>
                    </a:p>
                  </a:txBody>
                  <a:tcPr/>
                </a:tc>
              </a:tr>
              <a:tr h="689602">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1200" dirty="0"/>
                        <a:t>Total Number of Districts  </a:t>
                      </a:r>
                      <a:endParaRPr lang="en-US" sz="12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200" dirty="0"/>
                        <a:t>No of Districts Approved 20-21</a:t>
                      </a:r>
                      <a:endParaRPr lang="en-US" sz="12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200" dirty="0"/>
                        <a:t>No of Districts Functional</a:t>
                      </a:r>
                      <a:endParaRPr lang="en-US" sz="12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200" dirty="0"/>
                        <a:t>Percentage %</a:t>
                      </a:r>
                      <a:endParaRPr lang="en-US" sz="12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200" dirty="0"/>
                        <a:t>Constituted State Mental Health  Authority (Yes/No)</a:t>
                      </a:r>
                      <a:endParaRPr lang="en-US" sz="12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200" dirty="0"/>
                        <a:t>Constituted State Mental Review Board (Yes/No)</a:t>
                      </a:r>
                      <a:endParaRPr lang="en-US" sz="12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200" dirty="0"/>
                        <a:t>Created State Mental Health  Authority  fund (Yes/No)</a:t>
                      </a:r>
                      <a:endParaRPr lang="en-US" sz="1200" dirty="0">
                        <a:latin typeface="Calibri"/>
                        <a:ea typeface="Calibri"/>
                        <a:cs typeface="Times New Roman"/>
                      </a:endParaRPr>
                    </a:p>
                  </a:txBody>
                  <a:tcPr marL="26601" marR="26601" marT="0" marB="0"/>
                </a:tc>
              </a:tr>
              <a:tr h="275840">
                <a:tc>
                  <a:txBody>
                    <a:bodyPr/>
                    <a:lstStyle/>
                    <a:p>
                      <a:pPr marL="0" marR="0">
                        <a:lnSpc>
                          <a:spcPct val="115000"/>
                        </a:lnSpc>
                        <a:spcBef>
                          <a:spcPts val="0"/>
                        </a:spcBef>
                        <a:spcAft>
                          <a:spcPts val="0"/>
                        </a:spcAft>
                      </a:pPr>
                      <a:r>
                        <a:rPr lang="en-US" sz="1200"/>
                        <a:t>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Andhra Pradesh</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100%</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 </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Bihar</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38</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81.5%</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Chhattisgarh</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27</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27</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27</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 </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Goa </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02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02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02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5</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Gujarat</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 </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6</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Haryana</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19</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86.36%</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275840">
                <a:tc>
                  <a:txBody>
                    <a:bodyPr/>
                    <a:lstStyle/>
                    <a:p>
                      <a:pPr marL="0" marR="0">
                        <a:lnSpc>
                          <a:spcPct val="115000"/>
                        </a:lnSpc>
                        <a:spcBef>
                          <a:spcPts val="0"/>
                        </a:spcBef>
                        <a:spcAft>
                          <a:spcPts val="0"/>
                        </a:spcAft>
                      </a:pPr>
                      <a:r>
                        <a:rPr lang="en-US" sz="1200"/>
                        <a:t>7</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Himachal Pradesh</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r>
              <a:tr h="148153">
                <a:tc rowSpan="2">
                  <a:txBody>
                    <a:bodyPr/>
                    <a:lstStyle/>
                    <a:p>
                      <a:pPr marL="0" marR="0">
                        <a:lnSpc>
                          <a:spcPct val="115000"/>
                        </a:lnSpc>
                        <a:spcBef>
                          <a:spcPts val="0"/>
                        </a:spcBef>
                        <a:spcAft>
                          <a:spcPts val="0"/>
                        </a:spcAft>
                      </a:pPr>
                      <a:r>
                        <a:rPr lang="en-US" sz="1200"/>
                        <a:t>8</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J&amp;K    Jammu</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No</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vMerge="1">
                  <a:txBody>
                    <a:bodyPr/>
                    <a:lstStyle/>
                    <a:p>
                      <a:endParaRPr lang="en-US"/>
                    </a:p>
                  </a:txBody>
                  <a:tcPr/>
                </a:tc>
                <a:tc>
                  <a:txBody>
                    <a:bodyPr/>
                    <a:lstStyle/>
                    <a:p>
                      <a:pPr marL="0" marR="0">
                        <a:lnSpc>
                          <a:spcPct val="115000"/>
                        </a:lnSpc>
                        <a:spcBef>
                          <a:spcPts val="0"/>
                        </a:spcBef>
                        <a:spcAft>
                          <a:spcPts val="0"/>
                        </a:spcAft>
                      </a:pPr>
                      <a:r>
                        <a:rPr lang="en-US" sz="1200"/>
                        <a:t>J&amp;K    Kashmir</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9</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Jharkhand </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5</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41.66%</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 </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10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Karnataka</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 </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11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Kerala</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275840">
                <a:tc>
                  <a:txBody>
                    <a:bodyPr/>
                    <a:lstStyle/>
                    <a:p>
                      <a:pPr marL="0" marR="0">
                        <a:lnSpc>
                          <a:spcPct val="115000"/>
                        </a:lnSpc>
                        <a:spcBef>
                          <a:spcPts val="0"/>
                        </a:spcBef>
                        <a:spcAft>
                          <a:spcPts val="0"/>
                        </a:spcAft>
                      </a:pPr>
                      <a:r>
                        <a:rPr lang="en-US" sz="1200"/>
                        <a:t>12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Madhya Pradesh</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51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51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51</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13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Maharashtra</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36</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14</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Odisha</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15</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Punjab</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22</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100%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a:t>16</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Rajasthan</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33</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33</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33</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100%</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No</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No</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No</a:t>
                      </a:r>
                      <a:endParaRPr lang="en-US" sz="12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dirty="0"/>
                        <a:t>17</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Tamil Nadu</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37</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32</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32</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100%</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Yes</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Yes</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Yes</a:t>
                      </a:r>
                      <a:endParaRPr lang="en-US" sz="12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200" dirty="0"/>
                        <a:t>18</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err="1"/>
                        <a:t>Telegnana</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33</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33</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20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60.60%</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Yes</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t>No</a:t>
                      </a:r>
                      <a:endParaRPr lang="en-US" sz="1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t>Yes</a:t>
                      </a:r>
                      <a:endParaRPr lang="en-US" sz="1200" dirty="0">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673456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85750" y="0"/>
            <a:ext cx="8372475" cy="1285875"/>
          </a:xfrm>
        </p:spPr>
        <p:txBody>
          <a:bodyPr>
            <a:normAutofit fontScale="90000"/>
          </a:bodyPr>
          <a:lstStyle/>
          <a:p>
            <a:r>
              <a:rPr lang="en-US" sz="3600" dirty="0" smtClean="0"/>
              <a:t/>
            </a:r>
            <a:br>
              <a:rPr lang="en-US" sz="3600" dirty="0" smtClean="0"/>
            </a:br>
            <a:r>
              <a:rPr lang="en-US" sz="3200" b="1" dirty="0" smtClean="0"/>
              <a:t>District Mental Health </a:t>
            </a:r>
            <a:r>
              <a:rPr lang="en-US" sz="3200" b="1" dirty="0" err="1" smtClean="0"/>
              <a:t>Programme</a:t>
            </a:r>
            <a:r>
              <a:rPr lang="en-US" sz="3200" dirty="0" smtClean="0"/>
              <a:t/>
            </a:r>
            <a:br>
              <a:rPr lang="en-US" sz="3200" dirty="0" smtClean="0"/>
            </a:br>
            <a:r>
              <a:rPr lang="en-US" sz="1600" b="1" dirty="0" smtClean="0"/>
              <a:t>Status update on the </a:t>
            </a:r>
            <a:r>
              <a:rPr lang="en-US" sz="1600" b="1" dirty="0" err="1" smtClean="0"/>
              <a:t>conditionalities</a:t>
            </a:r>
            <a:r>
              <a:rPr lang="en-US" sz="1600" b="1" dirty="0" smtClean="0"/>
              <a:t>  for implementation of  NMHP  (Indicators for 2020-21)…    </a:t>
            </a:r>
            <a:r>
              <a:rPr lang="en-US" dirty="0" smtClean="0"/>
              <a:t/>
            </a:r>
            <a:br>
              <a:rPr lang="en-US" dirty="0" smtClean="0"/>
            </a:br>
            <a:endParaRPr lang="en-US" dirty="0" smtClean="0"/>
          </a:p>
        </p:txBody>
      </p:sp>
      <p:sp>
        <p:nvSpPr>
          <p:cNvPr id="4" name="Slide Number Placeholder 3"/>
          <p:cNvSpPr>
            <a:spLocks noGrp="1"/>
          </p:cNvSpPr>
          <p:nvPr>
            <p:ph type="sldNum" sz="quarter" idx="12"/>
          </p:nvPr>
        </p:nvSpPr>
        <p:spPr/>
        <p:txBody>
          <a:bodyPr/>
          <a:lstStyle/>
          <a:p>
            <a:pPr>
              <a:defRPr/>
            </a:pPr>
            <a:fld id="{E27E1C65-5714-45C6-88D3-FD2B1C8EE511}" type="slidenum">
              <a:rPr lang="en-US" smtClean="0"/>
              <a:pPr>
                <a:defRPr/>
              </a:pPr>
              <a:t>18</a:t>
            </a:fld>
            <a:endParaRPr lang="en-US"/>
          </a:p>
        </p:txBody>
      </p:sp>
      <p:graphicFrame>
        <p:nvGraphicFramePr>
          <p:cNvPr id="5" name="Table 4"/>
          <p:cNvGraphicFramePr>
            <a:graphicFrameLocks noGrp="1"/>
          </p:cNvGraphicFramePr>
          <p:nvPr/>
        </p:nvGraphicFramePr>
        <p:xfrm>
          <a:off x="357188" y="1176338"/>
          <a:ext cx="8429752" cy="5224465"/>
        </p:xfrm>
        <a:graphic>
          <a:graphicData uri="http://schemas.openxmlformats.org/drawingml/2006/table">
            <a:tbl>
              <a:tblPr>
                <a:tableStyleId>{BC89EF96-8CEA-46FF-86C4-4CE0E7609802}</a:tableStyleId>
              </a:tblPr>
              <a:tblGrid>
                <a:gridCol w="535224"/>
                <a:gridCol w="1382935"/>
                <a:gridCol w="821580"/>
                <a:gridCol w="821580"/>
                <a:gridCol w="872930"/>
                <a:gridCol w="924278"/>
                <a:gridCol w="968209"/>
                <a:gridCol w="1051508"/>
                <a:gridCol w="1051508"/>
              </a:tblGrid>
              <a:tr h="488118">
                <a:tc rowSpan="2">
                  <a:txBody>
                    <a:bodyPr/>
                    <a:lstStyle/>
                    <a:p>
                      <a:pPr marL="0" marR="0">
                        <a:lnSpc>
                          <a:spcPct val="115000"/>
                        </a:lnSpc>
                        <a:spcBef>
                          <a:spcPts val="0"/>
                        </a:spcBef>
                        <a:spcAft>
                          <a:spcPts val="0"/>
                        </a:spcAft>
                      </a:pPr>
                      <a:r>
                        <a:rPr lang="en-US" sz="1400" dirty="0"/>
                        <a:t>Sl. No</a:t>
                      </a:r>
                      <a:endParaRPr lang="en-US" sz="1400" dirty="0">
                        <a:latin typeface="Calibri"/>
                        <a:ea typeface="Calibri"/>
                        <a:cs typeface="Times New Roman"/>
                      </a:endParaRPr>
                    </a:p>
                  </a:txBody>
                  <a:tcPr marL="26601" marR="26601" marT="0" marB="0"/>
                </a:tc>
                <a:tc rowSpan="2">
                  <a:txBody>
                    <a:bodyPr/>
                    <a:lstStyle/>
                    <a:p>
                      <a:pPr marL="0" marR="0">
                        <a:lnSpc>
                          <a:spcPct val="115000"/>
                        </a:lnSpc>
                        <a:spcBef>
                          <a:spcPts val="0"/>
                        </a:spcBef>
                        <a:spcAft>
                          <a:spcPts val="0"/>
                        </a:spcAft>
                      </a:pPr>
                      <a:r>
                        <a:rPr lang="en-US" sz="1400" dirty="0"/>
                        <a:t>Name of the State /UT</a:t>
                      </a:r>
                      <a:endParaRPr lang="en-US" sz="1400" dirty="0">
                        <a:latin typeface="Calibri"/>
                        <a:ea typeface="Calibri"/>
                        <a:cs typeface="Times New Roman"/>
                      </a:endParaRPr>
                    </a:p>
                  </a:txBody>
                  <a:tcPr marL="26601" marR="26601" marT="0" marB="0"/>
                </a:tc>
                <a:tc gridSpan="4">
                  <a:txBody>
                    <a:bodyPr/>
                    <a:lstStyle/>
                    <a:p>
                      <a:pPr marL="0" marR="0">
                        <a:lnSpc>
                          <a:spcPct val="115000"/>
                        </a:lnSpc>
                        <a:spcBef>
                          <a:spcPts val="0"/>
                        </a:spcBef>
                        <a:spcAft>
                          <a:spcPts val="0"/>
                        </a:spcAft>
                      </a:pPr>
                      <a:r>
                        <a:rPr lang="en-US" sz="1200" dirty="0"/>
                        <a:t>% district covered under Mental Health </a:t>
                      </a:r>
                      <a:r>
                        <a:rPr lang="en-US" sz="1200" dirty="0" err="1"/>
                        <a:t>Progrmme</a:t>
                      </a:r>
                      <a:r>
                        <a:rPr lang="en-US" sz="1200" dirty="0"/>
                        <a:t> and providing services as per framework</a:t>
                      </a:r>
                      <a:endParaRPr lang="en-US" sz="1200" dirty="0">
                        <a:latin typeface="Calibri"/>
                        <a:ea typeface="Calibri"/>
                        <a:cs typeface="Times New Roman"/>
                      </a:endParaRPr>
                    </a:p>
                  </a:txBody>
                  <a:tcPr marL="26601" marR="26601" marT="0" marB="0"/>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200" dirty="0"/>
                        <a:t>Action taken for fulfillment of provisions under Mental Healthcare Act, 2017 (MHCA 2017)  </a:t>
                      </a:r>
                      <a:endParaRPr lang="en-US" sz="1200" dirty="0">
                        <a:latin typeface="Calibri"/>
                        <a:ea typeface="Calibri"/>
                        <a:cs typeface="Times New Roman"/>
                      </a:endParaRPr>
                    </a:p>
                  </a:txBody>
                  <a:tcPr marL="26601" marR="26601" marT="0" marB="0"/>
                </a:tc>
                <a:tc hMerge="1">
                  <a:txBody>
                    <a:bodyPr/>
                    <a:lstStyle/>
                    <a:p>
                      <a:endParaRPr lang="en-US"/>
                    </a:p>
                  </a:txBody>
                  <a:tcPr/>
                </a:tc>
                <a:tc hMerge="1">
                  <a:txBody>
                    <a:bodyPr/>
                    <a:lstStyle/>
                    <a:p>
                      <a:endParaRPr lang="en-US"/>
                    </a:p>
                  </a:txBody>
                  <a:tcPr/>
                </a:tc>
              </a:tr>
              <a:tr h="1556287">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1400" dirty="0"/>
                        <a:t>Total Number of Districts  </a:t>
                      </a:r>
                      <a:endParaRPr lang="en-US" sz="14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400" dirty="0"/>
                        <a:t>No of Districts Approved 20-21</a:t>
                      </a:r>
                      <a:endParaRPr lang="en-US" sz="14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400" dirty="0"/>
                        <a:t>No of Districts Functional</a:t>
                      </a:r>
                      <a:endParaRPr lang="en-US" sz="14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400" dirty="0"/>
                        <a:t>Percentage %</a:t>
                      </a:r>
                      <a:endParaRPr lang="en-US" sz="14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400" dirty="0"/>
                        <a:t>Constituted State Mental Health  Authority (Yes/No)</a:t>
                      </a:r>
                      <a:endParaRPr lang="en-US" sz="14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400" dirty="0"/>
                        <a:t>Constituted State Mental Review Board (Yes/No)</a:t>
                      </a:r>
                      <a:endParaRPr lang="en-US" sz="14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400" dirty="0"/>
                        <a:t>Created State Mental Health  Authority  fund (Yes/No)</a:t>
                      </a:r>
                      <a:endParaRPr lang="en-US" sz="1400" dirty="0">
                        <a:latin typeface="Calibri"/>
                        <a:ea typeface="Calibri"/>
                        <a:cs typeface="Times New Roman"/>
                      </a:endParaRPr>
                    </a:p>
                  </a:txBody>
                  <a:tcPr marL="26601" marR="26601" marT="0" marB="0"/>
                </a:tc>
              </a:tr>
              <a:tr h="369332">
                <a:tc>
                  <a:txBody>
                    <a:bodyPr/>
                    <a:lstStyle/>
                    <a:p>
                      <a:pPr marL="0" marR="0">
                        <a:lnSpc>
                          <a:spcPct val="115000"/>
                        </a:lnSpc>
                        <a:spcBef>
                          <a:spcPts val="0"/>
                        </a:spcBef>
                        <a:spcAft>
                          <a:spcPts val="0"/>
                        </a:spcAft>
                      </a:pPr>
                      <a:r>
                        <a:rPr lang="en-US" sz="1400" dirty="0"/>
                        <a:t>19</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Uttar Pradesh</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75</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75</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75</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100%</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t>13</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dirty="0"/>
                        <a:t>20</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err="1"/>
                        <a:t>Uttarakhand</a:t>
                      </a:r>
                      <a:r>
                        <a:rPr lang="en-US" sz="1400" dirty="0"/>
                        <a:t> </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13</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13</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13</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100%</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21</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West Bengal</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27</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28</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11</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39.28%</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r>
              <a:tr h="508504">
                <a:tc>
                  <a:txBody>
                    <a:bodyPr/>
                    <a:lstStyle/>
                    <a:p>
                      <a:pPr marL="0" marR="0">
                        <a:lnSpc>
                          <a:spcPct val="115000"/>
                        </a:lnSpc>
                        <a:spcBef>
                          <a:spcPts val="0"/>
                        </a:spcBef>
                        <a:spcAft>
                          <a:spcPts val="0"/>
                        </a:spcAft>
                      </a:pPr>
                      <a:r>
                        <a:rPr lang="en-US" sz="1400" dirty="0"/>
                        <a:t>22</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Arunachal Pradesh</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25</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09</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06</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66.33%</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23</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Assam</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27</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27</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27</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100%</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Yes</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24</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Manipur</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16</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16</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16</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100%</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Yes</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25</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Meghalaya </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11</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11</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11</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100%</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Yes</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r>
              <a:tr h="329760">
                <a:tc>
                  <a:txBody>
                    <a:bodyPr/>
                    <a:lstStyle/>
                    <a:p>
                      <a:pPr marL="0" marR="0">
                        <a:lnSpc>
                          <a:spcPct val="115000"/>
                        </a:lnSpc>
                        <a:spcBef>
                          <a:spcPts val="0"/>
                        </a:spcBef>
                        <a:spcAft>
                          <a:spcPts val="0"/>
                        </a:spcAft>
                      </a:pPr>
                      <a:r>
                        <a:rPr lang="en-US" sz="1400"/>
                        <a:t>26</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Mizoram</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9</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9</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9</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100%</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Yes</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27</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Nagaland</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11</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11</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5</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100%</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No</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28</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Sikkim</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4</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4</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4</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100%</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r h="246558">
                <a:tc>
                  <a:txBody>
                    <a:bodyPr/>
                    <a:lstStyle/>
                    <a:p>
                      <a:pPr marL="0" marR="0">
                        <a:lnSpc>
                          <a:spcPct val="115000"/>
                        </a:lnSpc>
                        <a:spcBef>
                          <a:spcPts val="0"/>
                        </a:spcBef>
                        <a:spcAft>
                          <a:spcPts val="0"/>
                        </a:spcAft>
                      </a:pPr>
                      <a:r>
                        <a:rPr lang="en-US" sz="1400"/>
                        <a:t>29</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Tripura</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8</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8</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6</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t>75%</a:t>
                      </a:r>
                      <a:endParaRPr lang="en-US" sz="14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t>Yes</a:t>
                      </a:r>
                      <a:endParaRPr lang="en-US" sz="1400" dirty="0">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0659218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85750" y="0"/>
            <a:ext cx="8372475" cy="1285875"/>
          </a:xfrm>
        </p:spPr>
        <p:txBody>
          <a:bodyPr>
            <a:normAutofit fontScale="90000"/>
          </a:bodyPr>
          <a:lstStyle/>
          <a:p>
            <a:r>
              <a:rPr lang="en-US" sz="3600" dirty="0" smtClean="0"/>
              <a:t/>
            </a:r>
            <a:br>
              <a:rPr lang="en-US" sz="3600" dirty="0" smtClean="0"/>
            </a:br>
            <a:r>
              <a:rPr lang="en-US" sz="3600" b="1" dirty="0" smtClean="0"/>
              <a:t>District Mental Health </a:t>
            </a:r>
            <a:r>
              <a:rPr lang="en-US" sz="3600" b="1" dirty="0" err="1" smtClean="0"/>
              <a:t>Programme</a:t>
            </a:r>
            <a:r>
              <a:rPr lang="en-US" sz="3600" dirty="0" smtClean="0"/>
              <a:t/>
            </a:r>
            <a:br>
              <a:rPr lang="en-US" sz="3600" dirty="0" smtClean="0"/>
            </a:br>
            <a:r>
              <a:rPr lang="en-US" sz="1800" b="1" dirty="0" smtClean="0"/>
              <a:t>Status update on the </a:t>
            </a:r>
            <a:r>
              <a:rPr lang="en-US" sz="1800" b="1" dirty="0" err="1" smtClean="0"/>
              <a:t>conditionalities</a:t>
            </a:r>
            <a:r>
              <a:rPr lang="en-US" sz="1800" b="1" dirty="0" smtClean="0"/>
              <a:t>  for implementation of  NMHP (Indicators for 2020-21)…    </a:t>
            </a:r>
            <a:r>
              <a:rPr lang="en-US" dirty="0" smtClean="0"/>
              <a:t/>
            </a:r>
            <a:br>
              <a:rPr lang="en-US" dirty="0" smtClean="0"/>
            </a:br>
            <a:endParaRPr lang="en-US" dirty="0" smtClean="0"/>
          </a:p>
        </p:txBody>
      </p:sp>
      <p:sp>
        <p:nvSpPr>
          <p:cNvPr id="4" name="Slide Number Placeholder 3"/>
          <p:cNvSpPr>
            <a:spLocks noGrp="1"/>
          </p:cNvSpPr>
          <p:nvPr>
            <p:ph type="sldNum" sz="quarter" idx="12"/>
          </p:nvPr>
        </p:nvSpPr>
        <p:spPr/>
        <p:txBody>
          <a:bodyPr/>
          <a:lstStyle/>
          <a:p>
            <a:pPr>
              <a:defRPr/>
            </a:pPr>
            <a:fld id="{5A25C803-DF6A-4FE0-B9A5-88291D8F70FD}" type="slidenum">
              <a:rPr lang="en-US" smtClean="0"/>
              <a:pPr>
                <a:defRPr/>
              </a:pPr>
              <a:t>19</a:t>
            </a:fld>
            <a:endParaRPr lang="en-US"/>
          </a:p>
        </p:txBody>
      </p:sp>
      <p:graphicFrame>
        <p:nvGraphicFramePr>
          <p:cNvPr id="5" name="Table 4"/>
          <p:cNvGraphicFramePr>
            <a:graphicFrameLocks noGrp="1"/>
          </p:cNvGraphicFramePr>
          <p:nvPr/>
        </p:nvGraphicFramePr>
        <p:xfrm>
          <a:off x="357188" y="1285875"/>
          <a:ext cx="8429752" cy="5047488"/>
        </p:xfrm>
        <a:graphic>
          <a:graphicData uri="http://schemas.openxmlformats.org/drawingml/2006/table">
            <a:tbl>
              <a:tblPr>
                <a:tableStyleId>{BC89EF96-8CEA-46FF-86C4-4CE0E7609802}</a:tableStyleId>
              </a:tblPr>
              <a:tblGrid>
                <a:gridCol w="535224"/>
                <a:gridCol w="1382935"/>
                <a:gridCol w="821580"/>
                <a:gridCol w="821580"/>
                <a:gridCol w="958293"/>
                <a:gridCol w="838915"/>
                <a:gridCol w="968209"/>
                <a:gridCol w="1051508"/>
                <a:gridCol w="1051508"/>
              </a:tblGrid>
              <a:tr h="296307">
                <a:tc rowSpan="2">
                  <a:txBody>
                    <a:bodyPr/>
                    <a:lstStyle/>
                    <a:p>
                      <a:pPr marL="0" marR="0">
                        <a:lnSpc>
                          <a:spcPct val="115000"/>
                        </a:lnSpc>
                        <a:spcBef>
                          <a:spcPts val="0"/>
                        </a:spcBef>
                        <a:spcAft>
                          <a:spcPts val="0"/>
                        </a:spcAft>
                      </a:pPr>
                      <a:r>
                        <a:rPr lang="en-US" sz="1600" dirty="0"/>
                        <a:t>Sl. No</a:t>
                      </a:r>
                      <a:endParaRPr lang="en-US" sz="1600" dirty="0">
                        <a:latin typeface="Calibri"/>
                        <a:ea typeface="Calibri"/>
                        <a:cs typeface="Times New Roman"/>
                      </a:endParaRPr>
                    </a:p>
                  </a:txBody>
                  <a:tcPr marL="26601" marR="26601" marT="0" marB="0"/>
                </a:tc>
                <a:tc rowSpan="2">
                  <a:txBody>
                    <a:bodyPr/>
                    <a:lstStyle/>
                    <a:p>
                      <a:pPr marL="0" marR="0">
                        <a:lnSpc>
                          <a:spcPct val="115000"/>
                        </a:lnSpc>
                        <a:spcBef>
                          <a:spcPts val="0"/>
                        </a:spcBef>
                        <a:spcAft>
                          <a:spcPts val="0"/>
                        </a:spcAft>
                      </a:pPr>
                      <a:r>
                        <a:rPr lang="en-US" sz="1600" dirty="0"/>
                        <a:t>Name of the State /UT</a:t>
                      </a:r>
                      <a:endParaRPr lang="en-US" sz="1600" dirty="0">
                        <a:latin typeface="Calibri"/>
                        <a:ea typeface="Calibri"/>
                        <a:cs typeface="Times New Roman"/>
                      </a:endParaRPr>
                    </a:p>
                  </a:txBody>
                  <a:tcPr marL="26601" marR="26601" marT="0" marB="0"/>
                </a:tc>
                <a:tc gridSpan="4">
                  <a:txBody>
                    <a:bodyPr/>
                    <a:lstStyle/>
                    <a:p>
                      <a:pPr marL="0" marR="0">
                        <a:lnSpc>
                          <a:spcPct val="115000"/>
                        </a:lnSpc>
                        <a:spcBef>
                          <a:spcPts val="0"/>
                        </a:spcBef>
                        <a:spcAft>
                          <a:spcPts val="0"/>
                        </a:spcAft>
                      </a:pPr>
                      <a:r>
                        <a:rPr lang="en-US" sz="1600" dirty="0"/>
                        <a:t>% district covered under Mental Health </a:t>
                      </a:r>
                      <a:r>
                        <a:rPr lang="en-US" sz="1600" dirty="0" err="1"/>
                        <a:t>Progrmme</a:t>
                      </a:r>
                      <a:r>
                        <a:rPr lang="en-US" sz="1600" dirty="0"/>
                        <a:t> and providing services as per framework</a:t>
                      </a:r>
                      <a:endParaRPr lang="en-US" sz="1600" dirty="0">
                        <a:latin typeface="Calibri"/>
                        <a:ea typeface="Calibri"/>
                        <a:cs typeface="Times New Roman"/>
                      </a:endParaRPr>
                    </a:p>
                  </a:txBody>
                  <a:tcPr marL="26601" marR="26601" marT="0" marB="0"/>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600" dirty="0"/>
                        <a:t>Action taken for fulfillment of provisions under Mental Healthcare Act, 2017 (MHCA 2017)  </a:t>
                      </a:r>
                      <a:endParaRPr lang="en-US" sz="1600" dirty="0">
                        <a:latin typeface="Calibri"/>
                        <a:ea typeface="Calibri"/>
                        <a:cs typeface="Times New Roman"/>
                      </a:endParaRPr>
                    </a:p>
                  </a:txBody>
                  <a:tcPr marL="26601" marR="26601" marT="0" marB="0"/>
                </a:tc>
                <a:tc hMerge="1">
                  <a:txBody>
                    <a:bodyPr/>
                    <a:lstStyle/>
                    <a:p>
                      <a:endParaRPr lang="en-US"/>
                    </a:p>
                  </a:txBody>
                  <a:tcPr/>
                </a:tc>
                <a:tc hMerge="1">
                  <a:txBody>
                    <a:bodyPr/>
                    <a:lstStyle/>
                    <a:p>
                      <a:endParaRPr lang="en-US"/>
                    </a:p>
                  </a:txBody>
                  <a:tcPr/>
                </a:tc>
              </a:tr>
              <a:tr h="689602">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1600" dirty="0"/>
                        <a:t>Total Number of Districts  </a:t>
                      </a:r>
                      <a:endParaRPr lang="en-US" sz="16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600" dirty="0"/>
                        <a:t>No of Districts Approved 20-21</a:t>
                      </a:r>
                      <a:endParaRPr lang="en-US" sz="16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600" dirty="0"/>
                        <a:t>No of Districts Functional</a:t>
                      </a:r>
                      <a:endParaRPr lang="en-US" sz="16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600" dirty="0"/>
                        <a:t>Percentage %</a:t>
                      </a:r>
                      <a:endParaRPr lang="en-US" sz="16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600" dirty="0"/>
                        <a:t>Constituted State Mental Health  Authority (Yes/No)</a:t>
                      </a:r>
                      <a:endParaRPr lang="en-US" sz="16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600" dirty="0"/>
                        <a:t>Constituted State Mental Review Board (Yes/No)</a:t>
                      </a:r>
                      <a:endParaRPr lang="en-US" sz="1600" dirty="0">
                        <a:latin typeface="Calibri"/>
                        <a:ea typeface="Calibri"/>
                        <a:cs typeface="Times New Roman"/>
                      </a:endParaRPr>
                    </a:p>
                  </a:txBody>
                  <a:tcPr marL="26601" marR="26601" marT="0" marB="0"/>
                </a:tc>
                <a:tc>
                  <a:txBody>
                    <a:bodyPr/>
                    <a:lstStyle/>
                    <a:p>
                      <a:pPr marL="0" marR="0">
                        <a:lnSpc>
                          <a:spcPct val="115000"/>
                        </a:lnSpc>
                        <a:spcBef>
                          <a:spcPts val="0"/>
                        </a:spcBef>
                        <a:spcAft>
                          <a:spcPts val="0"/>
                        </a:spcAft>
                      </a:pPr>
                      <a:r>
                        <a:rPr lang="en-US" sz="1600" dirty="0"/>
                        <a:t>Created State Mental Health  Authority  fund (Yes/No)</a:t>
                      </a:r>
                      <a:endParaRPr lang="en-US" sz="1600" dirty="0">
                        <a:latin typeface="Calibri"/>
                        <a:ea typeface="Calibri"/>
                        <a:cs typeface="Times New Roman"/>
                      </a:endParaRPr>
                    </a:p>
                  </a:txBody>
                  <a:tcPr marL="26601" marR="26601" marT="0" marB="0"/>
                </a:tc>
              </a:tr>
              <a:tr h="275840">
                <a:tc>
                  <a:txBody>
                    <a:bodyPr/>
                    <a:lstStyle/>
                    <a:p>
                      <a:pPr marL="0" marR="0">
                        <a:lnSpc>
                          <a:spcPct val="115000"/>
                        </a:lnSpc>
                        <a:spcBef>
                          <a:spcPts val="0"/>
                        </a:spcBef>
                        <a:spcAft>
                          <a:spcPts val="0"/>
                        </a:spcAft>
                      </a:pPr>
                      <a:r>
                        <a:rPr lang="en-US" sz="1600" dirty="0"/>
                        <a:t>30</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A&amp; N Islands</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3</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3</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33.33%</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600" dirty="0"/>
                        <a:t>31</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Chandigarh</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100%</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rowSpan="2">
                  <a:txBody>
                    <a:bodyPr/>
                    <a:lstStyle/>
                    <a:p>
                      <a:pPr marL="0" marR="0">
                        <a:lnSpc>
                          <a:spcPct val="115000"/>
                        </a:lnSpc>
                        <a:spcBef>
                          <a:spcPts val="0"/>
                        </a:spcBef>
                        <a:spcAft>
                          <a:spcPts val="0"/>
                        </a:spcAft>
                      </a:pPr>
                      <a:r>
                        <a:rPr lang="en-US" sz="1600" dirty="0"/>
                        <a:t>32</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D&amp;N Haveli</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100%</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vMerge="1">
                  <a:txBody>
                    <a:bodyPr/>
                    <a:lstStyle/>
                    <a:p>
                      <a:endParaRPr lang="en-US"/>
                    </a:p>
                  </a:txBody>
                  <a:tcPr/>
                </a:tc>
                <a:tc>
                  <a:txBody>
                    <a:bodyPr/>
                    <a:lstStyle/>
                    <a:p>
                      <a:pPr marL="0" marR="0">
                        <a:lnSpc>
                          <a:spcPct val="115000"/>
                        </a:lnSpc>
                        <a:spcBef>
                          <a:spcPts val="0"/>
                        </a:spcBef>
                        <a:spcAft>
                          <a:spcPts val="0"/>
                        </a:spcAft>
                      </a:pPr>
                      <a:r>
                        <a:rPr lang="en-US" sz="1600"/>
                        <a:t>Daman &amp; Diu </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2</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100%</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600" dirty="0"/>
                        <a:t>33</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Delhi</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5</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5</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100%</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600" dirty="0"/>
                        <a:t>34</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Ladhak</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2</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2</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2</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100%</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600" dirty="0"/>
                        <a:t>35</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Lakshadweep </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100%</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t>No</a:t>
                      </a:r>
                      <a:endParaRPr lang="en-US" sz="16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r h="148153">
                <a:tc>
                  <a:txBody>
                    <a:bodyPr/>
                    <a:lstStyle/>
                    <a:p>
                      <a:pPr marL="0" marR="0">
                        <a:lnSpc>
                          <a:spcPct val="115000"/>
                        </a:lnSpc>
                        <a:spcBef>
                          <a:spcPts val="0"/>
                        </a:spcBef>
                        <a:spcAft>
                          <a:spcPts val="0"/>
                        </a:spcAft>
                      </a:pPr>
                      <a:r>
                        <a:rPr lang="en-US" sz="1600" dirty="0"/>
                        <a:t>36</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Pondicherry</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4</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2</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1</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50%</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t>No</a:t>
                      </a:r>
                      <a:endParaRPr lang="en-US" sz="1600" dirty="0">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298050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2323</Words>
  <Application>Microsoft Office PowerPoint</Application>
  <PresentationFormat>On-screen Show (4:3)</PresentationFormat>
  <Paragraphs>743</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 District Mental Health Program (DMHP) </vt:lpstr>
      <vt:lpstr> District Mental Health Program (DMHP)  - Core Components  </vt:lpstr>
      <vt:lpstr>Services Provided under DMHP</vt:lpstr>
      <vt:lpstr>SUPPORT UNDER DMHP</vt:lpstr>
      <vt:lpstr>PowerPoint Presentation</vt:lpstr>
      <vt:lpstr>PowerPoint Presentation</vt:lpstr>
      <vt:lpstr>PowerPoint Presentation</vt:lpstr>
      <vt:lpstr>PowerPoint Presentation</vt:lpstr>
      <vt:lpstr>PowerPoint Presentation</vt:lpstr>
      <vt:lpstr>MAJOR ISSUES</vt:lpstr>
      <vt:lpstr>THANK YOU</vt:lpstr>
      <vt:lpstr>PowerPoint Presentation</vt:lpstr>
      <vt:lpstr>PowerPoint Presentation</vt:lpstr>
      <vt:lpstr>PowerPoint Presentation</vt:lpstr>
      <vt:lpstr> District Mental Health Programme Status update on the conditionalities  for implementation of NMHP  (Indicators for 2020-21)     </vt:lpstr>
      <vt:lpstr> District Mental Health Programme Status update on the conditionalities  for implementation of  NMHP  (Indicators for 2020-21)…     </vt:lpstr>
      <vt:lpstr> District Mental Health Programme Status update on the conditionalities  for implementation of  NMHP (Indicators for 2020-21)…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before the Consultative Committee of the Parliament    on   National Mental Health Programme</dc:title>
  <dc:creator>ANVEE MALHOTRA</dc:creator>
  <cp:lastModifiedBy>HP</cp:lastModifiedBy>
  <cp:revision>265</cp:revision>
  <cp:lastPrinted>2020-10-27T08:26:22Z</cp:lastPrinted>
  <dcterms:created xsi:type="dcterms:W3CDTF">2006-08-16T00:00:00Z</dcterms:created>
  <dcterms:modified xsi:type="dcterms:W3CDTF">2020-10-27T09:18:20Z</dcterms:modified>
</cp:coreProperties>
</file>