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0" r:id="rId3"/>
    <p:sldId id="263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C4009-D272-45DF-88A9-99B62C150DD8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CB032-91FB-4CD7-B8E5-611EC7342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IN" dirty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B66914-7D37-484D-9E8E-8C110AF24405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211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3BA8-F533-43D6-937D-3C6D3B877467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0DFE8-4480-45FB-9E59-ACE14DEB0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3BA8-F533-43D6-937D-3C6D3B877467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0DFE8-4480-45FB-9E59-ACE14DEB0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3BA8-F533-43D6-937D-3C6D3B877467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0DFE8-4480-45FB-9E59-ACE14DEB0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3BA8-F533-43D6-937D-3C6D3B877467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0DFE8-4480-45FB-9E59-ACE14DEB0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3BA8-F533-43D6-937D-3C6D3B877467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0DFE8-4480-45FB-9E59-ACE14DEB0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3BA8-F533-43D6-937D-3C6D3B877467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0DFE8-4480-45FB-9E59-ACE14DEB0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3BA8-F533-43D6-937D-3C6D3B877467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0DFE8-4480-45FB-9E59-ACE14DEB0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3BA8-F533-43D6-937D-3C6D3B877467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0DFE8-4480-45FB-9E59-ACE14DEB0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3BA8-F533-43D6-937D-3C6D3B877467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0DFE8-4480-45FB-9E59-ACE14DEB0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3BA8-F533-43D6-937D-3C6D3B877467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0DFE8-4480-45FB-9E59-ACE14DEB0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3BA8-F533-43D6-937D-3C6D3B877467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0DFE8-4480-45FB-9E59-ACE14DEB0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33BA8-F533-43D6-937D-3C6D3B877467}" type="datetimeFigureOut">
              <a:rPr lang="en-US" smtClean="0"/>
              <a:pPr/>
              <a:t>27-Oct-20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0DFE8-4480-45FB-9E59-ACE14DEB0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2638531" y="5976070"/>
            <a:ext cx="6534488" cy="872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600" b="1" i="1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38" name="AutoShape 2" descr="Image result for absu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0" name="AutoShape 4" descr="Image result for absu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2" name="AutoShape 6" descr="Image result for absu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4" name="AutoShape 8" descr="Image result for absu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6" name="AutoShape 10" descr="Image result for absu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8" name="AutoShape 12" descr="Image result for absu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0" name="AutoShape 14" descr="Image result for absu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2" name="AutoShape 16" descr="Image result for absu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4" name="AutoShape 18" descr="Image result for absu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" name="Picture 7" descr="C:\Users\admin\Desktop\NH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416" y="-103188"/>
            <a:ext cx="1801416" cy="158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965" y="-39688"/>
            <a:ext cx="1209675" cy="140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066800" y="304800"/>
            <a:ext cx="701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National Leprosy Eradication Programme</a:t>
            </a:r>
          </a:p>
          <a:p>
            <a:pPr algn="ctr"/>
            <a:endParaRPr lang="en-US" sz="28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3505200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495800" y="1371600"/>
            <a:ext cx="434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400" b="1" dirty="0"/>
              <a:t>India is highest leprosy burdened (58% of new cases) country in the world.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/>
              <a:t>Leprosy, if not detected in time and treated, is a serious disease, causes Grade II disability.</a:t>
            </a:r>
          </a:p>
        </p:txBody>
      </p:sp>
      <p:pic>
        <p:nvPicPr>
          <p:cNvPr id="18" name="Picture 2" descr="C:\Users\hp\Desktop\Kamble sir's pics\IMG-20190606-WA00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4038600"/>
            <a:ext cx="3857471" cy="2583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381000" y="4572000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400" b="1" dirty="0"/>
              <a:t>No. of G2D cases in 2019-20 – 2761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/>
              <a:t>G2D % among new cases detected is 2.41%</a:t>
            </a:r>
          </a:p>
        </p:txBody>
      </p:sp>
    </p:spTree>
    <p:extLst>
      <p:ext uri="{BB962C8B-B14F-4D97-AF65-F5344CB8AC3E}">
        <p14:creationId xmlns:p14="http://schemas.microsoft.com/office/powerpoint/2010/main" val="315991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spc="-50" dirty="0">
                <a:solidFill>
                  <a:srgbClr val="C00000"/>
                </a:solidFill>
                <a:cs typeface="Arial" charset="0"/>
              </a:rPr>
              <a:t>Goals- NLEP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724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 reduce Prevalence rate less than 1/10,000 population at sub national and district level.</a:t>
            </a:r>
          </a:p>
          <a:p>
            <a:r>
              <a:rPr lang="en-US" dirty="0"/>
              <a:t>To reduce </a:t>
            </a:r>
            <a:r>
              <a:rPr lang="en-GB" dirty="0"/>
              <a:t>Grade II disability % &lt; 1 among new cases at National level</a:t>
            </a:r>
            <a:endParaRPr lang="en-US" b="1" dirty="0"/>
          </a:p>
          <a:p>
            <a:r>
              <a:rPr lang="en-US" dirty="0"/>
              <a:t>To reduce </a:t>
            </a:r>
            <a:r>
              <a:rPr lang="en-GB" dirty="0"/>
              <a:t>Grade II disability cases &lt; 1 case per million population at National level.</a:t>
            </a:r>
            <a:endParaRPr lang="en-US" dirty="0"/>
          </a:p>
          <a:p>
            <a:r>
              <a:rPr lang="en-US" dirty="0"/>
              <a:t>Zero disabilities among new pediatric cases.</a:t>
            </a:r>
          </a:p>
          <a:p>
            <a:r>
              <a:rPr lang="en-US" dirty="0"/>
              <a:t>Zero stigma and discrimination against persons affected by leprosy.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3BBC2-0C3E-42F3-9CD0-7DAC1405B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944" y="2218810"/>
            <a:ext cx="4979963" cy="3263504"/>
          </a:xfrm>
        </p:spPr>
        <p:txBody>
          <a:bodyPr/>
          <a:lstStyle/>
          <a:p>
            <a:pPr lvl="0" algn="just"/>
            <a:endParaRPr lang="en-US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cs typeface="Times New Roman" pitchFamily="18" charset="0"/>
            </a:endParaRPr>
          </a:p>
          <a:p>
            <a:pPr lvl="0" algn="just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itchFamily="18" charset="0"/>
              </a:rPr>
              <a:t>ANCDR - 8.13 per 100,000 </a:t>
            </a:r>
            <a:r>
              <a:rPr lang="en-US" sz="2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itchFamily="18" charset="0"/>
              </a:rPr>
              <a:t>popn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itchFamily="18" charset="0"/>
              </a:rPr>
              <a:t>Prevalence Rate (PR) - 0.57 per 10,000 </a:t>
            </a:r>
            <a:r>
              <a:rPr lang="en-US" sz="2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itchFamily="18" charset="0"/>
              </a:rPr>
              <a:t>popn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itchFamily="18" charset="0"/>
              </a:rPr>
              <a:t>Child proportion - 6.87 %</a:t>
            </a:r>
          </a:p>
          <a:p>
            <a:pPr lvl="0" algn="just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itchFamily="18" charset="0"/>
              </a:rPr>
              <a:t>Grade 2 Disability proportion- 2.41%</a:t>
            </a:r>
            <a:endParaRPr lang="en-IN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cs typeface="Times New Roman" pitchFamily="18" charset="0"/>
            </a:endParaRPr>
          </a:p>
          <a:p>
            <a:pPr lvl="0" algn="just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itchFamily="18" charset="0"/>
              </a:rPr>
              <a:t>G2D rate- 1.96 / million population.</a:t>
            </a:r>
            <a:endParaRPr lang="en-IN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cs typeface="Times New Roman" pitchFamily="18" charset="0"/>
            </a:endParaRPr>
          </a:p>
          <a:p>
            <a:pPr lvl="0" algn="just"/>
            <a:endParaRPr lang="en-US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cs typeface="Times New Roman" pitchFamily="18" charset="0"/>
            </a:endParaRPr>
          </a:p>
          <a:p>
            <a:pPr lvl="0" algn="just"/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FABE12-53CC-48BB-A973-F3B5E801FE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7250"/>
            <a:ext cx="3636347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8B61E5-08B7-4A15-AB6A-4E5EBA46AD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7249"/>
            <a:ext cx="3636347" cy="50746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921A0E-8F8B-441A-8381-412ECF1E90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7249"/>
            <a:ext cx="3636347" cy="514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D4AA27-8221-4573-927C-37738800E9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1671"/>
            <a:ext cx="3882683" cy="507465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1CC8094-11BA-4123-BFA3-1EC402914692}"/>
              </a:ext>
            </a:extLst>
          </p:cNvPr>
          <p:cNvSpPr txBox="1">
            <a:spLocks/>
          </p:cNvSpPr>
          <p:nvPr/>
        </p:nvSpPr>
        <p:spPr>
          <a:xfrm>
            <a:off x="3900266" y="0"/>
            <a:ext cx="5261317" cy="733541"/>
          </a:xfrm>
          <a:prstGeom prst="rect">
            <a:avLst/>
          </a:prstGeom>
          <a:gradFill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vert="horz" lIns="68580" tIns="34290" rIns="68580" bIns="3429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dirty="0">
                <a:ln w="0"/>
                <a:solidFill>
                  <a:schemeClr val="bg1"/>
                </a:solidFill>
                <a:latin typeface="Book Antiqua" panose="02040602050305030304" pitchFamily="18" charset="0"/>
              </a:rPr>
              <a:t>National Leprosy Status-India</a:t>
            </a:r>
            <a:endParaRPr lang="en-IN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21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altLang="en-US" b="1" spc="-50" dirty="0">
                <a:solidFill>
                  <a:srgbClr val="C00000"/>
                </a:solidFill>
                <a:cs typeface="Arial" charset="0"/>
              </a:rPr>
              <a:t>Activities under NLEP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4102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GB" dirty="0"/>
              <a:t>Enhanced active and early case detection</a:t>
            </a:r>
          </a:p>
          <a:p>
            <a:pPr algn="just"/>
            <a:r>
              <a:rPr lang="en-GB" dirty="0"/>
              <a:t>Convergence of leprosy screening under </a:t>
            </a:r>
            <a:r>
              <a:rPr lang="en-GB" b="1" dirty="0"/>
              <a:t>RBSK</a:t>
            </a:r>
            <a:r>
              <a:rPr lang="en-GB" dirty="0"/>
              <a:t> (for 0-18 yrs), </a:t>
            </a:r>
            <a:r>
              <a:rPr lang="en-GB" b="1" dirty="0"/>
              <a:t>RKSK</a:t>
            </a:r>
            <a:r>
              <a:rPr lang="en-GB" dirty="0"/>
              <a:t> (13-19 yrs), </a:t>
            </a:r>
            <a:r>
              <a:rPr lang="en-GB" b="1" dirty="0"/>
              <a:t>CBAC</a:t>
            </a:r>
            <a:r>
              <a:rPr lang="en-GB" dirty="0"/>
              <a:t> (above 30+ yrs population) and </a:t>
            </a:r>
            <a:r>
              <a:rPr lang="en-GB" b="1" dirty="0"/>
              <a:t>NUHM</a:t>
            </a:r>
            <a:r>
              <a:rPr lang="en-GB" dirty="0"/>
              <a:t> (to cover </a:t>
            </a:r>
            <a:r>
              <a:rPr lang="en-GB" dirty="0" err="1"/>
              <a:t>peri</a:t>
            </a:r>
            <a:r>
              <a:rPr lang="en-GB" dirty="0"/>
              <a:t>-urban, slums, colonies and migratory population). </a:t>
            </a:r>
          </a:p>
          <a:p>
            <a:pPr algn="just"/>
            <a:r>
              <a:rPr lang="en-GB" dirty="0"/>
              <a:t>Timely referral and follow up for treatment completion on time through Multi Drug Therapy (MDT) available free of cost in all public health facilities.</a:t>
            </a:r>
          </a:p>
          <a:p>
            <a:pPr algn="just"/>
            <a:r>
              <a:rPr lang="en-GB" dirty="0"/>
              <a:t>Disability prevention and Medical Rehabilitation (</a:t>
            </a:r>
            <a:r>
              <a:rPr lang="en-GB" b="1" dirty="0"/>
              <a:t>DPMR</a:t>
            </a:r>
            <a:r>
              <a:rPr lang="en-GB" dirty="0"/>
              <a:t>): Reaction management, provision of Self Care kits, MCR footwear and Aids &amp; Appliance, and re-constructive Surgeries (RCS) at DH and medial colleges</a:t>
            </a:r>
          </a:p>
          <a:p>
            <a:pPr algn="just"/>
            <a:r>
              <a:rPr lang="en-GB" dirty="0" err="1"/>
              <a:t>Sparsh</a:t>
            </a:r>
            <a:r>
              <a:rPr lang="en-GB" dirty="0"/>
              <a:t> Leprosy Awareness Campaigns.</a:t>
            </a:r>
          </a:p>
          <a:p>
            <a:pPr algn="just"/>
            <a:endParaRPr lang="en-GB" dirty="0"/>
          </a:p>
          <a:p>
            <a:pPr algn="just"/>
            <a:endParaRPr lang="en-GB" dirty="0"/>
          </a:p>
          <a:p>
            <a:pPr algn="just"/>
            <a:endParaRPr lang="en-GB" dirty="0"/>
          </a:p>
          <a:p>
            <a:pPr algn="just"/>
            <a:endParaRPr lang="en-GB" dirty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277</Words>
  <Application>Microsoft Office PowerPoint</Application>
  <PresentationFormat>On-screen Show (4:3)</PresentationFormat>
  <Paragraphs>28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Book Antiqua</vt:lpstr>
      <vt:lpstr>Calibri</vt:lpstr>
      <vt:lpstr>Times New Roman</vt:lpstr>
      <vt:lpstr>Verdana</vt:lpstr>
      <vt:lpstr>Office Theme</vt:lpstr>
      <vt:lpstr>PowerPoint Presentation</vt:lpstr>
      <vt:lpstr>Goals- NLEP</vt:lpstr>
      <vt:lpstr>PowerPoint Presentation</vt:lpstr>
      <vt:lpstr>Activities under NLEP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mandar randive</cp:lastModifiedBy>
  <cp:revision>20</cp:revision>
  <dcterms:created xsi:type="dcterms:W3CDTF">2020-10-13T05:31:49Z</dcterms:created>
  <dcterms:modified xsi:type="dcterms:W3CDTF">2020-10-27T11:38:02Z</dcterms:modified>
</cp:coreProperties>
</file>