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22"/>
  </p:notesMasterIdLst>
  <p:sldIdLst>
    <p:sldId id="257" r:id="rId5"/>
    <p:sldId id="3443" r:id="rId6"/>
    <p:sldId id="3435" r:id="rId7"/>
    <p:sldId id="295" r:id="rId8"/>
    <p:sldId id="296" r:id="rId9"/>
    <p:sldId id="297" r:id="rId10"/>
    <p:sldId id="300" r:id="rId11"/>
    <p:sldId id="3444" r:id="rId12"/>
    <p:sldId id="299" r:id="rId13"/>
    <p:sldId id="305" r:id="rId14"/>
    <p:sldId id="271" r:id="rId15"/>
    <p:sldId id="288" r:id="rId16"/>
    <p:sldId id="3449" r:id="rId17"/>
    <p:sldId id="3452" r:id="rId18"/>
    <p:sldId id="3453" r:id="rId19"/>
    <p:sldId id="3454" r:id="rId20"/>
    <p:sldId id="30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3" autoAdjust="0"/>
    <p:restoredTop sz="93826" autoAdjust="0"/>
  </p:normalViewPr>
  <p:slideViewPr>
    <p:cSldViewPr snapToGrid="0">
      <p:cViewPr varScale="1">
        <p:scale>
          <a:sx n="62" d="100"/>
          <a:sy n="62" d="100"/>
        </p:scale>
        <p:origin x="792" y="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692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0BA46B-3EDD-4F06-8F9B-3C3CD2DC59B5}" type="doc">
      <dgm:prSet loTypeId="urn:microsoft.com/office/officeart/2005/8/layout/vList3#1" loCatId="list" qsTypeId="urn:microsoft.com/office/officeart/2005/8/quickstyle/3d2#10" qsCatId="3D" csTypeId="urn:microsoft.com/office/officeart/2005/8/colors/accent5_2" csCatId="accent5" phldr="1"/>
      <dgm:spPr/>
    </dgm:pt>
    <dgm:pt modelId="{B97EDBD9-8232-49B1-9B02-BB8541DF0B56}">
      <dgm:prSet phldrT="[Text]"/>
      <dgm:spPr/>
      <dgm:t>
        <a:bodyPr/>
        <a:lstStyle/>
        <a:p>
          <a:r>
            <a:rPr lang="en-US" dirty="0"/>
            <a:t>Respond to health systems technical assistance needs of States and MOHFW</a:t>
          </a:r>
          <a:endParaRPr lang="en-IN" dirty="0"/>
        </a:p>
      </dgm:t>
    </dgm:pt>
    <dgm:pt modelId="{2BB52559-47A3-4ED1-A151-525870260035}" type="parTrans" cxnId="{4936175F-A9AF-47FF-9DC2-EF59BCB7370D}">
      <dgm:prSet/>
      <dgm:spPr/>
      <dgm:t>
        <a:bodyPr/>
        <a:lstStyle/>
        <a:p>
          <a:endParaRPr lang="en-IN"/>
        </a:p>
      </dgm:t>
    </dgm:pt>
    <dgm:pt modelId="{2164EAD7-9818-4263-963A-24FC40623DE3}" type="sibTrans" cxnId="{4936175F-A9AF-47FF-9DC2-EF59BCB7370D}">
      <dgm:prSet/>
      <dgm:spPr/>
      <dgm:t>
        <a:bodyPr/>
        <a:lstStyle/>
        <a:p>
          <a:endParaRPr lang="en-IN"/>
        </a:p>
      </dgm:t>
    </dgm:pt>
    <dgm:pt modelId="{A264532A-39CB-4357-8E03-23EDB897C085}">
      <dgm:prSet phldrT="[Text]"/>
      <dgm:spPr/>
      <dgm:t>
        <a:bodyPr/>
        <a:lstStyle/>
        <a:p>
          <a:r>
            <a:rPr lang="en-US" dirty="0"/>
            <a:t>Policy and Strategy Development </a:t>
          </a:r>
          <a:endParaRPr lang="en-IN" dirty="0"/>
        </a:p>
      </dgm:t>
    </dgm:pt>
    <dgm:pt modelId="{9B186621-9EB9-47C8-AEDF-FC1B5538FE1A}" type="parTrans" cxnId="{0D575674-4F92-4352-93C3-72C0CDF8CA0D}">
      <dgm:prSet/>
      <dgm:spPr/>
      <dgm:t>
        <a:bodyPr/>
        <a:lstStyle/>
        <a:p>
          <a:endParaRPr lang="en-IN"/>
        </a:p>
      </dgm:t>
    </dgm:pt>
    <dgm:pt modelId="{1B227270-10A4-40F0-A9FA-A8D5F9EF3E1A}" type="sibTrans" cxnId="{0D575674-4F92-4352-93C3-72C0CDF8CA0D}">
      <dgm:prSet/>
      <dgm:spPr/>
      <dgm:t>
        <a:bodyPr/>
        <a:lstStyle/>
        <a:p>
          <a:endParaRPr lang="en-IN"/>
        </a:p>
      </dgm:t>
    </dgm:pt>
    <dgm:pt modelId="{C7FB170D-CA8B-4604-94D8-08B5FDD79F0A}">
      <dgm:prSet phldrT="[Text]"/>
      <dgm:spPr/>
      <dgm:t>
        <a:bodyPr/>
        <a:lstStyle/>
        <a:p>
          <a:r>
            <a:rPr lang="en-US" dirty="0"/>
            <a:t>Coordination of  technical assistance activity.</a:t>
          </a:r>
          <a:endParaRPr lang="en-IN" dirty="0"/>
        </a:p>
      </dgm:t>
    </dgm:pt>
    <dgm:pt modelId="{3528DD9F-A45A-43E5-9BBD-43742A875328}" type="parTrans" cxnId="{B0D3A75F-D674-4050-A266-0F8EFCDBA046}">
      <dgm:prSet/>
      <dgm:spPr/>
      <dgm:t>
        <a:bodyPr/>
        <a:lstStyle/>
        <a:p>
          <a:endParaRPr lang="en-IN"/>
        </a:p>
      </dgm:t>
    </dgm:pt>
    <dgm:pt modelId="{35FBB2F1-9D1A-484A-A758-738D7D070CEE}" type="sibTrans" cxnId="{B0D3A75F-D674-4050-A266-0F8EFCDBA046}">
      <dgm:prSet/>
      <dgm:spPr/>
      <dgm:t>
        <a:bodyPr/>
        <a:lstStyle/>
        <a:p>
          <a:endParaRPr lang="en-IN"/>
        </a:p>
      </dgm:t>
    </dgm:pt>
    <dgm:pt modelId="{FE6FBB1A-36FE-45A7-B293-2776B4FB3181}" type="pres">
      <dgm:prSet presAssocID="{DE0BA46B-3EDD-4F06-8F9B-3C3CD2DC59B5}" presName="linearFlow" presStyleCnt="0">
        <dgm:presLayoutVars>
          <dgm:dir/>
          <dgm:resizeHandles val="exact"/>
        </dgm:presLayoutVars>
      </dgm:prSet>
      <dgm:spPr/>
    </dgm:pt>
    <dgm:pt modelId="{6D8A13C2-BB21-4FA4-93D4-F559EF4411D1}" type="pres">
      <dgm:prSet presAssocID="{B97EDBD9-8232-49B1-9B02-BB8541DF0B56}" presName="composite" presStyleCnt="0"/>
      <dgm:spPr/>
    </dgm:pt>
    <dgm:pt modelId="{720C0A50-0C6F-4F07-9784-A001D83F332D}" type="pres">
      <dgm:prSet presAssocID="{B97EDBD9-8232-49B1-9B02-BB8541DF0B56}" presName="imgShp" presStyleLbl="fgImgPlace1" presStyleIdx="0" presStyleCnt="3"/>
      <dgm:spPr/>
    </dgm:pt>
    <dgm:pt modelId="{AB2BFC03-7A3E-412F-B37D-CDE0F4DB0E4B}" type="pres">
      <dgm:prSet presAssocID="{B97EDBD9-8232-49B1-9B02-BB8541DF0B56}" presName="txShp" presStyleLbl="node1" presStyleIdx="0" presStyleCnt="3" custLinFactNeighborX="475" custLinFactNeighborY="-325">
        <dgm:presLayoutVars>
          <dgm:bulletEnabled val="1"/>
        </dgm:presLayoutVars>
      </dgm:prSet>
      <dgm:spPr/>
    </dgm:pt>
    <dgm:pt modelId="{0EA73B3D-112D-401B-879D-6993D86804EF}" type="pres">
      <dgm:prSet presAssocID="{2164EAD7-9818-4263-963A-24FC40623DE3}" presName="spacing" presStyleCnt="0"/>
      <dgm:spPr/>
    </dgm:pt>
    <dgm:pt modelId="{3D13E014-383F-41D2-AEF0-22E4652083F7}" type="pres">
      <dgm:prSet presAssocID="{A264532A-39CB-4357-8E03-23EDB897C085}" presName="composite" presStyleCnt="0"/>
      <dgm:spPr/>
    </dgm:pt>
    <dgm:pt modelId="{8AC85336-73A0-49E1-BB11-304AF279DA45}" type="pres">
      <dgm:prSet presAssocID="{A264532A-39CB-4357-8E03-23EDB897C085}" presName="imgShp" presStyleLbl="fgImgPlace1" presStyleIdx="1" presStyleCnt="3"/>
      <dgm:spPr/>
    </dgm:pt>
    <dgm:pt modelId="{5371EAEB-5BB7-4928-82E0-7CBC07FF2B29}" type="pres">
      <dgm:prSet presAssocID="{A264532A-39CB-4357-8E03-23EDB897C085}" presName="txShp" presStyleLbl="node1" presStyleIdx="1" presStyleCnt="3">
        <dgm:presLayoutVars>
          <dgm:bulletEnabled val="1"/>
        </dgm:presLayoutVars>
      </dgm:prSet>
      <dgm:spPr/>
    </dgm:pt>
    <dgm:pt modelId="{DD0CA0A4-33C5-457F-9EBA-C7F97BE31230}" type="pres">
      <dgm:prSet presAssocID="{1B227270-10A4-40F0-A9FA-A8D5F9EF3E1A}" presName="spacing" presStyleCnt="0"/>
      <dgm:spPr/>
    </dgm:pt>
    <dgm:pt modelId="{1334EA86-455D-4C2A-8D8A-2BA86398794F}" type="pres">
      <dgm:prSet presAssocID="{C7FB170D-CA8B-4604-94D8-08B5FDD79F0A}" presName="composite" presStyleCnt="0"/>
      <dgm:spPr/>
    </dgm:pt>
    <dgm:pt modelId="{69841E44-39C8-4F7E-85BD-32660B7F4983}" type="pres">
      <dgm:prSet presAssocID="{C7FB170D-CA8B-4604-94D8-08B5FDD79F0A}" presName="imgShp" presStyleLbl="fgImgPlace1" presStyleIdx="2" presStyleCnt="3"/>
      <dgm:spPr/>
    </dgm:pt>
    <dgm:pt modelId="{1B32A610-B09F-4849-8AD2-BA9A02FE9B67}" type="pres">
      <dgm:prSet presAssocID="{C7FB170D-CA8B-4604-94D8-08B5FDD79F0A}" presName="txShp" presStyleLbl="node1" presStyleIdx="2" presStyleCnt="3">
        <dgm:presLayoutVars>
          <dgm:bulletEnabled val="1"/>
        </dgm:presLayoutVars>
      </dgm:prSet>
      <dgm:spPr/>
    </dgm:pt>
  </dgm:ptLst>
  <dgm:cxnLst>
    <dgm:cxn modelId="{4936175F-A9AF-47FF-9DC2-EF59BCB7370D}" srcId="{DE0BA46B-3EDD-4F06-8F9B-3C3CD2DC59B5}" destId="{B97EDBD9-8232-49B1-9B02-BB8541DF0B56}" srcOrd="0" destOrd="0" parTransId="{2BB52559-47A3-4ED1-A151-525870260035}" sibTransId="{2164EAD7-9818-4263-963A-24FC40623DE3}"/>
    <dgm:cxn modelId="{B0D3A75F-D674-4050-A266-0F8EFCDBA046}" srcId="{DE0BA46B-3EDD-4F06-8F9B-3C3CD2DC59B5}" destId="{C7FB170D-CA8B-4604-94D8-08B5FDD79F0A}" srcOrd="2" destOrd="0" parTransId="{3528DD9F-A45A-43E5-9BBD-43742A875328}" sibTransId="{35FBB2F1-9D1A-484A-A758-738D7D070CEE}"/>
    <dgm:cxn modelId="{15BECA5F-4135-4A5F-95D7-DE904FCE074B}" type="presOf" srcId="{A264532A-39CB-4357-8E03-23EDB897C085}" destId="{5371EAEB-5BB7-4928-82E0-7CBC07FF2B29}" srcOrd="0" destOrd="0" presId="urn:microsoft.com/office/officeart/2005/8/layout/vList3#1"/>
    <dgm:cxn modelId="{02FCBB47-CD0D-4B0E-BA68-47838C7C61CA}" type="presOf" srcId="{DE0BA46B-3EDD-4F06-8F9B-3C3CD2DC59B5}" destId="{FE6FBB1A-36FE-45A7-B293-2776B4FB3181}" srcOrd="0" destOrd="0" presId="urn:microsoft.com/office/officeart/2005/8/layout/vList3#1"/>
    <dgm:cxn modelId="{89F4B96E-3A41-4A17-BF61-318A30C0B14A}" type="presOf" srcId="{B97EDBD9-8232-49B1-9B02-BB8541DF0B56}" destId="{AB2BFC03-7A3E-412F-B37D-CDE0F4DB0E4B}" srcOrd="0" destOrd="0" presId="urn:microsoft.com/office/officeart/2005/8/layout/vList3#1"/>
    <dgm:cxn modelId="{0D575674-4F92-4352-93C3-72C0CDF8CA0D}" srcId="{DE0BA46B-3EDD-4F06-8F9B-3C3CD2DC59B5}" destId="{A264532A-39CB-4357-8E03-23EDB897C085}" srcOrd="1" destOrd="0" parTransId="{9B186621-9EB9-47C8-AEDF-FC1B5538FE1A}" sibTransId="{1B227270-10A4-40F0-A9FA-A8D5F9EF3E1A}"/>
    <dgm:cxn modelId="{FB526EBE-A581-428A-B41D-4E4821DEABB4}" type="presOf" srcId="{C7FB170D-CA8B-4604-94D8-08B5FDD79F0A}" destId="{1B32A610-B09F-4849-8AD2-BA9A02FE9B67}" srcOrd="0" destOrd="0" presId="urn:microsoft.com/office/officeart/2005/8/layout/vList3#1"/>
    <dgm:cxn modelId="{E4747609-5367-4127-802A-0A734F45AF83}" type="presParOf" srcId="{FE6FBB1A-36FE-45A7-B293-2776B4FB3181}" destId="{6D8A13C2-BB21-4FA4-93D4-F559EF4411D1}" srcOrd="0" destOrd="0" presId="urn:microsoft.com/office/officeart/2005/8/layout/vList3#1"/>
    <dgm:cxn modelId="{AA008669-50EB-4F59-9A6A-B50840A0A9BD}" type="presParOf" srcId="{6D8A13C2-BB21-4FA4-93D4-F559EF4411D1}" destId="{720C0A50-0C6F-4F07-9784-A001D83F332D}" srcOrd="0" destOrd="0" presId="urn:microsoft.com/office/officeart/2005/8/layout/vList3#1"/>
    <dgm:cxn modelId="{F64C068E-58EB-468F-B42C-1675911C1415}" type="presParOf" srcId="{6D8A13C2-BB21-4FA4-93D4-F559EF4411D1}" destId="{AB2BFC03-7A3E-412F-B37D-CDE0F4DB0E4B}" srcOrd="1" destOrd="0" presId="urn:microsoft.com/office/officeart/2005/8/layout/vList3#1"/>
    <dgm:cxn modelId="{6D6105D6-D159-4462-8961-9FA08AB941A8}" type="presParOf" srcId="{FE6FBB1A-36FE-45A7-B293-2776B4FB3181}" destId="{0EA73B3D-112D-401B-879D-6993D86804EF}" srcOrd="1" destOrd="0" presId="urn:microsoft.com/office/officeart/2005/8/layout/vList3#1"/>
    <dgm:cxn modelId="{1CF1D8B1-F484-4E85-9B94-0E6F709AB849}" type="presParOf" srcId="{FE6FBB1A-36FE-45A7-B293-2776B4FB3181}" destId="{3D13E014-383F-41D2-AEF0-22E4652083F7}" srcOrd="2" destOrd="0" presId="urn:microsoft.com/office/officeart/2005/8/layout/vList3#1"/>
    <dgm:cxn modelId="{EB90F6DE-C89E-445E-8810-D8AABADF51AE}" type="presParOf" srcId="{3D13E014-383F-41D2-AEF0-22E4652083F7}" destId="{8AC85336-73A0-49E1-BB11-304AF279DA45}" srcOrd="0" destOrd="0" presId="urn:microsoft.com/office/officeart/2005/8/layout/vList3#1"/>
    <dgm:cxn modelId="{F1DAFA10-C38D-48BD-A9C7-FFF56E81A60C}" type="presParOf" srcId="{3D13E014-383F-41D2-AEF0-22E4652083F7}" destId="{5371EAEB-5BB7-4928-82E0-7CBC07FF2B29}" srcOrd="1" destOrd="0" presId="urn:microsoft.com/office/officeart/2005/8/layout/vList3#1"/>
    <dgm:cxn modelId="{171222BA-5345-4E3C-BC97-F99C47B2AC00}" type="presParOf" srcId="{FE6FBB1A-36FE-45A7-B293-2776B4FB3181}" destId="{DD0CA0A4-33C5-457F-9EBA-C7F97BE31230}" srcOrd="3" destOrd="0" presId="urn:microsoft.com/office/officeart/2005/8/layout/vList3#1"/>
    <dgm:cxn modelId="{A942F14D-9AC1-4DE2-BE56-264E3901BA27}" type="presParOf" srcId="{FE6FBB1A-36FE-45A7-B293-2776B4FB3181}" destId="{1334EA86-455D-4C2A-8D8A-2BA86398794F}" srcOrd="4" destOrd="0" presId="urn:microsoft.com/office/officeart/2005/8/layout/vList3#1"/>
    <dgm:cxn modelId="{D7DAFF70-4CC6-4ED2-9CE3-577AE93A5FBA}" type="presParOf" srcId="{1334EA86-455D-4C2A-8D8A-2BA86398794F}" destId="{69841E44-39C8-4F7E-85BD-32660B7F4983}" srcOrd="0" destOrd="0" presId="urn:microsoft.com/office/officeart/2005/8/layout/vList3#1"/>
    <dgm:cxn modelId="{DCC856D7-2DAD-4CD2-BF9B-3BCA757FEDFB}" type="presParOf" srcId="{1334EA86-455D-4C2A-8D8A-2BA86398794F}" destId="{1B32A610-B09F-4849-8AD2-BA9A02FE9B67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DF87AD-44EF-4A66-B5C8-537B825517A9}" type="doc">
      <dgm:prSet loTypeId="urn:microsoft.com/office/officeart/2005/8/layout/radial6" loCatId="cycle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en-IN"/>
        </a:p>
      </dgm:t>
    </dgm:pt>
    <dgm:pt modelId="{F4891438-EB6A-4082-BEE3-D3BC3F199778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IN" b="1">
              <a:solidFill>
                <a:schemeClr val="tx1"/>
              </a:solidFill>
            </a:rPr>
            <a:t>COMMUNITY PROCESSES/ COMPREHENSIVE PRIMARY HEALTH CARE </a:t>
          </a:r>
          <a:endParaRPr lang="en-IN" b="1" dirty="0">
            <a:solidFill>
              <a:schemeClr val="tx1"/>
            </a:solidFill>
          </a:endParaRPr>
        </a:p>
      </dgm:t>
    </dgm:pt>
    <dgm:pt modelId="{4737E9D3-C483-4AD2-8438-BC7BE41E3D26}" type="parTrans" cxnId="{D4A2E8DF-F7E7-45E0-85CD-23DEB26D906E}">
      <dgm:prSet/>
      <dgm:spPr/>
      <dgm:t>
        <a:bodyPr/>
        <a:lstStyle/>
        <a:p>
          <a:endParaRPr lang="en-IN"/>
        </a:p>
      </dgm:t>
    </dgm:pt>
    <dgm:pt modelId="{7A42718C-B4BA-48A1-A398-C2C51609B56B}" type="sibTrans" cxnId="{D4A2E8DF-F7E7-45E0-85CD-23DEB26D906E}">
      <dgm:prSet/>
      <dgm:spPr/>
      <dgm:t>
        <a:bodyPr/>
        <a:lstStyle/>
        <a:p>
          <a:endParaRPr lang="en-IN"/>
        </a:p>
      </dgm:t>
    </dgm:pt>
    <dgm:pt modelId="{0EA1B43E-CCD8-4466-A6E4-8AAF27D993F0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IN" b="1" dirty="0">
              <a:solidFill>
                <a:schemeClr val="tx1"/>
              </a:solidFill>
            </a:rPr>
            <a:t>HEALTH CARE FINANCING</a:t>
          </a:r>
        </a:p>
      </dgm:t>
    </dgm:pt>
    <dgm:pt modelId="{017C37E0-099F-4B28-A76D-DB9FBFA00D3B}" type="parTrans" cxnId="{2CC01627-0C65-44B7-A35D-A3876296D3ED}">
      <dgm:prSet/>
      <dgm:spPr/>
      <dgm:t>
        <a:bodyPr/>
        <a:lstStyle/>
        <a:p>
          <a:endParaRPr lang="en-IN"/>
        </a:p>
      </dgm:t>
    </dgm:pt>
    <dgm:pt modelId="{DB6A82A4-A897-4492-B7D6-DCD0A127747C}" type="sibTrans" cxnId="{2CC01627-0C65-44B7-A35D-A3876296D3ED}">
      <dgm:prSet/>
      <dgm:spPr/>
      <dgm:t>
        <a:bodyPr/>
        <a:lstStyle/>
        <a:p>
          <a:endParaRPr lang="en-IN"/>
        </a:p>
      </dgm:t>
    </dgm:pt>
    <dgm:pt modelId="{CAA3C81F-4629-4F66-A93A-54FD6F72AEB3}">
      <dgm:prSet phldrT="[Text]"/>
      <dgm:spPr/>
      <dgm:t>
        <a:bodyPr/>
        <a:lstStyle/>
        <a:p>
          <a:r>
            <a:rPr lang="en-IN" b="1">
              <a:solidFill>
                <a:schemeClr val="tx1"/>
              </a:solidFill>
            </a:rPr>
            <a:t>HEALTH CARE TECHNOLOGY </a:t>
          </a:r>
          <a:endParaRPr lang="en-IN" b="1" dirty="0">
            <a:solidFill>
              <a:schemeClr val="tx1"/>
            </a:solidFill>
          </a:endParaRPr>
        </a:p>
      </dgm:t>
    </dgm:pt>
    <dgm:pt modelId="{3D160DCF-0A54-4638-AC82-57BF11433B7F}" type="parTrans" cxnId="{58B4CE65-0D83-440F-BD89-0A647263A910}">
      <dgm:prSet/>
      <dgm:spPr/>
      <dgm:t>
        <a:bodyPr/>
        <a:lstStyle/>
        <a:p>
          <a:endParaRPr lang="en-IN"/>
        </a:p>
      </dgm:t>
    </dgm:pt>
    <dgm:pt modelId="{588CA458-5852-4711-80B6-11C636DE5C96}" type="sibTrans" cxnId="{58B4CE65-0D83-440F-BD89-0A647263A910}">
      <dgm:prSet/>
      <dgm:spPr/>
      <dgm:t>
        <a:bodyPr/>
        <a:lstStyle/>
        <a:p>
          <a:endParaRPr lang="en-IN"/>
        </a:p>
      </dgm:t>
    </dgm:pt>
    <dgm:pt modelId="{3A9E5755-F42E-44A0-B056-3CA4BD875452}">
      <dgm:prSet phldrT="[Text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IN" b="1" dirty="0">
              <a:solidFill>
                <a:schemeClr val="tx1"/>
              </a:solidFill>
            </a:rPr>
            <a:t>HUMAN RESOURCES FOR HEALTH/HEALTH POLICY AND INTEGRATED PLANNING</a:t>
          </a:r>
        </a:p>
      </dgm:t>
    </dgm:pt>
    <dgm:pt modelId="{9EBBEB56-5707-41F3-925D-49B9B3F32B42}" type="parTrans" cxnId="{53DD1B09-438B-46F3-8826-8D57D2619DB7}">
      <dgm:prSet/>
      <dgm:spPr/>
      <dgm:t>
        <a:bodyPr/>
        <a:lstStyle/>
        <a:p>
          <a:endParaRPr lang="en-IN"/>
        </a:p>
      </dgm:t>
    </dgm:pt>
    <dgm:pt modelId="{B51245EA-CAE4-489A-831F-047BAA958CAE}" type="sibTrans" cxnId="{53DD1B09-438B-46F3-8826-8D57D2619DB7}">
      <dgm:prSet/>
      <dgm:spPr/>
      <dgm:t>
        <a:bodyPr/>
        <a:lstStyle/>
        <a:p>
          <a:endParaRPr lang="en-IN"/>
        </a:p>
      </dgm:t>
    </dgm:pt>
    <dgm:pt modelId="{78547557-4AA2-4289-8854-4E9141F008F3}">
      <dgm:prSet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IN" b="1">
              <a:solidFill>
                <a:schemeClr val="tx1"/>
              </a:solidFill>
            </a:rPr>
            <a:t>PUBLIC HEALTH ADMINISTRATION</a:t>
          </a:r>
          <a:endParaRPr lang="en-IN" b="1" dirty="0">
            <a:solidFill>
              <a:schemeClr val="tx1"/>
            </a:solidFill>
          </a:endParaRPr>
        </a:p>
      </dgm:t>
    </dgm:pt>
    <dgm:pt modelId="{2B1CF364-4301-4AE5-AC32-526B0401E7D6}" type="parTrans" cxnId="{2F2FFE38-EB6B-4482-869F-D0C6C5727467}">
      <dgm:prSet/>
      <dgm:spPr/>
      <dgm:t>
        <a:bodyPr/>
        <a:lstStyle/>
        <a:p>
          <a:endParaRPr lang="en-IN"/>
        </a:p>
      </dgm:t>
    </dgm:pt>
    <dgm:pt modelId="{C7E0349F-2509-4D65-A503-BC4E90544C11}" type="sibTrans" cxnId="{2F2FFE38-EB6B-4482-869F-D0C6C5727467}">
      <dgm:prSet/>
      <dgm:spPr/>
      <dgm:t>
        <a:bodyPr/>
        <a:lstStyle/>
        <a:p>
          <a:endParaRPr lang="en-IN"/>
        </a:p>
      </dgm:t>
    </dgm:pt>
    <dgm:pt modelId="{90202CB3-94E7-4820-9044-928C903732D8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IN" b="1" dirty="0">
              <a:solidFill>
                <a:schemeClr val="tx1"/>
              </a:solidFill>
            </a:rPr>
            <a:t>PUBLIC HEALTH PLANNING/ KNOWLEDGE MANAGEMENT CELL</a:t>
          </a:r>
        </a:p>
      </dgm:t>
    </dgm:pt>
    <dgm:pt modelId="{0572B351-2396-4C1C-9229-53DE5BA46510}" type="parTrans" cxnId="{29CB84C7-DA47-4B7B-8BBF-91A0FDFD7491}">
      <dgm:prSet/>
      <dgm:spPr/>
      <dgm:t>
        <a:bodyPr/>
        <a:lstStyle/>
        <a:p>
          <a:endParaRPr lang="en-IN"/>
        </a:p>
      </dgm:t>
    </dgm:pt>
    <dgm:pt modelId="{082740F2-312A-4992-B2EF-60B5984D08DC}" type="sibTrans" cxnId="{29CB84C7-DA47-4B7B-8BBF-91A0FDFD7491}">
      <dgm:prSet/>
      <dgm:spPr/>
      <dgm:t>
        <a:bodyPr/>
        <a:lstStyle/>
        <a:p>
          <a:endParaRPr lang="en-IN"/>
        </a:p>
      </dgm:t>
    </dgm:pt>
    <dgm:pt modelId="{FE8BA778-132D-4BB6-A8FB-A666AE0D48DE}">
      <dgm:prSet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IN" b="1" dirty="0">
              <a:solidFill>
                <a:schemeClr val="tx1"/>
              </a:solidFill>
            </a:rPr>
            <a:t>QUALITY IMPROVEMENT</a:t>
          </a:r>
        </a:p>
      </dgm:t>
    </dgm:pt>
    <dgm:pt modelId="{096143B7-9B45-4BA6-8FE1-73D41DFA55D6}" type="parTrans" cxnId="{4308EED6-8607-4C3A-A5A1-29B038F18137}">
      <dgm:prSet/>
      <dgm:spPr/>
      <dgm:t>
        <a:bodyPr/>
        <a:lstStyle/>
        <a:p>
          <a:endParaRPr lang="en-IN"/>
        </a:p>
      </dgm:t>
    </dgm:pt>
    <dgm:pt modelId="{AC058A7C-B70C-4A4E-BCB1-2E20AAC47DBE}" type="sibTrans" cxnId="{4308EED6-8607-4C3A-A5A1-29B038F18137}">
      <dgm:prSet/>
      <dgm:spPr/>
      <dgm:t>
        <a:bodyPr/>
        <a:lstStyle/>
        <a:p>
          <a:endParaRPr lang="en-IN"/>
        </a:p>
      </dgm:t>
    </dgm:pt>
    <dgm:pt modelId="{7E9B9223-E98A-45E0-AC77-A5B729A19176}">
      <dgm:prSet phldrT="[Text]"/>
      <dgm:spPr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2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rcRect/>
          <a:stretch>
            <a:fillRect l="-16000" r="-16000"/>
          </a:stretch>
        </a:blipFill>
      </dgm:spPr>
      <dgm:t>
        <a:bodyPr/>
        <a:lstStyle/>
        <a:p>
          <a:r>
            <a:rPr lang="en-IN" dirty="0"/>
            <a:t> </a:t>
          </a:r>
        </a:p>
      </dgm:t>
    </dgm:pt>
    <dgm:pt modelId="{60BCCA97-A750-488B-A938-61143FFCF209}" type="sibTrans" cxnId="{4C6F33AA-9C31-43E2-A2F0-E93B468C1548}">
      <dgm:prSet/>
      <dgm:spPr/>
      <dgm:t>
        <a:bodyPr/>
        <a:lstStyle/>
        <a:p>
          <a:endParaRPr lang="en-IN"/>
        </a:p>
      </dgm:t>
    </dgm:pt>
    <dgm:pt modelId="{21D6B9C7-373C-41D5-9375-E4CFB01C7E4E}" type="parTrans" cxnId="{4C6F33AA-9C31-43E2-A2F0-E93B468C1548}">
      <dgm:prSet/>
      <dgm:spPr/>
      <dgm:t>
        <a:bodyPr/>
        <a:lstStyle/>
        <a:p>
          <a:endParaRPr lang="en-IN"/>
        </a:p>
      </dgm:t>
    </dgm:pt>
    <dgm:pt modelId="{1002B8FB-7E25-4EA8-9267-4338BB33F3A3}" type="pres">
      <dgm:prSet presAssocID="{9DDF87AD-44EF-4A66-B5C8-537B825517A9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599E7C6-E0B8-4DFA-BB4B-7762F83E37DF}" type="pres">
      <dgm:prSet presAssocID="{7E9B9223-E98A-45E0-AC77-A5B729A19176}" presName="centerShape" presStyleLbl="node0" presStyleIdx="0" presStyleCnt="1" custScaleX="72433" custScaleY="66358" custLinFactNeighborX="-1453" custLinFactNeighborY="-2562"/>
      <dgm:spPr/>
    </dgm:pt>
    <dgm:pt modelId="{580B7372-E15B-4A7C-862F-F08A947E1429}" type="pres">
      <dgm:prSet presAssocID="{F4891438-EB6A-4082-BEE3-D3BC3F199778}" presName="node" presStyleLbl="node1" presStyleIdx="0" presStyleCnt="7" custScaleX="143424" custScaleY="134696" custRadScaleRad="99805" custRadScaleInc="-22221">
        <dgm:presLayoutVars>
          <dgm:bulletEnabled val="1"/>
        </dgm:presLayoutVars>
      </dgm:prSet>
      <dgm:spPr/>
    </dgm:pt>
    <dgm:pt modelId="{92517528-3E3B-48B5-A06B-B868233B82E3}" type="pres">
      <dgm:prSet presAssocID="{F4891438-EB6A-4082-BEE3-D3BC3F199778}" presName="dummy" presStyleCnt="0"/>
      <dgm:spPr/>
    </dgm:pt>
    <dgm:pt modelId="{96C25FB8-3B6C-4220-B4CA-5B5A07D7C814}" type="pres">
      <dgm:prSet presAssocID="{7A42718C-B4BA-48A1-A398-C2C51609B56B}" presName="sibTrans" presStyleLbl="sibTrans2D1" presStyleIdx="0" presStyleCnt="7"/>
      <dgm:spPr/>
    </dgm:pt>
    <dgm:pt modelId="{AFCEE56D-70FC-4BCA-90B1-C154558752A5}" type="pres">
      <dgm:prSet presAssocID="{0EA1B43E-CCD8-4466-A6E4-8AAF27D993F0}" presName="node" presStyleLbl="node1" presStyleIdx="1" presStyleCnt="7" custScaleX="137386" custScaleY="131365" custRadScaleRad="128134" custRadScaleInc="38386">
        <dgm:presLayoutVars>
          <dgm:bulletEnabled val="1"/>
        </dgm:presLayoutVars>
      </dgm:prSet>
      <dgm:spPr/>
    </dgm:pt>
    <dgm:pt modelId="{9F7C6C35-9B8B-48DE-B2C2-232987BA2C98}" type="pres">
      <dgm:prSet presAssocID="{0EA1B43E-CCD8-4466-A6E4-8AAF27D993F0}" presName="dummy" presStyleCnt="0"/>
      <dgm:spPr/>
    </dgm:pt>
    <dgm:pt modelId="{92BA0F15-A580-48C7-91D0-AB093049BECF}" type="pres">
      <dgm:prSet presAssocID="{DB6A82A4-A897-4492-B7D6-DCD0A127747C}" presName="sibTrans" presStyleLbl="sibTrans2D1" presStyleIdx="1" presStyleCnt="7"/>
      <dgm:spPr/>
    </dgm:pt>
    <dgm:pt modelId="{92721A81-ECDF-4D47-8DA2-1B42B4B004CB}" type="pres">
      <dgm:prSet presAssocID="{CAA3C81F-4629-4F66-A93A-54FD6F72AEB3}" presName="node" presStyleLbl="node1" presStyleIdx="2" presStyleCnt="7" custScaleX="147511" custScaleY="146499" custRadScaleRad="172896" custRadScaleInc="-32513">
        <dgm:presLayoutVars>
          <dgm:bulletEnabled val="1"/>
        </dgm:presLayoutVars>
      </dgm:prSet>
      <dgm:spPr/>
    </dgm:pt>
    <dgm:pt modelId="{77A0302F-A036-402D-9AC8-31AF28328C14}" type="pres">
      <dgm:prSet presAssocID="{CAA3C81F-4629-4F66-A93A-54FD6F72AEB3}" presName="dummy" presStyleCnt="0"/>
      <dgm:spPr/>
    </dgm:pt>
    <dgm:pt modelId="{25432469-EC4E-4369-8431-B465D4E2F2E7}" type="pres">
      <dgm:prSet presAssocID="{588CA458-5852-4711-80B6-11C636DE5C96}" presName="sibTrans" presStyleLbl="sibTrans2D1" presStyleIdx="2" presStyleCnt="7"/>
      <dgm:spPr/>
    </dgm:pt>
    <dgm:pt modelId="{688338CD-2DDB-43E4-8FBB-E4F9B458D040}" type="pres">
      <dgm:prSet presAssocID="{3A9E5755-F42E-44A0-B056-3CA4BD875452}" presName="node" presStyleLbl="node1" presStyleIdx="3" presStyleCnt="7" custScaleX="146321" custScaleY="140360" custRadScaleRad="107261" custRadScaleInc="-76785">
        <dgm:presLayoutVars>
          <dgm:bulletEnabled val="1"/>
        </dgm:presLayoutVars>
      </dgm:prSet>
      <dgm:spPr/>
    </dgm:pt>
    <dgm:pt modelId="{0389FF71-B5A0-4120-B18C-50A8F9EA1079}" type="pres">
      <dgm:prSet presAssocID="{3A9E5755-F42E-44A0-B056-3CA4BD875452}" presName="dummy" presStyleCnt="0"/>
      <dgm:spPr/>
    </dgm:pt>
    <dgm:pt modelId="{71B0DB26-7BC9-4292-AF7D-3305E0C365E7}" type="pres">
      <dgm:prSet presAssocID="{B51245EA-CAE4-489A-831F-047BAA958CAE}" presName="sibTrans" presStyleLbl="sibTrans2D1" presStyleIdx="3" presStyleCnt="7"/>
      <dgm:spPr/>
    </dgm:pt>
    <dgm:pt modelId="{01B30550-AFAF-49C3-94D3-B6B92F2F9697}" type="pres">
      <dgm:prSet presAssocID="{78547557-4AA2-4289-8854-4E9141F008F3}" presName="node" presStyleLbl="node1" presStyleIdx="4" presStyleCnt="7" custScaleX="152253" custScaleY="146550" custRadScaleRad="106154" custRadScaleInc="98882">
        <dgm:presLayoutVars>
          <dgm:bulletEnabled val="1"/>
        </dgm:presLayoutVars>
      </dgm:prSet>
      <dgm:spPr/>
    </dgm:pt>
    <dgm:pt modelId="{BC936744-3598-4455-B251-E69E20BA81F1}" type="pres">
      <dgm:prSet presAssocID="{78547557-4AA2-4289-8854-4E9141F008F3}" presName="dummy" presStyleCnt="0"/>
      <dgm:spPr/>
    </dgm:pt>
    <dgm:pt modelId="{B2A24B70-D798-4C2D-A4A6-660954399FDF}" type="pres">
      <dgm:prSet presAssocID="{C7E0349F-2509-4D65-A503-BC4E90544C11}" presName="sibTrans" presStyleLbl="sibTrans2D1" presStyleIdx="4" presStyleCnt="7"/>
      <dgm:spPr/>
    </dgm:pt>
    <dgm:pt modelId="{806803E3-D5BE-4E52-9E54-AFD27465351C}" type="pres">
      <dgm:prSet presAssocID="{90202CB3-94E7-4820-9044-928C903732D8}" presName="node" presStyleLbl="node1" presStyleIdx="5" presStyleCnt="7" custScaleX="151338" custScaleY="142859" custRadScaleRad="171140" custRadScaleInc="24341">
        <dgm:presLayoutVars>
          <dgm:bulletEnabled val="1"/>
        </dgm:presLayoutVars>
      </dgm:prSet>
      <dgm:spPr/>
    </dgm:pt>
    <dgm:pt modelId="{FB10D5BD-A70E-4730-B355-7DABA5BA33AF}" type="pres">
      <dgm:prSet presAssocID="{90202CB3-94E7-4820-9044-928C903732D8}" presName="dummy" presStyleCnt="0"/>
      <dgm:spPr/>
    </dgm:pt>
    <dgm:pt modelId="{59DC83C6-FDD5-41DA-828A-14275EA3F393}" type="pres">
      <dgm:prSet presAssocID="{082740F2-312A-4992-B2EF-60B5984D08DC}" presName="sibTrans" presStyleLbl="sibTrans2D1" presStyleIdx="5" presStyleCnt="7"/>
      <dgm:spPr/>
    </dgm:pt>
    <dgm:pt modelId="{87F8F587-FA12-4160-86DB-001E819A28EA}" type="pres">
      <dgm:prSet presAssocID="{FE8BA778-132D-4BB6-A8FB-A666AE0D48DE}" presName="node" presStyleLbl="node1" presStyleIdx="6" presStyleCnt="7" custScaleX="146313" custScaleY="136620" custRadScaleRad="121274" custRadScaleInc="-54227">
        <dgm:presLayoutVars>
          <dgm:bulletEnabled val="1"/>
        </dgm:presLayoutVars>
      </dgm:prSet>
      <dgm:spPr/>
    </dgm:pt>
    <dgm:pt modelId="{4C8D1581-535A-4F53-9939-8F6F01935AEF}" type="pres">
      <dgm:prSet presAssocID="{FE8BA778-132D-4BB6-A8FB-A666AE0D48DE}" presName="dummy" presStyleCnt="0"/>
      <dgm:spPr/>
    </dgm:pt>
    <dgm:pt modelId="{CA16B772-465B-40BB-8F71-9F3778E8A922}" type="pres">
      <dgm:prSet presAssocID="{AC058A7C-B70C-4A4E-BCB1-2E20AAC47DBE}" presName="sibTrans" presStyleLbl="sibTrans2D1" presStyleIdx="6" presStyleCnt="7"/>
      <dgm:spPr/>
    </dgm:pt>
  </dgm:ptLst>
  <dgm:cxnLst>
    <dgm:cxn modelId="{53DD1B09-438B-46F3-8826-8D57D2619DB7}" srcId="{7E9B9223-E98A-45E0-AC77-A5B729A19176}" destId="{3A9E5755-F42E-44A0-B056-3CA4BD875452}" srcOrd="3" destOrd="0" parTransId="{9EBBEB56-5707-41F3-925D-49B9B3F32B42}" sibTransId="{B51245EA-CAE4-489A-831F-047BAA958CAE}"/>
    <dgm:cxn modelId="{E5EC4913-4C1E-4EC9-95F1-9673441E8B40}" type="presOf" srcId="{FE8BA778-132D-4BB6-A8FB-A666AE0D48DE}" destId="{87F8F587-FA12-4160-86DB-001E819A28EA}" srcOrd="0" destOrd="0" presId="urn:microsoft.com/office/officeart/2005/8/layout/radial6"/>
    <dgm:cxn modelId="{13111721-8C89-419C-94A6-8AA3FAEBB76C}" type="presOf" srcId="{DB6A82A4-A897-4492-B7D6-DCD0A127747C}" destId="{92BA0F15-A580-48C7-91D0-AB093049BECF}" srcOrd="0" destOrd="0" presId="urn:microsoft.com/office/officeart/2005/8/layout/radial6"/>
    <dgm:cxn modelId="{2CC01627-0C65-44B7-A35D-A3876296D3ED}" srcId="{7E9B9223-E98A-45E0-AC77-A5B729A19176}" destId="{0EA1B43E-CCD8-4466-A6E4-8AAF27D993F0}" srcOrd="1" destOrd="0" parTransId="{017C37E0-099F-4B28-A76D-DB9FBFA00D3B}" sibTransId="{DB6A82A4-A897-4492-B7D6-DCD0A127747C}"/>
    <dgm:cxn modelId="{44FE4F2B-D4FE-4381-972A-C7207959308F}" type="presOf" srcId="{78547557-4AA2-4289-8854-4E9141F008F3}" destId="{01B30550-AFAF-49C3-94D3-B6B92F2F9697}" srcOrd="0" destOrd="0" presId="urn:microsoft.com/office/officeart/2005/8/layout/radial6"/>
    <dgm:cxn modelId="{2F2FFE38-EB6B-4482-869F-D0C6C5727467}" srcId="{7E9B9223-E98A-45E0-AC77-A5B729A19176}" destId="{78547557-4AA2-4289-8854-4E9141F008F3}" srcOrd="4" destOrd="0" parTransId="{2B1CF364-4301-4AE5-AC32-526B0401E7D6}" sibTransId="{C7E0349F-2509-4D65-A503-BC4E90544C11}"/>
    <dgm:cxn modelId="{AB76035D-1AE9-4B86-994E-147012C4A994}" type="presOf" srcId="{7E9B9223-E98A-45E0-AC77-A5B729A19176}" destId="{C599E7C6-E0B8-4DFA-BB4B-7762F83E37DF}" srcOrd="0" destOrd="0" presId="urn:microsoft.com/office/officeart/2005/8/layout/radial6"/>
    <dgm:cxn modelId="{57225842-B8CA-4C57-AFDF-BC59A0126B6A}" type="presOf" srcId="{7A42718C-B4BA-48A1-A398-C2C51609B56B}" destId="{96C25FB8-3B6C-4220-B4CA-5B5A07D7C814}" srcOrd="0" destOrd="0" presId="urn:microsoft.com/office/officeart/2005/8/layout/radial6"/>
    <dgm:cxn modelId="{49E9DD42-DB8C-4861-AADD-BEA30F3AF9CA}" type="presOf" srcId="{C7E0349F-2509-4D65-A503-BC4E90544C11}" destId="{B2A24B70-D798-4C2D-A4A6-660954399FDF}" srcOrd="0" destOrd="0" presId="urn:microsoft.com/office/officeart/2005/8/layout/radial6"/>
    <dgm:cxn modelId="{58B4CE65-0D83-440F-BD89-0A647263A910}" srcId="{7E9B9223-E98A-45E0-AC77-A5B729A19176}" destId="{CAA3C81F-4629-4F66-A93A-54FD6F72AEB3}" srcOrd="2" destOrd="0" parTransId="{3D160DCF-0A54-4638-AC82-57BF11433B7F}" sibTransId="{588CA458-5852-4711-80B6-11C636DE5C96}"/>
    <dgm:cxn modelId="{80961D6F-7348-478A-865F-4DEAA4B9A8D9}" type="presOf" srcId="{9DDF87AD-44EF-4A66-B5C8-537B825517A9}" destId="{1002B8FB-7E25-4EA8-9267-4338BB33F3A3}" srcOrd="0" destOrd="0" presId="urn:microsoft.com/office/officeart/2005/8/layout/radial6"/>
    <dgm:cxn modelId="{D842DF55-4DD8-4DF9-8CE0-95CFDECA2A65}" type="presOf" srcId="{F4891438-EB6A-4082-BEE3-D3BC3F199778}" destId="{580B7372-E15B-4A7C-862F-F08A947E1429}" srcOrd="0" destOrd="0" presId="urn:microsoft.com/office/officeart/2005/8/layout/radial6"/>
    <dgm:cxn modelId="{485C1AA3-14DE-4278-81D1-D6161FD29FAF}" type="presOf" srcId="{082740F2-312A-4992-B2EF-60B5984D08DC}" destId="{59DC83C6-FDD5-41DA-828A-14275EA3F393}" srcOrd="0" destOrd="0" presId="urn:microsoft.com/office/officeart/2005/8/layout/radial6"/>
    <dgm:cxn modelId="{4C6F33AA-9C31-43E2-A2F0-E93B468C1548}" srcId="{9DDF87AD-44EF-4A66-B5C8-537B825517A9}" destId="{7E9B9223-E98A-45E0-AC77-A5B729A19176}" srcOrd="0" destOrd="0" parTransId="{21D6B9C7-373C-41D5-9375-E4CFB01C7E4E}" sibTransId="{60BCCA97-A750-488B-A938-61143FFCF209}"/>
    <dgm:cxn modelId="{14DA43AB-69DE-4FDA-B308-2279D102DD8D}" type="presOf" srcId="{90202CB3-94E7-4820-9044-928C903732D8}" destId="{806803E3-D5BE-4E52-9E54-AFD27465351C}" srcOrd="0" destOrd="0" presId="urn:microsoft.com/office/officeart/2005/8/layout/radial6"/>
    <dgm:cxn modelId="{C66B65B3-595E-432B-9BE9-82DDE15987BA}" type="presOf" srcId="{AC058A7C-B70C-4A4E-BCB1-2E20AAC47DBE}" destId="{CA16B772-465B-40BB-8F71-9F3778E8A922}" srcOrd="0" destOrd="0" presId="urn:microsoft.com/office/officeart/2005/8/layout/radial6"/>
    <dgm:cxn modelId="{29CB84C7-DA47-4B7B-8BBF-91A0FDFD7491}" srcId="{7E9B9223-E98A-45E0-AC77-A5B729A19176}" destId="{90202CB3-94E7-4820-9044-928C903732D8}" srcOrd="5" destOrd="0" parTransId="{0572B351-2396-4C1C-9229-53DE5BA46510}" sibTransId="{082740F2-312A-4992-B2EF-60B5984D08DC}"/>
    <dgm:cxn modelId="{39959AD1-A51F-4633-97F2-BAAE72D452D7}" type="presOf" srcId="{3A9E5755-F42E-44A0-B056-3CA4BD875452}" destId="{688338CD-2DDB-43E4-8FBB-E4F9B458D040}" srcOrd="0" destOrd="0" presId="urn:microsoft.com/office/officeart/2005/8/layout/radial6"/>
    <dgm:cxn modelId="{626CB1D6-49AA-4B91-9198-E7EEC21BCD20}" type="presOf" srcId="{0EA1B43E-CCD8-4466-A6E4-8AAF27D993F0}" destId="{AFCEE56D-70FC-4BCA-90B1-C154558752A5}" srcOrd="0" destOrd="0" presId="urn:microsoft.com/office/officeart/2005/8/layout/radial6"/>
    <dgm:cxn modelId="{4308EED6-8607-4C3A-A5A1-29B038F18137}" srcId="{7E9B9223-E98A-45E0-AC77-A5B729A19176}" destId="{FE8BA778-132D-4BB6-A8FB-A666AE0D48DE}" srcOrd="6" destOrd="0" parTransId="{096143B7-9B45-4BA6-8FE1-73D41DFA55D6}" sibTransId="{AC058A7C-B70C-4A4E-BCB1-2E20AAC47DBE}"/>
    <dgm:cxn modelId="{D4A2E8DF-F7E7-45E0-85CD-23DEB26D906E}" srcId="{7E9B9223-E98A-45E0-AC77-A5B729A19176}" destId="{F4891438-EB6A-4082-BEE3-D3BC3F199778}" srcOrd="0" destOrd="0" parTransId="{4737E9D3-C483-4AD2-8438-BC7BE41E3D26}" sibTransId="{7A42718C-B4BA-48A1-A398-C2C51609B56B}"/>
    <dgm:cxn modelId="{CED5B0E1-4A22-438D-813A-7C0FE27FA59D}" type="presOf" srcId="{588CA458-5852-4711-80B6-11C636DE5C96}" destId="{25432469-EC4E-4369-8431-B465D4E2F2E7}" srcOrd="0" destOrd="0" presId="urn:microsoft.com/office/officeart/2005/8/layout/radial6"/>
    <dgm:cxn modelId="{C741B2F1-9C4D-473E-842E-EB167F973E59}" type="presOf" srcId="{CAA3C81F-4629-4F66-A93A-54FD6F72AEB3}" destId="{92721A81-ECDF-4D47-8DA2-1B42B4B004CB}" srcOrd="0" destOrd="0" presId="urn:microsoft.com/office/officeart/2005/8/layout/radial6"/>
    <dgm:cxn modelId="{96A7ACFC-331C-4D9C-8C9E-70C98EE9F43A}" type="presOf" srcId="{B51245EA-CAE4-489A-831F-047BAA958CAE}" destId="{71B0DB26-7BC9-4292-AF7D-3305E0C365E7}" srcOrd="0" destOrd="0" presId="urn:microsoft.com/office/officeart/2005/8/layout/radial6"/>
    <dgm:cxn modelId="{40419547-6698-4E2C-9D03-98E6C1DCDED2}" type="presParOf" srcId="{1002B8FB-7E25-4EA8-9267-4338BB33F3A3}" destId="{C599E7C6-E0B8-4DFA-BB4B-7762F83E37DF}" srcOrd="0" destOrd="0" presId="urn:microsoft.com/office/officeart/2005/8/layout/radial6"/>
    <dgm:cxn modelId="{60FAC598-21FB-41DE-95BA-217428118814}" type="presParOf" srcId="{1002B8FB-7E25-4EA8-9267-4338BB33F3A3}" destId="{580B7372-E15B-4A7C-862F-F08A947E1429}" srcOrd="1" destOrd="0" presId="urn:microsoft.com/office/officeart/2005/8/layout/radial6"/>
    <dgm:cxn modelId="{F49D0416-726C-4470-9622-CE2008550103}" type="presParOf" srcId="{1002B8FB-7E25-4EA8-9267-4338BB33F3A3}" destId="{92517528-3E3B-48B5-A06B-B868233B82E3}" srcOrd="2" destOrd="0" presId="urn:microsoft.com/office/officeart/2005/8/layout/radial6"/>
    <dgm:cxn modelId="{DC116D6B-E7BF-454E-AEA8-6FAB7BBE07C8}" type="presParOf" srcId="{1002B8FB-7E25-4EA8-9267-4338BB33F3A3}" destId="{96C25FB8-3B6C-4220-B4CA-5B5A07D7C814}" srcOrd="3" destOrd="0" presId="urn:microsoft.com/office/officeart/2005/8/layout/radial6"/>
    <dgm:cxn modelId="{E38B2995-0BD6-4D6C-9F08-E841534864E0}" type="presParOf" srcId="{1002B8FB-7E25-4EA8-9267-4338BB33F3A3}" destId="{AFCEE56D-70FC-4BCA-90B1-C154558752A5}" srcOrd="4" destOrd="0" presId="urn:microsoft.com/office/officeart/2005/8/layout/radial6"/>
    <dgm:cxn modelId="{48E16141-885A-4E56-92AF-060D04FFD429}" type="presParOf" srcId="{1002B8FB-7E25-4EA8-9267-4338BB33F3A3}" destId="{9F7C6C35-9B8B-48DE-B2C2-232987BA2C98}" srcOrd="5" destOrd="0" presId="urn:microsoft.com/office/officeart/2005/8/layout/radial6"/>
    <dgm:cxn modelId="{A144F2C5-519B-4983-8E8B-FA14E4E31697}" type="presParOf" srcId="{1002B8FB-7E25-4EA8-9267-4338BB33F3A3}" destId="{92BA0F15-A580-48C7-91D0-AB093049BECF}" srcOrd="6" destOrd="0" presId="urn:microsoft.com/office/officeart/2005/8/layout/radial6"/>
    <dgm:cxn modelId="{A53A8A75-E081-4CB2-92B6-23ADC16E601F}" type="presParOf" srcId="{1002B8FB-7E25-4EA8-9267-4338BB33F3A3}" destId="{92721A81-ECDF-4D47-8DA2-1B42B4B004CB}" srcOrd="7" destOrd="0" presId="urn:microsoft.com/office/officeart/2005/8/layout/radial6"/>
    <dgm:cxn modelId="{5CBDD4E6-8F96-41DA-9D85-FD5627346EAC}" type="presParOf" srcId="{1002B8FB-7E25-4EA8-9267-4338BB33F3A3}" destId="{77A0302F-A036-402D-9AC8-31AF28328C14}" srcOrd="8" destOrd="0" presId="urn:microsoft.com/office/officeart/2005/8/layout/radial6"/>
    <dgm:cxn modelId="{B8F62D2F-7B83-40B2-93D2-6F658B75463F}" type="presParOf" srcId="{1002B8FB-7E25-4EA8-9267-4338BB33F3A3}" destId="{25432469-EC4E-4369-8431-B465D4E2F2E7}" srcOrd="9" destOrd="0" presId="urn:microsoft.com/office/officeart/2005/8/layout/radial6"/>
    <dgm:cxn modelId="{4177D70A-90F8-4DF5-8B17-9AB8AF9AE164}" type="presParOf" srcId="{1002B8FB-7E25-4EA8-9267-4338BB33F3A3}" destId="{688338CD-2DDB-43E4-8FBB-E4F9B458D040}" srcOrd="10" destOrd="0" presId="urn:microsoft.com/office/officeart/2005/8/layout/radial6"/>
    <dgm:cxn modelId="{3FDD2A6B-C322-43B0-9779-CBAB913CD66F}" type="presParOf" srcId="{1002B8FB-7E25-4EA8-9267-4338BB33F3A3}" destId="{0389FF71-B5A0-4120-B18C-50A8F9EA1079}" srcOrd="11" destOrd="0" presId="urn:microsoft.com/office/officeart/2005/8/layout/radial6"/>
    <dgm:cxn modelId="{803515E5-4ACC-4670-B2D8-3A70D1EE7AEF}" type="presParOf" srcId="{1002B8FB-7E25-4EA8-9267-4338BB33F3A3}" destId="{71B0DB26-7BC9-4292-AF7D-3305E0C365E7}" srcOrd="12" destOrd="0" presId="urn:microsoft.com/office/officeart/2005/8/layout/radial6"/>
    <dgm:cxn modelId="{CC0E487E-877A-482A-A87C-E20BE9B0F867}" type="presParOf" srcId="{1002B8FB-7E25-4EA8-9267-4338BB33F3A3}" destId="{01B30550-AFAF-49C3-94D3-B6B92F2F9697}" srcOrd="13" destOrd="0" presId="urn:microsoft.com/office/officeart/2005/8/layout/radial6"/>
    <dgm:cxn modelId="{4C6C1B1B-EAD8-46A1-B576-A9BDAEEEE67B}" type="presParOf" srcId="{1002B8FB-7E25-4EA8-9267-4338BB33F3A3}" destId="{BC936744-3598-4455-B251-E69E20BA81F1}" srcOrd="14" destOrd="0" presId="urn:microsoft.com/office/officeart/2005/8/layout/radial6"/>
    <dgm:cxn modelId="{F12AB658-835B-42A6-8191-7F53EA426057}" type="presParOf" srcId="{1002B8FB-7E25-4EA8-9267-4338BB33F3A3}" destId="{B2A24B70-D798-4C2D-A4A6-660954399FDF}" srcOrd="15" destOrd="0" presId="urn:microsoft.com/office/officeart/2005/8/layout/radial6"/>
    <dgm:cxn modelId="{9DEDC766-C59D-4D48-85B1-C392A9E1634F}" type="presParOf" srcId="{1002B8FB-7E25-4EA8-9267-4338BB33F3A3}" destId="{806803E3-D5BE-4E52-9E54-AFD27465351C}" srcOrd="16" destOrd="0" presId="urn:microsoft.com/office/officeart/2005/8/layout/radial6"/>
    <dgm:cxn modelId="{9C04D29C-256C-40F9-966E-E4044908D1DB}" type="presParOf" srcId="{1002B8FB-7E25-4EA8-9267-4338BB33F3A3}" destId="{FB10D5BD-A70E-4730-B355-7DABA5BA33AF}" srcOrd="17" destOrd="0" presId="urn:microsoft.com/office/officeart/2005/8/layout/radial6"/>
    <dgm:cxn modelId="{6B2E563E-BBB5-4A88-80D3-5AB7F984B5C6}" type="presParOf" srcId="{1002B8FB-7E25-4EA8-9267-4338BB33F3A3}" destId="{59DC83C6-FDD5-41DA-828A-14275EA3F393}" srcOrd="18" destOrd="0" presId="urn:microsoft.com/office/officeart/2005/8/layout/radial6"/>
    <dgm:cxn modelId="{F0131CA5-3B6B-4232-A281-1AA2BC076977}" type="presParOf" srcId="{1002B8FB-7E25-4EA8-9267-4338BB33F3A3}" destId="{87F8F587-FA12-4160-86DB-001E819A28EA}" srcOrd="19" destOrd="0" presId="urn:microsoft.com/office/officeart/2005/8/layout/radial6"/>
    <dgm:cxn modelId="{E1D8E4F9-7CE4-486F-A6D9-7E76C7D8D617}" type="presParOf" srcId="{1002B8FB-7E25-4EA8-9267-4338BB33F3A3}" destId="{4C8D1581-535A-4F53-9939-8F6F01935AEF}" srcOrd="20" destOrd="0" presId="urn:microsoft.com/office/officeart/2005/8/layout/radial6"/>
    <dgm:cxn modelId="{04145C95-BEAC-46B9-B4C2-66AE80A8DE82}" type="presParOf" srcId="{1002B8FB-7E25-4EA8-9267-4338BB33F3A3}" destId="{CA16B772-465B-40BB-8F71-9F3778E8A922}" srcOrd="21" destOrd="0" presId="urn:microsoft.com/office/officeart/2005/8/layout/radial6"/>
  </dgm:cxnLst>
  <dgm:bg>
    <a:noFill/>
    <a:effectLst>
      <a:softEdge rad="1155700"/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2BFC03-7A3E-412F-B37D-CDE0F4DB0E4B}">
      <dsp:nvSpPr>
        <dsp:cNvPr id="0" name=""/>
        <dsp:cNvSpPr/>
      </dsp:nvSpPr>
      <dsp:spPr>
        <a:xfrm rot="10800000">
          <a:off x="2177283" y="0"/>
          <a:ext cx="7296912" cy="1218714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7419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Respond to health systems technical assistance needs of States and MOHFW</a:t>
          </a:r>
          <a:endParaRPr lang="en-IN" sz="2800" kern="1200" dirty="0"/>
        </a:p>
      </dsp:txBody>
      <dsp:txXfrm rot="10800000">
        <a:off x="2481961" y="0"/>
        <a:ext cx="6992234" cy="1218714"/>
      </dsp:txXfrm>
    </dsp:sp>
    <dsp:sp modelId="{720C0A50-0C6F-4F07-9784-A001D83F332D}">
      <dsp:nvSpPr>
        <dsp:cNvPr id="0" name=""/>
        <dsp:cNvSpPr/>
      </dsp:nvSpPr>
      <dsp:spPr>
        <a:xfrm>
          <a:off x="1533265" y="2850"/>
          <a:ext cx="1218714" cy="1218714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71EAEB-5BB7-4928-82E0-7CBC07FF2B29}">
      <dsp:nvSpPr>
        <dsp:cNvPr id="0" name=""/>
        <dsp:cNvSpPr/>
      </dsp:nvSpPr>
      <dsp:spPr>
        <a:xfrm rot="10800000">
          <a:off x="2142622" y="1585361"/>
          <a:ext cx="7296912" cy="1218714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7419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Policy and Strategy Development </a:t>
          </a:r>
          <a:endParaRPr lang="en-IN" sz="2800" kern="1200" dirty="0"/>
        </a:p>
      </dsp:txBody>
      <dsp:txXfrm rot="10800000">
        <a:off x="2447300" y="1585361"/>
        <a:ext cx="6992234" cy="1218714"/>
      </dsp:txXfrm>
    </dsp:sp>
    <dsp:sp modelId="{8AC85336-73A0-49E1-BB11-304AF279DA45}">
      <dsp:nvSpPr>
        <dsp:cNvPr id="0" name=""/>
        <dsp:cNvSpPr/>
      </dsp:nvSpPr>
      <dsp:spPr>
        <a:xfrm>
          <a:off x="1533265" y="1585361"/>
          <a:ext cx="1218714" cy="1218714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32A610-B09F-4849-8AD2-BA9A02FE9B67}">
      <dsp:nvSpPr>
        <dsp:cNvPr id="0" name=""/>
        <dsp:cNvSpPr/>
      </dsp:nvSpPr>
      <dsp:spPr>
        <a:xfrm rot="10800000">
          <a:off x="2142622" y="3167871"/>
          <a:ext cx="7296912" cy="1218714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7419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Coordination of  technical assistance activity.</a:t>
          </a:r>
          <a:endParaRPr lang="en-IN" sz="2800" kern="1200" dirty="0"/>
        </a:p>
      </dsp:txBody>
      <dsp:txXfrm rot="10800000">
        <a:off x="2447300" y="3167871"/>
        <a:ext cx="6992234" cy="1218714"/>
      </dsp:txXfrm>
    </dsp:sp>
    <dsp:sp modelId="{69841E44-39C8-4F7E-85BD-32660B7F4983}">
      <dsp:nvSpPr>
        <dsp:cNvPr id="0" name=""/>
        <dsp:cNvSpPr/>
      </dsp:nvSpPr>
      <dsp:spPr>
        <a:xfrm>
          <a:off x="1533265" y="3167871"/>
          <a:ext cx="1218714" cy="1218714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16B772-465B-40BB-8F71-9F3778E8A922}">
      <dsp:nvSpPr>
        <dsp:cNvPr id="0" name=""/>
        <dsp:cNvSpPr/>
      </dsp:nvSpPr>
      <dsp:spPr>
        <a:xfrm>
          <a:off x="2371667" y="622065"/>
          <a:ext cx="5535098" cy="5535098"/>
        </a:xfrm>
        <a:prstGeom prst="blockArc">
          <a:avLst>
            <a:gd name="adj1" fmla="val 12932339"/>
            <a:gd name="adj2" fmla="val 16814574"/>
            <a:gd name="adj3" fmla="val 3911"/>
          </a:avLst>
        </a:prstGeom>
        <a:solidFill>
          <a:schemeClr val="accent3">
            <a:hueOff val="1052877"/>
            <a:satOff val="15378"/>
            <a:lumOff val="-98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3">
              <a:hueOff val="1052877"/>
              <a:satOff val="15378"/>
              <a:lumOff val="-98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DC83C6-FDD5-41DA-828A-14275EA3F393}">
      <dsp:nvSpPr>
        <dsp:cNvPr id="0" name=""/>
        <dsp:cNvSpPr/>
      </dsp:nvSpPr>
      <dsp:spPr>
        <a:xfrm>
          <a:off x="1148213" y="1573388"/>
          <a:ext cx="5535098" cy="5535098"/>
        </a:xfrm>
        <a:prstGeom prst="blockArc">
          <a:avLst>
            <a:gd name="adj1" fmla="val 11076723"/>
            <a:gd name="adj2" fmla="val 14923549"/>
            <a:gd name="adj3" fmla="val 3911"/>
          </a:avLst>
        </a:prstGeom>
        <a:solidFill>
          <a:schemeClr val="accent3">
            <a:hueOff val="877398"/>
            <a:satOff val="12815"/>
            <a:lumOff val="-817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3">
              <a:hueOff val="877398"/>
              <a:satOff val="12815"/>
              <a:lumOff val="-817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2A24B70-D798-4C2D-A4A6-660954399FDF}">
      <dsp:nvSpPr>
        <dsp:cNvPr id="0" name=""/>
        <dsp:cNvSpPr/>
      </dsp:nvSpPr>
      <dsp:spPr>
        <a:xfrm>
          <a:off x="833358" y="70055"/>
          <a:ext cx="5535098" cy="5535098"/>
        </a:xfrm>
        <a:prstGeom prst="blockArc">
          <a:avLst>
            <a:gd name="adj1" fmla="val 5084560"/>
            <a:gd name="adj2" fmla="val 9103806"/>
            <a:gd name="adj3" fmla="val 3911"/>
          </a:avLst>
        </a:prstGeom>
        <a:solidFill>
          <a:schemeClr val="accent3">
            <a:hueOff val="701918"/>
            <a:satOff val="10252"/>
            <a:lumOff val="-653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3">
              <a:hueOff val="701918"/>
              <a:satOff val="10252"/>
              <a:lumOff val="-653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1B0DB26-7BC9-4292-AF7D-3305E0C365E7}">
      <dsp:nvSpPr>
        <dsp:cNvPr id="0" name=""/>
        <dsp:cNvSpPr/>
      </dsp:nvSpPr>
      <dsp:spPr>
        <a:xfrm>
          <a:off x="3047440" y="901323"/>
          <a:ext cx="5535098" cy="5535098"/>
        </a:xfrm>
        <a:prstGeom prst="blockArc">
          <a:avLst>
            <a:gd name="adj1" fmla="val 2883789"/>
            <a:gd name="adj2" fmla="val 8184853"/>
            <a:gd name="adj3" fmla="val 3911"/>
          </a:avLst>
        </a:prstGeom>
        <a:solidFill>
          <a:schemeClr val="accent3">
            <a:hueOff val="526439"/>
            <a:satOff val="7689"/>
            <a:lumOff val="-49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3">
              <a:hueOff val="526439"/>
              <a:satOff val="7689"/>
              <a:lumOff val="-49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5432469-EC4E-4369-8431-B465D4E2F2E7}">
      <dsp:nvSpPr>
        <dsp:cNvPr id="0" name=""/>
        <dsp:cNvSpPr/>
      </dsp:nvSpPr>
      <dsp:spPr>
        <a:xfrm>
          <a:off x="5174939" y="224603"/>
          <a:ext cx="5535098" cy="5535098"/>
        </a:xfrm>
        <a:prstGeom prst="blockArc">
          <a:avLst>
            <a:gd name="adj1" fmla="val 1330575"/>
            <a:gd name="adj2" fmla="val 5798818"/>
            <a:gd name="adj3" fmla="val 3911"/>
          </a:avLst>
        </a:prstGeom>
        <a:solidFill>
          <a:schemeClr val="accent3">
            <a:hueOff val="350959"/>
            <a:satOff val="5126"/>
            <a:lumOff val="-327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3">
              <a:hueOff val="350959"/>
              <a:satOff val="5126"/>
              <a:lumOff val="-327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2BA0F15-A580-48C7-91D0-AB093049BECF}">
      <dsp:nvSpPr>
        <dsp:cNvPr id="0" name=""/>
        <dsp:cNvSpPr/>
      </dsp:nvSpPr>
      <dsp:spPr>
        <a:xfrm>
          <a:off x="4975480" y="1331549"/>
          <a:ext cx="5535098" cy="5535098"/>
        </a:xfrm>
        <a:prstGeom prst="blockArc">
          <a:avLst>
            <a:gd name="adj1" fmla="val 17507641"/>
            <a:gd name="adj2" fmla="val 21495154"/>
            <a:gd name="adj3" fmla="val 3911"/>
          </a:avLst>
        </a:prstGeom>
        <a:solidFill>
          <a:schemeClr val="accent3">
            <a:hueOff val="175480"/>
            <a:satOff val="2563"/>
            <a:lumOff val="-163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3">
              <a:hueOff val="175480"/>
              <a:satOff val="2563"/>
              <a:lumOff val="-163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6C25FB8-3B6C-4220-B4CA-5B5A07D7C814}">
      <dsp:nvSpPr>
        <dsp:cNvPr id="0" name=""/>
        <dsp:cNvSpPr/>
      </dsp:nvSpPr>
      <dsp:spPr>
        <a:xfrm>
          <a:off x="3841963" y="479126"/>
          <a:ext cx="5535098" cy="5535098"/>
        </a:xfrm>
        <a:prstGeom prst="blockArc">
          <a:avLst>
            <a:gd name="adj1" fmla="val 14919099"/>
            <a:gd name="adj2" fmla="val 19325609"/>
            <a:gd name="adj3" fmla="val 3911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599E7C6-E0B8-4DFA-BB4B-7762F83E37DF}">
      <dsp:nvSpPr>
        <dsp:cNvPr id="0" name=""/>
        <dsp:cNvSpPr/>
      </dsp:nvSpPr>
      <dsp:spPr>
        <a:xfrm>
          <a:off x="4944998" y="2569991"/>
          <a:ext cx="1555582" cy="1425114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2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rcRect/>
          <a:stretch>
            <a:fillRect l="-16000" r="-16000"/>
          </a:stretch>
        </a:blip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470" tIns="77470" rIns="77470" bIns="77470" numCol="1" spcCol="1270" anchor="ctr" anchorCtr="0">
          <a:noAutofit/>
        </a:bodyPr>
        <a:lstStyle/>
        <a:p>
          <a:pPr marL="0" lvl="0" indent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6100" kern="1200" dirty="0"/>
            <a:t> </a:t>
          </a:r>
        </a:p>
      </dsp:txBody>
      <dsp:txXfrm>
        <a:off x="5172808" y="2778694"/>
        <a:ext cx="1099962" cy="1007708"/>
      </dsp:txXfrm>
    </dsp:sp>
    <dsp:sp modelId="{580B7372-E15B-4A7C-862F-F08A947E1429}">
      <dsp:nvSpPr>
        <dsp:cNvPr id="0" name=""/>
        <dsp:cNvSpPr/>
      </dsp:nvSpPr>
      <dsp:spPr>
        <a:xfrm>
          <a:off x="4543654" y="-293033"/>
          <a:ext cx="2156137" cy="2024926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300" b="1" kern="1200">
              <a:solidFill>
                <a:schemeClr val="tx1"/>
              </a:solidFill>
            </a:rPr>
            <a:t>COMMUNITY PROCESSES/ COMPREHENSIVE PRIMARY HEALTH CARE </a:t>
          </a:r>
          <a:endParaRPr lang="en-IN" sz="1300" b="1" kern="1200" dirty="0">
            <a:solidFill>
              <a:schemeClr val="tx1"/>
            </a:solidFill>
          </a:endParaRPr>
        </a:p>
      </dsp:txBody>
      <dsp:txXfrm>
        <a:off x="4859413" y="3511"/>
        <a:ext cx="1524619" cy="1431838"/>
      </dsp:txXfrm>
    </dsp:sp>
    <dsp:sp modelId="{AFCEE56D-70FC-4BCA-90B1-C154558752A5}">
      <dsp:nvSpPr>
        <dsp:cNvPr id="0" name=""/>
        <dsp:cNvSpPr/>
      </dsp:nvSpPr>
      <dsp:spPr>
        <a:xfrm>
          <a:off x="7717764" y="592187"/>
          <a:ext cx="2065366" cy="1974850"/>
        </a:xfrm>
        <a:prstGeom prst="ellipse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7150" dist="38100" dir="5400000" algn="ctr" rotWithShape="0">
            <a:schemeClr val="accent3">
              <a:hueOff val="175480"/>
              <a:satOff val="2563"/>
              <a:lumOff val="-163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300" b="1" kern="1200" dirty="0">
              <a:solidFill>
                <a:schemeClr val="tx1"/>
              </a:solidFill>
            </a:rPr>
            <a:t>HEALTH CARE FINANCING</a:t>
          </a:r>
        </a:p>
      </dsp:txBody>
      <dsp:txXfrm>
        <a:off x="8020230" y="881397"/>
        <a:ext cx="1460434" cy="1396430"/>
      </dsp:txXfrm>
    </dsp:sp>
    <dsp:sp modelId="{92721A81-ECDF-4D47-8DA2-1B42B4B004CB}">
      <dsp:nvSpPr>
        <dsp:cNvPr id="0" name=""/>
        <dsp:cNvSpPr/>
      </dsp:nvSpPr>
      <dsp:spPr>
        <a:xfrm>
          <a:off x="9346408" y="2915173"/>
          <a:ext cx="2217578" cy="2202364"/>
        </a:xfrm>
        <a:prstGeom prst="ellipse">
          <a:avLst/>
        </a:prstGeom>
        <a:gradFill rotWithShape="0">
          <a:gsLst>
            <a:gs pos="0">
              <a:schemeClr val="accent3">
                <a:hueOff val="350959"/>
                <a:satOff val="5126"/>
                <a:lumOff val="-327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hueOff val="350959"/>
                <a:satOff val="5126"/>
                <a:lumOff val="-327"/>
                <a:alphaOff val="0"/>
                <a:tint val="86000"/>
                <a:satMod val="115000"/>
              </a:schemeClr>
            </a:gs>
            <a:gs pos="100000">
              <a:schemeClr val="accent3">
                <a:hueOff val="350959"/>
                <a:satOff val="5126"/>
                <a:lumOff val="-327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350959"/>
              <a:satOff val="5126"/>
              <a:lumOff val="-327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300" b="1" kern="1200">
              <a:solidFill>
                <a:schemeClr val="tx1"/>
              </a:solidFill>
            </a:rPr>
            <a:t>HEALTH CARE TECHNOLOGY </a:t>
          </a:r>
          <a:endParaRPr lang="en-IN" sz="1300" b="1" kern="1200" dirty="0">
            <a:solidFill>
              <a:schemeClr val="tx1"/>
            </a:solidFill>
          </a:endParaRPr>
        </a:p>
      </dsp:txBody>
      <dsp:txXfrm>
        <a:off x="9671165" y="3237702"/>
        <a:ext cx="1568064" cy="1557306"/>
      </dsp:txXfrm>
    </dsp:sp>
    <dsp:sp modelId="{688338CD-2DDB-43E4-8FBB-E4F9B458D040}">
      <dsp:nvSpPr>
        <dsp:cNvPr id="0" name=""/>
        <dsp:cNvSpPr/>
      </dsp:nvSpPr>
      <dsp:spPr>
        <a:xfrm>
          <a:off x="6528560" y="4632305"/>
          <a:ext cx="2199688" cy="2110075"/>
        </a:xfrm>
        <a:prstGeom prst="ellipse">
          <a:avLst/>
        </a:prstGeom>
        <a:solidFill>
          <a:schemeClr val="bg2">
            <a:lumMod val="75000"/>
          </a:schemeClr>
        </a:solidFill>
        <a:ln>
          <a:noFill/>
        </a:ln>
        <a:effectLst>
          <a:outerShdw blurRad="57150" dist="38100" dir="5400000" algn="ctr" rotWithShape="0">
            <a:schemeClr val="accent3">
              <a:hueOff val="526439"/>
              <a:satOff val="7689"/>
              <a:lumOff val="-49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300" b="1" kern="1200" dirty="0">
              <a:solidFill>
                <a:schemeClr val="tx1"/>
              </a:solidFill>
            </a:rPr>
            <a:t>HUMAN RESOURCES FOR HEALTH/HEALTH POLICY AND INTEGRATED PLANNING</a:t>
          </a:r>
        </a:p>
      </dsp:txBody>
      <dsp:txXfrm>
        <a:off x="6850697" y="4941318"/>
        <a:ext cx="1555414" cy="1492049"/>
      </dsp:txXfrm>
    </dsp:sp>
    <dsp:sp modelId="{01B30550-AFAF-49C3-94D3-B6B92F2F9697}">
      <dsp:nvSpPr>
        <dsp:cNvPr id="0" name=""/>
        <dsp:cNvSpPr/>
      </dsp:nvSpPr>
      <dsp:spPr>
        <a:xfrm>
          <a:off x="2705103" y="4438053"/>
          <a:ext cx="2288866" cy="2203131"/>
        </a:xfrm>
        <a:prstGeom prst="ellipse">
          <a:avLst/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38100" dir="5400000" algn="ctr" rotWithShape="0">
            <a:schemeClr val="accent3">
              <a:hueOff val="701918"/>
              <a:satOff val="10252"/>
              <a:lumOff val="-653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300" b="1" kern="1200">
              <a:solidFill>
                <a:schemeClr val="tx1"/>
              </a:solidFill>
            </a:rPr>
            <a:t>PUBLIC HEALTH ADMINISTRATION</a:t>
          </a:r>
          <a:endParaRPr lang="en-IN" sz="1300" b="1" kern="1200" dirty="0">
            <a:solidFill>
              <a:schemeClr val="tx1"/>
            </a:solidFill>
          </a:endParaRPr>
        </a:p>
      </dsp:txBody>
      <dsp:txXfrm>
        <a:off x="3040300" y="4760694"/>
        <a:ext cx="1618472" cy="1557849"/>
      </dsp:txXfrm>
    </dsp:sp>
    <dsp:sp modelId="{806803E3-D5BE-4E52-9E54-AFD27465351C}">
      <dsp:nvSpPr>
        <dsp:cNvPr id="0" name=""/>
        <dsp:cNvSpPr/>
      </dsp:nvSpPr>
      <dsp:spPr>
        <a:xfrm>
          <a:off x="73563" y="3048932"/>
          <a:ext cx="2275110" cy="2147643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38100" dir="5400000" algn="ctr" rotWithShape="0">
            <a:schemeClr val="accent3">
              <a:hueOff val="877398"/>
              <a:satOff val="12815"/>
              <a:lumOff val="-817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300" b="1" kern="1200" dirty="0">
              <a:solidFill>
                <a:schemeClr val="tx1"/>
              </a:solidFill>
            </a:rPr>
            <a:t>PUBLIC HEALTH PLANNING/ KNOWLEDGE MANAGEMENT CELL</a:t>
          </a:r>
        </a:p>
      </dsp:txBody>
      <dsp:txXfrm>
        <a:off x="406745" y="3363447"/>
        <a:ext cx="1608746" cy="1518613"/>
      </dsp:txXfrm>
    </dsp:sp>
    <dsp:sp modelId="{87F8F587-FA12-4160-86DB-001E819A28EA}">
      <dsp:nvSpPr>
        <dsp:cNvPr id="0" name=""/>
        <dsp:cNvSpPr/>
      </dsp:nvSpPr>
      <dsp:spPr>
        <a:xfrm>
          <a:off x="1831460" y="785490"/>
          <a:ext cx="2199568" cy="2053850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57150" dist="38100" dir="5400000" algn="ctr" rotWithShape="0">
            <a:schemeClr val="accent3">
              <a:hueOff val="1052877"/>
              <a:satOff val="15378"/>
              <a:lumOff val="-98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300" b="1" kern="1200" dirty="0">
              <a:solidFill>
                <a:schemeClr val="tx1"/>
              </a:solidFill>
            </a:rPr>
            <a:t>QUALITY IMPROVEMENT</a:t>
          </a:r>
        </a:p>
      </dsp:txBody>
      <dsp:txXfrm>
        <a:off x="2153579" y="1086269"/>
        <a:ext cx="1555330" cy="14522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0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8922CE-8E10-4CC7-9A35-0FAD74CC592A}" type="datetimeFigureOut">
              <a:rPr lang="en-IN" smtClean="0"/>
              <a:t>26-10-2020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F00553-DC26-468D-BF03-7A022D53CD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5245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An unprecedented increase in funds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A commitment to strengthening and making the public health system work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A commitment to reduce the costs of health care for the poor.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A major central intervention to build health systems focused on primary and secondary care, 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F00553-DC26-468D-BF03-7A022D53CDCD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4858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32BEDB-743F-4980-905F-0C42FDFD7350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984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10/26/2020</a:t>
            </a:fld>
            <a:endParaRPr lang="en-US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4019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10/26/2020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453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10/26/2020</a:t>
            </a:fld>
            <a:endParaRPr lang="en-US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9271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10/26/2020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963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10/26/2020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519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10/26/2020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169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10/26/2020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407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10/26/2020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52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10/26/2020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404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10/26/2020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543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10/26/2020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6731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2192" y="6053328"/>
            <a:ext cx="2999232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145536" y="6044184"/>
            <a:ext cx="90464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149600" y="4038600"/>
            <a:ext cx="8636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149600" y="6050037"/>
            <a:ext cx="89408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01600" y="6068699"/>
            <a:ext cx="27432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7A301C-0F6D-44E2-99A7-FBDDA6256284}" type="datetime3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 October 2020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524000" y="375969"/>
            <a:ext cx="7823200" cy="365125"/>
          </a:xfrm>
        </p:spPr>
        <p:txBody>
          <a:bodyPr/>
          <a:lstStyle>
            <a:lvl1pPr algn="l">
              <a:defRPr sz="1400" b="1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EEECE1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0668000" y="360093"/>
            <a:ext cx="11176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EEECE1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pic>
        <p:nvPicPr>
          <p:cNvPr id="12" name="Picture 3" descr="C:\Users\Tushar\Desktop\nhsrc 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24" y="207693"/>
            <a:ext cx="13462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Tushar\Desktop\nhsrc 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6400" y="6172200"/>
            <a:ext cx="13462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91440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228600"/>
            <a:ext cx="108712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324600"/>
            <a:ext cx="1828800" cy="4572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F7DFE5-C63F-424A-A665-B02742C4A971}" type="datetime3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 October 2020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56000" y="6400800"/>
            <a:ext cx="7010400" cy="415636"/>
          </a:xfrm>
        </p:spPr>
        <p:txBody>
          <a:bodyPr/>
          <a:lstStyle>
            <a:lvl1pPr algn="r">
              <a:defRPr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pic>
        <p:nvPicPr>
          <p:cNvPr id="1026" name="Picture 2" descr="C:\Users\Tushar\Desktop\nhsrc 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6269421"/>
            <a:ext cx="1346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57193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1" y="2743200"/>
            <a:ext cx="9497484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12192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7272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28800" y="1600200"/>
            <a:ext cx="103632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0" y="6324600"/>
            <a:ext cx="2540000" cy="3810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08228D-1638-4914-BF0B-0EADF373D43B}" type="datetime3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 October 2020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7272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2743200" y="6340476"/>
            <a:ext cx="7228111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pic>
        <p:nvPicPr>
          <p:cNvPr id="10" name="Picture 3" descr="C:\Users\Tushar\Desktop\nhsrc 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0" y="6096000"/>
            <a:ext cx="13462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2510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5181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459868" y="1589567"/>
            <a:ext cx="5181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B2BD1-8AA2-4318-8D04-D75179B2F56A}" type="datetime3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 October 2020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77022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5B106C-9FE5-46F1-ABAA-45DA5D289805}" type="datetime3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 October 2020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49766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274917-85EF-402D-80FC-D89FB0984676}" type="datetime3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 October 2020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60672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1600" y="6324600"/>
            <a:ext cx="1828800" cy="3810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1D2A6F-5CA3-499E-B6F4-A0DFFF87C6BE}" type="datetime3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 October 2020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32000" y="6248400"/>
            <a:ext cx="7823200" cy="457200"/>
          </a:xfrm>
        </p:spPr>
        <p:txBody>
          <a:bodyPr/>
          <a:lstStyle>
            <a:lvl1pPr>
              <a:defRPr sz="1600" b="1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pic>
        <p:nvPicPr>
          <p:cNvPr id="5" name="Picture 3" descr="C:\Users\Tushar\Desktop\nhsrc 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0" y="6096000"/>
            <a:ext cx="13462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72335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3050"/>
            <a:ext cx="107696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03200" y="6477000"/>
            <a:ext cx="1524000" cy="346364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1E5854-92F1-44DC-A349-6AD684392939}" type="datetime3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 October 2020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38290" y="6477001"/>
            <a:ext cx="7228111" cy="365125"/>
          </a:xfrm>
        </p:spPr>
        <p:txBody>
          <a:bodyPr/>
          <a:lstStyle>
            <a:lvl1pPr>
              <a:defRPr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812800" y="1752600"/>
            <a:ext cx="21336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3149600" y="1752600"/>
            <a:ext cx="85344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pic>
        <p:nvPicPr>
          <p:cNvPr id="8" name="Picture 3" descr="C:\Users\Tushar\Desktop\nhsrc 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6979" y="6248400"/>
            <a:ext cx="13462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37607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33600" y="5486400"/>
            <a:ext cx="97536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12192" y="4572000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2192" y="4663440"/>
            <a:ext cx="195072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60448" y="4654296"/>
            <a:ext cx="10131552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4648200"/>
            <a:ext cx="97536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930400" y="0"/>
            <a:ext cx="134112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31200" y="6248401"/>
            <a:ext cx="3556000" cy="365125"/>
          </a:xfrm>
        </p:spPr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599081-1395-4DB9-BBCF-0D1B89139C83}" type="datetime3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 October 2020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930400" cy="663578"/>
          </a:xfrm>
        </p:spPr>
        <p:txBody>
          <a:bodyPr rtlCol="0"/>
          <a:lstStyle>
            <a:lvl1pPr>
              <a:defRPr sz="2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2133600" y="6248207"/>
            <a:ext cx="6096000" cy="365125"/>
          </a:xfrm>
        </p:spPr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80768" y="0"/>
            <a:ext cx="10111232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9293813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D5CAB3-93B8-444C-97E9-CB5A13864C65}" type="datetime3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 October 2020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40004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609601"/>
            <a:ext cx="27432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74168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37600" y="6248403"/>
            <a:ext cx="29464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D2A123-3706-458F-81C5-ACC7D3684ED1}" type="datetime3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 October 2020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2" y="6248208"/>
            <a:ext cx="7431311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8128424" y="0"/>
            <a:ext cx="42672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189384" y="609600"/>
            <a:ext cx="3048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189384" y="0"/>
            <a:ext cx="3048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075084" y="103716"/>
            <a:ext cx="533400" cy="325968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12861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2192" y="6053328"/>
            <a:ext cx="2999232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145536" y="6044184"/>
            <a:ext cx="90464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149600" y="4038600"/>
            <a:ext cx="8636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149600" y="6050037"/>
            <a:ext cx="89408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01600" y="6068699"/>
            <a:ext cx="27432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7A301C-0F6D-44E2-99A7-FBDDA6256284}" type="datetime3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 October 2020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524000" y="375969"/>
            <a:ext cx="7823200" cy="365125"/>
          </a:xfrm>
        </p:spPr>
        <p:txBody>
          <a:bodyPr/>
          <a:lstStyle>
            <a:lvl1pPr algn="l">
              <a:defRPr sz="1400" b="1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EEECE1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0668000" y="360093"/>
            <a:ext cx="11176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EEECE1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pic>
        <p:nvPicPr>
          <p:cNvPr id="12" name="Picture 3" descr="C:\Users\Tushar\Desktop\nhsrc 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24" y="207693"/>
            <a:ext cx="13462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Tushar\Desktop\nhsrc 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6400" y="6172200"/>
            <a:ext cx="13462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54929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228600"/>
            <a:ext cx="108712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324600"/>
            <a:ext cx="1828800" cy="4572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F7DFE5-C63F-424A-A665-B02742C4A971}" type="datetime3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 October 2020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56000" y="6400800"/>
            <a:ext cx="7010400" cy="415636"/>
          </a:xfrm>
        </p:spPr>
        <p:txBody>
          <a:bodyPr/>
          <a:lstStyle>
            <a:lvl1pPr algn="r">
              <a:defRPr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pic>
        <p:nvPicPr>
          <p:cNvPr id="1026" name="Picture 2" descr="C:\Users\Tushar\Desktop\nhsrc 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6269421"/>
            <a:ext cx="1346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89211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1" y="2743200"/>
            <a:ext cx="9497484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12192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7272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28800" y="1600200"/>
            <a:ext cx="103632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0" y="6324600"/>
            <a:ext cx="2540000" cy="3810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08228D-1638-4914-BF0B-0EADF373D43B}" type="datetime3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 October 2020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7272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2743200" y="6340476"/>
            <a:ext cx="7228111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pic>
        <p:nvPicPr>
          <p:cNvPr id="10" name="Picture 3" descr="C:\Users\Tushar\Desktop\nhsrc 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0" y="6096000"/>
            <a:ext cx="13462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90667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5181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459868" y="1589567"/>
            <a:ext cx="5181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B2BD1-8AA2-4318-8D04-D75179B2F56A}" type="datetime3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 October 2020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28172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5B106C-9FE5-46F1-ABAA-45DA5D289805}" type="datetime3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 October 2020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57222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274917-85EF-402D-80FC-D89FB0984676}" type="datetime3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 October 2020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26067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1600" y="6324600"/>
            <a:ext cx="1828800" cy="3810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1D2A6F-5CA3-499E-B6F4-A0DFFF87C6BE}" type="datetime3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 October 2020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32000" y="6248400"/>
            <a:ext cx="7823200" cy="457200"/>
          </a:xfrm>
        </p:spPr>
        <p:txBody>
          <a:bodyPr/>
          <a:lstStyle>
            <a:lvl1pPr>
              <a:defRPr sz="1600" b="1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pic>
        <p:nvPicPr>
          <p:cNvPr id="5" name="Picture 3" descr="C:\Users\Tushar\Desktop\nhsrc 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0" y="6096000"/>
            <a:ext cx="13462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90234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3050"/>
            <a:ext cx="107696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03200" y="6477000"/>
            <a:ext cx="1524000" cy="346364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1E5854-92F1-44DC-A349-6AD684392939}" type="datetime3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 October 2020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38290" y="6477001"/>
            <a:ext cx="7228111" cy="365125"/>
          </a:xfrm>
        </p:spPr>
        <p:txBody>
          <a:bodyPr/>
          <a:lstStyle>
            <a:lvl1pPr>
              <a:defRPr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812800" y="1752600"/>
            <a:ext cx="21336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3149600" y="1752600"/>
            <a:ext cx="85344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pic>
        <p:nvPicPr>
          <p:cNvPr id="8" name="Picture 3" descr="C:\Users\Tushar\Desktop\nhsrc 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6979" y="6248400"/>
            <a:ext cx="13462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08202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33600" y="5486400"/>
            <a:ext cx="97536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12192" y="4572000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2192" y="4663440"/>
            <a:ext cx="195072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60448" y="4654296"/>
            <a:ext cx="10131552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4648200"/>
            <a:ext cx="97536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930400" y="0"/>
            <a:ext cx="134112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31200" y="6248401"/>
            <a:ext cx="3556000" cy="365125"/>
          </a:xfrm>
        </p:spPr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599081-1395-4DB9-BBCF-0D1B89139C83}" type="datetime3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 October 2020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930400" cy="663578"/>
          </a:xfrm>
        </p:spPr>
        <p:txBody>
          <a:bodyPr rtlCol="0"/>
          <a:lstStyle>
            <a:lvl1pPr>
              <a:defRPr sz="2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2133600" y="6248207"/>
            <a:ext cx="6096000" cy="365125"/>
          </a:xfrm>
        </p:spPr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80768" y="0"/>
            <a:ext cx="10111232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2202950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D5CAB3-93B8-444C-97E9-CB5A13864C65}" type="datetime3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 October 2020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70254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609601"/>
            <a:ext cx="27432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74168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37600" y="6248403"/>
            <a:ext cx="29464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D2A123-3706-458F-81C5-ACC7D3684ED1}" type="datetime3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 October 2020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2" y="6248208"/>
            <a:ext cx="7431311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8128424" y="0"/>
            <a:ext cx="42672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189384" y="609600"/>
            <a:ext cx="3048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189384" y="0"/>
            <a:ext cx="3048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075084" y="103716"/>
            <a:ext cx="533400" cy="325968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1544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B56A07C-9BBF-4C36-9E15-37897D82C64F}" type="datetime1">
              <a:rPr lang="en-IN" smtClean="0"/>
              <a:t>26-10-2020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339C215-52B9-4CC1-B56C-170C9A4630B4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217998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3A09A-8EDD-4D71-A95C-9C2012D6EBCD}" type="datetime1">
              <a:rPr lang="en-IN" smtClean="0"/>
              <a:t>26-10-2020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9C215-52B9-4CC1-B56C-170C9A4630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57019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35955-9949-4ACD-A590-C219273CB46D}" type="datetime1">
              <a:rPr lang="en-IN" smtClean="0"/>
              <a:t>26-10-2020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9C215-52B9-4CC1-B56C-170C9A4630B4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15775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0D6E5-0158-43FA-90E5-46117640EF5B}" type="datetime1">
              <a:rPr lang="en-IN" smtClean="0"/>
              <a:t>26-10-2020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9C215-52B9-4CC1-B56C-170C9A4630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56463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3161C-D6D5-4445-A36C-019918A759F7}" type="datetime1">
              <a:rPr lang="en-IN" smtClean="0"/>
              <a:t>26-10-2020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9C215-52B9-4CC1-B56C-170C9A4630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63424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CF5DF-9105-49E8-85F7-AE4860C52ED0}" type="datetime1">
              <a:rPr lang="en-IN" smtClean="0"/>
              <a:t>26-10-2020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9C215-52B9-4CC1-B56C-170C9A4630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32579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50436-3B03-473D-81CF-5D6BB5E41407}" type="datetime1">
              <a:rPr lang="en-IN" smtClean="0"/>
              <a:t>26-10-2020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9C215-52B9-4CC1-B56C-170C9A4630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65952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13E66-77AC-453D-AC8E-92FE3EA658D4}" type="datetime1">
              <a:rPr lang="en-IN" smtClean="0"/>
              <a:t>26-10-2020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9C215-52B9-4CC1-B56C-170C9A4630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87033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4E9ED-01B4-452E-836A-ACA1F24962D8}" type="datetime1">
              <a:rPr lang="en-IN" smtClean="0"/>
              <a:t>26-10-2020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9C215-52B9-4CC1-B56C-170C9A4630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70592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01BC6-2FF8-438A-9E84-46C4C849F383}" type="datetime1">
              <a:rPr lang="en-IN" smtClean="0"/>
              <a:t>26-10-2020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9C215-52B9-4CC1-B56C-170C9A4630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120038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265BA-2078-4559-A39D-7914FD02BD62}" type="datetime1">
              <a:rPr lang="en-IN" smtClean="0"/>
              <a:t>26-10-2020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9C215-52B9-4CC1-B56C-170C9A4630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470009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0424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10/26/2020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3673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812800" y="228600"/>
            <a:ext cx="108712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816864" y="1600200"/>
            <a:ext cx="108712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128000" y="6248401"/>
            <a:ext cx="3556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29B40F-A8D6-436B-A1FD-0B65E8DC8227}" type="datetime3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 October 2020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812801" y="6248207"/>
            <a:ext cx="7228111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12192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7112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87400" y="1280160"/>
            <a:ext cx="1140460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7112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3672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812800" y="228600"/>
            <a:ext cx="108712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816864" y="1600200"/>
            <a:ext cx="108712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128000" y="6248401"/>
            <a:ext cx="3556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29B40F-A8D6-436B-A1FD-0B65E8DC8227}" type="datetime3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 October 2020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812801" y="6248207"/>
            <a:ext cx="7228111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12192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7112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87400" y="1280160"/>
            <a:ext cx="1140460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7112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212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FD858D09-625B-458D-8B39-AB6B6F764F1E}" type="datetime1">
              <a:rPr lang="en-IN" smtClean="0"/>
              <a:t>26-10-2020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339C215-52B9-4CC1-B56C-170C9A4630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4503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6B85B-A3E4-4210-9857-4BF1647EFC52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8" name="Picture 2" descr="C:\Users\NHSRC_Ameel\Desktop\nhsrc_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5894479"/>
            <a:ext cx="1325562" cy="780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23407" y="2628781"/>
            <a:ext cx="10528662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National Health Systems Resource Centre</a:t>
            </a:r>
            <a:br>
              <a:rPr lang="en-IN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n-IN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89691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DFBEFDBE-A91D-4BE4-A1E0-961576D594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199" y="304800"/>
            <a:ext cx="11649075" cy="6553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</a:extLst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n-US" altLang="en-US" b="1" u="sng" dirty="0">
                <a:solidFill>
                  <a:schemeClr val="tx1"/>
                </a:solidFill>
              </a:rPr>
              <a:t>The NRHM (NHM) PARADIGM – FIVE MAIN APPROACHES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u="sng" dirty="0"/>
          </a:p>
          <a:p>
            <a:pPr>
              <a:buFont typeface="Wingdings" panose="05000000000000000000" pitchFamily="2" charset="2"/>
              <a:buNone/>
            </a:pPr>
            <a:endParaRPr lang="en-US" altLang="en-US" u="sng" dirty="0"/>
          </a:p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6147" name="Oval 3">
            <a:extLst>
              <a:ext uri="{FF2B5EF4-FFF2-40B4-BE49-F238E27FC236}">
                <a16:creationId xmlns:a16="http://schemas.microsoft.com/office/drawing/2014/main" id="{1A9345D3-2721-4C86-AFA3-FE185F4728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049" y="990600"/>
            <a:ext cx="3352800" cy="32004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001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573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717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COMMUNITIZATION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1.</a:t>
            </a: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Decentralized planning,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2</a:t>
            </a: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.Hospital Management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    Committee/ PRIs at all levels.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3</a:t>
            </a: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. ASHA/VHSNC/MAS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4</a:t>
            </a: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. Untied grants to Village committees.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5</a:t>
            </a: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. Increased NGO participation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6.</a:t>
            </a: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Community Monitoring</a:t>
            </a: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6148" name="Oval 4">
            <a:extLst>
              <a:ext uri="{FF2B5EF4-FFF2-40B4-BE49-F238E27FC236}">
                <a16:creationId xmlns:a16="http://schemas.microsoft.com/office/drawing/2014/main" id="{E520B6D5-9962-42CE-933E-D40D360410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8874" y="3657600"/>
            <a:ext cx="3200400" cy="30480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IMPROVED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MANAGEMENT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THROUGH CAPACITY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Block &amp; District management units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2.</a:t>
            </a: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NGOs in capacity building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3</a:t>
            </a: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. Strengthening SIHFW/NIHFW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4</a:t>
            </a: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.NHSRC / SHSRC / DRG / BRG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5</a:t>
            </a: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.Continuous skill development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support</a:t>
            </a:r>
          </a:p>
        </p:txBody>
      </p:sp>
      <p:sp>
        <p:nvSpPr>
          <p:cNvPr id="6150" name="Oval 6">
            <a:extLst>
              <a:ext uri="{FF2B5EF4-FFF2-40B4-BE49-F238E27FC236}">
                <a16:creationId xmlns:a16="http://schemas.microsoft.com/office/drawing/2014/main" id="{17F431D0-5598-468A-887E-B66E34686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6542" y="3600450"/>
            <a:ext cx="3200400" cy="310515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001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573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717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INNOVATION IN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HUMAN RESOURCE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MANAGEMENT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1.</a:t>
            </a: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More Nurses at all levels– local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Resident criteria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2.</a:t>
            </a: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Multi-skilling male paramedical and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rationalization of workforce.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3.Full utilization of AYUSH potential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4. </a:t>
            </a: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Creating specialists skill sets </a:t>
            </a:r>
          </a:p>
        </p:txBody>
      </p:sp>
      <p:sp>
        <p:nvSpPr>
          <p:cNvPr id="6151" name="Oval 7">
            <a:extLst>
              <a:ext uri="{FF2B5EF4-FFF2-40B4-BE49-F238E27FC236}">
                <a16:creationId xmlns:a16="http://schemas.microsoft.com/office/drawing/2014/main" id="{68B0E237-56CF-4485-AB7F-8D7C9E7AD9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2482" y="685800"/>
            <a:ext cx="3428998" cy="32766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001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573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717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MONITOR,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PROGRESS AGAINST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STANDARDS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1.</a:t>
            </a: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 Setting IPHS Standards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2.</a:t>
            </a: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Facility Surveys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3. Quality Assurance Mechanisms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4</a:t>
            </a: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. Resource support to reach standards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5.</a:t>
            </a: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Independent Monitoring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Committees at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Block, District &amp; State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levels</a:t>
            </a:r>
          </a:p>
        </p:txBody>
      </p:sp>
      <p:sp>
        <p:nvSpPr>
          <p:cNvPr id="6152" name="Line 8">
            <a:extLst>
              <a:ext uri="{FF2B5EF4-FFF2-40B4-BE49-F238E27FC236}">
                <a16:creationId xmlns:a16="http://schemas.microsoft.com/office/drawing/2014/main" id="{650C0CD5-AFDC-44DA-BB85-5003CF414A2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38491" y="876300"/>
            <a:ext cx="3009891" cy="571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6153" name="Line 9">
            <a:extLst>
              <a:ext uri="{FF2B5EF4-FFF2-40B4-BE49-F238E27FC236}">
                <a16:creationId xmlns:a16="http://schemas.microsoft.com/office/drawing/2014/main" id="{CD4FED78-82AE-4C66-9472-53FB3E8A941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00529" y="876300"/>
            <a:ext cx="2024063" cy="2781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6154" name="Line 10">
            <a:extLst>
              <a:ext uri="{FF2B5EF4-FFF2-40B4-BE49-F238E27FC236}">
                <a16:creationId xmlns:a16="http://schemas.microsoft.com/office/drawing/2014/main" id="{DD31D1E5-4432-40B2-9C04-4BE4A63268D7}"/>
              </a:ext>
            </a:extLst>
          </p:cNvPr>
          <p:cNvSpPr>
            <a:spLocks noChangeShapeType="1"/>
          </p:cNvSpPr>
          <p:nvPr/>
        </p:nvSpPr>
        <p:spPr bwMode="auto">
          <a:xfrm>
            <a:off x="6238861" y="876300"/>
            <a:ext cx="1600209" cy="2819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6155" name="Line 11">
            <a:extLst>
              <a:ext uri="{FF2B5EF4-FFF2-40B4-BE49-F238E27FC236}">
                <a16:creationId xmlns:a16="http://schemas.microsoft.com/office/drawing/2014/main" id="{EDB2E4B3-95E0-48CC-A9D7-30486EDC789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238861" y="876300"/>
            <a:ext cx="9522" cy="381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6156" name="Line 12">
            <a:extLst>
              <a:ext uri="{FF2B5EF4-FFF2-40B4-BE49-F238E27FC236}">
                <a16:creationId xmlns:a16="http://schemas.microsoft.com/office/drawing/2014/main" id="{C1C16573-B2BB-48C3-A552-E8ED10245400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383" y="885825"/>
            <a:ext cx="2490786" cy="571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6149" name="Oval 5">
            <a:extLst>
              <a:ext uri="{FF2B5EF4-FFF2-40B4-BE49-F238E27FC236}">
                <a16:creationId xmlns:a16="http://schemas.microsoft.com/office/drawing/2014/main" id="{AC1D4A0F-CF7C-4BE6-87A1-92BE8990D9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1523" y="1257300"/>
            <a:ext cx="3114675" cy="30480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FLEXIBLE FINANCING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1.</a:t>
            </a: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 Untied grants to institutions/RKS 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</a:t>
            </a:r>
            <a:r>
              <a:rPr kumimoji="0" lang="en-US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2.</a:t>
            </a: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Facilitate Approval of new components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3.</a:t>
            </a: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Sanctions made on basis 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of Centre and state plans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4.</a:t>
            </a: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Risk Pooling 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5</a:t>
            </a: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.Demand side financing– money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follows patient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6.</a:t>
            </a: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More resources for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300" dirty="0">
                <a:solidFill>
                  <a:prstClr val="black"/>
                </a:solidFill>
                <a:latin typeface="Century" panose="02040604050505020304" pitchFamily="18" charset="0"/>
              </a:rPr>
              <a:t>new</a:t>
            </a: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reforms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AutoShape 11">
            <a:extLst>
              <a:ext uri="{FF2B5EF4-FFF2-40B4-BE49-F238E27FC236}">
                <a16:creationId xmlns:a16="http://schemas.microsoft.com/office/drawing/2014/main" id="{6515D5E5-217C-491D-A90B-1F16A9768FC4}"/>
              </a:ext>
            </a:extLst>
          </p:cNvPr>
          <p:cNvSpPr>
            <a:spLocks/>
          </p:cNvSpPr>
          <p:nvPr/>
        </p:nvSpPr>
        <p:spPr bwMode="auto">
          <a:xfrm flipH="1">
            <a:off x="1038945" y="1731663"/>
            <a:ext cx="4042780" cy="1058086"/>
          </a:xfrm>
          <a:custGeom>
            <a:avLst/>
            <a:gdLst>
              <a:gd name="T0" fmla="*/ 5194300 w 21600"/>
              <a:gd name="T1" fmla="*/ 748506 h 21600"/>
              <a:gd name="T2" fmla="*/ 5194300 w 21600"/>
              <a:gd name="T3" fmla="*/ 748506 h 21600"/>
              <a:gd name="T4" fmla="*/ 5194300 w 21600"/>
              <a:gd name="T5" fmla="*/ 748506 h 21600"/>
              <a:gd name="T6" fmla="*/ 5194300 w 21600"/>
              <a:gd name="T7" fmla="*/ 74850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21571"/>
                </a:lnTo>
                <a:lnTo>
                  <a:pt x="19969" y="21571"/>
                </a:lnTo>
                <a:lnTo>
                  <a:pt x="19969" y="21600"/>
                </a:lnTo>
                <a:lnTo>
                  <a:pt x="21600" y="10800"/>
                </a:lnTo>
                <a:lnTo>
                  <a:pt x="1996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txBody>
          <a:bodyPr lIns="25394" tIns="25394" rIns="25394" bIns="25394" anchor="ctr"/>
          <a:lstStyle/>
          <a:p>
            <a:endParaRPr lang="id-ID" sz="900"/>
          </a:p>
        </p:txBody>
      </p:sp>
      <p:sp>
        <p:nvSpPr>
          <p:cNvPr id="57" name="Subtitle 2">
            <a:extLst>
              <a:ext uri="{FF2B5EF4-FFF2-40B4-BE49-F238E27FC236}">
                <a16:creationId xmlns:a16="http://schemas.microsoft.com/office/drawing/2014/main" id="{36CDA601-19BB-495C-81F6-1E66F43BFE21}"/>
              </a:ext>
            </a:extLst>
          </p:cNvPr>
          <p:cNvSpPr txBox="1">
            <a:spLocks/>
          </p:cNvSpPr>
          <p:nvPr/>
        </p:nvSpPr>
        <p:spPr>
          <a:xfrm>
            <a:off x="6755717" y="529159"/>
            <a:ext cx="2801305" cy="323584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750"/>
              </a:lnSpc>
            </a:pPr>
            <a:r>
              <a:rPr lang="en-US" sz="1200" dirty="0">
                <a:solidFill>
                  <a:schemeClr val="bg1"/>
                </a:solidFill>
                <a:latin typeface="Montserrat Light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6E63664-32BC-4510-BC05-4FE956F8EC24}"/>
              </a:ext>
            </a:extLst>
          </p:cNvPr>
          <p:cNvGrpSpPr/>
          <p:nvPr/>
        </p:nvGrpSpPr>
        <p:grpSpPr>
          <a:xfrm>
            <a:off x="1336373" y="314168"/>
            <a:ext cx="10513488" cy="4781071"/>
            <a:chOff x="1354661" y="53689"/>
            <a:chExt cx="10513488" cy="4781071"/>
          </a:xfrm>
        </p:grpSpPr>
        <p:sp>
          <p:nvSpPr>
            <p:cNvPr id="33" name="AutoShape 11">
              <a:extLst>
                <a:ext uri="{FF2B5EF4-FFF2-40B4-BE49-F238E27FC236}">
                  <a16:creationId xmlns:a16="http://schemas.microsoft.com/office/drawing/2014/main" id="{FE0558DD-ABC8-4A78-89B8-1726AA8697B6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7737700" y="2840670"/>
              <a:ext cx="4130449" cy="975036"/>
            </a:xfrm>
            <a:custGeom>
              <a:avLst/>
              <a:gdLst>
                <a:gd name="T0" fmla="*/ 5194300 w 21600"/>
                <a:gd name="T1" fmla="*/ 748506 h 21600"/>
                <a:gd name="T2" fmla="*/ 5194300 w 21600"/>
                <a:gd name="T3" fmla="*/ 748506 h 21600"/>
                <a:gd name="T4" fmla="*/ 5194300 w 21600"/>
                <a:gd name="T5" fmla="*/ 748506 h 21600"/>
                <a:gd name="T6" fmla="*/ 5194300 w 21600"/>
                <a:gd name="T7" fmla="*/ 74850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0" y="21571"/>
                  </a:lnTo>
                  <a:lnTo>
                    <a:pt x="19969" y="21571"/>
                  </a:lnTo>
                  <a:lnTo>
                    <a:pt x="19969" y="21600"/>
                  </a:lnTo>
                  <a:lnTo>
                    <a:pt x="21600" y="10800"/>
                  </a:lnTo>
                  <a:lnTo>
                    <a:pt x="1996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lIns="25394" tIns="25394" rIns="25394" bIns="25394" anchor="ctr"/>
            <a:lstStyle/>
            <a:p>
              <a:endParaRPr lang="id-ID" sz="900"/>
            </a:p>
          </p:txBody>
        </p:sp>
        <p:sp>
          <p:nvSpPr>
            <p:cNvPr id="37" name="AutoShape 11">
              <a:extLst>
                <a:ext uri="{FF2B5EF4-FFF2-40B4-BE49-F238E27FC236}">
                  <a16:creationId xmlns:a16="http://schemas.microsoft.com/office/drawing/2014/main" id="{7BA3BB07-181F-4600-B52E-865C943D0D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1546" y="174983"/>
              <a:ext cx="2801305" cy="995598"/>
            </a:xfrm>
            <a:custGeom>
              <a:avLst/>
              <a:gdLst>
                <a:gd name="T0" fmla="*/ 5194300 w 21600"/>
                <a:gd name="T1" fmla="*/ 748506 h 21600"/>
                <a:gd name="T2" fmla="*/ 5194300 w 21600"/>
                <a:gd name="T3" fmla="*/ 748506 h 21600"/>
                <a:gd name="T4" fmla="*/ 5194300 w 21600"/>
                <a:gd name="T5" fmla="*/ 748506 h 21600"/>
                <a:gd name="T6" fmla="*/ 5194300 w 21600"/>
                <a:gd name="T7" fmla="*/ 74850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0" y="21571"/>
                  </a:lnTo>
                  <a:lnTo>
                    <a:pt x="19969" y="21571"/>
                  </a:lnTo>
                  <a:lnTo>
                    <a:pt x="19969" y="21600"/>
                  </a:lnTo>
                  <a:lnTo>
                    <a:pt x="21600" y="10800"/>
                  </a:lnTo>
                  <a:lnTo>
                    <a:pt x="1996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lIns="25394" tIns="25394" rIns="25394" bIns="25394" anchor="ctr"/>
            <a:lstStyle/>
            <a:p>
              <a:endParaRPr lang="id-ID" sz="900" dirty="0"/>
            </a:p>
          </p:txBody>
        </p:sp>
        <p:sp>
          <p:nvSpPr>
            <p:cNvPr id="39" name="Freeform 3">
              <a:extLst>
                <a:ext uri="{FF2B5EF4-FFF2-40B4-BE49-F238E27FC236}">
                  <a16:creationId xmlns:a16="http://schemas.microsoft.com/office/drawing/2014/main" id="{DAD41EF3-4362-44C5-A6F7-7F3824303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6813" y="2237608"/>
              <a:ext cx="3674232" cy="1277882"/>
            </a:xfrm>
            <a:custGeom>
              <a:avLst/>
              <a:gdLst>
                <a:gd name="T0" fmla="*/ 0 w 947"/>
                <a:gd name="T1" fmla="*/ 198 h 430"/>
                <a:gd name="T2" fmla="*/ 473 w 947"/>
                <a:gd name="T3" fmla="*/ 0 h 430"/>
                <a:gd name="T4" fmla="*/ 947 w 947"/>
                <a:gd name="T5" fmla="*/ 198 h 430"/>
                <a:gd name="T6" fmla="*/ 473 w 947"/>
                <a:gd name="T7" fmla="*/ 430 h 430"/>
                <a:gd name="T8" fmla="*/ 0 w 947"/>
                <a:gd name="T9" fmla="*/ 198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7" h="430">
                  <a:moveTo>
                    <a:pt x="0" y="198"/>
                  </a:moveTo>
                  <a:lnTo>
                    <a:pt x="473" y="0"/>
                  </a:lnTo>
                  <a:lnTo>
                    <a:pt x="947" y="198"/>
                  </a:lnTo>
                  <a:lnTo>
                    <a:pt x="473" y="430"/>
                  </a:lnTo>
                  <a:lnTo>
                    <a:pt x="0" y="198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id-ID" sz="3599"/>
            </a:p>
          </p:txBody>
        </p:sp>
        <p:sp>
          <p:nvSpPr>
            <p:cNvPr id="41" name="Freeform 4">
              <a:extLst>
                <a:ext uri="{FF2B5EF4-FFF2-40B4-BE49-F238E27FC236}">
                  <a16:creationId xmlns:a16="http://schemas.microsoft.com/office/drawing/2014/main" id="{3104FC9D-2143-4B33-A83D-C55F4FDBF89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5048" y="2840672"/>
              <a:ext cx="2692628" cy="1994088"/>
            </a:xfrm>
            <a:custGeom>
              <a:avLst/>
              <a:gdLst>
                <a:gd name="T0" fmla="*/ 0 w 694"/>
                <a:gd name="T1" fmla="*/ 671 h 671"/>
                <a:gd name="T2" fmla="*/ 694 w 694"/>
                <a:gd name="T3" fmla="*/ 329 h 671"/>
                <a:gd name="T4" fmla="*/ 474 w 694"/>
                <a:gd name="T5" fmla="*/ 0 h 671"/>
                <a:gd name="T6" fmla="*/ 0 w 694"/>
                <a:gd name="T7" fmla="*/ 232 h 671"/>
                <a:gd name="T8" fmla="*/ 0 w 694"/>
                <a:gd name="T9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4" h="671">
                  <a:moveTo>
                    <a:pt x="0" y="671"/>
                  </a:moveTo>
                  <a:lnTo>
                    <a:pt x="694" y="329"/>
                  </a:lnTo>
                  <a:lnTo>
                    <a:pt x="474" y="0"/>
                  </a:lnTo>
                  <a:lnTo>
                    <a:pt x="0" y="232"/>
                  </a:lnTo>
                  <a:lnTo>
                    <a:pt x="0" y="67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id-ID" sz="3599"/>
            </a:p>
          </p:txBody>
        </p:sp>
        <p:sp>
          <p:nvSpPr>
            <p:cNvPr id="43" name="Freeform 5">
              <a:extLst>
                <a:ext uri="{FF2B5EF4-FFF2-40B4-BE49-F238E27FC236}">
                  <a16:creationId xmlns:a16="http://schemas.microsoft.com/office/drawing/2014/main" id="{B44109CE-F67C-418D-8CFC-C4A339B4BD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9739" y="2840672"/>
              <a:ext cx="2688746" cy="1994088"/>
            </a:xfrm>
            <a:custGeom>
              <a:avLst/>
              <a:gdLst>
                <a:gd name="T0" fmla="*/ 693 w 693"/>
                <a:gd name="T1" fmla="*/ 232 h 671"/>
                <a:gd name="T2" fmla="*/ 220 w 693"/>
                <a:gd name="T3" fmla="*/ 0 h 671"/>
                <a:gd name="T4" fmla="*/ 0 w 693"/>
                <a:gd name="T5" fmla="*/ 329 h 671"/>
                <a:gd name="T6" fmla="*/ 693 w 693"/>
                <a:gd name="T7" fmla="*/ 671 h 671"/>
                <a:gd name="T8" fmla="*/ 693 w 693"/>
                <a:gd name="T9" fmla="*/ 232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3" h="671">
                  <a:moveTo>
                    <a:pt x="693" y="232"/>
                  </a:moveTo>
                  <a:lnTo>
                    <a:pt x="220" y="0"/>
                  </a:lnTo>
                  <a:lnTo>
                    <a:pt x="0" y="329"/>
                  </a:lnTo>
                  <a:lnTo>
                    <a:pt x="693" y="671"/>
                  </a:lnTo>
                  <a:lnTo>
                    <a:pt x="693" y="2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id-ID" sz="3599" dirty="0"/>
            </a:p>
          </p:txBody>
        </p:sp>
        <p:sp>
          <p:nvSpPr>
            <p:cNvPr id="45" name="Freeform 7">
              <a:extLst>
                <a:ext uri="{FF2B5EF4-FFF2-40B4-BE49-F238E27FC236}">
                  <a16:creationId xmlns:a16="http://schemas.microsoft.com/office/drawing/2014/main" id="{0FC98819-8257-454D-B544-1286180341E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4588" y="1186411"/>
              <a:ext cx="1835175" cy="638940"/>
            </a:xfrm>
            <a:custGeom>
              <a:avLst/>
              <a:gdLst>
                <a:gd name="T0" fmla="*/ 0 w 473"/>
                <a:gd name="T1" fmla="*/ 97 h 215"/>
                <a:gd name="T2" fmla="*/ 236 w 473"/>
                <a:gd name="T3" fmla="*/ 0 h 215"/>
                <a:gd name="T4" fmla="*/ 473 w 473"/>
                <a:gd name="T5" fmla="*/ 97 h 215"/>
                <a:gd name="T6" fmla="*/ 236 w 473"/>
                <a:gd name="T7" fmla="*/ 215 h 215"/>
                <a:gd name="T8" fmla="*/ 0 w 473"/>
                <a:gd name="T9" fmla="*/ 97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3" h="215">
                  <a:moveTo>
                    <a:pt x="0" y="97"/>
                  </a:moveTo>
                  <a:lnTo>
                    <a:pt x="236" y="0"/>
                  </a:lnTo>
                  <a:lnTo>
                    <a:pt x="473" y="97"/>
                  </a:lnTo>
                  <a:lnTo>
                    <a:pt x="236" y="215"/>
                  </a:lnTo>
                  <a:lnTo>
                    <a:pt x="0" y="97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id-ID" sz="3599"/>
            </a:p>
          </p:txBody>
        </p:sp>
        <p:sp>
          <p:nvSpPr>
            <p:cNvPr id="47" name="Freeform 8">
              <a:extLst>
                <a:ext uri="{FF2B5EF4-FFF2-40B4-BE49-F238E27FC236}">
                  <a16:creationId xmlns:a16="http://schemas.microsoft.com/office/drawing/2014/main" id="{154AF963-127E-4E72-9D52-A0EBEE4C99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3296" y="1477038"/>
              <a:ext cx="1773098" cy="1655301"/>
            </a:xfrm>
            <a:custGeom>
              <a:avLst/>
              <a:gdLst>
                <a:gd name="T0" fmla="*/ 0 w 457"/>
                <a:gd name="T1" fmla="*/ 557 h 557"/>
                <a:gd name="T2" fmla="*/ 457 w 457"/>
                <a:gd name="T3" fmla="*/ 333 h 557"/>
                <a:gd name="T4" fmla="*/ 237 w 457"/>
                <a:gd name="T5" fmla="*/ 0 h 557"/>
                <a:gd name="T6" fmla="*/ 0 w 457"/>
                <a:gd name="T7" fmla="*/ 118 h 557"/>
                <a:gd name="T8" fmla="*/ 0 w 457"/>
                <a:gd name="T9" fmla="*/ 557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7" h="557">
                  <a:moveTo>
                    <a:pt x="0" y="557"/>
                  </a:moveTo>
                  <a:lnTo>
                    <a:pt x="457" y="333"/>
                  </a:lnTo>
                  <a:lnTo>
                    <a:pt x="237" y="0"/>
                  </a:lnTo>
                  <a:lnTo>
                    <a:pt x="0" y="118"/>
                  </a:lnTo>
                  <a:lnTo>
                    <a:pt x="0" y="55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id-ID" sz="3599"/>
            </a:p>
          </p:txBody>
        </p:sp>
        <p:sp>
          <p:nvSpPr>
            <p:cNvPr id="49" name="Freeform 9">
              <a:extLst>
                <a:ext uri="{FF2B5EF4-FFF2-40B4-BE49-F238E27FC236}">
                  <a16:creationId xmlns:a16="http://schemas.microsoft.com/office/drawing/2014/main" id="{64ECFC3B-9FE5-49E5-B4E1-F8F2E8FCD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9266" y="1481850"/>
              <a:ext cx="1769219" cy="1655301"/>
            </a:xfrm>
            <a:custGeom>
              <a:avLst/>
              <a:gdLst>
                <a:gd name="T0" fmla="*/ 456 w 456"/>
                <a:gd name="T1" fmla="*/ 118 h 557"/>
                <a:gd name="T2" fmla="*/ 220 w 456"/>
                <a:gd name="T3" fmla="*/ 0 h 557"/>
                <a:gd name="T4" fmla="*/ 0 w 456"/>
                <a:gd name="T5" fmla="*/ 333 h 557"/>
                <a:gd name="T6" fmla="*/ 456 w 456"/>
                <a:gd name="T7" fmla="*/ 557 h 557"/>
                <a:gd name="T8" fmla="*/ 456 w 456"/>
                <a:gd name="T9" fmla="*/ 118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6" h="557">
                  <a:moveTo>
                    <a:pt x="456" y="118"/>
                  </a:moveTo>
                  <a:lnTo>
                    <a:pt x="220" y="0"/>
                  </a:lnTo>
                  <a:lnTo>
                    <a:pt x="0" y="333"/>
                  </a:lnTo>
                  <a:lnTo>
                    <a:pt x="456" y="557"/>
                  </a:lnTo>
                  <a:lnTo>
                    <a:pt x="456" y="11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id-ID" sz="3599"/>
            </a:p>
          </p:txBody>
        </p:sp>
        <p:sp>
          <p:nvSpPr>
            <p:cNvPr id="51" name="Freeform 11">
              <a:extLst>
                <a:ext uri="{FF2B5EF4-FFF2-40B4-BE49-F238E27FC236}">
                  <a16:creationId xmlns:a16="http://schemas.microsoft.com/office/drawing/2014/main" id="{41E07C4A-4651-44E0-A83A-AF0C302195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1546" y="161221"/>
              <a:ext cx="853571" cy="1316514"/>
            </a:xfrm>
            <a:custGeom>
              <a:avLst/>
              <a:gdLst>
                <a:gd name="T0" fmla="*/ 0 w 220"/>
                <a:gd name="T1" fmla="*/ 443 h 443"/>
                <a:gd name="T2" fmla="*/ 220 w 220"/>
                <a:gd name="T3" fmla="*/ 333 h 443"/>
                <a:gd name="T4" fmla="*/ 0 w 220"/>
                <a:gd name="T5" fmla="*/ 0 h 443"/>
                <a:gd name="T6" fmla="*/ 0 w 220"/>
                <a:gd name="T7" fmla="*/ 4 h 443"/>
                <a:gd name="T8" fmla="*/ 0 w 220"/>
                <a:gd name="T9" fmla="*/ 443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0" h="443">
                  <a:moveTo>
                    <a:pt x="0" y="443"/>
                  </a:moveTo>
                  <a:lnTo>
                    <a:pt x="220" y="333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44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id-ID" sz="3599"/>
            </a:p>
          </p:txBody>
        </p:sp>
        <p:sp>
          <p:nvSpPr>
            <p:cNvPr id="53" name="Freeform 12">
              <a:extLst>
                <a:ext uri="{FF2B5EF4-FFF2-40B4-BE49-F238E27FC236}">
                  <a16:creationId xmlns:a16="http://schemas.microsoft.com/office/drawing/2014/main" id="{F9A3BBCC-9437-41B4-9982-E98CB0090D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8796" y="161221"/>
              <a:ext cx="849689" cy="1316514"/>
            </a:xfrm>
            <a:custGeom>
              <a:avLst/>
              <a:gdLst>
                <a:gd name="T0" fmla="*/ 219 w 219"/>
                <a:gd name="T1" fmla="*/ 4 h 443"/>
                <a:gd name="T2" fmla="*/ 219 w 219"/>
                <a:gd name="T3" fmla="*/ 0 h 443"/>
                <a:gd name="T4" fmla="*/ 0 w 219"/>
                <a:gd name="T5" fmla="*/ 333 h 443"/>
                <a:gd name="T6" fmla="*/ 219 w 219"/>
                <a:gd name="T7" fmla="*/ 443 h 443"/>
                <a:gd name="T8" fmla="*/ 219 w 219"/>
                <a:gd name="T9" fmla="*/ 4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9" h="443">
                  <a:moveTo>
                    <a:pt x="219" y="4"/>
                  </a:moveTo>
                  <a:lnTo>
                    <a:pt x="219" y="0"/>
                  </a:lnTo>
                  <a:lnTo>
                    <a:pt x="0" y="333"/>
                  </a:lnTo>
                  <a:lnTo>
                    <a:pt x="219" y="443"/>
                  </a:lnTo>
                  <a:lnTo>
                    <a:pt x="219" y="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id-ID" sz="3599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492D318-287E-4B41-BD11-3A8E96EB7C8D}"/>
                </a:ext>
              </a:extLst>
            </p:cNvPr>
            <p:cNvSpPr txBox="1"/>
            <p:nvPr/>
          </p:nvSpPr>
          <p:spPr>
            <a:xfrm>
              <a:off x="8343900" y="2957904"/>
              <a:ext cx="3390900" cy="584775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lang="en-US" sz="1600" b="1" dirty="0">
                  <a:latin typeface="Montserrat" pitchFamily="2" charset="77"/>
                  <a:ea typeface="League Spartan" charset="0"/>
                  <a:cs typeface="Poppins" pitchFamily="2" charset="77"/>
                </a:rPr>
                <a:t>COMMUNITY PROCESSES</a:t>
              </a:r>
            </a:p>
            <a:p>
              <a:r>
                <a:rPr lang="en-US" sz="1600" b="1" dirty="0">
                  <a:latin typeface="Montserrat" pitchFamily="2" charset="77"/>
                  <a:ea typeface="League Spartan" charset="0"/>
                  <a:cs typeface="Poppins" pitchFamily="2" charset="77"/>
                </a:rPr>
                <a:t>Rural and Urban (Metro/Non-Metro)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185A1AF-D9E2-4F5F-87AB-D53B6CF56EBC}"/>
                </a:ext>
              </a:extLst>
            </p:cNvPr>
            <p:cNvSpPr txBox="1"/>
            <p:nvPr/>
          </p:nvSpPr>
          <p:spPr>
            <a:xfrm>
              <a:off x="6530791" y="53689"/>
              <a:ext cx="1919900" cy="1077218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lang="en-US" sz="1600" b="1" dirty="0">
                  <a:latin typeface="Montserrat" pitchFamily="2" charset="77"/>
                  <a:ea typeface="League Spartan" charset="0"/>
                  <a:cs typeface="Poppins" pitchFamily="2" charset="77"/>
                </a:rPr>
                <a:t>SECONDARY HEALTH CARE/SELECTED TERITARY CARE/REFERRALS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9B4F2C9-CA08-42FF-A145-99172AE5DA62}"/>
                </a:ext>
              </a:extLst>
            </p:cNvPr>
            <p:cNvSpPr txBox="1"/>
            <p:nvPr/>
          </p:nvSpPr>
          <p:spPr>
            <a:xfrm>
              <a:off x="1354661" y="1566881"/>
              <a:ext cx="3447924" cy="584775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lang="en-US" sz="1600" b="1" dirty="0">
                  <a:latin typeface="Montserrat" pitchFamily="2" charset="77"/>
                  <a:ea typeface="League Spartan" charset="0"/>
                  <a:cs typeface="Poppins" pitchFamily="2" charset="77"/>
                </a:rPr>
                <a:t>PRIMARY HEALTH CARE</a:t>
              </a:r>
            </a:p>
            <a:p>
              <a:r>
                <a:rPr lang="en-US" sz="1600" b="1" dirty="0">
                  <a:latin typeface="Montserrat" pitchFamily="2" charset="77"/>
                  <a:ea typeface="League Spartan" charset="0"/>
                  <a:cs typeface="Poppins" pitchFamily="2" charset="77"/>
                </a:rPr>
                <a:t>Rural and Urban (Metro/Non-Metro)</a:t>
              </a:r>
            </a:p>
          </p:txBody>
        </p:sp>
      </p:grp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295DEB12-4BFC-4A0B-9287-B7E06DC23A37}"/>
              </a:ext>
            </a:extLst>
          </p:cNvPr>
          <p:cNvSpPr/>
          <p:nvPr/>
        </p:nvSpPr>
        <p:spPr>
          <a:xfrm>
            <a:off x="6686640" y="5350112"/>
            <a:ext cx="1687080" cy="554824"/>
          </a:xfrm>
          <a:prstGeom prst="round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IN" sz="1400" b="1" dirty="0">
                <a:solidFill>
                  <a:schemeClr val="tx1"/>
                </a:solidFill>
              </a:rPr>
              <a:t>MULTI SECTORAL CONVERGENCE</a:t>
            </a:r>
          </a:p>
          <a:p>
            <a:pPr algn="ctr"/>
            <a:endParaRPr lang="en-IN" sz="2000" b="1" dirty="0">
              <a:solidFill>
                <a:schemeClr val="tx1"/>
              </a:solidFill>
            </a:endParaRP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9B1C43A6-5A60-4302-A9B4-0BDE97A05BA1}"/>
              </a:ext>
            </a:extLst>
          </p:cNvPr>
          <p:cNvSpPr/>
          <p:nvPr/>
        </p:nvSpPr>
        <p:spPr>
          <a:xfrm>
            <a:off x="8470806" y="5356068"/>
            <a:ext cx="1598603" cy="557996"/>
          </a:xfrm>
          <a:prstGeom prst="round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9933876"/>
              <a:satOff val="39811"/>
              <a:lumOff val="8628"/>
              <a:alphaOff val="0"/>
            </a:schemeClr>
          </a:fillRef>
          <a:effectRef idx="2">
            <a:schemeClr val="accent5">
              <a:hueOff val="-9933876"/>
              <a:satOff val="39811"/>
              <a:lumOff val="8628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IN" sz="1400" b="1" dirty="0">
                <a:solidFill>
                  <a:schemeClr val="tx1"/>
                </a:solidFill>
              </a:rPr>
              <a:t>INFORMATION TECHNOLOGY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AFF9515-CBB9-4D2E-8DA7-D1F38F0B358A}"/>
              </a:ext>
            </a:extLst>
          </p:cNvPr>
          <p:cNvGrpSpPr/>
          <p:nvPr/>
        </p:nvGrpSpPr>
        <p:grpSpPr>
          <a:xfrm>
            <a:off x="3974303" y="5350111"/>
            <a:ext cx="1101284" cy="533136"/>
            <a:chOff x="1043982" y="1666561"/>
            <a:chExt cx="1162736" cy="2408283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F00C7721-E418-4DF3-95B8-A1C8EEC9E934}"/>
                </a:ext>
              </a:extLst>
            </p:cNvPr>
            <p:cNvSpPr/>
            <p:nvPr/>
          </p:nvSpPr>
          <p:spPr>
            <a:xfrm>
              <a:off x="1043982" y="1666561"/>
              <a:ext cx="1162736" cy="2408283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8" name="Rectangle: Rounded Corners 4">
              <a:extLst>
                <a:ext uri="{FF2B5EF4-FFF2-40B4-BE49-F238E27FC236}">
                  <a16:creationId xmlns:a16="http://schemas.microsoft.com/office/drawing/2014/main" id="{A5A038D4-1FE6-496A-AD5C-40CE5869BAB1}"/>
                </a:ext>
              </a:extLst>
            </p:cNvPr>
            <p:cNvSpPr txBox="1"/>
            <p:nvPr/>
          </p:nvSpPr>
          <p:spPr>
            <a:xfrm>
              <a:off x="1100742" y="1723318"/>
              <a:ext cx="1049216" cy="235152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lvl="0" indent="0" algn="ctr" defTabSz="755650"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IN" sz="1400" b="1" kern="1200" dirty="0">
                  <a:solidFill>
                    <a:schemeClr val="tx1"/>
                  </a:solidFill>
                </a:rPr>
                <a:t>QUALITY OF CARE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BFF75D71-C3A1-44FB-9686-2DC334C05147}"/>
              </a:ext>
            </a:extLst>
          </p:cNvPr>
          <p:cNvGrpSpPr/>
          <p:nvPr/>
        </p:nvGrpSpPr>
        <p:grpSpPr>
          <a:xfrm>
            <a:off x="5210103" y="5350111"/>
            <a:ext cx="1379451" cy="563953"/>
            <a:chOff x="1107563" y="4165404"/>
            <a:chExt cx="1035071" cy="1580796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25606DB0-325D-46D7-BFDE-7E7EAFA7363A}"/>
                </a:ext>
              </a:extLst>
            </p:cNvPr>
            <p:cNvSpPr/>
            <p:nvPr/>
          </p:nvSpPr>
          <p:spPr>
            <a:xfrm>
              <a:off x="1107563" y="4165404"/>
              <a:ext cx="1035071" cy="1580796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2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1" name="Rectangle: Rounded Corners 4">
              <a:extLst>
                <a:ext uri="{FF2B5EF4-FFF2-40B4-BE49-F238E27FC236}">
                  <a16:creationId xmlns:a16="http://schemas.microsoft.com/office/drawing/2014/main" id="{555F7371-F1EF-457F-B396-2F9ED8E0A231}"/>
                </a:ext>
              </a:extLst>
            </p:cNvPr>
            <p:cNvSpPr txBox="1"/>
            <p:nvPr/>
          </p:nvSpPr>
          <p:spPr>
            <a:xfrm>
              <a:off x="1158091" y="4215933"/>
              <a:ext cx="954830" cy="144673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algn="ctr"/>
              <a:r>
                <a:rPr lang="en-IN" sz="1400" b="1" dirty="0">
                  <a:solidFill>
                    <a:schemeClr val="tx1"/>
                  </a:solidFill>
                </a:rPr>
                <a:t>FINANCE</a:t>
              </a:r>
            </a:p>
          </p:txBody>
        </p:sp>
      </p:grp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36C39FA4-F96D-45A8-8A22-830A93108DC6}"/>
              </a:ext>
            </a:extLst>
          </p:cNvPr>
          <p:cNvSpPr/>
          <p:nvPr/>
        </p:nvSpPr>
        <p:spPr>
          <a:xfrm>
            <a:off x="2306565" y="5339660"/>
            <a:ext cx="1600480" cy="545045"/>
          </a:xfrm>
          <a:prstGeom prst="round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9933876"/>
              <a:satOff val="39811"/>
              <a:lumOff val="8628"/>
              <a:alphaOff val="0"/>
            </a:schemeClr>
          </a:fillRef>
          <a:effectRef idx="2">
            <a:schemeClr val="accent5">
              <a:hueOff val="-9933876"/>
              <a:satOff val="39811"/>
              <a:lumOff val="8628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lvl="0" indent="0" algn="ctr" defTabSz="755650">
              <a:spcBef>
                <a:spcPct val="0"/>
              </a:spcBef>
              <a:spcAft>
                <a:spcPct val="35000"/>
              </a:spcAft>
              <a:buNone/>
            </a:pPr>
            <a:r>
              <a:rPr lang="en-IN" sz="1400" b="1" kern="1200" dirty="0">
                <a:solidFill>
                  <a:schemeClr val="tx1"/>
                </a:solidFill>
              </a:rPr>
              <a:t>HUMAN RESOURCES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952AF8D-633A-4BAC-9647-CC0A14A84E94}"/>
              </a:ext>
            </a:extLst>
          </p:cNvPr>
          <p:cNvSpPr/>
          <p:nvPr/>
        </p:nvSpPr>
        <p:spPr>
          <a:xfrm>
            <a:off x="10164317" y="5337121"/>
            <a:ext cx="1685544" cy="563953"/>
          </a:xfrm>
          <a:prstGeom prst="round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50000"/>
              </a:lnSpc>
            </a:pPr>
            <a:r>
              <a:rPr lang="en-IN" sz="1400" b="1" dirty="0">
                <a:solidFill>
                  <a:schemeClr val="tx1"/>
                </a:solidFill>
              </a:rPr>
              <a:t>PARTNERSHIPS</a:t>
            </a:r>
          </a:p>
          <a:p>
            <a:pPr algn="ctr"/>
            <a:endParaRPr lang="en-IN" sz="2000" b="1" dirty="0">
              <a:solidFill>
                <a:schemeClr val="tx1"/>
              </a:solidFill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A5814BB-FEB7-49AA-98BF-5286219DF9B7}"/>
              </a:ext>
            </a:extLst>
          </p:cNvPr>
          <p:cNvGrpSpPr/>
          <p:nvPr/>
        </p:nvGrpSpPr>
        <p:grpSpPr>
          <a:xfrm>
            <a:off x="611027" y="5340984"/>
            <a:ext cx="1600480" cy="563953"/>
            <a:chOff x="1043982" y="1666561"/>
            <a:chExt cx="1162736" cy="2408283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3542A3D4-469A-4D86-ADBA-C48F16A2F92E}"/>
                </a:ext>
              </a:extLst>
            </p:cNvPr>
            <p:cNvSpPr/>
            <p:nvPr/>
          </p:nvSpPr>
          <p:spPr>
            <a:xfrm>
              <a:off x="1043982" y="1666561"/>
              <a:ext cx="1162736" cy="2408283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Rectangle: Rounded Corners 4">
              <a:extLst>
                <a:ext uri="{FF2B5EF4-FFF2-40B4-BE49-F238E27FC236}">
                  <a16:creationId xmlns:a16="http://schemas.microsoft.com/office/drawing/2014/main" id="{F0F4A8E5-D6E0-4AB0-8960-62DBFC0BDF08}"/>
                </a:ext>
              </a:extLst>
            </p:cNvPr>
            <p:cNvSpPr txBox="1"/>
            <p:nvPr/>
          </p:nvSpPr>
          <p:spPr>
            <a:xfrm>
              <a:off x="1100742" y="1723318"/>
              <a:ext cx="1049216" cy="235152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IN" sz="1400" b="1" dirty="0">
                  <a:solidFill>
                    <a:schemeClr val="tx1"/>
                  </a:solidFill>
                </a:rPr>
                <a:t>MEDICINES / DIAGNOSTICS / DEVICES</a:t>
              </a:r>
              <a:endParaRPr lang="en-IN" sz="1400" b="1" kern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2106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935480"/>
            <a:ext cx="10972800" cy="4785996"/>
          </a:xfrm>
        </p:spPr>
        <p:txBody>
          <a:bodyPr>
            <a:normAutofit/>
          </a:bodyPr>
          <a:lstStyle/>
          <a:p>
            <a:r>
              <a:rPr lang="en-US" sz="2400" dirty="0"/>
              <a:t>Resource Centres need governance structures to enable high degree of responsiveness to the day-to-day priorities of implementors and planners</a:t>
            </a:r>
          </a:p>
          <a:p>
            <a:r>
              <a:rPr lang="en-US" sz="2400" dirty="0"/>
              <a:t>Need functional autonomy, a strong, well-balanced Governing Board, and well-defined deliverables and outcomes </a:t>
            </a:r>
          </a:p>
          <a:p>
            <a:r>
              <a:rPr lang="en-US" sz="2400" dirty="0"/>
              <a:t>Autonomy in HR policies and internal organization</a:t>
            </a:r>
          </a:p>
          <a:p>
            <a:r>
              <a:rPr lang="en-US" sz="2400" dirty="0"/>
              <a:t>Develop strong knowledge partnerships with research agencies, academic and civil society</a:t>
            </a:r>
          </a:p>
          <a:p>
            <a:r>
              <a:rPr lang="en-US" sz="2400" dirty="0"/>
              <a:t>Must be able to promote uptake/transfer of knowledge from and to practitioners in the field, based on contextual realities and not by knowledge production alone</a:t>
            </a:r>
          </a:p>
          <a:p>
            <a:r>
              <a:rPr lang="en-US" sz="2400" dirty="0"/>
              <a:t>Balance between being embedded in the system and maintaining objectivity</a:t>
            </a:r>
          </a:p>
          <a:p>
            <a:endParaRPr lang="en-US" sz="2600" dirty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F6108A-AEEB-D643-8C9F-CAD79B2E4DC6}" type="slidenum"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1853DEFB-46D7-43F6-A631-39141CCEB828}"/>
              </a:ext>
            </a:extLst>
          </p:cNvPr>
          <p:cNvSpPr txBox="1">
            <a:spLocks noChangeArrowheads="1"/>
          </p:cNvSpPr>
          <p:nvPr/>
        </p:nvSpPr>
        <p:spPr>
          <a:xfrm>
            <a:off x="762000" y="856488"/>
            <a:ext cx="10972800" cy="1143000"/>
          </a:xfrm>
          <a:prstGeom prst="rect">
            <a:avLst/>
          </a:prstGeom>
        </p:spPr>
        <p:txBody>
          <a:bodyPr vert="horz" lIns="0" rIns="0" bIns="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1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Role of Resource Centres </a:t>
            </a:r>
            <a:r>
              <a:rPr lang="en-US" altLang="en-US" sz="40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812305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1A3A461D-9DE3-4F17-AED5-EC3CC602C8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2611" y="704088"/>
            <a:ext cx="11109789" cy="539085"/>
          </a:xfrm>
        </p:spPr>
        <p:txBody>
          <a:bodyPr>
            <a:normAutofit fontScale="90000"/>
          </a:bodyPr>
          <a:lstStyle/>
          <a:p>
            <a:r>
              <a:rPr lang="en-US" altLang="en-US" sz="4000" b="1" dirty="0"/>
              <a:t>About NHSRC- 2007…..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94C069BC-89A0-486C-97A5-67365FBCC4C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2611" y="1366463"/>
            <a:ext cx="11109789" cy="536311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3200" dirty="0"/>
              <a:t>Autonomous; registered as a Society, with Secretary (HFW) as Chair and AS&amp;MD as Member Secretary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21 member Governing Body with nine public health experts and the rest - officials from states/center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Multi-disciplinary team –  community development, Social sciences health economics/finance, public health/community medicine, Biomed engineering, 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For the North East- the North East Regional Resource Center serves a similar role</a:t>
            </a:r>
          </a:p>
          <a:p>
            <a:pPr>
              <a:lnSpc>
                <a:spcPct val="90000"/>
              </a:lnSpc>
            </a:pPr>
            <a:endParaRPr lang="en-US" altLang="en-US" sz="3200" dirty="0"/>
          </a:p>
          <a:p>
            <a:pPr>
              <a:lnSpc>
                <a:spcPct val="90000"/>
              </a:lnSpc>
            </a:pPr>
            <a:endParaRPr lang="en-US" altLang="en-US" sz="3200" dirty="0"/>
          </a:p>
          <a:p>
            <a:pPr>
              <a:lnSpc>
                <a:spcPct val="90000"/>
              </a:lnSpc>
            </a:pPr>
            <a:endParaRPr lang="en-US" altLang="en-US" sz="3200" b="1" dirty="0"/>
          </a:p>
          <a:p>
            <a:pPr>
              <a:lnSpc>
                <a:spcPct val="90000"/>
              </a:lnSpc>
            </a:pPr>
            <a:endParaRPr lang="en-US" altLang="en-US" sz="2200" dirty="0"/>
          </a:p>
        </p:txBody>
      </p:sp>
    </p:spTree>
    <p:extLst>
      <p:ext uri="{BB962C8B-B14F-4D97-AF65-F5344CB8AC3E}">
        <p14:creationId xmlns:p14="http://schemas.microsoft.com/office/powerpoint/2010/main" val="3848687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dirty="0"/>
              <a:t>Three Broad Objectives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9001719"/>
              </p:ext>
            </p:extLst>
          </p:nvPr>
        </p:nvGraphicFramePr>
        <p:xfrm>
          <a:off x="609600" y="1935163"/>
          <a:ext cx="109728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38400" y="6488668"/>
            <a:ext cx="853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prstClr val="black"/>
                </a:solidFill>
                <a:latin typeface="Century Gothic"/>
              </a:rPr>
              <a:t>Undertaken in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collaboration with corresponding divisions of the MOHFW</a:t>
            </a:r>
            <a:endParaRPr kumimoji="0" lang="en-I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2675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BEC564AB-F06D-4021-BE37-ABED16BAF3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altLang="en-US" sz="41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Role of NHSRC </a:t>
            </a:r>
            <a:r>
              <a:rPr lang="en-US" altLang="en-US" sz="4000" dirty="0"/>
              <a:t>…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FB2ABF67-27AA-42FE-8BBB-E1DBB467768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2611" y="1613042"/>
            <a:ext cx="11109789" cy="4931596"/>
          </a:xfrm>
        </p:spPr>
        <p:txBody>
          <a:bodyPr>
            <a:normAutofit fontScale="77500" lnSpcReduction="20000"/>
          </a:bodyPr>
          <a:lstStyle/>
          <a:p>
            <a:pPr lvl="1"/>
            <a:r>
              <a:rPr lang="en-US" sz="2800" dirty="0"/>
              <a:t>Implementation support </a:t>
            </a:r>
          </a:p>
          <a:p>
            <a:pPr lvl="1"/>
            <a:r>
              <a:rPr lang="en-US" sz="2800" dirty="0"/>
              <a:t>Corrective action and problem-solving through systematic field-based mentoring and handholding</a:t>
            </a:r>
          </a:p>
          <a:p>
            <a:pPr lvl="1"/>
            <a:r>
              <a:rPr lang="en-US" sz="2800" dirty="0"/>
              <a:t>Decentralization, enabling local adaptation, planning and nurturing innovation</a:t>
            </a:r>
          </a:p>
          <a:p>
            <a:pPr lvl="1"/>
            <a:r>
              <a:rPr lang="en-US" altLang="en-US" sz="2800" dirty="0"/>
              <a:t>Drafting protocols and guidelines that are evidence based </a:t>
            </a:r>
            <a:r>
              <a:rPr lang="en-US" altLang="en-US" sz="2800" b="1" dirty="0"/>
              <a:t>and</a:t>
            </a:r>
            <a:r>
              <a:rPr lang="en-US" altLang="en-US" sz="2800" dirty="0"/>
              <a:t> are operationally feasible</a:t>
            </a:r>
          </a:p>
          <a:p>
            <a:pPr lvl="1"/>
            <a:r>
              <a:rPr lang="en-US" altLang="en-US" sz="2800" dirty="0"/>
              <a:t>Following up through orientations and facilitating implementation.</a:t>
            </a:r>
          </a:p>
          <a:p>
            <a:pPr lvl="1"/>
            <a:r>
              <a:rPr lang="en-US" altLang="en-US" sz="2800" dirty="0"/>
              <a:t>Advocacy for change/programme- explaining it to all who are involved or concerned.</a:t>
            </a:r>
          </a:p>
          <a:p>
            <a:pPr lvl="1"/>
            <a:r>
              <a:rPr lang="en-US" altLang="en-US" sz="2800" dirty="0"/>
              <a:t>Monitoring and rapid appraisals for course corrections and to improve programme design.</a:t>
            </a:r>
          </a:p>
          <a:p>
            <a:pPr lvl="1"/>
            <a:r>
              <a:rPr lang="en-US" altLang="en-US" sz="2800" dirty="0"/>
              <a:t>Building up a team at state who can carry the work forward  by institutionalizing the change</a:t>
            </a:r>
          </a:p>
          <a:p>
            <a:pPr lvl="1"/>
            <a:r>
              <a:rPr lang="en-US" sz="2800" dirty="0"/>
              <a:t>Assessing implementation effectiveness, enabling evidence based modifications in programmes and policy</a:t>
            </a:r>
          </a:p>
          <a:p>
            <a:pPr lvl="1"/>
            <a:r>
              <a:rPr lang="en-US" altLang="en-US" sz="2800" dirty="0"/>
              <a:t>Document experiences : studies, appraisals, and disseminate through publications. </a:t>
            </a:r>
            <a:r>
              <a:rPr lang="en-US" alt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03535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3CFECDE-0C81-487A-B320-A5060DBC1E1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17785" y="115614"/>
          <a:ext cx="11574517" cy="6663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494C973E-DF5A-45D0-9684-08714A497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 flipV="1">
            <a:off x="11353799" y="273270"/>
            <a:ext cx="45719" cy="91856"/>
          </a:xfrm>
        </p:spPr>
        <p:txBody>
          <a:bodyPr>
            <a:normAutofit fontScale="90000"/>
          </a:bodyPr>
          <a:lstStyle/>
          <a:p>
            <a:r>
              <a:rPr lang="en-IN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D82505-823F-448A-9792-DE157DA0F2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8207" y="2370123"/>
            <a:ext cx="2690711" cy="2025897"/>
          </a:xfrm>
          <a:prstGeom prst="ellipse">
            <a:avLst/>
          </a:prstGeom>
          <a:ln>
            <a:noFill/>
          </a:ln>
          <a:effectLst>
            <a:softEdge rad="215900"/>
          </a:effec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384295-050C-465B-80B3-191A5DA75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9CF40-1D60-49C5-92B9-CEE63BA1B160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4616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Rectangle 3">
            <a:extLst>
              <a:ext uri="{FF2B5EF4-FFF2-40B4-BE49-F238E27FC236}">
                <a16:creationId xmlns:a16="http://schemas.microsoft.com/office/drawing/2014/main" id="{7885247B-EBBE-4B36-A88B-A76BBA2E404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1808252"/>
            <a:ext cx="10972800" cy="4649056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sz="2400" dirty="0"/>
              <a:t>Apex Institution for Capacity Building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Supervise District Training Centers and Regional Training centers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Supervise Pre-service training programmes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Continuing medical education programmes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Health Management training programmes 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Supervise Multi-skill programmes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Periodic skill upgradation of cadres at district levels and above: design of training programmes and training material, training of master trainers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Involved in curriculum development for MPW- Male.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8DB581C-9C93-4633-8942-27BF936D7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IN" sz="45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Distinguishing between the roles of NHSRC and NIHFW</a:t>
            </a:r>
          </a:p>
        </p:txBody>
      </p:sp>
    </p:spTree>
    <p:extLst>
      <p:ext uri="{BB962C8B-B14F-4D97-AF65-F5344CB8AC3E}">
        <p14:creationId xmlns:p14="http://schemas.microsoft.com/office/powerpoint/2010/main" val="2779130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C9C9A-CC70-405A-B2A6-9CB7D965C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9" y="704088"/>
            <a:ext cx="11691991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IN" sz="45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Community Processes/ Comprehensive Primary Health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38A5E-5F51-4DEA-8892-2758E5C61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35479"/>
            <a:ext cx="10972800" cy="4783819"/>
          </a:xfrm>
        </p:spPr>
        <p:txBody>
          <a:bodyPr>
            <a:normAutofit fontScale="92500"/>
          </a:bodyPr>
          <a:lstStyle/>
          <a:p>
            <a:r>
              <a:rPr lang="en-IN" sz="2400" dirty="0"/>
              <a:t>Nodal institution for policy support and programme implementation for community processes</a:t>
            </a:r>
          </a:p>
          <a:p>
            <a:pPr lvl="1"/>
            <a:r>
              <a:rPr lang="en-IN" dirty="0"/>
              <a:t>ASHA, ASHA Facilitator, Block and District Community Mobilizers, and State ASHA Resource Centres</a:t>
            </a:r>
          </a:p>
          <a:p>
            <a:pPr lvl="1"/>
            <a:r>
              <a:rPr lang="en-IN" dirty="0"/>
              <a:t>Community organizations: Village Health, Sanitation, and Nutrition Committees/</a:t>
            </a:r>
            <a:r>
              <a:rPr lang="en-IN" dirty="0" err="1"/>
              <a:t>Mahila</a:t>
            </a:r>
            <a:r>
              <a:rPr lang="en-IN" dirty="0"/>
              <a:t> Arogya </a:t>
            </a:r>
            <a:r>
              <a:rPr lang="en-IN" dirty="0" err="1"/>
              <a:t>Samities</a:t>
            </a:r>
            <a:endParaRPr lang="en-IN" dirty="0"/>
          </a:p>
          <a:p>
            <a:pPr lvl="1"/>
            <a:r>
              <a:rPr lang="en-IN" dirty="0"/>
              <a:t>Jan Arogya </a:t>
            </a:r>
            <a:r>
              <a:rPr lang="en-IN" dirty="0" err="1"/>
              <a:t>Samities</a:t>
            </a:r>
            <a:r>
              <a:rPr lang="en-IN" dirty="0"/>
              <a:t> (JAS): Facility level Committee for Health and Wellness </a:t>
            </a:r>
            <a:r>
              <a:rPr lang="en-IN" dirty="0" err="1"/>
              <a:t>Centers</a:t>
            </a:r>
            <a:endParaRPr lang="en-IN" dirty="0"/>
          </a:p>
          <a:p>
            <a:pPr lvl="1"/>
            <a:r>
              <a:rPr lang="en-IN" dirty="0" err="1"/>
              <a:t>Rogi</a:t>
            </a:r>
            <a:r>
              <a:rPr lang="en-IN" dirty="0"/>
              <a:t> Kalyan </a:t>
            </a:r>
            <a:r>
              <a:rPr lang="en-IN" dirty="0" err="1"/>
              <a:t>Samities</a:t>
            </a:r>
            <a:r>
              <a:rPr lang="en-IN" dirty="0"/>
              <a:t>: Facility Level committees at CHC, DH and DH. </a:t>
            </a:r>
          </a:p>
          <a:p>
            <a:r>
              <a:rPr lang="en-IN" sz="2400" dirty="0"/>
              <a:t>Build a pool for national trainers and  Train state level trainers </a:t>
            </a:r>
          </a:p>
          <a:p>
            <a:r>
              <a:rPr lang="en-IN" sz="2400" dirty="0"/>
              <a:t>Hub for Innovation and learning Centres (ILCs)  - serve as labs for change management related to Health and Wellness Centre Implementation</a:t>
            </a:r>
          </a:p>
          <a:p>
            <a:r>
              <a:rPr lang="en-IN" sz="2400" dirty="0"/>
              <a:t>Support for implementation to operationalize AB-HWC across the nation 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18525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693" y="-246579"/>
            <a:ext cx="11390614" cy="1648753"/>
          </a:xfrm>
        </p:spPr>
        <p:txBody>
          <a:bodyPr>
            <a:normAutofit fontScale="90000"/>
          </a:bodyPr>
          <a:lstStyle/>
          <a:p>
            <a:br>
              <a:rPr 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</a:br>
            <a:br>
              <a:rPr 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</a:br>
            <a:r>
              <a:rPr 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Healthcare Technology </a:t>
            </a:r>
            <a:br>
              <a:rPr 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</a:br>
            <a:r>
              <a:rPr 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(</a:t>
            </a:r>
            <a:r>
              <a:rPr lang="en-US" sz="27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A WHO Collaborating Centre for Priority Medical Devices &amp; Health Technology Policy)</a:t>
            </a:r>
            <a:endParaRPr lang="en-US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00693" y="1402174"/>
            <a:ext cx="9875708" cy="4876800"/>
          </a:xfrm>
        </p:spPr>
        <p:txBody>
          <a:bodyPr>
            <a:noAutofit/>
          </a:bodyPr>
          <a:lstStyle/>
          <a:p>
            <a:pPr algn="just"/>
            <a:r>
              <a:rPr lang="en-US" sz="2400" dirty="0">
                <a:solidFill>
                  <a:schemeClr val="tx2"/>
                </a:solidFill>
                <a:cs typeface="Times New Roman" pitchFamily="18" charset="0"/>
              </a:rPr>
              <a:t>Biomedical Maintenance and Management Program ensures an uptime of 95% for all equipment from a DH to a PHC. Implemented in 27 States- 21 States-PPP, 6 -In-house;</a:t>
            </a:r>
          </a:p>
          <a:p>
            <a:pPr algn="just"/>
            <a:r>
              <a:rPr lang="en-US" sz="2400" dirty="0">
                <a:solidFill>
                  <a:schemeClr val="tx2"/>
                </a:solidFill>
                <a:cs typeface="Times New Roman" pitchFamily="18" charset="0"/>
              </a:rPr>
              <a:t>Free Diagnostic Service Initiative focusses on in vitro diagnostics and radiology services (Teleradiology &amp; CT Scan) from Sub center to District Hospital level. </a:t>
            </a:r>
          </a:p>
          <a:p>
            <a:pPr algn="just"/>
            <a:r>
              <a:rPr lang="en-US" sz="2400" dirty="0">
                <a:solidFill>
                  <a:schemeClr val="tx2"/>
                </a:solidFill>
                <a:cs typeface="Times New Roman" pitchFamily="18" charset="0"/>
              </a:rPr>
              <a:t>Pradhan Mantri National Dialysis Program – supports hemodialysis services at district level. Peritoneal Dialysis now recently added </a:t>
            </a:r>
          </a:p>
          <a:p>
            <a:pPr algn="just"/>
            <a:r>
              <a:rPr lang="en-US" sz="2400" dirty="0">
                <a:solidFill>
                  <a:schemeClr val="tx2"/>
                </a:solidFill>
                <a:cs typeface="Times New Roman" pitchFamily="18" charset="0"/>
              </a:rPr>
              <a:t>AERB compliance for public health facilities ensures safe use of X-Ray emitting equipment</a:t>
            </a:r>
          </a:p>
          <a:p>
            <a:pPr algn="just"/>
            <a:r>
              <a:rPr lang="en-US" sz="2400" dirty="0">
                <a:solidFill>
                  <a:schemeClr val="tx2"/>
                </a:solidFill>
                <a:cs typeface="Times New Roman" pitchFamily="18" charset="0"/>
              </a:rPr>
              <a:t>Technical specifications of IPHS listed equipment using WHO Template supports procurement of standardized equipment in states.</a:t>
            </a:r>
          </a:p>
        </p:txBody>
      </p:sp>
    </p:spTree>
    <p:extLst>
      <p:ext uri="{BB962C8B-B14F-4D97-AF65-F5344CB8AC3E}">
        <p14:creationId xmlns:p14="http://schemas.microsoft.com/office/powerpoint/2010/main" val="2573531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45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Healthcare Financing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National Health Accounts Technical Secretariat 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Produce Annual National &amp; State Health Accounts estimates 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Monitor financing from Union and State Government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Monitor Key Financing Indicators for SDGs &amp; UHC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Out of pocket expenditures 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Burden of Household payments (catastrophic and impoverishment) 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Capacity building  on state Health Accounts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Review of Public Expenditure /Government Health Expenditure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Study on Public Private Partnerships in Health Care</a:t>
            </a: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950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8077393-8011-4049-B209-C10CE9BBC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35479"/>
            <a:ext cx="11359732" cy="4783819"/>
          </a:xfrm>
        </p:spPr>
        <p:txBody>
          <a:bodyPr>
            <a:normAutofit lnSpcReduction="10000"/>
          </a:bodyPr>
          <a:lstStyle/>
          <a:p>
            <a:pPr algn="just"/>
            <a:r>
              <a:rPr lang="en-IN" sz="2400" dirty="0">
                <a:ea typeface="Verdana" panose="020B0604030504040204" pitchFamily="34" charset="0"/>
              </a:rPr>
              <a:t>Support strengthening of systems for HRH:</a:t>
            </a:r>
          </a:p>
          <a:p>
            <a:pPr marL="808038" lvl="1" indent="-361950" algn="just">
              <a:buFont typeface="Wingdings" panose="05000000000000000000" pitchFamily="2" charset="2"/>
              <a:buChar char="ü"/>
            </a:pPr>
            <a:r>
              <a:rPr lang="en-IN" dirty="0">
                <a:ea typeface="Verdana" panose="020B0604030504040204" pitchFamily="34" charset="0"/>
              </a:rPr>
              <a:t>Developing guiding principles for NHM workforce management </a:t>
            </a:r>
          </a:p>
          <a:p>
            <a:pPr marL="808038" lvl="1" indent="-361950" algn="just">
              <a:buFont typeface="Wingdings" panose="05000000000000000000" pitchFamily="2" charset="2"/>
              <a:buChar char="ü"/>
            </a:pPr>
            <a:r>
              <a:rPr lang="en-IN" dirty="0">
                <a:ea typeface="Verdana" panose="020B0604030504040204" pitchFamily="34" charset="0"/>
              </a:rPr>
              <a:t>Facilitating recruitment and retention of HR including specialists</a:t>
            </a:r>
          </a:p>
          <a:p>
            <a:pPr marL="808038" lvl="1" indent="-361950" algn="just">
              <a:buFont typeface="Wingdings" panose="05000000000000000000" pitchFamily="2" charset="2"/>
              <a:buChar char="ü"/>
            </a:pPr>
            <a:r>
              <a:rPr lang="en-IN" dirty="0">
                <a:ea typeface="Verdana" panose="020B0604030504040204" pitchFamily="34" charset="0"/>
              </a:rPr>
              <a:t>Panel of HR recruitment Agency for Recruitment Services</a:t>
            </a:r>
          </a:p>
          <a:p>
            <a:pPr marL="808038" lvl="1" indent="-361950" algn="just">
              <a:buFont typeface="Wingdings" panose="05000000000000000000" pitchFamily="2" charset="2"/>
              <a:buChar char="ü"/>
            </a:pPr>
            <a:r>
              <a:rPr lang="en-IN" dirty="0">
                <a:ea typeface="Verdana" panose="020B0604030504040204" pitchFamily="34" charset="0"/>
              </a:rPr>
              <a:t>Model contract, job responsibility and suggested performance appraisal indicators</a:t>
            </a:r>
          </a:p>
          <a:p>
            <a:pPr algn="just"/>
            <a:r>
              <a:rPr lang="en-IN" sz="2400" dirty="0">
                <a:ea typeface="Verdana" panose="020B0604030504040204" pitchFamily="34" charset="0"/>
              </a:rPr>
              <a:t>Minimum Performance Benchmark</a:t>
            </a:r>
          </a:p>
          <a:p>
            <a:pPr algn="just"/>
            <a:r>
              <a:rPr lang="en-IN" sz="2400" dirty="0">
                <a:ea typeface="Verdana" panose="020B0604030504040204" pitchFamily="34" charset="0"/>
              </a:rPr>
              <a:t>Capacity building of HR nodal (Regular and NHM) through yearly HR Bootcamps</a:t>
            </a:r>
          </a:p>
          <a:p>
            <a:pPr algn="just"/>
            <a:r>
              <a:rPr lang="en-IN" sz="2400" dirty="0">
                <a:ea typeface="Verdana" panose="020B0604030504040204" pitchFamily="34" charset="0"/>
              </a:rPr>
              <a:t>Behaviour Standards for Patient centric and value driven care</a:t>
            </a:r>
          </a:p>
          <a:p>
            <a:pPr algn="just"/>
            <a:r>
              <a:rPr lang="en-IN" sz="2400" dirty="0">
                <a:ea typeface="Verdana" panose="020B0604030504040204" pitchFamily="34" charset="0"/>
              </a:rPr>
              <a:t>Overall assessment of PIP for HRH and PM under NHM</a:t>
            </a:r>
          </a:p>
          <a:p>
            <a:pPr marL="274320" lvl="1" indent="-274320" algn="just">
              <a:buClr>
                <a:schemeClr val="accent3"/>
              </a:buClr>
              <a:buSzPct val="95000"/>
            </a:pPr>
            <a:r>
              <a:rPr lang="en-IN" dirty="0">
                <a:ea typeface="Verdana" panose="020B0604030504040204" pitchFamily="34" charset="0"/>
              </a:rPr>
              <a:t>Document good practices in HRH and planning</a:t>
            </a:r>
          </a:p>
          <a:p>
            <a:pPr marL="274320" lvl="1" indent="-274320" algn="just">
              <a:buClr>
                <a:schemeClr val="accent3"/>
              </a:buClr>
              <a:buSzPct val="95000"/>
            </a:pPr>
            <a:r>
              <a:rPr lang="en-IN" dirty="0">
                <a:ea typeface="Verdana" panose="020B0604030504040204" pitchFamily="34" charset="0"/>
              </a:rPr>
              <a:t>Assessment of Conditionalities on which 20% of NHM funds are disbursed</a:t>
            </a:r>
          </a:p>
          <a:p>
            <a:pPr marL="808038" lvl="1" indent="-361950" algn="just">
              <a:buFont typeface="Wingdings" panose="05000000000000000000" pitchFamily="2" charset="2"/>
              <a:buChar char="ü"/>
            </a:pPr>
            <a:endParaRPr lang="en-IN"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22545" name="Straight Connector 22544"/>
          <p:cNvCxnSpPr/>
          <p:nvPr/>
        </p:nvCxnSpPr>
        <p:spPr>
          <a:xfrm>
            <a:off x="1524000" y="60960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54EE6214-551F-4691-8A1F-4A1CE8616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</p:spPr>
        <p:txBody>
          <a:bodyPr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45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Human Resources for Health </a:t>
            </a:r>
          </a:p>
        </p:txBody>
      </p:sp>
    </p:spTree>
    <p:extLst>
      <p:ext uri="{BB962C8B-B14F-4D97-AF65-F5344CB8AC3E}">
        <p14:creationId xmlns:p14="http://schemas.microsoft.com/office/powerpoint/2010/main" val="1819901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2899" y="632169"/>
            <a:ext cx="10972800" cy="1143000"/>
          </a:xfrm>
        </p:spPr>
        <p:txBody>
          <a:bodyPr anchor="ctr">
            <a:normAutofit/>
          </a:bodyPr>
          <a:lstStyle/>
          <a:p>
            <a:r>
              <a:rPr lang="en-IN" sz="45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Public Health Administration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sz="3200" dirty="0"/>
              <a:t>Strengthening health systems through improved governance</a:t>
            </a:r>
          </a:p>
          <a:p>
            <a:r>
              <a:rPr lang="en-IN" sz="3200" dirty="0"/>
              <a:t>Strengthening Secondary Care services</a:t>
            </a:r>
          </a:p>
          <a:p>
            <a:r>
              <a:rPr lang="en-IN" sz="3200" dirty="0"/>
              <a:t>Administration of Public Health Programmes</a:t>
            </a:r>
          </a:p>
          <a:p>
            <a:r>
              <a:rPr lang="en-IN" sz="3200" dirty="0"/>
              <a:t>Public Health Management Cadre</a:t>
            </a:r>
          </a:p>
          <a:p>
            <a:r>
              <a:rPr lang="en-IN" sz="3200" dirty="0"/>
              <a:t>Developing Models (Model Health Districts)</a:t>
            </a:r>
          </a:p>
          <a:p>
            <a:r>
              <a:rPr lang="en-IN" sz="3200" dirty="0"/>
              <a:t>Urban Health</a:t>
            </a:r>
          </a:p>
          <a:p>
            <a:r>
              <a:rPr lang="en-IN" sz="3200" dirty="0"/>
              <a:t>Legal Framework</a:t>
            </a:r>
          </a:p>
        </p:txBody>
      </p:sp>
    </p:spTree>
    <p:extLst>
      <p:ext uri="{BB962C8B-B14F-4D97-AF65-F5344CB8AC3E}">
        <p14:creationId xmlns:p14="http://schemas.microsoft.com/office/powerpoint/2010/main" val="34927737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4674" y="704088"/>
            <a:ext cx="10657726" cy="354150"/>
          </a:xfrm>
        </p:spPr>
        <p:txBody>
          <a:bodyPr anchor="ctr">
            <a:normAutofit fontScale="90000"/>
          </a:bodyPr>
          <a:lstStyle/>
          <a:p>
            <a:r>
              <a:rPr lang="en-IN" sz="45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Quality Improvement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515" y="1284270"/>
            <a:ext cx="11150885" cy="53733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sz="2400" dirty="0"/>
              <a:t>Support in improving Quality of Care (QoC) at Public Health Facilities</a:t>
            </a:r>
          </a:p>
          <a:p>
            <a:pPr lvl="1"/>
            <a:r>
              <a:rPr lang="en-IN" dirty="0"/>
              <a:t>Setting National Quality Assurance Standards (NQAS) for different level of health facilities – DH, SDH, CHC, PHC, Urban PHC and HWC (under finalisation)</a:t>
            </a:r>
          </a:p>
          <a:p>
            <a:pPr lvl="1"/>
            <a:r>
              <a:rPr lang="en-IN" dirty="0"/>
              <a:t>Technical assistance for NQAS implementation : creating a national and state level assessor pools</a:t>
            </a:r>
          </a:p>
          <a:p>
            <a:pPr lvl="1"/>
            <a:r>
              <a:rPr lang="en-IN" dirty="0"/>
              <a:t>LaQshya Implementation for improving care around birth at High case-load facilities (including Medical Colleges)</a:t>
            </a:r>
          </a:p>
          <a:p>
            <a:pPr lvl="1"/>
            <a:r>
              <a:rPr lang="en-IN" dirty="0"/>
              <a:t>NQAS and LaQshya certification</a:t>
            </a:r>
          </a:p>
          <a:p>
            <a:pPr lvl="1"/>
            <a:r>
              <a:rPr lang="en-IN" dirty="0"/>
              <a:t>‘Kayakalp’ initiative for improving the ‘Swachhata’ and strengthening infection control practices</a:t>
            </a:r>
          </a:p>
          <a:p>
            <a:pPr lvl="1"/>
            <a:r>
              <a:rPr lang="en-IN" dirty="0"/>
              <a:t>‘Mera-Aspataal’ patient feedback system</a:t>
            </a:r>
          </a:p>
          <a:p>
            <a:pPr lvl="1"/>
            <a:r>
              <a:rPr lang="en-IN" dirty="0"/>
              <a:t>Certification of AEFI (Adverse Event Following Immunisation) Surveillance System</a:t>
            </a:r>
          </a:p>
        </p:txBody>
      </p:sp>
    </p:spTree>
    <p:extLst>
      <p:ext uri="{BB962C8B-B14F-4D97-AF65-F5344CB8AC3E}">
        <p14:creationId xmlns:p14="http://schemas.microsoft.com/office/powerpoint/2010/main" val="8658873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A48D65-2BBB-4E17-A405-2A3BEDC7C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353" y="1818526"/>
            <a:ext cx="11007047" cy="450607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dirty="0"/>
              <a:t>Common Review Missions</a:t>
            </a:r>
          </a:p>
          <a:p>
            <a:r>
              <a:rPr lang="en-US" altLang="en-US" sz="2800" dirty="0"/>
              <a:t>Programme Appraisals and Assessments</a:t>
            </a:r>
          </a:p>
          <a:p>
            <a:r>
              <a:rPr lang="en-US" altLang="en-US" sz="2800" dirty="0"/>
              <a:t>Secondary Data review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Handholding and championing innovations: NHINP/Best Practices workshops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Support Implementation Research for Health Systems Strengthening 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Enable states to access knowledge partners 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Support for NHM funded research to states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sz="2800" dirty="0"/>
          </a:p>
          <a:p>
            <a:endParaRPr lang="en-IN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7DA1516-998F-4FF5-A6F5-A6F668A0B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934" y="390418"/>
            <a:ext cx="11397465" cy="1099335"/>
          </a:xfrm>
        </p:spPr>
        <p:txBody>
          <a:bodyPr anchor="ctr">
            <a:normAutofit/>
          </a:bodyPr>
          <a:lstStyle/>
          <a:p>
            <a:pPr algn="ctr"/>
            <a:r>
              <a:rPr lang="en-US" sz="45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Knowledge Management Functions</a:t>
            </a:r>
          </a:p>
        </p:txBody>
      </p:sp>
    </p:spTree>
    <p:extLst>
      <p:ext uri="{BB962C8B-B14F-4D97-AF65-F5344CB8AC3E}">
        <p14:creationId xmlns:p14="http://schemas.microsoft.com/office/powerpoint/2010/main" val="21040584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7D4C1-86C1-4224-B9CC-A057168AA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874" y="3895724"/>
            <a:ext cx="10398125" cy="1152525"/>
          </a:xfrm>
        </p:spPr>
        <p:txBody>
          <a:bodyPr/>
          <a:lstStyle/>
          <a:p>
            <a:pPr algn="ctr"/>
            <a:r>
              <a:rPr lang="en-IN" i="1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5905339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Flow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edia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Media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Basis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D9D01AC2-EE7D-4E49-99EE-8E62E4E7E8A7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1348</Words>
  <Application>Microsoft Office PowerPoint</Application>
  <PresentationFormat>Widescreen</PresentationFormat>
  <Paragraphs>189</Paragraphs>
  <Slides>17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33" baseType="lpstr">
      <vt:lpstr>Arial</vt:lpstr>
      <vt:lpstr>Calibri</vt:lpstr>
      <vt:lpstr>Cambria</vt:lpstr>
      <vt:lpstr>Century</vt:lpstr>
      <vt:lpstr>Century Gothic</vt:lpstr>
      <vt:lpstr>Constantia</vt:lpstr>
      <vt:lpstr>Corbel</vt:lpstr>
      <vt:lpstr>Montserrat</vt:lpstr>
      <vt:lpstr>Montserrat Light</vt:lpstr>
      <vt:lpstr>Verdana</vt:lpstr>
      <vt:lpstr>Wingdings</vt:lpstr>
      <vt:lpstr>Wingdings 2</vt:lpstr>
      <vt:lpstr>Flow</vt:lpstr>
      <vt:lpstr>Median</vt:lpstr>
      <vt:lpstr>1_Median</vt:lpstr>
      <vt:lpstr>Basis</vt:lpstr>
      <vt:lpstr>PowerPoint Presentation</vt:lpstr>
      <vt:lpstr>PowerPoint Presentation</vt:lpstr>
      <vt:lpstr>PowerPoint Presentation</vt:lpstr>
      <vt:lpstr> </vt:lpstr>
      <vt:lpstr>About NHSRC- 2007…..</vt:lpstr>
      <vt:lpstr>Three Broad Objectives</vt:lpstr>
      <vt:lpstr>Role of NHSRC …</vt:lpstr>
      <vt:lpstr> </vt:lpstr>
      <vt:lpstr>Distinguishing between the roles of NHSRC and NIHFW</vt:lpstr>
      <vt:lpstr>Community Processes/ Comprehensive Primary Health Care</vt:lpstr>
      <vt:lpstr>  Healthcare Technology  (A WHO Collaborating Centre for Priority Medical Devices &amp; Health Technology Policy)</vt:lpstr>
      <vt:lpstr>Healthcare Financing </vt:lpstr>
      <vt:lpstr>Human Resources for Health </vt:lpstr>
      <vt:lpstr>Public Health Administration</vt:lpstr>
      <vt:lpstr>Quality Improvement</vt:lpstr>
      <vt:lpstr>Knowledge Management Functions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Radiation safety Compliance Study - Gap analysis in select states by NHSRC</dc:title>
  <dc:creator>Windows User</dc:creator>
  <cp:lastModifiedBy>user</cp:lastModifiedBy>
  <cp:revision>59</cp:revision>
  <dcterms:created xsi:type="dcterms:W3CDTF">2017-10-12T16:47:51Z</dcterms:created>
  <dcterms:modified xsi:type="dcterms:W3CDTF">2020-10-26T03:42:57Z</dcterms:modified>
</cp:coreProperties>
</file>