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93" r:id="rId9"/>
    <p:sldId id="265" r:id="rId10"/>
    <p:sldId id="290" r:id="rId11"/>
    <p:sldId id="291" r:id="rId12"/>
    <p:sldId id="292" r:id="rId13"/>
    <p:sldId id="268" r:id="rId14"/>
    <p:sldId id="276" r:id="rId15"/>
    <p:sldId id="277" r:id="rId16"/>
    <p:sldId id="273" r:id="rId17"/>
    <p:sldId id="274" r:id="rId18"/>
    <p:sldId id="275" r:id="rId19"/>
    <p:sldId id="267" r:id="rId20"/>
    <p:sldId id="269" r:id="rId21"/>
    <p:sldId id="270" r:id="rId22"/>
    <p:sldId id="271" r:id="rId23"/>
    <p:sldId id="264" r:id="rId24"/>
    <p:sldId id="295" r:id="rId25"/>
    <p:sldId id="294" r:id="rId26"/>
    <p:sldId id="266" r:id="rId27"/>
    <p:sldId id="278" r:id="rId28"/>
    <p:sldId id="279" r:id="rId29"/>
    <p:sldId id="280" r:id="rId30"/>
    <p:sldId id="281" r:id="rId31"/>
    <p:sldId id="282" r:id="rId32"/>
    <p:sldId id="283" r:id="rId33"/>
    <p:sldId id="272" r:id="rId34"/>
    <p:sldId id="284" r:id="rId35"/>
    <p:sldId id="285" r:id="rId36"/>
    <p:sldId id="286" r:id="rId37"/>
    <p:sldId id="287" r:id="rId38"/>
    <p:sldId id="288" r:id="rId39"/>
    <p:sldId id="28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7A21A9-3B63-4419-9675-74A31D63C09D}" type="doc">
      <dgm:prSet loTypeId="urn:microsoft.com/office/officeart/2005/8/layout/matrix1" loCatId="matrix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D5811D2-0DFD-4559-B64B-DE1B6584BF8D}">
      <dgm:prSet phldrT="[Text]" custT="1"/>
      <dgm:spPr/>
      <dgm:t>
        <a:bodyPr/>
        <a:lstStyle/>
        <a:p>
          <a:r>
            <a:rPr lang="en-US" sz="2600" dirty="0"/>
            <a:t>NCD DASHBOARD REDESIGN</a:t>
          </a:r>
        </a:p>
      </dgm:t>
    </dgm:pt>
    <dgm:pt modelId="{A86DA9A9-B9A1-4547-AC01-BAFD410760F5}" type="parTrans" cxnId="{0EF8C874-2569-438D-AC16-B2DE14307B91}">
      <dgm:prSet/>
      <dgm:spPr/>
      <dgm:t>
        <a:bodyPr/>
        <a:lstStyle/>
        <a:p>
          <a:endParaRPr lang="en-US"/>
        </a:p>
      </dgm:t>
    </dgm:pt>
    <dgm:pt modelId="{C406C257-CE5F-4D50-9A67-C8DDB07F359D}" type="sibTrans" cxnId="{0EF8C874-2569-438D-AC16-B2DE14307B91}">
      <dgm:prSet/>
      <dgm:spPr/>
      <dgm:t>
        <a:bodyPr/>
        <a:lstStyle/>
        <a:p>
          <a:endParaRPr lang="en-US"/>
        </a:p>
      </dgm:t>
    </dgm:pt>
    <dgm:pt modelId="{F19568C7-6C3C-43A5-A071-AB3561E07718}">
      <dgm:prSet phldrT="[Text]" custT="1"/>
      <dgm:spPr/>
      <dgm:t>
        <a:bodyPr/>
        <a:lstStyle/>
        <a:p>
          <a:r>
            <a:rPr lang="en-US" sz="2400" dirty="0" smtClean="0">
              <a:latin typeface="+mn-lt"/>
              <a:cs typeface="Calibri"/>
            </a:rPr>
            <a:t>Provide visibility, in aggregate form, of data already being captured</a:t>
          </a:r>
          <a:endParaRPr lang="en-US" sz="2400" dirty="0">
            <a:latin typeface="+mn-lt"/>
            <a:cs typeface="Calibri"/>
          </a:endParaRPr>
        </a:p>
      </dgm:t>
    </dgm:pt>
    <dgm:pt modelId="{A2A4270F-590B-4069-9291-4CB949DF6D1B}" type="parTrans" cxnId="{274004F2-ACC5-446A-A516-7121812493D8}">
      <dgm:prSet/>
      <dgm:spPr/>
      <dgm:t>
        <a:bodyPr/>
        <a:lstStyle/>
        <a:p>
          <a:endParaRPr lang="en-US"/>
        </a:p>
      </dgm:t>
    </dgm:pt>
    <dgm:pt modelId="{93A74CD3-6186-4199-B5D9-C51560AB8EF4}" type="sibTrans" cxnId="{274004F2-ACC5-446A-A516-7121812493D8}">
      <dgm:prSet/>
      <dgm:spPr/>
      <dgm:t>
        <a:bodyPr/>
        <a:lstStyle/>
        <a:p>
          <a:endParaRPr lang="en-US"/>
        </a:p>
      </dgm:t>
    </dgm:pt>
    <dgm:pt modelId="{EC7E0D6E-E6D1-4EE2-B7AC-858B63DD5558}">
      <dgm:prSet phldrT="[Text]" custT="1"/>
      <dgm:spPr/>
      <dgm:t>
        <a:bodyPr/>
        <a:lstStyle/>
        <a:p>
          <a:pPr rtl="0"/>
          <a:r>
            <a:rPr lang="en-US" sz="2400" smtClean="0">
              <a:latin typeface="+mn-lt"/>
            </a:rPr>
            <a:t>Better User Interface with more Filter criterion </a:t>
          </a:r>
          <a:endParaRPr lang="en-US" sz="2400" dirty="0">
            <a:latin typeface="+mn-lt"/>
          </a:endParaRPr>
        </a:p>
      </dgm:t>
    </dgm:pt>
    <dgm:pt modelId="{9E75C9B9-2093-411F-8500-F1D606A4A5FA}" type="parTrans" cxnId="{14188400-4831-4314-8B92-4F66802218BD}">
      <dgm:prSet/>
      <dgm:spPr/>
      <dgm:t>
        <a:bodyPr/>
        <a:lstStyle/>
        <a:p>
          <a:endParaRPr lang="en-US"/>
        </a:p>
      </dgm:t>
    </dgm:pt>
    <dgm:pt modelId="{628CDB18-76D7-456A-9D1D-FDB6DCBEC922}" type="sibTrans" cxnId="{14188400-4831-4314-8B92-4F66802218BD}">
      <dgm:prSet/>
      <dgm:spPr/>
      <dgm:t>
        <a:bodyPr/>
        <a:lstStyle/>
        <a:p>
          <a:endParaRPr lang="en-US"/>
        </a:p>
      </dgm:t>
    </dgm:pt>
    <dgm:pt modelId="{F50F7D44-1EC3-4494-9E5C-25F20030D637}">
      <dgm:prSet phldrT="[Text]" custT="1"/>
      <dgm:spPr/>
      <dgm:t>
        <a:bodyPr/>
        <a:lstStyle/>
        <a:p>
          <a:r>
            <a:rPr lang="en-US" sz="2400" smtClean="0">
              <a:latin typeface="+mn-lt"/>
              <a:cs typeface="Calibri"/>
            </a:rPr>
            <a:t>Turning available data into actionable insights</a:t>
          </a:r>
          <a:endParaRPr lang="en-US" sz="2400" dirty="0">
            <a:latin typeface="+mn-lt"/>
            <a:cs typeface="Calibri"/>
          </a:endParaRPr>
        </a:p>
      </dgm:t>
    </dgm:pt>
    <dgm:pt modelId="{075F4F46-CA14-4387-AFC6-4E60F20E1000}" type="parTrans" cxnId="{F78D3BE4-2D6A-4DE2-9B01-1B6F4D2A57E5}">
      <dgm:prSet/>
      <dgm:spPr/>
      <dgm:t>
        <a:bodyPr/>
        <a:lstStyle/>
        <a:p>
          <a:endParaRPr lang="en-US"/>
        </a:p>
      </dgm:t>
    </dgm:pt>
    <dgm:pt modelId="{95ACF494-97C4-486D-BAA5-0F3685BF8670}" type="sibTrans" cxnId="{F78D3BE4-2D6A-4DE2-9B01-1B6F4D2A57E5}">
      <dgm:prSet/>
      <dgm:spPr/>
      <dgm:t>
        <a:bodyPr/>
        <a:lstStyle/>
        <a:p>
          <a:endParaRPr lang="en-US"/>
        </a:p>
      </dgm:t>
    </dgm:pt>
    <dgm:pt modelId="{CF0DB00D-B051-4A3E-A01D-43E1AB0F7490}">
      <dgm:prSet phldrT="[Text]" custT="1"/>
      <dgm:spPr/>
      <dgm:t>
        <a:bodyPr/>
        <a:lstStyle/>
        <a:p>
          <a:r>
            <a:rPr lang="en-US" sz="2400" smtClean="0">
              <a:latin typeface="+mn-lt"/>
            </a:rPr>
            <a:t>Draw comparison across Locations/Facilities for an indicator, parameter or disease</a:t>
          </a:r>
          <a:endParaRPr lang="en-US" sz="2400" dirty="0">
            <a:latin typeface="+mn-lt"/>
          </a:endParaRPr>
        </a:p>
      </dgm:t>
    </dgm:pt>
    <dgm:pt modelId="{55E977FA-9620-4875-9A7C-2907EB0F5414}" type="parTrans" cxnId="{1E36DE95-FEC8-4679-B3E1-0626A2D33DE6}">
      <dgm:prSet/>
      <dgm:spPr/>
      <dgm:t>
        <a:bodyPr/>
        <a:lstStyle/>
        <a:p>
          <a:endParaRPr lang="en-US"/>
        </a:p>
      </dgm:t>
    </dgm:pt>
    <dgm:pt modelId="{3E53E80B-A1DB-407A-A364-69211B86F4D2}" type="sibTrans" cxnId="{1E36DE95-FEC8-4679-B3E1-0626A2D33DE6}">
      <dgm:prSet/>
      <dgm:spPr/>
      <dgm:t>
        <a:bodyPr/>
        <a:lstStyle/>
        <a:p>
          <a:endParaRPr lang="en-US"/>
        </a:p>
      </dgm:t>
    </dgm:pt>
    <dgm:pt modelId="{5264B2AC-1CB6-4E9D-A3CE-C3F94BAD2C7F}" type="pres">
      <dgm:prSet presAssocID="{FE7A21A9-3B63-4419-9675-74A31D63C09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B97477A-9C6F-480C-B55A-FD2D1DA60E25}" type="pres">
      <dgm:prSet presAssocID="{FE7A21A9-3B63-4419-9675-74A31D63C09D}" presName="matrix" presStyleCnt="0"/>
      <dgm:spPr/>
      <dgm:t>
        <a:bodyPr/>
        <a:lstStyle/>
        <a:p>
          <a:endParaRPr lang="en-IN"/>
        </a:p>
      </dgm:t>
    </dgm:pt>
    <dgm:pt modelId="{8DEDDF76-2F44-40AE-9042-C9F7C9C7DCEA}" type="pres">
      <dgm:prSet presAssocID="{FE7A21A9-3B63-4419-9675-74A31D63C09D}" presName="tile1" presStyleLbl="node1" presStyleIdx="0" presStyleCnt="4"/>
      <dgm:spPr/>
      <dgm:t>
        <a:bodyPr/>
        <a:lstStyle/>
        <a:p>
          <a:endParaRPr lang="en-IN"/>
        </a:p>
      </dgm:t>
    </dgm:pt>
    <dgm:pt modelId="{1DBE6BE2-EA06-4579-9317-8DF7A337585F}" type="pres">
      <dgm:prSet presAssocID="{FE7A21A9-3B63-4419-9675-74A31D63C09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84CDB3C-41E8-451F-9344-CFCAED112260}" type="pres">
      <dgm:prSet presAssocID="{FE7A21A9-3B63-4419-9675-74A31D63C09D}" presName="tile2" presStyleLbl="node1" presStyleIdx="1" presStyleCnt="4"/>
      <dgm:spPr/>
      <dgm:t>
        <a:bodyPr/>
        <a:lstStyle/>
        <a:p>
          <a:endParaRPr lang="en-IN"/>
        </a:p>
      </dgm:t>
    </dgm:pt>
    <dgm:pt modelId="{53FDB563-F3B1-4B5C-A13B-49AC76B3737B}" type="pres">
      <dgm:prSet presAssocID="{FE7A21A9-3B63-4419-9675-74A31D63C09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3AC47C-760C-4AC7-94C4-7AF459357FE2}" type="pres">
      <dgm:prSet presAssocID="{FE7A21A9-3B63-4419-9675-74A31D63C09D}" presName="tile3" presStyleLbl="node1" presStyleIdx="2" presStyleCnt="4"/>
      <dgm:spPr/>
      <dgm:t>
        <a:bodyPr/>
        <a:lstStyle/>
        <a:p>
          <a:endParaRPr lang="en-IN"/>
        </a:p>
      </dgm:t>
    </dgm:pt>
    <dgm:pt modelId="{DE4D3D8D-4309-47FD-8A07-73A612FC7C8B}" type="pres">
      <dgm:prSet presAssocID="{FE7A21A9-3B63-4419-9675-74A31D63C09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24D7549-CDA2-44D7-9ACD-8A3666C9215B}" type="pres">
      <dgm:prSet presAssocID="{FE7A21A9-3B63-4419-9675-74A31D63C09D}" presName="tile4" presStyleLbl="node1" presStyleIdx="3" presStyleCnt="4"/>
      <dgm:spPr/>
      <dgm:t>
        <a:bodyPr/>
        <a:lstStyle/>
        <a:p>
          <a:endParaRPr lang="en-IN"/>
        </a:p>
      </dgm:t>
    </dgm:pt>
    <dgm:pt modelId="{94B2C3ED-C70B-4425-8952-928DDCED7D6B}" type="pres">
      <dgm:prSet presAssocID="{FE7A21A9-3B63-4419-9675-74A31D63C09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9908810-37C9-4AF0-8E16-01B883969A58}" type="pres">
      <dgm:prSet presAssocID="{FE7A21A9-3B63-4419-9675-74A31D63C09D}" presName="centerTile" presStyleLbl="fgShp" presStyleIdx="0" presStyleCnt="1" custScaleX="108131" custScaleY="108778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E875F9D2-814C-4287-A922-9304ECDFCCF4}" type="presOf" srcId="{F50F7D44-1EC3-4494-9E5C-25F20030D637}" destId="{53FDB563-F3B1-4B5C-A13B-49AC76B3737B}" srcOrd="1" destOrd="0" presId="urn:microsoft.com/office/officeart/2005/8/layout/matrix1"/>
    <dgm:cxn modelId="{8D986B5E-FABE-433B-A615-D2D3910A48C8}" type="presOf" srcId="{EC7E0D6E-E6D1-4EE2-B7AC-858B63DD5558}" destId="{E24D7549-CDA2-44D7-9ACD-8A3666C9215B}" srcOrd="0" destOrd="0" presId="urn:microsoft.com/office/officeart/2005/8/layout/matrix1"/>
    <dgm:cxn modelId="{274004F2-ACC5-446A-A516-7121812493D8}" srcId="{CD5811D2-0DFD-4559-B64B-DE1B6584BF8D}" destId="{F19568C7-6C3C-43A5-A071-AB3561E07718}" srcOrd="0" destOrd="0" parTransId="{A2A4270F-590B-4069-9291-4CB949DF6D1B}" sibTransId="{93A74CD3-6186-4199-B5D9-C51560AB8EF4}"/>
    <dgm:cxn modelId="{14188400-4831-4314-8B92-4F66802218BD}" srcId="{CD5811D2-0DFD-4559-B64B-DE1B6584BF8D}" destId="{EC7E0D6E-E6D1-4EE2-B7AC-858B63DD5558}" srcOrd="3" destOrd="0" parTransId="{9E75C9B9-2093-411F-8500-F1D606A4A5FA}" sibTransId="{628CDB18-76D7-456A-9D1D-FDB6DCBEC922}"/>
    <dgm:cxn modelId="{B9446FF4-2EE3-401A-AEB6-B21FBF7E3FA4}" type="presOf" srcId="{CD5811D2-0DFD-4559-B64B-DE1B6584BF8D}" destId="{C9908810-37C9-4AF0-8E16-01B883969A58}" srcOrd="0" destOrd="0" presId="urn:microsoft.com/office/officeart/2005/8/layout/matrix1"/>
    <dgm:cxn modelId="{F12F5B06-593E-4A51-B8B0-C7FD87DFCCE8}" type="presOf" srcId="{FE7A21A9-3B63-4419-9675-74A31D63C09D}" destId="{5264B2AC-1CB6-4E9D-A3CE-C3F94BAD2C7F}" srcOrd="0" destOrd="0" presId="urn:microsoft.com/office/officeart/2005/8/layout/matrix1"/>
    <dgm:cxn modelId="{34BD6F1E-B5C1-4EBC-BA9F-7573D88C5724}" type="presOf" srcId="{EC7E0D6E-E6D1-4EE2-B7AC-858B63DD5558}" destId="{94B2C3ED-C70B-4425-8952-928DDCED7D6B}" srcOrd="1" destOrd="0" presId="urn:microsoft.com/office/officeart/2005/8/layout/matrix1"/>
    <dgm:cxn modelId="{7027E6E7-7F12-4AEF-8A1D-AB4848F30361}" type="presOf" srcId="{CF0DB00D-B051-4A3E-A01D-43E1AB0F7490}" destId="{393AC47C-760C-4AC7-94C4-7AF459357FE2}" srcOrd="0" destOrd="0" presId="urn:microsoft.com/office/officeart/2005/8/layout/matrix1"/>
    <dgm:cxn modelId="{19C5BFA1-CEEF-4C59-8B81-EBD9B88C2F1F}" type="presOf" srcId="{F19568C7-6C3C-43A5-A071-AB3561E07718}" destId="{8DEDDF76-2F44-40AE-9042-C9F7C9C7DCEA}" srcOrd="0" destOrd="0" presId="urn:microsoft.com/office/officeart/2005/8/layout/matrix1"/>
    <dgm:cxn modelId="{1E36DE95-FEC8-4679-B3E1-0626A2D33DE6}" srcId="{CD5811D2-0DFD-4559-B64B-DE1B6584BF8D}" destId="{CF0DB00D-B051-4A3E-A01D-43E1AB0F7490}" srcOrd="2" destOrd="0" parTransId="{55E977FA-9620-4875-9A7C-2907EB0F5414}" sibTransId="{3E53E80B-A1DB-407A-A364-69211B86F4D2}"/>
    <dgm:cxn modelId="{F78D3BE4-2D6A-4DE2-9B01-1B6F4D2A57E5}" srcId="{CD5811D2-0DFD-4559-B64B-DE1B6584BF8D}" destId="{F50F7D44-1EC3-4494-9E5C-25F20030D637}" srcOrd="1" destOrd="0" parTransId="{075F4F46-CA14-4387-AFC6-4E60F20E1000}" sibTransId="{95ACF494-97C4-486D-BAA5-0F3685BF8670}"/>
    <dgm:cxn modelId="{FC5F8B38-6581-4EA9-B9B4-C25F0D089CF4}" type="presOf" srcId="{CF0DB00D-B051-4A3E-A01D-43E1AB0F7490}" destId="{DE4D3D8D-4309-47FD-8A07-73A612FC7C8B}" srcOrd="1" destOrd="0" presId="urn:microsoft.com/office/officeart/2005/8/layout/matrix1"/>
    <dgm:cxn modelId="{0EF8C874-2569-438D-AC16-B2DE14307B91}" srcId="{FE7A21A9-3B63-4419-9675-74A31D63C09D}" destId="{CD5811D2-0DFD-4559-B64B-DE1B6584BF8D}" srcOrd="0" destOrd="0" parTransId="{A86DA9A9-B9A1-4547-AC01-BAFD410760F5}" sibTransId="{C406C257-CE5F-4D50-9A67-C8DDB07F359D}"/>
    <dgm:cxn modelId="{6A90A3FB-2AAB-496E-9AE8-A8DF8B2DAE69}" type="presOf" srcId="{F50F7D44-1EC3-4494-9E5C-25F20030D637}" destId="{D84CDB3C-41E8-451F-9344-CFCAED112260}" srcOrd="0" destOrd="0" presId="urn:microsoft.com/office/officeart/2005/8/layout/matrix1"/>
    <dgm:cxn modelId="{5AC2011F-CA01-4039-8C5A-97DE94467648}" type="presOf" srcId="{F19568C7-6C3C-43A5-A071-AB3561E07718}" destId="{1DBE6BE2-EA06-4579-9317-8DF7A337585F}" srcOrd="1" destOrd="0" presId="urn:microsoft.com/office/officeart/2005/8/layout/matrix1"/>
    <dgm:cxn modelId="{11007829-2642-426F-AB9B-9CD70EBDD1CA}" type="presParOf" srcId="{5264B2AC-1CB6-4E9D-A3CE-C3F94BAD2C7F}" destId="{6B97477A-9C6F-480C-B55A-FD2D1DA60E25}" srcOrd="0" destOrd="0" presId="urn:microsoft.com/office/officeart/2005/8/layout/matrix1"/>
    <dgm:cxn modelId="{B2BBF837-2F08-4632-BAE7-D16F0ED32628}" type="presParOf" srcId="{6B97477A-9C6F-480C-B55A-FD2D1DA60E25}" destId="{8DEDDF76-2F44-40AE-9042-C9F7C9C7DCEA}" srcOrd="0" destOrd="0" presId="urn:microsoft.com/office/officeart/2005/8/layout/matrix1"/>
    <dgm:cxn modelId="{1DB96D58-620A-4D4A-932B-0C70A84C1C49}" type="presParOf" srcId="{6B97477A-9C6F-480C-B55A-FD2D1DA60E25}" destId="{1DBE6BE2-EA06-4579-9317-8DF7A337585F}" srcOrd="1" destOrd="0" presId="urn:microsoft.com/office/officeart/2005/8/layout/matrix1"/>
    <dgm:cxn modelId="{A56D4FD9-63D7-43A8-95C5-A4E646F43BAA}" type="presParOf" srcId="{6B97477A-9C6F-480C-B55A-FD2D1DA60E25}" destId="{D84CDB3C-41E8-451F-9344-CFCAED112260}" srcOrd="2" destOrd="0" presId="urn:microsoft.com/office/officeart/2005/8/layout/matrix1"/>
    <dgm:cxn modelId="{9471CA9B-FF1B-4A18-8ACC-51AFE721AC9C}" type="presParOf" srcId="{6B97477A-9C6F-480C-B55A-FD2D1DA60E25}" destId="{53FDB563-F3B1-4B5C-A13B-49AC76B3737B}" srcOrd="3" destOrd="0" presId="urn:microsoft.com/office/officeart/2005/8/layout/matrix1"/>
    <dgm:cxn modelId="{ED9ECC34-9FF8-44BF-9AD4-B9599339962E}" type="presParOf" srcId="{6B97477A-9C6F-480C-B55A-FD2D1DA60E25}" destId="{393AC47C-760C-4AC7-94C4-7AF459357FE2}" srcOrd="4" destOrd="0" presId="urn:microsoft.com/office/officeart/2005/8/layout/matrix1"/>
    <dgm:cxn modelId="{E19077AF-82FF-47DD-B22A-6B1D5DF4AA71}" type="presParOf" srcId="{6B97477A-9C6F-480C-B55A-FD2D1DA60E25}" destId="{DE4D3D8D-4309-47FD-8A07-73A612FC7C8B}" srcOrd="5" destOrd="0" presId="urn:microsoft.com/office/officeart/2005/8/layout/matrix1"/>
    <dgm:cxn modelId="{3D3F858F-8B5D-4EFD-9661-97C859C4C5E1}" type="presParOf" srcId="{6B97477A-9C6F-480C-B55A-FD2D1DA60E25}" destId="{E24D7549-CDA2-44D7-9ACD-8A3666C9215B}" srcOrd="6" destOrd="0" presId="urn:microsoft.com/office/officeart/2005/8/layout/matrix1"/>
    <dgm:cxn modelId="{4FA389C9-8493-4FF1-8AAD-6F36721CD5A5}" type="presParOf" srcId="{6B97477A-9C6F-480C-B55A-FD2D1DA60E25}" destId="{94B2C3ED-C70B-4425-8952-928DDCED7D6B}" srcOrd="7" destOrd="0" presId="urn:microsoft.com/office/officeart/2005/8/layout/matrix1"/>
    <dgm:cxn modelId="{8D3A415B-F229-4D83-AC50-4C7C17143BC4}" type="presParOf" srcId="{5264B2AC-1CB6-4E9D-A3CE-C3F94BAD2C7F}" destId="{C9908810-37C9-4AF0-8E16-01B883969A5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DDF76-2F44-40AE-9042-C9F7C9C7DCEA}">
      <dsp:nvSpPr>
        <dsp:cNvPr id="0" name=""/>
        <dsp:cNvSpPr/>
      </dsp:nvSpPr>
      <dsp:spPr>
        <a:xfrm rot="16200000">
          <a:off x="186134" y="-186134"/>
          <a:ext cx="2610961" cy="2983230"/>
        </a:xfrm>
        <a:prstGeom prst="round1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+mn-lt"/>
              <a:cs typeface="Calibri"/>
            </a:rPr>
            <a:t>Provide visibility, in aggregate form, of data already being captured</a:t>
          </a:r>
          <a:endParaRPr lang="en-US" sz="2400" kern="1200" dirty="0">
            <a:latin typeface="+mn-lt"/>
            <a:cs typeface="Calibri"/>
          </a:endParaRPr>
        </a:p>
      </dsp:txBody>
      <dsp:txXfrm rot="5400000">
        <a:off x="0" y="0"/>
        <a:ext cx="2983230" cy="1958221"/>
      </dsp:txXfrm>
    </dsp:sp>
    <dsp:sp modelId="{D84CDB3C-41E8-451F-9344-CFCAED112260}">
      <dsp:nvSpPr>
        <dsp:cNvPr id="0" name=""/>
        <dsp:cNvSpPr/>
      </dsp:nvSpPr>
      <dsp:spPr>
        <a:xfrm>
          <a:off x="2983230" y="0"/>
          <a:ext cx="2983230" cy="2610961"/>
        </a:xfrm>
        <a:prstGeom prst="round1Rect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n-lt"/>
              <a:cs typeface="Calibri"/>
            </a:rPr>
            <a:t>Turning available data into actionable insights</a:t>
          </a:r>
          <a:endParaRPr lang="en-US" sz="2400" kern="1200" dirty="0">
            <a:latin typeface="+mn-lt"/>
            <a:cs typeface="Calibri"/>
          </a:endParaRPr>
        </a:p>
      </dsp:txBody>
      <dsp:txXfrm>
        <a:off x="2983230" y="0"/>
        <a:ext cx="2983230" cy="1958221"/>
      </dsp:txXfrm>
    </dsp:sp>
    <dsp:sp modelId="{393AC47C-760C-4AC7-94C4-7AF459357FE2}">
      <dsp:nvSpPr>
        <dsp:cNvPr id="0" name=""/>
        <dsp:cNvSpPr/>
      </dsp:nvSpPr>
      <dsp:spPr>
        <a:xfrm rot="10800000">
          <a:off x="0" y="2610961"/>
          <a:ext cx="2983230" cy="2610961"/>
        </a:xfrm>
        <a:prstGeom prst="round1Rect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n-lt"/>
            </a:rPr>
            <a:t>Draw comparison across Locations/Facilities for an indicator, parameter or disease</a:t>
          </a:r>
          <a:endParaRPr lang="en-US" sz="2400" kern="1200" dirty="0">
            <a:latin typeface="+mn-lt"/>
          </a:endParaRPr>
        </a:p>
      </dsp:txBody>
      <dsp:txXfrm rot="10800000">
        <a:off x="0" y="3263701"/>
        <a:ext cx="2983230" cy="1958221"/>
      </dsp:txXfrm>
    </dsp:sp>
    <dsp:sp modelId="{E24D7549-CDA2-44D7-9ACD-8A3666C9215B}">
      <dsp:nvSpPr>
        <dsp:cNvPr id="0" name=""/>
        <dsp:cNvSpPr/>
      </dsp:nvSpPr>
      <dsp:spPr>
        <a:xfrm rot="5400000">
          <a:off x="3169364" y="2424827"/>
          <a:ext cx="2610961" cy="2983230"/>
        </a:xfrm>
        <a:prstGeom prst="round1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n-lt"/>
            </a:rPr>
            <a:t>Better User Interface with more Filter criterion </a:t>
          </a:r>
          <a:endParaRPr lang="en-US" sz="2400" kern="1200" dirty="0">
            <a:latin typeface="+mn-lt"/>
          </a:endParaRPr>
        </a:p>
      </dsp:txBody>
      <dsp:txXfrm rot="-5400000">
        <a:off x="2983230" y="3263701"/>
        <a:ext cx="2983230" cy="1958221"/>
      </dsp:txXfrm>
    </dsp:sp>
    <dsp:sp modelId="{C9908810-37C9-4AF0-8E16-01B883969A58}">
      <dsp:nvSpPr>
        <dsp:cNvPr id="0" name=""/>
        <dsp:cNvSpPr/>
      </dsp:nvSpPr>
      <dsp:spPr>
        <a:xfrm>
          <a:off x="2015491" y="1900923"/>
          <a:ext cx="1935477" cy="1420075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NCD DASHBOARD REDESIGN</a:t>
          </a:r>
        </a:p>
      </dsp:txBody>
      <dsp:txXfrm>
        <a:off x="2084813" y="1970245"/>
        <a:ext cx="1796833" cy="1281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6535D-64D3-4BA2-A4BD-9FBB387F3451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21787-5E18-4A40-9B83-FE6E1B34D10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80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20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85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5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2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85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33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97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462280" y="3803332"/>
            <a:ext cx="6009640" cy="4978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73038"/>
            <a:ext cx="4454525" cy="3341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2829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462280" y="3803332"/>
            <a:ext cx="6009640" cy="4978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73038"/>
            <a:ext cx="4454525" cy="3341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1875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462280" y="3803332"/>
            <a:ext cx="6009640" cy="4978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73038"/>
            <a:ext cx="4454525" cy="3341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8540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462280" y="3803332"/>
            <a:ext cx="6009640" cy="4978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73038"/>
            <a:ext cx="4454525" cy="3341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1617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462280" y="3803332"/>
            <a:ext cx="6009640" cy="4978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73038"/>
            <a:ext cx="4454525" cy="3341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6755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Mention a few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04FF5-1664-4CFE-978E-933C4D01B83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3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49A41B-9CF1-4CD6-B1E3-F736C63833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751" y="5831699"/>
            <a:ext cx="2706624" cy="4691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0344EF7-FB04-41A4-900F-48EC95C6F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552449"/>
            <a:ext cx="8572500" cy="2215991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7014B0-AEAB-4CC8-BCED-661FF1CA2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857250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67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8208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5750" y="2431804"/>
            <a:ext cx="7886700" cy="2215991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7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312" y="6451744"/>
            <a:ext cx="1078986" cy="1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38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914401"/>
            <a:ext cx="857250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85750" y="1600200"/>
            <a:ext cx="8572500" cy="4419600"/>
          </a:xfrm>
          <a:prstGeom prst="rect">
            <a:avLst/>
          </a:prstGeom>
        </p:spPr>
        <p:txBody>
          <a:bodyPr lIns="0" tIns="0" rIns="0" bIns="0"/>
          <a:lstStyle>
            <a:lvl1pPr marL="228594" indent="-228594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685783" indent="-228594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066773" indent="-152396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467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160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4pPr>
            <a:lvl5pPr marL="2057349" indent="-228594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56116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1"/>
            <a:ext cx="81915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5" y="1600202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1145061" indent="-22647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678433" indent="-30690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defRPr sz="1333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98438719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3733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892301"/>
            <a:ext cx="40576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2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867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467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Click to edit Master text styles</a:t>
            </a:r>
          </a:p>
          <a:p>
            <a:pPr lvl="1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1"/>
            <a:ext cx="40576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2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867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467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Click to edit Master text styles</a:t>
            </a:r>
          </a:p>
          <a:p>
            <a:pPr lvl="1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85750" y="1295400"/>
            <a:ext cx="4057650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618" y="1295400"/>
            <a:ext cx="4077633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401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logo slide">
    <p:bg>
      <p:bgPr>
        <a:gradFill>
          <a:gsLst>
            <a:gs pos="0">
              <a:schemeClr val="accent6"/>
            </a:gs>
            <a:gs pos="26000">
              <a:schemeClr val="bg1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ED6EC7-6D3E-4027-A733-9B78EBA486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6378" y="3005739"/>
            <a:ext cx="5093208" cy="88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54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3A6A5-0645-4DD8-96C9-1F7321CBB17B}" type="datetimeFigureOut">
              <a:rPr lang="en-US" smtClean="0"/>
              <a:t>27-Oct-20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AA0BE-905A-471E-A745-7570E0A10B74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d.nhp.gov.in/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2438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5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5400" b="1" dirty="0"/>
              <a:t>Health Management Information System (HMIS)</a:t>
            </a: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1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62000"/>
          </a:xfrm>
        </p:spPr>
        <p:txBody>
          <a:bodyPr>
            <a:noAutofit/>
          </a:bodyPr>
          <a:lstStyle/>
          <a:p>
            <a:r>
              <a:rPr lang="en-US" sz="5400" b="1" dirty="0"/>
              <a:t>INTRODUCTION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-1" y="990600"/>
            <a:ext cx="8582183" cy="5867400"/>
          </a:xfrm>
        </p:spPr>
        <p:txBody>
          <a:bodyPr>
            <a:noAutofit/>
          </a:bodyPr>
          <a:lstStyle/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400" b="1" dirty="0" smtClean="0"/>
              <a:t>HMIS </a:t>
            </a:r>
            <a:r>
              <a:rPr lang="en-US" sz="2400" b="1" dirty="0"/>
              <a:t>is </a:t>
            </a:r>
            <a:r>
              <a:rPr lang="en-US" sz="2400" b="1" dirty="0">
                <a:cs typeface="Arial" charset="0"/>
              </a:rPr>
              <a:t>a web based management information system launched by MOHFW in 2008 with district level reporting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cs typeface="Arial" charset="0"/>
              </a:rPr>
              <a:t>2010-11 onwards 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facility level reporting </a:t>
            </a:r>
            <a:r>
              <a:rPr lang="en-US" sz="2400" b="1" dirty="0">
                <a:cs typeface="Arial" charset="0"/>
              </a:rPr>
              <a:t>was initiated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charset="0"/>
              </a:rPr>
              <a:t>Around 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2,00,000 health facilities </a:t>
            </a:r>
            <a:r>
              <a:rPr lang="en-US" sz="2400" b="1" dirty="0">
                <a:cs typeface="Arial" charset="0"/>
              </a:rPr>
              <a:t>across all districts of India are uploading data 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every month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cs typeface="Arial" charset="0"/>
              </a:rPr>
              <a:t>Data analytical &amp; reporting capabilities using SAS platform services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prstClr val="black"/>
                </a:solidFill>
                <a:cs typeface="Arial" charset="0"/>
              </a:rPr>
              <a:t>GIS module of HMIS </a:t>
            </a:r>
            <a:r>
              <a:rPr lang="en-US" sz="2400" b="1" dirty="0">
                <a:cs typeface="Arial" charset="0"/>
              </a:rPr>
              <a:t>is available in Public domain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HMIS provides ready to use National, State, District  and sub-district reports (available in Public domain)</a:t>
            </a:r>
          </a:p>
          <a:p>
            <a:pPr marL="188595" indent="-188595" algn="just">
              <a:lnSpc>
                <a:spcPct val="120000"/>
              </a:lnSpc>
              <a:spcBef>
                <a:spcPts val="0"/>
              </a:spcBef>
            </a:pPr>
            <a:r>
              <a:rPr lang="en-IN" sz="2400" b="1" dirty="0" smtClean="0">
                <a:solidFill>
                  <a:srgbClr val="FF0000"/>
                </a:solidFill>
                <a:cs typeface="Arial" charset="0"/>
              </a:rPr>
              <a:t>Information </a:t>
            </a:r>
            <a:r>
              <a:rPr lang="en-IN" sz="2400" b="1" dirty="0">
                <a:solidFill>
                  <a:srgbClr val="FF0000"/>
                </a:solidFill>
                <a:cs typeface="Arial" charset="0"/>
              </a:rPr>
              <a:t>for evaluating the PIP </a:t>
            </a:r>
            <a:r>
              <a:rPr lang="en-IN" sz="2400" b="1" dirty="0">
                <a:cs typeface="Arial" charset="0"/>
              </a:rPr>
              <a:t>on the basis of services rendered by health facilities</a:t>
            </a:r>
            <a:endParaRPr lang="en-US" sz="2400" b="1" dirty="0">
              <a:cs typeface="Arial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4495799" y="6093296"/>
            <a:ext cx="4086383" cy="461665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2520" indent="-302520" algn="ctr" defTabSz="1008400">
              <a:spcBef>
                <a:spcPts val="662"/>
              </a:spcBef>
              <a:buClr>
                <a:schemeClr val="accent1"/>
              </a:buClr>
              <a:buSzPct val="76000"/>
              <a:defRPr/>
            </a:pPr>
            <a:r>
              <a:rPr lang="en-US" sz="2400" b="1" dirty="0"/>
              <a:t>https://nrhm-mis.nic.in</a:t>
            </a:r>
          </a:p>
        </p:txBody>
      </p:sp>
    </p:spTree>
    <p:extLst>
      <p:ext uri="{BB962C8B-B14F-4D97-AF65-F5344CB8AC3E}">
        <p14:creationId xmlns:p14="http://schemas.microsoft.com/office/powerpoint/2010/main" val="254288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6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5400" b="1" dirty="0"/>
              <a:t>OBJECTIVES OF HMIS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247" y="1066800"/>
            <a:ext cx="8169553" cy="5486400"/>
          </a:xfrm>
          <a:ln w="3175">
            <a:noFill/>
          </a:ln>
        </p:spPr>
        <p:txBody>
          <a:bodyPr>
            <a:normAutofit fontScale="85000" lnSpcReduction="20000"/>
          </a:bodyPr>
          <a:lstStyle/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To Monitor the performance &amp; quality of health care services under the National Health Mission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A tool for evidence based health planning  and monitoring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Repository of information on health care indicators and trends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Used for testing the effectiveness, efficiency and coverage   </a:t>
            </a:r>
          </a:p>
          <a:p>
            <a:pPr marL="0" lvl="0" indent="0">
              <a:lnSpc>
                <a:spcPct val="160000"/>
              </a:lnSpc>
              <a:spcAft>
                <a:spcPts val="600"/>
              </a:spcAft>
              <a:buNone/>
            </a:pPr>
            <a:r>
              <a:rPr lang="en-US" sz="2600" b="1" dirty="0"/>
              <a:t>       of health programs and schemes 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To improve availability and access of health care to the population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600" b="1" dirty="0"/>
              <a:t>Developing and monitoring performance based health indicators</a:t>
            </a:r>
          </a:p>
          <a:p>
            <a:pPr lvl="0">
              <a:lnSpc>
                <a:spcPct val="160000"/>
              </a:lnSpc>
              <a:spcAft>
                <a:spcPts val="600"/>
              </a:spcAft>
              <a:buFont typeface="Wingdings" pitchFamily="2" charset="2"/>
              <a:buChar char="§"/>
            </a:pPr>
            <a:endParaRPr lang="en-US" sz="2300" dirty="0"/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27227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DATA CAPTURED UNDER HMIS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08" y="715963"/>
            <a:ext cx="8962292" cy="60658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HMIS capture Service Delivery data through monthly and Infrastructure &amp; HR  on Annual basis, </a:t>
            </a:r>
            <a:r>
              <a:rPr lang="en-US" sz="1800" b="1" dirty="0"/>
              <a:t>Service Delivery and Infrastructure &amp; HR  data on monthly basis and 5 data items on daily basis</a:t>
            </a:r>
            <a:r>
              <a:rPr lang="en-US" sz="1800" b="1" dirty="0" smtClean="0"/>
              <a:t>.</a:t>
            </a:r>
          </a:p>
          <a:p>
            <a:pPr marL="0" indent="0" algn="just">
              <a:buNone/>
            </a:pPr>
            <a:endParaRPr lang="en-US" sz="1600" b="1" dirty="0"/>
          </a:p>
          <a:p>
            <a:pPr marL="0" lvl="0" indent="0" algn="just">
              <a:buNone/>
            </a:pPr>
            <a:r>
              <a:rPr lang="en-US" sz="1600" b="1" dirty="0">
                <a:solidFill>
                  <a:srgbClr val="FF0000"/>
                </a:solidFill>
              </a:rPr>
              <a:t>Service Delivery </a:t>
            </a:r>
            <a:r>
              <a:rPr lang="en-US" sz="1600" b="1" dirty="0"/>
              <a:t>: </a:t>
            </a:r>
            <a:r>
              <a:rPr lang="en-US" sz="1600" b="1" dirty="0" smtClean="0"/>
              <a:t>Reproductive </a:t>
            </a:r>
            <a:r>
              <a:rPr lang="en-US" sz="1600" b="1" dirty="0"/>
              <a:t>health which includes Ante Natal Care, Deliveries, Post Natal Care; Child Health which includes immunization, Adolescent Health; Family Planning, Vector Borne Disease, </a:t>
            </a:r>
            <a:r>
              <a:rPr lang="en-US" sz="1600" b="1" dirty="0" smtClean="0"/>
              <a:t>Patient </a:t>
            </a:r>
            <a:r>
              <a:rPr lang="en-US" sz="1600" b="1" dirty="0"/>
              <a:t>Services including Allopathic and AYUSH OPD, Emergency Services, IPD Services, Surgeries, Nutritional Rehabilitation Centre (NRC), Lab Services, Morbidity and Mortality, </a:t>
            </a:r>
            <a:r>
              <a:rPr lang="en-US" sz="1600" b="1" dirty="0" err="1"/>
              <a:t>Rashtriya</a:t>
            </a:r>
            <a:r>
              <a:rPr lang="en-US" sz="1600" b="1" dirty="0"/>
              <a:t> Bal </a:t>
            </a:r>
            <a:r>
              <a:rPr lang="en-US" sz="1600" b="1" dirty="0" err="1"/>
              <a:t>Swasthaya</a:t>
            </a:r>
            <a:r>
              <a:rPr lang="en-US" sz="1600" b="1" dirty="0"/>
              <a:t> </a:t>
            </a:r>
            <a:r>
              <a:rPr lang="en-US" sz="1600" b="1" dirty="0" err="1"/>
              <a:t>Karyakram</a:t>
            </a:r>
            <a:r>
              <a:rPr lang="en-US" sz="1600" b="1" dirty="0"/>
              <a:t> (RBSK), Janani </a:t>
            </a:r>
            <a:r>
              <a:rPr lang="en-US" sz="1600" b="1" dirty="0" err="1"/>
              <a:t>Shishu</a:t>
            </a:r>
            <a:r>
              <a:rPr lang="en-US" sz="1600" b="1" dirty="0"/>
              <a:t> Suraksha </a:t>
            </a:r>
            <a:r>
              <a:rPr lang="en-US" sz="1600" b="1" dirty="0" err="1"/>
              <a:t>Karyakram</a:t>
            </a:r>
            <a:r>
              <a:rPr lang="en-US" sz="1600" b="1" dirty="0"/>
              <a:t> (JSSK), etc. data</a:t>
            </a:r>
            <a:r>
              <a:rPr lang="en-US" sz="1600" b="1" dirty="0" smtClean="0"/>
              <a:t>).</a:t>
            </a:r>
          </a:p>
          <a:p>
            <a:pPr marL="0" lvl="0" indent="0" algn="just">
              <a:buNone/>
            </a:pPr>
            <a:endParaRPr lang="en-US" sz="1600" b="1" dirty="0"/>
          </a:p>
          <a:p>
            <a:pPr marL="0" lvl="0" indent="0" algn="just">
              <a:buNone/>
            </a:pPr>
            <a:r>
              <a:rPr lang="en-US" sz="1600" b="1" dirty="0">
                <a:solidFill>
                  <a:srgbClr val="FF0000"/>
                </a:solidFill>
              </a:rPr>
              <a:t>Infrastructure &amp; HR</a:t>
            </a:r>
            <a:r>
              <a:rPr lang="en-US" sz="1600" b="1" dirty="0"/>
              <a:t>: The data items collected </a:t>
            </a:r>
            <a:r>
              <a:rPr lang="en-US" sz="1600" b="1" dirty="0" smtClean="0"/>
              <a:t>annually. physical </a:t>
            </a:r>
            <a:r>
              <a:rPr lang="en-US" sz="1600" b="1" dirty="0"/>
              <a:t>infrastructure which includes building status, functioning of different Departments/Clinics, Pharmacy, Equipment, Cleanliness, Availability of Medical Services such as Surgery etc., Super Specialties services such as Cardiology etc., Diagnostics; availability of Doctor, Specialist Doctor, Para Medicals and Support Services, Investigative &amp; Laboratory Services including Clinical Pathology, etc. data </a:t>
            </a:r>
            <a:endParaRPr lang="en-US" sz="1600" b="1" dirty="0" smtClean="0"/>
          </a:p>
          <a:p>
            <a:pPr marL="0" lvl="0" indent="0" algn="just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In new HMIS</a:t>
            </a:r>
            <a:r>
              <a:rPr lang="en-US" sz="1600" b="1" dirty="0">
                <a:solidFill>
                  <a:srgbClr val="FF0000"/>
                </a:solidFill>
              </a:rPr>
              <a:t>, five data items are also collected on daily basis which are mainly linked to COVID19.</a:t>
            </a:r>
          </a:p>
          <a:p>
            <a:pPr lvl="0"/>
            <a:r>
              <a:rPr lang="en-US" sz="1600" b="1" dirty="0"/>
              <a:t>Total number of outpatients (OPD), Total number of inpatients (IPD), Total SARI - Severe Acute Respiratory Infection (OPD + IPD), Total ILI - Influenza Like Illness (OPD + IPD) &amp; Total fever cases &gt;= 7 Days (OPD + IPD)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58694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1143000"/>
          </a:xfrm>
        </p:spPr>
        <p:txBody>
          <a:bodyPr>
            <a:noAutofit/>
          </a:bodyPr>
          <a:lstStyle/>
          <a:p>
            <a:r>
              <a:rPr lang="en-US" sz="2800" b="1" dirty="0"/>
              <a:t>FLOW OF DATA</a:t>
            </a:r>
            <a:br>
              <a:rPr lang="en-US" sz="2800" b="1" dirty="0"/>
            </a:br>
            <a:r>
              <a:rPr lang="en-US" sz="2800" b="1" dirty="0"/>
              <a:t>(Case I- At Block Level &amp; Case II- Directly from Facility)</a:t>
            </a:r>
          </a:p>
        </p:txBody>
      </p:sp>
      <p:grpSp>
        <p:nvGrpSpPr>
          <p:cNvPr id="3" name="Group 97299"/>
          <p:cNvGrpSpPr>
            <a:grpSpLocks/>
          </p:cNvGrpSpPr>
          <p:nvPr/>
        </p:nvGrpSpPr>
        <p:grpSpPr bwMode="auto">
          <a:xfrm>
            <a:off x="3015414" y="3573650"/>
            <a:ext cx="1996490" cy="1469748"/>
            <a:chOff x="2755085" y="3260565"/>
            <a:chExt cx="1874383" cy="1472449"/>
          </a:xfrm>
        </p:grpSpPr>
        <p:sp>
          <p:nvSpPr>
            <p:cNvPr id="66" name="Oval 46"/>
            <p:cNvSpPr/>
            <p:nvPr/>
          </p:nvSpPr>
          <p:spPr>
            <a:xfrm>
              <a:off x="2755085" y="3260565"/>
              <a:ext cx="1874383" cy="138826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3001368" y="3352798"/>
              <a:ext cx="1328738" cy="1380216"/>
              <a:chOff x="6877072" y="3573258"/>
              <a:chExt cx="1328748" cy="1380234"/>
            </a:xfrm>
          </p:grpSpPr>
          <p:pic>
            <p:nvPicPr>
              <p:cNvPr id="68" name="Picture 14" descr="C:\Users\hp\AppData\Local\Microsoft\Windows\Temporary Internet Files\Content.IE5\L3DET9K8\MC900065190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000892" y="3573258"/>
                <a:ext cx="1000132" cy="7384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TextBox 47"/>
              <p:cNvSpPr txBox="1">
                <a:spLocks noChangeArrowheads="1"/>
              </p:cNvSpPr>
              <p:nvPr/>
            </p:nvSpPr>
            <p:spPr bwMode="auto">
              <a:xfrm>
                <a:off x="6877072" y="4214818"/>
                <a:ext cx="1328748" cy="738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Data Entry Operator at Block</a:t>
                </a:r>
                <a:endParaRPr lang="en-IN" sz="1400" b="1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215190" y="4404446"/>
            <a:ext cx="1800225" cy="2000885"/>
            <a:chOff x="1371894" y="4550305"/>
            <a:chExt cx="1688285" cy="2002895"/>
          </a:xfrm>
        </p:grpSpPr>
        <p:grpSp>
          <p:nvGrpSpPr>
            <p:cNvPr id="6" name="Group 175"/>
            <p:cNvGrpSpPr>
              <a:grpSpLocks/>
            </p:cNvGrpSpPr>
            <p:nvPr/>
          </p:nvGrpSpPr>
          <p:grpSpPr bwMode="auto">
            <a:xfrm>
              <a:off x="1371894" y="5484812"/>
              <a:ext cx="1473352" cy="1068388"/>
              <a:chOff x="258168" y="4799012"/>
              <a:chExt cx="1473352" cy="1068388"/>
            </a:xfrm>
          </p:grpSpPr>
          <p:pic>
            <p:nvPicPr>
              <p:cNvPr id="62" name="Picture 22" descr="Sub-centre1.jpg"/>
              <p:cNvPicPr>
                <a:picLocks noChangeAspect="1"/>
              </p:cNvPicPr>
              <p:nvPr/>
            </p:nvPicPr>
            <p:blipFill>
              <a:blip r:embed="rId3" cstate="print"/>
              <a:srcRect r="50000" b="56702"/>
              <a:stretch>
                <a:fillRect/>
              </a:stretch>
            </p:blipFill>
            <p:spPr bwMode="auto">
              <a:xfrm>
                <a:off x="805613" y="4799012"/>
                <a:ext cx="861213" cy="684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" name="TextBox 181"/>
              <p:cNvSpPr txBox="1">
                <a:spLocks noChangeArrowheads="1"/>
              </p:cNvSpPr>
              <p:nvPr/>
            </p:nvSpPr>
            <p:spPr bwMode="auto">
              <a:xfrm>
                <a:off x="740920" y="5483224"/>
                <a:ext cx="990600" cy="230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SC</a:t>
                </a:r>
              </a:p>
            </p:txBody>
          </p:sp>
          <p:pic>
            <p:nvPicPr>
              <p:cNvPr id="64" name="Picture 25" descr="ANM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751" y="4813028"/>
                <a:ext cx="336042" cy="66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" name="TextBox 183"/>
              <p:cNvSpPr txBox="1">
                <a:spLocks noChangeArrowheads="1"/>
              </p:cNvSpPr>
              <p:nvPr/>
            </p:nvSpPr>
            <p:spPr bwMode="auto">
              <a:xfrm>
                <a:off x="258168" y="5436513"/>
                <a:ext cx="714375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</p:grpSp>
        <p:cxnSp>
          <p:nvCxnSpPr>
            <p:cNvPr id="61" name="Straight Arrow Connector 60"/>
            <p:cNvCxnSpPr/>
            <p:nvPr/>
          </p:nvCxnSpPr>
          <p:spPr>
            <a:xfrm flipV="1">
              <a:off x="2054190" y="4550305"/>
              <a:ext cx="1005989" cy="9490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57200" y="3437297"/>
            <a:ext cx="2558214" cy="1065448"/>
            <a:chOff x="660239" y="3581400"/>
            <a:chExt cx="2399940" cy="1066071"/>
          </a:xfrm>
        </p:grpSpPr>
        <p:sp>
          <p:nvSpPr>
            <p:cNvPr id="47" name="TextBox 42"/>
            <p:cNvSpPr txBox="1">
              <a:spLocks noChangeArrowheads="1"/>
            </p:cNvSpPr>
            <p:nvPr/>
          </p:nvSpPr>
          <p:spPr bwMode="auto">
            <a:xfrm>
              <a:off x="660239" y="4216584"/>
              <a:ext cx="714375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b="1">
                  <a:latin typeface="Calibri" pitchFamily="34" charset="0"/>
                </a:rPr>
                <a:t>Health Worker</a:t>
              </a:r>
              <a:endParaRPr lang="en-IN" sz="1100" b="1">
                <a:latin typeface="Calibri" pitchFamily="34" charset="0"/>
              </a:endParaRPr>
            </a:p>
          </p:txBody>
        </p:sp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752822" y="3581400"/>
              <a:ext cx="2307357" cy="931234"/>
              <a:chOff x="752822" y="3581400"/>
              <a:chExt cx="2307357" cy="931234"/>
            </a:xfrm>
          </p:grpSpPr>
          <p:grpSp>
            <p:nvGrpSpPr>
              <p:cNvPr id="9" name="Group 174"/>
              <p:cNvGrpSpPr>
                <a:grpSpLocks/>
              </p:cNvGrpSpPr>
              <p:nvPr/>
            </p:nvGrpSpPr>
            <p:grpSpPr bwMode="auto">
              <a:xfrm>
                <a:off x="752822" y="3581400"/>
                <a:ext cx="1457272" cy="931234"/>
                <a:chOff x="274551" y="3124929"/>
                <a:chExt cx="1457272" cy="931234"/>
              </a:xfrm>
            </p:grpSpPr>
            <p:grpSp>
              <p:nvGrpSpPr>
                <p:cNvPr id="10" name="Group 184"/>
                <p:cNvGrpSpPr>
                  <a:grpSpLocks/>
                </p:cNvGrpSpPr>
                <p:nvPr/>
              </p:nvGrpSpPr>
              <p:grpSpPr bwMode="auto">
                <a:xfrm>
                  <a:off x="741223" y="3124929"/>
                  <a:ext cx="990600" cy="931234"/>
                  <a:chOff x="2971800" y="4211472"/>
                  <a:chExt cx="990600" cy="1046328"/>
                </a:xfrm>
              </p:grpSpPr>
              <p:sp>
                <p:nvSpPr>
                  <p:cNvPr id="53" name="TextBox 1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1800" y="5027612"/>
                    <a:ext cx="990600" cy="2301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36000" rIns="36000"/>
                  <a:lstStyle/>
                  <a:p>
                    <a:pPr algn="ctr"/>
                    <a:r>
                      <a:rPr lang="en-US" sz="1200" b="1" dirty="0"/>
                      <a:t>PHC</a:t>
                    </a:r>
                  </a:p>
                </p:txBody>
              </p:sp>
              <p:grpSp>
                <p:nvGrpSpPr>
                  <p:cNvPr id="11" name="Group 187"/>
                  <p:cNvGrpSpPr/>
                  <p:nvPr/>
                </p:nvGrpSpPr>
                <p:grpSpPr>
                  <a:xfrm>
                    <a:off x="3034352" y="4211472"/>
                    <a:ext cx="865495" cy="797256"/>
                    <a:chOff x="5853752" y="4079544"/>
                    <a:chExt cx="955343" cy="797256"/>
                  </a:xfrm>
                  <a:solidFill>
                    <a:schemeClr val="accent3"/>
                  </a:solidFill>
                </p:grpSpPr>
                <p:sp>
                  <p:nvSpPr>
                    <p:cNvPr id="58" name="Rounded Rectangle 57"/>
                    <p:cNvSpPr/>
                    <p:nvPr/>
                  </p:nvSpPr>
                  <p:spPr>
                    <a:xfrm>
                      <a:off x="5943600" y="4343400"/>
                      <a:ext cx="762000" cy="533400"/>
                    </a:xfrm>
                    <a:prstGeom prst="round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" name="Isosceles Triangle 58"/>
                    <p:cNvSpPr/>
                    <p:nvPr/>
                  </p:nvSpPr>
                  <p:spPr>
                    <a:xfrm>
                      <a:off x="5853752" y="4079544"/>
                      <a:ext cx="955343" cy="304800"/>
                    </a:xfrm>
                    <a:prstGeom prst="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2" name="Group 188"/>
                  <p:cNvGrpSpPr>
                    <a:grpSpLocks/>
                  </p:cNvGrpSpPr>
                  <p:nvPr/>
                </p:nvGrpSpPr>
                <p:grpSpPr bwMode="auto">
                  <a:xfrm>
                    <a:off x="3292789" y="4516272"/>
                    <a:ext cx="381000" cy="304800"/>
                    <a:chOff x="4855192" y="2133600"/>
                    <a:chExt cx="381000" cy="304800"/>
                  </a:xfrm>
                </p:grpSpPr>
                <p:cxnSp>
                  <p:nvCxnSpPr>
                    <p:cNvPr id="56" name="Straight Connector 55"/>
                    <p:cNvCxnSpPr/>
                    <p:nvPr/>
                  </p:nvCxnSpPr>
                  <p:spPr>
                    <a:xfrm>
                      <a:off x="5013017" y="2133606"/>
                      <a:ext cx="0" cy="304804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/>
                    <p:cNvCxnSpPr/>
                    <p:nvPr/>
                  </p:nvCxnSpPr>
                  <p:spPr>
                    <a:xfrm flipH="1">
                      <a:off x="4838419" y="2286899"/>
                      <a:ext cx="380943" cy="0"/>
                    </a:xfrm>
                    <a:prstGeom prst="line">
                      <a:avLst/>
                    </a:prstGeom>
                    <a:ln w="571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52" name="Picture 25" descr="ANM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74551" y="3136628"/>
                  <a:ext cx="336042" cy="667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50" name="Straight Arrow Connector 49"/>
              <p:cNvCxnSpPr>
                <a:stCxn id="58" idx="3"/>
              </p:cNvCxnSpPr>
              <p:nvPr/>
            </p:nvCxnSpPr>
            <p:spPr>
              <a:xfrm>
                <a:off x="2053855" y="4054152"/>
                <a:ext cx="1006324" cy="6980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9"/>
          <p:cNvGrpSpPr>
            <a:grpSpLocks/>
          </p:cNvGrpSpPr>
          <p:nvPr/>
        </p:nvGrpSpPr>
        <p:grpSpPr bwMode="auto">
          <a:xfrm>
            <a:off x="727912" y="1763021"/>
            <a:ext cx="2681727" cy="1908928"/>
            <a:chOff x="914694" y="1905000"/>
            <a:chExt cx="2515587" cy="1911232"/>
          </a:xfrm>
        </p:grpSpPr>
        <p:grpSp>
          <p:nvGrpSpPr>
            <p:cNvPr id="14" name="Group 173"/>
            <p:cNvGrpSpPr>
              <a:grpSpLocks/>
            </p:cNvGrpSpPr>
            <p:nvPr/>
          </p:nvGrpSpPr>
          <p:grpSpPr bwMode="auto">
            <a:xfrm>
              <a:off x="914694" y="1905000"/>
              <a:ext cx="1348091" cy="1164652"/>
              <a:chOff x="1374332" y="1795273"/>
              <a:chExt cx="1348091" cy="1164652"/>
            </a:xfrm>
          </p:grpSpPr>
          <p:grpSp>
            <p:nvGrpSpPr>
              <p:cNvPr id="15" name="Group 193"/>
              <p:cNvGrpSpPr>
                <a:grpSpLocks/>
              </p:cNvGrpSpPr>
              <p:nvPr/>
            </p:nvGrpSpPr>
            <p:grpSpPr bwMode="auto">
              <a:xfrm>
                <a:off x="1731823" y="1795273"/>
                <a:ext cx="990600" cy="931234"/>
                <a:chOff x="2971800" y="4211472"/>
                <a:chExt cx="990600" cy="1046328"/>
              </a:xfrm>
            </p:grpSpPr>
            <p:sp>
              <p:nvSpPr>
                <p:cNvPr id="40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2971800" y="5027612"/>
                  <a:ext cx="990600" cy="2301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36000" rIns="36000"/>
                <a:lstStyle/>
                <a:p>
                  <a:pPr algn="ctr"/>
                  <a:r>
                    <a:rPr lang="en-US" sz="1200" b="1"/>
                    <a:t>CHC</a:t>
                  </a:r>
                </a:p>
              </p:txBody>
            </p:sp>
            <p:grpSp>
              <p:nvGrpSpPr>
                <p:cNvPr id="28" name="Group 197"/>
                <p:cNvGrpSpPr/>
                <p:nvPr/>
              </p:nvGrpSpPr>
              <p:grpSpPr>
                <a:xfrm>
                  <a:off x="3034352" y="4211472"/>
                  <a:ext cx="865495" cy="797256"/>
                  <a:chOff x="5853752" y="4079544"/>
                  <a:chExt cx="955343" cy="797256"/>
                </a:xfrm>
                <a:solidFill>
                  <a:schemeClr val="accent3"/>
                </a:solidFill>
              </p:grpSpPr>
              <p:sp>
                <p:nvSpPr>
                  <p:cNvPr id="45" name="Rounded Rectangle 44"/>
                  <p:cNvSpPr/>
                  <p:nvPr/>
                </p:nvSpPr>
                <p:spPr>
                  <a:xfrm>
                    <a:off x="5943600" y="4343400"/>
                    <a:ext cx="762000" cy="53340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" name="Isosceles Triangle 45"/>
                  <p:cNvSpPr/>
                  <p:nvPr/>
                </p:nvSpPr>
                <p:spPr>
                  <a:xfrm>
                    <a:off x="5853752" y="4079544"/>
                    <a:ext cx="955343" cy="304800"/>
                  </a:xfrm>
                  <a:prstGeom prst="triangl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" name="Group 198"/>
                <p:cNvGrpSpPr>
                  <a:grpSpLocks/>
                </p:cNvGrpSpPr>
                <p:nvPr/>
              </p:nvGrpSpPr>
              <p:grpSpPr bwMode="auto">
                <a:xfrm>
                  <a:off x="3292789" y="4516272"/>
                  <a:ext cx="381000" cy="304800"/>
                  <a:chOff x="4855192" y="2133600"/>
                  <a:chExt cx="381000" cy="304800"/>
                </a:xfrm>
              </p:grpSpPr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5013125" y="2133794"/>
                    <a:ext cx="0" cy="304993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 flipH="1">
                    <a:off x="4854413" y="2287183"/>
                    <a:ext cx="365038" cy="0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38" name="Picture 25" descr="ANM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66915" y="1905553"/>
                <a:ext cx="336042" cy="667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TextBox 42"/>
              <p:cNvSpPr txBox="1">
                <a:spLocks noChangeArrowheads="1"/>
              </p:cNvSpPr>
              <p:nvPr/>
            </p:nvSpPr>
            <p:spPr bwMode="auto">
              <a:xfrm>
                <a:off x="1374332" y="2529038"/>
                <a:ext cx="714375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latin typeface="Calibri" pitchFamily="34" charset="0"/>
                  </a:rPr>
                  <a:t>Health Worker</a:t>
                </a:r>
                <a:endParaRPr lang="en-IN" sz="1100" b="1">
                  <a:latin typeface="Calibri" pitchFamily="34" charset="0"/>
                </a:endParaRPr>
              </a:p>
            </p:txBody>
          </p:sp>
        </p:grpSp>
        <p:cxnSp>
          <p:nvCxnSpPr>
            <p:cNvPr id="36" name="Straight Arrow Connector 35"/>
            <p:cNvCxnSpPr/>
            <p:nvPr/>
          </p:nvCxnSpPr>
          <p:spPr>
            <a:xfrm>
              <a:off x="2127254" y="2646317"/>
              <a:ext cx="1303027" cy="11699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20"/>
          <p:cNvGrpSpPr>
            <a:grpSpLocks/>
          </p:cNvGrpSpPr>
          <p:nvPr/>
        </p:nvGrpSpPr>
        <p:grpSpPr bwMode="auto">
          <a:xfrm>
            <a:off x="2881753" y="1366650"/>
            <a:ext cx="1055771" cy="2034181"/>
            <a:chOff x="2934981" y="1508759"/>
            <a:chExt cx="990600" cy="2035539"/>
          </a:xfrm>
        </p:grpSpPr>
        <p:grpSp>
          <p:nvGrpSpPr>
            <p:cNvPr id="37" name="Group 97300"/>
            <p:cNvGrpSpPr>
              <a:grpSpLocks/>
            </p:cNvGrpSpPr>
            <p:nvPr/>
          </p:nvGrpSpPr>
          <p:grpSpPr bwMode="auto">
            <a:xfrm>
              <a:off x="2934981" y="1508759"/>
              <a:ext cx="990600" cy="958596"/>
              <a:chOff x="4125316" y="1280733"/>
              <a:chExt cx="990600" cy="958596"/>
            </a:xfrm>
          </p:grpSpPr>
          <p:pic>
            <p:nvPicPr>
              <p:cNvPr id="33" name="Picture 12" descr="C:\Users\hp\Pictures\Sub-Centre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236562" y="1280733"/>
                <a:ext cx="785812" cy="785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TextBox 54"/>
              <p:cNvSpPr txBox="1">
                <a:spLocks noChangeArrowheads="1"/>
              </p:cNvSpPr>
              <p:nvPr/>
            </p:nvSpPr>
            <p:spPr bwMode="auto">
              <a:xfrm>
                <a:off x="4125316" y="2034461"/>
                <a:ext cx="990600" cy="204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SDH</a:t>
                </a:r>
              </a:p>
            </p:txBody>
          </p:sp>
        </p:grpSp>
        <p:cxnSp>
          <p:nvCxnSpPr>
            <p:cNvPr id="32" name="Straight Arrow Connector 31"/>
            <p:cNvCxnSpPr/>
            <p:nvPr/>
          </p:nvCxnSpPr>
          <p:spPr>
            <a:xfrm>
              <a:off x="3681106" y="2560639"/>
              <a:ext cx="150812" cy="9836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21"/>
          <p:cNvGrpSpPr>
            <a:grpSpLocks/>
          </p:cNvGrpSpPr>
          <p:nvPr/>
        </p:nvGrpSpPr>
        <p:grpSpPr bwMode="auto">
          <a:xfrm>
            <a:off x="4462025" y="1219200"/>
            <a:ext cx="1101453" cy="2446408"/>
            <a:chOff x="4417735" y="1360181"/>
            <a:chExt cx="1033654" cy="2449817"/>
          </a:xfrm>
        </p:grpSpPr>
        <p:cxnSp>
          <p:nvCxnSpPr>
            <p:cNvPr id="27" name="Straight Arrow Connector 26"/>
            <p:cNvCxnSpPr/>
            <p:nvPr/>
          </p:nvCxnSpPr>
          <p:spPr>
            <a:xfrm flipH="1">
              <a:off x="4571751" y="2682733"/>
              <a:ext cx="303269" cy="11272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79"/>
            <p:cNvGrpSpPr>
              <a:grpSpLocks/>
            </p:cNvGrpSpPr>
            <p:nvPr/>
          </p:nvGrpSpPr>
          <p:grpSpPr bwMode="auto">
            <a:xfrm>
              <a:off x="4417735" y="1360181"/>
              <a:ext cx="1033654" cy="1089637"/>
              <a:chOff x="3223792" y="2083572"/>
              <a:chExt cx="861036" cy="861037"/>
            </a:xfrm>
          </p:grpSpPr>
          <p:sp>
            <p:nvSpPr>
              <p:cNvPr id="29" name="TextBox 81"/>
              <p:cNvSpPr txBox="1">
                <a:spLocks noChangeArrowheads="1"/>
              </p:cNvSpPr>
              <p:nvPr/>
            </p:nvSpPr>
            <p:spPr bwMode="auto">
              <a:xfrm>
                <a:off x="3223792" y="2819400"/>
                <a:ext cx="762885" cy="107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rIns="36000"/>
              <a:lstStyle/>
              <a:p>
                <a:pPr algn="ctr"/>
                <a:r>
                  <a:rPr lang="en-US" sz="1200" b="1"/>
                  <a:t>DH</a:t>
                </a:r>
              </a:p>
            </p:txBody>
          </p:sp>
          <p:pic>
            <p:nvPicPr>
              <p:cNvPr id="30" name="Picture 2" descr="http://png-1.findicons.com/files/icons/183/gis_gps_map/128/hospital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23792" y="2083572"/>
                <a:ext cx="861036" cy="86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8" name="Group 4"/>
          <p:cNvGrpSpPr>
            <a:grpSpLocks/>
          </p:cNvGrpSpPr>
          <p:nvPr/>
        </p:nvGrpSpPr>
        <p:grpSpPr bwMode="auto">
          <a:xfrm>
            <a:off x="1377617" y="4404445"/>
            <a:ext cx="390839" cy="718227"/>
            <a:chOff x="1052928" y="4093105"/>
            <a:chExt cx="366581" cy="719923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1190991" y="4093105"/>
              <a:ext cx="0" cy="719923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91" descr="eform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52928" y="4336386"/>
              <a:ext cx="366581" cy="366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9" name="Group 24"/>
          <p:cNvGrpSpPr>
            <a:grpSpLocks/>
          </p:cNvGrpSpPr>
          <p:nvPr/>
        </p:nvGrpSpPr>
        <p:grpSpPr bwMode="auto">
          <a:xfrm>
            <a:off x="6641244" y="3627557"/>
            <a:ext cx="1998182" cy="1385716"/>
            <a:chOff x="6462568" y="3771803"/>
            <a:chExt cx="1874383" cy="1387635"/>
          </a:xfrm>
        </p:grpSpPr>
        <p:sp>
          <p:nvSpPr>
            <p:cNvPr id="22" name="Oval 21"/>
            <p:cNvSpPr/>
            <p:nvPr/>
          </p:nvSpPr>
          <p:spPr>
            <a:xfrm>
              <a:off x="6462568" y="3771803"/>
              <a:ext cx="1874383" cy="138763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96394" y="4074676"/>
              <a:ext cx="952500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47"/>
            <p:cNvSpPr txBox="1">
              <a:spLocks noChangeArrowheads="1"/>
            </p:cNvSpPr>
            <p:nvPr/>
          </p:nvSpPr>
          <p:spPr bwMode="auto">
            <a:xfrm>
              <a:off x="6752043" y="4812356"/>
              <a:ext cx="13287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HMIS Portal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51" name="Group 23"/>
          <p:cNvGrpSpPr>
            <a:grpSpLocks/>
          </p:cNvGrpSpPr>
          <p:nvPr/>
        </p:nvGrpSpPr>
        <p:grpSpPr bwMode="auto">
          <a:xfrm>
            <a:off x="4954379" y="4274435"/>
            <a:ext cx="1686866" cy="662733"/>
            <a:chOff x="4879248" y="4419167"/>
            <a:chExt cx="1583320" cy="663689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4879248" y="4419167"/>
              <a:ext cx="158332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47"/>
            <p:cNvSpPr txBox="1">
              <a:spLocks noChangeArrowheads="1"/>
            </p:cNvSpPr>
            <p:nvPr/>
          </p:nvSpPr>
          <p:spPr bwMode="auto">
            <a:xfrm>
              <a:off x="5006539" y="4559636"/>
              <a:ext cx="13287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Data for each facility 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54" name="Group 22"/>
          <p:cNvGrpSpPr>
            <a:grpSpLocks/>
          </p:cNvGrpSpPr>
          <p:nvPr/>
        </p:nvGrpSpPr>
        <p:grpSpPr bwMode="auto">
          <a:xfrm>
            <a:off x="6250406" y="1437998"/>
            <a:ext cx="2436395" cy="2189559"/>
            <a:chOff x="6096294" y="1579401"/>
            <a:chExt cx="2285706" cy="2192402"/>
          </a:xfrm>
        </p:grpSpPr>
        <p:grpSp>
          <p:nvGrpSpPr>
            <p:cNvPr id="55" name="Group 15"/>
            <p:cNvGrpSpPr>
              <a:grpSpLocks/>
            </p:cNvGrpSpPr>
            <p:nvPr/>
          </p:nvGrpSpPr>
          <p:grpSpPr bwMode="auto">
            <a:xfrm>
              <a:off x="6401094" y="1579401"/>
              <a:ext cx="1197337" cy="1076928"/>
              <a:chOff x="6458338" y="1122201"/>
              <a:chExt cx="1197337" cy="1076928"/>
            </a:xfrm>
          </p:grpSpPr>
          <p:pic>
            <p:nvPicPr>
              <p:cNvPr id="18" name="Picture 5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32610"/>
              <a:stretch>
                <a:fillRect/>
              </a:stretch>
            </p:blipFill>
            <p:spPr bwMode="auto">
              <a:xfrm>
                <a:off x="6458338" y="1122201"/>
                <a:ext cx="1197337" cy="847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47"/>
              <p:cNvSpPr txBox="1">
                <a:spLocks noChangeArrowheads="1"/>
              </p:cNvSpPr>
              <p:nvPr/>
            </p:nvSpPr>
            <p:spPr bwMode="auto">
              <a:xfrm>
                <a:off x="6504296" y="1891352"/>
                <a:ext cx="113731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latin typeface="Calibri" pitchFamily="34" charset="0"/>
                  </a:rPr>
                  <a:t>DHQ</a:t>
                </a:r>
                <a:endParaRPr lang="en-IN" sz="1400" b="1">
                  <a:latin typeface="Calibri" pitchFamily="34" charset="0"/>
                </a:endParaRPr>
              </a:p>
            </p:txBody>
          </p:sp>
        </p:grpSp>
        <p:cxnSp>
          <p:nvCxnSpPr>
            <p:cNvPr id="16" name="Straight Arrow Connector 15"/>
            <p:cNvCxnSpPr>
              <a:endCxn id="22" idx="0"/>
            </p:cNvCxnSpPr>
            <p:nvPr/>
          </p:nvCxnSpPr>
          <p:spPr>
            <a:xfrm>
              <a:off x="7015339" y="2638294"/>
              <a:ext cx="384126" cy="11335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47"/>
            <p:cNvSpPr txBox="1">
              <a:spLocks noChangeArrowheads="1"/>
            </p:cNvSpPr>
            <p:nvPr/>
          </p:nvSpPr>
          <p:spPr bwMode="auto">
            <a:xfrm>
              <a:off x="6096294" y="2831218"/>
              <a:ext cx="228570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Enters DHQ and compiles the data to form DC</a:t>
              </a:r>
              <a:endParaRPr lang="en-IN" sz="1400" b="1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824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1"/>
            <a:ext cx="7753349" cy="10319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b="1" dirty="0"/>
              <a:t>SALIENT FEATURES OF NEW HMIS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354183"/>
            <a:ext cx="8915400" cy="5315177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en-US" sz="2400" b="1" dirty="0"/>
              <a:t>Person Specific User Credentials (mapped to an Individual)</a:t>
            </a:r>
          </a:p>
          <a:p>
            <a:pPr lvl="0" algn="just">
              <a:lnSpc>
                <a:spcPct val="100000"/>
              </a:lnSpc>
            </a:pPr>
            <a:r>
              <a:rPr lang="en-US" sz="2400" b="1" dirty="0"/>
              <a:t>Provision for Daily/ Monthly data entry</a:t>
            </a:r>
          </a:p>
          <a:p>
            <a:pPr lvl="0" algn="just">
              <a:lnSpc>
                <a:spcPct val="100000"/>
              </a:lnSpc>
            </a:pPr>
            <a:r>
              <a:rPr lang="en-US" sz="2400" b="1" dirty="0"/>
              <a:t>Flexible : Multiple facilities to one credentials, one facility to one credentials</a:t>
            </a:r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Compatibility with multiple devices (Mobile, Tab etc.)</a:t>
            </a:r>
            <a:endParaRPr lang="en-US" sz="2400" b="1" dirty="0"/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Integration with other MoHFW software’s- Linking through API</a:t>
            </a:r>
            <a:endParaRPr lang="en-US" sz="2400" b="1" dirty="0"/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DASHBAORD for real-time monitoring, </a:t>
            </a:r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Alerts, </a:t>
            </a:r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GIS Integration with layers up to road, village boundary etc.</a:t>
            </a:r>
            <a:endParaRPr lang="en-US" sz="2400" b="1" dirty="0"/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NIN/ LGD compatible</a:t>
            </a:r>
            <a:endParaRPr lang="en-US" sz="2400" b="1" dirty="0"/>
          </a:p>
          <a:p>
            <a:pPr lvl="0" algn="just">
              <a:lnSpc>
                <a:spcPct val="100000"/>
              </a:lnSpc>
            </a:pPr>
            <a:r>
              <a:rPr lang="en-GB" sz="2400" b="1" dirty="0"/>
              <a:t>Infrastructure data to be entered only once in the new system, later to be auto populated and monthly basis updated.</a:t>
            </a:r>
            <a:endParaRPr lang="en-US" sz="2400" b="1" dirty="0"/>
          </a:p>
          <a:p>
            <a:pPr algn="just"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9306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USES OF HMIS DATA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486" y="857232"/>
            <a:ext cx="9144000" cy="6000768"/>
          </a:xfrm>
        </p:spPr>
        <p:txBody>
          <a:bodyPr>
            <a:noAutofit/>
          </a:bodyPr>
          <a:lstStyle/>
          <a:p>
            <a:pPr marL="0" indent="0"/>
            <a:r>
              <a:rPr lang="en-US" sz="1600" dirty="0"/>
              <a:t> </a:t>
            </a:r>
            <a:r>
              <a:rPr lang="en-US" sz="1600" dirty="0" smtClean="0">
                <a:solidFill>
                  <a:srgbClr val="FF0000"/>
                </a:solidFill>
              </a:rPr>
              <a:t>   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In  </a:t>
            </a:r>
            <a:r>
              <a:rPr lang="en-US" sz="2000" b="1" dirty="0">
                <a:solidFill>
                  <a:srgbClr val="FF0000"/>
                </a:solidFill>
              </a:rPr>
              <a:t>monitoring and evaluations of </a:t>
            </a:r>
            <a:r>
              <a:rPr lang="en-US" sz="2000" b="1" dirty="0" smtClean="0">
                <a:solidFill>
                  <a:srgbClr val="FF0000"/>
                </a:solidFill>
              </a:rPr>
              <a:t>achievements and progress on key deliverab</a:t>
            </a:r>
            <a:r>
              <a:rPr lang="en-US" sz="2000" b="1" dirty="0" smtClean="0">
                <a:solidFill>
                  <a:srgbClr val="FF0000"/>
                </a:solidFill>
              </a:rPr>
              <a:t>les  	under</a:t>
            </a:r>
            <a:r>
              <a:rPr lang="en-US" sz="2000" b="1" dirty="0" smtClean="0">
                <a:solidFill>
                  <a:srgbClr val="FF0000"/>
                </a:solidFill>
              </a:rPr>
              <a:t> National </a:t>
            </a:r>
            <a:r>
              <a:rPr lang="en-US" sz="2000" b="1" dirty="0">
                <a:solidFill>
                  <a:srgbClr val="FF0000"/>
                </a:solidFill>
              </a:rPr>
              <a:t>Health Mission</a:t>
            </a:r>
          </a:p>
          <a:p>
            <a:pPr marL="0" lvl="0" indent="0">
              <a:buNone/>
            </a:pPr>
            <a:endParaRPr lang="en-US" sz="2000" b="1" dirty="0"/>
          </a:p>
          <a:p>
            <a:pPr lvl="0"/>
            <a:r>
              <a:rPr lang="en-US" sz="2000" b="1" dirty="0">
                <a:solidFill>
                  <a:srgbClr val="FF0000"/>
                </a:solidFill>
              </a:rPr>
              <a:t>20% of NHM resources are tied to the </a:t>
            </a:r>
            <a:r>
              <a:rPr lang="en-US" sz="2000" b="1" dirty="0" err="1" smtClean="0">
                <a:solidFill>
                  <a:srgbClr val="FF0000"/>
                </a:solidFill>
              </a:rPr>
              <a:t>conditionalities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/>
              <a:t>which include NITI </a:t>
            </a:r>
            <a:r>
              <a:rPr lang="en-US" sz="2000" b="1" dirty="0" err="1"/>
              <a:t>Aayog</a:t>
            </a:r>
            <a:r>
              <a:rPr lang="en-US" sz="2000" b="1" dirty="0"/>
              <a:t> ranking of States, operationalization of HWCs, implementation of DVDMS or similar logistic management IT systems </a:t>
            </a:r>
            <a:r>
              <a:rPr lang="en-US" sz="2000" b="1" dirty="0" err="1"/>
              <a:t>upto</a:t>
            </a:r>
            <a:r>
              <a:rPr lang="en-US" sz="2000" b="1" dirty="0"/>
              <a:t> PHC level, </a:t>
            </a:r>
            <a:r>
              <a:rPr lang="en-US" sz="2000" b="1" dirty="0" smtClean="0"/>
              <a:t>Implementation </a:t>
            </a:r>
            <a:r>
              <a:rPr lang="en-US" sz="2000" b="1" dirty="0"/>
              <a:t>of mental Health </a:t>
            </a:r>
            <a:r>
              <a:rPr lang="en-US" sz="2000" b="1" dirty="0" err="1"/>
              <a:t>Programme</a:t>
            </a:r>
            <a:r>
              <a:rPr lang="en-US" sz="2000" b="1" dirty="0"/>
              <a:t> etc.  </a:t>
            </a:r>
            <a:endParaRPr lang="en-US" sz="2000" b="1" dirty="0" smtClean="0"/>
          </a:p>
          <a:p>
            <a:pPr lvl="0"/>
            <a:endParaRPr lang="en-US" sz="2000" b="1" dirty="0">
              <a:solidFill>
                <a:srgbClr val="FF0000"/>
              </a:solidFill>
            </a:endParaRPr>
          </a:p>
          <a:p>
            <a:pPr lvl="0"/>
            <a:r>
              <a:rPr lang="en-US" sz="2000" b="1" dirty="0">
                <a:solidFill>
                  <a:srgbClr val="FF0000"/>
                </a:solidFill>
              </a:rPr>
              <a:t>HMIS data is extensively used in NITI Aayog ranking of States, Grading of PHC, Ranking of District Hospital, </a:t>
            </a:r>
            <a:r>
              <a:rPr lang="en-US" sz="2000" b="1" dirty="0" smtClean="0">
                <a:solidFill>
                  <a:srgbClr val="FF0000"/>
                </a:solidFill>
              </a:rPr>
              <a:t>Immunization </a:t>
            </a:r>
            <a:r>
              <a:rPr lang="en-US" sz="2000" b="1" dirty="0">
                <a:solidFill>
                  <a:srgbClr val="FF0000"/>
                </a:solidFill>
              </a:rPr>
              <a:t>coverage, State Health index etc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lvl="0"/>
            <a:endParaRPr lang="en-US" sz="2000" b="1" dirty="0">
              <a:solidFill>
                <a:srgbClr val="FF0000"/>
              </a:solidFill>
            </a:endParaRPr>
          </a:p>
          <a:p>
            <a:pPr lvl="0"/>
            <a:r>
              <a:rPr lang="en-US" sz="2000" b="1" dirty="0"/>
              <a:t>Monitoring of aspirational </a:t>
            </a:r>
            <a:r>
              <a:rPr lang="en-US" sz="2000" b="1" dirty="0" smtClean="0"/>
              <a:t>districts</a:t>
            </a:r>
          </a:p>
          <a:p>
            <a:pPr lvl="0"/>
            <a:endParaRPr lang="en-US" sz="2000" b="1" dirty="0"/>
          </a:p>
          <a:p>
            <a:r>
              <a:rPr lang="en-US" sz="2000" b="1" dirty="0"/>
              <a:t>Monitoring visits like CRM, Supportive supervision visits, etc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21437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points for </a:t>
            </a:r>
            <a:r>
              <a:rPr lang="en-US" dirty="0" err="1" smtClean="0"/>
              <a:t>consideraton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Facility based data entry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vailability of basic infrastructure </a:t>
            </a:r>
          </a:p>
          <a:p>
            <a:pPr lvl="1"/>
            <a:r>
              <a:rPr lang="en-US" dirty="0" smtClean="0"/>
              <a:t>Data centers at DH\CHC – DEOs vs. outsourcing</a:t>
            </a:r>
          </a:p>
          <a:p>
            <a:pPr lvl="1"/>
            <a:r>
              <a:rPr lang="en-US" dirty="0" smtClean="0"/>
              <a:t>Connectivity – Broadband connection and </a:t>
            </a:r>
            <a:r>
              <a:rPr lang="en-US" dirty="0" err="1" smtClean="0"/>
              <a:t>WiFi</a:t>
            </a:r>
            <a:r>
              <a:rPr lang="en-US" dirty="0" smtClean="0"/>
              <a:t> hotspots</a:t>
            </a:r>
          </a:p>
          <a:p>
            <a:pPr marL="514350" indent="-457200"/>
            <a:r>
              <a:rPr lang="en-US" dirty="0" smtClean="0"/>
              <a:t>Completeness</a:t>
            </a:r>
          </a:p>
          <a:p>
            <a:pPr marL="514350" indent="-457200"/>
            <a:r>
              <a:rPr lang="en-US" dirty="0" smtClean="0"/>
              <a:t>Timeliness</a:t>
            </a:r>
          </a:p>
          <a:p>
            <a:pPr marL="57150" indent="0">
              <a:buNone/>
            </a:pPr>
            <a:r>
              <a:rPr lang="en-US" dirty="0" smtClean="0"/>
              <a:t>SUPPORT AVAILABLE IN PROGRAMMES AND HSS Pool.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0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279A-47FC-4557-955E-23D8CD245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" y="1562345"/>
            <a:ext cx="8572500" cy="110799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CPHC-NCD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5ACFA-4C73-44CB-B295-D27777AF8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2743200"/>
            <a:ext cx="8572500" cy="1828807"/>
          </a:xfrm>
        </p:spPr>
        <p:txBody>
          <a:bodyPr lIns="0" tIns="0" rIns="0" bIns="0" anchor="t"/>
          <a:lstStyle/>
          <a:p>
            <a:r>
              <a:rPr lang="en-US" dirty="0" err="1">
                <a:solidFill>
                  <a:schemeClr val="bg1"/>
                </a:solidFill>
              </a:rPr>
              <a:t>MoHFW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2650" dirty="0">
                <a:solidFill>
                  <a:schemeClr val="bg1"/>
                </a:solidFill>
                <a:latin typeface="Arial"/>
                <a:cs typeface="Arial"/>
              </a:rPr>
              <a:t>Oct 24</a:t>
            </a:r>
            <a:r>
              <a:rPr lang="en-US" sz="2650" baseline="30000" dirty="0">
                <a:solidFill>
                  <a:schemeClr val="bg1"/>
                </a:solidFill>
                <a:latin typeface="Arial"/>
                <a:cs typeface="Arial"/>
              </a:rPr>
              <a:t>th</a:t>
            </a:r>
            <a:r>
              <a:rPr lang="en-US" sz="2650" dirty="0">
                <a:solidFill>
                  <a:schemeClr val="bg1"/>
                </a:solidFill>
                <a:latin typeface="Arial"/>
                <a:cs typeface="Arial"/>
              </a:rPr>
              <a:t>,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8095F-518F-4DC2-9F7D-FFA84753D304}"/>
              </a:ext>
            </a:extLst>
          </p:cNvPr>
          <p:cNvSpPr/>
          <p:nvPr/>
        </p:nvSpPr>
        <p:spPr>
          <a:xfrm>
            <a:off x="219075" y="3587383"/>
            <a:ext cx="8567767" cy="71095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Dell, Tata Trusts, 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NIC,NHSRC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, CHI</a:t>
            </a:r>
          </a:p>
        </p:txBody>
      </p:sp>
    </p:spTree>
    <p:extLst>
      <p:ext uri="{BB962C8B-B14F-4D97-AF65-F5344CB8AC3E}">
        <p14:creationId xmlns:p14="http://schemas.microsoft.com/office/powerpoint/2010/main" val="415097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EE13-2EA3-457C-8071-B17B8007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571612"/>
            <a:ext cx="7886700" cy="2492990"/>
          </a:xfrm>
        </p:spPr>
        <p:txBody>
          <a:bodyPr/>
          <a:lstStyle/>
          <a:p>
            <a:pPr algn="l"/>
            <a:r>
              <a:rPr lang="en-US" sz="5400" dirty="0">
                <a:solidFill>
                  <a:schemeClr val="bg1"/>
                </a:solidFill>
              </a:rPr>
              <a:t>State </a:t>
            </a:r>
            <a:r>
              <a:rPr lang="en-US" sz="5400" dirty="0" err="1">
                <a:solidFill>
                  <a:schemeClr val="bg1"/>
                </a:solidFill>
              </a:rPr>
              <a:t>onboarding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and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Deployment updates</a:t>
            </a:r>
            <a:endParaRPr lang="en-US" sz="5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E0A355A9-3916-46A8-8788-6889A210941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4364" y="4426197"/>
            <a:ext cx="7331869" cy="1655763"/>
          </a:xfrm>
          <a:prstGeom prst="rect">
            <a:avLst/>
          </a:prstGeo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NCD status, Tamil Nadu, West Bengal, CDSS-Punjab. Guidance to other States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98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76202"/>
            <a:ext cx="8191500" cy="574453"/>
          </a:xfrm>
        </p:spPr>
        <p:txBody>
          <a:bodyPr/>
          <a:lstStyle/>
          <a:p>
            <a:r>
              <a:rPr lang="en-US" sz="3733"/>
              <a:t>State NCD Deployment Status</a:t>
            </a:r>
          </a:p>
        </p:txBody>
      </p:sp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560A6EB4-89E8-42B4-8B42-8D4167AE4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8" y="6445377"/>
            <a:ext cx="665836" cy="1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64068FE-80A7-4A37-B2BD-43935D8B3653}"/>
              </a:ext>
            </a:extLst>
          </p:cNvPr>
          <p:cNvGraphicFramePr>
            <a:graphicFrameLocks noGrp="1"/>
          </p:cNvGraphicFramePr>
          <p:nvPr/>
        </p:nvGraphicFramePr>
        <p:xfrm>
          <a:off x="310243" y="736601"/>
          <a:ext cx="8500383" cy="5902152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1332799">
                  <a:extLst>
                    <a:ext uri="{9D8B030D-6E8A-4147-A177-3AD203B41FA5}">
                      <a16:colId xmlns:a16="http://schemas.microsoft.com/office/drawing/2014/main" val="4291481699"/>
                    </a:ext>
                  </a:extLst>
                </a:gridCol>
                <a:gridCol w="1081050">
                  <a:extLst>
                    <a:ext uri="{9D8B030D-6E8A-4147-A177-3AD203B41FA5}">
                      <a16:colId xmlns:a16="http://schemas.microsoft.com/office/drawing/2014/main" val="2203438520"/>
                    </a:ext>
                  </a:extLst>
                </a:gridCol>
                <a:gridCol w="990652">
                  <a:extLst>
                    <a:ext uri="{9D8B030D-6E8A-4147-A177-3AD203B41FA5}">
                      <a16:colId xmlns:a16="http://schemas.microsoft.com/office/drawing/2014/main" val="926084013"/>
                    </a:ext>
                  </a:extLst>
                </a:gridCol>
                <a:gridCol w="1033867">
                  <a:extLst>
                    <a:ext uri="{9D8B030D-6E8A-4147-A177-3AD203B41FA5}">
                      <a16:colId xmlns:a16="http://schemas.microsoft.com/office/drawing/2014/main" val="687538408"/>
                    </a:ext>
                  </a:extLst>
                </a:gridCol>
                <a:gridCol w="1025236">
                  <a:extLst>
                    <a:ext uri="{9D8B030D-6E8A-4147-A177-3AD203B41FA5}">
                      <a16:colId xmlns:a16="http://schemas.microsoft.com/office/drawing/2014/main" val="1738862703"/>
                    </a:ext>
                  </a:extLst>
                </a:gridCol>
                <a:gridCol w="1077148">
                  <a:extLst>
                    <a:ext uri="{9D8B030D-6E8A-4147-A177-3AD203B41FA5}">
                      <a16:colId xmlns:a16="http://schemas.microsoft.com/office/drawing/2014/main" val="4179412456"/>
                    </a:ext>
                  </a:extLst>
                </a:gridCol>
                <a:gridCol w="960349">
                  <a:extLst>
                    <a:ext uri="{9D8B030D-6E8A-4147-A177-3AD203B41FA5}">
                      <a16:colId xmlns:a16="http://schemas.microsoft.com/office/drawing/2014/main" val="2070619423"/>
                    </a:ext>
                  </a:extLst>
                </a:gridCol>
                <a:gridCol w="999282">
                  <a:extLst>
                    <a:ext uri="{9D8B030D-6E8A-4147-A177-3AD203B41FA5}">
                      <a16:colId xmlns:a16="http://schemas.microsoft.com/office/drawing/2014/main" val="1026515817"/>
                    </a:ext>
                  </a:extLst>
                </a:gridCol>
              </a:tblGrid>
              <a:tr h="817135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 Geography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Enrollment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Partial 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Total 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Referred to PHC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Examined at PHC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Diagnosed-DM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Diagnosed-HTN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183953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India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6,52,39,051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 60,36,540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2,52,78,291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 82,75,855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 20,11,752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 4,86,782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b="1" u="none" strike="noStrike">
                          <a:effectLst/>
                        </a:rPr>
                        <a:t> 9,41,712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267897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Telangana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1,31,27,060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15,15,469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89,95,249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21,13,885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8,04,399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2,42,584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4,79,715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838750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Madhya Pradesh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1,10,20,884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10,06,990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44,28,800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15,90,505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7,10,983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1,66,443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3,04,049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843369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Orissa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95,38,007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15,11,658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54,88,495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22,41,429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85,778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14,081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35,330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170902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Maharashtra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82,25,279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5,00,613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21,71,528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8,06,622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78,513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21,767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51,601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90792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Uttar Pradesh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59,07,227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7,98,039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18,29,374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7,02,415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612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33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114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955098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Karnataka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56,54,603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1,31,260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4,36,201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1,15,662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93,766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17,278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26,778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719165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Punjab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31,23,050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21,833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88,604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34,848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548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214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346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161905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Rajasthan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23,58,326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210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211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2,817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10,555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834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2,372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58627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Haryana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22,38,357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48,232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1,45,763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73,428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53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438354"/>
                  </a:ext>
                </a:extLst>
              </a:tr>
              <a:tr h="458931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u="none" strike="noStrike">
                          <a:effectLst/>
                        </a:rPr>
                        <a:t> Chhattisgarh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16,86,812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3,37,546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11,61,605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3,95,798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 2,11,936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>
                          <a:effectLst/>
                        </a:rPr>
                        <a:t>18,515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500" u="none" strike="noStrike" dirty="0">
                          <a:effectLst/>
                        </a:rPr>
                        <a:t>33,372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0" marR="6020" marT="802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46534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706564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76202"/>
            <a:ext cx="8191500" cy="574453"/>
          </a:xfrm>
        </p:spPr>
        <p:txBody>
          <a:bodyPr/>
          <a:lstStyle/>
          <a:p>
            <a:r>
              <a:rPr lang="en-US" sz="3733"/>
              <a:t>State NCD Deployment Status</a:t>
            </a:r>
          </a:p>
        </p:txBody>
      </p:sp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560A6EB4-89E8-42B4-8B42-8D4167AE4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8" y="6445377"/>
            <a:ext cx="665836" cy="1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B88D39-7680-4C0A-8107-59356A9BCD15}"/>
              </a:ext>
            </a:extLst>
          </p:cNvPr>
          <p:cNvGraphicFramePr>
            <a:graphicFrameLocks noGrp="1"/>
          </p:cNvGraphicFramePr>
          <p:nvPr/>
        </p:nvGraphicFramePr>
        <p:xfrm>
          <a:off x="266701" y="812800"/>
          <a:ext cx="8734424" cy="5881625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1304903">
                  <a:extLst>
                    <a:ext uri="{9D8B030D-6E8A-4147-A177-3AD203B41FA5}">
                      <a16:colId xmlns:a16="http://schemas.microsoft.com/office/drawing/2014/main" val="1587413820"/>
                    </a:ext>
                  </a:extLst>
                </a:gridCol>
                <a:gridCol w="1220245">
                  <a:extLst>
                    <a:ext uri="{9D8B030D-6E8A-4147-A177-3AD203B41FA5}">
                      <a16:colId xmlns:a16="http://schemas.microsoft.com/office/drawing/2014/main" val="134319851"/>
                    </a:ext>
                  </a:extLst>
                </a:gridCol>
                <a:gridCol w="1126605">
                  <a:extLst>
                    <a:ext uri="{9D8B030D-6E8A-4147-A177-3AD203B41FA5}">
                      <a16:colId xmlns:a16="http://schemas.microsoft.com/office/drawing/2014/main" val="2714881041"/>
                    </a:ext>
                  </a:extLst>
                </a:gridCol>
                <a:gridCol w="1155741">
                  <a:extLst>
                    <a:ext uri="{9D8B030D-6E8A-4147-A177-3AD203B41FA5}">
                      <a16:colId xmlns:a16="http://schemas.microsoft.com/office/drawing/2014/main" val="49737344"/>
                    </a:ext>
                  </a:extLst>
                </a:gridCol>
                <a:gridCol w="1087757">
                  <a:extLst>
                    <a:ext uri="{9D8B030D-6E8A-4147-A177-3AD203B41FA5}">
                      <a16:colId xmlns:a16="http://schemas.microsoft.com/office/drawing/2014/main" val="3283318974"/>
                    </a:ext>
                  </a:extLst>
                </a:gridCol>
                <a:gridCol w="1039196">
                  <a:extLst>
                    <a:ext uri="{9D8B030D-6E8A-4147-A177-3AD203B41FA5}">
                      <a16:colId xmlns:a16="http://schemas.microsoft.com/office/drawing/2014/main" val="476580801"/>
                    </a:ext>
                  </a:extLst>
                </a:gridCol>
                <a:gridCol w="895102">
                  <a:extLst>
                    <a:ext uri="{9D8B030D-6E8A-4147-A177-3AD203B41FA5}">
                      <a16:colId xmlns:a16="http://schemas.microsoft.com/office/drawing/2014/main" val="3273304980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1956092759"/>
                    </a:ext>
                  </a:extLst>
                </a:gridCol>
              </a:tblGrid>
              <a:tr h="496147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 Geography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Enrollment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Partial 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Total 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Referred to PHC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Examined at PHC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Diagnosed-DM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600" b="1" u="none" strike="noStrike">
                          <a:effectLst/>
                        </a:rPr>
                        <a:t>Diagnosed- HTN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289197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Bihar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13,42,334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83,513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3,55,697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1,10,857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367654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Meghalaya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2,60,509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8,677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13,379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8,862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65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933615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Manipur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1,89,010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9,236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23,705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5,499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3,850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796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1,616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960195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Jharkhand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1,20,140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14,075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28,418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11,221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75614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Goa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1,11,885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17,036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31,815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26,681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9,409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3,967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5,474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246898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Mizoram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 1,00,278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9,694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23,652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10,185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828106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Sikkim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67,162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3,681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17,549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4,418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302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729447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Uttarakhand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65,175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7,933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12,759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11,118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140760"/>
                  </a:ext>
                </a:extLst>
              </a:tr>
              <a:tr h="577427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Arunachal Pradesh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27,112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2,647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4,735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1,489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067077"/>
                  </a:ext>
                </a:extLst>
              </a:tr>
              <a:tr h="526288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900" u="none" strike="noStrike">
                          <a:effectLst/>
                        </a:rPr>
                        <a:t> Chandigarh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b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18,547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3,846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8,853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3,955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846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29457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46049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3E8A62-4E27-4C2C-9A38-1C04BD5D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65965"/>
            <a:ext cx="8572500" cy="1143839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700">
                <a:latin typeface="Arial"/>
                <a:cs typeface="Arial"/>
              </a:rPr>
              <a:t>Empower States to manage GOI-NCD</a:t>
            </a:r>
            <a:r>
              <a:rPr lang="en-US" sz="3700"/>
              <a:t/>
            </a:r>
            <a:br>
              <a:rPr lang="en-US" sz="3700"/>
            </a:br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F842387-6CFF-438F-BF0A-E919207CD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502367"/>
              </p:ext>
            </p:extLst>
          </p:nvPr>
        </p:nvGraphicFramePr>
        <p:xfrm>
          <a:off x="214282" y="837908"/>
          <a:ext cx="8745467" cy="5805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0198">
                  <a:extLst>
                    <a:ext uri="{9D8B030D-6E8A-4147-A177-3AD203B41FA5}">
                      <a16:colId xmlns:a16="http://schemas.microsoft.com/office/drawing/2014/main" val="3759207493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38030180"/>
                    </a:ext>
                  </a:extLst>
                </a:gridCol>
                <a:gridCol w="5459319">
                  <a:extLst>
                    <a:ext uri="{9D8B030D-6E8A-4147-A177-3AD203B41FA5}">
                      <a16:colId xmlns:a16="http://schemas.microsoft.com/office/drawing/2014/main" val="1471421062"/>
                    </a:ext>
                  </a:extLst>
                </a:gridCol>
              </a:tblGrid>
              <a:tr h="3487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Phase </a:t>
                      </a: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Next Steps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extLst>
                  <a:ext uri="{0D108BD9-81ED-4DB2-BD59-A6C34878D82A}">
                    <a16:rowId xmlns:a16="http://schemas.microsoft.com/office/drawing/2014/main" val="185367476"/>
                  </a:ext>
                </a:extLst>
              </a:tr>
              <a:tr h="14732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Phase-1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Download Line listing report from BSNL data center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states have downloaded</a:t>
                      </a:r>
                    </a:p>
                    <a:p>
                      <a:pPr marL="0" marR="0" lvl="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UP, MH, RJ,PB, OR,MP,UK, MH, KA, CG,TG</a:t>
                      </a: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Telangana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and Punjab States want to generate custom reports and have requested Database Architecture and schema training 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Dell team, with NIC ready to conduct the training in first week of November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Request Ministry to send official communication for training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extLst>
                  <a:ext uri="{0D108BD9-81ED-4DB2-BD59-A6C34878D82A}">
                    <a16:rowId xmlns:a16="http://schemas.microsoft.com/office/drawing/2014/main" val="4246493230"/>
                  </a:ext>
                </a:extLst>
              </a:tr>
              <a:tr h="25803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Phase-II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GOI-NCD hosting in SDC and integrating with states application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Telangana, West Bengal &amp; Tamil Nadu are interested to host GOI-NCD in SDC and have sent letters to Ministry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SOP and Guideline document prepared by Dell and reviewed by NIC and CHI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NIC has sent final document to Ministry on 20-Oct-20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Request Ministry to send SOP and Guideline document to States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Additionally, for easy on-boarding Dell has prepared detail On-boarding Kit 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Dell team in collaboration with NIC ready to conduct “Hosting GOINCD in SDC” training in first week of December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Request Ministry help for official communication for training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extLst>
                  <a:ext uri="{0D108BD9-81ED-4DB2-BD59-A6C34878D82A}">
                    <a16:rowId xmlns:a16="http://schemas.microsoft.com/office/drawing/2014/main" val="1126611724"/>
                  </a:ext>
                </a:extLst>
              </a:tr>
              <a:tr h="14035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Phase-III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GOI-NCD code access, and customize for states workflow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Telangana and Tamil Nadu are ready to do customization after hosting in SDC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Dell team in consultation with NIC will prepare Customization Guidelines (workflow or protocol) and Technical Governance Structure to be followed</a:t>
                      </a:r>
                    </a:p>
                    <a:p>
                      <a:pPr marL="342900" marR="0" lvl="0" indent="-342900">
                        <a:lnSpc>
                          <a:spcPct val="114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Institutional Governance structure and model is required to ensure states adhere to published guidelines. Request Ministry help to setup Institutional Governance structure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2473" marR="52473" marT="0" marB="0"/>
                </a:tc>
                <a:extLst>
                  <a:ext uri="{0D108BD9-81ED-4DB2-BD59-A6C34878D82A}">
                    <a16:rowId xmlns:a16="http://schemas.microsoft.com/office/drawing/2014/main" val="2356847670"/>
                  </a:ext>
                </a:extLst>
              </a:tr>
            </a:tbl>
          </a:graphicData>
        </a:graphic>
      </p:graphicFrame>
      <p:sp>
        <p:nvSpPr>
          <p:cNvPr id="4" name="Title 2">
            <a:extLst>
              <a:ext uri="{FF2B5EF4-FFF2-40B4-BE49-F238E27FC236}">
                <a16:creationId xmlns:a16="http://schemas.microsoft.com/office/drawing/2014/main" id="{F93E8A62-4E27-4C2C-9A38-1C04BD5D5936}"/>
              </a:ext>
            </a:extLst>
          </p:cNvPr>
          <p:cNvSpPr txBox="1">
            <a:spLocks/>
          </p:cNvSpPr>
          <p:nvPr/>
        </p:nvSpPr>
        <p:spPr>
          <a:xfrm>
            <a:off x="381000" y="65965"/>
            <a:ext cx="8548718" cy="5693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Empower States to manage GOI-NCD</a:t>
            </a:r>
            <a:endParaRPr kumimoji="0" lang="en-US" sz="3733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356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EE13-2EA3-457C-8071-B17B8007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26008"/>
            <a:ext cx="7886700" cy="1661993"/>
          </a:xfrm>
        </p:spPr>
        <p:txBody>
          <a:bodyPr/>
          <a:lstStyle/>
          <a:p>
            <a:r>
              <a:rPr lang="en-US" sz="5400">
                <a:solidFill>
                  <a:schemeClr val="bg1"/>
                </a:solidFill>
                <a:cs typeface="Arial"/>
              </a:rPr>
              <a:t>SOPs for State Data Centre</a:t>
            </a:r>
          </a:p>
        </p:txBody>
      </p:sp>
    </p:spTree>
    <p:extLst>
      <p:ext uri="{BB962C8B-B14F-4D97-AF65-F5344CB8AC3E}">
        <p14:creationId xmlns:p14="http://schemas.microsoft.com/office/powerpoint/2010/main" val="2325388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021249-634A-4936-A4E9-63CA6F1BE09B}"/>
              </a:ext>
            </a:extLst>
          </p:cNvPr>
          <p:cNvSpPr/>
          <p:nvPr/>
        </p:nvSpPr>
        <p:spPr>
          <a:xfrm>
            <a:off x="4838458" y="1079296"/>
            <a:ext cx="379046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IT Workshop - 2 </a:t>
            </a:r>
          </a:p>
          <a:p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Hosting GOI-NCD in SDC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D53C3-D2BE-45BA-B19E-74A87D2F04A6}"/>
              </a:ext>
            </a:extLst>
          </p:cNvPr>
          <p:cNvSpPr/>
          <p:nvPr/>
        </p:nvSpPr>
        <p:spPr>
          <a:xfrm>
            <a:off x="280987" y="1079296"/>
            <a:ext cx="391612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IT Workshop - 1 </a:t>
            </a:r>
          </a:p>
          <a:p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Data Base Walkthrough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0AF1307-18EB-4F27-9E1B-7BEB299BC603}"/>
              </a:ext>
            </a:extLst>
          </p:cNvPr>
          <p:cNvSpPr txBox="1">
            <a:spLocks/>
          </p:cNvSpPr>
          <p:nvPr/>
        </p:nvSpPr>
        <p:spPr>
          <a:xfrm>
            <a:off x="286445" y="1857364"/>
            <a:ext cx="4285555" cy="500063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Proposed 2 days workshop 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Target Audience: Will be conducted to the states IT teams who have access to line listing data, to understand NCD Data Flows and Database structures.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Agenda is to make the State IT teams comfortable to understand the database structure and with continuous practice they can pull their own custom reports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Workshop material preparation is in progress will be completed by mid of next week and will have a final revision with NIC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DC0A9D2-61C3-4396-8915-3C071464DD77}"/>
              </a:ext>
            </a:extLst>
          </p:cNvPr>
          <p:cNvSpPr txBox="1">
            <a:spLocks/>
          </p:cNvSpPr>
          <p:nvPr/>
        </p:nvSpPr>
        <p:spPr>
          <a:xfrm>
            <a:off x="4838457" y="1889760"/>
            <a:ext cx="3715930" cy="461107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Proposed 2 days  workshop 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Targeted Audience:  State IT teams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Agenda is to help interested states in Hosting GOI-NCD in SDC</a:t>
            </a:r>
          </a:p>
          <a:p>
            <a:pPr lvl="1" indent="-514350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►"/>
            </a:pPr>
            <a:r>
              <a:rPr lang="en-US" dirty="0">
                <a:uFill>
                  <a:solidFill>
                    <a:srgbClr val="FFFF00"/>
                  </a:solidFill>
                </a:uFill>
                <a:latin typeface="Arial" pitchFamily="34" charset="0"/>
                <a:cs typeface="Arial" pitchFamily="34" charset="0"/>
              </a:rPr>
              <a:t>For easy on-boarding Dell has prepared detail On-boarding Kit and  will get it reviewed with NIC Team.</a:t>
            </a:r>
          </a:p>
          <a:p>
            <a:pPr lvl="1" algn="just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</a:pPr>
            <a:endParaRPr lang="en-US" dirty="0">
              <a:uFill>
                <a:solidFill>
                  <a:srgbClr val="FFFF00"/>
                </a:solidFill>
              </a:u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AD5AE-7E28-41E5-8F5F-1923D4AB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58" y="71414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Proposed State Workshops</a:t>
            </a:r>
          </a:p>
        </p:txBody>
      </p:sp>
    </p:spTree>
    <p:extLst>
      <p:ext uri="{BB962C8B-B14F-4D97-AF65-F5344CB8AC3E}">
        <p14:creationId xmlns:p14="http://schemas.microsoft.com/office/powerpoint/2010/main" val="1110157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EE13-2EA3-457C-8071-B17B8007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26008"/>
            <a:ext cx="7886700" cy="830997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cs typeface="Arial"/>
              </a:rPr>
              <a:t>State Customization </a:t>
            </a:r>
          </a:p>
        </p:txBody>
      </p:sp>
    </p:spTree>
    <p:extLst>
      <p:ext uri="{BB962C8B-B14F-4D97-AF65-F5344CB8AC3E}">
        <p14:creationId xmlns:p14="http://schemas.microsoft.com/office/powerpoint/2010/main" val="179948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01B688D-314C-4187-905F-524A26D23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82" y="3500438"/>
            <a:ext cx="8370738" cy="327756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987" y="142852"/>
            <a:ext cx="8577263" cy="574453"/>
          </a:xfrm>
        </p:spPr>
        <p:txBody>
          <a:bodyPr wrap="square">
            <a:normAutofit/>
          </a:bodyPr>
          <a:lstStyle/>
          <a:p>
            <a:pPr algn="l"/>
            <a:r>
              <a:rPr lang="en-US" dirty="0">
                <a:solidFill>
                  <a:srgbClr val="0070C0"/>
                </a:solidFill>
              </a:rPr>
              <a:t>States Customization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A32498C-3FF2-4951-9A93-DDA839A5B428}"/>
              </a:ext>
            </a:extLst>
          </p:cNvPr>
          <p:cNvSpPr txBox="1">
            <a:spLocks/>
          </p:cNvSpPr>
          <p:nvPr/>
        </p:nvSpPr>
        <p:spPr>
          <a:xfrm>
            <a:off x="280986" y="942974"/>
            <a:ext cx="8334376" cy="398342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1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Option 1: Using </a:t>
            </a:r>
            <a:r>
              <a:rPr lang="en-US" sz="1600" b="1" dirty="0" err="1">
                <a:solidFill>
                  <a:schemeClr val="tx1"/>
                </a:solidFill>
              </a:rPr>
              <a:t>GoI</a:t>
            </a:r>
            <a:r>
              <a:rPr lang="en-US" sz="1600" b="1" dirty="0">
                <a:solidFill>
                  <a:schemeClr val="tx1"/>
                </a:solidFill>
              </a:rPr>
              <a:t> CPHC Platform as is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>
                <a:solidFill>
                  <a:schemeClr val="tx1"/>
                </a:solidFill>
              </a:rPr>
              <a:t>GoI</a:t>
            </a:r>
            <a:r>
              <a:rPr lang="en-US" sz="1600" dirty="0">
                <a:solidFill>
                  <a:schemeClr val="tx1"/>
                </a:solidFill>
              </a:rPr>
              <a:t> CPHC platform is hosted at State Data Center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All programs can leverage platform APIs to use common functional &amp; system modules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>
                <a:solidFill>
                  <a:schemeClr val="tx1"/>
                </a:solidFill>
              </a:rPr>
              <a:t>GoI</a:t>
            </a:r>
            <a:r>
              <a:rPr lang="en-US" sz="1600" dirty="0">
                <a:solidFill>
                  <a:schemeClr val="tx1"/>
                </a:solidFill>
              </a:rPr>
              <a:t> CPHC platform is linked with central system to send aggregated data. </a:t>
            </a:r>
          </a:p>
          <a:p>
            <a:pPr marL="0" indent="0" defTabSz="914377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F8BD34-FF58-4558-B5F3-92FCEE97AEAC}"/>
              </a:ext>
            </a:extLst>
          </p:cNvPr>
          <p:cNvSpPr txBox="1">
            <a:spLocks/>
          </p:cNvSpPr>
          <p:nvPr/>
        </p:nvSpPr>
        <p:spPr>
          <a:xfrm>
            <a:off x="280986" y="2500306"/>
            <a:ext cx="5066111" cy="398342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1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Option 2: Using Customized CPHC Platform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Aggregate data module will ensure required aggregated data is shared with central system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Core CPHC platform and database schema cannot be modified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Periodic software checks &amp; during upgrades to ensure software binaries are not updated or changed</a:t>
            </a:r>
          </a:p>
          <a:p>
            <a:pPr marL="0" indent="0" defTabSz="914377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321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0987" y="142852"/>
            <a:ext cx="8577263" cy="574453"/>
          </a:xfrm>
        </p:spPr>
        <p:txBody>
          <a:bodyPr wrap="square">
            <a:normAutofit/>
          </a:bodyPr>
          <a:lstStyle/>
          <a:p>
            <a:pPr algn="l"/>
            <a:r>
              <a:rPr lang="en-US" dirty="0">
                <a:solidFill>
                  <a:srgbClr val="0070C0"/>
                </a:solidFill>
              </a:rPr>
              <a:t>States Customization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3244788"/>
            <a:ext cx="4167610" cy="3613236"/>
          </a:xfrm>
        </p:spPr>
        <p:txBody>
          <a:bodyPr lIns="0" tIns="0" rIns="0" bIns="0" anchor="t"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Customize using configurations provided e.g. SMS templates, Email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Use state specific master data adhering to standards required for sending aggregates to central dashboard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Integrate with state specific software using APIs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Build custom UI using the existing APIs which can be deployed independently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Customized report using existing </a:t>
            </a:r>
            <a:r>
              <a:rPr lang="en-US" sz="1600" dirty="0" err="1">
                <a:solidFill>
                  <a:schemeClr val="tx1"/>
                </a:solidFill>
                <a:latin typeface="Arial"/>
                <a:cs typeface="Arial"/>
              </a:rPr>
              <a:t>GoI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-NCD APIs e.g. line listing </a:t>
            </a:r>
            <a:endParaRPr lang="en-US" sz="1600" dirty="0">
              <a:solidFill>
                <a:schemeClr val="tx1"/>
              </a:solidFill>
              <a:cs typeface="Arial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Develop reports by building read-only APIs on aggregate dataset</a:t>
            </a:r>
          </a:p>
          <a:p>
            <a:pPr marL="227965" indent="-227965">
              <a:lnSpc>
                <a:spcPct val="100000"/>
              </a:lnSpc>
            </a:pPr>
            <a:endParaRPr 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27965" indent="-227965">
              <a:lnSpc>
                <a:spcPct val="100000"/>
              </a:lnSpc>
            </a:pPr>
            <a:endParaRPr lang="en-US" sz="1867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349113A-2B1B-45F2-9409-DE056E92A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2" y="3294162"/>
            <a:ext cx="4057650" cy="3706738"/>
          </a:xfrm>
        </p:spPr>
        <p:txBody>
          <a:bodyPr lIns="0" tIns="0" rIns="0" bIns="0" anchor="t"/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Modify database schema &amp; current production API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Customize or change core modules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Remove / </a:t>
            </a:r>
            <a:r>
              <a:rPr lang="en-US" sz="1600" dirty="0" err="1">
                <a:solidFill>
                  <a:schemeClr val="tx1"/>
                </a:solidFill>
                <a:latin typeface="Arial"/>
                <a:cs typeface="Arial"/>
              </a:rPr>
              <a:t>undeploy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 any binaries packaged as part of </a:t>
            </a:r>
            <a:r>
              <a:rPr lang="en-US" sz="1600" dirty="0" err="1">
                <a:solidFill>
                  <a:schemeClr val="tx1"/>
                </a:solidFill>
                <a:latin typeface="Arial"/>
                <a:cs typeface="Arial"/>
              </a:rPr>
              <a:t>GoI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-NCD software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Change any deployment related scripts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Any of these changes can result in failure to upgrade to new versions of </a:t>
            </a:r>
            <a:r>
              <a:rPr lang="en-US" sz="1600" dirty="0" err="1">
                <a:solidFill>
                  <a:schemeClr val="tx1"/>
                </a:solidFill>
                <a:latin typeface="Arial"/>
                <a:cs typeface="Arial"/>
              </a:rPr>
              <a:t>GoI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-NCD software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EAA2D-66DB-4170-A34E-BE04B6C9DE0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85750" y="2690810"/>
            <a:ext cx="4057650" cy="381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States can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66D0C2-8A8A-4CF9-8BEA-94A2E7C3C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0602" y="2762248"/>
            <a:ext cx="4077633" cy="381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States can not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A32498C-3FF2-4951-9A93-DDA839A5B428}"/>
              </a:ext>
            </a:extLst>
          </p:cNvPr>
          <p:cNvSpPr txBox="1">
            <a:spLocks/>
          </p:cNvSpPr>
          <p:nvPr/>
        </p:nvSpPr>
        <p:spPr>
          <a:xfrm>
            <a:off x="280986" y="914400"/>
            <a:ext cx="8780568" cy="144303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lang="en-US" sz="1100" kern="1200" dirty="0" smtClean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914377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States can do limited customization in </a:t>
            </a:r>
            <a:r>
              <a:rPr lang="en-US" dirty="0" err="1">
                <a:solidFill>
                  <a:srgbClr val="000000"/>
                </a:solidFill>
              </a:rPr>
              <a:t>GoI</a:t>
            </a:r>
            <a:r>
              <a:rPr lang="en-US" dirty="0">
                <a:solidFill>
                  <a:srgbClr val="000000"/>
                </a:solidFill>
              </a:rPr>
              <a:t>-NCD software when hosting in State Data Centre</a:t>
            </a:r>
          </a:p>
          <a:p>
            <a:pPr marL="228594" indent="-228594" defTabSz="914377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State IT Team will be responsible for any customizations done on standard </a:t>
            </a:r>
            <a:r>
              <a:rPr lang="en-US" dirty="0" err="1">
                <a:solidFill>
                  <a:srgbClr val="000000"/>
                </a:solidFill>
              </a:rPr>
              <a:t>GoI</a:t>
            </a:r>
            <a:r>
              <a:rPr lang="en-US" dirty="0">
                <a:solidFill>
                  <a:srgbClr val="000000"/>
                </a:solidFill>
              </a:rPr>
              <a:t>-NCD software</a:t>
            </a:r>
          </a:p>
          <a:p>
            <a:pPr marL="228594" indent="-228594" defTabSz="914377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To ensure integrity and security of the GOI-NCD system, the following will be enforced in customization:</a:t>
            </a:r>
          </a:p>
          <a:p>
            <a:pPr marL="228594" indent="-228594" defTabSz="914377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17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EE13-2EA3-457C-8071-B17B8007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26008"/>
            <a:ext cx="7886700" cy="830997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State Requests</a:t>
            </a:r>
            <a:endParaRPr lang="en-US" sz="5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E0A355A9-3916-46A8-8788-6889A210941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4364" y="4426197"/>
            <a:ext cx="7331869" cy="1655763"/>
          </a:xfrm>
          <a:prstGeom prst="rect">
            <a:avLst/>
          </a:prstGeo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Tamil Nadu, West Bengal, </a:t>
            </a:r>
            <a:r>
              <a:rPr lang="en-US" sz="2800" dirty="0" err="1">
                <a:solidFill>
                  <a:schemeClr val="bg1"/>
                </a:solidFill>
              </a:rPr>
              <a:t>Telangana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88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60447" y="1214422"/>
            <a:ext cx="8623107" cy="5495925"/>
          </a:xfrm>
        </p:spPr>
        <p:txBody>
          <a:bodyPr vert="horz" lIns="0" tIns="0" rIns="0" bIns="0" anchor="t">
            <a:normAutofit fontScale="92500" lnSpcReduction="10000"/>
          </a:bodyPr>
          <a:lstStyle/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State request: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got access to line listing data; state has sent request to Ministry to conduct a training for understanding the data/database structure, so that state IT team can generate custom reports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Request Ministry to send official communication for training.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is interested in setting up NCD in State Datacenter and sent letters/mail to Ministry for approvals.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 Pending ministry approval/reply with guidelines.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Technical dependency:</a:t>
            </a: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is requesting for state specific customizations on the NCD system.</a:t>
            </a: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wants to integrate all state health apps – KCR Kit, Basti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Dawakhana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Kanti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Velugu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with NCD for single EHR</a:t>
            </a: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is very interested in the data as they want to utilize Aadhaar. Ministry guidance awaited on communication to states on the same.</a:t>
            </a:r>
          </a:p>
          <a:p>
            <a:pPr marL="685154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wants to start the PHC Mobile App pilot from Nov-01-2020 in Hyderabad area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971899-6198-40E1-AF7D-133C83C10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Program Update - </a:t>
            </a:r>
            <a:r>
              <a:rPr lang="en-US" dirty="0" err="1"/>
              <a:t>Telangana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9093"/>
      </p:ext>
    </p:extLst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64993" y="834968"/>
            <a:ext cx="8623107" cy="5606872"/>
          </a:xfrm>
        </p:spPr>
        <p:txBody>
          <a:bodyPr vert="horz" lIns="0" tIns="0" rIns="0" bIns="0" anchor="t">
            <a:normAutofit fontScale="92500" lnSpcReduction="20000"/>
          </a:bodyPr>
          <a:lstStyle/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State request: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is interested in setting up NCD in state datacenter.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has sent letters/mail to ministry for approvals. Pending ministry approval/reply with guidelines.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Requested sharing of complete source code for further customization as per State needs</a:t>
            </a:r>
          </a:p>
          <a:p>
            <a:pPr marL="0" lvl="1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Technical dependency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Request for screening data from MO portal to be included in dashboard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Feature to Search for any individual within the State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Master Data needs to be cleaned (Master data to be shared along with admin login)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Migration plan for existing data (Villages are open text which need to be mapped to village ids)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already has citizen database which they would like to use in GOI-NCD system so enrollment effort is reduced.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Unique ID for existing enrolments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Pilot in select locations (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Ramnad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/Villupuram)</a:t>
            </a:r>
          </a:p>
          <a:p>
            <a:pPr marL="0" lvl="1" indent="0">
              <a:spcBef>
                <a:spcPts val="800"/>
              </a:spcBef>
              <a:spcAft>
                <a:spcPts val="800"/>
              </a:spcAft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lvl="1" indent="0">
              <a:spcBef>
                <a:spcPts val="800"/>
              </a:spcBef>
              <a:spcAft>
                <a:spcPts val="800"/>
              </a:spcAft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67" dirty="0">
              <a:latin typeface="Arial" pitchFamily="34" charset="0"/>
              <a:cs typeface="Arial" pitchFamily="34" charset="0"/>
            </a:endParaRP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67" dirty="0">
              <a:latin typeface="Arial" pitchFamily="34" charset="0"/>
              <a:cs typeface="Arial" pitchFamily="34" charset="0"/>
            </a:endParaRP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67" dirty="0">
              <a:latin typeface="Arial" pitchFamily="34" charset="0"/>
              <a:cs typeface="Arial" pitchFamily="34" charset="0"/>
            </a:endParaRPr>
          </a:p>
          <a:p>
            <a:pPr marL="685165" lvl="1" indent="-227965"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67" dirty="0">
              <a:latin typeface="Arial" pitchFamily="34" charset="0"/>
              <a:cs typeface="Arial" pitchFamily="34" charset="0"/>
            </a:endParaRPr>
          </a:p>
          <a:p>
            <a:pPr marL="454660" lvl="1" indent="0">
              <a:spcBef>
                <a:spcPts val="0"/>
              </a:spcBef>
              <a:spcAft>
                <a:spcPts val="800"/>
              </a:spcAft>
              <a:buNone/>
            </a:pPr>
            <a:endParaRPr lang="en-IN" sz="18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Image result for tata trusts logo">
            <a:extLst>
              <a:ext uri="{FF2B5EF4-FFF2-40B4-BE49-F238E27FC236}">
                <a16:creationId xmlns:a16="http://schemas.microsoft.com/office/drawing/2014/main" id="{B837A7EF-5BC6-4D1B-A1AE-18ABBA60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8" y="6445377"/>
            <a:ext cx="665836" cy="1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E02B662-DEC9-40E2-AFCD-191D7CDDD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79991"/>
            <a:ext cx="8191500" cy="677108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dirty="0"/>
              <a:t>Program Update - Tamil Nadu </a:t>
            </a:r>
          </a:p>
        </p:txBody>
      </p:sp>
    </p:spTree>
    <p:extLst>
      <p:ext uri="{BB962C8B-B14F-4D97-AF65-F5344CB8AC3E}">
        <p14:creationId xmlns:p14="http://schemas.microsoft.com/office/powerpoint/2010/main" val="2473248033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96754" y="1370793"/>
            <a:ext cx="8623107" cy="4628372"/>
          </a:xfrm>
        </p:spPr>
        <p:txBody>
          <a:bodyPr vert="horz" lIns="0" tIns="0" rIns="0" bIns="0" anchor="t"/>
          <a:lstStyle/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State request: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is interested in setting up NCD in State Datacenter.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State has sent letters/mail to ministry for approvals. Pending ministry approval/reply with guidelines.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Technical dependency: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Need UI Customizations 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Bilingual with English and Bengali</a:t>
            </a:r>
          </a:p>
          <a:p>
            <a:pPr marL="685165" lvl="1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Gap analysis yet to be completed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27965" indent="-22796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454660" lvl="1" indent="0">
              <a:spcBef>
                <a:spcPts val="0"/>
              </a:spcBef>
              <a:spcAft>
                <a:spcPts val="800"/>
              </a:spcAft>
              <a:buNone/>
            </a:pPr>
            <a:endParaRPr lang="en-IN" sz="18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Image result for tata trusts logo">
            <a:extLst>
              <a:ext uri="{FF2B5EF4-FFF2-40B4-BE49-F238E27FC236}">
                <a16:creationId xmlns:a16="http://schemas.microsoft.com/office/drawing/2014/main" id="{09BF23B1-F97F-4ED5-A385-0B8CA0D7B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8" y="6445377"/>
            <a:ext cx="665836" cy="1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7BF17DC-F49A-4786-A9E4-2BA3145F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30200"/>
            <a:ext cx="8191500" cy="677108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dirty="0">
                <a:latin typeface="Arial"/>
                <a:cs typeface="Arial"/>
              </a:rPr>
              <a:t>Program Update - West Bengal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03792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4395-BADD-8943-B5A1-C15F72B4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6600" dirty="0"/>
              <a:t>         THANKS </a:t>
            </a:r>
          </a:p>
        </p:txBody>
      </p:sp>
    </p:spTree>
    <p:extLst>
      <p:ext uri="{BB962C8B-B14F-4D97-AF65-F5344CB8AC3E}">
        <p14:creationId xmlns:p14="http://schemas.microsoft.com/office/powerpoint/2010/main" val="854300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3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8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65891E-D5E7-49EC-A1F8-BF324F9A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6CD518-37A9-4305-892B-132CE6007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/>
          <a:lstStyle/>
          <a:p>
            <a:pPr marL="227965" indent="-227965"/>
            <a:r>
              <a:rPr lang="en-US" dirty="0">
                <a:latin typeface="Arial"/>
                <a:cs typeface="Arial"/>
              </a:rPr>
              <a:t>Finalizing requests from Three States such as </a:t>
            </a:r>
            <a:r>
              <a:rPr lang="en-US" dirty="0" err="1">
                <a:latin typeface="Arial"/>
                <a:cs typeface="Arial"/>
              </a:rPr>
              <a:t>Telangana</a:t>
            </a:r>
            <a:r>
              <a:rPr lang="en-US" dirty="0">
                <a:latin typeface="Arial"/>
                <a:cs typeface="Arial"/>
              </a:rPr>
              <a:t>, WB and TN for rolling out Central NCD App in these States and arriving at the procedure for the same </a:t>
            </a:r>
            <a:endParaRPr lang="en-US" dirty="0"/>
          </a:p>
          <a:p>
            <a:pPr marL="227965" indent="-227965"/>
            <a:r>
              <a:rPr lang="en-US" dirty="0">
                <a:latin typeface="Arial"/>
                <a:cs typeface="Arial"/>
              </a:rPr>
              <a:t>Decision on customization requested by these States</a:t>
            </a:r>
          </a:p>
          <a:p>
            <a:pPr marL="227965" indent="-227965"/>
            <a:r>
              <a:rPr lang="en-US" dirty="0">
                <a:latin typeface="Arial"/>
                <a:cs typeface="Arial"/>
              </a:rPr>
              <a:t>Finalizing the </a:t>
            </a:r>
            <a:r>
              <a:rPr lang="en-US" dirty="0" err="1">
                <a:latin typeface="Arial"/>
                <a:cs typeface="Arial"/>
              </a:rPr>
              <a:t>SoPs</a:t>
            </a:r>
            <a:r>
              <a:rPr lang="en-US" dirty="0">
                <a:latin typeface="Arial"/>
                <a:cs typeface="Arial"/>
              </a:rPr>
              <a:t> for State Data Centre</a:t>
            </a:r>
          </a:p>
          <a:p>
            <a:pPr marL="227965" indent="-227965"/>
            <a:r>
              <a:rPr lang="en-US" dirty="0" err="1">
                <a:latin typeface="Arial"/>
                <a:cs typeface="Arial"/>
              </a:rPr>
              <a:t>Buidling</a:t>
            </a:r>
            <a:r>
              <a:rPr lang="en-US" dirty="0">
                <a:latin typeface="Arial"/>
                <a:cs typeface="Arial"/>
              </a:rPr>
              <a:t> Technical Capacity inside NIC/CHI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00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208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FEC5-3BC1-4F96-9024-0A9F134C9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1882045"/>
            <a:ext cx="8572500" cy="664797"/>
          </a:xfrm>
        </p:spPr>
        <p:txBody>
          <a:bodyPr>
            <a:normAutofit fontScale="90000"/>
          </a:bodyPr>
          <a:lstStyle/>
          <a:p>
            <a:r>
              <a:rPr lang="en-US" sz="480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4086413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EE13-2EA3-457C-8071-B17B80071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075" y="986764"/>
            <a:ext cx="8572500" cy="738664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800">
                <a:latin typeface="Arial"/>
                <a:cs typeface="Arial"/>
              </a:rPr>
              <a:t>Infrastructure Updates</a:t>
            </a:r>
            <a:endParaRPr lang="en-US" sz="4800"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1349E4-8ABC-431E-8383-AA23278CAA32}"/>
              </a:ext>
            </a:extLst>
          </p:cNvPr>
          <p:cNvSpPr/>
          <p:nvPr/>
        </p:nvSpPr>
        <p:spPr>
          <a:xfrm>
            <a:off x="360802" y="2503583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cs typeface="Arial"/>
              </a:rPr>
              <a:t>Data Access to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cs typeface="Arial"/>
              </a:rPr>
              <a:t>Building capacity inside NIC/CHI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cs typeface="Arial"/>
              </a:rPr>
              <a:t>Infrastructure upgrade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cs typeface="Arial"/>
              </a:rPr>
              <a:t>ANM and ASHA Mobile App in </a:t>
            </a:r>
            <a:r>
              <a:rPr lang="en-US" sz="2000" err="1">
                <a:solidFill>
                  <a:schemeClr val="tx2"/>
                </a:solidFill>
                <a:cs typeface="Arial"/>
              </a:rPr>
              <a:t>Playstore</a:t>
            </a:r>
            <a:endParaRPr lang="en-US" sz="2000">
              <a:solidFill>
                <a:schemeClr val="tx2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  <a:cs typeface="Arial"/>
              </a:rPr>
              <a:t>BSNL Data Center Challenges</a:t>
            </a:r>
            <a:endParaRPr lang="en-US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310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xfrm>
            <a:off x="285750" y="71414"/>
            <a:ext cx="8572500" cy="57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lt1"/>
              </a:buClr>
              <a:buSzPts val="2800"/>
            </a:pPr>
            <a:r>
              <a:rPr lang="en-US" sz="3700" dirty="0">
                <a:solidFill>
                  <a:srgbClr val="0070C0"/>
                </a:solidFill>
                <a:latin typeface="Arial"/>
                <a:cs typeface="Arial"/>
              </a:rPr>
              <a:t>Data Access to States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C0209A-52F4-4055-8605-3E1893D77CAC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117268" y="714543"/>
          <a:ext cx="8869057" cy="6000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5972">
                  <a:extLst>
                    <a:ext uri="{9D8B030D-6E8A-4147-A177-3AD203B41FA5}">
                      <a16:colId xmlns:a16="http://schemas.microsoft.com/office/drawing/2014/main" val="4029877760"/>
                    </a:ext>
                  </a:extLst>
                </a:gridCol>
                <a:gridCol w="5843085">
                  <a:extLst>
                    <a:ext uri="{9D8B030D-6E8A-4147-A177-3AD203B41FA5}">
                      <a16:colId xmlns:a16="http://schemas.microsoft.com/office/drawing/2014/main" val="2942867456"/>
                    </a:ext>
                  </a:extLst>
                </a:gridCol>
              </a:tblGrid>
              <a:tr h="448424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</a:rPr>
                        <a:t>Solution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</a:rPr>
                        <a:t>Status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408252335"/>
                  </a:ext>
                </a:extLst>
              </a:tr>
              <a:tr h="134662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rial"/>
                        </a:rPr>
                        <a:t>3(b) Phase- I</a:t>
                      </a:r>
                      <a:endParaRPr lang="en-US" sz="1800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rial"/>
                        </a:rPr>
                        <a:t>Immediate Data Access to all 28 states with 24-hour delay </a:t>
                      </a:r>
                      <a:endParaRPr lang="en-US" sz="180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latin typeface="Arial"/>
                        </a:rPr>
                        <a:t>Access enabled and credentials communicated to all states</a:t>
                      </a:r>
                      <a:endParaRPr lang="en-US" sz="18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latin typeface="Arial"/>
                        </a:rPr>
                        <a:t>Eight states (Karnataka, Rajasthan, Punjab, Orissa, Madya Pradesh, Haryana, Uttaranchal and Maharashtra) have downloaded data   </a:t>
                      </a:r>
                      <a:endParaRPr lang="en-US" sz="180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103589939"/>
                  </a:ext>
                </a:extLst>
              </a:tr>
              <a:tr h="2900421"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/>
                        <a:t>3(b) Phase- II</a:t>
                      </a:r>
                      <a:endParaRPr lang="en-US" sz="1800"/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/>
                        <a:t>Atomic database per state. i.e. States Data in Central IT Infrastructure </a:t>
                      </a:r>
                      <a:endParaRPr lang="en-US" sz="1800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/>
                        <a:t>(Temporarily provisioned by Centre) </a:t>
                      </a:r>
                      <a:endParaRPr lang="en-US" sz="180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· Approach and Design validated by NIC </a:t>
                      </a:r>
                      <a:endParaRPr lang="en-US" sz="1800" b="0" i="0" u="none" strike="noStrike" noProof="0">
                        <a:latin typeface="Arial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· Dell team developed software in July &amp; Aug </a:t>
                      </a:r>
                      <a:endParaRPr lang="en-US" sz="1800"/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· Demo provided to NIC in Staging environment </a:t>
                      </a:r>
                      <a:endParaRPr lang="en-US" sz="18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Software changes rolled out to production – Aug 24</a:t>
                      </a:r>
                      <a:r>
                        <a:rPr lang="en-US" sz="1800" b="0" i="0" u="none" strike="noStrike" baseline="30000" noProof="0"/>
                        <a:t>th</a:t>
                      </a:r>
                      <a:r>
                        <a:rPr lang="en-US" sz="1800" b="0" i="0" u="none" strike="noStrike" noProof="0"/>
                        <a:t> ·       </a:t>
                      </a:r>
                      <a:endParaRPr lang="en-US" sz="18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1" i="0" u="none" strike="noStrike" noProof="0"/>
                        <a:t>For deploying(atomic database) the first state, data backup is necessary to ensure there is no data loss</a:t>
                      </a:r>
                      <a:endParaRPr lang="en-US" sz="18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Currently it is not working. CHI is working with BSNL to resolve this.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/>
                        <a:t>For create more states database, additional infrastructure required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376458217"/>
                  </a:ext>
                </a:extLst>
              </a:tr>
              <a:tr h="103586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rial"/>
                        </a:rPr>
                        <a:t>3(a) States Hosting Data locally in State Data Centre (SDC)  </a:t>
                      </a:r>
                      <a:endParaRPr lang="en-US" sz="180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 dirty="0">
                          <a:latin typeface="Arial"/>
                        </a:rPr>
                        <a:t>Few states have sent request to NIC for infrastructure requirement</a:t>
                      </a:r>
                      <a:endParaRPr lang="en-US" sz="1800" b="0" i="0" u="none" strike="noStrike" noProof="0" dirty="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 dirty="0">
                          <a:latin typeface="Arial"/>
                        </a:rPr>
                        <a:t>Infrastructure Sizing for Small and Large states prepared by Dell in consultation with NIC </a:t>
                      </a:r>
                      <a:endParaRPr lang="en-US" sz="1800" b="0" i="0" u="none" strike="noStrike" noProof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65495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43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xfrm>
            <a:off x="304800" y="343919"/>
            <a:ext cx="8412480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lt1"/>
              </a:buClr>
              <a:buSzPts val="2800"/>
            </a:pPr>
            <a:r>
              <a:rPr lang="en-US" sz="3700">
                <a:latin typeface="Arial"/>
                <a:cs typeface="Arial"/>
              </a:rPr>
              <a:t>Building Technical Capacity inside CHI/NIC </a:t>
            </a:r>
            <a:endParaRPr lang="en-US" sz="3700">
              <a:cs typeface="Arial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 flipH="1">
            <a:off x="116188" y="1518990"/>
            <a:ext cx="8534336" cy="5267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Shared </a:t>
            </a:r>
            <a:r>
              <a:rPr lang="en-US" dirty="0" err="1">
                <a:ea typeface="+mn-lt"/>
                <a:cs typeface="+mn-lt"/>
              </a:rPr>
              <a:t>Microservice</a:t>
            </a:r>
            <a:r>
              <a:rPr lang="en-US" dirty="0">
                <a:ea typeface="+mn-lt"/>
                <a:cs typeface="+mn-lt"/>
              </a:rPr>
              <a:t>, Architecture and Database Design Documents to NIC and CHI</a:t>
            </a:r>
            <a:endParaRPr lang="en-US" dirty="0"/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Provide Application demo, Completed Architecture and design walkthrough to NIC </a:t>
            </a: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Container orchestration from </a:t>
            </a:r>
            <a:r>
              <a:rPr lang="en-US" dirty="0" err="1">
                <a:ea typeface="+mn-lt"/>
                <a:cs typeface="+mn-lt"/>
              </a:rPr>
              <a:t>Docker</a:t>
            </a:r>
            <a:r>
              <a:rPr lang="en-US" dirty="0">
                <a:ea typeface="+mn-lt"/>
                <a:cs typeface="+mn-lt"/>
              </a:rPr>
              <a:t> to </a:t>
            </a:r>
            <a:r>
              <a:rPr lang="en-US" dirty="0" err="1">
                <a:ea typeface="+mn-lt"/>
                <a:cs typeface="+mn-lt"/>
              </a:rPr>
              <a:t>Kubernetes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NIC asked for the migration</a:t>
            </a: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Dell team has completed and ready for rollout in Production</a:t>
            </a: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 Not rolled out in production due to limited human resources capacity in TSU (Technical support unit)</a:t>
            </a:r>
            <a:endParaRPr lang="en-US" dirty="0">
              <a:cs typeface="Arial"/>
            </a:endParaRP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Data </a:t>
            </a:r>
            <a:r>
              <a:rPr lang="en-US" dirty="0" err="1">
                <a:ea typeface="+mn-lt"/>
                <a:cs typeface="+mn-lt"/>
              </a:rPr>
              <a:t>sharding</a:t>
            </a:r>
            <a:r>
              <a:rPr lang="en-US" dirty="0">
                <a:ea typeface="+mn-lt"/>
                <a:cs typeface="+mn-lt"/>
              </a:rPr>
              <a:t> (Option 3B) in Central Data center requires additional human resources in TSU</a:t>
            </a: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Waiting for new team members from CHI to start hand-holding </a:t>
            </a:r>
            <a:endParaRPr lang="en-US" dirty="0">
              <a:cs typeface="Arial"/>
            </a:endParaRP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endParaRPr lang="en-US" dirty="0">
              <a:solidFill>
                <a:srgbClr val="444444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469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xfrm>
            <a:off x="304800" y="343919"/>
            <a:ext cx="8412480" cy="5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lt1"/>
              </a:buClr>
              <a:buSzPts val="2800"/>
            </a:pPr>
            <a:r>
              <a:rPr lang="en-US" sz="3700">
                <a:latin typeface="Arial"/>
                <a:cs typeface="Arial"/>
              </a:rPr>
              <a:t>Infrastructure Upgrade</a:t>
            </a:r>
            <a:endParaRPr lang="en-US"/>
          </a:p>
        </p:txBody>
      </p:sp>
      <p:sp>
        <p:nvSpPr>
          <p:cNvPr id="243" name="Google Shape;243;p10"/>
          <p:cNvSpPr txBox="1"/>
          <p:nvPr/>
        </p:nvSpPr>
        <p:spPr>
          <a:xfrm flipH="1">
            <a:off x="116188" y="1071547"/>
            <a:ext cx="8534336" cy="50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/>
              <a:t>Current infrastructure is minimal, and infrastructure upgrade is required for below reasons.</a:t>
            </a:r>
            <a:endParaRPr lang="en-US" dirty="0">
              <a:cs typeface="Arial"/>
            </a:endParaRP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For activating atomic databases for all States in Central data center, additional infrastructure is required. </a:t>
            </a:r>
            <a:endParaRPr lang="en-US" dirty="0">
              <a:solidFill>
                <a:srgbClr val="444444"/>
              </a:solidFill>
              <a:ea typeface="+mn-lt"/>
              <a:cs typeface="+mn-lt"/>
            </a:endParaRP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GOI-NCD deployed in Central data center can handle approx. 4Crore enrollments. </a:t>
            </a: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Currently 6.4Crore+ are enrolled. By end of this year, it may reach 8Crore enrollments.</a:t>
            </a:r>
            <a:endParaRPr lang="en-US" dirty="0">
              <a:solidFill>
                <a:srgbClr val="444444"/>
              </a:solidFill>
              <a:ea typeface="+mn-lt"/>
              <a:cs typeface="+mn-lt"/>
            </a:endParaRP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States are asking for reports which can help in effective program administration. Dell developed feature but could not be rolled out as it requires infrastructure upgrade</a:t>
            </a:r>
            <a:endParaRPr lang="en-US" dirty="0">
              <a:solidFill>
                <a:srgbClr val="444444"/>
              </a:solidFill>
              <a:ea typeface="+mn-lt"/>
              <a:cs typeface="+mn-lt"/>
            </a:endParaRPr>
          </a:p>
          <a:p>
            <a:pPr marL="685165" lvl="1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rgbClr val="444444"/>
                </a:solidFill>
                <a:ea typeface="+mn-lt"/>
                <a:cs typeface="+mn-lt"/>
              </a:rPr>
              <a:t>States have also written letter to Ministry about application performance and all details shared with NIC.</a:t>
            </a: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Prepared proposal in consultation with NIC and file is under </a:t>
            </a:r>
            <a:r>
              <a:rPr lang="en-US" dirty="0" smtClean="0">
                <a:ea typeface="+mn-lt"/>
                <a:cs typeface="+mn-lt"/>
              </a:rPr>
              <a:t>review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138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B6CC4-6393-460B-9AB4-7B07FAFD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30201"/>
            <a:ext cx="8191500" cy="2031325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dirty="0"/>
              <a:t>Building Technical Capacity inside CHI/NIC </a:t>
            </a:r>
          </a:p>
          <a:p>
            <a:pPr algn="l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32BC-A543-43DB-8A6A-280B372AA7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0077" y="1643050"/>
            <a:ext cx="8386765" cy="4788960"/>
          </a:xfrm>
        </p:spPr>
        <p:txBody>
          <a:bodyPr vert="horz" lIns="0" tIns="0" rIns="0" bIns="0" anchor="t">
            <a:noAutofit/>
          </a:bodyPr>
          <a:lstStyle/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  <a:buFont typeface="Arial,Sans-Serif" panose="020B0604020202020204" pitchFamily="34" charset="0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Shared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Microservice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Architecture and Database Design Documents to NIC and CHI</a:t>
            </a:r>
            <a:endParaRPr lang="en-US" sz="1800" dirty="0">
              <a:latin typeface="Arial" pitchFamily="34" charset="0"/>
              <a:ea typeface="+mn-lt"/>
              <a:cs typeface="Arial" pitchFamily="34" charset="0"/>
            </a:endParaRP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  <a:buFont typeface="Arial,Sans-Serif" panose="020B0604020202020204" pitchFamily="34" charset="0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Provide Application demo, Completed Architecture and design walkthrough to NIC </a:t>
            </a:r>
            <a:endParaRPr lang="en-US" sz="1800" dirty="0">
              <a:latin typeface="Arial" pitchFamily="34" charset="0"/>
              <a:ea typeface="+mn-lt"/>
              <a:cs typeface="Arial" pitchFamily="34" charset="0"/>
            </a:endParaRP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</a:pP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Working with NIC team to setup GOI-NCD Test environment in NIC data center</a:t>
            </a: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</a:pP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First state </a:t>
            </a:r>
            <a:r>
              <a:rPr lang="en-US" sz="1800" dirty="0" err="1">
                <a:latin typeface="Arial" pitchFamily="34" charset="0"/>
                <a:ea typeface="+mn-lt"/>
                <a:cs typeface="Arial" pitchFamily="34" charset="0"/>
              </a:rPr>
              <a:t>Telangana</a:t>
            </a: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 Data </a:t>
            </a:r>
            <a:r>
              <a:rPr lang="en-US" sz="1800" dirty="0" err="1">
                <a:latin typeface="Arial" pitchFamily="34" charset="0"/>
                <a:ea typeface="+mn-lt"/>
                <a:cs typeface="Arial" pitchFamily="34" charset="0"/>
              </a:rPr>
              <a:t>sharding</a:t>
            </a: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 (Atomic specific database) to be completed on 1-Nov-20</a:t>
            </a: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</a:pP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More states data </a:t>
            </a:r>
            <a:r>
              <a:rPr lang="en-US" sz="1800" dirty="0" err="1">
                <a:latin typeface="Arial" pitchFamily="34" charset="0"/>
                <a:ea typeface="+mn-lt"/>
                <a:cs typeface="Arial" pitchFamily="34" charset="0"/>
              </a:rPr>
              <a:t>sharding</a:t>
            </a: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 requires additional human resources in CHI</a:t>
            </a: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</a:pP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Container orchestration from </a:t>
            </a:r>
            <a:r>
              <a:rPr lang="en-US" sz="1800" dirty="0" err="1">
                <a:latin typeface="Arial" pitchFamily="34" charset="0"/>
                <a:ea typeface="+mn-lt"/>
                <a:cs typeface="Arial" pitchFamily="34" charset="0"/>
              </a:rPr>
              <a:t>Docker</a:t>
            </a: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 to </a:t>
            </a:r>
            <a:r>
              <a:rPr lang="en-US" sz="1800" dirty="0" err="1">
                <a:latin typeface="Arial" pitchFamily="34" charset="0"/>
                <a:ea typeface="+mn-lt"/>
                <a:cs typeface="Arial" pitchFamily="34" charset="0"/>
              </a:rPr>
              <a:t>Kubernetes</a:t>
            </a:r>
            <a:r>
              <a:rPr lang="en-US" sz="1800" dirty="0">
                <a:latin typeface="Arial" pitchFamily="34" charset="0"/>
                <a:ea typeface="+mn-lt"/>
                <a:cs typeface="Arial" pitchFamily="34" charset="0"/>
              </a:rPr>
              <a:t>  completed. Not rolled out in production due to limited human resources capacity in TSU (Technical support unit)</a:t>
            </a:r>
          </a:p>
          <a:p>
            <a:pPr marL="227965" indent="-227965">
              <a:lnSpc>
                <a:spcPct val="150000"/>
              </a:lnSpc>
              <a:spcBef>
                <a:spcPts val="0"/>
              </a:spcBef>
              <a:spcAft>
                <a:spcPct val="15000"/>
              </a:spcAft>
              <a:buFont typeface="Arial,Sans-Serif" panose="020B0604020202020204" pitchFamily="34" charset="0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Waiting for new team members from CHI and NIC to start hand-holding </a:t>
            </a:r>
            <a:endParaRPr lang="en-US" sz="1800" dirty="0">
              <a:latin typeface="Arial" pitchFamily="34" charset="0"/>
              <a:ea typeface="+mn-lt"/>
              <a:cs typeface="Arial" pitchFamily="34" charset="0"/>
            </a:endParaRPr>
          </a:p>
          <a:p>
            <a:pPr marL="227965" indent="-227965">
              <a:spcBef>
                <a:spcPts val="0"/>
              </a:spcBef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56408"/>
      </p:ext>
    </p:extLst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xfrm>
            <a:off x="304800" y="142852"/>
            <a:ext cx="8412480" cy="5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lt1"/>
              </a:buClr>
              <a:buSzPts val="2800"/>
            </a:pPr>
            <a:r>
              <a:rPr lang="en-US" sz="3700" dirty="0">
                <a:latin typeface="Arial"/>
                <a:cs typeface="Arial"/>
              </a:rPr>
              <a:t>ANM and ASHA Mobile App in </a:t>
            </a:r>
            <a:r>
              <a:rPr lang="en-US" sz="3700" dirty="0" err="1">
                <a:latin typeface="Arial"/>
                <a:cs typeface="Arial"/>
              </a:rPr>
              <a:t>Playstore</a:t>
            </a:r>
            <a:endParaRPr lang="en-US" dirty="0"/>
          </a:p>
        </p:txBody>
      </p:sp>
      <p:sp>
        <p:nvSpPr>
          <p:cNvPr id="243" name="Google Shape;243;p10"/>
          <p:cNvSpPr txBox="1"/>
          <p:nvPr/>
        </p:nvSpPr>
        <p:spPr>
          <a:xfrm flipH="1">
            <a:off x="150824" y="714357"/>
            <a:ext cx="8534336" cy="104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CHI shortlisted AAA technologies as Security Auditor for GOI-NCD Application</a:t>
            </a:r>
            <a:endParaRPr lang="en-US" dirty="0">
              <a:cs typeface="Arial"/>
            </a:endParaRPr>
          </a:p>
          <a:p>
            <a:pPr marL="227965" indent="-227965">
              <a:spcBef>
                <a:spcPts val="1600"/>
              </a:spcBef>
              <a:spcAft>
                <a:spcPct val="15000"/>
              </a:spcAft>
              <a:buClr>
                <a:srgbClr val="80808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Mobile Application Security audit is complete and requires approval on below </a:t>
            </a:r>
            <a:r>
              <a:rPr lang="en-US" dirty="0" smtClean="0">
                <a:ea typeface="+mn-lt"/>
                <a:cs typeface="+mn-lt"/>
              </a:rPr>
              <a:t>issues</a:t>
            </a:r>
            <a:endParaRPr lang="en-US" dirty="0">
              <a:cs typeface="Arial"/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69D7D4CC-88A4-4104-AF93-42274EAF06C3}"/>
              </a:ext>
            </a:extLst>
          </p:cNvPr>
          <p:cNvGraphicFramePr>
            <a:graphicFrameLocks/>
          </p:cNvGraphicFramePr>
          <p:nvPr/>
        </p:nvGraphicFramePr>
        <p:xfrm>
          <a:off x="225136" y="2000272"/>
          <a:ext cx="877649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368">
                  <a:extLst>
                    <a:ext uri="{9D8B030D-6E8A-4147-A177-3AD203B41FA5}">
                      <a16:colId xmlns:a16="http://schemas.microsoft.com/office/drawing/2014/main" val="2231257807"/>
                    </a:ext>
                  </a:extLst>
                </a:gridCol>
                <a:gridCol w="4039760">
                  <a:extLst>
                    <a:ext uri="{9D8B030D-6E8A-4147-A177-3AD203B41FA5}">
                      <a16:colId xmlns:a16="http://schemas.microsoft.com/office/drawing/2014/main" val="2509665705"/>
                    </a:ext>
                  </a:extLst>
                </a:gridCol>
                <a:gridCol w="2429367">
                  <a:extLst>
                    <a:ext uri="{9D8B030D-6E8A-4147-A177-3AD203B41FA5}">
                      <a16:colId xmlns:a16="http://schemas.microsoft.com/office/drawing/2014/main" val="1990109531"/>
                    </a:ext>
                  </a:extLst>
                </a:gridCol>
              </a:tblGrid>
              <a:tr h="35277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tx2"/>
                          </a:solidFill>
                        </a:rPr>
                        <a:t>Issue Details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tx2"/>
                          </a:solidFill>
                        </a:rPr>
                        <a:t>Dell  &amp; AAA Technologies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tx2"/>
                          </a:solidFill>
                        </a:rPr>
                        <a:t>NIC/CHI</a:t>
                      </a:r>
                      <a:endParaRPr lang="en-US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1446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External Storage is assigned for Data Storage 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effectLst/>
                          <a:latin typeface="Arial"/>
                        </a:rPr>
                        <a:t>there is no alternative for that either restrict these permissions </a:t>
                      </a:r>
                      <a:endParaRPr lang="en-US" sz="160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>
                          <a:effectLst/>
                        </a:rPr>
                        <a:t>Requires division approval about risk acceptance</a:t>
                      </a:r>
                      <a:endParaRPr lang="en-US" sz="160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8997304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Dangerous Permissions are allowed in the app 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there is no alternative for that either restrict these permissions 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Requires division approval about risk acceptance</a:t>
                      </a:r>
                    </a:p>
                    <a:p>
                      <a:pPr marL="0" lvl="0" algn="l" defTabSz="914377">
                        <a:buNone/>
                      </a:pP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04209674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Improper Export of Android Application Components 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there is no alternative that for third party broadcast receiver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Requires division approval about risk acceptance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7205005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Dangerous Http Methods are Enabled in the application (OPTIONS) 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AAA--&gt; </a:t>
                      </a:r>
                      <a:r>
                        <a:rPr lang="en-US" sz="1600" b="0" i="0" u="none" strike="noStrike" kern="1200" noProof="0">
                          <a:effectLst/>
                        </a:rPr>
                        <a:t>Disabled OPTIONS method 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Dell --&gt; Explained why there is no risk.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Arial"/>
                        </a:rPr>
                        <a:t>NIC is reviewing it</a:t>
                      </a:r>
                      <a:endParaRPr lang="en-US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788395592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Path Disclosure is possible in the app </a:t>
                      </a:r>
                      <a:endParaRPr 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 agreed to fix next release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 is reviewing it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52103758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  <a:latin typeface="Arial"/>
                        </a:rPr>
                        <a:t>Java hash code is used in the app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AAA--&gt; Remove third party files.</a:t>
                      </a:r>
                      <a:endParaRPr lang="en-US"/>
                    </a:p>
                    <a:p>
                      <a:pPr marL="0" lvl="0" algn="l">
                        <a:buNone/>
                      </a:pPr>
                      <a:r>
                        <a:rPr lang="en-US" sz="1600" b="0" i="0" u="none" strike="noStrike" kern="1200" noProof="0">
                          <a:effectLst/>
                        </a:rPr>
                        <a:t>Dell--&gt; Not possible as it is opensource code 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 is reviewing it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604606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9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lt1"/>
              </a:buClr>
              <a:buSzPts val="2800"/>
            </a:pPr>
            <a:r>
              <a:rPr lang="en-US" sz="3700" dirty="0">
                <a:solidFill>
                  <a:srgbClr val="0070C0"/>
                </a:solidFill>
                <a:latin typeface="Arial"/>
                <a:cs typeface="Arial"/>
              </a:rPr>
              <a:t>BSNL Data Center Challenges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8B1DEBC-8183-457A-A6EF-AB7AF7E7B06C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285750" y="1600201"/>
          <a:ext cx="8572495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569">
                  <a:extLst>
                    <a:ext uri="{9D8B030D-6E8A-4147-A177-3AD203B41FA5}">
                      <a16:colId xmlns:a16="http://schemas.microsoft.com/office/drawing/2014/main" val="2231257807"/>
                    </a:ext>
                  </a:extLst>
                </a:gridCol>
                <a:gridCol w="1834443">
                  <a:extLst>
                    <a:ext uri="{9D8B030D-6E8A-4147-A177-3AD203B41FA5}">
                      <a16:colId xmlns:a16="http://schemas.microsoft.com/office/drawing/2014/main" val="2509665705"/>
                    </a:ext>
                  </a:extLst>
                </a:gridCol>
                <a:gridCol w="2196041">
                  <a:extLst>
                    <a:ext uri="{9D8B030D-6E8A-4147-A177-3AD203B41FA5}">
                      <a16:colId xmlns:a16="http://schemas.microsoft.com/office/drawing/2014/main" val="1990109531"/>
                    </a:ext>
                  </a:extLst>
                </a:gridCol>
                <a:gridCol w="3104442">
                  <a:extLst>
                    <a:ext uri="{9D8B030D-6E8A-4147-A177-3AD203B41FA5}">
                      <a16:colId xmlns:a16="http://schemas.microsoft.com/office/drawing/2014/main" val="228085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Ticket #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</a:rPr>
                        <a:t>Date Raised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</a:rPr>
                        <a:t>Description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</a:rPr>
                        <a:t>Remarks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1446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CS061197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 13th August - 2020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Database Backup</a:t>
                      </a:r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Blocker for </a:t>
                      </a:r>
                      <a:r>
                        <a:rPr lang="en-US" err="1">
                          <a:effectLst/>
                        </a:rPr>
                        <a:t>Karantaka</a:t>
                      </a:r>
                      <a:r>
                        <a:rPr lang="en-US">
                          <a:effectLst/>
                        </a:rPr>
                        <a:t> Data </a:t>
                      </a:r>
                      <a:r>
                        <a:rPr lang="en-US" err="1">
                          <a:effectLst/>
                        </a:rPr>
                        <a:t>sharding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Informed BSNL 1 month 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8997304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CS061185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13th August - 2020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Merging of resources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Required for better performance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04209674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CS061556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17th August - 2020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 Inventory allocated to NCD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Requested through mail on 13th August – 2020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7205005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CS061504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16th August - 2020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Storage IOPS Speed confirmation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endParaRPr 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788395592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CS060844/CS060822 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10th August - 2020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Network Latency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lvl="0" algn="l" defTabSz="914377" rtl="0" eaLnBrk="1" latinLnBrk="0" hangingPunct="1">
                        <a:buNone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Temporary solution provided. Issue can occur anytime and impacts deployment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5210375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9E4C38C-2A05-4C35-8342-DDD49F3CCF01}"/>
              </a:ext>
            </a:extLst>
          </p:cNvPr>
          <p:cNvSpPr txBox="1"/>
          <p:nvPr/>
        </p:nvSpPr>
        <p:spPr>
          <a:xfrm>
            <a:off x="3543300" y="3200401"/>
            <a:ext cx="6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9611BD-C9B6-405A-86EC-9521A24B3716}"/>
              </a:ext>
            </a:extLst>
          </p:cNvPr>
          <p:cNvSpPr txBox="1"/>
          <p:nvPr/>
        </p:nvSpPr>
        <p:spPr>
          <a:xfrm>
            <a:off x="3543300" y="3200401"/>
            <a:ext cx="6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2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C3E02C-8E19-4028-A54C-20308CCF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86" y="167185"/>
            <a:ext cx="8572500" cy="517064"/>
          </a:xfrm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0070C0"/>
                </a:solidFill>
                <a:latin typeface="+mj-lt"/>
              </a:rPr>
              <a:t>Objectives for NCD Dashboard Redesign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107A099-72D4-43C3-B3CA-D81343C8EB1D}"/>
              </a:ext>
            </a:extLst>
          </p:cNvPr>
          <p:cNvGraphicFramePr/>
          <p:nvPr/>
        </p:nvGraphicFramePr>
        <p:xfrm>
          <a:off x="1245870" y="1210360"/>
          <a:ext cx="5966460" cy="522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4673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E44EC1-02E0-40CA-B8DC-9739A534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16" y="107762"/>
            <a:ext cx="5867615" cy="443198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PHC Mobile App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53FF79-D163-46EE-A182-DF97DB650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717" y="1309574"/>
            <a:ext cx="3958258" cy="4206239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Completed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Pilot with Tata Trusts Volunteers and PHC Doctors.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User Interviews </a:t>
            </a:r>
            <a:r>
              <a:rPr lang="en-US" sz="20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were conducted &amp; the feedback was looped in back as improvements</a:t>
            </a:r>
          </a:p>
          <a:p>
            <a:pPr marL="0" indent="0"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Upcoming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i="1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Version 1 launch in October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38334-947D-4E02-832A-1D7E2ED92BFF}"/>
              </a:ext>
            </a:extLst>
          </p:cNvPr>
          <p:cNvSpPr/>
          <p:nvPr/>
        </p:nvSpPr>
        <p:spPr>
          <a:xfrm>
            <a:off x="4751702" y="712106"/>
            <a:ext cx="3958259" cy="4164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Version 1 Features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768254F-3918-4462-BA0F-ADDDC4A214E8}"/>
              </a:ext>
            </a:extLst>
          </p:cNvPr>
          <p:cNvSpPr txBox="1">
            <a:spLocks/>
          </p:cNvSpPr>
          <p:nvPr/>
        </p:nvSpPr>
        <p:spPr>
          <a:xfrm>
            <a:off x="4751703" y="1341943"/>
            <a:ext cx="3680083" cy="4419600"/>
          </a:xfrm>
          <a:prstGeom prst="rect">
            <a:avLst/>
          </a:prstGeom>
        </p:spPr>
        <p:txBody>
          <a:bodyPr lIns="0" tIns="0" rIns="0" bIns="0"/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6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867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66773" indent="-152396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467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Login &amp; Search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PHC Dashboard &amp; </a:t>
            </a:r>
            <a:r>
              <a:rPr lang="en-US" sz="2000" dirty="0" err="1">
                <a:solidFill>
                  <a:schemeClr val="tx1"/>
                </a:solidFill>
              </a:rPr>
              <a:t>Subcenter</a:t>
            </a:r>
            <a:r>
              <a:rPr lang="en-US" sz="2000" dirty="0">
                <a:solidFill>
                  <a:schemeClr val="tx1"/>
                </a:solidFill>
              </a:rPr>
              <a:t> wise Indicators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Quick Enrolment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Initial Assessment – Vitals, History, Medication, Symptoms, Physical Examination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Disease Sections - Hypertension, Diabetes, Oral, Cervical &amp; Breast Cancers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D3D1A4-475F-4BFB-AE46-041E4400CEDC}"/>
              </a:ext>
            </a:extLst>
          </p:cNvPr>
          <p:cNvSpPr/>
          <p:nvPr/>
        </p:nvSpPr>
        <p:spPr>
          <a:xfrm>
            <a:off x="106716" y="723124"/>
            <a:ext cx="3958259" cy="4164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2907847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21E251-12FB-4F02-9FC1-14E40D6C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" y="257998"/>
            <a:ext cx="4739642" cy="813548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</a:rPr>
              <a:t>PHC Mobile App – Progressive Web App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A4298C-F567-4197-90B8-707AA55E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214422"/>
            <a:ext cx="4232910" cy="4918536"/>
          </a:xfrm>
        </p:spPr>
        <p:txBody>
          <a:bodyPr>
            <a:normAutofit fontScale="92500" lnSpcReduction="10000"/>
          </a:bodyPr>
          <a:lstStyle/>
          <a:p>
            <a:r>
              <a:rPr lang="en-US" sz="2000" i="1" dirty="0"/>
              <a:t>A Progressive Web App (PWA) is a web app that uses modern web capabilities to deliver an app-like experience to users.</a:t>
            </a:r>
          </a:p>
          <a:p>
            <a:r>
              <a:rPr lang="en-US" sz="2000" dirty="0"/>
              <a:t>No need of heavy APKs.</a:t>
            </a:r>
          </a:p>
          <a:p>
            <a:pPr lvl="1"/>
            <a:r>
              <a:rPr lang="en-US" sz="1800" dirty="0"/>
              <a:t> Easily share via URL and not require complex installation. </a:t>
            </a:r>
          </a:p>
          <a:p>
            <a:pPr lvl="1"/>
            <a:r>
              <a:rPr lang="en-US" sz="1800" dirty="0"/>
              <a:t>Will be updated automatically. </a:t>
            </a:r>
          </a:p>
          <a:p>
            <a:r>
              <a:rPr lang="en-US" sz="2000" dirty="0"/>
              <a:t>You can either download it as an app and keep it on your home-screen or use it as browser.</a:t>
            </a:r>
          </a:p>
          <a:p>
            <a:r>
              <a:rPr lang="en-US" sz="2000" dirty="0"/>
              <a:t>It will work across browsers and is responsive on all devices - desktop, mobile, tablet. </a:t>
            </a:r>
          </a:p>
          <a:p>
            <a:r>
              <a:rPr lang="en-US" sz="2000" dirty="0"/>
              <a:t>Requires lesser storage on the device as compared to an app</a:t>
            </a:r>
          </a:p>
          <a:p>
            <a:r>
              <a:rPr lang="en-US" sz="2000" dirty="0"/>
              <a:t>Currently its an online only app.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227C7CD-54F3-4AC5-AD74-EF52196B4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268" y="76836"/>
            <a:ext cx="1401604" cy="3322320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1DA0241A-ADBB-4D57-BD19-21718ED614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276600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EE72865-4DFB-4C7A-80E9-B324998022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559" y="104948"/>
            <a:ext cx="1372331" cy="3252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92F228-5B6C-4388-9070-A260F1CB87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71" y="3580318"/>
            <a:ext cx="1303020" cy="30886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863879-2EC8-48E4-B033-E864E185F39A}"/>
              </a:ext>
            </a:extLst>
          </p:cNvPr>
          <p:cNvSpPr/>
          <p:nvPr/>
        </p:nvSpPr>
        <p:spPr>
          <a:xfrm>
            <a:off x="6466872" y="3942080"/>
            <a:ext cx="535909" cy="5588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6F99A8-64BE-47FE-8596-67C54DC40994}"/>
              </a:ext>
            </a:extLst>
          </p:cNvPr>
          <p:cNvSpPr txBox="1"/>
          <p:nvPr/>
        </p:nvSpPr>
        <p:spPr>
          <a:xfrm>
            <a:off x="5188690" y="3458845"/>
            <a:ext cx="111054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/>
              <a:t>1. Open </a:t>
            </a:r>
            <a:r>
              <a:rPr lang="en-US" sz="1200" err="1"/>
              <a:t>url</a:t>
            </a:r>
            <a:r>
              <a:rPr lang="en-US" sz="1200"/>
              <a:t> </a:t>
            </a:r>
            <a:r>
              <a:rPr lang="en-US" sz="1200">
                <a:hlinkClick r:id="rId6"/>
              </a:rPr>
              <a:t>https://ncd.nhp.gov.in/#/login</a:t>
            </a:r>
            <a:r>
              <a:rPr lang="en-US" sz="1200"/>
              <a:t> in the mobile browser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60A62-CC67-43B8-B538-1F57E32C470A}"/>
              </a:ext>
            </a:extLst>
          </p:cNvPr>
          <p:cNvSpPr txBox="1"/>
          <p:nvPr/>
        </p:nvSpPr>
        <p:spPr>
          <a:xfrm>
            <a:off x="7747708" y="3372430"/>
            <a:ext cx="11105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/>
              <a:t>2. Add to home screen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74B5D1-E7EB-4458-AB12-17396D42A377}"/>
              </a:ext>
            </a:extLst>
          </p:cNvPr>
          <p:cNvSpPr txBox="1"/>
          <p:nvPr/>
        </p:nvSpPr>
        <p:spPr>
          <a:xfrm>
            <a:off x="7784454" y="4771668"/>
            <a:ext cx="111054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/>
              <a:t>3. Use like any other app on your phone. No URL required.</a:t>
            </a:r>
          </a:p>
        </p:txBody>
      </p:sp>
    </p:spTree>
    <p:extLst>
      <p:ext uri="{BB962C8B-B14F-4D97-AF65-F5344CB8AC3E}">
        <p14:creationId xmlns:p14="http://schemas.microsoft.com/office/powerpoint/2010/main" val="21445481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9CEBAC-F4BC-4494-98D2-AB4C3D069784}"/>
              </a:ext>
            </a:extLst>
          </p:cNvPr>
          <p:cNvSpPr/>
          <p:nvPr/>
        </p:nvSpPr>
        <p:spPr>
          <a:xfrm>
            <a:off x="493005" y="985841"/>
            <a:ext cx="756308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en-US" b="1" u="sng">
                <a:solidFill>
                  <a:srgbClr val="000000"/>
                </a:solidFill>
                <a:latin typeface="Arial" panose="020B0604020202020204" pitchFamily="34" charset="0"/>
              </a:rPr>
              <a:t>Identify facilities as HWCs in NCD system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NCD metadata is inherited from RCH in 2018 &amp; extended over the years, where only some facilities were marked as HWC. This data has been manually updated last year by taking a dump from HWC team. Today in our system we have ~ 15 K HWCs.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Regular update to this information is essential to pull out performance of the HWC’s, which are running the NCD Program.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 u="sng">
                <a:solidFill>
                  <a:srgbClr val="000000"/>
                </a:solidFill>
                <a:latin typeface="Arial" panose="020B0604020202020204" pitchFamily="34" charset="0"/>
              </a:rPr>
              <a:t>Plan of Action</a:t>
            </a: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API Integration with HWC Portal to get regular updates about facilities identified as HWCs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 b="1" u="sng">
                <a:solidFill>
                  <a:srgbClr val="000000"/>
                </a:solidFill>
                <a:latin typeface="Arial" panose="020B0604020202020204" pitchFamily="34" charset="0"/>
              </a:rPr>
              <a:t>Send NCD indicators to HWC portal for Daily reporting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        Instead of Facilities doing Daily reporting in HWC portal , wherein the aggregates reported are not validated (not backed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        by data) , HWC portal to pull the required Indicators from NCD portal.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        </a:t>
            </a:r>
            <a:r>
              <a:rPr lang="en-US" u="sng">
                <a:solidFill>
                  <a:srgbClr val="000000"/>
                </a:solidFill>
                <a:latin typeface="Arial" panose="020B0604020202020204" pitchFamily="34" charset="0"/>
              </a:rPr>
              <a:t>Benefits</a:t>
            </a: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Avoid manual entry from Facilities and reducing the data entry burden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t>Reporting validated data </a:t>
            </a:r>
            <a:r>
              <a:rPr lang="en-US">
                <a:solidFill>
                  <a:srgbClr val="444444"/>
                </a:solidFill>
                <a:latin typeface="Arial" panose="020B0604020202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216122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2258</Words>
  <Application>Microsoft Office PowerPoint</Application>
  <PresentationFormat>On-screen Show (4:3)</PresentationFormat>
  <Paragraphs>527</Paragraphs>
  <Slides>39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Arial,Sans-Serif</vt:lpstr>
      <vt:lpstr>Calibri</vt:lpstr>
      <vt:lpstr>Symbol</vt:lpstr>
      <vt:lpstr>Wingdings</vt:lpstr>
      <vt:lpstr>Office Theme</vt:lpstr>
      <vt:lpstr>  Health Management Information System (HMIS)</vt:lpstr>
      <vt:lpstr>INTRODUCTION</vt:lpstr>
      <vt:lpstr>OBJECTIVES OF HMIS</vt:lpstr>
      <vt:lpstr>DATA CAPTURED UNDER HMIS</vt:lpstr>
      <vt:lpstr>FLOW OF DATA (Case I- At Block Level &amp; Case II- Directly from Facility)</vt:lpstr>
      <vt:lpstr> SALIENT FEATURES OF NEW HMIS</vt:lpstr>
      <vt:lpstr>USES OF HMIS DATA </vt:lpstr>
      <vt:lpstr>Important points for consideraton</vt:lpstr>
      <vt:lpstr>CPHC-NCD Updates</vt:lpstr>
      <vt:lpstr>State onboarding  and  Deployment updates</vt:lpstr>
      <vt:lpstr>State NCD Deployment Status</vt:lpstr>
      <vt:lpstr>State NCD Deployment Status</vt:lpstr>
      <vt:lpstr>Empower States to manage GOI-NCD </vt:lpstr>
      <vt:lpstr>SOPs for State Data Centre</vt:lpstr>
      <vt:lpstr>Proposed State Workshops</vt:lpstr>
      <vt:lpstr>State Customization </vt:lpstr>
      <vt:lpstr>States Customization</vt:lpstr>
      <vt:lpstr>States Customization</vt:lpstr>
      <vt:lpstr>State Requests</vt:lpstr>
      <vt:lpstr>Program Update - Telangana</vt:lpstr>
      <vt:lpstr>Program Update - Tamil Nadu </vt:lpstr>
      <vt:lpstr>Program Update - West Bengal</vt:lpstr>
      <vt:lpstr>PowerPoint Presentation</vt:lpstr>
      <vt:lpstr>PowerPoint Presentation</vt:lpstr>
      <vt:lpstr>PowerPoint Presentation</vt:lpstr>
      <vt:lpstr>Agenda</vt:lpstr>
      <vt:lpstr>PowerPoint Presentation</vt:lpstr>
      <vt:lpstr>Backup Slides</vt:lpstr>
      <vt:lpstr>Infrastructure Updates</vt:lpstr>
      <vt:lpstr>Data Access to States</vt:lpstr>
      <vt:lpstr>Building Technical Capacity inside CHI/NIC </vt:lpstr>
      <vt:lpstr>Infrastructure Upgrade</vt:lpstr>
      <vt:lpstr>Building Technical Capacity inside CHI/NIC  </vt:lpstr>
      <vt:lpstr>ANM and ASHA Mobile App in Playstore</vt:lpstr>
      <vt:lpstr>BSNL Data Center Challenges</vt:lpstr>
      <vt:lpstr>Objectives for NCD Dashboard Redesign</vt:lpstr>
      <vt:lpstr>PHC Mobile App</vt:lpstr>
      <vt:lpstr>PHC Mobile App – Progressive Web App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Management Information System (HMIS)</dc:title>
  <dc:creator>Sony</dc:creator>
  <cp:lastModifiedBy>mandar randive</cp:lastModifiedBy>
  <cp:revision>23</cp:revision>
  <dcterms:created xsi:type="dcterms:W3CDTF">2020-10-27T06:22:22Z</dcterms:created>
  <dcterms:modified xsi:type="dcterms:W3CDTF">2020-10-27T10:53:39Z</dcterms:modified>
</cp:coreProperties>
</file>