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62" r:id="rId2"/>
  </p:sldMasterIdLst>
  <p:notesMasterIdLst>
    <p:notesMasterId r:id="rId24"/>
  </p:notesMasterIdLst>
  <p:handoutMasterIdLst>
    <p:handoutMasterId r:id="rId25"/>
  </p:handoutMasterIdLst>
  <p:sldIdLst>
    <p:sldId id="383" r:id="rId3"/>
    <p:sldId id="386" r:id="rId4"/>
    <p:sldId id="397" r:id="rId5"/>
    <p:sldId id="398" r:id="rId6"/>
    <p:sldId id="399" r:id="rId7"/>
    <p:sldId id="400" r:id="rId8"/>
    <p:sldId id="387" r:id="rId9"/>
    <p:sldId id="403" r:id="rId10"/>
    <p:sldId id="389" r:id="rId11"/>
    <p:sldId id="396" r:id="rId12"/>
    <p:sldId id="390" r:id="rId13"/>
    <p:sldId id="393" r:id="rId14"/>
    <p:sldId id="391" r:id="rId15"/>
    <p:sldId id="392" r:id="rId16"/>
    <p:sldId id="413" r:id="rId17"/>
    <p:sldId id="414" r:id="rId18"/>
    <p:sldId id="415" r:id="rId19"/>
    <p:sldId id="408" r:id="rId20"/>
    <p:sldId id="411" r:id="rId21"/>
    <p:sldId id="412" r:id="rId22"/>
    <p:sldId id="350" r:id="rId23"/>
  </p:sldIdLst>
  <p:sldSz cx="14630400" cy="8229600"/>
  <p:notesSz cx="6858000" cy="9144000"/>
  <p:embeddedFontLst>
    <p:embeddedFont>
      <p:font typeface="Gill Sans MT" panose="020B0502020104020203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1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30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4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61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5766" algn="l" defTabSz="91430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2919" algn="l" defTabSz="91430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073" algn="l" defTabSz="91430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225" algn="l" defTabSz="91430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dho Rajan" initials="ER" lastIdx="24" clrIdx="0">
    <p:extLst/>
  </p:cmAuthor>
  <p:cmAuthor id="2" name="Dr. Swati Mahajan" initials="Swati" lastIdx="8" clrIdx="1"/>
  <p:cmAuthor id="3" name="Ravneet gulshan" initials="Rg" lastIdx="0" clrIdx="2"/>
  <p:cmAuthor id="4" name="Admin1" initials="A" lastIdx="1" clrIdx="3">
    <p:extLst>
      <p:ext uri="{19B8F6BF-5375-455C-9EA6-DF929625EA0E}">
        <p15:presenceInfo xmlns:p15="http://schemas.microsoft.com/office/powerpoint/2012/main" userId="Admin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696" y="78"/>
      </p:cViewPr>
      <p:guideLst>
        <p:guide orient="horz" pos="2160"/>
        <p:guide pos="2880"/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F3F9396-666B-4103-B182-A1446A2F969D}" type="datetimeFigureOut">
              <a:rPr lang="en-US"/>
              <a:pPr>
                <a:defRPr/>
              </a:pPr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910DAD-6AAE-450F-8F6F-32FBCF388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37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DDFA20-9B43-444A-B272-35DA6C7EA89F}" type="datetimeFigureOut">
              <a:rPr lang="en-US"/>
              <a:pPr>
                <a:defRPr/>
              </a:pPr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B222FF-92D1-4136-AD76-BADB0E888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01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54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07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45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61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91430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2919" algn="l" defTabSz="91430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073" algn="l" defTabSz="91430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225" algn="l" defTabSz="91430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222FF-92D1-4136-AD76-BADB0E88879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55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1E583-A4A0-4D53-A4D0-4D4435A25D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9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91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219200" y="2377440"/>
            <a:ext cx="7437120" cy="32004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219200" y="5760720"/>
            <a:ext cx="7437120" cy="146304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9022080" y="2377439"/>
            <a:ext cx="4267200" cy="484632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online image</a:t>
            </a:r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799186" y="640103"/>
            <a:ext cx="8539272" cy="1554459"/>
            <a:chOff x="1749490" y="513525"/>
            <a:chExt cx="5337045" cy="1295382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8"/>
            <a:stretch/>
          </p:blipFill>
          <p:spPr>
            <a:xfrm>
              <a:off x="1749490" y="513525"/>
              <a:ext cx="3264160" cy="129538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855" y="815734"/>
              <a:ext cx="2011680" cy="737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76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222A4-8AC8-48A7-9C6E-F978AD5342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197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3"/>
            <a:ext cx="6461760" cy="5431154"/>
          </a:xfrm>
        </p:spPr>
        <p:txBody>
          <a:bodyPr/>
          <a:lstStyle>
            <a:lvl1pPr>
              <a:defRPr sz="2700">
                <a:solidFill>
                  <a:srgbClr val="5F5F5F"/>
                </a:solidFill>
              </a:defRPr>
            </a:lvl1pPr>
            <a:lvl2pPr>
              <a:defRPr sz="2400">
                <a:solidFill>
                  <a:srgbClr val="5F5F5F"/>
                </a:solidFill>
              </a:defRPr>
            </a:lvl2pPr>
            <a:lvl3pPr>
              <a:defRPr sz="19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800">
                <a:solidFill>
                  <a:srgbClr val="5F5F5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3"/>
            <a:ext cx="6461760" cy="5431154"/>
          </a:xfrm>
        </p:spPr>
        <p:txBody>
          <a:bodyPr/>
          <a:lstStyle>
            <a:lvl1pPr>
              <a:defRPr sz="2700">
                <a:solidFill>
                  <a:srgbClr val="5F5F5F"/>
                </a:solidFill>
              </a:defRPr>
            </a:lvl1pPr>
            <a:lvl2pPr>
              <a:defRPr sz="2400">
                <a:solidFill>
                  <a:srgbClr val="5F5F5F"/>
                </a:solidFill>
              </a:defRPr>
            </a:lvl2pPr>
            <a:lvl3pPr>
              <a:defRPr sz="19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800">
                <a:solidFill>
                  <a:srgbClr val="5F5F5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D850E-1C30-4D87-8E65-6E186B9687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4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1900" b="1"/>
            </a:lvl2pPr>
            <a:lvl3pPr marL="914307" indent="0">
              <a:buNone/>
              <a:defRPr sz="1800" b="1"/>
            </a:lvl3pPr>
            <a:lvl4pPr marL="1371459" indent="0">
              <a:buNone/>
              <a:defRPr sz="1600" b="1"/>
            </a:lvl4pPr>
            <a:lvl5pPr marL="1828612" indent="0">
              <a:buNone/>
              <a:defRPr sz="1600" b="1"/>
            </a:lvl5pPr>
            <a:lvl6pPr marL="2285766" indent="0">
              <a:buNone/>
              <a:defRPr sz="1600" b="1"/>
            </a:lvl6pPr>
            <a:lvl7pPr marL="2742919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1"/>
            <a:ext cx="6464301" cy="4741546"/>
          </a:xfrm>
        </p:spPr>
        <p:txBody>
          <a:bodyPr/>
          <a:lstStyle>
            <a:lvl1pPr>
              <a:defRPr sz="2400">
                <a:solidFill>
                  <a:srgbClr val="5F5F5F"/>
                </a:solidFill>
              </a:defRPr>
            </a:lvl1pPr>
            <a:lvl2pPr>
              <a:defRPr sz="2200">
                <a:solidFill>
                  <a:srgbClr val="5F5F5F"/>
                </a:solidFill>
              </a:defRPr>
            </a:lvl2pPr>
            <a:lvl3pPr>
              <a:defRPr sz="19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600">
                <a:solidFill>
                  <a:srgbClr val="5F5F5F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1842136"/>
            <a:ext cx="6466840" cy="7677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1900" b="1"/>
            </a:lvl2pPr>
            <a:lvl3pPr marL="914307" indent="0">
              <a:buNone/>
              <a:defRPr sz="1800" b="1"/>
            </a:lvl3pPr>
            <a:lvl4pPr marL="1371459" indent="0">
              <a:buNone/>
              <a:defRPr sz="1600" b="1"/>
            </a:lvl4pPr>
            <a:lvl5pPr marL="1828612" indent="0">
              <a:buNone/>
              <a:defRPr sz="1600" b="1"/>
            </a:lvl5pPr>
            <a:lvl6pPr marL="2285766" indent="0">
              <a:buNone/>
              <a:defRPr sz="1600" b="1"/>
            </a:lvl6pPr>
            <a:lvl7pPr marL="2742919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609851"/>
            <a:ext cx="6466840" cy="474154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5BA6-6F66-4B4F-B889-433C6A812A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5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6CA6-AB2A-454F-BC4F-F3F64A779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6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1EBD9-0337-43EE-B526-2D0F895111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6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09981" y="2198370"/>
            <a:ext cx="12313920" cy="14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3400" dirty="0" smtClean="0">
                <a:solidFill>
                  <a:srgbClr val="002A6C"/>
                </a:solidFill>
                <a:latin typeface="Gill Sans MT" pitchFamily="34" charset="0"/>
              </a:rPr>
              <a:t>For more information, please visit</a:t>
            </a:r>
          </a:p>
          <a:p>
            <a:pPr algn="ctr">
              <a:defRPr/>
            </a:pPr>
            <a:r>
              <a:rPr lang="en-US" altLang="en-US" sz="3400" b="1" dirty="0" smtClean="0">
                <a:solidFill>
                  <a:srgbClr val="002A6C"/>
                </a:solidFill>
                <a:latin typeface="Gill Sans MT" pitchFamily="34" charset="0"/>
              </a:rPr>
              <a:t>www.mcsprogram.org</a:t>
            </a:r>
          </a:p>
          <a:p>
            <a:pPr>
              <a:defRPr/>
            </a:pPr>
            <a:endParaRPr lang="en-US" altLang="en-US" dirty="0" smtClean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09981" y="4480560"/>
            <a:ext cx="12313920" cy="76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 smtClean="0">
                <a:latin typeface="Gill Sans MT" pitchFamily="34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36701" y="7223763"/>
            <a:ext cx="11460480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2700" baseline="30000" dirty="0" smtClean="0">
                <a:solidFill>
                  <a:srgbClr val="002A6C"/>
                </a:solidFill>
                <a:latin typeface="Gill Sans MT" pitchFamily="34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343622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524" y="808373"/>
            <a:ext cx="5679461" cy="9890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0524" y="1985557"/>
            <a:ext cx="5679461" cy="49429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510273" y="1985557"/>
            <a:ext cx="6033298" cy="4942986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IE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>
          <a:xfrm>
            <a:off x="1031096" y="7651192"/>
            <a:ext cx="1696824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76C7DC4A-EEAF-4CAD-94CA-41851E3FF33A}" type="datetimeFigureOut">
              <a:rPr lang="en-IN" smtClean="0"/>
              <a:pPr/>
              <a:t>03-10-2019</a:t>
            </a:fld>
            <a:endParaRPr lang="en-IN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>
          <a:xfrm>
            <a:off x="2727921" y="7651192"/>
            <a:ext cx="744021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endParaRPr lang="en-IN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1EEE12C-F9AD-4C76-936D-31B19F1E306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649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524" y="808373"/>
            <a:ext cx="5679461" cy="9890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0524" y="1985557"/>
            <a:ext cx="5679461" cy="49429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510273" y="1985557"/>
            <a:ext cx="6033298" cy="4942986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IE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>
          <a:xfrm>
            <a:off x="1031096" y="7651192"/>
            <a:ext cx="1696824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76C7DC4A-EEAF-4CAD-94CA-41851E3FF33A}" type="datetimeFigureOut">
              <a:rPr lang="en-IN" smtClean="0"/>
              <a:pPr/>
              <a:t>03-10-2019</a:t>
            </a:fld>
            <a:endParaRPr lang="en-IN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>
          <a:xfrm>
            <a:off x="2727921" y="7651192"/>
            <a:ext cx="744021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endParaRPr lang="en-IN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1EEE12C-F9AD-4C76-936D-31B19F1E306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649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76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2F469-A029-4533-9C67-AED5E83457AC}" type="datetimeFigureOut">
              <a:rPr lang="en-US"/>
              <a:pPr>
                <a:defRPr/>
              </a:pPr>
              <a:t>10/3/2019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664C1-8A39-4324-9C7F-110F2BB58A92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996459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17520"/>
            <a:ext cx="14630400" cy="521208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4303396" y="727710"/>
            <a:ext cx="6023610" cy="885826"/>
            <a:chOff x="2362200" y="762000"/>
            <a:chExt cx="4394958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58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219200" y="2377440"/>
            <a:ext cx="1243584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219200" y="5760720"/>
            <a:ext cx="12435840" cy="1463040"/>
          </a:xfrm>
        </p:spPr>
        <p:txBody>
          <a:bodyPr>
            <a:normAutofit/>
          </a:bodyPr>
          <a:lstStyle>
            <a:lvl1pPr marL="0" indent="0" algn="ctr">
              <a:buNone/>
              <a:defRPr sz="216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19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3427096" y="914401"/>
            <a:ext cx="7776210" cy="902970"/>
            <a:chOff x="2362200" y="762000"/>
            <a:chExt cx="4419600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219200" y="2377440"/>
            <a:ext cx="7437120" cy="32004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7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219200" y="5760720"/>
            <a:ext cx="7437120" cy="1463040"/>
          </a:xfrm>
        </p:spPr>
        <p:txBody>
          <a:bodyPr>
            <a:normAutofit/>
          </a:bodyPr>
          <a:lstStyle>
            <a:lvl1pPr marL="0" indent="0" algn="l">
              <a:buNone/>
              <a:defRPr sz="19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9022080" y="2377440"/>
            <a:ext cx="4267200" cy="484632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1962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097280"/>
            <a:fld id="{5AE54BD4-1671-44EB-B857-E00B0A503DB3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57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8"/>
            <a:ext cx="6461760" cy="5431156"/>
          </a:xfrm>
        </p:spPr>
        <p:txBody>
          <a:bodyPr/>
          <a:lstStyle>
            <a:lvl1pPr>
              <a:defRPr sz="2520">
                <a:solidFill>
                  <a:srgbClr val="5F5F5F"/>
                </a:solidFill>
              </a:defRPr>
            </a:lvl1pPr>
            <a:lvl2pPr>
              <a:defRPr sz="2160">
                <a:solidFill>
                  <a:srgbClr val="5F5F5F"/>
                </a:solidFill>
              </a:defRPr>
            </a:lvl2pPr>
            <a:lvl3pPr>
              <a:defRPr sz="1800">
                <a:solidFill>
                  <a:srgbClr val="5F5F5F"/>
                </a:solidFill>
              </a:defRPr>
            </a:lvl3pPr>
            <a:lvl4pPr>
              <a:defRPr sz="1620">
                <a:solidFill>
                  <a:srgbClr val="5F5F5F"/>
                </a:solidFill>
              </a:defRPr>
            </a:lvl4pPr>
            <a:lvl5pPr>
              <a:defRPr sz="1620">
                <a:solidFill>
                  <a:srgbClr val="5F5F5F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8"/>
            <a:ext cx="6461760" cy="5431156"/>
          </a:xfrm>
        </p:spPr>
        <p:txBody>
          <a:bodyPr/>
          <a:lstStyle>
            <a:lvl1pPr>
              <a:defRPr sz="2520">
                <a:solidFill>
                  <a:srgbClr val="5F5F5F"/>
                </a:solidFill>
              </a:defRPr>
            </a:lvl1pPr>
            <a:lvl2pPr>
              <a:defRPr sz="2160">
                <a:solidFill>
                  <a:srgbClr val="5F5F5F"/>
                </a:solidFill>
              </a:defRPr>
            </a:lvl2pPr>
            <a:lvl3pPr>
              <a:defRPr sz="1800">
                <a:solidFill>
                  <a:srgbClr val="5F5F5F"/>
                </a:solidFill>
              </a:defRPr>
            </a:lvl3pPr>
            <a:lvl4pPr>
              <a:defRPr sz="1620">
                <a:solidFill>
                  <a:srgbClr val="5F5F5F"/>
                </a:solidFill>
              </a:defRPr>
            </a:lvl4pPr>
            <a:lvl5pPr>
              <a:defRPr sz="1620">
                <a:solidFill>
                  <a:srgbClr val="5F5F5F"/>
                </a:solidFill>
              </a:defRPr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097280"/>
            <a:fld id="{F2971729-F91B-4E13-A724-B24F01AB7162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57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1" y="1842136"/>
            <a:ext cx="6464300" cy="767714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1" y="2609850"/>
            <a:ext cx="6464300" cy="4741546"/>
          </a:xfrm>
        </p:spPr>
        <p:txBody>
          <a:bodyPr/>
          <a:lstStyle>
            <a:lvl1pPr>
              <a:defRPr sz="2160">
                <a:solidFill>
                  <a:srgbClr val="5F5F5F"/>
                </a:solidFill>
              </a:defRPr>
            </a:lvl1pPr>
            <a:lvl2pPr>
              <a:defRPr sz="1980">
                <a:solidFill>
                  <a:srgbClr val="5F5F5F"/>
                </a:solidFill>
              </a:defRPr>
            </a:lvl2pPr>
            <a:lvl3pPr>
              <a:defRPr sz="1800">
                <a:solidFill>
                  <a:srgbClr val="5F5F5F"/>
                </a:solidFill>
              </a:defRPr>
            </a:lvl3pPr>
            <a:lvl4pPr>
              <a:defRPr sz="1620">
                <a:solidFill>
                  <a:srgbClr val="5F5F5F"/>
                </a:solidFill>
              </a:defRPr>
            </a:lvl4pPr>
            <a:lvl5pPr>
              <a:defRPr sz="1440">
                <a:solidFill>
                  <a:srgbClr val="5F5F5F"/>
                </a:solidFill>
              </a:defRPr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8" y="1842136"/>
            <a:ext cx="6466840" cy="767714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8" y="2609850"/>
            <a:ext cx="6466840" cy="4741546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097280"/>
            <a:fld id="{D2F417E0-4A6E-4FB8-A6DA-22B838DB2232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15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097280"/>
            <a:fld id="{4E405122-AF78-4969-A64A-291705564461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45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097280"/>
            <a:fld id="{7614B574-C170-499F-B8AC-0F8D65CD1D28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70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10616" y="2198370"/>
            <a:ext cx="12313920" cy="128342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822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60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822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60" b="1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822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2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0616" y="4480561"/>
            <a:ext cx="12313920" cy="4801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822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6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37336" y="7223761"/>
            <a:ext cx="11460480" cy="3508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822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20" b="0" i="0" u="none" strike="noStrike" kern="1200" cap="none" spc="0" normalizeH="0" baseline="3000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258516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2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1"/>
            <a:ext cx="14630400" cy="82296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31520" y="329565"/>
            <a:ext cx="13167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040" y="1920243"/>
            <a:ext cx="11704320" cy="543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0"/>
            <a:ext cx="3413760" cy="438149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Gill Sans MT" panose="020B0502020104020203" pitchFamily="34" charset="0"/>
                <a:cs typeface="+mn-cs"/>
              </a:defRPr>
            </a:lvl1pPr>
          </a:lstStyle>
          <a:p>
            <a:pPr>
              <a:defRPr/>
            </a:pPr>
            <a:fld id="{79FC7A99-52AE-4C05-A101-E07476EE88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10485120" y="7627620"/>
            <a:ext cx="3413760" cy="438149"/>
          </a:xfrm>
          <a:prstGeom prst="rect">
            <a:avLst/>
          </a:prstGeom>
        </p:spPr>
        <p:txBody>
          <a:bodyPr lIns="91431" tIns="45715" rIns="91431" bIns="4571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5" r:id="rId2"/>
    <p:sldLayoutId id="2147483750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51" r:id="rId9"/>
    <p:sldLayoutId id="2147483758" r:id="rId10"/>
    <p:sldLayoutId id="2147483759" r:id="rId11"/>
    <p:sldLayoutId id="2147483760" r:id="rId12"/>
    <p:sldLayoutId id="21474837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5pPr>
      <a:lvl6pPr marL="457154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6pPr>
      <a:lvl7pPr marL="914307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7pPr>
      <a:lvl8pPr marL="1371459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8pPr>
      <a:lvl9pPr marL="1828612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342866" indent="-342866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charset="0"/>
        <a:buChar char="•"/>
        <a:defRPr sz="3200" b="1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1pPr>
      <a:lvl2pPr marL="742874" indent="-28572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2pPr>
      <a:lvl3pPr marL="1142883" indent="-22857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3pPr>
      <a:lvl4pPr marL="1600036" indent="-22857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4pPr>
      <a:lvl5pPr marL="2057190" indent="-22857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02A6C"/>
          </a:solidFill>
          <a:latin typeface="Lato" pitchFamily="34" charset="0"/>
          <a:ea typeface="Lato" pitchFamily="34" charset="0"/>
          <a:cs typeface="Lato" pitchFamily="34" charset="0"/>
        </a:defRPr>
      </a:lvl5pPr>
      <a:lvl6pPr marL="2514342" indent="-228576" algn="l" defTabSz="91430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5" indent="-228576" algn="l" defTabSz="91430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9" indent="-228576" algn="l" defTabSz="91430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2" indent="-228576" algn="l" defTabSz="91430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7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9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2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9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3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5" algn="l" defTabSz="9143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017520"/>
            <a:ext cx="14630400" cy="521208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31520" y="329566"/>
            <a:ext cx="13167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31520" y="1920240"/>
            <a:ext cx="13167360" cy="543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60">
                <a:solidFill>
                  <a:srgbClr val="002A6C"/>
                </a:solidFill>
                <a:latin typeface="Gill Sans MT" panose="020B0502020104020203" pitchFamily="34" charset="0"/>
              </a:defRPr>
            </a:lvl1pPr>
          </a:lstStyle>
          <a:p>
            <a:pPr defTabSz="1097280"/>
            <a:fld id="{C4E3944D-19D6-4172-80D3-E871AAE3F3DB}" type="slidenum">
              <a:rPr lang="en-US" altLang="en-US" smtClean="0">
                <a:cs typeface="Arial" panose="020B0604020202020204" pitchFamily="34" charset="0"/>
              </a:rPr>
              <a:pPr defTabSz="1097280"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71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120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120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120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120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120">
          <a:solidFill>
            <a:srgbClr val="002A6C"/>
          </a:solidFill>
          <a:latin typeface="Gill Sans MT" pitchFamily="34" charset="0"/>
          <a:cs typeface="Arial" charset="0"/>
        </a:defRPr>
      </a:lvl5pPr>
      <a:lvl6pPr marL="411480" algn="ctr" rtl="0" eaLnBrk="1" fontAlgn="base" hangingPunct="1">
        <a:spcBef>
          <a:spcPct val="0"/>
        </a:spcBef>
        <a:spcAft>
          <a:spcPct val="0"/>
        </a:spcAft>
        <a:defRPr sz="3150">
          <a:solidFill>
            <a:srgbClr val="002A6C"/>
          </a:solidFill>
          <a:latin typeface="Gill Sans MT" pitchFamily="34" charset="0"/>
          <a:cs typeface="Arial" charset="0"/>
        </a:defRPr>
      </a:lvl6pPr>
      <a:lvl7pPr marL="822960" algn="ctr" rtl="0" eaLnBrk="1" fontAlgn="base" hangingPunct="1">
        <a:spcBef>
          <a:spcPct val="0"/>
        </a:spcBef>
        <a:spcAft>
          <a:spcPct val="0"/>
        </a:spcAft>
        <a:defRPr sz="3150">
          <a:solidFill>
            <a:srgbClr val="002A6C"/>
          </a:solidFill>
          <a:latin typeface="Gill Sans MT" pitchFamily="34" charset="0"/>
          <a:cs typeface="Arial" charset="0"/>
        </a:defRPr>
      </a:lvl7pPr>
      <a:lvl8pPr marL="1234440" algn="ctr" rtl="0" eaLnBrk="1" fontAlgn="base" hangingPunct="1">
        <a:spcBef>
          <a:spcPct val="0"/>
        </a:spcBef>
        <a:spcAft>
          <a:spcPct val="0"/>
        </a:spcAft>
        <a:defRPr sz="3150">
          <a:solidFill>
            <a:srgbClr val="002A6C"/>
          </a:solidFill>
          <a:latin typeface="Gill Sans MT" pitchFamily="34" charset="0"/>
          <a:cs typeface="Arial" charset="0"/>
        </a:defRPr>
      </a:lvl8pPr>
      <a:lvl9pPr marL="1645920" algn="ctr" rtl="0" eaLnBrk="1" fontAlgn="base" hangingPunct="1">
        <a:spcBef>
          <a:spcPct val="0"/>
        </a:spcBef>
        <a:spcAft>
          <a:spcPct val="0"/>
        </a:spcAft>
        <a:defRPr sz="3150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308610" indent="-30861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8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668656" indent="-25717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2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1028700" indent="-20574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8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440180" indent="-20574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851660" indent="-20574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2263140" indent="-205740" algn="l" defTabSz="822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242900"/>
            <a:ext cx="14630400" cy="1243499"/>
          </a:xfr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7200" dirty="0">
                <a:latin typeface="Gill Sans MT" panose="020B0502020104020203" pitchFamily="34" charset="0"/>
              </a:rPr>
              <a:t>TRIPURA</a:t>
            </a:r>
            <a:endParaRPr lang="en-IN" sz="7200" dirty="0">
              <a:latin typeface="Gill Sans MT" panose="020B0502020104020203" pitchFamily="34" charset="0"/>
            </a:endParaRPr>
          </a:p>
        </p:txBody>
      </p:sp>
      <p:sp>
        <p:nvSpPr>
          <p:cNvPr id="2051" name="AutoShape 4" descr="data:image/jpeg;base64,/9j/4AAQSkZJRgABAQAAAQABAAD/2wCEAAkGBxQSEhUUExQWFRUXFBgXFxQXFhccFxUXFBgXFxQVFRcYHCggGBwlHBUXITEhJSkrLi4uFx8zODMsNygtLisBCgoKDg0OGhAQGywkHCQsLCwsLCwsLCwsLCwsLCwsLCwsLCwsLCwsLCwsLCwsLCwsLCwsLCwsLCwsLCwsLCwsLP/AABEIAKgBLAMBIgACEQEDEQH/xAAcAAABBQEBAQAAAAAAAAAAAAAAAQIDBAUGBwj/xABBEAABAwIEAgYHBQUJAQEAAAABAAIRAyEEBRIxQVETImFxgaEGMpGxwdHwFCNCYuEzUnKSwgcVJGNzgqLS8bKT/8QAGAEBAQEBAQAAAAAAAAAAAAAAAAECAwT/xAAlEQEBAAIBAwQDAAMAAAAAAAAAAQIRAxIhUQQTFDFBYYEikfD/2gAMAwEAAhEDEQA/AEQkQurBUIQihCJSogQhCLoIQlUNBCRKqBCEIBCEIBIlQgRCEIFQkQgEJUiGghCEAhCEAkSpEAhCRAqRKkQCEJECpEIQKhIhRCoQhFKhIlQCEIQKhIlQCEIlAShCECoSIRQhCEQIQkQKhCEAhCEAkSpEAEIQqBCEiAQhCAQkRKgEISIBKkQqFlCRCyFCVNSqhUJEBAqEBEoFQklCgVCRKgEspESqpUiEIgSpEFAK9gMCX3Mht7gb9m/aqMrZoZgwNYGucYA6oY6ARv8AhusZ3suMZuKwxYb+HD2jgoFczjNRW0iDZ0+oRwIgzvvPgqauN3ClAkrtMP6MinTJJa9xb1rC21hO2++9lxbDe14XVsbVc31Y2Ilw38QItG6mdXFz2aYUU36QfbuPmqi18RgqlSqQ9oaQ2ZmZHAAi3FZ1fCua/QR1p9vdKsqWIUi0Mflb6UTDid2tlxE7CAL96bhcsqOdBY9o5uaWg9gJEEq9UNVSSFbGY5QRdjT2iQeYsedr94TsNlFPRNWoGE8ODe1x28xup1RdVipE+u3SSJBgm/C3FQmqOY9qu2T0ijqV2jis7M84axpg9a8dnaexLZF01UkrhXZ5VM9cnhw+HxUVLM3gghxBkHv8Cs9Zp36WVyuH9InW1R4bJP70qEkhwIJ5eSnuRdOqQklKtshKkTmtJ2BKBEqRCBQlTUoRSolIhEKhIlQCEBWMIxky9zWtg+s4DrQdNtQJEx4SlqoELZ14RrXOgvjUerqMNkaSSHb6Q7he1hCs4atReAW0XQWkXYOMwbmePksda9LnVvYL0dL2NeXWc3VHH1Q4e2VfpUNUaaAuAySxgEzqJnVyEGyV9CvqMPp06YaAWmCWkMtpBEQYiLbqXNZENT0WDQeubaeG4dcxbgrD8S6jWbh2gdG2g95u+S9lWm1twQIh17bmZELLxWZ16YeBTZUcB64O7bHVAaAIEDshLhczxtdmplBulzXbSSA6OQtuY5RxlTvVU6mLqYihSqVCC40XVHkat+kY1rbkxZxkdllayrD0w0GoQJa7cx1g6AYnYALJznN8VQYWvptJhoDS6HEtBAu8i/M9q06+bYOqKZqEFzdN2gwQBGnSbAGSbX2ubpvtoamuiXtDCHnVJAfJDGgA2DpiT9SmY+hWLcY2m6oS6kxtKHERDA1+i8MJlxkRNjwCoZtneHbTnDdSpG7aZNobqa7WNrHY8J7EYZuKOv8AxIBZSbUfApgspkHS8g/hhpg7WU0ba+DoOljqmrUKNJpBOrrMDjUB3k3EnjA5KDMcqL3BzQIDHTIcJDn0yBAaZs1wjt2VPKcHiatRjvtL3MfSc5jobB1FgabiCL779qkxdQ0naagxBINwA0SBwkOsO0ILTqPQN1VizQ0tvcNDTFnOdYtAaB2A8E1uJpOfas0zSawMAMFwdq1ghsTFpJHesYek1E06hDHuDXODnHEPLWSW9UjUbgSI/Mo8XnNIhlNuGpUxVB0DUCX6hZwOnhYi954oOtptL+Eaw1rnA+rpiHAjtHcm47CiqC1x0ioKpdcQ0vY5mna9oI7ws3I/RptSk6o6mA4E6Wb6oFhq8tlyGdek7MLUpUXYQy8dTrt/FUcN9P7xKaG7mvopSqy5+IqN1NeSxrm6ZcSdP7M6rAceKpYP0LwbWmMRUNhYvaG6vxQdHKea0cLQo1Kb6lZgpv6LU0AB2rTTGjrEC5AjaO260vRj0Touw7qrh1rkWHBoMmRzKa8oxKnovgOtOI4gftmXbHWtpteFgY7IcAXOHTAXMfeiPxxc/wCzzXa/2b4bD43DOqFjgW1SzrFs2Yx3AfnWPnWTtbiC0M6su2B59XgrIV5Nm+HFKo9oILBUeGEOa6Waj0ZME7thUWVtu3itbN/RrFnEVSzCYhzeldpLKFUtIJsQQ26XLvRTEuqtbXZWog6j16T9e0yGubG8C5G6aRSw2EqVgeia5+mNUXjUCQY/2uV2llWIi1Jw7wu0yX0ew+Da6q92IJ0nUSGtZp31O6wiL8YWzTyzC3P2Wq6TOolpkm53emiM9CZrHNDmzYxfnt4roiQLp8BjqFOgGtbqq6TPVBl5BgcSRNvBciHhoDZGwA7eS7TJcRqouplrWf4VjmvAGvpHa9YMjcQ0jjvKzkuLl8c89JGnTImAHb9siAkbTJ2ErexGX0po1X6j01WhTIZUcAG1hZ5BEWMWEC6hx2W4fRmDabXB2GpscyoX6tfS0y4GCOBa7ipMl0yOidy/XuVzCYOrGprbCQSZ5DkDz81o5TgMPoy4PotecUx3SvNiHMpB0gC1zMqXBOYcTSa1rafR4vGUYbMPDaVMjVJ30lvi1LkaZ2HwrBhna21DWDjENebA2mGRsQI7J4qB2VVgNRpkN/eMAe0lXcPk5qOxdVtdzA2pVIaDY6XPvPeCr2JyegH0gcS5zK7KhpXJBLAx7bgwQWF9zANuwJ1aWxztJjDvWpN73g77WbKnoik1wJqsfza0VCeyepC6hxwzS5pY1rOhYG67S5wOztV3WMt7WxxmmzNsO2ua1QUOswEiWtEu1EBzXEwQynTaY3N4EwJ1GnP1WOqO1MYS1zQ4FokdxgW8e1avojhGvxLWVGy0tfYyJIE/BPxrMqY6gTUpvFQ6XBr6bujLgIe+CNLR1pJ57LNzHOsLgMS6pghTqu0DS4dZjSbOB0ETInbsS59msePLK9o3fSXAGninNpAMYcM9wdpB67GOcBLgRbTMd63MnyZpwbGVjD41GpZpBdeLQIExG1l5bn39o+MqMkdE2JlooyHAgtIPSF3Bx4cSmU/7QceWDUWVJAJY6mGgwQWXp6SIIHFY6pp1+Nn9N70zyWvSOH6E6w7EBlU6wQKZ3Jk9X3rMdk1fpMa1jWO6Nn3Eubdx2AM8T+9AXOZj/aLj6p69Ci4McHBrqbnBrgbObLt5O/aq1L06zAEkU6QLo1E0j1ojTql14gbrW3P2svFew+h+R9HRY95aaj2NpviDJMGq06bGwcLGFNTwfQYzAMDnWGKbvY6mueQezYxza3kvIx6dY+qzS97aLWnUOhApEucSCSWGTufanUs1xBB+9xBkkk9NVuefrBZuWq7YemyyjrvR7LzWw9LXMUn1SQR1tVQtJJ1kAyW1CZ498rHy30fqObmAL9yeiiSWHrTMxFiz1NWy47NsfiW/s6lVhJvDzeZnVLt1ROLxpE9PViY/aHv5qysZcFl09EzL0Xf9nwVPpHl9Gvpe5lN7tRY4tBgGdPVPWMC4iZXZ5jQY2vigHN0Oy00mnWILhDQyZu6Giy8FJxMtLqzzPDpDMA3n2rfoyB+AdxHyUyz06cfprl+nsvoznVClRoU6tagwsYRerTkCQbgmxn4LUzPNMM+73UYEaX9M0amkAyDF23Xz4C4vcQZ0tnq6Tx7YWfj8IHmQXg8bCD2+spMmsvS9u1el5flmBp0sVTNdsV6rKmp1ejLeu7W1gBIMCDfeRF5h+I+wOdgqhrUw/C6QB0zCHQ5mrpYB1dUOPV0i0cbeWuyMgwXO2BiOY/iT2+j4IJkwI5cfar1zyzPS5eH0Kz0/y+nYVdVpmlTe5gubS0EA9k8V5p6YemuArVw4U3A03OguoUiSNeoEF4JaNzw3XKYbC9HSbDbEuHrXsbWiOaq4nL2vOotIPHrC/ks9fd1+L27fb0fD+mmFxLNqoaGta9gpgh7abQTNwB6oO3Dguown9pmBZSDGUq4AtAp0wBw2NQcF5BkGEDKkC2ptQXPOk8dnNVqbSxzmkCzjxdccDulz8Jj6Wb7vWsr9PcHhmOZTw9UNc4uhrMOwSQBcNqX237ld9H3YfNHVXA1aZYWywubEO1aXANcRwI8F48CTYAE8ocT70uKy2o1znGl1QBqJYRB2O/gmOVXk9PhO0uns+W+idBzKnS1JLXuDSS2IgEWJM3JSZDgMJhqTKznUnVGucDLqYsS5oMd0cV4p0nLT/KPkivT6VpaRIO4AHhsFetn4ni/9/t7Lnma4Wth8Rh6uJotZWkT0rJZYXYCbXAgbSn5D6XYPC4ajQbi8KW06bWAuqs1WH4uvv3L5/bk3aPYnf3MP3h7P1WuvHy5z0vJfw16eNja0bd3YrBzLV6znHsBsqlLAPNzt438k9uFcJ2M9nMQumVxjwyWrmY4pzazoJBbVcQTfTpeYMGybRz/MNR/xHUNiA2m0uaJgSGyNypMTS6Ss82AfUdBNgNbtyTsFBQogEXkDhFz48Fyzz7dnp4Jjjf8ANOc7xBc1pqVCGBukdJZuj1CLDaLck92YVnF3XqfeRr+9f142Dr9bxTaGHptcSXa5i0RA5SnPe0O6pA7InwuFzte3Hk4vCIYurYandQkNBe/qcOqJ6sjkmCq+TMcTu7c7nfewU2GcAXFxDpMiLRPO3uRUc2TDo8AptZzcUjEwtU9I8Q3ccO9X97Q2+/VHnKZRw+l7navWj8ItE/NWQSLh+21gl0zj6nCTTBqZH13AEAA248ByVyjkktpt3h7zEbyKfK/4fNaguS41DNpkT7L/AAT6lUWgu43sOPZ4K9d8ucz4fCsQ5ri0yIJgAGw3ETdTFn3ZeS67oBk8N/eq5w7dRdqN4kcuG/gpajQWhut0cpPla3mp28unypr6NfgDUY6NR8Tvup8zy/RogW0gd8cVGXmI1OIiIvw5kJlUB1nAm+8u24Kb/ZfVYfeljAZfqY8wJ2G3BPwGB1OFgIuduH6qsCwACLeMnxBSvjSABHt25RMKHy8fxGgMu6lT1esYFxsL+9U6ODrAfsx/M4/BMoVQ1oETcbi1rm0p3S8y4/7j803E+XFLMMK8lvVFiJ3t1iVcfgeo12oTqHVvN5HJMquB4SO/l3lSMrxFge8NKtrM9VYZicEOrDgXXEQeMHj3Kell9SI1ewN+ajqPmLcZ24pWj/Ln/aT8EPl1JSpimHBzpcTfawi21j+qo4XSXgGdIdBMcOC0GYh42ZA5AGPZFk+KzhZjo7A74BX+M/JqvjsVSLwGuM7QYv3AJ5qtFMjS8zeYPySU8reDPRGeZaePeFO7A1eLR4x8Us/S/KyVsViWaI0vECxjlxVam0ESNXiCtQYKr+QD+Jn/AGSOwVTi5kf6tP8A7qfwnqslbLqpZUB0k7idokQs2tUe92sNgQdRADtIHE7gCSLkLoqeTvdE1KV/81k+TisXO8wqYTU1hY7pGupOmSNLtLpbYcWi/MbLpx633jlyc2eXdmnEOcQTVqQ2sGQHhouRHUAEXngnllIwwkmpqjrvJs4PBi8Ttbc6p4LCxONe8fgaJmGta0ybkyBPmqa7yuNydtRwsfhMDkNo4K3TwrgJ025keYKrZXQHRN+8JsDME735q2KB/fGnkWE+5wXny+69GPNnrsqjDPIOloJ3FxH6JzcPU40x/O35qcUxG89zY95SMpM4k/yj5qaanNyI+idz9/yTuhJ/F700VCpWvd2rreKPFtGcMdpP14oGE7fL9VbxLi19uw+QKip1XE+KzcZHTGdV7Ihgz9D9Uv2M9qsdM6eyPcVKdRO3CVnWPh1nBaqDB9/14I+w9nu+Snol1zwLgAnPDtUdoHt2Tt4X46r9k+rJxwigpUnms8SbNCuNwroab3MK3U/BOHaMYX6kpRgx9EoqUH6+O3xhK2mYG/rfNT+HtTyYaQmJ8yg0WgTwVmrl59eDchSYnAlo0wb3Tf6anDPKn0LezmipSAEkD2BOdRc1vqkWTqtNzmMMHZTbfsYmU6YIsAlbSB23TaIc3VIiyZQcdQTqqzhxWqNKx/RK10bFOpMd1+UKOnRd5jzTdJxYo8RiiLkn2lPFW0yfaVSzGi644g/JNaTBHGybqTix3V6tWiL7lOa+yz6xJaOw/BaOGw5OntHwU7tTixDXgkqua147VPh6J1H2exGIy9w580S4Yq1dkEKQ3aUlWkSY5A+SGsOkpprpxOiWyoC8gbrVwmCJZt5rOzXDlnCNk0smJ+AfL2/xN94R0LHatYnqPF+Ejh2oymmS5h/MPIhaeGy4kvOnmFvDs5ckn4cq3L6MumnqhwtqIt3gqwzJ8OXwKfI7nmtuhlRL3iBw4DmruEy374iB6vxC6Y1xzxijgcKwS0NAAiArOGpCHWFnLQw2Bio4cgE7C4X9oOTlixuWaUG6dTuqNuSMveNHiVc+xHUf4ZUWVYUlh/iPBWMWxkMwisfZbK4GJ0Ls8ulPE4eT4D3BaWU5MHFp5h//ABLfmoAF03o56o7C/wAw0rGX06YXVc/iMqHQk8QHeTyPgtD+62/aHC0fZyfHUFLj3gNLeeof8nFSjFDptX+UR5ys6dPcrGyzAh2FpOIv9oaD3av1VvGZaBVfyFbD+x2oFGX1NNAN5VdXmCr1evqc483Uj/I79U6T3azqWXAYqr3D/wCafzKt08EOjo/xNJ/lcpdf39Q/l+AH9KZSr9Ro5fqmk9ylblrS5m2z/JyidlwmmOYB8x81PQxV29mrzKKuIuzsHxHyTSdR2MwjRTA5PHvUWZ4UGtRA4yPaWx70Y3Ef/QPuKjbWmrSPJ494+SdK+5Ts7yXSG9pA8wEzK8jDqY7A7yc4fBdDn5no/wCMe8JmSHquE7Od5vcs6b92uWznKAym48h8gs6jlw6WmI3pg+UrsM5ZNN47Pis5mG69E8mR/wAVdM+5UGVZaHMd3D4J+LysN/8A0pjwdK0srZEjtj3KTFN6rv8AUpnzhTSzkscrmGWAV64izS3zIWdRwA6cti2mV1uc0vv8R26Pgs3CUZqT2K6OusR2Bmi88i34AroMuwQP2T80g/yhIMMehqW4/FaeV0+rheyoQf5QmiclZuV5eCX9lYj3LWx+WtHDgkwbAHVf9c+yVr5gRAvNlNHXa4duBHTuEW0H3NVc4P7lx/N/SuiZSHTTw0x5KqKH3JH5wrpOur2VYRpaLcB7li+lmXg7Di3+pdRlQFu74Kl6Q0dQNv3fKU0szrn8pwQDW95/pXQZJRBLxbc+RKqYNukDv+Sv5RUAe/hc+9XTPUr4SgPtNUR+H4hNxw01pEDq/XuVjDuH2moSLFptFvw8IKrZyQHi34fmkLWZXxBFY3F2/FVsPjHA1b8R4+ahzCrFS37nZz4Kg2vBeZbeIv7Ysh1OipVj0nrD1d7HwUGXvIaYP4j9bKrRqy4GfwpKNSJ39YpGbUyEiVdXMNWzkuI0tI7fgsYKxhqkKVYlzCpJ8T8VD0l/CE2s6SmSkD2OspRV+HkVXlLqTSLjKvXceYUIeow+5TZU0qZrkvS7KCUSqJ6z5SUn9YHkQVE4oBQdFj8Vq0zwPxSZfiY19596yn154/XtRSrxKzpdtPE1pDkymZ08hI8u5UHVt1JQreXfyU0balGxnbrfJFR0td3t8nKmyrfx5lSU3yHfXFRdjMf2lU89PwWfg+P1yV/GXLzzA8lmYd8avrkg02MGhw71Ngh1aXZU/pKpsq2v2+5W8AZDex49yGz4g1P9RWcbUtdU8WY1/wAYUeMr2RdnUT1pgcpkKBrBpPePem0au6b0vVI7firpNtPCmPD5dhTMb1gbj671XZVue9MfWm315po2aTHZ/wCBNwdWKju/3qHE1O1Vqb+sSeaqbaVKr98T3/D5Kpm1W4PZ9cUwVetMqtjHTCaNsXNq3WF4t9bKgBLjF9u3xutDG0wSqpoXv8FNG1tlcAj2Gx9oEqSm4x+qjpUWjiZ8PoKYNjh9eKukXEJELSFSgpEiB0oSIQOQkQgVCSUqBUJEIFQkQgdKXUmSgFNh+tPpvUKJRVz7Ryv9d6mwdaZG3iefaVmqWg+CpYNavUse5Y7Hbq5UrdXgqCki2rPSd314LUyapIO1iD9QsKVeyysBMkDvH6q2JGjmdWzoI4LNrVpH/qmzB+9wZHILMJUi2rbKsApnS2/8UAck1K6Ta6yvb9B8kzpb/XyVfWk1poTV6iglD3SmqoeX3TXmUiSUFeqxRmmrTgkLZ5JoQspp/R9vuUkIlNBUIQgUFCEIBEoQgWUIQoBKhCKEiVCAQhCIEIQgEShCoEBKhQPLrKJKhAKWg8848YQhCFrVO3zJUCVCQIhCEAkSoQIr9HM9LWjTOnbrGAZlrgBBDgYMg+9CFQj8e3hSYLO/C0wX7G7bwdpmIT6+ZsdrPQs1OLiHEMJaXTeNABifG3GSRCCOlmAAI0S0vc7RqGiHFnVLdMGNFvC1lN/ezJE0GFo2Z1Y9Zzj+D8yEIMoIKEIr/9k=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latin typeface="Gill Sans MT" panose="020B0502020104020203" pitchFamily="34" charset="0"/>
            </a:endParaRPr>
          </a:p>
        </p:txBody>
      </p:sp>
      <p:sp>
        <p:nvSpPr>
          <p:cNvPr id="2052" name="AutoShape 6" descr="data:image/jpeg;base64,/9j/4AAQSkZJRgABAQAAAQABAAD/2wCEAAkGBxQSEhUUExQWFRUXFBgXFxQXFhccFxUXFBgXFxQVFRcYHCggGBwlHBUXITEhJSkrLi4uFx8zODMsNygtLisBCgoKDg0OGhAQGywkHCQsLCwsLCwsLCwsLCwsLCwsLCwsLCwsLCwsLCwsLCwsLCwsLCwsLCwsLCwsLCwsLCwsLP/AABEIAKgBLAMBIgACEQEDEQH/xAAcAAABBQEBAQAAAAAAAAAAAAAAAQIDBAUGBwj/xABBEAABAwIEAgYHBQUJAQEAAAABAAIRAyEEBRIxQVETImFxgaEGMpGxwdHwFCNCYuEzUnKSwgcVJGNzgqLS8bKT/8QAGAEBAQEBAQAAAAAAAAAAAAAAAAECAwT/xAAlEQEBAAIBAwQDAAMAAAAAAAAAAQIRAxIhUQQTFDFBYYEikfD/2gAMAwEAAhEDEQA/AEQkQurBUIQihCJSogQhCLoIQlUNBCRKqBCEIBCEIBIlQgRCEIFQkQgEJUiGghCEAhCEAkSpEAhCRAqRKkQCEJECpEIQKhIhRCoQhFKhIlQCEIQKhIlQCEIlAShCECoSIRQhCEQIQkQKhCEAhCEAkSpEAEIQqBCEiAQhCAQkRKgEISIBKkQqFlCRCyFCVNSqhUJEBAqEBEoFQklCgVCRKgEspESqpUiEIgSpEFAK9gMCX3Mht7gb9m/aqMrZoZgwNYGucYA6oY6ARv8AhusZ3suMZuKwxYb+HD2jgoFczjNRW0iDZ0+oRwIgzvvPgqauN3ClAkrtMP6MinTJJa9xb1rC21hO2++9lxbDe14XVsbVc31Y2Ilw38QItG6mdXFz2aYUU36QfbuPmqi18RgqlSqQ9oaQ2ZmZHAAi3FZ1fCua/QR1p9vdKsqWIUi0Mflb6UTDid2tlxE7CAL96bhcsqOdBY9o5uaWg9gJEEq9UNVSSFbGY5QRdjT2iQeYsedr94TsNlFPRNWoGE8ODe1x28xup1RdVipE+u3SSJBgm/C3FQmqOY9qu2T0ijqV2jis7M84axpg9a8dnaexLZF01UkrhXZ5VM9cnhw+HxUVLM3gghxBkHv8Cs9Zp36WVyuH9InW1R4bJP70qEkhwIJ5eSnuRdOqQklKtshKkTmtJ2BKBEqRCBQlTUoRSolIhEKhIlQCEBWMIxky9zWtg+s4DrQdNtQJEx4SlqoELZ14RrXOgvjUerqMNkaSSHb6Q7he1hCs4atReAW0XQWkXYOMwbmePksda9LnVvYL0dL2NeXWc3VHH1Q4e2VfpUNUaaAuAySxgEzqJnVyEGyV9CvqMPp06YaAWmCWkMtpBEQYiLbqXNZENT0WDQeubaeG4dcxbgrD8S6jWbh2gdG2g95u+S9lWm1twQIh17bmZELLxWZ16YeBTZUcB64O7bHVAaAIEDshLhczxtdmplBulzXbSSA6OQtuY5RxlTvVU6mLqYihSqVCC40XVHkat+kY1rbkxZxkdllayrD0w0GoQJa7cx1g6AYnYALJznN8VQYWvptJhoDS6HEtBAu8i/M9q06+bYOqKZqEFzdN2gwQBGnSbAGSbX2ubpvtoamuiXtDCHnVJAfJDGgA2DpiT9SmY+hWLcY2m6oS6kxtKHERDA1+i8MJlxkRNjwCoZtneHbTnDdSpG7aZNobqa7WNrHY8J7EYZuKOv8AxIBZSbUfApgspkHS8g/hhpg7WU0ba+DoOljqmrUKNJpBOrrMDjUB3k3EnjA5KDMcqL3BzQIDHTIcJDn0yBAaZs1wjt2VPKcHiatRjvtL3MfSc5jobB1FgabiCL779qkxdQ0naagxBINwA0SBwkOsO0ILTqPQN1VizQ0tvcNDTFnOdYtAaB2A8E1uJpOfas0zSawMAMFwdq1ghsTFpJHesYek1E06hDHuDXODnHEPLWSW9UjUbgSI/Mo8XnNIhlNuGpUxVB0DUCX6hZwOnhYi954oOtptL+Eaw1rnA+rpiHAjtHcm47CiqC1x0ioKpdcQ0vY5mna9oI7ws3I/RptSk6o6mA4E6Wb6oFhq8tlyGdek7MLUpUXYQy8dTrt/FUcN9P7xKaG7mvopSqy5+IqN1NeSxrm6ZcSdP7M6rAceKpYP0LwbWmMRUNhYvaG6vxQdHKea0cLQo1Kb6lZgpv6LU0AB2rTTGjrEC5AjaO260vRj0Touw7qrh1rkWHBoMmRzKa8oxKnovgOtOI4gftmXbHWtpteFgY7IcAXOHTAXMfeiPxxc/wCzzXa/2b4bD43DOqFjgW1SzrFs2Yx3AfnWPnWTtbiC0M6su2B59XgrIV5Nm+HFKo9oILBUeGEOa6Waj0ZME7thUWVtu3itbN/RrFnEVSzCYhzeldpLKFUtIJsQQ26XLvRTEuqtbXZWog6j16T9e0yGubG8C5G6aRSw2EqVgeia5+mNUXjUCQY/2uV2llWIi1Jw7wu0yX0ew+Da6q92IJ0nUSGtZp31O6wiL8YWzTyzC3P2Wq6TOolpkm53emiM9CZrHNDmzYxfnt4roiQLp8BjqFOgGtbqq6TPVBl5BgcSRNvBciHhoDZGwA7eS7TJcRqouplrWf4VjmvAGvpHa9YMjcQ0jjvKzkuLl8c89JGnTImAHb9siAkbTJ2ErexGX0po1X6j01WhTIZUcAG1hZ5BEWMWEC6hx2W4fRmDabXB2GpscyoX6tfS0y4GCOBa7ipMl0yOidy/XuVzCYOrGprbCQSZ5DkDz81o5TgMPoy4PotecUx3SvNiHMpB0gC1zMqXBOYcTSa1rafR4vGUYbMPDaVMjVJ30lvi1LkaZ2HwrBhna21DWDjENebA2mGRsQI7J4qB2VVgNRpkN/eMAe0lXcPk5qOxdVtdzA2pVIaDY6XPvPeCr2JyegH0gcS5zK7KhpXJBLAx7bgwQWF9zANuwJ1aWxztJjDvWpN73g77WbKnoik1wJqsfza0VCeyepC6hxwzS5pY1rOhYG67S5wOztV3WMt7WxxmmzNsO2ua1QUOswEiWtEu1EBzXEwQynTaY3N4EwJ1GnP1WOqO1MYS1zQ4FokdxgW8e1avojhGvxLWVGy0tfYyJIE/BPxrMqY6gTUpvFQ6XBr6bujLgIe+CNLR1pJ57LNzHOsLgMS6pghTqu0DS4dZjSbOB0ETInbsS59msePLK9o3fSXAGninNpAMYcM9wdpB67GOcBLgRbTMd63MnyZpwbGVjD41GpZpBdeLQIExG1l5bn39o+MqMkdE2JlooyHAgtIPSF3Bx4cSmU/7QceWDUWVJAJY6mGgwQWXp6SIIHFY6pp1+Nn9N70zyWvSOH6E6w7EBlU6wQKZ3Jk9X3rMdk1fpMa1jWO6Nn3Eubdx2AM8T+9AXOZj/aLj6p69Ci4McHBrqbnBrgbObLt5O/aq1L06zAEkU6QLo1E0j1ojTql14gbrW3P2svFew+h+R9HRY95aaj2NpviDJMGq06bGwcLGFNTwfQYzAMDnWGKbvY6mueQezYxza3kvIx6dY+qzS97aLWnUOhApEucSCSWGTufanUs1xBB+9xBkkk9NVuefrBZuWq7YemyyjrvR7LzWw9LXMUn1SQR1tVQtJJ1kAyW1CZ498rHy30fqObmAL9yeiiSWHrTMxFiz1NWy47NsfiW/s6lVhJvDzeZnVLt1ROLxpE9PViY/aHv5qysZcFl09EzL0Xf9nwVPpHl9Gvpe5lN7tRY4tBgGdPVPWMC4iZXZ5jQY2vigHN0Oy00mnWILhDQyZu6Giy8FJxMtLqzzPDpDMA3n2rfoyB+AdxHyUyz06cfprl+nsvoznVClRoU6tagwsYRerTkCQbgmxn4LUzPNMM+73UYEaX9M0amkAyDF23Xz4C4vcQZ0tnq6Tx7YWfj8IHmQXg8bCD2+spMmsvS9u1el5flmBp0sVTNdsV6rKmp1ejLeu7W1gBIMCDfeRF5h+I+wOdgqhrUw/C6QB0zCHQ5mrpYB1dUOPV0i0cbeWuyMgwXO2BiOY/iT2+j4IJkwI5cfar1zyzPS5eH0Kz0/y+nYVdVpmlTe5gubS0EA9k8V5p6YemuArVw4U3A03OguoUiSNeoEF4JaNzw3XKYbC9HSbDbEuHrXsbWiOaq4nL2vOotIPHrC/ks9fd1+L27fb0fD+mmFxLNqoaGta9gpgh7abQTNwB6oO3Dguown9pmBZSDGUq4AtAp0wBw2NQcF5BkGEDKkC2ptQXPOk8dnNVqbSxzmkCzjxdccDulz8Jj6Wb7vWsr9PcHhmOZTw9UNc4uhrMOwSQBcNqX237ld9H3YfNHVXA1aZYWywubEO1aXANcRwI8F48CTYAE8ocT70uKy2o1znGl1QBqJYRB2O/gmOVXk9PhO0uns+W+idBzKnS1JLXuDSS2IgEWJM3JSZDgMJhqTKznUnVGucDLqYsS5oMd0cV4p0nLT/KPkivT6VpaRIO4AHhsFetn4ni/9/t7Lnma4Wth8Rh6uJotZWkT0rJZYXYCbXAgbSn5D6XYPC4ajQbi8KW06bWAuqs1WH4uvv3L5/bk3aPYnf3MP3h7P1WuvHy5z0vJfw16eNja0bd3YrBzLV6znHsBsqlLAPNzt438k9uFcJ2M9nMQumVxjwyWrmY4pzazoJBbVcQTfTpeYMGybRz/MNR/xHUNiA2m0uaJgSGyNypMTS6Ss82AfUdBNgNbtyTsFBQogEXkDhFz48Fyzz7dnp4Jjjf8ANOc7xBc1pqVCGBukdJZuj1CLDaLck92YVnF3XqfeRr+9f142Dr9bxTaGHptcSXa5i0RA5SnPe0O6pA7InwuFzte3Hk4vCIYurYandQkNBe/qcOqJ6sjkmCq+TMcTu7c7nfewU2GcAXFxDpMiLRPO3uRUc2TDo8AptZzcUjEwtU9I8Q3ccO9X97Q2+/VHnKZRw+l7navWj8ItE/NWQSLh+21gl0zj6nCTTBqZH13AEAA248ByVyjkktpt3h7zEbyKfK/4fNaguS41DNpkT7L/AAT6lUWgu43sOPZ4K9d8ucz4fCsQ5ri0yIJgAGw3ETdTFn3ZeS67oBk8N/eq5w7dRdqN4kcuG/gpajQWhut0cpPla3mp28unypr6NfgDUY6NR8Tvup8zy/RogW0gd8cVGXmI1OIiIvw5kJlUB1nAm+8u24Kb/ZfVYfeljAZfqY8wJ2G3BPwGB1OFgIuduH6qsCwACLeMnxBSvjSABHt25RMKHy8fxGgMu6lT1esYFxsL+9U6ODrAfsx/M4/BMoVQ1oETcbi1rm0p3S8y4/7j803E+XFLMMK8lvVFiJ3t1iVcfgeo12oTqHVvN5HJMquB4SO/l3lSMrxFge8NKtrM9VYZicEOrDgXXEQeMHj3Kell9SI1ewN+ajqPmLcZ24pWj/Ln/aT8EPl1JSpimHBzpcTfawi21j+qo4XSXgGdIdBMcOC0GYh42ZA5AGPZFk+KzhZjo7A74BX+M/JqvjsVSLwGuM7QYv3AJ5qtFMjS8zeYPySU8reDPRGeZaePeFO7A1eLR4x8Us/S/KyVsViWaI0vECxjlxVam0ESNXiCtQYKr+QD+Jn/AGSOwVTi5kf6tP8A7qfwnqslbLqpZUB0k7idokQs2tUe92sNgQdRADtIHE7gCSLkLoqeTvdE1KV/81k+TisXO8wqYTU1hY7pGupOmSNLtLpbYcWi/MbLpx633jlyc2eXdmnEOcQTVqQ2sGQHhouRHUAEXngnllIwwkmpqjrvJs4PBi8Ttbc6p4LCxONe8fgaJmGta0ybkyBPmqa7yuNydtRwsfhMDkNo4K3TwrgJ025keYKrZXQHRN+8JsDME735q2KB/fGnkWE+5wXny+69GPNnrsqjDPIOloJ3FxH6JzcPU40x/O35qcUxG89zY95SMpM4k/yj5qaanNyI+idz9/yTuhJ/F700VCpWvd2rreKPFtGcMdpP14oGE7fL9VbxLi19uw+QKip1XE+KzcZHTGdV7Ihgz9D9Uv2M9qsdM6eyPcVKdRO3CVnWPh1nBaqDB9/14I+w9nu+Snol1zwLgAnPDtUdoHt2Tt4X46r9k+rJxwigpUnms8SbNCuNwroab3MK3U/BOHaMYX6kpRgx9EoqUH6+O3xhK2mYG/rfNT+HtTyYaQmJ8yg0WgTwVmrl59eDchSYnAlo0wb3Tf6anDPKn0LezmipSAEkD2BOdRc1vqkWTqtNzmMMHZTbfsYmU6YIsAlbSB23TaIc3VIiyZQcdQTqqzhxWqNKx/RK10bFOpMd1+UKOnRd5jzTdJxYo8RiiLkn2lPFW0yfaVSzGi644g/JNaTBHGybqTix3V6tWiL7lOa+yz6xJaOw/BaOGw5OntHwU7tTixDXgkqua147VPh6J1H2exGIy9w580S4Yq1dkEKQ3aUlWkSY5A+SGsOkpprpxOiWyoC8gbrVwmCJZt5rOzXDlnCNk0smJ+AfL2/xN94R0LHatYnqPF+Ejh2oymmS5h/MPIhaeGy4kvOnmFvDs5ckn4cq3L6MumnqhwtqIt3gqwzJ8OXwKfI7nmtuhlRL3iBw4DmruEy374iB6vxC6Y1xzxijgcKwS0NAAiArOGpCHWFnLQw2Bio4cgE7C4X9oOTlixuWaUG6dTuqNuSMveNHiVc+xHUf4ZUWVYUlh/iPBWMWxkMwisfZbK4GJ0Ls8ulPE4eT4D3BaWU5MHFp5h//ABLfmoAF03o56o7C/wAw0rGX06YXVc/iMqHQk8QHeTyPgtD+62/aHC0fZyfHUFLj3gNLeeof8nFSjFDptX+UR5ys6dPcrGyzAh2FpOIv9oaD3av1VvGZaBVfyFbD+x2oFGX1NNAN5VdXmCr1evqc483Uj/I79U6T3azqWXAYqr3D/wCafzKt08EOjo/xNJ/lcpdf39Q/l+AH9KZSr9Ro5fqmk9ylblrS5m2z/JyidlwmmOYB8x81PQxV29mrzKKuIuzsHxHyTSdR2MwjRTA5PHvUWZ4UGtRA4yPaWx70Y3Ef/QPuKjbWmrSPJ494+SdK+5Ts7yXSG9pA8wEzK8jDqY7A7yc4fBdDn5no/wCMe8JmSHquE7Od5vcs6b92uWznKAym48h8gs6jlw6WmI3pg+UrsM5ZNN47Pis5mG69E8mR/wAVdM+5UGVZaHMd3D4J+LysN/8A0pjwdK0srZEjtj3KTFN6rv8AUpnzhTSzkscrmGWAV64izS3zIWdRwA6cti2mV1uc0vv8R26Pgs3CUZqT2K6OusR2Bmi88i34AroMuwQP2T80g/yhIMMehqW4/FaeV0+rheyoQf5QmiclZuV5eCX9lYj3LWx+WtHDgkwbAHVf9c+yVr5gRAvNlNHXa4duBHTuEW0H3NVc4P7lx/N/SuiZSHTTw0x5KqKH3JH5wrpOur2VYRpaLcB7li+lmXg7Di3+pdRlQFu74Kl6Q0dQNv3fKU0szrn8pwQDW95/pXQZJRBLxbc+RKqYNukDv+Sv5RUAe/hc+9XTPUr4SgPtNUR+H4hNxw01pEDq/XuVjDuH2moSLFptFvw8IKrZyQHi34fmkLWZXxBFY3F2/FVsPjHA1b8R4+ahzCrFS37nZz4Kg2vBeZbeIv7Ysh1OipVj0nrD1d7HwUGXvIaYP4j9bKrRqy4GfwpKNSJ39YpGbUyEiVdXMNWzkuI0tI7fgsYKxhqkKVYlzCpJ8T8VD0l/CE2s6SmSkD2OspRV+HkVXlLqTSLjKvXceYUIeow+5TZU0qZrkvS7KCUSqJ6z5SUn9YHkQVE4oBQdFj8Vq0zwPxSZfiY19596yn154/XtRSrxKzpdtPE1pDkymZ08hI8u5UHVt1JQreXfyU0balGxnbrfJFR0td3t8nKmyrfx5lSU3yHfXFRdjMf2lU89PwWfg+P1yV/GXLzzA8lmYd8avrkg02MGhw71Ngh1aXZU/pKpsq2v2+5W8AZDex49yGz4g1P9RWcbUtdU8WY1/wAYUeMr2RdnUT1pgcpkKBrBpPePem0au6b0vVI7firpNtPCmPD5dhTMb1gbj671XZVue9MfWm315po2aTHZ/wCBNwdWKju/3qHE1O1Vqb+sSeaqbaVKr98T3/D5Kpm1W4PZ9cUwVetMqtjHTCaNsXNq3WF4t9bKgBLjF9u3xutDG0wSqpoXv8FNG1tlcAj2Gx9oEqSm4x+qjpUWjiZ8PoKYNjh9eKukXEJELSFSgpEiB0oSIQOQkQgVCSUqBUJEIFQkQgdKXUmSgFNh+tPpvUKJRVz7Ryv9d6mwdaZG3iefaVmqWg+CpYNavUse5Y7Hbq5UrdXgqCki2rPSd314LUyapIO1iD9QsKVeyysBMkDvH6q2JGjmdWzoI4LNrVpH/qmzB+9wZHILMJUi2rbKsApnS2/8UAck1K6Ta6yvb9B8kzpb/XyVfWk1poTV6iglD3SmqoeX3TXmUiSUFeqxRmmrTgkLZ5JoQspp/R9vuUkIlNBUIQgUFCEIBEoQgWUIQoBKhCKEiVCAQhCIEIQgEShCoEBKhQPLrKJKhAKWg8848YQhCFrVO3zJUCVCQIhCEAkSoQIr9HM9LWjTOnbrGAZlrgBBDgYMg+9CFQj8e3hSYLO/C0wX7G7bwdpmIT6+ZsdrPQs1OLiHEMJaXTeNABifG3GSRCCOlmAAI0S0vc7RqGiHFnVLdMGNFvC1lN/ezJE0GFo2Z1Y9Zzj+D8yEIMoIKEIr/9k=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latin typeface="Gill Sans MT" panose="020B0502020104020203" pitchFamily="34" charset="0"/>
            </a:endParaRPr>
          </a:p>
        </p:txBody>
      </p:sp>
      <p:sp>
        <p:nvSpPr>
          <p:cNvPr id="2053" name="AutoShape 10" descr="data:image/jpeg;base64,/9j/4AAQSkZJRgABAQAAAQABAAD/2wCEAAkGBhQSERQUExQWFRUVGBsYGBgYGBkcHRkaGh4gGhwaGxcYHCYeGRojGRoaIC8gIycpLCwsFx8xNTAqNSYrLCkBCQoKDgwOGg8PGiwkHCQsLCwsLCwsLCwsLCwsLCwsLCwsLCwsKSwsLCwsLCwsLCwsLCwsKSwsLCksLCwsLCwsLP/AABEIAMIBAwMBIgACEQEDEQH/xAAbAAACAgMBAAAAAAAAAAAAAAAEBQMGAAECB//EAEAQAAECBAQDBQYFAwMCBwAAAAECEQADITEEEkFRBWFxEyKBkaEGMrHB4fAUQlLR8SNichWCkiSiBxYzNHOywv/EABkBAAMBAQEAAAAAAAAAAAAAAAECAwAEBf/EACYRAAICAgICAQQDAQAAAAAAAAABAhEhMRJBA1FxEyIyYYGR8AT/2gAMAwEAAhEDEQA/APK8YsLUFJTlG38i1Y5XKYAmgZxq7h6ebcoK4nxL8TNQoICQlCUMNWetALvBGJwMpKG7VMwhkhlM1ASQ1Mrkiuo1sIXSVjVYqxmIzMNg0RLRXfSO14UpbVx8aGnI/CMlpegvDYSwKESpNlOaHvBrWD9IczVplKQUqCmu4Bykmhc0NA9bHyhTnVnDB3Y9Re46GJULl9mVH/Gwcsyn5XY9RtE5KwrAFMxaiXJurMwYV8PuvOCUkkV6O3xjtOHRMzAXSQaNZuXQ+YiEzVPlJNC3jqepGvKGw8CsLwybVrQO21B1p84ZslROci1w4oa0pz9DA65IAs9GqLNq7va945lAFHdUKB/WzeDtsY55ZyahrhpASC4zsqm4ex8tf2jjEcKLlQOZJr+2tucZJJKgXZyzi12FtCRa9r6WIcQw8rs5Sg5AobVa1qRNNp4LqKqigz5ZAI1+X2I57UhAsbivh+8WzifBkzQey7r2BNGGgOhbeKxieHrQgZkkd46aUjqjJNE3GgKRLSxJf6wajh4ylSLNatC1i9j6UMDJ/S1H9fnpBHDZ6hMBBIf4CuUQ0r6ENYlBZKbEB/tukSYQMxGhF/D0oYJxIKlEitaU2+zG/wAJc+7R9D113b0hHP2Y7mYYFNL51MOTB7+HnHR7tyMreBO17wQEghHMFR6qd+tQAIGxMh6V5Pr+zvE7vA1YOUTX1qxpoQK/fWCMYkvr3g56kfMg+UCBORwAxduj3HpBsx1BDaGtn8+sZ4dhonMwBzcUB8PsfZjrDqpr8Wo/yjhHuO3IvswBb0jnDq7offyO8I9DM7xWKAXXc+laVoP3iDGLKxy6WpGYuUhUy1jv4HwvEa5qmZLMS7m1LtvASJ6yQiVVwqxDnat2+7wwMrvUq+0KFqage1/20aCZOMDpSHc1ctpp9IdphJOITgFZdb/fwiLCuSzOWa33u8bxnemsbsK3rducDCecxOboHf7tvGijPDGplJEiWQGUFKSp/wC4OmmtH8oAVhAzhtXrWCJbiSoEgnM+Yv0ELF4pQDXrYNb7EOkxmd5kbnz+kZA6Zg1AeMhqZPIolAkGmors7/fhHoOG4XhMPh8PMnBJXMAWNwfAuxBFCDV25U7E4ZKQoZVZi1SR3eSiRv0vHEyWWQ6kKcD8zlI/TyobcuRgzXLTorF8Qv2g4h2k0lK86C2XusQUhq0cn94XSMLMMwAJIPTToYtc/gxEgJCkrFMhSGKi7kMxdiW0oC+hE0xbMVPmamZIBSAp0gZS6iMyt7hrUVeRJUguN5ZXZnD0kJGY52IqAAcosP1HTwgESKgEhOnTr96RbZc1KZ0kmrOtwN00BIozl/5gNWBSqUspASQaAgO183KhIathtDKQHESnDmWQHY91QIsRu/j5jlHUmSpSncPufhalodTsBJmy0hBAWFFyXcMHA2Idg8ZJ4UhwXUzs5AAPrSvxgc8ZF4kOEDhQJAegd6Wq1tx9Ii4fJyrIKhfT8438Q0FSpoSQrUOA7EEigF2YhukOOF8G7dwrukFJcJZ6kgg7MPSIOVfAeN4QDh0rmnKUqCUgjugd3LUadOVfGGacFLmAgkqIHu6udQNPpD7hvCzLWxarsA/dSwsfFm3asHDh8uWMxcKId8t3vUfdIVSssk0slKHD5yRQZkqNO8AoNukmsMcPwJapf9QpKV3SCXFrtQHoTFmmYZKU6EfbV6QHjVE90FkWpc/dYshbop2N4DJll2WwN0hRTt75FDq3xhjh/ZBCkibKUGAuS4ZjV9Ln6RdcHguyKEsQkJZnJVQBnbVoLUQBQXfQChu4ID7eMTn5fQ0fGjx9eAMshya2q4OrhWoiZKbUe5bSnTc38IvfEeGSjZOQguwAA5lmpTbbWFWL9nVM4JXqGFeaSLFtxG5XkR+OmV0r74DAMn1Ykt4xFjZCyXF7+H20MF4IpIKklJZqhut42eGlVj+WvoflGU0gcRTI7yAXq59Mpp5wRhEMQDUfCu/jHX4RQNQCwPwb6eUSYZLAq2rZ3JLCnkfCGbT0CiWYhidRb/uAPn8oEUghQB2NfPfmIKqpL+cdKSktWoowD1fdqQLCwKfWZRy6r+vTUUicSiEs+rhLBw9W5wahAznu18Nrt5RxNSkKpegbpe4pbSEbsR12KcThyO8A1XIULVZ2ZiHhfg1ntA+huPSnyizJnA5tWvy0q9GJ+MLsVw5ImBVq0sx2Du4vzisZdM1WrQtxGJ7yjc3d2Fm18tIDwRzKUqrCtbh3Oga3SD+IYMglSSWJUDy3BbSAUpAJuKjS94rGmsAG2ESpUmYWPvJan9xFN6D0gD8KpQJCSQlnfY0BhxwgnsCok0UlKQFM6c1fVVTWgjYxyEoZQCzy1+jnfwrCcmngDYEPZ6cqqQkjcHanxjUQTcfNc5VFKdAFWjUb7/aF/khTgVCWE94rWqqGt2YLknRtPHaGcjhXaAKKWTMISMoBKSKgrfQh60LE3YiGM/Hrxs1cpAEpLlswYliLsXSdWq7s7QRO4PipOGBlF1AtmQoA5s9HBDHr1FQYzl/Z0KInx65+GkGWlBCO1UZcxzaxSCKEEgHw1cGFuF4jMUXUVKUEun3ndJcWo9SQTz3EN53FUyFAS80zMt1hTgkpNAWJDO7U/KnS5XGvaOROEtIkFEy5IZgC4KAkJqAwD3vGXwZ/JVMTMWWUxTQlntoWq939ILweLaWvukrNH0YtT0eLJxf2d7WWZiVp93M2pO1Ca63ap3eBcFImS0ZVJAYiiSda5gUg3A0g81QKpizhCgpC0dma5XIobszvQd4eQpD3Dez62dbpQoOzjWtNzautYUdjMHZhTBS6hh3mJpmAt0O8XX8M0tAIIcAgV6a2q9OUS8kn0GC6YrTg0JHZncO4s+rilHJi48Pw/dSKZU67t8nisYpxdjSn8vSHnAcIpaVLmzliQh8wVlu9nAr90iVNlVgWzePSpU+TNMwKStC0FqlJJBBIvQgCGq8emchKUEkUOYoKQWpY7R1P4XhRIXiZMtMvsykAqqVE3LKJqAbsw8I4xOMlmWlfaqPeAYkN3i2ltNYZxSoyls3i1hIABoBR+UdSJBWApDAS1JPfFVG5Zna/mIX8XUAkLqwOUJoXKmJJd7AE7wxw00dm8sKAJNMpPuhJ8Na2rDSeMCpBmIx2UZlhstCxBd2Grax3JxAWEFJYOdEl3bQH0gDiiciJhJBDCoDf9wPxEb4RiQZTu4DPUHS9Gp5xKsWUJcXKJKmIDMR63D6QFhJuRYlqP5QU3ZrODyLV5wzxKqAghjSpAe36gXbamsBy2ZDiqSQDX3XrUOLAU6GDHQGHnDpnylpmAMFGmqWsobRWMJwVcxSuzUg5Sx71hu2gqK1bVrxY0zuzUko91RylzR7gHYkE1YValYTYRGRc1SQO1lrKiHPflnTKT/kLbQtXYGrFOPwy0TB2ksocG+pF7UemnzhWssWarh94vX4/D4qXlzkBxk94EaAVDOHKb1YRTuMcJVKUy3CtGevMHWCsYYjQOhssx7b/AH1iGfiFM4Nb7/DWIpXulw5L+lfl6xqdilJIF0s9rc7aGKqJJsNViA4cMCElwWdh1rRoFThz2xLj9TpNyKAWo4Gu/hHc7GjKykhQLEmtWsGGj7G3jBJSFXOWlRqk+FSPEwt0I8sm7YXaw02qxYeUK+MqzMUgkgOkjbmGv4wQlKkzBUZTS5sbF6tBC8MACk+6rVxRR8aueWsZPix26VITGUvsyMzuKju+91J5xBJ4WQC5DuDldtxfV6W5wbPWqqKJTXKWHjYV+sKJuHJZiSSaAbdesXjkk2EYzElCcoArcjSr0PNoF4diQlYKkhSczHNavPfXwgnE4CblGdkpSwBNqml9CY3KwfZ5hUkuGKWD2LV057QypRAdSsMggEqNeT00r0jcGSsClg6iOWVVtLcoyJ/U/wBQ9noMvEylKyS8uZAIYNQapLCgiWagLQZakJyKLEO762/eF+DwwluJYCdDSr6+No6nLKwULFDdiR4jUHWkc/BnoOURTM9hsOMzhYI7yVpXS7ZQ42qYri+DFEwS5QE2YDUkUSNC7skczv52+ZNmSe4VGZKXZZ95B0Ct0m2bTWCzKljDlISElQ7xN1HnuOUVUpIk0it8FCEMnOJxZlBOYBJGoKk9+nhSHkjh7TEqLe6T4i1NQ8DYeUl3JIYb26mDZ3EM0whIdNEpLMQABXxU5rvCOVmSBOL8F7ZLywkLHrvUWNE+V4Ew+KxSFZFygtJoXIGUtd01FG0ILQ8lAhTlYIL0Yu/JucbOFUpV+7zFT/uFNqRlKsBcexbiU2zJJIp3Q170flBvG+NpmYYSUS5rZgCA3fJqxu9Q5qGHURmLw6UDMXexNzRj08oG4POzYhKHoUKX45sv7w0dCsb4fDBctOdKUlhmQC4H70vzfrCL20IMuWiX3UvmBFHIsQ3M+DQ2lY0S5s5IdgkNWpJJDjqz+cJ/bTEpRLlACpBd/wAr/SNFNtAegaROX2CBMKWOovvV/wA57rnaguYseCQEyk5h7ufQqbuO/dZqNy9IrXD8WgrllS8qK3ZgRYd4NYN4Q2TjkhyTnHaLZw7vJSH94Fi9/wBxDSQUx1NUFFQdxUHvIJBG4CSQ1N9Ig4ZJGVJ1Soi9w3+IrTaFH+sKSpYDHOpTurfMz6i8TcIxhURLol1AgpKjv3Rm5PTWE4tIax7iQWIBykH+0ghv7iNR1iCTgmZQDOTmYka/pt6x3PzJKgbkuO6FU90OCQB1G8C/6jlp3Wci6kcwyWI1tekL8GGJwvaIUgkpOYKQc1iEhq7UsYXcHnImzpnaIAUhWV1JBCV6kajRvGG6MwsfMPYnYh9ITcbXMSszEhNe6vKGzEChOr1a/wCWDCm6YsrSwNxKaStBkgLKT7oBQs3egZid7RHOwUmdh8kyUZaUhwbZOYP2I54H7RFMxMvKTmS+42elq08YcYoInIXKmgoBo6SRTmW9aiGlECdnmHG+EBCWSsLTdCgzNYjkd/C8QyGHvpDaKA6EW1t5RbeNYGWjAzUEErklJSoqD5QoJHeADhlX2MUbGY7KCGA7oJfUUdtN6FtIVx6RCaoKBlqTW4JIcc3puX+JiSdhgXUGchibODuRaEacQmZMGWWWFw5L+DXfwhhMm0dPdIehDgU3++kJKDTEXs6OKCQkKLu7AO42Py8Y6xfGUElIoAGYhzybXl4QqQSp8xtUNtcVvA0wlzlCWpTXwN/5iv009hZYVyw+UqDFzYcqM37COZRkrW2lrMnxOrftCKYkBBWpRKxYBmqBcB6d4F2NaUaIcNxRfagqGYEB06EAddw/WNHwvdilixi0peuYKZ0gHu+OoNKtyhJKzBSlM7OoFzrejAkUNIaTZwWg5QA2/n/+vSF63U4SGILmg8fE/KGjg1JM7RxVbWjIDVLIJGZQjIakDJ6espJPdHXUesD4mW9HIDNcuDo1C8DYSfmSMyWO33pBAUkgu5d6GutzuGjlysHo4Zv8KNVFx+Xpz6REtOYua2oKClmbltHE1ThIDNzc01u8SIWBaw8gf4FjtGtgoJljukNQ3sbRJLZT6ACoZ6CApswv3KfCIzMEwlOYBdwX357PvGSwYaokpT3mDGzE6D0g6TLK225bQu4BJdRKgQQmoJcA6U3Z4bYLFLWViiUuAgpYqYCrggtWCEWcdlhKQlnFyKDk8V/h8rNi0hLh5KrF/wA5i5cXwqyAwCiyqKSQ9rlPI6RW8PhzKxKJpACcqklnocz0ud4rB/aJLY0wXC0qXMW/urysa0SlILG4OZRaKl7S4SbPnEpQooDCgoA7P8otvCl5x2du0WtajUEJKipg4FS4FLVhvisLLMspCQwFAKWtW+l+UBTcWBqzyeUkSppCyUA5kvsdD5tDMYxJVLQJqvykq1UTQgUZgAGhorgqFywZqk1Nya+JJgNfCBKKezL7GxADh9+UV5JipNEGNmJfOCtnYhg40IDByAfQawZw5Cs4UlQIBSah+Wig/Ubwxk8MQZaWzKU4JNGfYOHtziThaU5ymYFVYBtwaadID0MWHJfn6wtVh6KINcxguRiBmIGdQA94sw6CjQrmT5lWZlPdQI1qwrHPTscZ4fEZ15CGI1c1rp5veGGMwaeyLj7s/OwhDwuaykkCr1Ju5oXMWPETf6ZG1W5fzDqkK7squDTknFR1AS+1X9R8ItGLW8pKjf3X2Kiwto5EKcDwxM1K1KND3QAa0u/nEeDw0yWJuHmElJSeyWdf0/7gdL0EFywL2N8Lge1QqXMFVoKFEaBXdfwvHkPEsKUTFy1Sj2iCU0J0ooAPZ9r+Mes4biwCUTD3VKSxBBpv0rCn2r4QMXknSKzQwXcBaRb3qZgWFTb1ZasSas8nTPUh0kZToASzXe50guRMJcPlapfbp4+kE8Z9msTJKlqkzEJcuQxDHmknpW9IAWtWYUzJNCMo5UtRzpFWkydM6SCXtV7W2sKgO3nEMvDGrqFdRRjeDcHhlAVfOaBJDEg89enONYmYUsAQHL/7qHwsB4RO3dIWvYr4jgyVpYlQIBJbU6MNt4mk4TKkOCBdnv0846E1TA6g3ffnEgWL0L+m5As/hD26pgeyWdLHZpyvmKlO5owYg+ZI8Izh7KZ/LQtUPWIcQWIYgjQAvT+YgM0JZqW5nw2heOB8WOvxY/ST4CNQlVOL388v7xkbihsl+4biAUa2q8FJS4qWNxQEEaApPyhTwOeHUhRrodP5eGyJQ01+9YSVWdEXg3hJOZRCjkJtQseYP3eIcbwcv79xY2r6wTiU90hw4AvQj9qQvk4ozE+97rpLkkhn3Jp9YVILMwyJktkqLgO7sx6EClP3gtUkOFBINDWj10dn5xFg8a7pNeRgtOUMBb4bwsl2ZEeGmGWupNWD70/cfGH3shi8iZ+cikwlI/MQUgs3UtCkYjIUqYEFV9tr2qGfnEUrEzJUxZyZpalZlNRaH1aoUBy0jK0jVZY8d7Sgy0zZRYpzjvJNC6UkM4L8qRWJnEVTVJmKbMp84FgXLM/KsS4nCLkKXMkkzAp1KllyCCU5soFlEfCAuIrUJpUmWopWEuHDpIUoWJc906RSLFaJMDxRJmjIS6SEn76ExYp+GmEBQnCWdQBm83oYp3+nSzMSsGakqOVaVd2otppW1IZcVWEISkEuoj1YafdYLSbQLaDpWGUUuJmZlXyhN3s23zgCdggfcd7knWtAN+sM500S5SU5VKBF0igO3zhdh8cUv/QnUUlT5RYWpfTTyhU30EsGFwRZApQMSXfMAajSheFWJUUTQxrSo8rN1ja+MLCAoKKaliZa03NAMyW5VvEE7jCFlKlFIUUgkPsdj4wFZh2JgzqUHBo4NQachQwFiCmgIPd1ApvDWXOQtNMpcbh4iXLT5fzCmsC4aUpJL1e1aRrjeLWtaEyzYlwA4ytqNheCOITFBLykhRAG24HwhVw7jR7VRmDs9H05gnQhodLsDZmBxS8OpQVLStBSDmljL3nLlR1PXeGKPaSVMUEEUVSpBY6ONKwww+IQoBYHvB/siE/tBhEzBSiroXqDsWgbMcYvE9msmpSmYjNWhSUsx6EvFgxWPTLSFKOUOBXnFSxZmqkqK0MsoSpiR3ig16Eio6wXhpQnYYFRLLQRUmgZteVYziayzTMQ7P8AGPO+OYaXJnLQVS0knMmmiy4a7fSLbg5a1SJacx7QZXVShH6kmpBFSfhC32x9m/xIExHvoGX/ACS9/AkwYVF5A1awUTiWAXJmOSkpUnuqQaUsKNYfGEoxFSHdjrqesNJGHXnyV7ymZqBVh0L0hjjPYPESlVl5sz0RUhql0jbYPfkW6W40QkmJJcwqQJYAclyTZyAI3isOGQ+WxzCtAKA0uaPfaC5qDImMQ2hYg0F+Ud8UxAyqYM5ymgo9aP8AHnE0uzP9iWQNQzaPctQ06mMTKWSo6b/WI1A0qLMGHjD7AsUDInkoHfdtQesO3xyaKsWrwigaAHxjIlmz1JJDAtvX1jIy5CjTCEmYCGBJeLGhYDOWqYp3DcQoKKiHALPFikyu2DiY43YBQPO/OI+VUdcGMsVjEs+YHTamzmK/jMOsTe0TRKmzAmlmIPkC8Gf6GcpQouDb6vEsuUhAHdcgM5qb84mpVoZqzcjDkKDBtql7P8YLw6zlb9xUaF9fO8bTOzAA23Fx47XgxUkFLijWa7+e0ANUBpW5KiCUi4+7iGODxNEpZ9jqPukAcPl5iQCK0L8uXUHygafjewc5VLctlDOD4319IerVC3WSz9o0wWbKbsNUwn4lxHLOyhKVEgkA2NTtcs3mYHVxKekkzJZCQGGY1ym9gaggU5wFjvaMIIPY5gQDmKXCXrtWh5WhVFmbRNjuMZ1poyrBIILNU683gDi3tUhK5QAKyg5lbEg2rtTygDiPtIoTXMsZbFkZXDX71R5iIOLS0TEomoIKVMOYJ0PlFoxqrJt+i2YXiM+dKTlw6glhleYnT3TUP53ETIOJzZzKejMJiNK2I5mGPDjlQkaAAekFoFzeJXnQ2hFisXOMtUsyJwfUZFNV9L19DCzEcVKFIzS5iAkHulCgK1e52i7J90wPilhawCAe67Hd9d7Q0XXQLKzJ9qE9iUOArM4JSsUdyCw2o8cK9p/6wW6GyZSCVbu9U1ixowqUzSAkAKqQ1HqP2PgrekmMwyC3dT5CDS9GtlYlcQl9mUdnh875goLQAzigOimfXWDpOPT2qSiWjKQXZSCx0cPXwh5/p0pQIKEH/aIA4l7J4dYpLSC103HONhmsm4BxIKK5bZcpURsA9GbrblEnE8AietGZSk5SWUktf+I83w3CJjZgrIAfeKsofkdT0hlLkkKBOKS9L50gnd1pCX8YZwp4YORYOLYBMsuhS5lCHK9H7wowfL84YElSMkssCBUkMALVsQB8YqHHMXNlJDkg1qwq4vsXGtYsPsnxgmSkrqRr/bYv4GBxdWa8jfB4YzMkxd0vYt190sQ4hjjw6CRUpGl6aCsKpXEUSyU0yrJKToFG4ewc1HjDLBz3lkkMRoC5UBapAqQ3jCNMZMpvZ4hJV2apZRNAzIUSCtJc942LgnzaEOL4lNmTAmcZhUhKgQCM7IcM6tgK/vHoPEMIySpKSEsCHowHvBvI/wDKKyjhgJnzVS1BYSpi4GV0ZjR8xd+jaQ6aYskAYrg/YJTmSGUshOtWDFSnokk2NaGAMVw8pzZ5RzM7vQgl3YC1tY9SPD5E4y5xvKClZfyl05ag8to541hpVEpyuxT/AI0/jyEInQvCzxdQ7wApt5kPyHKDJGFVkzjM5oyfIaQ04vwhcgIVN7OZ2tCcoSpBbM4KTUNq7biGOGkDsJd3AA8TtF+WLBxyVKbKIJCkqfW/7RkWYhaqggAgUyk6bxqF5A4CPCqyhiz5iU150APIbxNJxixMYBlE1LNfdPzEQJSJYoCpH5knYn5U8oyWntSgILpc3NU0s92PPlDlLLBwjjIcCaDU3BLHmDp9uIYT5Y08NesV6ZJZKxnBBT7zVSbDMPgr10h5iFrlqb8ra0D8lWdtKeMQkleCsbrJzKd1d7S2x1B8NI7RxBxlJZNa8o2cMFqLKY/pIYjqOmraxEqSUuEgEC3zfx+UIE7yoUnPfcpUQ3rEOFxRTMS5Lqqkn582pC1eF/qZhmS/vD8qt3SLawbw8la3JsCR122FHh1SBxdFiw81SlPmID011BPTeMxklKgReh+NIkwQBLCrBSm8m9IGnrv4fHeJ1kVsT8UwSV9082MVnG8PMhSU5gQpQLB721hziuIf9SEf2qHifoD5wu4s/aoerEU/3R1QVYJNnpOHlslJ5D4RKEgJJJb72jSlZUJB8IAnYpu97w+HhEYodkx4ogBiFt+pgR5JUVekQ4mcGQtJBB10IPPakGYXjaVBlEMbg1BHjeE3HMso91xLmGj6HW9wRr57lxRvLnOVKOpp4U/fziDE8RlkjvWuwUR/yAb1gHis9KCCpR7NX6bGpFTZqRPIxUtaUkIllJ1YH1gBGcmYCAoEKBsRUHxETlfd8IWS5WU5pZoSykl68wbuOfm1INmnuEgGgNhS2u0JSRivY1CsoyHK35tfA6DpCXEYiehyJi1PcKJUD1SpwejRYcNiioBJDive/SRp8ekC8TQAFWPd2i0RWI+LTAvCUDAMoJ0TUpUBsl8qgNMxEA+zfGVIUEks4ZJOh+sFrQ+GI/tWfJaP2hZgMKFEA84pSpoQ9Ew+J7RAKkggi415Nv1iLh2TtlES0jKO6RmBYnUAtofIQBhFBMolKFKIJZiRYOq92A9IOwmMl+8k+9LQASCAFJcEEtdiI58lbCcViB2gWpRqMrA0A/x6k+cI+NcT7NU9Io9K1cGWkb84aYidmypFgTU6gVo+hIhR7SpT2y0KSXUhKgdAQgAgkUFRGjszNcL9tlheQpBRalCKX513iycOw6Z0lS0rFHPI/WKdh8OkDM2nqw/mDeGY38PLzhsqkmjgArByg11OU+sZ09BVoi9ssJOUiQpKkzOzBRMSgEFKiAoOlzRgddRvHUyWpEsIZlMEjrb0+UQezc7tQKkqWoKJqGU7OVWdlEtyhnjpneSpRch9mBsep6wVj7QPORphcLKShIUQ4FaRkJhjOZ+/GNwOLNYJM4elmSm9HHzrb6QDiPZ5JAUg5VbjU9LQ4FFGzHejHxvWJ05SXHT713iSnJF3BMQjArKf6gcKA76bgitUmwdhR7xYeKkJzvUAVFwoGgBTqOYYjnEgmHKw8RQkl77tWEfF5kxBTNQCoAFwHHQ6kN/MFPkzfgsDqdQ99ILenNKxVJ5G/rEGAmL7KWVpzK7xNsw7xFGuw08oC4Zx5Exsx/qKDEVJDPcMygw8oJwTJkS0lSVM4zXB7xYhV08jDaww4ejjEYLMxQpw4JF7RxLBBJZuu4DfACsFqSxeoVdwzn5L63jS5ClELVmAo7AV/wAhdNxyjKkLJSew3hEwdpry9TEfEFsrwHxjjgytUkLcptUgFxa4ub6RvHzO8HFwBTzgrZNoqHH8GrOJiHcNUbwDOx65i0ZwAQbiLRi0UL6MOlWirXnj/P5x0wdkZKj0NOOUeySST7peju+XUbVg2ZxFMshBYuwt+rXwvC2UPd/yEc4jBd4lVC5Zq0akTpDWWvAShlzJIeta/CKl7ZLImoQGpmPL8oizYRWSSQ4okeZpfrFY4unPiiokFJSAG6l/hAjsLGGFlpUqTmS6ezUGPMkmDl8HlBsjoD2YV8YGcJWio7qiD5M3Pwh/PQCkEF31gSChfL4akJoSSTdzB8qWmXJUT7oQ6iehevSOsLJdxrz8HiTGykpkr3yHXl5fzCrQRPhcSmY2QMgBgWKX+nP4wj43LzJmM1iPI6xHhOPZpmV2yk9HBY1ud444xNPZLP8AaS/rDIFCvBj+mP8A4l+q/pCyTWZlSB3jl82gqdi8ksNdUoAvZytRfyaFnC8aETELUHyqCiN2ivtiHosiUiVNl4ZJLfh1qfXMpWV//sfGNcKm9phZKpjdoUBzSocgE+A9YU8NnBUwTEZmyKlpe7LJUxPJRLHQQdiJYlSEoJ7wCEmn5NiQKhmiLQ6HHCsD2hUVVR+UbuAXP7RTf/Efg86biSZQcILKGYBgRS5t3TF54TxEPlHu0brCXjOb8VOcd0oQXv8ArSOjkGAm07QXTR5+pOKEumVQJLBwVAdOm8WT2ZlhSVSZyUq7NQUM4uVMkqCToFFgdlaQHg8WciDkACUgZgbml2tS7wPg+If9Y5LBScnUmw5VAPhFauxE6LrxBgk+5oQ1aprehtCbGS0qObOAlZJrRn+p9YM7rAnM55t8BSF2JQlKWAq5ckm1tTXut/xETjhjvRoSpf6hGRGl2o8ZFSYwnSWYEWJIZtBu1OkYlNC4e2tXFNXDt8fCGqiFBwf2hRPdDEh0vf8AeOGjssnlI1f1ryv4XjhIPQmtfI1vWIhiwxZIdtqg7crRFK4kSlwmutXq9fiL7wUmG0STsOgqIUhJcXZr6O323WFuISuUkBLlMst3UVy1fuvzDvSGMnGguAS4oQaU8TtSN4iSxExLpPmCw2+7wybQrpinB4wKSGUEXZC/dJqPdfMjwpFiwqpiEAiYkqoyVEkGgqFdXv5iBkcOlzg+VIVcEUZW4LU+nhGJ4cpCVALUslyyy5fQPQNpaC5JgVoXezuJIKVSyQTOdZA/UlVOYCocYzHJWoS5lEpYkmjlW/Rh5xW/ZaZMSZqFOlgkhLAAVJ8miwYjh5mSgmaoBd3TZw4AFqMajlFJLJNMGxGGSXSaPqC4Nf4ilYrBqlTsprVw2vMRd8BwbugBT5TXRw5fV6ClH5x1g+zJV2akqY5XBqADQbgQ0J8QShYRgpKigUL0I6tBc+WlVRr3ur38aVG7xHKWUHMCxHrGsxWVZF5NxlDKO4JSWPLVoylYJQoF9pRNMhJlgnvgltQAR4wgke0LzECakywHqbeNKQ/xSZhRl7V2pVIcXrYbwlxnAFryqJScv9prXkYpGhKG2L4ipS0CVLVNBfvD3ebFvWLdgQUygkrdTilWAoGD1Ip5xVJCJyAE9oA36EWetLwfisMtUt+0zUsUp58qWhGEs4UBpV6eVYE4tis0kgXUwI6/QXin8PwiQVkqUDmcEKIIDVGgP1g/hWImFK0LLpRlyk3Zdr2YE9XgNdBK5PzJWpKWy3ehJpU7uDVrQRJxk6XV8zBsrXINxfyjmUl5iibkqJ6uXcDn8Y64z3EUNTob8zB/Rl7K7xniAUSUijCm1asNoDwi3I2qYHnye8Wtq3WLB7K8DCxmmnKPyjVXMcni7SSJJ2y0ey0smSlk+8T4MTWGE/DkLUCa5UORR9LeAjfAJJlyQl6hSh1BUSPQvBuJHfB3Sx6gvHM3kr0R4DF5J8wBILqzXZnALnk/xiKYc06ehanfDISCkKNQpbEhtLwBjMSUYlITUqCU+Dl/QR3wziSU4taVH3pQSH/UFkt5WjGKtJBQiVcDK5H6qCvOwbpCqakiYHNMwNaOHuTFnwuHTOw6UEKTMQkZVf2mx6PTk0VriUpSTkWCFJ1OtN4vFpk2qL3JxAUgNqHcEeb9QYFmyVF6PrUnQMaMx0hpwPHIXIQRVgE1ppqBS4NHN47xJD5gATyc3odGu0cvKsFqKlMxSgWzkcg3h6RuDJ+FQlRC0LKhchLdKdGjI6eSJUCcI4gpVAB50h1NxBShinMSH+xFSwaVSphToapMXHCrzSylWw8fsfCITWbReLwKzLBVQhmBZWoZjXTU+UbRJTKUGDOdBo9as1RtDH/TEPQhI8aDq/28GS+G4YjKVLDC4IY82DsYnn0M2io8RQXMyWWKR1zDYtyhtwTiHbJY0qzeVKjZ41jcIntGQc6RVyGI500rHOEk5VMAxdyDS+x184LaaoytMcSJaNAe7YEOk75TZ6WobbxHjsZKHdzsaFTEuMwaxLhto1h+LJlurMkuB3c3JmbfbpA6+KIzZgod19AT0921bGJUylkc6RJSFTErzEhvdAerAVoTUiugjWExbBJUAVbEApa1QQx+sShKFpcFJH8N026kQPNnHVNth6Q69MRocYfCCZ7qSlbO6SMr8ks40844OAkpXUgTRcpBTm3fRV/nHPD5ikFKhUP91GsLva8KyKWl0gEF9Q9PjArIHoaYjAKzd1SCmjBRIPwIeJsJwo5V5gM10saFrDSurU9Io+A9sCGTM77ainwg/wD89IT+UkahxT1iv02heSZYsfhJstBUopAdy5qeYF3saQom8SSBUkuKgOPWKxxz2k/EkZMwCXHvHwgnh3EhMGVdFAPX82nm3wMU4yStiLi2OxxdJPeFbOLgdYaYPGjNkJdKqMaNyu9aVhGTISpGc5EAAKLEknfKHPKm0SpVLdCkTAoABzzdnfnlibKL0WWdIQCQEEG93B9OkKeMeyuIWsLw6lZSzpI2DX1HqItuFWuZLQUzZaEZWLe89ia06RLiuMJRLKRMzLGrfGjQnN9C0ivJ9miEFUw95qgJWXNNMoY76UgEeyycQ5zzAxY5kEM1KFTadYsP+qqUlZQ6JzMTcHUUNHvWA8NxxSrknQkuHO4fSGVrsDQhn+w8tC6rKk3ygNbQq18PSNyMC7qHd0S2g5QTjOJOrKGdQNyRah+IMQ4Waooc6HTyittoWqJ8GlUspBJP9Qpc1NUOkV0rDb9JJ1YwmwOKALqUwCialtPpDn8UFIJSQRelfhCtZCLMVIP4hJFSE09f3ivYolM5RmULA20DhuTsz84s8+d/WB/t+f1hPxZSe3rqnbn+z1ggGHCZCZmHw6iW7pCT4mh3F4M4hwmVMQMwStaCCk2pbKdw9WML+AAfh5AqwzHwLwYcTKVMKGyrygvez05QKpmWUR8JBSSgllIuMxoKqDV2e1H0pDPEJBuFMQa5iWp1tCVwMYlWZs6FOzjTWnM284doIZLqa11AfPYiJS2UWjuQtCkglKSWq+8ahdiMAoqLEN1+sbgGKpLxKCo900tU26M4PKHBxNGyKVQWD9C37xX5ktRJWSOpI94VYPq3xgnDYiYgEBRSKO1C55X3irVgWCwSMIgkFa8rflKSD6GN41by1JlPWjU+XMQilYmYoHMpaiGdy4Otrg38oKTmOqg+ibbk/flE5DJG04VilbMpgHNr2PN/jHXbLYpU2UkFmpSwHMWiFU8Chz3tt5hhraJVzUEPmdQbYDltUQKH6NnBldqZQ1RfkSLEeEA4jAkBSgCd01Hk/h5GCJE85gxopqO49db+cFzZzs4KSOYb9/sxlaYHTEfC+KplLCe8HIdIcKe4KdXBi2LlBS7gku4LBrHlW/lCXCgIne67kd4VIA53ArUWh/NmAMruktVvrWDOrtAg2lQqn45SVBIZL3+Ed/jHdExWZIDHuixsObXgrElKhUE/EeUDJ4QjIvIVqcZjmbfUt4N0hfkwPw/gPD1OJy0f1FEAkKSUqNgCSdelxAfFfY7DmXkkKeaGdQKynmHUPKGHBgkJCO7RTmjgkbvd7+EWLMlgCEil6ig1pbzpG5yi8MVeOJ42jCmWtUtQYgkEHeCMGsJUQXqyRV7u5DDQVaLx7ReyInJ7RPdmCxdwoCgB/ePP8XglpWM1CnT5x1wmpom48S7yfZDtwFGaFig2ptQ0MTzfZCakEJKW/KxqORBuNvpAnscSqU4mEKCiCAagaFtRUmH3s5x/tiuXNSM6O6ulCxI84558k/goqDuDomyciFykFDHMo3B0bvMzN6w7nIkTBdDn9KQ8IOJYdSCtUvvjKFdmaGlDlUaGgsW6wilYyeqfLQiX2YWffWQpqE+6gs9N9RCqNhwiyz8EtKipCF5Wd8pY0/tdukCY3DhUssA5YWYuTUcnJMWCTjESUITNnA0qoqSmu5c0eOMQiQwUkoJJcd5SiT1Ba8ZCs8+xmFWqYXljLlGxY5gCX0ITtHUqWSVZVEBJShhqrUvqf2h/jwlKc6iyXJpUt96xxI4mA4SyXA2rTcdNYq5ULViPC4IBYMwuSKU1FC48Yc4XEoQ8tJS71pR9usZhpyiuqjU2JfwuYJHs7KK1KDpKi6tU0o7XS7XHlG5xYeIk/wBRWSSRydrD7EDY2sxJFQpL+o8otquAIIOYKOndbz25xWsVwibInjIqYoZFEOwOVJD8mqOsHkkK0F8ABySkMQQCCD1PyMDYjCZJ+d/eSfByX8gIgwXEVSsOmYls2dQDh3dRZ2MVbiHtTOMwhwwpahoxO7XhknLQNbGuM4uoYkLSoADuuQCwPUUi8LlBSQqgzDMnrfbk3hHj0zElRJNyCa8hSPVuDY0qkSHN0pVc6oLuS3LzML5Y0kNB3YeMOr9R/wCEZHUuYlqqS4pf6xkRyPgo09LpUTUtc9Y4Zpgb9B+YjIyLIdk6kBxTf5wVKTQHX6xkZEpAQWpX9VtCkuNPKJZEobD3duZjIyJlWKFUZqd5NqQ3RV32EZGRSRJAXEA08gUGXT/EQMlZzgOdIyMhuhR7hVkqLkmnyEByZhcVNXHgxp0jIyFRmVTg+IV+JR3jVnqa9Y9LSbeEZGQPNtBjoh4aXKnrWK17cygFBgBXQchGRkDx/khZaKOZhSXBIL6Fo9F9nwyUtqA/OMjI6PNoWGy1yUvletYo/E//AF0DTMqMjI547HloY4OWFJmhQBHZTLh7BxfY1hAuYXTU6a8o1GQ0QSH/AAtAXMQhYCkmUp0qqC2VnBoYQccTkmzEo7oADBNAKDQRkZDLYo54WolAcu4T8BFr4X+bokeDRkZE+yj0H8JTRfIpbyEKeIf++l/4TR4PLjIyG7EA/wAKg4OcShJImz2oKd9QpHlWPQBMmMBGRkW8X5MnLQulio6GPVfYM5sNKzVZUwVrQadI1GQ//R+JvFsnnjvK6mMjIyJjH//Z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latin typeface="Gill Sans MT" panose="020B0502020104020203" pitchFamily="34" charset="0"/>
            </a:endParaRPr>
          </a:p>
        </p:txBody>
      </p:sp>
      <p:sp>
        <p:nvSpPr>
          <p:cNvPr id="2054" name="AutoShape 12" descr="data:image/jpeg;base64,/9j/4AAQSkZJRgABAQAAAQABAAD/2wCEAAkGBhQSERQUExQWFRUVGBsYGBgYGBkcHRkaGh4gGhwaGxcYHCYeGRojGRoaIC8gIycpLCwsFx8xNTAqNSYrLCkBCQoKDgwOGg8PGiwkHCQsLCwsLCwsLCwsLCwsLCwsLCwsLCwsKSwsLCwsLCwsLCwsLCwsKSwsLCksLCwsLCwsLP/AABEIAMIBAwMBIgACEQEDEQH/xAAbAAACAgMBAAAAAAAAAAAAAAAEBQMGAAECB//EAEAQAAECBAQDBQYFAwMCBwAAAAECEQADITEEEkFRBWFxEyKBkaEGMrHB4fAUQlLR8SNichWCkiSiBxYzNHOywv/EABkBAAMBAQEAAAAAAAAAAAAAAAECAwAEBf/EACYRAAICAgICAQQDAQAAAAAAAAABAhEhMRJBA1FxEyIyYYGR8AT/2gAMAwEAAhEDEQA/APK8YsLUFJTlG38i1Y5XKYAmgZxq7h6ebcoK4nxL8TNQoICQlCUMNWetALvBGJwMpKG7VMwhkhlM1ASQ1Mrkiuo1sIXSVjVYqxmIzMNg0RLRXfSO14UpbVx8aGnI/CMlpegvDYSwKESpNlOaHvBrWD9IczVplKQUqCmu4Bykmhc0NA9bHyhTnVnDB3Y9Re46GJULl9mVH/Gwcsyn5XY9RtE5KwrAFMxaiXJurMwYV8PuvOCUkkV6O3xjtOHRMzAXSQaNZuXQ+YiEzVPlJNC3jqepGvKGw8CsLwybVrQO21B1p84ZslROci1w4oa0pz9DA65IAs9GqLNq7va945lAFHdUKB/WzeDtsY55ZyahrhpASC4zsqm4ex8tf2jjEcKLlQOZJr+2tucZJJKgXZyzi12FtCRa9r6WIcQw8rs5Sg5AobVa1qRNNp4LqKqigz5ZAI1+X2I57UhAsbivh+8WzifBkzQey7r2BNGGgOhbeKxieHrQgZkkd46aUjqjJNE3GgKRLSxJf6wajh4ylSLNatC1i9j6UMDJ/S1H9fnpBHDZ6hMBBIf4CuUQ0r6ENYlBZKbEB/tukSYQMxGhF/D0oYJxIKlEitaU2+zG/wAJc+7R9D113b0hHP2Y7mYYFNL51MOTB7+HnHR7tyMreBO17wQEghHMFR6qd+tQAIGxMh6V5Pr+zvE7vA1YOUTX1qxpoQK/fWCMYkvr3g56kfMg+UCBORwAxduj3HpBsx1BDaGtn8+sZ4dhonMwBzcUB8PsfZjrDqpr8Wo/yjhHuO3IvswBb0jnDq7offyO8I9DM7xWKAXXc+laVoP3iDGLKxy6WpGYuUhUy1jv4HwvEa5qmZLMS7m1LtvASJ6yQiVVwqxDnat2+7wwMrvUq+0KFqage1/20aCZOMDpSHc1ctpp9IdphJOITgFZdb/fwiLCuSzOWa33u8bxnemsbsK3rducDCecxOboHf7tvGijPDGplJEiWQGUFKSp/wC4OmmtH8oAVhAzhtXrWCJbiSoEgnM+Yv0ELF4pQDXrYNb7EOkxmd5kbnz+kZA6Zg1AeMhqZPIolAkGmors7/fhHoOG4XhMPh8PMnBJXMAWNwfAuxBFCDV25U7E4ZKQoZVZi1SR3eSiRv0vHEyWWQ6kKcD8zlI/TyobcuRgzXLTorF8Qv2g4h2k0lK86C2XusQUhq0cn94XSMLMMwAJIPTToYtc/gxEgJCkrFMhSGKi7kMxdiW0oC+hE0xbMVPmamZIBSAp0gZS6iMyt7hrUVeRJUguN5ZXZnD0kJGY52IqAAcosP1HTwgESKgEhOnTr96RbZc1KZ0kmrOtwN00BIozl/5gNWBSqUspASQaAgO183KhIathtDKQHESnDmWQHY91QIsRu/j5jlHUmSpSncPufhalodTsBJmy0hBAWFFyXcMHA2Idg8ZJ4UhwXUzs5AAPrSvxgc8ZF4kOEDhQJAegd6Wq1tx9Ii4fJyrIKhfT8438Q0FSpoSQrUOA7EEigF2YhukOOF8G7dwrukFJcJZ6kgg7MPSIOVfAeN4QDh0rmnKUqCUgjugd3LUadOVfGGacFLmAgkqIHu6udQNPpD7hvCzLWxarsA/dSwsfFm3asHDh8uWMxcKId8t3vUfdIVSssk0slKHD5yRQZkqNO8AoNukmsMcPwJapf9QpKV3SCXFrtQHoTFmmYZKU6EfbV6QHjVE90FkWpc/dYshbop2N4DJll2WwN0hRTt75FDq3xhjh/ZBCkibKUGAuS4ZjV9Ln6RdcHguyKEsQkJZnJVQBnbVoLUQBQXfQChu4ID7eMTn5fQ0fGjx9eAMshya2q4OrhWoiZKbUe5bSnTc38IvfEeGSjZOQguwAA5lmpTbbWFWL9nVM4JXqGFeaSLFtxG5XkR+OmV0r74DAMn1Ykt4xFjZCyXF7+H20MF4IpIKklJZqhut42eGlVj+WvoflGU0gcRTI7yAXq59Mpp5wRhEMQDUfCu/jHX4RQNQCwPwb6eUSYZLAq2rZ3JLCnkfCGbT0CiWYhidRb/uAPn8oEUghQB2NfPfmIKqpL+cdKSktWoowD1fdqQLCwKfWZRy6r+vTUUicSiEs+rhLBw9W5wahAznu18Nrt5RxNSkKpegbpe4pbSEbsR12KcThyO8A1XIULVZ2ZiHhfg1ntA+huPSnyizJnA5tWvy0q9GJ+MLsVw5ImBVq0sx2Du4vzisZdM1WrQtxGJ7yjc3d2Fm18tIDwRzKUqrCtbh3Oga3SD+IYMglSSWJUDy3BbSAUpAJuKjS94rGmsAG2ESpUmYWPvJan9xFN6D0gD8KpQJCSQlnfY0BhxwgnsCok0UlKQFM6c1fVVTWgjYxyEoZQCzy1+jnfwrCcmngDYEPZ6cqqQkjcHanxjUQTcfNc5VFKdAFWjUb7/aF/khTgVCWE94rWqqGt2YLknRtPHaGcjhXaAKKWTMISMoBKSKgrfQh60LE3YiGM/Hrxs1cpAEpLlswYliLsXSdWq7s7QRO4PipOGBlF1AtmQoA5s9HBDHr1FQYzl/Z0KInx65+GkGWlBCO1UZcxzaxSCKEEgHw1cGFuF4jMUXUVKUEun3ndJcWo9SQTz3EN53FUyFAS80zMt1hTgkpNAWJDO7U/KnS5XGvaOROEtIkFEy5IZgC4KAkJqAwD3vGXwZ/JVMTMWWUxTQlntoWq939ILweLaWvukrNH0YtT0eLJxf2d7WWZiVp93M2pO1Ca63ap3eBcFImS0ZVJAYiiSda5gUg3A0g81QKpizhCgpC0dma5XIobszvQd4eQpD3Dez62dbpQoOzjWtNzautYUdjMHZhTBS6hh3mJpmAt0O8XX8M0tAIIcAgV6a2q9OUS8kn0GC6YrTg0JHZncO4s+rilHJi48Pw/dSKZU67t8nisYpxdjSn8vSHnAcIpaVLmzliQh8wVlu9nAr90iVNlVgWzePSpU+TNMwKStC0FqlJJBBIvQgCGq8emchKUEkUOYoKQWpY7R1P4XhRIXiZMtMvsykAqqVE3LKJqAbsw8I4xOMlmWlfaqPeAYkN3i2ltNYZxSoyls3i1hIABoBR+UdSJBWApDAS1JPfFVG5Zna/mIX8XUAkLqwOUJoXKmJJd7AE7wxw00dm8sKAJNMpPuhJ8Na2rDSeMCpBmIx2UZlhstCxBd2Grax3JxAWEFJYOdEl3bQH0gDiiciJhJBDCoDf9wPxEb4RiQZTu4DPUHS9Gp5xKsWUJcXKJKmIDMR63D6QFhJuRYlqP5QU3ZrODyLV5wzxKqAghjSpAe36gXbamsBy2ZDiqSQDX3XrUOLAU6GDHQGHnDpnylpmAMFGmqWsobRWMJwVcxSuzUg5Sx71hu2gqK1bVrxY0zuzUko91RylzR7gHYkE1YValYTYRGRc1SQO1lrKiHPflnTKT/kLbQtXYGrFOPwy0TB2ksocG+pF7UemnzhWssWarh94vX4/D4qXlzkBxk94EaAVDOHKb1YRTuMcJVKUy3CtGevMHWCsYYjQOhssx7b/AH1iGfiFM4Nb7/DWIpXulw5L+lfl6xqdilJIF0s9rc7aGKqJJsNViA4cMCElwWdh1rRoFThz2xLj9TpNyKAWo4Gu/hHc7GjKykhQLEmtWsGGj7G3jBJSFXOWlRqk+FSPEwt0I8sm7YXaw02qxYeUK+MqzMUgkgOkjbmGv4wQlKkzBUZTS5sbF6tBC8MACk+6rVxRR8aueWsZPix26VITGUvsyMzuKju+91J5xBJ4WQC5DuDldtxfV6W5wbPWqqKJTXKWHjYV+sKJuHJZiSSaAbdesXjkk2EYzElCcoArcjSr0PNoF4diQlYKkhSczHNavPfXwgnE4CblGdkpSwBNqml9CY3KwfZ5hUkuGKWD2LV057QypRAdSsMggEqNeT00r0jcGSsClg6iOWVVtLcoyJ/U/wBQ9noMvEylKyS8uZAIYNQapLCgiWagLQZakJyKLEO762/eF+DwwluJYCdDSr6+No6nLKwULFDdiR4jUHWkc/BnoOURTM9hsOMzhYI7yVpXS7ZQ42qYri+DFEwS5QE2YDUkUSNC7skczv52+ZNmSe4VGZKXZZ95B0Ct0m2bTWCzKljDlISElQ7xN1HnuOUVUpIk0it8FCEMnOJxZlBOYBJGoKk9+nhSHkjh7TEqLe6T4i1NQ8DYeUl3JIYb26mDZ3EM0whIdNEpLMQABXxU5rvCOVmSBOL8F7ZLywkLHrvUWNE+V4Ew+KxSFZFygtJoXIGUtd01FG0ILQ8lAhTlYIL0Yu/JucbOFUpV+7zFT/uFNqRlKsBcexbiU2zJJIp3Q170flBvG+NpmYYSUS5rZgCA3fJqxu9Q5qGHURmLw6UDMXexNzRj08oG4POzYhKHoUKX45sv7w0dCsb4fDBctOdKUlhmQC4H70vzfrCL20IMuWiX3UvmBFHIsQ3M+DQ2lY0S5s5IdgkNWpJJDjqz+cJ/bTEpRLlACpBd/wAr/SNFNtAegaROX2CBMKWOovvV/wA57rnaguYseCQEyk5h7ufQqbuO/dZqNy9IrXD8WgrllS8qK3ZgRYd4NYN4Q2TjkhyTnHaLZw7vJSH94Fi9/wBxDSQUx1NUFFQdxUHvIJBG4CSQ1N9Ig4ZJGVJ1Soi9w3+IrTaFH+sKSpYDHOpTurfMz6i8TcIxhURLol1AgpKjv3Rm5PTWE4tIax7iQWIBykH+0ghv7iNR1iCTgmZQDOTmYka/pt6x3PzJKgbkuO6FU90OCQB1G8C/6jlp3Wci6kcwyWI1tekL8GGJwvaIUgkpOYKQc1iEhq7UsYXcHnImzpnaIAUhWV1JBCV6kajRvGG6MwsfMPYnYh9ITcbXMSszEhNe6vKGzEChOr1a/wCWDCm6YsrSwNxKaStBkgLKT7oBQs3egZid7RHOwUmdh8kyUZaUhwbZOYP2I54H7RFMxMvKTmS+42elq08YcYoInIXKmgoBo6SRTmW9aiGlECdnmHG+EBCWSsLTdCgzNYjkd/C8QyGHvpDaKA6EW1t5RbeNYGWjAzUEErklJSoqD5QoJHeADhlX2MUbGY7KCGA7oJfUUdtN6FtIVx6RCaoKBlqTW4JIcc3puX+JiSdhgXUGchibODuRaEacQmZMGWWWFw5L+DXfwhhMm0dPdIehDgU3++kJKDTEXs6OKCQkKLu7AO42Py8Y6xfGUElIoAGYhzybXl4QqQSp8xtUNtcVvA0wlzlCWpTXwN/5iv009hZYVyw+UqDFzYcqM37COZRkrW2lrMnxOrftCKYkBBWpRKxYBmqBcB6d4F2NaUaIcNxRfagqGYEB06EAddw/WNHwvdilixi0peuYKZ0gHu+OoNKtyhJKzBSlM7OoFzrejAkUNIaTZwWg5QA2/n/+vSF63U4SGILmg8fE/KGjg1JM7RxVbWjIDVLIJGZQjIakDJ6espJPdHXUesD4mW9HIDNcuDo1C8DYSfmSMyWO33pBAUkgu5d6GutzuGjlysHo4Zv8KNVFx+Xpz6REtOYua2oKClmbltHE1ThIDNzc01u8SIWBaw8gf4FjtGtgoJljukNQ3sbRJLZT6ACoZ6CApswv3KfCIzMEwlOYBdwX357PvGSwYaokpT3mDGzE6D0g6TLK225bQu4BJdRKgQQmoJcA6U3Z4bYLFLWViiUuAgpYqYCrggtWCEWcdlhKQlnFyKDk8V/h8rNi0hLh5KrF/wA5i5cXwqyAwCiyqKSQ9rlPI6RW8PhzKxKJpACcqklnocz0ud4rB/aJLY0wXC0qXMW/urysa0SlILG4OZRaKl7S4SbPnEpQooDCgoA7P8otvCl5x2du0WtajUEJKipg4FS4FLVhvisLLMspCQwFAKWtW+l+UBTcWBqzyeUkSppCyUA5kvsdD5tDMYxJVLQJqvykq1UTQgUZgAGhorgqFywZqk1Nya+JJgNfCBKKezL7GxADh9+UV5JipNEGNmJfOCtnYhg40IDByAfQawZw5Cs4UlQIBSah+Wig/Ubwxk8MQZaWzKU4JNGfYOHtziThaU5ymYFVYBtwaadID0MWHJfn6wtVh6KINcxguRiBmIGdQA94sw6CjQrmT5lWZlPdQI1qwrHPTscZ4fEZ15CGI1c1rp5veGGMwaeyLj7s/OwhDwuaykkCr1Ju5oXMWPETf6ZG1W5fzDqkK7squDTknFR1AS+1X9R8ItGLW8pKjf3X2Kiwto5EKcDwxM1K1KND3QAa0u/nEeDw0yWJuHmElJSeyWdf0/7gdL0EFywL2N8Lge1QqXMFVoKFEaBXdfwvHkPEsKUTFy1Sj2iCU0J0ooAPZ9r+Mes4biwCUTD3VKSxBBpv0rCn2r4QMXknSKzQwXcBaRb3qZgWFTb1ZasSas8nTPUh0kZToASzXe50guRMJcPlapfbp4+kE8Z9msTJKlqkzEJcuQxDHmknpW9IAWtWYUzJNCMo5UtRzpFWkydM6SCXtV7W2sKgO3nEMvDGrqFdRRjeDcHhlAVfOaBJDEg89enONYmYUsAQHL/7qHwsB4RO3dIWvYr4jgyVpYlQIBJbU6MNt4mk4TKkOCBdnv0846E1TA6g3ffnEgWL0L+m5As/hD26pgeyWdLHZpyvmKlO5owYg+ZI8Izh7KZ/LQtUPWIcQWIYgjQAvT+YgM0JZqW5nw2heOB8WOvxY/ST4CNQlVOL388v7xkbihsl+4biAUa2q8FJS4qWNxQEEaApPyhTwOeHUhRrodP5eGyJQ01+9YSVWdEXg3hJOZRCjkJtQseYP3eIcbwcv79xY2r6wTiU90hw4AvQj9qQvk4ozE+97rpLkkhn3Jp9YVILMwyJktkqLgO7sx6EClP3gtUkOFBINDWj10dn5xFg8a7pNeRgtOUMBb4bwsl2ZEeGmGWupNWD70/cfGH3shi8iZ+cikwlI/MQUgs3UtCkYjIUqYEFV9tr2qGfnEUrEzJUxZyZpalZlNRaH1aoUBy0jK0jVZY8d7Sgy0zZRYpzjvJNC6UkM4L8qRWJnEVTVJmKbMp84FgXLM/KsS4nCLkKXMkkzAp1KllyCCU5soFlEfCAuIrUJpUmWopWEuHDpIUoWJc906RSLFaJMDxRJmjIS6SEn76ExYp+GmEBQnCWdQBm83oYp3+nSzMSsGakqOVaVd2otppW1IZcVWEISkEuoj1YafdYLSbQLaDpWGUUuJmZlXyhN3s23zgCdggfcd7knWtAN+sM500S5SU5VKBF0igO3zhdh8cUv/QnUUlT5RYWpfTTyhU30EsGFwRZApQMSXfMAajSheFWJUUTQxrSo8rN1ja+MLCAoKKaliZa03NAMyW5VvEE7jCFlKlFIUUgkPsdj4wFZh2JgzqUHBo4NQachQwFiCmgIPd1ApvDWXOQtNMpcbh4iXLT5fzCmsC4aUpJL1e1aRrjeLWtaEyzYlwA4ytqNheCOITFBLykhRAG24HwhVw7jR7VRmDs9H05gnQhodLsDZmBxS8OpQVLStBSDmljL3nLlR1PXeGKPaSVMUEEUVSpBY6ONKwww+IQoBYHvB/siE/tBhEzBSiroXqDsWgbMcYvE9msmpSmYjNWhSUsx6EvFgxWPTLSFKOUOBXnFSxZmqkqK0MsoSpiR3ig16Eio6wXhpQnYYFRLLQRUmgZteVYziayzTMQ7P8AGPO+OYaXJnLQVS0knMmmiy4a7fSLbg5a1SJacx7QZXVShH6kmpBFSfhC32x9m/xIExHvoGX/ACS9/AkwYVF5A1awUTiWAXJmOSkpUnuqQaUsKNYfGEoxFSHdjrqesNJGHXnyV7ymZqBVh0L0hjjPYPESlVl5sz0RUhql0jbYPfkW6W40QkmJJcwqQJYAclyTZyAI3isOGQ+WxzCtAKA0uaPfaC5qDImMQ2hYg0F+Ud8UxAyqYM5ymgo9aP8AHnE0uzP9iWQNQzaPctQ06mMTKWSo6b/WI1A0qLMGHjD7AsUDInkoHfdtQesO3xyaKsWrwigaAHxjIlmz1JJDAtvX1jIy5CjTCEmYCGBJeLGhYDOWqYp3DcQoKKiHALPFikyu2DiY43YBQPO/OI+VUdcGMsVjEs+YHTamzmK/jMOsTe0TRKmzAmlmIPkC8Gf6GcpQouDb6vEsuUhAHdcgM5qb84mpVoZqzcjDkKDBtql7P8YLw6zlb9xUaF9fO8bTOzAA23Fx47XgxUkFLijWa7+e0ANUBpW5KiCUi4+7iGODxNEpZ9jqPukAcPl5iQCK0L8uXUHygafjewc5VLctlDOD4319IerVC3WSz9o0wWbKbsNUwn4lxHLOyhKVEgkA2NTtcs3mYHVxKekkzJZCQGGY1ym9gaggU5wFjvaMIIPY5gQDmKXCXrtWh5WhVFmbRNjuMZ1poyrBIILNU683gDi3tUhK5QAKyg5lbEg2rtTygDiPtIoTXMsZbFkZXDX71R5iIOLS0TEomoIKVMOYJ0PlFoxqrJt+i2YXiM+dKTlw6glhleYnT3TUP53ETIOJzZzKejMJiNK2I5mGPDjlQkaAAekFoFzeJXnQ2hFisXOMtUsyJwfUZFNV9L19DCzEcVKFIzS5iAkHulCgK1e52i7J90wPilhawCAe67Hd9d7Q0XXQLKzJ9qE9iUOArM4JSsUdyCw2o8cK9p/6wW6GyZSCVbu9U1ixowqUzSAkAKqQ1HqP2PgrekmMwyC3dT5CDS9GtlYlcQl9mUdnh875goLQAzigOimfXWDpOPT2qSiWjKQXZSCx0cPXwh5/p0pQIKEH/aIA4l7J4dYpLSC103HONhmsm4BxIKK5bZcpURsA9GbrblEnE8AietGZSk5SWUktf+I83w3CJjZgrIAfeKsofkdT0hlLkkKBOKS9L50gnd1pCX8YZwp4YORYOLYBMsuhS5lCHK9H7wowfL84YElSMkssCBUkMALVsQB8YqHHMXNlJDkg1qwq4vsXGtYsPsnxgmSkrqRr/bYv4GBxdWa8jfB4YzMkxd0vYt190sQ4hjjw6CRUpGl6aCsKpXEUSyU0yrJKToFG4ewc1HjDLBz3lkkMRoC5UBapAqQ3jCNMZMpvZ4hJV2apZRNAzIUSCtJc942LgnzaEOL4lNmTAmcZhUhKgQCM7IcM6tgK/vHoPEMIySpKSEsCHowHvBvI/wDKKyjhgJnzVS1BYSpi4GV0ZjR8xd+jaQ6aYskAYrg/YJTmSGUshOtWDFSnokk2NaGAMVw8pzZ5RzM7vQgl3YC1tY9SPD5E4y5xvKClZfyl05ag8to541hpVEpyuxT/AI0/jyEInQvCzxdQ7wApt5kPyHKDJGFVkzjM5oyfIaQ04vwhcgIVN7OZ2tCcoSpBbM4KTUNq7biGOGkDsJd3AA8TtF+WLBxyVKbKIJCkqfW/7RkWYhaqggAgUyk6bxqF5A4CPCqyhiz5iU150APIbxNJxixMYBlE1LNfdPzEQJSJYoCpH5knYn5U8oyWntSgILpc3NU0s92PPlDlLLBwjjIcCaDU3BLHmDp9uIYT5Y08NesV6ZJZKxnBBT7zVSbDMPgr10h5iFrlqb8ra0D8lWdtKeMQkleCsbrJzKd1d7S2x1B8NI7RxBxlJZNa8o2cMFqLKY/pIYjqOmraxEqSUuEgEC3zfx+UIE7yoUnPfcpUQ3rEOFxRTMS5Lqqkn582pC1eF/qZhmS/vD8qt3SLawbw8la3JsCR122FHh1SBxdFiw81SlPmID011BPTeMxklKgReh+NIkwQBLCrBSm8m9IGnrv4fHeJ1kVsT8UwSV9082MVnG8PMhSU5gQpQLB721hziuIf9SEf2qHifoD5wu4s/aoerEU/3R1QVYJNnpOHlslJ5D4RKEgJJJb72jSlZUJB8IAnYpu97w+HhEYodkx4ogBiFt+pgR5JUVekQ4mcGQtJBB10IPPakGYXjaVBlEMbg1BHjeE3HMso91xLmGj6HW9wRr57lxRvLnOVKOpp4U/fziDE8RlkjvWuwUR/yAb1gHis9KCCpR7NX6bGpFTZqRPIxUtaUkIllJ1YH1gBGcmYCAoEKBsRUHxETlfd8IWS5WU5pZoSykl68wbuOfm1INmnuEgGgNhS2u0JSRivY1CsoyHK35tfA6DpCXEYiehyJi1PcKJUD1SpwejRYcNiioBJDive/SRp8ekC8TQAFWPd2i0RWI+LTAvCUDAMoJ0TUpUBsl8qgNMxEA+zfGVIUEks4ZJOh+sFrQ+GI/tWfJaP2hZgMKFEA84pSpoQ9Ew+J7RAKkggi415Nv1iLh2TtlES0jKO6RmBYnUAtofIQBhFBMolKFKIJZiRYOq92A9IOwmMl+8k+9LQASCAFJcEEtdiI58lbCcViB2gWpRqMrA0A/x6k+cI+NcT7NU9Io9K1cGWkb84aYidmypFgTU6gVo+hIhR7SpT2y0KSXUhKgdAQgAgkUFRGjszNcL9tlheQpBRalCKX513iycOw6Z0lS0rFHPI/WKdh8OkDM2nqw/mDeGY38PLzhsqkmjgArByg11OU+sZ09BVoi9ssJOUiQpKkzOzBRMSgEFKiAoOlzRgddRvHUyWpEsIZlMEjrb0+UQezc7tQKkqWoKJqGU7OVWdlEtyhnjpneSpRch9mBsep6wVj7QPORphcLKShIUQ4FaRkJhjOZ+/GNwOLNYJM4elmSm9HHzrb6QDiPZ5JAUg5VbjU9LQ4FFGzHejHxvWJ05SXHT713iSnJF3BMQjArKf6gcKA76bgitUmwdhR7xYeKkJzvUAVFwoGgBTqOYYjnEgmHKw8RQkl77tWEfF5kxBTNQCoAFwHHQ6kN/MFPkzfgsDqdQ99ILenNKxVJ5G/rEGAmL7KWVpzK7xNsw7xFGuw08oC4Zx5Exsx/qKDEVJDPcMygw8oJwTJkS0lSVM4zXB7xYhV08jDaww4ejjEYLMxQpw4JF7RxLBBJZuu4DfACsFqSxeoVdwzn5L63jS5ClELVmAo7AV/wAhdNxyjKkLJSew3hEwdpry9TEfEFsrwHxjjgytUkLcptUgFxa4ub6RvHzO8HFwBTzgrZNoqHH8GrOJiHcNUbwDOx65i0ZwAQbiLRi0UL6MOlWirXnj/P5x0wdkZKj0NOOUeySST7peju+XUbVg2ZxFMshBYuwt+rXwvC2UPd/yEc4jBd4lVC5Zq0akTpDWWvAShlzJIeta/CKl7ZLImoQGpmPL8oizYRWSSQ4okeZpfrFY4unPiiokFJSAG6l/hAjsLGGFlpUqTmS6ezUGPMkmDl8HlBsjoD2YV8YGcJWio7qiD5M3Pwh/PQCkEF31gSChfL4akJoSSTdzB8qWmXJUT7oQ6iehevSOsLJdxrz8HiTGykpkr3yHXl5fzCrQRPhcSmY2QMgBgWKX+nP4wj43LzJmM1iPI6xHhOPZpmV2yk9HBY1ud444xNPZLP8AaS/rDIFCvBj+mP8A4l+q/pCyTWZlSB3jl82gqdi8ksNdUoAvZytRfyaFnC8aETELUHyqCiN2ivtiHosiUiVNl4ZJLfh1qfXMpWV//sfGNcKm9phZKpjdoUBzSocgE+A9YU8NnBUwTEZmyKlpe7LJUxPJRLHQQdiJYlSEoJ7wCEmn5NiQKhmiLQ6HHCsD2hUVVR+UbuAXP7RTf/Efg86biSZQcILKGYBgRS5t3TF54TxEPlHu0brCXjOb8VOcd0oQXv8ArSOjkGAm07QXTR5+pOKEumVQJLBwVAdOm8WT2ZlhSVSZyUq7NQUM4uVMkqCToFFgdlaQHg8WciDkACUgZgbml2tS7wPg+If9Y5LBScnUmw5VAPhFauxE6LrxBgk+5oQ1aprehtCbGS0qObOAlZJrRn+p9YM7rAnM55t8BSF2JQlKWAq5ckm1tTXut/xETjhjvRoSpf6hGRGl2o8ZFSYwnSWYEWJIZtBu1OkYlNC4e2tXFNXDt8fCGqiFBwf2hRPdDEh0vf8AeOGjssnlI1f1ryv4XjhIPQmtfI1vWIhiwxZIdtqg7crRFK4kSlwmutXq9fiL7wUmG0STsOgqIUhJcXZr6O323WFuISuUkBLlMst3UVy1fuvzDvSGMnGguAS4oQaU8TtSN4iSxExLpPmCw2+7wybQrpinB4wKSGUEXZC/dJqPdfMjwpFiwqpiEAiYkqoyVEkGgqFdXv5iBkcOlzg+VIVcEUZW4LU+nhGJ4cpCVALUslyyy5fQPQNpaC5JgVoXezuJIKVSyQTOdZA/UlVOYCocYzHJWoS5lEpYkmjlW/Rh5xW/ZaZMSZqFOlgkhLAAVJ8miwYjh5mSgmaoBd3TZw4AFqMajlFJLJNMGxGGSXSaPqC4Nf4ilYrBqlTsprVw2vMRd8BwbugBT5TXRw5fV6ClH5x1g+zJV2akqY5XBqADQbgQ0J8QShYRgpKigUL0I6tBc+WlVRr3ur38aVG7xHKWUHMCxHrGsxWVZF5NxlDKO4JSWPLVoylYJQoF9pRNMhJlgnvgltQAR4wgke0LzECakywHqbeNKQ/xSZhRl7V2pVIcXrYbwlxnAFryqJScv9prXkYpGhKG2L4ipS0CVLVNBfvD3ebFvWLdgQUygkrdTilWAoGD1Ip5xVJCJyAE9oA36EWetLwfisMtUt+0zUsUp58qWhGEs4UBpV6eVYE4tis0kgXUwI6/QXin8PwiQVkqUDmcEKIIDVGgP1g/hWImFK0LLpRlyk3Zdr2YE9XgNdBK5PzJWpKWy3ehJpU7uDVrQRJxk6XV8zBsrXINxfyjmUl5iibkqJ6uXcDn8Y64z3EUNTob8zB/Rl7K7xniAUSUijCm1asNoDwi3I2qYHnye8Wtq3WLB7K8DCxmmnKPyjVXMcni7SSJJ2y0ey0smSlk+8T4MTWGE/DkLUCa5UORR9LeAjfAJJlyQl6hSh1BUSPQvBuJHfB3Sx6gvHM3kr0R4DF5J8wBILqzXZnALnk/xiKYc06ehanfDISCkKNQpbEhtLwBjMSUYlITUqCU+Dl/QR3wziSU4taVH3pQSH/UFkt5WjGKtJBQiVcDK5H6qCvOwbpCqakiYHNMwNaOHuTFnwuHTOw6UEKTMQkZVf2mx6PTk0VriUpSTkWCFJ1OtN4vFpk2qL3JxAUgNqHcEeb9QYFmyVF6PrUnQMaMx0hpwPHIXIQRVgE1ppqBS4NHN47xJD5gATyc3odGu0cvKsFqKlMxSgWzkcg3h6RuDJ+FQlRC0LKhchLdKdGjI6eSJUCcI4gpVAB50h1NxBShinMSH+xFSwaVSphToapMXHCrzSylWw8fsfCITWbReLwKzLBVQhmBZWoZjXTU+UbRJTKUGDOdBo9as1RtDH/TEPQhI8aDq/28GS+G4YjKVLDC4IY82DsYnn0M2io8RQXMyWWKR1zDYtyhtwTiHbJY0qzeVKjZ41jcIntGQc6RVyGI500rHOEk5VMAxdyDS+x184LaaoytMcSJaNAe7YEOk75TZ6WobbxHjsZKHdzsaFTEuMwaxLhto1h+LJlurMkuB3c3JmbfbpA6+KIzZgod19AT0921bGJUylkc6RJSFTErzEhvdAerAVoTUiugjWExbBJUAVbEApa1QQx+sShKFpcFJH8N026kQPNnHVNth6Q69MRocYfCCZ7qSlbO6SMr8ks40844OAkpXUgTRcpBTm3fRV/nHPD5ikFKhUP91GsLva8KyKWl0gEF9Q9PjArIHoaYjAKzd1SCmjBRIPwIeJsJwo5V5gM10saFrDSurU9Io+A9sCGTM77ainwg/wD89IT+UkahxT1iv02heSZYsfhJstBUopAdy5qeYF3saQom8SSBUkuKgOPWKxxz2k/EkZMwCXHvHwgnh3EhMGVdFAPX82nm3wMU4yStiLi2OxxdJPeFbOLgdYaYPGjNkJdKqMaNyu9aVhGTISpGc5EAAKLEknfKHPKm0SpVLdCkTAoABzzdnfnlibKL0WWdIQCQEEG93B9OkKeMeyuIWsLw6lZSzpI2DX1HqItuFWuZLQUzZaEZWLe89ia06RLiuMJRLKRMzLGrfGjQnN9C0ivJ9miEFUw95qgJWXNNMoY76UgEeyycQ5zzAxY5kEM1KFTadYsP+qqUlZQ6JzMTcHUUNHvWA8NxxSrknQkuHO4fSGVrsDQhn+w8tC6rKk3ygNbQq18PSNyMC7qHd0S2g5QTjOJOrKGdQNyRah+IMQ4Waooc6HTyittoWqJ8GlUspBJP9Qpc1NUOkV0rDb9JJ1YwmwOKALqUwCialtPpDn8UFIJSQRelfhCtZCLMVIP4hJFSE09f3ivYolM5RmULA20DhuTsz84s8+d/WB/t+f1hPxZSe3rqnbn+z1ggGHCZCZmHw6iW7pCT4mh3F4M4hwmVMQMwStaCCk2pbKdw9WML+AAfh5AqwzHwLwYcTKVMKGyrygvez05QKpmWUR8JBSSgllIuMxoKqDV2e1H0pDPEJBuFMQa5iWp1tCVwMYlWZs6FOzjTWnM284doIZLqa11AfPYiJS2UWjuQtCkglKSWq+8ahdiMAoqLEN1+sbgGKpLxKCo900tU26M4PKHBxNGyKVQWD9C37xX5ktRJWSOpI94VYPq3xgnDYiYgEBRSKO1C55X3irVgWCwSMIgkFa8rflKSD6GN41by1JlPWjU+XMQilYmYoHMpaiGdy4Otrg38oKTmOqg+ibbk/flE5DJG04VilbMpgHNr2PN/jHXbLYpU2UkFmpSwHMWiFU8Chz3tt5hhraJVzUEPmdQbYDltUQKH6NnBldqZQ1RfkSLEeEA4jAkBSgCd01Hk/h5GCJE85gxopqO49db+cFzZzs4KSOYb9/sxlaYHTEfC+KplLCe8HIdIcKe4KdXBi2LlBS7gku4LBrHlW/lCXCgIne67kd4VIA53ArUWh/NmAMruktVvrWDOrtAg2lQqn45SVBIZL3+Ed/jHdExWZIDHuixsObXgrElKhUE/EeUDJ4QjIvIVqcZjmbfUt4N0hfkwPw/gPD1OJy0f1FEAkKSUqNgCSdelxAfFfY7DmXkkKeaGdQKynmHUPKGHBgkJCO7RTmjgkbvd7+EWLMlgCEil6ig1pbzpG5yi8MVeOJ42jCmWtUtQYgkEHeCMGsJUQXqyRV7u5DDQVaLx7ReyInJ7RPdmCxdwoCgB/ePP8XglpWM1CnT5x1wmpom48S7yfZDtwFGaFig2ptQ0MTzfZCakEJKW/KxqORBuNvpAnscSqU4mEKCiCAagaFtRUmH3s5x/tiuXNSM6O6ulCxI84558k/goqDuDomyciFykFDHMo3B0bvMzN6w7nIkTBdDn9KQ8IOJYdSCtUvvjKFdmaGlDlUaGgsW6wilYyeqfLQiX2YWffWQpqE+6gs9N9RCqNhwiyz8EtKipCF5Wd8pY0/tdukCY3DhUssA5YWYuTUcnJMWCTjESUITNnA0qoqSmu5c0eOMQiQwUkoJJcd5SiT1Ba8ZCs8+xmFWqYXljLlGxY5gCX0ITtHUqWSVZVEBJShhqrUvqf2h/jwlKc6iyXJpUt96xxI4mA4SyXA2rTcdNYq5ULViPC4IBYMwuSKU1FC48Yc4XEoQ8tJS71pR9usZhpyiuqjU2JfwuYJHs7KK1KDpKi6tU0o7XS7XHlG5xYeIk/wBRWSSRydrD7EDY2sxJFQpL+o8otquAIIOYKOndbz25xWsVwibInjIqYoZFEOwOVJD8mqOsHkkK0F8ABySkMQQCCD1PyMDYjCZJ+d/eSfByX8gIgwXEVSsOmYls2dQDh3dRZ2MVbiHtTOMwhwwpahoxO7XhknLQNbGuM4uoYkLSoADuuQCwPUUi8LlBSQqgzDMnrfbk3hHj0zElRJNyCa8hSPVuDY0qkSHN0pVc6oLuS3LzML5Y0kNB3YeMOr9R/wCEZHUuYlqqS4pf6xkRyPgo09LpUTUtc9Y4Zpgb9B+YjIyLIdk6kBxTf5wVKTQHX6xkZEpAQWpX9VtCkuNPKJZEobD3duZjIyJlWKFUZqd5NqQ3RV32EZGRSRJAXEA08gUGXT/EQMlZzgOdIyMhuhR7hVkqLkmnyEByZhcVNXHgxp0jIyFRmVTg+IV+JR3jVnqa9Y9LSbeEZGQPNtBjoh4aXKnrWK17cygFBgBXQchGRkDx/khZaKOZhSXBIL6Fo9F9nwyUtqA/OMjI6PNoWGy1yUvletYo/E//AF0DTMqMjI547HloY4OWFJmhQBHZTLh7BxfY1hAuYXTU6a8o1GQ0QSH/AAtAXMQhYCkmUp0qqC2VnBoYQccTkmzEo7oADBNAKDQRkZDLYo54WolAcu4T8BFr4X+bokeDRkZE+yj0H8JTRfIpbyEKeIf++l/4TR4PLjIyG7EA/wAKg4OcShJImz2oKd9QpHlWPQBMmMBGRkW8X5MnLQulio6GPVfYM5sNKzVZUwVrQadI1GQ//R+JvFsnnjvK6mMjIyJjH//Z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latin typeface="Gill Sans MT" panose="020B0502020104020203" pitchFamily="34" charset="0"/>
            </a:endParaRPr>
          </a:p>
        </p:txBody>
      </p:sp>
      <p:sp>
        <p:nvSpPr>
          <p:cNvPr id="2055" name="AutoShape 14" descr="data:image/jpeg;base64,/9j/4AAQSkZJRgABAQAAAQABAAD/2wCEAAkGBhQSERQUExQWFRUVGBsYGBgYGBkcHRkaGh4gGhwaGxcYHCYeGRojGRoaIC8gIycpLCwsFx8xNTAqNSYrLCkBCQoKDgwOGg8PGiwkHCQsLCwsLCwsLCwsLCwsLCwsLCwsLCwsKSwsLCwsLCwsLCwsLCwsKSwsLCksLCwsLCwsLP/AABEIAMIBAwMBIgACEQEDEQH/xAAbAAACAgMBAAAAAAAAAAAAAAAEBQMGAAECB//EAEAQAAECBAQDBQYFAwMCBwAAAAECEQADITEEEkFRBWFxEyKBkaEGMrHB4fAUQlLR8SNichWCkiSiBxYzNHOywv/EABkBAAMBAQEAAAAAAAAAAAAAAAECAwAEBf/EACYRAAICAgICAQQDAQAAAAAAAAABAhEhMRJBA1FxEyIyYYGR8AT/2gAMAwEAAhEDEQA/APK8YsLUFJTlG38i1Y5XKYAmgZxq7h6ebcoK4nxL8TNQoICQlCUMNWetALvBGJwMpKG7VMwhkhlM1ASQ1Mrkiuo1sIXSVjVYqxmIzMNg0RLRXfSO14UpbVx8aGnI/CMlpegvDYSwKESpNlOaHvBrWD9IczVplKQUqCmu4Bykmhc0NA9bHyhTnVnDB3Y9Re46GJULl9mVH/Gwcsyn5XY9RtE5KwrAFMxaiXJurMwYV8PuvOCUkkV6O3xjtOHRMzAXSQaNZuXQ+YiEzVPlJNC3jqepGvKGw8CsLwybVrQO21B1p84ZslROci1w4oa0pz9DA65IAs9GqLNq7va945lAFHdUKB/WzeDtsY55ZyahrhpASC4zsqm4ex8tf2jjEcKLlQOZJr+2tucZJJKgXZyzi12FtCRa9r6WIcQw8rs5Sg5AobVa1qRNNp4LqKqigz5ZAI1+X2I57UhAsbivh+8WzifBkzQey7r2BNGGgOhbeKxieHrQgZkkd46aUjqjJNE3GgKRLSxJf6wajh4ylSLNatC1i9j6UMDJ/S1H9fnpBHDZ6hMBBIf4CuUQ0r6ENYlBZKbEB/tukSYQMxGhF/D0oYJxIKlEitaU2+zG/wAJc+7R9D113b0hHP2Y7mYYFNL51MOTB7+HnHR7tyMreBO17wQEghHMFR6qd+tQAIGxMh6V5Pr+zvE7vA1YOUTX1qxpoQK/fWCMYkvr3g56kfMg+UCBORwAxduj3HpBsx1BDaGtn8+sZ4dhonMwBzcUB8PsfZjrDqpr8Wo/yjhHuO3IvswBb0jnDq7offyO8I9DM7xWKAXXc+laVoP3iDGLKxy6WpGYuUhUy1jv4HwvEa5qmZLMS7m1LtvASJ6yQiVVwqxDnat2+7wwMrvUq+0KFqage1/20aCZOMDpSHc1ctpp9IdphJOITgFZdb/fwiLCuSzOWa33u8bxnemsbsK3rducDCecxOboHf7tvGijPDGplJEiWQGUFKSp/wC4OmmtH8oAVhAzhtXrWCJbiSoEgnM+Yv0ELF4pQDXrYNb7EOkxmd5kbnz+kZA6Zg1AeMhqZPIolAkGmors7/fhHoOG4XhMPh8PMnBJXMAWNwfAuxBFCDV25U7E4ZKQoZVZi1SR3eSiRv0vHEyWWQ6kKcD8zlI/TyobcuRgzXLTorF8Qv2g4h2k0lK86C2XusQUhq0cn94XSMLMMwAJIPTToYtc/gxEgJCkrFMhSGKi7kMxdiW0oC+hE0xbMVPmamZIBSAp0gZS6iMyt7hrUVeRJUguN5ZXZnD0kJGY52IqAAcosP1HTwgESKgEhOnTr96RbZc1KZ0kmrOtwN00BIozl/5gNWBSqUspASQaAgO183KhIathtDKQHESnDmWQHY91QIsRu/j5jlHUmSpSncPufhalodTsBJmy0hBAWFFyXcMHA2Idg8ZJ4UhwXUzs5AAPrSvxgc8ZF4kOEDhQJAegd6Wq1tx9Ii4fJyrIKhfT8438Q0FSpoSQrUOA7EEigF2YhukOOF8G7dwrukFJcJZ6kgg7MPSIOVfAeN4QDh0rmnKUqCUgjugd3LUadOVfGGacFLmAgkqIHu6udQNPpD7hvCzLWxarsA/dSwsfFm3asHDh8uWMxcKId8t3vUfdIVSssk0slKHD5yRQZkqNO8AoNukmsMcPwJapf9QpKV3SCXFrtQHoTFmmYZKU6EfbV6QHjVE90FkWpc/dYshbop2N4DJll2WwN0hRTt75FDq3xhjh/ZBCkibKUGAuS4ZjV9Ln6RdcHguyKEsQkJZnJVQBnbVoLUQBQXfQChu4ID7eMTn5fQ0fGjx9eAMshya2q4OrhWoiZKbUe5bSnTc38IvfEeGSjZOQguwAA5lmpTbbWFWL9nVM4JXqGFeaSLFtxG5XkR+OmV0r74DAMn1Ykt4xFjZCyXF7+H20MF4IpIKklJZqhut42eGlVj+WvoflGU0gcRTI7yAXq59Mpp5wRhEMQDUfCu/jHX4RQNQCwPwb6eUSYZLAq2rZ3JLCnkfCGbT0CiWYhidRb/uAPn8oEUghQB2NfPfmIKqpL+cdKSktWoowD1fdqQLCwKfWZRy6r+vTUUicSiEs+rhLBw9W5wahAznu18Nrt5RxNSkKpegbpe4pbSEbsR12KcThyO8A1XIULVZ2ZiHhfg1ntA+huPSnyizJnA5tWvy0q9GJ+MLsVw5ImBVq0sx2Du4vzisZdM1WrQtxGJ7yjc3d2Fm18tIDwRzKUqrCtbh3Oga3SD+IYMglSSWJUDy3BbSAUpAJuKjS94rGmsAG2ESpUmYWPvJan9xFN6D0gD8KpQJCSQlnfY0BhxwgnsCok0UlKQFM6c1fVVTWgjYxyEoZQCzy1+jnfwrCcmngDYEPZ6cqqQkjcHanxjUQTcfNc5VFKdAFWjUb7/aF/khTgVCWE94rWqqGt2YLknRtPHaGcjhXaAKKWTMISMoBKSKgrfQh60LE3YiGM/Hrxs1cpAEpLlswYliLsXSdWq7s7QRO4PipOGBlF1AtmQoA5s9HBDHr1FQYzl/Z0KInx65+GkGWlBCO1UZcxzaxSCKEEgHw1cGFuF4jMUXUVKUEun3ndJcWo9SQTz3EN53FUyFAS80zMt1hTgkpNAWJDO7U/KnS5XGvaOROEtIkFEy5IZgC4KAkJqAwD3vGXwZ/JVMTMWWUxTQlntoWq939ILweLaWvukrNH0YtT0eLJxf2d7WWZiVp93M2pO1Ca63ap3eBcFImS0ZVJAYiiSda5gUg3A0g81QKpizhCgpC0dma5XIobszvQd4eQpD3Dez62dbpQoOzjWtNzautYUdjMHZhTBS6hh3mJpmAt0O8XX8M0tAIIcAgV6a2q9OUS8kn0GC6YrTg0JHZncO4s+rilHJi48Pw/dSKZU67t8nisYpxdjSn8vSHnAcIpaVLmzliQh8wVlu9nAr90iVNlVgWzePSpU+TNMwKStC0FqlJJBBIvQgCGq8emchKUEkUOYoKQWpY7R1P4XhRIXiZMtMvsykAqqVE3LKJqAbsw8I4xOMlmWlfaqPeAYkN3i2ltNYZxSoyls3i1hIABoBR+UdSJBWApDAS1JPfFVG5Zna/mIX8XUAkLqwOUJoXKmJJd7AE7wxw00dm8sKAJNMpPuhJ8Na2rDSeMCpBmIx2UZlhstCxBd2Grax3JxAWEFJYOdEl3bQH0gDiiciJhJBDCoDf9wPxEb4RiQZTu4DPUHS9Gp5xKsWUJcXKJKmIDMR63D6QFhJuRYlqP5QU3ZrODyLV5wzxKqAghjSpAe36gXbamsBy2ZDiqSQDX3XrUOLAU6GDHQGHnDpnylpmAMFGmqWsobRWMJwVcxSuzUg5Sx71hu2gqK1bVrxY0zuzUko91RylzR7gHYkE1YValYTYRGRc1SQO1lrKiHPflnTKT/kLbQtXYGrFOPwy0TB2ksocG+pF7UemnzhWssWarh94vX4/D4qXlzkBxk94EaAVDOHKb1YRTuMcJVKUy3CtGevMHWCsYYjQOhssx7b/AH1iGfiFM4Nb7/DWIpXulw5L+lfl6xqdilJIF0s9rc7aGKqJJsNViA4cMCElwWdh1rRoFThz2xLj9TpNyKAWo4Gu/hHc7GjKykhQLEmtWsGGj7G3jBJSFXOWlRqk+FSPEwt0I8sm7YXaw02qxYeUK+MqzMUgkgOkjbmGv4wQlKkzBUZTS5sbF6tBC8MACk+6rVxRR8aueWsZPix26VITGUvsyMzuKju+91J5xBJ4WQC5DuDldtxfV6W5wbPWqqKJTXKWHjYV+sKJuHJZiSSaAbdesXjkk2EYzElCcoArcjSr0PNoF4diQlYKkhSczHNavPfXwgnE4CblGdkpSwBNqml9CY3KwfZ5hUkuGKWD2LV057QypRAdSsMggEqNeT00r0jcGSsClg6iOWVVtLcoyJ/U/wBQ9noMvEylKyS8uZAIYNQapLCgiWagLQZakJyKLEO762/eF+DwwluJYCdDSr6+No6nLKwULFDdiR4jUHWkc/BnoOURTM9hsOMzhYI7yVpXS7ZQ42qYri+DFEwS5QE2YDUkUSNC7skczv52+ZNmSe4VGZKXZZ95B0Ct0m2bTWCzKljDlISElQ7xN1HnuOUVUpIk0it8FCEMnOJxZlBOYBJGoKk9+nhSHkjh7TEqLe6T4i1NQ8DYeUl3JIYb26mDZ3EM0whIdNEpLMQABXxU5rvCOVmSBOL8F7ZLywkLHrvUWNE+V4Ew+KxSFZFygtJoXIGUtd01FG0ILQ8lAhTlYIL0Yu/JucbOFUpV+7zFT/uFNqRlKsBcexbiU2zJJIp3Q170flBvG+NpmYYSUS5rZgCA3fJqxu9Q5qGHURmLw6UDMXexNzRj08oG4POzYhKHoUKX45sv7w0dCsb4fDBctOdKUlhmQC4H70vzfrCL20IMuWiX3UvmBFHIsQ3M+DQ2lY0S5s5IdgkNWpJJDjqz+cJ/bTEpRLlACpBd/wAr/SNFNtAegaROX2CBMKWOovvV/wA57rnaguYseCQEyk5h7ufQqbuO/dZqNy9IrXD8WgrllS8qK3ZgRYd4NYN4Q2TjkhyTnHaLZw7vJSH94Fi9/wBxDSQUx1NUFFQdxUHvIJBG4CSQ1N9Ig4ZJGVJ1Soi9w3+IrTaFH+sKSpYDHOpTurfMz6i8TcIxhURLol1AgpKjv3Rm5PTWE4tIax7iQWIBykH+0ghv7iNR1iCTgmZQDOTmYka/pt6x3PzJKgbkuO6FU90OCQB1G8C/6jlp3Wci6kcwyWI1tekL8GGJwvaIUgkpOYKQc1iEhq7UsYXcHnImzpnaIAUhWV1JBCV6kajRvGG6MwsfMPYnYh9ITcbXMSszEhNe6vKGzEChOr1a/wCWDCm6YsrSwNxKaStBkgLKT7oBQs3egZid7RHOwUmdh8kyUZaUhwbZOYP2I54H7RFMxMvKTmS+42elq08YcYoInIXKmgoBo6SRTmW9aiGlECdnmHG+EBCWSsLTdCgzNYjkd/C8QyGHvpDaKA6EW1t5RbeNYGWjAzUEErklJSoqD5QoJHeADhlX2MUbGY7KCGA7oJfUUdtN6FtIVx6RCaoKBlqTW4JIcc3puX+JiSdhgXUGchibODuRaEacQmZMGWWWFw5L+DXfwhhMm0dPdIehDgU3++kJKDTEXs6OKCQkKLu7AO42Py8Y6xfGUElIoAGYhzybXl4QqQSp8xtUNtcVvA0wlzlCWpTXwN/5iv009hZYVyw+UqDFzYcqM37COZRkrW2lrMnxOrftCKYkBBWpRKxYBmqBcB6d4F2NaUaIcNxRfagqGYEB06EAddw/WNHwvdilixi0peuYKZ0gHu+OoNKtyhJKzBSlM7OoFzrejAkUNIaTZwWg5QA2/n/+vSF63U4SGILmg8fE/KGjg1JM7RxVbWjIDVLIJGZQjIakDJ6espJPdHXUesD4mW9HIDNcuDo1C8DYSfmSMyWO33pBAUkgu5d6GutzuGjlysHo4Zv8KNVFx+Xpz6REtOYua2oKClmbltHE1ThIDNzc01u8SIWBaw8gf4FjtGtgoJljukNQ3sbRJLZT6ACoZ6CApswv3KfCIzMEwlOYBdwX357PvGSwYaokpT3mDGzE6D0g6TLK225bQu4BJdRKgQQmoJcA6U3Z4bYLFLWViiUuAgpYqYCrggtWCEWcdlhKQlnFyKDk8V/h8rNi0hLh5KrF/wA5i5cXwqyAwCiyqKSQ9rlPI6RW8PhzKxKJpACcqklnocz0ud4rB/aJLY0wXC0qXMW/urysa0SlILG4OZRaKl7S4SbPnEpQooDCgoA7P8otvCl5x2du0WtajUEJKipg4FS4FLVhvisLLMspCQwFAKWtW+l+UBTcWBqzyeUkSppCyUA5kvsdD5tDMYxJVLQJqvykq1UTQgUZgAGhorgqFywZqk1Nya+JJgNfCBKKezL7GxADh9+UV5JipNEGNmJfOCtnYhg40IDByAfQawZw5Cs4UlQIBSah+Wig/Ubwxk8MQZaWzKU4JNGfYOHtziThaU5ymYFVYBtwaadID0MWHJfn6wtVh6KINcxguRiBmIGdQA94sw6CjQrmT5lWZlPdQI1qwrHPTscZ4fEZ15CGI1c1rp5veGGMwaeyLj7s/OwhDwuaykkCr1Ju5oXMWPETf6ZG1W5fzDqkK7squDTknFR1AS+1X9R8ItGLW8pKjf3X2Kiwto5EKcDwxM1K1KND3QAa0u/nEeDw0yWJuHmElJSeyWdf0/7gdL0EFywL2N8Lge1QqXMFVoKFEaBXdfwvHkPEsKUTFy1Sj2iCU0J0ooAPZ9r+Mes4biwCUTD3VKSxBBpv0rCn2r4QMXknSKzQwXcBaRb3qZgWFTb1ZasSas8nTPUh0kZToASzXe50guRMJcPlapfbp4+kE8Z9msTJKlqkzEJcuQxDHmknpW9IAWtWYUzJNCMo5UtRzpFWkydM6SCXtV7W2sKgO3nEMvDGrqFdRRjeDcHhlAVfOaBJDEg89enONYmYUsAQHL/7qHwsB4RO3dIWvYr4jgyVpYlQIBJbU6MNt4mk4TKkOCBdnv0846E1TA6g3ffnEgWL0L+m5As/hD26pgeyWdLHZpyvmKlO5owYg+ZI8Izh7KZ/LQtUPWIcQWIYgjQAvT+YgM0JZqW5nw2heOB8WOvxY/ST4CNQlVOL388v7xkbihsl+4biAUa2q8FJS4qWNxQEEaApPyhTwOeHUhRrodP5eGyJQ01+9YSVWdEXg3hJOZRCjkJtQseYP3eIcbwcv79xY2r6wTiU90hw4AvQj9qQvk4ozE+97rpLkkhn3Jp9YVILMwyJktkqLgO7sx6EClP3gtUkOFBINDWj10dn5xFg8a7pNeRgtOUMBb4bwsl2ZEeGmGWupNWD70/cfGH3shi8iZ+cikwlI/MQUgs3UtCkYjIUqYEFV9tr2qGfnEUrEzJUxZyZpalZlNRaH1aoUBy0jK0jVZY8d7Sgy0zZRYpzjvJNC6UkM4L8qRWJnEVTVJmKbMp84FgXLM/KsS4nCLkKXMkkzAp1KllyCCU5soFlEfCAuIrUJpUmWopWEuHDpIUoWJc906RSLFaJMDxRJmjIS6SEn76ExYp+GmEBQnCWdQBm83oYp3+nSzMSsGakqOVaVd2otppW1IZcVWEISkEuoj1YafdYLSbQLaDpWGUUuJmZlXyhN3s23zgCdggfcd7knWtAN+sM500S5SU5VKBF0igO3zhdh8cUv/QnUUlT5RYWpfTTyhU30EsGFwRZApQMSXfMAajSheFWJUUTQxrSo8rN1ja+MLCAoKKaliZa03NAMyW5VvEE7jCFlKlFIUUgkPsdj4wFZh2JgzqUHBo4NQachQwFiCmgIPd1ApvDWXOQtNMpcbh4iXLT5fzCmsC4aUpJL1e1aRrjeLWtaEyzYlwA4ytqNheCOITFBLykhRAG24HwhVw7jR7VRmDs9H05gnQhodLsDZmBxS8OpQVLStBSDmljL3nLlR1PXeGKPaSVMUEEUVSpBY6ONKwww+IQoBYHvB/siE/tBhEzBSiroXqDsWgbMcYvE9msmpSmYjNWhSUsx6EvFgxWPTLSFKOUOBXnFSxZmqkqK0MsoSpiR3ig16Eio6wXhpQnYYFRLLQRUmgZteVYziayzTMQ7P8AGPO+OYaXJnLQVS0knMmmiy4a7fSLbg5a1SJacx7QZXVShH6kmpBFSfhC32x9m/xIExHvoGX/ACS9/AkwYVF5A1awUTiWAXJmOSkpUnuqQaUsKNYfGEoxFSHdjrqesNJGHXnyV7ymZqBVh0L0hjjPYPESlVl5sz0RUhql0jbYPfkW6W40QkmJJcwqQJYAclyTZyAI3isOGQ+WxzCtAKA0uaPfaC5qDImMQ2hYg0F+Ud8UxAyqYM5ymgo9aP8AHnE0uzP9iWQNQzaPctQ06mMTKWSo6b/WI1A0qLMGHjD7AsUDInkoHfdtQesO3xyaKsWrwigaAHxjIlmz1JJDAtvX1jIy5CjTCEmYCGBJeLGhYDOWqYp3DcQoKKiHALPFikyu2DiY43YBQPO/OI+VUdcGMsVjEs+YHTamzmK/jMOsTe0TRKmzAmlmIPkC8Gf6GcpQouDb6vEsuUhAHdcgM5qb84mpVoZqzcjDkKDBtql7P8YLw6zlb9xUaF9fO8bTOzAA23Fx47XgxUkFLijWa7+e0ANUBpW5KiCUi4+7iGODxNEpZ9jqPukAcPl5iQCK0L8uXUHygafjewc5VLctlDOD4319IerVC3WSz9o0wWbKbsNUwn4lxHLOyhKVEgkA2NTtcs3mYHVxKekkzJZCQGGY1ym9gaggU5wFjvaMIIPY5gQDmKXCXrtWh5WhVFmbRNjuMZ1poyrBIILNU683gDi3tUhK5QAKyg5lbEg2rtTygDiPtIoTXMsZbFkZXDX71R5iIOLS0TEomoIKVMOYJ0PlFoxqrJt+i2YXiM+dKTlw6glhleYnT3TUP53ETIOJzZzKejMJiNK2I5mGPDjlQkaAAekFoFzeJXnQ2hFisXOMtUsyJwfUZFNV9L19DCzEcVKFIzS5iAkHulCgK1e52i7J90wPilhawCAe67Hd9d7Q0XXQLKzJ9qE9iUOArM4JSsUdyCw2o8cK9p/6wW6GyZSCVbu9U1ixowqUzSAkAKqQ1HqP2PgrekmMwyC3dT5CDS9GtlYlcQl9mUdnh875goLQAzigOimfXWDpOPT2qSiWjKQXZSCx0cPXwh5/p0pQIKEH/aIA4l7J4dYpLSC103HONhmsm4BxIKK5bZcpURsA9GbrblEnE8AietGZSk5SWUktf+I83w3CJjZgrIAfeKsofkdT0hlLkkKBOKS9L50gnd1pCX8YZwp4YORYOLYBMsuhS5lCHK9H7wowfL84YElSMkssCBUkMALVsQB8YqHHMXNlJDkg1qwq4vsXGtYsPsnxgmSkrqRr/bYv4GBxdWa8jfB4YzMkxd0vYt190sQ4hjjw6CRUpGl6aCsKpXEUSyU0yrJKToFG4ewc1HjDLBz3lkkMRoC5UBapAqQ3jCNMZMpvZ4hJV2apZRNAzIUSCtJc942LgnzaEOL4lNmTAmcZhUhKgQCM7IcM6tgK/vHoPEMIySpKSEsCHowHvBvI/wDKKyjhgJnzVS1BYSpi4GV0ZjR8xd+jaQ6aYskAYrg/YJTmSGUshOtWDFSnokk2NaGAMVw8pzZ5RzM7vQgl3YC1tY9SPD5E4y5xvKClZfyl05ag8to541hpVEpyuxT/AI0/jyEInQvCzxdQ7wApt5kPyHKDJGFVkzjM5oyfIaQ04vwhcgIVN7OZ2tCcoSpBbM4KTUNq7biGOGkDsJd3AA8TtF+WLBxyVKbKIJCkqfW/7RkWYhaqggAgUyk6bxqF5A4CPCqyhiz5iU150APIbxNJxixMYBlE1LNfdPzEQJSJYoCpH5knYn5U8oyWntSgILpc3NU0s92PPlDlLLBwjjIcCaDU3BLHmDp9uIYT5Y08NesV6ZJZKxnBBT7zVSbDMPgr10h5iFrlqb8ra0D8lWdtKeMQkleCsbrJzKd1d7S2x1B8NI7RxBxlJZNa8o2cMFqLKY/pIYjqOmraxEqSUuEgEC3zfx+UIE7yoUnPfcpUQ3rEOFxRTMS5Lqqkn582pC1eF/qZhmS/vD8qt3SLawbw8la3JsCR122FHh1SBxdFiw81SlPmID011BPTeMxklKgReh+NIkwQBLCrBSm8m9IGnrv4fHeJ1kVsT8UwSV9082MVnG8PMhSU5gQpQLB721hziuIf9SEf2qHifoD5wu4s/aoerEU/3R1QVYJNnpOHlslJ5D4RKEgJJJb72jSlZUJB8IAnYpu97w+HhEYodkx4ogBiFt+pgR5JUVekQ4mcGQtJBB10IPPakGYXjaVBlEMbg1BHjeE3HMso91xLmGj6HW9wRr57lxRvLnOVKOpp4U/fziDE8RlkjvWuwUR/yAb1gHis9KCCpR7NX6bGpFTZqRPIxUtaUkIllJ1YH1gBGcmYCAoEKBsRUHxETlfd8IWS5WU5pZoSykl68wbuOfm1INmnuEgGgNhS2u0JSRivY1CsoyHK35tfA6DpCXEYiehyJi1PcKJUD1SpwejRYcNiioBJDive/SRp8ekC8TQAFWPd2i0RWI+LTAvCUDAMoJ0TUpUBsl8qgNMxEA+zfGVIUEks4ZJOh+sFrQ+GI/tWfJaP2hZgMKFEA84pSpoQ9Ew+J7RAKkggi415Nv1iLh2TtlES0jKO6RmBYnUAtofIQBhFBMolKFKIJZiRYOq92A9IOwmMl+8k+9LQASCAFJcEEtdiI58lbCcViB2gWpRqMrA0A/x6k+cI+NcT7NU9Io9K1cGWkb84aYidmypFgTU6gVo+hIhR7SpT2y0KSXUhKgdAQgAgkUFRGjszNcL9tlheQpBRalCKX513iycOw6Z0lS0rFHPI/WKdh8OkDM2nqw/mDeGY38PLzhsqkmjgArByg11OU+sZ09BVoi9ssJOUiQpKkzOzBRMSgEFKiAoOlzRgddRvHUyWpEsIZlMEjrb0+UQezc7tQKkqWoKJqGU7OVWdlEtyhnjpneSpRch9mBsep6wVj7QPORphcLKShIUQ4FaRkJhjOZ+/GNwOLNYJM4elmSm9HHzrb6QDiPZ5JAUg5VbjU9LQ4FFGzHejHxvWJ05SXHT713iSnJF3BMQjArKf6gcKA76bgitUmwdhR7xYeKkJzvUAVFwoGgBTqOYYjnEgmHKw8RQkl77tWEfF5kxBTNQCoAFwHHQ6kN/MFPkzfgsDqdQ99ILenNKxVJ5G/rEGAmL7KWVpzK7xNsw7xFGuw08oC4Zx5Exsx/qKDEVJDPcMygw8oJwTJkS0lSVM4zXB7xYhV08jDaww4ejjEYLMxQpw4JF7RxLBBJZuu4DfACsFqSxeoVdwzn5L63jS5ClELVmAo7AV/wAhdNxyjKkLJSew3hEwdpry9TEfEFsrwHxjjgytUkLcptUgFxa4ub6RvHzO8HFwBTzgrZNoqHH8GrOJiHcNUbwDOx65i0ZwAQbiLRi0UL6MOlWirXnj/P5x0wdkZKj0NOOUeySST7peju+XUbVg2ZxFMshBYuwt+rXwvC2UPd/yEc4jBd4lVC5Zq0akTpDWWvAShlzJIeta/CKl7ZLImoQGpmPL8oizYRWSSQ4okeZpfrFY4unPiiokFJSAG6l/hAjsLGGFlpUqTmS6ezUGPMkmDl8HlBsjoD2YV8YGcJWio7qiD5M3Pwh/PQCkEF31gSChfL4akJoSSTdzB8qWmXJUT7oQ6iehevSOsLJdxrz8HiTGykpkr3yHXl5fzCrQRPhcSmY2QMgBgWKX+nP4wj43LzJmM1iPI6xHhOPZpmV2yk9HBY1ud444xNPZLP8AaS/rDIFCvBj+mP8A4l+q/pCyTWZlSB3jl82gqdi8ksNdUoAvZytRfyaFnC8aETELUHyqCiN2ivtiHosiUiVNl4ZJLfh1qfXMpWV//sfGNcKm9phZKpjdoUBzSocgE+A9YU8NnBUwTEZmyKlpe7LJUxPJRLHQQdiJYlSEoJ7wCEmn5NiQKhmiLQ6HHCsD2hUVVR+UbuAXP7RTf/Efg86biSZQcILKGYBgRS5t3TF54TxEPlHu0brCXjOb8VOcd0oQXv8ArSOjkGAm07QXTR5+pOKEumVQJLBwVAdOm8WT2ZlhSVSZyUq7NQUM4uVMkqCToFFgdlaQHg8WciDkACUgZgbml2tS7wPg+If9Y5LBScnUmw5VAPhFauxE6LrxBgk+5oQ1aprehtCbGS0qObOAlZJrRn+p9YM7rAnM55t8BSF2JQlKWAq5ckm1tTXut/xETjhjvRoSpf6hGRGl2o8ZFSYwnSWYEWJIZtBu1OkYlNC4e2tXFNXDt8fCGqiFBwf2hRPdDEh0vf8AeOGjssnlI1f1ryv4XjhIPQmtfI1vWIhiwxZIdtqg7crRFK4kSlwmutXq9fiL7wUmG0STsOgqIUhJcXZr6O323WFuISuUkBLlMst3UVy1fuvzDvSGMnGguAS4oQaU8TtSN4iSxExLpPmCw2+7wybQrpinB4wKSGUEXZC/dJqPdfMjwpFiwqpiEAiYkqoyVEkGgqFdXv5iBkcOlzg+VIVcEUZW4LU+nhGJ4cpCVALUslyyy5fQPQNpaC5JgVoXezuJIKVSyQTOdZA/UlVOYCocYzHJWoS5lEpYkmjlW/Rh5xW/ZaZMSZqFOlgkhLAAVJ8miwYjh5mSgmaoBd3TZw4AFqMajlFJLJNMGxGGSXSaPqC4Nf4ilYrBqlTsprVw2vMRd8BwbugBT5TXRw5fV6ClH5x1g+zJV2akqY5XBqADQbgQ0J8QShYRgpKigUL0I6tBc+WlVRr3ur38aVG7xHKWUHMCxHrGsxWVZF5NxlDKO4JSWPLVoylYJQoF9pRNMhJlgnvgltQAR4wgke0LzECakywHqbeNKQ/xSZhRl7V2pVIcXrYbwlxnAFryqJScv9prXkYpGhKG2L4ipS0CVLVNBfvD3ebFvWLdgQUygkrdTilWAoGD1Ip5xVJCJyAE9oA36EWetLwfisMtUt+0zUsUp58qWhGEs4UBpV6eVYE4tis0kgXUwI6/QXin8PwiQVkqUDmcEKIIDVGgP1g/hWImFK0LLpRlyk3Zdr2YE9XgNdBK5PzJWpKWy3ehJpU7uDVrQRJxk6XV8zBsrXINxfyjmUl5iibkqJ6uXcDn8Y64z3EUNTob8zB/Rl7K7xniAUSUijCm1asNoDwi3I2qYHnye8Wtq3WLB7K8DCxmmnKPyjVXMcni7SSJJ2y0ey0smSlk+8T4MTWGE/DkLUCa5UORR9LeAjfAJJlyQl6hSh1BUSPQvBuJHfB3Sx6gvHM3kr0R4DF5J8wBILqzXZnALnk/xiKYc06ehanfDISCkKNQpbEhtLwBjMSUYlITUqCU+Dl/QR3wziSU4taVH3pQSH/UFkt5WjGKtJBQiVcDK5H6qCvOwbpCqakiYHNMwNaOHuTFnwuHTOw6UEKTMQkZVf2mx6PTk0VriUpSTkWCFJ1OtN4vFpk2qL3JxAUgNqHcEeb9QYFmyVF6PrUnQMaMx0hpwPHIXIQRVgE1ppqBS4NHN47xJD5gATyc3odGu0cvKsFqKlMxSgWzkcg3h6RuDJ+FQlRC0LKhchLdKdGjI6eSJUCcI4gpVAB50h1NxBShinMSH+xFSwaVSphToapMXHCrzSylWw8fsfCITWbReLwKzLBVQhmBZWoZjXTU+UbRJTKUGDOdBo9as1RtDH/TEPQhI8aDq/28GS+G4YjKVLDC4IY82DsYnn0M2io8RQXMyWWKR1zDYtyhtwTiHbJY0qzeVKjZ41jcIntGQc6RVyGI500rHOEk5VMAxdyDS+x184LaaoytMcSJaNAe7YEOk75TZ6WobbxHjsZKHdzsaFTEuMwaxLhto1h+LJlurMkuB3c3JmbfbpA6+KIzZgod19AT0921bGJUylkc6RJSFTErzEhvdAerAVoTUiugjWExbBJUAVbEApa1QQx+sShKFpcFJH8N026kQPNnHVNth6Q69MRocYfCCZ7qSlbO6SMr8ks40844OAkpXUgTRcpBTm3fRV/nHPD5ikFKhUP91GsLva8KyKWl0gEF9Q9PjArIHoaYjAKzd1SCmjBRIPwIeJsJwo5V5gM10saFrDSurU9Io+A9sCGTM77ainwg/wD89IT+UkahxT1iv02heSZYsfhJstBUopAdy5qeYF3saQom8SSBUkuKgOPWKxxz2k/EkZMwCXHvHwgnh3EhMGVdFAPX82nm3wMU4yStiLi2OxxdJPeFbOLgdYaYPGjNkJdKqMaNyu9aVhGTISpGc5EAAKLEknfKHPKm0SpVLdCkTAoABzzdnfnlibKL0WWdIQCQEEG93B9OkKeMeyuIWsLw6lZSzpI2DX1HqItuFWuZLQUzZaEZWLe89ia06RLiuMJRLKRMzLGrfGjQnN9C0ivJ9miEFUw95qgJWXNNMoY76UgEeyycQ5zzAxY5kEM1KFTadYsP+qqUlZQ6JzMTcHUUNHvWA8NxxSrknQkuHO4fSGVrsDQhn+w8tC6rKk3ygNbQq18PSNyMC7qHd0S2g5QTjOJOrKGdQNyRah+IMQ4Waooc6HTyittoWqJ8GlUspBJP9Qpc1NUOkV0rDb9JJ1YwmwOKALqUwCialtPpDn8UFIJSQRelfhCtZCLMVIP4hJFSE09f3ivYolM5RmULA20DhuTsz84s8+d/WB/t+f1hPxZSe3rqnbn+z1ggGHCZCZmHw6iW7pCT4mh3F4M4hwmVMQMwStaCCk2pbKdw9WML+AAfh5AqwzHwLwYcTKVMKGyrygvez05QKpmWUR8JBSSgllIuMxoKqDV2e1H0pDPEJBuFMQa5iWp1tCVwMYlWZs6FOzjTWnM284doIZLqa11AfPYiJS2UWjuQtCkglKSWq+8ahdiMAoqLEN1+sbgGKpLxKCo900tU26M4PKHBxNGyKVQWD9C37xX5ktRJWSOpI94VYPq3xgnDYiYgEBRSKO1C55X3irVgWCwSMIgkFa8rflKSD6GN41by1JlPWjU+XMQilYmYoHMpaiGdy4Otrg38oKTmOqg+ibbk/flE5DJG04VilbMpgHNr2PN/jHXbLYpU2UkFmpSwHMWiFU8Chz3tt5hhraJVzUEPmdQbYDltUQKH6NnBldqZQ1RfkSLEeEA4jAkBSgCd01Hk/h5GCJE85gxopqO49db+cFzZzs4KSOYb9/sxlaYHTEfC+KplLCe8HIdIcKe4KdXBi2LlBS7gku4LBrHlW/lCXCgIne67kd4VIA53ArUWh/NmAMruktVvrWDOrtAg2lQqn45SVBIZL3+Ed/jHdExWZIDHuixsObXgrElKhUE/EeUDJ4QjIvIVqcZjmbfUt4N0hfkwPw/gPD1OJy0f1FEAkKSUqNgCSdelxAfFfY7DmXkkKeaGdQKynmHUPKGHBgkJCO7RTmjgkbvd7+EWLMlgCEil6ig1pbzpG5yi8MVeOJ42jCmWtUtQYgkEHeCMGsJUQXqyRV7u5DDQVaLx7ReyInJ7RPdmCxdwoCgB/ePP8XglpWM1CnT5x1wmpom48S7yfZDtwFGaFig2ptQ0MTzfZCakEJKW/KxqORBuNvpAnscSqU4mEKCiCAagaFtRUmH3s5x/tiuXNSM6O6ulCxI84558k/goqDuDomyciFykFDHMo3B0bvMzN6w7nIkTBdDn9KQ8IOJYdSCtUvvjKFdmaGlDlUaGgsW6wilYyeqfLQiX2YWffWQpqE+6gs9N9RCqNhwiyz8EtKipCF5Wd8pY0/tdukCY3DhUssA5YWYuTUcnJMWCTjESUITNnA0qoqSmu5c0eOMQiQwUkoJJcd5SiT1Ba8ZCs8+xmFWqYXljLlGxY5gCX0ITtHUqWSVZVEBJShhqrUvqf2h/jwlKc6iyXJpUt96xxI4mA4SyXA2rTcdNYq5ULViPC4IBYMwuSKU1FC48Yc4XEoQ8tJS71pR9usZhpyiuqjU2JfwuYJHs7KK1KDpKi6tU0o7XS7XHlG5xYeIk/wBRWSSRydrD7EDY2sxJFQpL+o8otquAIIOYKOndbz25xWsVwibInjIqYoZFEOwOVJD8mqOsHkkK0F8ABySkMQQCCD1PyMDYjCZJ+d/eSfByX8gIgwXEVSsOmYls2dQDh3dRZ2MVbiHtTOMwhwwpahoxO7XhknLQNbGuM4uoYkLSoADuuQCwPUUi8LlBSQqgzDMnrfbk3hHj0zElRJNyCa8hSPVuDY0qkSHN0pVc6oLuS3LzML5Y0kNB3YeMOr9R/wCEZHUuYlqqS4pf6xkRyPgo09LpUTUtc9Y4Zpgb9B+YjIyLIdk6kBxTf5wVKTQHX6xkZEpAQWpX9VtCkuNPKJZEobD3duZjIyJlWKFUZqd5NqQ3RV32EZGRSRJAXEA08gUGXT/EQMlZzgOdIyMhuhR7hVkqLkmnyEByZhcVNXHgxp0jIyFRmVTg+IV+JR3jVnqa9Y9LSbeEZGQPNtBjoh4aXKnrWK17cygFBgBXQchGRkDx/khZaKOZhSXBIL6Fo9F9nwyUtqA/OMjI6PNoWGy1yUvletYo/E//AF0DTMqMjI547HloY4OWFJmhQBHZTLh7BxfY1hAuYXTU6a8o1GQ0QSH/AAtAXMQhYCkmUp0qqC2VnBoYQccTkmzEo7oADBNAKDQRkZDLYo54WolAcu4T8BFr4X+bokeDRkZE+yj0H8JTRfIpbyEKeIf++l/4TR4PLjIyG7EA/wAKg4OcShJImz2oKd9QpHlWPQBMmMBGRkW8X5MnLQulio6GPVfYM5sNKzVZUwVrQadI1GQ//R+JvFsnnjvK6mMjIyJjH//Z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latin typeface="Gill Sans MT" panose="020B05020201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171450" y="457200"/>
            <a:ext cx="14782800" cy="326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Review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Comprehensive Primary Health Care</a:t>
            </a:r>
            <a:endParaRPr lang="en-US" sz="6600" b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ill Sans MT" panose="020B0502020104020203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32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ill Sans MT" panose="020B0502020104020203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32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Date</a:t>
            </a:r>
            <a:r>
              <a:rPr lang="en-US" sz="432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: </a:t>
            </a:r>
            <a:r>
              <a:rPr lang="en-US" sz="432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3</a:t>
            </a:r>
            <a:r>
              <a:rPr lang="en-US" sz="4320" b="1" baseline="3000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rd</a:t>
            </a:r>
            <a:r>
              <a:rPr lang="en-US" sz="432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 &amp; 4</a:t>
            </a:r>
            <a:r>
              <a:rPr lang="en-US" sz="4320" b="1" baseline="3000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th</a:t>
            </a:r>
            <a:r>
              <a:rPr lang="en-US" sz="432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  <a:cs typeface="+mn-cs"/>
              </a:rPr>
              <a:t> Oct’2019 Guwahati</a:t>
            </a:r>
            <a:endParaRPr lang="en-US" sz="7920" b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ill Sans MT" panose="020B0502020104020203" pitchFamily="34" charset="0"/>
              <a:cs typeface="+mn-cs"/>
            </a:endParaRPr>
          </a:p>
        </p:txBody>
      </p:sp>
      <p:grpSp>
        <p:nvGrpSpPr>
          <p:cNvPr id="2057" name="Group 15"/>
          <p:cNvGrpSpPr>
            <a:grpSpLocks/>
          </p:cNvGrpSpPr>
          <p:nvPr/>
        </p:nvGrpSpPr>
        <p:grpSpPr bwMode="auto">
          <a:xfrm>
            <a:off x="0" y="5486400"/>
            <a:ext cx="14630400" cy="2657476"/>
            <a:chOff x="0" y="4992914"/>
            <a:chExt cx="9144000" cy="1865087"/>
          </a:xfrm>
        </p:grpSpPr>
        <p:pic>
          <p:nvPicPr>
            <p:cNvPr id="2058" name="Picture 2" descr="https://encrypted-tbn3.gstatic.com/images?q=tbn:ANd9GcSfibePqlZFUqk4Z2krmQFi1kR42ofyLGlJdY_cg9I5mpGCjIIi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992915"/>
              <a:ext cx="2293257" cy="1865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9" name="Picture 8" descr="https://c2.staticflickr.com/6/5135/5452969912_9a4a61747a_z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5984" y="4992914"/>
              <a:ext cx="2316178" cy="1865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0" name="Picture 16" descr="UNOKOTI - NORTH TRIPUR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992914"/>
              <a:ext cx="2214578" cy="1865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1" name="Picture 18" descr="http://www.journeymart.com/de/StateImages/ujjayanta-palace-tripura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78" y="4992914"/>
              <a:ext cx="2357422" cy="1865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65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2" descr="http://www.tripura.org.in/photos/ordinary/tripura%20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2390" y="1328717"/>
            <a:ext cx="6143668" cy="6737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416480"/>
              </p:ext>
            </p:extLst>
          </p:nvPr>
        </p:nvGraphicFramePr>
        <p:xfrm>
          <a:off x="385714" y="1013628"/>
          <a:ext cx="6777086" cy="71865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9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SL</a:t>
                      </a:r>
                      <a:endParaRPr lang="en-IN" sz="2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Item</a:t>
                      </a:r>
                      <a:endParaRPr lang="en-IN" sz="2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Number</a:t>
                      </a:r>
                      <a:endParaRPr lang="en-IN" sz="2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1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Projected Population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latin typeface="Gill Sans MT" panose="020B0502020104020203" pitchFamily="34" charset="0"/>
                        </a:rPr>
                        <a:t>4132121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2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Gill Sans MT" panose="020B0502020104020203" pitchFamily="34" charset="0"/>
                        </a:rPr>
                        <a:t>Density/km2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350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3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Gill Sans MT" panose="020B0502020104020203" pitchFamily="34" charset="0"/>
                        </a:rPr>
                        <a:t>Sex Ratio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961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4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Gill Sans MT" panose="020B0502020104020203" pitchFamily="34" charset="0"/>
                        </a:rPr>
                        <a:t>Literacy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latin typeface="Gill Sans MT" panose="020B0502020104020203" pitchFamily="34" charset="0"/>
                        </a:rPr>
                        <a:t>87.75%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5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District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08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6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Sub-Division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23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7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Block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58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8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Village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Gill Sans MT" panose="020B0502020104020203" pitchFamily="34" charset="0"/>
                        </a:rPr>
                        <a:t>1038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ill Sans MT" panose="020B0502020104020203" pitchFamily="34" charset="0"/>
                        </a:rPr>
                        <a:t>9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SC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1005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575909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latin typeface="Gill Sans MT" panose="020B0502020104020203" pitchFamily="34" charset="0"/>
                        </a:rPr>
                        <a:t>10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PHC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108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1429914"/>
                  </a:ext>
                </a:extLst>
              </a:tr>
              <a:tr h="24123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latin typeface="Gill Sans MT" panose="020B0502020104020203" pitchFamily="34" charset="0"/>
                        </a:rPr>
                        <a:t>11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UPHC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07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372875"/>
                  </a:ext>
                </a:extLst>
              </a:tr>
              <a:tr h="24123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latin typeface="Gill Sans MT" panose="020B0502020104020203" pitchFamily="34" charset="0"/>
                        </a:rPr>
                        <a:t>12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CHC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22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9339236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latin typeface="Gill Sans MT" panose="020B0502020104020203" pitchFamily="34" charset="0"/>
                        </a:rPr>
                        <a:t>13</a:t>
                      </a:r>
                      <a:endParaRPr lang="en-IN" sz="2000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SDH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12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8996170"/>
                  </a:ext>
                </a:extLst>
              </a:tr>
              <a:tr h="482473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14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DH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Gill Sans MT" panose="020B0502020104020203" pitchFamily="34" charset="0"/>
                        </a:rPr>
                        <a:t>06</a:t>
                      </a:r>
                      <a:endParaRPr lang="en-IN" sz="2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21821"/>
                  </a:ext>
                </a:extLst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5714" y="226368"/>
            <a:ext cx="13626230" cy="73152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en-IN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State </a:t>
            </a:r>
            <a:r>
              <a:rPr lang="en-IN" alt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Profile </a:t>
            </a:r>
            <a:endParaRPr lang="en-IN" altLang="en-US" sz="36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6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lIns="109728" tIns="54864" rIns="109728" bIns="54864"/>
          <a:lstStyle/>
          <a:p>
            <a:pPr>
              <a:defRPr/>
            </a:pPr>
            <a:fld id="{F719B342-3396-47E9-98A4-65C1D430EE50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63042" y="7498080"/>
            <a:ext cx="13103588" cy="53175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r"/>
            <a:r>
              <a:rPr lang="en-IN" dirty="0" smtClean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Source:  Sample Registration System (SRS) / National Family Health Survey (NFHS)</a:t>
            </a:r>
            <a:endParaRPr lang="en-IN" dirty="0">
              <a:latin typeface="Gill Sans MT" panose="020B0502020104020203" pitchFamily="34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564403"/>
              </p:ext>
            </p:extLst>
          </p:nvPr>
        </p:nvGraphicFramePr>
        <p:xfrm>
          <a:off x="359455" y="1191878"/>
          <a:ext cx="13848427" cy="541072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29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13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60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Indicators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Unit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Present Status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502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Book Antiqua" pitchFamily="18" charset="0"/>
                        <a:ea typeface="PMingLiU"/>
                      </a:endParaRPr>
                    </a:p>
                  </a:txBody>
                  <a:tcPr marL="61256" marR="61256" marT="0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Book Antiqua" pitchFamily="18" charset="0"/>
                        <a:ea typeface="PMingLiU"/>
                      </a:endParaRPr>
                    </a:p>
                  </a:txBody>
                  <a:tcPr marL="61256" marR="6125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India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Tripura</a:t>
                      </a:r>
                      <a:endParaRPr lang="en-US" sz="2900" b="1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IMR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Per thousand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33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29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Birth Rate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Percentage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20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13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Death Rate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Percentage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6.3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5.2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Natural Growth rate</a:t>
                      </a:r>
                      <a:endParaRPr lang="en-US" sz="2900" b="0" dirty="0">
                        <a:latin typeface="Gill Sans MT" panose="020B0502020104020203" pitchFamily="34" charset="0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Percentage</a:t>
                      </a:r>
                      <a:endParaRPr lang="en-US" sz="2900" b="0" dirty="0" smtClean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13.9</a:t>
                      </a:r>
                      <a:endParaRPr lang="en-US" sz="2900" b="0" dirty="0">
                        <a:latin typeface="Gill Sans MT" panose="020B0502020104020203" pitchFamily="34" charset="0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7.8</a:t>
                      </a:r>
                      <a:endParaRPr lang="en-US" sz="2900" b="0" dirty="0">
                        <a:latin typeface="Gill Sans MT" panose="020B0502020104020203" pitchFamily="34" charset="0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Total Fertility Rate (TFR) 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Gill Sans MT" panose="020B0502020104020203" pitchFamily="34" charset="0"/>
                        </a:rPr>
                        <a:t>Per productive couple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2.2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1.7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Sex Ratio</a:t>
                      </a:r>
                      <a:endParaRPr lang="en-US" sz="2900" b="0" dirty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Per thousand</a:t>
                      </a:r>
                      <a:endParaRPr lang="en-US" sz="2900" b="0" dirty="0" smtClean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943</a:t>
                      </a:r>
                      <a:endParaRPr lang="en-US" sz="2900" b="0" dirty="0" smtClean="0">
                        <a:latin typeface="Gill Sans MT" panose="020B0502020104020203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dirty="0" smtClean="0">
                          <a:latin typeface="Gill Sans MT" panose="020B0502020104020203" pitchFamily="34" charset="0"/>
                        </a:rPr>
                        <a:t>961</a:t>
                      </a:r>
                      <a:endParaRPr lang="en-US" sz="2900" b="0" dirty="0" smtClean="0">
                        <a:latin typeface="Gill Sans MT" panose="020B0502020104020203" pitchFamily="34" charset="0"/>
                        <a:cs typeface="Times New Roman" pitchFamily="18" charset="0"/>
                      </a:endParaRPr>
                    </a:p>
                  </a:txBody>
                  <a:tcPr marL="98010" marR="9801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401777" y="293243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IN" alt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Health Indicators</a:t>
            </a:r>
            <a:endParaRPr lang="en-IN" altLang="en-US" sz="36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245943" y="132176"/>
            <a:ext cx="13927306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IN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Health Indices : RMNCH+A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510"/>
              </p:ext>
            </p:extLst>
          </p:nvPr>
        </p:nvGraphicFramePr>
        <p:xfrm>
          <a:off x="245943" y="1104512"/>
          <a:ext cx="13927306" cy="446501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8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2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9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36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829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/>
                        <a:t>No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/>
                        <a:t>Indicator</a:t>
                      </a:r>
                      <a:endParaRPr lang="en-IN" sz="2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/>
                        <a:t>2017-18</a:t>
                      </a:r>
                      <a:endParaRPr lang="en-IN" sz="2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/>
                        <a:t>2018-19</a:t>
                      </a:r>
                      <a:endParaRPr lang="en-IN" sz="2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/>
                        <a:t>2019-20 (as on </a:t>
                      </a:r>
                      <a:r>
                        <a:rPr lang="en-IN" sz="2200" dirty="0" smtClean="0"/>
                        <a:t>August)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dirty="0"/>
                        <a:t>1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marL="49213" indent="0" rtl="0" fontAlgn="ctr"/>
                      <a:r>
                        <a:rPr lang="en-IN" sz="2200" dirty="0" smtClean="0"/>
                        <a:t> Institutional</a:t>
                      </a:r>
                      <a:r>
                        <a:rPr lang="en-IN" sz="2200" dirty="0"/>
                        <a:t> births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79.9%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/>
                        <a:t>93%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93%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/>
                        <a:t>2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4 ANC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53%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56.4%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57%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722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3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Anaemia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/>
                        <a:t>among </a:t>
                      </a:r>
                      <a:r>
                        <a:rPr lang="en-US" sz="2200" dirty="0" smtClean="0"/>
                        <a:t>ever married women (15-49 yrs)</a:t>
                      </a:r>
                      <a:endParaRPr lang="en-US" sz="2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3507" marR="735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/>
                        <a:t>----</a:t>
                      </a:r>
                      <a:endParaRPr lang="en-US" sz="2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3507" marR="7350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43%</a:t>
                      </a:r>
                      <a:endParaRPr lang="en-US" sz="2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3507" marR="735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3507" marR="7350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90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4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en-IN" sz="2200" dirty="0"/>
                        <a:t> </a:t>
                      </a:r>
                      <a:r>
                        <a:rPr lang="en-IN" sz="2200" dirty="0" smtClean="0"/>
                        <a:t> PW</a:t>
                      </a:r>
                      <a:r>
                        <a:rPr lang="en-IN" sz="2200" dirty="0"/>
                        <a:t> consumed IFA for 100 days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dirty="0" smtClean="0"/>
                        <a:t>13.4%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56%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53%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2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marL="49213" indent="0" rtl="0" fontAlgn="b"/>
                      <a:r>
                        <a:rPr lang="en-IN" sz="2200" dirty="0" smtClean="0"/>
                        <a:t> Children </a:t>
                      </a:r>
                      <a:r>
                        <a:rPr lang="en-IN" sz="2200" dirty="0"/>
                        <a:t>age 0 - 12 months fully immunized 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54.5%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84%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84%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290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6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marL="49213" indent="0" rtl="0" fontAlgn="b"/>
                      <a:r>
                        <a:rPr lang="en-IN" sz="2200" dirty="0" smtClean="0"/>
                        <a:t> Infants </a:t>
                      </a:r>
                      <a:r>
                        <a:rPr lang="en-IN" sz="2200" dirty="0"/>
                        <a:t>Breast Fed within 1 hr of Birth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44.4%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87%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93%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7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Male Sterilization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28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49</a:t>
                      </a:r>
                      <a:r>
                        <a:rPr lang="en-US" sz="2200" baseline="0" dirty="0" smtClean="0"/>
                        <a:t> nos.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en-IN" sz="2200" baseline="0" dirty="0" smtClean="0">
                          <a:solidFill>
                            <a:schemeClr val="tx1"/>
                          </a:solidFill>
                        </a:rPr>
                        <a:t>  nos.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2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8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Female Sterilization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2614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1294 nos.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977 nos.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 smtClean="0"/>
                        <a:t>9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200" kern="1200" dirty="0" smtClean="0"/>
                        <a:t>PPIUCD /PAIUCD / IUCD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2285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821</a:t>
                      </a:r>
                      <a:r>
                        <a:rPr lang="en-US" sz="2200" baseline="0" dirty="0" smtClean="0"/>
                        <a:t> nos.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246</a:t>
                      </a:r>
                      <a:r>
                        <a:rPr lang="en-IN" sz="2200" baseline="0" dirty="0" smtClean="0">
                          <a:solidFill>
                            <a:schemeClr val="tx1"/>
                          </a:solidFill>
                        </a:rPr>
                        <a:t> nos.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286249"/>
              </p:ext>
            </p:extLst>
          </p:nvPr>
        </p:nvGraphicFramePr>
        <p:xfrm>
          <a:off x="227025" y="6075067"/>
          <a:ext cx="14018694" cy="162753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1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6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4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874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Sl</a:t>
                      </a:r>
                      <a:r>
                        <a:rPr lang="en-US" sz="2200" dirty="0" smtClean="0"/>
                        <a:t> No.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OPD/IPD Patients (HMIS)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2017-18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/>
                        <a:t>2018-19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 smtClean="0"/>
                        <a:t>2019-20</a:t>
                      </a:r>
                      <a:endParaRPr lang="en-IN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263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IN" sz="2200" dirty="0"/>
                        <a:t>OPD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/>
                        <a:t>44,31,571</a:t>
                      </a:r>
                      <a:endParaRPr lang="en-IN" sz="2200" b="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/>
                        <a:t>4766223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2077095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263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6304" marR="146304" marT="54864" marB="54864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IN" sz="2200" dirty="0"/>
                        <a:t>IPD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200" dirty="0"/>
                        <a:t>4,37,362</a:t>
                      </a:r>
                      <a:endParaRPr lang="en-IN" sz="2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/>
                        <a:t>445590</a:t>
                      </a:r>
                      <a:endParaRPr lang="en-IN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dirty="0" smtClean="0">
                          <a:solidFill>
                            <a:schemeClr val="tx1"/>
                          </a:solidFill>
                        </a:rPr>
                        <a:t>205565</a:t>
                      </a:r>
                      <a:endParaRPr lang="en-IN" sz="2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" marR="11430" marT="1143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4113" y="7576749"/>
            <a:ext cx="13955120" cy="553998"/>
          </a:xfrm>
          <a:prstGeom prst="rect">
            <a:avLst/>
          </a:prstGeom>
        </p:spPr>
        <p:txBody>
          <a:bodyPr wrap="square" lIns="109728" tIns="54864" rIns="109728" bIns="54864">
            <a:spAutoFit/>
          </a:bodyPr>
          <a:lstStyle/>
          <a:p>
            <a:pPr algn="r"/>
            <a:r>
              <a:rPr lang="en-IN" sz="2900" b="1" i="1" dirty="0" smtClean="0">
                <a:latin typeface="Gill Sans MT" panose="020B0502020104020203" pitchFamily="34" charset="0"/>
              </a:rPr>
              <a:t>Source : State MIS  of NVBDCP</a:t>
            </a:r>
            <a:endParaRPr lang="en-IN" sz="2900" b="1" i="1" dirty="0">
              <a:latin typeface="Gill Sans MT" panose="020B0502020104020203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30120" y="238616"/>
            <a:ext cx="14010194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IN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Situation : Vector Borne Disease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61637"/>
              </p:ext>
            </p:extLst>
          </p:nvPr>
        </p:nvGraphicFramePr>
        <p:xfrm>
          <a:off x="321615" y="1180405"/>
          <a:ext cx="14018699" cy="601791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78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0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06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Name of Vector Borne Disease 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Parameter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Year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70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2018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2019 as on July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068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Malaria: </a:t>
                      </a:r>
                      <a:r>
                        <a:rPr lang="en-IN" sz="2900" kern="1200" dirty="0"/>
                        <a:t>API-2.68 (2016), 1.74 (2017</a:t>
                      </a:r>
                      <a:r>
                        <a:rPr lang="en-IN" sz="2900" kern="1200" dirty="0" smtClean="0"/>
                        <a:t>)</a:t>
                      </a:r>
                    </a:p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 0.99 (2018)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No. cases 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13079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7860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67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No. death 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13 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01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068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Dengue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cases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100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62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0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death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0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0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068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Chikungunya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cases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75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64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0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death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0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0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068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Japanese  Encephalitis 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cases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59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 smtClean="0"/>
                        <a:t>40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0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No. death 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/>
                        <a:t>00</a:t>
                      </a:r>
                      <a:endParaRPr lang="en-IN" sz="2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900" kern="1200" dirty="0"/>
                        <a:t>0</a:t>
                      </a:r>
                      <a:endParaRPr lang="en-IN" sz="2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2296" marR="8229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83779" y="70912"/>
            <a:ext cx="14056534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IN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AB- PMJAY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665436"/>
              </p:ext>
            </p:extLst>
          </p:nvPr>
        </p:nvGraphicFramePr>
        <p:xfrm>
          <a:off x="283779" y="757211"/>
          <a:ext cx="14056534" cy="715126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5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5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387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8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Calibri"/>
                          <a:ea typeface="Calibri"/>
                          <a:cs typeface="Times New Roman"/>
                        </a:rPr>
                        <a:t>Sl</a:t>
                      </a: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Name of Component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               Target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Achie</a:t>
                      </a:r>
                      <a:r>
                        <a:rPr lang="en-US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ve F</a:t>
                      </a: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Y </a:t>
                      </a: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2018-19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Achievement in </a:t>
                      </a: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FY 2019-20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Hospital Empanelment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                   64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Public: 62 + Private: 02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            NA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65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e-Card Generation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Approximately 498520 nos. of eligible families with about 2056819 nos. of individuals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Family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Beneficiary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Family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Beneficiary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160459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351148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84687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202174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65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No. of Patients Registered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N.A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65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9140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173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25638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65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Total No. Of Claims Submitted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N.A.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65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7747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87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24769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65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Claim Settled Amount in Rs.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N.A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Private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Public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65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145620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20159446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3974693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83867977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3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IN" sz="1800" dirty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Hospital Audit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80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Times New Roman"/>
                          <a:cs typeface="Calibri"/>
                        </a:rPr>
                        <a:t>64</a:t>
                      </a:r>
                      <a:endParaRPr lang="en-IN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800" dirty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80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Times New Roman"/>
                          <a:cs typeface="Calibri"/>
                        </a:rPr>
                        <a:t>15</a:t>
                      </a:r>
                      <a:endParaRPr lang="en-IN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Remarks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745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Remainder should be undertaken shortly. To be undertaken twice yearly for 64 hospitals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5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Medical Audit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2% Direct Audit of all cases + 2% of audits done by ISA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17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Remainder should be undertaken shortly.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78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Times New Roman"/>
                          <a:cs typeface="Calibri"/>
                        </a:rPr>
                        <a:t>Beneficiary Audit (post discharge – through telephone)</a:t>
                      </a:r>
                      <a:endParaRPr lang="en-IN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5% direct audits of all cases + 10% of audits done by ISA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Times New Roman"/>
                          <a:cs typeface="Calibri"/>
                        </a:rPr>
                        <a:t>10 cases</a:t>
                      </a:r>
                      <a:endParaRPr lang="en-IN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5 cases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Calibri"/>
                          <a:cs typeface="Calibri"/>
                        </a:rPr>
                        <a:t>Remainder should be undertaken shortly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78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IN" sz="1800">
                          <a:latin typeface="Calibri"/>
                          <a:ea typeface="Times New Roman"/>
                          <a:cs typeface="Calibri"/>
                        </a:rPr>
                        <a:t>Beneficiary Audit (post discharge – through home visit)</a:t>
                      </a:r>
                      <a:endParaRPr lang="en-IN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2% direct audit of all cases + 2% of the audits done by the ISA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Times New Roman"/>
                          <a:cs typeface="Calibri"/>
                        </a:rPr>
                        <a:t>5 cases</a:t>
                      </a:r>
                      <a:endParaRPr lang="en-IN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Calibri"/>
                          <a:cs typeface="Calibri"/>
                        </a:rPr>
                        <a:t>5 cases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Calibri"/>
                          <a:cs typeface="Calibri"/>
                        </a:rPr>
                        <a:t>Remainder should be undertaken shortly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25553"/>
              </p:ext>
            </p:extLst>
          </p:nvPr>
        </p:nvGraphicFramePr>
        <p:xfrm>
          <a:off x="626617" y="2091294"/>
          <a:ext cx="10674424" cy="36860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1165">
                  <a:extLst>
                    <a:ext uri="{9D8B030D-6E8A-4147-A177-3AD203B41FA5}">
                      <a16:colId xmlns:a16="http://schemas.microsoft.com/office/drawing/2014/main" val="585294804"/>
                    </a:ext>
                  </a:extLst>
                </a:gridCol>
                <a:gridCol w="1763817">
                  <a:extLst>
                    <a:ext uri="{9D8B030D-6E8A-4147-A177-3AD203B41FA5}">
                      <a16:colId xmlns:a16="http://schemas.microsoft.com/office/drawing/2014/main" val="2247644967"/>
                    </a:ext>
                  </a:extLst>
                </a:gridCol>
                <a:gridCol w="2368011">
                  <a:extLst>
                    <a:ext uri="{9D8B030D-6E8A-4147-A177-3AD203B41FA5}">
                      <a16:colId xmlns:a16="http://schemas.microsoft.com/office/drawing/2014/main" val="3012851031"/>
                    </a:ext>
                  </a:extLst>
                </a:gridCol>
                <a:gridCol w="2329625">
                  <a:extLst>
                    <a:ext uri="{9D8B030D-6E8A-4147-A177-3AD203B41FA5}">
                      <a16:colId xmlns:a16="http://schemas.microsoft.com/office/drawing/2014/main" val="1003377627"/>
                    </a:ext>
                  </a:extLst>
                </a:gridCol>
                <a:gridCol w="1765903">
                  <a:extLst>
                    <a:ext uri="{9D8B030D-6E8A-4147-A177-3AD203B41FA5}">
                      <a16:colId xmlns:a16="http://schemas.microsoft.com/office/drawing/2014/main" val="443042342"/>
                    </a:ext>
                  </a:extLst>
                </a:gridCol>
                <a:gridCol w="1765903">
                  <a:extLst>
                    <a:ext uri="{9D8B030D-6E8A-4147-A177-3AD203B41FA5}">
                      <a16:colId xmlns:a16="http://schemas.microsoft.com/office/drawing/2014/main" val="302275098"/>
                    </a:ext>
                  </a:extLst>
                </a:gridCol>
              </a:tblGrid>
              <a:tr h="568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SL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Year 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Sub Centres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PHCs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UPHCs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Total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294616"/>
                  </a:ext>
                </a:extLst>
              </a:tr>
              <a:tr h="620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2018-19 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40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26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71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extLst>
                  <a:ext uri="{0D108BD9-81ED-4DB2-BD59-A6C34878D82A}">
                    <a16:rowId xmlns:a16="http://schemas.microsoft.com/office/drawing/2014/main" val="2217391841"/>
                  </a:ext>
                </a:extLst>
              </a:tr>
              <a:tr h="620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2019-20 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317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82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400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extLst>
                  <a:ext uri="{0D108BD9-81ED-4DB2-BD59-A6C34878D82A}">
                    <a16:rowId xmlns:a16="http://schemas.microsoft.com/office/drawing/2014/main" val="4235872581"/>
                  </a:ext>
                </a:extLst>
              </a:tr>
              <a:tr h="620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2020-21 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360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362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extLst>
                  <a:ext uri="{0D108BD9-81ED-4DB2-BD59-A6C34878D82A}">
                    <a16:rowId xmlns:a16="http://schemas.microsoft.com/office/drawing/2014/main" val="3290077371"/>
                  </a:ext>
                </a:extLst>
              </a:tr>
              <a:tr h="620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4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2021-22 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288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287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extLst>
                  <a:ext uri="{0D108BD9-81ED-4DB2-BD59-A6C34878D82A}">
                    <a16:rowId xmlns:a16="http://schemas.microsoft.com/office/drawing/2014/main" val="1405685853"/>
                  </a:ext>
                </a:extLst>
              </a:tr>
              <a:tr h="62076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b="1" dirty="0">
                          <a:effectLst/>
                          <a:latin typeface="Gill Sans MT" panose="020B0502020104020203" pitchFamily="34" charset="0"/>
                        </a:rPr>
                        <a:t>Total </a:t>
                      </a:r>
                      <a:endParaRPr lang="en-US" sz="2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dirty="0">
                          <a:effectLst/>
                          <a:latin typeface="Gill Sans MT" panose="020B0502020104020203" pitchFamily="34" charset="0"/>
                        </a:rPr>
                        <a:t>1005</a:t>
                      </a:r>
                      <a:endParaRPr lang="en-US" sz="28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>
                          <a:effectLst/>
                          <a:latin typeface="Gill Sans MT" panose="020B0502020104020203" pitchFamily="34" charset="0"/>
                        </a:rPr>
                        <a:t>108</a:t>
                      </a:r>
                      <a:endParaRPr lang="en-US" sz="28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dirty="0">
                          <a:effectLst/>
                          <a:latin typeface="Gill Sans MT" panose="020B0502020104020203" pitchFamily="34" charset="0"/>
                        </a:rPr>
                        <a:t>08</a:t>
                      </a:r>
                      <a:endParaRPr lang="en-US" sz="28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800" dirty="0">
                          <a:effectLst/>
                          <a:latin typeface="Gill Sans MT" panose="020B0502020104020203" pitchFamily="34" charset="0"/>
                        </a:rPr>
                        <a:t>1120</a:t>
                      </a:r>
                      <a:endParaRPr lang="en-US" sz="28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8255" anchor="ctr"/>
                </a:tc>
                <a:extLst>
                  <a:ext uri="{0D108BD9-81ED-4DB2-BD59-A6C34878D82A}">
                    <a16:rowId xmlns:a16="http://schemas.microsoft.com/office/drawing/2014/main" val="3697232507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0463052" y="1666529"/>
            <a:ext cx="4419599" cy="4209890"/>
            <a:chOff x="409304" y="1185069"/>
            <a:chExt cx="4419599" cy="4209890"/>
          </a:xfrm>
        </p:grpSpPr>
        <p:grpSp>
          <p:nvGrpSpPr>
            <p:cNvPr id="7" name="Group 6"/>
            <p:cNvGrpSpPr/>
            <p:nvPr/>
          </p:nvGrpSpPr>
          <p:grpSpPr>
            <a:xfrm>
              <a:off x="409304" y="1185069"/>
              <a:ext cx="4419599" cy="4209890"/>
              <a:chOff x="-8186476" y="2741975"/>
              <a:chExt cx="3922184" cy="3714597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3014"/>
              <a:stretch/>
            </p:blipFill>
            <p:spPr>
              <a:xfrm>
                <a:off x="-8186476" y="2741975"/>
                <a:ext cx="3922184" cy="3714597"/>
              </a:xfrm>
              <a:prstGeom prst="rect">
                <a:avLst/>
              </a:prstGeom>
            </p:spPr>
          </p:pic>
          <p:sp>
            <p:nvSpPr>
              <p:cNvPr id="10" name="Donut 9"/>
              <p:cNvSpPr/>
              <p:nvPr/>
            </p:nvSpPr>
            <p:spPr>
              <a:xfrm>
                <a:off x="-6476860" y="2895034"/>
                <a:ext cx="294284" cy="375280"/>
              </a:xfrm>
              <a:prstGeom prst="donu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i="1" dirty="0">
                    <a:solidFill>
                      <a:schemeClr val="tx1"/>
                    </a:solidFill>
                    <a:latin typeface="Gill Sans MT" panose="020B0502020104020203" pitchFamily="34" charset="0"/>
                  </a:rPr>
                  <a:t>1</a:t>
                </a:r>
                <a:endParaRPr lang="en-IN" sz="2000" b="1" i="1" dirty="0">
                  <a:solidFill>
                    <a:schemeClr val="tx1"/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1" name="Donut 10"/>
              <p:cNvSpPr/>
              <p:nvPr/>
            </p:nvSpPr>
            <p:spPr>
              <a:xfrm>
                <a:off x="-5101948" y="4071824"/>
                <a:ext cx="381000" cy="381000"/>
              </a:xfrm>
              <a:prstGeom prst="donu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i="1" dirty="0">
                    <a:solidFill>
                      <a:schemeClr val="tx1"/>
                    </a:solidFill>
                    <a:latin typeface="Gill Sans MT" panose="020B0502020104020203" pitchFamily="34" charset="0"/>
                  </a:rPr>
                  <a:t>2</a:t>
                </a:r>
                <a:endParaRPr lang="en-IN" sz="2400" b="1" i="1" dirty="0">
                  <a:solidFill>
                    <a:schemeClr val="tx1"/>
                  </a:solidFill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8" name="Donut 7"/>
            <p:cNvSpPr/>
            <p:nvPr/>
          </p:nvSpPr>
          <p:spPr>
            <a:xfrm>
              <a:off x="2085281" y="3898966"/>
              <a:ext cx="429319" cy="431801"/>
            </a:xfrm>
            <a:prstGeom prst="donu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3</a:t>
              </a:r>
              <a:endParaRPr lang="en-IN" sz="2400" b="1" i="1" dirty="0">
                <a:solidFill>
                  <a:schemeClr val="tx1"/>
                </a:solidFill>
                <a:latin typeface="Gill Sans MT" panose="020B0502020104020203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26617" y="6635080"/>
            <a:ext cx="12737255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Technical Partner</a:t>
            </a:r>
            <a:r>
              <a:rPr lang="en-US" sz="3200" b="1" dirty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: USAID MCSP/ Jhpiego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312533" y="371023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US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Health &amp; Wellness </a:t>
            </a:r>
            <a:r>
              <a:rPr lang="en-US" alt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Centre: </a:t>
            </a:r>
            <a:r>
              <a:rPr lang="en-US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Road Map</a:t>
            </a:r>
          </a:p>
        </p:txBody>
      </p:sp>
    </p:spTree>
    <p:extLst>
      <p:ext uri="{BB962C8B-B14F-4D97-AF65-F5344CB8AC3E}">
        <p14:creationId xmlns:p14="http://schemas.microsoft.com/office/powerpoint/2010/main" val="27949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00026" y="165736"/>
            <a:ext cx="14180820" cy="73152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en-IN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Essential Package of Services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1"/>
          </p:nvPr>
        </p:nvSpPr>
        <p:spPr>
          <a:xfrm>
            <a:off x="200026" y="1619251"/>
            <a:ext cx="6631304" cy="6610350"/>
          </a:xfrm>
        </p:spPr>
        <p:txBody>
          <a:bodyPr/>
          <a:lstStyle/>
          <a:p>
            <a:pPr marL="548640" indent="-548640" algn="just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Care in Pregnancy and Child-birth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Neonatal and Infant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Childhood </a:t>
            </a: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and Adolescent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Family Planning, Contraceptive Services  and other Reproductive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Management of  Communicable Diseases: National Health Programmes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General Out-patient Care for Acute Simple Illnesses and Minor Ailments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Screening, Prevention, Control and Management of Non-communicable Diseases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Care for Common Ophthalmic </a:t>
            </a: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and ENT Problems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Basic Oral Health Care 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Elderly and Palliative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Emergency Medical Services including Burns and Trauma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Screening and Basic Management of Mental Health Ailments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724776" y="1476376"/>
            <a:ext cx="6774180" cy="6610350"/>
          </a:xfrm>
        </p:spPr>
        <p:txBody>
          <a:bodyPr/>
          <a:lstStyle/>
          <a:p>
            <a:pPr marL="548640" indent="-548640" algn="just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Care in Pregnancy and Child-birth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Neonatal and Infant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Childhood and </a:t>
            </a: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Adolescent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Family Planning, Contraceptive Services  and other Reproductive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Management of  Communicable Diseases: National Health Programmes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General Out-patient Care for Acute Simple Illnesses and Minor Ailments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Screening, Prevention, Control and Management of Non-communicable Diseases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Care for Common Ophthalmic and </a:t>
            </a: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ENT Problems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Basic Oral Health Care 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Elderly and Palliative Health Care Services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Emergency Medical Services </a:t>
            </a:r>
            <a:r>
              <a:rPr lang="en-IN" altLang="en-US" sz="18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  <a:cs typeface="Times New Roman" pitchFamily="18" charset="0"/>
              </a:rPr>
              <a:t>including Burns and Trauma</a:t>
            </a:r>
          </a:p>
          <a:p>
            <a:pPr marL="548640" indent="-548640">
              <a:spcAft>
                <a:spcPts val="720"/>
              </a:spcAft>
              <a:buFont typeface="Calibri" pitchFamily="34" charset="0"/>
              <a:buAutoNum type="arabicPeriod"/>
              <a:defRPr/>
            </a:pPr>
            <a:r>
              <a:rPr lang="en-IN" altLang="en-US" sz="1800" i="1" dirty="0">
                <a:solidFill>
                  <a:schemeClr val="tx1"/>
                </a:solidFill>
                <a:latin typeface="Gill Sans MT" panose="020B0502020104020203" pitchFamily="34" charset="0"/>
                <a:cs typeface="Times New Roman" pitchFamily="18" charset="0"/>
              </a:rPr>
              <a:t>Screening and </a:t>
            </a:r>
            <a:r>
              <a:rPr lang="en-IN" altLang="en-US" sz="1800" dirty="0">
                <a:solidFill>
                  <a:srgbClr val="C00000"/>
                </a:solidFill>
                <a:latin typeface="Gill Sans MT" panose="020B0502020104020203" pitchFamily="34" charset="0"/>
                <a:cs typeface="Times New Roman" pitchFamily="18" charset="0"/>
              </a:rPr>
              <a:t>Basic Management of Mental Health Ailments</a:t>
            </a:r>
          </a:p>
        </p:txBody>
      </p:sp>
      <p:sp>
        <p:nvSpPr>
          <p:cNvPr id="6149" name="Title 1"/>
          <p:cNvSpPr txBox="1">
            <a:spLocks/>
          </p:cNvSpPr>
          <p:nvPr/>
        </p:nvSpPr>
        <p:spPr bwMode="auto">
          <a:xfrm>
            <a:off x="266700" y="946786"/>
            <a:ext cx="4920616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1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80" b="1" dirty="0">
                <a:solidFill>
                  <a:srgbClr val="002A6C"/>
                </a:solidFill>
              </a:rPr>
              <a:t>Before </a:t>
            </a:r>
            <a:r>
              <a:rPr lang="en-IN" altLang="en-US" sz="2880" b="1" dirty="0" smtClean="0">
                <a:solidFill>
                  <a:srgbClr val="002A6C"/>
                </a:solidFill>
              </a:rPr>
              <a:t>HWCs intervention</a:t>
            </a:r>
            <a:endParaRPr lang="en-IN" altLang="en-US" sz="2880" b="1" dirty="0">
              <a:solidFill>
                <a:srgbClr val="002A6C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7530466" y="946786"/>
            <a:ext cx="4922520" cy="73152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normAutofit/>
          </a:bodyPr>
          <a:lstStyle/>
          <a:p>
            <a:pPr>
              <a:defRPr/>
            </a:pPr>
            <a:r>
              <a:rPr lang="en-IN" sz="2880" b="1" dirty="0">
                <a:solidFill>
                  <a:srgbClr val="002A6C"/>
                </a:solidFill>
                <a:latin typeface="Gill Sans MT" panose="020B0502020104020203" pitchFamily="34" charset="0"/>
                <a:ea typeface="+mj-ea"/>
              </a:rPr>
              <a:t>After intervention</a:t>
            </a:r>
          </a:p>
        </p:txBody>
      </p:sp>
      <p:sp>
        <p:nvSpPr>
          <p:cNvPr id="10" name="Rectangle 9"/>
          <p:cNvSpPr/>
          <p:nvPr/>
        </p:nvSpPr>
        <p:spPr>
          <a:xfrm rot="16200000">
            <a:off x="3520792" y="4027390"/>
            <a:ext cx="713994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576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ill Sans MT" panose="020B0502020104020203" pitchFamily="34" charset="0"/>
              </a:rPr>
              <a:t>Wellness</a:t>
            </a:r>
          </a:p>
        </p:txBody>
      </p:sp>
    </p:spTree>
    <p:extLst>
      <p:ext uri="{BB962C8B-B14F-4D97-AF65-F5344CB8AC3E}">
        <p14:creationId xmlns:p14="http://schemas.microsoft.com/office/powerpoint/2010/main" val="361407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2432" y="1042966"/>
            <a:ext cx="13825536" cy="7186634"/>
          </a:xfrm>
          <a:prstGeom prst="rect">
            <a:avLst/>
          </a:prstGeom>
        </p:spPr>
        <p:txBody>
          <a:bodyPr/>
          <a:lstStyle>
            <a:lvl1pPr marL="342866" indent="-34286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32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742874" indent="-28572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1142883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600036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2057190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5pPr>
            <a:lvl6pPr marL="251434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5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9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0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40% OPD attendance increased in last 6 months across 39 functional SC-HWCs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NCD Service particularly Population Based NCD Screening initiated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endParaRPr lang="en-US" altLang="en-US" sz="2800" b="0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endParaRPr lang="en-US" altLang="en-US" sz="2800" b="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endParaRPr lang="en-US" altLang="en-US" sz="2800" b="0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endParaRPr lang="en-US" altLang="en-US" sz="2800" b="0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marL="0" indent="0" algn="just">
              <a:spcBef>
                <a:spcPts val="720"/>
              </a:spcBef>
              <a:spcAft>
                <a:spcPts val="720"/>
              </a:spcAft>
              <a:buNone/>
            </a:pPr>
            <a:endParaRPr lang="en-IN" sz="2000" b="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endParaRPr lang="en-IN" sz="28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IN" sz="2800" dirty="0" smtClean="0">
                <a:solidFill>
                  <a:schemeClr val="tx1"/>
                </a:solidFill>
                <a:latin typeface="Gill Sans MT" pitchFamily="34" charset="0"/>
              </a:rPr>
              <a:t>NCD Screening – </a:t>
            </a:r>
            <a:r>
              <a:rPr lang="en-IN" sz="2800" b="0" dirty="0" smtClean="0">
                <a:solidFill>
                  <a:schemeClr val="tx1"/>
                </a:solidFill>
                <a:latin typeface="Gill Sans MT" pitchFamily="34" charset="0"/>
              </a:rPr>
              <a:t>180,365 patients in FY 2018-19 and 124,662 patients in FY 2019-20 </a:t>
            </a:r>
            <a:r>
              <a:rPr lang="en-IN" sz="2800" b="0" i="1" dirty="0" smtClean="0">
                <a:solidFill>
                  <a:schemeClr val="tx1"/>
                </a:solidFill>
                <a:latin typeface="Gill Sans MT" pitchFamily="34" charset="0"/>
              </a:rPr>
              <a:t>(till August, 2019)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IN" altLang="en-US" sz="2800" b="0" dirty="0" smtClean="0">
                <a:solidFill>
                  <a:schemeClr val="tx1"/>
                </a:solidFill>
                <a:latin typeface="Gill Sans MT" pitchFamily="34" charset="0"/>
                <a:cs typeface="Times New Roman" pitchFamily="18" charset="0"/>
              </a:rPr>
              <a:t>Elderly </a:t>
            </a:r>
            <a:r>
              <a:rPr lang="en-IN" altLang="en-US" sz="2800" b="0" dirty="0">
                <a:solidFill>
                  <a:schemeClr val="tx1"/>
                </a:solidFill>
                <a:latin typeface="Gill Sans MT" pitchFamily="34" charset="0"/>
                <a:cs typeface="Times New Roman" pitchFamily="18" charset="0"/>
              </a:rPr>
              <a:t>and Palliative Health Care </a:t>
            </a:r>
            <a:r>
              <a:rPr lang="en-IN" altLang="en-US" sz="2800" b="0" dirty="0" smtClean="0">
                <a:solidFill>
                  <a:schemeClr val="tx1"/>
                </a:solidFill>
                <a:latin typeface="Gill Sans MT" pitchFamily="34" charset="0"/>
                <a:cs typeface="Times New Roman" pitchFamily="18" charset="0"/>
              </a:rPr>
              <a:t>Services started by every CHOs</a:t>
            </a:r>
            <a:endParaRPr lang="en-IN" sz="2800" b="0" dirty="0">
              <a:solidFill>
                <a:schemeClr val="tx1"/>
              </a:solidFill>
              <a:latin typeface="Gill Sans MT" pitchFamily="34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331899"/>
              </p:ext>
            </p:extLst>
          </p:nvPr>
        </p:nvGraphicFramePr>
        <p:xfrm>
          <a:off x="814646" y="2746648"/>
          <a:ext cx="13413322" cy="2518412"/>
        </p:xfrm>
        <a:graphic>
          <a:graphicData uri="http://schemas.openxmlformats.org/drawingml/2006/table">
            <a:tbl>
              <a:tblPr/>
              <a:tblGrid>
                <a:gridCol w="1546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5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32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42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75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12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3588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IN" sz="2200" b="1" i="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Disease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 dirty="0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HTN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DM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DM &amp; HTN(Both)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CVDs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COPD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Oral Cancer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Breast Cancer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Cervical Cancer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200" b="1" i="0" u="none" strike="noStrike" dirty="0" smtClean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Confirmed Case  </a:t>
                      </a:r>
                      <a:endParaRPr lang="en-IN" sz="22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2018-19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38395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9843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8190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172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513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588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 dirty="0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2019-20(August, 2019)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20634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6687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3202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454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200" b="0" i="0" u="none" strike="noStrike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317">
                <a:tc gridSpan="10">
                  <a:txBody>
                    <a:bodyPr/>
                    <a:lstStyle/>
                    <a:p>
                      <a:pPr algn="ctr" rtl="0" fontAlgn="t"/>
                      <a:r>
                        <a:rPr lang="en-IN" sz="2200" b="0" i="0" u="none" strike="noStrike" dirty="0">
                          <a:solidFill>
                            <a:srgbClr val="000000"/>
                          </a:solidFill>
                          <a:latin typeface="Gill Sans MT" pitchFamily="34" charset="0"/>
                        </a:rPr>
                        <a:t>Data Reference – NCD Clinic – EDSS Component, UPBS – CBAC Component, Non-NCD Clinic hospital.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502085" y="147615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US" alt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HWC Functional Status (Service Delivery)</a:t>
            </a:r>
          </a:p>
        </p:txBody>
      </p:sp>
    </p:spTree>
    <p:extLst>
      <p:ext uri="{BB962C8B-B14F-4D97-AF65-F5344CB8AC3E}">
        <p14:creationId xmlns:p14="http://schemas.microsoft.com/office/powerpoint/2010/main" val="36507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 descr="E:\Picture\23.HWC\CHO Activity\IMG-20190425-WA001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447800"/>
            <a:ext cx="668655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E:\Picture\23.HWC\CHO Activity\IMG-20190516-WA006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79644"/>
            <a:ext cx="6705600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502085" y="263990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Expansion of services through HWCs</a:t>
            </a:r>
            <a:endParaRPr lang="en-IN" sz="36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447800"/>
            <a:ext cx="6355080" cy="643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471594"/>
            <a:ext cx="13644610" cy="6143668"/>
          </a:xfrm>
          <a:prstGeom prst="rect">
            <a:avLst/>
          </a:prstGeom>
        </p:spPr>
        <p:txBody>
          <a:bodyPr/>
          <a:lstStyle>
            <a:lvl1pPr marL="342866" indent="-34286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32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742874" indent="-28572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1142883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600036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2057190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5pPr>
            <a:lvl6pPr marL="251434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5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9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0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200"/>
              </a:spcBef>
              <a:spcAft>
                <a:spcPts val="720"/>
              </a:spcAft>
              <a:buNone/>
            </a:pPr>
            <a:r>
              <a:rPr lang="en-US" sz="28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HR availability 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sz="2800" b="0" dirty="0">
                <a:solidFill>
                  <a:schemeClr val="tx1"/>
                </a:solidFill>
                <a:latin typeface="Gill Sans MT" panose="020B0502020104020203" pitchFamily="34" charset="0"/>
              </a:rPr>
              <a:t>85% of </a:t>
            </a:r>
            <a:r>
              <a:rPr 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PHCs have 02 Doctors, 03 Staff Nurses, 01 Pharmacist &amp; 01 Lab Tech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65% of SCs manned by MPW (F) &amp; MPW (M) 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35% of SCs manned with MPW (M) or MPW(F)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Till date, CHOs posted across 170 SC-HWCs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03 Program Study Centres (PSCs) functional for Certificate Course on Community Health with capacity of 60 candidates per PSC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02085" y="147615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HWC Functional Status (Human Resources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472" y="6275040"/>
            <a:ext cx="12737255" cy="8925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F8F8F8"/>
                </a:solidFill>
                <a:latin typeface="Gill Sans MT" panose="020B0502020104020203" pitchFamily="34" charset="0"/>
                <a:ea typeface="+mj-ea"/>
              </a:rPr>
              <a:t>Regular Supportive </a:t>
            </a:r>
            <a:r>
              <a:rPr lang="en-US" sz="2600" b="1" dirty="0">
                <a:solidFill>
                  <a:srgbClr val="F8F8F8"/>
                </a:solidFill>
                <a:latin typeface="Gill Sans MT" panose="020B0502020104020203" pitchFamily="34" charset="0"/>
                <a:ea typeface="+mj-ea"/>
              </a:rPr>
              <a:t>Supervision for HWCs and mentoring support </a:t>
            </a:r>
            <a:r>
              <a:rPr lang="en-US" sz="2600" b="1" dirty="0" smtClean="0">
                <a:solidFill>
                  <a:srgbClr val="F8F8F8"/>
                </a:solidFill>
                <a:latin typeface="Gill Sans MT" panose="020B0502020104020203" pitchFamily="34" charset="0"/>
                <a:ea typeface="+mj-ea"/>
              </a:rPr>
              <a:t>for Certificate Course in Community Health </a:t>
            </a:r>
            <a:r>
              <a:rPr lang="en-US" sz="2600" b="1" dirty="0" smtClean="0">
                <a:solidFill>
                  <a:srgbClr val="F8F8F8"/>
                </a:solidFill>
                <a:latin typeface="Gill Sans MT" panose="020B0502020104020203" pitchFamily="34" charset="0"/>
              </a:rPr>
              <a:t>by </a:t>
            </a:r>
            <a:r>
              <a:rPr lang="en-US" sz="2600" b="1" dirty="0">
                <a:solidFill>
                  <a:srgbClr val="F8F8F8"/>
                </a:solidFill>
                <a:latin typeface="Gill Sans MT" panose="020B0502020104020203" pitchFamily="34" charset="0"/>
              </a:rPr>
              <a:t>USAID MCSP/ </a:t>
            </a:r>
            <a:r>
              <a:rPr lang="en-US" sz="2600" b="1" dirty="0" smtClean="0">
                <a:solidFill>
                  <a:srgbClr val="F8F8F8"/>
                </a:solidFill>
                <a:latin typeface="Gill Sans MT" panose="020B0502020104020203" pitchFamily="34" charset="0"/>
              </a:rPr>
              <a:t>Jhpiego</a:t>
            </a:r>
            <a:endParaRPr lang="en-US" sz="2600" b="1" dirty="0">
              <a:solidFill>
                <a:srgbClr val="F8F8F8"/>
              </a:solidFill>
              <a:latin typeface="Gill Sans MT" panose="020B0502020104020203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8358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2432" y="1471594"/>
            <a:ext cx="13825536" cy="5715040"/>
          </a:xfrm>
          <a:prstGeom prst="rect">
            <a:avLst/>
          </a:prstGeom>
        </p:spPr>
        <p:txBody>
          <a:bodyPr/>
          <a:lstStyle>
            <a:lvl1pPr marL="342866" indent="-34286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32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742874" indent="-28572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1142883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600036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2057190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5pPr>
            <a:lvl6pPr marL="251434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5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9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0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sz="2800" b="0" dirty="0" smtClean="0">
                <a:solidFill>
                  <a:schemeClr val="tx1"/>
                </a:solidFill>
                <a:latin typeface="Gill Sans MT" pitchFamily="34" charset="0"/>
              </a:rPr>
              <a:t>Online supply chain management system expanded till PHCs 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sz="2800" dirty="0" smtClean="0">
                <a:solidFill>
                  <a:schemeClr val="tx1"/>
                </a:solidFill>
                <a:latin typeface="Gill Sans MT" pitchFamily="34" charset="0"/>
              </a:rPr>
              <a:t>Free Drugs Services:</a:t>
            </a:r>
          </a:p>
          <a:p>
            <a:pPr lvl="1" algn="just">
              <a:spcBef>
                <a:spcPts val="720"/>
              </a:spcBef>
              <a:spcAft>
                <a:spcPts val="720"/>
              </a:spcAft>
            </a:pPr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As per EDL, drugs made available in all HWC – PHCs / UPHCs &amp; SCs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sz="2800" dirty="0" smtClean="0">
                <a:solidFill>
                  <a:schemeClr val="tx1"/>
                </a:solidFill>
                <a:latin typeface="Gill Sans MT" pitchFamily="34" charset="0"/>
              </a:rPr>
              <a:t>Free Diagnostics  Services :</a:t>
            </a:r>
          </a:p>
          <a:p>
            <a:pPr lvl="1"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dirty="0" smtClean="0">
                <a:solidFill>
                  <a:schemeClr val="tx1"/>
                </a:solidFill>
                <a:latin typeface="Gill Sans MT" pitchFamily="34" charset="0"/>
              </a:rPr>
              <a:t>Out of 14 mandatory Tests, 7 (PKT, HB, Blood Sugar, Malaria Slide, Sputum Collection, RD kit, Urine Albumin) are available in all SC HWCs</a:t>
            </a:r>
          </a:p>
          <a:p>
            <a:pPr lvl="1"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dirty="0" smtClean="0">
                <a:solidFill>
                  <a:schemeClr val="tx1"/>
                </a:solidFill>
                <a:latin typeface="Gill Sans MT" pitchFamily="34" charset="0"/>
              </a:rPr>
              <a:t>Out of 63 mandatory Tests, 24 tests are available in PHC HWCs &amp; UPHC HWCs</a:t>
            </a:r>
          </a:p>
          <a:p>
            <a:pPr lvl="1"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b="0" dirty="0" smtClean="0">
                <a:solidFill>
                  <a:schemeClr val="tx1"/>
                </a:solidFill>
                <a:latin typeface="Gill Sans MT" pitchFamily="34" charset="0"/>
              </a:rPr>
              <a:t>Training on VIA completed for South District,  </a:t>
            </a:r>
            <a:r>
              <a:rPr lang="en-US" altLang="en-US" b="0" dirty="0" err="1" smtClean="0">
                <a:solidFill>
                  <a:schemeClr val="tx1"/>
                </a:solidFill>
                <a:latin typeface="Gill Sans MT" pitchFamily="34" charset="0"/>
              </a:rPr>
              <a:t>ToT</a:t>
            </a:r>
            <a:r>
              <a:rPr lang="en-US" altLang="en-US" b="0" dirty="0" smtClean="0">
                <a:solidFill>
                  <a:schemeClr val="tx1"/>
                </a:solidFill>
                <a:latin typeface="Gill Sans MT" pitchFamily="34" charset="0"/>
              </a:rPr>
              <a:t> formed for </a:t>
            </a:r>
            <a:r>
              <a:rPr lang="en-US" altLang="en-US" b="0" dirty="0" err="1" smtClean="0">
                <a:solidFill>
                  <a:schemeClr val="tx1"/>
                </a:solidFill>
                <a:latin typeface="Gill Sans MT" pitchFamily="34" charset="0"/>
              </a:rPr>
              <a:t>Unakoti</a:t>
            </a:r>
            <a:r>
              <a:rPr lang="en-US" altLang="en-US" b="0" dirty="0" smtClean="0">
                <a:solidFill>
                  <a:schemeClr val="tx1"/>
                </a:solidFill>
                <a:latin typeface="Gill Sans MT" pitchFamily="34" charset="0"/>
              </a:rPr>
              <a:t> District</a:t>
            </a:r>
          </a:p>
          <a:p>
            <a:pPr lvl="1"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b="0" dirty="0" smtClean="0">
                <a:solidFill>
                  <a:schemeClr val="tx1"/>
                </a:solidFill>
                <a:latin typeface="Gill Sans MT" pitchFamily="34" charset="0"/>
              </a:rPr>
              <a:t>Funds will be proposed in Supplementary PIP 2019-20 for West District for VIA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8758270"/>
            <a:ext cx="1463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PHC / UPHC tests: VDRL, Hep- B, C, BTCT, Blood Group, Blood Sugar, HIV, Urine – Albumin / pregnancy / Sugar, HB, Malaria, Sputum, HBSAG, HCB, Urine Routine tests, TSR Lipid Profile, Uric Acid.)</a:t>
            </a:r>
            <a:endParaRPr lang="en-IN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91911" y="341026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HWC Functional Status (Medicines and Diagnostics )</a:t>
            </a:r>
          </a:p>
        </p:txBody>
      </p:sp>
    </p:spTree>
    <p:extLst>
      <p:ext uri="{BB962C8B-B14F-4D97-AF65-F5344CB8AC3E}">
        <p14:creationId xmlns:p14="http://schemas.microsoft.com/office/powerpoint/2010/main" val="10068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25708" y="1378496"/>
            <a:ext cx="13573172" cy="5486400"/>
          </a:xfrm>
          <a:prstGeom prst="rect">
            <a:avLst/>
          </a:prstGeom>
        </p:spPr>
        <p:txBody>
          <a:bodyPr/>
          <a:lstStyle>
            <a:lvl1pPr marL="342866" indent="-34286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32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742874" indent="-28572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1142883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600036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2057190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5pPr>
            <a:lvl6pPr marL="251434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5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9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0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Tab Procurement for ANMOL App is under process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Laptop / Desktop for 357 CHOs procurement is under process</a:t>
            </a:r>
          </a:p>
          <a:p>
            <a:pPr marL="342866" lvl="1" indent="-342866" algn="just">
              <a:spcBef>
                <a:spcPts val="1200"/>
              </a:spcBef>
              <a:spcAft>
                <a:spcPts val="720"/>
              </a:spcAft>
              <a:buClr>
                <a:srgbClr val="C00000"/>
              </a:buClr>
            </a:pPr>
            <a:r>
              <a:rPr lang="en-US" altLang="en-US" dirty="0" smtClean="0">
                <a:solidFill>
                  <a:schemeClr val="tx1"/>
                </a:solidFill>
                <a:latin typeface="Gill Sans MT" pitchFamily="34" charset="0"/>
              </a:rPr>
              <a:t>Tendering Process initiated to Out Source (due to huge shortage of Specialists) the Tele – Medicine service component as per Hub &amp; Spoke Model</a:t>
            </a:r>
          </a:p>
          <a:p>
            <a:pPr algn="just">
              <a:spcBef>
                <a:spcPts val="120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71 facilities are reporting in the HWC portal on daily / monthly basis.  Another, 134 HWC SCs &amp; 82 PHCs are in pipeline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91911" y="341026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HWC Functional Status (Information </a:t>
            </a:r>
            <a:r>
              <a:rPr 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Technology)</a:t>
            </a:r>
            <a:endParaRPr lang="en-US" sz="36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7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C7A99-52AE-4C05-A101-E07476EE88D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9669" y="1234480"/>
            <a:ext cx="13639800" cy="2667000"/>
          </a:xfrm>
          <a:prstGeom prst="rect">
            <a:avLst/>
          </a:prstGeom>
        </p:spPr>
        <p:txBody>
          <a:bodyPr/>
          <a:lstStyle>
            <a:lvl1pPr marL="342866" indent="-34286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32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marL="742874" indent="-28572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2pPr>
            <a:lvl3pPr marL="1142883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3pPr>
            <a:lvl4pPr marL="1600036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4pPr>
            <a:lvl5pPr marL="2057190" indent="-22857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5pPr>
            <a:lvl6pPr marL="251434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5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9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02" indent="-228576" algn="l" defTabSz="91430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External Branding completed in 40 HWC and 317 is under process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External branding covered 12 services</a:t>
            </a: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sz="2800" b="0" dirty="0">
                <a:solidFill>
                  <a:schemeClr val="tx1"/>
                </a:solidFill>
                <a:latin typeface="Gill Sans MT" panose="020B0502020104020203" pitchFamily="34" charset="0"/>
              </a:rPr>
              <a:t>Customized package for internal branding and IEC materials developed by USAID </a:t>
            </a: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MCSP/ Jhpiego</a:t>
            </a:r>
            <a:endParaRPr lang="en-US" altLang="en-US" sz="2800" b="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Mega VHNDs conducted after joining of CHOs in SC-HWC</a:t>
            </a:r>
            <a:r>
              <a:rPr lang="en-US" altLang="en-US" sz="2800" b="0" dirty="0">
                <a:solidFill>
                  <a:schemeClr val="tx1"/>
                </a:solidFill>
                <a:latin typeface="Gill Sans MT" panose="020B0502020104020203" pitchFamily="34" charset="0"/>
              </a:rPr>
              <a:t>s</a:t>
            </a:r>
            <a:endParaRPr lang="en-US" altLang="en-US" sz="2800" b="0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720"/>
              </a:spcBef>
              <a:spcAft>
                <a:spcPts val="72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Health Days celebrated in all functional HWCs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591911" y="341026"/>
            <a:ext cx="13626230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HWC Functional Status (IEC)</a:t>
            </a:r>
          </a:p>
        </p:txBody>
      </p:sp>
      <p:pic>
        <p:nvPicPr>
          <p:cNvPr id="10" name="Picture 9" descr="C:\Users\Admin\Desktop\IMG_20190927_104239 - Copy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4638675"/>
            <a:ext cx="4838700" cy="3427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E:\Picture\23.HWC\Other\IEC at HWC\IMG-20190403-WA001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638675"/>
            <a:ext cx="4495800" cy="338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E:\Picture\23.HWC\CHO Activity\IMG-20190815-WA002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350" y="4641849"/>
            <a:ext cx="4438650" cy="3385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55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513" b="9089"/>
          <a:stretch>
            <a:fillRect/>
          </a:stretch>
        </p:blipFill>
        <p:spPr bwMode="auto">
          <a:xfrm>
            <a:off x="292330" y="990600"/>
            <a:ext cx="4548171" cy="305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F:\Picture\23.HWC\Bridge Coourse\Counselling Jan-19\IMG-20190703-WA0017.jpg"/>
          <p:cNvPicPr/>
          <p:nvPr/>
        </p:nvPicPr>
        <p:blipFill>
          <a:blip r:embed="rId3"/>
          <a:srcRect r="619" b="14556"/>
          <a:stretch>
            <a:fillRect/>
          </a:stretch>
        </p:blipFill>
        <p:spPr bwMode="auto">
          <a:xfrm>
            <a:off x="4965779" y="996308"/>
            <a:ext cx="4564831" cy="30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F:\Picture\23.HWC\Bridge Coourse\IGNOU Director Visit\IMG_20190305_114627.jpg"/>
          <p:cNvPicPr/>
          <p:nvPr/>
        </p:nvPicPr>
        <p:blipFill>
          <a:blip r:embed="rId4" cstate="print"/>
          <a:srcRect r="144" b="11777"/>
          <a:stretch>
            <a:fillRect/>
          </a:stretch>
        </p:blipFill>
        <p:spPr bwMode="auto">
          <a:xfrm>
            <a:off x="9655888" y="990600"/>
            <a:ext cx="4564832" cy="30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F:\Picture\23.HWC\Bridge Coourse\ToT\IMG_20180824_115946.jpg"/>
          <p:cNvPicPr/>
          <p:nvPr/>
        </p:nvPicPr>
        <p:blipFill>
          <a:blip r:embed="rId5" cstate="print"/>
          <a:srcRect r="2636" b="13708"/>
          <a:stretch>
            <a:fillRect/>
          </a:stretch>
        </p:blipFill>
        <p:spPr bwMode="auto">
          <a:xfrm>
            <a:off x="292330" y="4566292"/>
            <a:ext cx="4548171" cy="30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82439" y="4577708"/>
            <a:ext cx="4548171" cy="301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C:\Users\ARINDAM\AppData\Local\Microsoft\Windows\INetCache\Content.Word\IMG_20190122_14042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672548" y="4577708"/>
            <a:ext cx="4528775" cy="305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67051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Entrance Exam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892419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Student Counselling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9707806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Gill Sans MT" panose="020B0502020104020203" pitchFamily="34" charset="0"/>
              </a:rPr>
              <a:t>RD-IGNOU with CHOs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308990" y="7618764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Gill Sans MT" panose="020B0502020104020203" pitchFamily="34" charset="0"/>
              </a:rPr>
              <a:t>ToT</a:t>
            </a:r>
            <a:r>
              <a:rPr lang="en-US" sz="2800" dirty="0" smtClean="0">
                <a:latin typeface="Gill Sans MT" panose="020B0502020104020203" pitchFamily="34" charset="0"/>
              </a:rPr>
              <a:t> for counselors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4946729" y="7620000"/>
            <a:ext cx="4673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Course planning with </a:t>
            </a:r>
            <a:r>
              <a:rPr lang="en-US" sz="2400" dirty="0" err="1" smtClean="0">
                <a:latin typeface="Gill Sans MT" panose="020B0502020104020203" pitchFamily="34" charset="0"/>
              </a:rPr>
              <a:t>Jhpiego</a:t>
            </a:r>
            <a:r>
              <a:rPr lang="en-US" sz="2400" dirty="0" smtClean="0">
                <a:latin typeface="Gill Sans MT" panose="020B0502020104020203" pitchFamily="34" charset="0"/>
              </a:rPr>
              <a:t> team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9814486" y="7613258"/>
            <a:ext cx="4673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Welcome address by Hospital Head</a:t>
            </a:r>
            <a:endParaRPr lang="en-US" sz="2400" dirty="0"/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267277" y="134719"/>
            <a:ext cx="13934045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Good </a:t>
            </a: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Practice: Selection Process of CHOs</a:t>
            </a:r>
          </a:p>
        </p:txBody>
      </p:sp>
    </p:spTree>
    <p:extLst>
      <p:ext uri="{BB962C8B-B14F-4D97-AF65-F5344CB8AC3E}">
        <p14:creationId xmlns:p14="http://schemas.microsoft.com/office/powerpoint/2010/main" val="28142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71055"/>
            <a:ext cx="4528775" cy="30675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904" y="955815"/>
            <a:ext cx="4724400" cy="30675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704" y="955814"/>
            <a:ext cx="4724400" cy="3067545"/>
          </a:xfrm>
          <a:prstGeom prst="rect">
            <a:avLst/>
          </a:prstGeom>
        </p:spPr>
      </p:pic>
      <p:pic>
        <p:nvPicPr>
          <p:cNvPr id="7" name="Picture 6" descr="C:\Users\ARINDAM\AppData\Local\Microsoft\Windows\INetCache\Content.Word\IMG_20181002_11450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5628" y="4590012"/>
            <a:ext cx="4689458" cy="3018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Picture\23.HWC\Bridge Coourse\World Health Day &amp; Blood Donation Jan 19\IMG-20190407-WA0017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3274" y="4572000"/>
            <a:ext cx="4523325" cy="306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4115" y="4601751"/>
            <a:ext cx="4667291" cy="30182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67051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Theory Class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858258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CHOs at OPD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9683033" y="39725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CHOs at Ward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46455" y="761113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Days observation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4889905" y="7630180"/>
            <a:ext cx="467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Awareness </a:t>
            </a:r>
            <a:r>
              <a:rPr lang="en-US" altLang="en-US" sz="2800" dirty="0" err="1" smtClean="0">
                <a:latin typeface="Gill Sans MT" panose="020B0502020104020203" pitchFamily="34" charset="0"/>
              </a:rPr>
              <a:t>prog</a:t>
            </a:r>
            <a:r>
              <a:rPr lang="en-US" altLang="en-US" sz="2800" dirty="0" smtClean="0">
                <a:latin typeface="Gill Sans MT" panose="020B0502020104020203" pitchFamily="34" charset="0"/>
              </a:rPr>
              <a:t>. by CHO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9747655" y="7630180"/>
            <a:ext cx="4882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latin typeface="Gill Sans MT" panose="020B0502020104020203" pitchFamily="34" charset="0"/>
              </a:rPr>
              <a:t>Blood donation camp by CHOs</a:t>
            </a:r>
            <a:endParaRPr lang="en-US" sz="2800" dirty="0"/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46454" y="186444"/>
            <a:ext cx="14210027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Good Practice: CCH Course period</a:t>
            </a:r>
          </a:p>
        </p:txBody>
      </p:sp>
    </p:spTree>
    <p:extLst>
      <p:ext uri="{BB962C8B-B14F-4D97-AF65-F5344CB8AC3E}">
        <p14:creationId xmlns:p14="http://schemas.microsoft.com/office/powerpoint/2010/main" val="7838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  <a:defRPr/>
            </a:pPr>
            <a:fld id="{3176592A-DAA4-48C6-8DC1-34BEDBEAB492}" type="slidenum">
              <a:rPr lang="en-US" altLang="en-US" sz="990">
                <a:solidFill>
                  <a:srgbClr val="002A6C"/>
                </a:solidFill>
                <a:cs typeface="Arial" panose="020B0604020202020204" pitchFamily="34" charset="0"/>
              </a:rPr>
              <a:pPr defTabSz="1097280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en-US" sz="99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381" y="1217460"/>
            <a:ext cx="5453802" cy="17618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Key challenges faced </a:t>
            </a:r>
          </a:p>
          <a:p>
            <a:pPr marL="342900" indent="-342900">
              <a:spcAft>
                <a:spcPts val="12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  <a:latin typeface="Gill Sans MT" panose="020B0502020104020203" pitchFamily="34" charset="0"/>
              </a:rPr>
              <a:t>Limited information </a:t>
            </a:r>
            <a:r>
              <a:rPr lang="en-US" sz="2000" b="1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of CHOs on </a:t>
            </a:r>
            <a:r>
              <a:rPr lang="en-US" sz="2000" b="1" dirty="0">
                <a:solidFill>
                  <a:srgbClr val="FFFFFF"/>
                </a:solidFill>
                <a:latin typeface="Gill Sans MT" panose="020B0502020104020203" pitchFamily="34" charset="0"/>
              </a:rPr>
              <a:t>implementation processes </a:t>
            </a:r>
            <a:endParaRPr lang="en-US" sz="2000" b="1" dirty="0" smtClean="0">
              <a:solidFill>
                <a:srgbClr val="FFFFFF"/>
              </a:solidFill>
              <a:latin typeface="Gill Sans MT" panose="020B0502020104020203" pitchFamily="34" charset="0"/>
            </a:endParaRPr>
          </a:p>
          <a:p>
            <a:pPr marL="342900" indent="-342900">
              <a:spcAft>
                <a:spcPts val="12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Lack of understanding on vertical </a:t>
            </a:r>
            <a:r>
              <a:rPr lang="en-US" sz="2000" b="1" dirty="0" err="1">
                <a:solidFill>
                  <a:srgbClr val="FFFFFF"/>
                </a:solidFill>
                <a:latin typeface="Gill Sans MT" panose="020B0502020104020203" pitchFamily="34" charset="0"/>
              </a:rPr>
              <a:t>programmes</a:t>
            </a:r>
            <a:endParaRPr lang="en-US" sz="2000" b="1" dirty="0" smtClean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49608" y="1404288"/>
            <a:ext cx="6624412" cy="1575050"/>
            <a:chOff x="1673" y="4041369"/>
            <a:chExt cx="4762309" cy="1229665"/>
          </a:xfrm>
          <a:solidFill>
            <a:schemeClr val="accent1"/>
          </a:solidFill>
        </p:grpSpPr>
        <p:sp>
          <p:nvSpPr>
            <p:cNvPr id="10" name="Rounded Rectangle 9"/>
            <p:cNvSpPr/>
            <p:nvPr/>
          </p:nvSpPr>
          <p:spPr>
            <a:xfrm>
              <a:off x="1673" y="4041369"/>
              <a:ext cx="4762309" cy="122966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4861490"/>
                <a:satOff val="-45129"/>
                <a:lumOff val="5098"/>
                <a:alphaOff val="0"/>
              </a:schemeClr>
            </a:fillRef>
            <a:effectRef idx="0">
              <a:schemeClr val="accent2">
                <a:hueOff val="14861490"/>
                <a:satOff val="-45129"/>
                <a:lumOff val="50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6"/>
            <p:cNvSpPr txBox="1"/>
            <p:nvPr/>
          </p:nvSpPr>
          <p:spPr>
            <a:xfrm>
              <a:off x="61700" y="4101396"/>
              <a:ext cx="4642255" cy="11096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0876" tIns="75438" rIns="150876" bIns="75438" numCol="1" spcCol="1270" anchor="ctr" anchorCtr="0">
              <a:noAutofit/>
            </a:bodyPr>
            <a:lstStyle/>
            <a:p>
              <a:pPr defTabSz="176022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200" b="1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7 </a:t>
              </a:r>
              <a:r>
                <a:rPr lang="en-US" sz="22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days induction </a:t>
              </a:r>
              <a:r>
                <a:rPr lang="en-US" sz="2200" b="1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package for CHOs </a:t>
              </a:r>
              <a:r>
                <a:rPr lang="en-US" sz="22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on National Health </a:t>
              </a:r>
              <a:r>
                <a:rPr lang="en-US" sz="2200" b="1" dirty="0" err="1">
                  <a:solidFill>
                    <a:srgbClr val="FFFFFF"/>
                  </a:solidFill>
                  <a:latin typeface="Gill Sans MT" panose="020B0502020104020203" pitchFamily="34" charset="0"/>
                </a:rPr>
                <a:t>Programmes</a:t>
              </a:r>
              <a:r>
                <a:rPr lang="en-US" sz="22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 before </a:t>
              </a:r>
              <a:r>
                <a:rPr lang="en-US" sz="2200" b="1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their deployment </a:t>
              </a:r>
              <a:r>
                <a:rPr lang="en-US" sz="2200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to </a:t>
              </a:r>
              <a:r>
                <a:rPr lang="en-US" sz="2200" b="1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SC-HWCs designed with support</a:t>
              </a:r>
              <a:endParaRPr lang="en-US" sz="2200" b="1" dirty="0">
                <a:solidFill>
                  <a:srgbClr val="FFFFFF"/>
                </a:solidFill>
                <a:latin typeface="Gill Sans MT" panose="020B0502020104020203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62319" y="3292730"/>
            <a:ext cx="13868437" cy="4501658"/>
            <a:chOff x="237776" y="274638"/>
            <a:chExt cx="11614556" cy="5703291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237776" y="2199556"/>
              <a:ext cx="3978409" cy="148257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57175" indent="-257175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5F5F5F"/>
                  </a:solidFill>
                  <a:latin typeface="Gill Sans MT" panose="020B0502020104020203" pitchFamily="34" charset="0"/>
                  <a:ea typeface="+mn-ea"/>
                  <a:cs typeface="Arial" panose="020B0604020202020204" pitchFamily="34" charset="0"/>
                </a:defRPr>
              </a:lvl1pPr>
              <a:lvl2pPr marL="557213" indent="-214313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kern="1200">
                  <a:solidFill>
                    <a:srgbClr val="5F5F5F"/>
                  </a:solidFill>
                  <a:latin typeface="Gill Sans MT" panose="020B0502020104020203" pitchFamily="34" charset="0"/>
                  <a:ea typeface="+mn-ea"/>
                  <a:cs typeface="Arial" panose="020B0604020202020204" pitchFamily="34" charset="0"/>
                </a:defRPr>
              </a:lvl2pPr>
              <a:lvl3pPr marL="8572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rgbClr val="5F5F5F"/>
                  </a:solidFill>
                  <a:latin typeface="Gill Sans MT" panose="020B0502020104020203" pitchFamily="34" charset="0"/>
                  <a:ea typeface="+mn-ea"/>
                  <a:cs typeface="Arial" panose="020B0604020202020204" pitchFamily="34" charset="0"/>
                </a:defRPr>
              </a:lvl3pPr>
              <a:lvl4pPr marL="12001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5F5F5F"/>
                  </a:solidFill>
                  <a:latin typeface="Gill Sans MT" panose="020B0502020104020203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5F5F5F"/>
                  </a:solidFill>
                  <a:latin typeface="Gill Sans MT" panose="020B0502020104020203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2040" b="1" dirty="0">
                  <a:solidFill>
                    <a:srgbClr val="002060"/>
                  </a:solidFill>
                </a:rPr>
                <a:t>Resource persons mobilized from NHM – State </a:t>
              </a:r>
              <a:r>
                <a:rPr lang="en-US" sz="2040" b="1" dirty="0" err="1">
                  <a:solidFill>
                    <a:srgbClr val="002060"/>
                  </a:solidFill>
                </a:rPr>
                <a:t>Programme</a:t>
              </a:r>
              <a:r>
                <a:rPr lang="en-US" sz="2040" b="1" dirty="0">
                  <a:solidFill>
                    <a:srgbClr val="002060"/>
                  </a:solidFill>
                </a:rPr>
                <a:t> Officers, Consultants &amp; Managers</a:t>
              </a: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2993182" y="1085004"/>
              <a:ext cx="1139250" cy="489256"/>
            </a:xfrm>
            <a:prstGeom prst="righ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>
                <a:latin typeface="Gill Sans MT" panose="020B0502020104020203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258664" y="2896827"/>
              <a:ext cx="3476547" cy="1154032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040" b="1" dirty="0">
                  <a:solidFill>
                    <a:srgbClr val="002060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Study material (in presentation mode ) </a:t>
              </a:r>
              <a:r>
                <a:rPr lang="en-US" sz="2040" b="1" dirty="0" smtClean="0">
                  <a:solidFill>
                    <a:srgbClr val="002060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finalized – in-house</a:t>
              </a:r>
              <a:endParaRPr lang="en-IN" sz="2040" b="1" dirty="0">
                <a:solidFill>
                  <a:srgbClr val="002060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3118" y="859703"/>
              <a:ext cx="1142126" cy="1992876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7949247" y="4421947"/>
              <a:ext cx="3903085" cy="1199620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040" b="1" dirty="0">
                  <a:solidFill>
                    <a:srgbClr val="002060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Training imparted after Term end examination &amp; before deputation</a:t>
              </a:r>
              <a:endParaRPr lang="en-IN" sz="2040" b="1" dirty="0">
                <a:solidFill>
                  <a:srgbClr val="002060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Bent Arrow 21"/>
            <p:cNvSpPr/>
            <p:nvPr/>
          </p:nvSpPr>
          <p:spPr>
            <a:xfrm rot="5400000">
              <a:off x="8405345" y="413327"/>
              <a:ext cx="1130358" cy="2470627"/>
            </a:xfrm>
            <a:prstGeom prst="ben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>
                <a:solidFill>
                  <a:schemeClr val="tx1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23" name="Title 1"/>
            <p:cNvSpPr txBox="1">
              <a:spLocks/>
            </p:cNvSpPr>
            <p:nvPr/>
          </p:nvSpPr>
          <p:spPr>
            <a:xfrm>
              <a:off x="609600" y="274638"/>
              <a:ext cx="10972800" cy="875189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625" kern="1200">
                  <a:solidFill>
                    <a:srgbClr val="002A6C"/>
                  </a:solidFill>
                  <a:latin typeface="Gill Sans MT" panose="020B0502020104020203" pitchFamily="34" charset="0"/>
                  <a:ea typeface="+mj-ea"/>
                  <a:cs typeface="Arial" panose="020B0604020202020204" pitchFamily="34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5pPr>
              <a:lvl6pPr marL="3429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6pPr>
              <a:lvl7pPr marL="685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7pPr>
              <a:lvl8pPr marL="10287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8pPr>
              <a:lvl9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25">
                  <a:solidFill>
                    <a:srgbClr val="002A6C"/>
                  </a:solidFill>
                  <a:latin typeface="Gill Sans MT" pitchFamily="34" charset="0"/>
                  <a:cs typeface="Arial" charset="0"/>
                </a:defRPr>
              </a:lvl9pPr>
            </a:lstStyle>
            <a:p>
              <a:r>
                <a:rPr lang="en-US" sz="2400" b="1" dirty="0"/>
                <a:t>Mechanism 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42451" y="4004066"/>
              <a:ext cx="3916213" cy="197386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Gill Sans MT" panose="020B0502020104020203" pitchFamily="34" charset="0"/>
                </a:rPr>
                <a:t>No additional budget </a:t>
              </a:r>
              <a:r>
                <a:rPr lang="en-US" sz="2400" b="1" dirty="0" smtClean="0">
                  <a:solidFill>
                    <a:srgbClr val="002060"/>
                  </a:solidFill>
                  <a:latin typeface="Gill Sans MT" panose="020B0502020104020203" pitchFamily="34" charset="0"/>
                </a:rPr>
                <a:t>for this activity – as all the things were done in-house </a:t>
              </a:r>
              <a:endParaRPr lang="en-US" sz="2400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28" name="Right Arrow 27"/>
          <p:cNvSpPr/>
          <p:nvPr/>
        </p:nvSpPr>
        <p:spPr>
          <a:xfrm>
            <a:off x="6049731" y="1955513"/>
            <a:ext cx="1360328" cy="4851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29662" y="842188"/>
            <a:ext cx="1624163" cy="491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760220">
              <a:lnSpc>
                <a:spcPct val="90000"/>
              </a:lnSpc>
              <a:spcAft>
                <a:spcPct val="35000"/>
              </a:spcAft>
            </a:pPr>
            <a:r>
              <a:rPr lang="en-US" sz="2880" b="1" dirty="0">
                <a:solidFill>
                  <a:srgbClr val="002060"/>
                </a:solidFill>
                <a:latin typeface="Gill Sans MT" panose="020B0502020104020203" pitchFamily="34" charset="0"/>
              </a:rPr>
              <a:t>Solution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356381" y="167915"/>
            <a:ext cx="13874375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b="1" kern="1200">
                <a:solidFill>
                  <a:srgbClr val="002A6C"/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154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307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459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612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Best </a:t>
            </a:r>
            <a:r>
              <a:rPr lang="en-US" sz="3600" dirty="0" smtClean="0">
                <a:solidFill>
                  <a:srgbClr val="FFFFFF"/>
                </a:solidFill>
                <a:latin typeface="Gill Sans MT" panose="020B0502020104020203" pitchFamily="34" charset="0"/>
              </a:rPr>
              <a:t>Practice: Induction </a:t>
            </a:r>
            <a:r>
              <a:rPr lang="en-US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Training of CHOs</a:t>
            </a:r>
          </a:p>
        </p:txBody>
      </p:sp>
      <p:pic>
        <p:nvPicPr>
          <p:cNvPr id="31" name="Picture 30" descr="Image result for capacity building ico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692" y="4958491"/>
            <a:ext cx="1651622" cy="147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Related image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183" y="3516891"/>
            <a:ext cx="1232030" cy="1248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207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89154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2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371600" indent="-274320"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92024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46888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301752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356616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411480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466344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defTabSz="1097280">
              <a:spcBef>
                <a:spcPct val="0"/>
              </a:spcBef>
              <a:buNone/>
            </a:pPr>
            <a:fld id="{AB9C8E88-64A9-40F2-BD0A-4B544E0A388F}" type="slidenum">
              <a:rPr lang="en-US" altLang="en-US" sz="960">
                <a:solidFill>
                  <a:srgbClr val="002A6C"/>
                </a:solidFill>
              </a:rPr>
              <a:pPr defTabSz="1097280">
                <a:spcBef>
                  <a:spcPct val="0"/>
                </a:spcBef>
                <a:buNone/>
              </a:pPr>
              <a:t>18</a:t>
            </a:fld>
            <a:endParaRPr lang="en-US" altLang="en-US" sz="960">
              <a:solidFill>
                <a:srgbClr val="002A6C"/>
              </a:solidFill>
            </a:endParaRPr>
          </a:p>
        </p:txBody>
      </p:sp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200026" y="165736"/>
            <a:ext cx="14180820" cy="731520"/>
          </a:xfrm>
          <a:solidFill>
            <a:srgbClr val="002060"/>
          </a:solidFill>
        </p:spPr>
        <p:txBody>
          <a:bodyPr/>
          <a:lstStyle/>
          <a:p>
            <a:pPr algn="l"/>
            <a:r>
              <a:rPr lang="en-IN" altLang="en-US" sz="3840" b="1" dirty="0">
                <a:solidFill>
                  <a:srgbClr val="FFFFFF"/>
                </a:solidFill>
              </a:rPr>
              <a:t>Innovation: Tele-Ophthalmology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78130" y="1068706"/>
            <a:ext cx="7031356" cy="6680834"/>
          </a:xfrm>
        </p:spPr>
        <p:txBody>
          <a:bodyPr/>
          <a:lstStyle/>
          <a:p>
            <a:pPr algn="just">
              <a:spcBef>
                <a:spcPts val="480"/>
              </a:spcBef>
              <a:spcAft>
                <a:spcPts val="480"/>
              </a:spcAft>
              <a:defRPr/>
            </a:pPr>
            <a:r>
              <a:rPr lang="en-IN" sz="2640" dirty="0">
                <a:solidFill>
                  <a:schemeClr val="tx1"/>
                </a:solidFill>
                <a:cs typeface="Times New Roman" pitchFamily="18" charset="0"/>
              </a:rPr>
              <a:t>Aims to provide preventive and primary eye care to beneficiaries </a:t>
            </a:r>
          </a:p>
          <a:p>
            <a:pPr algn="just">
              <a:spcBef>
                <a:spcPts val="480"/>
              </a:spcBef>
              <a:spcAft>
                <a:spcPts val="480"/>
              </a:spcAft>
              <a:defRPr/>
            </a:pPr>
            <a:r>
              <a:rPr lang="en-IN" sz="2640" dirty="0">
                <a:solidFill>
                  <a:schemeClr val="tx1"/>
                </a:solidFill>
                <a:cs typeface="Times New Roman" pitchFamily="18" charset="0"/>
              </a:rPr>
              <a:t>Uses ICT platform for specialist consultations –linkages with IGM Medical College &amp; Hospital</a:t>
            </a:r>
          </a:p>
          <a:p>
            <a:pPr algn="just">
              <a:spcBef>
                <a:spcPts val="480"/>
              </a:spcBef>
              <a:spcAft>
                <a:spcPts val="480"/>
              </a:spcAft>
              <a:defRPr/>
            </a:pPr>
            <a:r>
              <a:rPr lang="en-IN" sz="2640" dirty="0">
                <a:solidFill>
                  <a:schemeClr val="tx1"/>
                </a:solidFill>
                <a:cs typeface="Times New Roman" pitchFamily="18" charset="0"/>
              </a:rPr>
              <a:t>44 functional centres in state with:</a:t>
            </a:r>
          </a:p>
          <a:p>
            <a:pPr marL="702946" lvl="1" indent="-342900" algn="just">
              <a:spcBef>
                <a:spcPts val="480"/>
              </a:spcBef>
              <a:spcAft>
                <a:spcPts val="480"/>
              </a:spcAft>
              <a:buFont typeface="Wingdings" panose="05000000000000000000" pitchFamily="2" charset="2"/>
              <a:buChar char="ü"/>
              <a:defRPr/>
            </a:pPr>
            <a:r>
              <a:rPr lang="en-IN" sz="2400" dirty="0">
                <a:solidFill>
                  <a:schemeClr val="tx1"/>
                </a:solidFill>
                <a:cs typeface="Times New Roman" pitchFamily="18" charset="0"/>
              </a:rPr>
              <a:t>HR: 01 / 02 ophthalmic assistants</a:t>
            </a:r>
          </a:p>
          <a:p>
            <a:pPr marL="702946" lvl="1" indent="-342900" algn="just">
              <a:spcBef>
                <a:spcPts val="480"/>
              </a:spcBef>
              <a:spcAft>
                <a:spcPts val="480"/>
              </a:spcAft>
              <a:buFont typeface="Wingdings" panose="05000000000000000000" pitchFamily="2" charset="2"/>
              <a:buChar char="ü"/>
              <a:defRPr/>
            </a:pPr>
            <a:r>
              <a:rPr lang="en-IN" sz="2400" dirty="0">
                <a:solidFill>
                  <a:schemeClr val="tx1"/>
                </a:solidFill>
                <a:cs typeface="Times New Roman" pitchFamily="18" charset="0"/>
              </a:rPr>
              <a:t>Equipment:</a:t>
            </a:r>
          </a:p>
          <a:p>
            <a:pPr marL="411480" indent="-411480" algn="just">
              <a:spcBef>
                <a:spcPts val="480"/>
              </a:spcBef>
              <a:spcAft>
                <a:spcPts val="480"/>
              </a:spcAft>
              <a:buNone/>
              <a:defRPr/>
            </a:pPr>
            <a:endParaRPr lang="en-IN" sz="2400" dirty="0">
              <a:solidFill>
                <a:schemeClr val="tx1"/>
              </a:solidFill>
              <a:cs typeface="Times New Roman" pitchFamily="18" charset="0"/>
            </a:endParaRPr>
          </a:p>
          <a:p>
            <a:pPr marL="86400">
              <a:spcBef>
                <a:spcPts val="480"/>
              </a:spcBef>
              <a:spcAft>
                <a:spcPts val="480"/>
              </a:spcAft>
              <a:buFont typeface="Arial" charset="0"/>
              <a:buChar char="•"/>
              <a:defRPr/>
            </a:pPr>
            <a:endParaRPr lang="en-IN" sz="2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480"/>
              </a:spcBef>
              <a:spcAft>
                <a:spcPts val="480"/>
              </a:spcAft>
              <a:buNone/>
              <a:defRPr/>
            </a:pPr>
            <a:endParaRPr lang="en-IN" sz="24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702946" lvl="1" indent="-342900" algn="just">
              <a:spcBef>
                <a:spcPts val="480"/>
              </a:spcBef>
              <a:spcAft>
                <a:spcPts val="480"/>
              </a:spcAft>
              <a:buFont typeface="Wingdings" panose="05000000000000000000" pitchFamily="2" charset="2"/>
              <a:buChar char="ü"/>
              <a:defRPr/>
            </a:pPr>
            <a:r>
              <a:rPr lang="en-IN" sz="2400" dirty="0">
                <a:solidFill>
                  <a:schemeClr val="tx1"/>
                </a:solidFill>
                <a:cs typeface="Times New Roman" pitchFamily="18" charset="0"/>
              </a:rPr>
              <a:t>Furniture </a:t>
            </a:r>
          </a:p>
          <a:p>
            <a:pPr marL="702946" lvl="1" indent="-342900" algn="just">
              <a:spcBef>
                <a:spcPts val="480"/>
              </a:spcBef>
              <a:spcAft>
                <a:spcPts val="480"/>
              </a:spcAft>
              <a:buFont typeface="Wingdings" panose="05000000000000000000" pitchFamily="2" charset="2"/>
              <a:buChar char="ü"/>
              <a:defRPr/>
            </a:pPr>
            <a:r>
              <a:rPr lang="en-IN" sz="2400" dirty="0">
                <a:solidFill>
                  <a:schemeClr val="tx1"/>
                </a:solidFill>
                <a:cs typeface="Times New Roman" pitchFamily="18" charset="0"/>
              </a:rPr>
              <a:t>Computer with printer </a:t>
            </a:r>
          </a:p>
          <a:p>
            <a:pPr>
              <a:spcBef>
                <a:spcPts val="480"/>
              </a:spcBef>
              <a:spcAft>
                <a:spcPts val="480"/>
              </a:spcAft>
              <a:buFont typeface="Arial" charset="0"/>
              <a:buChar char="•"/>
              <a:defRPr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C:\Users\x\Desktop\Untitled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84490" y="1251827"/>
            <a:ext cx="6945910" cy="6537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120140" y="4429126"/>
          <a:ext cx="6238876" cy="1544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44954">
                <a:tc>
                  <a:txBody>
                    <a:bodyPr/>
                    <a:lstStyle/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Trial box (prism set)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Trial frame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Near vision chart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Streak </a:t>
                      </a:r>
                      <a:r>
                        <a:rPr lang="en-IN" sz="1700" b="0" dirty="0" err="1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Retinoscope</a:t>
                      </a:r>
                      <a:endParaRPr lang="en-IN" sz="1700" b="0" dirty="0" smtClean="0">
                        <a:solidFill>
                          <a:srgbClr val="00206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Ophthalmoscope</a:t>
                      </a:r>
                      <a:endParaRPr lang="en-IN" sz="1700" b="0" dirty="0">
                        <a:solidFill>
                          <a:srgbClr val="00206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109733" marR="109733" marT="54876" marB="548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Vision drum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14 Digital camera with clamp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err="1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Schiozt</a:t>
                      </a: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n-IN" sz="1700" b="0" dirty="0" err="1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Tonometer</a:t>
                      </a:r>
                      <a:endParaRPr lang="en-IN" sz="1700" b="0" dirty="0" smtClean="0">
                        <a:solidFill>
                          <a:srgbClr val="00206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Slit lamp</a:t>
                      </a:r>
                    </a:p>
                    <a:p>
                      <a:pPr marL="71438" lvl="0" indent="200025"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IN" sz="1700" b="0" dirty="0" smtClean="0">
                          <a:solidFill>
                            <a:srgbClr val="002060"/>
                          </a:solidFill>
                          <a:latin typeface="Gill Sans MT" panose="020B0502020104020203" pitchFamily="34" charset="0"/>
                        </a:rPr>
                        <a:t>Edging machine</a:t>
                      </a:r>
                    </a:p>
                  </a:txBody>
                  <a:tcPr marL="109733" marR="109733" marT="54876" marB="5487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8611" y="7124701"/>
            <a:ext cx="6831330" cy="773430"/>
          </a:xfrm>
          <a:prstGeom prst="rect">
            <a:avLst/>
          </a:prstGeom>
          <a:solidFill>
            <a:srgbClr val="00206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defTabSz="1097280" eaLnBrk="0" hangingPunct="0">
              <a:spcBef>
                <a:spcPts val="480"/>
              </a:spcBef>
              <a:spcAft>
                <a:spcPts val="480"/>
              </a:spcAft>
              <a:defRPr/>
            </a:pPr>
            <a:endParaRPr lang="en-IN" sz="120" dirty="0">
              <a:solidFill>
                <a:srgbClr val="000000"/>
              </a:solidFill>
              <a:latin typeface="Calibri"/>
              <a:cs typeface="Times New Roman" pitchFamily="18" charset="0"/>
            </a:endParaRPr>
          </a:p>
          <a:p>
            <a:pPr algn="just" defTabSz="1097280" eaLnBrk="0" hangingPunct="0">
              <a:spcBef>
                <a:spcPts val="480"/>
              </a:spcBef>
              <a:spcAft>
                <a:spcPts val="48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Gill Sans MT" panose="020B0502020104020203" pitchFamily="34" charset="0"/>
                <a:cs typeface="Times New Roman" pitchFamily="18" charset="0"/>
              </a:rPr>
              <a:t> Average monthly OPD – 260 (approx.)</a:t>
            </a:r>
            <a:endParaRPr lang="en-IN" sz="2400" b="1" dirty="0">
              <a:solidFill>
                <a:srgbClr val="FFFFFF"/>
              </a:solidFill>
              <a:latin typeface="Gill Sans MT" panose="020B05020201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89154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2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371600" indent="-274320"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92024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46888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301752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356616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411480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466344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9B586-6718-40AF-8573-F449B349E839}" type="slidenum">
              <a:rPr lang="en-US" altLang="en-US" sz="960">
                <a:solidFill>
                  <a:srgbClr val="002A6C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60">
              <a:solidFill>
                <a:srgbClr val="002A6C"/>
              </a:solidFill>
            </a:endParaRPr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200026" y="165736"/>
            <a:ext cx="14180820" cy="731520"/>
          </a:xfrm>
          <a:solidFill>
            <a:srgbClr val="002060"/>
          </a:solidFill>
        </p:spPr>
        <p:txBody>
          <a:bodyPr/>
          <a:lstStyle/>
          <a:p>
            <a:pPr algn="l"/>
            <a:r>
              <a:rPr lang="en-IN" altLang="en-US" sz="3840" b="1" dirty="0">
                <a:solidFill>
                  <a:srgbClr val="FFFFFF"/>
                </a:solidFill>
              </a:rPr>
              <a:t>Additional services introduced at </a:t>
            </a:r>
            <a:r>
              <a:rPr lang="en-IN" altLang="en-US" sz="3840" b="1" dirty="0" smtClean="0">
                <a:solidFill>
                  <a:srgbClr val="FFFFFF"/>
                </a:solidFill>
              </a:rPr>
              <a:t>HWCs</a:t>
            </a:r>
            <a:endParaRPr lang="en-IN" altLang="en-US" sz="3840" b="1" dirty="0">
              <a:solidFill>
                <a:srgbClr val="FFFFFF"/>
              </a:solidFill>
            </a:endParaRPr>
          </a:p>
        </p:txBody>
      </p:sp>
      <p:sp>
        <p:nvSpPr>
          <p:cNvPr id="12292" name="Content Placeholder 6"/>
          <p:cNvSpPr>
            <a:spLocks noGrp="1"/>
          </p:cNvSpPr>
          <p:nvPr>
            <p:ph sz="half" idx="1"/>
          </p:nvPr>
        </p:nvSpPr>
        <p:spPr>
          <a:xfrm>
            <a:off x="293370" y="1080136"/>
            <a:ext cx="6520816" cy="6383654"/>
          </a:xfrm>
        </p:spPr>
        <p:txBody>
          <a:bodyPr/>
          <a:lstStyle/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Screening and Management of NCDs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Dental OPD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Eye OPD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Earmarked beds for elderly care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Provision of basic mental health services 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Adolescent Clinic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Expansion of diagnostic services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Physiotherapy </a:t>
            </a:r>
          </a:p>
          <a:p>
            <a:pPr>
              <a:spcAft>
                <a:spcPts val="360"/>
              </a:spcAft>
            </a:pPr>
            <a:r>
              <a:rPr lang="en-US" altLang="en-US" sz="2880">
                <a:solidFill>
                  <a:schemeClr val="tx1"/>
                </a:solidFill>
              </a:rPr>
              <a:t>Yoga </a:t>
            </a:r>
          </a:p>
          <a:p>
            <a:endParaRPr lang="en-US" altLang="en-US" sz="2880">
              <a:solidFill>
                <a:schemeClr val="tx1"/>
              </a:solidFill>
            </a:endParaRPr>
          </a:p>
          <a:p>
            <a:endParaRPr lang="en-US" altLang="en-US" sz="2880">
              <a:solidFill>
                <a:schemeClr val="tx1"/>
              </a:solidFill>
            </a:endParaRPr>
          </a:p>
          <a:p>
            <a:endParaRPr lang="en-IN" altLang="en-US" sz="2880"/>
          </a:p>
        </p:txBody>
      </p:sp>
      <p:pic>
        <p:nvPicPr>
          <p:cNvPr id="12293" name="Content Placeholder 5" descr="IMG-20180827-WA006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61420" y="5147311"/>
            <a:ext cx="3268980" cy="2487930"/>
          </a:xfrm>
          <a:ln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2294" name="Picture 7" descr="I:\17-06-14\Programme\Tele-Opthalmology\IMG_21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171" y="5147311"/>
            <a:ext cx="2762250" cy="248793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8" descr="I:\Picture\2.Hospital_Good\Picture 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686" y="5147311"/>
            <a:ext cx="3118484" cy="248793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836" y="1344931"/>
            <a:ext cx="7324724" cy="364617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02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89154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2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371600" indent="-274320">
              <a:spcBef>
                <a:spcPct val="20000"/>
              </a:spcBef>
              <a:buFont typeface="Arial" panose="020B0604020202020204" pitchFamily="34" charset="0"/>
              <a:buChar char="•"/>
              <a:defRPr sz="288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92024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468880" indent="-27432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301752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356616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411480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4663440" indent="-27432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82FB4F-4F8E-474B-A169-38F018C7396A}" type="slidenum">
              <a:rPr lang="en-US" altLang="en-US" sz="960">
                <a:solidFill>
                  <a:srgbClr val="002A6C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60">
              <a:solidFill>
                <a:srgbClr val="002A6C"/>
              </a:solidFill>
            </a:endParaRPr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200026" y="165736"/>
            <a:ext cx="14180820" cy="731520"/>
          </a:xfrm>
          <a:solidFill>
            <a:srgbClr val="002060"/>
          </a:solidFill>
        </p:spPr>
        <p:txBody>
          <a:bodyPr/>
          <a:lstStyle/>
          <a:p>
            <a:pPr algn="l"/>
            <a:r>
              <a:rPr lang="en-IN" altLang="en-US" sz="3840" b="1">
                <a:solidFill>
                  <a:srgbClr val="FFFFFF"/>
                </a:solidFill>
              </a:rPr>
              <a:t>Scope of further strengthening</a:t>
            </a:r>
          </a:p>
        </p:txBody>
      </p:sp>
      <p:sp>
        <p:nvSpPr>
          <p:cNvPr id="13316" name="Content Placeholder 6"/>
          <p:cNvSpPr>
            <a:spLocks noGrp="1"/>
          </p:cNvSpPr>
          <p:nvPr>
            <p:ph sz="half" idx="1"/>
          </p:nvPr>
        </p:nvSpPr>
        <p:spPr>
          <a:xfrm>
            <a:off x="394336" y="955450"/>
            <a:ext cx="13916024" cy="1505122"/>
          </a:xfrm>
        </p:spPr>
        <p:txBody>
          <a:bodyPr/>
          <a:lstStyle/>
          <a:p>
            <a:pPr marL="631825" indent="-631825">
              <a:spcBef>
                <a:spcPct val="0"/>
              </a:spcBef>
              <a:spcAft>
                <a:spcPts val="1440"/>
              </a:spcAft>
              <a:buFont typeface="Wingdings" panose="05000000000000000000" pitchFamily="2" charset="2"/>
              <a:buChar char="Ø"/>
              <a:tabLst>
                <a:tab pos="681038" algn="l"/>
              </a:tabLst>
            </a:pPr>
            <a:r>
              <a:rPr lang="en-US" altLang="en-US" sz="2880" dirty="0">
                <a:solidFill>
                  <a:schemeClr val="tx1"/>
                </a:solidFill>
              </a:rPr>
              <a:t>Regular Tele-consultation and scheduling of sessions</a:t>
            </a:r>
          </a:p>
          <a:p>
            <a:pPr marL="631825" indent="-631825">
              <a:spcBef>
                <a:spcPct val="0"/>
              </a:spcBef>
              <a:spcAft>
                <a:spcPts val="1440"/>
              </a:spcAft>
              <a:buFont typeface="Wingdings" panose="05000000000000000000" pitchFamily="2" charset="2"/>
              <a:buChar char="Ø"/>
              <a:tabLst>
                <a:tab pos="681038" algn="l"/>
              </a:tabLst>
            </a:pPr>
            <a:r>
              <a:rPr lang="en-US" altLang="en-US" sz="2880" dirty="0" smtClean="0">
                <a:solidFill>
                  <a:schemeClr val="tx1"/>
                </a:solidFill>
              </a:rPr>
              <a:t>Capacity </a:t>
            </a:r>
            <a:r>
              <a:rPr lang="en-US" altLang="en-US" sz="2880" dirty="0">
                <a:solidFill>
                  <a:schemeClr val="tx1"/>
                </a:solidFill>
              </a:rPr>
              <a:t>building of HR</a:t>
            </a:r>
          </a:p>
        </p:txBody>
      </p:sp>
      <p:sp>
        <p:nvSpPr>
          <p:cNvPr id="2" name="Rectangle 1"/>
          <p:cNvSpPr/>
          <p:nvPr/>
        </p:nvSpPr>
        <p:spPr>
          <a:xfrm>
            <a:off x="311211" y="3472203"/>
            <a:ext cx="1391602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Gill Sans MT" panose="020B0502020104020203" pitchFamily="34" charset="0"/>
                <a:cs typeface="Times New Roman" pitchFamily="18" charset="0"/>
              </a:rPr>
              <a:t>Fund ceiling for Infrastructure Strengthening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Gill Sans MT" panose="020B0502020104020203" pitchFamily="34" charset="0"/>
                <a:cs typeface="Times New Roman" pitchFamily="18" charset="0"/>
              </a:rPr>
              <a:t>Transfer policy &amp; Career progression of CHOs  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Gill Sans MT" panose="020B0502020104020203" pitchFamily="34" charset="0"/>
                <a:cs typeface="Times New Roman" pitchFamily="18" charset="0"/>
              </a:rPr>
              <a:t>Clarification on Prescription right of CHOs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Gill Sans MT" panose="020B0502020104020203" pitchFamily="34" charset="0"/>
                <a:cs typeface="Times New Roman" pitchFamily="18" charset="0"/>
              </a:rPr>
              <a:t>Residential Facility for CHOs are highly required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Gill Sans MT" panose="020B0502020104020203" pitchFamily="34" charset="0"/>
                <a:cs typeface="Times New Roman" pitchFamily="18" charset="0"/>
              </a:rPr>
              <a:t>Approval of 180 new CHOs for December 2019 session though RE exhausted</a:t>
            </a:r>
            <a:r>
              <a:rPr lang="en-IN" sz="2800" dirty="0">
                <a:latin typeface="Gill Sans MT" panose="020B0502020104020203" pitchFamily="34" charset="0"/>
                <a:cs typeface="Times New Roman" pitchFamily="18" charset="0"/>
              </a:rPr>
              <a:t> 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2800" dirty="0">
                <a:latin typeface="Gill Sans MT" panose="020B0502020104020203" pitchFamily="34" charset="0"/>
                <a:cs typeface="Times New Roman" pitchFamily="18" charset="0"/>
              </a:rPr>
              <a:t>Shortage of specialists &amp; skilled manpower &amp; Inadequate skill training centres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2800" dirty="0">
                <a:latin typeface="Gill Sans MT" panose="020B0502020104020203" pitchFamily="34" charset="0"/>
                <a:cs typeface="Times New Roman" pitchFamily="18" charset="0"/>
              </a:rPr>
              <a:t>High referral due to unavailability of specialists at DH / SDH level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2800" dirty="0">
                <a:latin typeface="Gill Sans MT" panose="020B0502020104020203" pitchFamily="34" charset="0"/>
                <a:cs typeface="Times New Roman" pitchFamily="18" charset="0"/>
              </a:rPr>
              <a:t>Contractual HR – sense of insecurity &amp; lack of ownership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11211" y="2460572"/>
            <a:ext cx="13753528" cy="73152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150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12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12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12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12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11480" algn="ctr" rtl="0" eaLnBrk="1" fontAlgn="base" hangingPunct="1">
              <a:spcBef>
                <a:spcPct val="0"/>
              </a:spcBef>
              <a:spcAft>
                <a:spcPct val="0"/>
              </a:spcAft>
              <a:defRPr sz="315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822960" algn="ctr" rtl="0" eaLnBrk="1" fontAlgn="base" hangingPunct="1">
              <a:spcBef>
                <a:spcPct val="0"/>
              </a:spcBef>
              <a:spcAft>
                <a:spcPct val="0"/>
              </a:spcAft>
              <a:defRPr sz="315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234440" algn="ctr" rtl="0" eaLnBrk="1" fontAlgn="base" hangingPunct="1">
              <a:spcBef>
                <a:spcPct val="0"/>
              </a:spcBef>
              <a:spcAft>
                <a:spcPct val="0"/>
              </a:spcAft>
              <a:defRPr sz="315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645920" algn="ctr" rtl="0" eaLnBrk="1" fontAlgn="base" hangingPunct="1">
              <a:spcBef>
                <a:spcPct val="0"/>
              </a:spcBef>
              <a:spcAft>
                <a:spcPct val="0"/>
              </a:spcAft>
              <a:defRPr sz="315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l"/>
            <a:r>
              <a:rPr lang="en-IN" altLang="en-US" sz="4000" smtClean="0">
                <a:solidFill>
                  <a:srgbClr val="FFFFFF"/>
                </a:solidFill>
              </a:rPr>
              <a:t>Challenges…..</a:t>
            </a:r>
            <a:endParaRPr lang="en-IN" alt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0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8001000" y="3124200"/>
            <a:ext cx="6096000" cy="2362200"/>
          </a:xfrm>
          <a:prstGeom prst="rect">
            <a:avLst/>
          </a:prstGeom>
        </p:spPr>
        <p:txBody>
          <a:bodyPr vert="horz" lIns="0" tIns="65311" rIns="0" bIns="65311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06220" fontAlgn="auto">
              <a:spcAft>
                <a:spcPts val="0"/>
              </a:spcAft>
              <a:defRPr/>
            </a:pPr>
            <a:r>
              <a:rPr lang="en-US" sz="8000" b="1" dirty="0" smtClean="0">
                <a:solidFill>
                  <a:schemeClr val="tx2"/>
                </a:solidFill>
                <a:latin typeface="Gill Sans MT" pitchFamily="34" charset="0"/>
              </a:rPr>
              <a:t>THANK YOU</a:t>
            </a:r>
            <a:endParaRPr lang="en-IE" sz="8000" dirty="0">
              <a:solidFill>
                <a:schemeClr val="tx2"/>
              </a:solidFill>
              <a:latin typeface="Gill Sans M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6309361"/>
            <a:ext cx="11826240" cy="547396"/>
          </a:xfrm>
          <a:prstGeom prst="rect">
            <a:avLst/>
          </a:prstGeom>
        </p:spPr>
        <p:txBody>
          <a:bodyPr wrap="square" lIns="130622" tIns="65311" rIns="130622" bIns="65311">
            <a:spAutoFit/>
          </a:bodyPr>
          <a:lstStyle/>
          <a:p>
            <a:pPr defTabSz="1306188" fontAlgn="auto">
              <a:lnSpc>
                <a:spcPct val="150000"/>
              </a:lnSpc>
              <a:spcBef>
                <a:spcPts val="0"/>
              </a:spcBef>
              <a:spcAft>
                <a:spcPts val="1714"/>
              </a:spcAft>
              <a:buClr>
                <a:srgbClr val="26CAD3"/>
              </a:buClr>
              <a:defRPr/>
            </a:pPr>
            <a:r>
              <a:rPr lang="en-IN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2"/>
          <a:stretch/>
        </p:blipFill>
        <p:spPr bwMode="auto">
          <a:xfrm>
            <a:off x="1410544" y="1785020"/>
            <a:ext cx="7344816" cy="504056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22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SP_PowerPoint_Template copy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1683</Words>
  <Application>Microsoft Office PowerPoint</Application>
  <PresentationFormat>Custom</PresentationFormat>
  <Paragraphs>494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Gill Sans MT</vt:lpstr>
      <vt:lpstr>Arial</vt:lpstr>
      <vt:lpstr>Calibri</vt:lpstr>
      <vt:lpstr>Lato</vt:lpstr>
      <vt:lpstr>Wingdings</vt:lpstr>
      <vt:lpstr>Times New Roman</vt:lpstr>
      <vt:lpstr>MCSP_PowerPoint_Template copy</vt:lpstr>
      <vt:lpstr>MCSP Malawi Country Program Review_2015.03.04</vt:lpstr>
      <vt:lpstr>TRIPURA</vt:lpstr>
      <vt:lpstr>State Profile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Essential Package of Services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Innovation: Tele-Ophthalmology</vt:lpstr>
      <vt:lpstr>Additional services introduced at HWCs</vt:lpstr>
      <vt:lpstr>Scope of further strengthening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TRIPURA</dc:title>
  <dc:creator>Jhpiego</dc:creator>
  <cp:lastModifiedBy>Admin1</cp:lastModifiedBy>
  <cp:revision>12</cp:revision>
  <dcterms:modified xsi:type="dcterms:W3CDTF">2019-10-03T03:23:33Z</dcterms:modified>
</cp:coreProperties>
</file>