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412" r:id="rId2"/>
    <p:sldId id="447" r:id="rId3"/>
    <p:sldId id="445" r:id="rId4"/>
    <p:sldId id="441" r:id="rId5"/>
    <p:sldId id="426" r:id="rId6"/>
    <p:sldId id="414" r:id="rId7"/>
    <p:sldId id="415" r:id="rId8"/>
    <p:sldId id="416" r:id="rId9"/>
    <p:sldId id="417" r:id="rId10"/>
    <p:sldId id="427" r:id="rId11"/>
    <p:sldId id="440" r:id="rId12"/>
    <p:sldId id="418" r:id="rId13"/>
    <p:sldId id="432" r:id="rId14"/>
    <p:sldId id="430" r:id="rId15"/>
    <p:sldId id="419" r:id="rId16"/>
    <p:sldId id="428" r:id="rId17"/>
    <p:sldId id="420" r:id="rId18"/>
    <p:sldId id="438" r:id="rId19"/>
    <p:sldId id="439" r:id="rId20"/>
    <p:sldId id="429" r:id="rId21"/>
    <p:sldId id="431" r:id="rId22"/>
    <p:sldId id="423" r:id="rId23"/>
    <p:sldId id="434" r:id="rId24"/>
    <p:sldId id="446" r:id="rId25"/>
    <p:sldId id="452" r:id="rId26"/>
    <p:sldId id="450" r:id="rId27"/>
    <p:sldId id="451" r:id="rId28"/>
    <p:sldId id="433" r:id="rId29"/>
    <p:sldId id="448" r:id="rId30"/>
    <p:sldId id="444" r:id="rId31"/>
    <p:sldId id="36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F2FA"/>
    <a:srgbClr val="36D3E8"/>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06A7E3-0300-4CE9-9274-7182E414EB5E}"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07C5E836-A404-483D-8C85-7E1B0BE05846}">
      <dgm:prSet phldrT="[Text]" custT="1"/>
      <dgm:spPr>
        <a:solidFill>
          <a:srgbClr val="FFC000"/>
        </a:solidFill>
      </dgm:spPr>
      <dgm:t>
        <a:bodyPr/>
        <a:lstStyle/>
        <a:p>
          <a:r>
            <a:rPr lang="en-US" sz="2800" dirty="0" smtClean="0">
              <a:solidFill>
                <a:schemeClr val="tx1"/>
              </a:solidFill>
              <a:latin typeface="Gill Sans MT" panose="020B0502020104020203" pitchFamily="34" charset="0"/>
            </a:rPr>
            <a:t>6 months Certificate course for Community Health</a:t>
          </a:r>
          <a:endParaRPr lang="en-US" sz="2800" dirty="0">
            <a:solidFill>
              <a:schemeClr val="tx1"/>
            </a:solidFill>
            <a:latin typeface="Gill Sans MT" panose="020B0502020104020203" pitchFamily="34" charset="0"/>
          </a:endParaRPr>
        </a:p>
      </dgm:t>
    </dgm:pt>
    <dgm:pt modelId="{9861AEA8-8A6A-4C3D-854C-BD62A1A163DF}" type="parTrans" cxnId="{99234253-2ED7-4EB8-B147-F5908F7AAFC9}">
      <dgm:prSet/>
      <dgm:spPr/>
      <dgm:t>
        <a:bodyPr/>
        <a:lstStyle/>
        <a:p>
          <a:endParaRPr lang="en-US"/>
        </a:p>
      </dgm:t>
    </dgm:pt>
    <dgm:pt modelId="{46C0D1DB-143F-488A-84E6-93C698B8A36B}" type="sibTrans" cxnId="{99234253-2ED7-4EB8-B147-F5908F7AAFC9}">
      <dgm:prSet/>
      <dgm:spPr/>
      <dgm:t>
        <a:bodyPr/>
        <a:lstStyle/>
        <a:p>
          <a:endParaRPr lang="en-US"/>
        </a:p>
      </dgm:t>
    </dgm:pt>
    <dgm:pt modelId="{1A0708B6-FEE4-4328-8915-6C4464B89321}">
      <dgm:prSet phldrT="[Text]" custT="1"/>
      <dgm:spPr>
        <a:solidFill>
          <a:srgbClr val="00B050"/>
        </a:solidFill>
      </dgm:spPr>
      <dgm:t>
        <a:bodyPr/>
        <a:lstStyle/>
        <a:p>
          <a:r>
            <a:rPr lang="en-US" sz="2800" dirty="0" smtClean="0">
              <a:solidFill>
                <a:schemeClr val="tx1"/>
              </a:solidFill>
              <a:latin typeface="Gill Sans MT" panose="020B0502020104020203" pitchFamily="34" charset="0"/>
            </a:rPr>
            <a:t>20 days Basic Yoga Training </a:t>
          </a:r>
          <a:endParaRPr lang="en-US" sz="2800" dirty="0">
            <a:solidFill>
              <a:schemeClr val="tx1"/>
            </a:solidFill>
            <a:latin typeface="Gill Sans MT" panose="020B0502020104020203" pitchFamily="34" charset="0"/>
          </a:endParaRPr>
        </a:p>
      </dgm:t>
    </dgm:pt>
    <dgm:pt modelId="{833504D8-C7A2-475E-92FB-F478963E6ECD}" type="parTrans" cxnId="{71CF67D4-AB12-42F5-B544-631A36C1E093}">
      <dgm:prSet/>
      <dgm:spPr/>
      <dgm:t>
        <a:bodyPr/>
        <a:lstStyle/>
        <a:p>
          <a:endParaRPr lang="en-US"/>
        </a:p>
      </dgm:t>
    </dgm:pt>
    <dgm:pt modelId="{D02AE146-B51F-4D08-BAD3-52F341A6A2F1}" type="sibTrans" cxnId="{71CF67D4-AB12-42F5-B544-631A36C1E093}">
      <dgm:prSet/>
      <dgm:spPr/>
      <dgm:t>
        <a:bodyPr/>
        <a:lstStyle/>
        <a:p>
          <a:endParaRPr lang="en-US"/>
        </a:p>
      </dgm:t>
    </dgm:pt>
    <dgm:pt modelId="{A0202854-5260-462B-AF36-5E5470A23444}">
      <dgm:prSet phldrT="[Text]" custT="1"/>
      <dgm:spPr>
        <a:solidFill>
          <a:schemeClr val="accent3">
            <a:lumMod val="75000"/>
          </a:schemeClr>
        </a:solidFill>
      </dgm:spPr>
      <dgm:t>
        <a:bodyPr/>
        <a:lstStyle/>
        <a:p>
          <a:r>
            <a:rPr lang="en-US" sz="2800" dirty="0" smtClean="0">
              <a:solidFill>
                <a:schemeClr val="tx1"/>
              </a:solidFill>
              <a:latin typeface="Gill Sans MT" panose="020B0502020104020203" pitchFamily="34" charset="0"/>
            </a:rPr>
            <a:t>7 days orientation on NHPs</a:t>
          </a:r>
          <a:endParaRPr lang="en-US" sz="2800" dirty="0">
            <a:solidFill>
              <a:schemeClr val="tx1"/>
            </a:solidFill>
            <a:latin typeface="Gill Sans MT" panose="020B0502020104020203" pitchFamily="34" charset="0"/>
          </a:endParaRPr>
        </a:p>
      </dgm:t>
    </dgm:pt>
    <dgm:pt modelId="{292D44F0-1A19-4FF3-8F88-8E60735F490B}" type="parTrans" cxnId="{361A18E4-402D-423A-A3D3-843B46F09B85}">
      <dgm:prSet/>
      <dgm:spPr/>
      <dgm:t>
        <a:bodyPr/>
        <a:lstStyle/>
        <a:p>
          <a:endParaRPr lang="en-US"/>
        </a:p>
      </dgm:t>
    </dgm:pt>
    <dgm:pt modelId="{38CE32FC-0CD4-45F3-97C3-9B355E38C747}" type="sibTrans" cxnId="{361A18E4-402D-423A-A3D3-843B46F09B85}">
      <dgm:prSet/>
      <dgm:spPr/>
      <dgm:t>
        <a:bodyPr/>
        <a:lstStyle/>
        <a:p>
          <a:endParaRPr lang="en-US"/>
        </a:p>
      </dgm:t>
    </dgm:pt>
    <dgm:pt modelId="{81A5C278-AC53-4BE5-9001-AD80A1CC3194}">
      <dgm:prSet phldrT="[Text]" custT="1"/>
      <dgm:spPr>
        <a:solidFill>
          <a:srgbClr val="36D3E8"/>
        </a:solidFill>
      </dgm:spPr>
      <dgm:t>
        <a:bodyPr/>
        <a:lstStyle/>
        <a:p>
          <a:r>
            <a:rPr lang="en-US" sz="2800" dirty="0" smtClean="0">
              <a:solidFill>
                <a:schemeClr val="tx1"/>
              </a:solidFill>
              <a:latin typeface="Gill Sans MT" panose="020B0502020104020203" pitchFamily="34" charset="0"/>
            </a:rPr>
            <a:t>3days VIA hands on Training </a:t>
          </a:r>
          <a:endParaRPr lang="en-US" sz="2800" dirty="0">
            <a:solidFill>
              <a:schemeClr val="tx1"/>
            </a:solidFill>
            <a:latin typeface="Gill Sans MT" panose="020B0502020104020203" pitchFamily="34" charset="0"/>
          </a:endParaRPr>
        </a:p>
      </dgm:t>
    </dgm:pt>
    <dgm:pt modelId="{9DDDC6F2-B1D8-4D1B-939C-9099C20CB184}" type="parTrans" cxnId="{9DD71CF3-1989-4DDC-A305-4A24620AA755}">
      <dgm:prSet/>
      <dgm:spPr/>
      <dgm:t>
        <a:bodyPr/>
        <a:lstStyle/>
        <a:p>
          <a:endParaRPr lang="en-US"/>
        </a:p>
      </dgm:t>
    </dgm:pt>
    <dgm:pt modelId="{297A28C3-8185-45E1-9AAD-8C53299956A3}" type="sibTrans" cxnId="{9DD71CF3-1989-4DDC-A305-4A24620AA755}">
      <dgm:prSet/>
      <dgm:spPr/>
      <dgm:t>
        <a:bodyPr/>
        <a:lstStyle/>
        <a:p>
          <a:endParaRPr lang="en-US"/>
        </a:p>
      </dgm:t>
    </dgm:pt>
    <dgm:pt modelId="{51E2A440-152F-41C1-A37A-C06987CE1BAB}" type="pres">
      <dgm:prSet presAssocID="{FD06A7E3-0300-4CE9-9274-7182E414EB5E}" presName="cycle" presStyleCnt="0">
        <dgm:presLayoutVars>
          <dgm:chMax val="1"/>
          <dgm:dir/>
          <dgm:animLvl val="ctr"/>
          <dgm:resizeHandles val="exact"/>
        </dgm:presLayoutVars>
      </dgm:prSet>
      <dgm:spPr/>
      <dgm:t>
        <a:bodyPr/>
        <a:lstStyle/>
        <a:p>
          <a:endParaRPr lang="en-US"/>
        </a:p>
      </dgm:t>
    </dgm:pt>
    <dgm:pt modelId="{92341E35-35CE-44E5-BF53-1CC921216417}" type="pres">
      <dgm:prSet presAssocID="{07C5E836-A404-483D-8C85-7E1B0BE05846}" presName="centerShape" presStyleLbl="node0" presStyleIdx="0" presStyleCnt="1" custAng="0" custScaleX="198615" custScaleY="77055" custLinFactNeighborX="3249" custLinFactNeighborY="-16765"/>
      <dgm:spPr/>
      <dgm:t>
        <a:bodyPr/>
        <a:lstStyle/>
        <a:p>
          <a:endParaRPr lang="en-US"/>
        </a:p>
      </dgm:t>
    </dgm:pt>
    <dgm:pt modelId="{590C41DB-200A-4178-B32A-52B883D7D5EF}" type="pres">
      <dgm:prSet presAssocID="{833504D8-C7A2-475E-92FB-F478963E6ECD}" presName="parTrans" presStyleLbl="bgSibTrans2D1" presStyleIdx="0" presStyleCnt="3" custScaleX="70559" custLinFactNeighborX="20588" custLinFactNeighborY="4056"/>
      <dgm:spPr/>
      <dgm:t>
        <a:bodyPr/>
        <a:lstStyle/>
        <a:p>
          <a:endParaRPr lang="en-US"/>
        </a:p>
      </dgm:t>
    </dgm:pt>
    <dgm:pt modelId="{04EE4104-03C1-4308-A4CB-8935E045B11C}" type="pres">
      <dgm:prSet presAssocID="{1A0708B6-FEE4-4328-8915-6C4464B89321}" presName="node" presStyleLbl="node1" presStyleIdx="0" presStyleCnt="3" custScaleY="60776" custRadScaleRad="140577" custRadScaleInc="-18376">
        <dgm:presLayoutVars>
          <dgm:bulletEnabled val="1"/>
        </dgm:presLayoutVars>
      </dgm:prSet>
      <dgm:spPr/>
      <dgm:t>
        <a:bodyPr/>
        <a:lstStyle/>
        <a:p>
          <a:endParaRPr lang="en-US"/>
        </a:p>
      </dgm:t>
    </dgm:pt>
    <dgm:pt modelId="{084C1D17-F8F7-4A08-9727-C4AD9FF2474B}" type="pres">
      <dgm:prSet presAssocID="{292D44F0-1A19-4FF3-8F88-8E60735F490B}" presName="parTrans" presStyleLbl="bgSibTrans2D1" presStyleIdx="1" presStyleCnt="3" custLinFactNeighborX="-6411" custLinFactNeighborY="13184"/>
      <dgm:spPr/>
      <dgm:t>
        <a:bodyPr/>
        <a:lstStyle/>
        <a:p>
          <a:endParaRPr lang="en-US"/>
        </a:p>
      </dgm:t>
    </dgm:pt>
    <dgm:pt modelId="{ED6E698A-B059-46DC-97C4-9762E554E89D}" type="pres">
      <dgm:prSet presAssocID="{A0202854-5260-462B-AF36-5E5470A23444}" presName="node" presStyleLbl="node1" presStyleIdx="1" presStyleCnt="3" custScaleX="113010" custScaleY="72051" custRadScaleRad="102214" custRadScaleInc="11488">
        <dgm:presLayoutVars>
          <dgm:bulletEnabled val="1"/>
        </dgm:presLayoutVars>
      </dgm:prSet>
      <dgm:spPr/>
      <dgm:t>
        <a:bodyPr/>
        <a:lstStyle/>
        <a:p>
          <a:endParaRPr lang="en-US"/>
        </a:p>
      </dgm:t>
    </dgm:pt>
    <dgm:pt modelId="{273DE550-239D-4942-B9BA-1B83DA1DF894}" type="pres">
      <dgm:prSet presAssocID="{9DDDC6F2-B1D8-4D1B-939C-9099C20CB184}" presName="parTrans" presStyleLbl="bgSibTrans2D1" presStyleIdx="2" presStyleCnt="3" custScaleX="85572" custLinFactNeighborX="-29786" custLinFactNeighborY="-15068"/>
      <dgm:spPr/>
      <dgm:t>
        <a:bodyPr/>
        <a:lstStyle/>
        <a:p>
          <a:endParaRPr lang="en-US"/>
        </a:p>
      </dgm:t>
    </dgm:pt>
    <dgm:pt modelId="{38D0C302-D459-42C5-8720-BAC03A84B808}" type="pres">
      <dgm:prSet presAssocID="{81A5C278-AC53-4BE5-9001-AD80A1CC3194}" presName="node" presStyleLbl="node1" presStyleIdx="2" presStyleCnt="3" custScaleY="63163" custRadScaleRad="142133" custRadScaleInc="8751">
        <dgm:presLayoutVars>
          <dgm:bulletEnabled val="1"/>
        </dgm:presLayoutVars>
      </dgm:prSet>
      <dgm:spPr/>
      <dgm:t>
        <a:bodyPr/>
        <a:lstStyle/>
        <a:p>
          <a:endParaRPr lang="en-US"/>
        </a:p>
      </dgm:t>
    </dgm:pt>
  </dgm:ptLst>
  <dgm:cxnLst>
    <dgm:cxn modelId="{9DD71CF3-1989-4DDC-A305-4A24620AA755}" srcId="{07C5E836-A404-483D-8C85-7E1B0BE05846}" destId="{81A5C278-AC53-4BE5-9001-AD80A1CC3194}" srcOrd="2" destOrd="0" parTransId="{9DDDC6F2-B1D8-4D1B-939C-9099C20CB184}" sibTransId="{297A28C3-8185-45E1-9AAD-8C53299956A3}"/>
    <dgm:cxn modelId="{9EEE153E-D170-4B2E-B702-7A4E50716585}" type="presOf" srcId="{1A0708B6-FEE4-4328-8915-6C4464B89321}" destId="{04EE4104-03C1-4308-A4CB-8935E045B11C}" srcOrd="0" destOrd="0" presId="urn:microsoft.com/office/officeart/2005/8/layout/radial4"/>
    <dgm:cxn modelId="{0E5BCF58-6D29-40E6-B406-B3A9FCF0713D}" type="presOf" srcId="{FD06A7E3-0300-4CE9-9274-7182E414EB5E}" destId="{51E2A440-152F-41C1-A37A-C06987CE1BAB}" srcOrd="0" destOrd="0" presId="urn:microsoft.com/office/officeart/2005/8/layout/radial4"/>
    <dgm:cxn modelId="{71CF67D4-AB12-42F5-B544-631A36C1E093}" srcId="{07C5E836-A404-483D-8C85-7E1B0BE05846}" destId="{1A0708B6-FEE4-4328-8915-6C4464B89321}" srcOrd="0" destOrd="0" parTransId="{833504D8-C7A2-475E-92FB-F478963E6ECD}" sibTransId="{D02AE146-B51F-4D08-BAD3-52F341A6A2F1}"/>
    <dgm:cxn modelId="{258C8B75-134D-4654-8FAE-CB7870C24282}" type="presOf" srcId="{81A5C278-AC53-4BE5-9001-AD80A1CC3194}" destId="{38D0C302-D459-42C5-8720-BAC03A84B808}" srcOrd="0" destOrd="0" presId="urn:microsoft.com/office/officeart/2005/8/layout/radial4"/>
    <dgm:cxn modelId="{AA0B2474-284A-4FE2-A213-1394A56EE1F3}" type="presOf" srcId="{833504D8-C7A2-475E-92FB-F478963E6ECD}" destId="{590C41DB-200A-4178-B32A-52B883D7D5EF}" srcOrd="0" destOrd="0" presId="urn:microsoft.com/office/officeart/2005/8/layout/radial4"/>
    <dgm:cxn modelId="{FECA96FE-93D4-4AE3-9BB7-E25EA956CB1B}" type="presOf" srcId="{A0202854-5260-462B-AF36-5E5470A23444}" destId="{ED6E698A-B059-46DC-97C4-9762E554E89D}" srcOrd="0" destOrd="0" presId="urn:microsoft.com/office/officeart/2005/8/layout/radial4"/>
    <dgm:cxn modelId="{579073F4-72E4-4E78-9279-787278AA33EE}" type="presOf" srcId="{292D44F0-1A19-4FF3-8F88-8E60735F490B}" destId="{084C1D17-F8F7-4A08-9727-C4AD9FF2474B}" srcOrd="0" destOrd="0" presId="urn:microsoft.com/office/officeart/2005/8/layout/radial4"/>
    <dgm:cxn modelId="{361A18E4-402D-423A-A3D3-843B46F09B85}" srcId="{07C5E836-A404-483D-8C85-7E1B0BE05846}" destId="{A0202854-5260-462B-AF36-5E5470A23444}" srcOrd="1" destOrd="0" parTransId="{292D44F0-1A19-4FF3-8F88-8E60735F490B}" sibTransId="{38CE32FC-0CD4-45F3-97C3-9B355E38C747}"/>
    <dgm:cxn modelId="{99234253-2ED7-4EB8-B147-F5908F7AAFC9}" srcId="{FD06A7E3-0300-4CE9-9274-7182E414EB5E}" destId="{07C5E836-A404-483D-8C85-7E1B0BE05846}" srcOrd="0" destOrd="0" parTransId="{9861AEA8-8A6A-4C3D-854C-BD62A1A163DF}" sibTransId="{46C0D1DB-143F-488A-84E6-93C698B8A36B}"/>
    <dgm:cxn modelId="{033D3152-1613-4012-BA77-F51E938BD87B}" type="presOf" srcId="{9DDDC6F2-B1D8-4D1B-939C-9099C20CB184}" destId="{273DE550-239D-4942-B9BA-1B83DA1DF894}" srcOrd="0" destOrd="0" presId="urn:microsoft.com/office/officeart/2005/8/layout/radial4"/>
    <dgm:cxn modelId="{D1D225FC-8B86-4D67-8D18-C3678AF0B509}" type="presOf" srcId="{07C5E836-A404-483D-8C85-7E1B0BE05846}" destId="{92341E35-35CE-44E5-BF53-1CC921216417}" srcOrd="0" destOrd="0" presId="urn:microsoft.com/office/officeart/2005/8/layout/radial4"/>
    <dgm:cxn modelId="{65C47202-0286-463B-83D4-F0E78670A2D0}" type="presParOf" srcId="{51E2A440-152F-41C1-A37A-C06987CE1BAB}" destId="{92341E35-35CE-44E5-BF53-1CC921216417}" srcOrd="0" destOrd="0" presId="urn:microsoft.com/office/officeart/2005/8/layout/radial4"/>
    <dgm:cxn modelId="{85B07EC5-1F3D-4F82-A39C-39138381ED1E}" type="presParOf" srcId="{51E2A440-152F-41C1-A37A-C06987CE1BAB}" destId="{590C41DB-200A-4178-B32A-52B883D7D5EF}" srcOrd="1" destOrd="0" presId="urn:microsoft.com/office/officeart/2005/8/layout/radial4"/>
    <dgm:cxn modelId="{89F389DB-9159-4E02-A207-FE42FF382084}" type="presParOf" srcId="{51E2A440-152F-41C1-A37A-C06987CE1BAB}" destId="{04EE4104-03C1-4308-A4CB-8935E045B11C}" srcOrd="2" destOrd="0" presId="urn:microsoft.com/office/officeart/2005/8/layout/radial4"/>
    <dgm:cxn modelId="{FFC71C0A-2214-4760-9676-9C032BBC3AA0}" type="presParOf" srcId="{51E2A440-152F-41C1-A37A-C06987CE1BAB}" destId="{084C1D17-F8F7-4A08-9727-C4AD9FF2474B}" srcOrd="3" destOrd="0" presId="urn:microsoft.com/office/officeart/2005/8/layout/radial4"/>
    <dgm:cxn modelId="{385C7B55-6F55-414E-A80B-622E1A8F4BFA}" type="presParOf" srcId="{51E2A440-152F-41C1-A37A-C06987CE1BAB}" destId="{ED6E698A-B059-46DC-97C4-9762E554E89D}" srcOrd="4" destOrd="0" presId="urn:microsoft.com/office/officeart/2005/8/layout/radial4"/>
    <dgm:cxn modelId="{6502220E-1DC0-4A90-8A8C-7C621CDC4A0B}" type="presParOf" srcId="{51E2A440-152F-41C1-A37A-C06987CE1BAB}" destId="{273DE550-239D-4942-B9BA-1B83DA1DF894}" srcOrd="5" destOrd="0" presId="urn:microsoft.com/office/officeart/2005/8/layout/radial4"/>
    <dgm:cxn modelId="{17B5F9D0-88DA-4941-A528-D8AA7319E24C}" type="presParOf" srcId="{51E2A440-152F-41C1-A37A-C06987CE1BAB}" destId="{38D0C302-D459-42C5-8720-BAC03A84B808}"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375A57-2E42-4AED-9ED8-31F3E9C6B002}" type="doc">
      <dgm:prSet loTypeId="urn:microsoft.com/office/officeart/2005/8/layout/hProcess9" loCatId="process" qsTypeId="urn:microsoft.com/office/officeart/2005/8/quickstyle/simple1" qsCatId="simple" csTypeId="urn:microsoft.com/office/officeart/2005/8/colors/accent1_2" csCatId="accent1" phldr="1"/>
      <dgm:spPr/>
    </dgm:pt>
    <dgm:pt modelId="{63AC8E5B-50A6-41FA-A6AA-C559D6DC5B35}">
      <dgm:prSet phldrT="[Text]" custT="1"/>
      <dgm:spPr>
        <a:solidFill>
          <a:schemeClr val="accent4">
            <a:lumMod val="40000"/>
            <a:lumOff val="60000"/>
          </a:schemeClr>
        </a:solidFill>
      </dgm:spPr>
      <dgm:t>
        <a:bodyPr/>
        <a:lstStyle/>
        <a:p>
          <a:pPr algn="ctr"/>
          <a:r>
            <a:rPr lang="en-US" sz="3200" b="0" dirty="0" smtClean="0">
              <a:solidFill>
                <a:schemeClr val="tx1"/>
              </a:solidFill>
              <a:latin typeface="Gill Sans MT" panose="020B0502020104020203" pitchFamily="34" charset="0"/>
            </a:rPr>
            <a:t>In coordination with the AYUSH Mission conducted 20 days basic yoga training </a:t>
          </a:r>
          <a:endParaRPr lang="en-US" sz="3200" b="0" dirty="0">
            <a:solidFill>
              <a:schemeClr val="tx1"/>
            </a:solidFill>
            <a:latin typeface="Gill Sans MT" panose="020B0502020104020203" pitchFamily="34" charset="0"/>
          </a:endParaRPr>
        </a:p>
      </dgm:t>
    </dgm:pt>
    <dgm:pt modelId="{B6D67060-0E3E-4906-AE8E-2F390E65CBE5}" type="parTrans" cxnId="{8003953A-4C27-4E78-866E-A079653A0FF5}">
      <dgm:prSet/>
      <dgm:spPr/>
      <dgm:t>
        <a:bodyPr/>
        <a:lstStyle/>
        <a:p>
          <a:pPr algn="ctr"/>
          <a:endParaRPr lang="en-US" sz="1600"/>
        </a:p>
      </dgm:t>
    </dgm:pt>
    <dgm:pt modelId="{394E3F45-25B7-4E75-9E6A-133FAC89C1EF}" type="sibTrans" cxnId="{8003953A-4C27-4E78-866E-A079653A0FF5}">
      <dgm:prSet/>
      <dgm:spPr/>
      <dgm:t>
        <a:bodyPr/>
        <a:lstStyle/>
        <a:p>
          <a:pPr algn="ctr"/>
          <a:endParaRPr lang="en-US" sz="1600"/>
        </a:p>
      </dgm:t>
    </dgm:pt>
    <dgm:pt modelId="{CF659113-09F0-4ECF-A60B-3F2A65573588}">
      <dgm:prSet phldrT="[Text]" custT="1"/>
      <dgm:spPr>
        <a:solidFill>
          <a:srgbClr val="92D050"/>
        </a:solidFill>
      </dgm:spPr>
      <dgm:t>
        <a:bodyPr/>
        <a:lstStyle/>
        <a:p>
          <a:pPr algn="ctr"/>
          <a:r>
            <a:rPr lang="en-US" sz="2800" b="0" dirty="0" smtClean="0">
              <a:solidFill>
                <a:schemeClr val="tx1"/>
              </a:solidFill>
              <a:latin typeface="Gill Sans MT" panose="020B0502020104020203" pitchFamily="34" charset="0"/>
            </a:rPr>
            <a:t>The training has been incorporated in 6 month certificate course.</a:t>
          </a:r>
          <a:endParaRPr lang="en-US" sz="2800" b="0" dirty="0">
            <a:solidFill>
              <a:schemeClr val="tx1"/>
            </a:solidFill>
            <a:latin typeface="Gill Sans MT" panose="020B0502020104020203" pitchFamily="34" charset="0"/>
          </a:endParaRPr>
        </a:p>
      </dgm:t>
    </dgm:pt>
    <dgm:pt modelId="{2F473D7D-88F0-4386-BA33-97DA7DEA194C}" type="parTrans" cxnId="{ECC1612B-9045-4DA3-9173-A373F6B82A51}">
      <dgm:prSet/>
      <dgm:spPr/>
      <dgm:t>
        <a:bodyPr/>
        <a:lstStyle/>
        <a:p>
          <a:pPr algn="ctr"/>
          <a:endParaRPr lang="en-US" sz="1600"/>
        </a:p>
      </dgm:t>
    </dgm:pt>
    <dgm:pt modelId="{5A984D55-3385-4C4D-83B0-04EC62151DF4}" type="sibTrans" cxnId="{ECC1612B-9045-4DA3-9173-A373F6B82A51}">
      <dgm:prSet/>
      <dgm:spPr/>
      <dgm:t>
        <a:bodyPr/>
        <a:lstStyle/>
        <a:p>
          <a:pPr algn="ctr"/>
          <a:endParaRPr lang="en-US" sz="1600"/>
        </a:p>
      </dgm:t>
    </dgm:pt>
    <dgm:pt modelId="{3961E0D9-2C2B-4FD8-B511-5113D0BF2929}" type="pres">
      <dgm:prSet presAssocID="{98375A57-2E42-4AED-9ED8-31F3E9C6B002}" presName="CompostProcess" presStyleCnt="0">
        <dgm:presLayoutVars>
          <dgm:dir/>
          <dgm:resizeHandles val="exact"/>
        </dgm:presLayoutVars>
      </dgm:prSet>
      <dgm:spPr/>
    </dgm:pt>
    <dgm:pt modelId="{6F6000E5-A65B-44FD-AF19-830C9D792FE6}" type="pres">
      <dgm:prSet presAssocID="{98375A57-2E42-4AED-9ED8-31F3E9C6B002}" presName="arrow" presStyleLbl="bgShp" presStyleIdx="0" presStyleCnt="1"/>
      <dgm:spPr/>
    </dgm:pt>
    <dgm:pt modelId="{11AFD271-ADC7-4F41-9FBB-F03123A3E818}" type="pres">
      <dgm:prSet presAssocID="{98375A57-2E42-4AED-9ED8-31F3E9C6B002}" presName="linearProcess" presStyleCnt="0"/>
      <dgm:spPr/>
    </dgm:pt>
    <dgm:pt modelId="{01AF149D-4795-4F4A-AD83-8BD60E1EA4CF}" type="pres">
      <dgm:prSet presAssocID="{63AC8E5B-50A6-41FA-A6AA-C559D6DC5B35}" presName="textNode" presStyleLbl="node1" presStyleIdx="0" presStyleCnt="2" custScaleX="185646" custScaleY="118644">
        <dgm:presLayoutVars>
          <dgm:bulletEnabled val="1"/>
        </dgm:presLayoutVars>
      </dgm:prSet>
      <dgm:spPr/>
      <dgm:t>
        <a:bodyPr/>
        <a:lstStyle/>
        <a:p>
          <a:endParaRPr lang="en-US"/>
        </a:p>
      </dgm:t>
    </dgm:pt>
    <dgm:pt modelId="{5F7DB248-A821-4235-8AE9-A6A61E00F67F}" type="pres">
      <dgm:prSet presAssocID="{394E3F45-25B7-4E75-9E6A-133FAC89C1EF}" presName="sibTrans" presStyleCnt="0"/>
      <dgm:spPr/>
    </dgm:pt>
    <dgm:pt modelId="{4A0A3AF0-B076-44E8-915E-89B2F3CFE042}" type="pres">
      <dgm:prSet presAssocID="{CF659113-09F0-4ECF-A60B-3F2A65573588}" presName="textNode" presStyleLbl="node1" presStyleIdx="1" presStyleCnt="2">
        <dgm:presLayoutVars>
          <dgm:bulletEnabled val="1"/>
        </dgm:presLayoutVars>
      </dgm:prSet>
      <dgm:spPr/>
      <dgm:t>
        <a:bodyPr/>
        <a:lstStyle/>
        <a:p>
          <a:endParaRPr lang="en-US"/>
        </a:p>
      </dgm:t>
    </dgm:pt>
  </dgm:ptLst>
  <dgm:cxnLst>
    <dgm:cxn modelId="{2A0A0246-37F2-41D5-8AE4-40A1C70A7854}" type="presOf" srcId="{CF659113-09F0-4ECF-A60B-3F2A65573588}" destId="{4A0A3AF0-B076-44E8-915E-89B2F3CFE042}" srcOrd="0" destOrd="0" presId="urn:microsoft.com/office/officeart/2005/8/layout/hProcess9"/>
    <dgm:cxn modelId="{FF54BCD4-B87A-4712-8BF7-8B4B156AC962}" type="presOf" srcId="{63AC8E5B-50A6-41FA-A6AA-C559D6DC5B35}" destId="{01AF149D-4795-4F4A-AD83-8BD60E1EA4CF}" srcOrd="0" destOrd="0" presId="urn:microsoft.com/office/officeart/2005/8/layout/hProcess9"/>
    <dgm:cxn modelId="{01032635-7504-4F91-A921-A61EEED8A32D}" type="presOf" srcId="{98375A57-2E42-4AED-9ED8-31F3E9C6B002}" destId="{3961E0D9-2C2B-4FD8-B511-5113D0BF2929}" srcOrd="0" destOrd="0" presId="urn:microsoft.com/office/officeart/2005/8/layout/hProcess9"/>
    <dgm:cxn modelId="{ECC1612B-9045-4DA3-9173-A373F6B82A51}" srcId="{98375A57-2E42-4AED-9ED8-31F3E9C6B002}" destId="{CF659113-09F0-4ECF-A60B-3F2A65573588}" srcOrd="1" destOrd="0" parTransId="{2F473D7D-88F0-4386-BA33-97DA7DEA194C}" sibTransId="{5A984D55-3385-4C4D-83B0-04EC62151DF4}"/>
    <dgm:cxn modelId="{8003953A-4C27-4E78-866E-A079653A0FF5}" srcId="{98375A57-2E42-4AED-9ED8-31F3E9C6B002}" destId="{63AC8E5B-50A6-41FA-A6AA-C559D6DC5B35}" srcOrd="0" destOrd="0" parTransId="{B6D67060-0E3E-4906-AE8E-2F390E65CBE5}" sibTransId="{394E3F45-25B7-4E75-9E6A-133FAC89C1EF}"/>
    <dgm:cxn modelId="{6FEE08AA-113B-4F2D-984A-6FFC29B4062C}" type="presParOf" srcId="{3961E0D9-2C2B-4FD8-B511-5113D0BF2929}" destId="{6F6000E5-A65B-44FD-AF19-830C9D792FE6}" srcOrd="0" destOrd="0" presId="urn:microsoft.com/office/officeart/2005/8/layout/hProcess9"/>
    <dgm:cxn modelId="{20F59B35-9E37-41DC-902F-80BD6498A3A6}" type="presParOf" srcId="{3961E0D9-2C2B-4FD8-B511-5113D0BF2929}" destId="{11AFD271-ADC7-4F41-9FBB-F03123A3E818}" srcOrd="1" destOrd="0" presId="urn:microsoft.com/office/officeart/2005/8/layout/hProcess9"/>
    <dgm:cxn modelId="{48D6C7E7-F4DC-4976-A165-43EBFDCA17AA}" type="presParOf" srcId="{11AFD271-ADC7-4F41-9FBB-F03123A3E818}" destId="{01AF149D-4795-4F4A-AD83-8BD60E1EA4CF}" srcOrd="0" destOrd="0" presId="urn:microsoft.com/office/officeart/2005/8/layout/hProcess9"/>
    <dgm:cxn modelId="{447FC973-2357-4E40-81C7-CA85039A1A46}" type="presParOf" srcId="{11AFD271-ADC7-4F41-9FBB-F03123A3E818}" destId="{5F7DB248-A821-4235-8AE9-A6A61E00F67F}" srcOrd="1" destOrd="0" presId="urn:microsoft.com/office/officeart/2005/8/layout/hProcess9"/>
    <dgm:cxn modelId="{CC3CE207-44C7-419B-AEE4-E97679B01659}" type="presParOf" srcId="{11AFD271-ADC7-4F41-9FBB-F03123A3E818}" destId="{4A0A3AF0-B076-44E8-915E-89B2F3CFE042}"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341E35-35CE-44E5-BF53-1CC921216417}">
      <dsp:nvSpPr>
        <dsp:cNvPr id="0" name=""/>
        <dsp:cNvSpPr/>
      </dsp:nvSpPr>
      <dsp:spPr>
        <a:xfrm>
          <a:off x="3760683" y="2121674"/>
          <a:ext cx="4833255" cy="1875117"/>
        </a:xfrm>
        <a:prstGeom prst="ellips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tx1"/>
              </a:solidFill>
              <a:latin typeface="Gill Sans MT" panose="020B0502020104020203" pitchFamily="34" charset="0"/>
            </a:rPr>
            <a:t>6 months Certificate course for Community Health</a:t>
          </a:r>
          <a:endParaRPr lang="en-US" sz="2800" kern="1200" dirty="0">
            <a:solidFill>
              <a:schemeClr val="tx1"/>
            </a:solidFill>
            <a:latin typeface="Gill Sans MT" panose="020B0502020104020203" pitchFamily="34" charset="0"/>
          </a:endParaRPr>
        </a:p>
      </dsp:txBody>
      <dsp:txXfrm>
        <a:off x="4468497" y="2396279"/>
        <a:ext cx="3417627" cy="1325907"/>
      </dsp:txXfrm>
    </dsp:sp>
    <dsp:sp modelId="{590C41DB-200A-4178-B32A-52B883D7D5EF}">
      <dsp:nvSpPr>
        <dsp:cNvPr id="0" name=""/>
        <dsp:cNvSpPr/>
      </dsp:nvSpPr>
      <dsp:spPr>
        <a:xfrm rot="11394949">
          <a:off x="2565127" y="2161068"/>
          <a:ext cx="1426716" cy="69354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4EE4104-03C1-4308-A4CB-8935E045B11C}">
      <dsp:nvSpPr>
        <dsp:cNvPr id="0" name=""/>
        <dsp:cNvSpPr/>
      </dsp:nvSpPr>
      <dsp:spPr>
        <a:xfrm>
          <a:off x="710382" y="1743602"/>
          <a:ext cx="2311805" cy="1124018"/>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tx1"/>
              </a:solidFill>
              <a:latin typeface="Gill Sans MT" panose="020B0502020104020203" pitchFamily="34" charset="0"/>
            </a:rPr>
            <a:t>20 days Basic Yoga Training </a:t>
          </a:r>
          <a:endParaRPr lang="en-US" sz="2800" kern="1200" dirty="0">
            <a:solidFill>
              <a:schemeClr val="tx1"/>
            </a:solidFill>
            <a:latin typeface="Gill Sans MT" panose="020B0502020104020203" pitchFamily="34" charset="0"/>
          </a:endParaRPr>
        </a:p>
      </dsp:txBody>
      <dsp:txXfrm>
        <a:off x="743303" y="1776523"/>
        <a:ext cx="2245963" cy="1058176"/>
      </dsp:txXfrm>
    </dsp:sp>
    <dsp:sp modelId="{084C1D17-F8F7-4A08-9727-C4AD9FF2474B}">
      <dsp:nvSpPr>
        <dsp:cNvPr id="0" name=""/>
        <dsp:cNvSpPr/>
      </dsp:nvSpPr>
      <dsp:spPr>
        <a:xfrm rot="16491185">
          <a:off x="5652176" y="1216160"/>
          <a:ext cx="1169882" cy="69354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D6E698A-B059-46DC-97C4-9762E554E89D}">
      <dsp:nvSpPr>
        <dsp:cNvPr id="0" name=""/>
        <dsp:cNvSpPr/>
      </dsp:nvSpPr>
      <dsp:spPr>
        <a:xfrm>
          <a:off x="5055319" y="222378"/>
          <a:ext cx="2612571" cy="1332543"/>
        </a:xfrm>
        <a:prstGeom prst="roundRect">
          <a:avLst>
            <a:gd name="adj" fmla="val 1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tx1"/>
              </a:solidFill>
              <a:latin typeface="Gill Sans MT" panose="020B0502020104020203" pitchFamily="34" charset="0"/>
            </a:rPr>
            <a:t>7 days orientation on NHPs</a:t>
          </a:r>
          <a:endParaRPr lang="en-US" sz="2800" kern="1200" dirty="0">
            <a:solidFill>
              <a:schemeClr val="tx1"/>
            </a:solidFill>
            <a:latin typeface="Gill Sans MT" panose="020B0502020104020203" pitchFamily="34" charset="0"/>
          </a:endParaRPr>
        </a:p>
      </dsp:txBody>
      <dsp:txXfrm>
        <a:off x="5094348" y="261407"/>
        <a:ext cx="2534513" cy="1254485"/>
      </dsp:txXfrm>
    </dsp:sp>
    <dsp:sp modelId="{273DE550-239D-4942-B9BA-1B83DA1DF894}">
      <dsp:nvSpPr>
        <dsp:cNvPr id="0" name=""/>
        <dsp:cNvSpPr/>
      </dsp:nvSpPr>
      <dsp:spPr>
        <a:xfrm rot="20546303">
          <a:off x="7692717" y="1704472"/>
          <a:ext cx="1579307" cy="69354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8D0C302-D459-42C5-8720-BAC03A84B808}">
      <dsp:nvSpPr>
        <dsp:cNvPr id="0" name=""/>
        <dsp:cNvSpPr/>
      </dsp:nvSpPr>
      <dsp:spPr>
        <a:xfrm>
          <a:off x="8755981" y="1293228"/>
          <a:ext cx="2311805" cy="1168164"/>
        </a:xfrm>
        <a:prstGeom prst="roundRect">
          <a:avLst>
            <a:gd name="adj" fmla="val 10000"/>
          </a:avLst>
        </a:prstGeom>
        <a:solidFill>
          <a:srgbClr val="36D3E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tx1"/>
              </a:solidFill>
              <a:latin typeface="Gill Sans MT" panose="020B0502020104020203" pitchFamily="34" charset="0"/>
            </a:rPr>
            <a:t>3days VIA hands on Training </a:t>
          </a:r>
          <a:endParaRPr lang="en-US" sz="2800" kern="1200" dirty="0">
            <a:solidFill>
              <a:schemeClr val="tx1"/>
            </a:solidFill>
            <a:latin typeface="Gill Sans MT" panose="020B0502020104020203" pitchFamily="34" charset="0"/>
          </a:endParaRPr>
        </a:p>
      </dsp:txBody>
      <dsp:txXfrm>
        <a:off x="8790195" y="1327442"/>
        <a:ext cx="2243377" cy="10997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6000E5-A65B-44FD-AF19-830C9D792FE6}">
      <dsp:nvSpPr>
        <dsp:cNvPr id="0" name=""/>
        <dsp:cNvSpPr/>
      </dsp:nvSpPr>
      <dsp:spPr>
        <a:xfrm>
          <a:off x="838961" y="0"/>
          <a:ext cx="9508236" cy="401029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AF149D-4795-4F4A-AD83-8BD60E1EA4CF}">
      <dsp:nvSpPr>
        <dsp:cNvPr id="0" name=""/>
        <dsp:cNvSpPr/>
      </dsp:nvSpPr>
      <dsp:spPr>
        <a:xfrm>
          <a:off x="5255" y="1053553"/>
          <a:ext cx="6993093" cy="1903191"/>
        </a:xfrm>
        <a:prstGeom prst="roundRect">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b="0" kern="1200" dirty="0" smtClean="0">
              <a:solidFill>
                <a:schemeClr val="tx1"/>
              </a:solidFill>
              <a:latin typeface="Gill Sans MT" panose="020B0502020104020203" pitchFamily="34" charset="0"/>
            </a:rPr>
            <a:t>In coordination with the AYUSH Mission conducted 20 days basic yoga training </a:t>
          </a:r>
          <a:endParaRPr lang="en-US" sz="3200" b="0" kern="1200" dirty="0">
            <a:solidFill>
              <a:schemeClr val="tx1"/>
            </a:solidFill>
            <a:latin typeface="Gill Sans MT" panose="020B0502020104020203" pitchFamily="34" charset="0"/>
          </a:endParaRPr>
        </a:p>
      </dsp:txBody>
      <dsp:txXfrm>
        <a:off x="98161" y="1146459"/>
        <a:ext cx="6807281" cy="1717379"/>
      </dsp:txXfrm>
    </dsp:sp>
    <dsp:sp modelId="{4A0A3AF0-B076-44E8-915E-89B2F3CFE042}">
      <dsp:nvSpPr>
        <dsp:cNvPr id="0" name=""/>
        <dsp:cNvSpPr/>
      </dsp:nvSpPr>
      <dsp:spPr>
        <a:xfrm>
          <a:off x="7414007" y="1203089"/>
          <a:ext cx="3766897" cy="1604119"/>
        </a:xfrm>
        <a:prstGeom prst="round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0" kern="1200" dirty="0" smtClean="0">
              <a:solidFill>
                <a:schemeClr val="tx1"/>
              </a:solidFill>
              <a:latin typeface="Gill Sans MT" panose="020B0502020104020203" pitchFamily="34" charset="0"/>
            </a:rPr>
            <a:t>The training has been incorporated in 6 month certificate course.</a:t>
          </a:r>
          <a:endParaRPr lang="en-US" sz="2800" b="0" kern="1200" dirty="0">
            <a:solidFill>
              <a:schemeClr val="tx1"/>
            </a:solidFill>
            <a:latin typeface="Gill Sans MT" panose="020B0502020104020203" pitchFamily="34" charset="0"/>
          </a:endParaRPr>
        </a:p>
      </dsp:txBody>
      <dsp:txXfrm>
        <a:off x="7492314" y="1281396"/>
        <a:ext cx="3610283" cy="1447505"/>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4E32D3-CACD-4EDF-9BD2-EAAFC2C0259F}" type="datetimeFigureOut">
              <a:rPr lang="en-US" smtClean="0"/>
              <a:pPr/>
              <a:t>10/3/2019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9AE1D8-1F32-4EF3-A2B5-CC12234EAE8B}" type="slidenum">
              <a:rPr lang="en-US" smtClean="0"/>
              <a:pPr/>
              <a:t>‹#›</a:t>
            </a:fld>
            <a:endParaRPr lang="en-US"/>
          </a:p>
        </p:txBody>
      </p:sp>
    </p:spTree>
    <p:extLst>
      <p:ext uri="{BB962C8B-B14F-4D97-AF65-F5344CB8AC3E}">
        <p14:creationId xmlns:p14="http://schemas.microsoft.com/office/powerpoint/2010/main" val="3211301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p:cNvSpPr/>
          <p:nvPr/>
        </p:nvSpPr>
        <p:spPr>
          <a:xfrm>
            <a:off x="0" y="2514600"/>
            <a:ext cx="12192000" cy="4343400"/>
          </a:xfrm>
          <a:prstGeom prst="rect">
            <a:avLst/>
          </a:prstGeom>
          <a:gradFill>
            <a:gsLst>
              <a:gs pos="80000">
                <a:srgbClr val="FFFFFF"/>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777777"/>
              </a:solidFill>
              <a:effectLst/>
              <a:uLnTx/>
              <a:uFillTx/>
              <a:latin typeface="Calibri"/>
              <a:ea typeface="+mn-ea"/>
              <a:cs typeface="+mn-cs"/>
            </a:endParaRPr>
          </a:p>
        </p:txBody>
      </p:sp>
      <p:sp>
        <p:nvSpPr>
          <p:cNvPr id="7" name="Title 1"/>
          <p:cNvSpPr>
            <a:spLocks noGrp="1"/>
          </p:cNvSpPr>
          <p:nvPr>
            <p:ph type="ctrTitle"/>
          </p:nvPr>
        </p:nvSpPr>
        <p:spPr>
          <a:xfrm>
            <a:off x="1016000" y="1981200"/>
            <a:ext cx="10363200" cy="2667000"/>
          </a:xfrm>
        </p:spPr>
        <p:txBody>
          <a:bodyPr anchor="b">
            <a:noAutofit/>
          </a:bodyPr>
          <a:lstStyle>
            <a:lvl1pPr>
              <a:lnSpc>
                <a:spcPct val="100000"/>
              </a:lnSpc>
              <a:defRPr sz="3000">
                <a:solidFill>
                  <a:srgbClr val="002A6C"/>
                </a:solidFill>
                <a:latin typeface="Gill Sans MT" panose="020B0502020104020203" pitchFamily="34" charset="0"/>
                <a:cs typeface="Arial" panose="020B0604020202020204" pitchFamily="34" charset="0"/>
              </a:defRPr>
            </a:lvl1pPr>
          </a:lstStyle>
          <a:p>
            <a:r>
              <a:rPr lang="en-US" smtClean="0"/>
              <a:t>Click to edit Master title style</a:t>
            </a:r>
            <a:endParaRPr lang="en-US" dirty="0"/>
          </a:p>
        </p:txBody>
      </p:sp>
      <p:sp>
        <p:nvSpPr>
          <p:cNvPr id="15" name="Subtitle 2"/>
          <p:cNvSpPr>
            <a:spLocks noGrp="1"/>
          </p:cNvSpPr>
          <p:nvPr>
            <p:ph type="subTitle" idx="1"/>
          </p:nvPr>
        </p:nvSpPr>
        <p:spPr>
          <a:xfrm>
            <a:off x="1016000" y="4800600"/>
            <a:ext cx="10363200" cy="1219200"/>
          </a:xfrm>
        </p:spPr>
        <p:txBody>
          <a:bodyPr>
            <a:normAutofit/>
          </a:bodyPr>
          <a:lstStyle>
            <a:lvl1pPr marL="0" indent="0" algn="ctr">
              <a:buNone/>
              <a:defRPr sz="1800">
                <a:solidFill>
                  <a:srgbClr val="808080"/>
                </a:solidFill>
                <a:latin typeface="Gill Sans MT" panose="020B0502020104020203" pitchFamily="34" charset="0"/>
                <a:cs typeface="Arial" panose="020B0604020202020204"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grpSp>
        <p:nvGrpSpPr>
          <p:cNvPr id="5" name="Group 8"/>
          <p:cNvGrpSpPr>
            <a:grpSpLocks noChangeAspect="1"/>
          </p:cNvGrpSpPr>
          <p:nvPr userDrawn="1"/>
        </p:nvGrpSpPr>
        <p:grpSpPr bwMode="auto">
          <a:xfrm>
            <a:off x="6361054" y="515722"/>
            <a:ext cx="5018146" cy="739084"/>
            <a:chOff x="2362200" y="762000"/>
            <a:chExt cx="4394958" cy="684422"/>
          </a:xfrm>
        </p:grpSpPr>
        <p:pic>
          <p:nvPicPr>
            <p:cNvPr id="6" name="Picture 22"/>
            <p:cNvPicPr>
              <a:picLocks noChangeAspect="1" noChangeArrowheads="1"/>
            </p:cNvPicPr>
            <p:nvPr/>
          </p:nvPicPr>
          <p:blipFill>
            <a:blip r:embed="rId2">
              <a:extLst>
                <a:ext uri="{28A0092B-C50C-407E-A947-70E740481C1C}">
                  <a14:useLocalDpi xmlns:a14="http://schemas.microsoft.com/office/drawing/2010/main" val="0"/>
                </a:ext>
              </a:extLst>
            </a:blip>
            <a:srcRect r="63464"/>
            <a:stretch>
              <a:fillRect/>
            </a:stretch>
          </p:blipFill>
          <p:spPr bwMode="auto">
            <a:xfrm>
              <a:off x="2362200" y="762000"/>
              <a:ext cx="2421522" cy="684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4558" y="803802"/>
              <a:ext cx="1752600" cy="64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074" name="Picture 2" descr="See the source image"/>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22245" y="182562"/>
            <a:ext cx="1949023" cy="149383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ikkim-guide.com/wp-content/uploads/2015/06/EMBLEM.jp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609232" y="142735"/>
            <a:ext cx="1750498" cy="1667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33989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pSp>
        <p:nvGrpSpPr>
          <p:cNvPr id="5" name="Group 7"/>
          <p:cNvGrpSpPr>
            <a:grpSpLocks noChangeAspect="1"/>
          </p:cNvGrpSpPr>
          <p:nvPr/>
        </p:nvGrpSpPr>
        <p:grpSpPr bwMode="auto">
          <a:xfrm>
            <a:off x="2855386" y="762003"/>
            <a:ext cx="6481233" cy="752475"/>
            <a:chOff x="2362200" y="762000"/>
            <a:chExt cx="4419600" cy="684422"/>
          </a:xfrm>
        </p:grpSpPr>
        <p:pic>
          <p:nvPicPr>
            <p:cNvPr id="6" name="Picture 22"/>
            <p:cNvPicPr>
              <a:picLocks noChangeAspect="1" noChangeArrowheads="1"/>
            </p:cNvPicPr>
            <p:nvPr/>
          </p:nvPicPr>
          <p:blipFill>
            <a:blip r:embed="rId2">
              <a:extLst>
                <a:ext uri="{28A0092B-C50C-407E-A947-70E740481C1C}">
                  <a14:useLocalDpi xmlns:a14="http://schemas.microsoft.com/office/drawing/2010/main" val="0"/>
                </a:ext>
              </a:extLst>
            </a:blip>
            <a:srcRect r="63464"/>
            <a:stretch>
              <a:fillRect/>
            </a:stretch>
          </p:blipFill>
          <p:spPr bwMode="auto">
            <a:xfrm>
              <a:off x="2362200" y="762000"/>
              <a:ext cx="2421522" cy="684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803802"/>
              <a:ext cx="1752600" cy="64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itle 1"/>
          <p:cNvSpPr>
            <a:spLocks noGrp="1"/>
          </p:cNvSpPr>
          <p:nvPr>
            <p:ph type="ctrTitle"/>
          </p:nvPr>
        </p:nvSpPr>
        <p:spPr>
          <a:xfrm>
            <a:off x="1016000" y="1981200"/>
            <a:ext cx="6197600" cy="2667000"/>
          </a:xfrm>
        </p:spPr>
        <p:txBody>
          <a:bodyPr anchor="b">
            <a:noAutofit/>
          </a:bodyPr>
          <a:lstStyle>
            <a:lvl1pPr algn="l">
              <a:lnSpc>
                <a:spcPct val="100000"/>
              </a:lnSpc>
              <a:defRPr sz="2250">
                <a:solidFill>
                  <a:srgbClr val="002A6C"/>
                </a:solidFill>
                <a:latin typeface="Gill Sans MT" panose="020B0502020104020203" pitchFamily="34" charset="0"/>
                <a:cs typeface="Arial" panose="020B0604020202020204" pitchFamily="34" charset="0"/>
              </a:defRPr>
            </a:lvl1pPr>
          </a:lstStyle>
          <a:p>
            <a:r>
              <a:rPr lang="en-US" smtClean="0"/>
              <a:t>Click to edit Master title style</a:t>
            </a:r>
            <a:endParaRPr lang="en-US" dirty="0"/>
          </a:p>
        </p:txBody>
      </p:sp>
      <p:sp>
        <p:nvSpPr>
          <p:cNvPr id="15" name="Subtitle 2"/>
          <p:cNvSpPr>
            <a:spLocks noGrp="1"/>
          </p:cNvSpPr>
          <p:nvPr>
            <p:ph type="subTitle" idx="1"/>
          </p:nvPr>
        </p:nvSpPr>
        <p:spPr>
          <a:xfrm>
            <a:off x="1016000" y="4800600"/>
            <a:ext cx="6197600" cy="1219200"/>
          </a:xfrm>
        </p:spPr>
        <p:txBody>
          <a:bodyPr>
            <a:normAutofit/>
          </a:bodyPr>
          <a:lstStyle>
            <a:lvl1pPr marL="0" indent="0" algn="l">
              <a:buNone/>
              <a:defRPr sz="1650">
                <a:solidFill>
                  <a:srgbClr val="5F5F5F"/>
                </a:solidFill>
                <a:latin typeface="Gill Sans MT" panose="020B0502020104020203" pitchFamily="34" charset="0"/>
                <a:cs typeface="Arial" panose="020B0604020202020204"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3" name="ClipArt Placeholder 2"/>
          <p:cNvSpPr>
            <a:spLocks noGrp="1"/>
          </p:cNvSpPr>
          <p:nvPr>
            <p:ph type="clipArt" sz="quarter" idx="13"/>
          </p:nvPr>
        </p:nvSpPr>
        <p:spPr>
          <a:xfrm>
            <a:off x="7518400" y="1981200"/>
            <a:ext cx="3556000" cy="4038600"/>
          </a:xfrm>
        </p:spPr>
        <p:txBody>
          <a:bodyPr rtlCol="0">
            <a:normAutofit/>
          </a:bodyPr>
          <a:lstStyle>
            <a:lvl1pPr marL="0" indent="0">
              <a:buNone/>
              <a:defRPr/>
            </a:lvl1pPr>
          </a:lstStyle>
          <a:p>
            <a:pPr lvl="0"/>
            <a:r>
              <a:rPr lang="en-US" noProof="0" smtClean="0"/>
              <a:t>Click icon to add clip art</a:t>
            </a:r>
            <a:endParaRPr lang="en-US" noProof="0" dirty="0"/>
          </a:p>
        </p:txBody>
      </p:sp>
    </p:spTree>
    <p:extLst>
      <p:ext uri="{BB962C8B-B14F-4D97-AF65-F5344CB8AC3E}">
        <p14:creationId xmlns:p14="http://schemas.microsoft.com/office/powerpoint/2010/main" val="4010509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25"/>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rgbClr val="5F5F5F"/>
                </a:solidFill>
              </a:defRPr>
            </a:lvl1pPr>
            <a:lvl2pPr>
              <a:defRPr>
                <a:solidFill>
                  <a:srgbClr val="5F5F5F"/>
                </a:solidFill>
              </a:defRPr>
            </a:lvl2pPr>
            <a:lvl3pPr>
              <a:defRPr>
                <a:solidFill>
                  <a:srgbClr val="5F5F5F"/>
                </a:solidFill>
              </a:defRPr>
            </a:lvl3pPr>
            <a:lvl4pPr>
              <a:defRPr>
                <a:solidFill>
                  <a:srgbClr val="5F5F5F"/>
                </a:solidFill>
              </a:defRPr>
            </a:lvl4pPr>
            <a:lvl5pPr>
              <a:defRPr>
                <a:solidFill>
                  <a:srgbClr val="5F5F5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pPr fontAlgn="base">
              <a:spcBef>
                <a:spcPct val="0"/>
              </a:spcBef>
              <a:spcAft>
                <a:spcPct val="0"/>
              </a:spcAft>
            </a:pPr>
            <a:fld id="{09C4741C-1513-445B-8E8E-CEDDDFEC9D37}" type="slidenum">
              <a:rPr lang="en-US" altLang="en-US" smtClean="0">
                <a:solidFill>
                  <a:srgbClr val="002A6C"/>
                </a:solidFill>
                <a:cs typeface="Arial" panose="020B0604020202020204" pitchFamily="34" charset="0"/>
              </a:rPr>
              <a:pPr fontAlgn="base">
                <a:spcBef>
                  <a:spcPct val="0"/>
                </a:spcBef>
                <a:spcAft>
                  <a:spcPct val="0"/>
                </a:spcAft>
              </a:pPr>
              <a:t>‹#›</a:t>
            </a:fld>
            <a:endParaRPr lang="en-US" altLang="en-US">
              <a:solidFill>
                <a:srgbClr val="002A6C"/>
              </a:solidFill>
              <a:cs typeface="Arial" panose="020B0604020202020204" pitchFamily="34" charset="0"/>
            </a:endParaRPr>
          </a:p>
        </p:txBody>
      </p:sp>
    </p:spTree>
    <p:extLst>
      <p:ext uri="{BB962C8B-B14F-4D97-AF65-F5344CB8AC3E}">
        <p14:creationId xmlns:p14="http://schemas.microsoft.com/office/powerpoint/2010/main" val="4174740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25"/>
            </a:lvl1pPr>
          </a:lstStyle>
          <a:p>
            <a:r>
              <a:rPr lang="en-US" smtClean="0"/>
              <a:t>Click to edit Master title style</a:t>
            </a:r>
            <a:endParaRPr lang="en-US" dirty="0"/>
          </a:p>
        </p:txBody>
      </p:sp>
      <p:sp>
        <p:nvSpPr>
          <p:cNvPr id="3" name="Content Placeholder 2"/>
          <p:cNvSpPr>
            <a:spLocks noGrp="1"/>
          </p:cNvSpPr>
          <p:nvPr>
            <p:ph sz="half" idx="1"/>
          </p:nvPr>
        </p:nvSpPr>
        <p:spPr>
          <a:xfrm>
            <a:off x="609600" y="1600206"/>
            <a:ext cx="5384800" cy="4525963"/>
          </a:xfrm>
        </p:spPr>
        <p:txBody>
          <a:bodyPr/>
          <a:lstStyle>
            <a:lvl1pPr>
              <a:defRPr sz="2100">
                <a:solidFill>
                  <a:srgbClr val="5F5F5F"/>
                </a:solidFill>
              </a:defRPr>
            </a:lvl1pPr>
            <a:lvl2pPr>
              <a:defRPr sz="1800">
                <a:solidFill>
                  <a:srgbClr val="5F5F5F"/>
                </a:solidFill>
              </a:defRPr>
            </a:lvl2pPr>
            <a:lvl3pPr>
              <a:defRPr sz="1500">
                <a:solidFill>
                  <a:srgbClr val="5F5F5F"/>
                </a:solidFill>
              </a:defRPr>
            </a:lvl3pPr>
            <a:lvl4pPr>
              <a:defRPr sz="1350">
                <a:solidFill>
                  <a:srgbClr val="5F5F5F"/>
                </a:solidFill>
              </a:defRPr>
            </a:lvl4pPr>
            <a:lvl5pPr>
              <a:defRPr sz="1350">
                <a:solidFill>
                  <a:srgbClr val="5F5F5F"/>
                </a:solidFill>
              </a:defRPr>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1600206"/>
            <a:ext cx="5384800" cy="4525963"/>
          </a:xfrm>
        </p:spPr>
        <p:txBody>
          <a:bodyPr/>
          <a:lstStyle>
            <a:lvl1pPr>
              <a:defRPr sz="2100">
                <a:solidFill>
                  <a:srgbClr val="5F5F5F"/>
                </a:solidFill>
              </a:defRPr>
            </a:lvl1pPr>
            <a:lvl2pPr>
              <a:defRPr sz="1800">
                <a:solidFill>
                  <a:srgbClr val="5F5F5F"/>
                </a:solidFill>
              </a:defRPr>
            </a:lvl2pPr>
            <a:lvl3pPr>
              <a:defRPr sz="1500">
                <a:solidFill>
                  <a:srgbClr val="5F5F5F"/>
                </a:solidFill>
              </a:defRPr>
            </a:lvl3pPr>
            <a:lvl4pPr>
              <a:defRPr sz="1350">
                <a:solidFill>
                  <a:srgbClr val="5F5F5F"/>
                </a:solidFill>
              </a:defRPr>
            </a:lvl4pPr>
            <a:lvl5pPr>
              <a:defRPr sz="1350">
                <a:solidFill>
                  <a:srgbClr val="5F5F5F"/>
                </a:solidFill>
              </a:defRPr>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fontAlgn="base">
              <a:spcBef>
                <a:spcPct val="0"/>
              </a:spcBef>
              <a:spcAft>
                <a:spcPct val="0"/>
              </a:spcAft>
            </a:pPr>
            <a:fld id="{3176592A-DAA4-48C6-8DC1-34BEDBEAB492}" type="slidenum">
              <a:rPr lang="en-US" altLang="en-US" smtClean="0">
                <a:solidFill>
                  <a:srgbClr val="002A6C"/>
                </a:solidFill>
                <a:cs typeface="Arial" panose="020B0604020202020204" pitchFamily="34" charset="0"/>
              </a:rPr>
              <a:pPr fontAlgn="base">
                <a:spcBef>
                  <a:spcPct val="0"/>
                </a:spcBef>
                <a:spcAft>
                  <a:spcPct val="0"/>
                </a:spcAft>
              </a:pPr>
              <a:t>‹#›</a:t>
            </a:fld>
            <a:endParaRPr lang="en-US" altLang="en-US">
              <a:solidFill>
                <a:srgbClr val="002A6C"/>
              </a:solidFill>
              <a:cs typeface="Arial" panose="020B0604020202020204" pitchFamily="34" charset="0"/>
            </a:endParaRPr>
          </a:p>
        </p:txBody>
      </p:sp>
    </p:spTree>
    <p:extLst>
      <p:ext uri="{BB962C8B-B14F-4D97-AF65-F5344CB8AC3E}">
        <p14:creationId xmlns:p14="http://schemas.microsoft.com/office/powerpoint/2010/main" val="1461170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25"/>
            </a:lvl1pPr>
          </a:lstStyle>
          <a:p>
            <a:r>
              <a:rPr lang="en-US" smtClean="0"/>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solidFill>
                  <a:srgbClr val="5F5F5F"/>
                </a:solidFill>
              </a:defRPr>
            </a:lvl1pPr>
            <a:lvl2pPr>
              <a:defRPr sz="1650">
                <a:solidFill>
                  <a:srgbClr val="5F5F5F"/>
                </a:solidFill>
              </a:defRPr>
            </a:lvl2pPr>
            <a:lvl3pPr>
              <a:defRPr sz="1500">
                <a:solidFill>
                  <a:srgbClr val="5F5F5F"/>
                </a:solidFill>
              </a:defRPr>
            </a:lvl3pPr>
            <a:lvl4pPr>
              <a:defRPr sz="1350">
                <a:solidFill>
                  <a:srgbClr val="5F5F5F"/>
                </a:solidFill>
              </a:defRPr>
            </a:lvl4pPr>
            <a:lvl5pPr>
              <a:defRPr sz="1200">
                <a:solidFill>
                  <a:srgbClr val="5F5F5F"/>
                </a:solidFill>
              </a:defRPr>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3373"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93373"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5"/>
          <p:cNvSpPr>
            <a:spLocks noGrp="1"/>
          </p:cNvSpPr>
          <p:nvPr>
            <p:ph type="sldNum" sz="quarter" idx="10"/>
          </p:nvPr>
        </p:nvSpPr>
        <p:spPr/>
        <p:txBody>
          <a:bodyPr/>
          <a:lstStyle>
            <a:lvl1pPr>
              <a:defRPr/>
            </a:lvl1pPr>
          </a:lstStyle>
          <a:p>
            <a:pPr fontAlgn="base">
              <a:spcBef>
                <a:spcPct val="0"/>
              </a:spcBef>
              <a:spcAft>
                <a:spcPct val="0"/>
              </a:spcAft>
            </a:pPr>
            <a:fld id="{A5252CD4-6719-4BA2-8EEC-7902B1813D29}" type="slidenum">
              <a:rPr lang="en-US" altLang="en-US" smtClean="0">
                <a:solidFill>
                  <a:srgbClr val="002A6C"/>
                </a:solidFill>
                <a:cs typeface="Arial" panose="020B0604020202020204" pitchFamily="34" charset="0"/>
              </a:rPr>
              <a:pPr fontAlgn="base">
                <a:spcBef>
                  <a:spcPct val="0"/>
                </a:spcBef>
                <a:spcAft>
                  <a:spcPct val="0"/>
                </a:spcAft>
              </a:pPr>
              <a:t>‹#›</a:t>
            </a:fld>
            <a:endParaRPr lang="en-US" altLang="en-US">
              <a:solidFill>
                <a:srgbClr val="002A6C"/>
              </a:solidFill>
              <a:cs typeface="Arial" panose="020B0604020202020204" pitchFamily="34" charset="0"/>
            </a:endParaRPr>
          </a:p>
        </p:txBody>
      </p:sp>
    </p:spTree>
    <p:extLst>
      <p:ext uri="{BB962C8B-B14F-4D97-AF65-F5344CB8AC3E}">
        <p14:creationId xmlns:p14="http://schemas.microsoft.com/office/powerpoint/2010/main" val="1836103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25"/>
            </a:lvl1pPr>
          </a:lstStyle>
          <a:p>
            <a:r>
              <a:rPr lang="en-US" smtClean="0"/>
              <a:t>Click to edit Master title style</a:t>
            </a:r>
            <a:endParaRPr lang="en-US" dirty="0"/>
          </a:p>
        </p:txBody>
      </p:sp>
      <p:sp>
        <p:nvSpPr>
          <p:cNvPr id="3" name="Slide Number Placeholder 5"/>
          <p:cNvSpPr>
            <a:spLocks noGrp="1"/>
          </p:cNvSpPr>
          <p:nvPr>
            <p:ph type="sldNum" sz="quarter" idx="10"/>
          </p:nvPr>
        </p:nvSpPr>
        <p:spPr/>
        <p:txBody>
          <a:bodyPr/>
          <a:lstStyle>
            <a:lvl1pPr>
              <a:defRPr/>
            </a:lvl1pPr>
          </a:lstStyle>
          <a:p>
            <a:pPr fontAlgn="base">
              <a:spcBef>
                <a:spcPct val="0"/>
              </a:spcBef>
              <a:spcAft>
                <a:spcPct val="0"/>
              </a:spcAft>
            </a:pPr>
            <a:fld id="{4B5E7113-BF18-4C11-BC2F-C63C42A04E43}" type="slidenum">
              <a:rPr lang="en-US" altLang="en-US" smtClean="0">
                <a:solidFill>
                  <a:srgbClr val="002A6C"/>
                </a:solidFill>
                <a:cs typeface="Arial" panose="020B0604020202020204" pitchFamily="34" charset="0"/>
              </a:rPr>
              <a:pPr fontAlgn="base">
                <a:spcBef>
                  <a:spcPct val="0"/>
                </a:spcBef>
                <a:spcAft>
                  <a:spcPct val="0"/>
                </a:spcAft>
              </a:pPr>
              <a:t>‹#›</a:t>
            </a:fld>
            <a:endParaRPr lang="en-US" altLang="en-US">
              <a:solidFill>
                <a:srgbClr val="002A6C"/>
              </a:solidFill>
              <a:cs typeface="Arial" panose="020B0604020202020204" pitchFamily="34" charset="0"/>
            </a:endParaRPr>
          </a:p>
        </p:txBody>
      </p:sp>
    </p:spTree>
    <p:extLst>
      <p:ext uri="{BB962C8B-B14F-4D97-AF65-F5344CB8AC3E}">
        <p14:creationId xmlns:p14="http://schemas.microsoft.com/office/powerpoint/2010/main" val="2487415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fontAlgn="base">
              <a:spcBef>
                <a:spcPct val="0"/>
              </a:spcBef>
              <a:spcAft>
                <a:spcPct val="0"/>
              </a:spcAft>
            </a:pPr>
            <a:fld id="{60008A9F-0DBA-42BD-86BF-0D6AF6A87DB1}" type="slidenum">
              <a:rPr lang="en-US" altLang="en-US" smtClean="0">
                <a:solidFill>
                  <a:srgbClr val="002A6C"/>
                </a:solidFill>
                <a:cs typeface="Arial" panose="020B0604020202020204" pitchFamily="34" charset="0"/>
              </a:rPr>
              <a:pPr fontAlgn="base">
                <a:spcBef>
                  <a:spcPct val="0"/>
                </a:spcBef>
                <a:spcAft>
                  <a:spcPct val="0"/>
                </a:spcAft>
              </a:pPr>
              <a:t>‹#›</a:t>
            </a:fld>
            <a:endParaRPr lang="en-US" altLang="en-US">
              <a:solidFill>
                <a:srgbClr val="002A6C"/>
              </a:solidFill>
              <a:cs typeface="Arial" panose="020B0604020202020204" pitchFamily="34" charset="0"/>
            </a:endParaRPr>
          </a:p>
        </p:txBody>
      </p:sp>
    </p:spTree>
    <p:extLst>
      <p:ext uri="{BB962C8B-B14F-4D97-AF65-F5344CB8AC3E}">
        <p14:creationId xmlns:p14="http://schemas.microsoft.com/office/powerpoint/2010/main" val="1222642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924984" y="1831975"/>
            <a:ext cx="10261600" cy="108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2550" b="0" i="0" u="none" strike="noStrike" kern="1200" cap="none" spc="0" normalizeH="0" baseline="0" noProof="0" smtClean="0">
                <a:ln>
                  <a:noFill/>
                </a:ln>
                <a:solidFill>
                  <a:srgbClr val="002A6C"/>
                </a:solidFill>
                <a:effectLst/>
                <a:uLnTx/>
                <a:uFillTx/>
                <a:latin typeface="Gill Sans MT" pitchFamily="34" charset="0"/>
                <a:ea typeface="+mn-ea"/>
                <a:cs typeface="Arial" charset="0"/>
              </a:rPr>
              <a:t>For more information, please visit</a:t>
            </a:r>
          </a:p>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2550" b="1" i="0" u="none" strike="noStrike" kern="1200" cap="none" spc="0" normalizeH="0" baseline="0" noProof="0" smtClean="0">
                <a:ln>
                  <a:noFill/>
                </a:ln>
                <a:solidFill>
                  <a:srgbClr val="002A6C"/>
                </a:solidFill>
                <a:effectLst/>
                <a:uLnTx/>
                <a:uFillTx/>
                <a:latin typeface="Gill Sans MT" pitchFamily="34" charset="0"/>
                <a:ea typeface="+mn-ea"/>
                <a:cs typeface="Arial" charset="0"/>
              </a:rPr>
              <a:t>www.mcsprogram.org</a:t>
            </a:r>
          </a:p>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charset="0"/>
            </a:endParaRPr>
          </a:p>
        </p:txBody>
      </p:sp>
      <p:sp>
        <p:nvSpPr>
          <p:cNvPr id="3" name="TextBox 2"/>
          <p:cNvSpPr txBox="1">
            <a:spLocks noChangeArrowheads="1"/>
          </p:cNvSpPr>
          <p:nvPr/>
        </p:nvSpPr>
        <p:spPr bwMode="auto">
          <a:xfrm>
            <a:off x="924984" y="3733800"/>
            <a:ext cx="102616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0" i="0" u="none" strike="noStrike" kern="1200" cap="none" spc="0" normalizeH="0" baseline="0" noProof="0" smtClean="0">
                <a:ln>
                  <a:noFill/>
                </a:ln>
                <a:solidFill>
                  <a:srgbClr val="000000"/>
                </a:solidFill>
                <a:effectLst/>
                <a:uLnTx/>
                <a:uFillTx/>
                <a:latin typeface="Gill Sans MT" pitchFamily="34" charset="0"/>
                <a:ea typeface="+mn-ea"/>
                <a:cs typeface="Arial" charset="0"/>
              </a:rPr>
              <a:t>This presentation was made possible by the generous support of the American people through the United States Agency for International Development (USAID), under the terms of the Cooperative Agreement AID-OAA-A-14-00028.  The contents are the responsibility of the authors and do not necessarily reflect the views of USAID or the United States Government.</a:t>
            </a:r>
          </a:p>
        </p:txBody>
      </p:sp>
      <p:sp>
        <p:nvSpPr>
          <p:cNvPr id="4" name="TextBox 3"/>
          <p:cNvSpPr txBox="1">
            <a:spLocks noChangeArrowheads="1"/>
          </p:cNvSpPr>
          <p:nvPr/>
        </p:nvSpPr>
        <p:spPr bwMode="auto">
          <a:xfrm>
            <a:off x="1280584" y="6019803"/>
            <a:ext cx="9550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just" defTabSz="685800" rtl="0" eaLnBrk="1" fontAlgn="base" latinLnBrk="0" hangingPunct="1">
              <a:lnSpc>
                <a:spcPct val="100000"/>
              </a:lnSpc>
              <a:spcBef>
                <a:spcPct val="0"/>
              </a:spcBef>
              <a:spcAft>
                <a:spcPct val="0"/>
              </a:spcAft>
              <a:buClrTx/>
              <a:buSzTx/>
              <a:buFontTx/>
              <a:buNone/>
              <a:tabLst/>
              <a:defRPr/>
            </a:pPr>
            <a:r>
              <a:rPr kumimoji="0" lang="en-US" altLang="en-US" sz="2100" b="0" i="0" u="none" strike="noStrike" kern="1200" cap="none" spc="0" normalizeH="0" baseline="30000" noProof="0" smtClean="0">
                <a:ln>
                  <a:noFill/>
                </a:ln>
                <a:solidFill>
                  <a:srgbClr val="002A6C"/>
                </a:solidFill>
                <a:effectLst/>
                <a:uLnTx/>
                <a:uFillTx/>
                <a:latin typeface="Gill Sans MT" pitchFamily="34" charset="0"/>
                <a:ea typeface="+mn-ea"/>
                <a:cs typeface="Arial" charset="0"/>
              </a:rPr>
              <a:t> facebook.com/MCSPglobal 			twitter.com/MCSPglobal</a:t>
            </a:r>
          </a:p>
        </p:txBody>
      </p:sp>
    </p:spTree>
    <p:extLst>
      <p:ext uri="{BB962C8B-B14F-4D97-AF65-F5344CB8AC3E}">
        <p14:creationId xmlns:p14="http://schemas.microsoft.com/office/powerpoint/2010/main" val="1208247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p:nvPr/>
        </p:nvSpPr>
        <p:spPr>
          <a:xfrm>
            <a:off x="0" y="2514600"/>
            <a:ext cx="12192000" cy="4343400"/>
          </a:xfrm>
          <a:prstGeom prst="rect">
            <a:avLst/>
          </a:prstGeom>
          <a:gradFill>
            <a:gsLst>
              <a:gs pos="80000">
                <a:srgbClr val="FFFFFF"/>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777777"/>
              </a:solidFill>
              <a:effectLst/>
              <a:uLnTx/>
              <a:uFillTx/>
              <a:latin typeface="Calibri"/>
              <a:ea typeface="+mn-ea"/>
              <a:cs typeface="+mn-cs"/>
            </a:endParaRPr>
          </a:p>
        </p:txBody>
      </p:sp>
      <p:sp>
        <p:nvSpPr>
          <p:cNvPr id="1027"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Text Placeholder 2"/>
          <p:cNvSpPr>
            <a:spLocks noGrp="1"/>
          </p:cNvSpPr>
          <p:nvPr>
            <p:ph type="body" idx="1"/>
          </p:nvPr>
        </p:nvSpPr>
        <p:spPr bwMode="auto">
          <a:xfrm>
            <a:off x="609600" y="1600203"/>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825">
                <a:solidFill>
                  <a:schemeClr val="tx2"/>
                </a:solidFill>
                <a:latin typeface="Gill Sans MT" panose="020B0502020104020203" pitchFamily="34" charset="0"/>
              </a:defRPr>
            </a:lvl1pPr>
          </a:lstStyle>
          <a:p>
            <a:pPr fontAlgn="base">
              <a:spcBef>
                <a:spcPct val="0"/>
              </a:spcBef>
              <a:spcAft>
                <a:spcPct val="0"/>
              </a:spcAft>
            </a:pPr>
            <a:fld id="{5A97630A-F4F0-46F0-B0A9-ACB2754827F6}" type="slidenum">
              <a:rPr lang="en-US" altLang="en-US" smtClean="0">
                <a:solidFill>
                  <a:srgbClr val="002A6C"/>
                </a:solidFill>
                <a:cs typeface="Arial" panose="020B0604020202020204" pitchFamily="34" charset="0"/>
              </a:rPr>
              <a:pPr fontAlgn="base">
                <a:spcBef>
                  <a:spcPct val="0"/>
                </a:spcBef>
                <a:spcAft>
                  <a:spcPct val="0"/>
                </a:spcAft>
              </a:pPr>
              <a:t>‹#›</a:t>
            </a:fld>
            <a:endParaRPr lang="en-US" altLang="en-US">
              <a:solidFill>
                <a:srgbClr val="002A6C"/>
              </a:solidFill>
              <a:cs typeface="Arial" panose="020B0604020202020204" pitchFamily="34" charset="0"/>
            </a:endParaRPr>
          </a:p>
        </p:txBody>
      </p:sp>
      <p:sp>
        <p:nvSpPr>
          <p:cNvPr id="11" name="Slide Number Placeholder 5"/>
          <p:cNvSpPr txBox="1">
            <a:spLocks/>
          </p:cNvSpPr>
          <p:nvPr/>
        </p:nvSpPr>
        <p:spPr>
          <a:xfrm>
            <a:off x="8737600" y="6356353"/>
            <a:ext cx="2844800" cy="365125"/>
          </a:xfrm>
          <a:prstGeom prst="rect">
            <a:avLst/>
          </a:prstGeom>
        </p:spPr>
        <p:txBody>
          <a:bodyPr/>
          <a:lstStyle>
            <a:defPPr>
              <a:defRPr lang="en-US"/>
            </a:defPPr>
            <a:lvl1pPr marL="0" algn="l" defTabSz="914400" rtl="0" eaLnBrk="1" latinLnBrk="0" hangingPunct="1">
              <a:defRPr sz="1800" kern="1200">
                <a:solidFill>
                  <a:srgbClr val="9DBFE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9DBFE5"/>
              </a:solidFill>
              <a:effectLst/>
              <a:uLnTx/>
              <a:uFillTx/>
              <a:latin typeface="Calibri"/>
              <a:ea typeface="+mn-ea"/>
              <a:cs typeface="+mn-cs"/>
            </a:endParaRPr>
          </a:p>
        </p:txBody>
      </p:sp>
    </p:spTree>
    <p:extLst>
      <p:ext uri="{BB962C8B-B14F-4D97-AF65-F5344CB8AC3E}">
        <p14:creationId xmlns:p14="http://schemas.microsoft.com/office/powerpoint/2010/main" val="1888570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iming>
    <p:tnLst>
      <p:par>
        <p:cTn id="1" dur="indefinite" restart="never" nodeType="tmRoot"/>
      </p:par>
    </p:tnLst>
  </p:timing>
  <p:hf hdr="0" ftr="0" dt="0"/>
  <p:txStyles>
    <p:titleStyle>
      <a:lvl1pPr algn="ctr" rtl="0" eaLnBrk="0" fontAlgn="base" hangingPunct="0">
        <a:spcBef>
          <a:spcPct val="0"/>
        </a:spcBef>
        <a:spcAft>
          <a:spcPct val="0"/>
        </a:spcAft>
        <a:defRPr sz="2625" kern="1200">
          <a:solidFill>
            <a:srgbClr val="002A6C"/>
          </a:solidFill>
          <a:latin typeface="Gill Sans MT" panose="020B0502020104020203" pitchFamily="34" charset="0"/>
          <a:ea typeface="+mj-ea"/>
          <a:cs typeface="Arial" panose="020B0604020202020204" pitchFamily="34" charset="0"/>
        </a:defRPr>
      </a:lvl1pPr>
      <a:lvl2pPr algn="ctr" rtl="0" eaLnBrk="0" fontAlgn="base" hangingPunct="0">
        <a:spcBef>
          <a:spcPct val="0"/>
        </a:spcBef>
        <a:spcAft>
          <a:spcPct val="0"/>
        </a:spcAft>
        <a:defRPr sz="2625">
          <a:solidFill>
            <a:srgbClr val="002A6C"/>
          </a:solidFill>
          <a:latin typeface="Gill Sans MT" pitchFamily="34" charset="0"/>
          <a:cs typeface="Arial" charset="0"/>
        </a:defRPr>
      </a:lvl2pPr>
      <a:lvl3pPr algn="ctr" rtl="0" eaLnBrk="0" fontAlgn="base" hangingPunct="0">
        <a:spcBef>
          <a:spcPct val="0"/>
        </a:spcBef>
        <a:spcAft>
          <a:spcPct val="0"/>
        </a:spcAft>
        <a:defRPr sz="2625">
          <a:solidFill>
            <a:srgbClr val="002A6C"/>
          </a:solidFill>
          <a:latin typeface="Gill Sans MT" pitchFamily="34" charset="0"/>
          <a:cs typeface="Arial" charset="0"/>
        </a:defRPr>
      </a:lvl3pPr>
      <a:lvl4pPr algn="ctr" rtl="0" eaLnBrk="0" fontAlgn="base" hangingPunct="0">
        <a:spcBef>
          <a:spcPct val="0"/>
        </a:spcBef>
        <a:spcAft>
          <a:spcPct val="0"/>
        </a:spcAft>
        <a:defRPr sz="2625">
          <a:solidFill>
            <a:srgbClr val="002A6C"/>
          </a:solidFill>
          <a:latin typeface="Gill Sans MT" pitchFamily="34" charset="0"/>
          <a:cs typeface="Arial" charset="0"/>
        </a:defRPr>
      </a:lvl4pPr>
      <a:lvl5pPr algn="ctr" rtl="0" eaLnBrk="0" fontAlgn="base" hangingPunct="0">
        <a:spcBef>
          <a:spcPct val="0"/>
        </a:spcBef>
        <a:spcAft>
          <a:spcPct val="0"/>
        </a:spcAft>
        <a:defRPr sz="2625">
          <a:solidFill>
            <a:srgbClr val="002A6C"/>
          </a:solidFill>
          <a:latin typeface="Gill Sans MT" pitchFamily="34" charset="0"/>
          <a:cs typeface="Arial" charset="0"/>
        </a:defRPr>
      </a:lvl5pPr>
      <a:lvl6pPr marL="342900" algn="ctr" rtl="0" eaLnBrk="1" fontAlgn="base" hangingPunct="1">
        <a:spcBef>
          <a:spcPct val="0"/>
        </a:spcBef>
        <a:spcAft>
          <a:spcPct val="0"/>
        </a:spcAft>
        <a:defRPr sz="2625">
          <a:solidFill>
            <a:srgbClr val="002A6C"/>
          </a:solidFill>
          <a:latin typeface="Gill Sans MT" pitchFamily="34" charset="0"/>
          <a:cs typeface="Arial" charset="0"/>
        </a:defRPr>
      </a:lvl6pPr>
      <a:lvl7pPr marL="685800" algn="ctr" rtl="0" eaLnBrk="1" fontAlgn="base" hangingPunct="1">
        <a:spcBef>
          <a:spcPct val="0"/>
        </a:spcBef>
        <a:spcAft>
          <a:spcPct val="0"/>
        </a:spcAft>
        <a:defRPr sz="2625">
          <a:solidFill>
            <a:srgbClr val="002A6C"/>
          </a:solidFill>
          <a:latin typeface="Gill Sans MT" pitchFamily="34" charset="0"/>
          <a:cs typeface="Arial" charset="0"/>
        </a:defRPr>
      </a:lvl7pPr>
      <a:lvl8pPr marL="1028700" algn="ctr" rtl="0" eaLnBrk="1" fontAlgn="base" hangingPunct="1">
        <a:spcBef>
          <a:spcPct val="0"/>
        </a:spcBef>
        <a:spcAft>
          <a:spcPct val="0"/>
        </a:spcAft>
        <a:defRPr sz="2625">
          <a:solidFill>
            <a:srgbClr val="002A6C"/>
          </a:solidFill>
          <a:latin typeface="Gill Sans MT" pitchFamily="34" charset="0"/>
          <a:cs typeface="Arial" charset="0"/>
        </a:defRPr>
      </a:lvl8pPr>
      <a:lvl9pPr marL="1371600" algn="ctr" rtl="0" eaLnBrk="1" fontAlgn="base" hangingPunct="1">
        <a:spcBef>
          <a:spcPct val="0"/>
        </a:spcBef>
        <a:spcAft>
          <a:spcPct val="0"/>
        </a:spcAft>
        <a:defRPr sz="2625">
          <a:solidFill>
            <a:srgbClr val="002A6C"/>
          </a:solidFill>
          <a:latin typeface="Gill Sans MT" pitchFamily="34" charset="0"/>
          <a:cs typeface="Arial"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400" kern="1200">
          <a:solidFill>
            <a:srgbClr val="5F5F5F"/>
          </a:solidFill>
          <a:latin typeface="Gill Sans MT" panose="020B0502020104020203" pitchFamily="34" charset="0"/>
          <a:ea typeface="+mn-ea"/>
          <a:cs typeface="Arial" panose="020B0604020202020204" pitchFamily="34" charset="0"/>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rgbClr val="5F5F5F"/>
          </a:solidFill>
          <a:latin typeface="Gill Sans MT" panose="020B0502020104020203" pitchFamily="34" charset="0"/>
          <a:ea typeface="+mn-ea"/>
          <a:cs typeface="Arial" panose="020B0604020202020204" pitchFamily="34" charset="0"/>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rgbClr val="5F5F5F"/>
          </a:solidFill>
          <a:latin typeface="Gill Sans MT" panose="020B0502020104020203" pitchFamily="34" charset="0"/>
          <a:ea typeface="+mn-ea"/>
          <a:cs typeface="Arial" panose="020B0604020202020204" pitchFamily="34" charset="0"/>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rgbClr val="5F5F5F"/>
          </a:solidFill>
          <a:latin typeface="Gill Sans MT" panose="020B0502020104020203" pitchFamily="34" charset="0"/>
          <a:ea typeface="+mn-ea"/>
          <a:cs typeface="Arial" panose="020B0604020202020204" pitchFamily="34" charset="0"/>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rgbClr val="5F5F5F"/>
          </a:solidFill>
          <a:latin typeface="Gill Sans MT" panose="020B0502020104020203" pitchFamily="34" charset="0"/>
          <a:ea typeface="+mn-ea"/>
          <a:cs typeface="Arial" panose="020B0604020202020204" pitchFamily="34" charset="0"/>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3.xml"/><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6.xml"/><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3.xml"/><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4.xml"/><Relationship Id="rId4" Type="http://schemas.openxmlformats.org/officeDocument/2006/relationships/image" Target="../media/image41.jpeg"/></Relationships>
</file>

<file path=ppt/slides/_rels/slide2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ctrTitle"/>
          </p:nvPr>
        </p:nvSpPr>
        <p:spPr>
          <a:xfrm>
            <a:off x="342900" y="2057529"/>
            <a:ext cx="11407139" cy="2570742"/>
          </a:xfrm>
        </p:spPr>
        <p:txBody>
          <a:bodyPr anchor="t"/>
          <a:lstStyle/>
          <a:p>
            <a:pPr marL="257175" indent="-257175">
              <a:lnSpc>
                <a:spcPct val="114000"/>
              </a:lnSpc>
            </a:pPr>
            <a:r>
              <a:rPr lang="en-IN" altLang="en-US" sz="8000" b="1" dirty="0" smtClean="0">
                <a:solidFill>
                  <a:srgbClr val="002060"/>
                </a:solidFill>
              </a:rPr>
              <a:t>Good replicable  Practices of </a:t>
            </a:r>
            <a:br>
              <a:rPr lang="en-IN" altLang="en-US" sz="8000" b="1" dirty="0" smtClean="0">
                <a:solidFill>
                  <a:srgbClr val="002060"/>
                </a:solidFill>
              </a:rPr>
            </a:br>
            <a:r>
              <a:rPr lang="en-IN" altLang="en-US" sz="8000" b="1" dirty="0" smtClean="0">
                <a:solidFill>
                  <a:srgbClr val="002060"/>
                </a:solidFill>
              </a:rPr>
              <a:t> Sikkim</a:t>
            </a:r>
            <a:br>
              <a:rPr lang="en-IN" altLang="en-US" sz="8000" b="1" dirty="0" smtClean="0">
                <a:solidFill>
                  <a:srgbClr val="002060"/>
                </a:solidFill>
              </a:rPr>
            </a:br>
            <a:r>
              <a:rPr lang="en-IN" altLang="en-US" sz="8000" b="1" dirty="0" smtClean="0">
                <a:solidFill>
                  <a:srgbClr val="002060"/>
                </a:solidFill>
              </a:rPr>
              <a:t/>
            </a:r>
            <a:br>
              <a:rPr lang="en-IN" altLang="en-US" sz="8000" b="1" dirty="0" smtClean="0">
                <a:solidFill>
                  <a:srgbClr val="002060"/>
                </a:solidFill>
              </a:rPr>
            </a:br>
            <a:endParaRPr lang="en-IN" altLang="en-US" sz="5400" b="1" i="1" dirty="0">
              <a:solidFill>
                <a:srgbClr val="002060"/>
              </a:solidFill>
            </a:endParaRPr>
          </a:p>
        </p:txBody>
      </p:sp>
    </p:spTree>
    <p:extLst>
      <p:ext uri="{BB962C8B-B14F-4D97-AF65-F5344CB8AC3E}">
        <p14:creationId xmlns:p14="http://schemas.microsoft.com/office/powerpoint/2010/main" val="29231272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911584" cy="1066800"/>
          </a:xfrm>
        </p:spPr>
        <p:txBody>
          <a:bodyPr>
            <a:noAutofit/>
          </a:bodyPr>
          <a:lstStyle/>
          <a:p>
            <a:r>
              <a:rPr lang="en-US" sz="2800" dirty="0" smtClean="0"/>
              <a:t>SIKKIM: HEALTHY, BEAUTIFUL, PROSPOROUS, SIKKIM IS OUR DREAM &amp; SIKKIM IS WORKING TOWARDS UNIVERSAL HEALTH COVERAGE .</a:t>
            </a:r>
            <a:endParaRPr lang="en-US" sz="2800" dirty="0"/>
          </a:p>
        </p:txBody>
      </p:sp>
      <p:pic>
        <p:nvPicPr>
          <p:cNvPr id="5" name="Content Placeholder 4" descr="http://www.saramsaresort.com/images/sikkim_info_12.jpg"/>
          <p:cNvPicPr>
            <a:picLocks noGrp="1"/>
          </p:cNvPicPr>
          <p:nvPr>
            <p:ph sz="half" idx="1"/>
          </p:nvPr>
        </p:nvPicPr>
        <p:blipFill>
          <a:blip r:embed="rId2"/>
          <a:srcRect/>
          <a:stretch>
            <a:fillRect/>
          </a:stretch>
        </p:blipFill>
        <p:spPr bwMode="auto">
          <a:xfrm>
            <a:off x="203200" y="1295401"/>
            <a:ext cx="4876800" cy="2244633"/>
          </a:xfrm>
          <a:prstGeom prst="rect">
            <a:avLst/>
          </a:prstGeom>
          <a:noFill/>
          <a:ln w="9525">
            <a:noFill/>
            <a:miter lim="800000"/>
            <a:headEnd/>
            <a:tailEnd/>
          </a:ln>
        </p:spPr>
      </p:pic>
      <p:pic>
        <p:nvPicPr>
          <p:cNvPr id="6" name="Picture 5" descr="http://www.tierraindia.in/travelblog/wp-content/uploads/2014/03/gurudongmar.jpg"/>
          <p:cNvPicPr/>
          <p:nvPr/>
        </p:nvPicPr>
        <p:blipFill>
          <a:blip r:embed="rId3"/>
          <a:srcRect/>
          <a:stretch>
            <a:fillRect/>
          </a:stretch>
        </p:blipFill>
        <p:spPr bwMode="auto">
          <a:xfrm>
            <a:off x="513805" y="4195354"/>
            <a:ext cx="4876800" cy="1752600"/>
          </a:xfrm>
          <a:prstGeom prst="rect">
            <a:avLst/>
          </a:prstGeom>
          <a:noFill/>
          <a:ln w="9525">
            <a:noFill/>
            <a:miter lim="800000"/>
            <a:headEnd/>
            <a:tailEnd/>
          </a:ln>
        </p:spPr>
      </p:pic>
      <p:pic>
        <p:nvPicPr>
          <p:cNvPr id="7" name="Picture 6" descr="http://www.treklocations.com/wp-content/uploads/2014/04/zigzag-road-to-zuluk-from-thambi-view-point-east-sikkim.jpg"/>
          <p:cNvPicPr/>
          <p:nvPr/>
        </p:nvPicPr>
        <p:blipFill>
          <a:blip r:embed="rId4" cstate="print"/>
          <a:srcRect/>
          <a:stretch>
            <a:fillRect/>
          </a:stretch>
        </p:blipFill>
        <p:spPr bwMode="auto">
          <a:xfrm>
            <a:off x="6204857" y="3481252"/>
            <a:ext cx="3187891" cy="2131621"/>
          </a:xfrm>
          <a:prstGeom prst="rect">
            <a:avLst/>
          </a:prstGeom>
          <a:noFill/>
          <a:ln w="9525">
            <a:noFill/>
            <a:miter lim="800000"/>
            <a:headEnd/>
            <a:tailEnd/>
          </a:ln>
        </p:spPr>
      </p:pic>
      <p:pic>
        <p:nvPicPr>
          <p:cNvPr id="8" name="Picture 7" descr="http://i1.trekearth.com/photos/110879/waterfall.jpg"/>
          <p:cNvPicPr/>
          <p:nvPr/>
        </p:nvPicPr>
        <p:blipFill>
          <a:blip r:embed="rId5" cstate="print"/>
          <a:srcRect/>
          <a:stretch>
            <a:fillRect/>
          </a:stretch>
        </p:blipFill>
        <p:spPr bwMode="auto">
          <a:xfrm>
            <a:off x="5312229" y="1264921"/>
            <a:ext cx="4207711" cy="205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altLang="en-US" sz="3600" b="1" dirty="0" smtClean="0">
                <a:solidFill>
                  <a:srgbClr val="002060"/>
                </a:solidFill>
              </a:rPr>
              <a:t>Good replicable  Practices of </a:t>
            </a:r>
            <a:br>
              <a:rPr lang="en-IN" altLang="en-US" sz="3600" b="1" dirty="0" smtClean="0">
                <a:solidFill>
                  <a:srgbClr val="002060"/>
                </a:solidFill>
              </a:rPr>
            </a:br>
            <a:r>
              <a:rPr lang="en-IN" altLang="en-US" sz="3600" b="1" dirty="0" smtClean="0">
                <a:solidFill>
                  <a:srgbClr val="002060"/>
                </a:solidFill>
              </a:rPr>
              <a:t> Sikkim</a:t>
            </a:r>
            <a:endParaRPr lang="en-US" sz="3200" dirty="0"/>
          </a:p>
        </p:txBody>
      </p:sp>
      <p:sp>
        <p:nvSpPr>
          <p:cNvPr id="3" name="Content Placeholder 2"/>
          <p:cNvSpPr>
            <a:spLocks noGrp="1"/>
          </p:cNvSpPr>
          <p:nvPr>
            <p:ph idx="1"/>
          </p:nvPr>
        </p:nvSpPr>
        <p:spPr/>
        <p:txBody>
          <a:bodyPr/>
          <a:lstStyle/>
          <a:p>
            <a:pPr>
              <a:buFont typeface="Wingdings" pitchFamily="2" charset="2"/>
              <a:buChar char="v"/>
            </a:pPr>
            <a:r>
              <a:rPr lang="en-US" dirty="0" smtClean="0"/>
              <a:t> </a:t>
            </a:r>
            <a:r>
              <a:rPr lang="en-US" sz="2800" b="1" dirty="0" smtClean="0"/>
              <a:t>Strengthening the certificate course </a:t>
            </a:r>
          </a:p>
          <a:p>
            <a:pPr>
              <a:buFont typeface="Wingdings" pitchFamily="2" charset="2"/>
              <a:buChar char="v"/>
            </a:pPr>
            <a:r>
              <a:rPr lang="en-US" sz="2800" b="1" dirty="0" smtClean="0"/>
              <a:t>Wellness Activities.</a:t>
            </a:r>
          </a:p>
          <a:p>
            <a:pPr>
              <a:buFont typeface="Wingdings" pitchFamily="2" charset="2"/>
              <a:buChar char="v"/>
            </a:pPr>
            <a:r>
              <a:rPr lang="en-US" sz="2800" b="1" dirty="0" smtClean="0"/>
              <a:t> Mental Health Program Initiatives</a:t>
            </a:r>
          </a:p>
          <a:p>
            <a:pPr>
              <a:buFont typeface="Wingdings" pitchFamily="2" charset="2"/>
              <a:buChar char="v"/>
            </a:pPr>
            <a:r>
              <a:rPr lang="en-US" sz="2800" b="1" dirty="0" smtClean="0"/>
              <a:t> TOT on ‘</a:t>
            </a:r>
            <a:r>
              <a:rPr lang="en-US" sz="2800" b="1" dirty="0" err="1" smtClean="0"/>
              <a:t>Saksham</a:t>
            </a:r>
            <a:r>
              <a:rPr lang="en-US" sz="2800" b="1" dirty="0" smtClean="0"/>
              <a:t>’</a:t>
            </a:r>
          </a:p>
          <a:p>
            <a:pPr>
              <a:buFont typeface="Wingdings" pitchFamily="2" charset="2"/>
              <a:buChar char="v"/>
            </a:pPr>
            <a:r>
              <a:rPr lang="en-US" sz="2800" b="1" dirty="0" smtClean="0"/>
              <a:t>Concerns </a:t>
            </a:r>
          </a:p>
          <a:p>
            <a:pPr>
              <a:buFont typeface="Wingdings" pitchFamily="2" charset="2"/>
              <a:buChar char="v"/>
            </a:pPr>
            <a:r>
              <a:rPr lang="en-US" sz="2800" b="1" dirty="0" smtClean="0"/>
              <a:t>Way forward</a:t>
            </a:r>
            <a:endParaRPr lang="en-US" b="1" dirty="0" smtClean="0"/>
          </a:p>
          <a:p>
            <a:pPr>
              <a:buNone/>
            </a:pPr>
            <a:endParaRPr lang="en-US" b="1" dirty="0" smtClean="0"/>
          </a:p>
          <a:p>
            <a:pPr>
              <a:buNone/>
            </a:pPr>
            <a:endParaRPr lang="en-US" dirty="0"/>
          </a:p>
        </p:txBody>
      </p:sp>
      <p:sp>
        <p:nvSpPr>
          <p:cNvPr id="4" name="Slide Number Placeholder 3"/>
          <p:cNvSpPr>
            <a:spLocks noGrp="1"/>
          </p:cNvSpPr>
          <p:nvPr>
            <p:ph type="sldNum" sz="quarter" idx="10"/>
          </p:nvPr>
        </p:nvSpPr>
        <p:spPr/>
        <p:txBody>
          <a:bodyPr/>
          <a:lstStyle/>
          <a:p>
            <a:pPr fontAlgn="base">
              <a:spcBef>
                <a:spcPct val="0"/>
              </a:spcBef>
              <a:spcAft>
                <a:spcPct val="0"/>
              </a:spcAft>
            </a:pPr>
            <a:fld id="{09C4741C-1513-445B-8E8E-CEDDDFEC9D37}" type="slidenum">
              <a:rPr lang="en-US" altLang="en-US" smtClean="0">
                <a:solidFill>
                  <a:srgbClr val="002A6C"/>
                </a:solidFill>
                <a:cs typeface="Arial" panose="020B0604020202020204" pitchFamily="34" charset="0"/>
              </a:rPr>
              <a:pPr fontAlgn="base">
                <a:spcBef>
                  <a:spcPct val="0"/>
                </a:spcBef>
                <a:spcAft>
                  <a:spcPct val="0"/>
                </a:spcAft>
              </a:pPr>
              <a:t>3</a:t>
            </a:fld>
            <a:endParaRPr lang="en-US" altLang="en-US">
              <a:solidFill>
                <a:srgbClr val="002A6C"/>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IMPRESSIVE  GOOD HEALTH &amp; WELLNESS CENTER IS BEGINNING OF MAKING HEALTH &amp; WELLNESS REAL. </a:t>
            </a:r>
            <a:br>
              <a:rPr lang="en-US" dirty="0" smtClean="0"/>
            </a:br>
            <a:r>
              <a:rPr lang="en-US" dirty="0" smtClean="0"/>
              <a:t>SOME GLIMPSE OF HEALTH &amp; WELLNESS CENTERS  </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5619" y="1327831"/>
            <a:ext cx="4158410" cy="2772273"/>
          </a:xfrm>
        </p:spPr>
      </p:pic>
      <p:sp>
        <p:nvSpPr>
          <p:cNvPr id="4" name="Slide Number Placeholder 3"/>
          <p:cNvSpPr>
            <a:spLocks noGrp="1"/>
          </p:cNvSpPr>
          <p:nvPr>
            <p:ph type="sldNum" sz="quarter" idx="10"/>
          </p:nvPr>
        </p:nvSpPr>
        <p:spPr/>
        <p:txBody>
          <a:bodyPr/>
          <a:lstStyle/>
          <a:p>
            <a:pPr fontAlgn="base">
              <a:spcBef>
                <a:spcPct val="0"/>
              </a:spcBef>
              <a:spcAft>
                <a:spcPct val="0"/>
              </a:spcAft>
            </a:pPr>
            <a:fld id="{09C4741C-1513-445B-8E8E-CEDDDFEC9D37}" type="slidenum">
              <a:rPr lang="en-US" altLang="en-US" smtClean="0">
                <a:solidFill>
                  <a:srgbClr val="002A6C"/>
                </a:solidFill>
                <a:cs typeface="Arial" panose="020B0604020202020204" pitchFamily="34" charset="0"/>
              </a:rPr>
              <a:pPr fontAlgn="base">
                <a:spcBef>
                  <a:spcPct val="0"/>
                </a:spcBef>
                <a:spcAft>
                  <a:spcPct val="0"/>
                </a:spcAft>
              </a:pPr>
              <a:t>4</a:t>
            </a:fld>
            <a:endParaRPr lang="en-US" altLang="en-US">
              <a:solidFill>
                <a:srgbClr val="002A6C"/>
              </a:solidFill>
              <a:cs typeface="Arial" panose="020B0604020202020204"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01668" y="1327831"/>
            <a:ext cx="4226924" cy="2817949"/>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433" y="4150722"/>
            <a:ext cx="4251974" cy="2668088"/>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40857" y="4139293"/>
            <a:ext cx="4226924" cy="2718707"/>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96230" y="1322889"/>
            <a:ext cx="3628725" cy="2772273"/>
          </a:xfrm>
          <a:prstGeom prst="rect">
            <a:avLst/>
          </a:prstGeom>
        </p:spPr>
      </p:pic>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67781" y="4145780"/>
            <a:ext cx="3616293" cy="2712220"/>
          </a:xfrm>
          <a:prstGeom prst="rect">
            <a:avLst/>
          </a:prstGeom>
        </p:spPr>
      </p:pic>
    </p:spTree>
    <p:extLst>
      <p:ext uri="{BB962C8B-B14F-4D97-AF65-F5344CB8AC3E}">
        <p14:creationId xmlns:p14="http://schemas.microsoft.com/office/powerpoint/2010/main" val="12235686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2568"/>
            <a:ext cx="10972800" cy="744265"/>
          </a:xfrm>
        </p:spPr>
        <p:txBody>
          <a:bodyPr>
            <a:normAutofit/>
          </a:bodyPr>
          <a:lstStyle/>
          <a:p>
            <a:r>
              <a:rPr lang="en-US" sz="3200" b="1" dirty="0"/>
              <a:t>S</a:t>
            </a:r>
            <a:r>
              <a:rPr lang="en-US" sz="3200" b="1" dirty="0" smtClean="0"/>
              <a:t>trengthening </a:t>
            </a:r>
            <a:r>
              <a:rPr lang="en-US" sz="3200" b="1" dirty="0"/>
              <a:t>the certificate course</a:t>
            </a:r>
          </a:p>
        </p:txBody>
      </p:sp>
      <p:sp>
        <p:nvSpPr>
          <p:cNvPr id="3" name="Slide Number Placeholder 2"/>
          <p:cNvSpPr>
            <a:spLocks noGrp="1"/>
          </p:cNvSpPr>
          <p:nvPr>
            <p:ph type="sldNum" sz="quarter" idx="10"/>
          </p:nvPr>
        </p:nvSpPr>
        <p:spPr/>
        <p:txBody>
          <a:bodyPr/>
          <a:lstStyle/>
          <a:p>
            <a:pPr fontAlgn="base">
              <a:spcBef>
                <a:spcPct val="0"/>
              </a:spcBef>
              <a:spcAft>
                <a:spcPct val="0"/>
              </a:spcAft>
            </a:pPr>
            <a:fld id="{4B5E7113-BF18-4C11-BC2F-C63C42A04E43}" type="slidenum">
              <a:rPr lang="en-US" altLang="en-US" smtClean="0">
                <a:solidFill>
                  <a:srgbClr val="002A6C"/>
                </a:solidFill>
                <a:cs typeface="Arial" panose="020B0604020202020204" pitchFamily="34" charset="0"/>
              </a:rPr>
              <a:pPr fontAlgn="base">
                <a:spcBef>
                  <a:spcPct val="0"/>
                </a:spcBef>
                <a:spcAft>
                  <a:spcPct val="0"/>
                </a:spcAft>
              </a:pPr>
              <a:t>5</a:t>
            </a:fld>
            <a:endParaRPr lang="en-US" altLang="en-US">
              <a:solidFill>
                <a:srgbClr val="002A6C"/>
              </a:solidFill>
              <a:cs typeface="Arial" panose="020B0604020202020204" pitchFamily="34" charset="0"/>
            </a:endParaRPr>
          </a:p>
        </p:txBody>
      </p:sp>
      <p:graphicFrame>
        <p:nvGraphicFramePr>
          <p:cNvPr id="4" name="Diagram 3"/>
          <p:cNvGraphicFramePr/>
          <p:nvPr>
            <p:extLst/>
          </p:nvPr>
        </p:nvGraphicFramePr>
        <p:xfrm>
          <a:off x="143691" y="1018903"/>
          <a:ext cx="11939452" cy="53374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2532744" y="5630091"/>
            <a:ext cx="7627256" cy="726262"/>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solidFill>
                  <a:schemeClr val="accent4">
                    <a:lumMod val="50000"/>
                  </a:schemeClr>
                </a:solidFill>
                <a:latin typeface="Gill Sans MT" panose="020B0502020104020203" pitchFamily="34" charset="0"/>
              </a:rPr>
              <a:t>      Implementation of TOT </a:t>
            </a:r>
            <a:r>
              <a:rPr lang="en-US" sz="3200" dirty="0">
                <a:solidFill>
                  <a:schemeClr val="accent4">
                    <a:lumMod val="50000"/>
                  </a:schemeClr>
                </a:solidFill>
                <a:latin typeface="Gill Sans MT" panose="020B0502020104020203" pitchFamily="34" charset="0"/>
              </a:rPr>
              <a:t>“</a:t>
            </a:r>
            <a:r>
              <a:rPr lang="en-US" sz="3200" dirty="0" err="1">
                <a:solidFill>
                  <a:schemeClr val="accent4">
                    <a:lumMod val="50000"/>
                  </a:schemeClr>
                </a:solidFill>
                <a:latin typeface="Gill Sans MT" panose="020B0502020104020203" pitchFamily="34" charset="0"/>
              </a:rPr>
              <a:t>Saksham</a:t>
            </a:r>
            <a:r>
              <a:rPr lang="en-US" sz="3200" dirty="0" smtClean="0">
                <a:solidFill>
                  <a:schemeClr val="accent4">
                    <a:lumMod val="50000"/>
                  </a:schemeClr>
                </a:solidFill>
                <a:latin typeface="Gill Sans MT" panose="020B0502020104020203" pitchFamily="34" charset="0"/>
              </a:rPr>
              <a:t>”</a:t>
            </a:r>
            <a:endParaRPr lang="en-US" sz="3200" dirty="0">
              <a:solidFill>
                <a:schemeClr val="accent4">
                  <a:lumMod val="50000"/>
                </a:schemeClr>
              </a:solidFill>
              <a:latin typeface="Gill Sans MT" panose="020B0502020104020203" pitchFamily="34" charset="0"/>
            </a:endParaRPr>
          </a:p>
        </p:txBody>
      </p:sp>
    </p:spTree>
    <p:extLst>
      <p:ext uri="{BB962C8B-B14F-4D97-AF65-F5344CB8AC3E}">
        <p14:creationId xmlns:p14="http://schemas.microsoft.com/office/powerpoint/2010/main" val="39730582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845" y="298854"/>
            <a:ext cx="10972800" cy="588146"/>
          </a:xfrm>
        </p:spPr>
        <p:txBody>
          <a:bodyPr>
            <a:noAutofit/>
          </a:bodyPr>
          <a:lstStyle/>
          <a:p>
            <a:r>
              <a:rPr lang="en-US" sz="3200" b="1" dirty="0" smtClean="0"/>
              <a:t>Strengthening wellness activities through Basic </a:t>
            </a:r>
            <a:r>
              <a:rPr lang="en-US" sz="3200" b="1" dirty="0"/>
              <a:t>Yoga </a:t>
            </a:r>
            <a:r>
              <a:rPr lang="en-US" sz="3200" b="1" dirty="0" smtClean="0"/>
              <a:t>Training</a:t>
            </a:r>
            <a:endParaRPr lang="en-US" sz="3200" b="1" dirty="0"/>
          </a:p>
        </p:txBody>
      </p:sp>
      <p:sp>
        <p:nvSpPr>
          <p:cNvPr id="3" name="Content Placeholder 2"/>
          <p:cNvSpPr>
            <a:spLocks noGrp="1"/>
          </p:cNvSpPr>
          <p:nvPr>
            <p:ph idx="1"/>
          </p:nvPr>
        </p:nvSpPr>
        <p:spPr>
          <a:xfrm>
            <a:off x="1432560" y="1504857"/>
            <a:ext cx="10972800" cy="4775748"/>
          </a:xfrm>
        </p:spPr>
        <p:txBody>
          <a:bodyPr/>
          <a:lstStyle/>
          <a:p>
            <a:pPr marL="0" indent="0">
              <a:buNone/>
            </a:pPr>
            <a:r>
              <a:rPr lang="en-US" sz="3200" dirty="0" smtClean="0">
                <a:solidFill>
                  <a:schemeClr val="tx1"/>
                </a:solidFill>
              </a:rPr>
              <a:t>Under </a:t>
            </a:r>
            <a:r>
              <a:rPr lang="en-US" sz="3200" dirty="0" err="1" smtClean="0">
                <a:solidFill>
                  <a:schemeClr val="tx1"/>
                </a:solidFill>
              </a:rPr>
              <a:t>Ayushman</a:t>
            </a:r>
            <a:r>
              <a:rPr lang="en-US" sz="3200" dirty="0" smtClean="0">
                <a:solidFill>
                  <a:schemeClr val="tx1"/>
                </a:solidFill>
              </a:rPr>
              <a:t> Bharat,  Wellness activities is one of the most important component.</a:t>
            </a:r>
          </a:p>
          <a:p>
            <a:pPr marL="0" indent="0">
              <a:buNone/>
            </a:pPr>
            <a:endParaRPr lang="en-US" dirty="0" smtClean="0">
              <a:solidFill>
                <a:schemeClr val="tx1"/>
              </a:solidFill>
            </a:endParaRPr>
          </a:p>
          <a:p>
            <a:pPr marL="0" indent="0">
              <a:buNone/>
            </a:pPr>
            <a:endParaRPr lang="en-US" dirty="0"/>
          </a:p>
        </p:txBody>
      </p:sp>
      <p:sp>
        <p:nvSpPr>
          <p:cNvPr id="4" name="Slide Number Placeholder 3"/>
          <p:cNvSpPr>
            <a:spLocks noGrp="1"/>
          </p:cNvSpPr>
          <p:nvPr>
            <p:ph type="sldNum" sz="quarter" idx="10"/>
          </p:nvPr>
        </p:nvSpPr>
        <p:spPr/>
        <p:txBody>
          <a:bodyPr/>
          <a:lstStyle/>
          <a:p>
            <a:pPr fontAlgn="base">
              <a:spcBef>
                <a:spcPct val="0"/>
              </a:spcBef>
              <a:spcAft>
                <a:spcPct val="0"/>
              </a:spcAft>
            </a:pPr>
            <a:fld id="{09C4741C-1513-445B-8E8E-CEDDDFEC9D37}" type="slidenum">
              <a:rPr lang="en-US" altLang="en-US" smtClean="0">
                <a:solidFill>
                  <a:srgbClr val="002A6C"/>
                </a:solidFill>
                <a:cs typeface="Arial" panose="020B0604020202020204" pitchFamily="34" charset="0"/>
              </a:rPr>
              <a:pPr fontAlgn="base">
                <a:spcBef>
                  <a:spcPct val="0"/>
                </a:spcBef>
                <a:spcAft>
                  <a:spcPct val="0"/>
                </a:spcAft>
              </a:pPr>
              <a:t>6</a:t>
            </a:fld>
            <a:endParaRPr lang="en-US" altLang="en-US" dirty="0">
              <a:solidFill>
                <a:srgbClr val="002A6C"/>
              </a:solidFill>
              <a:cs typeface="Arial" panose="020B0604020202020204" pitchFamily="34" charset="0"/>
            </a:endParaRPr>
          </a:p>
        </p:txBody>
      </p:sp>
      <p:graphicFrame>
        <p:nvGraphicFramePr>
          <p:cNvPr id="5" name="Diagram 4"/>
          <p:cNvGraphicFramePr/>
          <p:nvPr>
            <p:extLst>
              <p:ext uri="{D42A27DB-BD31-4B8C-83A1-F6EECF244321}">
                <p14:modId xmlns:p14="http://schemas.microsoft.com/office/powerpoint/2010/main" val="1607561117"/>
              </p:ext>
            </p:extLst>
          </p:nvPr>
        </p:nvGraphicFramePr>
        <p:xfrm>
          <a:off x="609600" y="2534194"/>
          <a:ext cx="11186160" cy="40102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531393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1240972" y="0"/>
            <a:ext cx="9666514" cy="639762"/>
          </a:xfrm>
        </p:spPr>
        <p:txBody>
          <a:bodyPr/>
          <a:lstStyle/>
          <a:p>
            <a:pPr algn="ctr"/>
            <a:r>
              <a:rPr lang="en-US" sz="2400" dirty="0" smtClean="0">
                <a:solidFill>
                  <a:schemeClr val="tx2"/>
                </a:solidFill>
              </a:rPr>
              <a:t>Issue of Letter to AYUSH Mission for Yoga Training</a:t>
            </a:r>
          </a:p>
        </p:txBody>
      </p:sp>
      <p:pic>
        <p:nvPicPr>
          <p:cNvPr id="9" name="Content Placeholder 8"/>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1802675" y="872465"/>
            <a:ext cx="9117874" cy="5849013"/>
          </a:xfrm>
        </p:spPr>
      </p:pic>
      <p:sp>
        <p:nvSpPr>
          <p:cNvPr id="7" name="Slide Number Placeholder 6"/>
          <p:cNvSpPr>
            <a:spLocks noGrp="1"/>
          </p:cNvSpPr>
          <p:nvPr>
            <p:ph type="sldNum" sz="quarter" idx="10"/>
          </p:nvPr>
        </p:nvSpPr>
        <p:spPr/>
        <p:txBody>
          <a:bodyPr/>
          <a:lstStyle/>
          <a:p>
            <a:pPr fontAlgn="base">
              <a:spcBef>
                <a:spcPct val="0"/>
              </a:spcBef>
              <a:spcAft>
                <a:spcPct val="0"/>
              </a:spcAft>
            </a:pPr>
            <a:fld id="{A5252CD4-6719-4BA2-8EEC-7902B1813D29}" type="slidenum">
              <a:rPr lang="en-US" altLang="en-US" smtClean="0">
                <a:solidFill>
                  <a:srgbClr val="002A6C"/>
                </a:solidFill>
                <a:cs typeface="Arial" panose="020B0604020202020204" pitchFamily="34" charset="0"/>
              </a:rPr>
              <a:pPr fontAlgn="base">
                <a:spcBef>
                  <a:spcPct val="0"/>
                </a:spcBef>
                <a:spcAft>
                  <a:spcPct val="0"/>
                </a:spcAft>
              </a:pPr>
              <a:t>7</a:t>
            </a:fld>
            <a:endParaRPr lang="en-US" altLang="en-US" dirty="0">
              <a:solidFill>
                <a:srgbClr val="002A6C"/>
              </a:solidFill>
              <a:cs typeface="Arial" panose="020B0604020202020204" pitchFamily="34" charset="0"/>
            </a:endParaRPr>
          </a:p>
        </p:txBody>
      </p:sp>
    </p:spTree>
    <p:extLst>
      <p:ext uri="{BB962C8B-B14F-4D97-AF65-F5344CB8AC3E}">
        <p14:creationId xmlns:p14="http://schemas.microsoft.com/office/powerpoint/2010/main" val="19110373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28770"/>
            <a:ext cx="10972800" cy="757328"/>
          </a:xfrm>
        </p:spPr>
        <p:txBody>
          <a:bodyPr>
            <a:normAutofit/>
          </a:bodyPr>
          <a:lstStyle/>
          <a:p>
            <a:r>
              <a:rPr lang="en-US" sz="3200" b="1" dirty="0" smtClean="0"/>
              <a:t>Photographs of Yoga Session from 7am to 9am </a:t>
            </a:r>
            <a:endParaRPr lang="en-US" sz="3200" b="1" dirty="0"/>
          </a:p>
        </p:txBody>
      </p:sp>
      <p:sp>
        <p:nvSpPr>
          <p:cNvPr id="3" name="Slide Number Placeholder 2"/>
          <p:cNvSpPr>
            <a:spLocks noGrp="1"/>
          </p:cNvSpPr>
          <p:nvPr>
            <p:ph type="sldNum" sz="quarter" idx="10"/>
          </p:nvPr>
        </p:nvSpPr>
        <p:spPr/>
        <p:txBody>
          <a:bodyPr/>
          <a:lstStyle/>
          <a:p>
            <a:pPr fontAlgn="base">
              <a:spcBef>
                <a:spcPct val="0"/>
              </a:spcBef>
              <a:spcAft>
                <a:spcPct val="0"/>
              </a:spcAft>
            </a:pPr>
            <a:fld id="{4B5E7113-BF18-4C11-BC2F-C63C42A04E43}" type="slidenum">
              <a:rPr lang="en-US" altLang="en-US" smtClean="0">
                <a:solidFill>
                  <a:srgbClr val="002A6C"/>
                </a:solidFill>
                <a:cs typeface="Arial" panose="020B0604020202020204" pitchFamily="34" charset="0"/>
              </a:rPr>
              <a:pPr fontAlgn="base">
                <a:spcBef>
                  <a:spcPct val="0"/>
                </a:spcBef>
                <a:spcAft>
                  <a:spcPct val="0"/>
                </a:spcAft>
              </a:pPr>
              <a:t>8</a:t>
            </a:fld>
            <a:endParaRPr lang="en-US" altLang="en-US" dirty="0">
              <a:solidFill>
                <a:srgbClr val="002A6C"/>
              </a:solidFill>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0827" y="1031967"/>
            <a:ext cx="5103950" cy="26680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48994" y="886098"/>
            <a:ext cx="5543006" cy="281395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3646" y="3853543"/>
            <a:ext cx="5368834" cy="286793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8930291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Benefits</a:t>
            </a:r>
            <a:r>
              <a:rPr lang="en-US" sz="3600" b="1" dirty="0" smtClean="0"/>
              <a:t> </a:t>
            </a:r>
            <a:endParaRPr lang="en-US" sz="3600" b="1" dirty="0"/>
          </a:p>
        </p:txBody>
      </p:sp>
      <p:sp>
        <p:nvSpPr>
          <p:cNvPr id="3" name="Content Placeholder 2"/>
          <p:cNvSpPr>
            <a:spLocks noGrp="1"/>
          </p:cNvSpPr>
          <p:nvPr>
            <p:ph idx="1"/>
          </p:nvPr>
        </p:nvSpPr>
        <p:spPr/>
        <p:txBody>
          <a:bodyPr/>
          <a:lstStyle/>
          <a:p>
            <a:pPr marL="0" indent="0">
              <a:buNone/>
            </a:pPr>
            <a:endParaRPr lang="en-US" sz="2800" dirty="0" smtClean="0"/>
          </a:p>
          <a:p>
            <a:r>
              <a:rPr lang="en-US" sz="2800" dirty="0" smtClean="0"/>
              <a:t> </a:t>
            </a:r>
            <a:r>
              <a:rPr lang="en-US" sz="2800" dirty="0"/>
              <a:t>Self development </a:t>
            </a:r>
            <a:r>
              <a:rPr lang="en-US" sz="2800" dirty="0" smtClean="0"/>
              <a:t>of MLHPs</a:t>
            </a:r>
            <a:endParaRPr lang="en-US" sz="2800" dirty="0"/>
          </a:p>
          <a:p>
            <a:endParaRPr lang="en-US" sz="2800" dirty="0" smtClean="0"/>
          </a:p>
          <a:p>
            <a:r>
              <a:rPr lang="en-US" sz="2800" dirty="0" smtClean="0"/>
              <a:t>Availability </a:t>
            </a:r>
            <a:r>
              <a:rPr lang="en-US" sz="2800" dirty="0"/>
              <a:t>of </a:t>
            </a:r>
            <a:r>
              <a:rPr lang="en-US" sz="2800" dirty="0" smtClean="0"/>
              <a:t>pool of yoga trainers at HWCs</a:t>
            </a:r>
          </a:p>
          <a:p>
            <a:endParaRPr lang="en-US" sz="2800" dirty="0" smtClean="0"/>
          </a:p>
          <a:p>
            <a:r>
              <a:rPr lang="en-US" sz="2800" dirty="0" smtClean="0"/>
              <a:t>Economical &amp; time saving</a:t>
            </a:r>
          </a:p>
          <a:p>
            <a:endParaRPr lang="en-US" sz="2800" dirty="0"/>
          </a:p>
          <a:p>
            <a:endParaRPr lang="en-US" sz="2800" dirty="0"/>
          </a:p>
        </p:txBody>
      </p:sp>
      <p:sp>
        <p:nvSpPr>
          <p:cNvPr id="4" name="Slide Number Placeholder 3"/>
          <p:cNvSpPr>
            <a:spLocks noGrp="1"/>
          </p:cNvSpPr>
          <p:nvPr>
            <p:ph type="sldNum" sz="quarter" idx="10"/>
          </p:nvPr>
        </p:nvSpPr>
        <p:spPr/>
        <p:txBody>
          <a:bodyPr/>
          <a:lstStyle/>
          <a:p>
            <a:pPr fontAlgn="base">
              <a:spcBef>
                <a:spcPct val="0"/>
              </a:spcBef>
              <a:spcAft>
                <a:spcPct val="0"/>
              </a:spcAft>
            </a:pPr>
            <a:fld id="{09C4741C-1513-445B-8E8E-CEDDDFEC9D37}" type="slidenum">
              <a:rPr lang="en-US" altLang="en-US" smtClean="0">
                <a:solidFill>
                  <a:srgbClr val="002A6C"/>
                </a:solidFill>
                <a:cs typeface="Arial" panose="020B0604020202020204" pitchFamily="34" charset="0"/>
              </a:rPr>
              <a:pPr fontAlgn="base">
                <a:spcBef>
                  <a:spcPct val="0"/>
                </a:spcBef>
                <a:spcAft>
                  <a:spcPct val="0"/>
                </a:spcAft>
              </a:pPr>
              <a:t>9</a:t>
            </a:fld>
            <a:endParaRPr lang="en-US" altLang="en-US" dirty="0">
              <a:solidFill>
                <a:srgbClr val="002A6C"/>
              </a:solidFill>
              <a:cs typeface="Arial" panose="020B0604020202020204" pitchFamily="34" charset="0"/>
            </a:endParaRPr>
          </a:p>
        </p:txBody>
      </p:sp>
    </p:spTree>
    <p:extLst>
      <p:ext uri="{BB962C8B-B14F-4D97-AF65-F5344CB8AC3E}">
        <p14:creationId xmlns:p14="http://schemas.microsoft.com/office/powerpoint/2010/main" val="7877202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942953"/>
            <a:ext cx="3296412" cy="639762"/>
          </a:xfrm>
        </p:spPr>
        <p:txBody>
          <a:bodyPr/>
          <a:lstStyle/>
          <a:p>
            <a:r>
              <a:rPr lang="en-US" sz="2000" dirty="0" smtClean="0">
                <a:solidFill>
                  <a:schemeClr val="tx1"/>
                </a:solidFill>
              </a:rPr>
              <a:t>Aerobic exercises </a:t>
            </a:r>
            <a:endParaRPr lang="en-US" sz="2000" dirty="0">
              <a:solidFill>
                <a:schemeClr val="tx1"/>
              </a:solidFill>
            </a:endParaRPr>
          </a:p>
        </p:txBody>
      </p:sp>
      <p:sp>
        <p:nvSpPr>
          <p:cNvPr id="5" name="Text Placeholder 4"/>
          <p:cNvSpPr>
            <a:spLocks noGrp="1"/>
          </p:cNvSpPr>
          <p:nvPr>
            <p:ph type="body" sz="quarter" idx="3"/>
          </p:nvPr>
        </p:nvSpPr>
        <p:spPr>
          <a:xfrm>
            <a:off x="8869681" y="892671"/>
            <a:ext cx="2987046" cy="639762"/>
          </a:xfrm>
        </p:spPr>
        <p:txBody>
          <a:bodyPr/>
          <a:lstStyle/>
          <a:p>
            <a:r>
              <a:rPr lang="en-US" sz="2000" dirty="0">
                <a:solidFill>
                  <a:schemeClr val="tx1"/>
                </a:solidFill>
              </a:rPr>
              <a:t>Peer Group counselling </a:t>
            </a:r>
          </a:p>
        </p:txBody>
      </p:sp>
      <p:pic>
        <p:nvPicPr>
          <p:cNvPr id="9" name="Content Placeholder 8"/>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8248468" y="1887459"/>
            <a:ext cx="3823063" cy="4050882"/>
          </a:xfrm>
          <a:prstGeom prst="rect">
            <a:avLst/>
          </a:prstGeom>
          <a:ln>
            <a:noFill/>
          </a:ln>
          <a:effectLst>
            <a:softEdge rad="112500"/>
          </a:effectLst>
        </p:spPr>
      </p:pic>
      <p:sp>
        <p:nvSpPr>
          <p:cNvPr id="7" name="Slide Number Placeholder 6"/>
          <p:cNvSpPr>
            <a:spLocks noGrp="1"/>
          </p:cNvSpPr>
          <p:nvPr>
            <p:ph type="sldNum" sz="quarter" idx="10"/>
          </p:nvPr>
        </p:nvSpPr>
        <p:spPr/>
        <p:txBody>
          <a:bodyPr/>
          <a:lstStyle/>
          <a:p>
            <a:pPr fontAlgn="base">
              <a:spcBef>
                <a:spcPct val="0"/>
              </a:spcBef>
              <a:spcAft>
                <a:spcPct val="0"/>
              </a:spcAft>
            </a:pPr>
            <a:fld id="{A5252CD4-6719-4BA2-8EEC-7902B1813D29}" type="slidenum">
              <a:rPr lang="en-US" altLang="en-US" smtClean="0">
                <a:solidFill>
                  <a:srgbClr val="002A6C"/>
                </a:solidFill>
                <a:cs typeface="Arial" panose="020B0604020202020204" pitchFamily="34" charset="0"/>
              </a:rPr>
              <a:pPr fontAlgn="base">
                <a:spcBef>
                  <a:spcPct val="0"/>
                </a:spcBef>
                <a:spcAft>
                  <a:spcPct val="0"/>
                </a:spcAft>
              </a:pPr>
              <a:t>10</a:t>
            </a:fld>
            <a:endParaRPr lang="en-US" altLang="en-US">
              <a:solidFill>
                <a:srgbClr val="002A6C"/>
              </a:solidFill>
              <a:cs typeface="Arial" panose="020B0604020202020204"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56863"/>
            <a:ext cx="4006225" cy="4181478"/>
          </a:xfrm>
          <a:prstGeom prst="rect">
            <a:avLst/>
          </a:prstGeom>
          <a:ln>
            <a:noFill/>
          </a:ln>
          <a:effectLst>
            <a:softEdge rad="112500"/>
          </a:effectLst>
        </p:spPr>
      </p:pic>
      <p:sp>
        <p:nvSpPr>
          <p:cNvPr id="13" name="Text Placeholder 4"/>
          <p:cNvSpPr txBox="1">
            <a:spLocks/>
          </p:cNvSpPr>
          <p:nvPr/>
        </p:nvSpPr>
        <p:spPr bwMode="auto">
          <a:xfrm>
            <a:off x="4803577" y="900623"/>
            <a:ext cx="3791777"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marL="0" indent="0" algn="l" rtl="0" eaLnBrk="0" fontAlgn="base" hangingPunct="0">
              <a:spcBef>
                <a:spcPct val="20000"/>
              </a:spcBef>
              <a:spcAft>
                <a:spcPct val="0"/>
              </a:spcAft>
              <a:buFont typeface="Arial" panose="020B0604020202020204" pitchFamily="34" charset="0"/>
              <a:buNone/>
              <a:defRPr sz="1800" b="1" kern="1200">
                <a:solidFill>
                  <a:srgbClr val="5F5F5F"/>
                </a:solidFill>
                <a:latin typeface="Gill Sans MT" panose="020B0502020104020203" pitchFamily="34" charset="0"/>
                <a:ea typeface="+mn-ea"/>
                <a:cs typeface="Arial" panose="020B0604020202020204" pitchFamily="34" charset="0"/>
              </a:defRPr>
            </a:lvl1pPr>
            <a:lvl2pPr marL="342900" indent="0" algn="l" rtl="0" eaLnBrk="0" fontAlgn="base" hangingPunct="0">
              <a:spcBef>
                <a:spcPct val="20000"/>
              </a:spcBef>
              <a:spcAft>
                <a:spcPct val="0"/>
              </a:spcAft>
              <a:buFont typeface="Arial" panose="020B0604020202020204" pitchFamily="34" charset="0"/>
              <a:buNone/>
              <a:defRPr sz="1500" b="1" kern="1200">
                <a:solidFill>
                  <a:srgbClr val="5F5F5F"/>
                </a:solidFill>
                <a:latin typeface="Gill Sans MT" panose="020B0502020104020203" pitchFamily="34" charset="0"/>
                <a:ea typeface="+mn-ea"/>
                <a:cs typeface="Arial" panose="020B0604020202020204" pitchFamily="34" charset="0"/>
              </a:defRPr>
            </a:lvl2pPr>
            <a:lvl3pPr marL="685800" indent="0" algn="l" rtl="0" eaLnBrk="0" fontAlgn="base" hangingPunct="0">
              <a:spcBef>
                <a:spcPct val="20000"/>
              </a:spcBef>
              <a:spcAft>
                <a:spcPct val="0"/>
              </a:spcAft>
              <a:buFont typeface="Arial" panose="020B0604020202020204" pitchFamily="34" charset="0"/>
              <a:buNone/>
              <a:defRPr sz="1350" b="1" kern="1200">
                <a:solidFill>
                  <a:srgbClr val="5F5F5F"/>
                </a:solidFill>
                <a:latin typeface="Gill Sans MT" panose="020B0502020104020203" pitchFamily="34" charset="0"/>
                <a:ea typeface="+mn-ea"/>
                <a:cs typeface="Arial" panose="020B0604020202020204" pitchFamily="34" charset="0"/>
              </a:defRPr>
            </a:lvl3pPr>
            <a:lvl4pPr marL="1028700" indent="0" algn="l" rtl="0" eaLnBrk="0" fontAlgn="base" hangingPunct="0">
              <a:spcBef>
                <a:spcPct val="20000"/>
              </a:spcBef>
              <a:spcAft>
                <a:spcPct val="0"/>
              </a:spcAft>
              <a:buFont typeface="Arial" panose="020B0604020202020204" pitchFamily="34" charset="0"/>
              <a:buNone/>
              <a:defRPr sz="1200" b="1" kern="1200">
                <a:solidFill>
                  <a:srgbClr val="5F5F5F"/>
                </a:solidFill>
                <a:latin typeface="Gill Sans MT" panose="020B0502020104020203" pitchFamily="34" charset="0"/>
                <a:ea typeface="+mn-ea"/>
                <a:cs typeface="Arial" panose="020B0604020202020204" pitchFamily="34" charset="0"/>
              </a:defRPr>
            </a:lvl4pPr>
            <a:lvl5pPr marL="1371600" indent="0" algn="l" rtl="0" eaLnBrk="0" fontAlgn="base" hangingPunct="0">
              <a:spcBef>
                <a:spcPct val="20000"/>
              </a:spcBef>
              <a:spcAft>
                <a:spcPct val="0"/>
              </a:spcAft>
              <a:buFont typeface="Arial" panose="020B0604020202020204" pitchFamily="34" charset="0"/>
              <a:buNone/>
              <a:defRPr sz="1200" b="1" kern="1200">
                <a:solidFill>
                  <a:srgbClr val="5F5F5F"/>
                </a:solidFill>
                <a:latin typeface="Gill Sans MT" panose="020B0502020104020203" pitchFamily="34" charset="0"/>
                <a:ea typeface="+mn-ea"/>
                <a:cs typeface="Arial" panose="020B0604020202020204" pitchFamily="34" charset="0"/>
              </a:defRPr>
            </a:lvl5pPr>
            <a:lvl6pPr marL="1714500" indent="0" algn="l" defTabSz="685800" rtl="0" eaLnBrk="1" latinLnBrk="0" hangingPunct="1">
              <a:spcBef>
                <a:spcPct val="20000"/>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spcBef>
                <a:spcPct val="20000"/>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spcBef>
                <a:spcPct val="20000"/>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spcBef>
                <a:spcPct val="20000"/>
              </a:spcBef>
              <a:buFont typeface="Arial" panose="020B0604020202020204" pitchFamily="34" charset="0"/>
              <a:buNone/>
              <a:defRPr sz="1200" b="1" kern="1200">
                <a:solidFill>
                  <a:schemeClr val="tx1"/>
                </a:solidFill>
                <a:latin typeface="+mn-lt"/>
                <a:ea typeface="+mn-ea"/>
                <a:cs typeface="+mn-cs"/>
              </a:defRPr>
            </a:lvl9pPr>
          </a:lstStyle>
          <a:p>
            <a:r>
              <a:rPr lang="en-US" sz="2000" dirty="0" smtClean="0">
                <a:solidFill>
                  <a:schemeClr val="tx1"/>
                </a:solidFill>
              </a:rPr>
              <a:t>Herbal Gardening</a:t>
            </a:r>
            <a:endParaRPr lang="en-US" sz="2000" dirty="0">
              <a:solidFill>
                <a:schemeClr val="tx1"/>
              </a:solidFill>
            </a:endParaRPr>
          </a:p>
        </p:txBody>
      </p:sp>
      <p:sp>
        <p:nvSpPr>
          <p:cNvPr id="14" name="Title 1"/>
          <p:cNvSpPr>
            <a:spLocks noGrp="1"/>
          </p:cNvSpPr>
          <p:nvPr>
            <p:ph type="title"/>
          </p:nvPr>
        </p:nvSpPr>
        <p:spPr>
          <a:xfrm>
            <a:off x="609600" y="80894"/>
            <a:ext cx="10972800" cy="652825"/>
          </a:xfrm>
        </p:spPr>
        <p:txBody>
          <a:bodyPr>
            <a:normAutofit/>
          </a:bodyPr>
          <a:lstStyle/>
          <a:p>
            <a:r>
              <a:rPr lang="en-US" sz="3200" b="1" dirty="0" smtClean="0"/>
              <a:t>Wellness activities other than Yoga at HWCs</a:t>
            </a:r>
            <a:endParaRPr lang="en-US" sz="3200" b="1"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647" y="1887459"/>
            <a:ext cx="4343400" cy="4050882"/>
          </a:xfrm>
          <a:prstGeom prst="rect">
            <a:avLst/>
          </a:prstGeom>
          <a:ln>
            <a:noFill/>
          </a:ln>
          <a:effectLst>
            <a:softEdge rad="112500"/>
          </a:effectLst>
        </p:spPr>
      </p:pic>
    </p:spTree>
    <p:extLst>
      <p:ext uri="{BB962C8B-B14F-4D97-AF65-F5344CB8AC3E}">
        <p14:creationId xmlns:p14="http://schemas.microsoft.com/office/powerpoint/2010/main" val="32320948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6379029" cy="1143000"/>
          </a:xfrm>
        </p:spPr>
        <p:txBody>
          <a:bodyPr/>
          <a:lstStyle/>
          <a:p>
            <a:r>
              <a:rPr lang="en-US" b="1" dirty="0" smtClean="0"/>
              <a:t>Cleanliness Drive at HWCs</a:t>
            </a:r>
            <a:endParaRPr lang="en-US" b="1"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463" y="1417638"/>
            <a:ext cx="3844834" cy="5121277"/>
          </a:xfrm>
        </p:spPr>
      </p:pic>
      <p:sp>
        <p:nvSpPr>
          <p:cNvPr id="4" name="Slide Number Placeholder 3"/>
          <p:cNvSpPr>
            <a:spLocks noGrp="1"/>
          </p:cNvSpPr>
          <p:nvPr>
            <p:ph type="sldNum" sz="quarter" idx="10"/>
          </p:nvPr>
        </p:nvSpPr>
        <p:spPr/>
        <p:txBody>
          <a:bodyPr/>
          <a:lstStyle/>
          <a:p>
            <a:pPr fontAlgn="base">
              <a:spcBef>
                <a:spcPct val="0"/>
              </a:spcBef>
              <a:spcAft>
                <a:spcPct val="0"/>
              </a:spcAft>
            </a:pPr>
            <a:fld id="{09C4741C-1513-445B-8E8E-CEDDDFEC9D37}" type="slidenum">
              <a:rPr lang="en-US" altLang="en-US" smtClean="0">
                <a:solidFill>
                  <a:srgbClr val="002A6C"/>
                </a:solidFill>
                <a:cs typeface="Arial" panose="020B0604020202020204" pitchFamily="34" charset="0"/>
              </a:rPr>
              <a:pPr fontAlgn="base">
                <a:spcBef>
                  <a:spcPct val="0"/>
                </a:spcBef>
                <a:spcAft>
                  <a:spcPct val="0"/>
                </a:spcAft>
              </a:pPr>
              <a:t>11</a:t>
            </a:fld>
            <a:endParaRPr lang="en-US" altLang="en-US">
              <a:solidFill>
                <a:srgbClr val="002A6C"/>
              </a:solidFill>
              <a:cs typeface="Arial" panose="020B0604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4855" y="1417638"/>
            <a:ext cx="4402183" cy="5062279"/>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038" y="1417638"/>
            <a:ext cx="3784962" cy="5121277"/>
          </a:xfrm>
          <a:prstGeom prst="rect">
            <a:avLst/>
          </a:prstGeom>
        </p:spPr>
      </p:pic>
      <p:sp>
        <p:nvSpPr>
          <p:cNvPr id="9" name="Text Placeholder 4"/>
          <p:cNvSpPr txBox="1">
            <a:spLocks/>
          </p:cNvSpPr>
          <p:nvPr/>
        </p:nvSpPr>
        <p:spPr>
          <a:xfrm>
            <a:off x="8503920" y="274638"/>
            <a:ext cx="3688080" cy="1000406"/>
          </a:xfrm>
          <a:prstGeom prst="rect">
            <a:avLst/>
          </a:prstGeom>
        </p:spPr>
        <p:txBody>
          <a:bodyPr/>
          <a:lstStyle>
            <a:lvl1pPr marL="257175" indent="-257175" algn="l" rtl="0" eaLnBrk="0" fontAlgn="base" hangingPunct="0">
              <a:spcBef>
                <a:spcPct val="20000"/>
              </a:spcBef>
              <a:spcAft>
                <a:spcPct val="0"/>
              </a:spcAft>
              <a:buFont typeface="Arial" panose="020B0604020202020204" pitchFamily="34" charset="0"/>
              <a:buChar char="•"/>
              <a:defRPr sz="2400" kern="1200">
                <a:solidFill>
                  <a:srgbClr val="5F5F5F"/>
                </a:solidFill>
                <a:latin typeface="Gill Sans MT" panose="020B0502020104020203" pitchFamily="34" charset="0"/>
                <a:ea typeface="+mn-ea"/>
                <a:cs typeface="Arial" panose="020B0604020202020204" pitchFamily="34" charset="0"/>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rgbClr val="5F5F5F"/>
                </a:solidFill>
                <a:latin typeface="Gill Sans MT" panose="020B0502020104020203" pitchFamily="34" charset="0"/>
                <a:ea typeface="+mn-ea"/>
                <a:cs typeface="Arial" panose="020B0604020202020204" pitchFamily="34" charset="0"/>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rgbClr val="5F5F5F"/>
                </a:solidFill>
                <a:latin typeface="Gill Sans MT" panose="020B0502020104020203" pitchFamily="34" charset="0"/>
                <a:ea typeface="+mn-ea"/>
                <a:cs typeface="Arial" panose="020B0604020202020204" pitchFamily="34" charset="0"/>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rgbClr val="5F5F5F"/>
                </a:solidFill>
                <a:latin typeface="Gill Sans MT" panose="020B0502020104020203" pitchFamily="34" charset="0"/>
                <a:ea typeface="+mn-ea"/>
                <a:cs typeface="Arial" panose="020B0604020202020204" pitchFamily="34" charset="0"/>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rgbClr val="5F5F5F"/>
                </a:solidFill>
                <a:latin typeface="Gill Sans MT" panose="020B0502020104020203" pitchFamily="34" charset="0"/>
                <a:ea typeface="+mn-ea"/>
                <a:cs typeface="Arial" panose="020B0604020202020204" pitchFamily="34" charset="0"/>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indent="0">
              <a:buNone/>
            </a:pPr>
            <a:r>
              <a:rPr lang="en-US" sz="2000" b="1" dirty="0" smtClean="0">
                <a:solidFill>
                  <a:schemeClr val="accent4"/>
                </a:solidFill>
              </a:rPr>
              <a:t>Morning Walk initiated at HWCs</a:t>
            </a:r>
            <a:endParaRPr lang="en-US" sz="2000" b="1" dirty="0">
              <a:solidFill>
                <a:schemeClr val="accent4"/>
              </a:solidFill>
            </a:endParaRPr>
          </a:p>
        </p:txBody>
      </p:sp>
    </p:spTree>
    <p:extLst>
      <p:ext uri="{BB962C8B-B14F-4D97-AF65-F5344CB8AC3E}">
        <p14:creationId xmlns:p14="http://schemas.microsoft.com/office/powerpoint/2010/main" val="25969344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p:txBody>
          <a:bodyPr/>
          <a:lstStyle/>
          <a:p>
            <a:pPr fontAlgn="base">
              <a:spcBef>
                <a:spcPct val="0"/>
              </a:spcBef>
              <a:spcAft>
                <a:spcPct val="0"/>
              </a:spcAft>
            </a:pPr>
            <a:fld id="{A5252CD4-6719-4BA2-8EEC-7902B1813D29}" type="slidenum">
              <a:rPr lang="en-US" altLang="en-US" smtClean="0">
                <a:solidFill>
                  <a:srgbClr val="002A6C"/>
                </a:solidFill>
                <a:cs typeface="Arial" panose="020B0604020202020204" pitchFamily="34" charset="0"/>
              </a:rPr>
              <a:pPr fontAlgn="base">
                <a:spcBef>
                  <a:spcPct val="0"/>
                </a:spcBef>
                <a:spcAft>
                  <a:spcPct val="0"/>
                </a:spcAft>
              </a:pPr>
              <a:t>12</a:t>
            </a:fld>
            <a:endParaRPr lang="en-US" altLang="en-US" dirty="0">
              <a:solidFill>
                <a:srgbClr val="002A6C"/>
              </a:solidFill>
              <a:cs typeface="Arial" panose="020B0604020202020204" pitchFamily="34" charset="0"/>
            </a:endParaRPr>
          </a:p>
        </p:txBody>
      </p:sp>
      <p:pic>
        <p:nvPicPr>
          <p:cNvPr id="9" name="Content Placeholder 7"/>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4530635" y="1043757"/>
            <a:ext cx="6207034" cy="5677721"/>
          </a:xfrm>
          <a:prstGeom prst="rect">
            <a:avLst/>
          </a:prstGeom>
          <a:solidFill>
            <a:schemeClr val="bg2"/>
          </a:solidFill>
          <a:ln>
            <a:solidFill>
              <a:schemeClr val="tx2"/>
            </a:solidFill>
          </a:ln>
        </p:spPr>
      </p:pic>
      <p:sp>
        <p:nvSpPr>
          <p:cNvPr id="12" name="Title 1"/>
          <p:cNvSpPr txBox="1">
            <a:spLocks/>
          </p:cNvSpPr>
          <p:nvPr/>
        </p:nvSpPr>
        <p:spPr bwMode="auto">
          <a:xfrm>
            <a:off x="609600" y="143691"/>
            <a:ext cx="10972800" cy="769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rtl="0" eaLnBrk="0" fontAlgn="base" hangingPunct="0">
              <a:spcBef>
                <a:spcPct val="0"/>
              </a:spcBef>
              <a:spcAft>
                <a:spcPct val="0"/>
              </a:spcAft>
              <a:defRPr sz="2625" kern="1200">
                <a:solidFill>
                  <a:srgbClr val="002A6C"/>
                </a:solidFill>
                <a:latin typeface="Gill Sans MT" panose="020B0502020104020203" pitchFamily="34" charset="0"/>
                <a:ea typeface="+mj-ea"/>
                <a:cs typeface="Arial" panose="020B0604020202020204" pitchFamily="34" charset="0"/>
              </a:defRPr>
            </a:lvl1pPr>
            <a:lvl2pPr algn="ctr" rtl="0" eaLnBrk="0" fontAlgn="base" hangingPunct="0">
              <a:spcBef>
                <a:spcPct val="0"/>
              </a:spcBef>
              <a:spcAft>
                <a:spcPct val="0"/>
              </a:spcAft>
              <a:defRPr sz="2625">
                <a:solidFill>
                  <a:srgbClr val="002A6C"/>
                </a:solidFill>
                <a:latin typeface="Gill Sans MT" pitchFamily="34" charset="0"/>
                <a:cs typeface="Arial" charset="0"/>
              </a:defRPr>
            </a:lvl2pPr>
            <a:lvl3pPr algn="ctr" rtl="0" eaLnBrk="0" fontAlgn="base" hangingPunct="0">
              <a:spcBef>
                <a:spcPct val="0"/>
              </a:spcBef>
              <a:spcAft>
                <a:spcPct val="0"/>
              </a:spcAft>
              <a:defRPr sz="2625">
                <a:solidFill>
                  <a:srgbClr val="002A6C"/>
                </a:solidFill>
                <a:latin typeface="Gill Sans MT" pitchFamily="34" charset="0"/>
                <a:cs typeface="Arial" charset="0"/>
              </a:defRPr>
            </a:lvl3pPr>
            <a:lvl4pPr algn="ctr" rtl="0" eaLnBrk="0" fontAlgn="base" hangingPunct="0">
              <a:spcBef>
                <a:spcPct val="0"/>
              </a:spcBef>
              <a:spcAft>
                <a:spcPct val="0"/>
              </a:spcAft>
              <a:defRPr sz="2625">
                <a:solidFill>
                  <a:srgbClr val="002A6C"/>
                </a:solidFill>
                <a:latin typeface="Gill Sans MT" pitchFamily="34" charset="0"/>
                <a:cs typeface="Arial" charset="0"/>
              </a:defRPr>
            </a:lvl4pPr>
            <a:lvl5pPr algn="ctr" rtl="0" eaLnBrk="0" fontAlgn="base" hangingPunct="0">
              <a:spcBef>
                <a:spcPct val="0"/>
              </a:spcBef>
              <a:spcAft>
                <a:spcPct val="0"/>
              </a:spcAft>
              <a:defRPr sz="2625">
                <a:solidFill>
                  <a:srgbClr val="002A6C"/>
                </a:solidFill>
                <a:latin typeface="Gill Sans MT" pitchFamily="34" charset="0"/>
                <a:cs typeface="Arial" charset="0"/>
              </a:defRPr>
            </a:lvl5pPr>
            <a:lvl6pPr marL="342900" algn="ctr" rtl="0" eaLnBrk="1" fontAlgn="base" hangingPunct="1">
              <a:spcBef>
                <a:spcPct val="0"/>
              </a:spcBef>
              <a:spcAft>
                <a:spcPct val="0"/>
              </a:spcAft>
              <a:defRPr sz="2625">
                <a:solidFill>
                  <a:srgbClr val="002A6C"/>
                </a:solidFill>
                <a:latin typeface="Gill Sans MT" pitchFamily="34" charset="0"/>
                <a:cs typeface="Arial" charset="0"/>
              </a:defRPr>
            </a:lvl6pPr>
            <a:lvl7pPr marL="685800" algn="ctr" rtl="0" eaLnBrk="1" fontAlgn="base" hangingPunct="1">
              <a:spcBef>
                <a:spcPct val="0"/>
              </a:spcBef>
              <a:spcAft>
                <a:spcPct val="0"/>
              </a:spcAft>
              <a:defRPr sz="2625">
                <a:solidFill>
                  <a:srgbClr val="002A6C"/>
                </a:solidFill>
                <a:latin typeface="Gill Sans MT" pitchFamily="34" charset="0"/>
                <a:cs typeface="Arial" charset="0"/>
              </a:defRPr>
            </a:lvl7pPr>
            <a:lvl8pPr marL="1028700" algn="ctr" rtl="0" eaLnBrk="1" fontAlgn="base" hangingPunct="1">
              <a:spcBef>
                <a:spcPct val="0"/>
              </a:spcBef>
              <a:spcAft>
                <a:spcPct val="0"/>
              </a:spcAft>
              <a:defRPr sz="2625">
                <a:solidFill>
                  <a:srgbClr val="002A6C"/>
                </a:solidFill>
                <a:latin typeface="Gill Sans MT" pitchFamily="34" charset="0"/>
                <a:cs typeface="Arial" charset="0"/>
              </a:defRPr>
            </a:lvl8pPr>
            <a:lvl9pPr marL="1371600" algn="ctr" rtl="0" eaLnBrk="1" fontAlgn="base" hangingPunct="1">
              <a:spcBef>
                <a:spcPct val="0"/>
              </a:spcBef>
              <a:spcAft>
                <a:spcPct val="0"/>
              </a:spcAft>
              <a:defRPr sz="2625">
                <a:solidFill>
                  <a:srgbClr val="002A6C"/>
                </a:solidFill>
                <a:latin typeface="Gill Sans MT" pitchFamily="34" charset="0"/>
                <a:cs typeface="Arial" charset="0"/>
              </a:defRPr>
            </a:lvl9pPr>
          </a:lstStyle>
          <a:p>
            <a:r>
              <a:rPr lang="en-US" sz="2800" b="1" dirty="0" smtClean="0"/>
              <a:t>7 days Orientation on National Health Programs</a:t>
            </a:r>
            <a:endParaRPr lang="en-US" sz="2800" b="1" dirty="0"/>
          </a:p>
        </p:txBody>
      </p:sp>
      <p:sp>
        <p:nvSpPr>
          <p:cNvPr id="4" name="Text Placeholder 3"/>
          <p:cNvSpPr>
            <a:spLocks noGrp="1"/>
          </p:cNvSpPr>
          <p:nvPr>
            <p:ph type="body" idx="1"/>
          </p:nvPr>
        </p:nvSpPr>
        <p:spPr>
          <a:xfrm>
            <a:off x="609600" y="1535112"/>
            <a:ext cx="3753393" cy="3219767"/>
          </a:xfrm>
        </p:spPr>
        <p:txBody>
          <a:bodyPr/>
          <a:lstStyle/>
          <a:p>
            <a:r>
              <a:rPr lang="en-US" sz="2400" dirty="0" smtClean="0">
                <a:solidFill>
                  <a:schemeClr val="tx1"/>
                </a:solidFill>
              </a:rPr>
              <a:t>All the Program Officers were directed to take orientation classes and further they took classes as and when required as part of Continuing Education for CHN.</a:t>
            </a:r>
            <a:endParaRPr lang="en-US" sz="2400" dirty="0">
              <a:solidFill>
                <a:schemeClr val="tx1"/>
              </a:solidFill>
            </a:endParaRPr>
          </a:p>
        </p:txBody>
      </p:sp>
    </p:spTree>
    <p:extLst>
      <p:ext uri="{BB962C8B-B14F-4D97-AF65-F5344CB8AC3E}">
        <p14:creationId xmlns:p14="http://schemas.microsoft.com/office/powerpoint/2010/main" val="39001960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509452"/>
          </a:xfrm>
        </p:spPr>
        <p:txBody>
          <a:bodyPr>
            <a:normAutofit fontScale="90000"/>
          </a:bodyPr>
          <a:lstStyle/>
          <a:p>
            <a:r>
              <a:rPr lang="en-US" sz="2800" b="1" dirty="0" smtClean="0"/>
              <a:t>List of NHPs to orient &amp; train on as part of Continuing Education </a:t>
            </a:r>
            <a:endParaRPr lang="en-US" sz="2800" b="1" dirty="0"/>
          </a:p>
        </p:txBody>
      </p:sp>
      <p:sp>
        <p:nvSpPr>
          <p:cNvPr id="3" name="Content Placeholder 2"/>
          <p:cNvSpPr>
            <a:spLocks noGrp="1"/>
          </p:cNvSpPr>
          <p:nvPr>
            <p:ph idx="1"/>
          </p:nvPr>
        </p:nvSpPr>
        <p:spPr>
          <a:xfrm>
            <a:off x="300446" y="483327"/>
            <a:ext cx="11281954" cy="6238152"/>
          </a:xfrm>
        </p:spPr>
        <p:txBody>
          <a:bodyPr/>
          <a:lstStyle/>
          <a:p>
            <a:r>
              <a:rPr lang="en-US" sz="1800" b="1" dirty="0">
                <a:solidFill>
                  <a:schemeClr val="tx1"/>
                </a:solidFill>
              </a:rPr>
              <a:t>NLEP (National Leprosy Eradication Program</a:t>
            </a:r>
            <a:r>
              <a:rPr lang="en-US" sz="1800" b="1" dirty="0" smtClean="0">
                <a:solidFill>
                  <a:schemeClr val="tx1"/>
                </a:solidFill>
              </a:rPr>
              <a:t>)</a:t>
            </a:r>
          </a:p>
          <a:p>
            <a:r>
              <a:rPr lang="en-US" sz="1800" b="1" dirty="0">
                <a:solidFill>
                  <a:schemeClr val="tx1"/>
                </a:solidFill>
              </a:rPr>
              <a:t>RMNCHA (Reproductive, Maternal, Newborn, Child and Adolescent Health)</a:t>
            </a:r>
            <a:endParaRPr lang="en-US" sz="1800" b="1" dirty="0">
              <a:solidFill>
                <a:schemeClr val="tx1"/>
              </a:solidFill>
              <a:latin typeface="Calibri" panose="020F0502020204030204" pitchFamily="34" charset="0"/>
            </a:endParaRPr>
          </a:p>
          <a:p>
            <a:r>
              <a:rPr lang="en-US" sz="1800" b="1" dirty="0" err="1">
                <a:solidFill>
                  <a:schemeClr val="tx1"/>
                </a:solidFill>
              </a:rPr>
              <a:t>Ayushman</a:t>
            </a:r>
            <a:r>
              <a:rPr lang="en-US" sz="1800" b="1" dirty="0">
                <a:solidFill>
                  <a:schemeClr val="tx1"/>
                </a:solidFill>
              </a:rPr>
              <a:t> Bharat: Health and </a:t>
            </a:r>
            <a:r>
              <a:rPr lang="en-US" sz="1800" b="1" dirty="0" err="1">
                <a:solidFill>
                  <a:schemeClr val="tx1"/>
                </a:solidFill>
              </a:rPr>
              <a:t>wellnesss</a:t>
            </a:r>
            <a:r>
              <a:rPr lang="en-US" sz="1800" b="1" dirty="0">
                <a:solidFill>
                  <a:schemeClr val="tx1"/>
                </a:solidFill>
              </a:rPr>
              <a:t> and PMJAY</a:t>
            </a:r>
            <a:endParaRPr lang="en-US" sz="1800" b="1" dirty="0">
              <a:solidFill>
                <a:schemeClr val="tx1"/>
              </a:solidFill>
              <a:latin typeface="Calibri" panose="020F0502020204030204" pitchFamily="34" charset="0"/>
            </a:endParaRPr>
          </a:p>
          <a:p>
            <a:r>
              <a:rPr lang="en-US" sz="1800" b="1" dirty="0">
                <a:solidFill>
                  <a:schemeClr val="tx1"/>
                </a:solidFill>
              </a:rPr>
              <a:t>IDSP (Integrated Disease Surveillance </a:t>
            </a:r>
            <a:r>
              <a:rPr lang="en-US" sz="1800" b="1" dirty="0" err="1">
                <a:solidFill>
                  <a:schemeClr val="tx1"/>
                </a:solidFill>
              </a:rPr>
              <a:t>Programme</a:t>
            </a:r>
            <a:r>
              <a:rPr lang="en-US" sz="1800" b="1" dirty="0">
                <a:solidFill>
                  <a:schemeClr val="tx1"/>
                </a:solidFill>
              </a:rPr>
              <a:t>)</a:t>
            </a:r>
            <a:endParaRPr lang="en-US" sz="1800" b="1" dirty="0">
              <a:solidFill>
                <a:schemeClr val="tx1"/>
              </a:solidFill>
              <a:latin typeface="Calibri" panose="020F0502020204030204" pitchFamily="34" charset="0"/>
            </a:endParaRPr>
          </a:p>
          <a:p>
            <a:r>
              <a:rPr lang="en-US" sz="1800" b="1" dirty="0">
                <a:solidFill>
                  <a:schemeClr val="tx1"/>
                </a:solidFill>
              </a:rPr>
              <a:t>NIDDCP (National Iodine Deficiency Disorders Control </a:t>
            </a:r>
            <a:r>
              <a:rPr lang="en-US" sz="1800" b="1" dirty="0" err="1">
                <a:solidFill>
                  <a:schemeClr val="tx1"/>
                </a:solidFill>
              </a:rPr>
              <a:t>Programme</a:t>
            </a:r>
            <a:r>
              <a:rPr lang="en-US" sz="1800" b="1" dirty="0">
                <a:solidFill>
                  <a:schemeClr val="tx1"/>
                </a:solidFill>
              </a:rPr>
              <a:t>)</a:t>
            </a:r>
            <a:endParaRPr lang="en-US" sz="1800" b="1" dirty="0">
              <a:solidFill>
                <a:schemeClr val="tx1"/>
              </a:solidFill>
              <a:latin typeface="Calibri" panose="020F0502020204030204" pitchFamily="34" charset="0"/>
            </a:endParaRPr>
          </a:p>
          <a:p>
            <a:r>
              <a:rPr lang="en-US" sz="1800" b="1" dirty="0">
                <a:solidFill>
                  <a:schemeClr val="tx1"/>
                </a:solidFill>
              </a:rPr>
              <a:t>IEC </a:t>
            </a:r>
            <a:endParaRPr lang="en-US" sz="1800" b="1" dirty="0">
              <a:solidFill>
                <a:schemeClr val="tx1"/>
              </a:solidFill>
              <a:latin typeface="Calibri" panose="020F0502020204030204" pitchFamily="34" charset="0"/>
            </a:endParaRPr>
          </a:p>
          <a:p>
            <a:r>
              <a:rPr lang="en-US" sz="1800" b="1" dirty="0">
                <a:solidFill>
                  <a:schemeClr val="tx1"/>
                </a:solidFill>
              </a:rPr>
              <a:t>NVBDCP </a:t>
            </a:r>
            <a:r>
              <a:rPr lang="en-US" sz="1800" b="1" dirty="0" smtClean="0">
                <a:solidFill>
                  <a:schemeClr val="tx1"/>
                </a:solidFill>
              </a:rPr>
              <a:t> </a:t>
            </a:r>
            <a:r>
              <a:rPr lang="en-US" sz="1800" b="1" dirty="0">
                <a:solidFill>
                  <a:schemeClr val="tx1"/>
                </a:solidFill>
              </a:rPr>
              <a:t>&amp; NBCP (National Program for control of Blindness)</a:t>
            </a:r>
            <a:endParaRPr lang="en-US" sz="1800" b="1" dirty="0">
              <a:solidFill>
                <a:schemeClr val="tx1"/>
              </a:solidFill>
              <a:latin typeface="Calibri" panose="020F0502020204030204" pitchFamily="34" charset="0"/>
            </a:endParaRPr>
          </a:p>
          <a:p>
            <a:r>
              <a:rPr lang="en-US" sz="1800" b="1" dirty="0">
                <a:solidFill>
                  <a:schemeClr val="tx1"/>
                </a:solidFill>
              </a:rPr>
              <a:t>RBSK (</a:t>
            </a:r>
            <a:r>
              <a:rPr lang="en-US" sz="1800" b="1" dirty="0" err="1">
                <a:solidFill>
                  <a:schemeClr val="tx1"/>
                </a:solidFill>
              </a:rPr>
              <a:t>Rashtriya</a:t>
            </a:r>
            <a:r>
              <a:rPr lang="en-US" sz="1800" b="1" dirty="0">
                <a:solidFill>
                  <a:schemeClr val="tx1"/>
                </a:solidFill>
              </a:rPr>
              <a:t> Bal </a:t>
            </a:r>
            <a:r>
              <a:rPr lang="en-US" sz="1800" b="1" dirty="0" err="1">
                <a:solidFill>
                  <a:schemeClr val="tx1"/>
                </a:solidFill>
              </a:rPr>
              <a:t>Swasthya</a:t>
            </a:r>
            <a:r>
              <a:rPr lang="en-US" sz="1800" b="1" dirty="0">
                <a:solidFill>
                  <a:schemeClr val="tx1"/>
                </a:solidFill>
              </a:rPr>
              <a:t> </a:t>
            </a:r>
            <a:r>
              <a:rPr lang="en-US" sz="1800" b="1" dirty="0" err="1">
                <a:solidFill>
                  <a:schemeClr val="tx1"/>
                </a:solidFill>
              </a:rPr>
              <a:t>Karyakram</a:t>
            </a:r>
            <a:r>
              <a:rPr lang="en-US" sz="1800" b="1" dirty="0">
                <a:solidFill>
                  <a:schemeClr val="tx1"/>
                </a:solidFill>
              </a:rPr>
              <a:t>) &amp; RKSK (</a:t>
            </a:r>
            <a:r>
              <a:rPr lang="en-US" sz="1800" b="1" dirty="0" err="1">
                <a:solidFill>
                  <a:schemeClr val="tx1"/>
                </a:solidFill>
              </a:rPr>
              <a:t>Rashtriya</a:t>
            </a:r>
            <a:r>
              <a:rPr lang="en-US" sz="1800" b="1" dirty="0">
                <a:solidFill>
                  <a:schemeClr val="tx1"/>
                </a:solidFill>
              </a:rPr>
              <a:t> </a:t>
            </a:r>
            <a:r>
              <a:rPr lang="en-US" sz="1800" b="1" dirty="0" err="1">
                <a:solidFill>
                  <a:schemeClr val="tx1"/>
                </a:solidFill>
              </a:rPr>
              <a:t>Kishor</a:t>
            </a:r>
            <a:r>
              <a:rPr lang="en-US" sz="1800" b="1" dirty="0">
                <a:solidFill>
                  <a:schemeClr val="tx1"/>
                </a:solidFill>
              </a:rPr>
              <a:t> </a:t>
            </a:r>
            <a:r>
              <a:rPr lang="en-US" sz="1800" b="1" dirty="0" err="1">
                <a:solidFill>
                  <a:schemeClr val="tx1"/>
                </a:solidFill>
              </a:rPr>
              <a:t>Swasthya</a:t>
            </a:r>
            <a:r>
              <a:rPr lang="en-US" sz="1800" b="1" dirty="0">
                <a:solidFill>
                  <a:schemeClr val="tx1"/>
                </a:solidFill>
              </a:rPr>
              <a:t> </a:t>
            </a:r>
            <a:r>
              <a:rPr lang="en-US" sz="1800" b="1" dirty="0" err="1">
                <a:solidFill>
                  <a:schemeClr val="tx1"/>
                </a:solidFill>
              </a:rPr>
              <a:t>Karyakram</a:t>
            </a:r>
            <a:r>
              <a:rPr lang="en-US" sz="1800" b="1" dirty="0">
                <a:solidFill>
                  <a:schemeClr val="tx1"/>
                </a:solidFill>
              </a:rPr>
              <a:t> </a:t>
            </a:r>
            <a:r>
              <a:rPr lang="en-US" sz="1800" b="1" dirty="0" smtClean="0">
                <a:solidFill>
                  <a:schemeClr val="tx1"/>
                </a:solidFill>
              </a:rPr>
              <a:t>)</a:t>
            </a:r>
          </a:p>
          <a:p>
            <a:r>
              <a:rPr lang="en-US" sz="1800" b="1" dirty="0">
                <a:solidFill>
                  <a:schemeClr val="tx1"/>
                </a:solidFill>
              </a:rPr>
              <a:t>NCD (Non Communicable disease</a:t>
            </a:r>
            <a:r>
              <a:rPr lang="en-US" sz="1800" b="1" dirty="0" smtClean="0">
                <a:solidFill>
                  <a:schemeClr val="tx1"/>
                </a:solidFill>
              </a:rPr>
              <a:t>)</a:t>
            </a:r>
          </a:p>
          <a:p>
            <a:r>
              <a:rPr lang="en-US" sz="1800" b="1" dirty="0" smtClean="0">
                <a:solidFill>
                  <a:schemeClr val="tx1"/>
                </a:solidFill>
              </a:rPr>
              <a:t>CP (Community Process)</a:t>
            </a:r>
            <a:endParaRPr lang="en-US" sz="1800" b="1" dirty="0" smtClean="0">
              <a:solidFill>
                <a:schemeClr val="tx1"/>
              </a:solidFill>
              <a:latin typeface="Calibri" panose="020F0502020204030204" pitchFamily="34" charset="0"/>
            </a:endParaRPr>
          </a:p>
          <a:p>
            <a:r>
              <a:rPr lang="en-US" sz="1800" b="1" dirty="0" smtClean="0">
                <a:solidFill>
                  <a:schemeClr val="tx1"/>
                </a:solidFill>
              </a:rPr>
              <a:t>AYUSH/ Wellness activities</a:t>
            </a:r>
            <a:endParaRPr lang="en-US" sz="1800" b="1" dirty="0" smtClean="0">
              <a:solidFill>
                <a:schemeClr val="tx1"/>
              </a:solidFill>
              <a:latin typeface="Calibri" panose="020F0502020204030204" pitchFamily="34" charset="0"/>
            </a:endParaRPr>
          </a:p>
          <a:p>
            <a:r>
              <a:rPr lang="en-US" sz="1800" b="1" dirty="0" smtClean="0">
                <a:solidFill>
                  <a:schemeClr val="tx1"/>
                </a:solidFill>
              </a:rPr>
              <a:t>RNTCP (Revised National Tuberculosis Control Programme)</a:t>
            </a:r>
            <a:endParaRPr lang="en-US" sz="1800" b="1" dirty="0" smtClean="0">
              <a:solidFill>
                <a:schemeClr val="tx1"/>
              </a:solidFill>
              <a:latin typeface="Calibri" panose="020F0502020204030204" pitchFamily="34" charset="0"/>
            </a:endParaRPr>
          </a:p>
          <a:p>
            <a:r>
              <a:rPr lang="en-US" sz="1800" b="1" dirty="0" smtClean="0">
                <a:solidFill>
                  <a:schemeClr val="tx1"/>
                </a:solidFill>
              </a:rPr>
              <a:t>Quality Assurance</a:t>
            </a:r>
            <a:endParaRPr lang="en-US" sz="1800" b="1" dirty="0" smtClean="0">
              <a:solidFill>
                <a:schemeClr val="tx1"/>
              </a:solidFill>
              <a:latin typeface="Calibri" panose="020F0502020204030204" pitchFamily="34" charset="0"/>
            </a:endParaRPr>
          </a:p>
          <a:p>
            <a:r>
              <a:rPr lang="en-US" sz="1800" b="1" dirty="0" smtClean="0">
                <a:solidFill>
                  <a:schemeClr val="tx1"/>
                </a:solidFill>
              </a:rPr>
              <a:t>NHM (National Health Mission) &amp; flexi pool</a:t>
            </a:r>
            <a:endParaRPr lang="en-US" sz="1800" b="1" dirty="0" smtClean="0">
              <a:solidFill>
                <a:schemeClr val="tx1"/>
              </a:solidFill>
              <a:latin typeface="Calibri" panose="020F0502020204030204" pitchFamily="34" charset="0"/>
            </a:endParaRPr>
          </a:p>
          <a:p>
            <a:r>
              <a:rPr lang="en-US" sz="1800" b="1" dirty="0" smtClean="0">
                <a:solidFill>
                  <a:schemeClr val="tx1"/>
                </a:solidFill>
              </a:rPr>
              <a:t>UIP (Universal Immunization Program)</a:t>
            </a:r>
            <a:endParaRPr lang="en-US" sz="1800" b="1" dirty="0" smtClean="0">
              <a:solidFill>
                <a:schemeClr val="tx1"/>
              </a:solidFill>
              <a:latin typeface="Calibri" panose="020F0502020204030204" pitchFamily="34" charset="0"/>
            </a:endParaRPr>
          </a:p>
          <a:p>
            <a:r>
              <a:rPr lang="en-US" sz="1800" b="1" dirty="0" smtClean="0">
                <a:solidFill>
                  <a:schemeClr val="tx1"/>
                </a:solidFill>
              </a:rPr>
              <a:t>HMIS (Health Management Information System)</a:t>
            </a:r>
            <a:endParaRPr lang="en-US" sz="1800" b="1" dirty="0" smtClean="0">
              <a:solidFill>
                <a:schemeClr val="tx1"/>
              </a:solidFill>
              <a:latin typeface="Calibri" panose="020F0502020204030204" pitchFamily="34" charset="0"/>
            </a:endParaRPr>
          </a:p>
          <a:p>
            <a:r>
              <a:rPr lang="en-US" sz="1800" b="1" dirty="0" smtClean="0">
                <a:solidFill>
                  <a:schemeClr val="tx1"/>
                </a:solidFill>
              </a:rPr>
              <a:t>Mental Health Program</a:t>
            </a:r>
          </a:p>
          <a:p>
            <a:r>
              <a:rPr lang="en-US" sz="1800" b="1" dirty="0" smtClean="0">
                <a:solidFill>
                  <a:schemeClr val="tx1"/>
                </a:solidFill>
              </a:rPr>
              <a:t>CHSO (Central Health Stores organization)</a:t>
            </a:r>
          </a:p>
          <a:p>
            <a:r>
              <a:rPr lang="en-US" sz="1800" b="1" dirty="0" smtClean="0">
                <a:solidFill>
                  <a:schemeClr val="tx1"/>
                </a:solidFill>
                <a:latin typeface="Calibri" panose="020F0502020204030204" pitchFamily="34" charset="0"/>
              </a:rPr>
              <a:t>CATCH  &amp; other  state Programme towards UHC in Sikkim.</a:t>
            </a:r>
          </a:p>
          <a:p>
            <a:endParaRPr lang="en-US" sz="1600" dirty="0">
              <a:solidFill>
                <a:srgbClr val="000000"/>
              </a:solidFill>
              <a:latin typeface="Calibri" panose="020F0502020204030204" pitchFamily="34" charset="0"/>
            </a:endParaRPr>
          </a:p>
          <a:p>
            <a:endParaRPr lang="en-US" sz="1600" dirty="0">
              <a:solidFill>
                <a:srgbClr val="000000"/>
              </a:solidFill>
              <a:latin typeface="Calibri" panose="020F0502020204030204" pitchFamily="34" charset="0"/>
            </a:endParaRPr>
          </a:p>
          <a:p>
            <a:endParaRPr lang="en-US" sz="1600" dirty="0"/>
          </a:p>
        </p:txBody>
      </p:sp>
      <p:sp>
        <p:nvSpPr>
          <p:cNvPr id="4" name="Slide Number Placeholder 3"/>
          <p:cNvSpPr>
            <a:spLocks noGrp="1"/>
          </p:cNvSpPr>
          <p:nvPr>
            <p:ph type="sldNum" sz="quarter" idx="10"/>
          </p:nvPr>
        </p:nvSpPr>
        <p:spPr/>
        <p:txBody>
          <a:bodyPr/>
          <a:lstStyle/>
          <a:p>
            <a:pPr fontAlgn="base">
              <a:spcBef>
                <a:spcPct val="0"/>
              </a:spcBef>
              <a:spcAft>
                <a:spcPct val="0"/>
              </a:spcAft>
            </a:pPr>
            <a:fld id="{09C4741C-1513-445B-8E8E-CEDDDFEC9D37}" type="slidenum">
              <a:rPr lang="en-US" altLang="en-US" smtClean="0">
                <a:solidFill>
                  <a:srgbClr val="002A6C"/>
                </a:solidFill>
                <a:cs typeface="Arial" panose="020B0604020202020204" pitchFamily="34" charset="0"/>
              </a:rPr>
              <a:pPr fontAlgn="base">
                <a:spcBef>
                  <a:spcPct val="0"/>
                </a:spcBef>
                <a:spcAft>
                  <a:spcPct val="0"/>
                </a:spcAft>
              </a:pPr>
              <a:t>13</a:t>
            </a:fld>
            <a:endParaRPr lang="en-US" altLang="en-US">
              <a:solidFill>
                <a:srgbClr val="002A6C"/>
              </a:solidFill>
              <a:cs typeface="Arial" panose="020B0604020202020204" pitchFamily="34" charset="0"/>
            </a:endParaRPr>
          </a:p>
        </p:txBody>
      </p:sp>
    </p:spTree>
    <p:extLst>
      <p:ext uri="{BB962C8B-B14F-4D97-AF65-F5344CB8AC3E}">
        <p14:creationId xmlns:p14="http://schemas.microsoft.com/office/powerpoint/2010/main" val="15036421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443819"/>
          </a:xfrm>
        </p:spPr>
        <p:txBody>
          <a:bodyPr>
            <a:normAutofit fontScale="90000"/>
          </a:bodyPr>
          <a:lstStyle/>
          <a:p>
            <a:r>
              <a:rPr lang="en-US" sz="2800" b="1" dirty="0"/>
              <a:t>Weekly Schedule for Orientation on National Health programs</a:t>
            </a:r>
            <a:endParaRPr lang="en-US" b="1" dirty="0"/>
          </a:p>
        </p:txBody>
      </p:sp>
      <p:graphicFrame>
        <p:nvGraphicFramePr>
          <p:cNvPr id="3" name="Table 2"/>
          <p:cNvGraphicFramePr>
            <a:graphicFrameLocks noGrp="1"/>
          </p:cNvGraphicFramePr>
          <p:nvPr>
            <p:extLst>
              <p:ext uri="{D42A27DB-BD31-4B8C-83A1-F6EECF244321}">
                <p14:modId xmlns:p14="http://schemas.microsoft.com/office/powerpoint/2010/main" val="3307503063"/>
              </p:ext>
            </p:extLst>
          </p:nvPr>
        </p:nvGraphicFramePr>
        <p:xfrm>
          <a:off x="886691" y="1188719"/>
          <a:ext cx="10474036" cy="4913516"/>
        </p:xfrm>
        <a:graphic>
          <a:graphicData uri="http://schemas.openxmlformats.org/drawingml/2006/table">
            <a:tbl>
              <a:tblPr>
                <a:tableStyleId>{5C22544A-7EE6-4342-B048-85BDC9FD1C3A}</a:tableStyleId>
              </a:tblPr>
              <a:tblGrid>
                <a:gridCol w="1480108">
                  <a:extLst>
                    <a:ext uri="{9D8B030D-6E8A-4147-A177-3AD203B41FA5}">
                      <a16:colId xmlns:a16="http://schemas.microsoft.com/office/drawing/2014/main" val="247360727"/>
                    </a:ext>
                  </a:extLst>
                </a:gridCol>
                <a:gridCol w="1483885">
                  <a:extLst>
                    <a:ext uri="{9D8B030D-6E8A-4147-A177-3AD203B41FA5}">
                      <a16:colId xmlns:a16="http://schemas.microsoft.com/office/drawing/2014/main" val="773558335"/>
                    </a:ext>
                  </a:extLst>
                </a:gridCol>
                <a:gridCol w="1449902">
                  <a:extLst>
                    <a:ext uri="{9D8B030D-6E8A-4147-A177-3AD203B41FA5}">
                      <a16:colId xmlns:a16="http://schemas.microsoft.com/office/drawing/2014/main" val="1484545650"/>
                    </a:ext>
                  </a:extLst>
                </a:gridCol>
                <a:gridCol w="1449902">
                  <a:extLst>
                    <a:ext uri="{9D8B030D-6E8A-4147-A177-3AD203B41FA5}">
                      <a16:colId xmlns:a16="http://schemas.microsoft.com/office/drawing/2014/main" val="2576454463"/>
                    </a:ext>
                  </a:extLst>
                </a:gridCol>
                <a:gridCol w="1374388">
                  <a:extLst>
                    <a:ext uri="{9D8B030D-6E8A-4147-A177-3AD203B41FA5}">
                      <a16:colId xmlns:a16="http://schemas.microsoft.com/office/drawing/2014/main" val="3759046920"/>
                    </a:ext>
                  </a:extLst>
                </a:gridCol>
                <a:gridCol w="1616038">
                  <a:extLst>
                    <a:ext uri="{9D8B030D-6E8A-4147-A177-3AD203B41FA5}">
                      <a16:colId xmlns:a16="http://schemas.microsoft.com/office/drawing/2014/main" val="3571420265"/>
                    </a:ext>
                  </a:extLst>
                </a:gridCol>
                <a:gridCol w="1619813">
                  <a:extLst>
                    <a:ext uri="{9D8B030D-6E8A-4147-A177-3AD203B41FA5}">
                      <a16:colId xmlns:a16="http://schemas.microsoft.com/office/drawing/2014/main" val="4259262267"/>
                    </a:ext>
                  </a:extLst>
                </a:gridCol>
              </a:tblGrid>
              <a:tr h="196837">
                <a:tc gridSpan="7">
                  <a:txBody>
                    <a:bodyPr/>
                    <a:lstStyle/>
                    <a:p>
                      <a:pPr algn="ctr" fontAlgn="ctr"/>
                      <a:r>
                        <a:rPr lang="en-US" sz="1100" u="none" strike="noStrike" dirty="0">
                          <a:effectLst/>
                        </a:rPr>
                        <a:t>STNM Hospital, Program Study Centers Certificate Course for Community Health, weekly time table (November 2018)</a:t>
                      </a:r>
                      <a:endParaRPr lang="en-US" sz="1100" b="0" i="0" u="none" strike="noStrike" dirty="0">
                        <a:solidFill>
                          <a:srgbClr val="000000"/>
                        </a:solidFill>
                        <a:effectLst/>
                        <a:latin typeface="Calibri" panose="020F0502020204030204" pitchFamily="34" charset="0"/>
                      </a:endParaRPr>
                    </a:p>
                  </a:txBody>
                  <a:tcPr marL="9382" marR="9382" marT="9382"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22307788"/>
                  </a:ext>
                </a:extLst>
              </a:tr>
              <a:tr h="201301">
                <a:tc>
                  <a:txBody>
                    <a:bodyPr/>
                    <a:lstStyle/>
                    <a:p>
                      <a:pPr algn="l" fontAlgn="b"/>
                      <a:r>
                        <a:rPr lang="en-US" sz="1100" u="none" strike="noStrike">
                          <a:effectLst/>
                        </a:rPr>
                        <a:t>TIME</a:t>
                      </a:r>
                      <a:endParaRPr lang="en-US" sz="1100" b="0" i="0" u="none" strike="noStrike">
                        <a:solidFill>
                          <a:srgbClr val="000000"/>
                        </a:solidFill>
                        <a:effectLst/>
                        <a:latin typeface="Calibri" panose="020F0502020204030204" pitchFamily="34" charset="0"/>
                      </a:endParaRPr>
                    </a:p>
                  </a:txBody>
                  <a:tcPr marL="9382" marR="9382" marT="9382" marB="0" anchor="b"/>
                </a:tc>
                <a:tc>
                  <a:txBody>
                    <a:bodyPr/>
                    <a:lstStyle/>
                    <a:p>
                      <a:pPr algn="l" fontAlgn="b"/>
                      <a:r>
                        <a:rPr lang="en-US" sz="1100" u="none" strike="noStrike">
                          <a:effectLst/>
                        </a:rPr>
                        <a:t>23/11/18</a:t>
                      </a:r>
                      <a:endParaRPr lang="en-US" sz="1100" b="0" i="0" u="none" strike="noStrike">
                        <a:solidFill>
                          <a:srgbClr val="000000"/>
                        </a:solidFill>
                        <a:effectLst/>
                        <a:latin typeface="Calibri" panose="020F0502020204030204" pitchFamily="34" charset="0"/>
                      </a:endParaRPr>
                    </a:p>
                  </a:txBody>
                  <a:tcPr marL="9382" marR="9382" marT="9382" marB="0" anchor="b"/>
                </a:tc>
                <a:tc>
                  <a:txBody>
                    <a:bodyPr/>
                    <a:lstStyle/>
                    <a:p>
                      <a:pPr algn="l" fontAlgn="b"/>
                      <a:r>
                        <a:rPr lang="en-US" sz="1100" u="none" strike="noStrike">
                          <a:effectLst/>
                        </a:rPr>
                        <a:t>24/11/18</a:t>
                      </a:r>
                      <a:endParaRPr lang="en-US" sz="1100" b="0" i="0" u="none" strike="noStrike">
                        <a:solidFill>
                          <a:srgbClr val="000000"/>
                        </a:solidFill>
                        <a:effectLst/>
                        <a:latin typeface="Calibri" panose="020F0502020204030204" pitchFamily="34" charset="0"/>
                      </a:endParaRPr>
                    </a:p>
                  </a:txBody>
                  <a:tcPr marL="9382" marR="9382" marT="9382" marB="0" anchor="b"/>
                </a:tc>
                <a:tc>
                  <a:txBody>
                    <a:bodyPr/>
                    <a:lstStyle/>
                    <a:p>
                      <a:pPr algn="l" fontAlgn="b"/>
                      <a:r>
                        <a:rPr lang="en-US" sz="1100" u="none" strike="noStrike">
                          <a:effectLst/>
                        </a:rPr>
                        <a:t>26/11/18</a:t>
                      </a:r>
                      <a:endParaRPr lang="en-US" sz="1100" b="0" i="0" u="none" strike="noStrike">
                        <a:solidFill>
                          <a:srgbClr val="000000"/>
                        </a:solidFill>
                        <a:effectLst/>
                        <a:latin typeface="Calibri" panose="020F0502020204030204" pitchFamily="34" charset="0"/>
                      </a:endParaRPr>
                    </a:p>
                  </a:txBody>
                  <a:tcPr marL="9382" marR="9382" marT="9382" marB="0" anchor="b"/>
                </a:tc>
                <a:tc>
                  <a:txBody>
                    <a:bodyPr/>
                    <a:lstStyle/>
                    <a:p>
                      <a:pPr algn="l" fontAlgn="b"/>
                      <a:r>
                        <a:rPr lang="en-US" sz="1100" u="none" strike="noStrike">
                          <a:effectLst/>
                        </a:rPr>
                        <a:t>27/11/18</a:t>
                      </a:r>
                      <a:endParaRPr lang="en-US" sz="1100" b="0" i="0" u="none" strike="noStrike">
                        <a:solidFill>
                          <a:srgbClr val="000000"/>
                        </a:solidFill>
                        <a:effectLst/>
                        <a:latin typeface="Calibri" panose="020F0502020204030204" pitchFamily="34" charset="0"/>
                      </a:endParaRPr>
                    </a:p>
                  </a:txBody>
                  <a:tcPr marL="9382" marR="9382" marT="9382" marB="0" anchor="b"/>
                </a:tc>
                <a:tc>
                  <a:txBody>
                    <a:bodyPr/>
                    <a:lstStyle/>
                    <a:p>
                      <a:pPr algn="l" fontAlgn="b"/>
                      <a:r>
                        <a:rPr lang="en-US" sz="1100" u="none" strike="noStrike">
                          <a:effectLst/>
                        </a:rPr>
                        <a:t>28/11/18</a:t>
                      </a:r>
                      <a:endParaRPr lang="en-US" sz="1100" b="0" i="0" u="none" strike="noStrike">
                        <a:solidFill>
                          <a:srgbClr val="000000"/>
                        </a:solidFill>
                        <a:effectLst/>
                        <a:latin typeface="Calibri" panose="020F0502020204030204" pitchFamily="34" charset="0"/>
                      </a:endParaRPr>
                    </a:p>
                  </a:txBody>
                  <a:tcPr marL="9382" marR="9382" marT="9382" marB="0" anchor="b"/>
                </a:tc>
                <a:tc>
                  <a:txBody>
                    <a:bodyPr/>
                    <a:lstStyle/>
                    <a:p>
                      <a:pPr algn="l" fontAlgn="b"/>
                      <a:r>
                        <a:rPr lang="en-US" sz="1100" u="none" strike="noStrike">
                          <a:effectLst/>
                        </a:rPr>
                        <a:t>29/11/18</a:t>
                      </a:r>
                      <a:endParaRPr lang="en-US" sz="1100" b="0" i="0" u="none" strike="noStrike">
                        <a:solidFill>
                          <a:srgbClr val="000000"/>
                        </a:solidFill>
                        <a:effectLst/>
                        <a:latin typeface="Calibri" panose="020F0502020204030204" pitchFamily="34" charset="0"/>
                      </a:endParaRPr>
                    </a:p>
                  </a:txBody>
                  <a:tcPr marL="9382" marR="9382" marT="9382" marB="0" anchor="b"/>
                </a:tc>
                <a:extLst>
                  <a:ext uri="{0D108BD9-81ED-4DB2-BD59-A6C34878D82A}">
                    <a16:rowId xmlns:a16="http://schemas.microsoft.com/office/drawing/2014/main" val="450745716"/>
                  </a:ext>
                </a:extLst>
              </a:tr>
              <a:tr h="1089106">
                <a:tc rowSpan="2">
                  <a:txBody>
                    <a:bodyPr/>
                    <a:lstStyle/>
                    <a:p>
                      <a:pPr algn="ctr" fontAlgn="ctr"/>
                      <a:r>
                        <a:rPr lang="en-US" sz="1100" u="none" strike="noStrike">
                          <a:effectLst/>
                        </a:rPr>
                        <a:t>9:00 AM to 11:00 AM</a:t>
                      </a:r>
                      <a:endParaRPr lang="en-US" sz="1100" b="0" i="0" u="none" strike="noStrike">
                        <a:solidFill>
                          <a:srgbClr val="000000"/>
                        </a:solidFill>
                        <a:effectLst/>
                        <a:latin typeface="Calibri" panose="020F0502020204030204" pitchFamily="34" charset="0"/>
                      </a:endParaRPr>
                    </a:p>
                  </a:txBody>
                  <a:tcPr marL="9382" marR="9382" marT="9382" marB="0" anchor="ctr"/>
                </a:tc>
                <a:tc>
                  <a:txBody>
                    <a:bodyPr/>
                    <a:lstStyle/>
                    <a:p>
                      <a:pPr algn="ctr" fontAlgn="t"/>
                      <a:r>
                        <a:rPr lang="en-US" sz="1100" u="none" strike="noStrike">
                          <a:effectLst/>
                        </a:rPr>
                        <a:t>General Discussion on Clinical Posting findings and Partograph </a:t>
                      </a:r>
                      <a:endParaRPr lang="en-US" sz="1100" b="0" i="0" u="none" strike="noStrike">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dirty="0">
                          <a:effectLst/>
                        </a:rPr>
                        <a:t>NLEP (National Leprosy Eradication Program)</a:t>
                      </a:r>
                      <a:endParaRPr lang="en-US" sz="1100" b="0" i="0" u="none" strike="noStrike" dirty="0">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dirty="0">
                          <a:effectLst/>
                        </a:rPr>
                        <a:t>RMNCHA (Reproductive, Maternal, Newborn, Child and Adolescent Health)</a:t>
                      </a:r>
                      <a:endParaRPr lang="en-US" sz="1100" b="0" i="0" u="none" strike="noStrike" dirty="0">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dirty="0" err="1">
                          <a:effectLst/>
                        </a:rPr>
                        <a:t>Ayushman</a:t>
                      </a:r>
                      <a:r>
                        <a:rPr lang="en-US" sz="1100" u="none" strike="noStrike" dirty="0">
                          <a:effectLst/>
                        </a:rPr>
                        <a:t> Bharat: Health and </a:t>
                      </a:r>
                      <a:r>
                        <a:rPr lang="en-US" sz="1100" u="none" strike="noStrike" dirty="0" err="1">
                          <a:effectLst/>
                        </a:rPr>
                        <a:t>wellnesss</a:t>
                      </a:r>
                      <a:r>
                        <a:rPr lang="en-US" sz="1100" u="none" strike="noStrike" dirty="0">
                          <a:effectLst/>
                        </a:rPr>
                        <a:t> and PMJAY</a:t>
                      </a:r>
                      <a:endParaRPr lang="en-US" sz="1100" b="0" i="0" u="none" strike="noStrike" dirty="0">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dirty="0">
                          <a:effectLst/>
                        </a:rPr>
                        <a:t>IDSP (Integrated Disease Surveillance </a:t>
                      </a:r>
                      <a:r>
                        <a:rPr lang="en-US" sz="1100" u="none" strike="noStrike" dirty="0" err="1">
                          <a:effectLst/>
                        </a:rPr>
                        <a:t>Programme</a:t>
                      </a:r>
                      <a:r>
                        <a:rPr lang="en-US" sz="1100" u="none" strike="noStrike" dirty="0">
                          <a:effectLst/>
                        </a:rPr>
                        <a:t>)</a:t>
                      </a:r>
                      <a:endParaRPr lang="en-US" sz="1100" b="0" i="0" u="none" strike="noStrike" dirty="0">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dirty="0">
                          <a:effectLst/>
                        </a:rPr>
                        <a:t>NIDDCP (National Iodine Deficiency Disorders Control </a:t>
                      </a:r>
                      <a:r>
                        <a:rPr lang="en-US" sz="1100" u="none" strike="noStrike" dirty="0" err="1">
                          <a:effectLst/>
                        </a:rPr>
                        <a:t>Programme</a:t>
                      </a:r>
                      <a:r>
                        <a:rPr lang="en-US" sz="1100" u="none" strike="noStrike" dirty="0">
                          <a:effectLst/>
                        </a:rPr>
                        <a:t>)</a:t>
                      </a:r>
                      <a:endParaRPr lang="en-US" sz="1100" b="0" i="0" u="none" strike="noStrike" dirty="0">
                        <a:solidFill>
                          <a:srgbClr val="000000"/>
                        </a:solidFill>
                        <a:effectLst/>
                        <a:latin typeface="Calibri" panose="020F0502020204030204" pitchFamily="34" charset="0"/>
                      </a:endParaRPr>
                    </a:p>
                  </a:txBody>
                  <a:tcPr marL="9382" marR="9382" marT="9382" marB="0"/>
                </a:tc>
                <a:extLst>
                  <a:ext uri="{0D108BD9-81ED-4DB2-BD59-A6C34878D82A}">
                    <a16:rowId xmlns:a16="http://schemas.microsoft.com/office/drawing/2014/main" val="1465123450"/>
                  </a:ext>
                </a:extLst>
              </a:tr>
              <a:tr h="422729">
                <a:tc vMerge="1">
                  <a:txBody>
                    <a:bodyPr/>
                    <a:lstStyle/>
                    <a:p>
                      <a:endParaRPr lang="en-US"/>
                    </a:p>
                  </a:txBody>
                  <a:tcPr/>
                </a:tc>
                <a:tc>
                  <a:txBody>
                    <a:bodyPr/>
                    <a:lstStyle/>
                    <a:p>
                      <a:pPr algn="l" fontAlgn="t"/>
                      <a:r>
                        <a:rPr lang="en-US" sz="1100" u="none" strike="noStrike">
                          <a:effectLst/>
                        </a:rPr>
                        <a:t>Ms Lalita Rai</a:t>
                      </a:r>
                      <a:endParaRPr lang="en-US" sz="1100" b="0" i="0" u="none" strike="noStrike">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a:effectLst/>
                        </a:rPr>
                        <a:t>Dr. Raj Prabha Moktan</a:t>
                      </a:r>
                      <a:endParaRPr lang="en-US" sz="1100" b="0" i="0" u="none" strike="noStrike">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a:effectLst/>
                        </a:rPr>
                        <a:t>Dr. N. Shenga</a:t>
                      </a:r>
                      <a:endParaRPr lang="en-US" sz="1100" b="0" i="0" u="none" strike="noStrike">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a:effectLst/>
                        </a:rPr>
                        <a:t>Dr M.L. Lepcha </a:t>
                      </a:r>
                      <a:endParaRPr lang="en-US" sz="1100" b="0" i="0" u="none" strike="noStrike">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a:effectLst/>
                        </a:rPr>
                        <a:t>Dr. Y. Changapa</a:t>
                      </a:r>
                      <a:endParaRPr lang="en-US" sz="1100" b="0" i="0" u="none" strike="noStrike">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a:effectLst/>
                        </a:rPr>
                        <a:t>Dr. Y. Changapa</a:t>
                      </a:r>
                      <a:endParaRPr lang="en-US" sz="1100" b="0" i="0" u="none" strike="noStrike">
                        <a:solidFill>
                          <a:srgbClr val="000000"/>
                        </a:solidFill>
                        <a:effectLst/>
                        <a:latin typeface="Calibri" panose="020F0502020204030204" pitchFamily="34" charset="0"/>
                      </a:endParaRPr>
                    </a:p>
                  </a:txBody>
                  <a:tcPr marL="9382" marR="9382" marT="9382" marB="0"/>
                </a:tc>
                <a:extLst>
                  <a:ext uri="{0D108BD9-81ED-4DB2-BD59-A6C34878D82A}">
                    <a16:rowId xmlns:a16="http://schemas.microsoft.com/office/drawing/2014/main" val="2750351868"/>
                  </a:ext>
                </a:extLst>
              </a:tr>
              <a:tr h="1268948">
                <a:tc rowSpan="2">
                  <a:txBody>
                    <a:bodyPr/>
                    <a:lstStyle/>
                    <a:p>
                      <a:pPr algn="ctr" fontAlgn="ctr"/>
                      <a:r>
                        <a:rPr lang="en-US" sz="1100" u="none" strike="noStrike">
                          <a:effectLst/>
                        </a:rPr>
                        <a:t>11:00 AM to 01:00 PM </a:t>
                      </a:r>
                      <a:endParaRPr lang="en-US" sz="1100" b="0" i="0" u="none" strike="noStrike">
                        <a:solidFill>
                          <a:srgbClr val="000000"/>
                        </a:solidFill>
                        <a:effectLst/>
                        <a:latin typeface="Calibri" panose="020F0502020204030204" pitchFamily="34" charset="0"/>
                      </a:endParaRPr>
                    </a:p>
                  </a:txBody>
                  <a:tcPr marL="9382" marR="9382" marT="9382" marB="0" anchor="ctr"/>
                </a:tc>
                <a:tc>
                  <a:txBody>
                    <a:bodyPr/>
                    <a:lstStyle/>
                    <a:p>
                      <a:pPr algn="ctr" fontAlgn="t"/>
                      <a:r>
                        <a:rPr lang="en-US" sz="1100" u="none" strike="noStrike" dirty="0">
                          <a:effectLst/>
                        </a:rPr>
                        <a:t>IEC (Information Education and Communication)</a:t>
                      </a:r>
                      <a:endParaRPr lang="en-US" sz="1100" b="0" i="0" u="none" strike="noStrike" dirty="0">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dirty="0">
                          <a:effectLst/>
                        </a:rPr>
                        <a:t>NVBDCP (National Vector Borne Disease Control Program) &amp; NBCP (National Program for control of Blindness)</a:t>
                      </a:r>
                      <a:endParaRPr lang="en-US" sz="1100" b="0" i="0" u="none" strike="noStrike" dirty="0">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dirty="0">
                          <a:effectLst/>
                        </a:rPr>
                        <a:t>RBSK (</a:t>
                      </a:r>
                      <a:r>
                        <a:rPr lang="en-US" sz="1100" u="none" strike="noStrike" dirty="0" err="1">
                          <a:effectLst/>
                        </a:rPr>
                        <a:t>Rashtriya</a:t>
                      </a:r>
                      <a:r>
                        <a:rPr lang="en-US" sz="1100" u="none" strike="noStrike" dirty="0">
                          <a:effectLst/>
                        </a:rPr>
                        <a:t> Bal </a:t>
                      </a:r>
                      <a:r>
                        <a:rPr lang="en-US" sz="1100" u="none" strike="noStrike" dirty="0" err="1">
                          <a:effectLst/>
                        </a:rPr>
                        <a:t>Swasthya</a:t>
                      </a:r>
                      <a:r>
                        <a:rPr lang="en-US" sz="1100" u="none" strike="noStrike" dirty="0">
                          <a:effectLst/>
                        </a:rPr>
                        <a:t> </a:t>
                      </a:r>
                      <a:r>
                        <a:rPr lang="en-US" sz="1100" u="none" strike="noStrike" dirty="0" err="1">
                          <a:effectLst/>
                        </a:rPr>
                        <a:t>Karyakram</a:t>
                      </a:r>
                      <a:r>
                        <a:rPr lang="en-US" sz="1100" u="none" strike="noStrike" dirty="0">
                          <a:effectLst/>
                        </a:rPr>
                        <a:t>) &amp; RKSK (</a:t>
                      </a:r>
                      <a:r>
                        <a:rPr lang="en-US" sz="1100" u="none" strike="noStrike" dirty="0" err="1">
                          <a:effectLst/>
                        </a:rPr>
                        <a:t>Rashtriya</a:t>
                      </a:r>
                      <a:r>
                        <a:rPr lang="en-US" sz="1100" u="none" strike="noStrike" dirty="0">
                          <a:effectLst/>
                        </a:rPr>
                        <a:t> </a:t>
                      </a:r>
                      <a:r>
                        <a:rPr lang="en-US" sz="1100" u="none" strike="noStrike" dirty="0" err="1">
                          <a:effectLst/>
                        </a:rPr>
                        <a:t>Kishor</a:t>
                      </a:r>
                      <a:r>
                        <a:rPr lang="en-US" sz="1100" u="none" strike="noStrike" dirty="0">
                          <a:effectLst/>
                        </a:rPr>
                        <a:t> </a:t>
                      </a:r>
                      <a:r>
                        <a:rPr lang="en-US" sz="1100" u="none" strike="noStrike" dirty="0" err="1">
                          <a:effectLst/>
                        </a:rPr>
                        <a:t>Swasthya</a:t>
                      </a:r>
                      <a:r>
                        <a:rPr lang="en-US" sz="1100" u="none" strike="noStrike" dirty="0">
                          <a:effectLst/>
                        </a:rPr>
                        <a:t> </a:t>
                      </a:r>
                      <a:r>
                        <a:rPr lang="en-US" sz="1100" u="none" strike="noStrike" dirty="0" err="1">
                          <a:effectLst/>
                        </a:rPr>
                        <a:t>Karyakram</a:t>
                      </a: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dirty="0">
                          <a:effectLst/>
                        </a:rPr>
                        <a:t>NCD (Non Communicable disease)</a:t>
                      </a:r>
                      <a:endParaRPr lang="en-US" sz="1100" b="0" i="0" u="none" strike="noStrike" dirty="0">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dirty="0">
                          <a:effectLst/>
                        </a:rPr>
                        <a:t>CP (Community Process)</a:t>
                      </a:r>
                      <a:endParaRPr lang="en-US" sz="1100" b="0" i="0" u="none" strike="noStrike" dirty="0">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dirty="0">
                          <a:effectLst/>
                        </a:rPr>
                        <a:t>AYUSH/ Wellness activities</a:t>
                      </a:r>
                      <a:endParaRPr lang="en-US" sz="1100" b="0" i="0" u="none" strike="noStrike" dirty="0">
                        <a:solidFill>
                          <a:srgbClr val="000000"/>
                        </a:solidFill>
                        <a:effectLst/>
                        <a:latin typeface="Calibri" panose="020F0502020204030204" pitchFamily="34" charset="0"/>
                      </a:endParaRPr>
                    </a:p>
                  </a:txBody>
                  <a:tcPr marL="9382" marR="9382" marT="9382" marB="0"/>
                </a:tc>
                <a:extLst>
                  <a:ext uri="{0D108BD9-81ED-4DB2-BD59-A6C34878D82A}">
                    <a16:rowId xmlns:a16="http://schemas.microsoft.com/office/drawing/2014/main" val="3043872254"/>
                  </a:ext>
                </a:extLst>
              </a:tr>
              <a:tr h="422729">
                <a:tc vMerge="1">
                  <a:txBody>
                    <a:bodyPr/>
                    <a:lstStyle/>
                    <a:p>
                      <a:endParaRPr lang="en-US"/>
                    </a:p>
                  </a:txBody>
                  <a:tcPr/>
                </a:tc>
                <a:tc>
                  <a:txBody>
                    <a:bodyPr/>
                    <a:lstStyle/>
                    <a:p>
                      <a:pPr algn="ctr" fontAlgn="t"/>
                      <a:r>
                        <a:rPr lang="en-US" sz="1100" u="none" strike="noStrike">
                          <a:effectLst/>
                        </a:rPr>
                        <a:t>Mrs. Diki Lhamu Lepcha</a:t>
                      </a:r>
                      <a:endParaRPr lang="en-US" sz="1100" b="0" i="0" u="none" strike="noStrike">
                        <a:solidFill>
                          <a:srgbClr val="000000"/>
                        </a:solidFill>
                        <a:effectLst/>
                        <a:latin typeface="Calibri" panose="020F0502020204030204" pitchFamily="34" charset="0"/>
                      </a:endParaRPr>
                    </a:p>
                  </a:txBody>
                  <a:tcPr marL="9382" marR="9382" marT="9382" marB="0"/>
                </a:tc>
                <a:tc>
                  <a:txBody>
                    <a:bodyPr/>
                    <a:lstStyle/>
                    <a:p>
                      <a:pPr algn="l" fontAlgn="t"/>
                      <a:r>
                        <a:rPr lang="en-US" sz="1100" u="none" strike="noStrike">
                          <a:effectLst/>
                        </a:rPr>
                        <a:t>Dr. Ganita Thapa</a:t>
                      </a:r>
                      <a:endParaRPr lang="en-US" sz="1100" b="0" i="0" u="none" strike="noStrike">
                        <a:solidFill>
                          <a:srgbClr val="000000"/>
                        </a:solidFill>
                        <a:effectLst/>
                        <a:latin typeface="Calibri" panose="020F0502020204030204" pitchFamily="34" charset="0"/>
                      </a:endParaRPr>
                    </a:p>
                  </a:txBody>
                  <a:tcPr marL="9382" marR="9382" marT="9382" marB="0"/>
                </a:tc>
                <a:tc>
                  <a:txBody>
                    <a:bodyPr/>
                    <a:lstStyle/>
                    <a:p>
                      <a:pPr algn="l" fontAlgn="t"/>
                      <a:r>
                        <a:rPr lang="en-US" sz="1100" u="none" strike="noStrike">
                          <a:effectLst/>
                        </a:rPr>
                        <a:t>Dr. Indira Chettri</a:t>
                      </a:r>
                      <a:endParaRPr lang="en-US" sz="1100" b="0" i="0" u="none" strike="noStrike">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a:effectLst/>
                        </a:rPr>
                        <a:t>Dr. Rinzing Lhamu</a:t>
                      </a:r>
                      <a:endParaRPr lang="en-US" sz="1100" b="0" i="0" u="none" strike="noStrike">
                        <a:solidFill>
                          <a:srgbClr val="000000"/>
                        </a:solidFill>
                        <a:effectLst/>
                        <a:latin typeface="Calibri" panose="020F0502020204030204" pitchFamily="34" charset="0"/>
                      </a:endParaRPr>
                    </a:p>
                  </a:txBody>
                  <a:tcPr marL="9382" marR="9382" marT="9382" marB="0"/>
                </a:tc>
                <a:tc>
                  <a:txBody>
                    <a:bodyPr/>
                    <a:lstStyle/>
                    <a:p>
                      <a:pPr algn="l" fontAlgn="t"/>
                      <a:r>
                        <a:rPr lang="en-US" sz="1100" u="none" strike="noStrike">
                          <a:effectLst/>
                        </a:rPr>
                        <a:t>Dr. M.L Lepcha</a:t>
                      </a:r>
                      <a:endParaRPr lang="en-US" sz="1100" b="0" i="0" u="none" strike="noStrike">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a:effectLst/>
                        </a:rPr>
                        <a:t>Dr. Keshri Rai</a:t>
                      </a:r>
                      <a:endParaRPr lang="en-US" sz="1100" b="0" i="0" u="none" strike="noStrike">
                        <a:solidFill>
                          <a:srgbClr val="000000"/>
                        </a:solidFill>
                        <a:effectLst/>
                        <a:latin typeface="Calibri" panose="020F0502020204030204" pitchFamily="34" charset="0"/>
                      </a:endParaRPr>
                    </a:p>
                  </a:txBody>
                  <a:tcPr marL="9382" marR="9382" marT="9382" marB="0"/>
                </a:tc>
                <a:extLst>
                  <a:ext uri="{0D108BD9-81ED-4DB2-BD59-A6C34878D82A}">
                    <a16:rowId xmlns:a16="http://schemas.microsoft.com/office/drawing/2014/main" val="247438758"/>
                  </a:ext>
                </a:extLst>
              </a:tr>
              <a:tr h="909266">
                <a:tc rowSpan="2">
                  <a:txBody>
                    <a:bodyPr/>
                    <a:lstStyle/>
                    <a:p>
                      <a:pPr algn="ctr" fontAlgn="ctr"/>
                      <a:r>
                        <a:rPr lang="en-US" sz="1100" u="none" strike="noStrike">
                          <a:effectLst/>
                        </a:rPr>
                        <a:t>2:00PM to 4:00PM</a:t>
                      </a:r>
                      <a:endParaRPr lang="en-US" sz="1100" b="0" i="0" u="none" strike="noStrike">
                        <a:solidFill>
                          <a:srgbClr val="000000"/>
                        </a:solidFill>
                        <a:effectLst/>
                        <a:latin typeface="Calibri" panose="020F0502020204030204" pitchFamily="34" charset="0"/>
                      </a:endParaRPr>
                    </a:p>
                  </a:txBody>
                  <a:tcPr marL="9382" marR="9382" marT="9382" marB="0" anchor="ctr"/>
                </a:tc>
                <a:tc>
                  <a:txBody>
                    <a:bodyPr/>
                    <a:lstStyle/>
                    <a:p>
                      <a:pPr algn="ctr" fontAlgn="t"/>
                      <a:r>
                        <a:rPr lang="en-US" sz="1100" u="none" strike="noStrike" dirty="0">
                          <a:effectLst/>
                        </a:rPr>
                        <a:t>RNTCP (Revised National Tuberculosis Control </a:t>
                      </a:r>
                      <a:r>
                        <a:rPr lang="en-US" sz="1100" u="none" strike="noStrike" dirty="0" err="1">
                          <a:effectLst/>
                        </a:rPr>
                        <a:t>Programme</a:t>
                      </a:r>
                      <a:r>
                        <a:rPr lang="en-US" sz="1100" u="none" strike="noStrike" dirty="0">
                          <a:effectLst/>
                        </a:rPr>
                        <a:t>)</a:t>
                      </a:r>
                      <a:endParaRPr lang="en-US" sz="1100" b="0" i="0" u="none" strike="noStrike" dirty="0">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dirty="0">
                          <a:effectLst/>
                        </a:rPr>
                        <a:t>Quality Assurance</a:t>
                      </a:r>
                      <a:endParaRPr lang="en-US" sz="1100" b="0" i="0" u="none" strike="noStrike" dirty="0">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dirty="0">
                          <a:effectLst/>
                        </a:rPr>
                        <a:t>NHM (National Health Mission) &amp; flexi pool</a:t>
                      </a:r>
                      <a:endParaRPr lang="en-US" sz="1100" b="0" i="0" u="none" strike="noStrike" dirty="0">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dirty="0">
                          <a:effectLst/>
                        </a:rPr>
                        <a:t>UIP (Universal Immunization Program)</a:t>
                      </a:r>
                      <a:endParaRPr lang="en-US" sz="1100" b="0" i="0" u="none" strike="noStrike" dirty="0">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dirty="0">
                          <a:effectLst/>
                        </a:rPr>
                        <a:t>CHSO (Central Health Stores organization)</a:t>
                      </a:r>
                      <a:endParaRPr lang="en-US" sz="1100" b="0" i="0" u="none" strike="noStrike" dirty="0">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dirty="0">
                          <a:effectLst/>
                        </a:rPr>
                        <a:t>HMIS (Health Management Information System)</a:t>
                      </a:r>
                      <a:endParaRPr lang="en-US" sz="1100" b="0" i="0" u="none" strike="noStrike" dirty="0">
                        <a:solidFill>
                          <a:srgbClr val="000000"/>
                        </a:solidFill>
                        <a:effectLst/>
                        <a:latin typeface="Calibri" panose="020F0502020204030204" pitchFamily="34" charset="0"/>
                      </a:endParaRPr>
                    </a:p>
                  </a:txBody>
                  <a:tcPr marL="9382" marR="9382" marT="9382" marB="0"/>
                </a:tc>
                <a:extLst>
                  <a:ext uri="{0D108BD9-81ED-4DB2-BD59-A6C34878D82A}">
                    <a16:rowId xmlns:a16="http://schemas.microsoft.com/office/drawing/2014/main" val="628020623"/>
                  </a:ext>
                </a:extLst>
              </a:tr>
              <a:tr h="402600">
                <a:tc vMerge="1">
                  <a:txBody>
                    <a:bodyPr/>
                    <a:lstStyle/>
                    <a:p>
                      <a:endParaRPr lang="en-US"/>
                    </a:p>
                  </a:txBody>
                  <a:tcPr/>
                </a:tc>
                <a:tc>
                  <a:txBody>
                    <a:bodyPr/>
                    <a:lstStyle/>
                    <a:p>
                      <a:pPr algn="l" fontAlgn="t"/>
                      <a:r>
                        <a:rPr lang="en-US" sz="1100" u="none" strike="noStrike">
                          <a:effectLst/>
                        </a:rPr>
                        <a:t>Dr. D.S. Kerongi</a:t>
                      </a:r>
                      <a:endParaRPr lang="en-US" sz="1100" b="0" i="0" u="none" strike="noStrike">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a:effectLst/>
                        </a:rPr>
                        <a:t>Ms. Madhu Mishra</a:t>
                      </a:r>
                      <a:endParaRPr lang="en-US" sz="1100" b="0" i="0" u="none" strike="noStrike">
                        <a:solidFill>
                          <a:srgbClr val="000000"/>
                        </a:solidFill>
                        <a:effectLst/>
                        <a:latin typeface="Calibri" panose="020F0502020204030204" pitchFamily="34" charset="0"/>
                      </a:endParaRPr>
                    </a:p>
                  </a:txBody>
                  <a:tcPr marL="9382" marR="9382" marT="9382" marB="0"/>
                </a:tc>
                <a:tc>
                  <a:txBody>
                    <a:bodyPr/>
                    <a:lstStyle/>
                    <a:p>
                      <a:pPr algn="l" fontAlgn="t"/>
                      <a:r>
                        <a:rPr lang="en-US" sz="1100" u="none" strike="noStrike">
                          <a:effectLst/>
                        </a:rPr>
                        <a:t>Dr. Namita H. Subba</a:t>
                      </a:r>
                      <a:endParaRPr lang="en-US" sz="1100" b="0" i="0" u="none" strike="noStrike">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a:effectLst/>
                        </a:rPr>
                        <a:t>Dr. Phumzay Denzongpa</a:t>
                      </a:r>
                      <a:endParaRPr lang="en-US" sz="1100" b="0" i="0" u="none" strike="noStrike">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a:effectLst/>
                        </a:rPr>
                        <a:t>Dr. Jigmee</a:t>
                      </a:r>
                      <a:endParaRPr lang="en-US" sz="1100" b="0" i="0" u="none" strike="noStrike">
                        <a:solidFill>
                          <a:srgbClr val="000000"/>
                        </a:solidFill>
                        <a:effectLst/>
                        <a:latin typeface="Calibri" panose="020F0502020204030204" pitchFamily="34" charset="0"/>
                      </a:endParaRPr>
                    </a:p>
                  </a:txBody>
                  <a:tcPr marL="9382" marR="9382" marT="9382" marB="0"/>
                </a:tc>
                <a:tc>
                  <a:txBody>
                    <a:bodyPr/>
                    <a:lstStyle/>
                    <a:p>
                      <a:pPr algn="ctr" fontAlgn="t"/>
                      <a:r>
                        <a:rPr lang="en-US" sz="1100" u="none" strike="noStrike" dirty="0">
                          <a:effectLst/>
                        </a:rPr>
                        <a:t>Dr. Anita /Mr. Sanjay</a:t>
                      </a:r>
                      <a:endParaRPr lang="en-US" sz="1100" b="0" i="0" u="none" strike="noStrike" dirty="0">
                        <a:solidFill>
                          <a:srgbClr val="000000"/>
                        </a:solidFill>
                        <a:effectLst/>
                        <a:latin typeface="Calibri" panose="020F0502020204030204" pitchFamily="34" charset="0"/>
                      </a:endParaRPr>
                    </a:p>
                  </a:txBody>
                  <a:tcPr marL="9382" marR="9382" marT="9382" marB="0"/>
                </a:tc>
                <a:extLst>
                  <a:ext uri="{0D108BD9-81ED-4DB2-BD59-A6C34878D82A}">
                    <a16:rowId xmlns:a16="http://schemas.microsoft.com/office/drawing/2014/main" val="3785015208"/>
                  </a:ext>
                </a:extLst>
              </a:tr>
            </a:tbl>
          </a:graphicData>
        </a:graphic>
      </p:graphicFrame>
    </p:spTree>
    <p:extLst>
      <p:ext uri="{BB962C8B-B14F-4D97-AF65-F5344CB8AC3E}">
        <p14:creationId xmlns:p14="http://schemas.microsoft.com/office/powerpoint/2010/main" val="31751567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637309" y="1052945"/>
            <a:ext cx="5915891" cy="5500254"/>
          </a:xfrm>
          <a:prstGeom prst="rect">
            <a:avLst/>
          </a:prstGeom>
          <a:ln>
            <a:noFill/>
          </a:ln>
          <a:effectLst>
            <a:softEdge rad="112500"/>
          </a:effec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50183" y="1052945"/>
            <a:ext cx="5237018" cy="5333999"/>
          </a:xfrm>
          <a:prstGeom prst="rect">
            <a:avLst/>
          </a:prstGeom>
          <a:ln>
            <a:noFill/>
          </a:ln>
          <a:effectLst>
            <a:softEdge rad="112500"/>
          </a:effectLst>
        </p:spPr>
      </p:pic>
      <p:sp>
        <p:nvSpPr>
          <p:cNvPr id="8" name="Title 7"/>
          <p:cNvSpPr>
            <a:spLocks noGrp="1"/>
          </p:cNvSpPr>
          <p:nvPr>
            <p:ph type="title"/>
          </p:nvPr>
        </p:nvSpPr>
        <p:spPr>
          <a:xfrm>
            <a:off x="637309" y="256429"/>
            <a:ext cx="10972800" cy="778307"/>
          </a:xfrm>
        </p:spPr>
        <p:txBody>
          <a:bodyPr>
            <a:normAutofit/>
          </a:bodyPr>
          <a:lstStyle/>
          <a:p>
            <a:r>
              <a:rPr lang="en-US" sz="2800" b="1" dirty="0" smtClean="0"/>
              <a:t>Orientation on National Health Programs </a:t>
            </a:r>
            <a:endParaRPr lang="en-US" sz="2800" b="1" dirty="0"/>
          </a:p>
        </p:txBody>
      </p:sp>
    </p:spTree>
    <p:extLst>
      <p:ext uri="{BB962C8B-B14F-4D97-AF65-F5344CB8AC3E}">
        <p14:creationId xmlns:p14="http://schemas.microsoft.com/office/powerpoint/2010/main" val="36245886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MLHPs participation in World Diabetic Day (NCD Screening)</a:t>
            </a:r>
            <a:endParaRPr lang="en-US" sz="2800" b="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446422" y="1953491"/>
            <a:ext cx="5995939" cy="395092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181" y="1953491"/>
            <a:ext cx="5347855" cy="3950921"/>
          </a:xfrm>
          <a:prstGeom prst="rect">
            <a:avLst/>
          </a:prstGeom>
        </p:spPr>
      </p:pic>
    </p:spTree>
    <p:extLst>
      <p:ext uri="{BB962C8B-B14F-4D97-AF65-F5344CB8AC3E}">
        <p14:creationId xmlns:p14="http://schemas.microsoft.com/office/powerpoint/2010/main" val="23333401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Benefits</a:t>
            </a:r>
            <a:r>
              <a:rPr lang="en-US" sz="3600" b="1" dirty="0" smtClean="0"/>
              <a:t> </a:t>
            </a:r>
            <a:endParaRPr lang="en-US" sz="3600" b="1" dirty="0"/>
          </a:p>
        </p:txBody>
      </p:sp>
      <p:sp>
        <p:nvSpPr>
          <p:cNvPr id="3" name="Content Placeholder 2"/>
          <p:cNvSpPr>
            <a:spLocks noGrp="1"/>
          </p:cNvSpPr>
          <p:nvPr>
            <p:ph idx="1"/>
          </p:nvPr>
        </p:nvSpPr>
        <p:spPr/>
        <p:txBody>
          <a:bodyPr/>
          <a:lstStyle/>
          <a:p>
            <a:pPr marL="0" indent="0">
              <a:buNone/>
            </a:pPr>
            <a:endParaRPr lang="en-US" sz="2800" dirty="0" smtClean="0"/>
          </a:p>
          <a:p>
            <a:r>
              <a:rPr lang="en-US" sz="2800" dirty="0" smtClean="0"/>
              <a:t> Created a platform to involve all the concerned Program officials to take ownership on HWCs</a:t>
            </a:r>
          </a:p>
          <a:p>
            <a:endParaRPr lang="en-US" sz="2800" dirty="0" smtClean="0"/>
          </a:p>
          <a:p>
            <a:r>
              <a:rPr lang="en-US" sz="2800" dirty="0" smtClean="0"/>
              <a:t>It has found that the orientation of NHP is effective for the future MLHP to deliver quality services at HWCs.</a:t>
            </a:r>
          </a:p>
          <a:p>
            <a:endParaRPr lang="en-US" sz="2800" dirty="0" smtClean="0"/>
          </a:p>
          <a:p>
            <a:r>
              <a:rPr lang="en-US" sz="2800" dirty="0" smtClean="0"/>
              <a:t>Economical &amp; time saving</a:t>
            </a:r>
          </a:p>
          <a:p>
            <a:endParaRPr lang="en-US" sz="2800" dirty="0"/>
          </a:p>
          <a:p>
            <a:endParaRPr lang="en-US" sz="2800" dirty="0"/>
          </a:p>
        </p:txBody>
      </p:sp>
      <p:sp>
        <p:nvSpPr>
          <p:cNvPr id="4" name="Slide Number Placeholder 3"/>
          <p:cNvSpPr>
            <a:spLocks noGrp="1"/>
          </p:cNvSpPr>
          <p:nvPr>
            <p:ph type="sldNum" sz="quarter" idx="10"/>
          </p:nvPr>
        </p:nvSpPr>
        <p:spPr/>
        <p:txBody>
          <a:bodyPr/>
          <a:lstStyle/>
          <a:p>
            <a:pPr fontAlgn="base">
              <a:spcBef>
                <a:spcPct val="0"/>
              </a:spcBef>
              <a:spcAft>
                <a:spcPct val="0"/>
              </a:spcAft>
            </a:pPr>
            <a:fld id="{09C4741C-1513-445B-8E8E-CEDDDFEC9D37}" type="slidenum">
              <a:rPr lang="en-US" altLang="en-US" smtClean="0">
                <a:solidFill>
                  <a:srgbClr val="002A6C"/>
                </a:solidFill>
                <a:cs typeface="Arial" panose="020B0604020202020204" pitchFamily="34" charset="0"/>
              </a:rPr>
              <a:pPr fontAlgn="base">
                <a:spcBef>
                  <a:spcPct val="0"/>
                </a:spcBef>
                <a:spcAft>
                  <a:spcPct val="0"/>
                </a:spcAft>
              </a:pPr>
              <a:t>17</a:t>
            </a:fld>
            <a:endParaRPr lang="en-US" altLang="en-US" dirty="0">
              <a:solidFill>
                <a:srgbClr val="002A6C"/>
              </a:solidFill>
              <a:cs typeface="Arial" panose="020B0604020202020204" pitchFamily="34" charset="0"/>
            </a:endParaRPr>
          </a:p>
        </p:txBody>
      </p:sp>
    </p:spTree>
    <p:extLst>
      <p:ext uri="{BB962C8B-B14F-4D97-AF65-F5344CB8AC3E}">
        <p14:creationId xmlns:p14="http://schemas.microsoft.com/office/powerpoint/2010/main" val="5642400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1440"/>
            <a:ext cx="10972800" cy="809897"/>
          </a:xfrm>
        </p:spPr>
        <p:txBody>
          <a:bodyPr>
            <a:normAutofit fontScale="90000"/>
          </a:bodyPr>
          <a:lstStyle/>
          <a:p>
            <a:r>
              <a:rPr lang="en-US" b="1" dirty="0" smtClean="0"/>
              <a:t>VIA Training at New STNM Multispecialty Hospital &amp; conduction of VIA tests in some H&amp; W Centers.</a:t>
            </a:r>
            <a:endParaRPr lang="en-US" b="1"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235337" y="1117512"/>
            <a:ext cx="5956663" cy="5603966"/>
          </a:xfrm>
        </p:spPr>
      </p:pic>
      <p:sp>
        <p:nvSpPr>
          <p:cNvPr id="4" name="Slide Number Placeholder 3"/>
          <p:cNvSpPr>
            <a:spLocks noGrp="1"/>
          </p:cNvSpPr>
          <p:nvPr>
            <p:ph type="sldNum" sz="quarter" idx="10"/>
          </p:nvPr>
        </p:nvSpPr>
        <p:spPr/>
        <p:txBody>
          <a:bodyPr/>
          <a:lstStyle/>
          <a:p>
            <a:pPr fontAlgn="base">
              <a:spcBef>
                <a:spcPct val="0"/>
              </a:spcBef>
              <a:spcAft>
                <a:spcPct val="0"/>
              </a:spcAft>
            </a:pPr>
            <a:fld id="{09C4741C-1513-445B-8E8E-CEDDDFEC9D37}" type="slidenum">
              <a:rPr lang="en-US" altLang="en-US" smtClean="0">
                <a:solidFill>
                  <a:srgbClr val="002A6C"/>
                </a:solidFill>
                <a:cs typeface="Arial" panose="020B0604020202020204" pitchFamily="34" charset="0"/>
              </a:rPr>
              <a:pPr fontAlgn="base">
                <a:spcBef>
                  <a:spcPct val="0"/>
                </a:spcBef>
                <a:spcAft>
                  <a:spcPct val="0"/>
                </a:spcAft>
              </a:pPr>
              <a:t>18</a:t>
            </a:fld>
            <a:endParaRPr lang="en-US" altLang="en-US">
              <a:solidFill>
                <a:srgbClr val="002A6C"/>
              </a:solidFill>
              <a:cs typeface="Arial" panose="020B0604020202020204" pitchFamily="34" charset="0"/>
            </a:endParaRPr>
          </a:p>
        </p:txBody>
      </p:sp>
      <p:pic>
        <p:nvPicPr>
          <p:cNvPr id="1026" name="Picture 2" descr="98237103136597692342277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638" y="1117512"/>
            <a:ext cx="5832362" cy="5603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35819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7883"/>
            <a:ext cx="10972800" cy="718140"/>
          </a:xfrm>
        </p:spPr>
        <p:txBody>
          <a:bodyPr/>
          <a:lstStyle/>
          <a:p>
            <a:r>
              <a:rPr lang="en-US" b="1" dirty="0" smtClean="0"/>
              <a:t>Home </a:t>
            </a:r>
            <a:r>
              <a:rPr lang="en-US" b="1" dirty="0"/>
              <a:t>based </a:t>
            </a:r>
            <a:r>
              <a:rPr lang="en-US" b="1" dirty="0" smtClean="0"/>
              <a:t>Elderly care by CHN (MLHP)</a:t>
            </a:r>
            <a:endParaRPr lang="en-US" b="1"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5944" y="954224"/>
            <a:ext cx="3592285" cy="5498827"/>
          </a:xfrm>
        </p:spPr>
      </p:pic>
      <p:sp>
        <p:nvSpPr>
          <p:cNvPr id="4" name="Slide Number Placeholder 3"/>
          <p:cNvSpPr>
            <a:spLocks noGrp="1"/>
          </p:cNvSpPr>
          <p:nvPr>
            <p:ph type="sldNum" sz="quarter" idx="10"/>
          </p:nvPr>
        </p:nvSpPr>
        <p:spPr/>
        <p:txBody>
          <a:bodyPr/>
          <a:lstStyle/>
          <a:p>
            <a:pPr fontAlgn="base">
              <a:spcBef>
                <a:spcPct val="0"/>
              </a:spcBef>
              <a:spcAft>
                <a:spcPct val="0"/>
              </a:spcAft>
            </a:pPr>
            <a:fld id="{09C4741C-1513-445B-8E8E-CEDDDFEC9D37}" type="slidenum">
              <a:rPr lang="en-US" altLang="en-US" smtClean="0">
                <a:solidFill>
                  <a:srgbClr val="002A6C"/>
                </a:solidFill>
                <a:cs typeface="Arial" panose="020B0604020202020204" pitchFamily="34" charset="0"/>
              </a:rPr>
              <a:pPr fontAlgn="base">
                <a:spcBef>
                  <a:spcPct val="0"/>
                </a:spcBef>
                <a:spcAft>
                  <a:spcPct val="0"/>
                </a:spcAft>
              </a:pPr>
              <a:t>19</a:t>
            </a:fld>
            <a:endParaRPr lang="en-US" altLang="en-US">
              <a:solidFill>
                <a:srgbClr val="002A6C"/>
              </a:solidFill>
              <a:cs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4615" y="915079"/>
            <a:ext cx="4010769" cy="5537971"/>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1993" y="915079"/>
            <a:ext cx="3918857" cy="5577115"/>
          </a:xfrm>
          <a:prstGeom prst="rect">
            <a:avLst/>
          </a:prstGeom>
        </p:spPr>
      </p:pic>
    </p:spTree>
    <p:extLst>
      <p:ext uri="{BB962C8B-B14F-4D97-AF65-F5344CB8AC3E}">
        <p14:creationId xmlns:p14="http://schemas.microsoft.com/office/powerpoint/2010/main" val="42744184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744583"/>
          </a:xfrm>
        </p:spPr>
        <p:txBody>
          <a:bodyPr>
            <a:normAutofit/>
          </a:bodyPr>
          <a:lstStyle/>
          <a:p>
            <a:r>
              <a:rPr lang="en-US" sz="3200" b="1" dirty="0" smtClean="0"/>
              <a:t>State specific program: Proud </a:t>
            </a:r>
            <a:r>
              <a:rPr lang="en-US" sz="3200" b="1" dirty="0"/>
              <a:t>Mother </a:t>
            </a:r>
            <a:r>
              <a:rPr lang="en-US" sz="3200" b="1" dirty="0" smtClean="0"/>
              <a:t>Scheme</a:t>
            </a:r>
            <a:endParaRPr lang="en-US" sz="3200" dirty="0"/>
          </a:p>
        </p:txBody>
      </p:sp>
      <p:sp>
        <p:nvSpPr>
          <p:cNvPr id="3" name="Content Placeholder 2"/>
          <p:cNvSpPr>
            <a:spLocks noGrp="1"/>
          </p:cNvSpPr>
          <p:nvPr>
            <p:ph idx="1"/>
          </p:nvPr>
        </p:nvSpPr>
        <p:spPr>
          <a:xfrm>
            <a:off x="391886" y="757646"/>
            <a:ext cx="7093131" cy="5781270"/>
          </a:xfrm>
        </p:spPr>
        <p:txBody>
          <a:bodyPr/>
          <a:lstStyle/>
          <a:p>
            <a:pPr algn="just">
              <a:buFont typeface="Wingdings" pitchFamily="2" charset="2"/>
              <a:buChar char="v"/>
            </a:pPr>
            <a:r>
              <a:rPr lang="en-US" sz="2800" dirty="0" smtClean="0"/>
              <a:t>TFR of Sikkim is 1.2 lowest in the country. </a:t>
            </a:r>
          </a:p>
          <a:p>
            <a:pPr algn="just">
              <a:buFont typeface="Wingdings" pitchFamily="2" charset="2"/>
              <a:buChar char="v"/>
            </a:pPr>
            <a:r>
              <a:rPr lang="en-US" sz="2800" dirty="0" smtClean="0"/>
              <a:t>State </a:t>
            </a:r>
            <a:r>
              <a:rPr lang="en-US" sz="2800" dirty="0"/>
              <a:t>specific </a:t>
            </a:r>
            <a:r>
              <a:rPr lang="en-US" sz="2800" dirty="0" smtClean="0"/>
              <a:t>programme </a:t>
            </a:r>
            <a:r>
              <a:rPr lang="en-US" sz="2800" dirty="0"/>
              <a:t>called proud mother scheme has been </a:t>
            </a:r>
            <a:r>
              <a:rPr lang="en-US" sz="2800" dirty="0" smtClean="0"/>
              <a:t>launched along with other initiatives.</a:t>
            </a:r>
          </a:p>
          <a:p>
            <a:pPr algn="just">
              <a:buFont typeface="Wingdings" pitchFamily="2" charset="2"/>
              <a:buChar char="Ø"/>
            </a:pPr>
            <a:r>
              <a:rPr lang="en-US" sz="2800" dirty="0" smtClean="0">
                <a:solidFill>
                  <a:srgbClr val="FF0000"/>
                </a:solidFill>
              </a:rPr>
              <a:t>1</a:t>
            </a:r>
            <a:r>
              <a:rPr lang="en-US" sz="2800" baseline="30000" dirty="0" smtClean="0">
                <a:solidFill>
                  <a:srgbClr val="FF0000"/>
                </a:solidFill>
              </a:rPr>
              <a:t>st</a:t>
            </a:r>
            <a:r>
              <a:rPr lang="en-US" sz="2800" dirty="0" smtClean="0">
                <a:solidFill>
                  <a:srgbClr val="FF0000"/>
                </a:solidFill>
              </a:rPr>
              <a:t> </a:t>
            </a:r>
            <a:r>
              <a:rPr lang="en-US" sz="2800" dirty="0">
                <a:solidFill>
                  <a:srgbClr val="FF0000"/>
                </a:solidFill>
              </a:rPr>
              <a:t>baby Rs. 7000</a:t>
            </a:r>
            <a:r>
              <a:rPr lang="en-US" sz="2800" dirty="0"/>
              <a:t> (one time payment) + </a:t>
            </a:r>
            <a:r>
              <a:rPr lang="en-US" sz="2800" dirty="0" smtClean="0">
                <a:solidFill>
                  <a:srgbClr val="FF0000"/>
                </a:solidFill>
              </a:rPr>
              <a:t>Nutritional support </a:t>
            </a:r>
            <a:r>
              <a:rPr lang="en-US" sz="2800" dirty="0">
                <a:solidFill>
                  <a:srgbClr val="FF0000"/>
                </a:solidFill>
              </a:rPr>
              <a:t>of </a:t>
            </a:r>
            <a:r>
              <a:rPr lang="en-US" sz="2800" dirty="0" err="1">
                <a:solidFill>
                  <a:srgbClr val="FF0000"/>
                </a:solidFill>
              </a:rPr>
              <a:t>Rs</a:t>
            </a:r>
            <a:r>
              <a:rPr lang="en-US" sz="2800" dirty="0">
                <a:solidFill>
                  <a:srgbClr val="FF0000"/>
                </a:solidFill>
              </a:rPr>
              <a:t>. 500 per month </a:t>
            </a:r>
            <a:r>
              <a:rPr lang="en-US" sz="2800" dirty="0"/>
              <a:t>(</a:t>
            </a:r>
            <a:r>
              <a:rPr lang="en-US" sz="2800" dirty="0" smtClean="0"/>
              <a:t>till </a:t>
            </a:r>
            <a:r>
              <a:rPr lang="en-US" sz="2800" dirty="0"/>
              <a:t>5 years) </a:t>
            </a:r>
            <a:endParaRPr lang="en-US" sz="2800" dirty="0" smtClean="0"/>
          </a:p>
          <a:p>
            <a:pPr algn="just">
              <a:buFont typeface="Wingdings" pitchFamily="2" charset="2"/>
              <a:buChar char="Ø"/>
            </a:pPr>
            <a:r>
              <a:rPr lang="en-US" sz="2800" dirty="0" smtClean="0">
                <a:solidFill>
                  <a:srgbClr val="FF0000"/>
                </a:solidFill>
              </a:rPr>
              <a:t>2</a:t>
            </a:r>
            <a:r>
              <a:rPr lang="en-US" sz="2800" baseline="30000" dirty="0" smtClean="0">
                <a:solidFill>
                  <a:srgbClr val="FF0000"/>
                </a:solidFill>
              </a:rPr>
              <a:t>nd</a:t>
            </a:r>
            <a:r>
              <a:rPr lang="en-US" sz="2800" dirty="0" smtClean="0">
                <a:solidFill>
                  <a:srgbClr val="FF0000"/>
                </a:solidFill>
              </a:rPr>
              <a:t> </a:t>
            </a:r>
            <a:r>
              <a:rPr lang="en-US" sz="2800" dirty="0">
                <a:solidFill>
                  <a:srgbClr val="FF0000"/>
                </a:solidFill>
              </a:rPr>
              <a:t>baby –Rs. 10000 </a:t>
            </a:r>
            <a:r>
              <a:rPr lang="en-US" sz="2800" dirty="0"/>
              <a:t>(one time payment) </a:t>
            </a:r>
            <a:r>
              <a:rPr lang="en-US" sz="2800" dirty="0" smtClean="0"/>
              <a:t>+</a:t>
            </a:r>
            <a:r>
              <a:rPr lang="en-US" sz="2800" dirty="0"/>
              <a:t> </a:t>
            </a:r>
            <a:r>
              <a:rPr lang="en-US" sz="2800" dirty="0">
                <a:solidFill>
                  <a:srgbClr val="FF0000"/>
                </a:solidFill>
              </a:rPr>
              <a:t>Nutritional support </a:t>
            </a:r>
            <a:r>
              <a:rPr lang="en-US" sz="2800" dirty="0" smtClean="0">
                <a:solidFill>
                  <a:srgbClr val="FF0000"/>
                </a:solidFill>
              </a:rPr>
              <a:t>of </a:t>
            </a:r>
            <a:r>
              <a:rPr lang="en-US" sz="2800" dirty="0" err="1">
                <a:solidFill>
                  <a:srgbClr val="FF0000"/>
                </a:solidFill>
              </a:rPr>
              <a:t>Rs</a:t>
            </a:r>
            <a:r>
              <a:rPr lang="en-US" sz="2800" dirty="0">
                <a:solidFill>
                  <a:srgbClr val="FF0000"/>
                </a:solidFill>
              </a:rPr>
              <a:t>. </a:t>
            </a:r>
            <a:r>
              <a:rPr lang="en-US" sz="2800" dirty="0" smtClean="0">
                <a:solidFill>
                  <a:srgbClr val="FF0000"/>
                </a:solidFill>
              </a:rPr>
              <a:t>500/month </a:t>
            </a:r>
            <a:r>
              <a:rPr lang="en-US" sz="2800" dirty="0"/>
              <a:t>(till 5 years</a:t>
            </a:r>
            <a:r>
              <a:rPr lang="en-US" sz="2800" dirty="0" smtClean="0"/>
              <a:t>).</a:t>
            </a:r>
          </a:p>
          <a:p>
            <a:pPr algn="just">
              <a:buFont typeface="Wingdings" pitchFamily="2" charset="2"/>
              <a:buChar char="Ø"/>
            </a:pPr>
            <a:r>
              <a:rPr lang="en-US" sz="2800" dirty="0" smtClean="0"/>
              <a:t>CHN (MLHP) has been oriented &amp; playing important role in implementation along with other initiatives to promote fertility.</a:t>
            </a:r>
            <a:endParaRPr lang="en-US" sz="2800" dirty="0"/>
          </a:p>
          <a:p>
            <a:endParaRPr lang="en-US" dirty="0"/>
          </a:p>
        </p:txBody>
      </p:sp>
      <p:sp>
        <p:nvSpPr>
          <p:cNvPr id="4" name="Slide Number Placeholder 3"/>
          <p:cNvSpPr>
            <a:spLocks noGrp="1"/>
          </p:cNvSpPr>
          <p:nvPr>
            <p:ph type="sldNum" sz="quarter" idx="10"/>
          </p:nvPr>
        </p:nvSpPr>
        <p:spPr/>
        <p:txBody>
          <a:bodyPr/>
          <a:lstStyle/>
          <a:p>
            <a:pPr fontAlgn="base">
              <a:spcBef>
                <a:spcPct val="0"/>
              </a:spcBef>
              <a:spcAft>
                <a:spcPct val="0"/>
              </a:spcAft>
            </a:pPr>
            <a:fld id="{09C4741C-1513-445B-8E8E-CEDDDFEC9D37}" type="slidenum">
              <a:rPr lang="en-US" altLang="en-US" smtClean="0">
                <a:solidFill>
                  <a:srgbClr val="002A6C"/>
                </a:solidFill>
                <a:cs typeface="Arial" panose="020B0604020202020204" pitchFamily="34" charset="0"/>
              </a:rPr>
              <a:pPr fontAlgn="base">
                <a:spcBef>
                  <a:spcPct val="0"/>
                </a:spcBef>
                <a:spcAft>
                  <a:spcPct val="0"/>
                </a:spcAft>
              </a:pPr>
              <a:t>20</a:t>
            </a:fld>
            <a:endParaRPr lang="en-US" altLang="en-US">
              <a:solidFill>
                <a:srgbClr val="002A6C"/>
              </a:solidFill>
              <a:cs typeface="Arial" panose="020B0604020202020204" pitchFamily="34" charset="0"/>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1143" y="983547"/>
            <a:ext cx="4506686" cy="5555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25953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Mental Health Program Initiatives</a:t>
            </a:r>
            <a:endParaRPr lang="en-US" b="1" dirty="0"/>
          </a:p>
        </p:txBody>
      </p:sp>
      <p:sp>
        <p:nvSpPr>
          <p:cNvPr id="3" name="Content Placeholder 2"/>
          <p:cNvSpPr>
            <a:spLocks noGrp="1"/>
          </p:cNvSpPr>
          <p:nvPr>
            <p:ph idx="1"/>
          </p:nvPr>
        </p:nvSpPr>
        <p:spPr>
          <a:xfrm>
            <a:off x="609600" y="1417638"/>
            <a:ext cx="10972800" cy="5113791"/>
          </a:xfrm>
        </p:spPr>
        <p:txBody>
          <a:bodyPr/>
          <a:lstStyle/>
          <a:p>
            <a:r>
              <a:rPr lang="en-US" dirty="0" smtClean="0"/>
              <a:t>Sikkim since one decade has second highest suicide rate. </a:t>
            </a:r>
          </a:p>
          <a:p>
            <a:r>
              <a:rPr lang="en-US" dirty="0" smtClean="0"/>
              <a:t>MOU was signed in between Health &amp; Family Welfare and NIMHANS.</a:t>
            </a:r>
          </a:p>
          <a:p>
            <a:r>
              <a:rPr lang="en-US" dirty="0" smtClean="0"/>
              <a:t>Suicide Prevention Action Network (SPAN) in collaboration with NIMHANS at Sikkim </a:t>
            </a:r>
          </a:p>
          <a:p>
            <a:pPr marL="0" indent="0">
              <a:buNone/>
            </a:pPr>
            <a:r>
              <a:rPr lang="en-US" dirty="0" smtClean="0"/>
              <a:t>          </a:t>
            </a:r>
            <a:r>
              <a:rPr lang="en-US" dirty="0"/>
              <a:t>	</a:t>
            </a:r>
            <a:r>
              <a:rPr lang="en-US" dirty="0" smtClean="0"/>
              <a:t> - 3 month online Diploma in Mental Health for Medical Officers, MLHPs/ Staff 		nurse &amp; Counsellors.</a:t>
            </a:r>
          </a:p>
          <a:p>
            <a:pPr marL="0" indent="0">
              <a:buNone/>
            </a:pPr>
            <a:r>
              <a:rPr lang="en-US" dirty="0" smtClean="0">
                <a:solidFill>
                  <a:schemeClr val="bg1"/>
                </a:solidFill>
              </a:rPr>
              <a:t>SUICIDE prevention </a:t>
            </a:r>
            <a:r>
              <a:rPr lang="en-US" dirty="0" smtClean="0">
                <a:solidFill>
                  <a:srgbClr val="FF0000"/>
                </a:solidFill>
              </a:rPr>
              <a:t>Helpline No: 18003453225/ 03592202111</a:t>
            </a:r>
            <a:r>
              <a:rPr lang="en-US" dirty="0" smtClean="0"/>
              <a:t> has been introduced and displayed in the HWCs.</a:t>
            </a:r>
            <a:endParaRPr lang="en-US" dirty="0"/>
          </a:p>
        </p:txBody>
      </p:sp>
      <p:sp>
        <p:nvSpPr>
          <p:cNvPr id="4" name="Slide Number Placeholder 3"/>
          <p:cNvSpPr>
            <a:spLocks noGrp="1"/>
          </p:cNvSpPr>
          <p:nvPr>
            <p:ph type="sldNum" sz="quarter" idx="10"/>
          </p:nvPr>
        </p:nvSpPr>
        <p:spPr/>
        <p:txBody>
          <a:bodyPr/>
          <a:lstStyle/>
          <a:p>
            <a:pPr fontAlgn="base">
              <a:spcBef>
                <a:spcPct val="0"/>
              </a:spcBef>
              <a:spcAft>
                <a:spcPct val="0"/>
              </a:spcAft>
            </a:pPr>
            <a:fld id="{09C4741C-1513-445B-8E8E-CEDDDFEC9D37}" type="slidenum">
              <a:rPr lang="en-US" altLang="en-US" smtClean="0">
                <a:solidFill>
                  <a:srgbClr val="002A6C"/>
                </a:solidFill>
                <a:cs typeface="Arial" panose="020B0604020202020204" pitchFamily="34" charset="0"/>
              </a:rPr>
              <a:pPr fontAlgn="base">
                <a:spcBef>
                  <a:spcPct val="0"/>
                </a:spcBef>
                <a:spcAft>
                  <a:spcPct val="0"/>
                </a:spcAft>
              </a:pPr>
              <a:t>21</a:t>
            </a:fld>
            <a:endParaRPr lang="en-US" altLang="en-US">
              <a:solidFill>
                <a:srgbClr val="002A6C"/>
              </a:solidFill>
              <a:cs typeface="Arial" panose="020B0604020202020204" pitchFamily="34" charset="0"/>
            </a:endParaRPr>
          </a:p>
        </p:txBody>
      </p:sp>
    </p:spTree>
    <p:extLst>
      <p:ext uri="{BB962C8B-B14F-4D97-AF65-F5344CB8AC3E}">
        <p14:creationId xmlns:p14="http://schemas.microsoft.com/office/powerpoint/2010/main" val="30882528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TOT on ‘</a:t>
            </a:r>
            <a:r>
              <a:rPr lang="en-US" b="1" dirty="0" err="1" smtClean="0"/>
              <a:t>Saksham</a:t>
            </a:r>
            <a:r>
              <a:rPr lang="en-US" b="1" dirty="0" smtClean="0"/>
              <a:t>’ supported by </a:t>
            </a:r>
            <a:r>
              <a:rPr lang="en-US" b="1" dirty="0" err="1" smtClean="0"/>
              <a:t>Jhpiego</a:t>
            </a:r>
            <a:endParaRPr lang="en-US" b="1" dirty="0"/>
          </a:p>
        </p:txBody>
      </p:sp>
      <p:sp>
        <p:nvSpPr>
          <p:cNvPr id="3" name="Slide Number Placeholder 2"/>
          <p:cNvSpPr>
            <a:spLocks noGrp="1"/>
          </p:cNvSpPr>
          <p:nvPr>
            <p:ph type="sldNum" sz="quarter" idx="10"/>
          </p:nvPr>
        </p:nvSpPr>
        <p:spPr/>
        <p:txBody>
          <a:bodyPr/>
          <a:lstStyle/>
          <a:p>
            <a:pPr fontAlgn="base">
              <a:spcBef>
                <a:spcPct val="0"/>
              </a:spcBef>
              <a:spcAft>
                <a:spcPct val="0"/>
              </a:spcAft>
            </a:pPr>
            <a:fld id="{4B5E7113-BF18-4C11-BC2F-C63C42A04E43}" type="slidenum">
              <a:rPr lang="en-US" altLang="en-US" smtClean="0">
                <a:solidFill>
                  <a:srgbClr val="002A6C"/>
                </a:solidFill>
                <a:cs typeface="Arial" panose="020B0604020202020204" pitchFamily="34" charset="0"/>
              </a:rPr>
              <a:pPr fontAlgn="base">
                <a:spcBef>
                  <a:spcPct val="0"/>
                </a:spcBef>
                <a:spcAft>
                  <a:spcPct val="0"/>
                </a:spcAft>
              </a:pPr>
              <a:t>22</a:t>
            </a:fld>
            <a:endParaRPr lang="en-US" altLang="en-US">
              <a:solidFill>
                <a:srgbClr val="002A6C"/>
              </a:solidFill>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203" y="1417638"/>
            <a:ext cx="6116997" cy="426189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2201" y="1417638"/>
            <a:ext cx="5222119" cy="4261893"/>
          </a:xfrm>
          <a:prstGeom prst="rect">
            <a:avLst/>
          </a:prstGeom>
        </p:spPr>
      </p:pic>
      <p:sp>
        <p:nvSpPr>
          <p:cNvPr id="6" name="Title 1"/>
          <p:cNvSpPr txBox="1">
            <a:spLocks/>
          </p:cNvSpPr>
          <p:nvPr/>
        </p:nvSpPr>
        <p:spPr bwMode="auto">
          <a:xfrm>
            <a:off x="0" y="5784853"/>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sz="2625" kern="1200">
                <a:solidFill>
                  <a:srgbClr val="002A6C"/>
                </a:solidFill>
                <a:latin typeface="Gill Sans MT" panose="020B0502020104020203" pitchFamily="34" charset="0"/>
                <a:ea typeface="+mj-ea"/>
                <a:cs typeface="Arial" panose="020B0604020202020204" pitchFamily="34" charset="0"/>
              </a:defRPr>
            </a:lvl1pPr>
            <a:lvl2pPr algn="ctr" rtl="0" eaLnBrk="0" fontAlgn="base" hangingPunct="0">
              <a:spcBef>
                <a:spcPct val="0"/>
              </a:spcBef>
              <a:spcAft>
                <a:spcPct val="0"/>
              </a:spcAft>
              <a:defRPr sz="2625">
                <a:solidFill>
                  <a:srgbClr val="002A6C"/>
                </a:solidFill>
                <a:latin typeface="Gill Sans MT" pitchFamily="34" charset="0"/>
                <a:cs typeface="Arial" charset="0"/>
              </a:defRPr>
            </a:lvl2pPr>
            <a:lvl3pPr algn="ctr" rtl="0" eaLnBrk="0" fontAlgn="base" hangingPunct="0">
              <a:spcBef>
                <a:spcPct val="0"/>
              </a:spcBef>
              <a:spcAft>
                <a:spcPct val="0"/>
              </a:spcAft>
              <a:defRPr sz="2625">
                <a:solidFill>
                  <a:srgbClr val="002A6C"/>
                </a:solidFill>
                <a:latin typeface="Gill Sans MT" pitchFamily="34" charset="0"/>
                <a:cs typeface="Arial" charset="0"/>
              </a:defRPr>
            </a:lvl3pPr>
            <a:lvl4pPr algn="ctr" rtl="0" eaLnBrk="0" fontAlgn="base" hangingPunct="0">
              <a:spcBef>
                <a:spcPct val="0"/>
              </a:spcBef>
              <a:spcAft>
                <a:spcPct val="0"/>
              </a:spcAft>
              <a:defRPr sz="2625">
                <a:solidFill>
                  <a:srgbClr val="002A6C"/>
                </a:solidFill>
                <a:latin typeface="Gill Sans MT" pitchFamily="34" charset="0"/>
                <a:cs typeface="Arial" charset="0"/>
              </a:defRPr>
            </a:lvl4pPr>
            <a:lvl5pPr algn="ctr" rtl="0" eaLnBrk="0" fontAlgn="base" hangingPunct="0">
              <a:spcBef>
                <a:spcPct val="0"/>
              </a:spcBef>
              <a:spcAft>
                <a:spcPct val="0"/>
              </a:spcAft>
              <a:defRPr sz="2625">
                <a:solidFill>
                  <a:srgbClr val="002A6C"/>
                </a:solidFill>
                <a:latin typeface="Gill Sans MT" pitchFamily="34" charset="0"/>
                <a:cs typeface="Arial" charset="0"/>
              </a:defRPr>
            </a:lvl5pPr>
            <a:lvl6pPr marL="342900" algn="ctr" rtl="0" eaLnBrk="1" fontAlgn="base" hangingPunct="1">
              <a:spcBef>
                <a:spcPct val="0"/>
              </a:spcBef>
              <a:spcAft>
                <a:spcPct val="0"/>
              </a:spcAft>
              <a:defRPr sz="2625">
                <a:solidFill>
                  <a:srgbClr val="002A6C"/>
                </a:solidFill>
                <a:latin typeface="Gill Sans MT" pitchFamily="34" charset="0"/>
                <a:cs typeface="Arial" charset="0"/>
              </a:defRPr>
            </a:lvl6pPr>
            <a:lvl7pPr marL="685800" algn="ctr" rtl="0" eaLnBrk="1" fontAlgn="base" hangingPunct="1">
              <a:spcBef>
                <a:spcPct val="0"/>
              </a:spcBef>
              <a:spcAft>
                <a:spcPct val="0"/>
              </a:spcAft>
              <a:defRPr sz="2625">
                <a:solidFill>
                  <a:srgbClr val="002A6C"/>
                </a:solidFill>
                <a:latin typeface="Gill Sans MT" pitchFamily="34" charset="0"/>
                <a:cs typeface="Arial" charset="0"/>
              </a:defRPr>
            </a:lvl7pPr>
            <a:lvl8pPr marL="1028700" algn="ctr" rtl="0" eaLnBrk="1" fontAlgn="base" hangingPunct="1">
              <a:spcBef>
                <a:spcPct val="0"/>
              </a:spcBef>
              <a:spcAft>
                <a:spcPct val="0"/>
              </a:spcAft>
              <a:defRPr sz="2625">
                <a:solidFill>
                  <a:srgbClr val="002A6C"/>
                </a:solidFill>
                <a:latin typeface="Gill Sans MT" pitchFamily="34" charset="0"/>
                <a:cs typeface="Arial" charset="0"/>
              </a:defRPr>
            </a:lvl8pPr>
            <a:lvl9pPr marL="1371600" algn="ctr" rtl="0" eaLnBrk="1" fontAlgn="base" hangingPunct="1">
              <a:spcBef>
                <a:spcPct val="0"/>
              </a:spcBef>
              <a:spcAft>
                <a:spcPct val="0"/>
              </a:spcAft>
              <a:defRPr sz="2625">
                <a:solidFill>
                  <a:srgbClr val="002A6C"/>
                </a:solidFill>
                <a:latin typeface="Gill Sans MT" pitchFamily="34" charset="0"/>
                <a:cs typeface="Arial" charset="0"/>
              </a:defRPr>
            </a:lvl9pPr>
          </a:lstStyle>
          <a:p>
            <a:r>
              <a:rPr lang="en-US" sz="3200" b="1" dirty="0" smtClean="0"/>
              <a:t> </a:t>
            </a:r>
            <a:endParaRPr lang="en-US" sz="3200" b="1" dirty="0"/>
          </a:p>
        </p:txBody>
      </p:sp>
    </p:spTree>
    <p:extLst>
      <p:ext uri="{BB962C8B-B14F-4D97-AF65-F5344CB8AC3E}">
        <p14:creationId xmlns:p14="http://schemas.microsoft.com/office/powerpoint/2010/main" val="30212227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pPr fontAlgn="base">
              <a:spcBef>
                <a:spcPct val="0"/>
              </a:spcBef>
              <a:spcAft>
                <a:spcPct val="0"/>
              </a:spcAft>
            </a:pPr>
            <a:fld id="{3176592A-DAA4-48C6-8DC1-34BEDBEAB492}" type="slidenum">
              <a:rPr lang="en-US" altLang="en-US" smtClean="0">
                <a:solidFill>
                  <a:srgbClr val="002A6C"/>
                </a:solidFill>
                <a:cs typeface="Arial" panose="020B0604020202020204" pitchFamily="34" charset="0"/>
              </a:rPr>
              <a:pPr fontAlgn="base">
                <a:spcBef>
                  <a:spcPct val="0"/>
                </a:spcBef>
                <a:spcAft>
                  <a:spcPct val="0"/>
                </a:spcAft>
              </a:pPr>
              <a:t>23</a:t>
            </a:fld>
            <a:endParaRPr lang="en-US" altLang="en-US">
              <a:solidFill>
                <a:srgbClr val="002A6C"/>
              </a:solidFill>
              <a:cs typeface="Arial" panose="020B0604020202020204" pitchFamily="34" charset="0"/>
            </a:endParaRPr>
          </a:p>
        </p:txBody>
      </p:sp>
      <p:pic>
        <p:nvPicPr>
          <p:cNvPr id="17" name="Content Placeholder 16" descr="C:\Users\Admin\AppData\Local\Microsoft\Windows\INetCache\Content.Word\IMG-20190618-WA0071.jpg"/>
          <p:cNvPicPr>
            <a:picLocks noGrp="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63817"/>
            <a:ext cx="3775166" cy="4757406"/>
          </a:xfrm>
          <a:prstGeom prst="rect">
            <a:avLst/>
          </a:prstGeom>
          <a:noFill/>
          <a:ln>
            <a:noFill/>
          </a:ln>
        </p:spPr>
      </p:pic>
      <p:pic>
        <p:nvPicPr>
          <p:cNvPr id="18" name="Content Placeholder 17" descr="C:\Users\Admin\Downloads\IMG_5922.JPG"/>
          <p:cNvPicPr>
            <a:picLocks noGrp="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8033656" y="-59484"/>
            <a:ext cx="4158343" cy="3946480"/>
          </a:xfrm>
          <a:prstGeom prst="rect">
            <a:avLst/>
          </a:prstGeom>
          <a:noFill/>
          <a:ln>
            <a:noFill/>
          </a:ln>
        </p:spPr>
      </p:pic>
      <p:pic>
        <p:nvPicPr>
          <p:cNvPr id="19" name="Picture 18" descr="C:\Users\Admin\Downloads\IMG_1147.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75166" y="2719526"/>
            <a:ext cx="4258490" cy="4001952"/>
          </a:xfrm>
          <a:prstGeom prst="rect">
            <a:avLst/>
          </a:prstGeom>
          <a:noFill/>
          <a:ln>
            <a:noFill/>
          </a:ln>
        </p:spPr>
      </p:pic>
      <p:sp>
        <p:nvSpPr>
          <p:cNvPr id="20" name="Title 1"/>
          <p:cNvSpPr>
            <a:spLocks noGrp="1"/>
          </p:cNvSpPr>
          <p:nvPr>
            <p:ph type="title"/>
          </p:nvPr>
        </p:nvSpPr>
        <p:spPr>
          <a:xfrm>
            <a:off x="4206240" y="287700"/>
            <a:ext cx="3657600" cy="1959111"/>
          </a:xfrm>
        </p:spPr>
        <p:txBody>
          <a:bodyPr>
            <a:normAutofit/>
          </a:bodyPr>
          <a:lstStyle/>
          <a:p>
            <a:r>
              <a:rPr lang="en-US" b="1" dirty="0" smtClean="0"/>
              <a:t>5 Academic counsellors &amp; 10 MLHPs were trained</a:t>
            </a:r>
            <a:endParaRPr lang="en-US" b="1" dirty="0"/>
          </a:p>
        </p:txBody>
      </p:sp>
    </p:spTree>
    <p:extLst>
      <p:ext uri="{BB962C8B-B14F-4D97-AF65-F5344CB8AC3E}">
        <p14:creationId xmlns:p14="http://schemas.microsoft.com/office/powerpoint/2010/main" val="9828141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CONCERNS ON INFRASTRUCTURE FOR HEALTH &amp; WELLNESS CENTERS PERHAPS IN ALL NE STATES &amp; OTHER HILLY STATES</a:t>
            </a:r>
            <a:endParaRPr lang="en-US" dirty="0"/>
          </a:p>
        </p:txBody>
      </p:sp>
      <p:sp>
        <p:nvSpPr>
          <p:cNvPr id="3" name="Text Placeholder 2"/>
          <p:cNvSpPr>
            <a:spLocks noGrp="1"/>
          </p:cNvSpPr>
          <p:nvPr>
            <p:ph type="body" idx="1"/>
          </p:nvPr>
        </p:nvSpPr>
        <p:spPr>
          <a:xfrm>
            <a:off x="609600" y="1345475"/>
            <a:ext cx="5386917" cy="326572"/>
          </a:xfrm>
        </p:spPr>
        <p:txBody>
          <a:bodyPr/>
          <a:lstStyle/>
          <a:p>
            <a:r>
              <a:rPr lang="en-US" dirty="0" smtClean="0"/>
              <a:t>CONCERNS</a:t>
            </a:r>
            <a:endParaRPr lang="en-US" dirty="0"/>
          </a:p>
        </p:txBody>
      </p:sp>
      <p:sp>
        <p:nvSpPr>
          <p:cNvPr id="4" name="Content Placeholder 3"/>
          <p:cNvSpPr>
            <a:spLocks noGrp="1"/>
          </p:cNvSpPr>
          <p:nvPr>
            <p:ph sz="half" idx="2"/>
          </p:nvPr>
        </p:nvSpPr>
        <p:spPr>
          <a:xfrm>
            <a:off x="300446" y="1737360"/>
            <a:ext cx="6387737" cy="4388803"/>
          </a:xfrm>
        </p:spPr>
        <p:txBody>
          <a:bodyPr/>
          <a:lstStyle/>
          <a:p>
            <a:pPr>
              <a:buFont typeface="Wingdings" pitchFamily="2" charset="2"/>
              <a:buChar char="v"/>
            </a:pPr>
            <a:r>
              <a:rPr lang="en-US" sz="2400" dirty="0" smtClean="0"/>
              <a:t>Most of the PHCs &amp; SHC were constructed in 1980s. SHC constructed in 1980s are very small (3 rooms of size 10X8 ft. ) e.g.  For South District , out of 33/39 SHCs were constructed in 1980s, 4 in 1990s &amp; 2 of them after 2000.</a:t>
            </a:r>
          </a:p>
          <a:p>
            <a:pPr>
              <a:buFont typeface="Wingdings" pitchFamily="2" charset="2"/>
              <a:buChar char="v"/>
            </a:pPr>
            <a:r>
              <a:rPr lang="en-US" sz="2400" dirty="0" smtClean="0"/>
              <a:t>Per unit cost for Construction or  modification and repair of Health &amp; Wellness Centers is high in hilly areas. Therefore, capping of Rs7 </a:t>
            </a:r>
            <a:r>
              <a:rPr lang="en-US" sz="2400" dirty="0" err="1" smtClean="0"/>
              <a:t>Lakhs</a:t>
            </a:r>
            <a:r>
              <a:rPr lang="en-US" sz="2400" dirty="0" smtClean="0"/>
              <a:t> &amp; 4 </a:t>
            </a:r>
            <a:r>
              <a:rPr lang="en-US" sz="2400" dirty="0" err="1" smtClean="0"/>
              <a:t>Lakhs</a:t>
            </a:r>
            <a:r>
              <a:rPr lang="en-US" sz="2400" dirty="0" smtClean="0"/>
              <a:t> for Sub Centers &amp; PHC may be reviewed for NE &amp; Hilly areas of course with higher Resource Envelop which is shrinking now. This may be allowed to put in PIP mode as per requirement. </a:t>
            </a:r>
          </a:p>
          <a:p>
            <a:endParaRPr lang="en-US" dirty="0"/>
          </a:p>
        </p:txBody>
      </p:sp>
      <p:sp>
        <p:nvSpPr>
          <p:cNvPr id="5" name="Text Placeholder 4"/>
          <p:cNvSpPr>
            <a:spLocks noGrp="1"/>
          </p:cNvSpPr>
          <p:nvPr>
            <p:ph type="body" sz="quarter" idx="3"/>
          </p:nvPr>
        </p:nvSpPr>
        <p:spPr/>
        <p:txBody>
          <a:bodyPr/>
          <a:lstStyle/>
          <a:p>
            <a:r>
              <a:rPr lang="en-US" dirty="0" smtClean="0"/>
              <a:t>PICTURES OF SOME  SUB CENTERS</a:t>
            </a:r>
            <a:endParaRPr lang="en-US" dirty="0"/>
          </a:p>
        </p:txBody>
      </p:sp>
      <p:sp>
        <p:nvSpPr>
          <p:cNvPr id="7" name="Slide Number Placeholder 6"/>
          <p:cNvSpPr>
            <a:spLocks noGrp="1"/>
          </p:cNvSpPr>
          <p:nvPr>
            <p:ph type="sldNum" sz="quarter" idx="10"/>
          </p:nvPr>
        </p:nvSpPr>
        <p:spPr/>
        <p:txBody>
          <a:bodyPr/>
          <a:lstStyle/>
          <a:p>
            <a:pPr fontAlgn="base">
              <a:spcBef>
                <a:spcPct val="0"/>
              </a:spcBef>
              <a:spcAft>
                <a:spcPct val="0"/>
              </a:spcAft>
            </a:pPr>
            <a:fld id="{A5252CD4-6719-4BA2-8EEC-7902B1813D29}" type="slidenum">
              <a:rPr lang="en-US" altLang="en-US" smtClean="0">
                <a:solidFill>
                  <a:srgbClr val="002A6C"/>
                </a:solidFill>
                <a:cs typeface="Arial" panose="020B0604020202020204" pitchFamily="34" charset="0"/>
              </a:rPr>
              <a:pPr fontAlgn="base">
                <a:spcBef>
                  <a:spcPct val="0"/>
                </a:spcBef>
                <a:spcAft>
                  <a:spcPct val="0"/>
                </a:spcAft>
              </a:pPr>
              <a:t>24</a:t>
            </a:fld>
            <a:endParaRPr lang="en-US" altLang="en-US">
              <a:solidFill>
                <a:srgbClr val="002A6C"/>
              </a:solidFill>
              <a:cs typeface="Arial" panose="020B0604020202020204" pitchFamily="34" charset="0"/>
            </a:endParaRPr>
          </a:p>
        </p:txBody>
      </p:sp>
      <p:pic>
        <p:nvPicPr>
          <p:cNvPr id="6" name="Content Placeholder 5"/>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6688183" y="2240188"/>
            <a:ext cx="5368471" cy="4026353"/>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Rayong</a:t>
            </a:r>
            <a:r>
              <a:rPr lang="en-US" dirty="0" smtClean="0"/>
              <a:t> PHSC, South Sikkim</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97726" y="1417638"/>
            <a:ext cx="9087112" cy="5111501"/>
          </a:xfrm>
        </p:spPr>
      </p:pic>
      <p:sp>
        <p:nvSpPr>
          <p:cNvPr id="4" name="Slide Number Placeholder 3"/>
          <p:cNvSpPr>
            <a:spLocks noGrp="1"/>
          </p:cNvSpPr>
          <p:nvPr>
            <p:ph type="sldNum" sz="quarter" idx="10"/>
          </p:nvPr>
        </p:nvSpPr>
        <p:spPr/>
        <p:txBody>
          <a:bodyPr/>
          <a:lstStyle/>
          <a:p>
            <a:pPr fontAlgn="base">
              <a:spcBef>
                <a:spcPct val="0"/>
              </a:spcBef>
              <a:spcAft>
                <a:spcPct val="0"/>
              </a:spcAft>
            </a:pPr>
            <a:fld id="{09C4741C-1513-445B-8E8E-CEDDDFEC9D37}" type="slidenum">
              <a:rPr lang="en-US" altLang="en-US" smtClean="0">
                <a:solidFill>
                  <a:srgbClr val="002A6C"/>
                </a:solidFill>
                <a:cs typeface="Arial" panose="020B0604020202020204" pitchFamily="34" charset="0"/>
              </a:rPr>
              <a:pPr fontAlgn="base">
                <a:spcBef>
                  <a:spcPct val="0"/>
                </a:spcBef>
                <a:spcAft>
                  <a:spcPct val="0"/>
                </a:spcAft>
              </a:pPr>
              <a:t>25</a:t>
            </a:fld>
            <a:endParaRPr lang="en-US" altLang="en-US">
              <a:solidFill>
                <a:srgbClr val="002A6C"/>
              </a:solidFill>
              <a:cs typeface="Arial" panose="020B0604020202020204" pitchFamily="34" charset="0"/>
            </a:endParaRPr>
          </a:p>
        </p:txBody>
      </p:sp>
    </p:spTree>
    <p:extLst>
      <p:ext uri="{BB962C8B-B14F-4D97-AF65-F5344CB8AC3E}">
        <p14:creationId xmlns:p14="http://schemas.microsoft.com/office/powerpoint/2010/main" val="42798311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SIKKIM STATE TOWARDS UINVERSAL HEALTH COVERAGE</a:t>
            </a:r>
            <a:endParaRPr lang="en-US" dirty="0"/>
          </a:p>
        </p:txBody>
      </p:sp>
      <p:sp>
        <p:nvSpPr>
          <p:cNvPr id="3" name="Text Placeholder 2"/>
          <p:cNvSpPr>
            <a:spLocks noGrp="1"/>
          </p:cNvSpPr>
          <p:nvPr>
            <p:ph type="body" idx="1"/>
          </p:nvPr>
        </p:nvSpPr>
        <p:spPr>
          <a:xfrm>
            <a:off x="492034" y="1090976"/>
            <a:ext cx="5386917" cy="319813"/>
          </a:xfrm>
        </p:spPr>
        <p:txBody>
          <a:bodyPr/>
          <a:lstStyle/>
          <a:p>
            <a:r>
              <a:rPr lang="en-US" dirty="0" smtClean="0"/>
              <a:t>SIKKIM INITIATIVES</a:t>
            </a:r>
            <a:endParaRPr lang="en-US" dirty="0"/>
          </a:p>
        </p:txBody>
      </p:sp>
      <p:sp>
        <p:nvSpPr>
          <p:cNvPr id="4" name="Content Placeholder 3"/>
          <p:cNvSpPr>
            <a:spLocks noGrp="1"/>
          </p:cNvSpPr>
          <p:nvPr>
            <p:ph sz="half" idx="2"/>
          </p:nvPr>
        </p:nvSpPr>
        <p:spPr>
          <a:xfrm>
            <a:off x="509452" y="1502229"/>
            <a:ext cx="5487066" cy="4623934"/>
          </a:xfrm>
        </p:spPr>
        <p:txBody>
          <a:bodyPr/>
          <a:lstStyle/>
          <a:p>
            <a:r>
              <a:rPr lang="en-IN" dirty="0" smtClean="0"/>
              <a:t>Sikkim had given maximum focus on Primary Health care owing to which our Primary Care facilities are relatively better equipped compared to Secondary and Tertiary Care. </a:t>
            </a:r>
          </a:p>
          <a:p>
            <a:r>
              <a:rPr lang="en-IN" dirty="0" smtClean="0"/>
              <a:t>Our PHCs and Sub Centres were one of the better functioning institutions among all states of India. </a:t>
            </a:r>
          </a:p>
          <a:p>
            <a:r>
              <a:rPr lang="en-IN" dirty="0" smtClean="0"/>
              <a:t>In addition to continued focus on RMNCHA,  since one decade Sikkim has been working  towards  Universal Health Coverage and focus  on  Health Promotion and prevention of Non Communicable Diseases (NCDs) through Universal Annual Health Check up, Tobacco Smoke Free Policies implementation, Integrated Mental Health, Non Communicable Diseases, Health Care for the Elderly along with CATCH Programme. </a:t>
            </a:r>
          </a:p>
          <a:p>
            <a:endParaRPr lang="en-US" dirty="0"/>
          </a:p>
        </p:txBody>
      </p:sp>
      <p:sp>
        <p:nvSpPr>
          <p:cNvPr id="5" name="Text Placeholder 4"/>
          <p:cNvSpPr>
            <a:spLocks noGrp="1"/>
          </p:cNvSpPr>
          <p:nvPr>
            <p:ph type="body" sz="quarter" idx="3"/>
          </p:nvPr>
        </p:nvSpPr>
        <p:spPr/>
        <p:txBody>
          <a:bodyPr/>
          <a:lstStyle/>
          <a:p>
            <a:r>
              <a:rPr lang="en-US" dirty="0" smtClean="0"/>
              <a:t>Some glimpse of meeting with Civil society towards Healthy Sikkim Initiative .</a:t>
            </a:r>
            <a:endParaRPr lang="en-US" dirty="0"/>
          </a:p>
        </p:txBody>
      </p:sp>
      <p:sp>
        <p:nvSpPr>
          <p:cNvPr id="7" name="Slide Number Placeholder 6"/>
          <p:cNvSpPr>
            <a:spLocks noGrp="1"/>
          </p:cNvSpPr>
          <p:nvPr>
            <p:ph type="sldNum" sz="quarter" idx="10"/>
          </p:nvPr>
        </p:nvSpPr>
        <p:spPr/>
        <p:txBody>
          <a:bodyPr/>
          <a:lstStyle/>
          <a:p>
            <a:pPr fontAlgn="base">
              <a:spcBef>
                <a:spcPct val="0"/>
              </a:spcBef>
              <a:spcAft>
                <a:spcPct val="0"/>
              </a:spcAft>
            </a:pPr>
            <a:fld id="{A5252CD4-6719-4BA2-8EEC-7902B1813D29}" type="slidenum">
              <a:rPr lang="en-US" altLang="en-US" smtClean="0">
                <a:solidFill>
                  <a:srgbClr val="002A6C"/>
                </a:solidFill>
                <a:cs typeface="Arial" panose="020B0604020202020204" pitchFamily="34" charset="0"/>
              </a:rPr>
              <a:pPr fontAlgn="base">
                <a:spcBef>
                  <a:spcPct val="0"/>
                </a:spcBef>
                <a:spcAft>
                  <a:spcPct val="0"/>
                </a:spcAft>
              </a:pPr>
              <a:t>26</a:t>
            </a:fld>
            <a:endParaRPr lang="en-US" altLang="en-US">
              <a:solidFill>
                <a:srgbClr val="002A6C"/>
              </a:solidFill>
              <a:cs typeface="Arial" panose="020B0604020202020204" pitchFamily="34" charset="0"/>
            </a:endParaRPr>
          </a:p>
        </p:txBody>
      </p:sp>
      <p:pic>
        <p:nvPicPr>
          <p:cNvPr id="8" name="Picture 2" descr="C:\Users\DELL\Desktop\Dentam\DSC05542.JPG"/>
          <p:cNvPicPr>
            <a:picLocks noGrp="1" noChangeAspect="1" noChangeArrowheads="1"/>
          </p:cNvPicPr>
          <p:nvPr>
            <p:ph sz="quarter" idx="4"/>
          </p:nvPr>
        </p:nvPicPr>
        <p:blipFill>
          <a:blip r:embed="rId2" cstate="print"/>
          <a:srcRect/>
          <a:stretch>
            <a:fillRect/>
          </a:stretch>
        </p:blipFill>
        <p:spPr bwMode="auto">
          <a:xfrm>
            <a:off x="6662055" y="2174875"/>
            <a:ext cx="4451128" cy="3951288"/>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CHN (MLHP) AS KEY MEMBERS TOWARDS UHC IN SIKKIM</a:t>
            </a:r>
            <a:endParaRPr lang="en-US" dirty="0"/>
          </a:p>
        </p:txBody>
      </p:sp>
      <p:sp>
        <p:nvSpPr>
          <p:cNvPr id="4" name="Content Placeholder 3"/>
          <p:cNvSpPr>
            <a:spLocks noGrp="1"/>
          </p:cNvSpPr>
          <p:nvPr>
            <p:ph sz="half" idx="2"/>
          </p:nvPr>
        </p:nvSpPr>
        <p:spPr/>
        <p:txBody>
          <a:bodyPr/>
          <a:lstStyle/>
          <a:p>
            <a:r>
              <a:rPr lang="en-IN" sz="2400" dirty="0" smtClean="0"/>
              <a:t>However,  provision of Mid Level Health Provider at the Sub Centre is one of the most important member  for UHC in Sikkim. </a:t>
            </a:r>
          </a:p>
          <a:p>
            <a:r>
              <a:rPr lang="en-IN" sz="2400" b="1" dirty="0" smtClean="0"/>
              <a:t>Sikkim is taking tremendous advantage in reemphasizing the focus on Comprehensive Primary Health Care and provide better linkage of all activities undertaken earlier for movement towards UHC. </a:t>
            </a:r>
            <a:endParaRPr lang="en-US" sz="2400" dirty="0" smtClean="0"/>
          </a:p>
          <a:p>
            <a:endParaRPr lang="en-US" dirty="0"/>
          </a:p>
        </p:txBody>
      </p:sp>
      <p:sp>
        <p:nvSpPr>
          <p:cNvPr id="5" name="Text Placeholder 4"/>
          <p:cNvSpPr>
            <a:spLocks noGrp="1"/>
          </p:cNvSpPr>
          <p:nvPr>
            <p:ph type="body" sz="quarter" idx="3"/>
          </p:nvPr>
        </p:nvSpPr>
        <p:spPr/>
        <p:txBody>
          <a:bodyPr/>
          <a:lstStyle/>
          <a:p>
            <a:r>
              <a:rPr lang="en-US" dirty="0" smtClean="0"/>
              <a:t>MD NHM, MO of PHC in Sub Health Centre H&amp; WC team. </a:t>
            </a:r>
            <a:endParaRPr lang="en-US" dirty="0"/>
          </a:p>
        </p:txBody>
      </p:sp>
      <p:sp>
        <p:nvSpPr>
          <p:cNvPr id="7" name="Slide Number Placeholder 6"/>
          <p:cNvSpPr>
            <a:spLocks noGrp="1"/>
          </p:cNvSpPr>
          <p:nvPr>
            <p:ph type="sldNum" sz="quarter" idx="10"/>
          </p:nvPr>
        </p:nvSpPr>
        <p:spPr/>
        <p:txBody>
          <a:bodyPr/>
          <a:lstStyle/>
          <a:p>
            <a:pPr fontAlgn="base">
              <a:spcBef>
                <a:spcPct val="0"/>
              </a:spcBef>
              <a:spcAft>
                <a:spcPct val="0"/>
              </a:spcAft>
            </a:pPr>
            <a:fld id="{A5252CD4-6719-4BA2-8EEC-7902B1813D29}" type="slidenum">
              <a:rPr lang="en-US" altLang="en-US" smtClean="0">
                <a:solidFill>
                  <a:srgbClr val="002A6C"/>
                </a:solidFill>
                <a:cs typeface="Arial" panose="020B0604020202020204" pitchFamily="34" charset="0"/>
              </a:rPr>
              <a:pPr fontAlgn="base">
                <a:spcBef>
                  <a:spcPct val="0"/>
                </a:spcBef>
                <a:spcAft>
                  <a:spcPct val="0"/>
                </a:spcAft>
              </a:pPr>
              <a:t>27</a:t>
            </a:fld>
            <a:endParaRPr lang="en-US" altLang="en-US">
              <a:solidFill>
                <a:srgbClr val="002A6C"/>
              </a:solidFill>
              <a:cs typeface="Arial" panose="020B0604020202020204" pitchFamily="34" charset="0"/>
            </a:endParaRPr>
          </a:p>
        </p:txBody>
      </p:sp>
      <p:pic>
        <p:nvPicPr>
          <p:cNvPr id="8" name="Content Placeholder 7"/>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253427" y="2174875"/>
            <a:ext cx="5268384" cy="3951288"/>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600573"/>
          </a:xfrm>
        </p:spPr>
        <p:txBody>
          <a:bodyPr/>
          <a:lstStyle/>
          <a:p>
            <a:r>
              <a:rPr lang="en-US" dirty="0" smtClean="0"/>
              <a:t>Challenges </a:t>
            </a:r>
            <a:endParaRPr lang="en-US" dirty="0"/>
          </a:p>
        </p:txBody>
      </p:sp>
      <p:sp>
        <p:nvSpPr>
          <p:cNvPr id="3" name="Content Placeholder 2"/>
          <p:cNvSpPr>
            <a:spLocks noGrp="1"/>
          </p:cNvSpPr>
          <p:nvPr>
            <p:ph idx="1"/>
          </p:nvPr>
        </p:nvSpPr>
        <p:spPr>
          <a:xfrm>
            <a:off x="609600" y="875211"/>
            <a:ext cx="10972800" cy="5682343"/>
          </a:xfrm>
        </p:spPr>
        <p:txBody>
          <a:bodyPr/>
          <a:lstStyle/>
          <a:p>
            <a:r>
              <a:rPr lang="en-US" dirty="0" smtClean="0"/>
              <a:t>Drugs &amp; Continuum of Care is area of concern </a:t>
            </a:r>
          </a:p>
          <a:p>
            <a:r>
              <a:rPr lang="en-US" dirty="0" smtClean="0"/>
              <a:t>High Prevalence of Suicide </a:t>
            </a:r>
          </a:p>
          <a:p>
            <a:r>
              <a:rPr lang="en-US" dirty="0" smtClean="0"/>
              <a:t>Continuing focus on NCDs as per latest Nutritional Survey had shown Children and adolescents showed very High level of cholesterol, Triglycerides and Deranged Kidney Function Test  (KFT). </a:t>
            </a:r>
          </a:p>
          <a:p>
            <a:pPr marL="0" indent="0">
              <a:buNone/>
            </a:pPr>
            <a:r>
              <a:rPr lang="en-US" u="sng" dirty="0" smtClean="0">
                <a:solidFill>
                  <a:schemeClr val="tx1"/>
                </a:solidFill>
              </a:rPr>
              <a:t>WAY FORWARD</a:t>
            </a:r>
          </a:p>
          <a:p>
            <a:r>
              <a:rPr lang="en-US" dirty="0" smtClean="0"/>
              <a:t> New data to be used for PMJAY to cover 40% of Population of Sikkim which can be great support to provide Universal Health Coverage in Sikkim State. </a:t>
            </a:r>
          </a:p>
          <a:p>
            <a:r>
              <a:rPr lang="en-US" dirty="0" smtClean="0"/>
              <a:t> Sikkim State Health Policy 2019  to address newer development and newer challenges.</a:t>
            </a:r>
          </a:p>
          <a:p>
            <a:r>
              <a:rPr lang="en-US" dirty="0" smtClean="0"/>
              <a:t>Linking CATCH &amp; other programmes towards UHC in Sikkim. </a:t>
            </a:r>
          </a:p>
          <a:p>
            <a:r>
              <a:rPr lang="en-US" dirty="0" smtClean="0"/>
              <a:t>Orientation  of Training of Health manpower till MPHW Male  &amp; Female on </a:t>
            </a:r>
            <a:r>
              <a:rPr lang="en-US" dirty="0" err="1" smtClean="0"/>
              <a:t>Ayushman</a:t>
            </a:r>
            <a:r>
              <a:rPr lang="en-US" dirty="0" smtClean="0"/>
              <a:t> Bharat &amp; CPHC Services and towards Universal Health Coverage.</a:t>
            </a:r>
          </a:p>
        </p:txBody>
      </p:sp>
      <p:sp>
        <p:nvSpPr>
          <p:cNvPr id="4" name="Slide Number Placeholder 3"/>
          <p:cNvSpPr>
            <a:spLocks noGrp="1"/>
          </p:cNvSpPr>
          <p:nvPr>
            <p:ph type="sldNum" sz="quarter" idx="10"/>
          </p:nvPr>
        </p:nvSpPr>
        <p:spPr/>
        <p:txBody>
          <a:bodyPr/>
          <a:lstStyle/>
          <a:p>
            <a:pPr fontAlgn="base">
              <a:spcBef>
                <a:spcPct val="0"/>
              </a:spcBef>
              <a:spcAft>
                <a:spcPct val="0"/>
              </a:spcAft>
            </a:pPr>
            <a:fld id="{09C4741C-1513-445B-8E8E-CEDDDFEC9D37}" type="slidenum">
              <a:rPr lang="en-US" altLang="en-US" smtClean="0">
                <a:solidFill>
                  <a:srgbClr val="002A6C"/>
                </a:solidFill>
                <a:cs typeface="Arial" panose="020B0604020202020204" pitchFamily="34" charset="0"/>
              </a:rPr>
              <a:pPr fontAlgn="base">
                <a:spcBef>
                  <a:spcPct val="0"/>
                </a:spcBef>
                <a:spcAft>
                  <a:spcPct val="0"/>
                </a:spcAft>
              </a:pPr>
              <a:t>28</a:t>
            </a:fld>
            <a:endParaRPr lang="en-US" altLang="en-US">
              <a:solidFill>
                <a:srgbClr val="002A6C"/>
              </a:solidFill>
              <a:cs typeface="Arial" panose="020B0604020202020204" pitchFamily="34" charset="0"/>
            </a:endParaRPr>
          </a:p>
        </p:txBody>
      </p:sp>
    </p:spTree>
    <p:extLst>
      <p:ext uri="{BB962C8B-B14F-4D97-AF65-F5344CB8AC3E}">
        <p14:creationId xmlns:p14="http://schemas.microsoft.com/office/powerpoint/2010/main" val="21593153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609600" y="1600203"/>
            <a:ext cx="5242560" cy="4905100"/>
          </a:xfrm>
        </p:spPr>
        <p:txBody>
          <a:bodyPr/>
          <a:lstStyle/>
          <a:p>
            <a:r>
              <a:rPr lang="en-US" dirty="0" smtClean="0"/>
              <a:t>GATS </a:t>
            </a:r>
          </a:p>
          <a:p>
            <a:r>
              <a:rPr lang="en-US" dirty="0" smtClean="0"/>
              <a:t>Initiatives for Tobacco free village, alcohol free village </a:t>
            </a:r>
          </a:p>
          <a:p>
            <a:endParaRPr lang="en-US" dirty="0" smtClean="0"/>
          </a:p>
          <a:p>
            <a:endParaRPr lang="en-US" dirty="0"/>
          </a:p>
        </p:txBody>
      </p:sp>
      <p:sp>
        <p:nvSpPr>
          <p:cNvPr id="4" name="Slide Number Placeholder 3"/>
          <p:cNvSpPr>
            <a:spLocks noGrp="1"/>
          </p:cNvSpPr>
          <p:nvPr>
            <p:ph type="sldNum" sz="quarter" idx="10"/>
          </p:nvPr>
        </p:nvSpPr>
        <p:spPr/>
        <p:txBody>
          <a:bodyPr/>
          <a:lstStyle/>
          <a:p>
            <a:pPr fontAlgn="base">
              <a:spcBef>
                <a:spcPct val="0"/>
              </a:spcBef>
              <a:spcAft>
                <a:spcPct val="0"/>
              </a:spcAft>
            </a:pPr>
            <a:fld id="{09C4741C-1513-445B-8E8E-CEDDDFEC9D37}" type="slidenum">
              <a:rPr lang="en-US" altLang="en-US" smtClean="0">
                <a:solidFill>
                  <a:srgbClr val="002A6C"/>
                </a:solidFill>
                <a:cs typeface="Arial" panose="020B0604020202020204" pitchFamily="34" charset="0"/>
              </a:rPr>
              <a:pPr fontAlgn="base">
                <a:spcBef>
                  <a:spcPct val="0"/>
                </a:spcBef>
                <a:spcAft>
                  <a:spcPct val="0"/>
                </a:spcAft>
              </a:pPr>
              <a:t>29</a:t>
            </a:fld>
            <a:endParaRPr lang="en-US" altLang="en-US">
              <a:solidFill>
                <a:srgbClr val="002A6C"/>
              </a:solidFill>
              <a:cs typeface="Arial" panose="020B0604020202020204" pitchFamily="34" charset="0"/>
            </a:endParaRPr>
          </a:p>
        </p:txBody>
      </p:sp>
    </p:spTree>
    <p:extLst>
      <p:ext uri="{BB962C8B-B14F-4D97-AF65-F5344CB8AC3E}">
        <p14:creationId xmlns:p14="http://schemas.microsoft.com/office/powerpoint/2010/main" val="10600892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fontAlgn="base">
              <a:spcBef>
                <a:spcPct val="0"/>
              </a:spcBef>
              <a:spcAft>
                <a:spcPct val="0"/>
              </a:spcAft>
            </a:pPr>
            <a:fld id="{60008A9F-0DBA-42BD-86BF-0D6AF6A87DB1}" type="slidenum">
              <a:rPr lang="en-US" altLang="en-US" smtClean="0">
                <a:solidFill>
                  <a:srgbClr val="002A6C"/>
                </a:solidFill>
                <a:cs typeface="Arial" panose="020B0604020202020204" pitchFamily="34" charset="0"/>
              </a:rPr>
              <a:pPr fontAlgn="base">
                <a:spcBef>
                  <a:spcPct val="0"/>
                </a:spcBef>
                <a:spcAft>
                  <a:spcPct val="0"/>
                </a:spcAft>
              </a:pPr>
              <a:t>30</a:t>
            </a:fld>
            <a:endParaRPr lang="en-US" altLang="en-US">
              <a:solidFill>
                <a:srgbClr val="002A6C"/>
              </a:solidFill>
              <a:cs typeface="Arial" panose="020B0604020202020204" pitchFamily="34" charset="0"/>
            </a:endParaRP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65612" y="0"/>
            <a:ext cx="8839200"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9653451" y="1240972"/>
            <a:ext cx="2538548" cy="4127862"/>
          </a:xfrm>
        </p:spPr>
        <p:txBody>
          <a:bodyPr>
            <a:noAutofit/>
          </a:bodyPr>
          <a:lstStyle/>
          <a:p>
            <a:pPr>
              <a:defRPr/>
            </a:pPr>
            <a:r>
              <a:rPr lang="en-US" altLang="en-US" sz="6000" b="1" dirty="0"/>
              <a:t>Thank  You</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068" y="169817"/>
            <a:ext cx="7302137" cy="6570618"/>
          </a:xfrm>
          <a:prstGeom prst="rect">
            <a:avLst/>
          </a:prstGeom>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33" y="116632"/>
            <a:ext cx="9297295"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8072300"/>
      </p:ext>
    </p:extLst>
  </p:cSld>
  <p:clrMapOvr>
    <a:masterClrMapping/>
  </p:clrMapOvr>
  <p:timing>
    <p:tnLst>
      <p:par>
        <p:cTn id="1" dur="indefinite" restart="never" nodeType="tmRoot"/>
      </p:par>
    </p:tnLst>
  </p:timing>
</p:sld>
</file>

<file path=ppt/theme/theme1.xml><?xml version="1.0" encoding="utf-8"?>
<a:theme xmlns:a="http://schemas.openxmlformats.org/drawingml/2006/main" name="MCSP Malawi Country Program Review_2015.03.04">
  <a:themeElements>
    <a:clrScheme name="MCSP">
      <a:dk1>
        <a:srgbClr val="000000"/>
      </a:dk1>
      <a:lt1>
        <a:srgbClr val="777777"/>
      </a:lt1>
      <a:dk2>
        <a:srgbClr val="002A6C"/>
      </a:dk2>
      <a:lt2>
        <a:srgbClr val="9DBFE5"/>
      </a:lt2>
      <a:accent1>
        <a:srgbClr val="CA535C"/>
      </a:accent1>
      <a:accent2>
        <a:srgbClr val="FAC684"/>
      </a:accent2>
      <a:accent3>
        <a:srgbClr val="D5B4E4"/>
      </a:accent3>
      <a:accent4>
        <a:srgbClr val="002A6C"/>
      </a:accent4>
      <a:accent5>
        <a:srgbClr val="9DBFE5"/>
      </a:accent5>
      <a:accent6>
        <a:srgbClr val="CA535C"/>
      </a:accent6>
      <a:hlink>
        <a:srgbClr val="777777"/>
      </a:hlink>
      <a:folHlink>
        <a:srgbClr val="FAC68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CPS_PowerPoint_Template [Read-Only]" id="{B58D1E27-2DEB-4557-9BF1-41BFB293ADDD}" vid="{2D3C5F4A-FD82-47F1-A5FE-AEF3A3D978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4112</TotalTime>
  <Words>1416</Words>
  <Application>Microsoft Office PowerPoint</Application>
  <PresentationFormat>Widescreen</PresentationFormat>
  <Paragraphs>185</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Gill Sans MT</vt:lpstr>
      <vt:lpstr>Wingdings</vt:lpstr>
      <vt:lpstr>MCSP Malawi Country Program Review_2015.03.04</vt:lpstr>
      <vt:lpstr>Good replicable  Practices of   Sikkim  </vt:lpstr>
      <vt:lpstr>SIKKIM: HEALTHY, BEAUTIFUL, PROSPOROUS, SIKKIM IS OUR DREAM &amp; SIKKIM IS WORKING TOWARDS UNIVERSAL HEALTH COVERAGE .</vt:lpstr>
      <vt:lpstr>Good replicable  Practices of   Sikkim</vt:lpstr>
      <vt:lpstr>IMPRESSIVE  GOOD HEALTH &amp; WELLNESS CENTER IS BEGINNING OF MAKING HEALTH &amp; WELLNESS REAL.  SOME GLIMPSE OF HEALTH &amp; WELLNESS CENTERS  </vt:lpstr>
      <vt:lpstr>Strengthening the certificate course</vt:lpstr>
      <vt:lpstr>Strengthening wellness activities through Basic Yoga Training</vt:lpstr>
      <vt:lpstr>PowerPoint Presentation</vt:lpstr>
      <vt:lpstr>Photographs of Yoga Session from 7am to 9am </vt:lpstr>
      <vt:lpstr>Benefits </vt:lpstr>
      <vt:lpstr>Wellness activities other than Yoga at HWCs</vt:lpstr>
      <vt:lpstr>Cleanliness Drive at HWCs</vt:lpstr>
      <vt:lpstr>PowerPoint Presentation</vt:lpstr>
      <vt:lpstr>List of NHPs to orient &amp; train on as part of Continuing Education </vt:lpstr>
      <vt:lpstr>Weekly Schedule for Orientation on National Health programs</vt:lpstr>
      <vt:lpstr>Orientation on National Health Programs </vt:lpstr>
      <vt:lpstr>MLHPs participation in World Diabetic Day (NCD Screening)</vt:lpstr>
      <vt:lpstr>Benefits </vt:lpstr>
      <vt:lpstr>VIA Training at New STNM Multispecialty Hospital &amp; conduction of VIA tests in some H&amp; W Centers.</vt:lpstr>
      <vt:lpstr>Home based Elderly care by CHN (MLHP)</vt:lpstr>
      <vt:lpstr>State specific program: Proud Mother Scheme</vt:lpstr>
      <vt:lpstr>Mental Health Program Initiatives</vt:lpstr>
      <vt:lpstr>TOT on ‘Saksham’ supported by Jhpiego</vt:lpstr>
      <vt:lpstr>5 Academic counsellors &amp; 10 MLHPs were trained</vt:lpstr>
      <vt:lpstr>CONCERNS ON INFRASTRUCTURE FOR HEALTH &amp; WELLNESS CENTERS PERHAPS IN ALL NE STATES &amp; OTHER HILLY STATES</vt:lpstr>
      <vt:lpstr>Rayong PHSC, South Sikkim</vt:lpstr>
      <vt:lpstr>SIKKIM STATE TOWARDS UINVERSAL HEALTH COVERAGE</vt:lpstr>
      <vt:lpstr>CHN (MLHP) AS KEY MEMBERS TOWARDS UHC IN SIKKIM</vt:lpstr>
      <vt:lpstr>Challenges </vt:lpstr>
      <vt:lpstr>PowerPoint Presentation</vt:lpstr>
      <vt:lpstr>PowerPoint Presentation</vt:lpstr>
      <vt:lpstr>Thank  You</vt:lpstr>
    </vt:vector>
  </TitlesOfParts>
  <Company>Johns Hopkins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Operationalization of Health and Wellness Centres (HWCs)  Broad areas of action</dc:title>
  <dc:creator>Admin1</dc:creator>
  <cp:lastModifiedBy>Admin1</cp:lastModifiedBy>
  <cp:revision>780</cp:revision>
  <dcterms:created xsi:type="dcterms:W3CDTF">2018-05-09T05:39:40Z</dcterms:created>
  <dcterms:modified xsi:type="dcterms:W3CDTF">2019-10-03T03:48:42Z</dcterms:modified>
</cp:coreProperties>
</file>