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pptx" ContentType="application/vnd.openxmlformats-officedocument.presentationml.presentation"/>
  <Default Extension="vml" ContentType="application/vnd.openxmlformats-officedocument.vmlDrawing"/>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397" r:id="rId2"/>
    <p:sldId id="402" r:id="rId3"/>
    <p:sldId id="399" r:id="rId4"/>
    <p:sldId id="400" r:id="rId5"/>
    <p:sldId id="403" r:id="rId6"/>
    <p:sldId id="406" r:id="rId7"/>
    <p:sldId id="386" r:id="rId8"/>
    <p:sldId id="394" r:id="rId9"/>
    <p:sldId id="387" r:id="rId10"/>
    <p:sldId id="389" r:id="rId11"/>
    <p:sldId id="388" r:id="rId12"/>
    <p:sldId id="390" r:id="rId13"/>
    <p:sldId id="407" r:id="rId14"/>
    <p:sldId id="391" r:id="rId15"/>
    <p:sldId id="404" r:id="rId16"/>
    <p:sldId id="392" r:id="rId17"/>
    <p:sldId id="306"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B768DBF-C5D0-400A-AD4F-9F31CE60254F}">
          <p14:sldIdLst>
            <p14:sldId id="397"/>
            <p14:sldId id="402"/>
            <p14:sldId id="399"/>
            <p14:sldId id="400"/>
            <p14:sldId id="403"/>
            <p14:sldId id="406"/>
            <p14:sldId id="386"/>
            <p14:sldId id="394"/>
            <p14:sldId id="387"/>
            <p14:sldId id="389"/>
            <p14:sldId id="388"/>
            <p14:sldId id="390"/>
            <p14:sldId id="407"/>
            <p14:sldId id="391"/>
            <p14:sldId id="404"/>
            <p14:sldId id="392"/>
          </p14:sldIdLst>
        </p14:section>
        <p14:section name="Untitled Section" id="{0CCEBA69-7B2D-4F1D-97D7-CE33BAD17E69}">
          <p14:sldIdLst>
            <p14:sldId id="306"/>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8CBAD"/>
    <a:srgbClr val="ECD1D2"/>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44" autoAdjust="0"/>
    <p:restoredTop sz="94660"/>
  </p:normalViewPr>
  <p:slideViewPr>
    <p:cSldViewPr snapToGrid="0">
      <p:cViewPr varScale="1">
        <p:scale>
          <a:sx n="65" d="100"/>
          <a:sy n="65" d="100"/>
        </p:scale>
        <p:origin x="664" y="4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4E32D3-CACD-4EDF-9BD2-EAAFC2C0259F}" type="datetimeFigureOut">
              <a:rPr lang="en-US" smtClean="0"/>
              <a:t>10/3/2019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9AE1D8-1F32-4EF3-A2B5-CC12234EAE8B}" type="slidenum">
              <a:rPr lang="en-US" smtClean="0"/>
              <a:t>‹#›</a:t>
            </a:fld>
            <a:endParaRPr lang="en-US"/>
          </a:p>
        </p:txBody>
      </p:sp>
    </p:spTree>
    <p:extLst>
      <p:ext uri="{BB962C8B-B14F-4D97-AF65-F5344CB8AC3E}">
        <p14:creationId xmlns:p14="http://schemas.microsoft.com/office/powerpoint/2010/main" val="3211301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09AE1D8-1F32-4EF3-A2B5-CC12234EAE8B}" type="slidenum">
              <a:rPr lang="en-US" smtClean="0"/>
              <a:t>2</a:t>
            </a:fld>
            <a:endParaRPr lang="en-US"/>
          </a:p>
        </p:txBody>
      </p:sp>
    </p:spTree>
    <p:extLst>
      <p:ext uri="{BB962C8B-B14F-4D97-AF65-F5344CB8AC3E}">
        <p14:creationId xmlns:p14="http://schemas.microsoft.com/office/powerpoint/2010/main" val="1308910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09AE1D8-1F32-4EF3-A2B5-CC12234EAE8B}" type="slidenum">
              <a:rPr lang="en-US" smtClean="0"/>
              <a:t>4</a:t>
            </a:fld>
            <a:endParaRPr lang="en-US"/>
          </a:p>
        </p:txBody>
      </p:sp>
    </p:spTree>
    <p:extLst>
      <p:ext uri="{BB962C8B-B14F-4D97-AF65-F5344CB8AC3E}">
        <p14:creationId xmlns:p14="http://schemas.microsoft.com/office/powerpoint/2010/main" val="2241540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VHND= Village Health and Nutrition</a:t>
            </a:r>
            <a:r>
              <a:rPr lang="en-IN" baseline="0" dirty="0" smtClean="0"/>
              <a:t> Day</a:t>
            </a:r>
          </a:p>
          <a:p>
            <a:r>
              <a:rPr lang="en-IN" baseline="0" dirty="0" smtClean="0"/>
              <a:t>PBS= Population Based Screening</a:t>
            </a:r>
          </a:p>
          <a:p>
            <a:r>
              <a:rPr lang="en-IN" baseline="0" dirty="0" smtClean="0"/>
              <a:t>NCD= Non-Communicable Disease</a:t>
            </a:r>
          </a:p>
          <a:p>
            <a:r>
              <a:rPr lang="en-IN" baseline="0" dirty="0" smtClean="0"/>
              <a:t>ANC= Ante-Natal Check up</a:t>
            </a:r>
            <a:endParaRPr lang="en-IN" dirty="0"/>
          </a:p>
        </p:txBody>
      </p:sp>
      <p:sp>
        <p:nvSpPr>
          <p:cNvPr id="4" name="Slide Number Placeholder 3"/>
          <p:cNvSpPr>
            <a:spLocks noGrp="1"/>
          </p:cNvSpPr>
          <p:nvPr>
            <p:ph type="sldNum" sz="quarter" idx="10"/>
          </p:nvPr>
        </p:nvSpPr>
        <p:spPr/>
        <p:txBody>
          <a:bodyPr/>
          <a:lstStyle/>
          <a:p>
            <a:fld id="{609AE1D8-1F32-4EF3-A2B5-CC12234EAE8B}" type="slidenum">
              <a:rPr lang="en-US" smtClean="0"/>
              <a:t>7</a:t>
            </a:fld>
            <a:endParaRPr lang="en-US"/>
          </a:p>
        </p:txBody>
      </p:sp>
    </p:spTree>
    <p:extLst>
      <p:ext uri="{BB962C8B-B14F-4D97-AF65-F5344CB8AC3E}">
        <p14:creationId xmlns:p14="http://schemas.microsoft.com/office/powerpoint/2010/main" val="2524358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PW= Pregnant Women</a:t>
            </a:r>
            <a:endParaRPr lang="en-IN" dirty="0"/>
          </a:p>
        </p:txBody>
      </p:sp>
      <p:sp>
        <p:nvSpPr>
          <p:cNvPr id="4" name="Slide Number Placeholder 3"/>
          <p:cNvSpPr>
            <a:spLocks noGrp="1"/>
          </p:cNvSpPr>
          <p:nvPr>
            <p:ph type="sldNum" sz="quarter" idx="10"/>
          </p:nvPr>
        </p:nvSpPr>
        <p:spPr/>
        <p:txBody>
          <a:bodyPr/>
          <a:lstStyle/>
          <a:p>
            <a:fld id="{609AE1D8-1F32-4EF3-A2B5-CC12234EAE8B}" type="slidenum">
              <a:rPr lang="en-US" smtClean="0"/>
              <a:t>8</a:t>
            </a:fld>
            <a:endParaRPr lang="en-US"/>
          </a:p>
        </p:txBody>
      </p:sp>
    </p:spTree>
    <p:extLst>
      <p:ext uri="{BB962C8B-B14F-4D97-AF65-F5344CB8AC3E}">
        <p14:creationId xmlns:p14="http://schemas.microsoft.com/office/powerpoint/2010/main" val="2814673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Background:</a:t>
            </a:r>
            <a:r>
              <a:rPr lang="en-US" sz="1200"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East Kameng district is situated in the Western part of Arunachal Pradesh surrounded by West Kameng in the west, Papum Pare in the East, Part of Lower Subansiri and McMahon (International Boundary) line in the North and </a:t>
            </a:r>
            <a:r>
              <a:rPr lang="en-GB" sz="1200" kern="1200" dirty="0" err="1" smtClean="0">
                <a:solidFill>
                  <a:schemeClr val="tx1"/>
                </a:solidFill>
                <a:effectLst/>
                <a:latin typeface="+mn-lt"/>
                <a:ea typeface="+mn-ea"/>
                <a:cs typeface="+mn-cs"/>
              </a:rPr>
              <a:t>Sonitpur</a:t>
            </a:r>
            <a:r>
              <a:rPr lang="en-GB" sz="1200" kern="1200" dirty="0" smtClean="0">
                <a:solidFill>
                  <a:schemeClr val="tx1"/>
                </a:solidFill>
                <a:effectLst/>
                <a:latin typeface="+mn-lt"/>
                <a:ea typeface="+mn-ea"/>
                <a:cs typeface="+mn-cs"/>
              </a:rPr>
              <a:t> District of Assam in the South covering an area of 4134 sq. </a:t>
            </a:r>
            <a:r>
              <a:rPr lang="en-GB" sz="1200" kern="1200" dirty="0" err="1" smtClean="0">
                <a:solidFill>
                  <a:schemeClr val="tx1"/>
                </a:solidFill>
                <a:effectLst/>
                <a:latin typeface="+mn-lt"/>
                <a:ea typeface="+mn-ea"/>
                <a:cs typeface="+mn-cs"/>
              </a:rPr>
              <a:t>kms</a:t>
            </a:r>
            <a:r>
              <a:rPr lang="en-GB" sz="1200" kern="1200" dirty="0" smtClean="0">
                <a:solidFill>
                  <a:schemeClr val="tx1"/>
                </a:solidFill>
                <a:effectLst/>
                <a:latin typeface="+mn-lt"/>
                <a:ea typeface="+mn-ea"/>
                <a:cs typeface="+mn-cs"/>
              </a:rPr>
              <a:t>. </a:t>
            </a:r>
            <a:endParaRPr lang="en-IN"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entire district barring a small area on the southernmost tip of Assam is mountainous. </a:t>
            </a:r>
            <a:endParaRPr lang="en-IN"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District </a:t>
            </a:r>
            <a:r>
              <a:rPr lang="en-GB" sz="1200" kern="1200" dirty="0" err="1" smtClean="0">
                <a:solidFill>
                  <a:schemeClr val="tx1"/>
                </a:solidFill>
                <a:effectLst/>
                <a:latin typeface="+mn-lt"/>
                <a:ea typeface="+mn-ea"/>
                <a:cs typeface="+mn-cs"/>
              </a:rPr>
              <a:t>Hqr</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Seppa</a:t>
            </a:r>
            <a:r>
              <a:rPr lang="en-GB" sz="1200" kern="1200" dirty="0" smtClean="0">
                <a:solidFill>
                  <a:schemeClr val="tx1"/>
                </a:solidFill>
                <a:effectLst/>
                <a:latin typeface="+mn-lt"/>
                <a:ea typeface="+mn-ea"/>
                <a:cs typeface="+mn-cs"/>
              </a:rPr>
              <a:t> lies on the bank of River Kameng. Important tributaries of river Kameng which are turbulent and high speed rivers are Para, </a:t>
            </a:r>
            <a:r>
              <a:rPr lang="en-GB" sz="1200" kern="1200" dirty="0" err="1" smtClean="0">
                <a:solidFill>
                  <a:schemeClr val="tx1"/>
                </a:solidFill>
                <a:effectLst/>
                <a:latin typeface="+mn-lt"/>
                <a:ea typeface="+mn-ea"/>
                <a:cs typeface="+mn-cs"/>
              </a:rPr>
              <a:t>Pachi</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Pachok</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Pakoti</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Keya</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Bichom</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Pacha</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Pakke</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Papu</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Passa</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Narmorah</a:t>
            </a:r>
            <a:r>
              <a:rPr lang="en-GB" sz="1200" kern="1200" dirty="0" smtClean="0">
                <a:solidFill>
                  <a:schemeClr val="tx1"/>
                </a:solidFill>
                <a:effectLst/>
                <a:latin typeface="+mn-lt"/>
                <a:ea typeface="+mn-ea"/>
                <a:cs typeface="+mn-cs"/>
              </a:rPr>
              <a:t> and </a:t>
            </a:r>
            <a:r>
              <a:rPr lang="en-GB" sz="1200" kern="1200" dirty="0" err="1" smtClean="0">
                <a:solidFill>
                  <a:schemeClr val="tx1"/>
                </a:solidFill>
                <a:effectLst/>
                <a:latin typeface="+mn-lt"/>
                <a:ea typeface="+mn-ea"/>
                <a:cs typeface="+mn-cs"/>
              </a:rPr>
              <a:t>Dikalmukh</a:t>
            </a:r>
            <a:r>
              <a:rPr lang="en-GB" sz="1200" kern="1200" dirty="0" smtClean="0">
                <a:solidFill>
                  <a:schemeClr val="tx1"/>
                </a:solidFill>
                <a:effectLst/>
                <a:latin typeface="+mn-lt"/>
                <a:ea typeface="+mn-ea"/>
                <a:cs typeface="+mn-cs"/>
              </a:rPr>
              <a:t>.</a:t>
            </a:r>
            <a:endParaRPr lang="en-IN"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rugged terrains of the district make transport and communication extremely difficult. There are few surface roads, which remain cut off during summer seasons due to flood and landslide. To bridge these gaps, the introduction of First Responder (Ambulance Bike) was initiated by Sri </a:t>
            </a:r>
            <a:r>
              <a:rPr lang="en-GB" sz="1200" kern="1200" dirty="0" err="1" smtClean="0">
                <a:solidFill>
                  <a:schemeClr val="tx1"/>
                </a:solidFill>
                <a:effectLst/>
                <a:latin typeface="+mn-lt"/>
                <a:ea typeface="+mn-ea"/>
                <a:cs typeface="+mn-cs"/>
              </a:rPr>
              <a:t>Gourav</a:t>
            </a:r>
            <a:r>
              <a:rPr lang="en-GB" sz="1200" kern="1200" dirty="0" smtClean="0">
                <a:solidFill>
                  <a:schemeClr val="tx1"/>
                </a:solidFill>
                <a:effectLst/>
                <a:latin typeface="+mn-lt"/>
                <a:ea typeface="+mn-ea"/>
                <a:cs typeface="+mn-cs"/>
              </a:rPr>
              <a:t> Singh </a:t>
            </a:r>
            <a:r>
              <a:rPr lang="en-GB" sz="1200" kern="1200" dirty="0" err="1" smtClean="0">
                <a:solidFill>
                  <a:schemeClr val="tx1"/>
                </a:solidFill>
                <a:effectLst/>
                <a:latin typeface="+mn-lt"/>
                <a:ea typeface="+mn-ea"/>
                <a:cs typeface="+mn-cs"/>
              </a:rPr>
              <a:t>Rajawat</a:t>
            </a:r>
            <a:r>
              <a:rPr lang="en-GB" sz="1200" kern="1200" dirty="0" smtClean="0">
                <a:solidFill>
                  <a:schemeClr val="tx1"/>
                </a:solidFill>
                <a:effectLst/>
                <a:latin typeface="+mn-lt"/>
                <a:ea typeface="+mn-ea"/>
                <a:cs typeface="+mn-cs"/>
              </a:rPr>
              <a:t> (IAS), Deputy Commissioner </a:t>
            </a:r>
            <a:r>
              <a:rPr lang="en-GB" sz="1200" kern="1200" dirty="0" err="1" smtClean="0">
                <a:solidFill>
                  <a:schemeClr val="tx1"/>
                </a:solidFill>
                <a:effectLst/>
                <a:latin typeface="+mn-lt"/>
                <a:ea typeface="+mn-ea"/>
                <a:cs typeface="+mn-cs"/>
              </a:rPr>
              <a:t>Seppa</a:t>
            </a:r>
            <a:r>
              <a:rPr lang="en-GB" sz="1200" kern="1200" dirty="0" smtClean="0">
                <a:solidFill>
                  <a:schemeClr val="tx1"/>
                </a:solidFill>
                <a:effectLst/>
                <a:latin typeface="+mn-lt"/>
                <a:ea typeface="+mn-ea"/>
                <a:cs typeface="+mn-cs"/>
              </a:rPr>
              <a:t> and implemented by Department of Health &amp; Family Welfare, East Kameng District. </a:t>
            </a:r>
            <a:endParaRPr lang="en-IN"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Objective: </a:t>
            </a:r>
            <a:endParaRPr lang="en-IN"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1</a:t>
            </a:r>
            <a:r>
              <a:rPr lang="en-GB" sz="1200" kern="1200" dirty="0" smtClean="0">
                <a:solidFill>
                  <a:schemeClr val="tx1"/>
                </a:solidFill>
                <a:effectLst/>
                <a:latin typeface="+mn-lt"/>
                <a:ea typeface="+mn-ea"/>
                <a:cs typeface="+mn-cs"/>
              </a:rPr>
              <a:t>. To lift patients including pregnant mothers where regular ambulance cannot perform</a:t>
            </a:r>
            <a:endParaRPr lang="en-IN"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2. To deliver vaccines and emergency medicines in inaccessible areas and in difficult road conditions.</a:t>
            </a:r>
            <a:endParaRPr lang="en-IN"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3. To provide First Aid services at door step</a:t>
            </a:r>
            <a:endParaRPr lang="en-IN"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Funding: </a:t>
            </a:r>
            <a:endParaRPr lang="en-IN"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funding was done from MLA LAD </a:t>
            </a:r>
            <a:endParaRPr lang="en-IN"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Outcome</a:t>
            </a:r>
            <a:r>
              <a:rPr lang="en-GB" sz="1200" kern="1200" dirty="0" smtClean="0">
                <a:solidFill>
                  <a:schemeClr val="tx1"/>
                </a:solidFill>
                <a:effectLst/>
                <a:latin typeface="+mn-lt"/>
                <a:ea typeface="+mn-ea"/>
                <a:cs typeface="+mn-cs"/>
              </a:rPr>
              <a:t>: </a:t>
            </a:r>
            <a:endParaRPr lang="en-IN"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Referral cases from inaccessible areas like </a:t>
            </a:r>
            <a:r>
              <a:rPr lang="en-GB" sz="1200" kern="1200" dirty="0" err="1" smtClean="0">
                <a:solidFill>
                  <a:schemeClr val="tx1"/>
                </a:solidFill>
                <a:effectLst/>
                <a:latin typeface="+mn-lt"/>
                <a:ea typeface="+mn-ea"/>
                <a:cs typeface="+mn-cs"/>
              </a:rPr>
              <a:t>Pipu</a:t>
            </a:r>
            <a:r>
              <a:rPr lang="en-GB" sz="1200" kern="1200" dirty="0" smtClean="0">
                <a:solidFill>
                  <a:schemeClr val="tx1"/>
                </a:solidFill>
                <a:effectLst/>
                <a:latin typeface="+mn-lt"/>
                <a:ea typeface="+mn-ea"/>
                <a:cs typeface="+mn-cs"/>
              </a:rPr>
              <a:t> and R/</a:t>
            </a:r>
            <a:r>
              <a:rPr lang="en-GB" sz="1200" kern="1200" dirty="0" err="1" smtClean="0">
                <a:solidFill>
                  <a:schemeClr val="tx1"/>
                </a:solidFill>
                <a:effectLst/>
                <a:latin typeface="+mn-lt"/>
                <a:ea typeface="+mn-ea"/>
                <a:cs typeface="+mn-cs"/>
              </a:rPr>
              <a:t>krung</a:t>
            </a:r>
            <a:r>
              <a:rPr lang="en-GB" sz="1200" kern="1200" dirty="0" smtClean="0">
                <a:solidFill>
                  <a:schemeClr val="tx1"/>
                </a:solidFill>
                <a:effectLst/>
                <a:latin typeface="+mn-lt"/>
                <a:ea typeface="+mn-ea"/>
                <a:cs typeface="+mn-cs"/>
              </a:rPr>
              <a:t> areas are increasing after introduction of First Responder. </a:t>
            </a:r>
            <a:endParaRPr lang="en-IN"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The immunization coverage in those inaccessible areas are improving rapidly.</a:t>
            </a:r>
            <a:endParaRPr lang="en-IN"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There is improvement in the performance of HWCs </a:t>
            </a:r>
            <a:endParaRPr lang="en-IN"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Issues and Limitations:</a:t>
            </a:r>
            <a:r>
              <a:rPr lang="en-GB" sz="1200" kern="1200" dirty="0" smtClean="0">
                <a:solidFill>
                  <a:schemeClr val="tx1"/>
                </a:solidFill>
                <a:effectLst/>
                <a:latin typeface="+mn-lt"/>
                <a:ea typeface="+mn-ea"/>
                <a:cs typeface="+mn-cs"/>
              </a:rPr>
              <a:t> </a:t>
            </a:r>
            <a:endParaRPr lang="en-IN"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1. Recurring cost</a:t>
            </a:r>
            <a:endParaRPr lang="en-IN"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2. Difficult to carry seriously ill patients and Pregnant mothers due to the road conditions and the original structure of the motorcycle.  </a:t>
            </a:r>
            <a:endParaRPr lang="en-IN"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09AE1D8-1F32-4EF3-A2B5-CC12234EAE8B}" type="slidenum">
              <a:rPr lang="en-US" smtClean="0"/>
              <a:t>12</a:t>
            </a:fld>
            <a:endParaRPr lang="en-US"/>
          </a:p>
        </p:txBody>
      </p:sp>
    </p:spTree>
    <p:extLst>
      <p:ext uri="{BB962C8B-B14F-4D97-AF65-F5344CB8AC3E}">
        <p14:creationId xmlns:p14="http://schemas.microsoft.com/office/powerpoint/2010/main" val="20805158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Background:</a:t>
            </a:r>
            <a:r>
              <a:rPr lang="en-US" sz="1200"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East Kameng district is situated in the Western part of Arunachal Pradesh surrounded by West Kameng in the west, Papum Pare in the East, Part of Lower Subansiri and McMahon (International Boundary) line in the North and </a:t>
            </a:r>
            <a:r>
              <a:rPr lang="en-GB" sz="1200" kern="1200" dirty="0" err="1" smtClean="0">
                <a:solidFill>
                  <a:schemeClr val="tx1"/>
                </a:solidFill>
                <a:effectLst/>
                <a:latin typeface="+mn-lt"/>
                <a:ea typeface="+mn-ea"/>
                <a:cs typeface="+mn-cs"/>
              </a:rPr>
              <a:t>Sonitpur</a:t>
            </a:r>
            <a:r>
              <a:rPr lang="en-GB" sz="1200" kern="1200" dirty="0" smtClean="0">
                <a:solidFill>
                  <a:schemeClr val="tx1"/>
                </a:solidFill>
                <a:effectLst/>
                <a:latin typeface="+mn-lt"/>
                <a:ea typeface="+mn-ea"/>
                <a:cs typeface="+mn-cs"/>
              </a:rPr>
              <a:t> District of Assam in the South covering an area of 4134 sq. </a:t>
            </a:r>
            <a:r>
              <a:rPr lang="en-GB" sz="1200" kern="1200" dirty="0" err="1" smtClean="0">
                <a:solidFill>
                  <a:schemeClr val="tx1"/>
                </a:solidFill>
                <a:effectLst/>
                <a:latin typeface="+mn-lt"/>
                <a:ea typeface="+mn-ea"/>
                <a:cs typeface="+mn-cs"/>
              </a:rPr>
              <a:t>kms</a:t>
            </a:r>
            <a:r>
              <a:rPr lang="en-GB" sz="1200" kern="1200" dirty="0" smtClean="0">
                <a:solidFill>
                  <a:schemeClr val="tx1"/>
                </a:solidFill>
                <a:effectLst/>
                <a:latin typeface="+mn-lt"/>
                <a:ea typeface="+mn-ea"/>
                <a:cs typeface="+mn-cs"/>
              </a:rPr>
              <a:t>. </a:t>
            </a:r>
            <a:endParaRPr lang="en-IN"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entire district barring a small area on the southernmost tip of Assam is mountainous. </a:t>
            </a:r>
            <a:endParaRPr lang="en-IN"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District </a:t>
            </a:r>
            <a:r>
              <a:rPr lang="en-GB" sz="1200" kern="1200" dirty="0" err="1" smtClean="0">
                <a:solidFill>
                  <a:schemeClr val="tx1"/>
                </a:solidFill>
                <a:effectLst/>
                <a:latin typeface="+mn-lt"/>
                <a:ea typeface="+mn-ea"/>
                <a:cs typeface="+mn-cs"/>
              </a:rPr>
              <a:t>Hqr</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Seppa</a:t>
            </a:r>
            <a:r>
              <a:rPr lang="en-GB" sz="1200" kern="1200" dirty="0" smtClean="0">
                <a:solidFill>
                  <a:schemeClr val="tx1"/>
                </a:solidFill>
                <a:effectLst/>
                <a:latin typeface="+mn-lt"/>
                <a:ea typeface="+mn-ea"/>
                <a:cs typeface="+mn-cs"/>
              </a:rPr>
              <a:t> lies on the bank of River Kameng. Important tributaries of river Kameng which are turbulent and high speed rivers are Para, </a:t>
            </a:r>
            <a:r>
              <a:rPr lang="en-GB" sz="1200" kern="1200" dirty="0" err="1" smtClean="0">
                <a:solidFill>
                  <a:schemeClr val="tx1"/>
                </a:solidFill>
                <a:effectLst/>
                <a:latin typeface="+mn-lt"/>
                <a:ea typeface="+mn-ea"/>
                <a:cs typeface="+mn-cs"/>
              </a:rPr>
              <a:t>Pachi</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Pachok</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Pakoti</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Keya</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Bichom</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Pacha</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Pakke</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Papu</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Passa</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Narmorah</a:t>
            </a:r>
            <a:r>
              <a:rPr lang="en-GB" sz="1200" kern="1200" dirty="0" smtClean="0">
                <a:solidFill>
                  <a:schemeClr val="tx1"/>
                </a:solidFill>
                <a:effectLst/>
                <a:latin typeface="+mn-lt"/>
                <a:ea typeface="+mn-ea"/>
                <a:cs typeface="+mn-cs"/>
              </a:rPr>
              <a:t> and </a:t>
            </a:r>
            <a:r>
              <a:rPr lang="en-GB" sz="1200" kern="1200" dirty="0" err="1" smtClean="0">
                <a:solidFill>
                  <a:schemeClr val="tx1"/>
                </a:solidFill>
                <a:effectLst/>
                <a:latin typeface="+mn-lt"/>
                <a:ea typeface="+mn-ea"/>
                <a:cs typeface="+mn-cs"/>
              </a:rPr>
              <a:t>Dikalmukh</a:t>
            </a:r>
            <a:r>
              <a:rPr lang="en-GB" sz="1200" kern="1200" dirty="0" smtClean="0">
                <a:solidFill>
                  <a:schemeClr val="tx1"/>
                </a:solidFill>
                <a:effectLst/>
                <a:latin typeface="+mn-lt"/>
                <a:ea typeface="+mn-ea"/>
                <a:cs typeface="+mn-cs"/>
              </a:rPr>
              <a:t>.</a:t>
            </a:r>
            <a:endParaRPr lang="en-IN"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rugged terrains of the district make transport and communication extremely difficult. There are few surface roads, which remain cut off during summer seasons due to flood and landslide. To bridge these gaps, the introduction of First Responder (Ambulance Bike) was initiated by Sri </a:t>
            </a:r>
            <a:r>
              <a:rPr lang="en-GB" sz="1200" kern="1200" dirty="0" err="1" smtClean="0">
                <a:solidFill>
                  <a:schemeClr val="tx1"/>
                </a:solidFill>
                <a:effectLst/>
                <a:latin typeface="+mn-lt"/>
                <a:ea typeface="+mn-ea"/>
                <a:cs typeface="+mn-cs"/>
              </a:rPr>
              <a:t>Gourav</a:t>
            </a:r>
            <a:r>
              <a:rPr lang="en-GB" sz="1200" kern="1200" dirty="0" smtClean="0">
                <a:solidFill>
                  <a:schemeClr val="tx1"/>
                </a:solidFill>
                <a:effectLst/>
                <a:latin typeface="+mn-lt"/>
                <a:ea typeface="+mn-ea"/>
                <a:cs typeface="+mn-cs"/>
              </a:rPr>
              <a:t> Singh </a:t>
            </a:r>
            <a:r>
              <a:rPr lang="en-GB" sz="1200" kern="1200" dirty="0" err="1" smtClean="0">
                <a:solidFill>
                  <a:schemeClr val="tx1"/>
                </a:solidFill>
                <a:effectLst/>
                <a:latin typeface="+mn-lt"/>
                <a:ea typeface="+mn-ea"/>
                <a:cs typeface="+mn-cs"/>
              </a:rPr>
              <a:t>Rajawat</a:t>
            </a:r>
            <a:r>
              <a:rPr lang="en-GB" sz="1200" kern="1200" dirty="0" smtClean="0">
                <a:solidFill>
                  <a:schemeClr val="tx1"/>
                </a:solidFill>
                <a:effectLst/>
                <a:latin typeface="+mn-lt"/>
                <a:ea typeface="+mn-ea"/>
                <a:cs typeface="+mn-cs"/>
              </a:rPr>
              <a:t> (IAS), Deputy Commissioner </a:t>
            </a:r>
            <a:r>
              <a:rPr lang="en-GB" sz="1200" kern="1200" dirty="0" err="1" smtClean="0">
                <a:solidFill>
                  <a:schemeClr val="tx1"/>
                </a:solidFill>
                <a:effectLst/>
                <a:latin typeface="+mn-lt"/>
                <a:ea typeface="+mn-ea"/>
                <a:cs typeface="+mn-cs"/>
              </a:rPr>
              <a:t>Seppa</a:t>
            </a:r>
            <a:r>
              <a:rPr lang="en-GB" sz="1200" kern="1200" dirty="0" smtClean="0">
                <a:solidFill>
                  <a:schemeClr val="tx1"/>
                </a:solidFill>
                <a:effectLst/>
                <a:latin typeface="+mn-lt"/>
                <a:ea typeface="+mn-ea"/>
                <a:cs typeface="+mn-cs"/>
              </a:rPr>
              <a:t> and implemented by Department of Health &amp; Family Welfare, East Kameng District. </a:t>
            </a:r>
            <a:endParaRPr lang="en-IN"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Objective: </a:t>
            </a:r>
            <a:endParaRPr lang="en-IN"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1</a:t>
            </a:r>
            <a:r>
              <a:rPr lang="en-GB" sz="1200" kern="1200" dirty="0" smtClean="0">
                <a:solidFill>
                  <a:schemeClr val="tx1"/>
                </a:solidFill>
                <a:effectLst/>
                <a:latin typeface="+mn-lt"/>
                <a:ea typeface="+mn-ea"/>
                <a:cs typeface="+mn-cs"/>
              </a:rPr>
              <a:t>. To lift patients including pregnant mothers where regular ambulance cannot perform</a:t>
            </a:r>
            <a:endParaRPr lang="en-IN"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2. To deliver vaccines and emergency medicines in inaccessible areas and in difficult road conditions.</a:t>
            </a:r>
            <a:endParaRPr lang="en-IN"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3. To provide First Aid services at door step</a:t>
            </a:r>
            <a:endParaRPr lang="en-IN"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Funding: </a:t>
            </a:r>
            <a:endParaRPr lang="en-IN"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funding was done from MLA LAD </a:t>
            </a:r>
            <a:endParaRPr lang="en-IN"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Outcome</a:t>
            </a:r>
            <a:r>
              <a:rPr lang="en-GB" sz="1200" kern="1200" dirty="0" smtClean="0">
                <a:solidFill>
                  <a:schemeClr val="tx1"/>
                </a:solidFill>
                <a:effectLst/>
                <a:latin typeface="+mn-lt"/>
                <a:ea typeface="+mn-ea"/>
                <a:cs typeface="+mn-cs"/>
              </a:rPr>
              <a:t>: </a:t>
            </a:r>
            <a:endParaRPr lang="en-IN"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Referral cases from inaccessible areas like </a:t>
            </a:r>
            <a:r>
              <a:rPr lang="en-GB" sz="1200" kern="1200" dirty="0" err="1" smtClean="0">
                <a:solidFill>
                  <a:schemeClr val="tx1"/>
                </a:solidFill>
                <a:effectLst/>
                <a:latin typeface="+mn-lt"/>
                <a:ea typeface="+mn-ea"/>
                <a:cs typeface="+mn-cs"/>
              </a:rPr>
              <a:t>Pipu</a:t>
            </a:r>
            <a:r>
              <a:rPr lang="en-GB" sz="1200" kern="1200" dirty="0" smtClean="0">
                <a:solidFill>
                  <a:schemeClr val="tx1"/>
                </a:solidFill>
                <a:effectLst/>
                <a:latin typeface="+mn-lt"/>
                <a:ea typeface="+mn-ea"/>
                <a:cs typeface="+mn-cs"/>
              </a:rPr>
              <a:t> and R/</a:t>
            </a:r>
            <a:r>
              <a:rPr lang="en-GB" sz="1200" kern="1200" dirty="0" err="1" smtClean="0">
                <a:solidFill>
                  <a:schemeClr val="tx1"/>
                </a:solidFill>
                <a:effectLst/>
                <a:latin typeface="+mn-lt"/>
                <a:ea typeface="+mn-ea"/>
                <a:cs typeface="+mn-cs"/>
              </a:rPr>
              <a:t>krung</a:t>
            </a:r>
            <a:r>
              <a:rPr lang="en-GB" sz="1200" kern="1200" dirty="0" smtClean="0">
                <a:solidFill>
                  <a:schemeClr val="tx1"/>
                </a:solidFill>
                <a:effectLst/>
                <a:latin typeface="+mn-lt"/>
                <a:ea typeface="+mn-ea"/>
                <a:cs typeface="+mn-cs"/>
              </a:rPr>
              <a:t> areas are increasing after introduction of First Responder. </a:t>
            </a:r>
            <a:endParaRPr lang="en-IN"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The immunization coverage in those inaccessible areas are improving rapidly.</a:t>
            </a:r>
            <a:endParaRPr lang="en-IN"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There is improvement in the performance of HWCs </a:t>
            </a:r>
            <a:endParaRPr lang="en-IN"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Issues and Limitations:</a:t>
            </a:r>
            <a:r>
              <a:rPr lang="en-GB" sz="1200" kern="1200" dirty="0" smtClean="0">
                <a:solidFill>
                  <a:schemeClr val="tx1"/>
                </a:solidFill>
                <a:effectLst/>
                <a:latin typeface="+mn-lt"/>
                <a:ea typeface="+mn-ea"/>
                <a:cs typeface="+mn-cs"/>
              </a:rPr>
              <a:t> </a:t>
            </a:r>
            <a:endParaRPr lang="en-IN"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1. Recurring cost</a:t>
            </a:r>
            <a:endParaRPr lang="en-IN"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2. Difficult to carry seriously ill patients and Pregnant mothers due to the road conditions and the original structure of the motorcycle.  </a:t>
            </a:r>
            <a:endParaRPr lang="en-IN"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09AE1D8-1F32-4EF3-A2B5-CC12234EAE8B}" type="slidenum">
              <a:rPr lang="en-US" smtClean="0"/>
              <a:t>13</a:t>
            </a:fld>
            <a:endParaRPr lang="en-US"/>
          </a:p>
        </p:txBody>
      </p:sp>
    </p:spTree>
    <p:extLst>
      <p:ext uri="{BB962C8B-B14F-4D97-AF65-F5344CB8AC3E}">
        <p14:creationId xmlns:p14="http://schemas.microsoft.com/office/powerpoint/2010/main" val="5102135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CPHC=Comprehensive Primary Health Care</a:t>
            </a:r>
            <a:endParaRPr lang="en-IN" dirty="0"/>
          </a:p>
        </p:txBody>
      </p:sp>
      <p:sp>
        <p:nvSpPr>
          <p:cNvPr id="4" name="Slide Number Placeholder 3"/>
          <p:cNvSpPr>
            <a:spLocks noGrp="1"/>
          </p:cNvSpPr>
          <p:nvPr>
            <p:ph type="sldNum" sz="quarter" idx="10"/>
          </p:nvPr>
        </p:nvSpPr>
        <p:spPr/>
        <p:txBody>
          <a:bodyPr/>
          <a:lstStyle/>
          <a:p>
            <a:fld id="{609AE1D8-1F32-4EF3-A2B5-CC12234EAE8B}" type="slidenum">
              <a:rPr lang="en-US" smtClean="0"/>
              <a:t>16</a:t>
            </a:fld>
            <a:endParaRPr lang="en-US"/>
          </a:p>
        </p:txBody>
      </p:sp>
    </p:spTree>
    <p:extLst>
      <p:ext uri="{BB962C8B-B14F-4D97-AF65-F5344CB8AC3E}">
        <p14:creationId xmlns:p14="http://schemas.microsoft.com/office/powerpoint/2010/main" val="563501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The</a:t>
            </a:r>
            <a:r>
              <a:rPr lang="en-IN" baseline="0" dirty="0" smtClean="0"/>
              <a:t> </a:t>
            </a:r>
            <a:r>
              <a:rPr lang="en-IN" baseline="0" dirty="0" err="1" smtClean="0"/>
              <a:t>Noctes</a:t>
            </a:r>
            <a:r>
              <a:rPr lang="en-IN" baseline="0" dirty="0" smtClean="0"/>
              <a:t>!!!!!</a:t>
            </a:r>
            <a:endParaRPr lang="en-IN" dirty="0"/>
          </a:p>
        </p:txBody>
      </p:sp>
      <p:sp>
        <p:nvSpPr>
          <p:cNvPr id="4" name="Slide Number Placeholder 3"/>
          <p:cNvSpPr>
            <a:spLocks noGrp="1"/>
          </p:cNvSpPr>
          <p:nvPr>
            <p:ph type="sldNum" sz="quarter" idx="10"/>
          </p:nvPr>
        </p:nvSpPr>
        <p:spPr/>
        <p:txBody>
          <a:bodyPr/>
          <a:lstStyle/>
          <a:p>
            <a:fld id="{609AE1D8-1F32-4EF3-A2B5-CC12234EAE8B}" type="slidenum">
              <a:rPr lang="en-US" smtClean="0"/>
              <a:t>17</a:t>
            </a:fld>
            <a:endParaRPr lang="en-US"/>
          </a:p>
        </p:txBody>
      </p:sp>
    </p:spTree>
    <p:extLst>
      <p:ext uri="{BB962C8B-B14F-4D97-AF65-F5344CB8AC3E}">
        <p14:creationId xmlns:p14="http://schemas.microsoft.com/office/powerpoint/2010/main" val="3564602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p:cNvSpPr/>
          <p:nvPr/>
        </p:nvSpPr>
        <p:spPr>
          <a:xfrm>
            <a:off x="0" y="2514600"/>
            <a:ext cx="12192000" cy="4343400"/>
          </a:xfrm>
          <a:prstGeom prst="rect">
            <a:avLst/>
          </a:prstGeom>
          <a:gradFill>
            <a:gsLst>
              <a:gs pos="80000">
                <a:srgbClr val="FFFFFF"/>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777777"/>
              </a:solidFill>
              <a:effectLst/>
              <a:uLnTx/>
              <a:uFillTx/>
              <a:latin typeface="Calibri"/>
              <a:ea typeface="+mn-ea"/>
              <a:cs typeface="+mn-cs"/>
            </a:endParaRPr>
          </a:p>
        </p:txBody>
      </p:sp>
      <p:grpSp>
        <p:nvGrpSpPr>
          <p:cNvPr id="5" name="Group 8"/>
          <p:cNvGrpSpPr>
            <a:grpSpLocks noChangeAspect="1"/>
          </p:cNvGrpSpPr>
          <p:nvPr/>
        </p:nvGrpSpPr>
        <p:grpSpPr bwMode="auto">
          <a:xfrm>
            <a:off x="3586927" y="605874"/>
            <a:ext cx="5018146" cy="739084"/>
            <a:chOff x="2362200" y="762000"/>
            <a:chExt cx="4394958" cy="684422"/>
          </a:xfrm>
        </p:grpSpPr>
        <p:pic>
          <p:nvPicPr>
            <p:cNvPr id="6" name="Picture 22"/>
            <p:cNvPicPr>
              <a:picLocks noChangeAspect="1" noChangeArrowheads="1"/>
            </p:cNvPicPr>
            <p:nvPr/>
          </p:nvPicPr>
          <p:blipFill>
            <a:blip r:embed="rId2">
              <a:extLst>
                <a:ext uri="{28A0092B-C50C-407E-A947-70E740481C1C}">
                  <a14:useLocalDpi xmlns:a14="http://schemas.microsoft.com/office/drawing/2010/main" val="0"/>
                </a:ext>
              </a:extLst>
            </a:blip>
            <a:srcRect r="63464"/>
            <a:stretch>
              <a:fillRect/>
            </a:stretch>
          </p:blipFill>
          <p:spPr bwMode="auto">
            <a:xfrm>
              <a:off x="2362200" y="762000"/>
              <a:ext cx="2421522" cy="684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4558" y="803802"/>
              <a:ext cx="1752600" cy="64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Title 1"/>
          <p:cNvSpPr>
            <a:spLocks noGrp="1"/>
          </p:cNvSpPr>
          <p:nvPr>
            <p:ph type="ctrTitle"/>
          </p:nvPr>
        </p:nvSpPr>
        <p:spPr>
          <a:xfrm>
            <a:off x="1016000" y="1981200"/>
            <a:ext cx="10363200" cy="2667000"/>
          </a:xfrm>
        </p:spPr>
        <p:txBody>
          <a:bodyPr anchor="b">
            <a:noAutofit/>
          </a:bodyPr>
          <a:lstStyle>
            <a:lvl1pPr>
              <a:lnSpc>
                <a:spcPct val="100000"/>
              </a:lnSpc>
              <a:defRPr sz="3000">
                <a:solidFill>
                  <a:srgbClr val="002A6C"/>
                </a:solidFill>
                <a:latin typeface="Gill Sans MT" panose="020B0502020104020203" pitchFamily="34" charset="0"/>
                <a:cs typeface="Arial" panose="020B0604020202020204" pitchFamily="34" charset="0"/>
              </a:defRPr>
            </a:lvl1pPr>
          </a:lstStyle>
          <a:p>
            <a:r>
              <a:rPr lang="en-US" smtClean="0"/>
              <a:t>Click to edit Master title style</a:t>
            </a:r>
            <a:endParaRPr lang="en-US" dirty="0"/>
          </a:p>
        </p:txBody>
      </p:sp>
      <p:sp>
        <p:nvSpPr>
          <p:cNvPr id="15" name="Subtitle 2"/>
          <p:cNvSpPr>
            <a:spLocks noGrp="1"/>
          </p:cNvSpPr>
          <p:nvPr>
            <p:ph type="subTitle" idx="1"/>
          </p:nvPr>
        </p:nvSpPr>
        <p:spPr>
          <a:xfrm>
            <a:off x="1016000" y="4800600"/>
            <a:ext cx="10363200" cy="1219200"/>
          </a:xfrm>
        </p:spPr>
        <p:txBody>
          <a:bodyPr>
            <a:normAutofit/>
          </a:bodyPr>
          <a:lstStyle>
            <a:lvl1pPr marL="0" indent="0" algn="ctr">
              <a:buNone/>
              <a:defRPr sz="1800">
                <a:solidFill>
                  <a:srgbClr val="808080"/>
                </a:solidFill>
                <a:latin typeface="Gill Sans MT" panose="020B0502020104020203" pitchFamily="34" charset="0"/>
                <a:cs typeface="Arial" panose="020B0604020202020204"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63339890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pSp>
        <p:nvGrpSpPr>
          <p:cNvPr id="5" name="Group 7"/>
          <p:cNvGrpSpPr>
            <a:grpSpLocks noChangeAspect="1"/>
          </p:cNvGrpSpPr>
          <p:nvPr/>
        </p:nvGrpSpPr>
        <p:grpSpPr bwMode="auto">
          <a:xfrm>
            <a:off x="2855386" y="762003"/>
            <a:ext cx="6481233" cy="752475"/>
            <a:chOff x="2362200" y="762000"/>
            <a:chExt cx="4419600" cy="684422"/>
          </a:xfrm>
        </p:grpSpPr>
        <p:pic>
          <p:nvPicPr>
            <p:cNvPr id="6" name="Picture 22"/>
            <p:cNvPicPr>
              <a:picLocks noChangeAspect="1" noChangeArrowheads="1"/>
            </p:cNvPicPr>
            <p:nvPr/>
          </p:nvPicPr>
          <p:blipFill>
            <a:blip r:embed="rId2">
              <a:extLst>
                <a:ext uri="{28A0092B-C50C-407E-A947-70E740481C1C}">
                  <a14:useLocalDpi xmlns:a14="http://schemas.microsoft.com/office/drawing/2010/main" val="0"/>
                </a:ext>
              </a:extLst>
            </a:blip>
            <a:srcRect r="63464"/>
            <a:stretch>
              <a:fillRect/>
            </a:stretch>
          </p:blipFill>
          <p:spPr bwMode="auto">
            <a:xfrm>
              <a:off x="2362200" y="762000"/>
              <a:ext cx="2421522" cy="684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803802"/>
              <a:ext cx="1752600" cy="64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Title 1"/>
          <p:cNvSpPr>
            <a:spLocks noGrp="1"/>
          </p:cNvSpPr>
          <p:nvPr>
            <p:ph type="ctrTitle"/>
          </p:nvPr>
        </p:nvSpPr>
        <p:spPr>
          <a:xfrm>
            <a:off x="1016000" y="1981200"/>
            <a:ext cx="6197600" cy="2667000"/>
          </a:xfrm>
        </p:spPr>
        <p:txBody>
          <a:bodyPr anchor="b">
            <a:noAutofit/>
          </a:bodyPr>
          <a:lstStyle>
            <a:lvl1pPr algn="l">
              <a:lnSpc>
                <a:spcPct val="100000"/>
              </a:lnSpc>
              <a:defRPr sz="2250">
                <a:solidFill>
                  <a:srgbClr val="002A6C"/>
                </a:solidFill>
                <a:latin typeface="Gill Sans MT" panose="020B0502020104020203" pitchFamily="34" charset="0"/>
                <a:cs typeface="Arial" panose="020B0604020202020204" pitchFamily="34" charset="0"/>
              </a:defRPr>
            </a:lvl1pPr>
          </a:lstStyle>
          <a:p>
            <a:r>
              <a:rPr lang="en-US" smtClean="0"/>
              <a:t>Click to edit Master title style</a:t>
            </a:r>
            <a:endParaRPr lang="en-US" dirty="0"/>
          </a:p>
        </p:txBody>
      </p:sp>
      <p:sp>
        <p:nvSpPr>
          <p:cNvPr id="15" name="Subtitle 2"/>
          <p:cNvSpPr>
            <a:spLocks noGrp="1"/>
          </p:cNvSpPr>
          <p:nvPr>
            <p:ph type="subTitle" idx="1"/>
          </p:nvPr>
        </p:nvSpPr>
        <p:spPr>
          <a:xfrm>
            <a:off x="1016000" y="4800600"/>
            <a:ext cx="6197600" cy="1219200"/>
          </a:xfrm>
        </p:spPr>
        <p:txBody>
          <a:bodyPr>
            <a:normAutofit/>
          </a:bodyPr>
          <a:lstStyle>
            <a:lvl1pPr marL="0" indent="0" algn="l">
              <a:buNone/>
              <a:defRPr sz="1650">
                <a:solidFill>
                  <a:srgbClr val="5F5F5F"/>
                </a:solidFill>
                <a:latin typeface="Gill Sans MT" panose="020B0502020104020203" pitchFamily="34" charset="0"/>
                <a:cs typeface="Arial" panose="020B0604020202020204"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
        <p:nvSpPr>
          <p:cNvPr id="3" name="ClipArt Placeholder 2"/>
          <p:cNvSpPr>
            <a:spLocks noGrp="1"/>
          </p:cNvSpPr>
          <p:nvPr>
            <p:ph type="clipArt" sz="quarter" idx="13"/>
          </p:nvPr>
        </p:nvSpPr>
        <p:spPr>
          <a:xfrm>
            <a:off x="7518400" y="1981200"/>
            <a:ext cx="3556000" cy="4038600"/>
          </a:xfrm>
        </p:spPr>
        <p:txBody>
          <a:bodyPr rtlCol="0">
            <a:normAutofit/>
          </a:bodyPr>
          <a:lstStyle>
            <a:lvl1pPr marL="0" indent="0">
              <a:buNone/>
              <a:defRPr/>
            </a:lvl1pPr>
          </a:lstStyle>
          <a:p>
            <a:pPr lvl="0"/>
            <a:r>
              <a:rPr lang="en-US" noProof="0" smtClean="0"/>
              <a:t>Click icon to add clip art</a:t>
            </a:r>
            <a:endParaRPr lang="en-US" noProof="0" dirty="0"/>
          </a:p>
        </p:txBody>
      </p:sp>
    </p:spTree>
    <p:extLst>
      <p:ext uri="{BB962C8B-B14F-4D97-AF65-F5344CB8AC3E}">
        <p14:creationId xmlns:p14="http://schemas.microsoft.com/office/powerpoint/2010/main" val="4010509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625"/>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rgbClr val="5F5F5F"/>
                </a:solidFill>
              </a:defRPr>
            </a:lvl1pPr>
            <a:lvl2pPr>
              <a:defRPr>
                <a:solidFill>
                  <a:srgbClr val="5F5F5F"/>
                </a:solidFill>
              </a:defRPr>
            </a:lvl2pPr>
            <a:lvl3pPr>
              <a:defRPr>
                <a:solidFill>
                  <a:srgbClr val="5F5F5F"/>
                </a:solidFill>
              </a:defRPr>
            </a:lvl3pPr>
            <a:lvl4pPr>
              <a:defRPr>
                <a:solidFill>
                  <a:srgbClr val="5F5F5F"/>
                </a:solidFill>
              </a:defRPr>
            </a:lvl4pPr>
            <a:lvl5pPr>
              <a:defRPr>
                <a:solidFill>
                  <a:srgbClr val="5F5F5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pPr fontAlgn="base">
              <a:spcBef>
                <a:spcPct val="0"/>
              </a:spcBef>
              <a:spcAft>
                <a:spcPct val="0"/>
              </a:spcAft>
            </a:pPr>
            <a:fld id="{09C4741C-1513-445B-8E8E-CEDDDFEC9D37}" type="slidenum">
              <a:rPr lang="en-US" altLang="en-US" smtClean="0">
                <a:solidFill>
                  <a:srgbClr val="002A6C"/>
                </a:solidFill>
                <a:cs typeface="Arial" panose="020B0604020202020204" pitchFamily="34" charset="0"/>
              </a:rPr>
              <a:pPr fontAlgn="base">
                <a:spcBef>
                  <a:spcPct val="0"/>
                </a:spcBef>
                <a:spcAft>
                  <a:spcPct val="0"/>
                </a:spcAft>
              </a:pPr>
              <a:t>‹#›</a:t>
            </a:fld>
            <a:endParaRPr lang="en-US" altLang="en-US">
              <a:solidFill>
                <a:srgbClr val="002A6C"/>
              </a:solidFill>
              <a:cs typeface="Arial" panose="020B0604020202020204" pitchFamily="34" charset="0"/>
            </a:endParaRPr>
          </a:p>
        </p:txBody>
      </p:sp>
    </p:spTree>
    <p:extLst>
      <p:ext uri="{BB962C8B-B14F-4D97-AF65-F5344CB8AC3E}">
        <p14:creationId xmlns:p14="http://schemas.microsoft.com/office/powerpoint/2010/main" val="4174740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625"/>
            </a:lvl1pPr>
          </a:lstStyle>
          <a:p>
            <a:r>
              <a:rPr lang="en-US" smtClean="0"/>
              <a:t>Click to edit Master title style</a:t>
            </a:r>
            <a:endParaRPr lang="en-US" dirty="0"/>
          </a:p>
        </p:txBody>
      </p:sp>
      <p:sp>
        <p:nvSpPr>
          <p:cNvPr id="3" name="Content Placeholder 2"/>
          <p:cNvSpPr>
            <a:spLocks noGrp="1"/>
          </p:cNvSpPr>
          <p:nvPr>
            <p:ph sz="half" idx="1"/>
          </p:nvPr>
        </p:nvSpPr>
        <p:spPr>
          <a:xfrm>
            <a:off x="609600" y="1600206"/>
            <a:ext cx="5384800" cy="4525963"/>
          </a:xfrm>
        </p:spPr>
        <p:txBody>
          <a:bodyPr/>
          <a:lstStyle>
            <a:lvl1pPr>
              <a:defRPr sz="2100">
                <a:solidFill>
                  <a:srgbClr val="5F5F5F"/>
                </a:solidFill>
              </a:defRPr>
            </a:lvl1pPr>
            <a:lvl2pPr>
              <a:defRPr sz="1800">
                <a:solidFill>
                  <a:srgbClr val="5F5F5F"/>
                </a:solidFill>
              </a:defRPr>
            </a:lvl2pPr>
            <a:lvl3pPr>
              <a:defRPr sz="1500">
                <a:solidFill>
                  <a:srgbClr val="5F5F5F"/>
                </a:solidFill>
              </a:defRPr>
            </a:lvl3pPr>
            <a:lvl4pPr>
              <a:defRPr sz="1350">
                <a:solidFill>
                  <a:srgbClr val="5F5F5F"/>
                </a:solidFill>
              </a:defRPr>
            </a:lvl4pPr>
            <a:lvl5pPr>
              <a:defRPr sz="1350">
                <a:solidFill>
                  <a:srgbClr val="5F5F5F"/>
                </a:solidFill>
              </a:defRPr>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97600" y="1600206"/>
            <a:ext cx="5384800" cy="4525963"/>
          </a:xfrm>
        </p:spPr>
        <p:txBody>
          <a:bodyPr/>
          <a:lstStyle>
            <a:lvl1pPr>
              <a:defRPr sz="2100">
                <a:solidFill>
                  <a:srgbClr val="5F5F5F"/>
                </a:solidFill>
              </a:defRPr>
            </a:lvl1pPr>
            <a:lvl2pPr>
              <a:defRPr sz="1800">
                <a:solidFill>
                  <a:srgbClr val="5F5F5F"/>
                </a:solidFill>
              </a:defRPr>
            </a:lvl2pPr>
            <a:lvl3pPr>
              <a:defRPr sz="1500">
                <a:solidFill>
                  <a:srgbClr val="5F5F5F"/>
                </a:solidFill>
              </a:defRPr>
            </a:lvl3pPr>
            <a:lvl4pPr>
              <a:defRPr sz="1350">
                <a:solidFill>
                  <a:srgbClr val="5F5F5F"/>
                </a:solidFill>
              </a:defRPr>
            </a:lvl4pPr>
            <a:lvl5pPr>
              <a:defRPr sz="1350">
                <a:solidFill>
                  <a:srgbClr val="5F5F5F"/>
                </a:solidFill>
              </a:defRPr>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fontAlgn="base">
              <a:spcBef>
                <a:spcPct val="0"/>
              </a:spcBef>
              <a:spcAft>
                <a:spcPct val="0"/>
              </a:spcAft>
            </a:pPr>
            <a:fld id="{3176592A-DAA4-48C6-8DC1-34BEDBEAB492}" type="slidenum">
              <a:rPr lang="en-US" altLang="en-US" smtClean="0">
                <a:solidFill>
                  <a:srgbClr val="002A6C"/>
                </a:solidFill>
                <a:cs typeface="Arial" panose="020B0604020202020204" pitchFamily="34" charset="0"/>
              </a:rPr>
              <a:pPr fontAlgn="base">
                <a:spcBef>
                  <a:spcPct val="0"/>
                </a:spcBef>
                <a:spcAft>
                  <a:spcPct val="0"/>
                </a:spcAft>
              </a:pPr>
              <a:t>‹#›</a:t>
            </a:fld>
            <a:endParaRPr lang="en-US" altLang="en-US">
              <a:solidFill>
                <a:srgbClr val="002A6C"/>
              </a:solidFill>
              <a:cs typeface="Arial" panose="020B0604020202020204" pitchFamily="34" charset="0"/>
            </a:endParaRPr>
          </a:p>
        </p:txBody>
      </p:sp>
    </p:spTree>
    <p:extLst>
      <p:ext uri="{BB962C8B-B14F-4D97-AF65-F5344CB8AC3E}">
        <p14:creationId xmlns:p14="http://schemas.microsoft.com/office/powerpoint/2010/main" val="1461170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625"/>
            </a:lvl1pPr>
          </a:lstStyle>
          <a:p>
            <a:r>
              <a:rPr lang="en-US" smtClean="0"/>
              <a:t>Click to edit Master title style</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solidFill>
                  <a:srgbClr val="5F5F5F"/>
                </a:solidFill>
              </a:defRPr>
            </a:lvl1pPr>
            <a:lvl2pPr>
              <a:defRPr sz="1650">
                <a:solidFill>
                  <a:srgbClr val="5F5F5F"/>
                </a:solidFill>
              </a:defRPr>
            </a:lvl2pPr>
            <a:lvl3pPr>
              <a:defRPr sz="1500">
                <a:solidFill>
                  <a:srgbClr val="5F5F5F"/>
                </a:solidFill>
              </a:defRPr>
            </a:lvl3pPr>
            <a:lvl4pPr>
              <a:defRPr sz="1350">
                <a:solidFill>
                  <a:srgbClr val="5F5F5F"/>
                </a:solidFill>
              </a:defRPr>
            </a:lvl4pPr>
            <a:lvl5pPr>
              <a:defRPr sz="1200">
                <a:solidFill>
                  <a:srgbClr val="5F5F5F"/>
                </a:solidFill>
              </a:defRPr>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3373"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93373"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5"/>
          <p:cNvSpPr>
            <a:spLocks noGrp="1"/>
          </p:cNvSpPr>
          <p:nvPr>
            <p:ph type="sldNum" sz="quarter" idx="10"/>
          </p:nvPr>
        </p:nvSpPr>
        <p:spPr/>
        <p:txBody>
          <a:bodyPr/>
          <a:lstStyle>
            <a:lvl1pPr>
              <a:defRPr/>
            </a:lvl1pPr>
          </a:lstStyle>
          <a:p>
            <a:pPr fontAlgn="base">
              <a:spcBef>
                <a:spcPct val="0"/>
              </a:spcBef>
              <a:spcAft>
                <a:spcPct val="0"/>
              </a:spcAft>
            </a:pPr>
            <a:fld id="{A5252CD4-6719-4BA2-8EEC-7902B1813D29}" type="slidenum">
              <a:rPr lang="en-US" altLang="en-US" smtClean="0">
                <a:solidFill>
                  <a:srgbClr val="002A6C"/>
                </a:solidFill>
                <a:cs typeface="Arial" panose="020B0604020202020204" pitchFamily="34" charset="0"/>
              </a:rPr>
              <a:pPr fontAlgn="base">
                <a:spcBef>
                  <a:spcPct val="0"/>
                </a:spcBef>
                <a:spcAft>
                  <a:spcPct val="0"/>
                </a:spcAft>
              </a:pPr>
              <a:t>‹#›</a:t>
            </a:fld>
            <a:endParaRPr lang="en-US" altLang="en-US">
              <a:solidFill>
                <a:srgbClr val="002A6C"/>
              </a:solidFill>
              <a:cs typeface="Arial" panose="020B0604020202020204" pitchFamily="34" charset="0"/>
            </a:endParaRPr>
          </a:p>
        </p:txBody>
      </p:sp>
    </p:spTree>
    <p:extLst>
      <p:ext uri="{BB962C8B-B14F-4D97-AF65-F5344CB8AC3E}">
        <p14:creationId xmlns:p14="http://schemas.microsoft.com/office/powerpoint/2010/main" val="1836103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625"/>
            </a:lvl1pPr>
          </a:lstStyle>
          <a:p>
            <a:r>
              <a:rPr lang="en-US" smtClean="0"/>
              <a:t>Click to edit Master title style</a:t>
            </a:r>
            <a:endParaRPr lang="en-US" dirty="0"/>
          </a:p>
        </p:txBody>
      </p:sp>
      <p:sp>
        <p:nvSpPr>
          <p:cNvPr id="3" name="Slide Number Placeholder 5"/>
          <p:cNvSpPr>
            <a:spLocks noGrp="1"/>
          </p:cNvSpPr>
          <p:nvPr>
            <p:ph type="sldNum" sz="quarter" idx="10"/>
          </p:nvPr>
        </p:nvSpPr>
        <p:spPr/>
        <p:txBody>
          <a:bodyPr/>
          <a:lstStyle>
            <a:lvl1pPr>
              <a:defRPr/>
            </a:lvl1pPr>
          </a:lstStyle>
          <a:p>
            <a:pPr fontAlgn="base">
              <a:spcBef>
                <a:spcPct val="0"/>
              </a:spcBef>
              <a:spcAft>
                <a:spcPct val="0"/>
              </a:spcAft>
            </a:pPr>
            <a:fld id="{4B5E7113-BF18-4C11-BC2F-C63C42A04E43}" type="slidenum">
              <a:rPr lang="en-US" altLang="en-US" smtClean="0">
                <a:solidFill>
                  <a:srgbClr val="002A6C"/>
                </a:solidFill>
                <a:cs typeface="Arial" panose="020B0604020202020204" pitchFamily="34" charset="0"/>
              </a:rPr>
              <a:pPr fontAlgn="base">
                <a:spcBef>
                  <a:spcPct val="0"/>
                </a:spcBef>
                <a:spcAft>
                  <a:spcPct val="0"/>
                </a:spcAft>
              </a:pPr>
              <a:t>‹#›</a:t>
            </a:fld>
            <a:endParaRPr lang="en-US" altLang="en-US">
              <a:solidFill>
                <a:srgbClr val="002A6C"/>
              </a:solidFill>
              <a:cs typeface="Arial" panose="020B0604020202020204" pitchFamily="34" charset="0"/>
            </a:endParaRPr>
          </a:p>
        </p:txBody>
      </p:sp>
    </p:spTree>
    <p:extLst>
      <p:ext uri="{BB962C8B-B14F-4D97-AF65-F5344CB8AC3E}">
        <p14:creationId xmlns:p14="http://schemas.microsoft.com/office/powerpoint/2010/main" val="2487415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fontAlgn="base">
              <a:spcBef>
                <a:spcPct val="0"/>
              </a:spcBef>
              <a:spcAft>
                <a:spcPct val="0"/>
              </a:spcAft>
            </a:pPr>
            <a:fld id="{60008A9F-0DBA-42BD-86BF-0D6AF6A87DB1}" type="slidenum">
              <a:rPr lang="en-US" altLang="en-US" smtClean="0">
                <a:solidFill>
                  <a:srgbClr val="002A6C"/>
                </a:solidFill>
                <a:cs typeface="Arial" panose="020B0604020202020204" pitchFamily="34" charset="0"/>
              </a:rPr>
              <a:pPr fontAlgn="base">
                <a:spcBef>
                  <a:spcPct val="0"/>
                </a:spcBef>
                <a:spcAft>
                  <a:spcPct val="0"/>
                </a:spcAft>
              </a:pPr>
              <a:t>‹#›</a:t>
            </a:fld>
            <a:endParaRPr lang="en-US" altLang="en-US">
              <a:solidFill>
                <a:srgbClr val="002A6C"/>
              </a:solidFill>
              <a:cs typeface="Arial" panose="020B0604020202020204" pitchFamily="34" charset="0"/>
            </a:endParaRPr>
          </a:p>
        </p:txBody>
      </p:sp>
    </p:spTree>
    <p:extLst>
      <p:ext uri="{BB962C8B-B14F-4D97-AF65-F5344CB8AC3E}">
        <p14:creationId xmlns:p14="http://schemas.microsoft.com/office/powerpoint/2010/main" val="1222642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924984" y="1831975"/>
            <a:ext cx="10261600" cy="108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2550" b="0" i="0" u="none" strike="noStrike" kern="1200" cap="none" spc="0" normalizeH="0" baseline="0" noProof="0" smtClean="0">
                <a:ln>
                  <a:noFill/>
                </a:ln>
                <a:solidFill>
                  <a:srgbClr val="002A6C"/>
                </a:solidFill>
                <a:effectLst/>
                <a:uLnTx/>
                <a:uFillTx/>
                <a:latin typeface="Gill Sans MT" pitchFamily="34" charset="0"/>
                <a:ea typeface="+mn-ea"/>
                <a:cs typeface="Arial" charset="0"/>
              </a:rPr>
              <a:t>For more information, please visit</a:t>
            </a:r>
          </a:p>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2550" b="1" i="0" u="none" strike="noStrike" kern="1200" cap="none" spc="0" normalizeH="0" baseline="0" noProof="0" smtClean="0">
                <a:ln>
                  <a:noFill/>
                </a:ln>
                <a:solidFill>
                  <a:srgbClr val="002A6C"/>
                </a:solidFill>
                <a:effectLst/>
                <a:uLnTx/>
                <a:uFillTx/>
                <a:latin typeface="Gill Sans MT" pitchFamily="34" charset="0"/>
                <a:ea typeface="+mn-ea"/>
                <a:cs typeface="Arial" charset="0"/>
              </a:rPr>
              <a:t>www.mcsprogram.org</a:t>
            </a:r>
          </a:p>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charset="0"/>
            </a:endParaRPr>
          </a:p>
        </p:txBody>
      </p:sp>
      <p:sp>
        <p:nvSpPr>
          <p:cNvPr id="3" name="TextBox 2"/>
          <p:cNvSpPr txBox="1">
            <a:spLocks noChangeArrowheads="1"/>
          </p:cNvSpPr>
          <p:nvPr/>
        </p:nvSpPr>
        <p:spPr bwMode="auto">
          <a:xfrm>
            <a:off x="924984" y="3733800"/>
            <a:ext cx="1026160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0" i="0" u="none" strike="noStrike" kern="1200" cap="none" spc="0" normalizeH="0" baseline="0" noProof="0" smtClean="0">
                <a:ln>
                  <a:noFill/>
                </a:ln>
                <a:solidFill>
                  <a:srgbClr val="000000"/>
                </a:solidFill>
                <a:effectLst/>
                <a:uLnTx/>
                <a:uFillTx/>
                <a:latin typeface="Gill Sans MT" pitchFamily="34" charset="0"/>
                <a:ea typeface="+mn-ea"/>
                <a:cs typeface="Arial" charset="0"/>
              </a:rPr>
              <a:t>This presentation was made possible by the generous support of the American people through the United States Agency for International Development (USAID), under the terms of the Cooperative Agreement AID-OAA-A-14-00028.  The contents are the responsibility of the authors and do not necessarily reflect the views of USAID or the United States Government.</a:t>
            </a:r>
          </a:p>
        </p:txBody>
      </p:sp>
      <p:sp>
        <p:nvSpPr>
          <p:cNvPr id="4" name="TextBox 3"/>
          <p:cNvSpPr txBox="1">
            <a:spLocks noChangeArrowheads="1"/>
          </p:cNvSpPr>
          <p:nvPr/>
        </p:nvSpPr>
        <p:spPr bwMode="auto">
          <a:xfrm>
            <a:off x="1280584" y="6019803"/>
            <a:ext cx="9550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just" defTabSz="685800" rtl="0" eaLnBrk="1" fontAlgn="base" latinLnBrk="0" hangingPunct="1">
              <a:lnSpc>
                <a:spcPct val="100000"/>
              </a:lnSpc>
              <a:spcBef>
                <a:spcPct val="0"/>
              </a:spcBef>
              <a:spcAft>
                <a:spcPct val="0"/>
              </a:spcAft>
              <a:buClrTx/>
              <a:buSzTx/>
              <a:buFontTx/>
              <a:buNone/>
              <a:tabLst/>
              <a:defRPr/>
            </a:pPr>
            <a:r>
              <a:rPr kumimoji="0" lang="en-US" altLang="en-US" sz="2100" b="0" i="0" u="none" strike="noStrike" kern="1200" cap="none" spc="0" normalizeH="0" baseline="30000" noProof="0" smtClean="0">
                <a:ln>
                  <a:noFill/>
                </a:ln>
                <a:solidFill>
                  <a:srgbClr val="002A6C"/>
                </a:solidFill>
                <a:effectLst/>
                <a:uLnTx/>
                <a:uFillTx/>
                <a:latin typeface="Gill Sans MT" pitchFamily="34" charset="0"/>
                <a:ea typeface="+mn-ea"/>
                <a:cs typeface="Arial" charset="0"/>
              </a:rPr>
              <a:t> facebook.com/MCSPglobal 			twitter.com/MCSPglobal</a:t>
            </a:r>
          </a:p>
        </p:txBody>
      </p:sp>
    </p:spTree>
    <p:extLst>
      <p:ext uri="{BB962C8B-B14F-4D97-AF65-F5344CB8AC3E}">
        <p14:creationId xmlns:p14="http://schemas.microsoft.com/office/powerpoint/2010/main" val="1208247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p:nvPr/>
        </p:nvSpPr>
        <p:spPr>
          <a:xfrm>
            <a:off x="0" y="2514600"/>
            <a:ext cx="12192000" cy="4343400"/>
          </a:xfrm>
          <a:prstGeom prst="rect">
            <a:avLst/>
          </a:prstGeom>
          <a:gradFill>
            <a:gsLst>
              <a:gs pos="80000">
                <a:srgbClr val="FFFFFF"/>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777777"/>
              </a:solidFill>
              <a:effectLst/>
              <a:uLnTx/>
              <a:uFillTx/>
              <a:latin typeface="Calibri"/>
              <a:ea typeface="+mn-ea"/>
              <a:cs typeface="+mn-cs"/>
            </a:endParaRPr>
          </a:p>
        </p:txBody>
      </p:sp>
      <p:sp>
        <p:nvSpPr>
          <p:cNvPr id="1027"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8" name="Text Placeholder 2"/>
          <p:cNvSpPr>
            <a:spLocks noGrp="1"/>
          </p:cNvSpPr>
          <p:nvPr>
            <p:ph type="body" idx="1"/>
          </p:nvPr>
        </p:nvSpPr>
        <p:spPr bwMode="auto">
          <a:xfrm>
            <a:off x="609600" y="1600203"/>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825">
                <a:solidFill>
                  <a:schemeClr val="tx2"/>
                </a:solidFill>
                <a:latin typeface="Gill Sans MT" panose="020B0502020104020203" pitchFamily="34" charset="0"/>
              </a:defRPr>
            </a:lvl1pPr>
          </a:lstStyle>
          <a:p>
            <a:pPr fontAlgn="base">
              <a:spcBef>
                <a:spcPct val="0"/>
              </a:spcBef>
              <a:spcAft>
                <a:spcPct val="0"/>
              </a:spcAft>
            </a:pPr>
            <a:fld id="{5A97630A-F4F0-46F0-B0A9-ACB2754827F6}" type="slidenum">
              <a:rPr lang="en-US" altLang="en-US" smtClean="0">
                <a:solidFill>
                  <a:srgbClr val="002A6C"/>
                </a:solidFill>
                <a:cs typeface="Arial" panose="020B0604020202020204" pitchFamily="34" charset="0"/>
              </a:rPr>
              <a:pPr fontAlgn="base">
                <a:spcBef>
                  <a:spcPct val="0"/>
                </a:spcBef>
                <a:spcAft>
                  <a:spcPct val="0"/>
                </a:spcAft>
              </a:pPr>
              <a:t>‹#›</a:t>
            </a:fld>
            <a:endParaRPr lang="en-US" altLang="en-US">
              <a:solidFill>
                <a:srgbClr val="002A6C"/>
              </a:solidFill>
              <a:cs typeface="Arial" panose="020B0604020202020204" pitchFamily="34" charset="0"/>
            </a:endParaRPr>
          </a:p>
        </p:txBody>
      </p:sp>
      <p:sp>
        <p:nvSpPr>
          <p:cNvPr id="11" name="Slide Number Placeholder 5"/>
          <p:cNvSpPr txBox="1">
            <a:spLocks/>
          </p:cNvSpPr>
          <p:nvPr/>
        </p:nvSpPr>
        <p:spPr>
          <a:xfrm>
            <a:off x="8737600" y="6356353"/>
            <a:ext cx="2844800" cy="365125"/>
          </a:xfrm>
          <a:prstGeom prst="rect">
            <a:avLst/>
          </a:prstGeom>
        </p:spPr>
        <p:txBody>
          <a:bodyPr/>
          <a:lstStyle>
            <a:defPPr>
              <a:defRPr lang="en-US"/>
            </a:defPPr>
            <a:lvl1pPr marL="0" algn="l" defTabSz="914400" rtl="0" eaLnBrk="1" latinLnBrk="0" hangingPunct="1">
              <a:defRPr sz="1800" kern="1200">
                <a:solidFill>
                  <a:srgbClr val="9DBFE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9DBFE5"/>
              </a:solidFill>
              <a:effectLst/>
              <a:uLnTx/>
              <a:uFillTx/>
              <a:latin typeface="Calibri"/>
              <a:ea typeface="+mn-ea"/>
              <a:cs typeface="+mn-cs"/>
            </a:endParaRPr>
          </a:p>
        </p:txBody>
      </p:sp>
    </p:spTree>
    <p:extLst>
      <p:ext uri="{BB962C8B-B14F-4D97-AF65-F5344CB8AC3E}">
        <p14:creationId xmlns:p14="http://schemas.microsoft.com/office/powerpoint/2010/main" val="1888570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iming>
    <p:tnLst>
      <p:par>
        <p:cTn id="1" dur="indefinite" restart="never" nodeType="tmRoot"/>
      </p:par>
    </p:tnLst>
  </p:timing>
  <p:hf hdr="0" ftr="0" dt="0"/>
  <p:txStyles>
    <p:titleStyle>
      <a:lvl1pPr algn="ctr" rtl="0" eaLnBrk="0" fontAlgn="base" hangingPunct="0">
        <a:spcBef>
          <a:spcPct val="0"/>
        </a:spcBef>
        <a:spcAft>
          <a:spcPct val="0"/>
        </a:spcAft>
        <a:defRPr sz="2625" kern="1200">
          <a:solidFill>
            <a:srgbClr val="002A6C"/>
          </a:solidFill>
          <a:latin typeface="Gill Sans MT" panose="020B0502020104020203" pitchFamily="34" charset="0"/>
          <a:ea typeface="+mj-ea"/>
          <a:cs typeface="Arial" panose="020B0604020202020204" pitchFamily="34" charset="0"/>
        </a:defRPr>
      </a:lvl1pPr>
      <a:lvl2pPr algn="ctr" rtl="0" eaLnBrk="0" fontAlgn="base" hangingPunct="0">
        <a:spcBef>
          <a:spcPct val="0"/>
        </a:spcBef>
        <a:spcAft>
          <a:spcPct val="0"/>
        </a:spcAft>
        <a:defRPr sz="2625">
          <a:solidFill>
            <a:srgbClr val="002A6C"/>
          </a:solidFill>
          <a:latin typeface="Gill Sans MT" pitchFamily="34" charset="0"/>
          <a:cs typeface="Arial" charset="0"/>
        </a:defRPr>
      </a:lvl2pPr>
      <a:lvl3pPr algn="ctr" rtl="0" eaLnBrk="0" fontAlgn="base" hangingPunct="0">
        <a:spcBef>
          <a:spcPct val="0"/>
        </a:spcBef>
        <a:spcAft>
          <a:spcPct val="0"/>
        </a:spcAft>
        <a:defRPr sz="2625">
          <a:solidFill>
            <a:srgbClr val="002A6C"/>
          </a:solidFill>
          <a:latin typeface="Gill Sans MT" pitchFamily="34" charset="0"/>
          <a:cs typeface="Arial" charset="0"/>
        </a:defRPr>
      </a:lvl3pPr>
      <a:lvl4pPr algn="ctr" rtl="0" eaLnBrk="0" fontAlgn="base" hangingPunct="0">
        <a:spcBef>
          <a:spcPct val="0"/>
        </a:spcBef>
        <a:spcAft>
          <a:spcPct val="0"/>
        </a:spcAft>
        <a:defRPr sz="2625">
          <a:solidFill>
            <a:srgbClr val="002A6C"/>
          </a:solidFill>
          <a:latin typeface="Gill Sans MT" pitchFamily="34" charset="0"/>
          <a:cs typeface="Arial" charset="0"/>
        </a:defRPr>
      </a:lvl4pPr>
      <a:lvl5pPr algn="ctr" rtl="0" eaLnBrk="0" fontAlgn="base" hangingPunct="0">
        <a:spcBef>
          <a:spcPct val="0"/>
        </a:spcBef>
        <a:spcAft>
          <a:spcPct val="0"/>
        </a:spcAft>
        <a:defRPr sz="2625">
          <a:solidFill>
            <a:srgbClr val="002A6C"/>
          </a:solidFill>
          <a:latin typeface="Gill Sans MT" pitchFamily="34" charset="0"/>
          <a:cs typeface="Arial" charset="0"/>
        </a:defRPr>
      </a:lvl5pPr>
      <a:lvl6pPr marL="342900" algn="ctr" rtl="0" eaLnBrk="1" fontAlgn="base" hangingPunct="1">
        <a:spcBef>
          <a:spcPct val="0"/>
        </a:spcBef>
        <a:spcAft>
          <a:spcPct val="0"/>
        </a:spcAft>
        <a:defRPr sz="2625">
          <a:solidFill>
            <a:srgbClr val="002A6C"/>
          </a:solidFill>
          <a:latin typeface="Gill Sans MT" pitchFamily="34" charset="0"/>
          <a:cs typeface="Arial" charset="0"/>
        </a:defRPr>
      </a:lvl6pPr>
      <a:lvl7pPr marL="685800" algn="ctr" rtl="0" eaLnBrk="1" fontAlgn="base" hangingPunct="1">
        <a:spcBef>
          <a:spcPct val="0"/>
        </a:spcBef>
        <a:spcAft>
          <a:spcPct val="0"/>
        </a:spcAft>
        <a:defRPr sz="2625">
          <a:solidFill>
            <a:srgbClr val="002A6C"/>
          </a:solidFill>
          <a:latin typeface="Gill Sans MT" pitchFamily="34" charset="0"/>
          <a:cs typeface="Arial" charset="0"/>
        </a:defRPr>
      </a:lvl7pPr>
      <a:lvl8pPr marL="1028700" algn="ctr" rtl="0" eaLnBrk="1" fontAlgn="base" hangingPunct="1">
        <a:spcBef>
          <a:spcPct val="0"/>
        </a:spcBef>
        <a:spcAft>
          <a:spcPct val="0"/>
        </a:spcAft>
        <a:defRPr sz="2625">
          <a:solidFill>
            <a:srgbClr val="002A6C"/>
          </a:solidFill>
          <a:latin typeface="Gill Sans MT" pitchFamily="34" charset="0"/>
          <a:cs typeface="Arial" charset="0"/>
        </a:defRPr>
      </a:lvl8pPr>
      <a:lvl9pPr marL="1371600" algn="ctr" rtl="0" eaLnBrk="1" fontAlgn="base" hangingPunct="1">
        <a:spcBef>
          <a:spcPct val="0"/>
        </a:spcBef>
        <a:spcAft>
          <a:spcPct val="0"/>
        </a:spcAft>
        <a:defRPr sz="2625">
          <a:solidFill>
            <a:srgbClr val="002A6C"/>
          </a:solidFill>
          <a:latin typeface="Gill Sans MT" pitchFamily="34" charset="0"/>
          <a:cs typeface="Arial" charset="0"/>
        </a:defRPr>
      </a:lvl9pPr>
    </p:titleStyle>
    <p:bodyStyle>
      <a:lvl1pPr marL="257175" indent="-257175" algn="l" rtl="0" eaLnBrk="0" fontAlgn="base" hangingPunct="0">
        <a:spcBef>
          <a:spcPct val="20000"/>
        </a:spcBef>
        <a:spcAft>
          <a:spcPct val="0"/>
        </a:spcAft>
        <a:buFont typeface="Arial" panose="020B0604020202020204" pitchFamily="34" charset="0"/>
        <a:buChar char="•"/>
        <a:defRPr sz="2400" kern="1200">
          <a:solidFill>
            <a:srgbClr val="5F5F5F"/>
          </a:solidFill>
          <a:latin typeface="Gill Sans MT" panose="020B0502020104020203" pitchFamily="34" charset="0"/>
          <a:ea typeface="+mn-ea"/>
          <a:cs typeface="Arial" panose="020B0604020202020204" pitchFamily="34" charset="0"/>
        </a:defRPr>
      </a:lvl1pPr>
      <a:lvl2pPr marL="557213" indent="-214313" algn="l" rtl="0" eaLnBrk="0" fontAlgn="base" hangingPunct="0">
        <a:spcBef>
          <a:spcPct val="20000"/>
        </a:spcBef>
        <a:spcAft>
          <a:spcPct val="0"/>
        </a:spcAft>
        <a:buFont typeface="Arial" panose="020B0604020202020204" pitchFamily="34" charset="0"/>
        <a:buChar char="•"/>
        <a:defRPr sz="2100" kern="1200">
          <a:solidFill>
            <a:srgbClr val="5F5F5F"/>
          </a:solidFill>
          <a:latin typeface="Gill Sans MT" panose="020B0502020104020203" pitchFamily="34" charset="0"/>
          <a:ea typeface="+mn-ea"/>
          <a:cs typeface="Arial" panose="020B0604020202020204" pitchFamily="34" charset="0"/>
        </a:defRPr>
      </a:lvl2pPr>
      <a:lvl3pPr marL="857250" indent="-171450" algn="l" rtl="0" eaLnBrk="0" fontAlgn="base" hangingPunct="0">
        <a:spcBef>
          <a:spcPct val="20000"/>
        </a:spcBef>
        <a:spcAft>
          <a:spcPct val="0"/>
        </a:spcAft>
        <a:buFont typeface="Arial" panose="020B0604020202020204" pitchFamily="34" charset="0"/>
        <a:buChar char="•"/>
        <a:defRPr sz="1800" kern="1200">
          <a:solidFill>
            <a:srgbClr val="5F5F5F"/>
          </a:solidFill>
          <a:latin typeface="Gill Sans MT" panose="020B0502020104020203" pitchFamily="34" charset="0"/>
          <a:ea typeface="+mn-ea"/>
          <a:cs typeface="Arial" panose="020B0604020202020204" pitchFamily="34" charset="0"/>
        </a:defRPr>
      </a:lvl3pPr>
      <a:lvl4pPr marL="1200150" indent="-171450" algn="l" rtl="0" eaLnBrk="0" fontAlgn="base" hangingPunct="0">
        <a:spcBef>
          <a:spcPct val="20000"/>
        </a:spcBef>
        <a:spcAft>
          <a:spcPct val="0"/>
        </a:spcAft>
        <a:buFont typeface="Arial" panose="020B0604020202020204" pitchFamily="34" charset="0"/>
        <a:buChar char="•"/>
        <a:defRPr sz="1500" kern="1200">
          <a:solidFill>
            <a:srgbClr val="5F5F5F"/>
          </a:solidFill>
          <a:latin typeface="Gill Sans MT" panose="020B0502020104020203" pitchFamily="34" charset="0"/>
          <a:ea typeface="+mn-ea"/>
          <a:cs typeface="Arial" panose="020B0604020202020204" pitchFamily="34" charset="0"/>
        </a:defRPr>
      </a:lvl4pPr>
      <a:lvl5pPr marL="1543050" indent="-171450" algn="l" rtl="0" eaLnBrk="0" fontAlgn="base" hangingPunct="0">
        <a:spcBef>
          <a:spcPct val="20000"/>
        </a:spcBef>
        <a:spcAft>
          <a:spcPct val="0"/>
        </a:spcAft>
        <a:buFont typeface="Arial" panose="020B0604020202020204" pitchFamily="34" charset="0"/>
        <a:buChar char="•"/>
        <a:defRPr sz="1500" kern="1200">
          <a:solidFill>
            <a:srgbClr val="5F5F5F"/>
          </a:solidFill>
          <a:latin typeface="Gill Sans MT" panose="020B0502020104020203" pitchFamily="34" charset="0"/>
          <a:ea typeface="+mn-ea"/>
          <a:cs typeface="Arial" panose="020B0604020202020204" pitchFamily="34" charset="0"/>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Selected%20Health%20facilities%20for%20HWCs%20FY%202018_19.xlsx"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4.xml"/><Relationship Id="rId5" Type="http://schemas.openxmlformats.org/officeDocument/2006/relationships/hyperlink" Target="https://arunachalobserver.org/2019/07/06/namsai-district-innovation-anm-asha-given-kits-bicycle/" TargetMode="External"/><Relationship Id="rId4" Type="http://schemas.openxmlformats.org/officeDocument/2006/relationships/hyperlink" Target="https://thedawnlitpost.com/kits-with-bicycles-distributed-to-anms-ashas/"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12.jpeg"/><Relationship Id="rId11" Type="http://schemas.openxmlformats.org/officeDocument/2006/relationships/image" Target="../media/image8.emf"/><Relationship Id="rId5" Type="http://schemas.openxmlformats.org/officeDocument/2006/relationships/image" Target="../media/image11.jpeg"/><Relationship Id="rId10" Type="http://schemas.openxmlformats.org/officeDocument/2006/relationships/package" Target="../embeddings/Microsoft_PowerPoint_Presentation.pptx"/><Relationship Id="rId4" Type="http://schemas.openxmlformats.org/officeDocument/2006/relationships/image" Target="../media/image10.jpeg"/><Relationship Id="rId9" Type="http://schemas.openxmlformats.org/officeDocument/2006/relationships/image" Target="../media/image1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9.jp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8.jpg"/><Relationship Id="rId5" Type="http://schemas.openxmlformats.org/officeDocument/2006/relationships/image" Target="../media/image17.png"/><Relationship Id="rId4"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5.jpg"/></Relationships>
</file>

<file path=ppt/slides/_rels/slide1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fontAlgn="base">
              <a:spcBef>
                <a:spcPct val="0"/>
              </a:spcBef>
              <a:spcAft>
                <a:spcPct val="0"/>
              </a:spcAft>
            </a:pPr>
            <a:fld id="{09C4741C-1513-445B-8E8E-CEDDDFEC9D37}" type="slidenum">
              <a:rPr lang="en-US" altLang="en-US" smtClean="0">
                <a:solidFill>
                  <a:srgbClr val="002A6C"/>
                </a:solidFill>
                <a:cs typeface="Arial" panose="020B0604020202020204" pitchFamily="34" charset="0"/>
              </a:rPr>
              <a:pPr fontAlgn="base">
                <a:spcBef>
                  <a:spcPct val="0"/>
                </a:spcBef>
                <a:spcAft>
                  <a:spcPct val="0"/>
                </a:spcAft>
              </a:pPr>
              <a:t>1</a:t>
            </a:fld>
            <a:endParaRPr lang="en-US" altLang="en-US">
              <a:solidFill>
                <a:srgbClr val="002A6C"/>
              </a:solidFill>
              <a:cs typeface="Arial" panose="020B0604020202020204" pitchFamily="34" charset="0"/>
            </a:endParaRPr>
          </a:p>
        </p:txBody>
      </p:sp>
      <p:sp>
        <p:nvSpPr>
          <p:cNvPr id="8" name="TextBox 7"/>
          <p:cNvSpPr txBox="1"/>
          <p:nvPr/>
        </p:nvSpPr>
        <p:spPr>
          <a:xfrm>
            <a:off x="725482" y="1764111"/>
            <a:ext cx="11122389" cy="3785652"/>
          </a:xfrm>
          <a:prstGeom prst="rect">
            <a:avLst/>
          </a:prstGeom>
          <a:noFill/>
        </p:spPr>
        <p:txBody>
          <a:bodyPr wrap="square" rtlCol="0">
            <a:spAutoFit/>
          </a:bodyPr>
          <a:lstStyle/>
          <a:p>
            <a:pPr algn="ctr"/>
            <a:r>
              <a:rPr lang="en-IN" sz="4000" b="1" dirty="0" smtClean="0">
                <a:solidFill>
                  <a:srgbClr val="002060"/>
                </a:solidFill>
                <a:latin typeface="Gill Sans MT" panose="020B0502020104020203" pitchFamily="34" charset="0"/>
              </a:rPr>
              <a:t>Regional Workshop on  </a:t>
            </a:r>
          </a:p>
          <a:p>
            <a:pPr algn="ctr"/>
            <a:r>
              <a:rPr lang="en-IN" sz="4000" b="1" dirty="0" smtClean="0">
                <a:solidFill>
                  <a:srgbClr val="002060"/>
                </a:solidFill>
                <a:latin typeface="Gill Sans MT" panose="020B0502020104020203" pitchFamily="34" charset="0"/>
              </a:rPr>
              <a:t>Operationalization of AB-HWC</a:t>
            </a:r>
          </a:p>
          <a:p>
            <a:pPr algn="ctr"/>
            <a:r>
              <a:rPr lang="en-IN" sz="4000" b="1" dirty="0" smtClean="0">
                <a:solidFill>
                  <a:srgbClr val="0070C0"/>
                </a:solidFill>
                <a:latin typeface="Gill Sans MT" panose="020B0502020104020203" pitchFamily="34" charset="0"/>
              </a:rPr>
              <a:t>3</a:t>
            </a:r>
            <a:r>
              <a:rPr lang="en-IN" sz="4000" b="1" baseline="30000" dirty="0" smtClean="0">
                <a:solidFill>
                  <a:srgbClr val="0070C0"/>
                </a:solidFill>
                <a:latin typeface="Gill Sans MT" panose="020B0502020104020203" pitchFamily="34" charset="0"/>
              </a:rPr>
              <a:t>rd</a:t>
            </a:r>
            <a:r>
              <a:rPr lang="en-IN" sz="4000" b="1" dirty="0" smtClean="0">
                <a:solidFill>
                  <a:srgbClr val="0070C0"/>
                </a:solidFill>
                <a:latin typeface="Gill Sans MT" panose="020B0502020104020203" pitchFamily="34" charset="0"/>
              </a:rPr>
              <a:t>– 4</a:t>
            </a:r>
            <a:r>
              <a:rPr lang="en-IN" sz="4000" b="1" baseline="30000" dirty="0" smtClean="0">
                <a:solidFill>
                  <a:srgbClr val="0070C0"/>
                </a:solidFill>
                <a:latin typeface="Gill Sans MT" panose="020B0502020104020203" pitchFamily="34" charset="0"/>
              </a:rPr>
              <a:t>th</a:t>
            </a:r>
            <a:r>
              <a:rPr lang="en-IN" sz="4000" b="1" dirty="0" smtClean="0">
                <a:solidFill>
                  <a:srgbClr val="0070C0"/>
                </a:solidFill>
                <a:latin typeface="Gill Sans MT" panose="020B0502020104020203" pitchFamily="34" charset="0"/>
              </a:rPr>
              <a:t>  October, 2019</a:t>
            </a:r>
          </a:p>
          <a:p>
            <a:pPr algn="ctr"/>
            <a:r>
              <a:rPr lang="en-IN" sz="4000" b="1" dirty="0" smtClean="0">
                <a:solidFill>
                  <a:srgbClr val="FF0000"/>
                </a:solidFill>
                <a:latin typeface="Gill Sans MT" panose="020B0502020104020203" pitchFamily="34" charset="0"/>
              </a:rPr>
              <a:t>Arunachal Pradesh</a:t>
            </a:r>
          </a:p>
          <a:p>
            <a:pPr lvl="8"/>
            <a:r>
              <a:rPr lang="en-IN" sz="2000" b="1" dirty="0" smtClean="0">
                <a:solidFill>
                  <a:srgbClr val="002060"/>
                </a:solidFill>
                <a:latin typeface="Gill Sans MT" panose="020B0502020104020203" pitchFamily="34" charset="0"/>
              </a:rPr>
              <a:t>			</a:t>
            </a:r>
          </a:p>
          <a:p>
            <a:pPr lvl="8"/>
            <a:r>
              <a:rPr lang="en-IN" sz="2000" b="1" dirty="0">
                <a:solidFill>
                  <a:srgbClr val="002060"/>
                </a:solidFill>
                <a:latin typeface="Gill Sans MT" panose="020B0502020104020203" pitchFamily="34" charset="0"/>
              </a:rPr>
              <a:t>	</a:t>
            </a:r>
            <a:r>
              <a:rPr lang="en-IN" sz="2000" b="1" dirty="0" smtClean="0">
                <a:solidFill>
                  <a:srgbClr val="002060"/>
                </a:solidFill>
                <a:latin typeface="Gill Sans MT" panose="020B0502020104020203" pitchFamily="34" charset="0"/>
              </a:rPr>
              <a:t>		Shri P. </a:t>
            </a:r>
            <a:r>
              <a:rPr lang="en-IN" sz="2000" b="1" dirty="0">
                <a:solidFill>
                  <a:srgbClr val="002060"/>
                </a:solidFill>
                <a:latin typeface="Gill Sans MT" panose="020B0502020104020203" pitchFamily="34" charset="0"/>
              </a:rPr>
              <a:t> </a:t>
            </a:r>
            <a:r>
              <a:rPr lang="en-IN" sz="2000" b="1" dirty="0" err="1" smtClean="0">
                <a:solidFill>
                  <a:srgbClr val="002060"/>
                </a:solidFill>
                <a:latin typeface="Gill Sans MT" panose="020B0502020104020203" pitchFamily="34" charset="0"/>
              </a:rPr>
              <a:t>Parthiban</a:t>
            </a:r>
            <a:r>
              <a:rPr lang="en-IN" sz="2000" b="1" dirty="0" smtClean="0">
                <a:solidFill>
                  <a:srgbClr val="002060"/>
                </a:solidFill>
                <a:latin typeface="Gill Sans MT" panose="020B0502020104020203" pitchFamily="34" charset="0"/>
              </a:rPr>
              <a:t>, IAS</a:t>
            </a:r>
          </a:p>
          <a:p>
            <a:pPr lvl="8"/>
            <a:r>
              <a:rPr lang="en-IN" sz="2000" b="1" dirty="0" smtClean="0">
                <a:solidFill>
                  <a:srgbClr val="002060"/>
                </a:solidFill>
                <a:latin typeface="Gill Sans MT" panose="020B0502020104020203" pitchFamily="34" charset="0"/>
              </a:rPr>
              <a:t>			Secretary (HFW) and MD NHM</a:t>
            </a:r>
          </a:p>
          <a:p>
            <a:pPr lvl="8"/>
            <a:r>
              <a:rPr lang="en-IN" sz="2000" b="1" dirty="0" smtClean="0">
                <a:solidFill>
                  <a:srgbClr val="002060"/>
                </a:solidFill>
                <a:latin typeface="Gill Sans MT" panose="020B0502020104020203" pitchFamily="34" charset="0"/>
              </a:rPr>
              <a:t>			Govt. of  Arunachal Pradesh</a:t>
            </a:r>
            <a:endParaRPr lang="en-IN" sz="2000" b="1" dirty="0">
              <a:solidFill>
                <a:srgbClr val="002060"/>
              </a:solidFill>
              <a:latin typeface="Gill Sans MT" panose="020B0502020104020203" pitchFamily="34" charset="0"/>
            </a:endParaRPr>
          </a:p>
        </p:txBody>
      </p:sp>
      <p:sp>
        <p:nvSpPr>
          <p:cNvPr id="5" name="object 4"/>
          <p:cNvSpPr/>
          <p:nvPr/>
        </p:nvSpPr>
        <p:spPr>
          <a:xfrm>
            <a:off x="4851727" y="269487"/>
            <a:ext cx="2414312" cy="1352836"/>
          </a:xfrm>
          <a:prstGeom prst="rect">
            <a:avLst/>
          </a:prstGeom>
          <a:blipFill>
            <a:blip r:embed="rId2" cstate="print"/>
            <a:stretch>
              <a:fillRect/>
            </a:stretch>
          </a:blipFill>
        </p:spPr>
        <p:txBody>
          <a:bodyPr wrap="square" lIns="0" tIns="0" rIns="0" bIns="0" rtlCol="0"/>
          <a:lstStyle/>
          <a:p>
            <a:pPr algn="ctr"/>
            <a:endParaRPr dirty="0"/>
          </a:p>
        </p:txBody>
      </p:sp>
    </p:spTree>
    <p:extLst>
      <p:ext uri="{BB962C8B-B14F-4D97-AF65-F5344CB8AC3E}">
        <p14:creationId xmlns:p14="http://schemas.microsoft.com/office/powerpoint/2010/main" val="27714602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fontAlgn="base">
              <a:spcBef>
                <a:spcPct val="0"/>
              </a:spcBef>
              <a:spcAft>
                <a:spcPct val="0"/>
              </a:spcAft>
            </a:pPr>
            <a:fld id="{09C4741C-1513-445B-8E8E-CEDDDFEC9D37}" type="slidenum">
              <a:rPr lang="en-US" altLang="en-US" smtClean="0">
                <a:solidFill>
                  <a:srgbClr val="002A6C"/>
                </a:solidFill>
                <a:cs typeface="Arial" panose="020B0604020202020204" pitchFamily="34" charset="0"/>
              </a:rPr>
              <a:pPr fontAlgn="base">
                <a:spcBef>
                  <a:spcPct val="0"/>
                </a:spcBef>
                <a:spcAft>
                  <a:spcPct val="0"/>
                </a:spcAft>
              </a:pPr>
              <a:t>2</a:t>
            </a:fld>
            <a:endParaRPr lang="en-US" altLang="en-US">
              <a:solidFill>
                <a:srgbClr val="002A6C"/>
              </a:solidFill>
              <a:cs typeface="Arial" panose="020B0604020202020204" pitchFamily="34" charset="0"/>
            </a:endParaRPr>
          </a:p>
        </p:txBody>
      </p:sp>
      <p:sp>
        <p:nvSpPr>
          <p:cNvPr id="8" name="TextBox 7"/>
          <p:cNvSpPr txBox="1"/>
          <p:nvPr/>
        </p:nvSpPr>
        <p:spPr>
          <a:xfrm>
            <a:off x="279400" y="566091"/>
            <a:ext cx="4419600" cy="461665"/>
          </a:xfrm>
          <a:prstGeom prst="rect">
            <a:avLst/>
          </a:prstGeom>
          <a:solidFill>
            <a:srgbClr val="002060"/>
          </a:solidFill>
        </p:spPr>
        <p:txBody>
          <a:bodyPr wrap="square" rtlCol="0">
            <a:spAutoFit/>
          </a:bodyPr>
          <a:lstStyle/>
          <a:p>
            <a:pPr algn="ctr"/>
            <a:r>
              <a:rPr lang="en-IN" sz="2400" b="1" dirty="0" smtClean="0">
                <a:solidFill>
                  <a:srgbClr val="FFFFFF"/>
                </a:solidFill>
                <a:latin typeface="Gill Sans MT" panose="020B0502020104020203" pitchFamily="34" charset="0"/>
              </a:rPr>
              <a:t>ARUNACHAL PRADESH</a:t>
            </a:r>
            <a:endParaRPr lang="en-IN" sz="2400" b="1" dirty="0">
              <a:solidFill>
                <a:srgbClr val="FFFFFF"/>
              </a:solidFill>
              <a:latin typeface="Gill Sans MT" panose="020B0502020104020203" pitchFamily="34" charset="0"/>
            </a:endParaRPr>
          </a:p>
        </p:txBody>
      </p:sp>
      <p:graphicFrame>
        <p:nvGraphicFramePr>
          <p:cNvPr id="6" name="Content Placeholder 3"/>
          <p:cNvGraphicFramePr>
            <a:graphicFrameLocks/>
          </p:cNvGraphicFramePr>
          <p:nvPr>
            <p:extLst>
              <p:ext uri="{D42A27DB-BD31-4B8C-83A1-F6EECF244321}">
                <p14:modId xmlns:p14="http://schemas.microsoft.com/office/powerpoint/2010/main" val="965268841"/>
              </p:ext>
            </p:extLst>
          </p:nvPr>
        </p:nvGraphicFramePr>
        <p:xfrm>
          <a:off x="7669161" y="1613932"/>
          <a:ext cx="4383140" cy="2474379"/>
        </p:xfrm>
        <a:graphic>
          <a:graphicData uri="http://schemas.openxmlformats.org/drawingml/2006/table">
            <a:tbl>
              <a:tblPr firstRow="1" bandRow="1"/>
              <a:tblGrid>
                <a:gridCol w="2247240">
                  <a:extLst>
                    <a:ext uri="{9D8B030D-6E8A-4147-A177-3AD203B41FA5}">
                      <a16:colId xmlns:a16="http://schemas.microsoft.com/office/drawing/2014/main" val="790104345"/>
                    </a:ext>
                  </a:extLst>
                </a:gridCol>
                <a:gridCol w="2135900">
                  <a:extLst>
                    <a:ext uri="{9D8B030D-6E8A-4147-A177-3AD203B41FA5}">
                      <a16:colId xmlns:a16="http://schemas.microsoft.com/office/drawing/2014/main" val="4043155069"/>
                    </a:ext>
                  </a:extLst>
                </a:gridCol>
              </a:tblGrid>
              <a:tr h="468811">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nSpc>
                          <a:spcPct val="107000"/>
                        </a:lnSpc>
                        <a:spcAft>
                          <a:spcPts val="800"/>
                        </a:spcAft>
                      </a:pPr>
                      <a:r>
                        <a:rPr lang="en-US" sz="2000" b="1" dirty="0" smtClean="0">
                          <a:solidFill>
                            <a:schemeClr val="tx1"/>
                          </a:solidFill>
                          <a:effectLst/>
                        </a:rPr>
                        <a:t>Facilities</a:t>
                      </a:r>
                      <a:endParaRPr lang="en-IN"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nSpc>
                          <a:spcPct val="107000"/>
                        </a:lnSpc>
                        <a:spcAft>
                          <a:spcPts val="800"/>
                        </a:spcAft>
                      </a:pPr>
                      <a:r>
                        <a:rPr lang="en-US" sz="2000" b="1" dirty="0">
                          <a:solidFill>
                            <a:schemeClr val="tx1"/>
                          </a:solidFill>
                          <a:effectLst/>
                        </a:rPr>
                        <a:t>Total </a:t>
                      </a:r>
                      <a:endParaRPr lang="en-IN"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1653996936"/>
                  </a:ext>
                </a:extLst>
              </a:tr>
              <a:tr h="487896">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nSpc>
                          <a:spcPct val="107000"/>
                        </a:lnSpc>
                        <a:spcAft>
                          <a:spcPts val="0"/>
                        </a:spcAft>
                      </a:pPr>
                      <a:r>
                        <a:rPr lang="en-US" sz="2000" b="1" dirty="0" smtClean="0">
                          <a:effectLst/>
                        </a:rPr>
                        <a:t>SHCs</a:t>
                      </a:r>
                      <a:endParaRPr lang="en-IN" sz="1400" b="1" dirty="0">
                        <a:effectLst/>
                        <a:latin typeface="Calibri" panose="020F0502020204030204"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ap="flat" cmpd="sng" algn="ctr">
                      <a:solidFill>
                        <a:sysClr val="windowText" lastClr="000000"/>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nSpc>
                          <a:spcPct val="107000"/>
                        </a:lnSpc>
                        <a:spcAft>
                          <a:spcPts val="0"/>
                        </a:spcAft>
                      </a:pPr>
                      <a:r>
                        <a:rPr lang="en-US" sz="2000" b="1" dirty="0" smtClean="0">
                          <a:effectLst/>
                          <a:latin typeface="Calibri" panose="020F0502020204030204"/>
                          <a:ea typeface="+mn-ea"/>
                          <a:cs typeface="+mn-cs"/>
                        </a:rPr>
                        <a:t>332</a:t>
                      </a:r>
                      <a:endParaRPr lang="en-IN" sz="1400" b="1" dirty="0">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Text" lastClr="000000"/>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2697171977"/>
                  </a:ext>
                </a:extLst>
              </a:tr>
              <a:tr h="487896">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nSpc>
                          <a:spcPct val="107000"/>
                        </a:lnSpc>
                        <a:spcAft>
                          <a:spcPts val="0"/>
                        </a:spcAft>
                      </a:pPr>
                      <a:r>
                        <a:rPr lang="en-US" sz="2000" b="1" dirty="0" smtClean="0">
                          <a:effectLst/>
                        </a:rPr>
                        <a:t>PHCs</a:t>
                      </a:r>
                      <a:endParaRPr lang="en-IN" sz="1400" b="1" dirty="0">
                        <a:effectLst/>
                        <a:latin typeface="Calibri" panose="020F0502020204030204"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nSpc>
                          <a:spcPct val="107000"/>
                        </a:lnSpc>
                        <a:spcAft>
                          <a:spcPts val="0"/>
                        </a:spcAft>
                      </a:pPr>
                      <a:r>
                        <a:rPr lang="en-US" sz="2000" b="1" dirty="0" smtClean="0">
                          <a:effectLst/>
                          <a:latin typeface="Calibri" panose="020F0502020204030204"/>
                          <a:ea typeface="+mn-ea"/>
                          <a:cs typeface="+mn-cs"/>
                        </a:rPr>
                        <a:t>143</a:t>
                      </a:r>
                      <a:endParaRPr lang="en-IN" sz="1400" b="1" dirty="0">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988618168"/>
                  </a:ext>
                </a:extLst>
              </a:tr>
              <a:tr h="541880">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nSpc>
                          <a:spcPct val="107000"/>
                        </a:lnSpc>
                        <a:spcAft>
                          <a:spcPts val="0"/>
                        </a:spcAft>
                      </a:pPr>
                      <a:r>
                        <a:rPr lang="en-US" sz="2000" b="1" dirty="0" smtClean="0">
                          <a:effectLst/>
                        </a:rPr>
                        <a:t>UPHCs</a:t>
                      </a:r>
                      <a:endParaRPr lang="en-IN" sz="1400" b="1" dirty="0">
                        <a:effectLst/>
                        <a:latin typeface="Calibri" panose="020F0502020204030204"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nSpc>
                          <a:spcPct val="107000"/>
                        </a:lnSpc>
                        <a:spcAft>
                          <a:spcPts val="0"/>
                        </a:spcAft>
                      </a:pPr>
                      <a:r>
                        <a:rPr lang="en-US" sz="2000" b="1" dirty="0" smtClean="0">
                          <a:effectLst/>
                          <a:latin typeface="+mn-lt"/>
                          <a:ea typeface="+mn-ea"/>
                          <a:cs typeface="+mn-cs"/>
                        </a:rPr>
                        <a:t>4</a:t>
                      </a:r>
                      <a:endParaRPr lang="en-IN" sz="1400" b="1" dirty="0">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365563015"/>
                  </a:ext>
                </a:extLst>
              </a:tr>
              <a:tr h="487896">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nSpc>
                          <a:spcPct val="107000"/>
                        </a:lnSpc>
                        <a:spcAft>
                          <a:spcPts val="0"/>
                        </a:spcAft>
                      </a:pPr>
                      <a:r>
                        <a:rPr lang="en-US" sz="2000" b="1" dirty="0">
                          <a:effectLst/>
                        </a:rPr>
                        <a:t>Total </a:t>
                      </a:r>
                      <a:endParaRPr lang="en-IN" sz="1400" b="1" dirty="0">
                        <a:effectLst/>
                        <a:latin typeface="Calibri" panose="020F0502020204030204"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F8CBAD"/>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nSpc>
                          <a:spcPct val="107000"/>
                        </a:lnSpc>
                        <a:spcAft>
                          <a:spcPts val="0"/>
                        </a:spcAft>
                      </a:pPr>
                      <a:r>
                        <a:rPr lang="en-US" sz="2000" b="1" dirty="0" smtClean="0">
                          <a:effectLst/>
                          <a:latin typeface="+mn-lt"/>
                          <a:ea typeface="+mn-ea"/>
                          <a:cs typeface="+mn-cs"/>
                        </a:rPr>
                        <a:t>479</a:t>
                      </a:r>
                      <a:endParaRPr lang="en-IN" sz="1400" b="1" dirty="0">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F8CBAD"/>
                    </a:solidFill>
                  </a:tcPr>
                </a:tc>
                <a:extLst>
                  <a:ext uri="{0D108BD9-81ED-4DB2-BD59-A6C34878D82A}">
                    <a16:rowId xmlns:a16="http://schemas.microsoft.com/office/drawing/2014/main" val="1715724775"/>
                  </a:ext>
                </a:extLst>
              </a:tr>
            </a:tbl>
          </a:graphicData>
        </a:graphic>
      </p:graphicFrame>
      <p:sp>
        <p:nvSpPr>
          <p:cNvPr id="9" name="TextBox 8"/>
          <p:cNvSpPr txBox="1"/>
          <p:nvPr/>
        </p:nvSpPr>
        <p:spPr>
          <a:xfrm>
            <a:off x="7669161" y="1244600"/>
            <a:ext cx="4383140" cy="369332"/>
          </a:xfrm>
          <a:prstGeom prst="rect">
            <a:avLst/>
          </a:prstGeom>
          <a:solidFill>
            <a:srgbClr val="002060"/>
          </a:solidFill>
        </p:spPr>
        <p:txBody>
          <a:bodyPr wrap="square" rtlCol="0">
            <a:spAutoFit/>
          </a:bodyPr>
          <a:lstStyle/>
          <a:p>
            <a:pPr algn="ctr"/>
            <a:r>
              <a:rPr lang="en-IN" b="1" dirty="0" smtClean="0">
                <a:solidFill>
                  <a:srgbClr val="FFFFFF"/>
                </a:solidFill>
                <a:latin typeface="Gill Sans MT" panose="020B0502020104020203" pitchFamily="34" charset="0"/>
              </a:rPr>
              <a:t>Target of Operationalization of HWCs</a:t>
            </a:r>
            <a:endParaRPr lang="en-IN" b="1" dirty="0">
              <a:solidFill>
                <a:srgbClr val="FFFFFF"/>
              </a:solidFill>
              <a:latin typeface="Gill Sans MT" panose="020B0502020104020203" pitchFamily="34" charset="0"/>
            </a:endParaRPr>
          </a:p>
        </p:txBody>
      </p:sp>
      <p:sp>
        <p:nvSpPr>
          <p:cNvPr id="10" name="TextBox 9"/>
          <p:cNvSpPr txBox="1"/>
          <p:nvPr/>
        </p:nvSpPr>
        <p:spPr>
          <a:xfrm>
            <a:off x="279400" y="6173476"/>
            <a:ext cx="11303000" cy="523220"/>
          </a:xfrm>
          <a:prstGeom prst="rect">
            <a:avLst/>
          </a:prstGeom>
          <a:solidFill>
            <a:srgbClr val="002060"/>
          </a:solidFill>
        </p:spPr>
        <p:txBody>
          <a:bodyPr wrap="square" rtlCol="0">
            <a:spAutoFit/>
          </a:bodyPr>
          <a:lstStyle/>
          <a:p>
            <a:pPr algn="ctr"/>
            <a:r>
              <a:rPr lang="en-IN" sz="2800" b="1" dirty="0" smtClean="0">
                <a:solidFill>
                  <a:srgbClr val="FFFFFF"/>
                </a:solidFill>
                <a:latin typeface="Gill Sans MT" panose="020B0502020104020203" pitchFamily="34" charset="0"/>
              </a:rPr>
              <a:t>Implementation Partner - USAID-MCSP/Jhpiego</a:t>
            </a:r>
            <a:endParaRPr lang="en-IN" sz="2800" b="1" dirty="0">
              <a:solidFill>
                <a:srgbClr val="FFFFFF"/>
              </a:solidFill>
              <a:latin typeface="Gill Sans MT" panose="020B0502020104020203"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565114"/>
            <a:ext cx="7669161" cy="3461367"/>
          </a:xfrm>
          <a:prstGeom prst="rect">
            <a:avLst/>
          </a:prstGeom>
        </p:spPr>
      </p:pic>
    </p:spTree>
    <p:extLst>
      <p:ext uri="{BB962C8B-B14F-4D97-AF65-F5344CB8AC3E}">
        <p14:creationId xmlns:p14="http://schemas.microsoft.com/office/powerpoint/2010/main" val="27801545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fontAlgn="base">
              <a:spcBef>
                <a:spcPct val="0"/>
              </a:spcBef>
              <a:spcAft>
                <a:spcPct val="0"/>
              </a:spcAft>
            </a:pPr>
            <a:fld id="{09C4741C-1513-445B-8E8E-CEDDDFEC9D37}" type="slidenum">
              <a:rPr lang="en-US" altLang="en-US" smtClean="0">
                <a:solidFill>
                  <a:srgbClr val="002A6C"/>
                </a:solidFill>
                <a:cs typeface="Arial" panose="020B0604020202020204" pitchFamily="34" charset="0"/>
              </a:rPr>
              <a:pPr fontAlgn="base">
                <a:spcBef>
                  <a:spcPct val="0"/>
                </a:spcBef>
                <a:spcAft>
                  <a:spcPct val="0"/>
                </a:spcAft>
              </a:pPr>
              <a:t>3</a:t>
            </a:fld>
            <a:endParaRPr lang="en-US" altLang="en-US">
              <a:solidFill>
                <a:srgbClr val="002A6C"/>
              </a:solidFill>
              <a:cs typeface="Arial" panose="020B0604020202020204" pitchFamily="34" charset="0"/>
            </a:endParaRPr>
          </a:p>
        </p:txBody>
      </p:sp>
      <p:sp>
        <p:nvSpPr>
          <p:cNvPr id="5" name="Title 1"/>
          <p:cNvSpPr txBox="1">
            <a:spLocks/>
          </p:cNvSpPr>
          <p:nvPr/>
        </p:nvSpPr>
        <p:spPr>
          <a:xfrm>
            <a:off x="838200" y="101601"/>
            <a:ext cx="10515600" cy="6477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rgbClr val="002060"/>
                </a:solidFill>
                <a:effectLst/>
                <a:uLnTx/>
                <a:uFillTx/>
                <a:latin typeface="Gill Sans MT" panose="020B0502020104020203" pitchFamily="34" charset="0"/>
              </a:rPr>
              <a:t>Road-map for HWCs upgradation</a:t>
            </a:r>
            <a:endParaRPr kumimoji="0" lang="en-IN" sz="3200" b="1" i="0" u="none" strike="noStrike" kern="1200" cap="none" spc="0" normalizeH="0" baseline="0" noProof="0" dirty="0">
              <a:ln>
                <a:noFill/>
              </a:ln>
              <a:solidFill>
                <a:srgbClr val="002060"/>
              </a:solidFill>
              <a:effectLst/>
              <a:uLnTx/>
              <a:uFillTx/>
              <a:latin typeface="Gill Sans MT" panose="020B0502020104020203" pitchFamily="34" charset="0"/>
            </a:endParaRPr>
          </a:p>
        </p:txBody>
      </p:sp>
      <p:graphicFrame>
        <p:nvGraphicFramePr>
          <p:cNvPr id="6" name="Content Placeholder 3"/>
          <p:cNvGraphicFramePr>
            <a:graphicFrameLocks/>
          </p:cNvGraphicFramePr>
          <p:nvPr>
            <p:extLst>
              <p:ext uri="{D42A27DB-BD31-4B8C-83A1-F6EECF244321}">
                <p14:modId xmlns:p14="http://schemas.microsoft.com/office/powerpoint/2010/main" val="787347831"/>
              </p:ext>
            </p:extLst>
          </p:nvPr>
        </p:nvGraphicFramePr>
        <p:xfrm>
          <a:off x="838200" y="1176838"/>
          <a:ext cx="10735490" cy="4811256"/>
        </p:xfrm>
        <a:graphic>
          <a:graphicData uri="http://schemas.openxmlformats.org/drawingml/2006/table">
            <a:tbl>
              <a:tblPr firstRow="1" bandRow="1"/>
              <a:tblGrid>
                <a:gridCol w="2043564">
                  <a:extLst>
                    <a:ext uri="{9D8B030D-6E8A-4147-A177-3AD203B41FA5}">
                      <a16:colId xmlns:a16="http://schemas.microsoft.com/office/drawing/2014/main" val="790104345"/>
                    </a:ext>
                  </a:extLst>
                </a:gridCol>
                <a:gridCol w="2054974">
                  <a:extLst>
                    <a:ext uri="{9D8B030D-6E8A-4147-A177-3AD203B41FA5}">
                      <a16:colId xmlns:a16="http://schemas.microsoft.com/office/drawing/2014/main" val="1389526258"/>
                    </a:ext>
                  </a:extLst>
                </a:gridCol>
                <a:gridCol w="3160895">
                  <a:extLst>
                    <a:ext uri="{9D8B030D-6E8A-4147-A177-3AD203B41FA5}">
                      <a16:colId xmlns:a16="http://schemas.microsoft.com/office/drawing/2014/main" val="2418673335"/>
                    </a:ext>
                  </a:extLst>
                </a:gridCol>
                <a:gridCol w="1533743">
                  <a:extLst>
                    <a:ext uri="{9D8B030D-6E8A-4147-A177-3AD203B41FA5}">
                      <a16:colId xmlns:a16="http://schemas.microsoft.com/office/drawing/2014/main" val="4254148386"/>
                    </a:ext>
                  </a:extLst>
                </a:gridCol>
                <a:gridCol w="1942314">
                  <a:extLst>
                    <a:ext uri="{9D8B030D-6E8A-4147-A177-3AD203B41FA5}">
                      <a16:colId xmlns:a16="http://schemas.microsoft.com/office/drawing/2014/main" val="4043155069"/>
                    </a:ext>
                  </a:extLst>
                </a:gridCol>
              </a:tblGrid>
              <a:tr h="487896">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nSpc>
                          <a:spcPct val="107000"/>
                        </a:lnSpc>
                        <a:spcAft>
                          <a:spcPts val="800"/>
                        </a:spcAft>
                      </a:pPr>
                      <a:r>
                        <a:rPr lang="en-US" sz="2000" b="1" dirty="0">
                          <a:solidFill>
                            <a:srgbClr val="FFFFFF"/>
                          </a:solidFill>
                          <a:effectLst/>
                          <a:latin typeface="Gill Sans MT" panose="020B0502020104020203" pitchFamily="34" charset="0"/>
                        </a:rPr>
                        <a:t>Financial Year </a:t>
                      </a:r>
                      <a:endParaRPr lang="en-IN" sz="1400" b="1" dirty="0">
                        <a:solidFill>
                          <a:srgbClr val="FFFFFF"/>
                        </a:solidFill>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nSpc>
                          <a:spcPct val="107000"/>
                        </a:lnSpc>
                        <a:spcAft>
                          <a:spcPts val="800"/>
                        </a:spcAft>
                      </a:pPr>
                      <a:r>
                        <a:rPr lang="en-US" sz="2000" b="1" dirty="0">
                          <a:solidFill>
                            <a:srgbClr val="FFFFFF"/>
                          </a:solidFill>
                          <a:effectLst/>
                          <a:latin typeface="Gill Sans MT" panose="020B0502020104020203" pitchFamily="34" charset="0"/>
                        </a:rPr>
                        <a:t>Sub Centers </a:t>
                      </a:r>
                      <a:endParaRPr lang="en-IN" sz="1400" b="1" dirty="0">
                        <a:solidFill>
                          <a:srgbClr val="FFFFFF"/>
                        </a:solidFill>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nSpc>
                          <a:spcPct val="107000"/>
                        </a:lnSpc>
                        <a:spcAft>
                          <a:spcPts val="800"/>
                        </a:spcAft>
                      </a:pPr>
                      <a:r>
                        <a:rPr lang="en-US" sz="2000" b="1" dirty="0">
                          <a:solidFill>
                            <a:srgbClr val="FFFFFF"/>
                          </a:solidFill>
                          <a:effectLst/>
                          <a:latin typeface="Gill Sans MT" panose="020B0502020104020203" pitchFamily="34" charset="0"/>
                        </a:rPr>
                        <a:t>PHC</a:t>
                      </a:r>
                      <a:endParaRPr lang="en-IN" sz="1400" b="1" dirty="0">
                        <a:solidFill>
                          <a:srgbClr val="FFFFFF"/>
                        </a:solidFill>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nSpc>
                          <a:spcPct val="107000"/>
                        </a:lnSpc>
                        <a:spcAft>
                          <a:spcPts val="800"/>
                        </a:spcAft>
                      </a:pPr>
                      <a:r>
                        <a:rPr lang="en-US" sz="2000" b="1" dirty="0">
                          <a:solidFill>
                            <a:srgbClr val="FFFFFF"/>
                          </a:solidFill>
                          <a:effectLst/>
                          <a:latin typeface="Gill Sans MT" panose="020B0502020104020203" pitchFamily="34" charset="0"/>
                        </a:rPr>
                        <a:t>UPHC </a:t>
                      </a:r>
                      <a:endParaRPr lang="en-IN" sz="1400" b="1" dirty="0">
                        <a:solidFill>
                          <a:srgbClr val="FFFFFF"/>
                        </a:solidFill>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nSpc>
                          <a:spcPct val="107000"/>
                        </a:lnSpc>
                        <a:spcAft>
                          <a:spcPts val="800"/>
                        </a:spcAft>
                      </a:pPr>
                      <a:r>
                        <a:rPr lang="en-US" sz="2000" b="1" dirty="0">
                          <a:solidFill>
                            <a:srgbClr val="FFFFFF"/>
                          </a:solidFill>
                          <a:effectLst/>
                          <a:latin typeface="Gill Sans MT" panose="020B0502020104020203" pitchFamily="34" charset="0"/>
                        </a:rPr>
                        <a:t>Total </a:t>
                      </a:r>
                      <a:endParaRPr lang="en-IN" sz="1400" b="1" dirty="0">
                        <a:solidFill>
                          <a:srgbClr val="FFFFFF"/>
                        </a:solidFill>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653996936"/>
                  </a:ext>
                </a:extLst>
              </a:tr>
              <a:tr h="487896">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nSpc>
                          <a:spcPct val="107000"/>
                        </a:lnSpc>
                        <a:spcAft>
                          <a:spcPts val="0"/>
                        </a:spcAft>
                      </a:pPr>
                      <a:r>
                        <a:rPr lang="en-US" sz="2000" b="1" dirty="0">
                          <a:effectLst/>
                          <a:latin typeface="Gill Sans MT" panose="020B0502020104020203" pitchFamily="34" charset="0"/>
                        </a:rPr>
                        <a:t>FY 2017-18</a:t>
                      </a:r>
                      <a:endParaRPr lang="en-IN" sz="1400" b="1" dirty="0">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ap="flat" cmpd="sng" algn="ctr">
                      <a:solidFill>
                        <a:sysClr val="windowText" lastClr="000000"/>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lnSpc>
                          <a:spcPct val="107000"/>
                        </a:lnSpc>
                        <a:spcAft>
                          <a:spcPts val="0"/>
                        </a:spcAft>
                      </a:pPr>
                      <a:r>
                        <a:rPr lang="en-US" sz="2000" b="1" dirty="0">
                          <a:effectLst/>
                          <a:latin typeface="Gill Sans MT" panose="020B0502020104020203" pitchFamily="34" charset="0"/>
                        </a:rPr>
                        <a:t>-</a:t>
                      </a:r>
                      <a:endParaRPr lang="en-IN" sz="1400" b="1" dirty="0">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ap="flat" cmpd="sng" algn="ctr">
                      <a:solidFill>
                        <a:sysClr val="windowText" lastClr="000000"/>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lnSpc>
                          <a:spcPct val="107000"/>
                        </a:lnSpc>
                        <a:spcAft>
                          <a:spcPts val="0"/>
                        </a:spcAft>
                      </a:pPr>
                      <a:r>
                        <a:rPr lang="en-US" sz="2000" b="1" dirty="0">
                          <a:effectLst/>
                          <a:latin typeface="Gill Sans MT" panose="020B0502020104020203" pitchFamily="34" charset="0"/>
                        </a:rPr>
                        <a:t>-</a:t>
                      </a:r>
                      <a:endParaRPr lang="en-IN" sz="1400" b="1" dirty="0">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ap="flat" cmpd="sng" algn="ctr">
                      <a:solidFill>
                        <a:sysClr val="windowText" lastClr="000000"/>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lnSpc>
                          <a:spcPct val="107000"/>
                        </a:lnSpc>
                        <a:spcAft>
                          <a:spcPts val="0"/>
                        </a:spcAft>
                      </a:pPr>
                      <a:r>
                        <a:rPr lang="en-US" sz="2000" b="1">
                          <a:effectLst/>
                          <a:latin typeface="Gill Sans MT" panose="020B0502020104020203" pitchFamily="34" charset="0"/>
                        </a:rPr>
                        <a:t>-</a:t>
                      </a:r>
                      <a:endParaRPr lang="en-IN" sz="1400" b="1">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ap="flat" cmpd="sng" algn="ctr">
                      <a:solidFill>
                        <a:sysClr val="windowText" lastClr="000000"/>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lnSpc>
                          <a:spcPct val="107000"/>
                        </a:lnSpc>
                        <a:spcAft>
                          <a:spcPts val="0"/>
                        </a:spcAft>
                      </a:pPr>
                      <a:r>
                        <a:rPr lang="en-US" sz="2000" b="1" dirty="0">
                          <a:effectLst/>
                          <a:latin typeface="Gill Sans MT" panose="020B0502020104020203" pitchFamily="34" charset="0"/>
                        </a:rPr>
                        <a:t>-</a:t>
                      </a:r>
                      <a:endParaRPr lang="en-IN" sz="1400" b="1" dirty="0">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ap="flat" cmpd="sng" algn="ctr">
                      <a:solidFill>
                        <a:sysClr val="windowText" lastClr="000000"/>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2697171977"/>
                  </a:ext>
                </a:extLst>
              </a:tr>
              <a:tr h="487896">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nSpc>
                          <a:spcPct val="107000"/>
                        </a:lnSpc>
                        <a:spcAft>
                          <a:spcPts val="0"/>
                        </a:spcAft>
                      </a:pPr>
                      <a:r>
                        <a:rPr lang="en-US" sz="2000" b="1">
                          <a:effectLst/>
                          <a:latin typeface="Gill Sans MT" panose="020B0502020104020203" pitchFamily="34" charset="0"/>
                        </a:rPr>
                        <a:t>FY 2018-19</a:t>
                      </a:r>
                      <a:endParaRPr lang="en-IN" sz="1400" b="1">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lnSpc>
                          <a:spcPct val="107000"/>
                        </a:lnSpc>
                        <a:spcAft>
                          <a:spcPts val="0"/>
                        </a:spcAft>
                      </a:pPr>
                      <a:r>
                        <a:rPr lang="en-US" sz="2000" b="1" dirty="0">
                          <a:effectLst/>
                          <a:latin typeface="Gill Sans MT" panose="020B0502020104020203" pitchFamily="34" charset="0"/>
                        </a:rPr>
                        <a:t>78</a:t>
                      </a:r>
                      <a:endParaRPr lang="en-IN" sz="1400" b="1" dirty="0">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lnSpc>
                          <a:spcPct val="107000"/>
                        </a:lnSpc>
                        <a:spcAft>
                          <a:spcPts val="0"/>
                        </a:spcAft>
                      </a:pPr>
                      <a:r>
                        <a:rPr lang="en-US" sz="2000" b="1" dirty="0">
                          <a:effectLst/>
                          <a:latin typeface="Gill Sans MT" panose="020B0502020104020203" pitchFamily="34" charset="0"/>
                        </a:rPr>
                        <a:t>38</a:t>
                      </a:r>
                      <a:endParaRPr lang="en-IN" sz="1400" b="1" dirty="0">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lnSpc>
                          <a:spcPct val="107000"/>
                        </a:lnSpc>
                        <a:spcAft>
                          <a:spcPts val="0"/>
                        </a:spcAft>
                      </a:pPr>
                      <a:r>
                        <a:rPr lang="en-US" sz="2000" b="1">
                          <a:effectLst/>
                          <a:latin typeface="Gill Sans MT" panose="020B0502020104020203" pitchFamily="34" charset="0"/>
                        </a:rPr>
                        <a:t>4</a:t>
                      </a:r>
                      <a:endParaRPr lang="en-IN" sz="1400" b="1">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lnSpc>
                          <a:spcPct val="107000"/>
                        </a:lnSpc>
                        <a:spcAft>
                          <a:spcPts val="0"/>
                        </a:spcAft>
                      </a:pPr>
                      <a:r>
                        <a:rPr lang="en-US" sz="2000" b="1">
                          <a:effectLst/>
                          <a:latin typeface="Gill Sans MT" panose="020B0502020104020203" pitchFamily="34" charset="0"/>
                        </a:rPr>
                        <a:t>120</a:t>
                      </a:r>
                      <a:endParaRPr lang="en-IN" sz="1400" b="1">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988618168"/>
                  </a:ext>
                </a:extLst>
              </a:tr>
              <a:tr h="1235106">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nSpc>
                          <a:spcPct val="107000"/>
                        </a:lnSpc>
                        <a:spcAft>
                          <a:spcPts val="0"/>
                        </a:spcAft>
                      </a:pPr>
                      <a:r>
                        <a:rPr lang="en-US" sz="2000" b="1">
                          <a:effectLst/>
                          <a:latin typeface="Gill Sans MT" panose="020B0502020104020203" pitchFamily="34" charset="0"/>
                        </a:rPr>
                        <a:t>FY 2019-20</a:t>
                      </a:r>
                      <a:endParaRPr lang="en-IN" sz="1400" b="1">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lnSpc>
                          <a:spcPct val="107000"/>
                        </a:lnSpc>
                        <a:spcAft>
                          <a:spcPts val="0"/>
                        </a:spcAft>
                      </a:pPr>
                      <a:r>
                        <a:rPr lang="en-US" sz="2000" b="1" dirty="0">
                          <a:effectLst/>
                          <a:latin typeface="Gill Sans MT" panose="020B0502020104020203" pitchFamily="34" charset="0"/>
                        </a:rPr>
                        <a:t>52</a:t>
                      </a:r>
                      <a:endParaRPr lang="en-IN" sz="1400" b="1" dirty="0">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lnSpc>
                          <a:spcPct val="107000"/>
                        </a:lnSpc>
                        <a:spcAft>
                          <a:spcPts val="0"/>
                        </a:spcAft>
                      </a:pPr>
                      <a:r>
                        <a:rPr lang="en-US" sz="2000" b="1" dirty="0">
                          <a:effectLst/>
                          <a:latin typeface="Gill Sans MT" panose="020B0502020104020203" pitchFamily="34" charset="0"/>
                        </a:rPr>
                        <a:t>50                                                                                      (17 approved , proposed for additionally 33 in SPIP)</a:t>
                      </a:r>
                      <a:endParaRPr lang="en-IN" sz="1400" b="1" dirty="0">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lnSpc>
                          <a:spcPct val="107000"/>
                        </a:lnSpc>
                        <a:spcAft>
                          <a:spcPts val="0"/>
                        </a:spcAft>
                      </a:pPr>
                      <a:r>
                        <a:rPr lang="en-US" sz="2000" b="1" dirty="0">
                          <a:effectLst/>
                          <a:latin typeface="Gill Sans MT" panose="020B0502020104020203" pitchFamily="34" charset="0"/>
                        </a:rPr>
                        <a:t>0</a:t>
                      </a:r>
                      <a:endParaRPr lang="en-IN" sz="1400" b="1" dirty="0">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lnSpc>
                          <a:spcPct val="107000"/>
                        </a:lnSpc>
                        <a:spcAft>
                          <a:spcPts val="0"/>
                        </a:spcAft>
                      </a:pPr>
                      <a:r>
                        <a:rPr lang="en-US" sz="2000" b="1" dirty="0" smtClean="0">
                          <a:effectLst/>
                          <a:latin typeface="Gill Sans MT" panose="020B0502020104020203" pitchFamily="34" charset="0"/>
                          <a:ea typeface="+mn-ea"/>
                          <a:cs typeface="+mn-cs"/>
                        </a:rPr>
                        <a:t>102</a:t>
                      </a:r>
                      <a:endParaRPr lang="en-IN" sz="1400" b="1" dirty="0">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365563015"/>
                  </a:ext>
                </a:extLst>
              </a:tr>
              <a:tr h="487896">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nSpc>
                          <a:spcPct val="107000"/>
                        </a:lnSpc>
                        <a:spcAft>
                          <a:spcPts val="0"/>
                        </a:spcAft>
                      </a:pPr>
                      <a:r>
                        <a:rPr lang="en-US" sz="2000" b="1" dirty="0">
                          <a:solidFill>
                            <a:srgbClr val="FF0000"/>
                          </a:solidFill>
                          <a:effectLst/>
                          <a:latin typeface="Gill Sans MT" panose="020B0502020104020203" pitchFamily="34" charset="0"/>
                        </a:rPr>
                        <a:t>Sub : Total </a:t>
                      </a:r>
                      <a:endParaRPr lang="en-IN" sz="1400" b="1" dirty="0">
                        <a:solidFill>
                          <a:srgbClr val="FF0000"/>
                        </a:solidFill>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lumMod val="40000"/>
                        <a:lumOff val="6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lnSpc>
                          <a:spcPct val="107000"/>
                        </a:lnSpc>
                        <a:spcAft>
                          <a:spcPts val="0"/>
                        </a:spcAft>
                      </a:pPr>
                      <a:r>
                        <a:rPr lang="en-US" sz="2000" b="1">
                          <a:effectLst/>
                          <a:latin typeface="Gill Sans MT" panose="020B0502020104020203" pitchFamily="34" charset="0"/>
                        </a:rPr>
                        <a:t>130</a:t>
                      </a:r>
                      <a:endParaRPr lang="en-IN" sz="1400" b="1">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lumMod val="40000"/>
                        <a:lumOff val="6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lnSpc>
                          <a:spcPct val="107000"/>
                        </a:lnSpc>
                        <a:spcAft>
                          <a:spcPts val="0"/>
                        </a:spcAft>
                      </a:pPr>
                      <a:r>
                        <a:rPr lang="en-US" sz="2000" b="1" dirty="0">
                          <a:effectLst/>
                          <a:latin typeface="Gill Sans MT" panose="020B0502020104020203" pitchFamily="34" charset="0"/>
                        </a:rPr>
                        <a:t>88</a:t>
                      </a:r>
                      <a:endParaRPr lang="en-IN" sz="1400" b="1" dirty="0">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lumMod val="40000"/>
                        <a:lumOff val="6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lnSpc>
                          <a:spcPct val="107000"/>
                        </a:lnSpc>
                        <a:spcAft>
                          <a:spcPts val="0"/>
                        </a:spcAft>
                      </a:pPr>
                      <a:r>
                        <a:rPr lang="en-US" sz="2000" b="1" dirty="0">
                          <a:effectLst/>
                          <a:latin typeface="Gill Sans MT" panose="020B0502020104020203" pitchFamily="34" charset="0"/>
                        </a:rPr>
                        <a:t>4</a:t>
                      </a:r>
                      <a:endParaRPr lang="en-IN" sz="1400" b="1" dirty="0">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lumMod val="40000"/>
                        <a:lumOff val="6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lnSpc>
                          <a:spcPct val="107000"/>
                        </a:lnSpc>
                        <a:spcAft>
                          <a:spcPts val="0"/>
                        </a:spcAft>
                      </a:pPr>
                      <a:r>
                        <a:rPr lang="en-IN" sz="2000" b="1" dirty="0">
                          <a:effectLst/>
                          <a:latin typeface="Gill Sans MT" panose="020B0502020104020203" pitchFamily="34" charset="0"/>
                        </a:rPr>
                        <a:t>222</a:t>
                      </a:r>
                      <a:endParaRPr lang="en-IN" sz="1400" b="1" dirty="0">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lumMod val="40000"/>
                        <a:lumOff val="60000"/>
                      </a:srgbClr>
                    </a:solidFill>
                  </a:tcPr>
                </a:tc>
                <a:extLst>
                  <a:ext uri="{0D108BD9-81ED-4DB2-BD59-A6C34878D82A}">
                    <a16:rowId xmlns:a16="http://schemas.microsoft.com/office/drawing/2014/main" val="1634336986"/>
                  </a:ext>
                </a:extLst>
              </a:tr>
              <a:tr h="487896">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nSpc>
                          <a:spcPct val="107000"/>
                        </a:lnSpc>
                        <a:spcAft>
                          <a:spcPts val="0"/>
                        </a:spcAft>
                      </a:pPr>
                      <a:r>
                        <a:rPr lang="en-US" sz="2000" b="1">
                          <a:effectLst/>
                          <a:latin typeface="Gill Sans MT" panose="020B0502020104020203" pitchFamily="34" charset="0"/>
                        </a:rPr>
                        <a:t>FY 2020-21</a:t>
                      </a:r>
                      <a:endParaRPr lang="en-IN" sz="1400" b="1">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lnSpc>
                          <a:spcPct val="107000"/>
                        </a:lnSpc>
                        <a:spcAft>
                          <a:spcPts val="0"/>
                        </a:spcAft>
                      </a:pPr>
                      <a:r>
                        <a:rPr lang="en-IN" sz="2000" b="1">
                          <a:effectLst/>
                          <a:latin typeface="Gill Sans MT" panose="020B0502020104020203" pitchFamily="34" charset="0"/>
                        </a:rPr>
                        <a:t>101</a:t>
                      </a:r>
                      <a:endParaRPr lang="en-IN" sz="1400" b="1">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lnSpc>
                          <a:spcPct val="107000"/>
                        </a:lnSpc>
                        <a:spcAft>
                          <a:spcPts val="0"/>
                        </a:spcAft>
                      </a:pPr>
                      <a:r>
                        <a:rPr lang="en-IN" sz="2000" b="1">
                          <a:effectLst/>
                          <a:latin typeface="Gill Sans MT" panose="020B0502020104020203" pitchFamily="34" charset="0"/>
                        </a:rPr>
                        <a:t>28</a:t>
                      </a:r>
                      <a:endParaRPr lang="en-IN" sz="1400" b="1">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lnSpc>
                          <a:spcPct val="107000"/>
                        </a:lnSpc>
                        <a:spcAft>
                          <a:spcPts val="0"/>
                        </a:spcAft>
                      </a:pPr>
                      <a:r>
                        <a:rPr lang="en-US" sz="2000" b="1" dirty="0">
                          <a:effectLst/>
                          <a:latin typeface="Gill Sans MT" panose="020B0502020104020203" pitchFamily="34" charset="0"/>
                        </a:rPr>
                        <a:t>0</a:t>
                      </a:r>
                      <a:endParaRPr lang="en-IN" sz="1400" b="1" dirty="0">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lnSpc>
                          <a:spcPct val="107000"/>
                        </a:lnSpc>
                        <a:spcAft>
                          <a:spcPts val="0"/>
                        </a:spcAft>
                      </a:pPr>
                      <a:r>
                        <a:rPr lang="en-IN" sz="2000" b="1" dirty="0">
                          <a:effectLst/>
                          <a:latin typeface="Gill Sans MT" panose="020B0502020104020203" pitchFamily="34" charset="0"/>
                        </a:rPr>
                        <a:t>129</a:t>
                      </a:r>
                      <a:endParaRPr lang="en-IN" sz="1400" b="1" dirty="0">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lumMod val="40000"/>
                        <a:lumOff val="60000"/>
                      </a:srgbClr>
                    </a:solidFill>
                  </a:tcPr>
                </a:tc>
                <a:extLst>
                  <a:ext uri="{0D108BD9-81ED-4DB2-BD59-A6C34878D82A}">
                    <a16:rowId xmlns:a16="http://schemas.microsoft.com/office/drawing/2014/main" val="3352251051"/>
                  </a:ext>
                </a:extLst>
              </a:tr>
              <a:tr h="487896">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nSpc>
                          <a:spcPct val="107000"/>
                        </a:lnSpc>
                        <a:spcAft>
                          <a:spcPts val="0"/>
                        </a:spcAft>
                      </a:pPr>
                      <a:r>
                        <a:rPr lang="en-US" sz="2000" b="1">
                          <a:effectLst/>
                          <a:latin typeface="Gill Sans MT" panose="020B0502020104020203" pitchFamily="34" charset="0"/>
                        </a:rPr>
                        <a:t>FY 2021-22</a:t>
                      </a:r>
                      <a:endParaRPr lang="en-IN" sz="1400" b="1">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lnSpc>
                          <a:spcPct val="107000"/>
                        </a:lnSpc>
                        <a:spcAft>
                          <a:spcPts val="0"/>
                        </a:spcAft>
                      </a:pPr>
                      <a:r>
                        <a:rPr lang="en-IN" sz="2000" b="1">
                          <a:effectLst/>
                          <a:latin typeface="Gill Sans MT" panose="020B0502020104020203" pitchFamily="34" charset="0"/>
                        </a:rPr>
                        <a:t>101</a:t>
                      </a:r>
                      <a:endParaRPr lang="en-IN" sz="1400" b="1">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lnSpc>
                          <a:spcPct val="107000"/>
                        </a:lnSpc>
                        <a:spcAft>
                          <a:spcPts val="0"/>
                        </a:spcAft>
                      </a:pPr>
                      <a:r>
                        <a:rPr lang="en-IN" sz="2000" b="1" dirty="0">
                          <a:effectLst/>
                          <a:latin typeface="Gill Sans MT" panose="020B0502020104020203" pitchFamily="34" charset="0"/>
                        </a:rPr>
                        <a:t>27</a:t>
                      </a:r>
                      <a:endParaRPr lang="en-IN" sz="1400" b="1" dirty="0">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lnSpc>
                          <a:spcPct val="107000"/>
                        </a:lnSpc>
                        <a:spcAft>
                          <a:spcPts val="0"/>
                        </a:spcAft>
                      </a:pPr>
                      <a:r>
                        <a:rPr lang="en-US" sz="2000" b="1" dirty="0">
                          <a:effectLst/>
                          <a:latin typeface="Gill Sans MT" panose="020B0502020104020203" pitchFamily="34" charset="0"/>
                        </a:rPr>
                        <a:t>0</a:t>
                      </a:r>
                      <a:endParaRPr lang="en-IN" sz="1400" b="1" dirty="0">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lnSpc>
                          <a:spcPct val="107000"/>
                        </a:lnSpc>
                        <a:spcAft>
                          <a:spcPts val="0"/>
                        </a:spcAft>
                      </a:pPr>
                      <a:r>
                        <a:rPr lang="en-IN" sz="2000" b="1" dirty="0">
                          <a:effectLst/>
                          <a:latin typeface="Gill Sans MT" panose="020B0502020104020203" pitchFamily="34" charset="0"/>
                        </a:rPr>
                        <a:t>128</a:t>
                      </a:r>
                      <a:endParaRPr lang="en-IN" sz="1400" b="1" dirty="0">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lumMod val="40000"/>
                        <a:lumOff val="60000"/>
                      </a:srgbClr>
                    </a:solidFill>
                  </a:tcPr>
                </a:tc>
                <a:extLst>
                  <a:ext uri="{0D108BD9-81ED-4DB2-BD59-A6C34878D82A}">
                    <a16:rowId xmlns:a16="http://schemas.microsoft.com/office/drawing/2014/main" val="2380740710"/>
                  </a:ext>
                </a:extLst>
              </a:tr>
              <a:tr h="487896">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nSpc>
                          <a:spcPct val="107000"/>
                        </a:lnSpc>
                        <a:spcAft>
                          <a:spcPts val="0"/>
                        </a:spcAft>
                      </a:pPr>
                      <a:r>
                        <a:rPr lang="en-US" sz="2000" b="1">
                          <a:effectLst/>
                          <a:latin typeface="Gill Sans MT" panose="020B0502020104020203" pitchFamily="34" charset="0"/>
                        </a:rPr>
                        <a:t>Total </a:t>
                      </a:r>
                      <a:endParaRPr lang="en-IN" sz="1400" b="1">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CBAD"/>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lnSpc>
                          <a:spcPct val="107000"/>
                        </a:lnSpc>
                        <a:spcAft>
                          <a:spcPts val="0"/>
                        </a:spcAft>
                      </a:pPr>
                      <a:r>
                        <a:rPr lang="en-US" sz="2000" b="1">
                          <a:effectLst/>
                          <a:latin typeface="Gill Sans MT" panose="020B0502020104020203" pitchFamily="34" charset="0"/>
                        </a:rPr>
                        <a:t>332</a:t>
                      </a:r>
                      <a:endParaRPr lang="en-IN" sz="1400" b="1">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CBAD"/>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lnSpc>
                          <a:spcPct val="107000"/>
                        </a:lnSpc>
                        <a:spcAft>
                          <a:spcPts val="0"/>
                        </a:spcAft>
                      </a:pPr>
                      <a:r>
                        <a:rPr lang="en-IN" sz="2000" b="1" dirty="0">
                          <a:effectLst/>
                          <a:latin typeface="Gill Sans MT" panose="020B0502020104020203" pitchFamily="34" charset="0"/>
                        </a:rPr>
                        <a:t>143</a:t>
                      </a:r>
                      <a:endParaRPr lang="en-IN" sz="1400" b="1" dirty="0">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CBAD"/>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lnSpc>
                          <a:spcPct val="107000"/>
                        </a:lnSpc>
                        <a:spcAft>
                          <a:spcPts val="0"/>
                        </a:spcAft>
                      </a:pPr>
                      <a:r>
                        <a:rPr lang="en-US" sz="2000" b="1" dirty="0">
                          <a:effectLst/>
                          <a:latin typeface="Gill Sans MT" panose="020B0502020104020203" pitchFamily="34" charset="0"/>
                        </a:rPr>
                        <a:t>4</a:t>
                      </a:r>
                      <a:endParaRPr lang="en-IN" sz="1400" b="1" dirty="0">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CBAD"/>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lnSpc>
                          <a:spcPct val="107000"/>
                        </a:lnSpc>
                        <a:spcAft>
                          <a:spcPts val="0"/>
                        </a:spcAft>
                      </a:pPr>
                      <a:r>
                        <a:rPr lang="en-US" sz="2000" b="1" dirty="0" smtClean="0">
                          <a:effectLst/>
                          <a:latin typeface="Gill Sans MT" panose="020B0502020104020203" pitchFamily="34" charset="0"/>
                          <a:ea typeface="+mn-ea"/>
                          <a:cs typeface="+mn-cs"/>
                        </a:rPr>
                        <a:t>479</a:t>
                      </a:r>
                      <a:endParaRPr lang="en-IN" sz="1400" b="1" dirty="0">
                        <a:effectLst/>
                        <a:latin typeface="Gill Sans MT" panose="020B0502020104020203" pitchFamily="34" charset="0"/>
                        <a:ea typeface="Calibri" panose="020F0502020204030204" pitchFamily="34"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CBAD"/>
                    </a:solidFill>
                  </a:tcPr>
                </a:tc>
                <a:extLst>
                  <a:ext uri="{0D108BD9-81ED-4DB2-BD59-A6C34878D82A}">
                    <a16:rowId xmlns:a16="http://schemas.microsoft.com/office/drawing/2014/main" val="1715724775"/>
                  </a:ext>
                </a:extLst>
              </a:tr>
            </a:tbl>
          </a:graphicData>
        </a:graphic>
      </p:graphicFrame>
    </p:spTree>
    <p:extLst>
      <p:ext uri="{BB962C8B-B14F-4D97-AF65-F5344CB8AC3E}">
        <p14:creationId xmlns:p14="http://schemas.microsoft.com/office/powerpoint/2010/main" val="22075499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469" y="0"/>
            <a:ext cx="10972800" cy="850900"/>
          </a:xfrm>
        </p:spPr>
        <p:txBody>
          <a:bodyPr>
            <a:noAutofit/>
          </a:bodyPr>
          <a:lstStyle/>
          <a:p>
            <a:r>
              <a:rPr lang="en-IN" sz="3200" b="1" dirty="0">
                <a:solidFill>
                  <a:srgbClr val="002060"/>
                </a:solidFill>
              </a:rPr>
              <a:t>HWC Operationalization </a:t>
            </a:r>
            <a:r>
              <a:rPr lang="en-IN" sz="3200" b="1" dirty="0" smtClean="0">
                <a:solidFill>
                  <a:srgbClr val="002060"/>
                </a:solidFill>
              </a:rPr>
              <a:t>Status FY 2018-19</a:t>
            </a:r>
            <a:endParaRPr lang="en-IN" sz="3200" dirty="0">
              <a:solidFill>
                <a:srgbClr val="002060"/>
              </a:solidFill>
            </a:endParaRPr>
          </a:p>
        </p:txBody>
      </p:sp>
      <p:sp>
        <p:nvSpPr>
          <p:cNvPr id="4" name="Slide Number Placeholder 3"/>
          <p:cNvSpPr>
            <a:spLocks noGrp="1"/>
          </p:cNvSpPr>
          <p:nvPr>
            <p:ph type="sldNum" sz="quarter" idx="10"/>
          </p:nvPr>
        </p:nvSpPr>
        <p:spPr/>
        <p:txBody>
          <a:bodyPr/>
          <a:lstStyle/>
          <a:p>
            <a:pPr fontAlgn="base">
              <a:spcBef>
                <a:spcPct val="0"/>
              </a:spcBef>
              <a:spcAft>
                <a:spcPct val="0"/>
              </a:spcAft>
            </a:pPr>
            <a:fld id="{09C4741C-1513-445B-8E8E-CEDDDFEC9D37}" type="slidenum">
              <a:rPr lang="en-US" altLang="en-US" smtClean="0">
                <a:solidFill>
                  <a:srgbClr val="002A6C"/>
                </a:solidFill>
                <a:cs typeface="Arial" panose="020B0604020202020204" pitchFamily="34" charset="0"/>
              </a:rPr>
              <a:pPr fontAlgn="base">
                <a:spcBef>
                  <a:spcPct val="0"/>
                </a:spcBef>
                <a:spcAft>
                  <a:spcPct val="0"/>
                </a:spcAft>
              </a:pPr>
              <a:t>4</a:t>
            </a:fld>
            <a:endParaRPr lang="en-US" altLang="en-US">
              <a:solidFill>
                <a:srgbClr val="002A6C"/>
              </a:solidFill>
              <a:cs typeface="Arial" panose="020B060402020202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462485327"/>
              </p:ext>
            </p:extLst>
          </p:nvPr>
        </p:nvGraphicFramePr>
        <p:xfrm>
          <a:off x="594469" y="941188"/>
          <a:ext cx="11148893" cy="4942674"/>
        </p:xfrm>
        <a:graphic>
          <a:graphicData uri="http://schemas.openxmlformats.org/drawingml/2006/table">
            <a:tbl>
              <a:tblPr/>
              <a:tblGrid>
                <a:gridCol w="1272256">
                  <a:extLst>
                    <a:ext uri="{9D8B030D-6E8A-4147-A177-3AD203B41FA5}">
                      <a16:colId xmlns:a16="http://schemas.microsoft.com/office/drawing/2014/main" val="1301956840"/>
                    </a:ext>
                  </a:extLst>
                </a:gridCol>
                <a:gridCol w="1826111">
                  <a:extLst>
                    <a:ext uri="{9D8B030D-6E8A-4147-A177-3AD203B41FA5}">
                      <a16:colId xmlns:a16="http://schemas.microsoft.com/office/drawing/2014/main" val="1179745508"/>
                    </a:ext>
                  </a:extLst>
                </a:gridCol>
                <a:gridCol w="1616583">
                  <a:extLst>
                    <a:ext uri="{9D8B030D-6E8A-4147-A177-3AD203B41FA5}">
                      <a16:colId xmlns:a16="http://schemas.microsoft.com/office/drawing/2014/main" val="4286460859"/>
                    </a:ext>
                  </a:extLst>
                </a:gridCol>
                <a:gridCol w="1553497">
                  <a:extLst>
                    <a:ext uri="{9D8B030D-6E8A-4147-A177-3AD203B41FA5}">
                      <a16:colId xmlns:a16="http://schemas.microsoft.com/office/drawing/2014/main" val="2838617450"/>
                    </a:ext>
                  </a:extLst>
                </a:gridCol>
                <a:gridCol w="1828800">
                  <a:extLst>
                    <a:ext uri="{9D8B030D-6E8A-4147-A177-3AD203B41FA5}">
                      <a16:colId xmlns:a16="http://schemas.microsoft.com/office/drawing/2014/main" val="95951566"/>
                    </a:ext>
                  </a:extLst>
                </a:gridCol>
                <a:gridCol w="1904015">
                  <a:extLst>
                    <a:ext uri="{9D8B030D-6E8A-4147-A177-3AD203B41FA5}">
                      <a16:colId xmlns:a16="http://schemas.microsoft.com/office/drawing/2014/main" val="1729633200"/>
                    </a:ext>
                  </a:extLst>
                </a:gridCol>
                <a:gridCol w="1147631">
                  <a:extLst>
                    <a:ext uri="{9D8B030D-6E8A-4147-A177-3AD203B41FA5}">
                      <a16:colId xmlns:a16="http://schemas.microsoft.com/office/drawing/2014/main" val="1020097155"/>
                    </a:ext>
                  </a:extLst>
                </a:gridCol>
              </a:tblGrid>
              <a:tr h="636546">
                <a:tc rowSpan="2">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l" fontAlgn="t"/>
                      <a:r>
                        <a:rPr lang="en-US" sz="2000" b="1" u="none" strike="noStrike" dirty="0">
                          <a:solidFill>
                            <a:srgbClr val="FFFFFF"/>
                          </a:solidFill>
                          <a:effectLst/>
                          <a:latin typeface="Gill Sans MT" panose="020B0502020104020203" pitchFamily="34" charset="0"/>
                          <a:cs typeface="Arial" panose="020B0604020202020204" pitchFamily="34" charset="0"/>
                        </a:rPr>
                        <a:t>Sl. No</a:t>
                      </a:r>
                      <a:endParaRPr lang="en-IN" sz="2000" b="1" i="0" u="none" strike="noStrike" dirty="0">
                        <a:solidFill>
                          <a:srgbClr val="FFFFFF"/>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2060"/>
                    </a:solidFill>
                  </a:tcPr>
                </a:tc>
                <a:tc rowSpan="2">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l" fontAlgn="t"/>
                      <a:r>
                        <a:rPr lang="en-US" sz="2000" b="1" u="none" strike="noStrike" dirty="0">
                          <a:solidFill>
                            <a:srgbClr val="FFFFFF"/>
                          </a:solidFill>
                          <a:effectLst/>
                          <a:latin typeface="Gill Sans MT" panose="020B0502020104020203" pitchFamily="34" charset="0"/>
                          <a:cs typeface="Arial" panose="020B0604020202020204" pitchFamily="34" charset="0"/>
                        </a:rPr>
                        <a:t>District </a:t>
                      </a:r>
                      <a:endParaRPr lang="en-IN" sz="2000" b="1" i="0" u="none" strike="noStrike" dirty="0">
                        <a:solidFill>
                          <a:srgbClr val="FFFFFF"/>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2060"/>
                    </a:solidFill>
                  </a:tcPr>
                </a:tc>
                <a:tc rowSpan="2">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l" fontAlgn="t"/>
                      <a:r>
                        <a:rPr lang="en-US" sz="2000" b="1" u="none" strike="noStrike" dirty="0" smtClean="0">
                          <a:solidFill>
                            <a:srgbClr val="FFFFFF"/>
                          </a:solidFill>
                          <a:effectLst/>
                          <a:latin typeface="Gill Sans MT" panose="020B0502020104020203" pitchFamily="34" charset="0"/>
                          <a:cs typeface="Arial" panose="020B0604020202020204" pitchFamily="34" charset="0"/>
                        </a:rPr>
                        <a:t>Target FY</a:t>
                      </a:r>
                    </a:p>
                    <a:p>
                      <a:pPr algn="l" fontAlgn="t"/>
                      <a:r>
                        <a:rPr lang="en-US" sz="2000" b="1" u="none" strike="noStrike" dirty="0" smtClean="0">
                          <a:solidFill>
                            <a:srgbClr val="FFFFFF"/>
                          </a:solidFill>
                          <a:effectLst/>
                          <a:latin typeface="Gill Sans MT" panose="020B0502020104020203" pitchFamily="34" charset="0"/>
                          <a:cs typeface="Arial" panose="020B0604020202020204" pitchFamily="34" charset="0"/>
                        </a:rPr>
                        <a:t> 2018-19</a:t>
                      </a:r>
                      <a:endParaRPr lang="en-IN" sz="2000" b="1" i="0" u="none" strike="noStrike" dirty="0">
                        <a:solidFill>
                          <a:srgbClr val="FFFFFF"/>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2060"/>
                    </a:solidFill>
                  </a:tcPr>
                </a:tc>
                <a:tc gridSpan="4">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t"/>
                      <a:r>
                        <a:rPr lang="en-US" sz="2000" b="1" u="none" strike="noStrike" dirty="0">
                          <a:solidFill>
                            <a:srgbClr val="FFFFFF"/>
                          </a:solidFill>
                          <a:effectLst/>
                          <a:latin typeface="Gill Sans MT" panose="020B0502020104020203" pitchFamily="34" charset="0"/>
                          <a:cs typeface="Arial" panose="020B0604020202020204" pitchFamily="34" charset="0"/>
                        </a:rPr>
                        <a:t>Operational as HWC </a:t>
                      </a:r>
                      <a:endParaRPr lang="en-IN" sz="2000" b="1" i="0" u="none" strike="noStrike" dirty="0">
                        <a:solidFill>
                          <a:srgbClr val="FFFFFF"/>
                        </a:solidFill>
                        <a:effectLst/>
                        <a:latin typeface="Gill Sans MT" panose="020B0502020104020203" pitchFamily="34" charset="0"/>
                        <a:cs typeface="Arial" panose="020B0604020202020204" pitchFamily="34" charset="0"/>
                      </a:endParaRPr>
                    </a:p>
                  </a:txBody>
                  <a:tcPr marL="7144" marR="7144" marT="7144"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2060"/>
                    </a:solidFill>
                  </a:tcPr>
                </a:tc>
                <a:tc hMerge="1">
                  <a:txBody>
                    <a:bodyPr/>
                    <a:lstStyle/>
                    <a:p>
                      <a:endParaRPr lang="en-IN"/>
                    </a:p>
                  </a:txBody>
                  <a:tcPr/>
                </a:tc>
                <a:tc hMerge="1">
                  <a:txBody>
                    <a:bodyPr/>
                    <a:lstStyle/>
                    <a:p>
                      <a:pPr algn="l" fontAlgn="t"/>
                      <a:endParaRPr lang="en-IN" sz="2800" b="1" i="0" u="none" strike="noStrike" dirty="0">
                        <a:solidFill>
                          <a:srgbClr val="FF0000"/>
                        </a:solidFill>
                        <a:effectLst/>
                        <a:latin typeface="Calibri" panose="020F0502020204030204" pitchFamily="34" charset="0"/>
                      </a:endParaRPr>
                    </a:p>
                  </a:txBody>
                  <a:tcPr marL="7144" marR="7144" marT="7144" marB="0">
                    <a:solidFill>
                      <a:srgbClr val="FFC000"/>
                    </a:solidFill>
                  </a:tcPr>
                </a:tc>
                <a:tc hMerge="1">
                  <a:txBody>
                    <a:bodyPr/>
                    <a:lstStyle/>
                    <a:p>
                      <a:endParaRPr lang="en-IN"/>
                    </a:p>
                  </a:txBody>
                  <a:tcPr/>
                </a:tc>
                <a:extLst>
                  <a:ext uri="{0D108BD9-81ED-4DB2-BD59-A6C34878D82A}">
                    <a16:rowId xmlns:a16="http://schemas.microsoft.com/office/drawing/2014/main" val="3445913733"/>
                  </a:ext>
                </a:extLst>
              </a:tr>
              <a:tr h="457543">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t"/>
                      <a:r>
                        <a:rPr lang="en-US" sz="2000" b="1" i="0" u="none" strike="noStrike" dirty="0" smtClean="0">
                          <a:solidFill>
                            <a:srgbClr val="FFFFFF"/>
                          </a:solidFill>
                          <a:effectLst/>
                          <a:latin typeface="Gill Sans MT" panose="020B0502020104020203" pitchFamily="34" charset="0"/>
                          <a:cs typeface="Arial" panose="020B0604020202020204" pitchFamily="34" charset="0"/>
                        </a:rPr>
                        <a:t>PHC-HWC</a:t>
                      </a:r>
                      <a:endParaRPr lang="en-IN" sz="2000" b="1" i="0" u="none" strike="noStrike" dirty="0">
                        <a:solidFill>
                          <a:srgbClr val="FFFFFF"/>
                        </a:solidFill>
                        <a:effectLst/>
                        <a:latin typeface="Gill Sans MT" panose="020B0502020104020203" pitchFamily="34" charset="0"/>
                        <a:cs typeface="Arial" panose="020B0604020202020204" pitchFamily="34" charset="0"/>
                      </a:endParaRPr>
                    </a:p>
                  </a:txBody>
                  <a:tcPr marL="7144" marR="7144" marT="7144"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2060"/>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t"/>
                      <a:r>
                        <a:rPr lang="en-US" sz="2000" b="1" i="0" u="none" strike="noStrike" dirty="0" smtClean="0">
                          <a:solidFill>
                            <a:srgbClr val="FFFFFF"/>
                          </a:solidFill>
                          <a:effectLst/>
                          <a:latin typeface="Gill Sans MT" panose="020B0502020104020203" pitchFamily="34" charset="0"/>
                          <a:cs typeface="Arial" panose="020B0604020202020204" pitchFamily="34" charset="0"/>
                        </a:rPr>
                        <a:t>UPHC-HWC</a:t>
                      </a:r>
                      <a:endParaRPr lang="en-IN" sz="2000" b="1" i="0" u="none" strike="noStrike" dirty="0">
                        <a:solidFill>
                          <a:srgbClr val="FFFFFF"/>
                        </a:solidFill>
                        <a:effectLst/>
                        <a:latin typeface="Gill Sans MT" panose="020B0502020104020203" pitchFamily="34" charset="0"/>
                        <a:cs typeface="Arial" panose="020B0604020202020204" pitchFamily="34" charset="0"/>
                      </a:endParaRPr>
                    </a:p>
                  </a:txBody>
                  <a:tcPr marL="7144" marR="7144" marT="7144"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2060"/>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t"/>
                      <a:r>
                        <a:rPr lang="en-US" sz="2000" b="1" i="0" u="none" strike="noStrike" dirty="0" smtClean="0">
                          <a:solidFill>
                            <a:srgbClr val="FFFFFF"/>
                          </a:solidFill>
                          <a:effectLst/>
                          <a:latin typeface="Gill Sans MT" panose="020B0502020104020203" pitchFamily="34" charset="0"/>
                          <a:cs typeface="Arial" panose="020B0604020202020204" pitchFamily="34" charset="0"/>
                        </a:rPr>
                        <a:t>SC-HWC</a:t>
                      </a:r>
                      <a:endParaRPr lang="en-IN" sz="2000" b="1" i="0" u="none" strike="noStrike" dirty="0">
                        <a:solidFill>
                          <a:srgbClr val="FFFFFF"/>
                        </a:solidFill>
                        <a:effectLst/>
                        <a:latin typeface="Gill Sans MT" panose="020B0502020104020203" pitchFamily="34" charset="0"/>
                        <a:cs typeface="Arial" panose="020B0604020202020204" pitchFamily="34" charset="0"/>
                      </a:endParaRPr>
                    </a:p>
                  </a:txBody>
                  <a:tcPr marL="7144" marR="7144" marT="7144"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2060"/>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t"/>
                      <a:r>
                        <a:rPr lang="en-US" sz="2000" b="1" i="0" u="none" strike="noStrike" dirty="0" smtClean="0">
                          <a:solidFill>
                            <a:srgbClr val="FFFFFF"/>
                          </a:solidFill>
                          <a:effectLst/>
                          <a:latin typeface="Gill Sans MT" panose="020B0502020104020203" pitchFamily="34" charset="0"/>
                          <a:cs typeface="Arial" panose="020B0604020202020204" pitchFamily="34" charset="0"/>
                        </a:rPr>
                        <a:t>Total</a:t>
                      </a:r>
                      <a:endParaRPr lang="en-IN" sz="2000" b="1" i="0" u="none" strike="noStrike" dirty="0">
                        <a:solidFill>
                          <a:srgbClr val="FFFFFF"/>
                        </a:solidFill>
                        <a:effectLst/>
                        <a:latin typeface="Gill Sans MT" panose="020B0502020104020203" pitchFamily="34" charset="0"/>
                        <a:cs typeface="Arial" panose="020B0604020202020204" pitchFamily="34" charset="0"/>
                      </a:endParaRPr>
                    </a:p>
                  </a:txBody>
                  <a:tcPr marL="7144" marR="7144" marT="7144"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4154542325"/>
                  </a:ext>
                </a:extLst>
              </a:tr>
              <a:tr h="453534">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u="none" strike="noStrike">
                          <a:effectLst/>
                          <a:latin typeface="Gill Sans MT" panose="020B0502020104020203" pitchFamily="34" charset="0"/>
                          <a:cs typeface="Arial" panose="020B0604020202020204" pitchFamily="34" charset="0"/>
                        </a:rPr>
                        <a:t>1</a:t>
                      </a:r>
                      <a:endParaRPr lang="en-IN" sz="2000" b="1" i="0" u="none" strike="noStrike">
                        <a:solidFill>
                          <a:srgbClr val="000000"/>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76B4">
                        <a:tint val="20000"/>
                      </a:srgb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l" fontAlgn="ctr"/>
                      <a:r>
                        <a:rPr lang="en-US" sz="2000" b="1" u="none" strike="noStrike" dirty="0" err="1">
                          <a:effectLst/>
                          <a:latin typeface="Gill Sans MT" panose="020B0502020104020203" pitchFamily="34" charset="0"/>
                          <a:cs typeface="Arial" panose="020B0604020202020204" pitchFamily="34" charset="0"/>
                        </a:rPr>
                        <a:t>Papum</a:t>
                      </a:r>
                      <a:r>
                        <a:rPr lang="en-US" sz="2000" b="1" u="none" strike="noStrike" dirty="0">
                          <a:effectLst/>
                          <a:latin typeface="Gill Sans MT" panose="020B0502020104020203" pitchFamily="34" charset="0"/>
                          <a:cs typeface="Arial" panose="020B0604020202020204" pitchFamily="34" charset="0"/>
                        </a:rPr>
                        <a:t> Pare</a:t>
                      </a:r>
                      <a:endParaRPr lang="en-IN" sz="2000" b="1" i="0" u="none" strike="noStrike" dirty="0">
                        <a:solidFill>
                          <a:srgbClr val="000000"/>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76B4">
                        <a:tint val="20000"/>
                      </a:srgb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u="none" strike="noStrike">
                          <a:effectLst/>
                          <a:latin typeface="Gill Sans MT" panose="020B0502020104020203" pitchFamily="34" charset="0"/>
                          <a:cs typeface="Arial" panose="020B0604020202020204" pitchFamily="34" charset="0"/>
                        </a:rPr>
                        <a:t>38</a:t>
                      </a:r>
                      <a:endParaRPr lang="en-IN" sz="2000" b="1" i="0" u="none" strike="noStrike">
                        <a:solidFill>
                          <a:srgbClr val="000000"/>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76B4">
                        <a:tint val="20000"/>
                      </a:srgb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i="0" u="none" strike="noStrike" dirty="0" smtClean="0">
                          <a:solidFill>
                            <a:schemeClr val="tx1"/>
                          </a:solidFill>
                          <a:effectLst/>
                          <a:latin typeface="Gill Sans MT" panose="020B0502020104020203" pitchFamily="34" charset="0"/>
                          <a:cs typeface="Arial" panose="020B0604020202020204" pitchFamily="34" charset="0"/>
                        </a:rPr>
                        <a:t>9</a:t>
                      </a:r>
                      <a:endParaRPr lang="en-IN" sz="2000" b="1" i="0" u="none" strike="noStrike" dirty="0">
                        <a:solidFill>
                          <a:schemeClr val="tx1"/>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i="0" u="none" strike="noStrike" dirty="0" smtClean="0">
                          <a:solidFill>
                            <a:schemeClr val="tx1"/>
                          </a:solidFill>
                          <a:effectLst/>
                          <a:latin typeface="Gill Sans MT" panose="020B0502020104020203" pitchFamily="34" charset="0"/>
                          <a:cs typeface="Arial" panose="020B0604020202020204" pitchFamily="34" charset="0"/>
                        </a:rPr>
                        <a:t>3</a:t>
                      </a:r>
                      <a:endParaRPr lang="en-IN" sz="2000" b="1" i="0" u="none" strike="noStrike" dirty="0">
                        <a:solidFill>
                          <a:schemeClr val="tx1"/>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i="0" u="none" strike="noStrike" dirty="0" smtClean="0">
                          <a:solidFill>
                            <a:schemeClr val="tx1"/>
                          </a:solidFill>
                          <a:effectLst/>
                          <a:latin typeface="Gill Sans MT" panose="020B0502020104020203" pitchFamily="34" charset="0"/>
                          <a:cs typeface="Arial" panose="020B0604020202020204" pitchFamily="34" charset="0"/>
                        </a:rPr>
                        <a:t>18</a:t>
                      </a:r>
                      <a:endParaRPr lang="en-IN" sz="2000" b="1" i="0" u="none" strike="noStrike" dirty="0">
                        <a:solidFill>
                          <a:schemeClr val="tx1"/>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i="0" u="none" strike="noStrike" dirty="0" smtClean="0">
                          <a:solidFill>
                            <a:srgbClr val="FFFFFF"/>
                          </a:solidFill>
                          <a:effectLst/>
                          <a:latin typeface="Gill Sans MT" panose="020B0502020104020203" pitchFamily="34" charset="0"/>
                          <a:cs typeface="Arial" panose="020B0604020202020204" pitchFamily="34" charset="0"/>
                        </a:rPr>
                        <a:t>30</a:t>
                      </a:r>
                      <a:endParaRPr lang="en-IN" sz="2000" b="1" i="0" u="none" strike="noStrike" dirty="0">
                        <a:solidFill>
                          <a:srgbClr val="FFFFFF"/>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148833743"/>
                  </a:ext>
                </a:extLst>
              </a:tr>
              <a:tr h="453534">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u="none" strike="noStrike">
                          <a:effectLst/>
                          <a:latin typeface="Gill Sans MT" panose="020B0502020104020203" pitchFamily="34" charset="0"/>
                          <a:cs typeface="Arial" panose="020B0604020202020204" pitchFamily="34" charset="0"/>
                        </a:rPr>
                        <a:t>2</a:t>
                      </a:r>
                      <a:endParaRPr lang="en-IN" sz="2000" b="1" i="0" u="none" strike="noStrike">
                        <a:solidFill>
                          <a:srgbClr val="000000"/>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76B4">
                        <a:tint val="20000"/>
                      </a:srgb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l" fontAlgn="ctr"/>
                      <a:r>
                        <a:rPr lang="en-US" sz="2000" b="1" u="none" strike="noStrike">
                          <a:effectLst/>
                          <a:latin typeface="Gill Sans MT" panose="020B0502020104020203" pitchFamily="34" charset="0"/>
                          <a:cs typeface="Arial" panose="020B0604020202020204" pitchFamily="34" charset="0"/>
                        </a:rPr>
                        <a:t>East Siang</a:t>
                      </a:r>
                      <a:endParaRPr lang="en-IN" sz="2000" b="1" i="0" u="none" strike="noStrike">
                        <a:solidFill>
                          <a:srgbClr val="000000"/>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76B4">
                        <a:tint val="20000"/>
                      </a:srgb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u="none" strike="noStrike" dirty="0">
                          <a:effectLst/>
                          <a:latin typeface="Gill Sans MT" panose="020B0502020104020203" pitchFamily="34" charset="0"/>
                          <a:cs typeface="Arial" panose="020B0604020202020204" pitchFamily="34" charset="0"/>
                        </a:rPr>
                        <a:t>24</a:t>
                      </a:r>
                      <a:endParaRPr lang="en-IN" sz="2000" b="1" i="0" u="none" strike="noStrike" dirty="0">
                        <a:solidFill>
                          <a:srgbClr val="000000"/>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76B4">
                        <a:tint val="20000"/>
                      </a:srgb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i="0" u="none" strike="noStrike" dirty="0" smtClean="0">
                          <a:solidFill>
                            <a:schemeClr val="tx1"/>
                          </a:solidFill>
                          <a:effectLst/>
                          <a:latin typeface="Gill Sans MT" panose="020B0502020104020203" pitchFamily="34" charset="0"/>
                          <a:cs typeface="Arial" panose="020B0604020202020204" pitchFamily="34" charset="0"/>
                        </a:rPr>
                        <a:t>8</a:t>
                      </a:r>
                      <a:endParaRPr lang="en-IN" sz="2000" b="1" i="0" u="none" strike="noStrike" dirty="0">
                        <a:solidFill>
                          <a:schemeClr val="tx1"/>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i="0" u="none" strike="noStrike" dirty="0" smtClean="0">
                          <a:solidFill>
                            <a:schemeClr val="tx1"/>
                          </a:solidFill>
                          <a:effectLst/>
                          <a:latin typeface="Gill Sans MT" panose="020B0502020104020203" pitchFamily="34" charset="0"/>
                          <a:cs typeface="Arial" panose="020B0604020202020204" pitchFamily="34" charset="0"/>
                        </a:rPr>
                        <a:t>1</a:t>
                      </a:r>
                      <a:endParaRPr lang="en-IN" sz="2000" b="1" i="0" u="none" strike="noStrike" dirty="0">
                        <a:solidFill>
                          <a:schemeClr val="tx1"/>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i="0" u="none" strike="noStrike" dirty="0" smtClean="0">
                          <a:solidFill>
                            <a:schemeClr val="tx1"/>
                          </a:solidFill>
                          <a:effectLst/>
                          <a:latin typeface="Gill Sans MT" panose="020B0502020104020203" pitchFamily="34" charset="0"/>
                          <a:cs typeface="Arial" panose="020B0604020202020204" pitchFamily="34" charset="0"/>
                        </a:rPr>
                        <a:t>15</a:t>
                      </a:r>
                      <a:endParaRPr lang="en-IN" sz="2000" b="1" i="0" u="none" strike="noStrike" dirty="0">
                        <a:solidFill>
                          <a:schemeClr val="tx1"/>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i="0" u="none" strike="noStrike" dirty="0" smtClean="0">
                          <a:solidFill>
                            <a:srgbClr val="FFFFFF"/>
                          </a:solidFill>
                          <a:effectLst/>
                          <a:latin typeface="Gill Sans MT" panose="020B0502020104020203" pitchFamily="34" charset="0"/>
                          <a:cs typeface="Arial" panose="020B0604020202020204" pitchFamily="34" charset="0"/>
                        </a:rPr>
                        <a:t>24</a:t>
                      </a:r>
                      <a:endParaRPr lang="en-IN" sz="2000" b="1" i="0" u="none" strike="noStrike" dirty="0">
                        <a:solidFill>
                          <a:srgbClr val="FFFFFF"/>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3859850598"/>
                  </a:ext>
                </a:extLst>
              </a:tr>
              <a:tr h="453534">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u="none" strike="noStrike">
                          <a:effectLst/>
                          <a:latin typeface="Gill Sans MT" panose="020B0502020104020203" pitchFamily="34" charset="0"/>
                          <a:cs typeface="Arial" panose="020B0604020202020204" pitchFamily="34" charset="0"/>
                        </a:rPr>
                        <a:t>3</a:t>
                      </a:r>
                      <a:endParaRPr lang="en-IN" sz="2000" b="1" i="0" u="none" strike="noStrike">
                        <a:solidFill>
                          <a:srgbClr val="000000"/>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76B4">
                        <a:tint val="20000"/>
                      </a:srgb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l" fontAlgn="ctr"/>
                      <a:r>
                        <a:rPr lang="en-US" sz="2000" b="1" u="none" strike="noStrike">
                          <a:effectLst/>
                          <a:latin typeface="Gill Sans MT" panose="020B0502020104020203" pitchFamily="34" charset="0"/>
                          <a:cs typeface="Arial" panose="020B0604020202020204" pitchFamily="34" charset="0"/>
                        </a:rPr>
                        <a:t>Namsai</a:t>
                      </a:r>
                      <a:endParaRPr lang="en-IN" sz="2000" b="1" i="0" u="none" strike="noStrike">
                        <a:solidFill>
                          <a:srgbClr val="000000"/>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76B4">
                        <a:tint val="20000"/>
                      </a:srgb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u="none" strike="noStrike" dirty="0">
                          <a:effectLst/>
                          <a:latin typeface="Gill Sans MT" panose="020B0502020104020203" pitchFamily="34" charset="0"/>
                          <a:cs typeface="Arial" panose="020B0604020202020204" pitchFamily="34" charset="0"/>
                        </a:rPr>
                        <a:t>19</a:t>
                      </a:r>
                      <a:endParaRPr lang="en-IN" sz="2000" b="1" i="0" u="none" strike="noStrike" dirty="0">
                        <a:solidFill>
                          <a:srgbClr val="000000"/>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76B4">
                        <a:tint val="20000"/>
                      </a:srgb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i="0" u="none" strike="noStrike" dirty="0" smtClean="0">
                          <a:solidFill>
                            <a:schemeClr val="tx1"/>
                          </a:solidFill>
                          <a:effectLst/>
                          <a:latin typeface="Gill Sans MT" panose="020B0502020104020203" pitchFamily="34" charset="0"/>
                          <a:cs typeface="Arial" panose="020B0604020202020204" pitchFamily="34" charset="0"/>
                        </a:rPr>
                        <a:t>4</a:t>
                      </a:r>
                      <a:endParaRPr lang="en-IN" sz="2000" b="1" i="0" u="none" strike="noStrike" dirty="0">
                        <a:solidFill>
                          <a:schemeClr val="tx1"/>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i="0" u="none" strike="noStrike" dirty="0" smtClean="0">
                          <a:solidFill>
                            <a:schemeClr val="tx1"/>
                          </a:solidFill>
                          <a:effectLst/>
                          <a:latin typeface="Gill Sans MT" panose="020B0502020104020203" pitchFamily="34" charset="0"/>
                          <a:cs typeface="Arial" panose="020B0604020202020204" pitchFamily="34" charset="0"/>
                        </a:rPr>
                        <a:t>-</a:t>
                      </a:r>
                      <a:endParaRPr lang="en-IN" sz="2000" b="1" i="0" u="none" strike="noStrike" dirty="0">
                        <a:solidFill>
                          <a:schemeClr val="tx1"/>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i="0" u="none" strike="noStrike" dirty="0" smtClean="0">
                          <a:solidFill>
                            <a:schemeClr val="tx1"/>
                          </a:solidFill>
                          <a:effectLst/>
                          <a:latin typeface="Gill Sans MT" panose="020B0502020104020203" pitchFamily="34" charset="0"/>
                          <a:cs typeface="Arial" panose="020B0604020202020204" pitchFamily="34" charset="0"/>
                        </a:rPr>
                        <a:t>12</a:t>
                      </a:r>
                      <a:endParaRPr lang="en-IN" sz="2000" b="1" i="0" u="none" strike="noStrike" dirty="0">
                        <a:solidFill>
                          <a:schemeClr val="tx1"/>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i="0" u="none" strike="noStrike" dirty="0" smtClean="0">
                          <a:solidFill>
                            <a:srgbClr val="FFFFFF"/>
                          </a:solidFill>
                          <a:effectLst/>
                          <a:latin typeface="Gill Sans MT" panose="020B0502020104020203" pitchFamily="34" charset="0"/>
                          <a:cs typeface="Arial" panose="020B0604020202020204" pitchFamily="34" charset="0"/>
                        </a:rPr>
                        <a:t>16</a:t>
                      </a:r>
                      <a:endParaRPr lang="en-IN" sz="2000" b="1" i="0" u="none" strike="noStrike" dirty="0">
                        <a:solidFill>
                          <a:srgbClr val="FFFFFF"/>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968526550"/>
                  </a:ext>
                </a:extLst>
              </a:tr>
              <a:tr h="453534">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u="none" strike="noStrike">
                          <a:effectLst/>
                          <a:latin typeface="Gill Sans MT" panose="020B0502020104020203" pitchFamily="34" charset="0"/>
                          <a:cs typeface="Arial" panose="020B0604020202020204" pitchFamily="34" charset="0"/>
                        </a:rPr>
                        <a:t>4</a:t>
                      </a:r>
                      <a:endParaRPr lang="en-IN" sz="2000" b="1" i="0" u="none" strike="noStrike">
                        <a:solidFill>
                          <a:srgbClr val="000000"/>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76B4">
                        <a:tint val="20000"/>
                      </a:srgb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l" fontAlgn="ctr"/>
                      <a:r>
                        <a:rPr lang="en-US" sz="2000" b="1" u="none" strike="noStrike">
                          <a:effectLst/>
                          <a:latin typeface="Gill Sans MT" panose="020B0502020104020203" pitchFamily="34" charset="0"/>
                          <a:cs typeface="Arial" panose="020B0604020202020204" pitchFamily="34" charset="0"/>
                        </a:rPr>
                        <a:t>Tawang</a:t>
                      </a:r>
                      <a:endParaRPr lang="en-IN" sz="2000" b="1" i="0" u="none" strike="noStrike">
                        <a:solidFill>
                          <a:srgbClr val="000000"/>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76B4">
                        <a:tint val="20000"/>
                      </a:srgb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u="none" strike="noStrike" dirty="0">
                          <a:effectLst/>
                          <a:latin typeface="Gill Sans MT" panose="020B0502020104020203" pitchFamily="34" charset="0"/>
                          <a:cs typeface="Arial" panose="020B0604020202020204" pitchFamily="34" charset="0"/>
                        </a:rPr>
                        <a:t>18</a:t>
                      </a:r>
                      <a:endParaRPr lang="en-IN" sz="2000" b="1" i="0" u="none" strike="noStrike" dirty="0">
                        <a:solidFill>
                          <a:srgbClr val="000000"/>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76B4">
                        <a:tint val="20000"/>
                      </a:srgb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i="0" u="none" strike="noStrike" dirty="0" smtClean="0">
                          <a:solidFill>
                            <a:schemeClr val="tx1"/>
                          </a:solidFill>
                          <a:effectLst/>
                          <a:latin typeface="Gill Sans MT" panose="020B0502020104020203" pitchFamily="34" charset="0"/>
                          <a:cs typeface="Arial" panose="020B0604020202020204" pitchFamily="34" charset="0"/>
                        </a:rPr>
                        <a:t>6</a:t>
                      </a:r>
                      <a:endParaRPr lang="en-IN" sz="2000" b="1" i="0" u="none" strike="noStrike" dirty="0">
                        <a:solidFill>
                          <a:schemeClr val="tx1"/>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i="0" u="none" strike="noStrike" dirty="0" smtClean="0">
                          <a:solidFill>
                            <a:schemeClr val="tx1"/>
                          </a:solidFill>
                          <a:effectLst/>
                          <a:latin typeface="Gill Sans MT" panose="020B0502020104020203" pitchFamily="34" charset="0"/>
                          <a:cs typeface="Arial" panose="020B0604020202020204" pitchFamily="34" charset="0"/>
                        </a:rPr>
                        <a:t>-</a:t>
                      </a:r>
                      <a:endParaRPr lang="en-IN" sz="2000" b="1" i="0" u="none" strike="noStrike" dirty="0">
                        <a:solidFill>
                          <a:schemeClr val="tx1"/>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i="0" u="none" strike="noStrike" dirty="0" smtClean="0">
                          <a:solidFill>
                            <a:schemeClr val="tx1"/>
                          </a:solidFill>
                          <a:effectLst/>
                          <a:latin typeface="Gill Sans MT" panose="020B0502020104020203" pitchFamily="34" charset="0"/>
                          <a:cs typeface="Arial" panose="020B0604020202020204" pitchFamily="34" charset="0"/>
                        </a:rPr>
                        <a:t>7</a:t>
                      </a:r>
                      <a:endParaRPr lang="en-IN" sz="2000" b="1" i="0" u="none" strike="noStrike" dirty="0">
                        <a:solidFill>
                          <a:schemeClr val="tx1"/>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i="0" u="none" strike="noStrike" dirty="0" smtClean="0">
                          <a:solidFill>
                            <a:srgbClr val="FFFFFF"/>
                          </a:solidFill>
                          <a:effectLst/>
                          <a:latin typeface="Gill Sans MT" panose="020B0502020104020203" pitchFamily="34" charset="0"/>
                          <a:cs typeface="Arial" panose="020B0604020202020204" pitchFamily="34" charset="0"/>
                        </a:rPr>
                        <a:t>13</a:t>
                      </a:r>
                      <a:endParaRPr lang="en-IN" sz="2000" b="1" i="0" u="none" strike="noStrike" dirty="0">
                        <a:solidFill>
                          <a:srgbClr val="FFFFFF"/>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3693725583"/>
                  </a:ext>
                </a:extLst>
              </a:tr>
              <a:tr h="453534">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u="none" strike="noStrike">
                          <a:effectLst/>
                          <a:latin typeface="Gill Sans MT" panose="020B0502020104020203" pitchFamily="34" charset="0"/>
                          <a:cs typeface="Arial" panose="020B0604020202020204" pitchFamily="34" charset="0"/>
                        </a:rPr>
                        <a:t>5</a:t>
                      </a:r>
                      <a:endParaRPr lang="en-IN" sz="2000" b="1" i="0" u="none" strike="noStrike">
                        <a:solidFill>
                          <a:srgbClr val="000000"/>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76B4">
                        <a:tint val="20000"/>
                      </a:srgb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l" fontAlgn="ctr"/>
                      <a:r>
                        <a:rPr lang="en-US" sz="2000" b="1" u="none" strike="noStrike">
                          <a:effectLst/>
                          <a:latin typeface="Gill Sans MT" panose="020B0502020104020203" pitchFamily="34" charset="0"/>
                          <a:cs typeface="Arial" panose="020B0604020202020204" pitchFamily="34" charset="0"/>
                        </a:rPr>
                        <a:t>Tirap</a:t>
                      </a:r>
                      <a:endParaRPr lang="en-IN" sz="2000" b="1" i="0" u="none" strike="noStrike">
                        <a:solidFill>
                          <a:srgbClr val="000000"/>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76B4">
                        <a:tint val="20000"/>
                      </a:srgb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u="none" strike="noStrike">
                          <a:effectLst/>
                          <a:latin typeface="Gill Sans MT" panose="020B0502020104020203" pitchFamily="34" charset="0"/>
                          <a:cs typeface="Arial" panose="020B0604020202020204" pitchFamily="34" charset="0"/>
                        </a:rPr>
                        <a:t>6</a:t>
                      </a:r>
                      <a:endParaRPr lang="en-IN" sz="2000" b="1" i="0" u="none" strike="noStrike">
                        <a:solidFill>
                          <a:srgbClr val="000000"/>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76B4">
                        <a:tint val="20000"/>
                      </a:srgb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i="0" u="none" strike="noStrike" dirty="0" smtClean="0">
                          <a:solidFill>
                            <a:schemeClr val="tx1"/>
                          </a:solidFill>
                          <a:effectLst/>
                          <a:latin typeface="Gill Sans MT" panose="020B0502020104020203" pitchFamily="34" charset="0"/>
                          <a:cs typeface="Arial" panose="020B0604020202020204" pitchFamily="34" charset="0"/>
                        </a:rPr>
                        <a:t>3</a:t>
                      </a:r>
                      <a:endParaRPr lang="en-IN" sz="2000" b="1" i="0" u="none" strike="noStrike" dirty="0">
                        <a:solidFill>
                          <a:schemeClr val="tx1"/>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i="0" u="none" strike="noStrike" dirty="0" smtClean="0">
                          <a:solidFill>
                            <a:schemeClr val="tx1"/>
                          </a:solidFill>
                          <a:effectLst/>
                          <a:latin typeface="Gill Sans MT" panose="020B0502020104020203" pitchFamily="34" charset="0"/>
                          <a:cs typeface="Arial" panose="020B0604020202020204" pitchFamily="34" charset="0"/>
                        </a:rPr>
                        <a:t>-</a:t>
                      </a:r>
                      <a:endParaRPr lang="en-IN" sz="2000" b="1" i="0" u="none" strike="noStrike" dirty="0">
                        <a:solidFill>
                          <a:schemeClr val="tx1"/>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i="0" u="none" strike="noStrike" dirty="0" smtClean="0">
                          <a:solidFill>
                            <a:schemeClr val="tx1"/>
                          </a:solidFill>
                          <a:effectLst/>
                          <a:latin typeface="Gill Sans MT" panose="020B0502020104020203" pitchFamily="34" charset="0"/>
                          <a:cs typeface="Arial" panose="020B0604020202020204" pitchFamily="34" charset="0"/>
                        </a:rPr>
                        <a:t>-</a:t>
                      </a:r>
                      <a:endParaRPr lang="en-IN" sz="2000" b="1" i="0" u="none" strike="noStrike" dirty="0">
                        <a:solidFill>
                          <a:schemeClr val="tx1"/>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i="0" u="none" strike="noStrike" dirty="0" smtClean="0">
                          <a:solidFill>
                            <a:srgbClr val="FFFFFF"/>
                          </a:solidFill>
                          <a:effectLst/>
                          <a:latin typeface="Gill Sans MT" panose="020B0502020104020203" pitchFamily="34" charset="0"/>
                          <a:cs typeface="Arial" panose="020B0604020202020204" pitchFamily="34" charset="0"/>
                        </a:rPr>
                        <a:t>3</a:t>
                      </a:r>
                      <a:endParaRPr lang="en-IN" sz="2000" b="1" i="0" u="none" strike="noStrike" dirty="0">
                        <a:solidFill>
                          <a:srgbClr val="FFFFFF"/>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428932446"/>
                  </a:ext>
                </a:extLst>
              </a:tr>
              <a:tr h="673847">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i="0" u="none" strike="noStrike" dirty="0" smtClean="0">
                          <a:solidFill>
                            <a:srgbClr val="000000"/>
                          </a:solidFill>
                          <a:effectLst/>
                          <a:latin typeface="Gill Sans MT" panose="020B0502020104020203" pitchFamily="34" charset="0"/>
                          <a:cs typeface="Arial" panose="020B0604020202020204" pitchFamily="34" charset="0"/>
                        </a:rPr>
                        <a:t>6</a:t>
                      </a:r>
                      <a:endParaRPr lang="en-IN" sz="2000" b="1" i="0" u="none" strike="noStrike" dirty="0">
                        <a:solidFill>
                          <a:srgbClr val="000000"/>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76B4">
                        <a:tint val="20000"/>
                      </a:srgb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l" fontAlgn="ctr"/>
                      <a:r>
                        <a:rPr lang="en-US" sz="2000" b="1" u="none" strike="noStrike" dirty="0">
                          <a:effectLst/>
                          <a:latin typeface="Gill Sans MT" panose="020B0502020104020203" pitchFamily="34" charset="0"/>
                          <a:cs typeface="Arial" panose="020B0604020202020204" pitchFamily="34" charset="0"/>
                        </a:rPr>
                        <a:t>East Kameng</a:t>
                      </a:r>
                      <a:endParaRPr lang="en-IN" sz="2000" b="1" i="0" u="none" strike="noStrike" dirty="0">
                        <a:solidFill>
                          <a:srgbClr val="000000"/>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76B4">
                        <a:tint val="20000"/>
                      </a:srgb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u="none" strike="noStrike">
                          <a:effectLst/>
                          <a:latin typeface="Gill Sans MT" panose="020B0502020104020203" pitchFamily="34" charset="0"/>
                          <a:cs typeface="Arial" panose="020B0604020202020204" pitchFamily="34" charset="0"/>
                        </a:rPr>
                        <a:t>11</a:t>
                      </a:r>
                      <a:endParaRPr lang="en-IN" sz="2000" b="1" i="0" u="none" strike="noStrike">
                        <a:solidFill>
                          <a:srgbClr val="000000"/>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76B4">
                        <a:tint val="20000"/>
                      </a:srgb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i="0" u="none" strike="noStrike" dirty="0" smtClean="0">
                          <a:solidFill>
                            <a:schemeClr val="tx1"/>
                          </a:solidFill>
                          <a:effectLst/>
                          <a:latin typeface="Gill Sans MT" panose="020B0502020104020203" pitchFamily="34" charset="0"/>
                          <a:cs typeface="Arial" panose="020B0604020202020204" pitchFamily="34" charset="0"/>
                        </a:rPr>
                        <a:t>5</a:t>
                      </a:r>
                      <a:endParaRPr lang="en-IN" sz="2000" b="1" i="0" u="none" strike="noStrike" dirty="0">
                        <a:solidFill>
                          <a:schemeClr val="tx1"/>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i="0" u="none" strike="noStrike" dirty="0" smtClean="0">
                          <a:solidFill>
                            <a:schemeClr val="tx1"/>
                          </a:solidFill>
                          <a:effectLst/>
                          <a:latin typeface="Gill Sans MT" panose="020B0502020104020203" pitchFamily="34" charset="0"/>
                          <a:cs typeface="Arial" panose="020B0604020202020204" pitchFamily="34" charset="0"/>
                        </a:rPr>
                        <a:t>-</a:t>
                      </a:r>
                      <a:endParaRPr lang="en-IN" sz="2000" b="1" i="0" u="none" strike="noStrike" dirty="0">
                        <a:solidFill>
                          <a:schemeClr val="tx1"/>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i="0" u="none" strike="noStrike" dirty="0" smtClean="0">
                          <a:solidFill>
                            <a:schemeClr val="tx1"/>
                          </a:solidFill>
                          <a:effectLst/>
                          <a:latin typeface="Gill Sans MT" panose="020B0502020104020203" pitchFamily="34" charset="0"/>
                          <a:cs typeface="Arial" panose="020B0604020202020204" pitchFamily="34" charset="0"/>
                        </a:rPr>
                        <a:t>3</a:t>
                      </a:r>
                      <a:endParaRPr lang="en-IN" sz="2000" b="1" i="0" u="none" strike="noStrike" dirty="0">
                        <a:solidFill>
                          <a:schemeClr val="tx1"/>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i="0" u="none" strike="noStrike" dirty="0" smtClean="0">
                          <a:solidFill>
                            <a:srgbClr val="FFFFFF"/>
                          </a:solidFill>
                          <a:effectLst/>
                          <a:latin typeface="Gill Sans MT" panose="020B0502020104020203" pitchFamily="34" charset="0"/>
                          <a:cs typeface="Arial" panose="020B0604020202020204" pitchFamily="34" charset="0"/>
                        </a:rPr>
                        <a:t>8</a:t>
                      </a:r>
                      <a:endParaRPr lang="en-IN" sz="2000" b="1" i="0" u="none" strike="noStrike" dirty="0">
                        <a:solidFill>
                          <a:srgbClr val="FFFFFF"/>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57386442"/>
                  </a:ext>
                </a:extLst>
              </a:tr>
              <a:tr h="453534">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u="none" strike="noStrike">
                          <a:effectLst/>
                          <a:latin typeface="Gill Sans MT" panose="020B0502020104020203" pitchFamily="34" charset="0"/>
                          <a:cs typeface="Arial" panose="020B0604020202020204" pitchFamily="34" charset="0"/>
                        </a:rPr>
                        <a:t>7</a:t>
                      </a:r>
                      <a:endParaRPr lang="en-IN" sz="2000" b="1" i="0" u="none" strike="noStrike">
                        <a:solidFill>
                          <a:srgbClr val="000000"/>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76B4">
                        <a:tint val="20000"/>
                      </a:srgb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l" fontAlgn="ctr"/>
                      <a:r>
                        <a:rPr lang="en-US" sz="2000" b="1" u="none" strike="noStrike">
                          <a:effectLst/>
                          <a:latin typeface="Gill Sans MT" panose="020B0502020104020203" pitchFamily="34" charset="0"/>
                          <a:cs typeface="Arial" panose="020B0604020202020204" pitchFamily="34" charset="0"/>
                        </a:rPr>
                        <a:t>Upper Siang</a:t>
                      </a:r>
                      <a:endParaRPr lang="en-IN" sz="2000" b="1" i="0" u="none" strike="noStrike">
                        <a:solidFill>
                          <a:srgbClr val="000000"/>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76B4">
                        <a:tint val="20000"/>
                      </a:srgb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u="none" strike="noStrike">
                          <a:effectLst/>
                          <a:latin typeface="Gill Sans MT" panose="020B0502020104020203" pitchFamily="34" charset="0"/>
                          <a:cs typeface="Arial" panose="020B0604020202020204" pitchFamily="34" charset="0"/>
                        </a:rPr>
                        <a:t>4</a:t>
                      </a:r>
                      <a:endParaRPr lang="en-IN" sz="2000" b="1" i="0" u="none" strike="noStrike">
                        <a:solidFill>
                          <a:srgbClr val="000000"/>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76B4">
                        <a:tint val="20000"/>
                      </a:srgb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i="0" u="none" strike="noStrike" dirty="0" smtClean="0">
                          <a:solidFill>
                            <a:schemeClr val="tx1"/>
                          </a:solidFill>
                          <a:effectLst/>
                          <a:latin typeface="Gill Sans MT" panose="020B0502020104020203" pitchFamily="34" charset="0"/>
                          <a:cs typeface="Arial" panose="020B0604020202020204" pitchFamily="34" charset="0"/>
                        </a:rPr>
                        <a:t>1</a:t>
                      </a:r>
                      <a:endParaRPr lang="en-IN" sz="2000" b="1" i="0" u="none" strike="noStrike" dirty="0">
                        <a:solidFill>
                          <a:schemeClr val="tx1"/>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i="0" u="none" strike="noStrike" dirty="0" smtClean="0">
                          <a:solidFill>
                            <a:schemeClr val="tx1"/>
                          </a:solidFill>
                          <a:effectLst/>
                          <a:latin typeface="Gill Sans MT" panose="020B0502020104020203" pitchFamily="34" charset="0"/>
                          <a:cs typeface="Arial" panose="020B0604020202020204" pitchFamily="34" charset="0"/>
                        </a:rPr>
                        <a:t>-</a:t>
                      </a:r>
                      <a:endParaRPr lang="en-IN" sz="2000" b="1" i="0" u="none" strike="noStrike" dirty="0">
                        <a:solidFill>
                          <a:schemeClr val="tx1"/>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i="0" u="none" strike="noStrike" dirty="0" smtClean="0">
                          <a:solidFill>
                            <a:schemeClr val="tx1"/>
                          </a:solidFill>
                          <a:effectLst/>
                          <a:latin typeface="Gill Sans MT" panose="020B0502020104020203" pitchFamily="34" charset="0"/>
                          <a:cs typeface="Arial" panose="020B0604020202020204" pitchFamily="34" charset="0"/>
                        </a:rPr>
                        <a:t>2</a:t>
                      </a:r>
                      <a:endParaRPr lang="en-IN" sz="2000" b="1" i="0" u="none" strike="noStrike" dirty="0">
                        <a:solidFill>
                          <a:schemeClr val="tx1"/>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000" b="1" i="0" u="none" strike="noStrike" dirty="0" smtClean="0">
                          <a:solidFill>
                            <a:srgbClr val="FFFFFF"/>
                          </a:solidFill>
                          <a:effectLst/>
                          <a:latin typeface="Gill Sans MT" panose="020B0502020104020203" pitchFamily="34" charset="0"/>
                          <a:cs typeface="Arial" panose="020B0604020202020204" pitchFamily="34" charset="0"/>
                        </a:rPr>
                        <a:t>3</a:t>
                      </a:r>
                      <a:endParaRPr lang="en-IN" sz="2000" b="1" i="0" u="none" strike="noStrike" dirty="0">
                        <a:solidFill>
                          <a:srgbClr val="FFFFFF"/>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96305872"/>
                  </a:ext>
                </a:extLst>
              </a:tr>
              <a:tr h="453534">
                <a:tc gridSpan="2">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400" b="1" u="none" strike="noStrike" dirty="0">
                          <a:solidFill>
                            <a:srgbClr val="FF0000"/>
                          </a:solidFill>
                          <a:effectLst/>
                          <a:latin typeface="Gill Sans MT" panose="020B0502020104020203" pitchFamily="34" charset="0"/>
                          <a:cs typeface="Arial" panose="020B0604020202020204" pitchFamily="34" charset="0"/>
                        </a:rPr>
                        <a:t>Total </a:t>
                      </a:r>
                      <a:endParaRPr lang="en-IN" sz="2400" b="1" i="0" u="none" strike="noStrike" dirty="0">
                        <a:solidFill>
                          <a:srgbClr val="FF0000"/>
                        </a:solidFill>
                        <a:effectLst/>
                        <a:latin typeface="Gill Sans MT" panose="020B0502020104020203" pitchFamily="34" charset="0"/>
                        <a:cs typeface="Arial" panose="020B0604020202020204" pitchFamily="34" charset="0"/>
                      </a:endParaRPr>
                    </a:p>
                  </a:txBody>
                  <a:tcPr marL="6429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76B4">
                        <a:tint val="20000"/>
                      </a:srgbClr>
                    </a:solidFill>
                  </a:tcPr>
                </a:tc>
                <a:tc hMerge="1">
                  <a:txBody>
                    <a:bodyPr/>
                    <a:lstStyle/>
                    <a:p>
                      <a:endParaRPr lang="en-IN"/>
                    </a:p>
                  </a:txBody>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ctr"/>
                      <a:r>
                        <a:rPr lang="en-US" sz="2400" b="1" u="none" strike="noStrike" dirty="0" smtClean="0">
                          <a:solidFill>
                            <a:srgbClr val="FF0000"/>
                          </a:solidFill>
                          <a:effectLst/>
                          <a:latin typeface="Gill Sans MT" panose="020B0502020104020203" pitchFamily="34" charset="0"/>
                          <a:cs typeface="Arial" panose="020B0604020202020204" pitchFamily="34" charset="0"/>
                          <a:hlinkClick r:id="rId3" action="ppaction://hlinkfile"/>
                        </a:rPr>
                        <a:t>120</a:t>
                      </a:r>
                      <a:endParaRPr lang="en-IN" sz="2400" b="1" i="0" u="none" strike="noStrike" dirty="0">
                        <a:solidFill>
                          <a:srgbClr val="FF0000"/>
                        </a:solidFill>
                        <a:effectLst/>
                        <a:latin typeface="Gill Sans MT" panose="020B0502020104020203" pitchFamily="34" charset="0"/>
                        <a:cs typeface="Arial" panose="020B0604020202020204" pitchFamily="34" charset="0"/>
                      </a:endParaRPr>
                    </a:p>
                  </a:txBody>
                  <a:tcPr marL="7144" marR="7144" marT="714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76B4">
                        <a:tint val="20000"/>
                      </a:srgb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b"/>
                      <a:r>
                        <a:rPr lang="en-US" sz="2400" b="1" i="0" u="none" strike="noStrike" dirty="0" smtClean="0">
                          <a:solidFill>
                            <a:srgbClr val="FF0000"/>
                          </a:solidFill>
                          <a:effectLst/>
                          <a:latin typeface="Gill Sans MT" panose="020B0502020104020203" pitchFamily="34" charset="0"/>
                          <a:cs typeface="Arial" panose="020B0604020202020204" pitchFamily="34" charset="0"/>
                        </a:rPr>
                        <a:t>36</a:t>
                      </a:r>
                      <a:endParaRPr lang="en-IN" sz="2400" b="1" i="0" u="none" strike="noStrike" dirty="0">
                        <a:solidFill>
                          <a:srgbClr val="FF0000"/>
                        </a:solidFill>
                        <a:effectLst/>
                        <a:latin typeface="Gill Sans MT" panose="020B0502020104020203" pitchFamily="34" charset="0"/>
                        <a:cs typeface="Arial" panose="020B0604020202020204" pitchFamily="34" charset="0"/>
                      </a:endParaRPr>
                    </a:p>
                  </a:txBody>
                  <a:tcPr marL="7144" marR="7144" marT="714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b"/>
                      <a:r>
                        <a:rPr lang="en-US" sz="2400" b="1" i="0" u="none" strike="noStrike" dirty="0" smtClean="0">
                          <a:solidFill>
                            <a:srgbClr val="FF0000"/>
                          </a:solidFill>
                          <a:effectLst/>
                          <a:latin typeface="Gill Sans MT" panose="020B0502020104020203" pitchFamily="34" charset="0"/>
                          <a:cs typeface="Arial" panose="020B0604020202020204" pitchFamily="34" charset="0"/>
                        </a:rPr>
                        <a:t>4</a:t>
                      </a:r>
                      <a:endParaRPr lang="en-IN" sz="2400" b="1" i="0" u="none" strike="noStrike" dirty="0">
                        <a:solidFill>
                          <a:srgbClr val="FF0000"/>
                        </a:solidFill>
                        <a:effectLst/>
                        <a:latin typeface="Gill Sans MT" panose="020B0502020104020203" pitchFamily="34" charset="0"/>
                        <a:cs typeface="Arial" panose="020B0604020202020204" pitchFamily="34" charset="0"/>
                      </a:endParaRPr>
                    </a:p>
                  </a:txBody>
                  <a:tcPr marL="7144" marR="7144" marT="714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b"/>
                      <a:r>
                        <a:rPr lang="en-US" sz="2400" b="1" i="0" u="none" strike="noStrike" dirty="0" smtClean="0">
                          <a:solidFill>
                            <a:srgbClr val="FF0000"/>
                          </a:solidFill>
                          <a:effectLst/>
                          <a:latin typeface="Gill Sans MT" panose="020B0502020104020203" pitchFamily="34" charset="0"/>
                          <a:cs typeface="Arial" panose="020B0604020202020204" pitchFamily="34" charset="0"/>
                        </a:rPr>
                        <a:t>57</a:t>
                      </a:r>
                      <a:endParaRPr lang="en-IN" sz="2400" b="1" i="0" u="none" strike="noStrike" dirty="0">
                        <a:solidFill>
                          <a:srgbClr val="FF0000"/>
                        </a:solidFill>
                        <a:effectLst/>
                        <a:latin typeface="Gill Sans MT" panose="020B0502020104020203" pitchFamily="34" charset="0"/>
                        <a:cs typeface="Arial" panose="020B0604020202020204" pitchFamily="34" charset="0"/>
                      </a:endParaRPr>
                    </a:p>
                  </a:txBody>
                  <a:tcPr marL="7144" marR="7144" marT="714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fontAlgn="b"/>
                      <a:r>
                        <a:rPr lang="en-US" sz="2400" b="1" i="0" u="none" strike="noStrike" dirty="0" smtClean="0">
                          <a:solidFill>
                            <a:srgbClr val="FF0000"/>
                          </a:solidFill>
                          <a:effectLst/>
                          <a:latin typeface="Gill Sans MT" panose="020B0502020104020203" pitchFamily="34" charset="0"/>
                          <a:cs typeface="Arial" panose="020B0604020202020204" pitchFamily="34" charset="0"/>
                        </a:rPr>
                        <a:t>97</a:t>
                      </a:r>
                      <a:endParaRPr lang="en-IN" sz="2400" b="1" i="0" u="none" strike="noStrike" dirty="0">
                        <a:solidFill>
                          <a:srgbClr val="FF0000"/>
                        </a:solidFill>
                        <a:effectLst/>
                        <a:latin typeface="Gill Sans MT" panose="020B0502020104020203" pitchFamily="34" charset="0"/>
                        <a:cs typeface="Arial" panose="020B0604020202020204" pitchFamily="34" charset="0"/>
                      </a:endParaRPr>
                    </a:p>
                  </a:txBody>
                  <a:tcPr marL="7144" marR="7144" marT="7144"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197717382"/>
                  </a:ext>
                </a:extLst>
              </a:tr>
            </a:tbl>
          </a:graphicData>
        </a:graphic>
      </p:graphicFrame>
    </p:spTree>
    <p:extLst>
      <p:ext uri="{BB962C8B-B14F-4D97-AF65-F5344CB8AC3E}">
        <p14:creationId xmlns:p14="http://schemas.microsoft.com/office/powerpoint/2010/main" val="4393574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0" y="2586038"/>
            <a:ext cx="10972800" cy="1143000"/>
          </a:xfrm>
        </p:spPr>
        <p:txBody>
          <a:bodyPr>
            <a:normAutofit/>
          </a:bodyPr>
          <a:lstStyle/>
          <a:p>
            <a:r>
              <a:rPr lang="en-US" sz="4800" b="1" dirty="0" smtClean="0"/>
              <a:t>Best Practices</a:t>
            </a:r>
            <a:endParaRPr lang="en-US" sz="4800" b="1" dirty="0"/>
          </a:p>
        </p:txBody>
      </p:sp>
      <p:sp>
        <p:nvSpPr>
          <p:cNvPr id="4" name="Slide Number Placeholder 3"/>
          <p:cNvSpPr>
            <a:spLocks noGrp="1"/>
          </p:cNvSpPr>
          <p:nvPr>
            <p:ph type="sldNum" sz="quarter" idx="10"/>
          </p:nvPr>
        </p:nvSpPr>
        <p:spPr/>
        <p:txBody>
          <a:bodyPr/>
          <a:lstStyle/>
          <a:p>
            <a:pPr fontAlgn="base">
              <a:spcBef>
                <a:spcPct val="0"/>
              </a:spcBef>
              <a:spcAft>
                <a:spcPct val="0"/>
              </a:spcAft>
            </a:pPr>
            <a:fld id="{09C4741C-1513-445B-8E8E-CEDDDFEC9D37}" type="slidenum">
              <a:rPr lang="en-US" altLang="en-US" smtClean="0">
                <a:solidFill>
                  <a:srgbClr val="002A6C"/>
                </a:solidFill>
                <a:cs typeface="Arial" panose="020B0604020202020204" pitchFamily="34" charset="0"/>
              </a:rPr>
              <a:pPr fontAlgn="base">
                <a:spcBef>
                  <a:spcPct val="0"/>
                </a:spcBef>
                <a:spcAft>
                  <a:spcPct val="0"/>
                </a:spcAft>
              </a:pPr>
              <a:t>5</a:t>
            </a:fld>
            <a:endParaRPr lang="en-US" altLang="en-US">
              <a:solidFill>
                <a:srgbClr val="002A6C"/>
              </a:solidFill>
              <a:cs typeface="Arial" panose="020B0604020202020204" pitchFamily="34" charset="0"/>
            </a:endParaRPr>
          </a:p>
        </p:txBody>
      </p:sp>
    </p:spTree>
    <p:extLst>
      <p:ext uri="{BB962C8B-B14F-4D97-AF65-F5344CB8AC3E}">
        <p14:creationId xmlns:p14="http://schemas.microsoft.com/office/powerpoint/2010/main" val="23084344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689770" cy="1143000"/>
          </a:xfrm>
        </p:spPr>
        <p:txBody>
          <a:bodyPr>
            <a:normAutofit/>
          </a:bodyPr>
          <a:lstStyle/>
          <a:p>
            <a:r>
              <a:rPr lang="en-US" sz="3600" b="1" dirty="0"/>
              <a:t>Best practices in HWCs of Arunachal Pradesh </a:t>
            </a:r>
            <a:endParaRPr lang="en-IN" sz="3600" b="1" dirty="0"/>
          </a:p>
        </p:txBody>
      </p:sp>
      <p:sp>
        <p:nvSpPr>
          <p:cNvPr id="3" name="Content Placeholder 2"/>
          <p:cNvSpPr>
            <a:spLocks noGrp="1"/>
          </p:cNvSpPr>
          <p:nvPr>
            <p:ph sz="half" idx="1"/>
          </p:nvPr>
        </p:nvSpPr>
        <p:spPr>
          <a:xfrm>
            <a:off x="609599" y="1600206"/>
            <a:ext cx="11081658" cy="4591588"/>
          </a:xfrm>
        </p:spPr>
        <p:txBody>
          <a:bodyPr/>
          <a:lstStyle/>
          <a:p>
            <a:pPr marL="0" indent="0">
              <a:buNone/>
            </a:pPr>
            <a:r>
              <a:rPr lang="en-US" sz="2400" b="1" dirty="0" smtClean="0">
                <a:solidFill>
                  <a:srgbClr val="FF0000"/>
                </a:solidFill>
              </a:rPr>
              <a:t>District level </a:t>
            </a:r>
          </a:p>
          <a:p>
            <a:r>
              <a:rPr lang="en-US" sz="2400" dirty="0" smtClean="0"/>
              <a:t>Namsai district - Fixed (Dedicated )day services and HWC Bags in HWCs</a:t>
            </a:r>
          </a:p>
          <a:p>
            <a:r>
              <a:rPr lang="en-US" sz="2400" dirty="0" smtClean="0"/>
              <a:t>Papum </a:t>
            </a:r>
            <a:r>
              <a:rPr lang="en-US" sz="2400" dirty="0"/>
              <a:t>Pare / Itanagar Capital Complex </a:t>
            </a:r>
            <a:r>
              <a:rPr lang="en-US" sz="2400" dirty="0" smtClean="0"/>
              <a:t>districts-Customized IEC materials &amp; HWC monitoring team  </a:t>
            </a:r>
          </a:p>
          <a:p>
            <a:r>
              <a:rPr lang="en-US" sz="2400" dirty="0"/>
              <a:t>East </a:t>
            </a:r>
            <a:r>
              <a:rPr lang="en-US" sz="2400" dirty="0" err="1"/>
              <a:t>Kameng</a:t>
            </a:r>
            <a:r>
              <a:rPr lang="en-US" sz="2400" dirty="0"/>
              <a:t> </a:t>
            </a:r>
            <a:r>
              <a:rPr lang="en-US" sz="2400" dirty="0" smtClean="0"/>
              <a:t>District - Bike ambulance in HWC</a:t>
            </a:r>
          </a:p>
          <a:p>
            <a:r>
              <a:rPr lang="en-US" sz="2400" dirty="0" smtClean="0"/>
              <a:t>Tawang District - Wellness activities and </a:t>
            </a:r>
            <a:r>
              <a:rPr lang="en-US" sz="2400" dirty="0"/>
              <a:t>Quality branding works at HWCs </a:t>
            </a:r>
            <a:endParaRPr lang="en-US" sz="2400" dirty="0" smtClean="0"/>
          </a:p>
          <a:p>
            <a:pPr marL="0" indent="0">
              <a:buNone/>
            </a:pPr>
            <a:r>
              <a:rPr lang="en-US" sz="2400" b="1" dirty="0" smtClean="0">
                <a:solidFill>
                  <a:srgbClr val="FF0000"/>
                </a:solidFill>
              </a:rPr>
              <a:t>State level</a:t>
            </a:r>
          </a:p>
          <a:p>
            <a:r>
              <a:rPr lang="en-US" sz="2400" dirty="0"/>
              <a:t>Integrated Monitoring and Supervision of </a:t>
            </a:r>
            <a:r>
              <a:rPr lang="en-US" sz="2400" dirty="0" smtClean="0"/>
              <a:t>Health Facilities</a:t>
            </a:r>
            <a:endParaRPr lang="en-US" dirty="0" smtClean="0"/>
          </a:p>
          <a:p>
            <a:endParaRPr lang="en-IN" dirty="0"/>
          </a:p>
        </p:txBody>
      </p:sp>
      <p:sp>
        <p:nvSpPr>
          <p:cNvPr id="5" name="Slide Number Placeholder 4"/>
          <p:cNvSpPr>
            <a:spLocks noGrp="1"/>
          </p:cNvSpPr>
          <p:nvPr>
            <p:ph type="sldNum" sz="quarter" idx="10"/>
          </p:nvPr>
        </p:nvSpPr>
        <p:spPr/>
        <p:txBody>
          <a:bodyPr/>
          <a:lstStyle/>
          <a:p>
            <a:pPr fontAlgn="base">
              <a:spcBef>
                <a:spcPct val="0"/>
              </a:spcBef>
              <a:spcAft>
                <a:spcPct val="0"/>
              </a:spcAft>
            </a:pPr>
            <a:fld id="{3176592A-DAA4-48C6-8DC1-34BEDBEAB492}" type="slidenum">
              <a:rPr lang="en-US" altLang="en-US" smtClean="0">
                <a:solidFill>
                  <a:srgbClr val="002A6C"/>
                </a:solidFill>
                <a:cs typeface="Arial" panose="020B0604020202020204" pitchFamily="34" charset="0"/>
              </a:rPr>
              <a:pPr fontAlgn="base">
                <a:spcBef>
                  <a:spcPct val="0"/>
                </a:spcBef>
                <a:spcAft>
                  <a:spcPct val="0"/>
                </a:spcAft>
              </a:pPr>
              <a:t>6</a:t>
            </a:fld>
            <a:endParaRPr lang="en-US" altLang="en-US">
              <a:solidFill>
                <a:srgbClr val="002A6C"/>
              </a:solidFill>
              <a:cs typeface="Arial" panose="020B0604020202020204" pitchFamily="34" charset="0"/>
            </a:endParaRPr>
          </a:p>
        </p:txBody>
      </p:sp>
    </p:spTree>
    <p:extLst>
      <p:ext uri="{BB962C8B-B14F-4D97-AF65-F5344CB8AC3E}">
        <p14:creationId xmlns:p14="http://schemas.microsoft.com/office/powerpoint/2010/main" val="41314712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8643" y="0"/>
            <a:ext cx="11800114" cy="901700"/>
          </a:xfrm>
        </p:spPr>
        <p:txBody>
          <a:bodyPr>
            <a:noAutofit/>
          </a:bodyPr>
          <a:lstStyle/>
          <a:p>
            <a:r>
              <a:rPr lang="en-US" sz="3200" b="1" dirty="0" smtClean="0"/>
              <a:t>Fixed Day Services – Namsai District </a:t>
            </a:r>
            <a:endParaRPr lang="en-US" sz="3200" b="1" dirty="0"/>
          </a:p>
        </p:txBody>
      </p:sp>
      <p:graphicFrame>
        <p:nvGraphicFramePr>
          <p:cNvPr id="6" name="Content Placeholder 5"/>
          <p:cNvGraphicFramePr>
            <a:graphicFrameLocks noGrp="1"/>
          </p:cNvGraphicFramePr>
          <p:nvPr>
            <p:ph sz="half" idx="1"/>
            <p:extLst>
              <p:ext uri="{D42A27DB-BD31-4B8C-83A1-F6EECF244321}">
                <p14:modId xmlns:p14="http://schemas.microsoft.com/office/powerpoint/2010/main" val="1980861580"/>
              </p:ext>
            </p:extLst>
          </p:nvPr>
        </p:nvGraphicFramePr>
        <p:xfrm>
          <a:off x="502227" y="940761"/>
          <a:ext cx="11212945" cy="5441819"/>
        </p:xfrm>
        <a:graphic>
          <a:graphicData uri="http://schemas.openxmlformats.org/drawingml/2006/table">
            <a:tbl>
              <a:tblPr firstRow="1" bandRow="1">
                <a:tableStyleId>{5C22544A-7EE6-4342-B048-85BDC9FD1C3A}</a:tableStyleId>
              </a:tblPr>
              <a:tblGrid>
                <a:gridCol w="11212945">
                  <a:extLst>
                    <a:ext uri="{9D8B030D-6E8A-4147-A177-3AD203B41FA5}">
                      <a16:colId xmlns:a16="http://schemas.microsoft.com/office/drawing/2014/main" val="3000883053"/>
                    </a:ext>
                  </a:extLst>
                </a:gridCol>
              </a:tblGrid>
              <a:tr h="382139">
                <a:tc>
                  <a:txBody>
                    <a:bodyPr/>
                    <a:lstStyle/>
                    <a:p>
                      <a:pPr algn="ctr"/>
                      <a:r>
                        <a:rPr lang="en-US" sz="1800" b="1" dirty="0" smtClean="0">
                          <a:solidFill>
                            <a:srgbClr val="FFFFFF"/>
                          </a:solidFill>
                          <a:latin typeface="Gill Sans MT" panose="020B0502020104020203" pitchFamily="34" charset="0"/>
                          <a:cs typeface="Arial" panose="020B0604020202020204" pitchFamily="34" charset="0"/>
                        </a:rPr>
                        <a:t>Fixed Day Services </a:t>
                      </a:r>
                      <a:endParaRPr lang="en-IN" sz="1800" b="1" dirty="0">
                        <a:solidFill>
                          <a:srgbClr val="FFFFFF"/>
                        </a:solidFill>
                        <a:latin typeface="Gill Sans MT" panose="020B0502020104020203" pitchFamily="34" charset="0"/>
                        <a:cs typeface="Arial" panose="020B0604020202020204" pitchFamily="34" charset="0"/>
                      </a:endParaRPr>
                    </a:p>
                  </a:txBody>
                  <a:tcPr>
                    <a:solidFill>
                      <a:srgbClr val="002060"/>
                    </a:solidFill>
                  </a:tcPr>
                </a:tc>
                <a:extLst>
                  <a:ext uri="{0D108BD9-81ED-4DB2-BD59-A6C34878D82A}">
                    <a16:rowId xmlns:a16="http://schemas.microsoft.com/office/drawing/2014/main" val="3490670681"/>
                  </a:ext>
                </a:extLst>
              </a:tr>
              <a:tr h="5019352">
                <a:tc>
                  <a:txBody>
                    <a:bodyPr/>
                    <a:lstStyle/>
                    <a:p>
                      <a:r>
                        <a:rPr lang="en-US" sz="1800" b="1" kern="1200" dirty="0" smtClean="0">
                          <a:solidFill>
                            <a:schemeClr val="dk1"/>
                          </a:solidFill>
                          <a:effectLst/>
                          <a:latin typeface="Gill Sans MT" panose="020B0502020104020203" pitchFamily="34" charset="0"/>
                          <a:ea typeface="+mn-ea"/>
                          <a:cs typeface="Arial" panose="020B0604020202020204" pitchFamily="34" charset="0"/>
                        </a:rPr>
                        <a:t>Rationale</a:t>
                      </a:r>
                    </a:p>
                    <a:p>
                      <a:pPr marL="0" marR="0" indent="0" algn="l" defTabSz="914400" rtl="0" eaLnBrk="1" fontAlgn="auto" latinLnBrk="0" hangingPunct="1">
                        <a:lnSpc>
                          <a:spcPct val="100000"/>
                        </a:lnSpc>
                        <a:spcBef>
                          <a:spcPts val="0"/>
                        </a:spcBef>
                        <a:spcAft>
                          <a:spcPts val="0"/>
                        </a:spcAft>
                        <a:buClrTx/>
                        <a:buSzTx/>
                        <a:buFontTx/>
                        <a:buNone/>
                        <a:tabLst/>
                        <a:defRPr/>
                      </a:pPr>
                      <a:r>
                        <a:rPr lang="en-US" sz="2000" b="0" kern="1200" baseline="0" dirty="0" smtClean="0">
                          <a:solidFill>
                            <a:schemeClr val="dk1"/>
                          </a:solidFill>
                          <a:latin typeface="Gill Sans MT" panose="020B0502020104020203" pitchFamily="34" charset="0"/>
                          <a:ea typeface="+mn-ea"/>
                          <a:cs typeface="Arial" panose="020B0604020202020204" pitchFamily="34" charset="0"/>
                        </a:rPr>
                        <a:t>To address the gap in equity of service provision for all the major components of CPHC </a:t>
                      </a:r>
                    </a:p>
                    <a:p>
                      <a:pPr lvl="0"/>
                      <a:endParaRPr lang="en-IN" sz="1800" b="1" kern="1200" dirty="0" smtClean="0">
                        <a:solidFill>
                          <a:schemeClr val="accent6">
                            <a:lumMod val="75000"/>
                          </a:schemeClr>
                        </a:solidFill>
                        <a:effectLst/>
                        <a:latin typeface="Gill Sans MT" panose="020B0502020104020203" pitchFamily="34" charset="0"/>
                        <a:ea typeface="+mn-ea"/>
                        <a:cs typeface="Arial" panose="020B0604020202020204" pitchFamily="34" charset="0"/>
                      </a:endParaRPr>
                    </a:p>
                    <a:p>
                      <a:pPr lvl="0"/>
                      <a:r>
                        <a:rPr lang="en-US" sz="1800" b="1" kern="1200" dirty="0" smtClean="0">
                          <a:solidFill>
                            <a:srgbClr val="0070C0"/>
                          </a:solidFill>
                          <a:effectLst/>
                          <a:latin typeface="Gill Sans MT" panose="020B0502020104020203" pitchFamily="34" charset="0"/>
                          <a:ea typeface="+mn-ea"/>
                          <a:cs typeface="Arial" panose="020B0604020202020204" pitchFamily="34" charset="0"/>
                        </a:rPr>
                        <a:t>Dedicated /Fixed day schedule: </a:t>
                      </a:r>
                    </a:p>
                    <a:p>
                      <a:pPr lvl="0"/>
                      <a:endParaRPr lang="en-IN" sz="1800" b="1" kern="1200" dirty="0" smtClean="0">
                        <a:solidFill>
                          <a:schemeClr val="tx1"/>
                        </a:solidFill>
                        <a:effectLst/>
                        <a:latin typeface="Gill Sans MT" panose="020B0502020104020203" pitchFamily="34" charset="0"/>
                        <a:ea typeface="+mn-ea"/>
                        <a:cs typeface="Arial" panose="020B0604020202020204" pitchFamily="34" charset="0"/>
                      </a:endParaRPr>
                    </a:p>
                    <a:p>
                      <a:pPr lvl="0"/>
                      <a:r>
                        <a:rPr lang="en-IN" sz="1800" b="1" kern="1200" dirty="0" smtClean="0">
                          <a:solidFill>
                            <a:schemeClr val="accent6">
                              <a:lumMod val="75000"/>
                            </a:schemeClr>
                          </a:solidFill>
                          <a:effectLst/>
                          <a:latin typeface="Gill Sans MT" panose="020B0502020104020203" pitchFamily="34" charset="0"/>
                          <a:ea typeface="+mn-ea"/>
                          <a:cs typeface="Arial" panose="020B0604020202020204" pitchFamily="34" charset="0"/>
                        </a:rPr>
                        <a:t>Monday –               </a:t>
                      </a:r>
                      <a:r>
                        <a:rPr lang="en-IN" sz="1800" b="1" kern="1200" dirty="0" smtClean="0">
                          <a:solidFill>
                            <a:schemeClr val="tx1"/>
                          </a:solidFill>
                          <a:effectLst/>
                          <a:latin typeface="Gill Sans MT" panose="020B0502020104020203" pitchFamily="34" charset="0"/>
                          <a:ea typeface="+mn-ea"/>
                          <a:cs typeface="Arial" panose="020B0604020202020204" pitchFamily="34" charset="0"/>
                        </a:rPr>
                        <a:t>VHND / Outreach Sessions/ PBS for NCD</a:t>
                      </a:r>
                    </a:p>
                    <a:p>
                      <a:pPr lvl="0"/>
                      <a:r>
                        <a:rPr lang="en-IN" sz="1800" b="1" kern="1200" dirty="0" smtClean="0">
                          <a:solidFill>
                            <a:schemeClr val="accent6">
                              <a:lumMod val="75000"/>
                            </a:schemeClr>
                          </a:solidFill>
                          <a:effectLst/>
                          <a:latin typeface="Gill Sans MT" panose="020B0502020104020203" pitchFamily="34" charset="0"/>
                          <a:ea typeface="+mn-ea"/>
                          <a:cs typeface="Arial" panose="020B0604020202020204" pitchFamily="34" charset="0"/>
                        </a:rPr>
                        <a:t>Tuesday-</a:t>
                      </a:r>
                      <a:r>
                        <a:rPr lang="en-IN" sz="1800" b="1" kern="1200" baseline="0" dirty="0" smtClean="0">
                          <a:solidFill>
                            <a:schemeClr val="accent6">
                              <a:lumMod val="75000"/>
                            </a:schemeClr>
                          </a:solidFill>
                          <a:effectLst/>
                          <a:latin typeface="Gill Sans MT" panose="020B0502020104020203" pitchFamily="34" charset="0"/>
                          <a:ea typeface="+mn-ea"/>
                          <a:cs typeface="Arial" panose="020B0604020202020204" pitchFamily="34" charset="0"/>
                        </a:rPr>
                        <a:t>                </a:t>
                      </a:r>
                      <a:r>
                        <a:rPr lang="en-IN" sz="1800" b="1" kern="1200" dirty="0" smtClean="0">
                          <a:solidFill>
                            <a:schemeClr val="tx1"/>
                          </a:solidFill>
                          <a:effectLst/>
                          <a:latin typeface="Gill Sans MT" panose="020B0502020104020203" pitchFamily="34" charset="0"/>
                          <a:ea typeface="+mn-ea"/>
                          <a:cs typeface="Arial" panose="020B0604020202020204" pitchFamily="34" charset="0"/>
                        </a:rPr>
                        <a:t>Routine Immunization (</a:t>
                      </a:r>
                      <a:r>
                        <a:rPr lang="en-US" sz="1800" b="0" kern="1200" baseline="0" dirty="0" smtClean="0">
                          <a:solidFill>
                            <a:schemeClr val="dk1"/>
                          </a:solidFill>
                          <a:latin typeface="Gill Sans MT" panose="020B0502020104020203" pitchFamily="34" charset="0"/>
                          <a:ea typeface="+mn-ea"/>
                          <a:cs typeface="Arial" panose="020B0604020202020204" pitchFamily="34" charset="0"/>
                        </a:rPr>
                        <a:t>RI)</a:t>
                      </a:r>
                      <a:r>
                        <a:rPr lang="en-IN" sz="1800" b="1" kern="1200" dirty="0" smtClean="0">
                          <a:solidFill>
                            <a:schemeClr val="tx1"/>
                          </a:solidFill>
                          <a:effectLst/>
                          <a:latin typeface="Gill Sans MT" panose="020B0502020104020203" pitchFamily="34" charset="0"/>
                          <a:ea typeface="+mn-ea"/>
                          <a:cs typeface="Arial" panose="020B0604020202020204" pitchFamily="34" charset="0"/>
                        </a:rPr>
                        <a:t>, ANC and Family Planning </a:t>
                      </a:r>
                    </a:p>
                    <a:p>
                      <a:pPr lvl="0"/>
                      <a:r>
                        <a:rPr lang="en-IN" sz="1800" b="1" kern="1200" dirty="0" smtClean="0">
                          <a:solidFill>
                            <a:schemeClr val="accent6">
                              <a:lumMod val="75000"/>
                            </a:schemeClr>
                          </a:solidFill>
                          <a:effectLst/>
                          <a:latin typeface="Gill Sans MT" panose="020B0502020104020203" pitchFamily="34" charset="0"/>
                          <a:ea typeface="+mn-ea"/>
                          <a:cs typeface="Arial" panose="020B0604020202020204" pitchFamily="34" charset="0"/>
                        </a:rPr>
                        <a:t>Wednesday –         </a:t>
                      </a:r>
                      <a:r>
                        <a:rPr lang="en-IN" sz="1800" b="1" kern="1200" dirty="0" smtClean="0">
                          <a:solidFill>
                            <a:schemeClr val="tx1"/>
                          </a:solidFill>
                          <a:effectLst/>
                          <a:latin typeface="Gill Sans MT" panose="020B0502020104020203" pitchFamily="34" charset="0"/>
                          <a:ea typeface="+mn-ea"/>
                          <a:cs typeface="Arial" panose="020B0604020202020204" pitchFamily="34" charset="0"/>
                        </a:rPr>
                        <a:t>VHND / Outreach Sessions/ PBS for NCD</a:t>
                      </a:r>
                    </a:p>
                    <a:p>
                      <a:pPr lvl="0"/>
                      <a:r>
                        <a:rPr lang="en-IN" sz="1800" b="1" kern="1200" dirty="0" smtClean="0">
                          <a:solidFill>
                            <a:schemeClr val="accent6">
                              <a:lumMod val="75000"/>
                            </a:schemeClr>
                          </a:solidFill>
                          <a:effectLst/>
                          <a:latin typeface="Gill Sans MT" panose="020B0502020104020203" pitchFamily="34" charset="0"/>
                          <a:ea typeface="+mn-ea"/>
                          <a:cs typeface="Arial" panose="020B0604020202020204" pitchFamily="34" charset="0"/>
                        </a:rPr>
                        <a:t>Thursday –             </a:t>
                      </a:r>
                      <a:r>
                        <a:rPr lang="en-IN" sz="1800" b="1" kern="1200" dirty="0" smtClean="0">
                          <a:solidFill>
                            <a:schemeClr val="tx1"/>
                          </a:solidFill>
                          <a:effectLst/>
                          <a:latin typeface="Gill Sans MT" panose="020B0502020104020203" pitchFamily="34" charset="0"/>
                          <a:ea typeface="+mn-ea"/>
                          <a:cs typeface="Arial" panose="020B0604020202020204" pitchFamily="34" charset="0"/>
                        </a:rPr>
                        <a:t>NCD Screening day </a:t>
                      </a:r>
                    </a:p>
                    <a:p>
                      <a:pPr lvl="0"/>
                      <a:r>
                        <a:rPr lang="en-IN" sz="1800" b="1" kern="1200" dirty="0" smtClean="0">
                          <a:solidFill>
                            <a:schemeClr val="accent6">
                              <a:lumMod val="75000"/>
                            </a:schemeClr>
                          </a:solidFill>
                          <a:effectLst/>
                          <a:latin typeface="Gill Sans MT" panose="020B0502020104020203" pitchFamily="34" charset="0"/>
                          <a:ea typeface="+mn-ea"/>
                          <a:cs typeface="Arial" panose="020B0604020202020204" pitchFamily="34" charset="0"/>
                        </a:rPr>
                        <a:t>Friday-                    </a:t>
                      </a:r>
                      <a:r>
                        <a:rPr lang="en-IN" sz="1800" b="1" kern="1200" dirty="0" smtClean="0">
                          <a:solidFill>
                            <a:schemeClr val="tx1"/>
                          </a:solidFill>
                          <a:effectLst/>
                          <a:latin typeface="Gill Sans MT" panose="020B0502020104020203" pitchFamily="34" charset="0"/>
                          <a:ea typeface="+mn-ea"/>
                          <a:cs typeface="Arial" panose="020B0604020202020204" pitchFamily="34" charset="0"/>
                        </a:rPr>
                        <a:t>Wellness / Health Promotion activities</a:t>
                      </a:r>
                    </a:p>
                    <a:p>
                      <a:pPr lvl="0"/>
                      <a:r>
                        <a:rPr lang="en-IN" sz="1800" b="1" kern="1200" dirty="0" smtClean="0">
                          <a:solidFill>
                            <a:schemeClr val="accent6">
                              <a:lumMod val="75000"/>
                            </a:schemeClr>
                          </a:solidFill>
                          <a:effectLst/>
                          <a:latin typeface="Gill Sans MT" panose="020B0502020104020203" pitchFamily="34" charset="0"/>
                          <a:ea typeface="+mn-ea"/>
                          <a:cs typeface="Arial" panose="020B0604020202020204" pitchFamily="34" charset="0"/>
                        </a:rPr>
                        <a:t>Saturday -              </a:t>
                      </a:r>
                      <a:r>
                        <a:rPr lang="en-IN" sz="1800" b="1" kern="1200" dirty="0" smtClean="0">
                          <a:solidFill>
                            <a:schemeClr val="tx1"/>
                          </a:solidFill>
                          <a:effectLst/>
                          <a:latin typeface="Gill Sans MT" panose="020B0502020104020203" pitchFamily="34" charset="0"/>
                          <a:ea typeface="+mn-ea"/>
                          <a:cs typeface="Arial" panose="020B0604020202020204" pitchFamily="34" charset="0"/>
                        </a:rPr>
                        <a:t>Routine Immunization, ANC and Family Planning</a:t>
                      </a:r>
                    </a:p>
                    <a:p>
                      <a:pPr lvl="0"/>
                      <a:endParaRPr lang="en-IN" sz="1800" b="1" kern="1200" dirty="0" smtClean="0">
                        <a:solidFill>
                          <a:schemeClr val="dk1"/>
                        </a:solidFill>
                        <a:effectLst/>
                        <a:latin typeface="Gill Sans MT" panose="020B0502020104020203" pitchFamily="34" charset="0"/>
                        <a:ea typeface="+mn-ea"/>
                        <a:cs typeface="Arial" panose="020B0604020202020204" pitchFamily="34" charset="0"/>
                      </a:endParaRPr>
                    </a:p>
                    <a:p>
                      <a:r>
                        <a:rPr lang="en-US" sz="1800" b="1" kern="1200" dirty="0" smtClean="0">
                          <a:solidFill>
                            <a:srgbClr val="0070C0"/>
                          </a:solidFill>
                          <a:effectLst/>
                          <a:latin typeface="Gill Sans MT" panose="020B0502020104020203" pitchFamily="34" charset="0"/>
                          <a:ea typeface="+mn-ea"/>
                          <a:cs typeface="Arial" panose="020B0604020202020204" pitchFamily="34" charset="0"/>
                        </a:rPr>
                        <a:t>Expected Outcomes:  </a:t>
                      </a:r>
                      <a:endParaRPr lang="en-IN" sz="1800" b="1" kern="1200" dirty="0" smtClean="0">
                        <a:solidFill>
                          <a:srgbClr val="0070C0"/>
                        </a:solidFill>
                        <a:effectLst/>
                        <a:latin typeface="Gill Sans MT" panose="020B0502020104020203"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1800" b="0" kern="1200" baseline="0" dirty="0" smtClean="0">
                          <a:solidFill>
                            <a:schemeClr val="dk1"/>
                          </a:solidFill>
                          <a:latin typeface="Gill Sans MT" panose="020B0502020104020203" pitchFamily="34" charset="0"/>
                          <a:ea typeface="+mn-ea"/>
                          <a:cs typeface="Arial" panose="020B0604020202020204" pitchFamily="34" charset="0"/>
                        </a:rPr>
                        <a:t>Increased in OPD attendance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1800" b="0" kern="1200" baseline="0" dirty="0" smtClean="0">
                          <a:solidFill>
                            <a:schemeClr val="dk1"/>
                          </a:solidFill>
                          <a:latin typeface="Gill Sans MT" panose="020B0502020104020203" pitchFamily="34" charset="0"/>
                          <a:ea typeface="+mn-ea"/>
                          <a:cs typeface="Arial" panose="020B0604020202020204" pitchFamily="34" charset="0"/>
                        </a:rPr>
                        <a:t>NCD screening prioritized and expected to cover the </a:t>
                      </a:r>
                      <a:r>
                        <a:rPr lang="en-IN" sz="1800" b="0" kern="1200" baseline="0" smtClean="0">
                          <a:solidFill>
                            <a:schemeClr val="dk1"/>
                          </a:solidFill>
                          <a:latin typeface="Gill Sans MT" panose="020B0502020104020203" pitchFamily="34" charset="0"/>
                          <a:ea typeface="+mn-ea"/>
                          <a:cs typeface="Arial" panose="020B0604020202020204" pitchFamily="34" charset="0"/>
                        </a:rPr>
                        <a:t>targeted population</a:t>
                      </a:r>
                      <a:endParaRPr lang="en-IN" sz="1800" b="0" kern="1200" baseline="0" dirty="0" smtClean="0">
                        <a:solidFill>
                          <a:schemeClr val="dk1"/>
                        </a:solidFill>
                        <a:latin typeface="Gill Sans MT" panose="020B0502020104020203"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1800" b="0" kern="1200" baseline="0" dirty="0" smtClean="0">
                          <a:solidFill>
                            <a:schemeClr val="dk1"/>
                          </a:solidFill>
                          <a:latin typeface="Gill Sans MT" panose="020B0502020104020203" pitchFamily="34" charset="0"/>
                          <a:ea typeface="+mn-ea"/>
                          <a:cs typeface="Arial" panose="020B0604020202020204" pitchFamily="34" charset="0"/>
                        </a:rPr>
                        <a:t>Complete ANC and Immunization coverage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1800" b="0" kern="1200" baseline="0" dirty="0" smtClean="0">
                          <a:solidFill>
                            <a:schemeClr val="dk1"/>
                          </a:solidFill>
                          <a:latin typeface="Gill Sans MT" panose="020B0502020104020203" pitchFamily="34" charset="0"/>
                          <a:ea typeface="+mn-ea"/>
                          <a:cs typeface="Arial" panose="020B0604020202020204" pitchFamily="34" charset="0"/>
                        </a:rPr>
                        <a:t>VHND as scheduled   </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kern="1200" baseline="0" dirty="0" smtClean="0">
                          <a:solidFill>
                            <a:schemeClr val="dk1"/>
                          </a:solidFill>
                          <a:latin typeface="Gill Sans MT" panose="020B0502020104020203" pitchFamily="34" charset="0"/>
                          <a:ea typeface="+mn-ea"/>
                          <a:cs typeface="Arial" panose="020B0604020202020204" pitchFamily="34" charset="0"/>
                        </a:rPr>
                        <a:t>Mapping/ Line listing of ANC and RI beneficiaries </a:t>
                      </a:r>
                      <a:endParaRPr lang="en-IN" sz="1800" b="0" kern="1200" baseline="0" dirty="0">
                        <a:solidFill>
                          <a:schemeClr val="dk1"/>
                        </a:solidFill>
                        <a:latin typeface="Gill Sans MT" panose="020B0502020104020203" pitchFamily="34" charset="0"/>
                        <a:ea typeface="+mn-ea"/>
                        <a:cs typeface="+mn-cs"/>
                      </a:endParaRPr>
                    </a:p>
                  </a:txBody>
                  <a:tcPr>
                    <a:solidFill>
                      <a:schemeClr val="accent5">
                        <a:lumMod val="40000"/>
                        <a:lumOff val="60000"/>
                      </a:schemeClr>
                    </a:solidFill>
                  </a:tcPr>
                </a:tc>
                <a:extLst>
                  <a:ext uri="{0D108BD9-81ED-4DB2-BD59-A6C34878D82A}">
                    <a16:rowId xmlns:a16="http://schemas.microsoft.com/office/drawing/2014/main" val="152979222"/>
                  </a:ext>
                </a:extLst>
              </a:tr>
            </a:tbl>
          </a:graphicData>
        </a:graphic>
      </p:graphicFrame>
      <p:sp>
        <p:nvSpPr>
          <p:cNvPr id="5" name="Slide Number Placeholder 4"/>
          <p:cNvSpPr>
            <a:spLocks noGrp="1"/>
          </p:cNvSpPr>
          <p:nvPr>
            <p:ph type="sldNum" sz="quarter" idx="10"/>
          </p:nvPr>
        </p:nvSpPr>
        <p:spPr/>
        <p:txBody>
          <a:bodyPr/>
          <a:lstStyle/>
          <a:p>
            <a:pPr fontAlgn="base">
              <a:spcBef>
                <a:spcPct val="0"/>
              </a:spcBef>
              <a:spcAft>
                <a:spcPct val="0"/>
              </a:spcAft>
            </a:pPr>
            <a:fld id="{3176592A-DAA4-48C6-8DC1-34BEDBEAB492}" type="slidenum">
              <a:rPr lang="en-US" altLang="en-US" smtClean="0">
                <a:solidFill>
                  <a:srgbClr val="002A6C"/>
                </a:solidFill>
                <a:cs typeface="Arial" panose="020B0604020202020204" pitchFamily="34" charset="0"/>
              </a:rPr>
              <a:pPr fontAlgn="base">
                <a:spcBef>
                  <a:spcPct val="0"/>
                </a:spcBef>
                <a:spcAft>
                  <a:spcPct val="0"/>
                </a:spcAft>
              </a:pPr>
              <a:t>7</a:t>
            </a:fld>
            <a:endParaRPr lang="en-US" altLang="en-US">
              <a:solidFill>
                <a:srgbClr val="002A6C"/>
              </a:solidFill>
              <a:cs typeface="Arial" panose="020B0604020202020204" pitchFamily="34" charset="0"/>
            </a:endParaRPr>
          </a:p>
        </p:txBody>
      </p:sp>
    </p:spTree>
    <p:extLst>
      <p:ext uri="{BB962C8B-B14F-4D97-AF65-F5344CB8AC3E}">
        <p14:creationId xmlns:p14="http://schemas.microsoft.com/office/powerpoint/2010/main" val="35378322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942" y="13950"/>
            <a:ext cx="11800114" cy="556248"/>
          </a:xfrm>
        </p:spPr>
        <p:txBody>
          <a:bodyPr>
            <a:noAutofit/>
          </a:bodyPr>
          <a:lstStyle/>
          <a:p>
            <a:r>
              <a:rPr lang="en-US" sz="3200" b="1" dirty="0" smtClean="0"/>
              <a:t>HWC Field Bags - Namsai district</a:t>
            </a:r>
            <a:endParaRPr lang="en-US" sz="3200" b="1" dirty="0"/>
          </a:p>
        </p:txBody>
      </p:sp>
      <p:sp>
        <p:nvSpPr>
          <p:cNvPr id="5" name="Slide Number Placeholder 4"/>
          <p:cNvSpPr>
            <a:spLocks noGrp="1"/>
          </p:cNvSpPr>
          <p:nvPr>
            <p:ph type="sldNum" sz="quarter" idx="10"/>
          </p:nvPr>
        </p:nvSpPr>
        <p:spPr/>
        <p:txBody>
          <a:bodyPr/>
          <a:lstStyle/>
          <a:p>
            <a:pPr fontAlgn="base">
              <a:spcBef>
                <a:spcPct val="0"/>
              </a:spcBef>
              <a:spcAft>
                <a:spcPct val="0"/>
              </a:spcAft>
            </a:pPr>
            <a:fld id="{3176592A-DAA4-48C6-8DC1-34BEDBEAB492}" type="slidenum">
              <a:rPr lang="en-US" altLang="en-US" smtClean="0">
                <a:solidFill>
                  <a:srgbClr val="002A6C"/>
                </a:solidFill>
                <a:cs typeface="Arial" panose="020B0604020202020204" pitchFamily="34" charset="0"/>
              </a:rPr>
              <a:pPr fontAlgn="base">
                <a:spcBef>
                  <a:spcPct val="0"/>
                </a:spcBef>
                <a:spcAft>
                  <a:spcPct val="0"/>
                </a:spcAft>
              </a:pPr>
              <a:t>8</a:t>
            </a:fld>
            <a:endParaRPr lang="en-US" altLang="en-US">
              <a:solidFill>
                <a:srgbClr val="002A6C"/>
              </a:solidFill>
              <a:cs typeface="Arial" panose="020B0604020202020204" pitchFamily="34" charset="0"/>
            </a:endParaRPr>
          </a:p>
        </p:txBody>
      </p:sp>
      <p:graphicFrame>
        <p:nvGraphicFramePr>
          <p:cNvPr id="9" name="Content Placeholder 5"/>
          <p:cNvGraphicFramePr>
            <a:graphicFrameLocks noGrp="1"/>
          </p:cNvGraphicFramePr>
          <p:nvPr>
            <p:ph sz="half" idx="1"/>
            <p:extLst>
              <p:ext uri="{D42A27DB-BD31-4B8C-83A1-F6EECF244321}">
                <p14:modId xmlns:p14="http://schemas.microsoft.com/office/powerpoint/2010/main" val="1945899889"/>
              </p:ext>
            </p:extLst>
          </p:nvPr>
        </p:nvGraphicFramePr>
        <p:xfrm>
          <a:off x="195942" y="750470"/>
          <a:ext cx="11800113" cy="5701130"/>
        </p:xfrm>
        <a:graphic>
          <a:graphicData uri="http://schemas.openxmlformats.org/drawingml/2006/table">
            <a:tbl>
              <a:tblPr firstRow="1" bandRow="1">
                <a:tableStyleId>{5C22544A-7EE6-4342-B048-85BDC9FD1C3A}</a:tableStyleId>
              </a:tblPr>
              <a:tblGrid>
                <a:gridCol w="11800113">
                  <a:extLst>
                    <a:ext uri="{9D8B030D-6E8A-4147-A177-3AD203B41FA5}">
                      <a16:colId xmlns:a16="http://schemas.microsoft.com/office/drawing/2014/main" val="3000883053"/>
                    </a:ext>
                  </a:extLst>
                </a:gridCol>
              </a:tblGrid>
              <a:tr h="364893">
                <a:tc>
                  <a:txBody>
                    <a:bodyPr/>
                    <a:lstStyle/>
                    <a:p>
                      <a:pPr algn="ctr"/>
                      <a:r>
                        <a:rPr lang="en-US" sz="1600" b="1" dirty="0" smtClean="0">
                          <a:solidFill>
                            <a:srgbClr val="FFFFFF"/>
                          </a:solidFill>
                          <a:latin typeface="Gill Sans MT" panose="020B0502020104020203" pitchFamily="34" charset="0"/>
                          <a:cs typeface="Arial" panose="020B0604020202020204" pitchFamily="34" charset="0"/>
                        </a:rPr>
                        <a:t>HWC Field Bags in HWCs </a:t>
                      </a:r>
                      <a:endParaRPr lang="en-IN" sz="1600" b="1" dirty="0">
                        <a:solidFill>
                          <a:srgbClr val="FFFFFF"/>
                        </a:solidFill>
                        <a:latin typeface="Gill Sans MT" panose="020B0502020104020203" pitchFamily="34" charset="0"/>
                        <a:cs typeface="Arial" panose="020B0604020202020204" pitchFamily="34" charset="0"/>
                      </a:endParaRPr>
                    </a:p>
                  </a:txBody>
                  <a:tcPr>
                    <a:solidFill>
                      <a:srgbClr val="002060"/>
                    </a:solidFill>
                  </a:tcPr>
                </a:tc>
                <a:extLst>
                  <a:ext uri="{0D108BD9-81ED-4DB2-BD59-A6C34878D82A}">
                    <a16:rowId xmlns:a16="http://schemas.microsoft.com/office/drawing/2014/main" val="3490670681"/>
                  </a:ext>
                </a:extLst>
              </a:tr>
              <a:tr h="5336237">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600" b="1" dirty="0" smtClean="0">
                          <a:latin typeface="Gill Sans MT" panose="020B0502020104020203" pitchFamily="34" charset="0"/>
                          <a:cs typeface="Arial" panose="020B0604020202020204" pitchFamily="34" charset="0"/>
                        </a:rPr>
                        <a:t>Rationale</a:t>
                      </a:r>
                    </a:p>
                    <a:p>
                      <a:pPr marL="0" marR="0" indent="0" algn="l" defTabSz="685800" rtl="0" eaLnBrk="1" fontAlgn="auto" latinLnBrk="0" hangingPunct="1">
                        <a:lnSpc>
                          <a:spcPct val="100000"/>
                        </a:lnSpc>
                        <a:spcBef>
                          <a:spcPts val="0"/>
                        </a:spcBef>
                        <a:spcAft>
                          <a:spcPts val="0"/>
                        </a:spcAft>
                        <a:buClrTx/>
                        <a:buSzTx/>
                        <a:buFontTx/>
                        <a:buNone/>
                        <a:tabLst/>
                        <a:defRPr/>
                      </a:pPr>
                      <a:r>
                        <a:rPr lang="en-US" sz="1600" b="1" dirty="0" smtClean="0">
                          <a:latin typeface="Gill Sans MT" panose="020B0502020104020203" pitchFamily="34" charset="0"/>
                          <a:cs typeface="Arial" panose="020B0604020202020204" pitchFamily="34" charset="0"/>
                        </a:rPr>
                        <a:t>To improve availability</a:t>
                      </a:r>
                      <a:r>
                        <a:rPr lang="en-US" sz="1600" b="1" baseline="0" dirty="0" smtClean="0">
                          <a:latin typeface="Gill Sans MT" panose="020B0502020104020203" pitchFamily="34" charset="0"/>
                          <a:cs typeface="Arial" panose="020B0604020202020204" pitchFamily="34" charset="0"/>
                        </a:rPr>
                        <a:t> of logistics/diagnostics for field activities of HWC-SCs </a:t>
                      </a:r>
                      <a:endParaRPr lang="en-IN" sz="1600" b="1" dirty="0" smtClean="0">
                        <a:latin typeface="Gill Sans MT" panose="020B0502020104020203" pitchFamily="34" charset="0"/>
                        <a:cs typeface="Arial" panose="020B0604020202020204" pitchFamily="34" charset="0"/>
                      </a:endParaRPr>
                    </a:p>
                    <a:p>
                      <a:pPr marL="0" marR="0" indent="0" algn="l" defTabSz="685800" rtl="0" eaLnBrk="1" fontAlgn="auto" latinLnBrk="0" hangingPunct="1">
                        <a:lnSpc>
                          <a:spcPct val="100000"/>
                        </a:lnSpc>
                        <a:spcBef>
                          <a:spcPts val="0"/>
                        </a:spcBef>
                        <a:spcAft>
                          <a:spcPts val="0"/>
                        </a:spcAft>
                        <a:buClrTx/>
                        <a:buSzTx/>
                        <a:buFontTx/>
                        <a:buNone/>
                        <a:tabLst/>
                        <a:defRPr/>
                      </a:pPr>
                      <a:endParaRPr lang="en-IN" sz="1600" b="1" dirty="0" smtClean="0">
                        <a:latin typeface="Gill Sans MT" panose="020B0502020104020203" pitchFamily="34" charset="0"/>
                        <a:cs typeface="Arial" panose="020B0604020202020204" pitchFamily="34" charset="0"/>
                      </a:endParaRPr>
                    </a:p>
                    <a:p>
                      <a:pPr marL="0" marR="0" indent="0" algn="l" defTabSz="685800" rtl="0" eaLnBrk="1" fontAlgn="auto" latinLnBrk="0" hangingPunct="1">
                        <a:lnSpc>
                          <a:spcPct val="100000"/>
                        </a:lnSpc>
                        <a:spcBef>
                          <a:spcPts val="0"/>
                        </a:spcBef>
                        <a:spcAft>
                          <a:spcPts val="0"/>
                        </a:spcAft>
                        <a:buClrTx/>
                        <a:buSzTx/>
                        <a:buFontTx/>
                        <a:buNone/>
                        <a:tabLst/>
                        <a:defRPr/>
                      </a:pPr>
                      <a:r>
                        <a:rPr lang="en-IN" sz="1600" b="1" kern="1200" baseline="0" dirty="0" smtClean="0">
                          <a:solidFill>
                            <a:srgbClr val="FF0000"/>
                          </a:solidFill>
                          <a:latin typeface="Gill Sans MT" panose="020B0502020104020203" pitchFamily="34" charset="0"/>
                          <a:ea typeface="+mn-ea"/>
                          <a:cs typeface="Arial" panose="020B0604020202020204" pitchFamily="34" charset="0"/>
                        </a:rPr>
                        <a:t>ASHA Kits(149 sets) &amp; Bicycles to all ASHAs</a:t>
                      </a:r>
                    </a:p>
                    <a:p>
                      <a:pPr marL="0" marR="0" indent="0" algn="l" defTabSz="685800" rtl="0" eaLnBrk="1" fontAlgn="auto" latinLnBrk="0" hangingPunct="1">
                        <a:lnSpc>
                          <a:spcPct val="100000"/>
                        </a:lnSpc>
                        <a:spcBef>
                          <a:spcPts val="0"/>
                        </a:spcBef>
                        <a:spcAft>
                          <a:spcPts val="0"/>
                        </a:spcAft>
                        <a:buClrTx/>
                        <a:buSzTx/>
                        <a:buFontTx/>
                        <a:buNone/>
                        <a:tabLst/>
                        <a:defRPr/>
                      </a:pPr>
                      <a:endParaRPr lang="en-IN" sz="1600" b="1" kern="1200" baseline="0" dirty="0" smtClean="0">
                        <a:solidFill>
                          <a:schemeClr val="tx1"/>
                        </a:solidFill>
                        <a:latin typeface="Gill Sans MT" panose="020B0502020104020203" pitchFamily="34" charset="0"/>
                        <a:ea typeface="+mn-ea"/>
                        <a:cs typeface="Arial" panose="020B0604020202020204" pitchFamily="34" charset="0"/>
                      </a:endParaRPr>
                    </a:p>
                    <a:p>
                      <a:pPr marL="0" marR="0" indent="0" algn="l" defTabSz="685800" rtl="0" eaLnBrk="1" fontAlgn="auto" latinLnBrk="0" hangingPunct="1">
                        <a:lnSpc>
                          <a:spcPct val="100000"/>
                        </a:lnSpc>
                        <a:spcBef>
                          <a:spcPts val="0"/>
                        </a:spcBef>
                        <a:spcAft>
                          <a:spcPts val="0"/>
                        </a:spcAft>
                        <a:buClrTx/>
                        <a:buSzTx/>
                        <a:buFontTx/>
                        <a:buNone/>
                        <a:tabLst/>
                        <a:defRPr/>
                      </a:pPr>
                      <a:endParaRPr lang="en-IN" sz="1600" b="1" dirty="0" smtClean="0">
                        <a:latin typeface="Gill Sans MT" panose="020B0502020104020203" pitchFamily="34" charset="0"/>
                        <a:cs typeface="Arial" panose="020B0604020202020204" pitchFamily="34" charset="0"/>
                      </a:endParaRPr>
                    </a:p>
                    <a:p>
                      <a:pPr marL="0" marR="0" indent="0" algn="l" defTabSz="685800" rtl="0" eaLnBrk="1" fontAlgn="auto" latinLnBrk="0" hangingPunct="1">
                        <a:lnSpc>
                          <a:spcPct val="100000"/>
                        </a:lnSpc>
                        <a:spcBef>
                          <a:spcPts val="0"/>
                        </a:spcBef>
                        <a:spcAft>
                          <a:spcPts val="0"/>
                        </a:spcAft>
                        <a:buClrTx/>
                        <a:buSzTx/>
                        <a:buFontTx/>
                        <a:buNone/>
                        <a:tabLst/>
                        <a:defRPr/>
                      </a:pPr>
                      <a:endParaRPr lang="en-IN" sz="1600" b="1" dirty="0" smtClean="0">
                        <a:latin typeface="Gill Sans MT" panose="020B0502020104020203" pitchFamily="34" charset="0"/>
                        <a:cs typeface="Arial" panose="020B0604020202020204" pitchFamily="34" charset="0"/>
                      </a:endParaRPr>
                    </a:p>
                    <a:p>
                      <a:pPr marL="0" marR="0" indent="0" algn="l" defTabSz="685800" rtl="0" eaLnBrk="1" fontAlgn="auto" latinLnBrk="0" hangingPunct="1">
                        <a:lnSpc>
                          <a:spcPct val="100000"/>
                        </a:lnSpc>
                        <a:spcBef>
                          <a:spcPts val="0"/>
                        </a:spcBef>
                        <a:spcAft>
                          <a:spcPts val="0"/>
                        </a:spcAft>
                        <a:buClrTx/>
                        <a:buSzTx/>
                        <a:buFontTx/>
                        <a:buNone/>
                        <a:tabLst/>
                        <a:defRPr/>
                      </a:pPr>
                      <a:endParaRPr lang="en-IN" sz="1600" b="1" dirty="0" smtClean="0">
                        <a:latin typeface="Gill Sans MT" panose="020B0502020104020203" pitchFamily="34" charset="0"/>
                        <a:cs typeface="Arial" panose="020B0604020202020204" pitchFamily="34" charset="0"/>
                      </a:endParaRPr>
                    </a:p>
                    <a:p>
                      <a:pPr marL="0" marR="0" indent="0" algn="l" defTabSz="685800" rtl="0" eaLnBrk="1" fontAlgn="auto" latinLnBrk="0" hangingPunct="1">
                        <a:lnSpc>
                          <a:spcPct val="100000"/>
                        </a:lnSpc>
                        <a:spcBef>
                          <a:spcPts val="0"/>
                        </a:spcBef>
                        <a:spcAft>
                          <a:spcPts val="0"/>
                        </a:spcAft>
                        <a:buClrTx/>
                        <a:buSzTx/>
                        <a:buFontTx/>
                        <a:buNone/>
                        <a:tabLst/>
                        <a:defRPr/>
                      </a:pPr>
                      <a:endParaRPr lang="en-US" sz="1600" b="1" dirty="0" smtClean="0">
                        <a:solidFill>
                          <a:srgbClr val="FF0000"/>
                        </a:solidFill>
                        <a:latin typeface="Gill Sans MT" panose="020B0502020104020203" pitchFamily="34" charset="0"/>
                        <a:cs typeface="Arial" panose="020B0604020202020204" pitchFamily="34" charset="0"/>
                      </a:endParaRPr>
                    </a:p>
                    <a:p>
                      <a:pPr marL="0" marR="0" indent="0" algn="l" defTabSz="685800" rtl="0" eaLnBrk="1" fontAlgn="auto" latinLnBrk="0" hangingPunct="1">
                        <a:lnSpc>
                          <a:spcPct val="100000"/>
                        </a:lnSpc>
                        <a:spcBef>
                          <a:spcPts val="0"/>
                        </a:spcBef>
                        <a:spcAft>
                          <a:spcPts val="0"/>
                        </a:spcAft>
                        <a:buClrTx/>
                        <a:buSzTx/>
                        <a:buFontTx/>
                        <a:buNone/>
                        <a:tabLst/>
                        <a:defRPr/>
                      </a:pPr>
                      <a:endParaRPr lang="en-US" sz="1600" b="1" dirty="0" smtClean="0">
                        <a:solidFill>
                          <a:srgbClr val="FF0000"/>
                        </a:solidFill>
                        <a:latin typeface="Gill Sans MT" panose="020B0502020104020203" pitchFamily="34" charset="0"/>
                        <a:cs typeface="Arial" panose="020B0604020202020204" pitchFamily="34" charset="0"/>
                      </a:endParaRPr>
                    </a:p>
                    <a:p>
                      <a:pPr marL="0" marR="0" indent="0" algn="l" defTabSz="685800" rtl="0" eaLnBrk="1" fontAlgn="auto" latinLnBrk="0" hangingPunct="1">
                        <a:lnSpc>
                          <a:spcPct val="100000"/>
                        </a:lnSpc>
                        <a:spcBef>
                          <a:spcPts val="0"/>
                        </a:spcBef>
                        <a:spcAft>
                          <a:spcPts val="0"/>
                        </a:spcAft>
                        <a:buClrTx/>
                        <a:buSzTx/>
                        <a:buFontTx/>
                        <a:buNone/>
                        <a:tabLst/>
                        <a:defRPr/>
                      </a:pPr>
                      <a:r>
                        <a:rPr lang="en-US" sz="1600" b="1" dirty="0" smtClean="0">
                          <a:solidFill>
                            <a:srgbClr val="FF0000"/>
                          </a:solidFill>
                          <a:latin typeface="Gill Sans MT" panose="020B0502020104020203" pitchFamily="34" charset="0"/>
                          <a:cs typeface="Arial" panose="020B0604020202020204" pitchFamily="34" charset="0"/>
                        </a:rPr>
                        <a:t>HWC –SC field</a:t>
                      </a:r>
                      <a:r>
                        <a:rPr lang="en-US" sz="1600" b="1" baseline="0" dirty="0" smtClean="0">
                          <a:solidFill>
                            <a:srgbClr val="FF0000"/>
                          </a:solidFill>
                          <a:latin typeface="Gill Sans MT" panose="020B0502020104020203" pitchFamily="34" charset="0"/>
                          <a:cs typeface="Arial" panose="020B0604020202020204" pitchFamily="34" charset="0"/>
                        </a:rPr>
                        <a:t> kits ( </a:t>
                      </a:r>
                      <a:r>
                        <a:rPr lang="en-IN" sz="1600" b="1" dirty="0" smtClean="0">
                          <a:solidFill>
                            <a:srgbClr val="FF0000"/>
                          </a:solidFill>
                          <a:latin typeface="Gill Sans MT" panose="020B0502020104020203" pitchFamily="34" charset="0"/>
                          <a:cs typeface="Arial" panose="020B0604020202020204" pitchFamily="34" charset="0"/>
                        </a:rPr>
                        <a:t>15 Sets)</a:t>
                      </a:r>
                    </a:p>
                    <a:p>
                      <a:pPr marL="0" marR="0" indent="0" algn="l" defTabSz="685800" rtl="0" eaLnBrk="1" fontAlgn="auto" latinLnBrk="0" hangingPunct="1">
                        <a:lnSpc>
                          <a:spcPct val="100000"/>
                        </a:lnSpc>
                        <a:spcBef>
                          <a:spcPts val="0"/>
                        </a:spcBef>
                        <a:spcAft>
                          <a:spcPts val="0"/>
                        </a:spcAft>
                        <a:buClrTx/>
                        <a:buSzTx/>
                        <a:buFontTx/>
                        <a:buNone/>
                        <a:tabLst/>
                        <a:defRPr/>
                      </a:pPr>
                      <a:endParaRPr lang="en-IN" sz="1600" b="1" dirty="0" smtClean="0">
                        <a:latin typeface="Gill Sans MT" panose="020B0502020104020203"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IN" sz="1600" b="1" kern="1200" baseline="0" dirty="0" smtClean="0">
                        <a:solidFill>
                          <a:schemeClr val="dk1"/>
                        </a:solidFill>
                        <a:latin typeface="Gill Sans MT" panose="020B0502020104020203" pitchFamily="34" charset="0"/>
                        <a:ea typeface="+mn-ea"/>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latin typeface="Gill Sans MT" panose="020B0502020104020203"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latin typeface="Gill Sans MT" panose="020B0502020104020203"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latin typeface="Gill Sans MT" panose="020B0502020104020203" pitchFamily="34" charset="0"/>
                          <a:cs typeface="Arial" panose="020B0604020202020204" pitchFamily="34" charset="0"/>
                        </a:rPr>
                        <a:t>Expected Outcomes :</a:t>
                      </a:r>
                    </a:p>
                    <a:p>
                      <a:pPr marL="285750" marR="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600" b="1" i="0" u="none" strike="noStrike" kern="1200" cap="none" spc="0" normalizeH="0" baseline="0" noProof="0" dirty="0" smtClean="0">
                          <a:ln>
                            <a:noFill/>
                          </a:ln>
                          <a:solidFill>
                            <a:schemeClr val="tx1"/>
                          </a:solidFill>
                          <a:effectLst/>
                          <a:uLnTx/>
                          <a:uFillTx/>
                          <a:latin typeface="Gill Sans MT" panose="020B0502020104020203" pitchFamily="34" charset="0"/>
                          <a:ea typeface="+mn-ea"/>
                          <a:cs typeface="Arial" panose="020B0604020202020204" pitchFamily="34" charset="0"/>
                        </a:rPr>
                        <a:t>Basic</a:t>
                      </a:r>
                      <a:r>
                        <a:rPr kumimoji="0" lang="en-IN" sz="1600" b="1" i="0" u="none" strike="noStrike" kern="1200" cap="none" spc="0" normalizeH="0" noProof="0" dirty="0" smtClean="0">
                          <a:ln>
                            <a:noFill/>
                          </a:ln>
                          <a:solidFill>
                            <a:schemeClr val="tx1"/>
                          </a:solidFill>
                          <a:effectLst/>
                          <a:uLnTx/>
                          <a:uFillTx/>
                          <a:latin typeface="Gill Sans MT" panose="020B0502020104020203" pitchFamily="34" charset="0"/>
                          <a:ea typeface="+mn-ea"/>
                          <a:cs typeface="Arial" panose="020B0604020202020204" pitchFamily="34" charset="0"/>
                        </a:rPr>
                        <a:t> Diagnostic tests</a:t>
                      </a:r>
                      <a:r>
                        <a:rPr kumimoji="0" lang="en-IN" sz="1600" b="1" i="0" u="none" strike="noStrike" kern="1200" cap="none" spc="0" normalizeH="0" baseline="0" noProof="0" dirty="0" smtClean="0">
                          <a:ln>
                            <a:noFill/>
                          </a:ln>
                          <a:solidFill>
                            <a:schemeClr val="tx1"/>
                          </a:solidFill>
                          <a:effectLst/>
                          <a:uLnTx/>
                          <a:uFillTx/>
                          <a:latin typeface="Gill Sans MT" panose="020B0502020104020203" pitchFamily="34" charset="0"/>
                          <a:ea typeface="+mn-ea"/>
                          <a:cs typeface="Arial" panose="020B0604020202020204" pitchFamily="34" charset="0"/>
                        </a:rPr>
                        <a:t> </a:t>
                      </a:r>
                      <a:r>
                        <a:rPr kumimoji="0" lang="en-IN" sz="1600" b="1" i="0" u="none" strike="noStrike" kern="1200" cap="none" spc="0" normalizeH="0" noProof="0" dirty="0" smtClean="0">
                          <a:ln>
                            <a:noFill/>
                          </a:ln>
                          <a:solidFill>
                            <a:schemeClr val="tx1"/>
                          </a:solidFill>
                          <a:effectLst/>
                          <a:uLnTx/>
                          <a:uFillTx/>
                          <a:latin typeface="Gill Sans MT" panose="020B0502020104020203" pitchFamily="34" charset="0"/>
                          <a:ea typeface="+mn-ea"/>
                          <a:cs typeface="Arial" panose="020B0604020202020204" pitchFamily="34" charset="0"/>
                        </a:rPr>
                        <a:t>available</a:t>
                      </a:r>
                    </a:p>
                    <a:p>
                      <a:pPr marL="285750" marR="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600" b="1" i="0" u="none" strike="noStrike" kern="1200" cap="none" spc="0" normalizeH="0" baseline="0" noProof="0" dirty="0" smtClean="0">
                          <a:ln>
                            <a:noFill/>
                          </a:ln>
                          <a:solidFill>
                            <a:schemeClr val="tx1"/>
                          </a:solidFill>
                          <a:effectLst/>
                          <a:uLnTx/>
                          <a:uFillTx/>
                          <a:latin typeface="Gill Sans MT" panose="020B0502020104020203" pitchFamily="34" charset="0"/>
                          <a:ea typeface="+mn-ea"/>
                          <a:cs typeface="Arial" panose="020B0604020202020204" pitchFamily="34" charset="0"/>
                        </a:rPr>
                        <a:t>Quality VHND</a:t>
                      </a:r>
                    </a:p>
                    <a:p>
                      <a:pPr marL="285750" marR="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600" b="1" i="0" u="none" strike="noStrike" kern="1200" cap="none" spc="0" normalizeH="0" baseline="0" noProof="0" dirty="0" smtClean="0">
                          <a:ln>
                            <a:noFill/>
                          </a:ln>
                          <a:solidFill>
                            <a:schemeClr val="tx1"/>
                          </a:solidFill>
                          <a:effectLst/>
                          <a:uLnTx/>
                          <a:uFillTx/>
                          <a:latin typeface="Gill Sans MT" panose="020B0502020104020203" pitchFamily="34" charset="0"/>
                          <a:ea typeface="+mn-ea"/>
                          <a:cs typeface="Arial" panose="020B0604020202020204" pitchFamily="34" charset="0"/>
                        </a:rPr>
                        <a:t>Better Screening of PW and NCDs</a:t>
                      </a:r>
                    </a:p>
                    <a:p>
                      <a:pPr marL="285750" marR="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1600" b="1" dirty="0" smtClean="0">
                          <a:latin typeface="Gill Sans MT" panose="020B0502020104020203" pitchFamily="34" charset="0"/>
                          <a:cs typeface="Arial" panose="020B0604020202020204" pitchFamily="34" charset="0"/>
                        </a:rPr>
                        <a:t>Improvement in </a:t>
                      </a:r>
                      <a:r>
                        <a:rPr kumimoji="0" lang="en-IN" sz="1600" b="1" i="0" u="none" strike="noStrike" kern="1200" cap="none" spc="0" normalizeH="0" baseline="0" noProof="0" dirty="0" smtClean="0">
                          <a:ln>
                            <a:noFill/>
                          </a:ln>
                          <a:solidFill>
                            <a:schemeClr val="tx1"/>
                          </a:solidFill>
                          <a:effectLst/>
                          <a:uLnTx/>
                          <a:uFillTx/>
                          <a:latin typeface="Gill Sans MT" panose="020B0502020104020203" pitchFamily="34" charset="0"/>
                          <a:ea typeface="+mn-ea"/>
                          <a:cs typeface="Arial" panose="020B0604020202020204" pitchFamily="34" charset="0"/>
                        </a:rPr>
                        <a:t>Identification of High Risk PWs and  Monitoring of Child Growth </a:t>
                      </a:r>
                    </a:p>
                  </a:txBody>
                  <a:tcPr>
                    <a:solidFill>
                      <a:schemeClr val="bg2">
                        <a:lumMod val="60000"/>
                        <a:lumOff val="40000"/>
                      </a:schemeClr>
                    </a:solidFill>
                  </a:tcPr>
                </a:tc>
                <a:extLst>
                  <a:ext uri="{0D108BD9-81ED-4DB2-BD59-A6C34878D82A}">
                    <a16:rowId xmlns:a16="http://schemas.microsoft.com/office/drawing/2014/main" val="152979222"/>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153699013"/>
              </p:ext>
            </p:extLst>
          </p:nvPr>
        </p:nvGraphicFramePr>
        <p:xfrm>
          <a:off x="195940" y="2266300"/>
          <a:ext cx="11800115" cy="950998"/>
        </p:xfrm>
        <a:graphic>
          <a:graphicData uri="http://schemas.openxmlformats.org/drawingml/2006/table">
            <a:tbl>
              <a:tblPr firstRow="1" bandRow="1">
                <a:tableStyleId>{5C22544A-7EE6-4342-B048-85BDC9FD1C3A}</a:tableStyleId>
              </a:tblPr>
              <a:tblGrid>
                <a:gridCol w="2623498">
                  <a:extLst>
                    <a:ext uri="{9D8B030D-6E8A-4147-A177-3AD203B41FA5}">
                      <a16:colId xmlns:a16="http://schemas.microsoft.com/office/drawing/2014/main" val="1594498463"/>
                    </a:ext>
                  </a:extLst>
                </a:gridCol>
                <a:gridCol w="1829426">
                  <a:extLst>
                    <a:ext uri="{9D8B030D-6E8A-4147-A177-3AD203B41FA5}">
                      <a16:colId xmlns:a16="http://schemas.microsoft.com/office/drawing/2014/main" val="2752978833"/>
                    </a:ext>
                  </a:extLst>
                </a:gridCol>
                <a:gridCol w="2865849">
                  <a:extLst>
                    <a:ext uri="{9D8B030D-6E8A-4147-A177-3AD203B41FA5}">
                      <a16:colId xmlns:a16="http://schemas.microsoft.com/office/drawing/2014/main" val="3879365384"/>
                    </a:ext>
                  </a:extLst>
                </a:gridCol>
                <a:gridCol w="1790286">
                  <a:extLst>
                    <a:ext uri="{9D8B030D-6E8A-4147-A177-3AD203B41FA5}">
                      <a16:colId xmlns:a16="http://schemas.microsoft.com/office/drawing/2014/main" val="1574288444"/>
                    </a:ext>
                  </a:extLst>
                </a:gridCol>
                <a:gridCol w="1345528">
                  <a:extLst>
                    <a:ext uri="{9D8B030D-6E8A-4147-A177-3AD203B41FA5}">
                      <a16:colId xmlns:a16="http://schemas.microsoft.com/office/drawing/2014/main" val="3808810990"/>
                    </a:ext>
                  </a:extLst>
                </a:gridCol>
                <a:gridCol w="1345528">
                  <a:extLst>
                    <a:ext uri="{9D8B030D-6E8A-4147-A177-3AD203B41FA5}">
                      <a16:colId xmlns:a16="http://schemas.microsoft.com/office/drawing/2014/main" val="947808133"/>
                    </a:ext>
                  </a:extLst>
                </a:gridCol>
              </a:tblGrid>
              <a:tr h="255365">
                <a:tc>
                  <a:txBody>
                    <a:bodyPr/>
                    <a:lstStyle/>
                    <a:p>
                      <a:r>
                        <a:rPr lang="en-IN" sz="1400" b="1" kern="1200" baseline="0" dirty="0" smtClean="0">
                          <a:solidFill>
                            <a:srgbClr val="FFFFFF"/>
                          </a:solidFill>
                          <a:latin typeface="Arial" panose="020B0604020202020204" pitchFamily="34" charset="0"/>
                          <a:ea typeface="+mn-ea"/>
                          <a:cs typeface="Arial" panose="020B0604020202020204" pitchFamily="34" charset="0"/>
                        </a:rPr>
                        <a:t>Kit Bag</a:t>
                      </a:r>
                      <a:endParaRPr lang="en-IN" dirty="0">
                        <a:solidFill>
                          <a:srgbClr val="FFFF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r>
                        <a:rPr lang="en-IN" sz="1400" b="1" kern="1200" baseline="0" dirty="0" smtClean="0">
                          <a:solidFill>
                            <a:srgbClr val="FFFFFF"/>
                          </a:solidFill>
                          <a:latin typeface="Arial" panose="020B0604020202020204" pitchFamily="34" charset="0"/>
                          <a:ea typeface="+mn-ea"/>
                          <a:cs typeface="Arial" panose="020B0604020202020204" pitchFamily="34" charset="0"/>
                        </a:rPr>
                        <a:t>Digital stop Watch</a:t>
                      </a:r>
                      <a:endParaRPr lang="en-IN" dirty="0">
                        <a:solidFill>
                          <a:srgbClr val="FFFF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r>
                        <a:rPr lang="en-IN" sz="1400" b="1" kern="1200" baseline="0" dirty="0" smtClean="0">
                          <a:solidFill>
                            <a:srgbClr val="FFFFFF"/>
                          </a:solidFill>
                          <a:latin typeface="Arial" panose="020B0604020202020204" pitchFamily="34" charset="0"/>
                          <a:ea typeface="+mn-ea"/>
                          <a:cs typeface="Arial" panose="020B0604020202020204" pitchFamily="34" charset="0"/>
                        </a:rPr>
                        <a:t>Umbrella</a:t>
                      </a:r>
                      <a:endParaRPr lang="en-IN" dirty="0">
                        <a:solidFill>
                          <a:srgbClr val="FFFF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IN" sz="1200" b="1" kern="1200" baseline="0" dirty="0" smtClean="0">
                          <a:solidFill>
                            <a:srgbClr val="FFFFFF"/>
                          </a:solidFill>
                          <a:latin typeface="Arial" panose="020B0604020202020204" pitchFamily="34" charset="0"/>
                          <a:ea typeface="+mn-ea"/>
                          <a:cs typeface="Arial" panose="020B0604020202020204" pitchFamily="34" charset="0"/>
                        </a:rPr>
                        <a:t>Cord Clamp</a:t>
                      </a:r>
                      <a:endParaRPr lang="en-IN" dirty="0">
                        <a:solidFill>
                          <a:srgbClr val="FFFF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IN" sz="1200" b="1" kern="1200" baseline="0" dirty="0" smtClean="0">
                          <a:solidFill>
                            <a:srgbClr val="FFFFFF"/>
                          </a:solidFill>
                          <a:latin typeface="Arial" panose="020B0604020202020204" pitchFamily="34" charset="0"/>
                          <a:ea typeface="+mn-ea"/>
                          <a:cs typeface="Arial" panose="020B0604020202020204" pitchFamily="34" charset="0"/>
                        </a:rPr>
                        <a:t>Blades</a:t>
                      </a:r>
                      <a:endParaRPr lang="en-IN" dirty="0">
                        <a:solidFill>
                          <a:srgbClr val="FFFF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IN" sz="1200" b="1" kern="1200" baseline="0" dirty="0" smtClean="0">
                          <a:solidFill>
                            <a:srgbClr val="FFFFFF"/>
                          </a:solidFill>
                          <a:latin typeface="Arial" panose="020B0604020202020204" pitchFamily="34" charset="0"/>
                          <a:ea typeface="+mn-ea"/>
                          <a:cs typeface="Arial" panose="020B0604020202020204" pitchFamily="34" charset="0"/>
                        </a:rPr>
                        <a:t>Dettol</a:t>
                      </a:r>
                      <a:endParaRPr lang="en-IN" dirty="0" smtClean="0">
                        <a:solidFill>
                          <a:srgbClr val="FFFF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601819626"/>
                  </a:ext>
                </a:extLst>
              </a:tr>
              <a:tr h="255365">
                <a:tc>
                  <a:txBody>
                    <a:bodyPr/>
                    <a:lstStyle/>
                    <a:p>
                      <a:r>
                        <a:rPr lang="en-IN" sz="1400" b="1" kern="1200" baseline="0" dirty="0" smtClean="0">
                          <a:solidFill>
                            <a:srgbClr val="FFFFFF"/>
                          </a:solidFill>
                          <a:latin typeface="Arial" panose="020B0604020202020204" pitchFamily="34" charset="0"/>
                          <a:ea typeface="+mn-ea"/>
                          <a:cs typeface="Arial" panose="020B0604020202020204" pitchFamily="34" charset="0"/>
                        </a:rPr>
                        <a:t>Digital Weigh Machine</a:t>
                      </a:r>
                      <a:endParaRPr lang="en-IN" dirty="0">
                        <a:solidFill>
                          <a:srgbClr val="FFFF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r>
                        <a:rPr lang="en-IN" sz="1400" b="1" kern="1200" baseline="0" dirty="0" smtClean="0">
                          <a:solidFill>
                            <a:srgbClr val="FFFFFF"/>
                          </a:solidFill>
                          <a:latin typeface="Arial" panose="020B0604020202020204" pitchFamily="34" charset="0"/>
                          <a:ea typeface="+mn-ea"/>
                          <a:cs typeface="Arial" panose="020B0604020202020204" pitchFamily="34" charset="0"/>
                        </a:rPr>
                        <a:t>Measuring Tape</a:t>
                      </a:r>
                      <a:endParaRPr lang="en-IN" dirty="0">
                        <a:solidFill>
                          <a:srgbClr val="FFFF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r>
                        <a:rPr lang="en-IN" sz="1400" b="1" kern="1200" baseline="0" dirty="0" smtClean="0">
                          <a:solidFill>
                            <a:srgbClr val="FFFFFF"/>
                          </a:solidFill>
                          <a:latin typeface="Arial" panose="020B0604020202020204" pitchFamily="34" charset="0"/>
                          <a:ea typeface="+mn-ea"/>
                          <a:cs typeface="Arial" panose="020B0604020202020204" pitchFamily="34" charset="0"/>
                        </a:rPr>
                        <a:t>Pregnancy Test Kits</a:t>
                      </a:r>
                      <a:endParaRPr lang="en-IN" dirty="0">
                        <a:solidFill>
                          <a:srgbClr val="FFFF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IN" sz="1200" b="1" kern="1200" baseline="0" dirty="0" smtClean="0">
                          <a:solidFill>
                            <a:srgbClr val="FFFFFF"/>
                          </a:solidFill>
                          <a:latin typeface="Arial" panose="020B0604020202020204" pitchFamily="34" charset="0"/>
                          <a:ea typeface="+mn-ea"/>
                          <a:cs typeface="Arial" panose="020B0604020202020204" pitchFamily="34" charset="0"/>
                        </a:rPr>
                        <a:t>Surgical Gloves</a:t>
                      </a:r>
                      <a:endParaRPr lang="en-IN" dirty="0">
                        <a:solidFill>
                          <a:srgbClr val="FFFF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IN" sz="1200" b="1" kern="1200" baseline="0" dirty="0" smtClean="0">
                          <a:solidFill>
                            <a:srgbClr val="FFFFFF"/>
                          </a:solidFill>
                          <a:latin typeface="Arial" panose="020B0604020202020204" pitchFamily="34" charset="0"/>
                          <a:ea typeface="+mn-ea"/>
                          <a:cs typeface="Arial" panose="020B0604020202020204" pitchFamily="34" charset="0"/>
                        </a:rPr>
                        <a:t>Head Cap</a:t>
                      </a:r>
                      <a:endParaRPr lang="en-IN" dirty="0">
                        <a:solidFill>
                          <a:srgbClr val="FFFF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IN" sz="1200" b="1" kern="1200" baseline="0" dirty="0" smtClean="0">
                          <a:solidFill>
                            <a:srgbClr val="FFFFFF"/>
                          </a:solidFill>
                          <a:latin typeface="Arial" panose="020B0604020202020204" pitchFamily="34" charset="0"/>
                          <a:ea typeface="+mn-ea"/>
                          <a:cs typeface="Arial" panose="020B0604020202020204" pitchFamily="34" charset="0"/>
                        </a:rPr>
                        <a:t>ORS Sachets</a:t>
                      </a:r>
                      <a:endParaRPr lang="en-IN" dirty="0" smtClean="0">
                        <a:solidFill>
                          <a:srgbClr val="FFFF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498787436"/>
                  </a:ext>
                </a:extLst>
              </a:tr>
              <a:tr h="341398">
                <a:tc>
                  <a:txBody>
                    <a:bodyPr/>
                    <a:lstStyle/>
                    <a:p>
                      <a:r>
                        <a:rPr lang="en-IN" sz="1400" b="1" kern="1200" baseline="0" dirty="0" smtClean="0">
                          <a:solidFill>
                            <a:srgbClr val="FFFFFF"/>
                          </a:solidFill>
                          <a:latin typeface="Arial" panose="020B0604020202020204" pitchFamily="34" charset="0"/>
                          <a:ea typeface="+mn-ea"/>
                          <a:cs typeface="Arial" panose="020B0604020202020204" pitchFamily="34" charset="0"/>
                        </a:rPr>
                        <a:t>Digital Thermometer</a:t>
                      </a:r>
                      <a:endParaRPr lang="en-IN" dirty="0">
                        <a:solidFill>
                          <a:srgbClr val="FFFF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r>
                        <a:rPr lang="en-IN" sz="1400" b="1" kern="1200" baseline="0" dirty="0" smtClean="0">
                          <a:solidFill>
                            <a:srgbClr val="FFFFFF"/>
                          </a:solidFill>
                          <a:latin typeface="Arial" panose="020B0604020202020204" pitchFamily="34" charset="0"/>
                          <a:ea typeface="+mn-ea"/>
                          <a:cs typeface="Arial" panose="020B0604020202020204" pitchFamily="34" charset="0"/>
                        </a:rPr>
                        <a:t>Torch Light</a:t>
                      </a:r>
                      <a:endParaRPr lang="en-IN" dirty="0">
                        <a:solidFill>
                          <a:srgbClr val="FFFF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IN" sz="1200" b="1" kern="1200" baseline="0" dirty="0" smtClean="0">
                          <a:solidFill>
                            <a:srgbClr val="FFFFFF"/>
                          </a:solidFill>
                          <a:latin typeface="Arial" panose="020B0604020202020204" pitchFamily="34" charset="0"/>
                          <a:ea typeface="+mn-ea"/>
                          <a:cs typeface="Arial" panose="020B0604020202020204" pitchFamily="34" charset="0"/>
                        </a:rPr>
                        <a:t>Wash Proof adhesive plaster</a:t>
                      </a:r>
                      <a:endParaRPr lang="en-IN" dirty="0" smtClean="0">
                        <a:solidFill>
                          <a:srgbClr val="FFFF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IN" sz="1200" b="1" kern="1200" baseline="0" dirty="0" smtClean="0">
                          <a:solidFill>
                            <a:srgbClr val="FFFFFF"/>
                          </a:solidFill>
                          <a:latin typeface="Arial" panose="020B0604020202020204" pitchFamily="34" charset="0"/>
                          <a:ea typeface="+mn-ea"/>
                          <a:cs typeface="Arial" panose="020B0604020202020204" pitchFamily="34" charset="0"/>
                        </a:rPr>
                        <a:t>Nylon Thread</a:t>
                      </a:r>
                      <a:endParaRPr lang="en-IN" dirty="0">
                        <a:solidFill>
                          <a:srgbClr val="FFFF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IN" sz="1200" b="1" kern="1200" baseline="0" dirty="0" smtClean="0">
                          <a:solidFill>
                            <a:srgbClr val="FFFFFF"/>
                          </a:solidFill>
                          <a:latin typeface="Arial" panose="020B0604020202020204" pitchFamily="34" charset="0"/>
                          <a:ea typeface="+mn-ea"/>
                          <a:cs typeface="Arial" panose="020B0604020202020204" pitchFamily="34" charset="0"/>
                        </a:rPr>
                        <a:t>Tab IFA</a:t>
                      </a:r>
                      <a:endParaRPr lang="en-IN" dirty="0">
                        <a:solidFill>
                          <a:srgbClr val="FFFF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IN" sz="1200" b="1" kern="1200" baseline="0" dirty="0" smtClean="0">
                          <a:solidFill>
                            <a:srgbClr val="FFFFFF"/>
                          </a:solidFill>
                          <a:latin typeface="Arial" panose="020B0604020202020204" pitchFamily="34" charset="0"/>
                          <a:ea typeface="+mn-ea"/>
                          <a:cs typeface="Arial" panose="020B0604020202020204" pitchFamily="34" charset="0"/>
                        </a:rPr>
                        <a:t>Oint. Betadine</a:t>
                      </a:r>
                      <a:endParaRPr lang="en-IN" dirty="0">
                        <a:solidFill>
                          <a:srgbClr val="FFFF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472288376"/>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3308117"/>
              </p:ext>
            </p:extLst>
          </p:nvPr>
        </p:nvGraphicFramePr>
        <p:xfrm>
          <a:off x="195939" y="3852787"/>
          <a:ext cx="11800115" cy="615625"/>
        </p:xfrm>
        <a:graphic>
          <a:graphicData uri="http://schemas.openxmlformats.org/drawingml/2006/table">
            <a:tbl>
              <a:tblPr firstRow="1" bandRow="1">
                <a:tableStyleId>{5C22544A-7EE6-4342-B048-85BDC9FD1C3A}</a:tableStyleId>
              </a:tblPr>
              <a:tblGrid>
                <a:gridCol w="1895327">
                  <a:extLst>
                    <a:ext uri="{9D8B030D-6E8A-4147-A177-3AD203B41FA5}">
                      <a16:colId xmlns:a16="http://schemas.microsoft.com/office/drawing/2014/main" val="436991343"/>
                    </a:ext>
                  </a:extLst>
                </a:gridCol>
                <a:gridCol w="2514600">
                  <a:extLst>
                    <a:ext uri="{9D8B030D-6E8A-4147-A177-3AD203B41FA5}">
                      <a16:colId xmlns:a16="http://schemas.microsoft.com/office/drawing/2014/main" val="3449861777"/>
                    </a:ext>
                  </a:extLst>
                </a:gridCol>
                <a:gridCol w="2506133">
                  <a:extLst>
                    <a:ext uri="{9D8B030D-6E8A-4147-A177-3AD203B41FA5}">
                      <a16:colId xmlns:a16="http://schemas.microsoft.com/office/drawing/2014/main" val="4091954730"/>
                    </a:ext>
                  </a:extLst>
                </a:gridCol>
                <a:gridCol w="1481667">
                  <a:extLst>
                    <a:ext uri="{9D8B030D-6E8A-4147-A177-3AD203B41FA5}">
                      <a16:colId xmlns:a16="http://schemas.microsoft.com/office/drawing/2014/main" val="3576904606"/>
                    </a:ext>
                  </a:extLst>
                </a:gridCol>
                <a:gridCol w="3402388">
                  <a:extLst>
                    <a:ext uri="{9D8B030D-6E8A-4147-A177-3AD203B41FA5}">
                      <a16:colId xmlns:a16="http://schemas.microsoft.com/office/drawing/2014/main" val="1087411146"/>
                    </a:ext>
                  </a:extLst>
                </a:gridCol>
              </a:tblGrid>
              <a:tr h="273155">
                <a:tc>
                  <a:txBody>
                    <a:bodyPr/>
                    <a:lstStyle/>
                    <a:p>
                      <a:r>
                        <a:rPr lang="en-IN" sz="1400" b="1" kern="1200" baseline="0" dirty="0" smtClean="0">
                          <a:solidFill>
                            <a:srgbClr val="FFFFFF"/>
                          </a:solidFill>
                          <a:latin typeface="Arial" panose="020B0604020202020204" pitchFamily="34" charset="0"/>
                          <a:ea typeface="+mn-ea"/>
                          <a:cs typeface="Arial" panose="020B0604020202020204" pitchFamily="34" charset="0"/>
                        </a:rPr>
                        <a:t>Kit Bag</a:t>
                      </a:r>
                      <a:endParaRPr lang="en-IN" dirty="0">
                        <a:solidFill>
                          <a:srgbClr val="FFFFFF"/>
                        </a:solidFill>
                      </a:endParaRPr>
                    </a:p>
                  </a:txBody>
                  <a:tcPr>
                    <a:solidFill>
                      <a:srgbClr val="002060"/>
                    </a:solidFill>
                  </a:tcPr>
                </a:tc>
                <a:tc>
                  <a:txBody>
                    <a:bodyPr/>
                    <a:lstStyle/>
                    <a:p>
                      <a:r>
                        <a:rPr lang="en-IN" sz="1400" b="1" kern="1200" baseline="0" dirty="0" smtClean="0">
                          <a:solidFill>
                            <a:srgbClr val="FFFFFF"/>
                          </a:solidFill>
                          <a:latin typeface="Arial" panose="020B0604020202020204" pitchFamily="34" charset="0"/>
                          <a:ea typeface="+mn-ea"/>
                          <a:cs typeface="Arial" panose="020B0604020202020204" pitchFamily="34" charset="0"/>
                        </a:rPr>
                        <a:t>Digital Weigh Scale, Digital </a:t>
                      </a:r>
                      <a:endParaRPr lang="en-IN" dirty="0">
                        <a:solidFill>
                          <a:srgbClr val="FFFFFF"/>
                        </a:solidFill>
                      </a:endParaRPr>
                    </a:p>
                  </a:txBody>
                  <a:tcPr>
                    <a:solidFill>
                      <a:srgbClr val="002060"/>
                    </a:solidFill>
                  </a:tcPr>
                </a:tc>
                <a:tc>
                  <a:txBody>
                    <a:bodyPr/>
                    <a:lstStyle/>
                    <a:p>
                      <a:r>
                        <a:rPr lang="en-IN" sz="1400" b="1" kern="1200" baseline="0" dirty="0" smtClean="0">
                          <a:solidFill>
                            <a:srgbClr val="FFFFFF"/>
                          </a:solidFill>
                          <a:latin typeface="Arial" panose="020B0604020202020204" pitchFamily="34" charset="0"/>
                          <a:ea typeface="+mn-ea"/>
                          <a:cs typeface="Arial" panose="020B0604020202020204" pitchFamily="34" charset="0"/>
                        </a:rPr>
                        <a:t>BP Instrument</a:t>
                      </a:r>
                      <a:endParaRPr lang="en-IN" dirty="0">
                        <a:solidFill>
                          <a:srgbClr val="FFFFFF"/>
                        </a:solidFill>
                      </a:endParaRPr>
                    </a:p>
                  </a:txBody>
                  <a:tcPr>
                    <a:solidFill>
                      <a:srgbClr val="002060"/>
                    </a:solidFill>
                  </a:tcPr>
                </a:tc>
                <a:tc>
                  <a:txBody>
                    <a:bodyPr/>
                    <a:lstStyle/>
                    <a:p>
                      <a:r>
                        <a:rPr lang="en-IN" sz="1400" b="1" kern="1200" baseline="0" dirty="0" smtClean="0">
                          <a:solidFill>
                            <a:srgbClr val="FFFFFF"/>
                          </a:solidFill>
                          <a:latin typeface="Arial" panose="020B0604020202020204" pitchFamily="34" charset="0"/>
                          <a:ea typeface="+mn-ea"/>
                          <a:cs typeface="Arial" panose="020B0604020202020204" pitchFamily="34" charset="0"/>
                        </a:rPr>
                        <a:t>Stethoscope</a:t>
                      </a:r>
                      <a:endParaRPr lang="en-IN" dirty="0">
                        <a:solidFill>
                          <a:srgbClr val="FFFFFF"/>
                        </a:solidFill>
                      </a:endParaRPr>
                    </a:p>
                  </a:txBody>
                  <a:tcPr>
                    <a:solidFill>
                      <a:srgbClr val="002060"/>
                    </a:solidFill>
                  </a:tcPr>
                </a:tc>
                <a:tc>
                  <a:txBody>
                    <a:bodyPr/>
                    <a:lstStyle/>
                    <a:p>
                      <a:r>
                        <a:rPr lang="en-IN" sz="1400" b="1" kern="1200" baseline="0" dirty="0" smtClean="0">
                          <a:solidFill>
                            <a:srgbClr val="FFFFFF"/>
                          </a:solidFill>
                          <a:latin typeface="Arial" panose="020B0604020202020204" pitchFamily="34" charset="0"/>
                          <a:ea typeface="+mn-ea"/>
                          <a:cs typeface="Arial" panose="020B0604020202020204" pitchFamily="34" charset="0"/>
                        </a:rPr>
                        <a:t>Digital Thermometer</a:t>
                      </a:r>
                      <a:endParaRPr lang="en-IN" dirty="0">
                        <a:solidFill>
                          <a:srgbClr val="FFFFFF"/>
                        </a:solidFill>
                      </a:endParaRPr>
                    </a:p>
                  </a:txBody>
                  <a:tcPr>
                    <a:solidFill>
                      <a:srgbClr val="002060"/>
                    </a:solidFill>
                  </a:tcPr>
                </a:tc>
                <a:extLst>
                  <a:ext uri="{0D108BD9-81ED-4DB2-BD59-A6C34878D82A}">
                    <a16:rowId xmlns:a16="http://schemas.microsoft.com/office/drawing/2014/main" val="2105896273"/>
                  </a:ext>
                </a:extLst>
              </a:tr>
              <a:tr h="310825">
                <a:tc>
                  <a:txBody>
                    <a:bodyPr/>
                    <a:lstStyle/>
                    <a:p>
                      <a:r>
                        <a:rPr lang="en-IN" sz="1400" b="1" kern="1200" baseline="0" dirty="0" smtClean="0">
                          <a:solidFill>
                            <a:srgbClr val="FFFFFF"/>
                          </a:solidFill>
                          <a:latin typeface="Arial" panose="020B0604020202020204" pitchFamily="34" charset="0"/>
                          <a:ea typeface="+mn-ea"/>
                          <a:cs typeface="Arial" panose="020B0604020202020204" pitchFamily="34" charset="0"/>
                        </a:rPr>
                        <a:t>Sahlis’ Haemocheck</a:t>
                      </a:r>
                      <a:endParaRPr lang="en-IN" dirty="0">
                        <a:solidFill>
                          <a:srgbClr val="FFFFFF"/>
                        </a:solidFill>
                      </a:endParaRPr>
                    </a:p>
                  </a:txBody>
                  <a:tcPr>
                    <a:solidFill>
                      <a:srgbClr val="002060"/>
                    </a:solidFill>
                  </a:tcPr>
                </a:tc>
                <a:tc>
                  <a:txBody>
                    <a:bodyPr/>
                    <a:lstStyle/>
                    <a:p>
                      <a:r>
                        <a:rPr lang="en-IN" sz="1400" b="1" kern="1200" baseline="0" dirty="0" smtClean="0">
                          <a:solidFill>
                            <a:srgbClr val="FFFFFF"/>
                          </a:solidFill>
                          <a:latin typeface="Arial" panose="020B0604020202020204" pitchFamily="34" charset="0"/>
                          <a:ea typeface="+mn-ea"/>
                          <a:cs typeface="Arial" panose="020B0604020202020204" pitchFamily="34" charset="0"/>
                        </a:rPr>
                        <a:t>MUAC Tape</a:t>
                      </a:r>
                      <a:endParaRPr lang="en-IN" dirty="0">
                        <a:solidFill>
                          <a:srgbClr val="FFFFFF"/>
                        </a:solidFill>
                      </a:endParaRPr>
                    </a:p>
                  </a:txBody>
                  <a:tcPr>
                    <a:solidFill>
                      <a:srgbClr val="002060"/>
                    </a:solidFill>
                  </a:tcPr>
                </a:tc>
                <a:tc>
                  <a:txBody>
                    <a:bodyPr/>
                    <a:lstStyle/>
                    <a:p>
                      <a:r>
                        <a:rPr lang="en-IN" sz="1400" b="1" kern="1200" baseline="0" dirty="0" smtClean="0">
                          <a:solidFill>
                            <a:srgbClr val="FFFFFF"/>
                          </a:solidFill>
                          <a:latin typeface="Arial" panose="020B0604020202020204" pitchFamily="34" charset="0"/>
                          <a:ea typeface="+mn-ea"/>
                          <a:cs typeface="Arial" panose="020B0604020202020204" pitchFamily="34" charset="0"/>
                        </a:rPr>
                        <a:t>Blood Grouping Reagent </a:t>
                      </a:r>
                      <a:endParaRPr lang="en-IN" dirty="0">
                        <a:solidFill>
                          <a:srgbClr val="FFFFFF"/>
                        </a:solidFill>
                      </a:endParaRPr>
                    </a:p>
                  </a:txBody>
                  <a:tcPr>
                    <a:solidFill>
                      <a:srgbClr val="002060"/>
                    </a:solid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IN" sz="1400" b="1" kern="1200" baseline="0" dirty="0" smtClean="0">
                          <a:solidFill>
                            <a:srgbClr val="FFFFFF"/>
                          </a:solidFill>
                          <a:latin typeface="Arial" panose="020B0604020202020204" pitchFamily="34" charset="0"/>
                          <a:ea typeface="+mn-ea"/>
                          <a:cs typeface="Arial" panose="020B0604020202020204" pitchFamily="34" charset="0"/>
                        </a:rPr>
                        <a:t>Torch Light</a:t>
                      </a:r>
                      <a:endParaRPr lang="en-IN" dirty="0">
                        <a:solidFill>
                          <a:srgbClr val="FFFFFF"/>
                        </a:solidFill>
                      </a:endParaRPr>
                    </a:p>
                  </a:txBody>
                  <a:tcPr>
                    <a:solidFill>
                      <a:srgbClr val="002060"/>
                    </a:solid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IN" sz="1200" b="1" kern="1200" baseline="0" dirty="0" smtClean="0">
                          <a:solidFill>
                            <a:srgbClr val="FFFFFF"/>
                          </a:solidFill>
                          <a:latin typeface="Arial" panose="020B0604020202020204" pitchFamily="34" charset="0"/>
                          <a:ea typeface="+mn-ea"/>
                          <a:cs typeface="Arial" panose="020B0604020202020204" pitchFamily="34" charset="0"/>
                        </a:rPr>
                        <a:t>Glucometer (Monitor + Test Strip)</a:t>
                      </a:r>
                      <a:endParaRPr lang="en-IN" dirty="0">
                        <a:solidFill>
                          <a:srgbClr val="FFFFFF"/>
                        </a:solidFill>
                      </a:endParaRPr>
                    </a:p>
                  </a:txBody>
                  <a:tcPr>
                    <a:solidFill>
                      <a:srgbClr val="002060"/>
                    </a:solidFill>
                  </a:tcPr>
                </a:tc>
                <a:extLst>
                  <a:ext uri="{0D108BD9-81ED-4DB2-BD59-A6C34878D82A}">
                    <a16:rowId xmlns:a16="http://schemas.microsoft.com/office/drawing/2014/main" val="1985371246"/>
                  </a:ext>
                </a:extLst>
              </a:tr>
            </a:tbl>
          </a:graphicData>
        </a:graphic>
      </p:graphicFrame>
    </p:spTree>
    <p:extLst>
      <p:ext uri="{BB962C8B-B14F-4D97-AF65-F5344CB8AC3E}">
        <p14:creationId xmlns:p14="http://schemas.microsoft.com/office/powerpoint/2010/main" val="12506584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1814"/>
            <a:ext cx="10972800" cy="729534"/>
          </a:xfrm>
        </p:spPr>
        <p:txBody>
          <a:bodyPr>
            <a:normAutofit/>
          </a:bodyPr>
          <a:lstStyle/>
          <a:p>
            <a:r>
              <a:rPr lang="en-US" sz="3200" b="1" dirty="0" smtClean="0"/>
              <a:t>Field Bag Distribution at Namsai District </a:t>
            </a:r>
            <a:endParaRPr lang="en-IN" sz="3200" b="1" dirty="0"/>
          </a:p>
        </p:txBody>
      </p:sp>
      <p:sp>
        <p:nvSpPr>
          <p:cNvPr id="5" name="Slide Number Placeholder 4"/>
          <p:cNvSpPr>
            <a:spLocks noGrp="1"/>
          </p:cNvSpPr>
          <p:nvPr>
            <p:ph type="sldNum" sz="quarter" idx="10"/>
          </p:nvPr>
        </p:nvSpPr>
        <p:spPr/>
        <p:txBody>
          <a:bodyPr/>
          <a:lstStyle/>
          <a:p>
            <a:pPr fontAlgn="base">
              <a:spcBef>
                <a:spcPct val="0"/>
              </a:spcBef>
              <a:spcAft>
                <a:spcPct val="0"/>
              </a:spcAft>
            </a:pPr>
            <a:fld id="{3176592A-DAA4-48C6-8DC1-34BEDBEAB492}" type="slidenum">
              <a:rPr lang="en-US" altLang="en-US" smtClean="0">
                <a:solidFill>
                  <a:srgbClr val="002A6C"/>
                </a:solidFill>
                <a:cs typeface="Arial" panose="020B0604020202020204" pitchFamily="34" charset="0"/>
              </a:rPr>
              <a:pPr fontAlgn="base">
                <a:spcBef>
                  <a:spcPct val="0"/>
                </a:spcBef>
                <a:spcAft>
                  <a:spcPct val="0"/>
                </a:spcAft>
              </a:pPr>
              <a:t>9</a:t>
            </a:fld>
            <a:endParaRPr lang="en-US" altLang="en-US">
              <a:solidFill>
                <a:srgbClr val="002A6C"/>
              </a:solidFill>
              <a:cs typeface="Arial" panose="020B0604020202020204" pitchFamily="34" charset="0"/>
            </a:endParaRPr>
          </a:p>
        </p:txBody>
      </p:sp>
      <p:pic>
        <p:nvPicPr>
          <p:cNvPr id="9" name="Picture 2"/>
          <p:cNvPicPr>
            <a:picLocks noGrp="1" noChangeAspect="1" noChangeArrowheads="1"/>
          </p:cNvPicPr>
          <p:nvPr>
            <p:ph sz="half" idx="1"/>
          </p:nvPr>
        </p:nvPicPr>
        <p:blipFill>
          <a:blip r:embed="rId2" cstate="print"/>
          <a:srcRect t="12821" r="17778"/>
          <a:stretch>
            <a:fillRect/>
          </a:stretch>
        </p:blipFill>
        <p:spPr bwMode="auto">
          <a:xfrm>
            <a:off x="5562599" y="1409701"/>
            <a:ext cx="5223691" cy="2728558"/>
          </a:xfrm>
          <a:prstGeom prst="rect">
            <a:avLst/>
          </a:prstGeom>
          <a:noFill/>
          <a:ln w="9525">
            <a:noFill/>
            <a:miter lim="800000"/>
            <a:headEnd/>
            <a:tailEnd/>
          </a:ln>
          <a:effectLst/>
        </p:spPr>
      </p:pic>
      <p:pic>
        <p:nvPicPr>
          <p:cNvPr id="11" name="Picture 3"/>
          <p:cNvPicPr>
            <a:picLocks noChangeAspect="1" noChangeArrowheads="1"/>
          </p:cNvPicPr>
          <p:nvPr/>
        </p:nvPicPr>
        <p:blipFill>
          <a:blip r:embed="rId3" cstate="print"/>
          <a:srcRect t="16787" b="29122"/>
          <a:stretch>
            <a:fillRect/>
          </a:stretch>
        </p:blipFill>
        <p:spPr bwMode="auto">
          <a:xfrm>
            <a:off x="361123" y="1409702"/>
            <a:ext cx="5083945" cy="2728558"/>
          </a:xfrm>
          <a:prstGeom prst="rect">
            <a:avLst/>
          </a:prstGeom>
          <a:noFill/>
          <a:ln w="9525">
            <a:noFill/>
            <a:miter lim="800000"/>
            <a:headEnd/>
            <a:tailEnd/>
          </a:ln>
          <a:effectLst/>
        </p:spPr>
      </p:pic>
      <p:sp>
        <p:nvSpPr>
          <p:cNvPr id="14" name="TextBox 13"/>
          <p:cNvSpPr txBox="1"/>
          <p:nvPr/>
        </p:nvSpPr>
        <p:spPr>
          <a:xfrm>
            <a:off x="361123" y="4644112"/>
            <a:ext cx="5083945" cy="1938992"/>
          </a:xfrm>
          <a:prstGeom prst="rect">
            <a:avLst/>
          </a:prstGeom>
          <a:noFill/>
        </p:spPr>
        <p:txBody>
          <a:bodyPr wrap="square" rtlCol="0">
            <a:spAutoFit/>
          </a:bodyPr>
          <a:lstStyle/>
          <a:p>
            <a:r>
              <a:rPr lang="en-US" sz="2000" b="1" dirty="0" smtClean="0">
                <a:latin typeface="Gill Sans MT" panose="020B0502020104020203" pitchFamily="34" charset="0"/>
              </a:rPr>
              <a:t>Support for the  Best Practice in Namsai district </a:t>
            </a:r>
          </a:p>
          <a:p>
            <a:pPr marL="285750" indent="-285750">
              <a:buFontTx/>
              <a:buChar char="-"/>
            </a:pPr>
            <a:r>
              <a:rPr lang="en-US" sz="2000" b="1" dirty="0" smtClean="0">
                <a:solidFill>
                  <a:srgbClr val="002060"/>
                </a:solidFill>
                <a:latin typeface="Gill Sans MT" panose="020B0502020104020203" pitchFamily="34" charset="0"/>
              </a:rPr>
              <a:t>District Administration </a:t>
            </a:r>
          </a:p>
          <a:p>
            <a:pPr marL="285750" indent="-285750">
              <a:buFontTx/>
              <a:buChar char="-"/>
            </a:pPr>
            <a:r>
              <a:rPr lang="en-US" sz="2000" b="1" dirty="0" smtClean="0">
                <a:solidFill>
                  <a:srgbClr val="002060"/>
                </a:solidFill>
                <a:latin typeface="Gill Sans MT" panose="020B0502020104020203" pitchFamily="34" charset="0"/>
              </a:rPr>
              <a:t>USAID-MCSP/Jhpiego </a:t>
            </a:r>
          </a:p>
          <a:p>
            <a:pPr marL="285750" indent="-285750">
              <a:buFontTx/>
              <a:buChar char="-"/>
            </a:pPr>
            <a:r>
              <a:rPr lang="en-US" sz="2000" b="1" dirty="0" smtClean="0">
                <a:solidFill>
                  <a:srgbClr val="002060"/>
                </a:solidFill>
                <a:latin typeface="Gill Sans MT" panose="020B0502020104020203" pitchFamily="34" charset="0"/>
              </a:rPr>
              <a:t>UNICEF </a:t>
            </a:r>
          </a:p>
          <a:p>
            <a:pPr marL="285750" indent="-285750">
              <a:buFontTx/>
              <a:buChar char="-"/>
            </a:pPr>
            <a:r>
              <a:rPr lang="en-US" sz="2000" b="1" dirty="0" smtClean="0">
                <a:solidFill>
                  <a:srgbClr val="002060"/>
                </a:solidFill>
                <a:latin typeface="Gill Sans MT" panose="020B0502020104020203" pitchFamily="34" charset="0"/>
              </a:rPr>
              <a:t>CSR funds  </a:t>
            </a:r>
            <a:endParaRPr lang="en-IN" sz="2000" b="1" dirty="0">
              <a:solidFill>
                <a:srgbClr val="002060"/>
              </a:solidFill>
              <a:latin typeface="Gill Sans MT" panose="020B0502020104020203" pitchFamily="34" charset="0"/>
            </a:endParaRPr>
          </a:p>
        </p:txBody>
      </p:sp>
      <p:sp>
        <p:nvSpPr>
          <p:cNvPr id="17" name="TextBox 16"/>
          <p:cNvSpPr txBox="1"/>
          <p:nvPr/>
        </p:nvSpPr>
        <p:spPr>
          <a:xfrm>
            <a:off x="1422400" y="4169162"/>
            <a:ext cx="7505700" cy="307777"/>
          </a:xfrm>
          <a:prstGeom prst="rect">
            <a:avLst/>
          </a:prstGeom>
          <a:noFill/>
        </p:spPr>
        <p:txBody>
          <a:bodyPr wrap="square" rtlCol="0">
            <a:spAutoFit/>
          </a:bodyPr>
          <a:lstStyle/>
          <a:p>
            <a:pPr algn="ctr"/>
            <a:r>
              <a:rPr lang="en-US" sz="1400" b="1" dirty="0" smtClean="0">
                <a:latin typeface="Gill Sans MT" panose="020B0502020104020203" pitchFamily="34" charset="0"/>
              </a:rPr>
              <a:t>Bicycle and Field bag distributions to ASHAs and HWOs of  Namsai  district </a:t>
            </a:r>
            <a:endParaRPr lang="en-IN" sz="1400" b="1" dirty="0">
              <a:latin typeface="Gill Sans MT" panose="020B0502020104020203" pitchFamily="34" charset="0"/>
            </a:endParaRPr>
          </a:p>
        </p:txBody>
      </p:sp>
      <p:sp>
        <p:nvSpPr>
          <p:cNvPr id="3" name="Rectangle 2"/>
          <p:cNvSpPr/>
          <p:nvPr/>
        </p:nvSpPr>
        <p:spPr>
          <a:xfrm>
            <a:off x="5957679" y="5585333"/>
            <a:ext cx="6096000" cy="276999"/>
          </a:xfrm>
          <a:prstGeom prst="rect">
            <a:avLst/>
          </a:prstGeom>
        </p:spPr>
        <p:txBody>
          <a:bodyPr>
            <a:spAutoFit/>
          </a:bodyPr>
          <a:lstStyle/>
          <a:p>
            <a:r>
              <a:rPr lang="en-IN" sz="1200" dirty="0">
                <a:hlinkClick r:id="rId4"/>
              </a:rPr>
              <a:t>https://thedawnlitpost.com/kits-with-bicycles-distributed-to-anms-ashas/</a:t>
            </a:r>
            <a:endParaRPr lang="en-IN" sz="1200" dirty="0"/>
          </a:p>
        </p:txBody>
      </p:sp>
      <p:sp>
        <p:nvSpPr>
          <p:cNvPr id="4" name="Rectangle 3"/>
          <p:cNvSpPr/>
          <p:nvPr/>
        </p:nvSpPr>
        <p:spPr>
          <a:xfrm>
            <a:off x="5957679" y="4845093"/>
            <a:ext cx="6096000" cy="523220"/>
          </a:xfrm>
          <a:prstGeom prst="rect">
            <a:avLst/>
          </a:prstGeom>
        </p:spPr>
        <p:txBody>
          <a:bodyPr>
            <a:spAutoFit/>
          </a:bodyPr>
          <a:lstStyle/>
          <a:p>
            <a:r>
              <a:rPr lang="en-IN" sz="1400" dirty="0">
                <a:hlinkClick r:id="rId5"/>
              </a:rPr>
              <a:t>https://arunachalobserver.org/2019/07/06/namsai-district-innovation-anm-asha-given-kits-bicycle/</a:t>
            </a:r>
            <a:endParaRPr lang="en-IN" sz="1400" dirty="0"/>
          </a:p>
        </p:txBody>
      </p:sp>
    </p:spTree>
    <p:extLst>
      <p:ext uri="{BB962C8B-B14F-4D97-AF65-F5344CB8AC3E}">
        <p14:creationId xmlns:p14="http://schemas.microsoft.com/office/powerpoint/2010/main" val="36455312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758139"/>
          </a:xfrm>
        </p:spPr>
        <p:txBody>
          <a:bodyPr>
            <a:normAutofit/>
          </a:bodyPr>
          <a:lstStyle/>
          <a:p>
            <a:r>
              <a:rPr lang="en-US" sz="3200" b="1" dirty="0"/>
              <a:t>Customized IEC </a:t>
            </a:r>
            <a:r>
              <a:rPr lang="en-US" sz="3200" b="1" dirty="0" smtClean="0"/>
              <a:t>Materials (Papum Pare)</a:t>
            </a:r>
            <a:endParaRPr lang="en-IN" sz="3200" b="1" dirty="0"/>
          </a:p>
        </p:txBody>
      </p:sp>
      <p:sp>
        <p:nvSpPr>
          <p:cNvPr id="5" name="Slide Number Placeholder 4"/>
          <p:cNvSpPr>
            <a:spLocks noGrp="1"/>
          </p:cNvSpPr>
          <p:nvPr>
            <p:ph type="sldNum" sz="quarter" idx="10"/>
          </p:nvPr>
        </p:nvSpPr>
        <p:spPr/>
        <p:txBody>
          <a:bodyPr/>
          <a:lstStyle/>
          <a:p>
            <a:pPr fontAlgn="base">
              <a:spcBef>
                <a:spcPct val="0"/>
              </a:spcBef>
              <a:spcAft>
                <a:spcPct val="0"/>
              </a:spcAft>
            </a:pPr>
            <a:fld id="{3176592A-DAA4-48C6-8DC1-34BEDBEAB492}" type="slidenum">
              <a:rPr lang="en-US" altLang="en-US" smtClean="0">
                <a:solidFill>
                  <a:srgbClr val="002A6C"/>
                </a:solidFill>
                <a:cs typeface="Arial" panose="020B0604020202020204" pitchFamily="34" charset="0"/>
              </a:rPr>
              <a:pPr fontAlgn="base">
                <a:spcBef>
                  <a:spcPct val="0"/>
                </a:spcBef>
                <a:spcAft>
                  <a:spcPct val="0"/>
                </a:spcAft>
              </a:pPr>
              <a:t>10</a:t>
            </a:fld>
            <a:endParaRPr lang="en-US" altLang="en-US">
              <a:solidFill>
                <a:srgbClr val="002A6C"/>
              </a:solidFill>
              <a:cs typeface="Arial" panose="020B0604020202020204" pitchFamily="34" charset="0"/>
            </a:endParaRPr>
          </a:p>
        </p:txBody>
      </p:sp>
      <p:pic>
        <p:nvPicPr>
          <p:cNvPr id="6" name="Picture 2" descr="C:\Users\User\Desktop\IMG-20190829-WA0033.jpg"/>
          <p:cNvPicPr>
            <a:picLocks noChangeAspect="1" noChangeArrowheads="1"/>
          </p:cNvPicPr>
          <p:nvPr/>
        </p:nvPicPr>
        <p:blipFill>
          <a:blip r:embed="rId3"/>
          <a:srcRect/>
          <a:stretch>
            <a:fillRect/>
          </a:stretch>
        </p:blipFill>
        <p:spPr bwMode="auto">
          <a:xfrm>
            <a:off x="968592" y="809391"/>
            <a:ext cx="2101287" cy="3250521"/>
          </a:xfrm>
          <a:prstGeom prst="rect">
            <a:avLst/>
          </a:prstGeom>
          <a:noFill/>
        </p:spPr>
      </p:pic>
      <p:pic>
        <p:nvPicPr>
          <p:cNvPr id="7" name="Picture 3" descr="C:\Users\User\Desktop\IMG-20190829-WA0035.jpg"/>
          <p:cNvPicPr>
            <a:picLocks noGrp="1" noChangeAspect="1" noChangeArrowheads="1"/>
          </p:cNvPicPr>
          <p:nvPr>
            <p:ph sz="half" idx="1"/>
          </p:nvPr>
        </p:nvPicPr>
        <p:blipFill>
          <a:blip r:embed="rId4"/>
          <a:srcRect/>
          <a:stretch>
            <a:fillRect/>
          </a:stretch>
        </p:blipFill>
        <p:spPr bwMode="auto">
          <a:xfrm>
            <a:off x="3069879" y="802201"/>
            <a:ext cx="2098766" cy="3257711"/>
          </a:xfrm>
          <a:prstGeom prst="rect">
            <a:avLst/>
          </a:prstGeom>
          <a:noFill/>
        </p:spPr>
      </p:pic>
      <p:pic>
        <p:nvPicPr>
          <p:cNvPr id="8" name="Picture 4" descr="C:\Users\User\Desktop\IMG-20190829-WA0037.jpg"/>
          <p:cNvPicPr>
            <a:picLocks noGrp="1" noChangeAspect="1" noChangeArrowheads="1"/>
          </p:cNvPicPr>
          <p:nvPr>
            <p:ph sz="half" idx="2"/>
          </p:nvPr>
        </p:nvPicPr>
        <p:blipFill>
          <a:blip r:embed="rId5"/>
          <a:srcRect/>
          <a:stretch>
            <a:fillRect/>
          </a:stretch>
        </p:blipFill>
        <p:spPr bwMode="auto">
          <a:xfrm>
            <a:off x="5253026" y="833208"/>
            <a:ext cx="2251168" cy="3226704"/>
          </a:xfrm>
          <a:prstGeom prst="rect">
            <a:avLst/>
          </a:prstGeom>
          <a:noFill/>
        </p:spPr>
      </p:pic>
      <p:pic>
        <p:nvPicPr>
          <p:cNvPr id="9" name="Picture 2" descr="C:\Users\User\Desktop\IMG-20190829-WA0036.jpg"/>
          <p:cNvPicPr>
            <a:picLocks noChangeAspect="1" noChangeArrowheads="1"/>
          </p:cNvPicPr>
          <p:nvPr/>
        </p:nvPicPr>
        <p:blipFill>
          <a:blip r:embed="rId6"/>
          <a:srcRect/>
          <a:stretch>
            <a:fillRect/>
          </a:stretch>
        </p:blipFill>
        <p:spPr bwMode="auto">
          <a:xfrm>
            <a:off x="7567980" y="795181"/>
            <a:ext cx="2204566" cy="3226703"/>
          </a:xfrm>
          <a:prstGeom prst="rect">
            <a:avLst/>
          </a:prstGeom>
          <a:noFill/>
        </p:spPr>
      </p:pic>
      <p:pic>
        <p:nvPicPr>
          <p:cNvPr id="10" name="Picture 3" descr="C:\Users\User\Desktop\IMG-20190829-WA0038.jpg"/>
          <p:cNvPicPr>
            <a:picLocks noChangeAspect="1" noChangeArrowheads="1"/>
          </p:cNvPicPr>
          <p:nvPr/>
        </p:nvPicPr>
        <p:blipFill>
          <a:blip r:embed="rId7"/>
          <a:srcRect/>
          <a:stretch>
            <a:fillRect/>
          </a:stretch>
        </p:blipFill>
        <p:spPr bwMode="auto">
          <a:xfrm>
            <a:off x="9836332" y="833207"/>
            <a:ext cx="2059932" cy="3302757"/>
          </a:xfrm>
          <a:prstGeom prst="rect">
            <a:avLst/>
          </a:prstGeom>
          <a:noFill/>
        </p:spPr>
      </p:pic>
      <p:pic>
        <p:nvPicPr>
          <p:cNvPr id="11" name="Picture 1" descr="C:\Users\User\Desktop\Screenshot_2019-08-30-12-46-54-684_com.google.android.apps.docs.png"/>
          <p:cNvPicPr>
            <a:picLocks noChangeAspect="1" noChangeArrowheads="1"/>
          </p:cNvPicPr>
          <p:nvPr/>
        </p:nvPicPr>
        <p:blipFill>
          <a:blip r:embed="rId8"/>
          <a:srcRect/>
          <a:stretch>
            <a:fillRect/>
          </a:stretch>
        </p:blipFill>
        <p:spPr bwMode="auto">
          <a:xfrm>
            <a:off x="968592" y="4134981"/>
            <a:ext cx="2242175" cy="2141181"/>
          </a:xfrm>
          <a:prstGeom prst="rect">
            <a:avLst/>
          </a:prstGeom>
          <a:noFill/>
        </p:spPr>
      </p:pic>
      <p:pic>
        <p:nvPicPr>
          <p:cNvPr id="12" name="Picture 4" descr="C:\Users\User\Desktop\Untitled-6 copy.jpg"/>
          <p:cNvPicPr>
            <a:picLocks noChangeAspect="1" noChangeArrowheads="1"/>
          </p:cNvPicPr>
          <p:nvPr/>
        </p:nvPicPr>
        <p:blipFill>
          <a:blip r:embed="rId9" cstate="print"/>
          <a:srcRect/>
          <a:stretch>
            <a:fillRect/>
          </a:stretch>
        </p:blipFill>
        <p:spPr bwMode="auto">
          <a:xfrm>
            <a:off x="3197449" y="4014864"/>
            <a:ext cx="4526833" cy="2310482"/>
          </a:xfrm>
          <a:prstGeom prst="rect">
            <a:avLst/>
          </a:prstGeom>
          <a:noFill/>
        </p:spPr>
      </p:pic>
      <p:sp>
        <p:nvSpPr>
          <p:cNvPr id="13" name="Slide Number Placeholder 4"/>
          <p:cNvSpPr txBox="1">
            <a:spLocks/>
          </p:cNvSpPr>
          <p:nvPr/>
        </p:nvSpPr>
        <p:spPr>
          <a:xfrm>
            <a:off x="8737600" y="6292555"/>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914400" rtl="0" eaLnBrk="1" latinLnBrk="0" hangingPunct="1">
              <a:defRPr sz="825" kern="1200">
                <a:solidFill>
                  <a:schemeClr val="tx2"/>
                </a:solidFill>
                <a:latin typeface="Gill Sans MT" panose="020B05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fld id="{3176592A-DAA4-48C6-8DC1-34BEDBEAB492}" type="slidenum">
              <a:rPr lang="en-US" altLang="en-US" smtClean="0">
                <a:solidFill>
                  <a:srgbClr val="002A6C"/>
                </a:solidFill>
                <a:cs typeface="Arial" panose="020B0604020202020204" pitchFamily="34" charset="0"/>
              </a:rPr>
              <a:pPr fontAlgn="base">
                <a:spcBef>
                  <a:spcPct val="0"/>
                </a:spcBef>
                <a:spcAft>
                  <a:spcPct val="0"/>
                </a:spcAft>
              </a:pPr>
              <a:t>10</a:t>
            </a:fld>
            <a:endParaRPr lang="en-US" altLang="en-US">
              <a:solidFill>
                <a:srgbClr val="002A6C"/>
              </a:solidFill>
              <a:cs typeface="Arial" panose="020B0604020202020204" pitchFamily="34" charset="0"/>
            </a:endParaRPr>
          </a:p>
        </p:txBody>
      </p:sp>
      <p:graphicFrame>
        <p:nvGraphicFramePr>
          <p:cNvPr id="15" name="Object 2"/>
          <p:cNvGraphicFramePr>
            <a:graphicFrameLocks noChangeAspect="1"/>
          </p:cNvGraphicFramePr>
          <p:nvPr>
            <p:extLst>
              <p:ext uri="{D42A27DB-BD31-4B8C-83A1-F6EECF244321}">
                <p14:modId xmlns:p14="http://schemas.microsoft.com/office/powerpoint/2010/main" val="1368495686"/>
              </p:ext>
            </p:extLst>
          </p:nvPr>
        </p:nvGraphicFramePr>
        <p:xfrm>
          <a:off x="7996117" y="4257171"/>
          <a:ext cx="3900145" cy="2079445"/>
        </p:xfrm>
        <a:graphic>
          <a:graphicData uri="http://schemas.openxmlformats.org/presentationml/2006/ole">
            <mc:AlternateContent xmlns:mc="http://schemas.openxmlformats.org/markup-compatibility/2006">
              <mc:Choice xmlns:v="urn:schemas-microsoft-com:vml" Requires="v">
                <p:oleObj spid="_x0000_s1074" name="Presentation" r:id="rId10" imgW="6094313" imgH="3427339" progId="PowerPoint.Show.12">
                  <p:embed/>
                </p:oleObj>
              </mc:Choice>
              <mc:Fallback>
                <p:oleObj name="Presentation" r:id="rId10" imgW="6094313" imgH="3427339" progId="PowerPoint.Show.12">
                  <p:embed/>
                  <p:pic>
                    <p:nvPicPr>
                      <p:cNvPr id="1026" name="Object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996117" y="4257171"/>
                        <a:ext cx="3900145" cy="2079445"/>
                      </a:xfrm>
                      <a:prstGeom prst="rect">
                        <a:avLst/>
                      </a:prstGeom>
                      <a:noFill/>
                      <a:ln>
                        <a:noFill/>
                      </a:ln>
                      <a:effectLst/>
                      <a:extLst/>
                    </p:spPr>
                  </p:pic>
                </p:oleObj>
              </mc:Fallback>
            </mc:AlternateContent>
          </a:graphicData>
        </a:graphic>
      </p:graphicFrame>
      <p:sp>
        <p:nvSpPr>
          <p:cNvPr id="16" name="TextBox 15"/>
          <p:cNvSpPr txBox="1"/>
          <p:nvPr/>
        </p:nvSpPr>
        <p:spPr>
          <a:xfrm>
            <a:off x="1002986" y="6400415"/>
            <a:ext cx="10309447" cy="338554"/>
          </a:xfrm>
          <a:prstGeom prst="rect">
            <a:avLst/>
          </a:prstGeom>
          <a:noFill/>
        </p:spPr>
        <p:txBody>
          <a:bodyPr wrap="square" rtlCol="0">
            <a:spAutoFit/>
          </a:bodyPr>
          <a:lstStyle/>
          <a:p>
            <a:pPr algn="ctr"/>
            <a:r>
              <a:rPr lang="en-US" sz="1600" b="1" dirty="0" smtClean="0">
                <a:solidFill>
                  <a:srgbClr val="002060"/>
                </a:solidFill>
                <a:latin typeface="Gill Sans MT" panose="020B0502020104020203" pitchFamily="34" charset="0"/>
              </a:rPr>
              <a:t>USAID-MCSP/Jhpiego supported for developing IECs materials</a:t>
            </a:r>
            <a:endParaRPr lang="en-IN" sz="1600" b="1" dirty="0">
              <a:solidFill>
                <a:srgbClr val="002060"/>
              </a:solidFill>
              <a:latin typeface="Gill Sans MT" panose="020B0502020104020203" pitchFamily="34" charset="0"/>
            </a:endParaRPr>
          </a:p>
        </p:txBody>
      </p:sp>
    </p:spTree>
    <p:extLst>
      <p:ext uri="{BB962C8B-B14F-4D97-AF65-F5344CB8AC3E}">
        <p14:creationId xmlns:p14="http://schemas.microsoft.com/office/powerpoint/2010/main" val="31873445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685800"/>
          </a:xfrm>
        </p:spPr>
        <p:txBody>
          <a:bodyPr>
            <a:normAutofit/>
          </a:bodyPr>
          <a:lstStyle/>
          <a:p>
            <a:r>
              <a:rPr lang="en-US" sz="3200" b="1" dirty="0" smtClean="0"/>
              <a:t>HWC Monitoring Team (Papum Pare)</a:t>
            </a:r>
            <a:endParaRPr lang="en-IN" sz="3200" dirty="0"/>
          </a:p>
        </p:txBody>
      </p:sp>
      <p:sp>
        <p:nvSpPr>
          <p:cNvPr id="4" name="Content Placeholder 3"/>
          <p:cNvSpPr>
            <a:spLocks noGrp="1"/>
          </p:cNvSpPr>
          <p:nvPr>
            <p:ph sz="half" idx="2"/>
          </p:nvPr>
        </p:nvSpPr>
        <p:spPr>
          <a:xfrm>
            <a:off x="292100" y="876307"/>
            <a:ext cx="11010900" cy="4229093"/>
          </a:xfrm>
        </p:spPr>
        <p:txBody>
          <a:bodyPr/>
          <a:lstStyle/>
          <a:p>
            <a:pPr marL="0" indent="0">
              <a:buNone/>
            </a:pPr>
            <a:r>
              <a:rPr lang="en-US" sz="2200" b="1" dirty="0" smtClean="0">
                <a:solidFill>
                  <a:srgbClr val="002060"/>
                </a:solidFill>
              </a:rPr>
              <a:t>HWC District level Monitoring team</a:t>
            </a:r>
            <a:r>
              <a:rPr lang="en-US" sz="2200" b="1" dirty="0" smtClean="0">
                <a:solidFill>
                  <a:schemeClr val="bg2">
                    <a:lumMod val="75000"/>
                  </a:schemeClr>
                </a:solidFill>
              </a:rPr>
              <a:t> </a:t>
            </a:r>
            <a:endParaRPr lang="en-US" sz="2200" b="1" dirty="0">
              <a:solidFill>
                <a:schemeClr val="bg2">
                  <a:lumMod val="75000"/>
                </a:schemeClr>
              </a:solidFill>
            </a:endParaRPr>
          </a:p>
          <a:p>
            <a:pPr marL="642938" lvl="1" indent="-342900">
              <a:buFont typeface="+mj-lt"/>
              <a:buAutoNum type="arabicPeriod"/>
              <a:defRPr/>
            </a:pPr>
            <a:r>
              <a:rPr lang="en-IN" sz="2200" b="1" dirty="0">
                <a:solidFill>
                  <a:schemeClr val="bg1">
                    <a:lumMod val="75000"/>
                  </a:schemeClr>
                </a:solidFill>
              </a:rPr>
              <a:t>District </a:t>
            </a:r>
            <a:r>
              <a:rPr lang="en-IN" sz="2200" b="1" dirty="0" smtClean="0">
                <a:solidFill>
                  <a:schemeClr val="bg1">
                    <a:lumMod val="75000"/>
                  </a:schemeClr>
                </a:solidFill>
              </a:rPr>
              <a:t>Administration</a:t>
            </a:r>
          </a:p>
          <a:p>
            <a:pPr marL="642938" lvl="1" indent="-342900">
              <a:buFont typeface="+mj-lt"/>
              <a:buAutoNum type="arabicPeriod"/>
              <a:defRPr/>
            </a:pPr>
            <a:r>
              <a:rPr lang="en-US" sz="2200" b="1" dirty="0" smtClean="0">
                <a:solidFill>
                  <a:schemeClr val="bg1">
                    <a:lumMod val="75000"/>
                  </a:schemeClr>
                </a:solidFill>
              </a:rPr>
              <a:t>DMO , DRCHO, DANO,DPO and DPM</a:t>
            </a:r>
            <a:endParaRPr lang="en-IN" sz="2200" b="1" dirty="0">
              <a:solidFill>
                <a:schemeClr val="bg1">
                  <a:lumMod val="75000"/>
                </a:schemeClr>
              </a:solidFill>
            </a:endParaRPr>
          </a:p>
          <a:p>
            <a:pPr marL="642938" lvl="1" indent="-342900">
              <a:buFont typeface="+mj-lt"/>
              <a:buAutoNum type="arabicPeriod"/>
              <a:defRPr/>
            </a:pPr>
            <a:r>
              <a:rPr lang="en-IN" sz="2200" b="1" dirty="0">
                <a:solidFill>
                  <a:schemeClr val="bg1">
                    <a:lumMod val="75000"/>
                  </a:schemeClr>
                </a:solidFill>
              </a:rPr>
              <a:t>Executing Agency, WRD department involved 12 AEs &amp;  JEs area wise</a:t>
            </a:r>
          </a:p>
          <a:p>
            <a:pPr marL="642938" lvl="1" indent="-342900">
              <a:buFont typeface="+mj-lt"/>
              <a:buAutoNum type="arabicPeriod"/>
              <a:defRPr/>
            </a:pPr>
            <a:r>
              <a:rPr lang="en-IN" sz="2200" b="1" dirty="0">
                <a:solidFill>
                  <a:schemeClr val="bg1">
                    <a:lumMod val="75000"/>
                  </a:schemeClr>
                </a:solidFill>
              </a:rPr>
              <a:t>Medical Officer I/C of respective blocks</a:t>
            </a:r>
          </a:p>
          <a:p>
            <a:pPr marL="642938" lvl="1" indent="-342900">
              <a:buFont typeface="+mj-lt"/>
              <a:buAutoNum type="arabicPeriod"/>
              <a:defRPr/>
            </a:pPr>
            <a:r>
              <a:rPr lang="en-IN" sz="2200" b="1" dirty="0" smtClean="0">
                <a:solidFill>
                  <a:schemeClr val="bg1">
                    <a:lumMod val="75000"/>
                  </a:schemeClr>
                </a:solidFill>
              </a:rPr>
              <a:t>WRD Itanagar / </a:t>
            </a:r>
            <a:r>
              <a:rPr lang="en-IN" sz="2200" b="1" dirty="0" err="1" smtClean="0">
                <a:solidFill>
                  <a:schemeClr val="bg1">
                    <a:lumMod val="75000"/>
                  </a:schemeClr>
                </a:solidFill>
              </a:rPr>
              <a:t>Yupia</a:t>
            </a:r>
            <a:r>
              <a:rPr lang="en-IN" sz="2200" b="1" dirty="0" smtClean="0">
                <a:solidFill>
                  <a:schemeClr val="bg1">
                    <a:lumMod val="75000"/>
                  </a:schemeClr>
                </a:solidFill>
              </a:rPr>
              <a:t> Division for GEO </a:t>
            </a:r>
            <a:r>
              <a:rPr lang="en-IN" sz="2200" b="1" dirty="0">
                <a:solidFill>
                  <a:schemeClr val="bg1">
                    <a:lumMod val="75000"/>
                  </a:schemeClr>
                </a:solidFill>
              </a:rPr>
              <a:t>Tagging </a:t>
            </a:r>
            <a:endParaRPr lang="en-IN" sz="2200" b="1" dirty="0" smtClean="0">
              <a:solidFill>
                <a:schemeClr val="bg1">
                  <a:lumMod val="75000"/>
                </a:schemeClr>
              </a:solidFill>
            </a:endParaRPr>
          </a:p>
          <a:p>
            <a:pPr marL="642938" lvl="1" indent="-342900">
              <a:buFont typeface="+mj-lt"/>
              <a:buAutoNum type="arabicPeriod"/>
              <a:defRPr/>
            </a:pPr>
            <a:r>
              <a:rPr lang="en-US" sz="2200" b="1" dirty="0" smtClean="0">
                <a:solidFill>
                  <a:schemeClr val="bg1">
                    <a:lumMod val="75000"/>
                  </a:schemeClr>
                </a:solidFill>
              </a:rPr>
              <a:t>Jhpiego </a:t>
            </a:r>
            <a:r>
              <a:rPr lang="en-US" sz="2200" b="1" dirty="0">
                <a:solidFill>
                  <a:schemeClr val="bg1">
                    <a:lumMod val="75000"/>
                  </a:schemeClr>
                </a:solidFill>
              </a:rPr>
              <a:t>representative </a:t>
            </a:r>
            <a:endParaRPr lang="en-IN" sz="2200" b="1" dirty="0">
              <a:solidFill>
                <a:schemeClr val="bg1">
                  <a:lumMod val="75000"/>
                </a:schemeClr>
              </a:solidFill>
            </a:endParaRPr>
          </a:p>
          <a:p>
            <a:pPr marL="300038" lvl="1" indent="0">
              <a:buNone/>
              <a:defRPr/>
            </a:pPr>
            <a:endParaRPr lang="en-US" sz="2200" b="1" dirty="0">
              <a:solidFill>
                <a:schemeClr val="tx1"/>
              </a:solidFill>
            </a:endParaRPr>
          </a:p>
          <a:p>
            <a:pPr marL="300038" lvl="1" indent="0">
              <a:buNone/>
              <a:defRPr/>
            </a:pPr>
            <a:r>
              <a:rPr lang="en-US" sz="2200" b="1" dirty="0" smtClean="0">
                <a:solidFill>
                  <a:srgbClr val="002060"/>
                </a:solidFill>
              </a:rPr>
              <a:t>This monitoring team formulated for monitoring HWC upgradation activities . This team conducted gap analysis, follow up during upgradation works and planning to visit after completion of HWC works</a:t>
            </a:r>
            <a:endParaRPr lang="en-IN" sz="2200" b="1" dirty="0">
              <a:solidFill>
                <a:srgbClr val="002060"/>
              </a:solidFill>
            </a:endParaRPr>
          </a:p>
        </p:txBody>
      </p:sp>
      <p:sp>
        <p:nvSpPr>
          <p:cNvPr id="5" name="Slide Number Placeholder 4"/>
          <p:cNvSpPr>
            <a:spLocks noGrp="1"/>
          </p:cNvSpPr>
          <p:nvPr>
            <p:ph type="sldNum" sz="quarter" idx="10"/>
          </p:nvPr>
        </p:nvSpPr>
        <p:spPr/>
        <p:txBody>
          <a:bodyPr/>
          <a:lstStyle/>
          <a:p>
            <a:pPr fontAlgn="base">
              <a:spcBef>
                <a:spcPct val="0"/>
              </a:spcBef>
              <a:spcAft>
                <a:spcPct val="0"/>
              </a:spcAft>
            </a:pPr>
            <a:fld id="{3176592A-DAA4-48C6-8DC1-34BEDBEAB492}" type="slidenum">
              <a:rPr lang="en-US" altLang="en-US" smtClean="0">
                <a:solidFill>
                  <a:srgbClr val="002A6C"/>
                </a:solidFill>
                <a:cs typeface="Arial" panose="020B0604020202020204" pitchFamily="34" charset="0"/>
              </a:rPr>
              <a:pPr fontAlgn="base">
                <a:spcBef>
                  <a:spcPct val="0"/>
                </a:spcBef>
                <a:spcAft>
                  <a:spcPct val="0"/>
                </a:spcAft>
              </a:pPr>
              <a:t>11</a:t>
            </a:fld>
            <a:endParaRPr lang="en-US" altLang="en-US" dirty="0">
              <a:solidFill>
                <a:srgbClr val="002A6C"/>
              </a:solidFill>
              <a:cs typeface="Arial" panose="020B0604020202020204" pitchFamily="34" charset="0"/>
            </a:endParaRPr>
          </a:p>
        </p:txBody>
      </p:sp>
    </p:spTree>
    <p:extLst>
      <p:ext uri="{BB962C8B-B14F-4D97-AF65-F5344CB8AC3E}">
        <p14:creationId xmlns:p14="http://schemas.microsoft.com/office/powerpoint/2010/main" val="36531634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927100"/>
          </a:xfrm>
        </p:spPr>
        <p:txBody>
          <a:bodyPr>
            <a:normAutofit/>
          </a:bodyPr>
          <a:lstStyle/>
          <a:p>
            <a:r>
              <a:rPr lang="en-US" sz="3200" b="1" dirty="0" smtClean="0"/>
              <a:t>Bike Ambulance in </a:t>
            </a:r>
            <a:r>
              <a:rPr lang="en-US" sz="3200" b="1" dirty="0"/>
              <a:t>HWC- East Kameng </a:t>
            </a:r>
            <a:r>
              <a:rPr lang="en-US" sz="3200" b="1" dirty="0" smtClean="0"/>
              <a:t>District</a:t>
            </a:r>
            <a:endParaRPr lang="en-IN" sz="3200" b="1" dirty="0"/>
          </a:p>
        </p:txBody>
      </p:sp>
      <p:sp>
        <p:nvSpPr>
          <p:cNvPr id="3" name="Content Placeholder 2"/>
          <p:cNvSpPr>
            <a:spLocks noGrp="1"/>
          </p:cNvSpPr>
          <p:nvPr>
            <p:ph sz="half" idx="1"/>
          </p:nvPr>
        </p:nvSpPr>
        <p:spPr>
          <a:xfrm>
            <a:off x="609600" y="1153799"/>
            <a:ext cx="5829300" cy="4967601"/>
          </a:xfrm>
        </p:spPr>
        <p:txBody>
          <a:bodyPr/>
          <a:lstStyle/>
          <a:p>
            <a:pPr marL="0" indent="0">
              <a:buNone/>
            </a:pPr>
            <a:r>
              <a:rPr lang="en-US" b="1" dirty="0" smtClean="0"/>
              <a:t>Bike ambulance “</a:t>
            </a:r>
            <a:r>
              <a:rPr lang="en-US" b="1" dirty="0" smtClean="0">
                <a:solidFill>
                  <a:srgbClr val="FF0000"/>
                </a:solidFill>
              </a:rPr>
              <a:t>First Responder</a:t>
            </a:r>
            <a:r>
              <a:rPr lang="en-US" b="1" dirty="0" smtClean="0"/>
              <a:t>” is presently being used in </a:t>
            </a:r>
            <a:r>
              <a:rPr lang="en-US" b="1" dirty="0" err="1" smtClean="0"/>
              <a:t>Khenewa</a:t>
            </a:r>
            <a:r>
              <a:rPr lang="en-US" b="1" dirty="0" smtClean="0"/>
              <a:t> , </a:t>
            </a:r>
            <a:r>
              <a:rPr lang="en-US" b="1" dirty="0" err="1" smtClean="0"/>
              <a:t>Pipu</a:t>
            </a:r>
            <a:r>
              <a:rPr lang="en-US" b="1" dirty="0" smtClean="0"/>
              <a:t> and </a:t>
            </a:r>
            <a:r>
              <a:rPr lang="en-US" b="1" dirty="0" err="1" smtClean="0"/>
              <a:t>Pakoti</a:t>
            </a:r>
            <a:r>
              <a:rPr lang="en-US" b="1" dirty="0" smtClean="0"/>
              <a:t> HWC-PHC for:-</a:t>
            </a:r>
          </a:p>
          <a:p>
            <a:pPr>
              <a:buFontTx/>
              <a:buChar char="-"/>
            </a:pPr>
            <a:r>
              <a:rPr lang="en-US" b="1" dirty="0" smtClean="0"/>
              <a:t>Patient from villages who required support</a:t>
            </a:r>
          </a:p>
          <a:p>
            <a:pPr>
              <a:buFontTx/>
              <a:buChar char="-"/>
            </a:pPr>
            <a:r>
              <a:rPr lang="en-US" b="1" dirty="0" smtClean="0"/>
              <a:t>Referrals</a:t>
            </a:r>
          </a:p>
          <a:p>
            <a:pPr>
              <a:buFontTx/>
              <a:buChar char="-"/>
            </a:pPr>
            <a:r>
              <a:rPr lang="en-US" b="1" dirty="0" smtClean="0"/>
              <a:t>Vaccine delivery for RI</a:t>
            </a:r>
          </a:p>
          <a:p>
            <a:pPr>
              <a:buFontTx/>
              <a:buChar char="-"/>
            </a:pPr>
            <a:r>
              <a:rPr lang="en-US" b="1" dirty="0" smtClean="0"/>
              <a:t>Medicine , Diagnostics and other logistic delivery at SC </a:t>
            </a:r>
          </a:p>
          <a:p>
            <a:pPr>
              <a:buFontTx/>
              <a:buChar char="-"/>
            </a:pPr>
            <a:r>
              <a:rPr lang="en-US" b="1" dirty="0" smtClean="0"/>
              <a:t>VHND and other community activities</a:t>
            </a:r>
          </a:p>
        </p:txBody>
      </p:sp>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6989618" y="1153799"/>
            <a:ext cx="4516582" cy="4057970"/>
          </a:xfrm>
          <a:prstGeom prst="rect">
            <a:avLst/>
          </a:prstGeom>
        </p:spPr>
      </p:pic>
    </p:spTree>
    <p:extLst>
      <p:ext uri="{BB962C8B-B14F-4D97-AF65-F5344CB8AC3E}">
        <p14:creationId xmlns:p14="http://schemas.microsoft.com/office/powerpoint/2010/main" val="14925770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927100"/>
          </a:xfrm>
        </p:spPr>
        <p:txBody>
          <a:bodyPr>
            <a:normAutofit/>
          </a:bodyPr>
          <a:lstStyle/>
          <a:p>
            <a:r>
              <a:rPr lang="en-US" sz="3200" b="1" dirty="0" smtClean="0"/>
              <a:t>Bike Ambulance in </a:t>
            </a:r>
            <a:r>
              <a:rPr lang="en-US" sz="3200" b="1" dirty="0"/>
              <a:t>HWC- East Kameng </a:t>
            </a:r>
            <a:r>
              <a:rPr lang="en-US" sz="3200" b="1" dirty="0" smtClean="0"/>
              <a:t>District</a:t>
            </a:r>
            <a:endParaRPr lang="en-IN" sz="3200" b="1" dirty="0"/>
          </a:p>
        </p:txBody>
      </p:sp>
      <p:sp>
        <p:nvSpPr>
          <p:cNvPr id="8" name="TextBox 7"/>
          <p:cNvSpPr txBox="1"/>
          <p:nvPr/>
        </p:nvSpPr>
        <p:spPr>
          <a:xfrm>
            <a:off x="4973997" y="6279760"/>
            <a:ext cx="2592439" cy="400110"/>
          </a:xfrm>
          <a:prstGeom prst="rect">
            <a:avLst/>
          </a:prstGeom>
          <a:solidFill>
            <a:srgbClr val="002060"/>
          </a:solidFill>
        </p:spPr>
        <p:txBody>
          <a:bodyPr wrap="square" rtlCol="0">
            <a:spAutoFit/>
          </a:bodyPr>
          <a:lstStyle/>
          <a:p>
            <a:r>
              <a:rPr lang="en-IN" sz="2000" b="1" i="1" dirty="0" smtClean="0">
                <a:solidFill>
                  <a:srgbClr val="002060"/>
                </a:solidFill>
                <a:latin typeface="Gill Sans MT" panose="020B0502020104020203" pitchFamily="34" charset="0"/>
              </a:rPr>
              <a:t> </a:t>
            </a:r>
            <a:r>
              <a:rPr lang="en-IN" sz="2000" b="1" i="1" dirty="0" smtClean="0">
                <a:solidFill>
                  <a:srgbClr val="FFFFFF"/>
                </a:solidFill>
                <a:latin typeface="Gill Sans MT" panose="020B0502020104020203" pitchFamily="34" charset="0"/>
              </a:rPr>
              <a:t>Video Click Here</a:t>
            </a:r>
            <a:endParaRPr lang="en-IN" sz="2000" b="1" i="1" dirty="0">
              <a:solidFill>
                <a:srgbClr val="FFFFFF"/>
              </a:solidFill>
              <a:latin typeface="Gill Sans MT" panose="020B0502020104020203" pitchFamily="34" charset="0"/>
            </a:endParaRPr>
          </a:p>
        </p:txBody>
      </p:sp>
      <p:pic>
        <p:nvPicPr>
          <p:cNvPr id="4" name="VID-20190929-WA0008">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935231" y="799932"/>
            <a:ext cx="3013905" cy="5479828"/>
          </a:xfrm>
          <a:prstGeom prst="rect">
            <a:avLst/>
          </a:prstGeom>
        </p:spPr>
      </p:pic>
      <p:sp>
        <p:nvSpPr>
          <p:cNvPr id="5" name="Content Placeholder 4"/>
          <p:cNvSpPr>
            <a:spLocks noGrp="1"/>
          </p:cNvSpPr>
          <p:nvPr>
            <p:ph sz="half" idx="1"/>
          </p:nvPr>
        </p:nvSpPr>
        <p:spPr/>
        <p:txBody>
          <a:bodyPr/>
          <a:lstStyle/>
          <a:p>
            <a:endParaRPr lang="en-IN" dirty="0"/>
          </a:p>
        </p:txBody>
      </p:sp>
      <p:pic>
        <p:nvPicPr>
          <p:cNvPr id="9" name="Picture 8"/>
          <p:cNvPicPr/>
          <p:nvPr/>
        </p:nvPicPr>
        <p:blipFill>
          <a:blip r:embed="rId6">
            <a:extLst>
              <a:ext uri="{28A0092B-C50C-407E-A947-70E740481C1C}">
                <a14:useLocalDpi xmlns:a14="http://schemas.microsoft.com/office/drawing/2010/main" val="0"/>
              </a:ext>
            </a:extLst>
          </a:blip>
          <a:stretch>
            <a:fillRect/>
          </a:stretch>
        </p:blipFill>
        <p:spPr>
          <a:xfrm>
            <a:off x="325027" y="1463711"/>
            <a:ext cx="4325631" cy="4816049"/>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72475" y="806245"/>
            <a:ext cx="3633264" cy="5473515"/>
          </a:xfrm>
          <a:prstGeom prst="rect">
            <a:avLst/>
          </a:prstGeom>
        </p:spPr>
      </p:pic>
    </p:spTree>
    <p:extLst>
      <p:ext uri="{BB962C8B-B14F-4D97-AF65-F5344CB8AC3E}">
        <p14:creationId xmlns:p14="http://schemas.microsoft.com/office/powerpoint/2010/main" val="1996508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746" y="1149930"/>
            <a:ext cx="10968161" cy="817657"/>
          </a:xfrm>
        </p:spPr>
        <p:txBody>
          <a:bodyPr>
            <a:noAutofit/>
          </a:bodyPr>
          <a:lstStyle/>
          <a:p>
            <a:pPr algn="l"/>
            <a:r>
              <a:rPr lang="en-US" sz="2000" b="1" dirty="0" smtClean="0">
                <a:solidFill>
                  <a:schemeClr val="bg1">
                    <a:lumMod val="75000"/>
                  </a:schemeClr>
                </a:solidFill>
              </a:rPr>
              <a:t>Tawang District Initiated Weekly Wellness Activities in 5 PHC-HWCs through Yoga Instructors (Locally identified )</a:t>
            </a:r>
            <a:endParaRPr lang="en-IN" sz="3200" dirty="0">
              <a:solidFill>
                <a:schemeClr val="bg1">
                  <a:lumMod val="75000"/>
                </a:schemeClr>
              </a:solidFill>
            </a:endParaRPr>
          </a:p>
        </p:txBody>
      </p:sp>
      <p:sp>
        <p:nvSpPr>
          <p:cNvPr id="5" name="Slide Number Placeholder 4"/>
          <p:cNvSpPr>
            <a:spLocks noGrp="1"/>
          </p:cNvSpPr>
          <p:nvPr>
            <p:ph type="sldNum" sz="quarter" idx="10"/>
          </p:nvPr>
        </p:nvSpPr>
        <p:spPr/>
        <p:txBody>
          <a:bodyPr/>
          <a:lstStyle/>
          <a:p>
            <a:pPr fontAlgn="base">
              <a:spcBef>
                <a:spcPct val="0"/>
              </a:spcBef>
              <a:spcAft>
                <a:spcPct val="0"/>
              </a:spcAft>
            </a:pPr>
            <a:fld id="{3176592A-DAA4-48C6-8DC1-34BEDBEAB492}" type="slidenum">
              <a:rPr lang="en-US" altLang="en-US" smtClean="0">
                <a:solidFill>
                  <a:srgbClr val="002A6C"/>
                </a:solidFill>
                <a:cs typeface="Arial" panose="020B0604020202020204" pitchFamily="34" charset="0"/>
              </a:rPr>
              <a:pPr fontAlgn="base">
                <a:spcBef>
                  <a:spcPct val="0"/>
                </a:spcBef>
                <a:spcAft>
                  <a:spcPct val="0"/>
                </a:spcAft>
              </a:pPr>
              <a:t>14</a:t>
            </a:fld>
            <a:endParaRPr lang="en-US" altLang="en-US">
              <a:solidFill>
                <a:srgbClr val="002A6C"/>
              </a:solidFill>
              <a:cs typeface="Arial" panose="020B0604020202020204" pitchFamily="34" charset="0"/>
            </a:endParaRPr>
          </a:p>
        </p:txBody>
      </p:sp>
      <p:sp>
        <p:nvSpPr>
          <p:cNvPr id="9" name="Title 1"/>
          <p:cNvSpPr txBox="1">
            <a:spLocks/>
          </p:cNvSpPr>
          <p:nvPr/>
        </p:nvSpPr>
        <p:spPr bwMode="auto">
          <a:xfrm>
            <a:off x="709749" y="115018"/>
            <a:ext cx="10972800" cy="86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sz="2625" kern="1200">
                <a:solidFill>
                  <a:srgbClr val="002A6C"/>
                </a:solidFill>
                <a:latin typeface="Gill Sans MT" panose="020B0502020104020203" pitchFamily="34" charset="0"/>
                <a:ea typeface="+mj-ea"/>
                <a:cs typeface="Arial" panose="020B0604020202020204" pitchFamily="34" charset="0"/>
              </a:defRPr>
            </a:lvl1pPr>
            <a:lvl2pPr algn="ctr" rtl="0" eaLnBrk="0" fontAlgn="base" hangingPunct="0">
              <a:spcBef>
                <a:spcPct val="0"/>
              </a:spcBef>
              <a:spcAft>
                <a:spcPct val="0"/>
              </a:spcAft>
              <a:defRPr sz="2625">
                <a:solidFill>
                  <a:srgbClr val="002A6C"/>
                </a:solidFill>
                <a:latin typeface="Gill Sans MT" pitchFamily="34" charset="0"/>
                <a:cs typeface="Arial" charset="0"/>
              </a:defRPr>
            </a:lvl2pPr>
            <a:lvl3pPr algn="ctr" rtl="0" eaLnBrk="0" fontAlgn="base" hangingPunct="0">
              <a:spcBef>
                <a:spcPct val="0"/>
              </a:spcBef>
              <a:spcAft>
                <a:spcPct val="0"/>
              </a:spcAft>
              <a:defRPr sz="2625">
                <a:solidFill>
                  <a:srgbClr val="002A6C"/>
                </a:solidFill>
                <a:latin typeface="Gill Sans MT" pitchFamily="34" charset="0"/>
                <a:cs typeface="Arial" charset="0"/>
              </a:defRPr>
            </a:lvl3pPr>
            <a:lvl4pPr algn="ctr" rtl="0" eaLnBrk="0" fontAlgn="base" hangingPunct="0">
              <a:spcBef>
                <a:spcPct val="0"/>
              </a:spcBef>
              <a:spcAft>
                <a:spcPct val="0"/>
              </a:spcAft>
              <a:defRPr sz="2625">
                <a:solidFill>
                  <a:srgbClr val="002A6C"/>
                </a:solidFill>
                <a:latin typeface="Gill Sans MT" pitchFamily="34" charset="0"/>
                <a:cs typeface="Arial" charset="0"/>
              </a:defRPr>
            </a:lvl4pPr>
            <a:lvl5pPr algn="ctr" rtl="0" eaLnBrk="0" fontAlgn="base" hangingPunct="0">
              <a:spcBef>
                <a:spcPct val="0"/>
              </a:spcBef>
              <a:spcAft>
                <a:spcPct val="0"/>
              </a:spcAft>
              <a:defRPr sz="2625">
                <a:solidFill>
                  <a:srgbClr val="002A6C"/>
                </a:solidFill>
                <a:latin typeface="Gill Sans MT" pitchFamily="34" charset="0"/>
                <a:cs typeface="Arial" charset="0"/>
              </a:defRPr>
            </a:lvl5pPr>
            <a:lvl6pPr marL="342900" algn="ctr" rtl="0" eaLnBrk="1" fontAlgn="base" hangingPunct="1">
              <a:spcBef>
                <a:spcPct val="0"/>
              </a:spcBef>
              <a:spcAft>
                <a:spcPct val="0"/>
              </a:spcAft>
              <a:defRPr sz="2625">
                <a:solidFill>
                  <a:srgbClr val="002A6C"/>
                </a:solidFill>
                <a:latin typeface="Gill Sans MT" pitchFamily="34" charset="0"/>
                <a:cs typeface="Arial" charset="0"/>
              </a:defRPr>
            </a:lvl6pPr>
            <a:lvl7pPr marL="685800" algn="ctr" rtl="0" eaLnBrk="1" fontAlgn="base" hangingPunct="1">
              <a:spcBef>
                <a:spcPct val="0"/>
              </a:spcBef>
              <a:spcAft>
                <a:spcPct val="0"/>
              </a:spcAft>
              <a:defRPr sz="2625">
                <a:solidFill>
                  <a:srgbClr val="002A6C"/>
                </a:solidFill>
                <a:latin typeface="Gill Sans MT" pitchFamily="34" charset="0"/>
                <a:cs typeface="Arial" charset="0"/>
              </a:defRPr>
            </a:lvl7pPr>
            <a:lvl8pPr marL="1028700" algn="ctr" rtl="0" eaLnBrk="1" fontAlgn="base" hangingPunct="1">
              <a:spcBef>
                <a:spcPct val="0"/>
              </a:spcBef>
              <a:spcAft>
                <a:spcPct val="0"/>
              </a:spcAft>
              <a:defRPr sz="2625">
                <a:solidFill>
                  <a:srgbClr val="002A6C"/>
                </a:solidFill>
                <a:latin typeface="Gill Sans MT" pitchFamily="34" charset="0"/>
                <a:cs typeface="Arial" charset="0"/>
              </a:defRPr>
            </a:lvl8pPr>
            <a:lvl9pPr marL="1371600" algn="ctr" rtl="0" eaLnBrk="1" fontAlgn="base" hangingPunct="1">
              <a:spcBef>
                <a:spcPct val="0"/>
              </a:spcBef>
              <a:spcAft>
                <a:spcPct val="0"/>
              </a:spcAft>
              <a:defRPr sz="2625">
                <a:solidFill>
                  <a:srgbClr val="002A6C"/>
                </a:solidFill>
                <a:latin typeface="Gill Sans MT" pitchFamily="34" charset="0"/>
                <a:cs typeface="Arial" charset="0"/>
              </a:defRPr>
            </a:lvl9pPr>
          </a:lstStyle>
          <a:p>
            <a:r>
              <a:rPr lang="en-US" sz="3200" b="1" dirty="0" smtClean="0"/>
              <a:t>Wellness activities</a:t>
            </a:r>
            <a:endParaRPr lang="en-IN" sz="3200" b="1" dirty="0"/>
          </a:p>
        </p:txBody>
      </p:sp>
      <p:sp>
        <p:nvSpPr>
          <p:cNvPr id="11" name="TextBox 10"/>
          <p:cNvSpPr txBox="1"/>
          <p:nvPr/>
        </p:nvSpPr>
        <p:spPr>
          <a:xfrm>
            <a:off x="826694" y="5886709"/>
            <a:ext cx="3756694" cy="369332"/>
          </a:xfrm>
          <a:prstGeom prst="rect">
            <a:avLst/>
          </a:prstGeom>
          <a:noFill/>
        </p:spPr>
        <p:txBody>
          <a:bodyPr wrap="square" rtlCol="0">
            <a:spAutoFit/>
          </a:bodyPr>
          <a:lstStyle/>
          <a:p>
            <a:r>
              <a:rPr lang="en-US" b="1" dirty="0" smtClean="0">
                <a:solidFill>
                  <a:schemeClr val="bg1">
                    <a:lumMod val="75000"/>
                  </a:schemeClr>
                </a:solidFill>
              </a:rPr>
              <a:t>Wellness activities at </a:t>
            </a:r>
            <a:r>
              <a:rPr lang="en-US" b="1" dirty="0" err="1" smtClean="0">
                <a:solidFill>
                  <a:schemeClr val="bg1">
                    <a:lumMod val="75000"/>
                  </a:schemeClr>
                </a:solidFill>
              </a:rPr>
              <a:t>Kipti</a:t>
            </a:r>
            <a:r>
              <a:rPr lang="en-US" b="1" dirty="0" smtClean="0">
                <a:solidFill>
                  <a:schemeClr val="bg1">
                    <a:lumMod val="75000"/>
                  </a:schemeClr>
                </a:solidFill>
              </a:rPr>
              <a:t> PHC-HWC</a:t>
            </a:r>
            <a:endParaRPr lang="en-IN" b="1" dirty="0">
              <a:solidFill>
                <a:schemeClr val="bg1">
                  <a:lumMod val="75000"/>
                </a:schemeClr>
              </a:solidFill>
            </a:endParaRPr>
          </a:p>
        </p:txBody>
      </p:sp>
      <p:sp>
        <p:nvSpPr>
          <p:cNvPr id="13" name="TextBox 12"/>
          <p:cNvSpPr txBox="1"/>
          <p:nvPr/>
        </p:nvSpPr>
        <p:spPr>
          <a:xfrm>
            <a:off x="6490197" y="5886709"/>
            <a:ext cx="3871273" cy="369332"/>
          </a:xfrm>
          <a:prstGeom prst="rect">
            <a:avLst/>
          </a:prstGeom>
          <a:noFill/>
        </p:spPr>
        <p:txBody>
          <a:bodyPr wrap="square" rtlCol="0">
            <a:spAutoFit/>
          </a:bodyPr>
          <a:lstStyle/>
          <a:p>
            <a:r>
              <a:rPr lang="en-US" b="1" dirty="0" smtClean="0">
                <a:solidFill>
                  <a:schemeClr val="bg1">
                    <a:lumMod val="75000"/>
                  </a:schemeClr>
                </a:solidFill>
              </a:rPr>
              <a:t>Wellness activities at </a:t>
            </a:r>
            <a:r>
              <a:rPr lang="en-US" b="1" dirty="0" err="1" smtClean="0">
                <a:solidFill>
                  <a:schemeClr val="bg1">
                    <a:lumMod val="75000"/>
                  </a:schemeClr>
                </a:solidFill>
              </a:rPr>
              <a:t>Seru</a:t>
            </a:r>
            <a:r>
              <a:rPr lang="en-US" b="1" dirty="0" smtClean="0">
                <a:solidFill>
                  <a:schemeClr val="bg1">
                    <a:lumMod val="75000"/>
                  </a:schemeClr>
                </a:solidFill>
              </a:rPr>
              <a:t> SC-HWC</a:t>
            </a:r>
            <a:endParaRPr lang="en-IN" b="1" dirty="0">
              <a:solidFill>
                <a:schemeClr val="bg1">
                  <a:lumMod val="75000"/>
                </a:schemeClr>
              </a:solidFill>
            </a:endParaRPr>
          </a:p>
        </p:txBody>
      </p:sp>
      <p:pic>
        <p:nvPicPr>
          <p:cNvPr id="10" name="Content Placeholder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933361" y="1967587"/>
            <a:ext cx="3756694" cy="3919122"/>
          </a:xfrm>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46607" y="1967496"/>
            <a:ext cx="3714863" cy="3919213"/>
          </a:xfrm>
          <a:prstGeom prst="rect">
            <a:avLst/>
          </a:prstGeom>
        </p:spPr>
      </p:pic>
    </p:spTree>
    <p:extLst>
      <p:ext uri="{BB962C8B-B14F-4D97-AF65-F5344CB8AC3E}">
        <p14:creationId xmlns:p14="http://schemas.microsoft.com/office/powerpoint/2010/main" val="6833490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2340" y="1005781"/>
            <a:ext cx="10968161" cy="817657"/>
          </a:xfrm>
        </p:spPr>
        <p:txBody>
          <a:bodyPr>
            <a:normAutofit/>
          </a:bodyPr>
          <a:lstStyle/>
          <a:p>
            <a:pPr algn="l"/>
            <a:r>
              <a:rPr lang="en-US" sz="2400" b="1" dirty="0" smtClean="0">
                <a:solidFill>
                  <a:schemeClr val="bg1">
                    <a:lumMod val="75000"/>
                  </a:schemeClr>
                </a:solidFill>
              </a:rPr>
              <a:t>Quality branding works at HWCs in Tawang District</a:t>
            </a:r>
            <a:endParaRPr lang="en-IN" sz="3200" dirty="0">
              <a:solidFill>
                <a:schemeClr val="bg1">
                  <a:lumMod val="75000"/>
                </a:schemeClr>
              </a:solidFill>
            </a:endParaRPr>
          </a:p>
        </p:txBody>
      </p:sp>
      <p:sp>
        <p:nvSpPr>
          <p:cNvPr id="5" name="Slide Number Placeholder 4"/>
          <p:cNvSpPr>
            <a:spLocks noGrp="1"/>
          </p:cNvSpPr>
          <p:nvPr>
            <p:ph type="sldNum" sz="quarter" idx="10"/>
          </p:nvPr>
        </p:nvSpPr>
        <p:spPr/>
        <p:txBody>
          <a:bodyPr/>
          <a:lstStyle/>
          <a:p>
            <a:pPr fontAlgn="base">
              <a:spcBef>
                <a:spcPct val="0"/>
              </a:spcBef>
              <a:spcAft>
                <a:spcPct val="0"/>
              </a:spcAft>
            </a:pPr>
            <a:fld id="{3176592A-DAA4-48C6-8DC1-34BEDBEAB492}" type="slidenum">
              <a:rPr lang="en-US" altLang="en-US" smtClean="0">
                <a:solidFill>
                  <a:srgbClr val="002A6C"/>
                </a:solidFill>
                <a:cs typeface="Arial" panose="020B0604020202020204" pitchFamily="34" charset="0"/>
              </a:rPr>
              <a:pPr fontAlgn="base">
                <a:spcBef>
                  <a:spcPct val="0"/>
                </a:spcBef>
                <a:spcAft>
                  <a:spcPct val="0"/>
                </a:spcAft>
              </a:pPr>
              <a:t>15</a:t>
            </a:fld>
            <a:endParaRPr lang="en-US" altLang="en-US">
              <a:solidFill>
                <a:srgbClr val="002A6C"/>
              </a:solidFill>
              <a:cs typeface="Arial" panose="020B0604020202020204" pitchFamily="34" charset="0"/>
            </a:endParaRPr>
          </a:p>
        </p:txBody>
      </p:sp>
      <p:sp>
        <p:nvSpPr>
          <p:cNvPr id="9" name="Title 1"/>
          <p:cNvSpPr txBox="1">
            <a:spLocks/>
          </p:cNvSpPr>
          <p:nvPr/>
        </p:nvSpPr>
        <p:spPr bwMode="auto">
          <a:xfrm>
            <a:off x="709749" y="115018"/>
            <a:ext cx="10972800" cy="86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sz="2625" kern="1200">
                <a:solidFill>
                  <a:srgbClr val="002A6C"/>
                </a:solidFill>
                <a:latin typeface="Gill Sans MT" panose="020B0502020104020203" pitchFamily="34" charset="0"/>
                <a:ea typeface="+mj-ea"/>
                <a:cs typeface="Arial" panose="020B0604020202020204" pitchFamily="34" charset="0"/>
              </a:defRPr>
            </a:lvl1pPr>
            <a:lvl2pPr algn="ctr" rtl="0" eaLnBrk="0" fontAlgn="base" hangingPunct="0">
              <a:spcBef>
                <a:spcPct val="0"/>
              </a:spcBef>
              <a:spcAft>
                <a:spcPct val="0"/>
              </a:spcAft>
              <a:defRPr sz="2625">
                <a:solidFill>
                  <a:srgbClr val="002A6C"/>
                </a:solidFill>
                <a:latin typeface="Gill Sans MT" pitchFamily="34" charset="0"/>
                <a:cs typeface="Arial" charset="0"/>
              </a:defRPr>
            </a:lvl2pPr>
            <a:lvl3pPr algn="ctr" rtl="0" eaLnBrk="0" fontAlgn="base" hangingPunct="0">
              <a:spcBef>
                <a:spcPct val="0"/>
              </a:spcBef>
              <a:spcAft>
                <a:spcPct val="0"/>
              </a:spcAft>
              <a:defRPr sz="2625">
                <a:solidFill>
                  <a:srgbClr val="002A6C"/>
                </a:solidFill>
                <a:latin typeface="Gill Sans MT" pitchFamily="34" charset="0"/>
                <a:cs typeface="Arial" charset="0"/>
              </a:defRPr>
            </a:lvl3pPr>
            <a:lvl4pPr algn="ctr" rtl="0" eaLnBrk="0" fontAlgn="base" hangingPunct="0">
              <a:spcBef>
                <a:spcPct val="0"/>
              </a:spcBef>
              <a:spcAft>
                <a:spcPct val="0"/>
              </a:spcAft>
              <a:defRPr sz="2625">
                <a:solidFill>
                  <a:srgbClr val="002A6C"/>
                </a:solidFill>
                <a:latin typeface="Gill Sans MT" pitchFamily="34" charset="0"/>
                <a:cs typeface="Arial" charset="0"/>
              </a:defRPr>
            </a:lvl4pPr>
            <a:lvl5pPr algn="ctr" rtl="0" eaLnBrk="0" fontAlgn="base" hangingPunct="0">
              <a:spcBef>
                <a:spcPct val="0"/>
              </a:spcBef>
              <a:spcAft>
                <a:spcPct val="0"/>
              </a:spcAft>
              <a:defRPr sz="2625">
                <a:solidFill>
                  <a:srgbClr val="002A6C"/>
                </a:solidFill>
                <a:latin typeface="Gill Sans MT" pitchFamily="34" charset="0"/>
                <a:cs typeface="Arial" charset="0"/>
              </a:defRPr>
            </a:lvl5pPr>
            <a:lvl6pPr marL="342900" algn="ctr" rtl="0" eaLnBrk="1" fontAlgn="base" hangingPunct="1">
              <a:spcBef>
                <a:spcPct val="0"/>
              </a:spcBef>
              <a:spcAft>
                <a:spcPct val="0"/>
              </a:spcAft>
              <a:defRPr sz="2625">
                <a:solidFill>
                  <a:srgbClr val="002A6C"/>
                </a:solidFill>
                <a:latin typeface="Gill Sans MT" pitchFamily="34" charset="0"/>
                <a:cs typeface="Arial" charset="0"/>
              </a:defRPr>
            </a:lvl6pPr>
            <a:lvl7pPr marL="685800" algn="ctr" rtl="0" eaLnBrk="1" fontAlgn="base" hangingPunct="1">
              <a:spcBef>
                <a:spcPct val="0"/>
              </a:spcBef>
              <a:spcAft>
                <a:spcPct val="0"/>
              </a:spcAft>
              <a:defRPr sz="2625">
                <a:solidFill>
                  <a:srgbClr val="002A6C"/>
                </a:solidFill>
                <a:latin typeface="Gill Sans MT" pitchFamily="34" charset="0"/>
                <a:cs typeface="Arial" charset="0"/>
              </a:defRPr>
            </a:lvl7pPr>
            <a:lvl8pPr marL="1028700" algn="ctr" rtl="0" eaLnBrk="1" fontAlgn="base" hangingPunct="1">
              <a:spcBef>
                <a:spcPct val="0"/>
              </a:spcBef>
              <a:spcAft>
                <a:spcPct val="0"/>
              </a:spcAft>
              <a:defRPr sz="2625">
                <a:solidFill>
                  <a:srgbClr val="002A6C"/>
                </a:solidFill>
                <a:latin typeface="Gill Sans MT" pitchFamily="34" charset="0"/>
                <a:cs typeface="Arial" charset="0"/>
              </a:defRPr>
            </a:lvl8pPr>
            <a:lvl9pPr marL="1371600" algn="ctr" rtl="0" eaLnBrk="1" fontAlgn="base" hangingPunct="1">
              <a:spcBef>
                <a:spcPct val="0"/>
              </a:spcBef>
              <a:spcAft>
                <a:spcPct val="0"/>
              </a:spcAft>
              <a:defRPr sz="2625">
                <a:solidFill>
                  <a:srgbClr val="002A6C"/>
                </a:solidFill>
                <a:latin typeface="Gill Sans MT" pitchFamily="34" charset="0"/>
                <a:cs typeface="Arial" charset="0"/>
              </a:defRPr>
            </a:lvl9pPr>
          </a:lstStyle>
          <a:p>
            <a:r>
              <a:rPr lang="en-US" sz="3200" b="1" dirty="0" smtClean="0"/>
              <a:t>Quality Branding of the  HWCs </a:t>
            </a:r>
            <a:endParaRPr lang="en-IN" sz="3200" b="1" dirty="0"/>
          </a:p>
        </p:txBody>
      </p:sp>
      <p:sp>
        <p:nvSpPr>
          <p:cNvPr id="15" name="TextBox 14"/>
          <p:cNvSpPr txBox="1"/>
          <p:nvPr/>
        </p:nvSpPr>
        <p:spPr>
          <a:xfrm>
            <a:off x="1870687" y="6174340"/>
            <a:ext cx="1936170" cy="369332"/>
          </a:xfrm>
          <a:prstGeom prst="rect">
            <a:avLst/>
          </a:prstGeom>
          <a:noFill/>
        </p:spPr>
        <p:txBody>
          <a:bodyPr wrap="square" rtlCol="0">
            <a:spAutoFit/>
          </a:bodyPr>
          <a:lstStyle/>
          <a:p>
            <a:r>
              <a:rPr lang="en-US" b="1" dirty="0" err="1" smtClean="0"/>
              <a:t>Mukto</a:t>
            </a:r>
            <a:r>
              <a:rPr lang="en-US" b="1" dirty="0"/>
              <a:t> PHC-HWC</a:t>
            </a:r>
            <a:endParaRPr lang="en-IN" b="1" dirty="0"/>
          </a:p>
        </p:txBody>
      </p:sp>
      <p:sp>
        <p:nvSpPr>
          <p:cNvPr id="17" name="TextBox 16"/>
          <p:cNvSpPr txBox="1"/>
          <p:nvPr/>
        </p:nvSpPr>
        <p:spPr>
          <a:xfrm>
            <a:off x="7073301" y="6174340"/>
            <a:ext cx="2317513" cy="369332"/>
          </a:xfrm>
          <a:prstGeom prst="rect">
            <a:avLst/>
          </a:prstGeom>
          <a:noFill/>
        </p:spPr>
        <p:txBody>
          <a:bodyPr wrap="square" rtlCol="0">
            <a:spAutoFit/>
          </a:bodyPr>
          <a:lstStyle/>
          <a:p>
            <a:r>
              <a:rPr lang="en-US" b="1" dirty="0" err="1" smtClean="0"/>
              <a:t>Bongleng</a:t>
            </a:r>
            <a:r>
              <a:rPr lang="en-US" b="1" dirty="0" smtClean="0"/>
              <a:t> PHC-HWC </a:t>
            </a:r>
            <a:endParaRPr lang="en-IN"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9936" y="1872441"/>
            <a:ext cx="3417673" cy="4203893"/>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6149" y="1872441"/>
            <a:ext cx="3497218" cy="4162419"/>
          </a:xfrm>
          <a:prstGeom prst="rect">
            <a:avLst/>
          </a:prstGeom>
        </p:spPr>
      </p:pic>
    </p:spTree>
    <p:extLst>
      <p:ext uri="{BB962C8B-B14F-4D97-AF65-F5344CB8AC3E}">
        <p14:creationId xmlns:p14="http://schemas.microsoft.com/office/powerpoint/2010/main" val="35679081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800100"/>
          </a:xfrm>
        </p:spPr>
        <p:txBody>
          <a:bodyPr>
            <a:normAutofit/>
          </a:bodyPr>
          <a:lstStyle/>
          <a:p>
            <a:r>
              <a:rPr lang="en-US" sz="3200" b="1" dirty="0"/>
              <a:t>Integrated Monitoring and </a:t>
            </a:r>
            <a:r>
              <a:rPr lang="en-US" sz="3200" b="1" dirty="0" smtClean="0"/>
              <a:t>Supervision</a:t>
            </a:r>
            <a:endParaRPr lang="en-US" sz="3200" b="1" dirty="0"/>
          </a:p>
        </p:txBody>
      </p:sp>
      <p:sp>
        <p:nvSpPr>
          <p:cNvPr id="5" name="Slide Number Placeholder 4"/>
          <p:cNvSpPr>
            <a:spLocks noGrp="1"/>
          </p:cNvSpPr>
          <p:nvPr>
            <p:ph type="sldNum" sz="quarter" idx="10"/>
          </p:nvPr>
        </p:nvSpPr>
        <p:spPr/>
        <p:txBody>
          <a:bodyPr/>
          <a:lstStyle/>
          <a:p>
            <a:pPr fontAlgn="base">
              <a:spcBef>
                <a:spcPct val="0"/>
              </a:spcBef>
              <a:spcAft>
                <a:spcPct val="0"/>
              </a:spcAft>
            </a:pPr>
            <a:fld id="{3176592A-DAA4-48C6-8DC1-34BEDBEAB492}" type="slidenum">
              <a:rPr lang="en-US" altLang="en-US" smtClean="0">
                <a:solidFill>
                  <a:srgbClr val="002A6C"/>
                </a:solidFill>
                <a:cs typeface="Arial" panose="020B0604020202020204" pitchFamily="34" charset="0"/>
              </a:rPr>
              <a:pPr fontAlgn="base">
                <a:spcBef>
                  <a:spcPct val="0"/>
                </a:spcBef>
                <a:spcAft>
                  <a:spcPct val="0"/>
                </a:spcAft>
              </a:pPr>
              <a:t>16</a:t>
            </a:fld>
            <a:endParaRPr lang="en-US" altLang="en-US">
              <a:solidFill>
                <a:srgbClr val="002A6C"/>
              </a:solidFill>
              <a:cs typeface="Arial" panose="020B0604020202020204" pitchFamily="34" charset="0"/>
            </a:endParaRPr>
          </a:p>
        </p:txBody>
      </p:sp>
      <p:sp>
        <p:nvSpPr>
          <p:cNvPr id="4" name="Content Placeholder 3"/>
          <p:cNvSpPr>
            <a:spLocks noGrp="1"/>
          </p:cNvSpPr>
          <p:nvPr>
            <p:ph sz="half" idx="1"/>
          </p:nvPr>
        </p:nvSpPr>
        <p:spPr>
          <a:xfrm>
            <a:off x="457200" y="1001714"/>
            <a:ext cx="11277600" cy="4525963"/>
          </a:xfrm>
        </p:spPr>
        <p:txBody>
          <a:bodyPr/>
          <a:lstStyle/>
          <a:p>
            <a:pPr marL="0" indent="0">
              <a:buNone/>
            </a:pPr>
            <a:r>
              <a:rPr lang="en-US" sz="2200" b="1" dirty="0">
                <a:solidFill>
                  <a:srgbClr val="002060"/>
                </a:solidFill>
              </a:rPr>
              <a:t>Monitoring </a:t>
            </a:r>
            <a:r>
              <a:rPr lang="en-US" sz="2200" b="1" dirty="0" smtClean="0">
                <a:solidFill>
                  <a:srgbClr val="002060"/>
                </a:solidFill>
              </a:rPr>
              <a:t>team </a:t>
            </a:r>
            <a:endParaRPr lang="en-US" sz="2200" b="1" dirty="0">
              <a:solidFill>
                <a:srgbClr val="002060"/>
              </a:solidFill>
            </a:endParaRPr>
          </a:p>
          <a:p>
            <a:pPr marL="0" indent="0">
              <a:buNone/>
            </a:pPr>
            <a:r>
              <a:rPr lang="en-US" sz="2200" dirty="0" smtClean="0"/>
              <a:t>Directors,  </a:t>
            </a:r>
            <a:r>
              <a:rPr lang="en-US" sz="2200" dirty="0"/>
              <a:t>Joint </a:t>
            </a:r>
            <a:r>
              <a:rPr lang="en-US" sz="2200" dirty="0" smtClean="0"/>
              <a:t>Directors &amp; Deputy Directors of Department </a:t>
            </a:r>
            <a:r>
              <a:rPr lang="en-US" sz="2200" dirty="0"/>
              <a:t>of Family   </a:t>
            </a:r>
            <a:r>
              <a:rPr lang="en-US" sz="2200" dirty="0" smtClean="0"/>
              <a:t>Welfare</a:t>
            </a:r>
          </a:p>
          <a:p>
            <a:pPr marL="0" indent="0">
              <a:buNone/>
            </a:pPr>
            <a:r>
              <a:rPr lang="en-US" sz="2200" dirty="0" smtClean="0"/>
              <a:t>Nodal officers </a:t>
            </a:r>
            <a:r>
              <a:rPr lang="en-US" sz="2200" dirty="0"/>
              <a:t>of NHM and </a:t>
            </a:r>
            <a:r>
              <a:rPr lang="en-US" sz="2200" dirty="0" smtClean="0"/>
              <a:t>other </a:t>
            </a:r>
            <a:r>
              <a:rPr lang="en-US" sz="2200" dirty="0"/>
              <a:t>vertical </a:t>
            </a:r>
            <a:r>
              <a:rPr lang="en-US" sz="2200" dirty="0" smtClean="0"/>
              <a:t> </a:t>
            </a:r>
            <a:r>
              <a:rPr lang="en-US" sz="2200" dirty="0"/>
              <a:t>program </a:t>
            </a:r>
          </a:p>
          <a:p>
            <a:pPr marL="0" indent="0">
              <a:buNone/>
            </a:pPr>
            <a:r>
              <a:rPr lang="en-US" sz="2200" dirty="0" smtClean="0"/>
              <a:t>State </a:t>
            </a:r>
            <a:r>
              <a:rPr lang="en-US" sz="2200" dirty="0"/>
              <a:t>Epidemiologist</a:t>
            </a:r>
          </a:p>
          <a:p>
            <a:pPr marL="0" indent="0">
              <a:buNone/>
            </a:pPr>
            <a:r>
              <a:rPr lang="en-US" sz="2200" dirty="0" smtClean="0"/>
              <a:t>Representative </a:t>
            </a:r>
            <a:r>
              <a:rPr lang="en-US" sz="2200" dirty="0"/>
              <a:t>from Jhpiego and UNICEF  </a:t>
            </a:r>
          </a:p>
          <a:p>
            <a:pPr marL="0" indent="0">
              <a:buNone/>
            </a:pPr>
            <a:endParaRPr lang="en-US" sz="2200" b="1" dirty="0" smtClean="0">
              <a:solidFill>
                <a:srgbClr val="002060"/>
              </a:solidFill>
            </a:endParaRPr>
          </a:p>
        </p:txBody>
      </p:sp>
      <p:sp>
        <p:nvSpPr>
          <p:cNvPr id="7" name="Rectangle 6"/>
          <p:cNvSpPr/>
          <p:nvPr/>
        </p:nvSpPr>
        <p:spPr>
          <a:xfrm>
            <a:off x="9404145" y="5871847"/>
            <a:ext cx="1041400" cy="369332"/>
          </a:xfrm>
          <a:prstGeom prst="rect">
            <a:avLst/>
          </a:prstGeom>
        </p:spPr>
        <p:txBody>
          <a:bodyPr wrap="square">
            <a:spAutoFit/>
          </a:bodyPr>
          <a:lstStyle/>
          <a:p>
            <a:r>
              <a:rPr lang="en-US" b="1" dirty="0" smtClean="0"/>
              <a:t>Picture</a:t>
            </a:r>
            <a:endParaRPr lang="en-IN" dirty="0"/>
          </a:p>
        </p:txBody>
      </p:sp>
      <p:sp>
        <p:nvSpPr>
          <p:cNvPr id="8" name="Rectangle 7"/>
          <p:cNvSpPr/>
          <p:nvPr/>
        </p:nvSpPr>
        <p:spPr>
          <a:xfrm>
            <a:off x="457200" y="3479802"/>
            <a:ext cx="6324600" cy="2462213"/>
          </a:xfrm>
          <a:prstGeom prst="rect">
            <a:avLst/>
          </a:prstGeom>
        </p:spPr>
        <p:txBody>
          <a:bodyPr wrap="square">
            <a:spAutoFit/>
          </a:bodyPr>
          <a:lstStyle/>
          <a:p>
            <a:r>
              <a:rPr lang="en-US" sz="2200" b="1" dirty="0">
                <a:solidFill>
                  <a:srgbClr val="002060"/>
                </a:solidFill>
                <a:latin typeface="Gill Sans MT" panose="020B0502020104020203" pitchFamily="34" charset="0"/>
              </a:rPr>
              <a:t>Activity :</a:t>
            </a:r>
          </a:p>
          <a:p>
            <a:pPr marL="342900" indent="-342900">
              <a:buFont typeface="Arial" panose="020B0604020202020204" pitchFamily="34" charset="0"/>
              <a:buChar char="•"/>
            </a:pPr>
            <a:r>
              <a:rPr lang="en-US" sz="2200" dirty="0">
                <a:solidFill>
                  <a:schemeClr val="bg1">
                    <a:lumMod val="75000"/>
                  </a:schemeClr>
                </a:solidFill>
                <a:latin typeface="Gill Sans MT" panose="020B0502020104020203" pitchFamily="34" charset="0"/>
              </a:rPr>
              <a:t>Joint visit in all the district once in a year and evaluation of  all the component of  CPHC services</a:t>
            </a:r>
          </a:p>
          <a:p>
            <a:pPr marL="342900" indent="-342900">
              <a:buFont typeface="Arial" panose="020B0604020202020204" pitchFamily="34" charset="0"/>
              <a:buChar char="•"/>
            </a:pPr>
            <a:r>
              <a:rPr lang="en-US" sz="2200" dirty="0">
                <a:solidFill>
                  <a:schemeClr val="bg1">
                    <a:lumMod val="75000"/>
                  </a:schemeClr>
                </a:solidFill>
                <a:latin typeface="Gill Sans MT" panose="020B0502020104020203" pitchFamily="34" charset="0"/>
              </a:rPr>
              <a:t>Debriefing meeting with district administration and preparation of report with action points</a:t>
            </a:r>
          </a:p>
          <a:p>
            <a:endParaRPr lang="en-US" sz="2200" dirty="0">
              <a:solidFill>
                <a:schemeClr val="bg1">
                  <a:lumMod val="75000"/>
                </a:schemeClr>
              </a:solidFill>
              <a:latin typeface="Gill Sans MT" panose="020B0502020104020203" pitchFamily="34"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55973" y="1889637"/>
            <a:ext cx="3500337" cy="196894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55973" y="3858577"/>
            <a:ext cx="3500337" cy="1968940"/>
          </a:xfrm>
          <a:prstGeom prst="rect">
            <a:avLst/>
          </a:prstGeom>
        </p:spPr>
      </p:pic>
    </p:spTree>
    <p:extLst>
      <p:ext uri="{BB962C8B-B14F-4D97-AF65-F5344CB8AC3E}">
        <p14:creationId xmlns:p14="http://schemas.microsoft.com/office/powerpoint/2010/main" val="16733818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8583418" y="2670639"/>
            <a:ext cx="2590800" cy="1285081"/>
          </a:xfrm>
        </p:spPr>
        <p:txBody>
          <a:bodyPr>
            <a:noAutofit/>
          </a:bodyPr>
          <a:lstStyle/>
          <a:p>
            <a:pPr>
              <a:defRPr/>
            </a:pPr>
            <a:r>
              <a:rPr lang="en-US" altLang="en-US" sz="6000" b="1" dirty="0"/>
              <a:t>Thank  You</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1741" y="226142"/>
            <a:ext cx="5081511" cy="6401903"/>
          </a:xfrm>
          <a:prstGeom prst="rect">
            <a:avLst/>
          </a:prstGeom>
        </p:spPr>
      </p:pic>
    </p:spTree>
    <p:extLst>
      <p:ext uri="{BB962C8B-B14F-4D97-AF65-F5344CB8AC3E}">
        <p14:creationId xmlns:p14="http://schemas.microsoft.com/office/powerpoint/2010/main" val="2894651047"/>
      </p:ext>
    </p:extLst>
  </p:cSld>
  <p:clrMapOvr>
    <a:masterClrMapping/>
  </p:clrMapOvr>
  <p:timing>
    <p:tnLst>
      <p:par>
        <p:cTn id="1" dur="indefinite" restart="never" nodeType="tmRoot"/>
      </p:par>
    </p:tnLst>
  </p:timing>
</p:sld>
</file>

<file path=ppt/theme/theme1.xml><?xml version="1.0" encoding="utf-8"?>
<a:theme xmlns:a="http://schemas.openxmlformats.org/drawingml/2006/main" name="MCSP Malawi Country Program Review_2015.03.04">
  <a:themeElements>
    <a:clrScheme name="MCSP">
      <a:dk1>
        <a:srgbClr val="000000"/>
      </a:dk1>
      <a:lt1>
        <a:srgbClr val="777777"/>
      </a:lt1>
      <a:dk2>
        <a:srgbClr val="002A6C"/>
      </a:dk2>
      <a:lt2>
        <a:srgbClr val="9DBFE5"/>
      </a:lt2>
      <a:accent1>
        <a:srgbClr val="CA535C"/>
      </a:accent1>
      <a:accent2>
        <a:srgbClr val="FAC684"/>
      </a:accent2>
      <a:accent3>
        <a:srgbClr val="D5B4E4"/>
      </a:accent3>
      <a:accent4>
        <a:srgbClr val="002A6C"/>
      </a:accent4>
      <a:accent5>
        <a:srgbClr val="9DBFE5"/>
      </a:accent5>
      <a:accent6>
        <a:srgbClr val="CA535C"/>
      </a:accent6>
      <a:hlink>
        <a:srgbClr val="777777"/>
      </a:hlink>
      <a:folHlink>
        <a:srgbClr val="FAC68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CPS_PowerPoint_Template [Read-Only]" id="{B58D1E27-2DEB-4557-9BF1-41BFB293ADDD}" vid="{2D3C5F4A-FD82-47F1-A5FE-AEF3A3D978B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7742</TotalTime>
  <Words>1449</Words>
  <Application>Microsoft Office PowerPoint</Application>
  <PresentationFormat>Widescreen</PresentationFormat>
  <Paragraphs>319</Paragraphs>
  <Slides>17</Slides>
  <Notes>8</Notes>
  <HiddenSlides>0</HiddenSlides>
  <MMClips>1</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3" baseType="lpstr">
      <vt:lpstr>Arial</vt:lpstr>
      <vt:lpstr>Calibri</vt:lpstr>
      <vt:lpstr>Gill Sans MT</vt:lpstr>
      <vt:lpstr>Times New Roman</vt:lpstr>
      <vt:lpstr>MCSP Malawi Country Program Review_2015.03.04</vt:lpstr>
      <vt:lpstr>Presentation</vt:lpstr>
      <vt:lpstr>PowerPoint Presentation</vt:lpstr>
      <vt:lpstr>PowerPoint Presentation</vt:lpstr>
      <vt:lpstr>PowerPoint Presentation</vt:lpstr>
      <vt:lpstr>HWC Operationalization Status FY 2018-19</vt:lpstr>
      <vt:lpstr>Best Practices</vt:lpstr>
      <vt:lpstr>Best practices in HWCs of Arunachal Pradesh </vt:lpstr>
      <vt:lpstr>Fixed Day Services – Namsai District </vt:lpstr>
      <vt:lpstr>HWC Field Bags - Namsai district</vt:lpstr>
      <vt:lpstr>Field Bag Distribution at Namsai District </vt:lpstr>
      <vt:lpstr>Customized IEC Materials (Papum Pare)</vt:lpstr>
      <vt:lpstr>HWC Monitoring Team (Papum Pare)</vt:lpstr>
      <vt:lpstr>Bike Ambulance in HWC- East Kameng District</vt:lpstr>
      <vt:lpstr>Bike Ambulance in HWC- East Kameng District</vt:lpstr>
      <vt:lpstr>Tawang District Initiated Weekly Wellness Activities in 5 PHC-HWCs through Yoga Instructors (Locally identified )</vt:lpstr>
      <vt:lpstr>Quality branding works at HWCs in Tawang District</vt:lpstr>
      <vt:lpstr>Integrated Monitoring and Supervision</vt:lpstr>
      <vt:lpstr>Thank  You</vt:lpstr>
    </vt:vector>
  </TitlesOfParts>
  <Company>Johns Hopkins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Operationalization of Health and Wellness Centres (HWCs)  Broad areas of action</dc:title>
  <dc:creator>Admin1</dc:creator>
  <cp:lastModifiedBy>Dipu Lowang</cp:lastModifiedBy>
  <cp:revision>841</cp:revision>
  <dcterms:created xsi:type="dcterms:W3CDTF">2018-05-09T05:39:40Z</dcterms:created>
  <dcterms:modified xsi:type="dcterms:W3CDTF">2019-10-03T04:47:21Z</dcterms:modified>
</cp:coreProperties>
</file>