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9" r:id="rId5"/>
    <p:sldId id="259" r:id="rId6"/>
    <p:sldId id="263" r:id="rId7"/>
    <p:sldId id="260" r:id="rId8"/>
    <p:sldId id="264" r:id="rId9"/>
    <p:sldId id="261" r:id="rId10"/>
    <p:sldId id="262" r:id="rId11"/>
    <p:sldId id="265" r:id="rId12"/>
    <p:sldId id="266" r:id="rId13"/>
    <p:sldId id="267" r:id="rId14"/>
    <p:sldId id="268"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3897" autoAdjust="0"/>
    <p:restoredTop sz="94660"/>
  </p:normalViewPr>
  <p:slideViewPr>
    <p:cSldViewPr>
      <p:cViewPr varScale="1">
        <p:scale>
          <a:sx n="68" d="100"/>
          <a:sy n="68" d="100"/>
        </p:scale>
        <p:origin x="-1512"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10/4/2019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10/4/2019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10/4/2019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10/4/2019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PHC</a:t>
            </a:r>
            <a:br>
              <a:rPr lang="en-US" dirty="0" smtClean="0"/>
            </a:br>
            <a:r>
              <a:rPr lang="en-US" dirty="0" smtClean="0"/>
              <a:t>AB-HWC</a:t>
            </a:r>
            <a:endParaRPr lang="en-US" dirty="0"/>
          </a:p>
        </p:txBody>
      </p:sp>
      <p:sp>
        <p:nvSpPr>
          <p:cNvPr id="3" name="Subtitle 2"/>
          <p:cNvSpPr>
            <a:spLocks noGrp="1"/>
          </p:cNvSpPr>
          <p:nvPr>
            <p:ph type="subTitle" idx="1"/>
          </p:nvPr>
        </p:nvSpPr>
        <p:spPr/>
        <p:txBody>
          <a:bodyPr>
            <a:normAutofit/>
          </a:bodyPr>
          <a:lstStyle/>
          <a:p>
            <a:r>
              <a:rPr lang="en-US" sz="3600" b="1" dirty="0" smtClean="0">
                <a:solidFill>
                  <a:srgbClr val="FF0000"/>
                </a:solidFill>
              </a:rPr>
              <a:t>Issues Highlighted during field Visits of NE &amp; West Bengal</a:t>
            </a:r>
            <a:endParaRPr lang="en-US" sz="3600" b="1" dirty="0">
              <a:solidFill>
                <a:srgbClr val="FF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Human Resource</a:t>
            </a:r>
            <a:endParaRPr lang="en-US" dirty="0"/>
          </a:p>
        </p:txBody>
      </p:sp>
      <p:sp>
        <p:nvSpPr>
          <p:cNvPr id="3" name="Content Placeholder 2"/>
          <p:cNvSpPr>
            <a:spLocks noGrp="1"/>
          </p:cNvSpPr>
          <p:nvPr>
            <p:ph idx="1"/>
          </p:nvPr>
        </p:nvSpPr>
        <p:spPr>
          <a:xfrm>
            <a:off x="457200" y="1600200"/>
            <a:ext cx="8229600" cy="5257800"/>
          </a:xfrm>
        </p:spPr>
        <p:txBody>
          <a:bodyPr>
            <a:normAutofit fontScale="55000" lnSpcReduction="20000"/>
          </a:bodyPr>
          <a:lstStyle/>
          <a:p>
            <a:r>
              <a:rPr lang="en-US" dirty="0" smtClean="0"/>
              <a:t>Assam- Additional MO may be required based on high OPD. </a:t>
            </a:r>
            <a:r>
              <a:rPr lang="en-US" dirty="0" smtClean="0">
                <a:solidFill>
                  <a:srgbClr val="00B050"/>
                </a:solidFill>
              </a:rPr>
              <a:t>NCD app </a:t>
            </a:r>
            <a:r>
              <a:rPr lang="en-US" dirty="0" smtClean="0">
                <a:solidFill>
                  <a:srgbClr val="00B050"/>
                </a:solidFill>
              </a:rPr>
              <a:t>Training of One batch completed.</a:t>
            </a:r>
            <a:r>
              <a:rPr lang="en-US" dirty="0" smtClean="0">
                <a:solidFill>
                  <a:srgbClr val="FF0000"/>
                </a:solidFill>
              </a:rPr>
              <a:t> </a:t>
            </a:r>
            <a:r>
              <a:rPr lang="en-US" dirty="0" smtClean="0">
                <a:solidFill>
                  <a:srgbClr val="FF0000"/>
                </a:solidFill>
              </a:rPr>
              <a:t>VIA Training to only 10 SNs (VIA not performed)</a:t>
            </a:r>
          </a:p>
          <a:p>
            <a:r>
              <a:rPr lang="en-US" dirty="0" smtClean="0"/>
              <a:t>Arunachal Pradesh- MO- 2, Ayush-2 SN-4, LT-1, Pharma-1, ANM-3 Training- </a:t>
            </a:r>
            <a:r>
              <a:rPr lang="en-US" dirty="0" smtClean="0">
                <a:solidFill>
                  <a:srgbClr val="FF0000"/>
                </a:solidFill>
              </a:rPr>
              <a:t>MO-1 Days</a:t>
            </a:r>
            <a:r>
              <a:rPr lang="en-US" dirty="0" smtClean="0"/>
              <a:t>, NCD Training for MO and Staff Nurse- 2 days completed. </a:t>
            </a:r>
            <a:r>
              <a:rPr lang="en-US" dirty="0" smtClean="0">
                <a:solidFill>
                  <a:srgbClr val="FF0000"/>
                </a:solidFill>
              </a:rPr>
              <a:t>(Shortfall of VIA Training)</a:t>
            </a:r>
            <a:r>
              <a:rPr lang="en-US" dirty="0" smtClean="0"/>
              <a:t>  </a:t>
            </a:r>
          </a:p>
          <a:p>
            <a:r>
              <a:rPr lang="en-US" dirty="0" smtClean="0"/>
              <a:t>Sikkim-  No HR Issues , NCD and VBIA Training And NCD app </a:t>
            </a:r>
            <a:r>
              <a:rPr lang="en-US" dirty="0" err="1" smtClean="0"/>
              <a:t>traning</a:t>
            </a:r>
            <a:r>
              <a:rPr lang="en-US" dirty="0" smtClean="0"/>
              <a:t> completed. </a:t>
            </a:r>
            <a:r>
              <a:rPr lang="en-US" dirty="0" smtClean="0"/>
              <a:t>Additionally, </a:t>
            </a:r>
            <a:r>
              <a:rPr lang="en-US" dirty="0" smtClean="0"/>
              <a:t>Mental </a:t>
            </a:r>
            <a:r>
              <a:rPr lang="en-US" dirty="0" smtClean="0"/>
              <a:t>Health </a:t>
            </a:r>
            <a:r>
              <a:rPr lang="en-US" dirty="0" smtClean="0"/>
              <a:t>Training  </a:t>
            </a:r>
          </a:p>
          <a:p>
            <a:r>
              <a:rPr lang="en-US" dirty="0" smtClean="0"/>
              <a:t>Mizoram- HR is not an issue. MO and SN have not gone under NCD and VIA Training.</a:t>
            </a:r>
          </a:p>
          <a:p>
            <a:r>
              <a:rPr lang="en-US" dirty="0" smtClean="0"/>
              <a:t>Manipur- NCD Training for MO not started.</a:t>
            </a:r>
          </a:p>
          <a:p>
            <a:r>
              <a:rPr lang="en-US" dirty="0" smtClean="0"/>
              <a:t>Tripura- All HR available – VIA Training , HWC orientation and NCD  app Training not yet imparted.</a:t>
            </a:r>
          </a:p>
          <a:p>
            <a:r>
              <a:rPr lang="en-US" dirty="0" smtClean="0"/>
              <a:t>Meghalaya- MO-1, Ayush-1, Dental-1 LT-1 SN- 4-5, ANM-2-3 Training of Doctors, SN &amp; ANMs –NCD App, (</a:t>
            </a:r>
            <a:r>
              <a:rPr lang="en-US" dirty="0" smtClean="0">
                <a:solidFill>
                  <a:srgbClr val="00B050"/>
                </a:solidFill>
              </a:rPr>
              <a:t>VIA Training for SN – Completed)</a:t>
            </a:r>
          </a:p>
          <a:p>
            <a:r>
              <a:rPr lang="en-US" dirty="0" smtClean="0"/>
              <a:t>West Bengal- MO-1, SN-2, Pharma-1, LT-1 (LT Hired in Tb Program as contractual NTCP Program), NCD Training is done.</a:t>
            </a:r>
          </a:p>
          <a:p>
            <a:r>
              <a:rPr lang="en-US" dirty="0" smtClean="0"/>
              <a:t>Nagaland- VIA </a:t>
            </a:r>
            <a:r>
              <a:rPr lang="en-US" dirty="0" smtClean="0"/>
              <a:t>training </a:t>
            </a:r>
            <a:r>
              <a:rPr lang="en-US" dirty="0" smtClean="0"/>
              <a:t>not done all others have be completed.</a:t>
            </a:r>
          </a:p>
          <a:p>
            <a:endParaRPr lang="en-US" dirty="0" smtClean="0"/>
          </a:p>
          <a:p>
            <a:r>
              <a:rPr lang="en-US" dirty="0" smtClean="0"/>
              <a:t>Recommendation- </a:t>
            </a:r>
          </a:p>
          <a:p>
            <a:pPr lvl="1"/>
            <a:r>
              <a:rPr lang="en-US" dirty="0" smtClean="0"/>
              <a:t>for MO’s not </a:t>
            </a:r>
            <a:r>
              <a:rPr lang="en-US" dirty="0" smtClean="0"/>
              <a:t>equipped </a:t>
            </a:r>
            <a:r>
              <a:rPr lang="en-US" dirty="0" smtClean="0"/>
              <a:t>to train and reorientation training </a:t>
            </a:r>
            <a:r>
              <a:rPr lang="en-US" dirty="0" smtClean="0"/>
              <a:t>of </a:t>
            </a:r>
            <a:r>
              <a:rPr lang="en-US" dirty="0" smtClean="0"/>
              <a:t>NCD management may also be started.</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Drugs</a:t>
            </a:r>
            <a:endParaRPr lang="en-US" dirty="0"/>
          </a:p>
        </p:txBody>
      </p:sp>
      <p:sp>
        <p:nvSpPr>
          <p:cNvPr id="3" name="Content Placeholder 2"/>
          <p:cNvSpPr>
            <a:spLocks noGrp="1"/>
          </p:cNvSpPr>
          <p:nvPr>
            <p:ph idx="1"/>
          </p:nvPr>
        </p:nvSpPr>
        <p:spPr>
          <a:xfrm>
            <a:off x="457200" y="1600200"/>
            <a:ext cx="8229600" cy="5029200"/>
          </a:xfrm>
        </p:spPr>
        <p:txBody>
          <a:bodyPr>
            <a:normAutofit lnSpcReduction="10000"/>
          </a:bodyPr>
          <a:lstStyle/>
          <a:p>
            <a:r>
              <a:rPr lang="en-US" dirty="0" smtClean="0"/>
              <a:t>EDL-</a:t>
            </a:r>
          </a:p>
          <a:p>
            <a:pPr lvl="1"/>
            <a:r>
              <a:rPr lang="en-US" dirty="0" smtClean="0"/>
              <a:t>West Bengal -not displayed.</a:t>
            </a:r>
          </a:p>
          <a:p>
            <a:pPr lvl="1"/>
            <a:r>
              <a:rPr lang="en-US" dirty="0" smtClean="0"/>
              <a:t>Meghalaya- DVDMS is available till PHC</a:t>
            </a:r>
            <a:r>
              <a:rPr lang="en-US" dirty="0" smtClean="0">
                <a:solidFill>
                  <a:srgbClr val="FF0000"/>
                </a:solidFill>
              </a:rPr>
              <a:t> And EDL</a:t>
            </a:r>
            <a:r>
              <a:rPr lang="en-US" dirty="0" smtClean="0"/>
              <a:t> </a:t>
            </a:r>
          </a:p>
          <a:p>
            <a:pPr lvl="1"/>
            <a:r>
              <a:rPr lang="en-US" dirty="0" smtClean="0"/>
              <a:t>Nagaland- </a:t>
            </a:r>
            <a:r>
              <a:rPr lang="en-US" dirty="0" smtClean="0"/>
              <a:t>EDL Not displayed</a:t>
            </a:r>
            <a:endParaRPr lang="en-US" dirty="0" smtClean="0"/>
          </a:p>
          <a:p>
            <a:pPr lvl="1"/>
            <a:r>
              <a:rPr lang="en-US" dirty="0" smtClean="0"/>
              <a:t>Tripura- EDL not displayed</a:t>
            </a:r>
          </a:p>
          <a:p>
            <a:pPr lvl="1"/>
            <a:r>
              <a:rPr lang="en-US" dirty="0" smtClean="0"/>
              <a:t>Arunachal No State Specific EDL</a:t>
            </a:r>
          </a:p>
          <a:p>
            <a:pPr lvl="1"/>
            <a:r>
              <a:rPr lang="en-US" dirty="0" smtClean="0"/>
              <a:t>Sikkim- EDL Not displayed</a:t>
            </a:r>
          </a:p>
          <a:p>
            <a:pPr lvl="1"/>
            <a:r>
              <a:rPr lang="en-US" dirty="0" smtClean="0"/>
              <a:t>Mizoram- EDL Not displayed</a:t>
            </a:r>
          </a:p>
          <a:p>
            <a:pPr lvl="1"/>
            <a:r>
              <a:rPr lang="en-US" dirty="0" smtClean="0"/>
              <a:t>Assam- (148) EDL Displayed</a:t>
            </a:r>
          </a:p>
          <a:p>
            <a:pPr lvl="1"/>
            <a:r>
              <a:rPr lang="en-US" dirty="0" smtClean="0"/>
              <a:t>Manipur– EDL Displayed.</a:t>
            </a:r>
          </a:p>
          <a:p>
            <a:pPr lvl="1"/>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Drugs…</a:t>
            </a:r>
            <a:endParaRPr lang="en-US" dirty="0"/>
          </a:p>
        </p:txBody>
      </p:sp>
      <p:sp>
        <p:nvSpPr>
          <p:cNvPr id="3" name="Content Placeholder 2"/>
          <p:cNvSpPr>
            <a:spLocks noGrp="1"/>
          </p:cNvSpPr>
          <p:nvPr>
            <p:ph idx="1"/>
          </p:nvPr>
        </p:nvSpPr>
        <p:spPr>
          <a:xfrm>
            <a:off x="457200" y="1600200"/>
            <a:ext cx="8229600" cy="5257800"/>
          </a:xfrm>
        </p:spPr>
        <p:txBody>
          <a:bodyPr>
            <a:normAutofit fontScale="55000" lnSpcReduction="20000"/>
          </a:bodyPr>
          <a:lstStyle/>
          <a:p>
            <a:pPr>
              <a:buNone/>
            </a:pPr>
            <a:r>
              <a:rPr lang="en-US" sz="4200" b="1" dirty="0" smtClean="0"/>
              <a:t>Drugs availability</a:t>
            </a:r>
          </a:p>
          <a:p>
            <a:r>
              <a:rPr lang="en-US" b="1" dirty="0" smtClean="0"/>
              <a:t>West Bengal- (50)</a:t>
            </a:r>
            <a:r>
              <a:rPr lang="en-US" dirty="0" smtClean="0"/>
              <a:t> with an IT enabled Software available.</a:t>
            </a:r>
          </a:p>
          <a:p>
            <a:r>
              <a:rPr lang="en-US" b="1" dirty="0" smtClean="0"/>
              <a:t>Nagaland- (50-60)</a:t>
            </a:r>
            <a:r>
              <a:rPr lang="en-US" dirty="0" smtClean="0"/>
              <a:t> but not as per desired EDL.</a:t>
            </a:r>
          </a:p>
          <a:p>
            <a:r>
              <a:rPr lang="en-US" b="1" dirty="0" smtClean="0"/>
              <a:t>Meghalaya- (50-60)</a:t>
            </a:r>
            <a:r>
              <a:rPr lang="en-US" dirty="0" smtClean="0"/>
              <a:t> with IT enable drugs </a:t>
            </a:r>
            <a:r>
              <a:rPr lang="en-US" dirty="0" smtClean="0"/>
              <a:t>management </a:t>
            </a:r>
            <a:r>
              <a:rPr lang="en-US" dirty="0" smtClean="0"/>
              <a:t>system. Anti epileptic drugs not available.</a:t>
            </a:r>
          </a:p>
          <a:p>
            <a:r>
              <a:rPr lang="en-US" b="1" dirty="0" smtClean="0"/>
              <a:t>Tripura- </a:t>
            </a:r>
            <a:r>
              <a:rPr lang="en-US" b="1" dirty="0" smtClean="0"/>
              <a:t>Centralized </a:t>
            </a:r>
            <a:r>
              <a:rPr lang="en-US" b="1" dirty="0" smtClean="0"/>
              <a:t>procurement is formed (40-45)</a:t>
            </a:r>
            <a:r>
              <a:rPr lang="en-US" dirty="0" smtClean="0"/>
              <a:t> (-DHF, DSW and NHM) and Supply chain management system in Place. Buffer stock not maintained. </a:t>
            </a:r>
          </a:p>
          <a:p>
            <a:r>
              <a:rPr lang="en-US" b="1" dirty="0" smtClean="0"/>
              <a:t>Arunachal- (46)</a:t>
            </a:r>
            <a:r>
              <a:rPr lang="en-US" dirty="0" smtClean="0"/>
              <a:t> No NCD Drug available at PHC. Buffer stock is not maintained. Near Expiry drugs available at PHCs. </a:t>
            </a:r>
            <a:r>
              <a:rPr lang="en-US" dirty="0" err="1" smtClean="0"/>
              <a:t>Mukhya</a:t>
            </a:r>
            <a:r>
              <a:rPr lang="en-US" dirty="0" smtClean="0"/>
              <a:t> </a:t>
            </a:r>
            <a:r>
              <a:rPr lang="en-US" dirty="0" err="1" smtClean="0"/>
              <a:t>Mantri</a:t>
            </a:r>
            <a:r>
              <a:rPr lang="en-US" dirty="0" smtClean="0"/>
              <a:t> </a:t>
            </a:r>
            <a:r>
              <a:rPr lang="en-US" dirty="0" err="1" smtClean="0"/>
              <a:t>Kalyan</a:t>
            </a:r>
            <a:r>
              <a:rPr lang="en-US" dirty="0" smtClean="0"/>
              <a:t> </a:t>
            </a:r>
            <a:r>
              <a:rPr lang="en-US" dirty="0" err="1" smtClean="0"/>
              <a:t>Kosh</a:t>
            </a:r>
            <a:r>
              <a:rPr lang="en-US" dirty="0" smtClean="0"/>
              <a:t> also support drugs supply in State.</a:t>
            </a:r>
          </a:p>
          <a:p>
            <a:r>
              <a:rPr lang="en-US" b="1" dirty="0" smtClean="0"/>
              <a:t>Sikkim-(50-60)</a:t>
            </a:r>
            <a:r>
              <a:rPr lang="en-US" dirty="0" smtClean="0"/>
              <a:t> Major issues in procurement of drugs. Manual indenting and non availability of DVDMS Buffer is not maintained.</a:t>
            </a:r>
          </a:p>
          <a:p>
            <a:r>
              <a:rPr lang="en-US" b="1" dirty="0" smtClean="0"/>
              <a:t>Mizoram- ()</a:t>
            </a:r>
            <a:r>
              <a:rPr lang="en-US" dirty="0" smtClean="0"/>
              <a:t> DVDMS is not existent.  NCD Drugs available</a:t>
            </a:r>
          </a:p>
          <a:p>
            <a:r>
              <a:rPr lang="en-US" b="1" dirty="0" smtClean="0"/>
              <a:t>Assam- (148)</a:t>
            </a:r>
            <a:r>
              <a:rPr lang="en-US" dirty="0" smtClean="0"/>
              <a:t> EDL Displayed. The No .of  </a:t>
            </a:r>
            <a:r>
              <a:rPr lang="en-US" dirty="0" err="1" smtClean="0"/>
              <a:t>Oxytocin</a:t>
            </a:r>
            <a:r>
              <a:rPr lang="en-US" dirty="0" smtClean="0"/>
              <a:t> Vials were near expiry  in large quantity and Pediatric Syrup for Antibiotics were not available .manual indenting is done. Transportation cost of around Rs 500 for  (from DH to PHC)</a:t>
            </a:r>
          </a:p>
          <a:p>
            <a:r>
              <a:rPr lang="en-US" b="1" dirty="0" smtClean="0"/>
              <a:t>Manipur- </a:t>
            </a:r>
            <a:r>
              <a:rPr lang="en-US" dirty="0" smtClean="0"/>
              <a:t>NCD Medicine was available but did not display </a:t>
            </a:r>
            <a:r>
              <a:rPr lang="en-US" dirty="0" err="1" smtClean="0"/>
              <a:t>GoVT</a:t>
            </a:r>
            <a:r>
              <a:rPr lang="en-US" dirty="0" smtClean="0"/>
              <a:t> SUPPLY Stamping on medicine. Manual Indenting is done. EDL was displayed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Diagnostics</a:t>
            </a:r>
            <a:endParaRPr lang="en-US" dirty="0"/>
          </a:p>
        </p:txBody>
      </p:sp>
      <p:sp>
        <p:nvSpPr>
          <p:cNvPr id="3" name="Content Placeholder 2"/>
          <p:cNvSpPr>
            <a:spLocks noGrp="1"/>
          </p:cNvSpPr>
          <p:nvPr>
            <p:ph idx="1"/>
          </p:nvPr>
        </p:nvSpPr>
        <p:spPr>
          <a:xfrm>
            <a:off x="457200" y="1600200"/>
            <a:ext cx="8229600" cy="5257800"/>
          </a:xfrm>
        </p:spPr>
        <p:txBody>
          <a:bodyPr>
            <a:normAutofit fontScale="70000" lnSpcReduction="20000"/>
          </a:bodyPr>
          <a:lstStyle/>
          <a:p>
            <a:r>
              <a:rPr lang="en-US" dirty="0" smtClean="0"/>
              <a:t>AP- (</a:t>
            </a:r>
            <a:r>
              <a:rPr lang="en-US" dirty="0" smtClean="0"/>
              <a:t>9-10)- </a:t>
            </a:r>
            <a:r>
              <a:rPr lang="en-US" dirty="0" smtClean="0"/>
              <a:t>User fees Charged. In house mechanism only. Tb facility is not available. ANC is free but </a:t>
            </a:r>
          </a:p>
          <a:p>
            <a:r>
              <a:rPr lang="en-US" dirty="0" smtClean="0"/>
              <a:t>Assam- (16)- </a:t>
            </a:r>
            <a:r>
              <a:rPr lang="en-US" dirty="0" err="1" smtClean="0"/>
              <a:t>Hb</a:t>
            </a:r>
            <a:r>
              <a:rPr lang="en-US" dirty="0" smtClean="0"/>
              <a:t> Meter not available  </a:t>
            </a:r>
            <a:r>
              <a:rPr lang="en-US" dirty="0" err="1" smtClean="0"/>
              <a:t>Sahli’s</a:t>
            </a:r>
            <a:r>
              <a:rPr lang="en-US" dirty="0" smtClean="0"/>
              <a:t> test done. All In house test and No User Charges </a:t>
            </a:r>
          </a:p>
          <a:p>
            <a:r>
              <a:rPr lang="en-US" dirty="0" smtClean="0"/>
              <a:t>Meghalaya- (52)- 5-6 are done in house and 50-60 test done with KRISHNA Lab (PPP mode).</a:t>
            </a:r>
          </a:p>
          <a:p>
            <a:r>
              <a:rPr lang="en-US" dirty="0" smtClean="0"/>
              <a:t>Manipur-(8-9) In House.  No expiry mentioned in Safe delivery kit.  Mobile Lab Path is also there.</a:t>
            </a:r>
          </a:p>
          <a:p>
            <a:r>
              <a:rPr lang="en-US" dirty="0" smtClean="0"/>
              <a:t>Mizoram- (12-14) In house User Charge is applied.</a:t>
            </a:r>
          </a:p>
          <a:p>
            <a:r>
              <a:rPr lang="en-US" dirty="0" smtClean="0"/>
              <a:t>Nagaland- (8-10) In house. No user fee.</a:t>
            </a:r>
          </a:p>
          <a:p>
            <a:r>
              <a:rPr lang="en-US" dirty="0" smtClean="0"/>
              <a:t>WB- (12-15) In house and free</a:t>
            </a:r>
          </a:p>
          <a:p>
            <a:r>
              <a:rPr lang="en-US" dirty="0" smtClean="0"/>
              <a:t>Sikkim(14-20)- In house &amp; Free. But long </a:t>
            </a:r>
          </a:p>
          <a:p>
            <a:r>
              <a:rPr lang="en-US" dirty="0" smtClean="0"/>
              <a:t>Tripura- (18-20) In house &amp; User Charges are heavy for pt referred to DH. OOP expenditure on drugs was very High. Urine Sample Bottles which were used and thrown outside was again sold outside the PHC</a:t>
            </a:r>
            <a:r>
              <a:rPr lang="en-US" dirty="0" smtClean="0"/>
              <a:t>.</a:t>
            </a:r>
            <a:endParaRPr lang="en-US" dirty="0" smtClean="0"/>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BMEMP</a:t>
            </a:r>
            <a:r>
              <a:rPr lang="en-US" dirty="0" smtClean="0"/>
              <a:t>@.............!</a:t>
            </a:r>
            <a:endParaRPr lang="en-US" dirty="0"/>
          </a:p>
        </p:txBody>
      </p:sp>
      <p:sp>
        <p:nvSpPr>
          <p:cNvPr id="3" name="Content Placeholder 2"/>
          <p:cNvSpPr>
            <a:spLocks noGrp="1"/>
          </p:cNvSpPr>
          <p:nvPr>
            <p:ph idx="1"/>
          </p:nvPr>
        </p:nvSpPr>
        <p:spPr/>
        <p:txBody>
          <a:bodyPr/>
          <a:lstStyle/>
          <a:p>
            <a:r>
              <a:rPr lang="en-US" dirty="0" smtClean="0"/>
              <a:t>Assam</a:t>
            </a:r>
          </a:p>
          <a:p>
            <a:r>
              <a:rPr lang="en-US" dirty="0" smtClean="0"/>
              <a:t>Manipur </a:t>
            </a:r>
          </a:p>
          <a:p>
            <a:r>
              <a:rPr lang="en-US" dirty="0" smtClean="0"/>
              <a:t>Nagaland</a:t>
            </a:r>
          </a:p>
          <a:p>
            <a:r>
              <a:rPr lang="en-US" dirty="0" smtClean="0"/>
              <a:t>Tripura</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Population Based Screening &amp; CBAC</a:t>
            </a:r>
            <a:br>
              <a:rPr lang="en-US" dirty="0" smtClean="0"/>
            </a:br>
            <a:endParaRPr lang="en-US" dirty="0"/>
          </a:p>
        </p:txBody>
      </p:sp>
      <p:sp>
        <p:nvSpPr>
          <p:cNvPr id="3" name="Content Placeholder 2"/>
          <p:cNvSpPr>
            <a:spLocks noGrp="1"/>
          </p:cNvSpPr>
          <p:nvPr>
            <p:ph idx="1"/>
          </p:nvPr>
        </p:nvSpPr>
        <p:spPr>
          <a:xfrm>
            <a:off x="457200" y="1600200"/>
            <a:ext cx="8229600" cy="4953000"/>
          </a:xfrm>
        </p:spPr>
        <p:txBody>
          <a:bodyPr>
            <a:normAutofit fontScale="55000" lnSpcReduction="20000"/>
          </a:bodyPr>
          <a:lstStyle/>
          <a:p>
            <a:r>
              <a:rPr lang="en-US" dirty="0" smtClean="0"/>
              <a:t>Manipur-  </a:t>
            </a:r>
            <a:r>
              <a:rPr lang="en-US" dirty="0" smtClean="0">
                <a:solidFill>
                  <a:srgbClr val="FF0000"/>
                </a:solidFill>
              </a:rPr>
              <a:t>Not Started at PHC</a:t>
            </a:r>
            <a:r>
              <a:rPr lang="en-US" dirty="0" smtClean="0"/>
              <a:t> but </a:t>
            </a:r>
            <a:r>
              <a:rPr lang="en-US" b="1" dirty="0" smtClean="0">
                <a:solidFill>
                  <a:srgbClr val="00B050"/>
                </a:solidFill>
              </a:rPr>
              <a:t>working at SHCs.</a:t>
            </a:r>
            <a:r>
              <a:rPr lang="en-US" dirty="0" smtClean="0"/>
              <a:t> (As PHC Not converted as HWCs). NCD follow up mechanism is existent (Referral Slip are in use)</a:t>
            </a:r>
          </a:p>
          <a:p>
            <a:r>
              <a:rPr lang="en-US" dirty="0" smtClean="0"/>
              <a:t>Nagaland- CBAC Filling &amp; PBS Completed.</a:t>
            </a:r>
          </a:p>
          <a:p>
            <a:r>
              <a:rPr lang="en-US" dirty="0" smtClean="0"/>
              <a:t>Meghalaya- Started CBAC &amp; PBS. NCD follow up is also existent (Separate Slip &amp; register available). ASHA facing issue due to </a:t>
            </a:r>
            <a:r>
              <a:rPr lang="en-US" dirty="0" err="1" smtClean="0"/>
              <a:t>unavailabilty</a:t>
            </a:r>
            <a:r>
              <a:rPr lang="en-US" dirty="0" smtClean="0"/>
              <a:t> of Family members at the time of visit. So ASHAs are becoming reluctant to go again.</a:t>
            </a:r>
          </a:p>
          <a:p>
            <a:r>
              <a:rPr lang="en-US" dirty="0" smtClean="0"/>
              <a:t>Arunachal – CBAC Started but reorientation required. MO is not confident of Digital recording of </a:t>
            </a:r>
            <a:r>
              <a:rPr lang="en-US" dirty="0" err="1" smtClean="0"/>
              <a:t>Glucometer</a:t>
            </a:r>
            <a:r>
              <a:rPr lang="en-US" dirty="0" smtClean="0"/>
              <a:t>. Coz’ of which treatment is not initiated for Diabetes Patients. Same problem with BP apparatus as well.</a:t>
            </a:r>
          </a:p>
          <a:p>
            <a:r>
              <a:rPr lang="en-US" dirty="0" smtClean="0"/>
              <a:t>Tripura- ASHAs and ANM were also screened and trained. CBAC and PB Screening at PHC &amp; SC. But follow is non-existent at the facilities </a:t>
            </a:r>
            <a:r>
              <a:rPr lang="en-US" dirty="0" err="1" smtClean="0"/>
              <a:t>visted</a:t>
            </a:r>
            <a:r>
              <a:rPr lang="en-US" dirty="0" smtClean="0"/>
              <a:t>.</a:t>
            </a:r>
          </a:p>
          <a:p>
            <a:r>
              <a:rPr lang="en-US" dirty="0" smtClean="0"/>
              <a:t>Mizoram- CBAC initiated recently but not completed.</a:t>
            </a:r>
          </a:p>
          <a:p>
            <a:r>
              <a:rPr lang="en-US" dirty="0" smtClean="0"/>
              <a:t>Sikkim- CBAC and PBS Initiated. Follow up is also ensured (with referral Slip record available at SC only and not at PHC) </a:t>
            </a:r>
          </a:p>
          <a:p>
            <a:r>
              <a:rPr lang="en-US" dirty="0" smtClean="0"/>
              <a:t>Assam- CBAC &amp; PBS @ SHC &amp;  PHC. And NCD cases follow up is also existent.</a:t>
            </a:r>
          </a:p>
          <a:p>
            <a:r>
              <a:rPr lang="en-US" dirty="0" smtClean="0"/>
              <a:t>West Bengal- CBAC is being filled at SC and PHC but follow up is non existent.</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Portal Entry</a:t>
            </a:r>
            <a:endParaRPr lang="en-US" dirty="0"/>
          </a:p>
        </p:txBody>
      </p:sp>
      <p:sp>
        <p:nvSpPr>
          <p:cNvPr id="3" name="Content Placeholder 2"/>
          <p:cNvSpPr>
            <a:spLocks noGrp="1"/>
          </p:cNvSpPr>
          <p:nvPr>
            <p:ph idx="1"/>
          </p:nvPr>
        </p:nvSpPr>
        <p:spPr/>
        <p:txBody>
          <a:bodyPr>
            <a:normAutofit fontScale="55000" lnSpcReduction="20000"/>
          </a:bodyPr>
          <a:lstStyle/>
          <a:p>
            <a:r>
              <a:rPr lang="en-US" dirty="0" smtClean="0"/>
              <a:t>Meghalaya- Started daily/Monthly. But MO not doing on daily basis. Per facility 1 tablet for ANMs has been availed.</a:t>
            </a:r>
          </a:p>
          <a:p>
            <a:r>
              <a:rPr lang="en-US" dirty="0" smtClean="0"/>
              <a:t>Nagaland- Not done on daily basis. Tablet is available with ANMs.</a:t>
            </a:r>
          </a:p>
          <a:p>
            <a:r>
              <a:rPr lang="en-US" dirty="0" smtClean="0"/>
              <a:t>Sikkim- Monthly &amp; Daily reporting ensured. Tablet available with ANM.</a:t>
            </a:r>
          </a:p>
          <a:p>
            <a:r>
              <a:rPr lang="en-US" dirty="0" smtClean="0"/>
              <a:t>WB- Monthly &amp; Not daily reporting</a:t>
            </a:r>
          </a:p>
          <a:p>
            <a:r>
              <a:rPr lang="en-US" dirty="0" smtClean="0"/>
              <a:t>Arunachal- Not done on daily basis. Laptop at PHC &amp; Tablet is available with ANMs. Log- In issues.</a:t>
            </a:r>
          </a:p>
          <a:p>
            <a:r>
              <a:rPr lang="en-US" dirty="0" smtClean="0"/>
              <a:t>Manipur- Reporting on monthly basis. PHC does not have tablets. But have desktops. Training was pending for IT applications. Doing manual reporting to District. </a:t>
            </a:r>
          </a:p>
          <a:p>
            <a:r>
              <a:rPr lang="en-US" dirty="0" smtClean="0"/>
              <a:t>Tripura- Daily not happening. Monthly ensured. NCD app entry is irregular.</a:t>
            </a:r>
          </a:p>
          <a:p>
            <a:r>
              <a:rPr lang="en-US" dirty="0" smtClean="0"/>
              <a:t>WB- State preparing there own software. Hence not entering data.</a:t>
            </a:r>
          </a:p>
          <a:p>
            <a:r>
              <a:rPr lang="en-US" dirty="0" smtClean="0"/>
              <a:t>Mizoram- ensuing Monthly and daily.</a:t>
            </a:r>
          </a:p>
          <a:p>
            <a:r>
              <a:rPr lang="en-US" dirty="0" smtClean="0"/>
              <a:t>Assam- Monthly reporting is </a:t>
            </a:r>
            <a:r>
              <a:rPr lang="en-US" dirty="0" smtClean="0"/>
              <a:t>ensured and Daily reporting has also started. </a:t>
            </a:r>
            <a:r>
              <a:rPr lang="en-US" dirty="0" smtClean="0"/>
              <a:t>Tablet is not available.</a:t>
            </a:r>
          </a:p>
          <a:p>
            <a:endParaRPr lang="en-US" dirty="0" smtClean="0"/>
          </a:p>
          <a:p>
            <a:r>
              <a:rPr lang="en-US" dirty="0" smtClean="0"/>
              <a:t>In general issue of</a:t>
            </a:r>
            <a:r>
              <a:rPr lang="en-US" b="1" dirty="0" smtClean="0"/>
              <a:t> INTERNET CONNECTIVITY in NE States.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Branding</a:t>
            </a:r>
            <a:endParaRPr lang="en-US" dirty="0"/>
          </a:p>
        </p:txBody>
      </p:sp>
      <p:sp>
        <p:nvSpPr>
          <p:cNvPr id="3" name="Content Placeholder 2"/>
          <p:cNvSpPr>
            <a:spLocks noGrp="1"/>
          </p:cNvSpPr>
          <p:nvPr>
            <p:ph idx="1"/>
          </p:nvPr>
        </p:nvSpPr>
        <p:spPr/>
        <p:txBody>
          <a:bodyPr>
            <a:normAutofit/>
          </a:bodyPr>
          <a:lstStyle/>
          <a:p>
            <a:r>
              <a:rPr lang="en-US" dirty="0" smtClean="0"/>
              <a:t>Branding has been completed. All the NE States and West Bengal have done STATE SPECIFIC BRANDING except Assam and Tripura.</a:t>
            </a:r>
          </a:p>
          <a:p>
            <a:r>
              <a:rPr lang="en-US" dirty="0" smtClean="0"/>
              <a:t>West Bengal- State Specific, Done (Signage not displayed) Quality is good.</a:t>
            </a:r>
          </a:p>
          <a:p>
            <a:r>
              <a:rPr lang="en-US" dirty="0" smtClean="0"/>
              <a:t>Tripura- Branding Quality is good.</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Wellness </a:t>
            </a:r>
            <a:endParaRPr lang="en-US" dirty="0"/>
          </a:p>
        </p:txBody>
      </p:sp>
      <p:sp>
        <p:nvSpPr>
          <p:cNvPr id="3" name="Content Placeholder 2"/>
          <p:cNvSpPr>
            <a:spLocks noGrp="1"/>
          </p:cNvSpPr>
          <p:nvPr>
            <p:ph idx="1"/>
          </p:nvPr>
        </p:nvSpPr>
        <p:spPr/>
        <p:txBody>
          <a:bodyPr/>
          <a:lstStyle/>
          <a:p>
            <a:r>
              <a:rPr lang="en-US" dirty="0" smtClean="0"/>
              <a:t>Wellness  Activity- Not Started at Majority NE States</a:t>
            </a:r>
          </a:p>
          <a:p>
            <a:r>
              <a:rPr lang="en-US" dirty="0" smtClean="0"/>
              <a:t>Sikkim – CHO trained Additionally on Yoga. Doing Herbal Gardening, etc. </a:t>
            </a:r>
          </a:p>
          <a:p>
            <a:r>
              <a:rPr lang="en-US" dirty="0" smtClean="0"/>
              <a:t>Tripura- Trained ASHAs also on Yoga in their 5 days training Sessions</a:t>
            </a:r>
          </a:p>
          <a:p>
            <a:r>
              <a:rPr lang="en-US" dirty="0" smtClean="0"/>
              <a:t>Meghalaya &amp; Nagaland- Taken up </a:t>
            </a:r>
            <a:r>
              <a:rPr lang="en-US" dirty="0" err="1" smtClean="0"/>
              <a:t>Zumba</a:t>
            </a: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RCH</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Meghalaya- PHC is delivery point (Minus abortion care). Facility planning available</a:t>
            </a:r>
          </a:p>
          <a:p>
            <a:r>
              <a:rPr lang="en-US" dirty="0" smtClean="0"/>
              <a:t>Nagaland- No CAC services. All RCH Services available</a:t>
            </a:r>
          </a:p>
          <a:p>
            <a:r>
              <a:rPr lang="en-US" dirty="0" smtClean="0"/>
              <a:t> WB- Not a delivery point (No IUCD, CAC service)</a:t>
            </a:r>
          </a:p>
          <a:p>
            <a:r>
              <a:rPr lang="en-US" dirty="0" smtClean="0"/>
              <a:t>Tripura- RMNCHA provided. CAC not existent.</a:t>
            </a:r>
          </a:p>
          <a:p>
            <a:r>
              <a:rPr lang="en-US" dirty="0" smtClean="0"/>
              <a:t>Manipur- RMNCHA available CAC not available.</a:t>
            </a:r>
          </a:p>
          <a:p>
            <a:r>
              <a:rPr lang="en-US" dirty="0" smtClean="0"/>
              <a:t>Assam- RMNCHA available CAC not available.</a:t>
            </a:r>
          </a:p>
          <a:p>
            <a:r>
              <a:rPr lang="en-US" dirty="0" smtClean="0"/>
              <a:t>Arunachal- Delivery Point. Not all services </a:t>
            </a:r>
          </a:p>
          <a:p>
            <a:r>
              <a:rPr lang="en-US" dirty="0" smtClean="0"/>
              <a:t>Mizoram- Delivery point.</a:t>
            </a:r>
          </a:p>
          <a:p>
            <a:r>
              <a:rPr lang="en-US" dirty="0" smtClean="0"/>
              <a:t>Sikkim- Delivery Point</a:t>
            </a:r>
          </a:p>
          <a:p>
            <a:endParaRPr lang="en-US" dirty="0" smtClean="0"/>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&amp; Beyond!</a:t>
            </a:r>
            <a:br>
              <a:rPr lang="en-US" dirty="0" smtClean="0"/>
            </a:br>
            <a:r>
              <a:rPr lang="en-US" sz="2200" dirty="0" smtClean="0"/>
              <a:t>(Provision of Expanded Range of Services)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Meghalaya- till 7th services available, only.</a:t>
            </a:r>
          </a:p>
          <a:p>
            <a:r>
              <a:rPr lang="en-US" dirty="0" smtClean="0"/>
              <a:t>Nagaland- NCD Services at PHC but VIA not started. </a:t>
            </a:r>
          </a:p>
          <a:p>
            <a:r>
              <a:rPr lang="en-US" dirty="0" smtClean="0"/>
              <a:t>Tripura- Expanded range of services not started. But performs palliative Care.</a:t>
            </a:r>
          </a:p>
          <a:p>
            <a:r>
              <a:rPr lang="en-US" dirty="0" smtClean="0"/>
              <a:t>Mizoram- NCD Services existent. VIA is done at few facilities.</a:t>
            </a:r>
          </a:p>
          <a:p>
            <a:r>
              <a:rPr lang="en-US" dirty="0" smtClean="0"/>
              <a:t>Sikkim- all packages have started except ENT.</a:t>
            </a:r>
          </a:p>
          <a:p>
            <a:r>
              <a:rPr lang="en-US" dirty="0" smtClean="0"/>
              <a:t>West Bengal- providing RCH Services only except Delivery Services at PHCs.</a:t>
            </a:r>
          </a:p>
          <a:p>
            <a:r>
              <a:rPr lang="en-US" dirty="0" smtClean="0"/>
              <a:t>Assam &amp; Manipur- Training Started but service delivery not done.</a:t>
            </a:r>
          </a:p>
          <a:p>
            <a:r>
              <a:rPr lang="en-US" dirty="0" smtClean="0"/>
              <a:t>Manipur- Also doing palliative care.</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B050"/>
                </a:solidFill>
              </a:rPr>
              <a:t>Best </a:t>
            </a:r>
            <a:r>
              <a:rPr lang="en-US" b="1" dirty="0" smtClean="0">
                <a:solidFill>
                  <a:srgbClr val="00B050"/>
                </a:solidFill>
              </a:rPr>
              <a:t>Practices </a:t>
            </a:r>
            <a:r>
              <a:rPr lang="en-US" b="1" dirty="0" smtClean="0">
                <a:solidFill>
                  <a:srgbClr val="00B050"/>
                </a:solidFill>
                <a:sym typeface="Wingdings" pitchFamily="2" charset="2"/>
              </a:rPr>
              <a:t></a:t>
            </a:r>
            <a:endParaRPr lang="en-US" b="1" dirty="0">
              <a:solidFill>
                <a:srgbClr val="00B050"/>
              </a:solidFill>
            </a:endParaRPr>
          </a:p>
        </p:txBody>
      </p:sp>
      <p:sp>
        <p:nvSpPr>
          <p:cNvPr id="3" name="Content Placeholder 2"/>
          <p:cNvSpPr>
            <a:spLocks noGrp="1"/>
          </p:cNvSpPr>
          <p:nvPr>
            <p:ph idx="1"/>
          </p:nvPr>
        </p:nvSpPr>
        <p:spPr/>
        <p:txBody>
          <a:bodyPr>
            <a:normAutofit fontScale="70000" lnSpcReduction="20000"/>
          </a:bodyPr>
          <a:lstStyle/>
          <a:p>
            <a:r>
              <a:rPr lang="en-US" dirty="0" smtClean="0"/>
              <a:t>Meghalaya- Yoga included in curriculum for MLHPs. Distribution of NCD Screening Kits to all ANM at HWCs. On “World elderly Day” State provided walkers and walking Sticks to elderly pt. Tele-consultation has been initiated up to PHC level in two districts (</a:t>
            </a:r>
            <a:r>
              <a:rPr lang="en-US" dirty="0" err="1" smtClean="0"/>
              <a:t>Ribhoi</a:t>
            </a:r>
            <a:r>
              <a:rPr lang="en-US" dirty="0" smtClean="0"/>
              <a:t> &amp; East </a:t>
            </a:r>
            <a:r>
              <a:rPr lang="en-US" dirty="0" err="1" smtClean="0"/>
              <a:t>Khasi</a:t>
            </a:r>
            <a:r>
              <a:rPr lang="en-US" dirty="0" smtClean="0"/>
              <a:t> Hill)</a:t>
            </a:r>
          </a:p>
          <a:p>
            <a:r>
              <a:rPr lang="en-US" dirty="0" smtClean="0"/>
              <a:t>Manipur- handholding session from PHC doctors to SCs staff. IT reporting for NCD done by doctors as well.</a:t>
            </a:r>
          </a:p>
          <a:p>
            <a:r>
              <a:rPr lang="en-US" dirty="0" smtClean="0"/>
              <a:t>West Bengal-  Every Saturday Meeting</a:t>
            </a:r>
          </a:p>
          <a:p>
            <a:r>
              <a:rPr lang="en-US" dirty="0" smtClean="0"/>
              <a:t>Tripura- ASHAs are trained on Yoga</a:t>
            </a:r>
          </a:p>
          <a:p>
            <a:r>
              <a:rPr lang="en-US" dirty="0" smtClean="0"/>
              <a:t>Assam- NCD follow </a:t>
            </a:r>
            <a:r>
              <a:rPr lang="en-US" dirty="0" smtClean="0"/>
              <a:t>up is </a:t>
            </a:r>
            <a:r>
              <a:rPr lang="en-US" dirty="0" smtClean="0"/>
              <a:t>there. Tracking Bag for Follow up on monthly </a:t>
            </a:r>
            <a:r>
              <a:rPr lang="en-US" dirty="0" smtClean="0"/>
              <a:t>basis in one </a:t>
            </a:r>
            <a:r>
              <a:rPr lang="en-US" dirty="0" err="1" smtClean="0"/>
              <a:t>D</a:t>
            </a:r>
            <a:r>
              <a:rPr lang="en-US" dirty="0" err="1" smtClean="0"/>
              <a:t>istt</a:t>
            </a:r>
            <a:r>
              <a:rPr lang="en-US" dirty="0" smtClean="0"/>
              <a:t>. State’s </a:t>
            </a:r>
            <a:r>
              <a:rPr lang="en-US" dirty="0" smtClean="0"/>
              <a:t>CHO Portal for performance monitoring .</a:t>
            </a:r>
            <a:endParaRPr lang="en-US" dirty="0" smtClean="0"/>
          </a:p>
          <a:p>
            <a:r>
              <a:rPr lang="en-US" dirty="0" smtClean="0"/>
              <a:t>Tripura, Sikkim &amp; Meghalaya- have 5-7 Days Induction Training for CHOs.</a:t>
            </a:r>
          </a:p>
          <a:p>
            <a:endParaRPr lang="en-US" dirty="0" smtClean="0"/>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endParaRPr lang="en-US" dirty="0" smtClean="0">
              <a:latin typeface="Algerian" pitchFamily="82" charset="0"/>
            </a:endParaRPr>
          </a:p>
          <a:p>
            <a:pPr>
              <a:buNone/>
            </a:pPr>
            <a:endParaRPr lang="en-US" dirty="0" smtClean="0">
              <a:latin typeface="Algerian" pitchFamily="82" charset="0"/>
            </a:endParaRPr>
          </a:p>
          <a:p>
            <a:pPr>
              <a:buNone/>
            </a:pPr>
            <a:endParaRPr lang="en-US" dirty="0" smtClean="0">
              <a:latin typeface="Algerian" pitchFamily="82" charset="0"/>
            </a:endParaRPr>
          </a:p>
          <a:p>
            <a:pPr algn="ctr">
              <a:buNone/>
            </a:pPr>
            <a:r>
              <a:rPr lang="en-US" sz="5400" b="1" dirty="0" smtClean="0">
                <a:latin typeface="Algerian" pitchFamily="82" charset="0"/>
              </a:rPr>
              <a:t>THANK YOU</a:t>
            </a:r>
            <a:endParaRPr lang="en-US" sz="5400" b="1" dirty="0">
              <a:latin typeface="Algerian" pitchFamily="82"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485</TotalTime>
  <Words>1407</Words>
  <Application>Microsoft Office PowerPoint</Application>
  <PresentationFormat>On-screen Show (4:3)</PresentationFormat>
  <Paragraphs>114</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PHC AB-HWC</vt:lpstr>
      <vt:lpstr>Human Resource</vt:lpstr>
      <vt:lpstr>Drugs</vt:lpstr>
      <vt:lpstr>Drugs…</vt:lpstr>
      <vt:lpstr>Diagnostics</vt:lpstr>
      <vt:lpstr>BMEMP@.............!</vt:lpstr>
      <vt:lpstr>Population Based Screening &amp; CBAC </vt:lpstr>
      <vt:lpstr>Portal Entry</vt:lpstr>
      <vt:lpstr>Branding</vt:lpstr>
      <vt:lpstr>Wellness </vt:lpstr>
      <vt:lpstr>RCH</vt:lpstr>
      <vt:lpstr>&amp; Beyond! (Provision of Expanded Range of Services)</vt:lpstr>
      <vt:lpstr>Best Practices </vt:lpstr>
      <vt:lpstr>Slide 14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
  <cp:lastModifiedBy>ak</cp:lastModifiedBy>
  <cp:revision>20</cp:revision>
  <dcterms:created xsi:type="dcterms:W3CDTF">2006-08-16T00:00:00Z</dcterms:created>
  <dcterms:modified xsi:type="dcterms:W3CDTF">2019-10-04T04:22:25Z</dcterms:modified>
</cp:coreProperties>
</file>