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7" r:id="rId2"/>
    <p:sldId id="357" r:id="rId3"/>
    <p:sldId id="358" r:id="rId4"/>
    <p:sldId id="360" r:id="rId5"/>
    <p:sldId id="361" r:id="rId6"/>
    <p:sldId id="368" r:id="rId7"/>
    <p:sldId id="371" r:id="rId8"/>
    <p:sldId id="369" r:id="rId9"/>
    <p:sldId id="372" r:id="rId10"/>
    <p:sldId id="362" r:id="rId11"/>
    <p:sldId id="364" r:id="rId12"/>
    <p:sldId id="365" r:id="rId13"/>
    <p:sldId id="379" r:id="rId14"/>
    <p:sldId id="377" r:id="rId15"/>
    <p:sldId id="382" r:id="rId16"/>
    <p:sldId id="381" r:id="rId17"/>
    <p:sldId id="384" r:id="rId18"/>
    <p:sldId id="378" r:id="rId19"/>
    <p:sldId id="366" r:id="rId20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0693" autoAdjust="0"/>
  </p:normalViewPr>
  <p:slideViewPr>
    <p:cSldViewPr snapToGrid="0">
      <p:cViewPr varScale="1">
        <p:scale>
          <a:sx n="66" d="100"/>
          <a:sy n="66" d="100"/>
        </p:scale>
        <p:origin x="90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AA296-E6B8-4086-8603-66F1E65ED21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C2ADA-5C25-49B8-8668-90CBFE312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76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D04E32D3-CACD-4EDF-9BD2-EAAFC2C0259F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609AE1D8-1F32-4EF3-A2B5-CC12234EA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0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AE1D8-1F32-4EF3-A2B5-CC12234EAE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4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2342C7F-A0E5-4D9B-B40C-A15D347A279F}" type="slidenum">
              <a:rPr lang="en-US" altLang="en-US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869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Sport as</a:t>
            </a:r>
            <a:r>
              <a:rPr lang="en-US" baseline="0" dirty="0" smtClean="0"/>
              <a:t> activity beyond Yoga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AE1D8-1F32-4EF3-A2B5-CC12234EAE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961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14600"/>
            <a:ext cx="12192000" cy="434340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16000" y="1981200"/>
            <a:ext cx="10363200" cy="26670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00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16000" y="4800600"/>
            <a:ext cx="103632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808080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 userDrawn="1"/>
        </p:nvGrpSpPr>
        <p:grpSpPr bwMode="auto">
          <a:xfrm>
            <a:off x="341644" y="325690"/>
            <a:ext cx="5018146" cy="739084"/>
            <a:chOff x="2362200" y="762000"/>
            <a:chExt cx="4394958" cy="684422"/>
          </a:xfrm>
        </p:grpSpPr>
        <p:pic>
          <p:nvPicPr>
            <p:cNvPr id="10" name="Picture 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464"/>
            <a:stretch>
              <a:fillRect/>
            </a:stretch>
          </p:blipFill>
          <p:spPr bwMode="auto">
            <a:xfrm>
              <a:off x="2362200" y="762000"/>
              <a:ext cx="2421522" cy="684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558" y="803802"/>
              <a:ext cx="1752600" cy="64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757" y="156721"/>
            <a:ext cx="1218501" cy="1058244"/>
          </a:xfrm>
          <a:prstGeom prst="rect">
            <a:avLst/>
          </a:prstGeom>
        </p:spPr>
      </p:pic>
      <p:pic>
        <p:nvPicPr>
          <p:cNvPr id="13" name="Picture 12" descr="D:\NGL_State related Reports_\LOGOS_\Seasl_of_Nagaland.svg.png"/>
          <p:cNvPicPr/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57645" y="234947"/>
            <a:ext cx="1043189" cy="9800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3398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 noChangeAspect="1"/>
          </p:cNvGrpSpPr>
          <p:nvPr/>
        </p:nvGrpSpPr>
        <p:grpSpPr bwMode="auto">
          <a:xfrm>
            <a:off x="2855386" y="762003"/>
            <a:ext cx="6481233" cy="752475"/>
            <a:chOff x="2362200" y="762000"/>
            <a:chExt cx="4419600" cy="684422"/>
          </a:xfrm>
        </p:grpSpPr>
        <p:pic>
          <p:nvPicPr>
            <p:cNvPr id="6" name="Picture 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464"/>
            <a:stretch>
              <a:fillRect/>
            </a:stretch>
          </p:blipFill>
          <p:spPr bwMode="auto">
            <a:xfrm>
              <a:off x="2362200" y="762000"/>
              <a:ext cx="2421522" cy="684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0" y="803802"/>
              <a:ext cx="1752600" cy="64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16000" y="1981200"/>
            <a:ext cx="6197600" cy="26670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25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16000" y="4800600"/>
            <a:ext cx="6197600" cy="1219200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quarter" idx="13"/>
          </p:nvPr>
        </p:nvSpPr>
        <p:spPr>
          <a:xfrm>
            <a:off x="7518400" y="1981200"/>
            <a:ext cx="3556000" cy="40386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10509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5F5F5F"/>
                </a:solidFill>
              </a:defRPr>
            </a:lvl1pPr>
            <a:lvl2pPr>
              <a:defRPr>
                <a:solidFill>
                  <a:srgbClr val="5F5F5F"/>
                </a:solidFill>
              </a:defRPr>
            </a:lvl2pPr>
            <a:lvl3pPr>
              <a:defRPr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740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1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350">
                <a:solidFill>
                  <a:srgbClr val="5F5F5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1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350">
                <a:solidFill>
                  <a:srgbClr val="5F5F5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170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>
                <a:solidFill>
                  <a:srgbClr val="5F5F5F"/>
                </a:solidFill>
              </a:defRPr>
            </a:lvl1pPr>
            <a:lvl2pPr>
              <a:defRPr sz="165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200">
                <a:solidFill>
                  <a:srgbClr val="5F5F5F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252CD4-6719-4BA2-8EEC-7902B1813D29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10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5E7113-BF18-4C11-BC2F-C63C42A04E43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415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008A9F-0DBA-42BD-86BF-0D6AF6A87DB1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642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24984" y="1831975"/>
            <a:ext cx="10261600" cy="10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550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For more information, please visit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550" b="1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www.mcsprogram.org</a:t>
            </a:r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24984" y="3733800"/>
            <a:ext cx="102616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This presentation was made possible by the generous support of the American people through the United States Agency for International Development (USAID), under the terms of the Cooperative Agreement AID-OAA-A-14-00028.  The contents are the responsibility of the authors and do not necessarily reflect the views of USAID or the United States Government.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80584" y="6019803"/>
            <a:ext cx="9550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3000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 facebook.com/MCSPglobal 			twitter.com/MCSPglobal</a:t>
            </a:r>
          </a:p>
        </p:txBody>
      </p:sp>
    </p:spTree>
    <p:extLst>
      <p:ext uri="{BB962C8B-B14F-4D97-AF65-F5344CB8AC3E}">
        <p14:creationId xmlns:p14="http://schemas.microsoft.com/office/powerpoint/2010/main" val="1208247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DBDA-7B05-47EA-8B1E-97C0B1A5CA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914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514600"/>
            <a:ext cx="12192000" cy="434340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25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97630A-F4F0-46F0-B0A9-ACB2754827F6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9DBFE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9DBFE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57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25" kern="1200">
          <a:solidFill>
            <a:srgbClr val="002A6C"/>
          </a:solidFill>
          <a:latin typeface="Gill Sans MT" panose="020B0502020104020203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342900" y="2057528"/>
            <a:ext cx="11407139" cy="4800471"/>
          </a:xfrm>
        </p:spPr>
        <p:txBody>
          <a:bodyPr anchor="t"/>
          <a:lstStyle/>
          <a:p>
            <a:pPr marL="257175" indent="-257175">
              <a:lnSpc>
                <a:spcPct val="114000"/>
              </a:lnSpc>
            </a:pPr>
            <a:r>
              <a:rPr lang="en-US" sz="3600" b="1" dirty="0"/>
              <a:t>Joining hands with Community for </a:t>
            </a:r>
            <a:r>
              <a:rPr lang="en-US" sz="3600" b="1" dirty="0" smtClean="0"/>
              <a:t>Quality Health </a:t>
            </a:r>
            <a:r>
              <a:rPr lang="en-US" sz="3600" b="1" dirty="0"/>
              <a:t>S</a:t>
            </a:r>
            <a:r>
              <a:rPr lang="en-US" sz="3600" b="1" dirty="0" smtClean="0"/>
              <a:t>ervices </a:t>
            </a:r>
            <a:r>
              <a:rPr lang="en-US" sz="3600" b="1" dirty="0"/>
              <a:t>at Health and Wellness </a:t>
            </a:r>
            <a:r>
              <a:rPr lang="en-US" sz="3600" b="1" dirty="0" smtClean="0"/>
              <a:t>Centers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By: Dr. </a:t>
            </a:r>
            <a:r>
              <a:rPr lang="en-US" b="1" dirty="0" err="1" smtClean="0"/>
              <a:t>Kevichusa</a:t>
            </a:r>
            <a:r>
              <a:rPr lang="en-US" b="1" dirty="0" smtClean="0"/>
              <a:t> </a:t>
            </a:r>
            <a:r>
              <a:rPr lang="en-US" b="1" dirty="0" err="1" smtClean="0"/>
              <a:t>Medikhru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MD NHM Nagaland</a:t>
            </a:r>
            <a:endParaRPr lang="en-IN" altLang="en-US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04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16"/>
          <a:stretch/>
        </p:blipFill>
        <p:spPr bwMode="auto">
          <a:xfrm>
            <a:off x="5451407" y="953809"/>
            <a:ext cx="6685175" cy="4707459"/>
          </a:xfrm>
          <a:prstGeom prst="rect">
            <a:avLst/>
          </a:prstGeom>
          <a:noFill/>
          <a:extLst/>
        </p:spPr>
      </p:pic>
      <p:sp>
        <p:nvSpPr>
          <p:cNvPr id="14341" name="Title 1"/>
          <p:cNvSpPr>
            <a:spLocks noGrp="1"/>
          </p:cNvSpPr>
          <p:nvPr>
            <p:ph type="title"/>
          </p:nvPr>
        </p:nvSpPr>
        <p:spPr>
          <a:xfrm>
            <a:off x="380999" y="955963"/>
            <a:ext cx="7848601" cy="914401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n-US" altLang="en-US" sz="3200" b="1" dirty="0" smtClean="0"/>
              <a:t>Background</a:t>
            </a:r>
            <a:endParaRPr lang="en-US" altLang="en-US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0" y="6088672"/>
            <a:ext cx="11258007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Gill Sans MT" panose="020B0502020104020203" pitchFamily="34" charset="0"/>
              </a:rPr>
              <a:t>Joining hands with Community</a:t>
            </a:r>
            <a:endParaRPr lang="en-US" sz="2800" b="1" dirty="0">
              <a:solidFill>
                <a:schemeClr val="accent5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767332" y="4197135"/>
            <a:ext cx="705031" cy="1628301"/>
            <a:chOff x="5473699" y="4741817"/>
            <a:chExt cx="705031" cy="1592963"/>
          </a:xfrm>
        </p:grpSpPr>
        <p:sp>
          <p:nvSpPr>
            <p:cNvPr id="3" name="Down Arrow 2"/>
            <p:cNvSpPr/>
            <p:nvPr/>
          </p:nvSpPr>
          <p:spPr>
            <a:xfrm>
              <a:off x="5473699" y="4781005"/>
              <a:ext cx="705031" cy="1553775"/>
            </a:xfrm>
            <a:prstGeom prst="down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 rot="16200000">
              <a:off x="5089174" y="5227163"/>
              <a:ext cx="1432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Gill Sans MT" panose="020B0502020104020203" pitchFamily="34" charset="0"/>
                </a:rPr>
                <a:t>Solution</a:t>
              </a:r>
              <a:endPara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Gill Sans MT" panose="020B0502020104020203" pitchFamily="34" charset="0"/>
              </a:endParaRPr>
            </a:p>
          </p:txBody>
        </p:sp>
      </p:grp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37607" y="1582060"/>
            <a:ext cx="7938654" cy="2627085"/>
          </a:xfrm>
          <a:ln>
            <a:noFill/>
          </a:ln>
        </p:spPr>
        <p:txBody>
          <a:bodyPr/>
          <a:lstStyle/>
          <a:p>
            <a:pPr marL="0" indent="0">
              <a:spcBef>
                <a:spcPts val="400"/>
              </a:spcBef>
              <a:spcAft>
                <a:spcPts val="400"/>
              </a:spcAft>
              <a:buNone/>
              <a:defRPr/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spcBef>
                <a:spcPts val="400"/>
              </a:spcBef>
              <a:spcAft>
                <a:spcPts val="40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Poor </a:t>
            </a:r>
            <a:r>
              <a:rPr lang="en-US" sz="2400" dirty="0" smtClean="0">
                <a:solidFill>
                  <a:schemeClr val="tx1"/>
                </a:solidFill>
              </a:rPr>
              <a:t>Infrastructure- not conducive for institutional delivery</a:t>
            </a:r>
          </a:p>
          <a:p>
            <a:pPr>
              <a:spcBef>
                <a:spcPts val="400"/>
              </a:spcBef>
              <a:spcAft>
                <a:spcPts val="40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No skilled manpower to delivery quality health care</a:t>
            </a:r>
          </a:p>
          <a:p>
            <a:pPr>
              <a:spcBef>
                <a:spcPts val="400"/>
              </a:spcBef>
              <a:spcAft>
                <a:spcPts val="40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Strong embedded </a:t>
            </a:r>
            <a:r>
              <a:rPr lang="en-US" sz="2400" dirty="0">
                <a:solidFill>
                  <a:schemeClr val="tx1"/>
                </a:solidFill>
              </a:rPr>
              <a:t>community</a:t>
            </a:r>
            <a:r>
              <a:rPr lang="en-US" sz="2400" dirty="0" smtClean="0">
                <a:solidFill>
                  <a:schemeClr val="tx1"/>
                </a:solidFill>
              </a:rPr>
              <a:t> practice of home delivery</a:t>
            </a:r>
          </a:p>
          <a:p>
            <a:pPr>
              <a:spcBef>
                <a:spcPts val="400"/>
              </a:spcBef>
              <a:spcAft>
                <a:spcPts val="40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Poor Health Seeking behavior 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29055" y="83129"/>
            <a:ext cx="4807527" cy="5883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C2113A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Reach: </a:t>
            </a:r>
            <a:r>
              <a:rPr lang="en-US" b="1" dirty="0" smtClean="0">
                <a:solidFill>
                  <a:srgbClr val="002A6C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7 </a:t>
            </a:r>
            <a:r>
              <a:rPr lang="en-US" b="1" dirty="0">
                <a:solidFill>
                  <a:srgbClr val="002A6C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districts (all proposed HWCs)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665"/>
              </a:lnSpc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3500" marR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2A6C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PSCs: </a:t>
            </a:r>
            <a:r>
              <a:rPr lang="en-US" b="1" dirty="0" smtClean="0">
                <a:solidFill>
                  <a:srgbClr val="002A6C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Calibri" panose="020F0502020204030204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(</a:t>
            </a:r>
            <a:r>
              <a:rPr lang="en-US" b="1" dirty="0" smtClean="0">
                <a:solidFill>
                  <a:srgbClr val="002A6C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NHAK, DH-</a:t>
            </a:r>
            <a:r>
              <a:rPr lang="en-US" b="1" dirty="0" err="1" smtClean="0">
                <a:solidFill>
                  <a:srgbClr val="002A6C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Dimapur</a:t>
            </a:r>
            <a:r>
              <a:rPr lang="en-US" b="1" dirty="0" smtClean="0">
                <a:solidFill>
                  <a:srgbClr val="002A6C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)</a:t>
            </a:r>
          </a:p>
          <a:p>
            <a:pPr marL="63500" marR="0"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solidFill>
                <a:srgbClr val="002A6C"/>
              </a:solidFill>
              <a:latin typeface="Gill Sans MT" panose="020B05020201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3500" marR="0"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solidFill>
                <a:srgbClr val="002A6C"/>
              </a:solidFill>
              <a:latin typeface="Gill Sans MT" panose="020B05020201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980"/>
              </a:lnSpc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7846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`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490"/>
              </a:lnSpc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981200" marR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latin typeface="Gill Sans MT" panose="020B0502020104020203" pitchFamily="34" charset="0"/>
              <a:ea typeface="Gill Sans MT" panose="020B0502020104020203" pitchFamily="34" charset="0"/>
              <a:cs typeface="Arial" panose="020B0604020202020204" pitchFamily="34" charset="0"/>
            </a:endParaRPr>
          </a:p>
          <a:p>
            <a:pPr marL="198120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	</a:t>
            </a:r>
          </a:p>
          <a:p>
            <a:pPr marL="1981200" marR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latin typeface="Gill Sans MT" panose="020B0502020104020203" pitchFamily="34" charset="0"/>
              <a:ea typeface="Gill Sans MT" panose="020B0502020104020203" pitchFamily="34" charset="0"/>
              <a:cs typeface="Arial" panose="020B0604020202020204" pitchFamily="34" charset="0"/>
            </a:endParaRPr>
          </a:p>
          <a:p>
            <a:pPr marL="1981200" marR="0">
              <a:spcBef>
                <a:spcPts val="0"/>
              </a:spcBef>
              <a:spcAft>
                <a:spcPts val="0"/>
              </a:spcAft>
            </a:pPr>
            <a:endParaRPr lang="en-US" sz="1600" b="1" dirty="0" smtClean="0">
              <a:latin typeface="Gill Sans MT" panose="020B0502020104020203" pitchFamily="34" charset="0"/>
              <a:ea typeface="Gill Sans MT" panose="020B0502020104020203" pitchFamily="34" charset="0"/>
              <a:cs typeface="Arial" panose="020B0604020202020204" pitchFamily="34" charset="0"/>
            </a:endParaRPr>
          </a:p>
          <a:p>
            <a:pPr marL="1981200" marR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latin typeface="Gill Sans MT" panose="020B0502020104020203" pitchFamily="34" charset="0"/>
              <a:ea typeface="Gill Sans MT" panose="020B0502020104020203" pitchFamily="34" charset="0"/>
              <a:cs typeface="Arial" panose="020B0604020202020204" pitchFamily="34" charset="0"/>
            </a:endParaRPr>
          </a:p>
          <a:p>
            <a:pPr marL="1981200" marR="0">
              <a:spcBef>
                <a:spcPts val="0"/>
              </a:spcBef>
              <a:spcAft>
                <a:spcPts val="0"/>
              </a:spcAft>
            </a:pPr>
            <a:endParaRPr lang="en-US" sz="1600" b="1" dirty="0" smtClean="0">
              <a:latin typeface="Gill Sans MT" panose="020B0502020104020203" pitchFamily="34" charset="0"/>
              <a:ea typeface="Gill Sans MT" panose="020B0502020104020203" pitchFamily="34" charset="0"/>
              <a:cs typeface="Arial" panose="020B0604020202020204" pitchFamily="34" charset="0"/>
            </a:endParaRPr>
          </a:p>
          <a:p>
            <a:pPr marL="1981200" marR="0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Program Study </a:t>
            </a:r>
            <a:r>
              <a:rPr lang="en-US" sz="1400" b="1" dirty="0" err="1" smtClean="0"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Centres</a:t>
            </a:r>
            <a:r>
              <a:rPr lang="en-US" sz="1400" b="1" dirty="0" smtClean="0"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 (PSCs)</a:t>
            </a: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415"/>
              </a:lnSpc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993900" marR="0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HWC </a:t>
            </a:r>
            <a:r>
              <a:rPr lang="en-US" sz="1400" b="1" dirty="0"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Intervention </a:t>
            </a:r>
            <a:r>
              <a:rPr lang="en-US" sz="1400" b="1" dirty="0" smtClean="0"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districts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440"/>
              </a:lnSpc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993900" marR="0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latin typeface="Gill Sans MT" panose="020B0502020104020203" pitchFamily="34" charset="0"/>
                <a:ea typeface="Gill Sans MT" panose="020B0502020104020203" pitchFamily="34" charset="0"/>
                <a:cs typeface="Arial" panose="020B0604020202020204" pitchFamily="34" charset="0"/>
              </a:rPr>
              <a:t>Aspirational district</a:t>
            </a:r>
          </a:p>
          <a:p>
            <a:pPr marL="1993900" marR="0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effectLst/>
                <a:latin typeface="Gill Sans MT" panose="020B05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Will be taken up in FY2019-20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853053" y="5735782"/>
            <a:ext cx="193964" cy="1939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5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>
            <a:extLst>
              <a:ext uri="{FF2B5EF4-FFF2-40B4-BE49-F238E27FC236}">
                <a16:creationId xmlns:a16="http://schemas.microsoft.com/office/drawing/2014/main" id="{169C2971-7DE1-4785-9916-5E306BE78659}"/>
              </a:ext>
            </a:extLst>
          </p:cNvPr>
          <p:cNvSpPr txBox="1">
            <a:spLocks/>
          </p:cNvSpPr>
          <p:nvPr/>
        </p:nvSpPr>
        <p:spPr bwMode="auto">
          <a:xfrm>
            <a:off x="1271660" y="184521"/>
            <a:ext cx="9966962" cy="764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US" sz="3200" b="1" dirty="0" smtClean="0"/>
              <a:t>Strategies adopted 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DBDA-7B05-47EA-8B1E-97C0B1A5CAE6}" type="slidenum">
              <a:rPr lang="en-IN" smtClean="0"/>
              <a:t>3</a:t>
            </a:fld>
            <a:endParaRPr lang="en-IN" dirty="0"/>
          </a:p>
        </p:txBody>
      </p:sp>
      <p:grpSp>
        <p:nvGrpSpPr>
          <p:cNvPr id="37" name="Group 36"/>
          <p:cNvGrpSpPr/>
          <p:nvPr/>
        </p:nvGrpSpPr>
        <p:grpSpPr>
          <a:xfrm>
            <a:off x="685430" y="1242127"/>
            <a:ext cx="10981160" cy="5030867"/>
            <a:chOff x="552208" y="1136188"/>
            <a:chExt cx="10978720" cy="5027083"/>
          </a:xfrm>
        </p:grpSpPr>
        <p:grpSp>
          <p:nvGrpSpPr>
            <p:cNvPr id="38" name="Group 1"/>
            <p:cNvGrpSpPr>
              <a:grpSpLocks/>
            </p:cNvGrpSpPr>
            <p:nvPr/>
          </p:nvGrpSpPr>
          <p:grpSpPr bwMode="auto">
            <a:xfrm>
              <a:off x="552208" y="1136188"/>
              <a:ext cx="10978720" cy="5027083"/>
              <a:chOff x="-31620" y="-209619"/>
              <a:chExt cx="21160360" cy="9440931"/>
            </a:xfrm>
          </p:grpSpPr>
          <p:sp>
            <p:nvSpPr>
              <p:cNvPr id="42" name="AutoShape 2"/>
              <p:cNvSpPr>
                <a:spLocks/>
              </p:cNvSpPr>
              <p:nvPr/>
            </p:nvSpPr>
            <p:spPr bwMode="auto">
              <a:xfrm>
                <a:off x="67717" y="3403111"/>
                <a:ext cx="4709800" cy="4238836"/>
              </a:xfrm>
              <a:custGeom>
                <a:avLst/>
                <a:gdLst>
                  <a:gd name="T0" fmla="*/ 2354791 w 21593"/>
                  <a:gd name="T1" fmla="*/ 2121775 h 21584"/>
                  <a:gd name="T2" fmla="*/ 2354791 w 21593"/>
                  <a:gd name="T3" fmla="*/ 2121775 h 21584"/>
                  <a:gd name="T4" fmla="*/ 2354791 w 21593"/>
                  <a:gd name="T5" fmla="*/ 2121775 h 21584"/>
                  <a:gd name="T6" fmla="*/ 2354791 w 21593"/>
                  <a:gd name="T7" fmla="*/ 2121775 h 2158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3" h="21584">
                    <a:moveTo>
                      <a:pt x="6655" y="1"/>
                    </a:moveTo>
                    <a:cubicBezTo>
                      <a:pt x="6251" y="-5"/>
                      <a:pt x="5853" y="101"/>
                      <a:pt x="5494" y="306"/>
                    </a:cubicBezTo>
                    <a:cubicBezTo>
                      <a:pt x="5116" y="522"/>
                      <a:pt x="4793" y="842"/>
                      <a:pt x="4559" y="1236"/>
                    </a:cubicBezTo>
                    <a:lnTo>
                      <a:pt x="257" y="9428"/>
                    </a:lnTo>
                    <a:cubicBezTo>
                      <a:pt x="94" y="9832"/>
                      <a:pt x="7" y="10271"/>
                      <a:pt x="1" y="10714"/>
                    </a:cubicBezTo>
                    <a:cubicBezTo>
                      <a:pt x="-6" y="11192"/>
                      <a:pt x="81" y="11666"/>
                      <a:pt x="257" y="12102"/>
                    </a:cubicBezTo>
                    <a:lnTo>
                      <a:pt x="4417" y="20185"/>
                    </a:lnTo>
                    <a:cubicBezTo>
                      <a:pt x="4636" y="20609"/>
                      <a:pt x="4952" y="20962"/>
                      <a:pt x="5332" y="21208"/>
                    </a:cubicBezTo>
                    <a:cubicBezTo>
                      <a:pt x="5696" y="21443"/>
                      <a:pt x="6108" y="21572"/>
                      <a:pt x="6529" y="21584"/>
                    </a:cubicBezTo>
                    <a:lnTo>
                      <a:pt x="14739" y="21584"/>
                    </a:lnTo>
                    <a:cubicBezTo>
                      <a:pt x="15238" y="21588"/>
                      <a:pt x="15728" y="21446"/>
                      <a:pt x="16162" y="21172"/>
                    </a:cubicBezTo>
                    <a:cubicBezTo>
                      <a:pt x="16544" y="20929"/>
                      <a:pt x="16872" y="20591"/>
                      <a:pt x="17115" y="20183"/>
                    </a:cubicBezTo>
                    <a:lnTo>
                      <a:pt x="21228" y="12302"/>
                    </a:lnTo>
                    <a:cubicBezTo>
                      <a:pt x="21468" y="11849"/>
                      <a:pt x="21594" y="11332"/>
                      <a:pt x="21593" y="10807"/>
                    </a:cubicBezTo>
                    <a:cubicBezTo>
                      <a:pt x="21593" y="10284"/>
                      <a:pt x="21467" y="9771"/>
                      <a:pt x="21228" y="9321"/>
                    </a:cubicBezTo>
                    <a:lnTo>
                      <a:pt x="17012" y="1260"/>
                    </a:lnTo>
                    <a:cubicBezTo>
                      <a:pt x="16793" y="867"/>
                      <a:pt x="16484" y="545"/>
                      <a:pt x="16118" y="324"/>
                    </a:cubicBezTo>
                    <a:cubicBezTo>
                      <a:pt x="15748" y="101"/>
                      <a:pt x="15331" y="-12"/>
                      <a:pt x="14910" y="1"/>
                    </a:cubicBezTo>
                    <a:lnTo>
                      <a:pt x="6655" y="1"/>
                    </a:lnTo>
                    <a:close/>
                    <a:moveTo>
                      <a:pt x="7548" y="2327"/>
                    </a:moveTo>
                    <a:lnTo>
                      <a:pt x="14024" y="2327"/>
                    </a:lnTo>
                    <a:cubicBezTo>
                      <a:pt x="14354" y="2317"/>
                      <a:pt x="14681" y="2404"/>
                      <a:pt x="14972" y="2579"/>
                    </a:cubicBezTo>
                    <a:cubicBezTo>
                      <a:pt x="15259" y="2752"/>
                      <a:pt x="15499" y="3005"/>
                      <a:pt x="15671" y="3313"/>
                    </a:cubicBezTo>
                    <a:lnTo>
                      <a:pt x="18979" y="9638"/>
                    </a:lnTo>
                    <a:cubicBezTo>
                      <a:pt x="19166" y="9991"/>
                      <a:pt x="19266" y="10395"/>
                      <a:pt x="19266" y="10805"/>
                    </a:cubicBezTo>
                    <a:cubicBezTo>
                      <a:pt x="19267" y="11217"/>
                      <a:pt x="19167" y="11622"/>
                      <a:pt x="18979" y="11977"/>
                    </a:cubicBezTo>
                    <a:lnTo>
                      <a:pt x="15753" y="18159"/>
                    </a:lnTo>
                    <a:cubicBezTo>
                      <a:pt x="15561" y="18478"/>
                      <a:pt x="15307" y="18744"/>
                      <a:pt x="15007" y="18935"/>
                    </a:cubicBezTo>
                    <a:cubicBezTo>
                      <a:pt x="14666" y="19150"/>
                      <a:pt x="14281" y="19261"/>
                      <a:pt x="13889" y="19258"/>
                    </a:cubicBezTo>
                    <a:lnTo>
                      <a:pt x="7450" y="19258"/>
                    </a:lnTo>
                    <a:cubicBezTo>
                      <a:pt x="7120" y="19249"/>
                      <a:pt x="6797" y="19147"/>
                      <a:pt x="6511" y="18963"/>
                    </a:cubicBezTo>
                    <a:cubicBezTo>
                      <a:pt x="6213" y="18770"/>
                      <a:pt x="5964" y="18495"/>
                      <a:pt x="5792" y="18163"/>
                    </a:cubicBezTo>
                    <a:lnTo>
                      <a:pt x="2530" y="11819"/>
                    </a:lnTo>
                    <a:cubicBezTo>
                      <a:pt x="2391" y="11477"/>
                      <a:pt x="2323" y="11105"/>
                      <a:pt x="2328" y="10730"/>
                    </a:cubicBezTo>
                    <a:cubicBezTo>
                      <a:pt x="2333" y="10382"/>
                      <a:pt x="2402" y="10040"/>
                      <a:pt x="2530" y="9723"/>
                    </a:cubicBezTo>
                    <a:lnTo>
                      <a:pt x="5903" y="3295"/>
                    </a:lnTo>
                    <a:cubicBezTo>
                      <a:pt x="6087" y="2986"/>
                      <a:pt x="6340" y="2735"/>
                      <a:pt x="6637" y="2565"/>
                    </a:cubicBezTo>
                    <a:cubicBezTo>
                      <a:pt x="6918" y="2405"/>
                      <a:pt x="7232" y="2323"/>
                      <a:pt x="7548" y="2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endParaRPr lang="en-IN" sz="1100" dirty="0">
                  <a:latin typeface="Gill Sans MT" panose="020B0502020104020203" pitchFamily="34" charset="0"/>
                </a:endParaRPr>
              </a:p>
            </p:txBody>
          </p:sp>
          <p:sp>
            <p:nvSpPr>
              <p:cNvPr id="43" name="AutoShape 3"/>
              <p:cNvSpPr>
                <a:spLocks/>
              </p:cNvSpPr>
              <p:nvPr/>
            </p:nvSpPr>
            <p:spPr bwMode="auto">
              <a:xfrm>
                <a:off x="3947569" y="1090520"/>
                <a:ext cx="4709798" cy="4238836"/>
              </a:xfrm>
              <a:custGeom>
                <a:avLst/>
                <a:gdLst>
                  <a:gd name="T0" fmla="*/ 2354790 w 21593"/>
                  <a:gd name="T1" fmla="*/ 2121775 h 21584"/>
                  <a:gd name="T2" fmla="*/ 2354790 w 21593"/>
                  <a:gd name="T3" fmla="*/ 2121775 h 21584"/>
                  <a:gd name="T4" fmla="*/ 2354790 w 21593"/>
                  <a:gd name="T5" fmla="*/ 2121775 h 21584"/>
                  <a:gd name="T6" fmla="*/ 2354790 w 21593"/>
                  <a:gd name="T7" fmla="*/ 2121775 h 2158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3" h="21584">
                    <a:moveTo>
                      <a:pt x="6657" y="1"/>
                    </a:moveTo>
                    <a:cubicBezTo>
                      <a:pt x="6253" y="-5"/>
                      <a:pt x="5853" y="101"/>
                      <a:pt x="5494" y="306"/>
                    </a:cubicBezTo>
                    <a:cubicBezTo>
                      <a:pt x="5116" y="522"/>
                      <a:pt x="4795" y="842"/>
                      <a:pt x="4561" y="1236"/>
                    </a:cubicBezTo>
                    <a:lnTo>
                      <a:pt x="259" y="9428"/>
                    </a:lnTo>
                    <a:cubicBezTo>
                      <a:pt x="96" y="9832"/>
                      <a:pt x="7" y="10271"/>
                      <a:pt x="1" y="10714"/>
                    </a:cubicBezTo>
                    <a:cubicBezTo>
                      <a:pt x="-6" y="11192"/>
                      <a:pt x="83" y="11666"/>
                      <a:pt x="259" y="12102"/>
                    </a:cubicBezTo>
                    <a:lnTo>
                      <a:pt x="4419" y="20187"/>
                    </a:lnTo>
                    <a:cubicBezTo>
                      <a:pt x="4638" y="20611"/>
                      <a:pt x="4953" y="20962"/>
                      <a:pt x="5334" y="21208"/>
                    </a:cubicBezTo>
                    <a:cubicBezTo>
                      <a:pt x="5698" y="21443"/>
                      <a:pt x="6110" y="21572"/>
                      <a:pt x="6531" y="21584"/>
                    </a:cubicBezTo>
                    <a:lnTo>
                      <a:pt x="14739" y="21584"/>
                    </a:lnTo>
                    <a:cubicBezTo>
                      <a:pt x="15238" y="21588"/>
                      <a:pt x="15730" y="21446"/>
                      <a:pt x="16164" y="21172"/>
                    </a:cubicBezTo>
                    <a:cubicBezTo>
                      <a:pt x="16546" y="20929"/>
                      <a:pt x="16872" y="20591"/>
                      <a:pt x="17115" y="20183"/>
                    </a:cubicBezTo>
                    <a:lnTo>
                      <a:pt x="21228" y="12302"/>
                    </a:lnTo>
                    <a:cubicBezTo>
                      <a:pt x="21468" y="11849"/>
                      <a:pt x="21594" y="11332"/>
                      <a:pt x="21593" y="10807"/>
                    </a:cubicBezTo>
                    <a:cubicBezTo>
                      <a:pt x="21593" y="10284"/>
                      <a:pt x="21467" y="9771"/>
                      <a:pt x="21228" y="9321"/>
                    </a:cubicBezTo>
                    <a:lnTo>
                      <a:pt x="17012" y="1260"/>
                    </a:lnTo>
                    <a:cubicBezTo>
                      <a:pt x="16793" y="867"/>
                      <a:pt x="16486" y="545"/>
                      <a:pt x="16120" y="324"/>
                    </a:cubicBezTo>
                    <a:cubicBezTo>
                      <a:pt x="15750" y="101"/>
                      <a:pt x="15333" y="-12"/>
                      <a:pt x="14912" y="1"/>
                    </a:cubicBezTo>
                    <a:lnTo>
                      <a:pt x="6657" y="1"/>
                    </a:lnTo>
                    <a:close/>
                    <a:moveTo>
                      <a:pt x="7548" y="2327"/>
                    </a:moveTo>
                    <a:lnTo>
                      <a:pt x="14024" y="2327"/>
                    </a:lnTo>
                    <a:cubicBezTo>
                      <a:pt x="14354" y="2317"/>
                      <a:pt x="14681" y="2404"/>
                      <a:pt x="14972" y="2579"/>
                    </a:cubicBezTo>
                    <a:cubicBezTo>
                      <a:pt x="15259" y="2752"/>
                      <a:pt x="15501" y="3005"/>
                      <a:pt x="15673" y="3313"/>
                    </a:cubicBezTo>
                    <a:lnTo>
                      <a:pt x="18979" y="9638"/>
                    </a:lnTo>
                    <a:cubicBezTo>
                      <a:pt x="19166" y="9991"/>
                      <a:pt x="19266" y="10395"/>
                      <a:pt x="19266" y="10804"/>
                    </a:cubicBezTo>
                    <a:cubicBezTo>
                      <a:pt x="19267" y="11217"/>
                      <a:pt x="19167" y="11622"/>
                      <a:pt x="18979" y="11977"/>
                    </a:cubicBezTo>
                    <a:lnTo>
                      <a:pt x="15754" y="18159"/>
                    </a:lnTo>
                    <a:cubicBezTo>
                      <a:pt x="15563" y="18478"/>
                      <a:pt x="15307" y="18744"/>
                      <a:pt x="15007" y="18935"/>
                    </a:cubicBezTo>
                    <a:cubicBezTo>
                      <a:pt x="14666" y="19150"/>
                      <a:pt x="14281" y="19261"/>
                      <a:pt x="13889" y="19258"/>
                    </a:cubicBezTo>
                    <a:lnTo>
                      <a:pt x="7450" y="19258"/>
                    </a:lnTo>
                    <a:cubicBezTo>
                      <a:pt x="7120" y="19249"/>
                      <a:pt x="6797" y="19147"/>
                      <a:pt x="6511" y="18963"/>
                    </a:cubicBezTo>
                    <a:cubicBezTo>
                      <a:pt x="6213" y="18770"/>
                      <a:pt x="5964" y="18495"/>
                      <a:pt x="5792" y="18163"/>
                    </a:cubicBezTo>
                    <a:lnTo>
                      <a:pt x="2530" y="11819"/>
                    </a:lnTo>
                    <a:cubicBezTo>
                      <a:pt x="2391" y="11477"/>
                      <a:pt x="2323" y="11105"/>
                      <a:pt x="2328" y="10730"/>
                    </a:cubicBezTo>
                    <a:cubicBezTo>
                      <a:pt x="2333" y="10382"/>
                      <a:pt x="2402" y="10040"/>
                      <a:pt x="2530" y="9723"/>
                    </a:cubicBezTo>
                    <a:lnTo>
                      <a:pt x="5905" y="3295"/>
                    </a:lnTo>
                    <a:cubicBezTo>
                      <a:pt x="6089" y="2986"/>
                      <a:pt x="6342" y="2735"/>
                      <a:pt x="6639" y="2565"/>
                    </a:cubicBezTo>
                    <a:cubicBezTo>
                      <a:pt x="6920" y="2405"/>
                      <a:pt x="7232" y="2323"/>
                      <a:pt x="7548" y="2327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endParaRPr lang="en-IN" sz="1100" dirty="0">
                  <a:latin typeface="Gill Sans MT" panose="020B0502020104020203" pitchFamily="34" charset="0"/>
                </a:endParaRPr>
              </a:p>
            </p:txBody>
          </p:sp>
          <p:sp>
            <p:nvSpPr>
              <p:cNvPr id="44" name="AutoShape 4"/>
              <p:cNvSpPr>
                <a:spLocks/>
              </p:cNvSpPr>
              <p:nvPr/>
            </p:nvSpPr>
            <p:spPr bwMode="auto">
              <a:xfrm>
                <a:off x="7836547" y="3403111"/>
                <a:ext cx="4709798" cy="4238836"/>
              </a:xfrm>
              <a:custGeom>
                <a:avLst/>
                <a:gdLst>
                  <a:gd name="T0" fmla="*/ 2354790 w 21593"/>
                  <a:gd name="T1" fmla="*/ 2121775 h 21584"/>
                  <a:gd name="T2" fmla="*/ 2354790 w 21593"/>
                  <a:gd name="T3" fmla="*/ 2121775 h 21584"/>
                  <a:gd name="T4" fmla="*/ 2354790 w 21593"/>
                  <a:gd name="T5" fmla="*/ 2121775 h 21584"/>
                  <a:gd name="T6" fmla="*/ 2354790 w 21593"/>
                  <a:gd name="T7" fmla="*/ 2121775 h 2158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3" h="21584">
                    <a:moveTo>
                      <a:pt x="6657" y="1"/>
                    </a:moveTo>
                    <a:cubicBezTo>
                      <a:pt x="6253" y="-5"/>
                      <a:pt x="5853" y="101"/>
                      <a:pt x="5494" y="306"/>
                    </a:cubicBezTo>
                    <a:cubicBezTo>
                      <a:pt x="5116" y="522"/>
                      <a:pt x="4795" y="842"/>
                      <a:pt x="4561" y="1236"/>
                    </a:cubicBezTo>
                    <a:lnTo>
                      <a:pt x="259" y="9428"/>
                    </a:lnTo>
                    <a:cubicBezTo>
                      <a:pt x="96" y="9832"/>
                      <a:pt x="7" y="10271"/>
                      <a:pt x="1" y="10714"/>
                    </a:cubicBezTo>
                    <a:cubicBezTo>
                      <a:pt x="-6" y="11192"/>
                      <a:pt x="83" y="11666"/>
                      <a:pt x="259" y="12102"/>
                    </a:cubicBezTo>
                    <a:lnTo>
                      <a:pt x="4419" y="20185"/>
                    </a:lnTo>
                    <a:cubicBezTo>
                      <a:pt x="4638" y="20609"/>
                      <a:pt x="4953" y="20962"/>
                      <a:pt x="5334" y="21208"/>
                    </a:cubicBezTo>
                    <a:cubicBezTo>
                      <a:pt x="5698" y="21443"/>
                      <a:pt x="6110" y="21572"/>
                      <a:pt x="6531" y="21584"/>
                    </a:cubicBezTo>
                    <a:lnTo>
                      <a:pt x="14739" y="21584"/>
                    </a:lnTo>
                    <a:cubicBezTo>
                      <a:pt x="15238" y="21588"/>
                      <a:pt x="15730" y="21446"/>
                      <a:pt x="16164" y="21172"/>
                    </a:cubicBezTo>
                    <a:cubicBezTo>
                      <a:pt x="16546" y="20929"/>
                      <a:pt x="16872" y="20591"/>
                      <a:pt x="17115" y="20183"/>
                    </a:cubicBezTo>
                    <a:lnTo>
                      <a:pt x="21228" y="12302"/>
                    </a:lnTo>
                    <a:cubicBezTo>
                      <a:pt x="21468" y="11849"/>
                      <a:pt x="21594" y="11332"/>
                      <a:pt x="21593" y="10807"/>
                    </a:cubicBezTo>
                    <a:cubicBezTo>
                      <a:pt x="21593" y="10284"/>
                      <a:pt x="21467" y="9771"/>
                      <a:pt x="21228" y="9321"/>
                    </a:cubicBezTo>
                    <a:lnTo>
                      <a:pt x="17012" y="1260"/>
                    </a:lnTo>
                    <a:cubicBezTo>
                      <a:pt x="16793" y="867"/>
                      <a:pt x="16486" y="545"/>
                      <a:pt x="16120" y="324"/>
                    </a:cubicBezTo>
                    <a:cubicBezTo>
                      <a:pt x="15750" y="101"/>
                      <a:pt x="15333" y="-12"/>
                      <a:pt x="14912" y="1"/>
                    </a:cubicBezTo>
                    <a:lnTo>
                      <a:pt x="6657" y="1"/>
                    </a:lnTo>
                    <a:close/>
                    <a:moveTo>
                      <a:pt x="7548" y="2327"/>
                    </a:moveTo>
                    <a:lnTo>
                      <a:pt x="14024" y="2327"/>
                    </a:lnTo>
                    <a:cubicBezTo>
                      <a:pt x="14354" y="2317"/>
                      <a:pt x="14681" y="2404"/>
                      <a:pt x="14972" y="2579"/>
                    </a:cubicBezTo>
                    <a:cubicBezTo>
                      <a:pt x="15259" y="2752"/>
                      <a:pt x="15501" y="3005"/>
                      <a:pt x="15673" y="3313"/>
                    </a:cubicBezTo>
                    <a:lnTo>
                      <a:pt x="18979" y="9638"/>
                    </a:lnTo>
                    <a:cubicBezTo>
                      <a:pt x="19166" y="9991"/>
                      <a:pt x="19266" y="10395"/>
                      <a:pt x="19266" y="10805"/>
                    </a:cubicBezTo>
                    <a:cubicBezTo>
                      <a:pt x="19267" y="11217"/>
                      <a:pt x="19167" y="11622"/>
                      <a:pt x="18979" y="11977"/>
                    </a:cubicBezTo>
                    <a:lnTo>
                      <a:pt x="15754" y="18159"/>
                    </a:lnTo>
                    <a:cubicBezTo>
                      <a:pt x="15563" y="18478"/>
                      <a:pt x="15307" y="18744"/>
                      <a:pt x="15007" y="18935"/>
                    </a:cubicBezTo>
                    <a:cubicBezTo>
                      <a:pt x="14666" y="19150"/>
                      <a:pt x="14281" y="19261"/>
                      <a:pt x="13889" y="19258"/>
                    </a:cubicBezTo>
                    <a:lnTo>
                      <a:pt x="7450" y="19258"/>
                    </a:lnTo>
                    <a:cubicBezTo>
                      <a:pt x="7120" y="19249"/>
                      <a:pt x="6797" y="19147"/>
                      <a:pt x="6511" y="18963"/>
                    </a:cubicBezTo>
                    <a:cubicBezTo>
                      <a:pt x="6213" y="18770"/>
                      <a:pt x="5964" y="18495"/>
                      <a:pt x="5792" y="18163"/>
                    </a:cubicBezTo>
                    <a:lnTo>
                      <a:pt x="2530" y="11819"/>
                    </a:lnTo>
                    <a:cubicBezTo>
                      <a:pt x="2391" y="11477"/>
                      <a:pt x="2323" y="11105"/>
                      <a:pt x="2328" y="10730"/>
                    </a:cubicBezTo>
                    <a:cubicBezTo>
                      <a:pt x="2333" y="10382"/>
                      <a:pt x="2402" y="10040"/>
                      <a:pt x="2530" y="9723"/>
                    </a:cubicBezTo>
                    <a:lnTo>
                      <a:pt x="5905" y="3295"/>
                    </a:lnTo>
                    <a:cubicBezTo>
                      <a:pt x="6089" y="2986"/>
                      <a:pt x="6340" y="2735"/>
                      <a:pt x="6637" y="2565"/>
                    </a:cubicBezTo>
                    <a:cubicBezTo>
                      <a:pt x="6918" y="2405"/>
                      <a:pt x="7232" y="2323"/>
                      <a:pt x="7548" y="23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endParaRPr lang="en-IN" sz="1100" dirty="0">
                  <a:latin typeface="Gill Sans MT" panose="020B0502020104020203" pitchFamily="34" charset="0"/>
                </a:endParaRPr>
              </a:p>
            </p:txBody>
          </p:sp>
          <p:sp>
            <p:nvSpPr>
              <p:cNvPr id="45" name="AutoShape 5"/>
              <p:cNvSpPr>
                <a:spLocks/>
              </p:cNvSpPr>
              <p:nvPr/>
            </p:nvSpPr>
            <p:spPr bwMode="auto">
              <a:xfrm>
                <a:off x="11705285" y="1090520"/>
                <a:ext cx="4709798" cy="4238836"/>
              </a:xfrm>
              <a:custGeom>
                <a:avLst/>
                <a:gdLst>
                  <a:gd name="T0" fmla="*/ 2354790 w 21593"/>
                  <a:gd name="T1" fmla="*/ 2121775 h 21584"/>
                  <a:gd name="T2" fmla="*/ 2354790 w 21593"/>
                  <a:gd name="T3" fmla="*/ 2121775 h 21584"/>
                  <a:gd name="T4" fmla="*/ 2354790 w 21593"/>
                  <a:gd name="T5" fmla="*/ 2121775 h 21584"/>
                  <a:gd name="T6" fmla="*/ 2354790 w 21593"/>
                  <a:gd name="T7" fmla="*/ 2121775 h 2158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3" h="21584">
                    <a:moveTo>
                      <a:pt x="6657" y="1"/>
                    </a:moveTo>
                    <a:cubicBezTo>
                      <a:pt x="6253" y="-5"/>
                      <a:pt x="5853" y="101"/>
                      <a:pt x="5494" y="306"/>
                    </a:cubicBezTo>
                    <a:cubicBezTo>
                      <a:pt x="5116" y="522"/>
                      <a:pt x="4795" y="842"/>
                      <a:pt x="4561" y="1236"/>
                    </a:cubicBezTo>
                    <a:lnTo>
                      <a:pt x="259" y="9428"/>
                    </a:lnTo>
                    <a:cubicBezTo>
                      <a:pt x="96" y="9832"/>
                      <a:pt x="7" y="10271"/>
                      <a:pt x="1" y="10714"/>
                    </a:cubicBezTo>
                    <a:cubicBezTo>
                      <a:pt x="-6" y="11192"/>
                      <a:pt x="83" y="11666"/>
                      <a:pt x="259" y="12102"/>
                    </a:cubicBezTo>
                    <a:lnTo>
                      <a:pt x="4419" y="20187"/>
                    </a:lnTo>
                    <a:cubicBezTo>
                      <a:pt x="4638" y="20611"/>
                      <a:pt x="4953" y="20962"/>
                      <a:pt x="5334" y="21208"/>
                    </a:cubicBezTo>
                    <a:cubicBezTo>
                      <a:pt x="5698" y="21443"/>
                      <a:pt x="6110" y="21572"/>
                      <a:pt x="6531" y="21584"/>
                    </a:cubicBezTo>
                    <a:lnTo>
                      <a:pt x="14739" y="21584"/>
                    </a:lnTo>
                    <a:cubicBezTo>
                      <a:pt x="15238" y="21588"/>
                      <a:pt x="15730" y="21446"/>
                      <a:pt x="16164" y="21172"/>
                    </a:cubicBezTo>
                    <a:cubicBezTo>
                      <a:pt x="16546" y="20929"/>
                      <a:pt x="16872" y="20591"/>
                      <a:pt x="17115" y="20183"/>
                    </a:cubicBezTo>
                    <a:lnTo>
                      <a:pt x="21228" y="12302"/>
                    </a:lnTo>
                    <a:cubicBezTo>
                      <a:pt x="21468" y="11849"/>
                      <a:pt x="21594" y="11332"/>
                      <a:pt x="21593" y="10807"/>
                    </a:cubicBezTo>
                    <a:cubicBezTo>
                      <a:pt x="21593" y="10284"/>
                      <a:pt x="21467" y="9771"/>
                      <a:pt x="21228" y="9321"/>
                    </a:cubicBezTo>
                    <a:lnTo>
                      <a:pt x="17012" y="1260"/>
                    </a:lnTo>
                    <a:cubicBezTo>
                      <a:pt x="16793" y="867"/>
                      <a:pt x="16486" y="545"/>
                      <a:pt x="16120" y="324"/>
                    </a:cubicBezTo>
                    <a:cubicBezTo>
                      <a:pt x="15750" y="101"/>
                      <a:pt x="15333" y="-12"/>
                      <a:pt x="14912" y="1"/>
                    </a:cubicBezTo>
                    <a:lnTo>
                      <a:pt x="6657" y="1"/>
                    </a:lnTo>
                    <a:close/>
                    <a:moveTo>
                      <a:pt x="7548" y="2327"/>
                    </a:moveTo>
                    <a:lnTo>
                      <a:pt x="14024" y="2327"/>
                    </a:lnTo>
                    <a:cubicBezTo>
                      <a:pt x="14354" y="2317"/>
                      <a:pt x="14681" y="2404"/>
                      <a:pt x="14972" y="2579"/>
                    </a:cubicBezTo>
                    <a:cubicBezTo>
                      <a:pt x="15259" y="2752"/>
                      <a:pt x="15501" y="3005"/>
                      <a:pt x="15673" y="3313"/>
                    </a:cubicBezTo>
                    <a:lnTo>
                      <a:pt x="18979" y="9638"/>
                    </a:lnTo>
                    <a:cubicBezTo>
                      <a:pt x="19166" y="9991"/>
                      <a:pt x="19265" y="10395"/>
                      <a:pt x="19266" y="10804"/>
                    </a:cubicBezTo>
                    <a:cubicBezTo>
                      <a:pt x="19267" y="11217"/>
                      <a:pt x="19167" y="11622"/>
                      <a:pt x="18979" y="11977"/>
                    </a:cubicBezTo>
                    <a:lnTo>
                      <a:pt x="15754" y="18159"/>
                    </a:lnTo>
                    <a:cubicBezTo>
                      <a:pt x="15563" y="18478"/>
                      <a:pt x="15307" y="18744"/>
                      <a:pt x="15007" y="18935"/>
                    </a:cubicBezTo>
                    <a:cubicBezTo>
                      <a:pt x="14666" y="19150"/>
                      <a:pt x="14281" y="19261"/>
                      <a:pt x="13889" y="19258"/>
                    </a:cubicBezTo>
                    <a:lnTo>
                      <a:pt x="7450" y="19258"/>
                    </a:lnTo>
                    <a:cubicBezTo>
                      <a:pt x="7120" y="19249"/>
                      <a:pt x="6797" y="19147"/>
                      <a:pt x="6511" y="18963"/>
                    </a:cubicBezTo>
                    <a:cubicBezTo>
                      <a:pt x="6213" y="18770"/>
                      <a:pt x="5964" y="18495"/>
                      <a:pt x="5792" y="18163"/>
                    </a:cubicBezTo>
                    <a:lnTo>
                      <a:pt x="2530" y="11819"/>
                    </a:lnTo>
                    <a:cubicBezTo>
                      <a:pt x="2391" y="11477"/>
                      <a:pt x="2323" y="11105"/>
                      <a:pt x="2328" y="10730"/>
                    </a:cubicBezTo>
                    <a:cubicBezTo>
                      <a:pt x="2333" y="10382"/>
                      <a:pt x="2402" y="10040"/>
                      <a:pt x="2530" y="9723"/>
                    </a:cubicBezTo>
                    <a:lnTo>
                      <a:pt x="5905" y="3295"/>
                    </a:lnTo>
                    <a:cubicBezTo>
                      <a:pt x="6089" y="2986"/>
                      <a:pt x="6340" y="2735"/>
                      <a:pt x="6637" y="2565"/>
                    </a:cubicBezTo>
                    <a:cubicBezTo>
                      <a:pt x="6918" y="2405"/>
                      <a:pt x="7232" y="2323"/>
                      <a:pt x="7548" y="232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endParaRPr lang="en-IN" sz="1100" dirty="0">
                  <a:latin typeface="Gill Sans MT" panose="020B0502020104020203" pitchFamily="34" charset="0"/>
                </a:endParaRPr>
              </a:p>
            </p:txBody>
          </p:sp>
          <p:sp>
            <p:nvSpPr>
              <p:cNvPr id="46" name="AutoShape 6"/>
              <p:cNvSpPr>
                <a:spLocks/>
              </p:cNvSpPr>
              <p:nvPr/>
            </p:nvSpPr>
            <p:spPr bwMode="auto">
              <a:xfrm>
                <a:off x="15594262" y="3403111"/>
                <a:ext cx="4709798" cy="4238836"/>
              </a:xfrm>
              <a:custGeom>
                <a:avLst/>
                <a:gdLst>
                  <a:gd name="T0" fmla="*/ 2354790 w 21593"/>
                  <a:gd name="T1" fmla="*/ 2121775 h 21584"/>
                  <a:gd name="T2" fmla="*/ 2354790 w 21593"/>
                  <a:gd name="T3" fmla="*/ 2121775 h 21584"/>
                  <a:gd name="T4" fmla="*/ 2354790 w 21593"/>
                  <a:gd name="T5" fmla="*/ 2121775 h 21584"/>
                  <a:gd name="T6" fmla="*/ 2354790 w 21593"/>
                  <a:gd name="T7" fmla="*/ 2121775 h 2158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3" h="21584">
                    <a:moveTo>
                      <a:pt x="6657" y="1"/>
                    </a:moveTo>
                    <a:cubicBezTo>
                      <a:pt x="6253" y="-5"/>
                      <a:pt x="5853" y="101"/>
                      <a:pt x="5494" y="306"/>
                    </a:cubicBezTo>
                    <a:cubicBezTo>
                      <a:pt x="5116" y="522"/>
                      <a:pt x="4795" y="842"/>
                      <a:pt x="4561" y="1236"/>
                    </a:cubicBezTo>
                    <a:lnTo>
                      <a:pt x="259" y="9428"/>
                    </a:lnTo>
                    <a:cubicBezTo>
                      <a:pt x="96" y="9832"/>
                      <a:pt x="7" y="10271"/>
                      <a:pt x="1" y="10714"/>
                    </a:cubicBezTo>
                    <a:cubicBezTo>
                      <a:pt x="-6" y="11192"/>
                      <a:pt x="83" y="11666"/>
                      <a:pt x="259" y="12102"/>
                    </a:cubicBezTo>
                    <a:lnTo>
                      <a:pt x="4419" y="20185"/>
                    </a:lnTo>
                    <a:cubicBezTo>
                      <a:pt x="4638" y="20609"/>
                      <a:pt x="4953" y="20962"/>
                      <a:pt x="5334" y="21208"/>
                    </a:cubicBezTo>
                    <a:cubicBezTo>
                      <a:pt x="5698" y="21443"/>
                      <a:pt x="6110" y="21572"/>
                      <a:pt x="6531" y="21584"/>
                    </a:cubicBezTo>
                    <a:lnTo>
                      <a:pt x="14739" y="21584"/>
                    </a:lnTo>
                    <a:cubicBezTo>
                      <a:pt x="15238" y="21588"/>
                      <a:pt x="15730" y="21446"/>
                      <a:pt x="16164" y="21172"/>
                    </a:cubicBezTo>
                    <a:cubicBezTo>
                      <a:pt x="16546" y="20929"/>
                      <a:pt x="16872" y="20591"/>
                      <a:pt x="17115" y="20183"/>
                    </a:cubicBezTo>
                    <a:lnTo>
                      <a:pt x="21228" y="12302"/>
                    </a:lnTo>
                    <a:cubicBezTo>
                      <a:pt x="21468" y="11849"/>
                      <a:pt x="21594" y="11332"/>
                      <a:pt x="21593" y="10807"/>
                    </a:cubicBezTo>
                    <a:cubicBezTo>
                      <a:pt x="21593" y="10284"/>
                      <a:pt x="21467" y="9771"/>
                      <a:pt x="21228" y="9321"/>
                    </a:cubicBezTo>
                    <a:lnTo>
                      <a:pt x="17012" y="1260"/>
                    </a:lnTo>
                    <a:cubicBezTo>
                      <a:pt x="16793" y="867"/>
                      <a:pt x="16486" y="545"/>
                      <a:pt x="16120" y="324"/>
                    </a:cubicBezTo>
                    <a:cubicBezTo>
                      <a:pt x="15750" y="101"/>
                      <a:pt x="15331" y="-12"/>
                      <a:pt x="14910" y="1"/>
                    </a:cubicBezTo>
                    <a:lnTo>
                      <a:pt x="6657" y="1"/>
                    </a:lnTo>
                    <a:close/>
                    <a:moveTo>
                      <a:pt x="7548" y="2327"/>
                    </a:moveTo>
                    <a:lnTo>
                      <a:pt x="14024" y="2327"/>
                    </a:lnTo>
                    <a:cubicBezTo>
                      <a:pt x="14354" y="2317"/>
                      <a:pt x="14681" y="2404"/>
                      <a:pt x="14972" y="2579"/>
                    </a:cubicBezTo>
                    <a:cubicBezTo>
                      <a:pt x="15259" y="2752"/>
                      <a:pt x="15501" y="3005"/>
                      <a:pt x="15673" y="3313"/>
                    </a:cubicBezTo>
                    <a:lnTo>
                      <a:pt x="18979" y="9638"/>
                    </a:lnTo>
                    <a:cubicBezTo>
                      <a:pt x="19166" y="9991"/>
                      <a:pt x="19266" y="10395"/>
                      <a:pt x="19266" y="10805"/>
                    </a:cubicBezTo>
                    <a:cubicBezTo>
                      <a:pt x="19267" y="11217"/>
                      <a:pt x="19167" y="11622"/>
                      <a:pt x="18979" y="11977"/>
                    </a:cubicBezTo>
                    <a:lnTo>
                      <a:pt x="15754" y="18159"/>
                    </a:lnTo>
                    <a:cubicBezTo>
                      <a:pt x="15563" y="18478"/>
                      <a:pt x="15307" y="18744"/>
                      <a:pt x="15007" y="18935"/>
                    </a:cubicBezTo>
                    <a:cubicBezTo>
                      <a:pt x="14666" y="19150"/>
                      <a:pt x="14281" y="19261"/>
                      <a:pt x="13889" y="19258"/>
                    </a:cubicBezTo>
                    <a:lnTo>
                      <a:pt x="7450" y="19258"/>
                    </a:lnTo>
                    <a:cubicBezTo>
                      <a:pt x="7120" y="19249"/>
                      <a:pt x="6797" y="19147"/>
                      <a:pt x="6511" y="18963"/>
                    </a:cubicBezTo>
                    <a:cubicBezTo>
                      <a:pt x="6213" y="18770"/>
                      <a:pt x="5964" y="18495"/>
                      <a:pt x="5792" y="18163"/>
                    </a:cubicBezTo>
                    <a:lnTo>
                      <a:pt x="2530" y="11819"/>
                    </a:lnTo>
                    <a:cubicBezTo>
                      <a:pt x="2392" y="11477"/>
                      <a:pt x="2323" y="11105"/>
                      <a:pt x="2328" y="10730"/>
                    </a:cubicBezTo>
                    <a:cubicBezTo>
                      <a:pt x="2333" y="10382"/>
                      <a:pt x="2402" y="10040"/>
                      <a:pt x="2530" y="9723"/>
                    </a:cubicBezTo>
                    <a:lnTo>
                      <a:pt x="5903" y="3295"/>
                    </a:lnTo>
                    <a:cubicBezTo>
                      <a:pt x="6087" y="2986"/>
                      <a:pt x="6340" y="2735"/>
                      <a:pt x="6637" y="2565"/>
                    </a:cubicBezTo>
                    <a:cubicBezTo>
                      <a:pt x="6918" y="2405"/>
                      <a:pt x="7232" y="2323"/>
                      <a:pt x="7548" y="232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endParaRPr lang="en-IN" sz="1100" dirty="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47" name="Group 7"/>
              <p:cNvGrpSpPr>
                <a:grpSpLocks/>
              </p:cNvGrpSpPr>
              <p:nvPr/>
            </p:nvGrpSpPr>
            <p:grpSpPr bwMode="auto">
              <a:xfrm>
                <a:off x="7790936" y="-209619"/>
                <a:ext cx="4994813" cy="1494889"/>
                <a:chOff x="-613671" y="-209620"/>
                <a:chExt cx="4994812" cy="1494890"/>
              </a:xfrm>
            </p:grpSpPr>
            <p:sp>
              <p:nvSpPr>
                <p:cNvPr id="68" name="Text Box 8"/>
                <p:cNvSpPr txBox="1">
                  <a:spLocks/>
                </p:cNvSpPr>
                <p:nvPr/>
              </p:nvSpPr>
              <p:spPr bwMode="auto">
                <a:xfrm>
                  <a:off x="-613671" y="-209620"/>
                  <a:ext cx="4994812" cy="9048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25400" tIns="25400" rIns="25400" bIns="25400" anchor="ctr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latin typeface="Gill Sans MT" panose="020B0502020104020203" pitchFamily="34" charset="0"/>
                    </a:rPr>
                    <a:t>Accountability </a:t>
                  </a:r>
                  <a:endParaRPr lang="en-US" altLang="en-US" sz="2800" b="1" dirty="0">
                    <a:solidFill>
                      <a:srgbClr val="F1CD45"/>
                    </a:solidFill>
                    <a:latin typeface="Gill Sans MT" panose="020B0502020104020203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Text Box 9"/>
                <p:cNvSpPr txBox="1">
                  <a:spLocks/>
                </p:cNvSpPr>
                <p:nvPr/>
              </p:nvSpPr>
              <p:spPr bwMode="auto">
                <a:xfrm>
                  <a:off x="-351819" y="669191"/>
                  <a:ext cx="4307553" cy="61607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25400" tIns="25400" rIns="25400" bIns="25400">
                  <a:spAutoFit/>
                </a:bodyPr>
                <a:lstStyle/>
                <a:p>
                  <a:pPr algn="ctr"/>
                  <a:r>
                    <a:rPr lang="en-US" altLang="en-US" dirty="0" smtClean="0">
                      <a:latin typeface="Gill Sans MT" panose="020B0502020104020203" pitchFamily="34" charset="0"/>
                      <a:cs typeface="Arial" panose="020B0604020202020204" pitchFamily="34" charset="0"/>
                    </a:rPr>
                    <a:t>Funding </a:t>
                  </a:r>
                  <a:r>
                    <a:rPr lang="en-US" altLang="en-US" dirty="0" smtClean="0">
                      <a:latin typeface="Gill Sans MT" panose="020B0502020104020203" pitchFamily="34" charset="0"/>
                      <a:cs typeface="Arial" panose="020B0604020202020204" pitchFamily="34" charset="0"/>
                    </a:rPr>
                    <a:t>system </a:t>
                  </a:r>
                  <a:endParaRPr lang="en-US" altLang="en-US" dirty="0">
                    <a:latin typeface="Gill Sans MT" panose="020B0502020104020203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8" name="AutoShape 11"/>
              <p:cNvSpPr>
                <a:spLocks/>
              </p:cNvSpPr>
              <p:nvPr/>
            </p:nvSpPr>
            <p:spPr bwMode="auto">
              <a:xfrm>
                <a:off x="4825196" y="1880387"/>
                <a:ext cx="2954543" cy="2659102"/>
              </a:xfrm>
              <a:custGeom>
                <a:avLst/>
                <a:gdLst>
                  <a:gd name="T0" fmla="*/ 1477204 w 21593"/>
                  <a:gd name="T1" fmla="*/ 1331029 h 21584"/>
                  <a:gd name="T2" fmla="*/ 1477204 w 21593"/>
                  <a:gd name="T3" fmla="*/ 1331029 h 21584"/>
                  <a:gd name="T4" fmla="*/ 1477204 w 21593"/>
                  <a:gd name="T5" fmla="*/ 1331029 h 21584"/>
                  <a:gd name="T6" fmla="*/ 1477204 w 21593"/>
                  <a:gd name="T7" fmla="*/ 1331029 h 2158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solidFill>
                <a:srgbClr val="EFF0F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/>
                <a:r>
                  <a:rPr lang="en-IN" sz="7200" dirty="0" smtClean="0">
                    <a:latin typeface="Gill Sans MT" panose="020B0502020104020203" pitchFamily="34" charset="0"/>
                  </a:rPr>
                  <a:t>2</a:t>
                </a:r>
                <a:endParaRPr lang="en-IN" sz="7200" dirty="0">
                  <a:latin typeface="Gill Sans MT" panose="020B0502020104020203" pitchFamily="34" charset="0"/>
                </a:endParaRPr>
              </a:p>
            </p:txBody>
          </p:sp>
          <p:sp>
            <p:nvSpPr>
              <p:cNvPr id="49" name="AutoShape 14"/>
              <p:cNvSpPr>
                <a:spLocks/>
              </p:cNvSpPr>
              <p:nvPr/>
            </p:nvSpPr>
            <p:spPr bwMode="auto">
              <a:xfrm>
                <a:off x="8714173" y="4192977"/>
                <a:ext cx="2954543" cy="2659102"/>
              </a:xfrm>
              <a:custGeom>
                <a:avLst/>
                <a:gdLst>
                  <a:gd name="T0" fmla="*/ 1477204 w 21593"/>
                  <a:gd name="T1" fmla="*/ 1331029 h 21584"/>
                  <a:gd name="T2" fmla="*/ 1477204 w 21593"/>
                  <a:gd name="T3" fmla="*/ 1331029 h 21584"/>
                  <a:gd name="T4" fmla="*/ 1477204 w 21593"/>
                  <a:gd name="T5" fmla="*/ 1331029 h 21584"/>
                  <a:gd name="T6" fmla="*/ 1477204 w 21593"/>
                  <a:gd name="T7" fmla="*/ 1331029 h 2158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solidFill>
                <a:srgbClr val="EFF0F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/>
                <a:r>
                  <a:rPr lang="en-IN" sz="7200" dirty="0" smtClean="0">
                    <a:latin typeface="Gill Sans MT" panose="020B0502020104020203" pitchFamily="34" charset="0"/>
                  </a:rPr>
                  <a:t>3</a:t>
                </a:r>
                <a:endParaRPr lang="en-IN" sz="7200" dirty="0">
                  <a:latin typeface="Gill Sans MT" panose="020B0502020104020203" pitchFamily="34" charset="0"/>
                </a:endParaRPr>
              </a:p>
            </p:txBody>
          </p:sp>
          <p:sp>
            <p:nvSpPr>
              <p:cNvPr id="50" name="AutoShape 17"/>
              <p:cNvSpPr>
                <a:spLocks/>
              </p:cNvSpPr>
              <p:nvPr/>
            </p:nvSpPr>
            <p:spPr bwMode="auto">
              <a:xfrm>
                <a:off x="16471889" y="4192977"/>
                <a:ext cx="2954543" cy="2659102"/>
              </a:xfrm>
              <a:custGeom>
                <a:avLst/>
                <a:gdLst>
                  <a:gd name="T0" fmla="*/ 1477204 w 21593"/>
                  <a:gd name="T1" fmla="*/ 1331029 h 21584"/>
                  <a:gd name="T2" fmla="*/ 1477204 w 21593"/>
                  <a:gd name="T3" fmla="*/ 1331029 h 21584"/>
                  <a:gd name="T4" fmla="*/ 1477204 w 21593"/>
                  <a:gd name="T5" fmla="*/ 1331029 h 21584"/>
                  <a:gd name="T6" fmla="*/ 1477204 w 21593"/>
                  <a:gd name="T7" fmla="*/ 1331029 h 2158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solidFill>
                <a:srgbClr val="EFF0F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/>
                <a:r>
                  <a:rPr lang="en-IN" sz="7200" dirty="0" smtClean="0">
                    <a:latin typeface="Gill Sans MT" panose="020B0502020104020203" pitchFamily="34" charset="0"/>
                  </a:rPr>
                  <a:t>5</a:t>
                </a:r>
                <a:endParaRPr lang="en-IN" sz="7200" dirty="0">
                  <a:latin typeface="Gill Sans MT" panose="020B0502020104020203" pitchFamily="34" charset="0"/>
                </a:endParaRPr>
              </a:p>
            </p:txBody>
          </p:sp>
          <p:sp>
            <p:nvSpPr>
              <p:cNvPr id="51" name="AutoShape 20"/>
              <p:cNvSpPr>
                <a:spLocks/>
              </p:cNvSpPr>
              <p:nvPr/>
            </p:nvSpPr>
            <p:spPr bwMode="auto">
              <a:xfrm>
                <a:off x="945345" y="4192977"/>
                <a:ext cx="2954543" cy="2659102"/>
              </a:xfrm>
              <a:custGeom>
                <a:avLst/>
                <a:gdLst>
                  <a:gd name="T0" fmla="*/ 1477204 w 21593"/>
                  <a:gd name="T1" fmla="*/ 1331029 h 21584"/>
                  <a:gd name="T2" fmla="*/ 1477204 w 21593"/>
                  <a:gd name="T3" fmla="*/ 1331029 h 21584"/>
                  <a:gd name="T4" fmla="*/ 1477204 w 21593"/>
                  <a:gd name="T5" fmla="*/ 1331029 h 21584"/>
                  <a:gd name="T6" fmla="*/ 1477204 w 21593"/>
                  <a:gd name="T7" fmla="*/ 1331029 h 2158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solidFill>
                <a:srgbClr val="EFF0F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/>
                <a:r>
                  <a:rPr lang="en-IN" sz="7200" dirty="0" smtClean="0">
                    <a:latin typeface="Gill Sans MT" panose="020B0502020104020203" pitchFamily="34" charset="0"/>
                  </a:rPr>
                  <a:t>1</a:t>
                </a:r>
                <a:endParaRPr lang="en-IN" sz="7200" dirty="0">
                  <a:latin typeface="Gill Sans MT" panose="020B0502020104020203" pitchFamily="34" charset="0"/>
                </a:endParaRPr>
              </a:p>
            </p:txBody>
          </p:sp>
          <p:sp>
            <p:nvSpPr>
              <p:cNvPr id="52" name="AutoShape 23"/>
              <p:cNvSpPr>
                <a:spLocks/>
              </p:cNvSpPr>
              <p:nvPr/>
            </p:nvSpPr>
            <p:spPr bwMode="auto">
              <a:xfrm>
                <a:off x="12582911" y="1880387"/>
                <a:ext cx="2954545" cy="2659102"/>
              </a:xfrm>
              <a:custGeom>
                <a:avLst/>
                <a:gdLst>
                  <a:gd name="T0" fmla="*/ 1477204 w 21593"/>
                  <a:gd name="T1" fmla="*/ 1331029 h 21584"/>
                  <a:gd name="T2" fmla="*/ 1477204 w 21593"/>
                  <a:gd name="T3" fmla="*/ 1331029 h 21584"/>
                  <a:gd name="T4" fmla="*/ 1477204 w 21593"/>
                  <a:gd name="T5" fmla="*/ 1331029 h 21584"/>
                  <a:gd name="T6" fmla="*/ 1477204 w 21593"/>
                  <a:gd name="T7" fmla="*/ 1331029 h 2158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solidFill>
                <a:srgbClr val="EFF0F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/>
                <a:r>
                  <a:rPr lang="en-IN" sz="7200" dirty="0" smtClean="0">
                    <a:latin typeface="Gill Sans MT" panose="020B0502020104020203" pitchFamily="34" charset="0"/>
                  </a:rPr>
                  <a:t>4</a:t>
                </a:r>
                <a:endParaRPr lang="en-IN" sz="7200" dirty="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53" name="Group 25"/>
              <p:cNvGrpSpPr>
                <a:grpSpLocks/>
              </p:cNvGrpSpPr>
              <p:nvPr/>
            </p:nvGrpSpPr>
            <p:grpSpPr bwMode="auto">
              <a:xfrm>
                <a:off x="2730990" y="6626221"/>
                <a:ext cx="6168034" cy="2605091"/>
                <a:chOff x="-1789203" y="-157761"/>
                <a:chExt cx="6168033" cy="2605092"/>
              </a:xfrm>
            </p:grpSpPr>
            <p:sp>
              <p:nvSpPr>
                <p:cNvPr id="66" name="Text Box 26"/>
                <p:cNvSpPr txBox="1">
                  <a:spLocks/>
                </p:cNvSpPr>
                <p:nvPr/>
              </p:nvSpPr>
              <p:spPr bwMode="auto">
                <a:xfrm>
                  <a:off x="-449477" y="-157761"/>
                  <a:ext cx="4463515" cy="9048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25400" tIns="25400" rIns="25400" bIns="25400" anchor="ctr">
                  <a:spAutoFit/>
                </a:bodyPr>
                <a:lstStyle/>
                <a:p>
                  <a:pPr algn="ctr"/>
                  <a:r>
                    <a:rPr lang="en-US" altLang="en-US" sz="2800" b="1" dirty="0" smtClean="0">
                      <a:latin typeface="Gill Sans MT" panose="020B0502020104020203" pitchFamily="34" charset="0"/>
                    </a:rPr>
                    <a:t>Sensitization </a:t>
                  </a:r>
                  <a:endParaRPr lang="en-US" altLang="en-US" sz="2800" b="1" dirty="0">
                    <a:solidFill>
                      <a:srgbClr val="EE8A38"/>
                    </a:solidFill>
                    <a:latin typeface="Gill Sans MT" panose="020B0502020104020203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" name="Text Box 27"/>
                <p:cNvSpPr txBox="1">
                  <a:spLocks/>
                </p:cNvSpPr>
                <p:nvPr/>
              </p:nvSpPr>
              <p:spPr bwMode="auto">
                <a:xfrm>
                  <a:off x="-1789203" y="791619"/>
                  <a:ext cx="6168033" cy="16557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25400" tIns="25400" rIns="25400" bIns="25400">
                  <a:spAutoFit/>
                </a:bodyPr>
                <a:lstStyle/>
                <a:p>
                  <a:pPr algn="ctr"/>
                  <a:r>
                    <a:rPr lang="en-US" altLang="en-US" dirty="0" smtClean="0">
                      <a:latin typeface="Gill Sans MT" panose="020B0502020104020203" pitchFamily="34" charset="0"/>
                      <a:cs typeface="Arial" panose="020B0604020202020204" pitchFamily="34" charset="0"/>
                    </a:rPr>
                    <a:t>State-district-t</a:t>
                  </a:r>
                  <a:r>
                    <a:rPr lang="en-US" altLang="en-US" dirty="0" smtClean="0">
                      <a:latin typeface="Gill Sans MT" panose="020B0502020104020203" pitchFamily="34" charset="0"/>
                      <a:cs typeface="Arial" panose="020B0604020202020204" pitchFamily="34" charset="0"/>
                    </a:rPr>
                    <a:t>ill </a:t>
                  </a:r>
                  <a:r>
                    <a:rPr lang="en-US" altLang="en-US" dirty="0" smtClean="0">
                      <a:latin typeface="Gill Sans MT" panose="020B0502020104020203" pitchFamily="34" charset="0"/>
                      <a:cs typeface="Arial" panose="020B0604020202020204" pitchFamily="34" charset="0"/>
                    </a:rPr>
                    <a:t>VHC </a:t>
                  </a:r>
                  <a:r>
                    <a:rPr lang="en-US" altLang="en-US" dirty="0" smtClean="0">
                      <a:latin typeface="Gill Sans MT" panose="020B0502020104020203" pitchFamily="34" charset="0"/>
                      <a:cs typeface="Arial" panose="020B0604020202020204" pitchFamily="34" charset="0"/>
                    </a:rPr>
                    <a:t>level and other stake holder </a:t>
                  </a:r>
                  <a:r>
                    <a:rPr lang="en-US" altLang="en-US" dirty="0" smtClean="0">
                      <a:latin typeface="Gill Sans MT" panose="020B0502020104020203" pitchFamily="34" charset="0"/>
                      <a:cs typeface="Arial" panose="020B0604020202020204" pitchFamily="34" charset="0"/>
                    </a:rPr>
                    <a:t>sensitized on CPHC </a:t>
                  </a:r>
                  <a:endParaRPr lang="en-US" altLang="en-US" dirty="0">
                    <a:latin typeface="Gill Sans MT" panose="020B0502020104020203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4" name="Group 28"/>
              <p:cNvGrpSpPr>
                <a:grpSpLocks/>
              </p:cNvGrpSpPr>
              <p:nvPr/>
            </p:nvGrpSpPr>
            <p:grpSpPr bwMode="auto">
              <a:xfrm>
                <a:off x="11180252" y="6786923"/>
                <a:ext cx="5800343" cy="1578846"/>
                <a:chOff x="-1093094" y="2941"/>
                <a:chExt cx="5800342" cy="1578847"/>
              </a:xfrm>
            </p:grpSpPr>
            <p:sp>
              <p:nvSpPr>
                <p:cNvPr id="64" name="Text Box 29"/>
                <p:cNvSpPr txBox="1">
                  <a:spLocks/>
                </p:cNvSpPr>
                <p:nvPr/>
              </p:nvSpPr>
              <p:spPr bwMode="auto">
                <a:xfrm>
                  <a:off x="-805176" y="2941"/>
                  <a:ext cx="5224508" cy="9048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25400" tIns="25400" rIns="25400" bIns="25400" anchor="ctr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latin typeface="Gill Sans MT" panose="020B0502020104020203" pitchFamily="34" charset="0"/>
                    </a:rPr>
                    <a:t>Ownership </a:t>
                  </a:r>
                  <a:endParaRPr lang="en-US" altLang="en-US" sz="2800" b="1" dirty="0">
                    <a:solidFill>
                      <a:srgbClr val="97B738"/>
                    </a:solidFill>
                    <a:latin typeface="Gill Sans MT" panose="020B0502020104020203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Text Box 30"/>
                <p:cNvSpPr txBox="1">
                  <a:spLocks/>
                </p:cNvSpPr>
                <p:nvPr/>
              </p:nvSpPr>
              <p:spPr bwMode="auto">
                <a:xfrm>
                  <a:off x="-1093094" y="965709"/>
                  <a:ext cx="5800342" cy="61607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25400" tIns="25400" rIns="25400" bIns="25400">
                  <a:spAutoFit/>
                </a:bodyPr>
                <a:lstStyle/>
                <a:p>
                  <a:pPr algn="ctr"/>
                  <a:r>
                    <a:rPr lang="en-US" altLang="en-US" dirty="0" smtClean="0">
                      <a:latin typeface="Gill Sans MT" panose="020B0502020104020203" pitchFamily="34" charset="0"/>
                      <a:cs typeface="Arial" panose="020B0604020202020204" pitchFamily="34" charset="0"/>
                    </a:rPr>
                    <a:t>Nagaland </a:t>
                  </a:r>
                  <a:r>
                    <a:rPr lang="en-US" altLang="en-US" dirty="0" err="1" smtClean="0">
                      <a:latin typeface="Gill Sans MT" panose="020B0502020104020203" pitchFamily="34" charset="0"/>
                      <a:cs typeface="Arial" panose="020B0604020202020204" pitchFamily="34" charset="0"/>
                    </a:rPr>
                    <a:t>Communitization</a:t>
                  </a:r>
                  <a:r>
                    <a:rPr lang="en-US" altLang="en-US" dirty="0" smtClean="0">
                      <a:latin typeface="Gill Sans MT" panose="020B0502020104020203" pitchFamily="34" charset="0"/>
                      <a:cs typeface="Arial" panose="020B0604020202020204" pitchFamily="34" charset="0"/>
                    </a:rPr>
                    <a:t> Act</a:t>
                  </a:r>
                  <a:endParaRPr lang="en-US" altLang="en-US" dirty="0">
                    <a:latin typeface="Gill Sans MT" panose="020B0502020104020203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5" name="Group 31"/>
              <p:cNvGrpSpPr>
                <a:grpSpLocks/>
              </p:cNvGrpSpPr>
              <p:nvPr/>
            </p:nvGrpSpPr>
            <p:grpSpPr bwMode="auto">
              <a:xfrm>
                <a:off x="-31620" y="66526"/>
                <a:ext cx="6421903" cy="2140283"/>
                <a:chOff x="-31620" y="-531856"/>
                <a:chExt cx="6421903" cy="2140285"/>
              </a:xfrm>
            </p:grpSpPr>
            <p:sp>
              <p:nvSpPr>
                <p:cNvPr id="62" name="Text Box 32"/>
                <p:cNvSpPr txBox="1">
                  <a:spLocks/>
                </p:cNvSpPr>
                <p:nvPr/>
              </p:nvSpPr>
              <p:spPr bwMode="auto">
                <a:xfrm>
                  <a:off x="-31620" y="-531856"/>
                  <a:ext cx="6421903" cy="9048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25400" tIns="25400" rIns="25400" bIns="25400" anchor="ctr">
                  <a:spAutoFit/>
                </a:bodyPr>
                <a:lstStyle/>
                <a:p>
                  <a:r>
                    <a:rPr lang="en-US" altLang="en-US" sz="2800" b="1" dirty="0" smtClean="0">
                      <a:latin typeface="Gill Sans MT" panose="020B0502020104020203" pitchFamily="34" charset="0"/>
                    </a:rPr>
                    <a:t>Institutionalization</a:t>
                  </a:r>
                  <a:endParaRPr lang="en-US" altLang="en-US" sz="2800" b="1" dirty="0">
                    <a:solidFill>
                      <a:srgbClr val="DD4A65"/>
                    </a:solidFill>
                    <a:latin typeface="Gill Sans MT" panose="020B0502020104020203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" name="Text Box 33"/>
                <p:cNvSpPr txBox="1">
                  <a:spLocks/>
                </p:cNvSpPr>
                <p:nvPr/>
              </p:nvSpPr>
              <p:spPr bwMode="auto">
                <a:xfrm>
                  <a:off x="409606" y="472533"/>
                  <a:ext cx="5812038" cy="113589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25400" tIns="25400" rIns="25400" bIns="25400">
                  <a:spAutoFit/>
                </a:bodyPr>
                <a:lstStyle/>
                <a:p>
                  <a:pPr>
                    <a:spcBef>
                      <a:spcPts val="400"/>
                    </a:spcBef>
                    <a:spcAft>
                      <a:spcPts val="400"/>
                    </a:spcAft>
                  </a:pPr>
                  <a:r>
                    <a:rPr lang="en-US" dirty="0" smtClean="0"/>
                    <a:t>Established HWC cell at State/district levels</a:t>
                  </a:r>
                  <a:endParaRPr lang="en-US" dirty="0"/>
                </a:p>
              </p:txBody>
            </p:sp>
          </p:grpSp>
          <p:grpSp>
            <p:nvGrpSpPr>
              <p:cNvPr id="56" name="Group 34"/>
              <p:cNvGrpSpPr>
                <a:grpSpLocks/>
              </p:cNvGrpSpPr>
              <p:nvPr/>
            </p:nvGrpSpPr>
            <p:grpSpPr bwMode="auto">
              <a:xfrm>
                <a:off x="15760026" y="36800"/>
                <a:ext cx="5368714" cy="2543084"/>
                <a:chOff x="-711863" y="-561581"/>
                <a:chExt cx="5368714" cy="2543085"/>
              </a:xfrm>
            </p:grpSpPr>
            <p:sp>
              <p:nvSpPr>
                <p:cNvPr id="60" name="Text Box 35"/>
                <p:cNvSpPr txBox="1">
                  <a:spLocks/>
                </p:cNvSpPr>
                <p:nvPr/>
              </p:nvSpPr>
              <p:spPr bwMode="auto">
                <a:xfrm>
                  <a:off x="-455858" y="-561581"/>
                  <a:ext cx="4914796" cy="9055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25400" tIns="25400" rIns="25400" bIns="25400" anchor="ctr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latin typeface="Gill Sans MT" panose="020B0502020104020203" pitchFamily="34" charset="0"/>
                    </a:rPr>
                    <a:t>Integrated</a:t>
                  </a:r>
                  <a:endParaRPr lang="en-US" altLang="en-US" sz="2800" b="1" dirty="0">
                    <a:solidFill>
                      <a:srgbClr val="59BC96"/>
                    </a:solidFill>
                    <a:latin typeface="Gill Sans MT" panose="020B0502020104020203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" name="Text Box 36"/>
                <p:cNvSpPr txBox="1">
                  <a:spLocks/>
                </p:cNvSpPr>
                <p:nvPr/>
              </p:nvSpPr>
              <p:spPr bwMode="auto">
                <a:xfrm>
                  <a:off x="-711863" y="325791"/>
                  <a:ext cx="5368714" cy="16557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25400" tIns="25400" rIns="25400" bIns="25400">
                  <a:spAutoFit/>
                </a:bodyPr>
                <a:lstStyle/>
                <a:p>
                  <a:pPr algn="ctr"/>
                  <a:r>
                    <a:rPr lang="en-US" altLang="en-US" dirty="0" smtClean="0">
                      <a:latin typeface="Gill Sans MT" panose="020B0502020104020203" pitchFamily="34" charset="0"/>
                      <a:cs typeface="Arial" panose="020B0604020202020204" pitchFamily="34" charset="0"/>
                    </a:rPr>
                    <a:t>Work closely with NHP,  Village council for upgrading SC to HWC</a:t>
                  </a:r>
                  <a:endParaRPr lang="en-US" altLang="en-US" dirty="0">
                    <a:latin typeface="Gill Sans MT" panose="020B0502020104020203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7" name="Line 37"/>
              <p:cNvSpPr>
                <a:spLocks noChangeShapeType="1"/>
              </p:cNvSpPr>
              <p:nvPr/>
            </p:nvSpPr>
            <p:spPr bwMode="auto">
              <a:xfrm flipV="1">
                <a:off x="6302467" y="5691367"/>
                <a:ext cx="1" cy="730603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endParaRPr lang="en-IN" sz="1100" dirty="0">
                  <a:latin typeface="Gill Sans MT" panose="020B0502020104020203" pitchFamily="34" charset="0"/>
                </a:endParaRPr>
              </a:p>
            </p:txBody>
          </p:sp>
          <p:sp>
            <p:nvSpPr>
              <p:cNvPr id="58" name="Line 38"/>
              <p:cNvSpPr>
                <a:spLocks noChangeShapeType="1"/>
              </p:cNvSpPr>
              <p:nvPr/>
            </p:nvSpPr>
            <p:spPr bwMode="auto">
              <a:xfrm flipV="1">
                <a:off x="14060180" y="5691367"/>
                <a:ext cx="2" cy="73060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endParaRPr lang="en-IN" sz="1100" dirty="0">
                  <a:latin typeface="Gill Sans MT" panose="020B0502020104020203" pitchFamily="34" charset="0"/>
                </a:endParaRPr>
              </a:p>
            </p:txBody>
          </p:sp>
          <p:sp>
            <p:nvSpPr>
              <p:cNvPr id="59" name="Line 39"/>
              <p:cNvSpPr>
                <a:spLocks noChangeShapeType="1"/>
              </p:cNvSpPr>
              <p:nvPr/>
            </p:nvSpPr>
            <p:spPr bwMode="auto">
              <a:xfrm flipV="1">
                <a:off x="10196978" y="2496050"/>
                <a:ext cx="2" cy="73060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endParaRPr lang="en-IN" sz="1100" dirty="0"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 flipV="1">
              <a:off x="1817942" y="2567995"/>
              <a:ext cx="1" cy="38903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25400" tIns="25400" rIns="25400" bIns="25400" anchor="ctr"/>
            <a:lstStyle/>
            <a:p>
              <a:endParaRPr lang="en-IN" sz="1100" dirty="0">
                <a:latin typeface="Gill Sans MT" panose="020B0502020104020203" pitchFamily="34" charset="0"/>
              </a:endParaRPr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 flipV="1">
              <a:off x="9876002" y="2567995"/>
              <a:ext cx="1" cy="38903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25400" tIns="25400" rIns="25400" bIns="25400" anchor="ctr"/>
            <a:lstStyle/>
            <a:p>
              <a:endParaRPr lang="en-IN" sz="1100" dirty="0">
                <a:latin typeface="Gill Sans MT" panose="020B0502020104020203" pitchFamily="34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" y="6340678"/>
            <a:ext cx="121920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8F8F8"/>
                </a:solidFill>
                <a:latin typeface="Gill Sans MT" panose="020B0502020104020203" pitchFamily="34" charset="0"/>
                <a:ea typeface="+mj-ea"/>
                <a:cs typeface="Arial" charset="0"/>
              </a:rPr>
              <a:t>Technical Partner</a:t>
            </a:r>
            <a:r>
              <a:rPr lang="en-US" sz="2800" b="1" dirty="0">
                <a:solidFill>
                  <a:srgbClr val="F8F8F8"/>
                </a:solidFill>
                <a:latin typeface="Gill Sans MT" panose="020B0502020104020203" pitchFamily="34" charset="0"/>
                <a:ea typeface="+mj-ea"/>
                <a:cs typeface="Arial" charset="0"/>
              </a:rPr>
              <a:t>: USAID MCSP/ Jhpiego </a:t>
            </a:r>
          </a:p>
        </p:txBody>
      </p:sp>
    </p:spTree>
    <p:extLst>
      <p:ext uri="{BB962C8B-B14F-4D97-AF65-F5344CB8AC3E}">
        <p14:creationId xmlns:p14="http://schemas.microsoft.com/office/powerpoint/2010/main" val="1536698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78307"/>
          </a:xfrm>
        </p:spPr>
        <p:txBody>
          <a:bodyPr>
            <a:noAutofit/>
          </a:bodyPr>
          <a:lstStyle/>
          <a:p>
            <a:r>
              <a:rPr lang="en-US" altLang="en-US" sz="3200" b="1" dirty="0"/>
              <a:t>Institutionalization</a:t>
            </a:r>
            <a:endParaRPr lang="en-US" altLang="en-US" sz="3200" b="1" dirty="0">
              <a:solidFill>
                <a:srgbClr val="DD4A6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304799" y="1392071"/>
            <a:ext cx="5440907" cy="5076968"/>
          </a:xfrm>
        </p:spPr>
        <p:txBody>
          <a:bodyPr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b="0" dirty="0" smtClean="0"/>
              <a:t>HWC cells established at State and district level for regular planning and monitoring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b="0" dirty="0" smtClean="0"/>
              <a:t>HWC cell chaired by Principal Secretary and Deputy Commissioner at state &amp; district respectively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b="0" dirty="0" smtClean="0"/>
              <a:t>Committee takes </a:t>
            </a:r>
            <a:r>
              <a:rPr lang="en-US" altLang="en-US" sz="2400" b="0" dirty="0" smtClean="0"/>
              <a:t>policy </a:t>
            </a:r>
            <a:r>
              <a:rPr lang="en-US" altLang="en-US" sz="2400" b="0" dirty="0" smtClean="0"/>
              <a:t>decisions related to CPHC-HWCs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b="0" dirty="0" smtClean="0"/>
              <a:t>Meeting held every once in a month in first 3 months and held quarterly thereafter</a:t>
            </a:r>
            <a:endParaRPr lang="en-US" altLang="en-US" sz="24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4741C-1513-445B-8E8E-CEDDDFEC9D37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>
          <a:xfrm>
            <a:off x="6235718" y="1539273"/>
            <a:ext cx="5705726" cy="433289"/>
          </a:xfrm>
        </p:spPr>
        <p:txBody>
          <a:bodyPr/>
          <a:lstStyle/>
          <a:p>
            <a:pPr algn="ctr"/>
            <a:r>
              <a:rPr lang="en-US" sz="2400" dirty="0" smtClean="0"/>
              <a:t>HWCs Cell meeting </a:t>
            </a:r>
            <a:endParaRPr lang="en-US" sz="24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708" y="2014127"/>
            <a:ext cx="5929747" cy="333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1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10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95"/>
          <a:stretch/>
        </p:blipFill>
        <p:spPr>
          <a:xfrm>
            <a:off x="6686993" y="747756"/>
            <a:ext cx="5394171" cy="284409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5902036" cy="1349446"/>
          </a:xfrm>
        </p:spPr>
        <p:txBody>
          <a:bodyPr>
            <a:normAutofit/>
          </a:bodyPr>
          <a:lstStyle/>
          <a:p>
            <a:r>
              <a:rPr lang="en-US" altLang="en-US" sz="3200" b="1" dirty="0" smtClean="0"/>
              <a:t>Regular Sensitization on CPHC concept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0057" y="1624084"/>
            <a:ext cx="6176998" cy="4145417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dirty="0" smtClean="0"/>
              <a:t>First State Sensitization workshop with technical Support from USAID MCSP/ Jhpiego on 8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June 2018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dirty="0" smtClean="0"/>
              <a:t>Thereafter state level orientation conducted for District Officials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dirty="0" smtClean="0"/>
              <a:t>District Health authority took over to sensitize the district team including the Village Health Committee (VHC</a:t>
            </a:r>
            <a:r>
              <a:rPr lang="en-US" sz="2400" dirty="0" smtClean="0"/>
              <a:t>)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altLang="en-US" sz="2400" smtClean="0"/>
              <a:t>Developed robust IEC </a:t>
            </a:r>
            <a:r>
              <a:rPr lang="en-US" altLang="en-US" sz="2400" dirty="0" smtClean="0"/>
              <a:t>materials in local context</a:t>
            </a:r>
            <a:endParaRPr lang="en-US" alt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4741C-1513-445B-8E8E-CEDDDFEC9D37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993" y="3671431"/>
            <a:ext cx="5394171" cy="302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1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072" y="692728"/>
            <a:ext cx="9989127" cy="6012872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002A6C"/>
                </a:solidFill>
                <a:ea typeface="+mj-ea"/>
              </a:rPr>
              <a:t>Accountability: </a:t>
            </a:r>
          </a:p>
          <a:p>
            <a:r>
              <a:rPr lang="en-US" altLang="en-US" dirty="0" smtClean="0"/>
              <a:t>Funding </a:t>
            </a:r>
            <a:r>
              <a:rPr lang="en-US" altLang="en-US" dirty="0"/>
              <a:t>rooted through VHC </a:t>
            </a:r>
            <a:r>
              <a:rPr lang="en-US" altLang="en-US" dirty="0" smtClean="0"/>
              <a:t>account</a:t>
            </a:r>
          </a:p>
          <a:p>
            <a:r>
              <a:rPr lang="en-US" altLang="en-US" dirty="0" smtClean="0"/>
              <a:t>Transparency of the work order</a:t>
            </a:r>
          </a:p>
          <a:p>
            <a:r>
              <a:rPr lang="en-US" altLang="en-US" dirty="0" smtClean="0"/>
              <a:t>More community ownership </a:t>
            </a:r>
          </a:p>
          <a:p>
            <a:pPr lvl="1"/>
            <a:endParaRPr lang="en-US" altLang="en-US" dirty="0"/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2A6C"/>
                </a:solidFill>
                <a:ea typeface="+mj-ea"/>
              </a:rPr>
              <a:t>Ownership:</a:t>
            </a:r>
            <a:endParaRPr lang="en-US" sz="2800" b="1" dirty="0">
              <a:solidFill>
                <a:srgbClr val="002A6C"/>
              </a:solidFill>
              <a:ea typeface="+mj-ea"/>
            </a:endParaRPr>
          </a:p>
          <a:p>
            <a:r>
              <a:rPr lang="en-US" dirty="0"/>
              <a:t>Nagaland </a:t>
            </a:r>
            <a:r>
              <a:rPr lang="en-US" dirty="0" err="1"/>
              <a:t>Communitization</a:t>
            </a:r>
            <a:r>
              <a:rPr lang="en-US" dirty="0"/>
              <a:t> Act</a:t>
            </a:r>
            <a:endParaRPr lang="en-US" sz="2700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2A6C"/>
                </a:solidFill>
                <a:ea typeface="+mj-ea"/>
              </a:rPr>
              <a:t>Integrated:</a:t>
            </a:r>
            <a:endParaRPr lang="en-US" sz="2800" b="1" dirty="0">
              <a:solidFill>
                <a:srgbClr val="002A6C"/>
              </a:solidFill>
              <a:ea typeface="+mj-ea"/>
            </a:endParaRPr>
          </a:p>
          <a:p>
            <a:r>
              <a:rPr lang="en-US" altLang="en-US" dirty="0"/>
              <a:t>Nagaland Health </a:t>
            </a:r>
            <a:r>
              <a:rPr lang="en-US" altLang="en-US" dirty="0" smtClean="0"/>
              <a:t>Project funded by World bank </a:t>
            </a:r>
            <a:r>
              <a:rPr lang="en-US" altLang="en-US" dirty="0"/>
              <a:t>helps in establishing </a:t>
            </a:r>
            <a:r>
              <a:rPr lang="en-US" altLang="en-US" dirty="0" err="1"/>
              <a:t>Labour</a:t>
            </a:r>
            <a:r>
              <a:rPr lang="en-US" altLang="en-US" dirty="0"/>
              <a:t> </a:t>
            </a:r>
            <a:r>
              <a:rPr lang="en-US" altLang="en-US" dirty="0" smtClean="0"/>
              <a:t>room/waste management/ power back up and water supply</a:t>
            </a:r>
            <a:endParaRPr lang="en-US" altLang="en-US" dirty="0"/>
          </a:p>
          <a:p>
            <a:r>
              <a:rPr lang="en-US" altLang="en-US" dirty="0"/>
              <a:t>Community awareness activities are carried </a:t>
            </a:r>
            <a:r>
              <a:rPr lang="en-US" altLang="en-US" dirty="0" smtClean="0"/>
              <a:t>out with Social Welfare dept.</a:t>
            </a:r>
            <a:endParaRPr lang="en-US" altLang="en-US" dirty="0"/>
          </a:p>
          <a:p>
            <a:r>
              <a:rPr lang="en-US" altLang="en-US" dirty="0"/>
              <a:t>Village councils help in monitoring of upgrading SCs-HWC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5" name="Content Placeholder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98" b="3507"/>
          <a:stretch/>
        </p:blipFill>
        <p:spPr>
          <a:xfrm>
            <a:off x="6498824" y="541132"/>
            <a:ext cx="5143345" cy="3175913"/>
          </a:xfrm>
          <a:prstGeom prst="rect">
            <a:avLst/>
          </a:prstGeom>
        </p:spPr>
      </p:pic>
      <p:sp>
        <p:nvSpPr>
          <p:cNvPr id="6" name="Text Placeholder 15"/>
          <p:cNvSpPr txBox="1">
            <a:spLocks/>
          </p:cNvSpPr>
          <p:nvPr/>
        </p:nvSpPr>
        <p:spPr>
          <a:xfrm>
            <a:off x="6217634" y="3613888"/>
            <a:ext cx="5705726" cy="639762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/>
              <a:t>HWCs being constructed through Engaging Local Communities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4003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81326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Results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16182"/>
            <a:ext cx="11466286" cy="5195454"/>
          </a:xfrm>
        </p:spPr>
        <p:txBody>
          <a:bodyPr/>
          <a:lstStyle/>
          <a:p>
            <a:r>
              <a:rPr lang="en-US" sz="3200" dirty="0" smtClean="0"/>
              <a:t>All the 56 HWCs construction work done by VHCs </a:t>
            </a:r>
          </a:p>
          <a:p>
            <a:r>
              <a:rPr lang="en-US" sz="3200" dirty="0" smtClean="0"/>
              <a:t>Community </a:t>
            </a:r>
            <a:r>
              <a:rPr lang="en-US" sz="3200" dirty="0" smtClean="0"/>
              <a:t>donated the </a:t>
            </a:r>
            <a:r>
              <a:rPr lang="en-US" sz="3200" dirty="0" smtClean="0"/>
              <a:t>construction </a:t>
            </a:r>
            <a:r>
              <a:rPr lang="en-US" sz="3200" dirty="0" smtClean="0"/>
              <a:t>of community </a:t>
            </a:r>
            <a:r>
              <a:rPr lang="en-US" sz="3200" dirty="0" smtClean="0"/>
              <a:t>kitchen in most of th</a:t>
            </a:r>
            <a:r>
              <a:rPr lang="en-US" sz="3200" dirty="0" smtClean="0"/>
              <a:t>e Operationalized HWC</a:t>
            </a:r>
            <a:endParaRPr lang="en-US" sz="3200" dirty="0" smtClean="0"/>
          </a:p>
          <a:p>
            <a:r>
              <a:rPr lang="en-US" sz="3200" dirty="0" smtClean="0"/>
              <a:t>Enhanced community participation and ownership for HWCs </a:t>
            </a:r>
          </a:p>
          <a:p>
            <a:r>
              <a:rPr lang="en-US" sz="3200" dirty="0" smtClean="0"/>
              <a:t>Most of the Civil work carried out was very transparent</a:t>
            </a:r>
          </a:p>
          <a:p>
            <a:r>
              <a:rPr lang="en-US" sz="3200" dirty="0" smtClean="0"/>
              <a:t>Community </a:t>
            </a:r>
            <a:r>
              <a:rPr lang="en-US" sz="3200" dirty="0" smtClean="0"/>
              <a:t>ensures stay </a:t>
            </a:r>
            <a:r>
              <a:rPr lang="en-US" sz="3200" dirty="0" smtClean="0"/>
              <a:t>and accommodation arrangements for CHOs</a:t>
            </a:r>
          </a:p>
          <a:p>
            <a:r>
              <a:rPr lang="en-US" sz="3200" dirty="0" smtClean="0"/>
              <a:t>Community participate in taking up activity to create awareness on Healthy living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02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0" y="911242"/>
            <a:ext cx="5303213" cy="288252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302" y="869453"/>
            <a:ext cx="5089097" cy="30139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0" y="3898791"/>
            <a:ext cx="5367242" cy="27974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302" y="4003963"/>
            <a:ext cx="5158369" cy="2687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9588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HWCs constructed by VHCs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79802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1526" y="274638"/>
            <a:ext cx="5250873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15" y="575067"/>
            <a:ext cx="4967786" cy="372584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5"/>
          <a:stretch/>
        </p:blipFill>
        <p:spPr>
          <a:xfrm>
            <a:off x="5945909" y="621496"/>
            <a:ext cx="5583382" cy="34364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935" y="3956630"/>
            <a:ext cx="5583381" cy="31406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50" y="3890647"/>
            <a:ext cx="4916501" cy="3657599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235526" y="-116730"/>
            <a:ext cx="12192000" cy="83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US" sz="3200" b="1" dirty="0" smtClean="0"/>
              <a:t>HWC Kitchens constructed </a:t>
            </a:r>
            <a:r>
              <a:rPr lang="en-US" sz="3200" b="1" dirty="0"/>
              <a:t>by the Community </a:t>
            </a:r>
          </a:p>
        </p:txBody>
      </p:sp>
    </p:spTree>
    <p:extLst>
      <p:ext uri="{BB962C8B-B14F-4D97-AF65-F5344CB8AC3E}">
        <p14:creationId xmlns:p14="http://schemas.microsoft.com/office/powerpoint/2010/main" val="9044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302" y="227838"/>
            <a:ext cx="7404845" cy="768449"/>
          </a:xfrm>
        </p:spPr>
        <p:txBody>
          <a:bodyPr>
            <a:normAutofit/>
          </a:bodyPr>
          <a:lstStyle/>
          <a:p>
            <a:r>
              <a:rPr lang="en-US" sz="3000" b="1" dirty="0" smtClean="0"/>
              <a:t>Key Achievements 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692" y="1255594"/>
            <a:ext cx="7514878" cy="4876030"/>
          </a:xfrm>
        </p:spPr>
        <p:txBody>
          <a:bodyPr/>
          <a:lstStyle/>
          <a:p>
            <a:r>
              <a:rPr lang="en-US" altLang="en-US" sz="2600" dirty="0" smtClean="0"/>
              <a:t>20 </a:t>
            </a:r>
            <a:r>
              <a:rPr lang="en-US" altLang="en-US" sz="2600" dirty="0"/>
              <a:t>HWCs SCs in hard to reach areas of Nagaland have started conducting institutional deliveries</a:t>
            </a:r>
          </a:p>
          <a:p>
            <a:r>
              <a:rPr lang="en-US" altLang="en-US" sz="2600" dirty="0"/>
              <a:t>Till date, </a:t>
            </a:r>
            <a:r>
              <a:rPr lang="en-US" altLang="en-US" sz="2600" dirty="0" smtClean="0"/>
              <a:t>51 </a:t>
            </a:r>
            <a:r>
              <a:rPr lang="en-US" altLang="en-US" sz="2600" dirty="0"/>
              <a:t>institutional deliveries conducted by CHOs</a:t>
            </a:r>
          </a:p>
          <a:p>
            <a:r>
              <a:rPr lang="en-US" sz="2600" dirty="0"/>
              <a:t>IUCD insertion initiated for the first time at the SCs by CHOs</a:t>
            </a:r>
          </a:p>
          <a:p>
            <a:r>
              <a:rPr lang="en-US" sz="2600" dirty="0" smtClean="0"/>
              <a:t>Wellness </a:t>
            </a:r>
            <a:r>
              <a:rPr lang="en-US" sz="2600" dirty="0" smtClean="0"/>
              <a:t>Activities initiated 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4741C-1513-445B-8E8E-CEDDDFEC9D3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pic>
        <p:nvPicPr>
          <p:cNvPr id="2050" name="Picture 2" descr="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1" t="18156" r="6151" b="5843"/>
          <a:stretch/>
        </p:blipFill>
        <p:spPr bwMode="auto">
          <a:xfrm>
            <a:off x="7560860" y="3569900"/>
            <a:ext cx="4420669" cy="261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8" t="11054" r="18326" b="1662"/>
          <a:stretch/>
        </p:blipFill>
        <p:spPr bwMode="auto">
          <a:xfrm>
            <a:off x="7533564" y="456534"/>
            <a:ext cx="4460633" cy="272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601803" y="6340050"/>
            <a:ext cx="43923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sz="1600" dirty="0" smtClean="0">
                <a:solidFill>
                  <a:schemeClr val="tx2"/>
                </a:solidFill>
                <a:latin typeface="Gill Sans MT" panose="020B0502020104020203" pitchFamily="34" charset="0"/>
              </a:rPr>
              <a:t>IUCD </a:t>
            </a:r>
            <a:r>
              <a:rPr lang="en-US" sz="1600" dirty="0">
                <a:solidFill>
                  <a:schemeClr val="tx2"/>
                </a:solidFill>
                <a:latin typeface="Gill Sans MT" panose="020B0502020104020203" pitchFamily="34" charset="0"/>
              </a:rPr>
              <a:t>insertion </a:t>
            </a:r>
            <a:r>
              <a:rPr lang="en-US" sz="1600" dirty="0" smtClean="0">
                <a:solidFill>
                  <a:schemeClr val="tx2"/>
                </a:solidFill>
                <a:latin typeface="Gill Sans MT" panose="020B0502020104020203" pitchFamily="34" charset="0"/>
              </a:rPr>
              <a:t>at SC-HWC by CHO,  </a:t>
            </a:r>
            <a:r>
              <a:rPr lang="en-US" sz="1600" dirty="0" err="1" smtClean="0">
                <a:solidFill>
                  <a:schemeClr val="tx2"/>
                </a:solidFill>
                <a:latin typeface="Gill Sans MT" panose="020B0502020104020203" pitchFamily="34" charset="0"/>
              </a:rPr>
              <a:t>Anatonger</a:t>
            </a:r>
            <a:endParaRPr lang="en-US" sz="1600" dirty="0">
              <a:solidFill>
                <a:schemeClr val="tx2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06269" y="3229117"/>
            <a:ext cx="46246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sz="1600" dirty="0" smtClean="0">
                <a:solidFill>
                  <a:schemeClr val="tx2"/>
                </a:solidFill>
                <a:latin typeface="Gill Sans MT" panose="020B0502020104020203" pitchFamily="34" charset="0"/>
              </a:rPr>
              <a:t>Institutional delivery </a:t>
            </a:r>
            <a:r>
              <a:rPr lang="en-US" sz="1600" dirty="0">
                <a:solidFill>
                  <a:schemeClr val="tx2"/>
                </a:solidFill>
                <a:latin typeface="Gill Sans MT" panose="020B0502020104020203" pitchFamily="34" charset="0"/>
              </a:rPr>
              <a:t>at </a:t>
            </a:r>
            <a:r>
              <a:rPr lang="en-US" sz="1600" dirty="0" smtClean="0">
                <a:solidFill>
                  <a:schemeClr val="tx2"/>
                </a:solidFill>
                <a:latin typeface="Gill Sans MT" panose="020B0502020104020203" pitchFamily="34" charset="0"/>
              </a:rPr>
              <a:t>SC-HWC, </a:t>
            </a:r>
            <a:r>
              <a:rPr lang="en-US" sz="1600" dirty="0" err="1" smtClean="0">
                <a:solidFill>
                  <a:schemeClr val="tx2"/>
                </a:solidFill>
                <a:latin typeface="Gill Sans MT" panose="020B0502020104020203" pitchFamily="34" charset="0"/>
              </a:rPr>
              <a:t>Kisetong</a:t>
            </a:r>
            <a:r>
              <a:rPr lang="en-US" sz="1600" dirty="0">
                <a:solidFill>
                  <a:schemeClr val="tx2"/>
                </a:solidFill>
                <a:latin typeface="Gill Sans MT" panose="020B0502020104020203" pitchFamily="34" charset="0"/>
              </a:rPr>
              <a:t> </a:t>
            </a:r>
            <a:r>
              <a:rPr lang="en-US" sz="1600" dirty="0" smtClean="0">
                <a:solidFill>
                  <a:schemeClr val="tx2"/>
                </a:solidFill>
                <a:latin typeface="Gill Sans MT" panose="020B0502020104020203" pitchFamily="34" charset="0"/>
              </a:rPr>
              <a:t>(</a:t>
            </a:r>
            <a:r>
              <a:rPr lang="en-US" sz="1600" dirty="0" err="1" smtClean="0">
                <a:solidFill>
                  <a:schemeClr val="tx2"/>
                </a:solidFill>
                <a:latin typeface="Gill Sans MT" panose="020B0502020104020203" pitchFamily="34" charset="0"/>
              </a:rPr>
              <a:t>Kiphire</a:t>
            </a:r>
            <a:r>
              <a:rPr lang="en-US" sz="1600" dirty="0">
                <a:solidFill>
                  <a:schemeClr val="tx2"/>
                </a:solidFill>
                <a:latin typeface="Gill Sans MT" panose="020B05020201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5316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7470"/>
            <a:ext cx="6005015" cy="90075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VHND strengthening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" y="1526295"/>
            <a:ext cx="5677469" cy="4667533"/>
          </a:xfrm>
        </p:spPr>
        <p:txBody>
          <a:bodyPr/>
          <a:lstStyle/>
          <a:p>
            <a:r>
              <a:rPr lang="en-US" sz="2600" dirty="0"/>
              <a:t>Home based Elderly care within the </a:t>
            </a:r>
            <a:r>
              <a:rPr lang="en-US" sz="2600" dirty="0" smtClean="0"/>
              <a:t>community</a:t>
            </a:r>
            <a:endParaRPr lang="en-US" sz="2600" dirty="0"/>
          </a:p>
          <a:p>
            <a:r>
              <a:rPr lang="en-US" altLang="en-US" sz="2600" dirty="0"/>
              <a:t>Enhanced services at Village Health and Nutrition Days </a:t>
            </a:r>
          </a:p>
          <a:p>
            <a:r>
              <a:rPr lang="en-US" altLang="en-US" sz="2600" dirty="0"/>
              <a:t>Community participation and ownership through involvement of  Village Health Communities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4741C-1513-445B-8E8E-CEDDDFEC9D37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469" y="-15938"/>
            <a:ext cx="6514531" cy="651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732060" y="6416713"/>
            <a:ext cx="6459940" cy="36933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alt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ill Sans MT" panose="020B0502020104020203" pitchFamily="34" charset="0"/>
              </a:rPr>
              <a:t>Village Health and Nutrition Days 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ill Sans MT" panose="020B0502020104020203" pitchFamily="34" charset="0"/>
              </a:rPr>
              <a:t>in Nagaland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73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9402"/>
            <a:ext cx="12192000" cy="621791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Strengthening CPHC services through HWCs</a:t>
            </a:r>
            <a:endParaRPr lang="en-US" sz="32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428624" y="3991346"/>
            <a:ext cx="3086100" cy="2723501"/>
            <a:chOff x="257175" y="3857625"/>
            <a:chExt cx="3086100" cy="2723501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3" t="50995" r="50901" b="1828"/>
            <a:stretch/>
          </p:blipFill>
          <p:spPr>
            <a:xfrm>
              <a:off x="257175" y="3857625"/>
              <a:ext cx="3086100" cy="272350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65244" y="6108939"/>
              <a:ext cx="3078031" cy="338554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  <a:latin typeface="Gill Sans MT" panose="020B0502020104020203" pitchFamily="34" charset="0"/>
                </a:rPr>
                <a:t>Deworming Day at HWC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867465" y="919838"/>
            <a:ext cx="4260022" cy="2865992"/>
            <a:chOff x="3845753" y="795418"/>
            <a:chExt cx="4260022" cy="286599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2" r="11944" b="18053"/>
            <a:stretch/>
          </p:blipFill>
          <p:spPr>
            <a:xfrm>
              <a:off x="3845753" y="795418"/>
              <a:ext cx="4260022" cy="2865992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3845753" y="3195092"/>
              <a:ext cx="4260022" cy="338554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  <a:latin typeface="Gill Sans MT" panose="020B0502020104020203" pitchFamily="34" charset="0"/>
                </a:rPr>
                <a:t>Nutrition Week at HWC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85477" y="3984716"/>
            <a:ext cx="4267200" cy="2723501"/>
            <a:chOff x="3838575" y="3857625"/>
            <a:chExt cx="4267200" cy="2723501"/>
          </a:xfrm>
        </p:grpSpPr>
        <p:pic>
          <p:nvPicPr>
            <p:cNvPr id="3074" name="Picture 2" descr="Image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0" t="17249" r="4608" b="9711"/>
            <a:stretch/>
          </p:blipFill>
          <p:spPr bwMode="auto">
            <a:xfrm>
              <a:off x="3838575" y="3857625"/>
              <a:ext cx="4257675" cy="2723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3848100" y="6125302"/>
              <a:ext cx="4257675" cy="338554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Gill Sans MT" panose="020B0502020104020203" pitchFamily="34" charset="0"/>
                </a:rPr>
                <a:t>Wellness Activities at HWC</a:t>
              </a:r>
              <a:endParaRPr 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Gill Sans MT" panose="020B0502020104020203" pitchFamily="34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9140" y="919838"/>
            <a:ext cx="3090445" cy="2865992"/>
            <a:chOff x="265790" y="700168"/>
            <a:chExt cx="3090445" cy="2865992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5"/>
            <a:srcRect b="4293"/>
            <a:stretch/>
          </p:blipFill>
          <p:spPr>
            <a:xfrm>
              <a:off x="265790" y="700168"/>
              <a:ext cx="3090445" cy="2865992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265791" y="3090547"/>
              <a:ext cx="3090444" cy="338554"/>
            </a:xfrm>
            <a:prstGeom prst="rect">
              <a:avLst/>
            </a:prstGeom>
            <a:solidFill>
              <a:srgbClr val="FFFFFF">
                <a:alpha val="30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Gill Sans MT" panose="020B0502020104020203" pitchFamily="34" charset="0"/>
                </a:rPr>
                <a:t>Institutional Delivery at HWC</a:t>
              </a:r>
              <a:endParaRPr 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Gill Sans MT" panose="020B0502020104020203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19100" y="3984716"/>
            <a:ext cx="3143250" cy="2736762"/>
            <a:chOff x="8504794" y="3857625"/>
            <a:chExt cx="3143250" cy="273676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6"/>
            <a:srcRect l="50972" t="51054" r="1923" b="2681"/>
            <a:stretch/>
          </p:blipFill>
          <p:spPr>
            <a:xfrm>
              <a:off x="8504794" y="3857625"/>
              <a:ext cx="3143250" cy="2736762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8504794" y="6125302"/>
              <a:ext cx="3143250" cy="338554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Gill Sans MT" panose="020B0502020104020203" pitchFamily="34" charset="0"/>
                </a:rPr>
                <a:t> Elderly  Care by CHO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505367" y="880401"/>
            <a:ext cx="3077606" cy="2865992"/>
            <a:chOff x="8504794" y="700168"/>
            <a:chExt cx="3077606" cy="286599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6"/>
            <a:srcRect l="50911" t="2125" r="2687" b="50965"/>
            <a:stretch/>
          </p:blipFill>
          <p:spPr>
            <a:xfrm>
              <a:off x="8504794" y="700168"/>
              <a:ext cx="3077606" cy="2865992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8504794" y="3090317"/>
              <a:ext cx="3077606" cy="338554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Gill Sans MT" panose="020B0502020104020203" pitchFamily="34" charset="0"/>
                </a:rPr>
                <a:t> Elderly Care </a:t>
              </a:r>
              <a:r>
                <a:rPr lang="en-US" sz="1600" b="1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Gill Sans MT" panose="020B0502020104020203" pitchFamily="34" charset="0"/>
                </a:rPr>
                <a:t>by CHO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24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/>
              <a:t>Wellness activities at HWCs </a:t>
            </a:r>
            <a:br>
              <a:rPr lang="en-US" sz="3200" b="1" dirty="0"/>
            </a:b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7527"/>
            <a:ext cx="5666509" cy="5128639"/>
          </a:xfrm>
        </p:spPr>
        <p:txBody>
          <a:bodyPr/>
          <a:lstStyle/>
          <a:p>
            <a:r>
              <a:rPr lang="en-US" altLang="en-US" dirty="0" smtClean="0"/>
              <a:t>Engagement of youth for wellness activities </a:t>
            </a:r>
          </a:p>
          <a:p>
            <a:r>
              <a:rPr lang="en-US" altLang="en-US" dirty="0" smtClean="0"/>
              <a:t>Health days calendar developed and it is celebrated in all the important Health day</a:t>
            </a:r>
            <a:endParaRPr lang="en-US" altLang="en-US" dirty="0"/>
          </a:p>
          <a:p>
            <a:r>
              <a:rPr lang="en-US" altLang="en-US" dirty="0"/>
              <a:t>Wellness activities at HWCs </a:t>
            </a:r>
            <a:endParaRPr lang="en-US" altLang="en-US" dirty="0" smtClean="0"/>
          </a:p>
          <a:p>
            <a:pPr marL="0" indent="0">
              <a:buNone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15" y="333828"/>
            <a:ext cx="5635171" cy="563517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74971" y="6066971"/>
            <a:ext cx="5428343" cy="3628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World elderly Day observed at HWC </a:t>
            </a:r>
            <a:endParaRPr lang="en-US" sz="24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3" y="3041513"/>
            <a:ext cx="5936344" cy="396065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" y="5994400"/>
            <a:ext cx="6371770" cy="10014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Recent football match at Directorate to promote Physical Wellness</a:t>
            </a:r>
            <a:endParaRPr lang="en-US" sz="24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85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7270"/>
            <a:ext cx="3889612" cy="291720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511" y="19942"/>
            <a:ext cx="3718155" cy="247877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1" y="-27710"/>
            <a:ext cx="3917761" cy="25388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785406" cy="25248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474" y="3138985"/>
            <a:ext cx="3712191" cy="3058075"/>
          </a:xfrm>
          <a:prstGeom prst="rect">
            <a:avLst/>
          </a:prstGeom>
        </p:spPr>
      </p:pic>
      <p:pic>
        <p:nvPicPr>
          <p:cNvPr id="12" name="Content Placeholder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7077" y="3186541"/>
            <a:ext cx="3725795" cy="294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0" y="2518646"/>
            <a:ext cx="3780430" cy="338554"/>
          </a:xfrm>
          <a:prstGeom prst="rect">
            <a:avLst/>
          </a:prstGeom>
          <a:solidFill>
            <a:schemeClr val="tx2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ill Sans MT" panose="020B0502020104020203" pitchFamily="34" charset="0"/>
              </a:rPr>
              <a:t>Volley Ball match as wellness activity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71499" y="2493625"/>
            <a:ext cx="3875964" cy="338554"/>
          </a:xfrm>
          <a:prstGeom prst="rect">
            <a:avLst/>
          </a:prstGeom>
          <a:solidFill>
            <a:schemeClr val="tx2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ill Sans MT" panose="020B0502020104020203" pitchFamily="34" charset="0"/>
              </a:rPr>
              <a:t>Women’s Volley Ball 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93122" y="2493624"/>
            <a:ext cx="3698544" cy="584775"/>
          </a:xfrm>
          <a:prstGeom prst="rect">
            <a:avLst/>
          </a:prstGeom>
          <a:solidFill>
            <a:schemeClr val="tx2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ill Sans MT" panose="020B0502020104020203" pitchFamily="34" charset="0"/>
              </a:rPr>
              <a:t>Mission Director Promoting Sport as wellness Activity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033" y="6137578"/>
            <a:ext cx="3739486" cy="584775"/>
          </a:xfrm>
          <a:prstGeom prst="rect">
            <a:avLst/>
          </a:prstGeom>
          <a:solidFill>
            <a:schemeClr val="tx2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ill Sans MT" panose="020B0502020104020203" pitchFamily="34" charset="0"/>
              </a:rPr>
              <a:t>Morning meditation as part of Wellness  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6098908"/>
            <a:ext cx="3862316" cy="338554"/>
          </a:xfrm>
          <a:prstGeom prst="rect">
            <a:avLst/>
          </a:prstGeom>
          <a:solidFill>
            <a:schemeClr val="tx2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ill Sans MT" panose="020B0502020104020203" pitchFamily="34" charset="0"/>
              </a:rPr>
              <a:t>Badminton as wellness activity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79475" y="6151225"/>
            <a:ext cx="3725837" cy="584775"/>
          </a:xfrm>
          <a:prstGeom prst="rect">
            <a:avLst/>
          </a:prstGeom>
          <a:solidFill>
            <a:schemeClr val="tx2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ill Sans MT" panose="020B0502020104020203" pitchFamily="34" charset="0"/>
              </a:rPr>
              <a:t>Screening Hypertension through sport 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01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547"/>
            <a:ext cx="12192000" cy="706579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Regular Joint Supportive Supervision with State team and Jhpiego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82" y="858982"/>
            <a:ext cx="11707091" cy="2382980"/>
          </a:xfrm>
        </p:spPr>
        <p:txBody>
          <a:bodyPr/>
          <a:lstStyle/>
          <a:p>
            <a:r>
              <a:rPr lang="en-US" dirty="0" smtClean="0"/>
              <a:t>Some of the key finding results to key implementation-</a:t>
            </a:r>
          </a:p>
          <a:p>
            <a:pPr lvl="1"/>
            <a:r>
              <a:rPr lang="en-US" dirty="0" smtClean="0"/>
              <a:t> Developing CHOS weekly Schedule </a:t>
            </a:r>
          </a:p>
          <a:p>
            <a:pPr lvl="1"/>
            <a:r>
              <a:rPr lang="en-US" dirty="0" smtClean="0"/>
              <a:t>3 days </a:t>
            </a:r>
            <a:r>
              <a:rPr lang="en-US" dirty="0"/>
              <a:t>induction training for </a:t>
            </a:r>
            <a:r>
              <a:rPr lang="en-US" dirty="0" smtClean="0"/>
              <a:t>CHOs on various national Vertical program</a:t>
            </a:r>
          </a:p>
          <a:p>
            <a:pPr lvl="1"/>
            <a:r>
              <a:rPr lang="en-US" dirty="0" smtClean="0"/>
              <a:t>Ensuring quality of wellness room construction</a:t>
            </a:r>
          </a:p>
          <a:p>
            <a:pPr lvl="1"/>
            <a:r>
              <a:rPr lang="en-US" dirty="0" smtClean="0"/>
              <a:t>Continuous hands on support during the visit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0635493"/>
              </p:ext>
            </p:extLst>
          </p:nvPr>
        </p:nvGraphicFramePr>
        <p:xfrm>
          <a:off x="5846620" y="3239230"/>
          <a:ext cx="6317674" cy="33870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1827">
                  <a:extLst>
                    <a:ext uri="{9D8B030D-6E8A-4147-A177-3AD203B41FA5}">
                      <a16:colId xmlns:a16="http://schemas.microsoft.com/office/drawing/2014/main" val="1150967688"/>
                    </a:ext>
                  </a:extLst>
                </a:gridCol>
                <a:gridCol w="3158838">
                  <a:extLst>
                    <a:ext uri="{9D8B030D-6E8A-4147-A177-3AD203B41FA5}">
                      <a16:colId xmlns:a16="http://schemas.microsoft.com/office/drawing/2014/main" val="2167363537"/>
                    </a:ext>
                  </a:extLst>
                </a:gridCol>
                <a:gridCol w="1987009">
                  <a:extLst>
                    <a:ext uri="{9D8B030D-6E8A-4147-A177-3AD203B41FA5}">
                      <a16:colId xmlns:a16="http://schemas.microsoft.com/office/drawing/2014/main" val="1997676901"/>
                    </a:ext>
                  </a:extLst>
                </a:gridCol>
              </a:tblGrid>
              <a:tr h="2811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  <a:effectLst/>
                        </a:rPr>
                        <a:t>DAY</a:t>
                      </a:r>
                      <a:endParaRPr lang="en-US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  <a:effectLst/>
                        </a:rPr>
                        <a:t>09:00AM- 1:00 PM</a:t>
                      </a:r>
                      <a:endParaRPr lang="en-US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  <a:effectLst/>
                        </a:rPr>
                        <a:t>02:00- 4:00 PM</a:t>
                      </a:r>
                      <a:endParaRPr lang="en-US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054846"/>
                  </a:ext>
                </a:extLst>
              </a:tr>
              <a:tr h="488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70C0"/>
                          </a:solidFill>
                          <a:effectLst/>
                        </a:rPr>
                        <a:t>Monday</a:t>
                      </a:r>
                      <a:endParaRPr lang="en-US" sz="105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Regular OPD</a:t>
                      </a:r>
                      <a:endParaRPr lang="en-U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ARSH Clinic/Health Promotion activities</a:t>
                      </a:r>
                      <a:endParaRPr lang="en-U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8125667"/>
                  </a:ext>
                </a:extLst>
              </a:tr>
              <a:tr h="2984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  <a:effectLst/>
                        </a:rPr>
                        <a:t>Tuesday</a:t>
                      </a:r>
                      <a:endParaRPr lang="en-US" sz="1050" b="1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Regular OPD</a:t>
                      </a:r>
                      <a:endParaRPr lang="en-U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NCD Clinic at HWC</a:t>
                      </a:r>
                      <a:endParaRPr lang="en-US" sz="105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803748"/>
                  </a:ext>
                </a:extLst>
              </a:tr>
              <a:tr h="738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  <a:effectLst/>
                        </a:rPr>
                        <a:t>Wednesday</a:t>
                      </a:r>
                      <a:endParaRPr lang="en-US" sz="1050" b="1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Community Outreach –VHND, Palliative care, CBAC-NCD camp, Immunization day, School Health, Health Promotion activities, NHM Vertical Program activities etc.</a:t>
                      </a:r>
                      <a:endParaRPr lang="en-U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758143"/>
                  </a:ext>
                </a:extLst>
              </a:tr>
              <a:tr h="488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/>
                        </a:rPr>
                        <a:t>Thursday</a:t>
                      </a:r>
                      <a:endParaRPr lang="en-US" sz="105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OPD- Special focus on High Risk ANC/PNC and follow up</a:t>
                      </a:r>
                      <a:endParaRPr lang="en-U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Home visit</a:t>
                      </a:r>
                      <a:endParaRPr lang="en-U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67263"/>
                  </a:ext>
                </a:extLst>
              </a:tr>
              <a:tr h="488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/>
                        </a:rPr>
                        <a:t>Friday</a:t>
                      </a:r>
                      <a:endParaRPr lang="en-US" sz="105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Regular OPD</a:t>
                      </a:r>
                      <a:endParaRPr lang="en-US" sz="105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Review &amp; Coordination meeting</a:t>
                      </a:r>
                      <a:endParaRPr lang="en-U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912811"/>
                  </a:ext>
                </a:extLst>
              </a:tr>
              <a:tr h="4468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effectLst/>
                        </a:rPr>
                        <a:t>Saturday</a:t>
                      </a:r>
                      <a:endParaRPr lang="en-US" sz="105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Wellness activity</a:t>
                      </a:r>
                      <a:endParaRPr lang="en-U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657727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 bwMode="auto">
          <a:xfrm>
            <a:off x="0" y="2992589"/>
            <a:ext cx="5652655" cy="37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5089"/>
            <a:ext cx="5660358" cy="326967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5624955" y="2909460"/>
            <a:ext cx="6525491" cy="37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US" sz="2400" b="1" dirty="0" smtClean="0"/>
              <a:t>CHOs Weekly Schedule 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0" y="3325086"/>
            <a:ext cx="5694218" cy="484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Principal Director addressing </a:t>
            </a:r>
            <a:r>
              <a:rPr lang="en-US" b="1" dirty="0" smtClean="0">
                <a:solidFill>
                  <a:schemeClr val="tx1"/>
                </a:solidFill>
              </a:rPr>
              <a:t>CHOs during </a:t>
            </a:r>
            <a:r>
              <a:rPr lang="en-US" b="1" dirty="0">
                <a:solidFill>
                  <a:schemeClr val="tx1"/>
                </a:solidFill>
              </a:rPr>
              <a:t>3 days </a:t>
            </a:r>
            <a:r>
              <a:rPr lang="en-US" b="1" dirty="0" smtClean="0">
                <a:solidFill>
                  <a:schemeClr val="tx1"/>
                </a:solidFill>
              </a:rPr>
              <a:t>induction training 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40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30160"/>
            <a:ext cx="10972800" cy="1143000"/>
          </a:xfrm>
        </p:spPr>
        <p:txBody>
          <a:bodyPr/>
          <a:lstStyle/>
          <a:p>
            <a:r>
              <a:rPr lang="en-US" dirty="0" smtClean="0"/>
              <a:t>Certificate Course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39091"/>
            <a:ext cx="7107382" cy="5430982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Capacity: 30 each in each batch </a:t>
            </a:r>
          </a:p>
          <a:p>
            <a:pPr lvl="1"/>
            <a:r>
              <a:rPr lang="en-US" dirty="0" err="1" smtClean="0"/>
              <a:t>ToT</a:t>
            </a:r>
            <a:r>
              <a:rPr lang="en-US" dirty="0" smtClean="0"/>
              <a:t> </a:t>
            </a:r>
            <a:r>
              <a:rPr lang="en-US" dirty="0"/>
              <a:t>are conducted for counsellors before the course </a:t>
            </a:r>
            <a:r>
              <a:rPr lang="en-US" dirty="0" smtClean="0"/>
              <a:t>begins</a:t>
            </a:r>
          </a:p>
          <a:p>
            <a:pPr lvl="1"/>
            <a:r>
              <a:rPr lang="en-US" dirty="0"/>
              <a:t>Regular Mentoring Quality Assurance visit ( MQA) and Knowledge assessment Test (KAT) </a:t>
            </a:r>
            <a:r>
              <a:rPr lang="en-US" dirty="0" smtClean="0"/>
              <a:t>are conducted with </a:t>
            </a:r>
            <a:r>
              <a:rPr lang="en-US" dirty="0"/>
              <a:t>technical support from Jhpiego to ensure quality of training</a:t>
            </a:r>
          </a:p>
          <a:p>
            <a:pPr lvl="1"/>
            <a:r>
              <a:rPr lang="en-US" dirty="0" smtClean="0"/>
              <a:t>Till date, we have produce 95 CHOs ( 49 in first batch, 46 pass in second batch, final score card awaited) </a:t>
            </a:r>
          </a:p>
          <a:p>
            <a:pPr lvl="1"/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batch classes are going on </a:t>
            </a:r>
            <a:r>
              <a:rPr lang="en-US" dirty="0" smtClean="0"/>
              <a:t>now (total of 60)</a:t>
            </a:r>
          </a:p>
          <a:p>
            <a:pPr lvl="1"/>
            <a:r>
              <a:rPr lang="en-US" dirty="0" smtClean="0"/>
              <a:t>Master Rotation Plan(MRP,) Clinical Rotation Plan (CRP) </a:t>
            </a:r>
            <a:r>
              <a:rPr lang="en-US" dirty="0" smtClean="0"/>
              <a:t>are developed and strictly adhere to the schedule</a:t>
            </a:r>
          </a:p>
          <a:p>
            <a:pPr marL="800100" lvl="1" indent="-457200">
              <a:buAutoNum type="arabicPeriod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123709" y="1558640"/>
            <a:ext cx="46412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98210" y="72955"/>
            <a:ext cx="2774813" cy="49287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948" y="3893127"/>
            <a:ext cx="4876801" cy="365760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055062"/>
              </p:ext>
            </p:extLst>
          </p:nvPr>
        </p:nvGraphicFramePr>
        <p:xfrm>
          <a:off x="108448" y="1105864"/>
          <a:ext cx="5904416" cy="860986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952208">
                  <a:extLst>
                    <a:ext uri="{9D8B030D-6E8A-4147-A177-3AD203B41FA5}">
                      <a16:colId xmlns:a16="http://schemas.microsoft.com/office/drawing/2014/main" val="1591896425"/>
                    </a:ext>
                  </a:extLst>
                </a:gridCol>
                <a:gridCol w="2952208">
                  <a:extLst>
                    <a:ext uri="{9D8B030D-6E8A-4147-A177-3AD203B41FA5}">
                      <a16:colId xmlns:a16="http://schemas.microsoft.com/office/drawing/2014/main" val="2737066953"/>
                    </a:ext>
                  </a:extLst>
                </a:gridCol>
              </a:tblGrid>
              <a:tr h="32746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Gill Sans MT" panose="020B0502020104020203" pitchFamily="34" charset="0"/>
                        </a:rPr>
                        <a:t>Number of PSCs </a:t>
                      </a:r>
                      <a:endParaRPr lang="en-US" sz="200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985996"/>
                  </a:ext>
                </a:extLst>
              </a:tr>
              <a:tr h="46474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MT" panose="020B0502020104020203" pitchFamily="34" charset="0"/>
                        </a:rPr>
                        <a:t>Targeted=2</a:t>
                      </a:r>
                      <a:endParaRPr lang="en-US" sz="2000" dirty="0">
                        <a:latin typeface="Gill Sans MT" panose="020B05020201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MT" panose="020B0502020104020203" pitchFamily="34" charset="0"/>
                        </a:rPr>
                        <a:t>Operational=2</a:t>
                      </a:r>
                      <a:endParaRPr lang="en-US" sz="2000" dirty="0">
                        <a:latin typeface="Gill Sans MT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13980201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135092" y="942109"/>
            <a:ext cx="4890654" cy="374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Record neatly maintained at PSC </a:t>
            </a:r>
            <a:endParaRPr lang="en-US" sz="24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55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6290" y="-1"/>
            <a:ext cx="2022765" cy="123305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Glimpses at Program Study </a:t>
            </a:r>
            <a:r>
              <a:rPr lang="en-US" dirty="0"/>
              <a:t>C</a:t>
            </a:r>
            <a:r>
              <a:rPr lang="en-US" dirty="0" smtClean="0"/>
              <a:t>enter 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11" y="259383"/>
            <a:ext cx="4940968" cy="370572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327" y="0"/>
            <a:ext cx="4828673" cy="36215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31" y="3537284"/>
            <a:ext cx="4981074" cy="33207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71055" y="3158836"/>
            <a:ext cx="4807527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Conducting Knowledge assessment Test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5637" y="6429829"/>
            <a:ext cx="4940134" cy="428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ToT</a:t>
            </a:r>
            <a:r>
              <a:rPr lang="en-US" dirty="0" smtClean="0">
                <a:solidFill>
                  <a:schemeClr val="tx1"/>
                </a:solidFill>
              </a:rPr>
              <a:t> training for Counsellor with Jhpiego support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84473" y="3255818"/>
            <a:ext cx="4807527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IGNOU Director orientating the MLHP candidate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3633848"/>
            <a:ext cx="4673600" cy="35052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384473" y="6553200"/>
            <a:ext cx="4807527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Joint MQA visit-MD-NHM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4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70" name="Group 1"/>
          <p:cNvGrpSpPr>
            <a:grpSpLocks/>
          </p:cNvGrpSpPr>
          <p:nvPr/>
        </p:nvGrpSpPr>
        <p:grpSpPr bwMode="auto">
          <a:xfrm>
            <a:off x="360660" y="554182"/>
            <a:ext cx="11235588" cy="5396563"/>
            <a:chOff x="-809073" y="0"/>
            <a:chExt cx="22472238" cy="9672726"/>
          </a:xfrm>
        </p:grpSpPr>
        <p:sp>
          <p:nvSpPr>
            <p:cNvPr id="109601" name="Text Box 3"/>
            <p:cNvSpPr txBox="1">
              <a:spLocks/>
            </p:cNvSpPr>
            <p:nvPr/>
          </p:nvSpPr>
          <p:spPr bwMode="auto">
            <a:xfrm>
              <a:off x="15421042" y="1389743"/>
              <a:ext cx="6242123" cy="1636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25400" tIns="25400" rIns="25400" bIns="25400" anchor="ctr">
              <a:spAutoFit/>
            </a:bodyPr>
            <a:lstStyle/>
            <a:p>
              <a:pPr algn="ctr"/>
              <a:r>
                <a:rPr lang="en-US" sz="2800" b="1" dirty="0" smtClean="0">
                  <a:latin typeface="Gill Sans MT" panose="020B0502020104020203" pitchFamily="34" charset="0"/>
                </a:rPr>
                <a:t>Poor Health seeking Behavior</a:t>
              </a:r>
              <a:endParaRPr lang="en-US" sz="2800" b="1" dirty="0">
                <a:latin typeface="Gill Sans MT" panose="020B0502020104020203" pitchFamily="34" charset="0"/>
              </a:endParaRPr>
            </a:p>
          </p:txBody>
        </p:sp>
        <p:sp>
          <p:nvSpPr>
            <p:cNvPr id="109599" name="Text Box 6"/>
            <p:cNvSpPr txBox="1">
              <a:spLocks/>
            </p:cNvSpPr>
            <p:nvPr/>
          </p:nvSpPr>
          <p:spPr bwMode="auto">
            <a:xfrm>
              <a:off x="15450989" y="6425960"/>
              <a:ext cx="5878426" cy="2408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25400" tIns="25400" rIns="25400" bIns="25400" anchor="ctr">
              <a:spAutoFit/>
            </a:bodyPr>
            <a:lstStyle/>
            <a:p>
              <a:pPr algn="ctr"/>
              <a:r>
                <a:rPr lang="en-US" sz="2800" b="1" dirty="0" smtClean="0">
                  <a:latin typeface="Gill Sans MT" panose="020B0502020104020203" pitchFamily="34" charset="0"/>
                </a:rPr>
                <a:t>Frequent change of  </a:t>
              </a:r>
              <a:r>
                <a:rPr lang="en-US" sz="2800" b="1" dirty="0">
                  <a:latin typeface="Gill Sans MT" panose="020B0502020104020203" pitchFamily="34" charset="0"/>
                </a:rPr>
                <a:t>VHCs </a:t>
              </a:r>
              <a:r>
                <a:rPr lang="en-US" sz="2800" b="1" dirty="0" smtClean="0">
                  <a:latin typeface="Gill Sans MT" panose="020B0502020104020203" pitchFamily="34" charset="0"/>
                </a:rPr>
                <a:t>members</a:t>
              </a:r>
              <a:endParaRPr lang="en-US" altLang="en-US" sz="2800" b="1" dirty="0">
                <a:solidFill>
                  <a:srgbClr val="479EAF"/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573" name="Text Box 8"/>
            <p:cNvSpPr txBox="1">
              <a:spLocks/>
            </p:cNvSpPr>
            <p:nvPr/>
          </p:nvSpPr>
          <p:spPr bwMode="auto">
            <a:xfrm>
              <a:off x="-283510" y="1020138"/>
              <a:ext cx="6068643" cy="2408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25400" tIns="25400" rIns="25400" bIns="25400" anchor="ctr">
              <a:spAutoFit/>
            </a:bodyPr>
            <a:lstStyle/>
            <a:p>
              <a:pPr algn="ctr"/>
              <a:r>
                <a:rPr lang="en-US" sz="2800" b="1" dirty="0" smtClean="0">
                  <a:latin typeface="Gill Sans MT" panose="020B0502020104020203" pitchFamily="34" charset="0"/>
                </a:rPr>
                <a:t>Delayed </a:t>
              </a:r>
              <a:r>
                <a:rPr lang="en-US" sz="2800" b="1" dirty="0">
                  <a:latin typeface="Gill Sans MT" panose="020B0502020104020203" pitchFamily="34" charset="0"/>
                </a:rPr>
                <a:t>in fund transfer from State </a:t>
              </a:r>
              <a:r>
                <a:rPr lang="en-US" sz="2800" b="1" dirty="0" smtClean="0">
                  <a:latin typeface="Gill Sans MT" panose="020B0502020104020203" pitchFamily="34" charset="0"/>
                </a:rPr>
                <a:t>treasury</a:t>
              </a:r>
              <a:endParaRPr lang="en-US" sz="2800" b="1" dirty="0">
                <a:latin typeface="Gill Sans MT" panose="020B0502020104020203" pitchFamily="34" charset="0"/>
              </a:endParaRPr>
            </a:p>
          </p:txBody>
        </p:sp>
        <p:sp>
          <p:nvSpPr>
            <p:cNvPr id="109575" name="Text Box 10"/>
            <p:cNvSpPr txBox="1">
              <a:spLocks/>
            </p:cNvSpPr>
            <p:nvPr/>
          </p:nvSpPr>
          <p:spPr bwMode="auto">
            <a:xfrm>
              <a:off x="-809073" y="5446686"/>
              <a:ext cx="6594206" cy="3953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25400" tIns="25400" rIns="25400" bIns="25400" anchor="ctr">
              <a:spAutoFit/>
            </a:bodyPr>
            <a:lstStyle/>
            <a:p>
              <a:pPr algn="ctr"/>
              <a:r>
                <a:rPr lang="en-US" sz="2800" b="1" dirty="0" smtClean="0">
                  <a:latin typeface="Gill Sans MT" panose="020B0502020104020203" pitchFamily="34" charset="0"/>
                </a:rPr>
                <a:t>Allocation for Infrastructure is less to provide quality Infra in remote areas</a:t>
              </a:r>
            </a:p>
          </p:txBody>
        </p:sp>
        <p:grpSp>
          <p:nvGrpSpPr>
            <p:cNvPr id="109577" name="Group 12"/>
            <p:cNvGrpSpPr>
              <a:grpSpLocks/>
            </p:cNvGrpSpPr>
            <p:nvPr/>
          </p:nvGrpSpPr>
          <p:grpSpPr bwMode="auto">
            <a:xfrm>
              <a:off x="5819432" y="0"/>
              <a:ext cx="9683852" cy="9672726"/>
              <a:chOff x="0" y="0"/>
              <a:chExt cx="9683851" cy="9672726"/>
            </a:xfrm>
          </p:grpSpPr>
          <p:grpSp>
            <p:nvGrpSpPr>
              <p:cNvPr id="109578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9683851" cy="9672726"/>
                <a:chOff x="0" y="0"/>
                <a:chExt cx="9683851" cy="9672726"/>
              </a:xfrm>
            </p:grpSpPr>
            <p:grpSp>
              <p:nvGrpSpPr>
                <p:cNvPr id="109581" name="Group 1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683851" cy="9672726"/>
                  <a:chOff x="0" y="0"/>
                  <a:chExt cx="9683851" cy="9672726"/>
                </a:xfrm>
              </p:grpSpPr>
              <p:sp>
                <p:nvSpPr>
                  <p:cNvPr id="109586" name="Rectangle 15"/>
                  <p:cNvSpPr>
                    <a:spLocks/>
                  </p:cNvSpPr>
                  <p:nvPr/>
                </p:nvSpPr>
                <p:spPr bwMode="auto">
                  <a:xfrm rot="8100000">
                    <a:off x="1106050" y="5077374"/>
                    <a:ext cx="4043795" cy="2981450"/>
                  </a:xfrm>
                  <a:prstGeom prst="rect">
                    <a:avLst/>
                  </a:prstGeom>
                  <a:solidFill>
                    <a:srgbClr val="34769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4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  <p:sp>
                <p:nvSpPr>
                  <p:cNvPr id="109587" name="Rectangle 16"/>
                  <p:cNvSpPr>
                    <a:spLocks/>
                  </p:cNvSpPr>
                  <p:nvPr/>
                </p:nvSpPr>
                <p:spPr bwMode="auto">
                  <a:xfrm rot="2700000">
                    <a:off x="1004606" y="1669892"/>
                    <a:ext cx="4313432" cy="2981450"/>
                  </a:xfrm>
                  <a:prstGeom prst="rect">
                    <a:avLst/>
                  </a:prstGeom>
                  <a:solidFill>
                    <a:srgbClr val="5ECD9E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4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  <p:sp>
                <p:nvSpPr>
                  <p:cNvPr id="109588" name="Rectangle 17"/>
                  <p:cNvSpPr>
                    <a:spLocks/>
                  </p:cNvSpPr>
                  <p:nvPr/>
                </p:nvSpPr>
                <p:spPr bwMode="auto">
                  <a:xfrm rot="2700000">
                    <a:off x="4506112" y="5043999"/>
                    <a:ext cx="4058636" cy="2981449"/>
                  </a:xfrm>
                  <a:prstGeom prst="rect">
                    <a:avLst/>
                  </a:prstGeom>
                  <a:solidFill>
                    <a:srgbClr val="33728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4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  <p:sp>
                <p:nvSpPr>
                  <p:cNvPr id="3090" name="Oval 18"/>
                  <p:cNvSpPr>
                    <a:spLocks/>
                  </p:cNvSpPr>
                  <p:nvPr/>
                </p:nvSpPr>
                <p:spPr bwMode="auto">
                  <a:xfrm>
                    <a:off x="617" y="0"/>
                    <a:ext cx="3427574" cy="3429031"/>
                  </a:xfrm>
                  <a:prstGeom prst="ellipse">
                    <a:avLst/>
                  </a:prstGeom>
                  <a:solidFill>
                    <a:srgbClr val="67E1AB"/>
                  </a:solidFill>
                  <a:ln>
                    <a:noFill/>
                  </a:ln>
                  <a:effectLst>
                    <a:outerShdw blurRad="88900" dist="48562" dir="5400000" algn="ctr" rotWithShape="0">
                      <a:srgbClr val="000000">
                        <a:alpha val="45874"/>
                      </a:srgb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4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pPr>
                      <a:defRPr/>
                    </a:pPr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  <p:sp>
                <p:nvSpPr>
                  <p:cNvPr id="3091" name="Oval 19"/>
                  <p:cNvSpPr>
                    <a:spLocks/>
                  </p:cNvSpPr>
                  <p:nvPr/>
                </p:nvSpPr>
                <p:spPr bwMode="auto">
                  <a:xfrm>
                    <a:off x="222877" y="222252"/>
                    <a:ext cx="2984640" cy="298452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>
                    <a:outerShdw blurRad="114300" dist="48562" dir="5400000" algn="ctr" rotWithShape="0">
                      <a:srgbClr val="000000">
                        <a:alpha val="50000"/>
                      </a:srgb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4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pPr>
                      <a:defRPr/>
                    </a:pPr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  <p:sp>
                <p:nvSpPr>
                  <p:cNvPr id="3092" name="Oval 20"/>
                  <p:cNvSpPr>
                    <a:spLocks/>
                  </p:cNvSpPr>
                  <p:nvPr/>
                </p:nvSpPr>
                <p:spPr bwMode="auto">
                  <a:xfrm>
                    <a:off x="11731" y="6243695"/>
                    <a:ext cx="3427573" cy="3429031"/>
                  </a:xfrm>
                  <a:prstGeom prst="ellipse">
                    <a:avLst/>
                  </a:prstGeom>
                  <a:solidFill>
                    <a:srgbClr val="3E8DAE"/>
                  </a:solidFill>
                  <a:ln>
                    <a:noFill/>
                  </a:ln>
                  <a:effectLst>
                    <a:outerShdw blurRad="88900" dist="48562" dir="5400000" algn="ctr" rotWithShape="0">
                      <a:srgbClr val="000000">
                        <a:alpha val="45874"/>
                      </a:srgb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4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pPr>
                      <a:defRPr/>
                    </a:pPr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  <p:sp>
                <p:nvSpPr>
                  <p:cNvPr id="3093" name="Oval 21"/>
                  <p:cNvSpPr>
                    <a:spLocks/>
                  </p:cNvSpPr>
                  <p:nvPr/>
                </p:nvSpPr>
                <p:spPr bwMode="auto">
                  <a:xfrm>
                    <a:off x="233991" y="6465947"/>
                    <a:ext cx="2984640" cy="298452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>
                    <a:outerShdw blurRad="114300" dist="48562" dir="5400000" algn="ctr" rotWithShape="0">
                      <a:srgbClr val="000000">
                        <a:alpha val="50000"/>
                      </a:srgb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4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pPr>
                      <a:defRPr/>
                    </a:pPr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  <p:sp>
                <p:nvSpPr>
                  <p:cNvPr id="109593" name="Rectangle 22"/>
                  <p:cNvSpPr>
                    <a:spLocks/>
                  </p:cNvSpPr>
                  <p:nvPr/>
                </p:nvSpPr>
                <p:spPr bwMode="auto">
                  <a:xfrm rot="8100000">
                    <a:off x="4631714" y="1567614"/>
                    <a:ext cx="4043795" cy="2981449"/>
                  </a:xfrm>
                  <a:prstGeom prst="rect">
                    <a:avLst/>
                  </a:prstGeom>
                  <a:solidFill>
                    <a:srgbClr val="4DAB9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4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  <p:sp>
                <p:nvSpPr>
                  <p:cNvPr id="3095" name="Oval 23"/>
                  <p:cNvSpPr>
                    <a:spLocks/>
                  </p:cNvSpPr>
                  <p:nvPr/>
                </p:nvSpPr>
                <p:spPr bwMode="auto">
                  <a:xfrm>
                    <a:off x="6244548" y="6243695"/>
                    <a:ext cx="3427573" cy="3429031"/>
                  </a:xfrm>
                  <a:prstGeom prst="ellipse">
                    <a:avLst/>
                  </a:prstGeom>
                  <a:solidFill>
                    <a:srgbClr val="479EAF"/>
                  </a:solidFill>
                  <a:ln>
                    <a:noFill/>
                  </a:ln>
                  <a:effectLst>
                    <a:outerShdw blurRad="88900" dist="48562" dir="5400000" algn="ctr" rotWithShape="0">
                      <a:srgbClr val="000000">
                        <a:alpha val="45874"/>
                      </a:srgb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4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pPr>
                      <a:defRPr/>
                    </a:pPr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  <p:sp>
                <p:nvSpPr>
                  <p:cNvPr id="3096" name="Oval 24"/>
                  <p:cNvSpPr>
                    <a:spLocks/>
                  </p:cNvSpPr>
                  <p:nvPr/>
                </p:nvSpPr>
                <p:spPr bwMode="auto">
                  <a:xfrm>
                    <a:off x="6465221" y="6465947"/>
                    <a:ext cx="2984640" cy="298452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>
                    <a:outerShdw blurRad="114300" dist="48562" dir="5400000" algn="ctr" rotWithShape="0">
                      <a:srgbClr val="000000">
                        <a:alpha val="50000"/>
                      </a:srgb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4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pPr>
                      <a:defRPr/>
                    </a:pPr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  <p:sp>
                <p:nvSpPr>
                  <p:cNvPr id="3097" name="Oval 25"/>
                  <p:cNvSpPr>
                    <a:spLocks/>
                  </p:cNvSpPr>
                  <p:nvPr/>
                </p:nvSpPr>
                <p:spPr bwMode="auto">
                  <a:xfrm>
                    <a:off x="6255661" y="0"/>
                    <a:ext cx="3427574" cy="3429031"/>
                  </a:xfrm>
                  <a:prstGeom prst="ellipse">
                    <a:avLst/>
                  </a:prstGeom>
                  <a:solidFill>
                    <a:srgbClr val="57BEAD"/>
                  </a:solidFill>
                  <a:ln>
                    <a:noFill/>
                  </a:ln>
                  <a:effectLst>
                    <a:outerShdw blurRad="88900" dist="48562" dir="5400000" algn="ctr" rotWithShape="0">
                      <a:srgbClr val="000000">
                        <a:alpha val="45874"/>
                      </a:srgb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4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pPr>
                      <a:defRPr/>
                    </a:pPr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  <p:sp>
                <p:nvSpPr>
                  <p:cNvPr id="3098" name="Oval 26"/>
                  <p:cNvSpPr>
                    <a:spLocks/>
                  </p:cNvSpPr>
                  <p:nvPr/>
                </p:nvSpPr>
                <p:spPr bwMode="auto">
                  <a:xfrm>
                    <a:off x="6476334" y="222252"/>
                    <a:ext cx="2984640" cy="298452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>
                    <a:outerShdw blurRad="114300" dist="48562" dir="5400000" algn="ctr" rotWithShape="0">
                      <a:srgbClr val="000000">
                        <a:alpha val="50000"/>
                      </a:srgb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4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pPr>
                      <a:defRPr/>
                    </a:pPr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  <p:sp>
                <p:nvSpPr>
                  <p:cNvPr id="3099" name="AutoShape 27"/>
                  <p:cNvSpPr>
                    <a:spLocks/>
                  </p:cNvSpPr>
                  <p:nvPr/>
                </p:nvSpPr>
                <p:spPr bwMode="auto">
                  <a:xfrm rot="2700000">
                    <a:off x="3023429" y="2993983"/>
                    <a:ext cx="3673508" cy="3673648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285" y="0"/>
                        </a:moveTo>
                        <a:lnTo>
                          <a:pt x="19315" y="0"/>
                        </a:lnTo>
                        <a:cubicBezTo>
                          <a:pt x="19643" y="0"/>
                          <a:pt x="19890" y="0"/>
                          <a:pt x="20099" y="14"/>
                        </a:cubicBezTo>
                        <a:cubicBezTo>
                          <a:pt x="20308" y="28"/>
                          <a:pt x="20479" y="56"/>
                          <a:pt x="20656" y="112"/>
                        </a:cubicBezTo>
                        <a:cubicBezTo>
                          <a:pt x="20849" y="182"/>
                          <a:pt x="21022" y="294"/>
                          <a:pt x="21164" y="436"/>
                        </a:cubicBezTo>
                        <a:cubicBezTo>
                          <a:pt x="21306" y="578"/>
                          <a:pt x="21418" y="751"/>
                          <a:pt x="21488" y="944"/>
                        </a:cubicBezTo>
                        <a:cubicBezTo>
                          <a:pt x="21544" y="1121"/>
                          <a:pt x="21572" y="1292"/>
                          <a:pt x="21586" y="1502"/>
                        </a:cubicBezTo>
                        <a:cubicBezTo>
                          <a:pt x="21600" y="1713"/>
                          <a:pt x="21600" y="1962"/>
                          <a:pt x="21600" y="2295"/>
                        </a:cubicBezTo>
                        <a:cubicBezTo>
                          <a:pt x="21600" y="5132"/>
                          <a:pt x="21600" y="7968"/>
                          <a:pt x="21600" y="10805"/>
                        </a:cubicBezTo>
                        <a:cubicBezTo>
                          <a:pt x="21600" y="13642"/>
                          <a:pt x="21600" y="16478"/>
                          <a:pt x="21600" y="19315"/>
                        </a:cubicBezTo>
                        <a:cubicBezTo>
                          <a:pt x="21600" y="19643"/>
                          <a:pt x="21600" y="19890"/>
                          <a:pt x="21586" y="20099"/>
                        </a:cubicBezTo>
                        <a:cubicBezTo>
                          <a:pt x="21572" y="20308"/>
                          <a:pt x="21544" y="20479"/>
                          <a:pt x="21488" y="20656"/>
                        </a:cubicBezTo>
                        <a:cubicBezTo>
                          <a:pt x="21418" y="20849"/>
                          <a:pt x="21306" y="21022"/>
                          <a:pt x="21164" y="21164"/>
                        </a:cubicBezTo>
                        <a:cubicBezTo>
                          <a:pt x="21022" y="21306"/>
                          <a:pt x="20849" y="21418"/>
                          <a:pt x="20656" y="21488"/>
                        </a:cubicBezTo>
                        <a:cubicBezTo>
                          <a:pt x="20479" y="21544"/>
                          <a:pt x="20308" y="21572"/>
                          <a:pt x="20098" y="21586"/>
                        </a:cubicBezTo>
                        <a:cubicBezTo>
                          <a:pt x="19887" y="21600"/>
                          <a:pt x="19638" y="21600"/>
                          <a:pt x="19305" y="21600"/>
                        </a:cubicBezTo>
                        <a:lnTo>
                          <a:pt x="2285" y="21600"/>
                        </a:lnTo>
                        <a:cubicBezTo>
                          <a:pt x="1957" y="21600"/>
                          <a:pt x="1710" y="21600"/>
                          <a:pt x="1501" y="21586"/>
                        </a:cubicBezTo>
                        <a:cubicBezTo>
                          <a:pt x="1292" y="21572"/>
                          <a:pt x="1121" y="21544"/>
                          <a:pt x="944" y="21488"/>
                        </a:cubicBezTo>
                        <a:cubicBezTo>
                          <a:pt x="751" y="21418"/>
                          <a:pt x="578" y="21306"/>
                          <a:pt x="436" y="21164"/>
                        </a:cubicBezTo>
                        <a:cubicBezTo>
                          <a:pt x="294" y="21022"/>
                          <a:pt x="182" y="20849"/>
                          <a:pt x="112" y="20656"/>
                        </a:cubicBezTo>
                        <a:cubicBezTo>
                          <a:pt x="56" y="20479"/>
                          <a:pt x="28" y="20308"/>
                          <a:pt x="14" y="20098"/>
                        </a:cubicBezTo>
                        <a:cubicBezTo>
                          <a:pt x="0" y="19887"/>
                          <a:pt x="0" y="19638"/>
                          <a:pt x="0" y="19305"/>
                        </a:cubicBezTo>
                        <a:cubicBezTo>
                          <a:pt x="0" y="16468"/>
                          <a:pt x="0" y="13632"/>
                          <a:pt x="0" y="10795"/>
                        </a:cubicBezTo>
                        <a:cubicBezTo>
                          <a:pt x="0" y="7958"/>
                          <a:pt x="0" y="5122"/>
                          <a:pt x="0" y="2285"/>
                        </a:cubicBezTo>
                        <a:cubicBezTo>
                          <a:pt x="0" y="1957"/>
                          <a:pt x="0" y="1710"/>
                          <a:pt x="14" y="1501"/>
                        </a:cubicBezTo>
                        <a:cubicBezTo>
                          <a:pt x="28" y="1292"/>
                          <a:pt x="56" y="1121"/>
                          <a:pt x="112" y="944"/>
                        </a:cubicBezTo>
                        <a:cubicBezTo>
                          <a:pt x="182" y="751"/>
                          <a:pt x="294" y="578"/>
                          <a:pt x="436" y="436"/>
                        </a:cubicBezTo>
                        <a:cubicBezTo>
                          <a:pt x="578" y="294"/>
                          <a:pt x="751" y="182"/>
                          <a:pt x="944" y="112"/>
                        </a:cubicBezTo>
                        <a:cubicBezTo>
                          <a:pt x="1121" y="56"/>
                          <a:pt x="1292" y="28"/>
                          <a:pt x="1502" y="14"/>
                        </a:cubicBezTo>
                        <a:cubicBezTo>
                          <a:pt x="1713" y="0"/>
                          <a:pt x="1962" y="0"/>
                          <a:pt x="2295" y="0"/>
                        </a:cubicBezTo>
                        <a:lnTo>
                          <a:pt x="2285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>
                    <a:outerShdw blurRad="165100" dist="25400" dir="5400000" algn="ctr" rotWithShape="0">
                      <a:srgbClr val="000000">
                        <a:alpha val="50000"/>
                      </a:srgbClr>
                    </a:outerShdw>
                  </a:effectLst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4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lIns="25400" tIns="25400" rIns="25400" bIns="25400" anchor="ctr"/>
                  <a:lstStyle/>
                  <a:p>
                    <a:pPr>
                      <a:defRPr/>
                    </a:pPr>
                    <a:endParaRPr lang="en-US" altLang="en-US" sz="1600">
                      <a:solidFill>
                        <a:srgbClr val="FFFFFF"/>
                      </a:solidFill>
                      <a:latin typeface="Gill Sans MT" panose="020B0502020104020203" pitchFamily="34" charset="0"/>
                      <a:ea typeface="Helvetica Light"/>
                      <a:cs typeface="Helvetica Light"/>
                      <a:sym typeface="Helvetica Light"/>
                    </a:endParaRPr>
                  </a:p>
                </p:txBody>
              </p:sp>
            </p:grpSp>
            <p:sp>
              <p:nvSpPr>
                <p:cNvPr id="109582" name="AutoShape 28"/>
                <p:cNvSpPr>
                  <a:spLocks/>
                </p:cNvSpPr>
                <p:nvPr/>
              </p:nvSpPr>
              <p:spPr bwMode="auto">
                <a:xfrm>
                  <a:off x="1419224" y="7630405"/>
                  <a:ext cx="667206" cy="641093"/>
                </a:xfrm>
                <a:custGeom>
                  <a:avLst/>
                  <a:gdLst>
                    <a:gd name="T0" fmla="*/ 333603 w 21600"/>
                    <a:gd name="T1" fmla="*/ 320547 h 21600"/>
                    <a:gd name="T2" fmla="*/ 333603 w 21600"/>
                    <a:gd name="T3" fmla="*/ 320547 h 21600"/>
                    <a:gd name="T4" fmla="*/ 333603 w 21600"/>
                    <a:gd name="T5" fmla="*/ 320547 h 21600"/>
                    <a:gd name="T6" fmla="*/ 333603 w 21600"/>
                    <a:gd name="T7" fmla="*/ 320547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5696" y="1840"/>
                      </a:moveTo>
                      <a:lnTo>
                        <a:pt x="4320" y="200"/>
                      </a:lnTo>
                      <a:cubicBezTo>
                        <a:pt x="1950" y="2280"/>
                        <a:pt x="191" y="5360"/>
                        <a:pt x="0" y="8640"/>
                      </a:cubicBezTo>
                      <a:lnTo>
                        <a:pt x="2141" y="8640"/>
                      </a:lnTo>
                      <a:cubicBezTo>
                        <a:pt x="2332" y="5760"/>
                        <a:pt x="3517" y="3280"/>
                        <a:pt x="5696" y="1840"/>
                      </a:cubicBezTo>
                      <a:close/>
                      <a:moveTo>
                        <a:pt x="19650" y="8640"/>
                      </a:moveTo>
                      <a:lnTo>
                        <a:pt x="21600" y="8640"/>
                      </a:lnTo>
                      <a:cubicBezTo>
                        <a:pt x="21409" y="5360"/>
                        <a:pt x="19841" y="2280"/>
                        <a:pt x="17471" y="200"/>
                      </a:cubicBezTo>
                      <a:lnTo>
                        <a:pt x="15904" y="1840"/>
                      </a:lnTo>
                      <a:cubicBezTo>
                        <a:pt x="18045" y="3280"/>
                        <a:pt x="19421" y="5760"/>
                        <a:pt x="19650" y="8640"/>
                      </a:cubicBezTo>
                      <a:close/>
                      <a:moveTo>
                        <a:pt x="17471" y="9240"/>
                      </a:moveTo>
                      <a:cubicBezTo>
                        <a:pt x="17471" y="5960"/>
                        <a:pt x="15330" y="3280"/>
                        <a:pt x="12348" y="2480"/>
                      </a:cubicBezTo>
                      <a:lnTo>
                        <a:pt x="12348" y="1640"/>
                      </a:lnTo>
                      <a:cubicBezTo>
                        <a:pt x="12348" y="840"/>
                        <a:pt x="11584" y="0"/>
                        <a:pt x="10781" y="0"/>
                      </a:cubicBezTo>
                      <a:cubicBezTo>
                        <a:pt x="10016" y="0"/>
                        <a:pt x="9213" y="840"/>
                        <a:pt x="9213" y="1640"/>
                      </a:cubicBezTo>
                      <a:lnTo>
                        <a:pt x="9213" y="2480"/>
                      </a:lnTo>
                      <a:cubicBezTo>
                        <a:pt x="6270" y="3280"/>
                        <a:pt x="4129" y="5960"/>
                        <a:pt x="4129" y="9240"/>
                      </a:cubicBezTo>
                      <a:lnTo>
                        <a:pt x="4129" y="15200"/>
                      </a:lnTo>
                      <a:lnTo>
                        <a:pt x="2141" y="17280"/>
                      </a:lnTo>
                      <a:lnTo>
                        <a:pt x="2141" y="18280"/>
                      </a:lnTo>
                      <a:lnTo>
                        <a:pt x="19650" y="18280"/>
                      </a:lnTo>
                      <a:lnTo>
                        <a:pt x="19650" y="17280"/>
                      </a:lnTo>
                      <a:lnTo>
                        <a:pt x="17471" y="15200"/>
                      </a:lnTo>
                      <a:lnTo>
                        <a:pt x="17471" y="9240"/>
                      </a:lnTo>
                      <a:close/>
                      <a:moveTo>
                        <a:pt x="10781" y="21600"/>
                      </a:moveTo>
                      <a:lnTo>
                        <a:pt x="11201" y="21600"/>
                      </a:lnTo>
                      <a:cubicBezTo>
                        <a:pt x="11966" y="21400"/>
                        <a:pt x="12348" y="20960"/>
                        <a:pt x="12769" y="20360"/>
                      </a:cubicBezTo>
                      <a:cubicBezTo>
                        <a:pt x="12769" y="20160"/>
                        <a:pt x="12960" y="19720"/>
                        <a:pt x="12960" y="19520"/>
                      </a:cubicBezTo>
                      <a:lnTo>
                        <a:pt x="8831" y="19520"/>
                      </a:lnTo>
                      <a:cubicBezTo>
                        <a:pt x="8831" y="20560"/>
                        <a:pt x="9634" y="21600"/>
                        <a:pt x="10781" y="21600"/>
                      </a:cubicBezTo>
                      <a:close/>
                    </a:path>
                  </a:pathLst>
                </a:custGeom>
                <a:solidFill>
                  <a:srgbClr val="A6AAA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22860" rIns="22860" anchor="ctr"/>
                <a:lstStyle/>
                <a:p>
                  <a:endParaRPr lang="en-IN" sz="9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09583" name="AutoShape 29"/>
                <p:cNvSpPr>
                  <a:spLocks/>
                </p:cNvSpPr>
                <p:nvPr/>
              </p:nvSpPr>
              <p:spPr bwMode="auto">
                <a:xfrm>
                  <a:off x="7612215" y="1366503"/>
                  <a:ext cx="743895" cy="615999"/>
                </a:xfrm>
                <a:custGeom>
                  <a:avLst/>
                  <a:gdLst>
                    <a:gd name="T0" fmla="*/ 371948 w 21600"/>
                    <a:gd name="T1" fmla="*/ 308000 h 21600"/>
                    <a:gd name="T2" fmla="*/ 371948 w 21600"/>
                    <a:gd name="T3" fmla="*/ 308000 h 21600"/>
                    <a:gd name="T4" fmla="*/ 371948 w 21600"/>
                    <a:gd name="T5" fmla="*/ 308000 h 21600"/>
                    <a:gd name="T6" fmla="*/ 371948 w 21600"/>
                    <a:gd name="T7" fmla="*/ 30800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3947" y="12280"/>
                      </a:moveTo>
                      <a:lnTo>
                        <a:pt x="3947" y="17050"/>
                      </a:lnTo>
                      <a:lnTo>
                        <a:pt x="10709" y="21600"/>
                      </a:lnTo>
                      <a:lnTo>
                        <a:pt x="17653" y="17050"/>
                      </a:lnTo>
                      <a:lnTo>
                        <a:pt x="17653" y="12280"/>
                      </a:lnTo>
                      <a:lnTo>
                        <a:pt x="10709" y="16829"/>
                      </a:lnTo>
                      <a:lnTo>
                        <a:pt x="3947" y="12280"/>
                      </a:lnTo>
                      <a:close/>
                      <a:moveTo>
                        <a:pt x="10709" y="0"/>
                      </a:moveTo>
                      <a:lnTo>
                        <a:pt x="0" y="7288"/>
                      </a:lnTo>
                      <a:lnTo>
                        <a:pt x="10709" y="14312"/>
                      </a:lnTo>
                      <a:lnTo>
                        <a:pt x="19553" y="8658"/>
                      </a:lnTo>
                      <a:lnTo>
                        <a:pt x="19553" y="16829"/>
                      </a:lnTo>
                      <a:lnTo>
                        <a:pt x="21600" y="16829"/>
                      </a:lnTo>
                      <a:lnTo>
                        <a:pt x="21600" y="7288"/>
                      </a:lnTo>
                      <a:lnTo>
                        <a:pt x="10709" y="0"/>
                      </a:lnTo>
                      <a:close/>
                    </a:path>
                  </a:pathLst>
                </a:custGeom>
                <a:solidFill>
                  <a:srgbClr val="A6AAA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22860" rIns="22860" anchor="ctr"/>
                <a:lstStyle/>
                <a:p>
                  <a:endParaRPr lang="en-IN" sz="9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09584" name="AutoShape 30"/>
                <p:cNvSpPr>
                  <a:spLocks/>
                </p:cNvSpPr>
                <p:nvPr/>
              </p:nvSpPr>
              <p:spPr bwMode="auto">
                <a:xfrm>
                  <a:off x="7705376" y="7641936"/>
                  <a:ext cx="557572" cy="618032"/>
                </a:xfrm>
                <a:custGeom>
                  <a:avLst/>
                  <a:gdLst>
                    <a:gd name="T0" fmla="*/ 278786 w 21600"/>
                    <a:gd name="T1" fmla="*/ 309016 h 21600"/>
                    <a:gd name="T2" fmla="*/ 278786 w 21600"/>
                    <a:gd name="T3" fmla="*/ 309016 h 21600"/>
                    <a:gd name="T4" fmla="*/ 278786 w 21600"/>
                    <a:gd name="T5" fmla="*/ 309016 h 21600"/>
                    <a:gd name="T6" fmla="*/ 278786 w 21600"/>
                    <a:gd name="T7" fmla="*/ 309016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16" y="0"/>
                      </a:moveTo>
                      <a:cubicBezTo>
                        <a:pt x="12191" y="0"/>
                        <a:pt x="13348" y="932"/>
                        <a:pt x="13348" y="2089"/>
                      </a:cubicBezTo>
                      <a:cubicBezTo>
                        <a:pt x="13348" y="3219"/>
                        <a:pt x="12066" y="4348"/>
                        <a:pt x="10816" y="4348"/>
                      </a:cubicBezTo>
                      <a:cubicBezTo>
                        <a:pt x="9534" y="4348"/>
                        <a:pt x="8502" y="3219"/>
                        <a:pt x="8502" y="2089"/>
                      </a:cubicBezTo>
                      <a:cubicBezTo>
                        <a:pt x="8502" y="932"/>
                        <a:pt x="9659" y="0"/>
                        <a:pt x="10816" y="0"/>
                      </a:cubicBezTo>
                      <a:close/>
                      <a:moveTo>
                        <a:pt x="21600" y="7482"/>
                      </a:moveTo>
                      <a:lnTo>
                        <a:pt x="14473" y="7482"/>
                      </a:lnTo>
                      <a:lnTo>
                        <a:pt x="14473" y="21600"/>
                      </a:lnTo>
                      <a:lnTo>
                        <a:pt x="12191" y="21600"/>
                      </a:lnTo>
                      <a:lnTo>
                        <a:pt x="12191" y="15162"/>
                      </a:lnTo>
                      <a:lnTo>
                        <a:pt x="9659" y="15162"/>
                      </a:lnTo>
                      <a:lnTo>
                        <a:pt x="9659" y="21600"/>
                      </a:lnTo>
                      <a:lnTo>
                        <a:pt x="7346" y="21600"/>
                      </a:lnTo>
                      <a:lnTo>
                        <a:pt x="7346" y="7482"/>
                      </a:lnTo>
                      <a:lnTo>
                        <a:pt x="0" y="7482"/>
                      </a:lnTo>
                      <a:lnTo>
                        <a:pt x="0" y="5393"/>
                      </a:lnTo>
                      <a:lnTo>
                        <a:pt x="21600" y="5393"/>
                      </a:lnTo>
                      <a:lnTo>
                        <a:pt x="21600" y="7482"/>
                      </a:lnTo>
                      <a:close/>
                    </a:path>
                  </a:pathLst>
                </a:custGeom>
                <a:solidFill>
                  <a:srgbClr val="A6AAA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22860" rIns="22860" anchor="ctr"/>
                <a:lstStyle/>
                <a:p>
                  <a:endParaRPr lang="en-IN" sz="9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09585" name="AutoShape 31"/>
                <p:cNvSpPr>
                  <a:spLocks/>
                </p:cNvSpPr>
                <p:nvPr/>
              </p:nvSpPr>
              <p:spPr bwMode="auto">
                <a:xfrm>
                  <a:off x="1399060" y="1322647"/>
                  <a:ext cx="640786" cy="588477"/>
                </a:xfrm>
                <a:custGeom>
                  <a:avLst/>
                  <a:gdLst>
                    <a:gd name="T0" fmla="*/ 320393 w 21600"/>
                    <a:gd name="T1" fmla="*/ 294239 h 21600"/>
                    <a:gd name="T2" fmla="*/ 320393 w 21600"/>
                    <a:gd name="T3" fmla="*/ 294239 h 21600"/>
                    <a:gd name="T4" fmla="*/ 320393 w 21600"/>
                    <a:gd name="T5" fmla="*/ 294239 h 21600"/>
                    <a:gd name="T6" fmla="*/ 320393 w 21600"/>
                    <a:gd name="T7" fmla="*/ 294239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3950" y="21600"/>
                      </a:lnTo>
                      <a:lnTo>
                        <a:pt x="3950" y="8656"/>
                      </a:lnTo>
                      <a:lnTo>
                        <a:pt x="0" y="8656"/>
                      </a:lnTo>
                      <a:lnTo>
                        <a:pt x="0" y="21600"/>
                      </a:lnTo>
                      <a:close/>
                      <a:moveTo>
                        <a:pt x="21600" y="9649"/>
                      </a:moveTo>
                      <a:cubicBezTo>
                        <a:pt x="21600" y="8418"/>
                        <a:pt x="20658" y="7624"/>
                        <a:pt x="19534" y="7624"/>
                      </a:cubicBezTo>
                      <a:lnTo>
                        <a:pt x="13337" y="7624"/>
                      </a:lnTo>
                      <a:lnTo>
                        <a:pt x="14460" y="2462"/>
                      </a:lnTo>
                      <a:lnTo>
                        <a:pt x="14460" y="2263"/>
                      </a:lnTo>
                      <a:cubicBezTo>
                        <a:pt x="14460" y="1826"/>
                        <a:pt x="14279" y="1429"/>
                        <a:pt x="14098" y="1032"/>
                      </a:cubicBezTo>
                      <a:lnTo>
                        <a:pt x="12974" y="0"/>
                      </a:lnTo>
                      <a:lnTo>
                        <a:pt x="6379" y="6988"/>
                      </a:lnTo>
                      <a:cubicBezTo>
                        <a:pt x="6016" y="7385"/>
                        <a:pt x="5835" y="8021"/>
                        <a:pt x="5835" y="8656"/>
                      </a:cubicBezTo>
                      <a:lnTo>
                        <a:pt x="5835" y="19337"/>
                      </a:lnTo>
                      <a:cubicBezTo>
                        <a:pt x="5835" y="20568"/>
                        <a:pt x="6777" y="21600"/>
                        <a:pt x="7901" y="21600"/>
                      </a:cubicBezTo>
                      <a:lnTo>
                        <a:pt x="16707" y="21600"/>
                      </a:lnTo>
                      <a:cubicBezTo>
                        <a:pt x="17468" y="21600"/>
                        <a:pt x="18230" y="21004"/>
                        <a:pt x="18411" y="20171"/>
                      </a:cubicBezTo>
                      <a:lnTo>
                        <a:pt x="21419" y="12547"/>
                      </a:lnTo>
                      <a:cubicBezTo>
                        <a:pt x="21419" y="12349"/>
                        <a:pt x="21419" y="12150"/>
                        <a:pt x="21419" y="11713"/>
                      </a:cubicBezTo>
                      <a:lnTo>
                        <a:pt x="21419" y="9649"/>
                      </a:lnTo>
                      <a:lnTo>
                        <a:pt x="21600" y="9649"/>
                      </a:lnTo>
                      <a:close/>
                    </a:path>
                  </a:pathLst>
                </a:custGeom>
                <a:solidFill>
                  <a:srgbClr val="A6AAA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22860" rIns="22860" anchor="ctr"/>
                <a:lstStyle/>
                <a:p>
                  <a:endParaRPr lang="en-IN" sz="900">
                    <a:latin typeface="Gill Sans MT" panose="020B0502020104020203" pitchFamily="34" charset="0"/>
                  </a:endParaRPr>
                </a:p>
              </p:txBody>
            </p:sp>
          </p:grpSp>
          <p:sp>
            <p:nvSpPr>
              <p:cNvPr id="109580" name="Text Box 33"/>
              <p:cNvSpPr txBox="1">
                <a:spLocks/>
              </p:cNvSpPr>
              <p:nvPr/>
            </p:nvSpPr>
            <p:spPr bwMode="auto">
              <a:xfrm>
                <a:off x="2709021" y="4199702"/>
                <a:ext cx="4627633" cy="17371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/>
              <a:lstStyle/>
              <a:p>
                <a:r>
                  <a:rPr lang="en-US" altLang="en-US" sz="3200" b="1" dirty="0" smtClean="0">
                    <a:solidFill>
                      <a:srgbClr val="53585F"/>
                    </a:solidFill>
                    <a:latin typeface="Gill Sans MT" panose="020B0502020104020203" pitchFamily="34" charset="0"/>
                    <a:cs typeface="Arial" panose="020B0604020202020204" pitchFamily="34" charset="0"/>
                  </a:rPr>
                  <a:t>Challenges </a:t>
                </a:r>
                <a:endParaRPr lang="en-US" altLang="en-US" sz="3200" b="1" dirty="0">
                  <a:solidFill>
                    <a:srgbClr val="53585F"/>
                  </a:solidFill>
                  <a:latin typeface="Gill Sans MT" panose="020B0502020104020203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03689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Strong Community Engagement:  VHCs constructed HWCs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10912211" cy="639762"/>
          </a:xfrm>
        </p:spPr>
        <p:txBody>
          <a:bodyPr/>
          <a:lstStyle/>
          <a:p>
            <a:pPr algn="ctr"/>
            <a:r>
              <a:rPr lang="en-US" sz="4400" dirty="0" smtClean="0"/>
              <a:t>Thank you!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609600" y="6212356"/>
            <a:ext cx="10972800" cy="64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endParaRPr lang="en-US" altLang="en-US" sz="4800" b="1" dirty="0"/>
          </a:p>
        </p:txBody>
      </p:sp>
      <p:pic>
        <p:nvPicPr>
          <p:cNvPr id="10" name="Picture 6"/>
          <p:cNvPicPr>
            <a:picLocks noGrp="1" noChangeAspect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4" b="12522"/>
          <a:stretch/>
        </p:blipFill>
        <p:spPr bwMode="auto">
          <a:xfrm>
            <a:off x="6193373" y="2598234"/>
            <a:ext cx="5328438" cy="306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2598235"/>
            <a:ext cx="5452811" cy="3067206"/>
          </a:xfrm>
        </p:spPr>
      </p:pic>
    </p:spTree>
    <p:extLst>
      <p:ext uri="{BB962C8B-B14F-4D97-AF65-F5344CB8AC3E}">
        <p14:creationId xmlns:p14="http://schemas.microsoft.com/office/powerpoint/2010/main" val="254116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CSP Malawi Country Program Review_2015.03.04">
  <a:themeElements>
    <a:clrScheme name="MCSP">
      <a:dk1>
        <a:srgbClr val="000000"/>
      </a:dk1>
      <a:lt1>
        <a:srgbClr val="777777"/>
      </a:lt1>
      <a:dk2>
        <a:srgbClr val="002A6C"/>
      </a:dk2>
      <a:lt2>
        <a:srgbClr val="9DBFE5"/>
      </a:lt2>
      <a:accent1>
        <a:srgbClr val="CA535C"/>
      </a:accent1>
      <a:accent2>
        <a:srgbClr val="FAC684"/>
      </a:accent2>
      <a:accent3>
        <a:srgbClr val="D5B4E4"/>
      </a:accent3>
      <a:accent4>
        <a:srgbClr val="002A6C"/>
      </a:accent4>
      <a:accent5>
        <a:srgbClr val="9DBFE5"/>
      </a:accent5>
      <a:accent6>
        <a:srgbClr val="CA535C"/>
      </a:accent6>
      <a:hlink>
        <a:srgbClr val="777777"/>
      </a:hlink>
      <a:folHlink>
        <a:srgbClr val="FAC6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PS_PowerPoint_Template [Read-Only]" id="{B58D1E27-2DEB-4557-9BF1-41BFB293ADDD}" vid="{2D3C5F4A-FD82-47F1-A5FE-AEF3A3D978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2545</TotalTime>
  <Words>877</Words>
  <Application>Microsoft Office PowerPoint</Application>
  <PresentationFormat>Widescreen</PresentationFormat>
  <Paragraphs>191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Gill Sans MT</vt:lpstr>
      <vt:lpstr>Helvetica Light</vt:lpstr>
      <vt:lpstr>Times New Roman</vt:lpstr>
      <vt:lpstr>MCSP Malawi Country Program Review_2015.03.04</vt:lpstr>
      <vt:lpstr>Joining hands with Community for Quality Health Services at Health and Wellness Centers   By: Dr. Kevichusa Medikhru MD NHM Nagaland</vt:lpstr>
      <vt:lpstr>Background</vt:lpstr>
      <vt:lpstr>PowerPoint Presentation</vt:lpstr>
      <vt:lpstr>Institutionalization</vt:lpstr>
      <vt:lpstr>Regular Sensitization on CPHC concept</vt:lpstr>
      <vt:lpstr>PowerPoint Presentation</vt:lpstr>
      <vt:lpstr>Results</vt:lpstr>
      <vt:lpstr>HWCs constructed by VHCs </vt:lpstr>
      <vt:lpstr>PowerPoint Presentation</vt:lpstr>
      <vt:lpstr>Key Achievements </vt:lpstr>
      <vt:lpstr>VHND strengthening</vt:lpstr>
      <vt:lpstr>Strengthening CPHC services through HWCs</vt:lpstr>
      <vt:lpstr>Wellness activities at HWCs  </vt:lpstr>
      <vt:lpstr>PowerPoint Presentation</vt:lpstr>
      <vt:lpstr>Regular Joint Supportive Supervision with State team and Jhpiego</vt:lpstr>
      <vt:lpstr>Certificate Course </vt:lpstr>
      <vt:lpstr>Glimpses at Program Study Center  </vt:lpstr>
      <vt:lpstr>PowerPoint Presentation</vt:lpstr>
      <vt:lpstr>Strong Community Engagement:  VHCs constructed HWCs</vt:lpstr>
    </vt:vector>
  </TitlesOfParts>
  <Company>Johns Hopkins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Operationalization of Health and Wellness Centres (HWCs)  Broad areas of action</dc:title>
  <dc:creator>Admin1</dc:creator>
  <cp:lastModifiedBy>Admin1</cp:lastModifiedBy>
  <cp:revision>760</cp:revision>
  <cp:lastPrinted>2019-09-30T06:27:09Z</cp:lastPrinted>
  <dcterms:created xsi:type="dcterms:W3CDTF">2018-05-09T05:39:40Z</dcterms:created>
  <dcterms:modified xsi:type="dcterms:W3CDTF">2019-10-02T16:43:01Z</dcterms:modified>
</cp:coreProperties>
</file>