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551" r:id="rId2"/>
    <p:sldId id="595" r:id="rId3"/>
    <p:sldId id="588" r:id="rId4"/>
    <p:sldId id="589" r:id="rId5"/>
    <p:sldId id="590" r:id="rId6"/>
    <p:sldId id="591" r:id="rId7"/>
    <p:sldId id="592" r:id="rId8"/>
    <p:sldId id="593" r:id="rId9"/>
    <p:sldId id="594" r:id="rId10"/>
    <p:sldId id="586" r:id="rId11"/>
    <p:sldId id="576" r:id="rId12"/>
    <p:sldId id="596" r:id="rId13"/>
    <p:sldId id="581" r:id="rId14"/>
    <p:sldId id="583" r:id="rId15"/>
    <p:sldId id="580" r:id="rId16"/>
    <p:sldId id="579" r:id="rId17"/>
    <p:sldId id="578" r:id="rId18"/>
    <p:sldId id="557" r:id="rId19"/>
    <p:sldId id="587" r:id="rId20"/>
    <p:sldId id="55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AF1DCC-2F3D-4B6F-BE8C-593B4ACCE04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3F0347-6E1A-49CD-91C3-96D31FC22E9B}">
      <dgm:prSet phldrT="[Text]"/>
      <dgm:spPr/>
      <dgm:t>
        <a:bodyPr/>
        <a:lstStyle/>
        <a:p>
          <a:r>
            <a:rPr lang="en-US" dirty="0" smtClean="0">
              <a:solidFill>
                <a:schemeClr val="tx2"/>
              </a:solidFill>
              <a:latin typeface="Gill Sans MT" panose="020B0502020104020203" pitchFamily="34" charset="0"/>
            </a:rPr>
            <a:t>Mainstreaming of Induction training package on NHM programs within IGNOU Curriculum</a:t>
          </a:r>
          <a:endParaRPr lang="en-US" dirty="0"/>
        </a:p>
      </dgm:t>
    </dgm:pt>
    <dgm:pt modelId="{1E0D9772-2CC9-4D58-ABDB-74705E3079B7}" type="parTrans" cxnId="{A2939CA9-2022-4764-BBE4-B9D753BBA884}">
      <dgm:prSet/>
      <dgm:spPr/>
      <dgm:t>
        <a:bodyPr/>
        <a:lstStyle/>
        <a:p>
          <a:endParaRPr lang="en-US"/>
        </a:p>
      </dgm:t>
    </dgm:pt>
    <dgm:pt modelId="{10BD93C4-9946-4644-ACD0-4AAA3DBB71D0}" type="sibTrans" cxnId="{A2939CA9-2022-4764-BBE4-B9D753BBA884}">
      <dgm:prSet/>
      <dgm:spPr/>
      <dgm:t>
        <a:bodyPr/>
        <a:lstStyle/>
        <a:p>
          <a:endParaRPr lang="en-US"/>
        </a:p>
      </dgm:t>
    </dgm:pt>
    <dgm:pt modelId="{74C3D5EC-E05D-40A7-B8B0-9C25FAD6B86E}">
      <dgm:prSet phldrT="[Text]"/>
      <dgm:spPr/>
      <dgm:t>
        <a:bodyPr/>
        <a:lstStyle/>
        <a:p>
          <a:r>
            <a:rPr lang="en-US" dirty="0" smtClean="0">
              <a:solidFill>
                <a:schemeClr val="tx2"/>
              </a:solidFill>
              <a:latin typeface="Gill Sans MT" panose="020B0502020104020203" pitchFamily="34" charset="0"/>
            </a:rPr>
            <a:t>Mainstreaming Basic Yoga Skills within IGNOU Curriculum</a:t>
          </a:r>
          <a:endParaRPr lang="en-US" dirty="0"/>
        </a:p>
      </dgm:t>
    </dgm:pt>
    <dgm:pt modelId="{686B3AE4-D5D1-4143-A15A-28849480EB69}" type="parTrans" cxnId="{CD20342E-1C5D-40AE-88C2-F5A953400B8A}">
      <dgm:prSet/>
      <dgm:spPr/>
      <dgm:t>
        <a:bodyPr/>
        <a:lstStyle/>
        <a:p>
          <a:endParaRPr lang="en-US"/>
        </a:p>
      </dgm:t>
    </dgm:pt>
    <dgm:pt modelId="{A3C34CD7-FD60-463C-8A86-12C715360A8D}" type="sibTrans" cxnId="{CD20342E-1C5D-40AE-88C2-F5A953400B8A}">
      <dgm:prSet/>
      <dgm:spPr/>
      <dgm:t>
        <a:bodyPr/>
        <a:lstStyle/>
        <a:p>
          <a:endParaRPr lang="en-US"/>
        </a:p>
      </dgm:t>
    </dgm:pt>
    <dgm:pt modelId="{DAEB9689-5E7A-42FD-956E-D7F174A6DC68}">
      <dgm:prSet phldrT="[Text]"/>
      <dgm:spPr/>
      <dgm:t>
        <a:bodyPr/>
        <a:lstStyle/>
        <a:p>
          <a:r>
            <a:rPr lang="en-US" dirty="0" smtClean="0">
              <a:solidFill>
                <a:schemeClr val="tx2"/>
              </a:solidFill>
              <a:latin typeface="Gill Sans MT" pitchFamily="34" charset="0"/>
            </a:rPr>
            <a:t>Certified Community Health Course PSC Meghalaya </a:t>
          </a:r>
          <a:endParaRPr lang="en-US" dirty="0"/>
        </a:p>
      </dgm:t>
    </dgm:pt>
    <dgm:pt modelId="{AEE2EC3F-36B6-4E08-B573-316B7BF4F329}" type="parTrans" cxnId="{164A21D8-2DA0-47EF-95DF-7E405396B45F}">
      <dgm:prSet/>
      <dgm:spPr/>
      <dgm:t>
        <a:bodyPr/>
        <a:lstStyle/>
        <a:p>
          <a:endParaRPr lang="en-US"/>
        </a:p>
      </dgm:t>
    </dgm:pt>
    <dgm:pt modelId="{F591F40E-4AF8-46D8-823A-83BC7E7D7365}" type="sibTrans" cxnId="{164A21D8-2DA0-47EF-95DF-7E405396B45F}">
      <dgm:prSet/>
      <dgm:spPr/>
      <dgm:t>
        <a:bodyPr/>
        <a:lstStyle/>
        <a:p>
          <a:endParaRPr lang="en-US"/>
        </a:p>
      </dgm:t>
    </dgm:pt>
    <dgm:pt modelId="{7C4AA7C4-445C-45CE-BF59-8C1AD2CB2014}" type="pres">
      <dgm:prSet presAssocID="{46AF1DCC-2F3D-4B6F-BE8C-593B4ACCE04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E2D4A5-300D-46AA-ABE5-37017A5E6075}" type="pres">
      <dgm:prSet presAssocID="{BB3F0347-6E1A-49CD-91C3-96D31FC22E9B}" presName="node" presStyleLbl="node1" presStyleIdx="0" presStyleCnt="3" custLinFactNeighborX="-7059" custLinFactNeighborY="94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FF1160-A7BC-495C-8109-963400A11446}" type="pres">
      <dgm:prSet presAssocID="{10BD93C4-9946-4644-ACD0-4AAA3DBB71D0}" presName="sibTrans" presStyleCnt="0"/>
      <dgm:spPr/>
    </dgm:pt>
    <dgm:pt modelId="{603615ED-D3C1-4175-92DE-6FE96E336FE4}" type="pres">
      <dgm:prSet presAssocID="{74C3D5EC-E05D-40A7-B8B0-9C25FAD6B86E}" presName="node" presStyleLbl="node1" presStyleIdx="1" presStyleCnt="3" custLinFactNeighborX="1008" custLinFactNeighborY="958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C735B-D061-4C7D-9B73-2FAAF49B73B5}" type="pres">
      <dgm:prSet presAssocID="{A3C34CD7-FD60-463C-8A86-12C715360A8D}" presName="sibTrans" presStyleCnt="0"/>
      <dgm:spPr/>
    </dgm:pt>
    <dgm:pt modelId="{B8B35631-ECBC-4DFD-A2A8-5AF711A956F1}" type="pres">
      <dgm:prSet presAssocID="{DAEB9689-5E7A-42FD-956E-D7F174A6DC68}" presName="node" presStyleLbl="node1" presStyleIdx="2" presStyleCnt="3" custLinFactY="-23853" custLinFactNeighborX="-479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4D89D1-01B9-4243-921D-4D97E2229C7B}" type="presOf" srcId="{46AF1DCC-2F3D-4B6F-BE8C-593B4ACCE04E}" destId="{7C4AA7C4-445C-45CE-BF59-8C1AD2CB2014}" srcOrd="0" destOrd="0" presId="urn:microsoft.com/office/officeart/2005/8/layout/default"/>
    <dgm:cxn modelId="{0FCAE663-EAB2-4E79-80AC-A856227A2B8A}" type="presOf" srcId="{DAEB9689-5E7A-42FD-956E-D7F174A6DC68}" destId="{B8B35631-ECBC-4DFD-A2A8-5AF711A956F1}" srcOrd="0" destOrd="0" presId="urn:microsoft.com/office/officeart/2005/8/layout/default"/>
    <dgm:cxn modelId="{21D36418-E78B-4ADF-95AE-ED458E0242E5}" type="presOf" srcId="{BB3F0347-6E1A-49CD-91C3-96D31FC22E9B}" destId="{4CE2D4A5-300D-46AA-ABE5-37017A5E6075}" srcOrd="0" destOrd="0" presId="urn:microsoft.com/office/officeart/2005/8/layout/default"/>
    <dgm:cxn modelId="{A2939CA9-2022-4764-BBE4-B9D753BBA884}" srcId="{46AF1DCC-2F3D-4B6F-BE8C-593B4ACCE04E}" destId="{BB3F0347-6E1A-49CD-91C3-96D31FC22E9B}" srcOrd="0" destOrd="0" parTransId="{1E0D9772-2CC9-4D58-ABDB-74705E3079B7}" sibTransId="{10BD93C4-9946-4644-ACD0-4AAA3DBB71D0}"/>
    <dgm:cxn modelId="{CD20342E-1C5D-40AE-88C2-F5A953400B8A}" srcId="{46AF1DCC-2F3D-4B6F-BE8C-593B4ACCE04E}" destId="{74C3D5EC-E05D-40A7-B8B0-9C25FAD6B86E}" srcOrd="1" destOrd="0" parTransId="{686B3AE4-D5D1-4143-A15A-28849480EB69}" sibTransId="{A3C34CD7-FD60-463C-8A86-12C715360A8D}"/>
    <dgm:cxn modelId="{164A21D8-2DA0-47EF-95DF-7E405396B45F}" srcId="{46AF1DCC-2F3D-4B6F-BE8C-593B4ACCE04E}" destId="{DAEB9689-5E7A-42FD-956E-D7F174A6DC68}" srcOrd="2" destOrd="0" parTransId="{AEE2EC3F-36B6-4E08-B573-316B7BF4F329}" sibTransId="{F591F40E-4AF8-46D8-823A-83BC7E7D7365}"/>
    <dgm:cxn modelId="{D2390896-A210-486F-B8F2-818BA1B7E4E6}" type="presOf" srcId="{74C3D5EC-E05D-40A7-B8B0-9C25FAD6B86E}" destId="{603615ED-D3C1-4175-92DE-6FE96E336FE4}" srcOrd="0" destOrd="0" presId="urn:microsoft.com/office/officeart/2005/8/layout/default"/>
    <dgm:cxn modelId="{D78C4E6E-F625-4B46-8EA0-AC15FD829191}" type="presParOf" srcId="{7C4AA7C4-445C-45CE-BF59-8C1AD2CB2014}" destId="{4CE2D4A5-300D-46AA-ABE5-37017A5E6075}" srcOrd="0" destOrd="0" presId="urn:microsoft.com/office/officeart/2005/8/layout/default"/>
    <dgm:cxn modelId="{7D73AA39-55CB-40C3-8379-1EA2B7F399AF}" type="presParOf" srcId="{7C4AA7C4-445C-45CE-BF59-8C1AD2CB2014}" destId="{46FF1160-A7BC-495C-8109-963400A11446}" srcOrd="1" destOrd="0" presId="urn:microsoft.com/office/officeart/2005/8/layout/default"/>
    <dgm:cxn modelId="{C46A8638-6245-4009-89FE-468E12F43D44}" type="presParOf" srcId="{7C4AA7C4-445C-45CE-BF59-8C1AD2CB2014}" destId="{603615ED-D3C1-4175-92DE-6FE96E336FE4}" srcOrd="2" destOrd="0" presId="urn:microsoft.com/office/officeart/2005/8/layout/default"/>
    <dgm:cxn modelId="{B593F85A-B6F3-433F-80D8-9F946853432D}" type="presParOf" srcId="{7C4AA7C4-445C-45CE-BF59-8C1AD2CB2014}" destId="{ED9C735B-D061-4C7D-9B73-2FAAF49B73B5}" srcOrd="3" destOrd="0" presId="urn:microsoft.com/office/officeart/2005/8/layout/default"/>
    <dgm:cxn modelId="{C74B918D-2CBF-4D62-8E18-73443E9792F7}" type="presParOf" srcId="{7C4AA7C4-445C-45CE-BF59-8C1AD2CB2014}" destId="{B8B35631-ECBC-4DFD-A2A8-5AF711A956F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871549-68EF-476B-8943-0C2E9E0DF5D6}" type="doc">
      <dgm:prSet loTypeId="urn:microsoft.com/office/officeart/2005/8/layout/bProcess4" loCatId="process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14980E-A565-4EA4-91E4-8E5B6A5E39C3}">
      <dgm:prSet phldrT="[Text]" custT="1"/>
      <dgm:spPr/>
      <dgm:t>
        <a:bodyPr/>
        <a:lstStyle/>
        <a:p>
          <a:r>
            <a:rPr lang="en-US" sz="2000" dirty="0" smtClean="0">
              <a:latin typeface="Gill Sans MT" panose="020B0502020104020203" pitchFamily="34" charset="0"/>
            </a:rPr>
            <a:t>MLHP, MOIC &amp; Counsellor identified the need to have an Induction training </a:t>
          </a:r>
          <a:endParaRPr lang="en-US" sz="2000" dirty="0">
            <a:latin typeface="Gill Sans MT" panose="020B0502020104020203" pitchFamily="34" charset="0"/>
          </a:endParaRPr>
        </a:p>
      </dgm:t>
    </dgm:pt>
    <dgm:pt modelId="{04D018C4-B274-4226-9684-366EB17B9D2E}" type="parTrans" cxnId="{E000D331-92A3-4921-A176-05E26FCB39C7}">
      <dgm:prSet/>
      <dgm:spPr/>
      <dgm:t>
        <a:bodyPr/>
        <a:lstStyle/>
        <a:p>
          <a:endParaRPr lang="en-US"/>
        </a:p>
      </dgm:t>
    </dgm:pt>
    <dgm:pt modelId="{7BED1A0C-0944-495A-B41F-C1BFA2274C81}" type="sibTrans" cxnId="{E000D331-92A3-4921-A176-05E26FCB39C7}">
      <dgm:prSet/>
      <dgm:spPr/>
      <dgm:t>
        <a:bodyPr/>
        <a:lstStyle/>
        <a:p>
          <a:endParaRPr lang="en-US" sz="240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7740AB70-ED69-409E-8FDE-0B58CFF976AB}">
      <dgm:prSet phldrT="[Text]" custT="1"/>
      <dgm:spPr/>
      <dgm:t>
        <a:bodyPr/>
        <a:lstStyle/>
        <a:p>
          <a:r>
            <a:rPr lang="en-US" sz="2000" dirty="0" smtClean="0">
              <a:latin typeface="Gill Sans MT" panose="020B0502020104020203" pitchFamily="34" charset="0"/>
            </a:rPr>
            <a:t>State took the decision to conduct an Induction training for MLHP </a:t>
          </a:r>
          <a:endParaRPr lang="en-US" sz="2000" dirty="0">
            <a:latin typeface="Gill Sans MT" panose="020B0502020104020203" pitchFamily="34" charset="0"/>
          </a:endParaRPr>
        </a:p>
      </dgm:t>
    </dgm:pt>
    <dgm:pt modelId="{7B2D74B9-FCCC-4A15-AEE0-01870712886A}" type="parTrans" cxnId="{143AE61F-E287-40CA-BA46-611A2E96481D}">
      <dgm:prSet/>
      <dgm:spPr/>
      <dgm:t>
        <a:bodyPr/>
        <a:lstStyle/>
        <a:p>
          <a:endParaRPr lang="en-US"/>
        </a:p>
      </dgm:t>
    </dgm:pt>
    <dgm:pt modelId="{D6054ACE-A9DA-4498-BFBF-022A17950F7D}" type="sibTrans" cxnId="{143AE61F-E287-40CA-BA46-611A2E96481D}">
      <dgm:prSet/>
      <dgm:spPr/>
      <dgm:t>
        <a:bodyPr/>
        <a:lstStyle/>
        <a:p>
          <a:endParaRPr lang="en-US" sz="240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0B4B5BF6-404C-4F11-8C58-666E4AA227DA}">
      <dgm:prSet phldrT="[Text]" custT="1"/>
      <dgm:spPr/>
      <dgm:t>
        <a:bodyPr/>
        <a:lstStyle/>
        <a:p>
          <a:r>
            <a:rPr lang="en-US" sz="2000" dirty="0" smtClean="0">
              <a:latin typeface="Gill Sans MT" panose="020B0502020104020203" pitchFamily="34" charset="0"/>
            </a:rPr>
            <a:t>State finalized an induction package  (3 days) In consultation  with Jhpiego </a:t>
          </a:r>
          <a:endParaRPr lang="en-US" sz="2000" dirty="0">
            <a:latin typeface="Gill Sans MT" panose="020B0502020104020203" pitchFamily="34" charset="0"/>
          </a:endParaRPr>
        </a:p>
      </dgm:t>
    </dgm:pt>
    <dgm:pt modelId="{E1E790A1-151E-479D-B6FA-4697A73733E4}" type="parTrans" cxnId="{7DFF5A48-E2AE-4AAD-99C4-A9F5C2D5DBBD}">
      <dgm:prSet/>
      <dgm:spPr/>
      <dgm:t>
        <a:bodyPr/>
        <a:lstStyle/>
        <a:p>
          <a:endParaRPr lang="en-US"/>
        </a:p>
      </dgm:t>
    </dgm:pt>
    <dgm:pt modelId="{24E504D1-D574-4B86-8922-F6459DD9AC3B}" type="sibTrans" cxnId="{7DFF5A48-E2AE-4AAD-99C4-A9F5C2D5DBBD}">
      <dgm:prSet/>
      <dgm:spPr/>
      <dgm:t>
        <a:bodyPr/>
        <a:lstStyle/>
        <a:p>
          <a:endParaRPr lang="en-US" sz="240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5BA71E51-9105-4CAD-8292-472E31D48BDC}">
      <dgm:prSet phldrT="[Text]" custT="1"/>
      <dgm:spPr/>
      <dgm:t>
        <a:bodyPr/>
        <a:lstStyle/>
        <a:p>
          <a:r>
            <a:rPr lang="en-US" sz="2000" dirty="0" smtClean="0"/>
            <a:t>In CPHC meeting State decided to  have a cost effective &amp; sustainable approach in induction training </a:t>
          </a:r>
          <a:endParaRPr lang="en-US" sz="2000" dirty="0">
            <a:latin typeface="Gill Sans MT" panose="020B0502020104020203" pitchFamily="34" charset="0"/>
          </a:endParaRPr>
        </a:p>
      </dgm:t>
    </dgm:pt>
    <dgm:pt modelId="{D5C79FC3-E4AA-4AF7-8D60-D1A68E28F8B1}" type="parTrans" cxnId="{FF0FFA3D-B398-4A28-AB2A-2CD3ABC283B0}">
      <dgm:prSet/>
      <dgm:spPr/>
      <dgm:t>
        <a:bodyPr/>
        <a:lstStyle/>
        <a:p>
          <a:endParaRPr lang="en-US"/>
        </a:p>
      </dgm:t>
    </dgm:pt>
    <dgm:pt modelId="{68960121-A15F-4FA5-BEB2-86C4C3553AC8}" type="sibTrans" cxnId="{FF0FFA3D-B398-4A28-AB2A-2CD3ABC283B0}">
      <dgm:prSet/>
      <dgm:spPr/>
      <dgm:t>
        <a:bodyPr/>
        <a:lstStyle/>
        <a:p>
          <a:endParaRPr lang="en-US" sz="240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63B81217-36FC-49D1-A7C5-D32AC07E08C4}">
      <dgm:prSet phldrT="[Text]" custT="1"/>
      <dgm:spPr/>
      <dgm:t>
        <a:bodyPr/>
        <a:lstStyle/>
        <a:p>
          <a:r>
            <a:rPr lang="en-US" sz="2000" dirty="0" smtClean="0">
              <a:latin typeface="Gill Sans MT" panose="020B0502020104020203" pitchFamily="34" charset="0"/>
            </a:rPr>
            <a:t>Conducted 3 days Induction training for MLHP along with ANM</a:t>
          </a:r>
          <a:endParaRPr lang="en-US" sz="2000" dirty="0">
            <a:latin typeface="Gill Sans MT" panose="020B0502020104020203" pitchFamily="34" charset="0"/>
          </a:endParaRPr>
        </a:p>
      </dgm:t>
    </dgm:pt>
    <dgm:pt modelId="{13B6AB59-3689-4F41-955D-226C2FA1A0C2}" type="parTrans" cxnId="{6B03C757-48E0-4520-B39A-6F92971E1570}">
      <dgm:prSet/>
      <dgm:spPr/>
      <dgm:t>
        <a:bodyPr/>
        <a:lstStyle/>
        <a:p>
          <a:endParaRPr lang="en-US"/>
        </a:p>
      </dgm:t>
    </dgm:pt>
    <dgm:pt modelId="{1E813813-18E3-4E1E-9D1E-0E417F041D6D}" type="sibTrans" cxnId="{6B03C757-48E0-4520-B39A-6F92971E1570}">
      <dgm:prSet/>
      <dgm:spPr/>
      <dgm:t>
        <a:bodyPr/>
        <a:lstStyle/>
        <a:p>
          <a:endParaRPr lang="en-US" sz="240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3FB81198-5D93-40F3-AFB3-6C28914C108A}">
      <dgm:prSet phldrT="[Text]" custT="1"/>
      <dgm:spPr/>
      <dgm:t>
        <a:bodyPr/>
        <a:lstStyle/>
        <a:p>
          <a:r>
            <a:rPr lang="en-US" sz="2000" dirty="0" smtClean="0">
              <a:latin typeface="Gill Sans MT" panose="020B0502020104020203" pitchFamily="34" charset="0"/>
            </a:rPr>
            <a:t>Discussed  induction package &amp; Financial norms with Program in charge &amp; RD IGNOU </a:t>
          </a:r>
          <a:endParaRPr lang="en-US" sz="2000" dirty="0">
            <a:latin typeface="Gill Sans MT" panose="020B0502020104020203" pitchFamily="34" charset="0"/>
          </a:endParaRPr>
        </a:p>
      </dgm:t>
    </dgm:pt>
    <dgm:pt modelId="{402B0C99-C8BF-4318-A408-CFDE07B68E11}" type="parTrans" cxnId="{E274B4B2-448C-472E-8E32-EDAAF20C8AFC}">
      <dgm:prSet/>
      <dgm:spPr/>
      <dgm:t>
        <a:bodyPr/>
        <a:lstStyle/>
        <a:p>
          <a:endParaRPr lang="en-US"/>
        </a:p>
      </dgm:t>
    </dgm:pt>
    <dgm:pt modelId="{8290F205-1732-40DE-BB98-42948F86734A}" type="sibTrans" cxnId="{E274B4B2-448C-472E-8E32-EDAAF20C8AFC}">
      <dgm:prSet/>
      <dgm:spPr/>
      <dgm:t>
        <a:bodyPr/>
        <a:lstStyle/>
        <a:p>
          <a:endParaRPr lang="en-US" sz="240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BAB5CD7E-DA56-42D2-883C-9D2D253FFB5A}">
      <dgm:prSet phldrT="[Text]" custT="1"/>
      <dgm:spPr/>
      <dgm:t>
        <a:bodyPr/>
        <a:lstStyle/>
        <a:p>
          <a:r>
            <a:rPr lang="en-US" sz="2000" dirty="0" smtClean="0">
              <a:latin typeface="Gill Sans MT" panose="020B0502020104020203" pitchFamily="34" charset="0"/>
            </a:rPr>
            <a:t>Package included in IGNOU curriculum </a:t>
          </a:r>
          <a:endParaRPr lang="en-US" sz="2000" dirty="0">
            <a:latin typeface="Gill Sans MT" panose="020B0502020104020203" pitchFamily="34" charset="0"/>
          </a:endParaRPr>
        </a:p>
      </dgm:t>
    </dgm:pt>
    <dgm:pt modelId="{47903954-0506-4ADC-99BB-C5C52AD25B15}" type="parTrans" cxnId="{D749B770-EB1A-4C25-AD9C-C33E32AE0AA4}">
      <dgm:prSet/>
      <dgm:spPr/>
      <dgm:t>
        <a:bodyPr/>
        <a:lstStyle/>
        <a:p>
          <a:endParaRPr lang="en-US"/>
        </a:p>
      </dgm:t>
    </dgm:pt>
    <dgm:pt modelId="{AEFBE8CC-FAB4-42A6-A01B-702861EF6C6B}" type="sibTrans" cxnId="{D749B770-EB1A-4C25-AD9C-C33E32AE0AA4}">
      <dgm:prSet/>
      <dgm:spPr/>
      <dgm:t>
        <a:bodyPr/>
        <a:lstStyle/>
        <a:p>
          <a:endParaRPr lang="en-US" sz="240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B3631C9C-5F9B-464C-8280-BA0296DC8F42}">
      <dgm:prSet phldrT="[Text]" custT="1"/>
      <dgm:spPr/>
      <dgm:t>
        <a:bodyPr/>
        <a:lstStyle/>
        <a:p>
          <a:r>
            <a:rPr lang="en-US" sz="2000" dirty="0" smtClean="0">
              <a:latin typeface="Gill Sans MT" panose="020B0502020104020203" pitchFamily="34" charset="0"/>
            </a:rPr>
            <a:t>Now the Induction training is part of Certified Community Health Course at PSC</a:t>
          </a:r>
          <a:endParaRPr lang="en-US" sz="2000" dirty="0">
            <a:latin typeface="Gill Sans MT" panose="020B0502020104020203" pitchFamily="34" charset="0"/>
          </a:endParaRPr>
        </a:p>
      </dgm:t>
    </dgm:pt>
    <dgm:pt modelId="{B017E260-8575-42B1-8612-F00381946BFF}" type="parTrans" cxnId="{8E568B35-2CD2-43D2-BA1A-2B0188BCED9A}">
      <dgm:prSet/>
      <dgm:spPr/>
      <dgm:t>
        <a:bodyPr/>
        <a:lstStyle/>
        <a:p>
          <a:endParaRPr lang="en-US"/>
        </a:p>
      </dgm:t>
    </dgm:pt>
    <dgm:pt modelId="{A5A99881-A3A5-491E-9B83-742B04AF3E41}" type="sibTrans" cxnId="{8E568B35-2CD2-43D2-BA1A-2B0188BCED9A}">
      <dgm:prSet/>
      <dgm:spPr/>
      <dgm:t>
        <a:bodyPr/>
        <a:lstStyle/>
        <a:p>
          <a:endParaRPr lang="en-US"/>
        </a:p>
      </dgm:t>
    </dgm:pt>
    <dgm:pt modelId="{D615988C-898A-4D56-BDEB-D97767487F09}">
      <dgm:prSet phldrT="[Text]" custT="1"/>
      <dgm:spPr/>
      <dgm:t>
        <a:bodyPr/>
        <a:lstStyle/>
        <a:p>
          <a:r>
            <a:rPr lang="en-US" sz="2000" dirty="0" smtClean="0">
              <a:latin typeface="Gill Sans MT" panose="020B0502020104020203" pitchFamily="34" charset="0"/>
            </a:rPr>
            <a:t>State finalized 6 days packages on NHM program </a:t>
          </a:r>
          <a:endParaRPr lang="en-US" sz="2000" dirty="0">
            <a:latin typeface="Gill Sans MT" panose="020B0502020104020203" pitchFamily="34" charset="0"/>
          </a:endParaRPr>
        </a:p>
      </dgm:t>
    </dgm:pt>
    <dgm:pt modelId="{37E1E87F-D4FB-48CA-9AE2-A62401BC64B3}" type="sibTrans" cxnId="{33CFECB6-AF7B-4783-91B4-C101AF01CD1A}">
      <dgm:prSet/>
      <dgm:spPr/>
      <dgm:t>
        <a:bodyPr/>
        <a:lstStyle/>
        <a:p>
          <a:endParaRPr lang="en-US" sz="240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20BF3040-19A8-4001-AD26-134ED491603F}" type="parTrans" cxnId="{33CFECB6-AF7B-4783-91B4-C101AF01CD1A}">
      <dgm:prSet/>
      <dgm:spPr/>
      <dgm:t>
        <a:bodyPr/>
        <a:lstStyle/>
        <a:p>
          <a:endParaRPr lang="en-US"/>
        </a:p>
      </dgm:t>
    </dgm:pt>
    <dgm:pt modelId="{8DF8E949-81A6-4394-82FB-E89A9B245976}" type="pres">
      <dgm:prSet presAssocID="{7F871549-68EF-476B-8943-0C2E9E0DF5D6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701D17AA-7A1D-479B-B5CD-0F39FEF8B8B3}" type="pres">
      <dgm:prSet presAssocID="{4614980E-A565-4EA4-91E4-8E5B6A5E39C3}" presName="compNode" presStyleCnt="0"/>
      <dgm:spPr/>
    </dgm:pt>
    <dgm:pt modelId="{068CF7D4-7B2B-4D74-8EF1-75A03D128A4F}" type="pres">
      <dgm:prSet presAssocID="{4614980E-A565-4EA4-91E4-8E5B6A5E39C3}" presName="dummyConnPt" presStyleCnt="0"/>
      <dgm:spPr/>
    </dgm:pt>
    <dgm:pt modelId="{98472EE6-E7D7-47B8-8EDC-0837EF35DCD3}" type="pres">
      <dgm:prSet presAssocID="{4614980E-A565-4EA4-91E4-8E5B6A5E39C3}" presName="node" presStyleLbl="node1" presStyleIdx="0" presStyleCnt="9" custLinFactNeighborX="-5119" custLinFactNeighborY="-256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C88B91-DDB8-4F9C-BF3F-4DDD74474DC9}" type="pres">
      <dgm:prSet presAssocID="{7BED1A0C-0944-495A-B41F-C1BFA2274C81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E7C067E4-8774-4A33-A204-B41603A531A8}" type="pres">
      <dgm:prSet presAssocID="{7740AB70-ED69-409E-8FDE-0B58CFF976AB}" presName="compNode" presStyleCnt="0"/>
      <dgm:spPr/>
    </dgm:pt>
    <dgm:pt modelId="{74EE93F5-F21F-42FE-9655-8B10C0C52AF5}" type="pres">
      <dgm:prSet presAssocID="{7740AB70-ED69-409E-8FDE-0B58CFF976AB}" presName="dummyConnPt" presStyleCnt="0"/>
      <dgm:spPr/>
    </dgm:pt>
    <dgm:pt modelId="{345CAE30-02CD-4A1E-9EE6-751D09978E76}" type="pres">
      <dgm:prSet presAssocID="{7740AB70-ED69-409E-8FDE-0B58CFF976AB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0024B9-E640-4F6D-922E-60ABA699ADCA}" type="pres">
      <dgm:prSet presAssocID="{D6054ACE-A9DA-4498-BFBF-022A17950F7D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DEB9A966-3F14-4224-8CFB-7847FCF02741}" type="pres">
      <dgm:prSet presAssocID="{0B4B5BF6-404C-4F11-8C58-666E4AA227DA}" presName="compNode" presStyleCnt="0"/>
      <dgm:spPr/>
    </dgm:pt>
    <dgm:pt modelId="{F225326E-988C-434C-8B24-6031D07B9604}" type="pres">
      <dgm:prSet presAssocID="{0B4B5BF6-404C-4F11-8C58-666E4AA227DA}" presName="dummyConnPt" presStyleCnt="0"/>
      <dgm:spPr/>
    </dgm:pt>
    <dgm:pt modelId="{4991284C-FBEB-4602-BAF6-16753ECEB442}" type="pres">
      <dgm:prSet presAssocID="{0B4B5BF6-404C-4F11-8C58-666E4AA227DA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D46E62-A80A-463B-BE01-4356D30A9D5E}" type="pres">
      <dgm:prSet presAssocID="{24E504D1-D574-4B86-8922-F6459DD9AC3B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B1C6C045-DF79-4953-8E68-11078E8EC740}" type="pres">
      <dgm:prSet presAssocID="{D615988C-898A-4D56-BDEB-D97767487F09}" presName="compNode" presStyleCnt="0"/>
      <dgm:spPr/>
    </dgm:pt>
    <dgm:pt modelId="{DE5E59D8-24B7-4732-9673-8CCEC80B6F22}" type="pres">
      <dgm:prSet presAssocID="{D615988C-898A-4D56-BDEB-D97767487F09}" presName="dummyConnPt" presStyleCnt="0"/>
      <dgm:spPr/>
    </dgm:pt>
    <dgm:pt modelId="{5B53E7B8-718C-43A2-8825-6852CBA8701B}" type="pres">
      <dgm:prSet presAssocID="{D615988C-898A-4D56-BDEB-D97767487F0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989FA1-2881-4410-9A2E-53BCC945D9FB}" type="pres">
      <dgm:prSet presAssocID="{37E1E87F-D4FB-48CA-9AE2-A62401BC64B3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9B2D09A7-AD10-4ED1-9D7A-2074C75D8144}" type="pres">
      <dgm:prSet presAssocID="{5BA71E51-9105-4CAD-8292-472E31D48BDC}" presName="compNode" presStyleCnt="0"/>
      <dgm:spPr/>
    </dgm:pt>
    <dgm:pt modelId="{C88F2A20-5D24-48CA-8E9C-7CFC85DAD4D6}" type="pres">
      <dgm:prSet presAssocID="{5BA71E51-9105-4CAD-8292-472E31D48BDC}" presName="dummyConnPt" presStyleCnt="0"/>
      <dgm:spPr/>
    </dgm:pt>
    <dgm:pt modelId="{E4DFB345-5CF8-460F-A8CB-3BAD45A0B399}" type="pres">
      <dgm:prSet presAssocID="{5BA71E51-9105-4CAD-8292-472E31D48BDC}" presName="node" presStyleLbl="node1" presStyleIdx="4" presStyleCnt="9" custScaleY="1256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B6F5C5-A72D-4CF1-BDF8-5E96A0E3A116}" type="pres">
      <dgm:prSet presAssocID="{68960121-A15F-4FA5-BEB2-86C4C3553AC8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61BC2545-E86F-469A-BE6D-11222ABE4099}" type="pres">
      <dgm:prSet presAssocID="{63B81217-36FC-49D1-A7C5-D32AC07E08C4}" presName="compNode" presStyleCnt="0"/>
      <dgm:spPr/>
    </dgm:pt>
    <dgm:pt modelId="{946D6148-E2E1-4845-BF17-5B3D06891D5D}" type="pres">
      <dgm:prSet presAssocID="{63B81217-36FC-49D1-A7C5-D32AC07E08C4}" presName="dummyConnPt" presStyleCnt="0"/>
      <dgm:spPr/>
    </dgm:pt>
    <dgm:pt modelId="{CBD28AD7-FB91-45FE-8A4A-F72307A8FB37}" type="pres">
      <dgm:prSet presAssocID="{63B81217-36FC-49D1-A7C5-D32AC07E08C4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9D858F-367F-4E0F-99EE-8ACAD21D17FF}" type="pres">
      <dgm:prSet presAssocID="{1E813813-18E3-4E1E-9D1E-0E417F041D6D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666414F7-D3FD-4B0E-B091-0D8ECFA17C01}" type="pres">
      <dgm:prSet presAssocID="{3FB81198-5D93-40F3-AFB3-6C28914C108A}" presName="compNode" presStyleCnt="0"/>
      <dgm:spPr/>
    </dgm:pt>
    <dgm:pt modelId="{B3298218-A0D6-415D-A314-21DE2A3E7C28}" type="pres">
      <dgm:prSet presAssocID="{3FB81198-5D93-40F3-AFB3-6C28914C108A}" presName="dummyConnPt" presStyleCnt="0"/>
      <dgm:spPr/>
    </dgm:pt>
    <dgm:pt modelId="{7537569E-2FEF-46CC-BE6E-B697FD278D9D}" type="pres">
      <dgm:prSet presAssocID="{3FB81198-5D93-40F3-AFB3-6C28914C108A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1817B-3F00-49F8-91DF-CF923B446620}" type="pres">
      <dgm:prSet presAssocID="{8290F205-1732-40DE-BB98-42948F86734A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BE90C05D-66D2-4C6C-8BBB-40438D04166E}" type="pres">
      <dgm:prSet presAssocID="{BAB5CD7E-DA56-42D2-883C-9D2D253FFB5A}" presName="compNode" presStyleCnt="0"/>
      <dgm:spPr/>
    </dgm:pt>
    <dgm:pt modelId="{4CC7BF1F-8B47-404B-8E66-9D6514271C59}" type="pres">
      <dgm:prSet presAssocID="{BAB5CD7E-DA56-42D2-883C-9D2D253FFB5A}" presName="dummyConnPt" presStyleCnt="0"/>
      <dgm:spPr/>
    </dgm:pt>
    <dgm:pt modelId="{8A6A8EC5-58C7-4A0D-A7CB-92F2A5C8D4AF}" type="pres">
      <dgm:prSet presAssocID="{BAB5CD7E-DA56-42D2-883C-9D2D253FFB5A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5F5EAC-E752-4B98-B60B-0DC40A40443D}" type="pres">
      <dgm:prSet presAssocID="{AEFBE8CC-FAB4-42A6-A01B-702861EF6C6B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CD537F5C-3CBF-4ABC-992D-5C1BE82C39EC}" type="pres">
      <dgm:prSet presAssocID="{B3631C9C-5F9B-464C-8280-BA0296DC8F42}" presName="compNode" presStyleCnt="0"/>
      <dgm:spPr/>
    </dgm:pt>
    <dgm:pt modelId="{2CBCBF14-45D3-488D-8024-5D33D328851F}" type="pres">
      <dgm:prSet presAssocID="{B3631C9C-5F9B-464C-8280-BA0296DC8F42}" presName="dummyConnPt" presStyleCnt="0"/>
      <dgm:spPr/>
    </dgm:pt>
    <dgm:pt modelId="{4F75B6B9-DCAD-427C-8579-4BF1AB881587}" type="pres">
      <dgm:prSet presAssocID="{B3631C9C-5F9B-464C-8280-BA0296DC8F42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74B4B2-448C-472E-8E32-EDAAF20C8AFC}" srcId="{7F871549-68EF-476B-8943-0C2E9E0DF5D6}" destId="{3FB81198-5D93-40F3-AFB3-6C28914C108A}" srcOrd="6" destOrd="0" parTransId="{402B0C99-C8BF-4318-A408-CFDE07B68E11}" sibTransId="{8290F205-1732-40DE-BB98-42948F86734A}"/>
    <dgm:cxn modelId="{B032097E-7EFE-4F4D-96DE-F28FB6E51924}" type="presOf" srcId="{0B4B5BF6-404C-4F11-8C58-666E4AA227DA}" destId="{4991284C-FBEB-4602-BAF6-16753ECEB442}" srcOrd="0" destOrd="0" presId="urn:microsoft.com/office/officeart/2005/8/layout/bProcess4"/>
    <dgm:cxn modelId="{D749B770-EB1A-4C25-AD9C-C33E32AE0AA4}" srcId="{7F871549-68EF-476B-8943-0C2E9E0DF5D6}" destId="{BAB5CD7E-DA56-42D2-883C-9D2D253FFB5A}" srcOrd="7" destOrd="0" parTransId="{47903954-0506-4ADC-99BB-C5C52AD25B15}" sibTransId="{AEFBE8CC-FAB4-42A6-A01B-702861EF6C6B}"/>
    <dgm:cxn modelId="{8FE52204-5D19-4FDE-A042-6DB7CB9B4B6E}" type="presOf" srcId="{BAB5CD7E-DA56-42D2-883C-9D2D253FFB5A}" destId="{8A6A8EC5-58C7-4A0D-A7CB-92F2A5C8D4AF}" srcOrd="0" destOrd="0" presId="urn:microsoft.com/office/officeart/2005/8/layout/bProcess4"/>
    <dgm:cxn modelId="{A4DC56C6-9B3C-4103-9F3C-4D61BCCE4171}" type="presOf" srcId="{63B81217-36FC-49D1-A7C5-D32AC07E08C4}" destId="{CBD28AD7-FB91-45FE-8A4A-F72307A8FB37}" srcOrd="0" destOrd="0" presId="urn:microsoft.com/office/officeart/2005/8/layout/bProcess4"/>
    <dgm:cxn modelId="{F228A15A-9F47-445B-A678-95C8015317BB}" type="presOf" srcId="{24E504D1-D574-4B86-8922-F6459DD9AC3B}" destId="{4ED46E62-A80A-463B-BE01-4356D30A9D5E}" srcOrd="0" destOrd="0" presId="urn:microsoft.com/office/officeart/2005/8/layout/bProcess4"/>
    <dgm:cxn modelId="{FF0FFA3D-B398-4A28-AB2A-2CD3ABC283B0}" srcId="{7F871549-68EF-476B-8943-0C2E9E0DF5D6}" destId="{5BA71E51-9105-4CAD-8292-472E31D48BDC}" srcOrd="4" destOrd="0" parTransId="{D5C79FC3-E4AA-4AF7-8D60-D1A68E28F8B1}" sibTransId="{68960121-A15F-4FA5-BEB2-86C4C3553AC8}"/>
    <dgm:cxn modelId="{F24EB382-1C95-4BCB-98E0-ABEF9723EFB3}" type="presOf" srcId="{B3631C9C-5F9B-464C-8280-BA0296DC8F42}" destId="{4F75B6B9-DCAD-427C-8579-4BF1AB881587}" srcOrd="0" destOrd="0" presId="urn:microsoft.com/office/officeart/2005/8/layout/bProcess4"/>
    <dgm:cxn modelId="{ECBE5809-D49D-4E1D-B36C-1252EEC285EA}" type="presOf" srcId="{37E1E87F-D4FB-48CA-9AE2-A62401BC64B3}" destId="{62989FA1-2881-4410-9A2E-53BCC945D9FB}" srcOrd="0" destOrd="0" presId="urn:microsoft.com/office/officeart/2005/8/layout/bProcess4"/>
    <dgm:cxn modelId="{6B03C757-48E0-4520-B39A-6F92971E1570}" srcId="{7F871549-68EF-476B-8943-0C2E9E0DF5D6}" destId="{63B81217-36FC-49D1-A7C5-D32AC07E08C4}" srcOrd="5" destOrd="0" parTransId="{13B6AB59-3689-4F41-955D-226C2FA1A0C2}" sibTransId="{1E813813-18E3-4E1E-9D1E-0E417F041D6D}"/>
    <dgm:cxn modelId="{65942788-E6FE-4F83-B8DD-604A2552647A}" type="presOf" srcId="{7BED1A0C-0944-495A-B41F-C1BFA2274C81}" destId="{C3C88B91-DDB8-4F9C-BF3F-4DDD74474DC9}" srcOrd="0" destOrd="0" presId="urn:microsoft.com/office/officeart/2005/8/layout/bProcess4"/>
    <dgm:cxn modelId="{23872106-DF78-4332-8363-7817FDAB8CEF}" type="presOf" srcId="{D6054ACE-A9DA-4498-BFBF-022A17950F7D}" destId="{020024B9-E640-4F6D-922E-60ABA699ADCA}" srcOrd="0" destOrd="0" presId="urn:microsoft.com/office/officeart/2005/8/layout/bProcess4"/>
    <dgm:cxn modelId="{D11E1340-BD6C-4BB1-890B-0F54FE354AF1}" type="presOf" srcId="{D615988C-898A-4D56-BDEB-D97767487F09}" destId="{5B53E7B8-718C-43A2-8825-6852CBA8701B}" srcOrd="0" destOrd="0" presId="urn:microsoft.com/office/officeart/2005/8/layout/bProcess4"/>
    <dgm:cxn modelId="{7DFF5A48-E2AE-4AAD-99C4-A9F5C2D5DBBD}" srcId="{7F871549-68EF-476B-8943-0C2E9E0DF5D6}" destId="{0B4B5BF6-404C-4F11-8C58-666E4AA227DA}" srcOrd="2" destOrd="0" parTransId="{E1E790A1-151E-479D-B6FA-4697A73733E4}" sibTransId="{24E504D1-D574-4B86-8922-F6459DD9AC3B}"/>
    <dgm:cxn modelId="{324F5EEC-DA52-4BA1-941B-A0E03ED8437E}" type="presOf" srcId="{7F871549-68EF-476B-8943-0C2E9E0DF5D6}" destId="{8DF8E949-81A6-4394-82FB-E89A9B245976}" srcOrd="0" destOrd="0" presId="urn:microsoft.com/office/officeart/2005/8/layout/bProcess4"/>
    <dgm:cxn modelId="{E000D331-92A3-4921-A176-05E26FCB39C7}" srcId="{7F871549-68EF-476B-8943-0C2E9E0DF5D6}" destId="{4614980E-A565-4EA4-91E4-8E5B6A5E39C3}" srcOrd="0" destOrd="0" parTransId="{04D018C4-B274-4226-9684-366EB17B9D2E}" sibTransId="{7BED1A0C-0944-495A-B41F-C1BFA2274C81}"/>
    <dgm:cxn modelId="{E27D8AD8-1298-4018-A72B-287896AADB17}" type="presOf" srcId="{68960121-A15F-4FA5-BEB2-86C4C3553AC8}" destId="{4AB6F5C5-A72D-4CF1-BDF8-5E96A0E3A116}" srcOrd="0" destOrd="0" presId="urn:microsoft.com/office/officeart/2005/8/layout/bProcess4"/>
    <dgm:cxn modelId="{E1B2A4CC-A50C-4CD1-B400-4176ABA2C813}" type="presOf" srcId="{3FB81198-5D93-40F3-AFB3-6C28914C108A}" destId="{7537569E-2FEF-46CC-BE6E-B697FD278D9D}" srcOrd="0" destOrd="0" presId="urn:microsoft.com/office/officeart/2005/8/layout/bProcess4"/>
    <dgm:cxn modelId="{143AE61F-E287-40CA-BA46-611A2E96481D}" srcId="{7F871549-68EF-476B-8943-0C2E9E0DF5D6}" destId="{7740AB70-ED69-409E-8FDE-0B58CFF976AB}" srcOrd="1" destOrd="0" parTransId="{7B2D74B9-FCCC-4A15-AEE0-01870712886A}" sibTransId="{D6054ACE-A9DA-4498-BFBF-022A17950F7D}"/>
    <dgm:cxn modelId="{8E568B35-2CD2-43D2-BA1A-2B0188BCED9A}" srcId="{7F871549-68EF-476B-8943-0C2E9E0DF5D6}" destId="{B3631C9C-5F9B-464C-8280-BA0296DC8F42}" srcOrd="8" destOrd="0" parTransId="{B017E260-8575-42B1-8612-F00381946BFF}" sibTransId="{A5A99881-A3A5-491E-9B83-742B04AF3E41}"/>
    <dgm:cxn modelId="{0E937D62-06BD-42E2-B544-C4DABA4A456E}" type="presOf" srcId="{7740AB70-ED69-409E-8FDE-0B58CFF976AB}" destId="{345CAE30-02CD-4A1E-9EE6-751D09978E76}" srcOrd="0" destOrd="0" presId="urn:microsoft.com/office/officeart/2005/8/layout/bProcess4"/>
    <dgm:cxn modelId="{DE3B7FD4-8122-4E00-8682-04821AE808E6}" type="presOf" srcId="{5BA71E51-9105-4CAD-8292-472E31D48BDC}" destId="{E4DFB345-5CF8-460F-A8CB-3BAD45A0B399}" srcOrd="0" destOrd="0" presId="urn:microsoft.com/office/officeart/2005/8/layout/bProcess4"/>
    <dgm:cxn modelId="{767DD81A-37E2-49E3-BDC5-6DF668066456}" type="presOf" srcId="{8290F205-1732-40DE-BB98-42948F86734A}" destId="{7841817B-3F00-49F8-91DF-CF923B446620}" srcOrd="0" destOrd="0" presId="urn:microsoft.com/office/officeart/2005/8/layout/bProcess4"/>
    <dgm:cxn modelId="{AA3D72A9-7379-4C0D-B8E3-DA98C3EA238B}" type="presOf" srcId="{AEFBE8CC-FAB4-42A6-A01B-702861EF6C6B}" destId="{6F5F5EAC-E752-4B98-B60B-0DC40A40443D}" srcOrd="0" destOrd="0" presId="urn:microsoft.com/office/officeart/2005/8/layout/bProcess4"/>
    <dgm:cxn modelId="{E9749182-6D57-420D-A647-265781052DDF}" type="presOf" srcId="{1E813813-18E3-4E1E-9D1E-0E417F041D6D}" destId="{189D858F-367F-4E0F-99EE-8ACAD21D17FF}" srcOrd="0" destOrd="0" presId="urn:microsoft.com/office/officeart/2005/8/layout/bProcess4"/>
    <dgm:cxn modelId="{33CFECB6-AF7B-4783-91B4-C101AF01CD1A}" srcId="{7F871549-68EF-476B-8943-0C2E9E0DF5D6}" destId="{D615988C-898A-4D56-BDEB-D97767487F09}" srcOrd="3" destOrd="0" parTransId="{20BF3040-19A8-4001-AD26-134ED491603F}" sibTransId="{37E1E87F-D4FB-48CA-9AE2-A62401BC64B3}"/>
    <dgm:cxn modelId="{5F70F369-C401-497D-90B9-6063129F8BB0}" type="presOf" srcId="{4614980E-A565-4EA4-91E4-8E5B6A5E39C3}" destId="{98472EE6-E7D7-47B8-8EDC-0837EF35DCD3}" srcOrd="0" destOrd="0" presId="urn:microsoft.com/office/officeart/2005/8/layout/bProcess4"/>
    <dgm:cxn modelId="{7E6B9D84-61E3-4638-93F8-260BC9F1C226}" type="presParOf" srcId="{8DF8E949-81A6-4394-82FB-E89A9B245976}" destId="{701D17AA-7A1D-479B-B5CD-0F39FEF8B8B3}" srcOrd="0" destOrd="0" presId="urn:microsoft.com/office/officeart/2005/8/layout/bProcess4"/>
    <dgm:cxn modelId="{FE3D02F4-0016-431D-8CBF-F4D99F016652}" type="presParOf" srcId="{701D17AA-7A1D-479B-B5CD-0F39FEF8B8B3}" destId="{068CF7D4-7B2B-4D74-8EF1-75A03D128A4F}" srcOrd="0" destOrd="0" presId="urn:microsoft.com/office/officeart/2005/8/layout/bProcess4"/>
    <dgm:cxn modelId="{F08C3BD8-D173-436D-B169-19CDCD3C8044}" type="presParOf" srcId="{701D17AA-7A1D-479B-B5CD-0F39FEF8B8B3}" destId="{98472EE6-E7D7-47B8-8EDC-0837EF35DCD3}" srcOrd="1" destOrd="0" presId="urn:microsoft.com/office/officeart/2005/8/layout/bProcess4"/>
    <dgm:cxn modelId="{50773114-1493-4690-A405-0135D1395E5E}" type="presParOf" srcId="{8DF8E949-81A6-4394-82FB-E89A9B245976}" destId="{C3C88B91-DDB8-4F9C-BF3F-4DDD74474DC9}" srcOrd="1" destOrd="0" presId="urn:microsoft.com/office/officeart/2005/8/layout/bProcess4"/>
    <dgm:cxn modelId="{746E906C-B678-4155-AF42-16AF3F9E4CD7}" type="presParOf" srcId="{8DF8E949-81A6-4394-82FB-E89A9B245976}" destId="{E7C067E4-8774-4A33-A204-B41603A531A8}" srcOrd="2" destOrd="0" presId="urn:microsoft.com/office/officeart/2005/8/layout/bProcess4"/>
    <dgm:cxn modelId="{692EEC49-2F79-4575-A4F1-0C604F4F9A6E}" type="presParOf" srcId="{E7C067E4-8774-4A33-A204-B41603A531A8}" destId="{74EE93F5-F21F-42FE-9655-8B10C0C52AF5}" srcOrd="0" destOrd="0" presId="urn:microsoft.com/office/officeart/2005/8/layout/bProcess4"/>
    <dgm:cxn modelId="{35CCAC0D-8F4C-4ABD-820A-507755A267A8}" type="presParOf" srcId="{E7C067E4-8774-4A33-A204-B41603A531A8}" destId="{345CAE30-02CD-4A1E-9EE6-751D09978E76}" srcOrd="1" destOrd="0" presId="urn:microsoft.com/office/officeart/2005/8/layout/bProcess4"/>
    <dgm:cxn modelId="{2219EC69-945F-4985-84DF-5600AC09E863}" type="presParOf" srcId="{8DF8E949-81A6-4394-82FB-E89A9B245976}" destId="{020024B9-E640-4F6D-922E-60ABA699ADCA}" srcOrd="3" destOrd="0" presId="urn:microsoft.com/office/officeart/2005/8/layout/bProcess4"/>
    <dgm:cxn modelId="{D05C1C70-4C06-4424-9CF3-83B7F38EB77D}" type="presParOf" srcId="{8DF8E949-81A6-4394-82FB-E89A9B245976}" destId="{DEB9A966-3F14-4224-8CFB-7847FCF02741}" srcOrd="4" destOrd="0" presId="urn:microsoft.com/office/officeart/2005/8/layout/bProcess4"/>
    <dgm:cxn modelId="{09433C05-6F23-4EF1-8870-7CBF44EB74F5}" type="presParOf" srcId="{DEB9A966-3F14-4224-8CFB-7847FCF02741}" destId="{F225326E-988C-434C-8B24-6031D07B9604}" srcOrd="0" destOrd="0" presId="urn:microsoft.com/office/officeart/2005/8/layout/bProcess4"/>
    <dgm:cxn modelId="{47806D78-A311-4632-9C85-5A6D5ED98F66}" type="presParOf" srcId="{DEB9A966-3F14-4224-8CFB-7847FCF02741}" destId="{4991284C-FBEB-4602-BAF6-16753ECEB442}" srcOrd="1" destOrd="0" presId="urn:microsoft.com/office/officeart/2005/8/layout/bProcess4"/>
    <dgm:cxn modelId="{A64E9ECB-C590-4866-8468-E9FD8A547433}" type="presParOf" srcId="{8DF8E949-81A6-4394-82FB-E89A9B245976}" destId="{4ED46E62-A80A-463B-BE01-4356D30A9D5E}" srcOrd="5" destOrd="0" presId="urn:microsoft.com/office/officeart/2005/8/layout/bProcess4"/>
    <dgm:cxn modelId="{3281AE48-C9A5-4B90-888D-737A83656E53}" type="presParOf" srcId="{8DF8E949-81A6-4394-82FB-E89A9B245976}" destId="{B1C6C045-DF79-4953-8E68-11078E8EC740}" srcOrd="6" destOrd="0" presId="urn:microsoft.com/office/officeart/2005/8/layout/bProcess4"/>
    <dgm:cxn modelId="{E29A65A8-866E-4070-8E7D-394A047FC53E}" type="presParOf" srcId="{B1C6C045-DF79-4953-8E68-11078E8EC740}" destId="{DE5E59D8-24B7-4732-9673-8CCEC80B6F22}" srcOrd="0" destOrd="0" presId="urn:microsoft.com/office/officeart/2005/8/layout/bProcess4"/>
    <dgm:cxn modelId="{6329DD49-19C8-41A5-A938-0B17E1451DE7}" type="presParOf" srcId="{B1C6C045-DF79-4953-8E68-11078E8EC740}" destId="{5B53E7B8-718C-43A2-8825-6852CBA8701B}" srcOrd="1" destOrd="0" presId="urn:microsoft.com/office/officeart/2005/8/layout/bProcess4"/>
    <dgm:cxn modelId="{414CBA8E-A4C6-48EA-ACAF-F3AA1D7D466C}" type="presParOf" srcId="{8DF8E949-81A6-4394-82FB-E89A9B245976}" destId="{62989FA1-2881-4410-9A2E-53BCC945D9FB}" srcOrd="7" destOrd="0" presId="urn:microsoft.com/office/officeart/2005/8/layout/bProcess4"/>
    <dgm:cxn modelId="{67646D7F-3F1A-44EC-9327-5B0BFAE6C940}" type="presParOf" srcId="{8DF8E949-81A6-4394-82FB-E89A9B245976}" destId="{9B2D09A7-AD10-4ED1-9D7A-2074C75D8144}" srcOrd="8" destOrd="0" presId="urn:microsoft.com/office/officeart/2005/8/layout/bProcess4"/>
    <dgm:cxn modelId="{DB074981-AB30-4A01-B1E4-5AEFACA064EE}" type="presParOf" srcId="{9B2D09A7-AD10-4ED1-9D7A-2074C75D8144}" destId="{C88F2A20-5D24-48CA-8E9C-7CFC85DAD4D6}" srcOrd="0" destOrd="0" presId="urn:microsoft.com/office/officeart/2005/8/layout/bProcess4"/>
    <dgm:cxn modelId="{8A0C5494-4E8D-46ED-90E3-81C47E547B33}" type="presParOf" srcId="{9B2D09A7-AD10-4ED1-9D7A-2074C75D8144}" destId="{E4DFB345-5CF8-460F-A8CB-3BAD45A0B399}" srcOrd="1" destOrd="0" presId="urn:microsoft.com/office/officeart/2005/8/layout/bProcess4"/>
    <dgm:cxn modelId="{B8BEB81D-254F-4405-BBFC-A8D7520F68B8}" type="presParOf" srcId="{8DF8E949-81A6-4394-82FB-E89A9B245976}" destId="{4AB6F5C5-A72D-4CF1-BDF8-5E96A0E3A116}" srcOrd="9" destOrd="0" presId="urn:microsoft.com/office/officeart/2005/8/layout/bProcess4"/>
    <dgm:cxn modelId="{ABEFB602-700B-49C4-A66D-57374153751F}" type="presParOf" srcId="{8DF8E949-81A6-4394-82FB-E89A9B245976}" destId="{61BC2545-E86F-469A-BE6D-11222ABE4099}" srcOrd="10" destOrd="0" presId="urn:microsoft.com/office/officeart/2005/8/layout/bProcess4"/>
    <dgm:cxn modelId="{A1ED3231-CF6D-4891-B3CE-A7510A5F44F2}" type="presParOf" srcId="{61BC2545-E86F-469A-BE6D-11222ABE4099}" destId="{946D6148-E2E1-4845-BF17-5B3D06891D5D}" srcOrd="0" destOrd="0" presId="urn:microsoft.com/office/officeart/2005/8/layout/bProcess4"/>
    <dgm:cxn modelId="{80B08B1E-AF34-413D-B5AA-56B497577984}" type="presParOf" srcId="{61BC2545-E86F-469A-BE6D-11222ABE4099}" destId="{CBD28AD7-FB91-45FE-8A4A-F72307A8FB37}" srcOrd="1" destOrd="0" presId="urn:microsoft.com/office/officeart/2005/8/layout/bProcess4"/>
    <dgm:cxn modelId="{4CA4A284-0637-45DC-88A1-3FE040A21F3E}" type="presParOf" srcId="{8DF8E949-81A6-4394-82FB-E89A9B245976}" destId="{189D858F-367F-4E0F-99EE-8ACAD21D17FF}" srcOrd="11" destOrd="0" presId="urn:microsoft.com/office/officeart/2005/8/layout/bProcess4"/>
    <dgm:cxn modelId="{266A3903-C12D-45D0-9B90-5CB7D8B9D4A1}" type="presParOf" srcId="{8DF8E949-81A6-4394-82FB-E89A9B245976}" destId="{666414F7-D3FD-4B0E-B091-0D8ECFA17C01}" srcOrd="12" destOrd="0" presId="urn:microsoft.com/office/officeart/2005/8/layout/bProcess4"/>
    <dgm:cxn modelId="{76ACE0D3-E5BC-4C20-A728-48EE861BAA4B}" type="presParOf" srcId="{666414F7-D3FD-4B0E-B091-0D8ECFA17C01}" destId="{B3298218-A0D6-415D-A314-21DE2A3E7C28}" srcOrd="0" destOrd="0" presId="urn:microsoft.com/office/officeart/2005/8/layout/bProcess4"/>
    <dgm:cxn modelId="{64F50CCA-1B84-4403-8666-B4CD55FCFBE2}" type="presParOf" srcId="{666414F7-D3FD-4B0E-B091-0D8ECFA17C01}" destId="{7537569E-2FEF-46CC-BE6E-B697FD278D9D}" srcOrd="1" destOrd="0" presId="urn:microsoft.com/office/officeart/2005/8/layout/bProcess4"/>
    <dgm:cxn modelId="{84EF97D7-7A70-44D7-82CD-DF5BFD044829}" type="presParOf" srcId="{8DF8E949-81A6-4394-82FB-E89A9B245976}" destId="{7841817B-3F00-49F8-91DF-CF923B446620}" srcOrd="13" destOrd="0" presId="urn:microsoft.com/office/officeart/2005/8/layout/bProcess4"/>
    <dgm:cxn modelId="{697491B2-9145-4731-809E-A9CD599C1669}" type="presParOf" srcId="{8DF8E949-81A6-4394-82FB-E89A9B245976}" destId="{BE90C05D-66D2-4C6C-8BBB-40438D04166E}" srcOrd="14" destOrd="0" presId="urn:microsoft.com/office/officeart/2005/8/layout/bProcess4"/>
    <dgm:cxn modelId="{28050FF5-2086-4288-BA3C-78F3B98E99DD}" type="presParOf" srcId="{BE90C05D-66D2-4C6C-8BBB-40438D04166E}" destId="{4CC7BF1F-8B47-404B-8E66-9D6514271C59}" srcOrd="0" destOrd="0" presId="urn:microsoft.com/office/officeart/2005/8/layout/bProcess4"/>
    <dgm:cxn modelId="{DDB23AD7-29FF-4861-B6E9-33620900498E}" type="presParOf" srcId="{BE90C05D-66D2-4C6C-8BBB-40438D04166E}" destId="{8A6A8EC5-58C7-4A0D-A7CB-92F2A5C8D4AF}" srcOrd="1" destOrd="0" presId="urn:microsoft.com/office/officeart/2005/8/layout/bProcess4"/>
    <dgm:cxn modelId="{BC29997B-8A88-4DE2-BFA2-EA9BE3CDB60A}" type="presParOf" srcId="{8DF8E949-81A6-4394-82FB-E89A9B245976}" destId="{6F5F5EAC-E752-4B98-B60B-0DC40A40443D}" srcOrd="15" destOrd="0" presId="urn:microsoft.com/office/officeart/2005/8/layout/bProcess4"/>
    <dgm:cxn modelId="{DDB9C851-017F-4589-86A3-298D31E1C5C9}" type="presParOf" srcId="{8DF8E949-81A6-4394-82FB-E89A9B245976}" destId="{CD537F5C-3CBF-4ABC-992D-5C1BE82C39EC}" srcOrd="16" destOrd="0" presId="urn:microsoft.com/office/officeart/2005/8/layout/bProcess4"/>
    <dgm:cxn modelId="{79FBC0E0-1FD5-415B-B332-175E8282CD2E}" type="presParOf" srcId="{CD537F5C-3CBF-4ABC-992D-5C1BE82C39EC}" destId="{2CBCBF14-45D3-488D-8024-5D33D328851F}" srcOrd="0" destOrd="0" presId="urn:microsoft.com/office/officeart/2005/8/layout/bProcess4"/>
    <dgm:cxn modelId="{D67F7402-E962-4612-BAFB-EB3D9F2AE532}" type="presParOf" srcId="{CD537F5C-3CBF-4ABC-992D-5C1BE82C39EC}" destId="{4F75B6B9-DCAD-427C-8579-4BF1AB88158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E2D4A5-300D-46AA-ABE5-37017A5E6075}">
      <dsp:nvSpPr>
        <dsp:cNvPr id="0" name=""/>
        <dsp:cNvSpPr/>
      </dsp:nvSpPr>
      <dsp:spPr>
        <a:xfrm>
          <a:off x="0" y="2379386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tx2"/>
              </a:solidFill>
              <a:latin typeface="Gill Sans MT" panose="020B0502020104020203" pitchFamily="34" charset="0"/>
            </a:rPr>
            <a:t>Mainstreaming of Induction training package on NHM programs within IGNOU Curriculum</a:t>
          </a:r>
          <a:endParaRPr lang="en-US" sz="3100" kern="1200" dirty="0"/>
        </a:p>
      </dsp:txBody>
      <dsp:txXfrm>
        <a:off x="0" y="2379386"/>
        <a:ext cx="3869531" cy="2321718"/>
      </dsp:txXfrm>
    </dsp:sp>
    <dsp:sp modelId="{603615ED-D3C1-4175-92DE-6FE96E336FE4}">
      <dsp:nvSpPr>
        <dsp:cNvPr id="0" name=""/>
        <dsp:cNvSpPr/>
      </dsp:nvSpPr>
      <dsp:spPr>
        <a:xfrm>
          <a:off x="4258468" y="2418414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tx2"/>
              </a:solidFill>
              <a:latin typeface="Gill Sans MT" panose="020B0502020104020203" pitchFamily="34" charset="0"/>
            </a:rPr>
            <a:t>Mainstreaming Basic Yoga Skills within IGNOU Curriculum</a:t>
          </a:r>
          <a:endParaRPr lang="en-US" sz="3100" kern="1200" dirty="0"/>
        </a:p>
      </dsp:txBody>
      <dsp:txXfrm>
        <a:off x="4258468" y="2418414"/>
        <a:ext cx="3869531" cy="2321718"/>
      </dsp:txXfrm>
    </dsp:sp>
    <dsp:sp modelId="{B8B35631-ECBC-4DFD-A2A8-5AF711A956F1}">
      <dsp:nvSpPr>
        <dsp:cNvPr id="0" name=""/>
        <dsp:cNvSpPr/>
      </dsp:nvSpPr>
      <dsp:spPr>
        <a:xfrm>
          <a:off x="1943729" y="27291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tx2"/>
              </a:solidFill>
              <a:latin typeface="Gill Sans MT" pitchFamily="34" charset="0"/>
            </a:rPr>
            <a:t>Certified Community Health Course PSC Meghalaya </a:t>
          </a:r>
          <a:endParaRPr lang="en-US" sz="3100" kern="1200" dirty="0"/>
        </a:p>
      </dsp:txBody>
      <dsp:txXfrm>
        <a:off x="1943729" y="27291"/>
        <a:ext cx="3869531" cy="2321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88B91-DDB8-4F9C-BF3F-4DDD74474DC9}">
      <dsp:nvSpPr>
        <dsp:cNvPr id="0" name=""/>
        <dsp:cNvSpPr/>
      </dsp:nvSpPr>
      <dsp:spPr>
        <a:xfrm rot="5211158">
          <a:off x="313155" y="1424818"/>
          <a:ext cx="2322915" cy="231332"/>
        </a:xfrm>
        <a:prstGeom prst="rect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8472EE6-E7D7-47B8-8EDC-0837EF35DCD3}">
      <dsp:nvSpPr>
        <dsp:cNvPr id="0" name=""/>
        <dsp:cNvSpPr/>
      </dsp:nvSpPr>
      <dsp:spPr>
        <a:xfrm>
          <a:off x="892734" y="0"/>
          <a:ext cx="2570356" cy="1542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Gill Sans MT" panose="020B0502020104020203" pitchFamily="34" charset="0"/>
            </a:rPr>
            <a:t>MLHP, MOIC &amp; Counsellor identified the need to have an Induction training </a:t>
          </a:r>
          <a:endParaRPr lang="en-US" sz="2000" kern="1200" dirty="0">
            <a:latin typeface="Gill Sans MT" panose="020B0502020104020203" pitchFamily="34" charset="0"/>
          </a:endParaRPr>
        </a:p>
      </dsp:txBody>
      <dsp:txXfrm>
        <a:off x="937904" y="45170"/>
        <a:ext cx="2480016" cy="1451873"/>
      </dsp:txXfrm>
    </dsp:sp>
    <dsp:sp modelId="{020024B9-E640-4F6D-922E-60ABA699ADCA}">
      <dsp:nvSpPr>
        <dsp:cNvPr id="0" name=""/>
        <dsp:cNvSpPr/>
      </dsp:nvSpPr>
      <dsp:spPr>
        <a:xfrm rot="5400000">
          <a:off x="582575" y="3548408"/>
          <a:ext cx="1919689" cy="231332"/>
        </a:xfrm>
        <a:prstGeom prst="rect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45CAE30-02CD-4A1E-9EE6-751D09978E76}">
      <dsp:nvSpPr>
        <dsp:cNvPr id="0" name=""/>
        <dsp:cNvSpPr/>
      </dsp:nvSpPr>
      <dsp:spPr>
        <a:xfrm>
          <a:off x="1024310" y="2323450"/>
          <a:ext cx="2570356" cy="1542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Gill Sans MT" panose="020B0502020104020203" pitchFamily="34" charset="0"/>
            </a:rPr>
            <a:t>State took the decision to conduct an Induction training for MLHP </a:t>
          </a:r>
          <a:endParaRPr lang="en-US" sz="2000" kern="1200" dirty="0">
            <a:latin typeface="Gill Sans MT" panose="020B0502020104020203" pitchFamily="34" charset="0"/>
          </a:endParaRPr>
        </a:p>
      </dsp:txBody>
      <dsp:txXfrm>
        <a:off x="1069480" y="2368620"/>
        <a:ext cx="2480016" cy="1451873"/>
      </dsp:txXfrm>
    </dsp:sp>
    <dsp:sp modelId="{4ED46E62-A80A-463B-BE01-4356D30A9D5E}">
      <dsp:nvSpPr>
        <dsp:cNvPr id="0" name=""/>
        <dsp:cNvSpPr/>
      </dsp:nvSpPr>
      <dsp:spPr>
        <a:xfrm>
          <a:off x="1546459" y="4512291"/>
          <a:ext cx="3410496" cy="231332"/>
        </a:xfrm>
        <a:prstGeom prst="rect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991284C-FBEB-4602-BAF6-16753ECEB442}">
      <dsp:nvSpPr>
        <dsp:cNvPr id="0" name=""/>
        <dsp:cNvSpPr/>
      </dsp:nvSpPr>
      <dsp:spPr>
        <a:xfrm>
          <a:off x="1024310" y="4251217"/>
          <a:ext cx="2570356" cy="1542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Gill Sans MT" panose="020B0502020104020203" pitchFamily="34" charset="0"/>
            </a:rPr>
            <a:t>State finalized an induction package  (3 days) In consultation  with Jhpiego </a:t>
          </a:r>
          <a:endParaRPr lang="en-US" sz="2000" kern="1200" dirty="0">
            <a:latin typeface="Gill Sans MT" panose="020B0502020104020203" pitchFamily="34" charset="0"/>
          </a:endParaRPr>
        </a:p>
      </dsp:txBody>
      <dsp:txXfrm>
        <a:off x="1069480" y="4296387"/>
        <a:ext cx="2480016" cy="1451873"/>
      </dsp:txXfrm>
    </dsp:sp>
    <dsp:sp modelId="{62989FA1-2881-4410-9A2E-53BCC945D9FB}">
      <dsp:nvSpPr>
        <dsp:cNvPr id="0" name=""/>
        <dsp:cNvSpPr/>
      </dsp:nvSpPr>
      <dsp:spPr>
        <a:xfrm rot="16200000">
          <a:off x="3902891" y="3450150"/>
          <a:ext cx="2116205" cy="231332"/>
        </a:xfrm>
        <a:prstGeom prst="rect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B53E7B8-718C-43A2-8825-6852CBA8701B}">
      <dsp:nvSpPr>
        <dsp:cNvPr id="0" name=""/>
        <dsp:cNvSpPr/>
      </dsp:nvSpPr>
      <dsp:spPr>
        <a:xfrm>
          <a:off x="4442884" y="4251217"/>
          <a:ext cx="2570356" cy="1542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Gill Sans MT" panose="020B0502020104020203" pitchFamily="34" charset="0"/>
            </a:rPr>
            <a:t>State finalized 6 days packages on NHM program </a:t>
          </a:r>
          <a:endParaRPr lang="en-US" sz="2000" kern="1200" dirty="0">
            <a:latin typeface="Gill Sans MT" panose="020B0502020104020203" pitchFamily="34" charset="0"/>
          </a:endParaRPr>
        </a:p>
      </dsp:txBody>
      <dsp:txXfrm>
        <a:off x="4488054" y="4296387"/>
        <a:ext cx="2480016" cy="1451873"/>
      </dsp:txXfrm>
    </dsp:sp>
    <dsp:sp modelId="{4AB6F5C5-A72D-4CF1-BDF8-5E96A0E3A116}">
      <dsp:nvSpPr>
        <dsp:cNvPr id="0" name=""/>
        <dsp:cNvSpPr/>
      </dsp:nvSpPr>
      <dsp:spPr>
        <a:xfrm rot="16200000">
          <a:off x="3902891" y="1323799"/>
          <a:ext cx="2116205" cy="231332"/>
        </a:xfrm>
        <a:prstGeom prst="rect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4DFB345-5CF8-460F-A8CB-3BAD45A0B399}">
      <dsp:nvSpPr>
        <dsp:cNvPr id="0" name=""/>
        <dsp:cNvSpPr/>
      </dsp:nvSpPr>
      <dsp:spPr>
        <a:xfrm>
          <a:off x="4442884" y="1928350"/>
          <a:ext cx="2570356" cy="1937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 CPHC meeting State decided to  have a cost effective &amp; sustainable approach in induction training </a:t>
          </a:r>
          <a:endParaRPr lang="en-US" sz="2000" kern="1200" dirty="0">
            <a:latin typeface="Gill Sans MT" panose="020B0502020104020203" pitchFamily="34" charset="0"/>
          </a:endParaRPr>
        </a:p>
      </dsp:txBody>
      <dsp:txXfrm>
        <a:off x="4499626" y="1985092"/>
        <a:ext cx="2456872" cy="1823829"/>
      </dsp:txXfrm>
    </dsp:sp>
    <dsp:sp modelId="{189D858F-367F-4E0F-99EE-8ACAD21D17FF}">
      <dsp:nvSpPr>
        <dsp:cNvPr id="0" name=""/>
        <dsp:cNvSpPr/>
      </dsp:nvSpPr>
      <dsp:spPr>
        <a:xfrm>
          <a:off x="4965032" y="261657"/>
          <a:ext cx="3410496" cy="231332"/>
        </a:xfrm>
        <a:prstGeom prst="rect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BD28AD7-FB91-45FE-8A4A-F72307A8FB37}">
      <dsp:nvSpPr>
        <dsp:cNvPr id="0" name=""/>
        <dsp:cNvSpPr/>
      </dsp:nvSpPr>
      <dsp:spPr>
        <a:xfrm>
          <a:off x="4442884" y="583"/>
          <a:ext cx="2570356" cy="1542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Gill Sans MT" panose="020B0502020104020203" pitchFamily="34" charset="0"/>
            </a:rPr>
            <a:t>Conducted 3 days Induction training for MLHP along with ANM</a:t>
          </a:r>
          <a:endParaRPr lang="en-US" sz="2000" kern="1200" dirty="0">
            <a:latin typeface="Gill Sans MT" panose="020B0502020104020203" pitchFamily="34" charset="0"/>
          </a:endParaRPr>
        </a:p>
      </dsp:txBody>
      <dsp:txXfrm>
        <a:off x="4488054" y="45753"/>
        <a:ext cx="2480016" cy="1451873"/>
      </dsp:txXfrm>
    </dsp:sp>
    <dsp:sp modelId="{7841817B-3F00-49F8-91DF-CF923B446620}">
      <dsp:nvSpPr>
        <dsp:cNvPr id="0" name=""/>
        <dsp:cNvSpPr/>
      </dsp:nvSpPr>
      <dsp:spPr>
        <a:xfrm rot="5400000">
          <a:off x="7419722" y="1225541"/>
          <a:ext cx="1919689" cy="231332"/>
        </a:xfrm>
        <a:prstGeom prst="rect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537569E-2FEF-46CC-BE6E-B697FD278D9D}">
      <dsp:nvSpPr>
        <dsp:cNvPr id="0" name=""/>
        <dsp:cNvSpPr/>
      </dsp:nvSpPr>
      <dsp:spPr>
        <a:xfrm>
          <a:off x="7861458" y="583"/>
          <a:ext cx="2570356" cy="1542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Gill Sans MT" panose="020B0502020104020203" pitchFamily="34" charset="0"/>
            </a:rPr>
            <a:t>Discussed  induction package &amp; Financial norms with Program in charge &amp; RD IGNOU </a:t>
          </a:r>
          <a:endParaRPr lang="en-US" sz="2000" kern="1200" dirty="0">
            <a:latin typeface="Gill Sans MT" panose="020B0502020104020203" pitchFamily="34" charset="0"/>
          </a:endParaRPr>
        </a:p>
      </dsp:txBody>
      <dsp:txXfrm>
        <a:off x="7906628" y="45753"/>
        <a:ext cx="2480016" cy="1451873"/>
      </dsp:txXfrm>
    </dsp:sp>
    <dsp:sp modelId="{6F5F5EAC-E752-4B98-B60B-0DC40A40443D}">
      <dsp:nvSpPr>
        <dsp:cNvPr id="0" name=""/>
        <dsp:cNvSpPr/>
      </dsp:nvSpPr>
      <dsp:spPr>
        <a:xfrm rot="5400000">
          <a:off x="7419722" y="3153308"/>
          <a:ext cx="1919689" cy="231332"/>
        </a:xfrm>
        <a:prstGeom prst="rect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A6A8EC5-58C7-4A0D-A7CB-92F2A5C8D4AF}">
      <dsp:nvSpPr>
        <dsp:cNvPr id="0" name=""/>
        <dsp:cNvSpPr/>
      </dsp:nvSpPr>
      <dsp:spPr>
        <a:xfrm>
          <a:off x="7861458" y="1928350"/>
          <a:ext cx="2570356" cy="1542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Gill Sans MT" panose="020B0502020104020203" pitchFamily="34" charset="0"/>
            </a:rPr>
            <a:t>Package included in IGNOU curriculum </a:t>
          </a:r>
          <a:endParaRPr lang="en-US" sz="2000" kern="1200" dirty="0">
            <a:latin typeface="Gill Sans MT" panose="020B0502020104020203" pitchFamily="34" charset="0"/>
          </a:endParaRPr>
        </a:p>
      </dsp:txBody>
      <dsp:txXfrm>
        <a:off x="7906628" y="1973520"/>
        <a:ext cx="2480016" cy="1451873"/>
      </dsp:txXfrm>
    </dsp:sp>
    <dsp:sp modelId="{4F75B6B9-DCAD-427C-8579-4BF1AB881587}">
      <dsp:nvSpPr>
        <dsp:cNvPr id="0" name=""/>
        <dsp:cNvSpPr/>
      </dsp:nvSpPr>
      <dsp:spPr>
        <a:xfrm>
          <a:off x="7861458" y="3856117"/>
          <a:ext cx="2570356" cy="15422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Gill Sans MT" panose="020B0502020104020203" pitchFamily="34" charset="0"/>
            </a:rPr>
            <a:t>Now the Induction training is part of Certified Community Health Course at PSC</a:t>
          </a:r>
          <a:endParaRPr lang="en-US" sz="2000" kern="1200" dirty="0">
            <a:latin typeface="Gill Sans MT" panose="020B0502020104020203" pitchFamily="34" charset="0"/>
          </a:endParaRPr>
        </a:p>
      </dsp:txBody>
      <dsp:txXfrm>
        <a:off x="7906628" y="3901287"/>
        <a:ext cx="2480016" cy="1451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E32D3-CACD-4EDF-9BD2-EAAFC2C0259F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AE1D8-1F32-4EF3-A2B5-CC12234EAE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30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8"/>
          <p:cNvGrpSpPr>
            <a:grpSpLocks noChangeAspect="1"/>
          </p:cNvGrpSpPr>
          <p:nvPr/>
        </p:nvGrpSpPr>
        <p:grpSpPr bwMode="auto">
          <a:xfrm>
            <a:off x="3586927" y="605874"/>
            <a:ext cx="5018146" cy="739084"/>
            <a:chOff x="2362200" y="762000"/>
            <a:chExt cx="4394958" cy="684422"/>
          </a:xfrm>
        </p:grpSpPr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58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10363200" cy="26670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0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10363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808080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98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 noChangeAspect="1"/>
          </p:cNvGrpSpPr>
          <p:nvPr/>
        </p:nvGrpSpPr>
        <p:grpSpPr bwMode="auto">
          <a:xfrm>
            <a:off x="2855386" y="762003"/>
            <a:ext cx="6481233" cy="752475"/>
            <a:chOff x="2362200" y="762000"/>
            <a:chExt cx="4419600" cy="684422"/>
          </a:xfrm>
        </p:grpSpPr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6197600" cy="2667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25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6197600" cy="1219200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quarter" idx="13"/>
          </p:nvPr>
        </p:nvSpPr>
        <p:spPr>
          <a:xfrm>
            <a:off x="7518400" y="1981200"/>
            <a:ext cx="3556000" cy="40386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 smtClean="0"/>
              <a:t>Click icon to add clip 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0509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4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170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>
                <a:solidFill>
                  <a:srgbClr val="5F5F5F"/>
                </a:solidFill>
              </a:defRPr>
            </a:lvl1pPr>
            <a:lvl2pPr>
              <a:defRPr sz="165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200">
                <a:solidFill>
                  <a:srgbClr val="5F5F5F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252CD4-6719-4BA2-8EEC-7902B1813D29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10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5E7113-BF18-4C11-BC2F-C63C42A04E43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415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008A9F-0DBA-42BD-86BF-0D6AF6A87DB1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642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24984" y="1831975"/>
            <a:ext cx="10261600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For more information, please visit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5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www.mcsprogram.org</a:t>
            </a: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4984" y="3733800"/>
            <a:ext cx="102616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This presentation was made possible by the generous support of the American people through the United States Agency for International Development (USAID), under the terms of the Cooperative Agreement AID-OAA-A-14-00028.  The contents are the responsibility of the authors and do not necessarily reflect the views of USAID or the United States Government.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80584" y="6019803"/>
            <a:ext cx="9550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2A6C"/>
                </a:solidFill>
                <a:effectLst/>
                <a:uLnTx/>
                <a:uFillTx/>
                <a:latin typeface="Gill Sans MT" pitchFamily="34" charset="0"/>
                <a:ea typeface="+mn-ea"/>
                <a:cs typeface="Arial" charset="0"/>
              </a:rPr>
              <a:t> facebook.com/MCSPglobal 			twitter.com/MCSPglobal</a:t>
            </a:r>
          </a:p>
        </p:txBody>
      </p:sp>
    </p:spTree>
    <p:extLst>
      <p:ext uri="{BB962C8B-B14F-4D97-AF65-F5344CB8AC3E}">
        <p14:creationId xmlns:p14="http://schemas.microsoft.com/office/powerpoint/2010/main" val="120824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25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97630A-F4F0-46F0-B0A9-ACB2754827F6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9DBFE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9DBFE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5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25" kern="1200">
          <a:solidFill>
            <a:srgbClr val="002A6C"/>
          </a:solidFill>
          <a:latin typeface="Gill Sans MT" panose="020B0502020104020203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tiff"/><Relationship Id="rId7" Type="http://schemas.openxmlformats.org/officeDocument/2006/relationships/image" Target="../media/image9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008A9F-0DBA-42BD-86BF-0D6AF6A87DB1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0153" y="2330483"/>
            <a:ext cx="11969672" cy="1941265"/>
          </a:xfrm>
          <a:prstGeom prst="rect">
            <a:avLst/>
          </a:prstGeom>
        </p:spPr>
        <p:txBody>
          <a:bodyPr anchor="t"/>
          <a:lstStyle/>
          <a:p>
            <a:pPr marL="257175" lvl="0" indent="-257175" algn="ctr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chemeClr val="tx2"/>
                </a:solidFill>
                <a:latin typeface="Gill Sans MT" panose="020B0502020104020203" pitchFamily="34" charset="0"/>
              </a:rPr>
              <a:t>Mainstreaming of Induction training package on NHM programs within IGNOU Curriculum</a:t>
            </a:r>
          </a:p>
          <a:p>
            <a:pPr marL="257175" lvl="0" indent="-257175" algn="ctr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IN" altLang="en-US" sz="3200" b="1" dirty="0" smtClean="0">
                <a:solidFill>
                  <a:schemeClr val="tx2"/>
                </a:solidFill>
                <a:latin typeface="Gill Sans MT" panose="020B0502020104020203" pitchFamily="34" charset="0"/>
              </a:rPr>
              <a:t>Meghalaya </a:t>
            </a:r>
            <a:br>
              <a:rPr lang="en-IN" altLang="en-US" sz="3200" b="1" dirty="0" smtClean="0">
                <a:solidFill>
                  <a:schemeClr val="tx2"/>
                </a:solidFill>
                <a:latin typeface="Gill Sans MT" panose="020B0502020104020203" pitchFamily="34" charset="0"/>
              </a:rPr>
            </a:br>
            <a:r>
              <a:rPr lang="en-IN" altLang="en-US" sz="3200" b="1" dirty="0" smtClean="0">
                <a:solidFill>
                  <a:schemeClr val="tx2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/>
            </a:r>
            <a:br>
              <a:rPr lang="en-IN" altLang="en-US" sz="3200" b="1" dirty="0" smtClean="0">
                <a:solidFill>
                  <a:schemeClr val="tx2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endParaRPr lang="en-IN" altLang="en-US" b="1" i="1" dirty="0" smtClean="0">
              <a:solidFill>
                <a:schemeClr val="tx2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pPr marL="257175" marR="0" lvl="0" indent="-257175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/>
            </a:r>
            <a:br>
              <a:rPr kumimoji="0" lang="en-I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</a:br>
            <a:r>
              <a:rPr kumimoji="0" lang="en-I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  <a:t/>
            </a:r>
            <a:br>
              <a:rPr kumimoji="0" lang="en-I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Arial" panose="020B0604020202020204" pitchFamily="34" charset="0"/>
              </a:rPr>
            </a:br>
            <a:endParaRPr kumimoji="0" lang="en-IN" altLang="en-US" sz="28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144" y="246843"/>
            <a:ext cx="1843205" cy="820361"/>
          </a:xfrm>
          <a:prstGeom prst="rect">
            <a:avLst/>
          </a:prstGeom>
        </p:spPr>
      </p:pic>
      <p:pic>
        <p:nvPicPr>
          <p:cNvPr id="1026" name="Picture 2" descr="C:\Users\Meena\AppData\Local\Microsoft\Windows\Temporary Internet Files\Content.Outlook\4II3K9I8\MCSP_wUSAID_CMYK.tif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366" y="355933"/>
            <a:ext cx="4270043" cy="605853"/>
          </a:xfrm>
          <a:prstGeom prst="rect">
            <a:avLst/>
          </a:prstGeom>
          <a:noFill/>
        </p:spPr>
      </p:pic>
      <p:sp>
        <p:nvSpPr>
          <p:cNvPr id="12" name="Oval 11"/>
          <p:cNvSpPr/>
          <p:nvPr/>
        </p:nvSpPr>
        <p:spPr>
          <a:xfrm>
            <a:off x="342900" y="4784728"/>
            <a:ext cx="1543050" cy="1571625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107841" y="4784727"/>
            <a:ext cx="1543050" cy="1571625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6348755" y="4784727"/>
            <a:ext cx="1543050" cy="1571625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188540" y="4784727"/>
            <a:ext cx="1543050" cy="1571625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8361349" y="4784727"/>
            <a:ext cx="1543050" cy="1571625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10373943" y="4748650"/>
            <a:ext cx="1543050" cy="1571625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pic>
        <p:nvPicPr>
          <p:cNvPr id="18" name="Picture 3" descr="C:\Users\Meena\Desktop\download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160000" y="203317"/>
            <a:ext cx="1096525" cy="9054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267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498" y="2690291"/>
            <a:ext cx="10322257" cy="1143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Major Achievements of Meghalaya under HWCs</a:t>
            </a:r>
            <a:endParaRPr lang="en-US" sz="2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5E7113-BF18-4C11-BC2F-C63C42A04E43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257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7282" y="1324980"/>
            <a:ext cx="3698545" cy="301615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/>
              <a:t>Engaging the adolescents for Improving the Health and Wellness of the people!</a:t>
            </a:r>
            <a:r>
              <a:rPr lang="en-US" dirty="0"/>
              <a:t/>
            </a:r>
            <a:br>
              <a:rPr lang="en-US" dirty="0"/>
            </a:br>
            <a:r>
              <a:rPr lang="en-US" b="1" i="1" dirty="0" smtClean="0">
                <a:solidFill>
                  <a:schemeClr val="tx2"/>
                </a:solidFill>
              </a:rPr>
              <a:t>The Month long Celebration of </a:t>
            </a:r>
            <a:r>
              <a:rPr lang="en-US" b="1" i="1" dirty="0">
                <a:solidFill>
                  <a:schemeClr val="tx2"/>
                </a:solidFill>
              </a:rPr>
              <a:t>five years of RKSK in </a:t>
            </a:r>
            <a:r>
              <a:rPr lang="en-US" b="1" i="1" dirty="0" smtClean="0">
                <a:solidFill>
                  <a:schemeClr val="tx2"/>
                </a:solidFill>
              </a:rPr>
              <a:t>Meghalaya”</a:t>
            </a:r>
            <a:br>
              <a:rPr lang="en-US" b="1" i="1" dirty="0" smtClean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743" y="801853"/>
            <a:ext cx="7720084" cy="59196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780431" y="312439"/>
            <a:ext cx="5579658" cy="48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sz="2800" dirty="0" smtClean="0">
                <a:solidFill>
                  <a:srgbClr val="FF0000"/>
                </a:solidFill>
              </a:rPr>
              <a:t>“</a:t>
            </a:r>
            <a:r>
              <a:rPr lang="en-US" sz="2800" b="1" i="1" dirty="0" smtClean="0">
                <a:solidFill>
                  <a:srgbClr val="FF0000"/>
                </a:solidFill>
              </a:rPr>
              <a:t>Future is here, Act Now”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8177282" y="4864263"/>
            <a:ext cx="3698545" cy="180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b="1" dirty="0" smtClean="0"/>
              <a:t>Health Promotion through screening, Sports (Football), Marathon, Yoga etc.</a:t>
            </a:r>
            <a:r>
              <a:rPr lang="en-US" b="1" i="1" dirty="0" smtClean="0">
                <a:solidFill>
                  <a:schemeClr val="tx2"/>
                </a:solidFill>
              </a:rPr>
              <a:t/>
            </a:r>
            <a:br>
              <a:rPr lang="en-US" b="1" i="1" dirty="0" smtClean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6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Meghalaya-conducting 51 diagnostic tests at HWCs/PHC along  with Special parameter test &amp; Cancers markers through PPP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499" y="1550863"/>
            <a:ext cx="3916906" cy="530713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122" y="1550863"/>
            <a:ext cx="3994245" cy="53071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0863"/>
            <a:ext cx="3766782" cy="54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9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1236" y="832514"/>
            <a:ext cx="3994245" cy="3041768"/>
          </a:xfrm>
        </p:spPr>
        <p:txBody>
          <a:bodyPr>
            <a:normAutofit/>
          </a:bodyPr>
          <a:lstStyle/>
          <a:p>
            <a:r>
              <a:rPr lang="en-US" dirty="0" smtClean="0"/>
              <a:t>National Quality assurance award</a:t>
            </a:r>
            <a:br>
              <a:rPr lang="en-US" dirty="0" smtClean="0"/>
            </a:br>
            <a:r>
              <a:rPr lang="en-US" sz="2800" b="1" dirty="0"/>
              <a:t>PHC UMDEN-First Health &amp; Wellness center to get NQAS Award</a:t>
            </a:r>
            <a:br>
              <a:rPr lang="en-US" sz="2800" b="1" dirty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760" y="204716"/>
            <a:ext cx="7306476" cy="63871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11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Mainstreaming Basic Yoga skills training in IGNOU Curriculum </a:t>
            </a:r>
            <a:br>
              <a:rPr lang="en-US" dirty="0" smtClean="0"/>
            </a:br>
            <a:r>
              <a:rPr lang="en-US" dirty="0" smtClean="0"/>
              <a:t>Certified Community Health Course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3250"/>
          <a:stretch/>
        </p:blipFill>
        <p:spPr>
          <a:xfrm>
            <a:off x="5984544" y="1417638"/>
            <a:ext cx="5994796" cy="530383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9" y="1417637"/>
            <a:ext cx="5688841" cy="530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2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03284"/>
          </a:xfrm>
        </p:spPr>
        <p:txBody>
          <a:bodyPr/>
          <a:lstStyle/>
          <a:p>
            <a:r>
              <a:rPr lang="en-US" dirty="0" smtClean="0"/>
              <a:t>State conducted Induction training for Both ANM &amp; MLHP together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20" y="777922"/>
            <a:ext cx="10099343" cy="594355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60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5616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Mainstreaming of Induction training package on NHM programs within IGNOU Curriculum</a:t>
            </a:r>
            <a:r>
              <a:rPr lang="en-US" b="1" dirty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60" y="1370016"/>
            <a:ext cx="5712289" cy="4986337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561" y="1370015"/>
            <a:ext cx="5251412" cy="498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4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1" y="156754"/>
            <a:ext cx="3772288" cy="1112488"/>
          </a:xfrm>
        </p:spPr>
        <p:txBody>
          <a:bodyPr>
            <a:noAutofit/>
          </a:bodyPr>
          <a:lstStyle/>
          <a:p>
            <a:r>
              <a:rPr lang="en-US" sz="2400" dirty="0" smtClean="0"/>
              <a:t>Developed 15 HWC posters in Khasi &amp; Garo Language with Jhpiego support</a:t>
            </a:r>
            <a:endParaRPr lang="en-US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27745" t="15625" r="42387" b="6250"/>
          <a:stretch>
            <a:fillRect/>
          </a:stretch>
        </p:blipFill>
        <p:spPr bwMode="auto">
          <a:xfrm>
            <a:off x="0" y="68240"/>
            <a:ext cx="4214368" cy="5691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l="27526" t="15625" r="42606" b="5208"/>
          <a:stretch>
            <a:fillRect/>
          </a:stretch>
        </p:blipFill>
        <p:spPr bwMode="auto">
          <a:xfrm>
            <a:off x="4037264" y="573206"/>
            <a:ext cx="4090737" cy="595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 l="27745" t="15625" r="42387" b="5208"/>
          <a:stretch>
            <a:fillRect/>
          </a:stretch>
        </p:blipFill>
        <p:spPr bwMode="auto">
          <a:xfrm>
            <a:off x="8101263" y="1269242"/>
            <a:ext cx="4090737" cy="558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4941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5E7113-BF18-4C11-BC2F-C63C42A04E43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7693335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846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2388"/>
            <a:ext cx="10972800" cy="735250"/>
          </a:xfrm>
        </p:spPr>
        <p:txBody>
          <a:bodyPr>
            <a:noAutofit/>
          </a:bodyPr>
          <a:lstStyle/>
          <a:p>
            <a:r>
              <a:rPr lang="en-US" sz="4400" dirty="0" smtClean="0"/>
              <a:t>Rationale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4"/>
            <a:ext cx="10972800" cy="2480478"/>
          </a:xfrm>
        </p:spPr>
        <p:txBody>
          <a:bodyPr/>
          <a:lstStyle/>
          <a:p>
            <a:r>
              <a:rPr lang="en-US" dirty="0" smtClean="0"/>
              <a:t>Six-month </a:t>
            </a:r>
            <a:r>
              <a:rPr lang="en-US" dirty="0"/>
              <a:t>C</a:t>
            </a:r>
            <a:r>
              <a:rPr lang="en-US" dirty="0" smtClean="0"/>
              <a:t>ertificate </a:t>
            </a:r>
            <a:r>
              <a:rPr lang="en-US" dirty="0"/>
              <a:t>course in ‘Community Health</a:t>
            </a:r>
            <a:r>
              <a:rPr lang="en-US" dirty="0" smtClean="0"/>
              <a:t>’  </a:t>
            </a:r>
            <a:r>
              <a:rPr lang="en-US" dirty="0"/>
              <a:t>prepares CHOs on various aspects of Comprehensive Primary Health Care,</a:t>
            </a:r>
            <a:r>
              <a:rPr lang="en-US" b="1" dirty="0"/>
              <a:t> </a:t>
            </a:r>
            <a:r>
              <a:rPr lang="en-US" dirty="0"/>
              <a:t>however, this curriculum lacs few important components under National Health Mission like HMIS, NQAS &amp; Kayakalp etc. Being a new program &amp; a new role of CHOs, it was a felt need to conduct the induction training</a:t>
            </a:r>
            <a:endParaRPr lang="en-US" b="1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75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</a:t>
            </a:r>
            <a:r>
              <a:rPr lang="en-US" dirty="0" smtClean="0"/>
              <a:t>strengthen the capacities </a:t>
            </a:r>
            <a:r>
              <a:rPr lang="en-US" dirty="0"/>
              <a:t>of </a:t>
            </a:r>
            <a:r>
              <a:rPr lang="en-US" dirty="0" smtClean="0"/>
              <a:t>CHO/MLHP </a:t>
            </a:r>
            <a:r>
              <a:rPr lang="en-US" dirty="0"/>
              <a:t>on NHM </a:t>
            </a:r>
            <a:r>
              <a:rPr lang="en-US" dirty="0" smtClean="0"/>
              <a:t>programs.</a:t>
            </a:r>
          </a:p>
          <a:p>
            <a:r>
              <a:rPr lang="en-US" dirty="0" smtClean="0"/>
              <a:t>To </a:t>
            </a:r>
            <a:r>
              <a:rPr lang="en-US" dirty="0"/>
              <a:t>orient </a:t>
            </a:r>
            <a:r>
              <a:rPr lang="en-US" dirty="0" smtClean="0"/>
              <a:t>MLHPs on modalities </a:t>
            </a:r>
            <a:r>
              <a:rPr lang="en-US" dirty="0"/>
              <a:t>of CPHC to ensure successful implementation of the Program through induction training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730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008A9F-0DBA-42BD-86BF-0D6AF6A87DB1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44986416"/>
              </p:ext>
            </p:extLst>
          </p:nvPr>
        </p:nvGraphicFramePr>
        <p:xfrm>
          <a:off x="126275" y="744900"/>
          <a:ext cx="11456125" cy="5794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89361" y="221680"/>
            <a:ext cx="4012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Gill Sans MT" panose="020B0502020104020203" pitchFamily="34" charset="0"/>
              </a:rPr>
              <a:t>Process Flow</a:t>
            </a:r>
            <a:endParaRPr lang="en-US" sz="2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723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5E7113-BF18-4C11-BC2F-C63C42A04E43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464024"/>
            <a:ext cx="11450471" cy="60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9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Programme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4"/>
            <a:ext cx="10972800" cy="3162866"/>
          </a:xfrm>
        </p:spPr>
        <p:txBody>
          <a:bodyPr/>
          <a:lstStyle/>
          <a:p>
            <a:r>
              <a:rPr lang="en-US" sz="2800" dirty="0" smtClean="0"/>
              <a:t>This </a:t>
            </a:r>
            <a:r>
              <a:rPr lang="en-US" sz="2800" dirty="0"/>
              <a:t>package enabled the enrolled students at Program Study Center to get familiar with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Various </a:t>
            </a:r>
            <a:r>
              <a:rPr lang="en-US" dirty="0"/>
              <a:t>concepts of </a:t>
            </a:r>
            <a:r>
              <a:rPr lang="en-US" dirty="0">
                <a:solidFill>
                  <a:schemeClr val="tx2"/>
                </a:solidFill>
              </a:rPr>
              <a:t>Comprehensive Primary Health </a:t>
            </a:r>
            <a:r>
              <a:rPr lang="en-US" dirty="0" smtClean="0">
                <a:solidFill>
                  <a:schemeClr val="tx2"/>
                </a:solidFill>
              </a:rPr>
              <a:t>Care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R</a:t>
            </a:r>
            <a:r>
              <a:rPr lang="en-US" dirty="0" smtClean="0"/>
              <a:t>oles </a:t>
            </a:r>
            <a:r>
              <a:rPr lang="en-US" dirty="0"/>
              <a:t>and responsibilities in imparting HWC </a:t>
            </a:r>
            <a:r>
              <a:rPr lang="en-US" dirty="0" smtClean="0"/>
              <a:t>services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Healthcare </a:t>
            </a:r>
            <a:r>
              <a:rPr lang="en-US" dirty="0"/>
              <a:t>delivery system and understanding </a:t>
            </a:r>
            <a:r>
              <a:rPr lang="en-US" dirty="0">
                <a:solidFill>
                  <a:schemeClr val="tx2"/>
                </a:solidFill>
              </a:rPr>
              <a:t>the population needs in Meghalaya before their formal posting at HWCs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1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Financing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4"/>
            <a:ext cx="10972800" cy="23167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Miscellaneous </a:t>
            </a:r>
            <a:r>
              <a:rPr lang="en-US" dirty="0"/>
              <a:t>funds approved &amp; sanctioned for the program study center.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RCH </a:t>
            </a:r>
            <a:r>
              <a:rPr lang="en-US" dirty="0"/>
              <a:t>norms are followed for the payment of resource person/trainers fees.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57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53410"/>
          </a:xfrm>
        </p:spPr>
        <p:txBody>
          <a:bodyPr>
            <a:noAutofit/>
          </a:bodyPr>
          <a:lstStyle/>
          <a:p>
            <a:r>
              <a:rPr lang="en-US" sz="4000" dirty="0" smtClean="0"/>
              <a:t>Scalability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4"/>
            <a:ext cx="10972800" cy="233035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Previously </a:t>
            </a:r>
            <a:r>
              <a:rPr lang="en-US" sz="2800" dirty="0"/>
              <a:t>the induction training was not the part of “Certificate Course in Community Health”, now State has included this package in certificate course itself from Jul 2019 </a:t>
            </a:r>
            <a:r>
              <a:rPr lang="en-US" sz="2800" dirty="0" smtClean="0"/>
              <a:t>batch.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123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5616"/>
            <a:ext cx="10972800" cy="567966"/>
          </a:xfrm>
        </p:spPr>
        <p:txBody>
          <a:bodyPr>
            <a:normAutofit/>
          </a:bodyPr>
          <a:lstStyle/>
          <a:p>
            <a:r>
              <a:rPr lang="en-US" dirty="0" smtClean="0"/>
              <a:t>Glimpse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12" y="1370016"/>
            <a:ext cx="9888504" cy="498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184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1809"/>
            <a:ext cx="10972800" cy="1143000"/>
          </a:xfrm>
        </p:spPr>
        <p:txBody>
          <a:bodyPr/>
          <a:lstStyle/>
          <a:p>
            <a:r>
              <a:rPr lang="en-US" dirty="0"/>
              <a:t>Mainstreaming Basic Yoga skill training in IGNOU Curriculum </a:t>
            </a:r>
            <a:br>
              <a:rPr lang="en-US" dirty="0"/>
            </a:br>
            <a:r>
              <a:rPr lang="en-US" dirty="0"/>
              <a:t>Certified Community Health Course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4944"/>
            <a:ext cx="10972800" cy="545653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Rationale</a:t>
            </a:r>
            <a:r>
              <a:rPr lang="en-US" dirty="0" smtClean="0"/>
              <a:t>- Due to lack of Yoga trainers (Only 2) in the state &amp; at the Sub health Center, there was a felt need for imparting basic yoga training to staff to promote wellness activities at HWCs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Objectives-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To initiate Wellness activities through skilled staff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To streamline the wellness activities at HWCs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Opportunity</a:t>
            </a:r>
            <a:r>
              <a:rPr lang="en-US" dirty="0" smtClean="0"/>
              <a:t>- 6 Months Certified Community Health course at PSC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Intervention-</a:t>
            </a: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In support with Ayush Department, </a:t>
            </a:r>
            <a:r>
              <a:rPr lang="en-US" dirty="0"/>
              <a:t>appointed </a:t>
            </a:r>
            <a:r>
              <a:rPr lang="en-US" dirty="0" smtClean="0"/>
              <a:t> a Yoga instructor </a:t>
            </a:r>
            <a:r>
              <a:rPr lang="en-US" dirty="0"/>
              <a:t> </a:t>
            </a:r>
            <a:r>
              <a:rPr lang="en-US" dirty="0" smtClean="0"/>
              <a:t>at Program Study center.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Duration – 30 days basic Yoga skills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Financial Norms- </a:t>
            </a:r>
            <a:r>
              <a:rPr lang="en-US" dirty="0"/>
              <a:t>Miscellaneous funds approved &amp; sanctioned for the program study center.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73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Glimpse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17638"/>
            <a:ext cx="109728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58577"/>
      </p:ext>
    </p:extLst>
  </p:cSld>
  <p:clrMapOvr>
    <a:masterClrMapping/>
  </p:clrMapOvr>
</p:sld>
</file>

<file path=ppt/theme/theme1.xml><?xml version="1.0" encoding="utf-8"?>
<a:theme xmlns:a="http://schemas.openxmlformats.org/drawingml/2006/main" name="MCSP Malawi Country Program Review_2015.03.04">
  <a:themeElements>
    <a:clrScheme name="MCSP">
      <a:dk1>
        <a:srgbClr val="000000"/>
      </a:dk1>
      <a:lt1>
        <a:srgbClr val="777777"/>
      </a:lt1>
      <a:dk2>
        <a:srgbClr val="002A6C"/>
      </a:dk2>
      <a:lt2>
        <a:srgbClr val="9DBFE5"/>
      </a:lt2>
      <a:accent1>
        <a:srgbClr val="CA535C"/>
      </a:accent1>
      <a:accent2>
        <a:srgbClr val="FAC684"/>
      </a:accent2>
      <a:accent3>
        <a:srgbClr val="D5B4E4"/>
      </a:accent3>
      <a:accent4>
        <a:srgbClr val="002A6C"/>
      </a:accent4>
      <a:accent5>
        <a:srgbClr val="9DBFE5"/>
      </a:accent5>
      <a:accent6>
        <a:srgbClr val="CA535C"/>
      </a:accent6>
      <a:hlink>
        <a:srgbClr val="777777"/>
      </a:hlink>
      <a:folHlink>
        <a:srgbClr val="FAC6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PS_PowerPoint_Template [Read-Only]" id="{B58D1E27-2DEB-4557-9BF1-41BFB293ADDD}" vid="{2D3C5F4A-FD82-47F1-A5FE-AEF3A3D978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9465</TotalTime>
  <Words>565</Words>
  <Application>Microsoft Office PowerPoint</Application>
  <PresentationFormat>Widescreen</PresentationFormat>
  <Paragraphs>74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Gill Sans MT</vt:lpstr>
      <vt:lpstr>Wingdings</vt:lpstr>
      <vt:lpstr>MCSP Malawi Country Program Review_2015.03.04</vt:lpstr>
      <vt:lpstr>PowerPoint Presentation</vt:lpstr>
      <vt:lpstr>Major Achievements of Meghalaya under HWCs</vt:lpstr>
      <vt:lpstr>Engaging the adolescents for Improving the Health and Wellness of the people! The Month long Celebration of five years of RKSK in Meghalaya” </vt:lpstr>
      <vt:lpstr>Meghalaya-conducting 51 diagnostic tests at HWCs/PHC along  with Special parameter test &amp; Cancers markers through PPP</vt:lpstr>
      <vt:lpstr>National Quality assurance award PHC UMDEN-First Health &amp; Wellness center to get NQAS Award </vt:lpstr>
      <vt:lpstr>Mainstreaming Basic Yoga skills training in IGNOU Curriculum  Certified Community Health Course </vt:lpstr>
      <vt:lpstr>State conducted Induction training for Both ANM &amp; MLHP together</vt:lpstr>
      <vt:lpstr>Mainstreaming of Induction training package on NHM programs within IGNOU Curriculum.  </vt:lpstr>
      <vt:lpstr>Developed 15 HWC posters in Khasi &amp; Garo Language with Jhpiego support</vt:lpstr>
      <vt:lpstr>PowerPoint Presentation</vt:lpstr>
      <vt:lpstr>Rationale </vt:lpstr>
      <vt:lpstr>Objectives </vt:lpstr>
      <vt:lpstr>PowerPoint Presentation</vt:lpstr>
      <vt:lpstr>PowerPoint Presentation</vt:lpstr>
      <vt:lpstr>Programme Outcome</vt:lpstr>
      <vt:lpstr>Financing Mechanism</vt:lpstr>
      <vt:lpstr>Scalability </vt:lpstr>
      <vt:lpstr>Glimpse</vt:lpstr>
      <vt:lpstr>Mainstreaming Basic Yoga skill training in IGNOU Curriculum  Certified Community Health Course </vt:lpstr>
      <vt:lpstr>Glimpse </vt:lpstr>
    </vt:vector>
  </TitlesOfParts>
  <Company>Johns Hopkins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Operationalization of Health and Wellness Centres (HWCs)  Broad areas of action</dc:title>
  <dc:creator>Admin1</dc:creator>
  <cp:lastModifiedBy>Admin1</cp:lastModifiedBy>
  <cp:revision>1207</cp:revision>
  <dcterms:created xsi:type="dcterms:W3CDTF">2018-05-09T05:39:40Z</dcterms:created>
  <dcterms:modified xsi:type="dcterms:W3CDTF">2019-10-03T03:35:25Z</dcterms:modified>
</cp:coreProperties>
</file>