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384" r:id="rId2"/>
    <p:sldId id="385" r:id="rId3"/>
    <p:sldId id="386" r:id="rId4"/>
    <p:sldId id="387" r:id="rId5"/>
    <p:sldId id="388" r:id="rId6"/>
    <p:sldId id="389" r:id="rId7"/>
    <p:sldId id="390" r:id="rId8"/>
    <p:sldId id="391" r:id="rId9"/>
    <p:sldId id="392" r:id="rId10"/>
    <p:sldId id="393" r:id="rId11"/>
    <p:sldId id="394" r:id="rId12"/>
    <p:sldId id="419" r:id="rId13"/>
    <p:sldId id="400" r:id="rId14"/>
    <p:sldId id="405" r:id="rId15"/>
    <p:sldId id="426" r:id="rId16"/>
    <p:sldId id="408" r:id="rId17"/>
    <p:sldId id="410" r:id="rId18"/>
    <p:sldId id="411" r:id="rId19"/>
    <p:sldId id="412" r:id="rId20"/>
    <p:sldId id="415" r:id="rId21"/>
    <p:sldId id="425" r:id="rId22"/>
    <p:sldId id="421" r:id="rId23"/>
    <p:sldId id="418" r:id="rId24"/>
    <p:sldId id="420" r:id="rId25"/>
    <p:sldId id="417" r:id="rId26"/>
    <p:sldId id="422" r:id="rId27"/>
  </p:sldIdLst>
  <p:sldSz cx="12192000" cy="6858000"/>
  <p:notesSz cx="7053263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164" autoAdjust="0"/>
  </p:normalViewPr>
  <p:slideViewPr>
    <p:cSldViewPr snapToGrid="0">
      <p:cViewPr varScale="1">
        <p:scale>
          <a:sx n="69" d="100"/>
          <a:sy n="69" d="100"/>
        </p:scale>
        <p:origin x="78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ENOVO\Desktop\New%20Microsoft%20Excel%20Worksheet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image" Target="../media/image24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>
                        <a:lumMod val="20000"/>
                        <a:lumOff val="80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7th July '18</c:v>
                </c:pt>
                <c:pt idx="1">
                  <c:v>7th Jan'19</c:v>
                </c:pt>
                <c:pt idx="2">
                  <c:v>7th May'19</c:v>
                </c:pt>
                <c:pt idx="3">
                  <c:v>5th Sep'19</c:v>
                </c:pt>
                <c:pt idx="4">
                  <c:v>29th Sept'19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21</c:v>
                </c:pt>
                <c:pt idx="1">
                  <c:v>25</c:v>
                </c:pt>
                <c:pt idx="2">
                  <c:v>36</c:v>
                </c:pt>
                <c:pt idx="3">
                  <c:v>56</c:v>
                </c:pt>
                <c:pt idx="4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D8-447C-A077-77498FF6427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PHC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>
                        <a:lumMod val="20000"/>
                        <a:lumOff val="80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7th July '18</c:v>
                </c:pt>
                <c:pt idx="1">
                  <c:v>7th Jan'19</c:v>
                </c:pt>
                <c:pt idx="2">
                  <c:v>7th May'19</c:v>
                </c:pt>
                <c:pt idx="3">
                  <c:v>5th Sep'19</c:v>
                </c:pt>
                <c:pt idx="4">
                  <c:v>29th Sept'19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6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D8-447C-A077-77498FF64275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UPHC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330861421156109E-3"/>
                  <c:y val="-8.8164597054816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77D-4501-ADB0-241C0A4DAA3A}"/>
                </c:ext>
              </c:extLst>
            </c:dLbl>
            <c:dLbl>
              <c:idx val="1"/>
              <c:layout>
                <c:manualLayout>
                  <c:x val="-5.6654307105779471E-3"/>
                  <c:y val="-9.796066339424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77D-4501-ADB0-241C0A4DAA3A}"/>
                </c:ext>
              </c:extLst>
            </c:dLbl>
            <c:dLbl>
              <c:idx val="2"/>
              <c:layout>
                <c:manualLayout>
                  <c:x val="-1.1330861421156729E-3"/>
                  <c:y val="-7.5919514130536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77D-4501-ADB0-241C0A4DAA3A}"/>
                </c:ext>
              </c:extLst>
            </c:dLbl>
            <c:dLbl>
              <c:idx val="3"/>
              <c:layout>
                <c:manualLayout>
                  <c:x val="-9.0646891369247258E-3"/>
                  <c:y val="-8.81645970548166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77D-4501-ADB0-241C0A4DAA3A}"/>
                </c:ext>
              </c:extLst>
            </c:dLbl>
            <c:dLbl>
              <c:idx val="4"/>
              <c:layout>
                <c:manualLayout>
                  <c:x val="-3.5125670405583294E-2"/>
                  <c:y val="-6.1225414621400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77D-4501-ADB0-241C0A4DAA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7th July '18</c:v>
                </c:pt>
                <c:pt idx="1">
                  <c:v>7th Jan'19</c:v>
                </c:pt>
                <c:pt idx="2">
                  <c:v>7th May'19</c:v>
                </c:pt>
                <c:pt idx="3">
                  <c:v>5th Sep'19</c:v>
                </c:pt>
                <c:pt idx="4">
                  <c:v>29th Sept'19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D8-447C-A077-77498FF64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3553024"/>
        <c:axId val="73554560"/>
        <c:axId val="0"/>
      </c:bar3DChart>
      <c:catAx>
        <c:axId val="7355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73554560"/>
        <c:crosses val="autoZero"/>
        <c:auto val="1"/>
        <c:lblAlgn val="ctr"/>
        <c:lblOffset val="100"/>
        <c:noMultiLvlLbl val="0"/>
      </c:catAx>
      <c:valAx>
        <c:axId val="73554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7355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Gill Sans MT" panose="020B0502020104020203" pitchFamily="34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>
              <a:defRPr sz="2177" b="1" i="0" u="none" strike="noStrike" baseline="0">
                <a:solidFill>
                  <a:srgbClr val="595959"/>
                </a:solidFill>
                <a:latin typeface="Franklin Gothic Book"/>
              </a:defRPr>
            </a:pPr>
            <a:r>
              <a:rPr lang="en-US" sz="2177" b="1" i="0" u="none" strike="noStrike" baseline="0">
                <a:solidFill>
                  <a:srgbClr val="595959"/>
                </a:solidFill>
                <a:latin typeface="Franklin Gothic Book"/>
              </a:rPr>
              <a:t>Infant Mortality Rate 
( All NFHS Survey Reports)</a:t>
            </a:r>
          </a:p>
        </c:rich>
      </c:tx>
      <c:layout>
        <c:manualLayout>
          <c:xMode val="edge"/>
          <c:yMode val="edge"/>
          <c:x val="0"/>
          <c:y val="0"/>
          <c:w val="1"/>
          <c:h val="0.16892905226224961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6.7742000000000011E-2"/>
          <c:y val="0.16892900000000005"/>
          <c:w val="0.92725800000000003"/>
          <c:h val="0.541429000000000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NFHS 1</c:v>
                </c:pt>
              </c:strCache>
            </c:strRef>
          </c:tx>
          <c:spPr>
            <a:solidFill>
              <a:srgbClr val="262626"/>
            </a:solidFill>
            <a:ln w="13821" cap="flat">
              <a:noFill/>
              <a:miter lim="400000"/>
            </a:ln>
            <a:effectLst/>
          </c:spPr>
          <c:invertIfNegative val="0"/>
          <c:dLbls>
            <c:numFmt formatCode="0.#" sourceLinked="0"/>
            <c:spPr>
              <a:noFill/>
              <a:ln w="27642">
                <a:noFill/>
              </a:ln>
            </c:spPr>
            <c:txPr>
              <a:bodyPr/>
              <a:lstStyle/>
              <a:p>
                <a:pPr>
                  <a:defRPr sz="1959" b="1" i="0" u="none" strike="noStrike" baseline="0">
                    <a:solidFill>
                      <a:srgbClr val="404040"/>
                    </a:solidFill>
                    <a:latin typeface="Franklin Gothic Book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India</c:v>
                </c:pt>
                <c:pt idx="1">
                  <c:v>Manipur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78.5</c:v>
                </c:pt>
                <c:pt idx="1">
                  <c:v>42.4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63-4255-8841-DC553435EDF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NFHS 2</c:v>
                </c:pt>
              </c:strCache>
            </c:strRef>
          </c:tx>
          <c:spPr>
            <a:solidFill>
              <a:srgbClr val="FFC000"/>
            </a:solidFill>
            <a:ln w="13821" cap="flat">
              <a:noFill/>
              <a:miter lim="400000"/>
            </a:ln>
            <a:effectLst/>
          </c:spPr>
          <c:invertIfNegative val="0"/>
          <c:dLbls>
            <c:numFmt formatCode="0.####" sourceLinked="0"/>
            <c:spPr>
              <a:noFill/>
              <a:ln w="27642">
                <a:noFill/>
              </a:ln>
            </c:spPr>
            <c:txPr>
              <a:bodyPr/>
              <a:lstStyle/>
              <a:p>
                <a:pPr>
                  <a:defRPr sz="1959" b="1" i="0" u="none" strike="noStrike" baseline="0">
                    <a:solidFill>
                      <a:srgbClr val="404040"/>
                    </a:solidFill>
                    <a:latin typeface="Franklin Gothic Book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India</c:v>
                </c:pt>
                <c:pt idx="1">
                  <c:v>Manipur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67.599999999999994</c:v>
                </c:pt>
                <c:pt idx="1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63-4255-8841-DC553435EDF6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NFHS 3</c:v>
                </c:pt>
              </c:strCache>
            </c:strRef>
          </c:tx>
          <c:spPr>
            <a:solidFill>
              <a:srgbClr val="002060"/>
            </a:solidFill>
            <a:ln w="13821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 w="27642">
                <a:noFill/>
              </a:ln>
            </c:spPr>
            <c:txPr>
              <a:bodyPr/>
              <a:lstStyle/>
              <a:p>
                <a:pPr>
                  <a:defRPr sz="1959" b="1" i="0" u="none" strike="noStrike" baseline="0">
                    <a:solidFill>
                      <a:srgbClr val="404040"/>
                    </a:solidFill>
                    <a:latin typeface="Franklin Gothic Book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India</c:v>
                </c:pt>
                <c:pt idx="1">
                  <c:v>Manipur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57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63-4255-8841-DC553435EDF6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NFHS 4</c:v>
                </c:pt>
              </c:strCache>
            </c:strRef>
          </c:tx>
          <c:spPr>
            <a:solidFill>
              <a:srgbClr val="92D050"/>
            </a:solidFill>
            <a:ln w="3455">
              <a:solidFill>
                <a:srgbClr val="E28394"/>
              </a:solidFill>
              <a:prstDash val="solid"/>
            </a:ln>
          </c:spPr>
          <c:invertIfNegative val="0"/>
          <c:dLbls>
            <c:numFmt formatCode="0" sourceLinked="0"/>
            <c:spPr>
              <a:noFill/>
              <a:ln w="27642">
                <a:noFill/>
              </a:ln>
            </c:spPr>
            <c:txPr>
              <a:bodyPr/>
              <a:lstStyle/>
              <a:p>
                <a:pPr>
                  <a:defRPr sz="2612" b="1" i="0" u="none" strike="noStrike">
                    <a:solidFill>
                      <a:srgbClr val="404040"/>
                    </a:solidFill>
                    <a:latin typeface="Franklin Gothic Book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India</c:v>
                </c:pt>
                <c:pt idx="1">
                  <c:v>Manipur</c:v>
                </c:pt>
              </c:strCache>
            </c:strRef>
          </c:cat>
          <c:val>
            <c:numRef>
              <c:f>Sheet1!$B$5:$C$5</c:f>
              <c:numCache>
                <c:formatCode>General</c:formatCode>
                <c:ptCount val="2"/>
                <c:pt idx="0">
                  <c:v>41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63-4255-8841-DC553435E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289824"/>
        <c:axId val="1"/>
      </c:barChart>
      <c:catAx>
        <c:axId val="1542898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3821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sz="2394" b="1" i="0" u="none" strike="noStrike">
                <a:solidFill>
                  <a:srgbClr val="595959"/>
                </a:solidFill>
                <a:latin typeface="Franklin Gothic Book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1"/>
      </c:catAx>
      <c:valAx>
        <c:axId val="1"/>
        <c:scaling>
          <c:orientation val="minMax"/>
        </c:scaling>
        <c:delete val="0"/>
        <c:axPos val="l"/>
        <c:majorGridlines>
          <c:spPr>
            <a:ln w="13821" cap="flat">
              <a:solidFill>
                <a:srgbClr val="D9D9D9"/>
              </a:solidFill>
              <a:prstDash val="solid"/>
              <a:round/>
            </a:ln>
          </c:spPr>
        </c:majorGridlines>
        <c:numFmt formatCode="0.####" sourceLinked="0"/>
        <c:majorTickMark val="none"/>
        <c:minorTickMark val="none"/>
        <c:tickLblPos val="nextTo"/>
        <c:spPr>
          <a:ln w="13821" cap="flat">
            <a:noFill/>
            <a:prstDash val="solid"/>
            <a:round/>
          </a:ln>
        </c:spPr>
        <c:txPr>
          <a:bodyPr rot="0"/>
          <a:lstStyle/>
          <a:p>
            <a:pPr>
              <a:defRPr sz="1524" b="1" i="0" u="none" strike="noStrike">
                <a:solidFill>
                  <a:srgbClr val="595959"/>
                </a:solidFill>
                <a:latin typeface="Franklin Gothic Book"/>
              </a:defRPr>
            </a:pPr>
            <a:endParaRPr lang="en-US"/>
          </a:p>
        </c:txPr>
        <c:crossAx val="154289824"/>
        <c:crosses val="autoZero"/>
        <c:crossBetween val="between"/>
        <c:majorUnit val="20"/>
        <c:minorUnit val="10"/>
      </c:valAx>
      <c:spPr>
        <a:noFill/>
        <a:ln w="27642">
          <a:noFill/>
        </a:ln>
      </c:spPr>
    </c:plotArea>
    <c:legend>
      <c:legendPos val="b"/>
      <c:layout>
        <c:manualLayout>
          <c:xMode val="edge"/>
          <c:yMode val="edge"/>
          <c:x val="4.6520321323470927E-2"/>
          <c:y val="0.87320386765125857"/>
          <c:w val="0.93256687611018318"/>
          <c:h val="0.12679613234874143"/>
        </c:manualLayout>
      </c:layout>
      <c:overlay val="1"/>
      <c:spPr>
        <a:noFill/>
        <a:ln w="13821" cap="flat">
          <a:noFill/>
          <a:miter lim="400000"/>
        </a:ln>
        <a:effectLst/>
      </c:spPr>
      <c:txPr>
        <a:bodyPr rot="0"/>
        <a:lstStyle/>
        <a:p>
          <a:pPr>
            <a:defRPr sz="2177" b="1" i="0" u="none" strike="noStrike" baseline="0">
              <a:solidFill>
                <a:srgbClr val="595959"/>
              </a:solidFill>
              <a:latin typeface="Franklin Gothic Book"/>
            </a:defRPr>
          </a:pPr>
          <a:endParaRPr lang="en-US"/>
        </a:p>
      </c:txPr>
    </c:legend>
    <c:plotVisOnly val="1"/>
    <c:dispBlanksAs val="gap"/>
    <c:showDLblsOverMax val="1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>
              <a:defRPr sz="2105" b="1" i="0" u="none" strike="noStrike" baseline="0">
                <a:solidFill>
                  <a:srgbClr val="595959"/>
                </a:solidFill>
                <a:latin typeface="Franklin Gothic Book"/>
              </a:defRPr>
            </a:pPr>
            <a:r>
              <a:rPr lang="en-IN" sz="2105" b="1" i="0" u="none" strike="noStrike" baseline="0">
                <a:solidFill>
                  <a:srgbClr val="595959"/>
                </a:solidFill>
                <a:latin typeface="Franklin Gothic Book"/>
              </a:rPr>
              <a:t>IMR-All SRS comparison</a:t>
            </a:r>
          </a:p>
        </c:rich>
      </c:tx>
      <c:layout>
        <c:manualLayout>
          <c:xMode val="edge"/>
          <c:yMode val="edge"/>
          <c:x val="0.17500398202203618"/>
          <c:y val="0"/>
          <c:w val="0.64999203595592769"/>
          <c:h val="0.11239405248041265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8.1296491286938694E-2"/>
          <c:y val="0.17815127824304358"/>
          <c:w val="0.92618400000000001"/>
          <c:h val="0.710740000000000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India</c:v>
                </c:pt>
              </c:strCache>
            </c:strRef>
          </c:tx>
          <c:spPr>
            <a:solidFill>
              <a:srgbClr val="000000"/>
            </a:solidFill>
            <a:ln w="13366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 w="26732">
                <a:noFill/>
              </a:ln>
            </c:spPr>
            <c:txPr>
              <a:bodyPr/>
              <a:lstStyle/>
              <a:p>
                <a:pPr>
                  <a:defRPr sz="2526" b="1" i="0" u="none" strike="noStrike">
                    <a:solidFill>
                      <a:srgbClr val="404040"/>
                    </a:solidFill>
                    <a:latin typeface="Franklin Gothic Book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trendline>
            <c:spPr>
              <a:ln w="20049" cap="rnd">
                <a:solidFill>
                  <a:srgbClr val="8C8D86"/>
                </a:solidFill>
                <a:prstDash val="sysDot"/>
                <a:round/>
              </a:ln>
              <a:effectLst/>
            </c:spPr>
            <c:trendlineType val="linear"/>
            <c:dispRSqr val="0"/>
            <c:dispEq val="0"/>
          </c:trendline>
          <c:cat>
            <c:strRef>
              <c:f>Sheet1!$A$2:$A$5</c:f>
              <c:strCache>
                <c:ptCount val="4"/>
                <c:pt idx="0">
                  <c:v>SRS 2014</c:v>
                </c:pt>
                <c:pt idx="1">
                  <c:v>SRS 2015</c:v>
                </c:pt>
                <c:pt idx="2">
                  <c:v>SRS 2016</c:v>
                </c:pt>
                <c:pt idx="3">
                  <c:v>SRS 2017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37</c:v>
                </c:pt>
                <c:pt idx="2">
                  <c:v>34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EA-440D-B2ED-354344417D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Manipur</c:v>
                </c:pt>
              </c:strCache>
            </c:strRef>
          </c:tx>
          <c:spPr>
            <a:solidFill>
              <a:srgbClr val="00B050"/>
            </a:solidFill>
            <a:ln w="13366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 w="26732">
                <a:noFill/>
              </a:ln>
            </c:spPr>
            <c:txPr>
              <a:bodyPr/>
              <a:lstStyle/>
              <a:p>
                <a:pPr>
                  <a:defRPr sz="2947" b="1" i="0" u="none" strike="noStrike">
                    <a:solidFill>
                      <a:srgbClr val="404040"/>
                    </a:solidFill>
                    <a:latin typeface="Franklin Gothic Book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trendline>
            <c:spPr>
              <a:ln w="20049" cap="rnd">
                <a:solidFill>
                  <a:srgbClr val="E6C069"/>
                </a:solidFill>
                <a:prstDash val="sysDot"/>
                <a:round/>
              </a:ln>
              <a:effectLst/>
            </c:spPr>
            <c:trendlineType val="linear"/>
            <c:dispRSqr val="0"/>
            <c:dispEq val="0"/>
          </c:trendline>
          <c:cat>
            <c:strRef>
              <c:f>Sheet1!$A$2:$A$5</c:f>
              <c:strCache>
                <c:ptCount val="4"/>
                <c:pt idx="0">
                  <c:v>SRS 2014</c:v>
                </c:pt>
                <c:pt idx="1">
                  <c:v>SRS 2015</c:v>
                </c:pt>
                <c:pt idx="2">
                  <c:v>SRS 2016</c:v>
                </c:pt>
                <c:pt idx="3">
                  <c:v>SRS 2017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EA-440D-B2ED-354344417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913528"/>
        <c:axId val="1"/>
      </c:barChart>
      <c:catAx>
        <c:axId val="1539135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3366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sz="1894" b="1" i="0" u="none" strike="noStrike" baseline="0">
                <a:solidFill>
                  <a:srgbClr val="595959"/>
                </a:solidFill>
                <a:latin typeface="Franklin Gothic Book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1"/>
      </c:catAx>
      <c:valAx>
        <c:axId val="1"/>
        <c:scaling>
          <c:orientation val="minMax"/>
        </c:scaling>
        <c:delete val="0"/>
        <c:axPos val="l"/>
        <c:majorGridlines>
          <c:spPr>
            <a:ln w="13366" cap="flat">
              <a:solidFill>
                <a:srgbClr val="D9D9D9"/>
              </a:solidFill>
              <a:prstDash val="solid"/>
              <a:round/>
            </a:ln>
          </c:spPr>
        </c:majorGridlines>
        <c:numFmt formatCode="0" sourceLinked="0"/>
        <c:majorTickMark val="none"/>
        <c:minorTickMark val="none"/>
        <c:tickLblPos val="nextTo"/>
        <c:spPr>
          <a:ln w="13366" cap="flat">
            <a:noFill/>
            <a:prstDash val="solid"/>
            <a:round/>
          </a:ln>
        </c:spPr>
        <c:txPr>
          <a:bodyPr rot="0"/>
          <a:lstStyle/>
          <a:p>
            <a:pPr>
              <a:defRPr sz="1473" b="1" i="0" u="none" strike="noStrike">
                <a:solidFill>
                  <a:srgbClr val="595959"/>
                </a:solidFill>
                <a:latin typeface="Franklin Gothic Book"/>
              </a:defRPr>
            </a:pPr>
            <a:endParaRPr lang="en-US"/>
          </a:p>
        </c:txPr>
        <c:crossAx val="153913528"/>
        <c:crosses val="autoZero"/>
        <c:crossBetween val="between"/>
        <c:majorUnit val="10"/>
        <c:minorUnit val="5"/>
      </c:valAx>
      <c:spPr>
        <a:noFill/>
        <a:ln w="26732">
          <a:noFill/>
        </a:ln>
      </c:spPr>
    </c:plotArea>
    <c:legend>
      <c:legendPos val="b"/>
      <c:layout>
        <c:manualLayout>
          <c:xMode val="edge"/>
          <c:yMode val="edge"/>
          <c:x val="0.3146795677884745"/>
          <c:y val="0.90054464576755677"/>
          <c:w val="0.35186600771209536"/>
          <c:h val="9.9455354232443199E-2"/>
        </c:manualLayout>
      </c:layout>
      <c:overlay val="1"/>
      <c:spPr>
        <a:noFill/>
        <a:ln w="13366" cap="flat">
          <a:noFill/>
          <a:miter lim="400000"/>
        </a:ln>
        <a:effectLst/>
      </c:spPr>
      <c:txPr>
        <a:bodyPr rot="0"/>
        <a:lstStyle/>
        <a:p>
          <a:pPr>
            <a:defRPr sz="1263" b="1" i="0" u="none" strike="noStrike" baseline="0">
              <a:solidFill>
                <a:srgbClr val="595959"/>
              </a:solidFill>
              <a:latin typeface="Franklin Gothic Book"/>
            </a:defRPr>
          </a:pPr>
          <a:endParaRPr lang="en-US"/>
        </a:p>
      </c:txPr>
    </c:legend>
    <c:plotVisOnly val="1"/>
    <c:dispBlanksAs val="gap"/>
    <c:showDLblsOverMax val="1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14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Number of HWC with Home based Palliative care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2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imphal West </c:v>
                </c:pt>
                <c:pt idx="1">
                  <c:v>Imphal East </c:v>
                </c:pt>
                <c:pt idx="2">
                  <c:v>Churachandpur </c:v>
                </c:pt>
                <c:pt idx="3">
                  <c:v>Bishnupur </c:v>
                </c:pt>
                <c:pt idx="4">
                  <c:v>Chandel </c:v>
                </c:pt>
                <c:pt idx="5">
                  <c:v>Kangpokpi </c:v>
                </c:pt>
                <c:pt idx="6">
                  <c:v>Thoubal 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10</c:v>
                </c:pt>
                <c:pt idx="1">
                  <c:v>11</c:v>
                </c:pt>
                <c:pt idx="2">
                  <c:v>9</c:v>
                </c:pt>
                <c:pt idx="3">
                  <c:v>14</c:v>
                </c:pt>
                <c:pt idx="4">
                  <c:v>6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7C-4A6F-9235-BB0488612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2648576"/>
        <c:axId val="1"/>
      </c:barChart>
      <c:catAx>
        <c:axId val="18264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1664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1664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48576"/>
        <c:crosses val="autoZero"/>
        <c:crossBetween val="between"/>
      </c:valAx>
      <c:spPr>
        <a:noFill/>
        <a:ln w="3110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>
              <a:defRPr sz="2075" b="1" i="0" u="none" strike="noStrike" baseline="0">
                <a:solidFill>
                  <a:srgbClr val="808080"/>
                </a:solidFill>
                <a:latin typeface="Calibri"/>
              </a:defRPr>
            </a:pPr>
            <a:r>
              <a:rPr lang="en-US" sz="2075" b="1" i="0" u="none" strike="noStrike" baseline="0">
                <a:solidFill>
                  <a:srgbClr val="808080"/>
                </a:solidFill>
                <a:latin typeface="Calibri"/>
              </a:rPr>
              <a:t>August 2018- Training started for MO,CHO &amp; ANM on it application</a:t>
            </a:r>
          </a:p>
        </c:rich>
      </c:tx>
      <c:layout>
        <c:manualLayout>
          <c:xMode val="edge"/>
          <c:yMode val="edge"/>
          <c:x val="8.2331646343250145E-2"/>
          <c:y val="0"/>
          <c:w val="0.8353370421998686"/>
          <c:h val="0.18844914877443597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3.4245600000000001E-2"/>
          <c:y val="0.18844900000000006"/>
          <c:w val="0.95108199999999998"/>
          <c:h val="0.66463600000000012"/>
        </c:manualLayout>
      </c:layout>
      <c:barChart>
        <c:barDir val="col"/>
        <c:grouping val="clustered"/>
        <c:varyColors val="0"/>
        <c:ser>
          <c:idx val="0"/>
          <c:order val="0"/>
          <c:tx>
            <c:v>2018Traning started</c:v>
          </c:tx>
          <c:spPr>
            <a:blipFill rotWithShape="1">
              <a:blip xmlns:r="http://schemas.openxmlformats.org/officeDocument/2006/relationships" r:embed="rId1"/>
              <a:srcRect/>
              <a:tile tx="0" ty="0" sx="100000" sy="100000" flip="none" algn="tl"/>
            </a:blipFill>
            <a:ln w="13173" cap="flat">
              <a:noFill/>
              <a:miter lim="400000"/>
            </a:ln>
            <a:effectLst/>
          </c:spPr>
          <c:invertIfNegative val="0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11DC-4901-A631-6F47231D599D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11DC-4901-A631-6F47231D599D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11DC-4901-A631-6F47231D599D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11DC-4901-A631-6F47231D599D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11DC-4901-A631-6F47231D599D}"/>
              </c:ext>
            </c:extLst>
          </c:dPt>
          <c:dPt>
            <c:idx val="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B-11DC-4901-A631-6F47231D599D}"/>
              </c:ext>
            </c:extLst>
          </c:dPt>
          <c:dPt>
            <c:idx val="6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11DC-4901-A631-6F47231D599D}"/>
              </c:ext>
            </c:extLst>
          </c:dPt>
          <c:dPt>
            <c:idx val="7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F-11DC-4901-A631-6F47231D599D}"/>
              </c:ext>
            </c:extLst>
          </c:dPt>
          <c:dPt>
            <c:idx val="8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11DC-4901-A631-6F47231D599D}"/>
              </c:ext>
            </c:extLst>
          </c:dPt>
          <c:dPt>
            <c:idx val="9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3-11DC-4901-A631-6F47231D599D}"/>
              </c:ext>
            </c:extLst>
          </c:dPt>
          <c:dPt>
            <c:idx val="10"/>
            <c:invertIfNegative val="1"/>
            <c:bubble3D val="0"/>
            <c:spPr>
              <a:solidFill>
                <a:srgbClr val="FF0000"/>
              </a:solidFill>
              <a:ln w="13173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5-11DC-4901-A631-6F47231D599D}"/>
              </c:ext>
            </c:extLst>
          </c:dPt>
          <c:dPt>
            <c:idx val="11"/>
            <c:invertIfNegative val="1"/>
            <c:bubble3D val="0"/>
            <c:spPr>
              <a:solidFill>
                <a:srgbClr val="FF0000"/>
              </a:solidFill>
              <a:ln w="13173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7-11DC-4901-A631-6F47231D599D}"/>
              </c:ext>
            </c:extLst>
          </c:dPt>
          <c:dPt>
            <c:idx val="12"/>
            <c:invertIfNegative val="1"/>
            <c:bubble3D val="0"/>
            <c:spPr>
              <a:solidFill>
                <a:srgbClr val="FF0000"/>
              </a:solidFill>
              <a:ln w="13173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9-11DC-4901-A631-6F47231D599D}"/>
              </c:ext>
            </c:extLst>
          </c:dPt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1660" b="1" i="0" u="none" strike="noStrike">
                      <a:solidFill>
                        <a:srgbClr val="40404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1DC-4901-A631-6F47231D599D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1660" b="1" i="0" u="none" strike="noStrike">
                      <a:solidFill>
                        <a:srgbClr val="40404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1DC-4901-A631-6F47231D599D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1660" b="1" i="0" u="none" strike="noStrike">
                      <a:solidFill>
                        <a:srgbClr val="40404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1DC-4901-A631-6F47231D599D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1660" b="1" i="0" u="none" strike="noStrike">
                      <a:solidFill>
                        <a:srgbClr val="40404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11DC-4901-A631-6F47231D599D}"/>
                </c:ext>
              </c:extLst>
            </c:dLbl>
            <c:dLbl>
              <c:idx val="4"/>
              <c:numFmt formatCode="0" sourceLinked="0"/>
              <c:spPr/>
              <c:txPr>
                <a:bodyPr/>
                <a:lstStyle/>
                <a:p>
                  <a:pPr>
                    <a:defRPr sz="1660" b="1" i="0" u="none" strike="noStrike">
                      <a:solidFill>
                        <a:srgbClr val="40404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11DC-4901-A631-6F47231D599D}"/>
                </c:ext>
              </c:extLst>
            </c:dLbl>
            <c:dLbl>
              <c:idx val="5"/>
              <c:numFmt formatCode="0" sourceLinked="0"/>
              <c:spPr/>
              <c:txPr>
                <a:bodyPr/>
                <a:lstStyle/>
                <a:p>
                  <a:pPr>
                    <a:defRPr sz="1660" b="1" i="0" u="none" strike="noStrike">
                      <a:solidFill>
                        <a:srgbClr val="40404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11DC-4901-A631-6F47231D599D}"/>
                </c:ext>
              </c:extLst>
            </c:dLbl>
            <c:dLbl>
              <c:idx val="6"/>
              <c:numFmt formatCode="0" sourceLinked="0"/>
              <c:spPr/>
              <c:txPr>
                <a:bodyPr/>
                <a:lstStyle/>
                <a:p>
                  <a:pPr>
                    <a:defRPr sz="1660" b="1" i="0" u="none" strike="noStrike">
                      <a:solidFill>
                        <a:srgbClr val="40404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11DC-4901-A631-6F47231D599D}"/>
                </c:ext>
              </c:extLst>
            </c:dLbl>
            <c:dLbl>
              <c:idx val="7"/>
              <c:numFmt formatCode="0" sourceLinked="0"/>
              <c:spPr/>
              <c:txPr>
                <a:bodyPr/>
                <a:lstStyle/>
                <a:p>
                  <a:pPr>
                    <a:defRPr sz="1660" b="1" i="0" u="none" strike="noStrike">
                      <a:solidFill>
                        <a:srgbClr val="40404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11DC-4901-A631-6F47231D599D}"/>
                </c:ext>
              </c:extLst>
            </c:dLbl>
            <c:dLbl>
              <c:idx val="8"/>
              <c:numFmt formatCode="0" sourceLinked="0"/>
              <c:spPr/>
              <c:txPr>
                <a:bodyPr/>
                <a:lstStyle/>
                <a:p>
                  <a:pPr>
                    <a:defRPr sz="1660" b="1" i="0" u="none" strike="noStrike">
                      <a:solidFill>
                        <a:srgbClr val="40404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11DC-4901-A631-6F47231D599D}"/>
                </c:ext>
              </c:extLst>
            </c:dLbl>
            <c:dLbl>
              <c:idx val="9"/>
              <c:numFmt formatCode="0" sourceLinked="0"/>
              <c:spPr/>
              <c:txPr>
                <a:bodyPr/>
                <a:lstStyle/>
                <a:p>
                  <a:pPr>
                    <a:defRPr sz="1660" b="1" i="0" u="none" strike="noStrike">
                      <a:solidFill>
                        <a:srgbClr val="40404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11DC-4901-A631-6F47231D599D}"/>
                </c:ext>
              </c:extLst>
            </c:dLbl>
            <c:dLbl>
              <c:idx val="10"/>
              <c:numFmt formatCode="0" sourceLinked="0"/>
              <c:spPr/>
              <c:txPr>
                <a:bodyPr/>
                <a:lstStyle/>
                <a:p>
                  <a:pPr>
                    <a:defRPr sz="1660" b="1" i="0" u="none" strike="noStrike">
                      <a:solidFill>
                        <a:srgbClr val="40404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11DC-4901-A631-6F47231D599D}"/>
                </c:ext>
              </c:extLst>
            </c:dLbl>
            <c:dLbl>
              <c:idx val="11"/>
              <c:numFmt formatCode="0" sourceLinked="0"/>
              <c:spPr/>
              <c:txPr>
                <a:bodyPr/>
                <a:lstStyle/>
                <a:p>
                  <a:pPr>
                    <a:defRPr sz="1660" b="1" i="0" u="none" strike="noStrike">
                      <a:solidFill>
                        <a:srgbClr val="40404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11DC-4901-A631-6F47231D599D}"/>
                </c:ext>
              </c:extLst>
            </c:dLbl>
            <c:dLbl>
              <c:idx val="12"/>
              <c:numFmt formatCode="0" sourceLinked="0"/>
              <c:spPr/>
              <c:txPr>
                <a:bodyPr/>
                <a:lstStyle/>
                <a:p>
                  <a:pPr>
                    <a:defRPr sz="1660" b="1" i="0" u="none" strike="noStrike">
                      <a:solidFill>
                        <a:srgbClr val="40404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11DC-4901-A631-6F47231D599D}"/>
                </c:ext>
              </c:extLst>
            </c:dLbl>
            <c:numFmt formatCode="0" sourceLinked="0"/>
            <c:spPr>
              <a:noFill/>
              <a:ln w="26347">
                <a:noFill/>
              </a:ln>
            </c:spPr>
            <c:txPr>
              <a:bodyPr/>
              <a:lstStyle/>
              <a:p>
                <a:pPr>
                  <a:defRPr sz="1660" b="1" i="0" u="none" strike="noStrike">
                    <a:solidFill>
                      <a:srgbClr val="404040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3"/>
              <c:pt idx="0">
                <c:v>Spetember</c:v>
              </c:pt>
              <c:pt idx="1">
                <c:v>October</c:v>
              </c:pt>
              <c:pt idx="2">
                <c:v>November </c:v>
              </c:pt>
              <c:pt idx="3">
                <c:v>December</c:v>
              </c:pt>
              <c:pt idx="4">
                <c:v>2019</c:v>
              </c:pt>
              <c:pt idx="5">
                <c:v>January</c:v>
              </c:pt>
              <c:pt idx="6">
                <c:v>February</c:v>
              </c:pt>
              <c:pt idx="7">
                <c:v>March</c:v>
              </c:pt>
              <c:pt idx="8">
                <c:v>April</c:v>
              </c:pt>
              <c:pt idx="9">
                <c:v>May</c:v>
              </c:pt>
              <c:pt idx="10">
                <c:v>June</c:v>
              </c:pt>
              <c:pt idx="11">
                <c:v>July</c:v>
              </c:pt>
              <c:pt idx="12">
                <c:v>August</c:v>
              </c:pt>
            </c:strLit>
          </c:cat>
          <c:val>
            <c:numLit>
              <c:formatCode>General</c:formatCode>
              <c:ptCount val="13"/>
              <c:pt idx="0">
                <c:v>1</c:v>
              </c:pt>
              <c:pt idx="1">
                <c:v>5465</c:v>
              </c:pt>
              <c:pt idx="2">
                <c:v>5072</c:v>
              </c:pt>
              <c:pt idx="3">
                <c:v>6370</c:v>
              </c:pt>
              <c:pt idx="4">
                <c:v>#N/A</c:v>
              </c:pt>
              <c:pt idx="5">
                <c:v>5486</c:v>
              </c:pt>
              <c:pt idx="6">
                <c:v>3141</c:v>
              </c:pt>
              <c:pt idx="7">
                <c:v>5995</c:v>
              </c:pt>
              <c:pt idx="8">
                <c:v>2240</c:v>
              </c:pt>
              <c:pt idx="9">
                <c:v>3809</c:v>
              </c:pt>
              <c:pt idx="10">
                <c:v>9448</c:v>
              </c:pt>
              <c:pt idx="11">
                <c:v>18312</c:v>
              </c:pt>
              <c:pt idx="12">
                <c:v>20795</c:v>
              </c:pt>
            </c:numLit>
          </c:val>
          <c:extLst>
            <c:ext xmlns:c16="http://schemas.microsoft.com/office/drawing/2014/chart" uri="{C3380CC4-5D6E-409C-BE32-E72D297353CC}">
              <c16:uniqueId val="{0000001A-11DC-4901-A631-6F47231D59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2"/>
        <c:axId val="154253544"/>
        <c:axId val="1"/>
      </c:barChart>
      <c:catAx>
        <c:axId val="1542535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3173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sz="1867" b="1" i="0" u="none" strike="noStrike">
                <a:solidFill>
                  <a:srgbClr val="595959"/>
                </a:solidFill>
                <a:latin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1"/>
      </c:catAx>
      <c:valAx>
        <c:axId val="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13173" cap="flat">
            <a:noFill/>
            <a:prstDash val="solid"/>
            <a:miter lim="800000"/>
          </a:ln>
        </c:spPr>
        <c:txPr>
          <a:bodyPr rot="0"/>
          <a:lstStyle/>
          <a:p>
            <a:pPr>
              <a:defRPr sz="1452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154253544"/>
        <c:crosses val="autoZero"/>
        <c:crossBetween val="between"/>
        <c:majorUnit val="7500"/>
        <c:minorUnit val="3750"/>
      </c:valAx>
      <c:spPr>
        <a:noFill/>
        <a:ln w="26347">
          <a:noFill/>
        </a:ln>
      </c:spPr>
    </c:plotArea>
    <c:plotVisOnly val="1"/>
    <c:dispBlanksAs val="gap"/>
    <c:showDLblsOverMax val="1"/>
  </c:chart>
  <c:spPr>
    <a:noFill/>
    <a:ln>
      <a:noFill/>
    </a:ln>
  </c:sp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F16823-AA51-4816-98F8-924A7E876D12}" type="doc">
      <dgm:prSet loTypeId="urn:microsoft.com/office/officeart/2005/8/layout/radial5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E08D4D-8C59-49B6-96AE-2D8E2869B2E8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IN" sz="2000" b="1" dirty="0" smtClean="0"/>
            <a:t>Palliative care at HWCs</a:t>
          </a:r>
          <a:endParaRPr lang="en-US" sz="2000" b="1" dirty="0"/>
        </a:p>
      </dgm:t>
    </dgm:pt>
    <dgm:pt modelId="{B94934D1-F754-46B1-82CA-9E1B65124F3F}" type="parTrans" cxnId="{7D8F639D-48F9-4BBF-B8C2-DAAC7A0E7632}">
      <dgm:prSet/>
      <dgm:spPr/>
      <dgm:t>
        <a:bodyPr/>
        <a:lstStyle/>
        <a:p>
          <a:endParaRPr lang="en-US" sz="2000"/>
        </a:p>
      </dgm:t>
    </dgm:pt>
    <dgm:pt modelId="{17BD5528-6B7E-4198-B6E5-557D408E4A25}" type="sibTrans" cxnId="{7D8F639D-48F9-4BBF-B8C2-DAAC7A0E7632}">
      <dgm:prSet/>
      <dgm:spPr/>
      <dgm:t>
        <a:bodyPr/>
        <a:lstStyle/>
        <a:p>
          <a:endParaRPr lang="en-US" sz="2000"/>
        </a:p>
      </dgm:t>
    </dgm:pt>
    <dgm:pt modelId="{93464A8D-F766-4DBD-BE7C-A0534DF55905}">
      <dgm:prSet phldrT="[Text]" custT="1"/>
      <dgm:spPr/>
      <dgm:t>
        <a:bodyPr/>
        <a:lstStyle/>
        <a:p>
          <a:r>
            <a:rPr lang="en-IN" sz="2000" b="1" dirty="0" err="1" smtClean="0"/>
            <a:t>Karunashraya</a:t>
          </a:r>
          <a:r>
            <a:rPr lang="en-IN" sz="2000" b="1" dirty="0" smtClean="0"/>
            <a:t> </a:t>
          </a:r>
          <a:r>
            <a:rPr lang="en-IN" sz="2000" b="1" dirty="0" err="1" smtClean="0"/>
            <a:t>bangalore</a:t>
          </a:r>
          <a:r>
            <a:rPr lang="en-IN" sz="2000" b="1" dirty="0" smtClean="0"/>
            <a:t> &amp; NIMHANS</a:t>
          </a:r>
          <a:endParaRPr lang="en-US" sz="2000" b="1" dirty="0"/>
        </a:p>
      </dgm:t>
    </dgm:pt>
    <dgm:pt modelId="{4A75189C-3A8D-40AD-8F02-D8CBD0470FB9}" type="parTrans" cxnId="{C1627864-9B9C-4877-AF6E-5D9B9CC7FD4F}">
      <dgm:prSet custT="1"/>
      <dgm:spPr/>
      <dgm:t>
        <a:bodyPr/>
        <a:lstStyle/>
        <a:p>
          <a:endParaRPr lang="en-US" sz="2000"/>
        </a:p>
      </dgm:t>
    </dgm:pt>
    <dgm:pt modelId="{455C616F-AECC-4146-83F8-2CD5F1EA2415}" type="sibTrans" cxnId="{C1627864-9B9C-4877-AF6E-5D9B9CC7FD4F}">
      <dgm:prSet/>
      <dgm:spPr/>
      <dgm:t>
        <a:bodyPr/>
        <a:lstStyle/>
        <a:p>
          <a:endParaRPr lang="en-US" sz="2000"/>
        </a:p>
      </dgm:t>
    </dgm:pt>
    <dgm:pt modelId="{7560F277-3D3A-48C1-9A0C-91640444F4D1}">
      <dgm:prSet phldrT="[Text]" custT="1"/>
      <dgm:spPr/>
      <dgm:t>
        <a:bodyPr/>
        <a:lstStyle/>
        <a:p>
          <a:r>
            <a:rPr lang="en-IN" sz="2000" b="1" dirty="0" smtClean="0"/>
            <a:t>Palliative care Society, </a:t>
          </a:r>
        </a:p>
        <a:p>
          <a:r>
            <a:rPr lang="en-IN" sz="2000" b="1" dirty="0" err="1" smtClean="0"/>
            <a:t>Imphal</a:t>
          </a:r>
          <a:endParaRPr lang="en-US" sz="2000" b="1" dirty="0"/>
        </a:p>
      </dgm:t>
    </dgm:pt>
    <dgm:pt modelId="{A56EE005-1C0C-49CE-9CD1-9673BE452C46}" type="parTrans" cxnId="{AB916C11-A53F-4D46-A46A-46DE01483589}">
      <dgm:prSet custT="1"/>
      <dgm:spPr/>
      <dgm:t>
        <a:bodyPr/>
        <a:lstStyle/>
        <a:p>
          <a:endParaRPr lang="en-US" sz="2000"/>
        </a:p>
      </dgm:t>
    </dgm:pt>
    <dgm:pt modelId="{37D05212-04CE-469E-93DB-E17B22D36750}" type="sibTrans" cxnId="{AB916C11-A53F-4D46-A46A-46DE01483589}">
      <dgm:prSet/>
      <dgm:spPr/>
      <dgm:t>
        <a:bodyPr/>
        <a:lstStyle/>
        <a:p>
          <a:endParaRPr lang="en-US" sz="2000"/>
        </a:p>
      </dgm:t>
    </dgm:pt>
    <dgm:pt modelId="{5C7B47F6-BA91-4450-B136-17521AEB386B}">
      <dgm:prSet phldrT="[Text]" custT="1"/>
      <dgm:spPr/>
      <dgm:t>
        <a:bodyPr/>
        <a:lstStyle/>
        <a:p>
          <a:r>
            <a:rPr lang="en-IN" sz="2000" b="1" dirty="0" smtClean="0"/>
            <a:t>RIMS palliative Unit</a:t>
          </a:r>
          <a:endParaRPr lang="en-US" sz="2000" b="1" dirty="0"/>
        </a:p>
      </dgm:t>
    </dgm:pt>
    <dgm:pt modelId="{BCF22D97-D79B-4978-8B85-D1C3850249C1}" type="parTrans" cxnId="{E487EC8B-3B7B-49B1-A475-49ACE17AAFFD}">
      <dgm:prSet custT="1"/>
      <dgm:spPr/>
      <dgm:t>
        <a:bodyPr/>
        <a:lstStyle/>
        <a:p>
          <a:endParaRPr lang="en-US" sz="2000"/>
        </a:p>
      </dgm:t>
    </dgm:pt>
    <dgm:pt modelId="{58CA7695-7899-49B4-B7B5-C93C2F6F5968}" type="sibTrans" cxnId="{E487EC8B-3B7B-49B1-A475-49ACE17AAFFD}">
      <dgm:prSet/>
      <dgm:spPr/>
      <dgm:t>
        <a:bodyPr/>
        <a:lstStyle/>
        <a:p>
          <a:endParaRPr lang="en-US" sz="2000"/>
        </a:p>
      </dgm:t>
    </dgm:pt>
    <dgm:pt modelId="{D9DF3A74-A04F-44D6-A0DB-C025AD2A40A1}">
      <dgm:prSet phldrT="[Text]" custT="1"/>
      <dgm:spPr/>
      <dgm:t>
        <a:bodyPr/>
        <a:lstStyle/>
        <a:p>
          <a:r>
            <a:rPr lang="en-IN" sz="2000" b="1" dirty="0" smtClean="0"/>
            <a:t>IPM </a:t>
          </a:r>
          <a:r>
            <a:rPr lang="en-IN" sz="2000" b="1" dirty="0" err="1" smtClean="0"/>
            <a:t>calicut</a:t>
          </a:r>
          <a:endParaRPr lang="en-US" sz="2000" b="1" dirty="0"/>
        </a:p>
      </dgm:t>
    </dgm:pt>
    <dgm:pt modelId="{41E8E630-AB2C-4EBA-98B2-1277AAEB8C54}" type="parTrans" cxnId="{E4D0E842-C058-447E-BAC1-7286CB2DDFAE}">
      <dgm:prSet custT="1"/>
      <dgm:spPr/>
      <dgm:t>
        <a:bodyPr/>
        <a:lstStyle/>
        <a:p>
          <a:endParaRPr lang="en-US" sz="2000"/>
        </a:p>
      </dgm:t>
    </dgm:pt>
    <dgm:pt modelId="{A63D92FB-2907-40E8-9B06-A1E409A50FA0}" type="sibTrans" cxnId="{E4D0E842-C058-447E-BAC1-7286CB2DDFAE}">
      <dgm:prSet/>
      <dgm:spPr/>
      <dgm:t>
        <a:bodyPr/>
        <a:lstStyle/>
        <a:p>
          <a:endParaRPr lang="en-US" sz="2000"/>
        </a:p>
      </dgm:t>
    </dgm:pt>
    <dgm:pt modelId="{F95A2E9D-7A34-4EFB-B862-B068F3626AA6}" type="pres">
      <dgm:prSet presAssocID="{F4F16823-AA51-4816-98F8-924A7E876D1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6C237D0-32A8-41DE-9F2B-48D042CB6FFB}" type="pres">
      <dgm:prSet presAssocID="{77E08D4D-8C59-49B6-96AE-2D8E2869B2E8}" presName="centerShape" presStyleLbl="node0" presStyleIdx="0" presStyleCnt="1" custScaleX="140807" custScaleY="123858"/>
      <dgm:spPr/>
      <dgm:t>
        <a:bodyPr/>
        <a:lstStyle/>
        <a:p>
          <a:endParaRPr lang="en-US"/>
        </a:p>
      </dgm:t>
    </dgm:pt>
    <dgm:pt modelId="{A8E0932B-EC72-4AEC-81BE-A8256DEC4271}" type="pres">
      <dgm:prSet presAssocID="{4A75189C-3A8D-40AD-8F02-D8CBD0470FB9}" presName="parTrans" presStyleLbl="sibTrans2D1" presStyleIdx="0" presStyleCnt="4"/>
      <dgm:spPr/>
      <dgm:t>
        <a:bodyPr/>
        <a:lstStyle/>
        <a:p>
          <a:endParaRPr lang="en-US"/>
        </a:p>
      </dgm:t>
    </dgm:pt>
    <dgm:pt modelId="{D1CD8335-FF03-473B-A320-95138B2AF27F}" type="pres">
      <dgm:prSet presAssocID="{4A75189C-3A8D-40AD-8F02-D8CBD0470FB9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83139493-C9D6-4B78-9E0B-455BE175D4AF}" type="pres">
      <dgm:prSet presAssocID="{93464A8D-F766-4DBD-BE7C-A0534DF55905}" presName="node" presStyleLbl="node1" presStyleIdx="0" presStyleCnt="4" custScaleX="198016" custScaleY="1004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0841F6-11E0-4078-98E7-4B261B82C2C6}" type="pres">
      <dgm:prSet presAssocID="{A56EE005-1C0C-49CE-9CD1-9673BE452C46}" presName="parTrans" presStyleLbl="sibTrans2D1" presStyleIdx="1" presStyleCnt="4"/>
      <dgm:spPr/>
      <dgm:t>
        <a:bodyPr/>
        <a:lstStyle/>
        <a:p>
          <a:endParaRPr lang="en-US"/>
        </a:p>
      </dgm:t>
    </dgm:pt>
    <dgm:pt modelId="{129A8515-244E-4884-B568-EF044EB6D9FD}" type="pres">
      <dgm:prSet presAssocID="{A56EE005-1C0C-49CE-9CD1-9673BE452C46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72DC9C66-51FB-4F09-B311-A0EFE1A9A235}" type="pres">
      <dgm:prSet presAssocID="{7560F277-3D3A-48C1-9A0C-91640444F4D1}" presName="node" presStyleLbl="node1" presStyleIdx="1" presStyleCnt="4" custScaleX="141930" custScaleY="125529" custRadScaleRad="117959" custRadScaleInc="38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811AAC-6E7B-4C38-97B1-3816250F2842}" type="pres">
      <dgm:prSet presAssocID="{BCF22D97-D79B-4978-8B85-D1C3850249C1}" presName="parTrans" presStyleLbl="sibTrans2D1" presStyleIdx="2" presStyleCnt="4"/>
      <dgm:spPr/>
      <dgm:t>
        <a:bodyPr/>
        <a:lstStyle/>
        <a:p>
          <a:endParaRPr lang="en-US"/>
        </a:p>
      </dgm:t>
    </dgm:pt>
    <dgm:pt modelId="{09BFA39E-64ED-4547-95D5-991DFB05CC6D}" type="pres">
      <dgm:prSet presAssocID="{BCF22D97-D79B-4978-8B85-D1C3850249C1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0E9D5991-53CD-4987-8509-A10F15D38397}" type="pres">
      <dgm:prSet presAssocID="{5C7B47F6-BA91-4450-B136-17521AEB386B}" presName="node" presStyleLbl="node1" presStyleIdx="2" presStyleCnt="4" custScaleX="145668" custScaleY="922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E1C4DC-BA14-4E41-BA54-23187D182F21}" type="pres">
      <dgm:prSet presAssocID="{41E8E630-AB2C-4EBA-98B2-1277AAEB8C54}" presName="parTrans" presStyleLbl="sibTrans2D1" presStyleIdx="3" presStyleCnt="4"/>
      <dgm:spPr/>
      <dgm:t>
        <a:bodyPr/>
        <a:lstStyle/>
        <a:p>
          <a:endParaRPr lang="en-US"/>
        </a:p>
      </dgm:t>
    </dgm:pt>
    <dgm:pt modelId="{0EB3925C-2FEA-4104-97FE-1932D84258C7}" type="pres">
      <dgm:prSet presAssocID="{41E8E630-AB2C-4EBA-98B2-1277AAEB8C54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9883C638-4FDD-4AC4-8014-91E57F69F4DF}" type="pres">
      <dgm:prSet presAssocID="{D9DF3A74-A04F-44D6-A0DB-C025AD2A40A1}" presName="node" presStyleLbl="node1" presStyleIdx="3" presStyleCnt="4" custScaleX="130427" custScaleY="90635" custRadScaleRad="114349" custRadScaleInc="-26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916C11-A53F-4D46-A46A-46DE01483589}" srcId="{77E08D4D-8C59-49B6-96AE-2D8E2869B2E8}" destId="{7560F277-3D3A-48C1-9A0C-91640444F4D1}" srcOrd="1" destOrd="0" parTransId="{A56EE005-1C0C-49CE-9CD1-9673BE452C46}" sibTransId="{37D05212-04CE-469E-93DB-E17B22D36750}"/>
    <dgm:cxn modelId="{3EA85BB5-3278-4AAC-A5FA-7AC5084296C9}" type="presOf" srcId="{7560F277-3D3A-48C1-9A0C-91640444F4D1}" destId="{72DC9C66-51FB-4F09-B311-A0EFE1A9A235}" srcOrd="0" destOrd="0" presId="urn:microsoft.com/office/officeart/2005/8/layout/radial5"/>
    <dgm:cxn modelId="{010E4359-B7F1-4C10-B78E-87296B910DA3}" type="presOf" srcId="{5C7B47F6-BA91-4450-B136-17521AEB386B}" destId="{0E9D5991-53CD-4987-8509-A10F15D38397}" srcOrd="0" destOrd="0" presId="urn:microsoft.com/office/officeart/2005/8/layout/radial5"/>
    <dgm:cxn modelId="{7D8F639D-48F9-4BBF-B8C2-DAAC7A0E7632}" srcId="{F4F16823-AA51-4816-98F8-924A7E876D12}" destId="{77E08D4D-8C59-49B6-96AE-2D8E2869B2E8}" srcOrd="0" destOrd="0" parTransId="{B94934D1-F754-46B1-82CA-9E1B65124F3F}" sibTransId="{17BD5528-6B7E-4198-B6E5-557D408E4A25}"/>
    <dgm:cxn modelId="{E88AE80E-F68A-4391-A0B5-CAC0715DFB22}" type="presOf" srcId="{F4F16823-AA51-4816-98F8-924A7E876D12}" destId="{F95A2E9D-7A34-4EFB-B862-B068F3626AA6}" srcOrd="0" destOrd="0" presId="urn:microsoft.com/office/officeart/2005/8/layout/radial5"/>
    <dgm:cxn modelId="{E487EC8B-3B7B-49B1-A475-49ACE17AAFFD}" srcId="{77E08D4D-8C59-49B6-96AE-2D8E2869B2E8}" destId="{5C7B47F6-BA91-4450-B136-17521AEB386B}" srcOrd="2" destOrd="0" parTransId="{BCF22D97-D79B-4978-8B85-D1C3850249C1}" sibTransId="{58CA7695-7899-49B4-B7B5-C93C2F6F5968}"/>
    <dgm:cxn modelId="{AC8F4DA5-B5BE-4069-B3C3-01AB158ECAC4}" type="presOf" srcId="{77E08D4D-8C59-49B6-96AE-2D8E2869B2E8}" destId="{36C237D0-32A8-41DE-9F2B-48D042CB6FFB}" srcOrd="0" destOrd="0" presId="urn:microsoft.com/office/officeart/2005/8/layout/radial5"/>
    <dgm:cxn modelId="{A6E6DE3C-76CE-4D66-B151-0DF86702ECD8}" type="presOf" srcId="{BCF22D97-D79B-4978-8B85-D1C3850249C1}" destId="{3C811AAC-6E7B-4C38-97B1-3816250F2842}" srcOrd="0" destOrd="0" presId="urn:microsoft.com/office/officeart/2005/8/layout/radial5"/>
    <dgm:cxn modelId="{9F44BE49-D61B-4208-93C2-850C502A1312}" type="presOf" srcId="{93464A8D-F766-4DBD-BE7C-A0534DF55905}" destId="{83139493-C9D6-4B78-9E0B-455BE175D4AF}" srcOrd="0" destOrd="0" presId="urn:microsoft.com/office/officeart/2005/8/layout/radial5"/>
    <dgm:cxn modelId="{11C44D88-89FF-42EC-A944-74C2BD366E6C}" type="presOf" srcId="{D9DF3A74-A04F-44D6-A0DB-C025AD2A40A1}" destId="{9883C638-4FDD-4AC4-8014-91E57F69F4DF}" srcOrd="0" destOrd="0" presId="urn:microsoft.com/office/officeart/2005/8/layout/radial5"/>
    <dgm:cxn modelId="{FBC7A312-0815-40A1-8766-4E77AA8630FA}" type="presOf" srcId="{A56EE005-1C0C-49CE-9CD1-9673BE452C46}" destId="{129A8515-244E-4884-B568-EF044EB6D9FD}" srcOrd="1" destOrd="0" presId="urn:microsoft.com/office/officeart/2005/8/layout/radial5"/>
    <dgm:cxn modelId="{E4D0E842-C058-447E-BAC1-7286CB2DDFAE}" srcId="{77E08D4D-8C59-49B6-96AE-2D8E2869B2E8}" destId="{D9DF3A74-A04F-44D6-A0DB-C025AD2A40A1}" srcOrd="3" destOrd="0" parTransId="{41E8E630-AB2C-4EBA-98B2-1277AAEB8C54}" sibTransId="{A63D92FB-2907-40E8-9B06-A1E409A50FA0}"/>
    <dgm:cxn modelId="{94F2FD40-E489-4C38-89E0-86A5CB0BA6CD}" type="presOf" srcId="{4A75189C-3A8D-40AD-8F02-D8CBD0470FB9}" destId="{D1CD8335-FF03-473B-A320-95138B2AF27F}" srcOrd="1" destOrd="0" presId="urn:microsoft.com/office/officeart/2005/8/layout/radial5"/>
    <dgm:cxn modelId="{8C8147DC-CF26-4082-AC80-F709BB6F79DB}" type="presOf" srcId="{BCF22D97-D79B-4978-8B85-D1C3850249C1}" destId="{09BFA39E-64ED-4547-95D5-991DFB05CC6D}" srcOrd="1" destOrd="0" presId="urn:microsoft.com/office/officeart/2005/8/layout/radial5"/>
    <dgm:cxn modelId="{D034E995-BFD4-4B1C-BA4A-011A65A608BA}" type="presOf" srcId="{41E8E630-AB2C-4EBA-98B2-1277AAEB8C54}" destId="{0EB3925C-2FEA-4104-97FE-1932D84258C7}" srcOrd="1" destOrd="0" presId="urn:microsoft.com/office/officeart/2005/8/layout/radial5"/>
    <dgm:cxn modelId="{9F82CA49-D1EA-4960-B4F9-FDB2A0747BB6}" type="presOf" srcId="{4A75189C-3A8D-40AD-8F02-D8CBD0470FB9}" destId="{A8E0932B-EC72-4AEC-81BE-A8256DEC4271}" srcOrd="0" destOrd="0" presId="urn:microsoft.com/office/officeart/2005/8/layout/radial5"/>
    <dgm:cxn modelId="{C1627864-9B9C-4877-AF6E-5D9B9CC7FD4F}" srcId="{77E08D4D-8C59-49B6-96AE-2D8E2869B2E8}" destId="{93464A8D-F766-4DBD-BE7C-A0534DF55905}" srcOrd="0" destOrd="0" parTransId="{4A75189C-3A8D-40AD-8F02-D8CBD0470FB9}" sibTransId="{455C616F-AECC-4146-83F8-2CD5F1EA2415}"/>
    <dgm:cxn modelId="{EE4CBF02-453C-4756-A71F-D0C3C2B3B797}" type="presOf" srcId="{41E8E630-AB2C-4EBA-98B2-1277AAEB8C54}" destId="{10E1C4DC-BA14-4E41-BA54-23187D182F21}" srcOrd="0" destOrd="0" presId="urn:microsoft.com/office/officeart/2005/8/layout/radial5"/>
    <dgm:cxn modelId="{D2EDCEC5-114D-4A65-A52A-543BB9DAB1A9}" type="presOf" srcId="{A56EE005-1C0C-49CE-9CD1-9673BE452C46}" destId="{CB0841F6-11E0-4078-98E7-4B261B82C2C6}" srcOrd="0" destOrd="0" presId="urn:microsoft.com/office/officeart/2005/8/layout/radial5"/>
    <dgm:cxn modelId="{068DA3A4-970F-48BC-AC3C-166401EFB965}" type="presParOf" srcId="{F95A2E9D-7A34-4EFB-B862-B068F3626AA6}" destId="{36C237D0-32A8-41DE-9F2B-48D042CB6FFB}" srcOrd="0" destOrd="0" presId="urn:microsoft.com/office/officeart/2005/8/layout/radial5"/>
    <dgm:cxn modelId="{D95B422D-1A87-4F17-90E9-D95CB33C04E8}" type="presParOf" srcId="{F95A2E9D-7A34-4EFB-B862-B068F3626AA6}" destId="{A8E0932B-EC72-4AEC-81BE-A8256DEC4271}" srcOrd="1" destOrd="0" presId="urn:microsoft.com/office/officeart/2005/8/layout/radial5"/>
    <dgm:cxn modelId="{643606C0-BD31-4836-A979-CBDCC6D61DA4}" type="presParOf" srcId="{A8E0932B-EC72-4AEC-81BE-A8256DEC4271}" destId="{D1CD8335-FF03-473B-A320-95138B2AF27F}" srcOrd="0" destOrd="0" presId="urn:microsoft.com/office/officeart/2005/8/layout/radial5"/>
    <dgm:cxn modelId="{E39D058D-3CBB-433F-AF30-8B5813A3C332}" type="presParOf" srcId="{F95A2E9D-7A34-4EFB-B862-B068F3626AA6}" destId="{83139493-C9D6-4B78-9E0B-455BE175D4AF}" srcOrd="2" destOrd="0" presId="urn:microsoft.com/office/officeart/2005/8/layout/radial5"/>
    <dgm:cxn modelId="{1179F399-88FE-42E9-87B6-79440474D151}" type="presParOf" srcId="{F95A2E9D-7A34-4EFB-B862-B068F3626AA6}" destId="{CB0841F6-11E0-4078-98E7-4B261B82C2C6}" srcOrd="3" destOrd="0" presId="urn:microsoft.com/office/officeart/2005/8/layout/radial5"/>
    <dgm:cxn modelId="{7B62F471-E65B-40EA-9E58-579AC09CE76B}" type="presParOf" srcId="{CB0841F6-11E0-4078-98E7-4B261B82C2C6}" destId="{129A8515-244E-4884-B568-EF044EB6D9FD}" srcOrd="0" destOrd="0" presId="urn:microsoft.com/office/officeart/2005/8/layout/radial5"/>
    <dgm:cxn modelId="{8379E6CB-1195-4CDF-B708-AAB865075609}" type="presParOf" srcId="{F95A2E9D-7A34-4EFB-B862-B068F3626AA6}" destId="{72DC9C66-51FB-4F09-B311-A0EFE1A9A235}" srcOrd="4" destOrd="0" presId="urn:microsoft.com/office/officeart/2005/8/layout/radial5"/>
    <dgm:cxn modelId="{C206FC57-5B42-4B6E-A027-96E0DC13299E}" type="presParOf" srcId="{F95A2E9D-7A34-4EFB-B862-B068F3626AA6}" destId="{3C811AAC-6E7B-4C38-97B1-3816250F2842}" srcOrd="5" destOrd="0" presId="urn:microsoft.com/office/officeart/2005/8/layout/radial5"/>
    <dgm:cxn modelId="{15EA2E2C-C4DA-48B9-B479-B179B5156C33}" type="presParOf" srcId="{3C811AAC-6E7B-4C38-97B1-3816250F2842}" destId="{09BFA39E-64ED-4547-95D5-991DFB05CC6D}" srcOrd="0" destOrd="0" presId="urn:microsoft.com/office/officeart/2005/8/layout/radial5"/>
    <dgm:cxn modelId="{C7D8DDD0-71B9-490C-BC97-D8821E7B2DA5}" type="presParOf" srcId="{F95A2E9D-7A34-4EFB-B862-B068F3626AA6}" destId="{0E9D5991-53CD-4987-8509-A10F15D38397}" srcOrd="6" destOrd="0" presId="urn:microsoft.com/office/officeart/2005/8/layout/radial5"/>
    <dgm:cxn modelId="{22487B3F-27D5-4432-B63F-F5CB320E63EE}" type="presParOf" srcId="{F95A2E9D-7A34-4EFB-B862-B068F3626AA6}" destId="{10E1C4DC-BA14-4E41-BA54-23187D182F21}" srcOrd="7" destOrd="0" presId="urn:microsoft.com/office/officeart/2005/8/layout/radial5"/>
    <dgm:cxn modelId="{DC9C472B-07AB-4710-B8A6-6A9136E7D824}" type="presParOf" srcId="{10E1C4DC-BA14-4E41-BA54-23187D182F21}" destId="{0EB3925C-2FEA-4104-97FE-1932D84258C7}" srcOrd="0" destOrd="0" presId="urn:microsoft.com/office/officeart/2005/8/layout/radial5"/>
    <dgm:cxn modelId="{752B2BCB-7FA4-4E4B-B38E-2E9FEDB97DCB}" type="presParOf" srcId="{F95A2E9D-7A34-4EFB-B862-B068F3626AA6}" destId="{9883C638-4FDD-4AC4-8014-91E57F69F4DF}" srcOrd="8" destOrd="0" presId="urn:microsoft.com/office/officeart/2005/8/layout/radial5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11B41C-BD28-4A9F-ACF5-3106049E4F0F}" type="doc">
      <dgm:prSet loTypeId="urn:microsoft.com/office/officeart/2005/8/layout/cycle7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80FC29-2C03-4C0A-919E-C9B661C65488}">
      <dgm:prSet phldrT="[Text]"/>
      <dgm:spPr>
        <a:solidFill>
          <a:schemeClr val="bg1">
            <a:lumMod val="40000"/>
            <a:lumOff val="60000"/>
          </a:schemeClr>
        </a:solidFill>
      </dgm:spPr>
      <dgm:t>
        <a:bodyPr/>
        <a:lstStyle/>
        <a:p>
          <a:r>
            <a:rPr lang="en-IN" b="1" dirty="0" smtClean="0"/>
            <a:t>RIMS Palliative unit</a:t>
          </a:r>
          <a:endParaRPr lang="en-US" b="1" dirty="0"/>
        </a:p>
      </dgm:t>
    </dgm:pt>
    <dgm:pt modelId="{34784CC0-9D2B-4D00-8AF8-3E73317FF5D0}" type="parTrans" cxnId="{ED8595DC-9C25-4AC1-9748-3290DA50033C}">
      <dgm:prSet/>
      <dgm:spPr/>
      <dgm:t>
        <a:bodyPr/>
        <a:lstStyle/>
        <a:p>
          <a:endParaRPr lang="en-US"/>
        </a:p>
      </dgm:t>
    </dgm:pt>
    <dgm:pt modelId="{3788C882-AE27-457D-9BFF-99818AC913F5}" type="sibTrans" cxnId="{ED8595DC-9C25-4AC1-9748-3290DA50033C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1B702234-CE9E-442E-84A3-F976195F0D31}">
      <dgm:prSet phldrT="[Text]"/>
      <dgm:spPr>
        <a:solidFill>
          <a:schemeClr val="bg1">
            <a:lumMod val="40000"/>
            <a:lumOff val="60000"/>
          </a:schemeClr>
        </a:solidFill>
      </dgm:spPr>
      <dgm:t>
        <a:bodyPr/>
        <a:lstStyle/>
        <a:p>
          <a:r>
            <a:rPr lang="en-IN" b="1" dirty="0" smtClean="0"/>
            <a:t>Home based Model through HWCs</a:t>
          </a:r>
          <a:endParaRPr lang="en-US" b="1" dirty="0"/>
        </a:p>
      </dgm:t>
    </dgm:pt>
    <dgm:pt modelId="{7E92A90B-4857-4195-BF1B-4AAC4A908A2D}" type="parTrans" cxnId="{A0D65983-94AD-4D8F-AA56-63173103E952}">
      <dgm:prSet/>
      <dgm:spPr/>
      <dgm:t>
        <a:bodyPr/>
        <a:lstStyle/>
        <a:p>
          <a:endParaRPr lang="en-US"/>
        </a:p>
      </dgm:t>
    </dgm:pt>
    <dgm:pt modelId="{7C33D66E-A076-461B-B2AF-53F4ACDFBE77}" type="sibTrans" cxnId="{A0D65983-94AD-4D8F-AA56-63173103E952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6D59F2B0-2952-4948-B768-49BA5C2C5E1C}">
      <dgm:prSet phldrT="[Text]"/>
      <dgm:spPr>
        <a:solidFill>
          <a:schemeClr val="bg1">
            <a:lumMod val="40000"/>
            <a:lumOff val="60000"/>
          </a:schemeClr>
        </a:solidFill>
      </dgm:spPr>
      <dgm:t>
        <a:bodyPr/>
        <a:lstStyle/>
        <a:p>
          <a:r>
            <a:rPr lang="en-IN" b="1" dirty="0" smtClean="0"/>
            <a:t>DH palliative ward (10 bedded)</a:t>
          </a:r>
          <a:endParaRPr lang="en-US" b="1" dirty="0"/>
        </a:p>
      </dgm:t>
    </dgm:pt>
    <dgm:pt modelId="{2F322683-90D0-49B3-B01A-591B1C699A84}" type="parTrans" cxnId="{7508386E-BDC4-4F9C-92AF-FD66C8D35D61}">
      <dgm:prSet/>
      <dgm:spPr/>
      <dgm:t>
        <a:bodyPr/>
        <a:lstStyle/>
        <a:p>
          <a:endParaRPr lang="en-US"/>
        </a:p>
      </dgm:t>
    </dgm:pt>
    <dgm:pt modelId="{4628EF8B-35FF-4ECE-BD98-183BACF96598}" type="sibTrans" cxnId="{7508386E-BDC4-4F9C-92AF-FD66C8D35D61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E3CD3FB1-925C-453F-8DC7-AAA4DF9A77B7}" type="pres">
      <dgm:prSet presAssocID="{3F11B41C-BD28-4A9F-ACF5-3106049E4F0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67348A-CD5D-4C37-A319-9C63B8C9288E}" type="pres">
      <dgm:prSet presAssocID="{4280FC29-2C03-4C0A-919E-C9B661C6548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9F5BD0-3306-4043-BF56-0D21EC525FE1}" type="pres">
      <dgm:prSet presAssocID="{3788C882-AE27-457D-9BFF-99818AC913F5}" presName="sibTrans" presStyleLbl="sibTrans2D1" presStyleIdx="0" presStyleCnt="3"/>
      <dgm:spPr/>
      <dgm:t>
        <a:bodyPr/>
        <a:lstStyle/>
        <a:p>
          <a:endParaRPr lang="en-US"/>
        </a:p>
      </dgm:t>
    </dgm:pt>
    <dgm:pt modelId="{7BF8A72B-07BD-4717-A2A9-CC348C372E13}" type="pres">
      <dgm:prSet presAssocID="{3788C882-AE27-457D-9BFF-99818AC913F5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672073ED-7F53-4234-B8AE-EFA70920AE2E}" type="pres">
      <dgm:prSet presAssocID="{1B702234-CE9E-442E-84A3-F976195F0D3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7B9D0E-F2B9-443D-BF51-EFF6A0277762}" type="pres">
      <dgm:prSet presAssocID="{7C33D66E-A076-461B-B2AF-53F4ACDFBE77}" presName="sibTrans" presStyleLbl="sibTrans2D1" presStyleIdx="1" presStyleCnt="3"/>
      <dgm:spPr/>
      <dgm:t>
        <a:bodyPr/>
        <a:lstStyle/>
        <a:p>
          <a:endParaRPr lang="en-US"/>
        </a:p>
      </dgm:t>
    </dgm:pt>
    <dgm:pt modelId="{392C5566-EDE9-460D-B2D6-21F7DC0E516F}" type="pres">
      <dgm:prSet presAssocID="{7C33D66E-A076-461B-B2AF-53F4ACDFBE77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093A6511-94BA-43E8-B6BE-9C2DE9DA935D}" type="pres">
      <dgm:prSet presAssocID="{6D59F2B0-2952-4948-B768-49BA5C2C5E1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8FB75E-D910-478C-B681-FBC2DEE33E2C}" type="pres">
      <dgm:prSet presAssocID="{4628EF8B-35FF-4ECE-BD98-183BACF96598}" presName="sibTrans" presStyleLbl="sibTrans2D1" presStyleIdx="2" presStyleCnt="3"/>
      <dgm:spPr/>
      <dgm:t>
        <a:bodyPr/>
        <a:lstStyle/>
        <a:p>
          <a:endParaRPr lang="en-US"/>
        </a:p>
      </dgm:t>
    </dgm:pt>
    <dgm:pt modelId="{9470E49C-737C-4AEF-800D-19CEA54122C9}" type="pres">
      <dgm:prSet presAssocID="{4628EF8B-35FF-4ECE-BD98-183BACF96598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3317C001-8436-4409-950D-93489607C75E}" type="presOf" srcId="{1B702234-CE9E-442E-84A3-F976195F0D31}" destId="{672073ED-7F53-4234-B8AE-EFA70920AE2E}" srcOrd="0" destOrd="0" presId="urn:microsoft.com/office/officeart/2005/8/layout/cycle7"/>
    <dgm:cxn modelId="{A55B0C22-BF14-4404-B4B0-A19E24FF4A36}" type="presOf" srcId="{4628EF8B-35FF-4ECE-BD98-183BACF96598}" destId="{018FB75E-D910-478C-B681-FBC2DEE33E2C}" srcOrd="0" destOrd="0" presId="urn:microsoft.com/office/officeart/2005/8/layout/cycle7"/>
    <dgm:cxn modelId="{12408B1E-4043-4677-B526-DBCD043A1DBB}" type="presOf" srcId="{4280FC29-2C03-4C0A-919E-C9B661C65488}" destId="{B167348A-CD5D-4C37-A319-9C63B8C9288E}" srcOrd="0" destOrd="0" presId="urn:microsoft.com/office/officeart/2005/8/layout/cycle7"/>
    <dgm:cxn modelId="{ED8595DC-9C25-4AC1-9748-3290DA50033C}" srcId="{3F11B41C-BD28-4A9F-ACF5-3106049E4F0F}" destId="{4280FC29-2C03-4C0A-919E-C9B661C65488}" srcOrd="0" destOrd="0" parTransId="{34784CC0-9D2B-4D00-8AF8-3E73317FF5D0}" sibTransId="{3788C882-AE27-457D-9BFF-99818AC913F5}"/>
    <dgm:cxn modelId="{BF02B7F0-3333-4DEC-8E95-F971EFB784C4}" type="presOf" srcId="{3788C882-AE27-457D-9BFF-99818AC913F5}" destId="{7BF8A72B-07BD-4717-A2A9-CC348C372E13}" srcOrd="1" destOrd="0" presId="urn:microsoft.com/office/officeart/2005/8/layout/cycle7"/>
    <dgm:cxn modelId="{7508386E-BDC4-4F9C-92AF-FD66C8D35D61}" srcId="{3F11B41C-BD28-4A9F-ACF5-3106049E4F0F}" destId="{6D59F2B0-2952-4948-B768-49BA5C2C5E1C}" srcOrd="2" destOrd="0" parTransId="{2F322683-90D0-49B3-B01A-591B1C699A84}" sibTransId="{4628EF8B-35FF-4ECE-BD98-183BACF96598}"/>
    <dgm:cxn modelId="{1F21C536-1268-49F3-A702-21BEBFB37340}" type="presOf" srcId="{3788C882-AE27-457D-9BFF-99818AC913F5}" destId="{CC9F5BD0-3306-4043-BF56-0D21EC525FE1}" srcOrd="0" destOrd="0" presId="urn:microsoft.com/office/officeart/2005/8/layout/cycle7"/>
    <dgm:cxn modelId="{FC0E647E-3B97-4059-B054-A506BD0F7DE8}" type="presOf" srcId="{4628EF8B-35FF-4ECE-BD98-183BACF96598}" destId="{9470E49C-737C-4AEF-800D-19CEA54122C9}" srcOrd="1" destOrd="0" presId="urn:microsoft.com/office/officeart/2005/8/layout/cycle7"/>
    <dgm:cxn modelId="{67D97DD0-2087-47C2-87EA-439A5B2C84EF}" type="presOf" srcId="{3F11B41C-BD28-4A9F-ACF5-3106049E4F0F}" destId="{E3CD3FB1-925C-453F-8DC7-AAA4DF9A77B7}" srcOrd="0" destOrd="0" presId="urn:microsoft.com/office/officeart/2005/8/layout/cycle7"/>
    <dgm:cxn modelId="{A0D65983-94AD-4D8F-AA56-63173103E952}" srcId="{3F11B41C-BD28-4A9F-ACF5-3106049E4F0F}" destId="{1B702234-CE9E-442E-84A3-F976195F0D31}" srcOrd="1" destOrd="0" parTransId="{7E92A90B-4857-4195-BF1B-4AAC4A908A2D}" sibTransId="{7C33D66E-A076-461B-B2AF-53F4ACDFBE77}"/>
    <dgm:cxn modelId="{CAD0BDEB-8565-4CF0-AC61-7EFB29936277}" type="presOf" srcId="{7C33D66E-A076-461B-B2AF-53F4ACDFBE77}" destId="{392C5566-EDE9-460D-B2D6-21F7DC0E516F}" srcOrd="1" destOrd="0" presId="urn:microsoft.com/office/officeart/2005/8/layout/cycle7"/>
    <dgm:cxn modelId="{CE163C99-71EA-46A0-8F39-EB5B3D25BA6E}" type="presOf" srcId="{7C33D66E-A076-461B-B2AF-53F4ACDFBE77}" destId="{677B9D0E-F2B9-443D-BF51-EFF6A0277762}" srcOrd="0" destOrd="0" presId="urn:microsoft.com/office/officeart/2005/8/layout/cycle7"/>
    <dgm:cxn modelId="{AF47F078-B233-4DCC-802B-F2A48E2355C7}" type="presOf" srcId="{6D59F2B0-2952-4948-B768-49BA5C2C5E1C}" destId="{093A6511-94BA-43E8-B6BE-9C2DE9DA935D}" srcOrd="0" destOrd="0" presId="urn:microsoft.com/office/officeart/2005/8/layout/cycle7"/>
    <dgm:cxn modelId="{105AB449-3E83-4398-8E01-A414039AC690}" type="presParOf" srcId="{E3CD3FB1-925C-453F-8DC7-AAA4DF9A77B7}" destId="{B167348A-CD5D-4C37-A319-9C63B8C9288E}" srcOrd="0" destOrd="0" presId="urn:microsoft.com/office/officeart/2005/8/layout/cycle7"/>
    <dgm:cxn modelId="{B74CE195-BBC2-46A6-A439-034B65E3433F}" type="presParOf" srcId="{E3CD3FB1-925C-453F-8DC7-AAA4DF9A77B7}" destId="{CC9F5BD0-3306-4043-BF56-0D21EC525FE1}" srcOrd="1" destOrd="0" presId="urn:microsoft.com/office/officeart/2005/8/layout/cycle7"/>
    <dgm:cxn modelId="{07C97F80-F0CF-45C7-9BD6-A75B38F871F7}" type="presParOf" srcId="{CC9F5BD0-3306-4043-BF56-0D21EC525FE1}" destId="{7BF8A72B-07BD-4717-A2A9-CC348C372E13}" srcOrd="0" destOrd="0" presId="urn:microsoft.com/office/officeart/2005/8/layout/cycle7"/>
    <dgm:cxn modelId="{CC6BA716-9E81-4D8B-8E7E-E14357446CF7}" type="presParOf" srcId="{E3CD3FB1-925C-453F-8DC7-AAA4DF9A77B7}" destId="{672073ED-7F53-4234-B8AE-EFA70920AE2E}" srcOrd="2" destOrd="0" presId="urn:microsoft.com/office/officeart/2005/8/layout/cycle7"/>
    <dgm:cxn modelId="{EE80B949-36E7-400D-B3EA-F357BA8BE8D2}" type="presParOf" srcId="{E3CD3FB1-925C-453F-8DC7-AAA4DF9A77B7}" destId="{677B9D0E-F2B9-443D-BF51-EFF6A0277762}" srcOrd="3" destOrd="0" presId="urn:microsoft.com/office/officeart/2005/8/layout/cycle7"/>
    <dgm:cxn modelId="{14C190B7-AAAE-4264-83AC-42821913A23E}" type="presParOf" srcId="{677B9D0E-F2B9-443D-BF51-EFF6A0277762}" destId="{392C5566-EDE9-460D-B2D6-21F7DC0E516F}" srcOrd="0" destOrd="0" presId="urn:microsoft.com/office/officeart/2005/8/layout/cycle7"/>
    <dgm:cxn modelId="{EC969050-1A86-4DB0-851F-8E9E0954E833}" type="presParOf" srcId="{E3CD3FB1-925C-453F-8DC7-AAA4DF9A77B7}" destId="{093A6511-94BA-43E8-B6BE-9C2DE9DA935D}" srcOrd="4" destOrd="0" presId="urn:microsoft.com/office/officeart/2005/8/layout/cycle7"/>
    <dgm:cxn modelId="{A286CD65-B08E-48AA-8B0B-B4BE9775CFD1}" type="presParOf" srcId="{E3CD3FB1-925C-453F-8DC7-AAA4DF9A77B7}" destId="{018FB75E-D910-478C-B681-FBC2DEE33E2C}" srcOrd="5" destOrd="0" presId="urn:microsoft.com/office/officeart/2005/8/layout/cycle7"/>
    <dgm:cxn modelId="{06F7341F-E95C-47C9-8B1B-CA2106C475A4}" type="presParOf" srcId="{018FB75E-D910-478C-B681-FBC2DEE33E2C}" destId="{9470E49C-737C-4AEF-800D-19CEA54122C9}" srcOrd="0" destOrd="0" presId="urn:microsoft.com/office/officeart/2005/8/layout/cycle7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262836-EB65-404A-B03C-6DA3DB6A63F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B731EDDF-BC76-4DF0-8B56-7736D5E687FC}">
      <dgm:prSet phldrT="[Text]" custT="1"/>
      <dgm:spPr/>
      <dgm:t>
        <a:bodyPr/>
        <a:lstStyle/>
        <a:p>
          <a:r>
            <a:rPr lang="en-IN" sz="2400" dirty="0" smtClean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rPr>
            <a:t>FIELD VISIT BY ASHA &amp; ANM</a:t>
          </a:r>
        </a:p>
        <a:p>
          <a:r>
            <a:rPr lang="en-IN" sz="2400" b="1" dirty="0" smtClean="0">
              <a:solidFill>
                <a:schemeClr val="tx1"/>
              </a:solidFill>
              <a:latin typeface="Gill Sans MT" panose="020B0502020104020203" pitchFamily="34" charset="0"/>
            </a:rPr>
            <a:t>TO FIND OUT PATIENTS WHO NEED HOME BASED PALLIATIVE CARE</a:t>
          </a:r>
          <a:endParaRPr lang="en-IN" sz="2400" dirty="0">
            <a:solidFill>
              <a:schemeClr val="bg1">
                <a:lumMod val="20000"/>
                <a:lumOff val="80000"/>
              </a:schemeClr>
            </a:solidFill>
            <a:latin typeface="Gill Sans MT" panose="020B0502020104020203" pitchFamily="34" charset="0"/>
          </a:endParaRPr>
        </a:p>
      </dgm:t>
    </dgm:pt>
    <dgm:pt modelId="{E756488C-C8DF-446D-81FE-1C756083BAEF}" type="parTrans" cxnId="{23C5DC1C-3888-4280-AF31-DF3A03ABB5E4}">
      <dgm:prSet/>
      <dgm:spPr/>
      <dgm:t>
        <a:bodyPr/>
        <a:lstStyle/>
        <a:p>
          <a:endParaRPr lang="en-IN">
            <a:latin typeface="Gill Sans MT" panose="020B0502020104020203" pitchFamily="34" charset="0"/>
          </a:endParaRPr>
        </a:p>
      </dgm:t>
    </dgm:pt>
    <dgm:pt modelId="{1FDDB7B3-0682-4649-8259-D4116608DACD}" type="sibTrans" cxnId="{23C5DC1C-3888-4280-AF31-DF3A03ABB5E4}">
      <dgm:prSet/>
      <dgm:spPr/>
      <dgm:t>
        <a:bodyPr/>
        <a:lstStyle/>
        <a:p>
          <a:endParaRPr lang="en-IN">
            <a:latin typeface="Gill Sans MT" panose="020B0502020104020203" pitchFamily="34" charset="0"/>
          </a:endParaRPr>
        </a:p>
      </dgm:t>
    </dgm:pt>
    <dgm:pt modelId="{ED621889-C5B7-47ED-8CDE-A6EB470061BE}">
      <dgm:prSet phldrT="[Text]" custT="1"/>
      <dgm:spPr/>
      <dgm:t>
        <a:bodyPr/>
        <a:lstStyle/>
        <a:p>
          <a:endParaRPr lang="en-IN" sz="2400" dirty="0" smtClean="0">
            <a:latin typeface="Gill Sans MT" panose="020B0502020104020203" pitchFamily="34" charset="0"/>
          </a:endParaRPr>
        </a:p>
        <a:p>
          <a:r>
            <a:rPr lang="en-IN" sz="2400" dirty="0" smtClean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rPr>
            <a:t>CHO  PUT UP PROPOSAL TO MO </a:t>
          </a:r>
          <a:r>
            <a:rPr lang="en-IN" sz="2400" dirty="0" err="1" smtClean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rPr>
            <a:t>ic</a:t>
          </a:r>
          <a:r>
            <a:rPr lang="en-IN" sz="2400" dirty="0" smtClean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rPr>
            <a:t> &amp; CMO </a:t>
          </a:r>
        </a:p>
        <a:p>
          <a:endParaRPr lang="en-IN" sz="2400" dirty="0">
            <a:latin typeface="Gill Sans MT" panose="020B0502020104020203" pitchFamily="34" charset="0"/>
          </a:endParaRPr>
        </a:p>
      </dgm:t>
    </dgm:pt>
    <dgm:pt modelId="{CB80E03F-9F0E-4094-B4FC-98E2F29F43B6}" type="parTrans" cxnId="{D06A22AC-8ABA-4624-B8B5-E1B4F4EB87A2}">
      <dgm:prSet/>
      <dgm:spPr/>
      <dgm:t>
        <a:bodyPr/>
        <a:lstStyle/>
        <a:p>
          <a:endParaRPr lang="en-IN">
            <a:latin typeface="Gill Sans MT" panose="020B0502020104020203" pitchFamily="34" charset="0"/>
          </a:endParaRPr>
        </a:p>
      </dgm:t>
    </dgm:pt>
    <dgm:pt modelId="{B20CAFED-93A0-4D34-9BA6-9F7E918FC068}" type="sibTrans" cxnId="{D06A22AC-8ABA-4624-B8B5-E1B4F4EB87A2}">
      <dgm:prSet/>
      <dgm:spPr/>
      <dgm:t>
        <a:bodyPr/>
        <a:lstStyle/>
        <a:p>
          <a:endParaRPr lang="en-IN">
            <a:latin typeface="Gill Sans MT" panose="020B0502020104020203" pitchFamily="34" charset="0"/>
          </a:endParaRPr>
        </a:p>
      </dgm:t>
    </dgm:pt>
    <dgm:pt modelId="{BBF3DEDC-816D-471B-86C3-4B8CA18B3CE6}">
      <dgm:prSet phldrT="[Text]" custT="1"/>
      <dgm:spPr/>
      <dgm:t>
        <a:bodyPr/>
        <a:lstStyle/>
        <a:p>
          <a:r>
            <a:rPr lang="en-IN" sz="2400" dirty="0" smtClean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rPr>
            <a:t>MO  and </a:t>
          </a:r>
          <a:r>
            <a:rPr lang="en-IN" sz="2400" dirty="0" smtClean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rPr>
            <a:t>CMO </a:t>
          </a:r>
          <a:r>
            <a:rPr lang="en-IN" sz="2400" dirty="0" smtClean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rPr>
            <a:t>CONFIRM  THE  CASE  FOR WEEKLY HOME VISIT</a:t>
          </a:r>
          <a:endParaRPr lang="en-IN" sz="2400" dirty="0">
            <a:solidFill>
              <a:schemeClr val="bg1">
                <a:lumMod val="20000"/>
                <a:lumOff val="80000"/>
              </a:schemeClr>
            </a:solidFill>
            <a:latin typeface="Gill Sans MT" panose="020B0502020104020203" pitchFamily="34" charset="0"/>
          </a:endParaRPr>
        </a:p>
      </dgm:t>
    </dgm:pt>
    <dgm:pt modelId="{6EF0E008-41B1-4450-BBA1-FE5C6E323701}" type="parTrans" cxnId="{7DDC3970-F5B8-4EB2-8ACE-2335ADDC4437}">
      <dgm:prSet/>
      <dgm:spPr/>
      <dgm:t>
        <a:bodyPr/>
        <a:lstStyle/>
        <a:p>
          <a:endParaRPr lang="en-IN">
            <a:latin typeface="Gill Sans MT" panose="020B0502020104020203" pitchFamily="34" charset="0"/>
          </a:endParaRPr>
        </a:p>
      </dgm:t>
    </dgm:pt>
    <dgm:pt modelId="{61EF800A-B007-4A26-8E8A-C65AA52F7657}" type="sibTrans" cxnId="{7DDC3970-F5B8-4EB2-8ACE-2335ADDC4437}">
      <dgm:prSet/>
      <dgm:spPr/>
      <dgm:t>
        <a:bodyPr/>
        <a:lstStyle/>
        <a:p>
          <a:endParaRPr lang="en-IN">
            <a:latin typeface="Gill Sans MT" panose="020B0502020104020203" pitchFamily="34" charset="0"/>
          </a:endParaRPr>
        </a:p>
      </dgm:t>
    </dgm:pt>
    <dgm:pt modelId="{296206EC-0275-4EFF-A46E-5AC5A579BE33}">
      <dgm:prSet custT="1"/>
      <dgm:spPr/>
      <dgm:t>
        <a:bodyPr/>
        <a:lstStyle/>
        <a:p>
          <a:endParaRPr lang="en-IN" sz="1400" b="1" dirty="0">
            <a:solidFill>
              <a:schemeClr val="tx1"/>
            </a:solidFill>
            <a:latin typeface="Gill Sans MT" panose="020B0502020104020203" pitchFamily="34" charset="0"/>
          </a:endParaRPr>
        </a:p>
      </dgm:t>
    </dgm:pt>
    <dgm:pt modelId="{6108BEA0-F21B-4280-8CD2-0D94A60CCDF2}" type="parTrans" cxnId="{AFA3C07E-95DD-451D-8818-CE1905C16D5B}">
      <dgm:prSet/>
      <dgm:spPr/>
      <dgm:t>
        <a:bodyPr/>
        <a:lstStyle/>
        <a:p>
          <a:endParaRPr lang="en-IN">
            <a:latin typeface="Gill Sans MT" panose="020B0502020104020203" pitchFamily="34" charset="0"/>
          </a:endParaRPr>
        </a:p>
      </dgm:t>
    </dgm:pt>
    <dgm:pt modelId="{CC54BF9E-2D53-409C-8D18-2691DF38FEA6}" type="sibTrans" cxnId="{AFA3C07E-95DD-451D-8818-CE1905C16D5B}">
      <dgm:prSet/>
      <dgm:spPr/>
      <dgm:t>
        <a:bodyPr/>
        <a:lstStyle/>
        <a:p>
          <a:endParaRPr lang="en-IN">
            <a:latin typeface="Gill Sans MT" panose="020B0502020104020203" pitchFamily="34" charset="0"/>
          </a:endParaRPr>
        </a:p>
      </dgm:t>
    </dgm:pt>
    <dgm:pt modelId="{EB143344-99EE-43D6-B3BE-64A42C82BDFB}" type="pres">
      <dgm:prSet presAssocID="{C5262836-EB65-404A-B03C-6DA3DB6A63F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ACC915-CE9A-4CEE-BFA8-9B92E76CD0AC}" type="pres">
      <dgm:prSet presAssocID="{B731EDDF-BC76-4DF0-8B56-7736D5E687FC}" presName="parentLin" presStyleCnt="0"/>
      <dgm:spPr/>
    </dgm:pt>
    <dgm:pt modelId="{4409FBCC-F213-458C-B8EA-1E78B3DA53B9}" type="pres">
      <dgm:prSet presAssocID="{B731EDDF-BC76-4DF0-8B56-7736D5E687FC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7CCA6CF-250F-4B2A-9871-C5EA900B9090}" type="pres">
      <dgm:prSet presAssocID="{B731EDDF-BC76-4DF0-8B56-7736D5E687FC}" presName="parentText" presStyleLbl="node1" presStyleIdx="0" presStyleCnt="3" custScaleY="222475" custLinFactNeighborX="19525" custLinFactNeighborY="-6358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B83E064-AEAA-47A5-8B3C-80A3BC8A11AD}" type="pres">
      <dgm:prSet presAssocID="{B731EDDF-BC76-4DF0-8B56-7736D5E687FC}" presName="negativeSpace" presStyleCnt="0"/>
      <dgm:spPr/>
    </dgm:pt>
    <dgm:pt modelId="{DA8EC7DC-8D5E-441A-A906-B06AF0215E74}" type="pres">
      <dgm:prSet presAssocID="{B731EDDF-BC76-4DF0-8B56-7736D5E687FC}" presName="childText" presStyleLbl="conFgAcc1" presStyleIdx="0" presStyleCnt="3" custLinFactY="-2822" custLinFactNeighborX="-272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A60CCC-8B20-4B90-A0DF-38B52CF639AD}" type="pres">
      <dgm:prSet presAssocID="{1FDDB7B3-0682-4649-8259-D4116608DACD}" presName="spaceBetweenRectangles" presStyleCnt="0"/>
      <dgm:spPr/>
    </dgm:pt>
    <dgm:pt modelId="{1484FFD6-F893-4512-A9B0-20E86221F73E}" type="pres">
      <dgm:prSet presAssocID="{ED621889-C5B7-47ED-8CDE-A6EB470061BE}" presName="parentLin" presStyleCnt="0"/>
      <dgm:spPr/>
    </dgm:pt>
    <dgm:pt modelId="{4A4A17C9-46D2-4724-8FCF-1F3B0915022E}" type="pres">
      <dgm:prSet presAssocID="{ED621889-C5B7-47ED-8CDE-A6EB470061B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9EC802FE-2364-4841-AFE5-AB834B769607}" type="pres">
      <dgm:prSet presAssocID="{ED621889-C5B7-47ED-8CDE-A6EB470061BE}" presName="parentText" presStyleLbl="node1" presStyleIdx="1" presStyleCnt="3" custScaleX="100102" custScaleY="169196" custLinFactNeighborX="24097" custLinFactNeighborY="-39487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1928C9E-1AD4-4480-B592-6645D869E42B}" type="pres">
      <dgm:prSet presAssocID="{ED621889-C5B7-47ED-8CDE-A6EB470061BE}" presName="negativeSpace" presStyleCnt="0"/>
      <dgm:spPr/>
    </dgm:pt>
    <dgm:pt modelId="{838F39C4-26E6-4CE2-A4AD-DB14184B4841}" type="pres">
      <dgm:prSet presAssocID="{ED621889-C5B7-47ED-8CDE-A6EB470061BE}" presName="childText" presStyleLbl="conFgAcc1" presStyleIdx="1" presStyleCnt="3">
        <dgm:presLayoutVars>
          <dgm:bulletEnabled val="1"/>
        </dgm:presLayoutVars>
      </dgm:prSet>
      <dgm:spPr/>
    </dgm:pt>
    <dgm:pt modelId="{C7703CAD-B6FD-4229-9DFF-AA64A4ED37A2}" type="pres">
      <dgm:prSet presAssocID="{B20CAFED-93A0-4D34-9BA6-9F7E918FC068}" presName="spaceBetweenRectangles" presStyleCnt="0"/>
      <dgm:spPr/>
    </dgm:pt>
    <dgm:pt modelId="{7198E04D-234E-4587-A263-49970DEE3650}" type="pres">
      <dgm:prSet presAssocID="{BBF3DEDC-816D-471B-86C3-4B8CA18B3CE6}" presName="parentLin" presStyleCnt="0"/>
      <dgm:spPr/>
    </dgm:pt>
    <dgm:pt modelId="{72F6BA19-7EFC-42DC-9A57-CA64C5C57FA8}" type="pres">
      <dgm:prSet presAssocID="{BBF3DEDC-816D-471B-86C3-4B8CA18B3CE6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9D3A1F23-99C1-47E5-AFBC-FACB4AD602C1}" type="pres">
      <dgm:prSet presAssocID="{BBF3DEDC-816D-471B-86C3-4B8CA18B3CE6}" presName="parentText" presStyleLbl="node1" presStyleIdx="2" presStyleCnt="3" custScaleY="225240" custLinFactNeighborX="24097" custLinFactNeighborY="-18412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61B1A85-F742-4C85-B8E6-857D6BA7B6C3}" type="pres">
      <dgm:prSet presAssocID="{BBF3DEDC-816D-471B-86C3-4B8CA18B3CE6}" presName="negativeSpace" presStyleCnt="0"/>
      <dgm:spPr/>
    </dgm:pt>
    <dgm:pt modelId="{AC7F0352-FEE1-4F82-AFE2-996BEDE51232}" type="pres">
      <dgm:prSet presAssocID="{BBF3DEDC-816D-471B-86C3-4B8CA18B3CE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DDC3970-F5B8-4EB2-8ACE-2335ADDC4437}" srcId="{C5262836-EB65-404A-B03C-6DA3DB6A63F0}" destId="{BBF3DEDC-816D-471B-86C3-4B8CA18B3CE6}" srcOrd="2" destOrd="0" parTransId="{6EF0E008-41B1-4450-BBA1-FE5C6E323701}" sibTransId="{61EF800A-B007-4A26-8E8A-C65AA52F7657}"/>
    <dgm:cxn modelId="{23C5DC1C-3888-4280-AF31-DF3A03ABB5E4}" srcId="{C5262836-EB65-404A-B03C-6DA3DB6A63F0}" destId="{B731EDDF-BC76-4DF0-8B56-7736D5E687FC}" srcOrd="0" destOrd="0" parTransId="{E756488C-C8DF-446D-81FE-1C756083BAEF}" sibTransId="{1FDDB7B3-0682-4649-8259-D4116608DACD}"/>
    <dgm:cxn modelId="{CF42D3E9-00B5-4820-A6B2-E6C77D2E432A}" type="presOf" srcId="{ED621889-C5B7-47ED-8CDE-A6EB470061BE}" destId="{4A4A17C9-46D2-4724-8FCF-1F3B0915022E}" srcOrd="0" destOrd="0" presId="urn:microsoft.com/office/officeart/2005/8/layout/list1"/>
    <dgm:cxn modelId="{99A22C7B-C956-4571-BF88-B0A534C0A085}" type="presOf" srcId="{B731EDDF-BC76-4DF0-8B56-7736D5E687FC}" destId="{C7CCA6CF-250F-4B2A-9871-C5EA900B9090}" srcOrd="1" destOrd="0" presId="urn:microsoft.com/office/officeart/2005/8/layout/list1"/>
    <dgm:cxn modelId="{D06A22AC-8ABA-4624-B8B5-E1B4F4EB87A2}" srcId="{C5262836-EB65-404A-B03C-6DA3DB6A63F0}" destId="{ED621889-C5B7-47ED-8CDE-A6EB470061BE}" srcOrd="1" destOrd="0" parTransId="{CB80E03F-9F0E-4094-B4FC-98E2F29F43B6}" sibTransId="{B20CAFED-93A0-4D34-9BA6-9F7E918FC068}"/>
    <dgm:cxn modelId="{51CA3769-3950-44D0-8B1F-63D15BFFDFF2}" type="presOf" srcId="{BBF3DEDC-816D-471B-86C3-4B8CA18B3CE6}" destId="{9D3A1F23-99C1-47E5-AFBC-FACB4AD602C1}" srcOrd="1" destOrd="0" presId="urn:microsoft.com/office/officeart/2005/8/layout/list1"/>
    <dgm:cxn modelId="{AFA3C07E-95DD-451D-8818-CE1905C16D5B}" srcId="{B731EDDF-BC76-4DF0-8B56-7736D5E687FC}" destId="{296206EC-0275-4EFF-A46E-5AC5A579BE33}" srcOrd="0" destOrd="0" parTransId="{6108BEA0-F21B-4280-8CD2-0D94A60CCDF2}" sibTransId="{CC54BF9E-2D53-409C-8D18-2691DF38FEA6}"/>
    <dgm:cxn modelId="{AAA8D619-34F5-41A0-BE2A-1CBED26CE341}" type="presOf" srcId="{C5262836-EB65-404A-B03C-6DA3DB6A63F0}" destId="{EB143344-99EE-43D6-B3BE-64A42C82BDFB}" srcOrd="0" destOrd="0" presId="urn:microsoft.com/office/officeart/2005/8/layout/list1"/>
    <dgm:cxn modelId="{C0021AED-C3CE-4210-A26F-D711739F279A}" type="presOf" srcId="{B731EDDF-BC76-4DF0-8B56-7736D5E687FC}" destId="{4409FBCC-F213-458C-B8EA-1E78B3DA53B9}" srcOrd="0" destOrd="0" presId="urn:microsoft.com/office/officeart/2005/8/layout/list1"/>
    <dgm:cxn modelId="{4C0A41AF-6071-4AED-9233-3855D26AEB6B}" type="presOf" srcId="{296206EC-0275-4EFF-A46E-5AC5A579BE33}" destId="{DA8EC7DC-8D5E-441A-A906-B06AF0215E74}" srcOrd="0" destOrd="0" presId="urn:microsoft.com/office/officeart/2005/8/layout/list1"/>
    <dgm:cxn modelId="{DCE7EE3B-FEA6-48DA-8F4E-D0B1000FF914}" type="presOf" srcId="{BBF3DEDC-816D-471B-86C3-4B8CA18B3CE6}" destId="{72F6BA19-7EFC-42DC-9A57-CA64C5C57FA8}" srcOrd="0" destOrd="0" presId="urn:microsoft.com/office/officeart/2005/8/layout/list1"/>
    <dgm:cxn modelId="{F1EAEDAA-A7BB-49A6-9769-DF8AD8FD1A77}" type="presOf" srcId="{ED621889-C5B7-47ED-8CDE-A6EB470061BE}" destId="{9EC802FE-2364-4841-AFE5-AB834B769607}" srcOrd="1" destOrd="0" presId="urn:microsoft.com/office/officeart/2005/8/layout/list1"/>
    <dgm:cxn modelId="{E9FBF42A-E7BB-4EE7-A3D1-061D7C55D251}" type="presParOf" srcId="{EB143344-99EE-43D6-B3BE-64A42C82BDFB}" destId="{38ACC915-CE9A-4CEE-BFA8-9B92E76CD0AC}" srcOrd="0" destOrd="0" presId="urn:microsoft.com/office/officeart/2005/8/layout/list1"/>
    <dgm:cxn modelId="{7FC76088-B7D6-4524-AF07-79D347F9CB5C}" type="presParOf" srcId="{38ACC915-CE9A-4CEE-BFA8-9B92E76CD0AC}" destId="{4409FBCC-F213-458C-B8EA-1E78B3DA53B9}" srcOrd="0" destOrd="0" presId="urn:microsoft.com/office/officeart/2005/8/layout/list1"/>
    <dgm:cxn modelId="{BB042F4D-A47A-4AC2-8B48-4EBC9F208D7B}" type="presParOf" srcId="{38ACC915-CE9A-4CEE-BFA8-9B92E76CD0AC}" destId="{C7CCA6CF-250F-4B2A-9871-C5EA900B9090}" srcOrd="1" destOrd="0" presId="urn:microsoft.com/office/officeart/2005/8/layout/list1"/>
    <dgm:cxn modelId="{DDA3B515-09EE-4624-A478-14A8ED8EB821}" type="presParOf" srcId="{EB143344-99EE-43D6-B3BE-64A42C82BDFB}" destId="{AB83E064-AEAA-47A5-8B3C-80A3BC8A11AD}" srcOrd="1" destOrd="0" presId="urn:microsoft.com/office/officeart/2005/8/layout/list1"/>
    <dgm:cxn modelId="{538A9253-BC3E-4324-AC9C-DCA25E2460F9}" type="presParOf" srcId="{EB143344-99EE-43D6-B3BE-64A42C82BDFB}" destId="{DA8EC7DC-8D5E-441A-A906-B06AF0215E74}" srcOrd="2" destOrd="0" presId="urn:microsoft.com/office/officeart/2005/8/layout/list1"/>
    <dgm:cxn modelId="{380B7051-2A62-486D-AB3F-4AAFCA9B56E1}" type="presParOf" srcId="{EB143344-99EE-43D6-B3BE-64A42C82BDFB}" destId="{DDA60CCC-8B20-4B90-A0DF-38B52CF639AD}" srcOrd="3" destOrd="0" presId="urn:microsoft.com/office/officeart/2005/8/layout/list1"/>
    <dgm:cxn modelId="{2F45FC01-2169-49A5-815F-B1C5C9115F9F}" type="presParOf" srcId="{EB143344-99EE-43D6-B3BE-64A42C82BDFB}" destId="{1484FFD6-F893-4512-A9B0-20E86221F73E}" srcOrd="4" destOrd="0" presId="urn:microsoft.com/office/officeart/2005/8/layout/list1"/>
    <dgm:cxn modelId="{12F5EC2A-CEEA-4E6A-B1CB-508AB263B0F4}" type="presParOf" srcId="{1484FFD6-F893-4512-A9B0-20E86221F73E}" destId="{4A4A17C9-46D2-4724-8FCF-1F3B0915022E}" srcOrd="0" destOrd="0" presId="urn:microsoft.com/office/officeart/2005/8/layout/list1"/>
    <dgm:cxn modelId="{DAE5BB5E-AEF5-4EAF-876A-3CC5D6F7EAF5}" type="presParOf" srcId="{1484FFD6-F893-4512-A9B0-20E86221F73E}" destId="{9EC802FE-2364-4841-AFE5-AB834B769607}" srcOrd="1" destOrd="0" presId="urn:microsoft.com/office/officeart/2005/8/layout/list1"/>
    <dgm:cxn modelId="{3BC04AF3-821F-41F9-853E-07F61D86B2B3}" type="presParOf" srcId="{EB143344-99EE-43D6-B3BE-64A42C82BDFB}" destId="{D1928C9E-1AD4-4480-B592-6645D869E42B}" srcOrd="5" destOrd="0" presId="urn:microsoft.com/office/officeart/2005/8/layout/list1"/>
    <dgm:cxn modelId="{3BFE7D7B-6B11-4954-B446-8C1D828D4FFF}" type="presParOf" srcId="{EB143344-99EE-43D6-B3BE-64A42C82BDFB}" destId="{838F39C4-26E6-4CE2-A4AD-DB14184B4841}" srcOrd="6" destOrd="0" presId="urn:microsoft.com/office/officeart/2005/8/layout/list1"/>
    <dgm:cxn modelId="{7558664B-4094-4CB6-83AD-06269B6A5E3A}" type="presParOf" srcId="{EB143344-99EE-43D6-B3BE-64A42C82BDFB}" destId="{C7703CAD-B6FD-4229-9DFF-AA64A4ED37A2}" srcOrd="7" destOrd="0" presId="urn:microsoft.com/office/officeart/2005/8/layout/list1"/>
    <dgm:cxn modelId="{0A58B15D-CF00-4C9C-9695-231BF2A3D7CF}" type="presParOf" srcId="{EB143344-99EE-43D6-B3BE-64A42C82BDFB}" destId="{7198E04D-234E-4587-A263-49970DEE3650}" srcOrd="8" destOrd="0" presId="urn:microsoft.com/office/officeart/2005/8/layout/list1"/>
    <dgm:cxn modelId="{8266ACE4-BAC6-4592-909F-2D5BD485916B}" type="presParOf" srcId="{7198E04D-234E-4587-A263-49970DEE3650}" destId="{72F6BA19-7EFC-42DC-9A57-CA64C5C57FA8}" srcOrd="0" destOrd="0" presId="urn:microsoft.com/office/officeart/2005/8/layout/list1"/>
    <dgm:cxn modelId="{BF881F46-9981-4DFD-AF15-267A3219AB06}" type="presParOf" srcId="{7198E04D-234E-4587-A263-49970DEE3650}" destId="{9D3A1F23-99C1-47E5-AFBC-FACB4AD602C1}" srcOrd="1" destOrd="0" presId="urn:microsoft.com/office/officeart/2005/8/layout/list1"/>
    <dgm:cxn modelId="{D04DE145-E9F5-45D7-A9A7-FC4F2EF74278}" type="presParOf" srcId="{EB143344-99EE-43D6-B3BE-64A42C82BDFB}" destId="{361B1A85-F742-4C85-B8E6-857D6BA7B6C3}" srcOrd="9" destOrd="0" presId="urn:microsoft.com/office/officeart/2005/8/layout/list1"/>
    <dgm:cxn modelId="{226CBFD7-44EC-4816-8C85-BAFC7403B34B}" type="presParOf" srcId="{EB143344-99EE-43D6-B3BE-64A42C82BDFB}" destId="{AC7F0352-FEE1-4F82-AFE2-996BEDE5123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C237D0-32A8-41DE-9F2B-48D042CB6FFB}">
      <dsp:nvSpPr>
        <dsp:cNvPr id="0" name=""/>
        <dsp:cNvSpPr/>
      </dsp:nvSpPr>
      <dsp:spPr>
        <a:xfrm>
          <a:off x="1820555" y="1550507"/>
          <a:ext cx="1675260" cy="1473609"/>
        </a:xfrm>
        <a:prstGeom prst="ellipse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/>
            <a:t>Palliative care at HWCs</a:t>
          </a:r>
          <a:endParaRPr lang="en-US" sz="2000" b="1" kern="1200" dirty="0"/>
        </a:p>
      </dsp:txBody>
      <dsp:txXfrm>
        <a:off x="2065891" y="1766312"/>
        <a:ext cx="1184588" cy="1041999"/>
      </dsp:txXfrm>
    </dsp:sp>
    <dsp:sp modelId="{A8E0932B-EC72-4AEC-81BE-A8256DEC4271}">
      <dsp:nvSpPr>
        <dsp:cNvPr id="0" name=""/>
        <dsp:cNvSpPr/>
      </dsp:nvSpPr>
      <dsp:spPr>
        <a:xfrm rot="16200000">
          <a:off x="2570486" y="1187742"/>
          <a:ext cx="175398" cy="40451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2596796" y="1294955"/>
        <a:ext cx="122779" cy="242711"/>
      </dsp:txXfrm>
    </dsp:sp>
    <dsp:sp modelId="{83139493-C9D6-4B78-9E0B-455BE175D4AF}">
      <dsp:nvSpPr>
        <dsp:cNvPr id="0" name=""/>
        <dsp:cNvSpPr/>
      </dsp:nvSpPr>
      <dsp:spPr>
        <a:xfrm>
          <a:off x="1480231" y="24455"/>
          <a:ext cx="2355908" cy="119511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err="1" smtClean="0"/>
            <a:t>Karunashraya</a:t>
          </a:r>
          <a:r>
            <a:rPr lang="en-IN" sz="2000" b="1" kern="1200" dirty="0" smtClean="0"/>
            <a:t> </a:t>
          </a:r>
          <a:r>
            <a:rPr lang="en-IN" sz="2000" b="1" kern="1200" dirty="0" err="1" smtClean="0"/>
            <a:t>bangalore</a:t>
          </a:r>
          <a:r>
            <a:rPr lang="en-IN" sz="2000" b="1" kern="1200" dirty="0" smtClean="0"/>
            <a:t> &amp; NIMHANS</a:t>
          </a:r>
          <a:endParaRPr lang="en-US" sz="2000" b="1" kern="1200" dirty="0"/>
        </a:p>
      </dsp:txBody>
      <dsp:txXfrm>
        <a:off x="1825246" y="199475"/>
        <a:ext cx="1665878" cy="845070"/>
      </dsp:txXfrm>
    </dsp:sp>
    <dsp:sp modelId="{CB0841F6-11E0-4078-98E7-4B261B82C2C6}">
      <dsp:nvSpPr>
        <dsp:cNvPr id="0" name=""/>
        <dsp:cNvSpPr/>
      </dsp:nvSpPr>
      <dsp:spPr>
        <a:xfrm rot="108880">
          <a:off x="3539564" y="2114669"/>
          <a:ext cx="106820" cy="40451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3539572" y="2195065"/>
        <a:ext cx="74774" cy="242711"/>
      </dsp:txXfrm>
    </dsp:sp>
    <dsp:sp modelId="{72DC9C66-51FB-4F09-B311-A0EFE1A9A235}">
      <dsp:nvSpPr>
        <dsp:cNvPr id="0" name=""/>
        <dsp:cNvSpPr/>
      </dsp:nvSpPr>
      <dsp:spPr>
        <a:xfrm>
          <a:off x="3696178" y="1600203"/>
          <a:ext cx="1688621" cy="14934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/>
            <a:t>Palliative care Society,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err="1" smtClean="0"/>
            <a:t>Imphal</a:t>
          </a:r>
          <a:endParaRPr lang="en-US" sz="2000" b="1" kern="1200" dirty="0"/>
        </a:p>
      </dsp:txBody>
      <dsp:txXfrm>
        <a:off x="3943471" y="1818919"/>
        <a:ext cx="1194035" cy="1056057"/>
      </dsp:txXfrm>
    </dsp:sp>
    <dsp:sp modelId="{3C811AAC-6E7B-4C38-97B1-3816250F2842}">
      <dsp:nvSpPr>
        <dsp:cNvPr id="0" name=""/>
        <dsp:cNvSpPr/>
      </dsp:nvSpPr>
      <dsp:spPr>
        <a:xfrm rot="5400000">
          <a:off x="2557591" y="3005964"/>
          <a:ext cx="201188" cy="40451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2587769" y="3056689"/>
        <a:ext cx="140832" cy="242711"/>
      </dsp:txXfrm>
    </dsp:sp>
    <dsp:sp modelId="{0E9D5991-53CD-4987-8509-A10F15D38397}">
      <dsp:nvSpPr>
        <dsp:cNvPr id="0" name=""/>
        <dsp:cNvSpPr/>
      </dsp:nvSpPr>
      <dsp:spPr>
        <a:xfrm>
          <a:off x="1791638" y="3403718"/>
          <a:ext cx="1733094" cy="109778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/>
            <a:t>RIMS palliative Unit</a:t>
          </a:r>
          <a:endParaRPr lang="en-US" sz="2000" b="1" kern="1200" dirty="0"/>
        </a:p>
      </dsp:txBody>
      <dsp:txXfrm>
        <a:off x="2045444" y="3564485"/>
        <a:ext cx="1225482" cy="776254"/>
      </dsp:txXfrm>
    </dsp:sp>
    <dsp:sp modelId="{10E1C4DC-BA14-4E41-BA54-23187D182F21}">
      <dsp:nvSpPr>
        <dsp:cNvPr id="0" name=""/>
        <dsp:cNvSpPr/>
      </dsp:nvSpPr>
      <dsp:spPr>
        <a:xfrm rot="10727413">
          <a:off x="1618737" y="2105496"/>
          <a:ext cx="142808" cy="40451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0800000">
        <a:off x="1661574" y="2185947"/>
        <a:ext cx="99966" cy="242711"/>
      </dsp:txXfrm>
    </dsp:sp>
    <dsp:sp modelId="{9883C638-4FDD-4AC4-8014-91E57F69F4DF}">
      <dsp:nvSpPr>
        <dsp:cNvPr id="0" name=""/>
        <dsp:cNvSpPr/>
      </dsp:nvSpPr>
      <dsp:spPr>
        <a:xfrm>
          <a:off x="0" y="1787894"/>
          <a:ext cx="1551764" cy="107833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/>
            <a:t>IPM </a:t>
          </a:r>
          <a:r>
            <a:rPr lang="en-IN" sz="2000" b="1" kern="1200" dirty="0" err="1" smtClean="0"/>
            <a:t>calicut</a:t>
          </a:r>
          <a:endParaRPr lang="en-US" sz="2000" b="1" kern="1200" dirty="0"/>
        </a:p>
      </dsp:txBody>
      <dsp:txXfrm>
        <a:off x="227251" y="1945813"/>
        <a:ext cx="1097262" cy="7624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67348A-CD5D-4C37-A319-9C63B8C9288E}">
      <dsp:nvSpPr>
        <dsp:cNvPr id="0" name=""/>
        <dsp:cNvSpPr/>
      </dsp:nvSpPr>
      <dsp:spPr>
        <a:xfrm>
          <a:off x="1677491" y="304081"/>
          <a:ext cx="2029817" cy="1014908"/>
        </a:xfrm>
        <a:prstGeom prst="roundRect">
          <a:avLst>
            <a:gd name="adj" fmla="val 10000"/>
          </a:avLst>
        </a:prstGeom>
        <a:solidFill>
          <a:schemeClr val="bg1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b="1" kern="1200" dirty="0" smtClean="0"/>
            <a:t>RIMS Palliative unit</a:t>
          </a:r>
          <a:endParaRPr lang="en-US" sz="1900" b="1" kern="1200" dirty="0"/>
        </a:p>
      </dsp:txBody>
      <dsp:txXfrm>
        <a:off x="1707217" y="333807"/>
        <a:ext cx="1970365" cy="955456"/>
      </dsp:txXfrm>
    </dsp:sp>
    <dsp:sp modelId="{CC9F5BD0-3306-4043-BF56-0D21EC525FE1}">
      <dsp:nvSpPr>
        <dsp:cNvPr id="0" name=""/>
        <dsp:cNvSpPr/>
      </dsp:nvSpPr>
      <dsp:spPr>
        <a:xfrm rot="3600000">
          <a:off x="3001531" y="2085372"/>
          <a:ext cx="1057722" cy="355218"/>
        </a:xfrm>
        <a:prstGeom prst="leftRightArrow">
          <a:avLst>
            <a:gd name="adj1" fmla="val 60000"/>
            <a:gd name="adj2" fmla="val 5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3108096" y="2156416"/>
        <a:ext cx="844592" cy="213130"/>
      </dsp:txXfrm>
    </dsp:sp>
    <dsp:sp modelId="{672073ED-7F53-4234-B8AE-EFA70920AE2E}">
      <dsp:nvSpPr>
        <dsp:cNvPr id="0" name=""/>
        <dsp:cNvSpPr/>
      </dsp:nvSpPr>
      <dsp:spPr>
        <a:xfrm>
          <a:off x="3353476" y="3206973"/>
          <a:ext cx="2029817" cy="1014908"/>
        </a:xfrm>
        <a:prstGeom prst="roundRect">
          <a:avLst>
            <a:gd name="adj" fmla="val 10000"/>
          </a:avLst>
        </a:prstGeom>
        <a:solidFill>
          <a:schemeClr val="bg1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b="1" kern="1200" dirty="0" smtClean="0"/>
            <a:t>Home based Model through HWCs</a:t>
          </a:r>
          <a:endParaRPr lang="en-US" sz="1900" b="1" kern="1200" dirty="0"/>
        </a:p>
      </dsp:txBody>
      <dsp:txXfrm>
        <a:off x="3383202" y="3236699"/>
        <a:ext cx="1970365" cy="955456"/>
      </dsp:txXfrm>
    </dsp:sp>
    <dsp:sp modelId="{677B9D0E-F2B9-443D-BF51-EFF6A0277762}">
      <dsp:nvSpPr>
        <dsp:cNvPr id="0" name=""/>
        <dsp:cNvSpPr/>
      </dsp:nvSpPr>
      <dsp:spPr>
        <a:xfrm rot="10800000">
          <a:off x="2163538" y="3536818"/>
          <a:ext cx="1057722" cy="355218"/>
        </a:xfrm>
        <a:prstGeom prst="leftRightArrow">
          <a:avLst>
            <a:gd name="adj1" fmla="val 60000"/>
            <a:gd name="adj2" fmla="val 5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2270103" y="3607862"/>
        <a:ext cx="844592" cy="213130"/>
      </dsp:txXfrm>
    </dsp:sp>
    <dsp:sp modelId="{093A6511-94BA-43E8-B6BE-9C2DE9DA935D}">
      <dsp:nvSpPr>
        <dsp:cNvPr id="0" name=""/>
        <dsp:cNvSpPr/>
      </dsp:nvSpPr>
      <dsp:spPr>
        <a:xfrm>
          <a:off x="1505" y="3206973"/>
          <a:ext cx="2029817" cy="1014908"/>
        </a:xfrm>
        <a:prstGeom prst="roundRect">
          <a:avLst>
            <a:gd name="adj" fmla="val 10000"/>
          </a:avLst>
        </a:prstGeom>
        <a:solidFill>
          <a:schemeClr val="bg1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b="1" kern="1200" dirty="0" smtClean="0"/>
            <a:t>DH palliative ward (10 bedded)</a:t>
          </a:r>
          <a:endParaRPr lang="en-US" sz="1900" b="1" kern="1200" dirty="0"/>
        </a:p>
      </dsp:txBody>
      <dsp:txXfrm>
        <a:off x="31231" y="3236699"/>
        <a:ext cx="1970365" cy="955456"/>
      </dsp:txXfrm>
    </dsp:sp>
    <dsp:sp modelId="{018FB75E-D910-478C-B681-FBC2DEE33E2C}">
      <dsp:nvSpPr>
        <dsp:cNvPr id="0" name=""/>
        <dsp:cNvSpPr/>
      </dsp:nvSpPr>
      <dsp:spPr>
        <a:xfrm rot="18000000">
          <a:off x="1325545" y="2085372"/>
          <a:ext cx="1057722" cy="355218"/>
        </a:xfrm>
        <a:prstGeom prst="leftRightArrow">
          <a:avLst>
            <a:gd name="adj1" fmla="val 60000"/>
            <a:gd name="adj2" fmla="val 5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1432110" y="2156416"/>
        <a:ext cx="844592" cy="2131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8EC7DC-8D5E-441A-A906-B06AF0215E74}">
      <dsp:nvSpPr>
        <dsp:cNvPr id="0" name=""/>
        <dsp:cNvSpPr/>
      </dsp:nvSpPr>
      <dsp:spPr>
        <a:xfrm>
          <a:off x="0" y="996489"/>
          <a:ext cx="932410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654" tIns="458216" rIns="723654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IN" sz="1400" b="1" kern="1200" dirty="0">
            <a:solidFill>
              <a:schemeClr val="tx1"/>
            </a:solidFill>
            <a:latin typeface="Gill Sans MT" panose="020B0502020104020203" pitchFamily="34" charset="0"/>
          </a:endParaRPr>
        </a:p>
      </dsp:txBody>
      <dsp:txXfrm>
        <a:off x="0" y="996489"/>
        <a:ext cx="9324109" cy="554400"/>
      </dsp:txXfrm>
    </dsp:sp>
    <dsp:sp modelId="{C7CCA6CF-250F-4B2A-9871-C5EA900B9090}">
      <dsp:nvSpPr>
        <dsp:cNvPr id="0" name=""/>
        <dsp:cNvSpPr/>
      </dsp:nvSpPr>
      <dsp:spPr>
        <a:xfrm>
          <a:off x="557232" y="0"/>
          <a:ext cx="6526876" cy="14448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6700" tIns="0" rIns="24670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rPr>
            <a:t>FIELD VISIT BY ASHA &amp; ANM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b="1" kern="1200" dirty="0" smtClean="0">
              <a:solidFill>
                <a:schemeClr val="tx1"/>
              </a:solidFill>
              <a:latin typeface="Gill Sans MT" panose="020B0502020104020203" pitchFamily="34" charset="0"/>
            </a:rPr>
            <a:t>TO FIND OUT PATIENTS WHO NEED HOME BASED PALLIATIVE CARE</a:t>
          </a:r>
          <a:endParaRPr lang="en-IN" sz="2400" kern="1200" dirty="0">
            <a:solidFill>
              <a:schemeClr val="bg1">
                <a:lumMod val="20000"/>
                <a:lumOff val="80000"/>
              </a:schemeClr>
            </a:solidFill>
            <a:latin typeface="Gill Sans MT" panose="020B0502020104020203" pitchFamily="34" charset="0"/>
          </a:endParaRPr>
        </a:p>
      </dsp:txBody>
      <dsp:txXfrm>
        <a:off x="627763" y="70531"/>
        <a:ext cx="6385814" cy="1303779"/>
      </dsp:txXfrm>
    </dsp:sp>
    <dsp:sp modelId="{838F39C4-26E6-4CE2-A4AD-DB14184B4841}">
      <dsp:nvSpPr>
        <dsp:cNvPr id="0" name=""/>
        <dsp:cNvSpPr/>
      </dsp:nvSpPr>
      <dsp:spPr>
        <a:xfrm>
          <a:off x="0" y="2578241"/>
          <a:ext cx="932410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C802FE-2364-4841-AFE5-AB834B769607}">
      <dsp:nvSpPr>
        <dsp:cNvPr id="0" name=""/>
        <dsp:cNvSpPr/>
      </dsp:nvSpPr>
      <dsp:spPr>
        <a:xfrm>
          <a:off x="578546" y="1547690"/>
          <a:ext cx="6533533" cy="10988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6700" tIns="0" rIns="24670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2400" kern="1200" dirty="0" smtClean="0">
            <a:latin typeface="Gill Sans MT" panose="020B0502020104020203" pitchFamily="34" charset="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rPr>
            <a:t>CHO  PUT UP PROPOSAL TO MO </a:t>
          </a:r>
          <a:r>
            <a:rPr lang="en-IN" sz="2400" kern="1200" dirty="0" err="1" smtClean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rPr>
            <a:t>ic</a:t>
          </a:r>
          <a:r>
            <a:rPr lang="en-IN" sz="240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rPr>
            <a:t> &amp; CMO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2400" kern="1200" dirty="0">
            <a:latin typeface="Gill Sans MT" panose="020B0502020104020203" pitchFamily="34" charset="0"/>
          </a:endParaRPr>
        </a:p>
      </dsp:txBody>
      <dsp:txXfrm>
        <a:off x="632186" y="1601330"/>
        <a:ext cx="6426253" cy="991546"/>
      </dsp:txXfrm>
    </dsp:sp>
    <dsp:sp modelId="{AC7F0352-FEE1-4F82-AFE2-996BEDE51232}">
      <dsp:nvSpPr>
        <dsp:cNvPr id="0" name=""/>
        <dsp:cNvSpPr/>
      </dsp:nvSpPr>
      <dsp:spPr>
        <a:xfrm>
          <a:off x="0" y="4389519"/>
          <a:ext cx="932410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3A1F23-99C1-47E5-AFBC-FACB4AD602C1}">
      <dsp:nvSpPr>
        <dsp:cNvPr id="0" name=""/>
        <dsp:cNvSpPr/>
      </dsp:nvSpPr>
      <dsp:spPr>
        <a:xfrm>
          <a:off x="578546" y="3131866"/>
          <a:ext cx="6526876" cy="14627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6700" tIns="0" rIns="24670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rPr>
            <a:t>MO  and </a:t>
          </a:r>
          <a:r>
            <a:rPr lang="en-IN" sz="240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rPr>
            <a:t>CMO </a:t>
          </a:r>
          <a:r>
            <a:rPr lang="en-IN" sz="2400" kern="1200" dirty="0" smtClean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rPr>
            <a:t>CONFIRM  THE  CASE  FOR WEEKLY HOME VISIT</a:t>
          </a:r>
          <a:endParaRPr lang="en-IN" sz="2400" kern="1200" dirty="0">
            <a:solidFill>
              <a:schemeClr val="bg1">
                <a:lumMod val="20000"/>
                <a:lumOff val="80000"/>
              </a:schemeClr>
            </a:solidFill>
            <a:latin typeface="Gill Sans MT" panose="020B0502020104020203" pitchFamily="34" charset="0"/>
          </a:endParaRPr>
        </a:p>
      </dsp:txBody>
      <dsp:txXfrm>
        <a:off x="649954" y="3203274"/>
        <a:ext cx="6384060" cy="1319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9EDACA-98B9-4027-AAD6-560C055492EC}" type="datetimeFigureOut">
              <a:rPr lang="en-US"/>
              <a:pPr>
                <a:defRPr/>
              </a:pPr>
              <a:t>10/3/2019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6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8B3C2C1-DF6B-418E-956A-55636E60D8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672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738" y="0"/>
            <a:ext cx="3055937" cy="46672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FE8F1CF-A5CC-4CD0-B7C3-9D7A51F678EF}" type="datetimeFigureOut">
              <a:rPr lang="en-US"/>
              <a:pPr>
                <a:defRPr/>
              </a:pPr>
              <a:t>10/3/2019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0" y="4479925"/>
            <a:ext cx="5643563" cy="366553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55938" cy="46672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738" y="8842375"/>
            <a:ext cx="3055937" cy="466725"/>
          </a:xfrm>
          <a:prstGeom prst="rect">
            <a:avLst/>
          </a:prstGeom>
        </p:spPr>
        <p:txBody>
          <a:bodyPr vert="horz" wrap="square" lIns="93497" tIns="46749" rIns="93497" bIns="4674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61EC00E-55E2-42C5-9048-ED0EEAE23C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514600"/>
            <a:ext cx="12192000" cy="4343400"/>
          </a:xfrm>
          <a:prstGeom prst="rect">
            <a:avLst/>
          </a:prstGeom>
          <a:gradFill>
            <a:gsLst>
              <a:gs pos="80000">
                <a:srgbClr val="FFFFFF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rgbClr val="777777"/>
              </a:solidFill>
            </a:endParaRPr>
          </a:p>
        </p:txBody>
      </p:sp>
      <p:grpSp>
        <p:nvGrpSpPr>
          <p:cNvPr id="5" name="Group 8"/>
          <p:cNvGrpSpPr>
            <a:grpSpLocks noChangeAspect="1"/>
          </p:cNvGrpSpPr>
          <p:nvPr userDrawn="1"/>
        </p:nvGrpSpPr>
        <p:grpSpPr bwMode="auto">
          <a:xfrm>
            <a:off x="341313" y="325438"/>
            <a:ext cx="5018087" cy="739775"/>
            <a:chOff x="2362200" y="762000"/>
            <a:chExt cx="4394958" cy="684422"/>
          </a:xfrm>
        </p:grpSpPr>
        <p:pic>
          <p:nvPicPr>
            <p:cNvPr id="6" name="Picture 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464"/>
            <a:stretch>
              <a:fillRect/>
            </a:stretch>
          </p:blipFill>
          <p:spPr bwMode="auto">
            <a:xfrm>
              <a:off x="2362200" y="762000"/>
              <a:ext cx="2421522" cy="684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558" y="803802"/>
              <a:ext cx="1752600" cy="64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550" y="157163"/>
            <a:ext cx="121920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D:\NGL_State related Reports_\LOGOS_\Seasl_of_Nagaland.svg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6863" y="234950"/>
            <a:ext cx="1044575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16000" y="1981200"/>
            <a:ext cx="10363200" cy="26670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000">
                <a:solidFill>
                  <a:srgbClr val="002A6C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016000" y="4800600"/>
            <a:ext cx="103632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808080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599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 noChangeAspect="1"/>
          </p:cNvGrpSpPr>
          <p:nvPr/>
        </p:nvGrpSpPr>
        <p:grpSpPr bwMode="auto">
          <a:xfrm>
            <a:off x="2855913" y="762000"/>
            <a:ext cx="6480175" cy="752475"/>
            <a:chOff x="2362200" y="762000"/>
            <a:chExt cx="4419600" cy="684422"/>
          </a:xfrm>
        </p:grpSpPr>
        <p:pic>
          <p:nvPicPr>
            <p:cNvPr id="6" name="Picture 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464"/>
            <a:stretch>
              <a:fillRect/>
            </a:stretch>
          </p:blipFill>
          <p:spPr bwMode="auto">
            <a:xfrm>
              <a:off x="2362200" y="762000"/>
              <a:ext cx="2421522" cy="684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200" y="803802"/>
              <a:ext cx="1752600" cy="64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16000" y="1981200"/>
            <a:ext cx="6197600" cy="26670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250">
                <a:solidFill>
                  <a:srgbClr val="002A6C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016000" y="4800600"/>
            <a:ext cx="6197600" cy="1219200"/>
          </a:xfrm>
        </p:spPr>
        <p:txBody>
          <a:bodyPr>
            <a:normAutofit/>
          </a:bodyPr>
          <a:lstStyle>
            <a:lvl1pPr marL="0" indent="0" algn="l">
              <a:buNone/>
              <a:defRPr sz="1650">
                <a:solidFill>
                  <a:srgbClr val="5F5F5F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quarter" idx="13"/>
          </p:nvPr>
        </p:nvSpPr>
        <p:spPr>
          <a:xfrm>
            <a:off x="7518400" y="1981200"/>
            <a:ext cx="3556000" cy="40386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smtClean="0"/>
              <a:t>Click icon to add clip 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31711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5F5F5F"/>
                </a:solidFill>
              </a:defRPr>
            </a:lvl1pPr>
            <a:lvl2pPr>
              <a:defRPr>
                <a:solidFill>
                  <a:srgbClr val="5F5F5F"/>
                </a:solidFill>
              </a:defRPr>
            </a:lvl2pPr>
            <a:lvl3pPr>
              <a:defRPr>
                <a:solidFill>
                  <a:srgbClr val="5F5F5F"/>
                </a:solidFill>
              </a:defRPr>
            </a:lvl3pPr>
            <a:lvl4pPr>
              <a:defRPr>
                <a:solidFill>
                  <a:srgbClr val="5F5F5F"/>
                </a:solidFill>
              </a:defRPr>
            </a:lvl4pPr>
            <a:lvl5pPr>
              <a:defRPr>
                <a:solidFill>
                  <a:srgbClr val="5F5F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586D9-B9CE-4E79-A012-6295F58878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6707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100"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350">
                <a:solidFill>
                  <a:srgbClr val="5F5F5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100"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350">
                <a:solidFill>
                  <a:srgbClr val="5F5F5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7F987-7D29-4627-8811-B4FAEC577A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0871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>
                <a:solidFill>
                  <a:srgbClr val="5F5F5F"/>
                </a:solidFill>
              </a:defRPr>
            </a:lvl1pPr>
            <a:lvl2pPr>
              <a:defRPr sz="1650">
                <a:solidFill>
                  <a:srgbClr val="5F5F5F"/>
                </a:solidFill>
              </a:defRPr>
            </a:lvl2pPr>
            <a:lvl3pPr>
              <a:defRPr sz="1500">
                <a:solidFill>
                  <a:srgbClr val="5F5F5F"/>
                </a:solidFill>
              </a:defRPr>
            </a:lvl3pPr>
            <a:lvl4pPr>
              <a:defRPr sz="1350">
                <a:solidFill>
                  <a:srgbClr val="5F5F5F"/>
                </a:solidFill>
              </a:defRPr>
            </a:lvl4pPr>
            <a:lvl5pPr>
              <a:defRPr sz="1200">
                <a:solidFill>
                  <a:srgbClr val="5F5F5F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25733-F3C9-47BB-9FA1-4FABACB37E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0088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92E03-1EC1-49D5-8E76-ABF399B982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381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36193-FF7F-4787-A590-0E420B853B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607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25513" y="1831975"/>
            <a:ext cx="10261600" cy="10842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685800" eaLnBrk="1" hangingPunct="1">
              <a:defRPr/>
            </a:pPr>
            <a:r>
              <a:rPr lang="en-US" altLang="en-US" sz="2550" smtClean="0">
                <a:solidFill>
                  <a:srgbClr val="002A6C"/>
                </a:solidFill>
                <a:latin typeface="Gill Sans MT" pitchFamily="34" charset="0"/>
                <a:cs typeface="Arial" charset="0"/>
              </a:rPr>
              <a:t>For more information, please visit</a:t>
            </a:r>
          </a:p>
          <a:p>
            <a:pPr algn="ctr" defTabSz="685800" eaLnBrk="1" hangingPunct="1">
              <a:defRPr/>
            </a:pPr>
            <a:r>
              <a:rPr lang="en-US" altLang="en-US" sz="2550" b="1" smtClean="0">
                <a:solidFill>
                  <a:srgbClr val="002A6C"/>
                </a:solidFill>
                <a:latin typeface="Gill Sans MT" pitchFamily="34" charset="0"/>
                <a:cs typeface="Arial" charset="0"/>
              </a:rPr>
              <a:t>www.mcsprogram.org</a:t>
            </a:r>
          </a:p>
          <a:p>
            <a:pPr defTabSz="685800" eaLnBrk="1" hangingPunct="1">
              <a:defRPr/>
            </a:pPr>
            <a:endParaRPr lang="en-US" altLang="en-US" sz="135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25513" y="3733800"/>
            <a:ext cx="10261600" cy="4159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685800" eaLnBrk="1" hangingPunct="1">
              <a:defRPr/>
            </a:pPr>
            <a:r>
              <a:rPr lang="en-US" altLang="en-US" sz="1050" smtClean="0">
                <a:solidFill>
                  <a:srgbClr val="000000"/>
                </a:solidFill>
                <a:latin typeface="Gill Sans MT" pitchFamily="34" charset="0"/>
                <a:cs typeface="Arial" charset="0"/>
              </a:rPr>
              <a:t>This presentation was made possible by the generous support of the American people through the United States Agency for International Development (USAID), under the terms of the Cooperative Agreement AID-OAA-A-14-00028.  The contents are the responsibility of the authors and do not necessarily reflect the views of USAID or the United States Government.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281113" y="6019800"/>
            <a:ext cx="9550400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685800" eaLnBrk="1" hangingPunct="1">
              <a:defRPr/>
            </a:pPr>
            <a:r>
              <a:rPr lang="en-US" altLang="en-US" sz="2100" baseline="30000" smtClean="0">
                <a:solidFill>
                  <a:srgbClr val="002A6C"/>
                </a:solidFill>
                <a:latin typeface="Gill Sans MT" pitchFamily="34" charset="0"/>
                <a:cs typeface="Arial" charset="0"/>
              </a:rPr>
              <a:t> facebook.com/MCSPglobal 			twitter.com/MCSPglobal</a:t>
            </a:r>
          </a:p>
        </p:txBody>
      </p:sp>
    </p:spTree>
    <p:extLst>
      <p:ext uri="{BB962C8B-B14F-4D97-AF65-F5344CB8AC3E}">
        <p14:creationId xmlns:p14="http://schemas.microsoft.com/office/powerpoint/2010/main" val="2717917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A625C5D-E826-472F-9DF7-C9D786C5D171}" type="datetimeFigureOut">
              <a:rPr lang="en-GB"/>
              <a:pPr>
                <a:defRPr/>
              </a:pPr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1C6069A-5984-44F9-9486-4A9F469AAC9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82981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5795DB3-5AED-4A99-95AD-8954C11A61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18092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514600"/>
            <a:ext cx="12192000" cy="4343400"/>
          </a:xfrm>
          <a:prstGeom prst="rect">
            <a:avLst/>
          </a:prstGeom>
          <a:gradFill>
            <a:gsLst>
              <a:gs pos="80000">
                <a:srgbClr val="FFFFFF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rgbClr val="777777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00" smtClean="0">
                <a:solidFill>
                  <a:srgbClr val="002A6C"/>
                </a:solidFill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75C8E225-E83B-45B8-821A-12F83032B1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9DBFE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9" r:id="rId8"/>
    <p:sldLayoutId id="2147483700" r:id="rId9"/>
    <p:sldLayoutId id="2147483701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kern="1200">
          <a:solidFill>
            <a:srgbClr val="002A6C"/>
          </a:solidFill>
          <a:latin typeface="Gill Sans MT" panose="020B0502020104020203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>
          <a:solidFill>
            <a:srgbClr val="002A6C"/>
          </a:solidFill>
          <a:latin typeface="Gill Sans MT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>
          <a:solidFill>
            <a:srgbClr val="002A6C"/>
          </a:solidFill>
          <a:latin typeface="Gill Sans MT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>
          <a:solidFill>
            <a:srgbClr val="002A6C"/>
          </a:solidFill>
          <a:latin typeface="Gill Sans MT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>
          <a:solidFill>
            <a:srgbClr val="002A6C"/>
          </a:solidFill>
          <a:latin typeface="Gill Sans MT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625">
          <a:solidFill>
            <a:srgbClr val="002A6C"/>
          </a:solidFill>
          <a:latin typeface="Gill Sans MT" pitchFamily="34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rgbClr val="5F5F5F"/>
          </a:solidFill>
          <a:latin typeface="Gill Sans MT" panose="020B0502020104020203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600" y="1731963"/>
            <a:ext cx="10806113" cy="27289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b="1" dirty="0" smtClean="0"/>
              <a:t>Regional Review on CPHC</a:t>
            </a:r>
            <a:br>
              <a:rPr lang="en-US" sz="4000" b="1" dirty="0" smtClean="0"/>
            </a:br>
            <a:r>
              <a:rPr lang="en-US" sz="4000" b="1" dirty="0" smtClean="0"/>
              <a:t>Guwahati</a:t>
            </a:r>
            <a:br>
              <a:rPr lang="en-US" sz="4000" b="1" dirty="0" smtClean="0"/>
            </a:br>
            <a:r>
              <a:rPr lang="en-US" sz="4000" b="1" dirty="0" smtClean="0"/>
              <a:t>3</a:t>
            </a:r>
            <a:r>
              <a:rPr lang="en-US" sz="4000" b="1" baseline="30000" dirty="0" smtClean="0"/>
              <a:t>rd</a:t>
            </a:r>
            <a:r>
              <a:rPr lang="en-US" sz="4000" b="1" dirty="0" smtClean="0"/>
              <a:t> – 4</a:t>
            </a:r>
            <a:r>
              <a:rPr lang="en-US" sz="4000" b="1" baseline="30000" dirty="0" smtClean="0"/>
              <a:t>th</a:t>
            </a:r>
            <a:r>
              <a:rPr lang="en-US" sz="4000" b="1" dirty="0" smtClean="0"/>
              <a:t> October 2019</a:t>
            </a: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/>
            </a:r>
            <a:br>
              <a:rPr lang="en-US" sz="4000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By: </a:t>
            </a:r>
            <a:r>
              <a:rPr lang="en-US" b="1" dirty="0" smtClean="0"/>
              <a:t> V. Vumlunmang, IAS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Principal Secretary, Manipur</a:t>
            </a:r>
            <a:endParaRPr lang="en-US" dirty="0"/>
          </a:p>
        </p:txBody>
      </p:sp>
      <p:sp>
        <p:nvSpPr>
          <p:cNvPr id="9219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5D6DA58-BD17-47B2-AAD9-A6CF26EBA9DC}" type="slidenum">
              <a:rPr lang="en-US" altLang="en-US">
                <a:solidFill>
                  <a:srgbClr val="002A6C"/>
                </a:solidFill>
                <a:latin typeface="Gill Sans MT" panose="020B0502020104020203" pitchFamily="34" charset="0"/>
              </a:rPr>
              <a:pPr/>
              <a:t>1</a:t>
            </a:fld>
            <a:endParaRPr lang="en-US" altLang="en-US">
              <a:solidFill>
                <a:srgbClr val="002A6C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57300"/>
            <a:ext cx="5384800" cy="4868863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US" altLang="en-US" sz="2000" smtClean="0">
                <a:cs typeface="Times New Roman" panose="02020603050405020304" pitchFamily="18" charset="0"/>
              </a:rPr>
              <a:t>Status of the HWCs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altLang="en-US" sz="2000" smtClean="0">
                <a:cs typeface="Times New Roman" panose="02020603050405020304" pitchFamily="18" charset="0"/>
              </a:rPr>
              <a:t>Best Practices</a:t>
            </a:r>
          </a:p>
          <a:p>
            <a:pPr marL="800100" lvl="1" indent="-342900" algn="just">
              <a:buFont typeface="Arial" panose="020B0604020202020204" pitchFamily="34" charset="0"/>
              <a:buAutoNum type="arabicPeriod"/>
            </a:pPr>
            <a:r>
              <a:rPr lang="en-US" altLang="en-US" sz="2000" smtClean="0">
                <a:cs typeface="Times New Roman" panose="02020603050405020304" pitchFamily="18" charset="0"/>
              </a:rPr>
              <a:t>Traditional Healthy Practice </a:t>
            </a:r>
          </a:p>
          <a:p>
            <a:pPr marL="800100" lvl="1" indent="-342900" algn="just">
              <a:buFont typeface="Arial" panose="020B0604020202020204" pitchFamily="34" charset="0"/>
              <a:buAutoNum type="arabicPeriod"/>
            </a:pPr>
            <a:r>
              <a:rPr lang="en-US" altLang="en-US" sz="2000" smtClean="0">
                <a:cs typeface="Times New Roman" panose="02020603050405020304" pitchFamily="18" charset="0"/>
              </a:rPr>
              <a:t>Making Communities – a part of HWCs initiative</a:t>
            </a:r>
          </a:p>
          <a:p>
            <a:pPr marL="800100" lvl="1" indent="-342900" algn="just">
              <a:buFont typeface="Arial" panose="020B0604020202020204" pitchFamily="34" charset="0"/>
              <a:buAutoNum type="arabicPeriod"/>
            </a:pPr>
            <a:r>
              <a:rPr lang="en-US" altLang="en-US" sz="2000" smtClean="0">
                <a:cs typeface="Times New Roman" panose="02020603050405020304" pitchFamily="18" charset="0"/>
              </a:rPr>
              <a:t>Home Based Care of Palliative Services under HWCs</a:t>
            </a:r>
            <a:endParaRPr lang="en-US" altLang="en-US" sz="2000" smtClean="0"/>
          </a:p>
          <a:p>
            <a:pPr marL="800100" lvl="1" indent="-342900" algn="just">
              <a:buFont typeface="Arial" panose="020B0604020202020204" pitchFamily="34" charset="0"/>
              <a:buAutoNum type="arabicPeriod"/>
            </a:pPr>
            <a:r>
              <a:rPr lang="en-US" altLang="en-US" sz="2000" smtClean="0">
                <a:cs typeface="Times New Roman" panose="02020603050405020304" pitchFamily="18" charset="0"/>
              </a:rPr>
              <a:t>Regular monitoring, training &amp; hand holding on NCD App</a:t>
            </a:r>
          </a:p>
          <a:p>
            <a:pPr marL="800100" lvl="1" indent="-342900" algn="just">
              <a:buFont typeface="Arial" panose="020B0604020202020204" pitchFamily="34" charset="0"/>
              <a:buAutoNum type="arabicPeriod"/>
            </a:pPr>
            <a:r>
              <a:rPr lang="en-IN" altLang="en-US" sz="2000" smtClean="0">
                <a:cs typeface="Times New Roman" panose="02020603050405020304" pitchFamily="18" charset="0"/>
              </a:rPr>
              <a:t> Sustainable Yoga through community engagement</a:t>
            </a:r>
          </a:p>
          <a:p>
            <a:pPr marL="800100" lvl="1" indent="-342900" algn="just">
              <a:buFont typeface="Arial" panose="020B0604020202020204" pitchFamily="34" charset="0"/>
              <a:buAutoNum type="arabicPeriod"/>
            </a:pPr>
            <a:r>
              <a:rPr lang="en-IN" altLang="en-US" sz="2000" smtClean="0">
                <a:cs typeface="Times New Roman" panose="02020603050405020304" pitchFamily="18" charset="0"/>
              </a:rPr>
              <a:t>Infrastructural layouts</a:t>
            </a:r>
          </a:p>
          <a:p>
            <a:pPr marL="800100" lvl="1" indent="-342900" algn="just">
              <a:buFont typeface="Arial" panose="020B0604020202020204" pitchFamily="34" charset="0"/>
              <a:buAutoNum type="arabicPeriod"/>
            </a:pPr>
            <a:endParaRPr lang="en-IN" altLang="en-US" sz="2000" smtClean="0">
              <a:cs typeface="Times New Roman" panose="02020603050405020304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AutoNum type="arabicPeriod"/>
            </a:pPr>
            <a:endParaRPr lang="en-US" altLang="en-US" sz="2800" smtClean="0">
              <a:cs typeface="Times New Roman" panose="02020603050405020304" pitchFamily="18" charset="0"/>
            </a:endParaRPr>
          </a:p>
        </p:txBody>
      </p:sp>
      <p:pic>
        <p:nvPicPr>
          <p:cNvPr id="10243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23088" y="996950"/>
            <a:ext cx="4389437" cy="4919663"/>
          </a:xfrm>
        </p:spPr>
      </p:pic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6783388" y="5945188"/>
            <a:ext cx="4799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1600" i="1">
                <a:latin typeface="Calibri" panose="020F0502020204030204" pitchFamily="34" charset="0"/>
              </a:rPr>
              <a:t>Coverage: CPHC is implemented in all 16 districts from 2</a:t>
            </a:r>
            <a:r>
              <a:rPr lang="en-US" altLang="en-US" sz="1600" i="1" baseline="30000">
                <a:latin typeface="Calibri" panose="020F0502020204030204" pitchFamily="34" charset="0"/>
              </a:rPr>
              <a:t>nd</a:t>
            </a:r>
            <a:r>
              <a:rPr lang="en-US" altLang="en-US" sz="1600" i="1">
                <a:latin typeface="Calibri" panose="020F0502020204030204" pitchFamily="34" charset="0"/>
              </a:rPr>
              <a:t> phase of 2018-19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609600" y="0"/>
            <a:ext cx="10933113" cy="665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3200" b="1" dirty="0"/>
              <a:t>Outline of the presentation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6255" y="994386"/>
          <a:ext cx="11582399" cy="5116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6340475"/>
            <a:ext cx="12192000" cy="523875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8F8F8"/>
                </a:solidFill>
                <a:latin typeface="Gill Sans MT" panose="020B0502020104020203" pitchFamily="34" charset="0"/>
                <a:ea typeface="+mj-ea"/>
                <a:cs typeface="Arial" charset="0"/>
              </a:rPr>
              <a:t>Technical Partner: USAID MCSP/ Jhpiego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30238" y="0"/>
            <a:ext cx="10931525" cy="665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3200" b="1" dirty="0"/>
              <a:t>Progress of HWCs so far..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9075" y="2062163"/>
            <a:ext cx="4422775" cy="2309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Gill Sans MT" panose="020B0502020104020203" pitchFamily="34" charset="0"/>
                <a:cs typeface="+mn-cs"/>
              </a:rPr>
              <a:t>Status of HWC as on </a:t>
            </a:r>
            <a:r>
              <a:rPr lang="en-US" sz="2400" b="1" dirty="0">
                <a:latin typeface="Gill Sans MT" panose="020B0502020104020203" pitchFamily="34" charset="0"/>
                <a:cs typeface="+mn-cs"/>
              </a:rPr>
              <a:t>29</a:t>
            </a:r>
            <a:r>
              <a:rPr lang="en-US" sz="2400" b="1" baseline="30000" dirty="0">
                <a:latin typeface="Gill Sans MT" panose="020B0502020104020203" pitchFamily="34" charset="0"/>
                <a:cs typeface="+mn-cs"/>
              </a:rPr>
              <a:t>th</a:t>
            </a:r>
            <a:r>
              <a:rPr lang="en-US" sz="2400" b="1" dirty="0">
                <a:latin typeface="Gill Sans MT" panose="020B0502020104020203" pitchFamily="34" charset="0"/>
                <a:cs typeface="+mn-cs"/>
              </a:rPr>
              <a:t> Sept 2019: 81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Gill Sans MT" panose="020B0502020104020203" pitchFamily="34" charset="0"/>
              <a:cs typeface="+mn-cs"/>
            </a:endParaRPr>
          </a:p>
          <a:p>
            <a:pPr marL="214313" indent="-214313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Gill Sans MT" panose="020B0502020104020203" pitchFamily="34" charset="0"/>
                <a:cs typeface="+mn-cs"/>
              </a:rPr>
              <a:t>SHC-HWC Operational = 67</a:t>
            </a:r>
          </a:p>
          <a:p>
            <a:pPr marL="214313" indent="-214313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Gill Sans MT" panose="020B0502020104020203" pitchFamily="34" charset="0"/>
                <a:cs typeface="+mn-cs"/>
              </a:rPr>
              <a:t>PHC-HWC Operational = 13</a:t>
            </a:r>
          </a:p>
          <a:p>
            <a:pPr marL="214313" indent="-214313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Gill Sans MT" panose="020B0502020104020203" pitchFamily="34" charset="0"/>
                <a:cs typeface="+mn-cs"/>
              </a:rPr>
              <a:t>UPHC-HWC Operational = 1</a:t>
            </a:r>
          </a:p>
        </p:txBody>
      </p:sp>
      <p:pic>
        <p:nvPicPr>
          <p:cNvPr id="12291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950" y="928688"/>
            <a:ext cx="6600825" cy="580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728663" y="0"/>
            <a:ext cx="10933112" cy="665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3200" b="1" dirty="0"/>
              <a:t>Snapshot from portal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1576388" y="4425950"/>
            <a:ext cx="4413250" cy="881063"/>
          </a:xfrm>
        </p:spPr>
        <p:txBody>
          <a:bodyPr/>
          <a:lstStyle/>
          <a:p>
            <a:r>
              <a:rPr lang="en-IN" altLang="en-US" smtClean="0"/>
              <a:t>Home Based Elderly and palliative Care services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020731"/>
            <a:ext cx="1469667" cy="1469667"/>
          </a:xfrm>
          <a:prstGeom prst="rect">
            <a:avLst/>
          </a:prstGeom>
          <a:blipFill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13318" name="Content Placeholder 2"/>
          <p:cNvSpPr txBox="1">
            <a:spLocks/>
          </p:cNvSpPr>
          <p:nvPr/>
        </p:nvSpPr>
        <p:spPr bwMode="auto">
          <a:xfrm>
            <a:off x="7292975" y="4278313"/>
            <a:ext cx="4676775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57175" indent="-2571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IN" altLang="en-US" sz="2400">
                <a:solidFill>
                  <a:srgbClr val="5F5F5F"/>
                </a:solidFill>
                <a:latin typeface="Gill Sans MT" panose="020B0502020104020203" pitchFamily="34" charset="0"/>
              </a:rPr>
              <a:t>Mental Health Screening in Thoubal HWCs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IN" altLang="en-US" sz="2800">
              <a:solidFill>
                <a:srgbClr val="5F5F5F"/>
              </a:solidFill>
              <a:latin typeface="Gill Sans MT" panose="020B0502020104020203" pitchFamily="34" charset="0"/>
            </a:endParaRPr>
          </a:p>
        </p:txBody>
      </p:sp>
      <p:sp>
        <p:nvSpPr>
          <p:cNvPr id="13319" name="Rectangle 4"/>
          <p:cNvSpPr>
            <a:spLocks noChangeArrowheads="1"/>
          </p:cNvSpPr>
          <p:nvPr/>
        </p:nvSpPr>
        <p:spPr bwMode="auto">
          <a:xfrm>
            <a:off x="1484313" y="1441450"/>
            <a:ext cx="399573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7175" indent="-2571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IN" altLang="en-US" sz="2400">
                <a:solidFill>
                  <a:srgbClr val="5F5F5F"/>
                </a:solidFill>
                <a:latin typeface="Gill Sans MT" panose="020B0502020104020203" pitchFamily="34" charset="0"/>
              </a:rPr>
              <a:t>Seven compulsory packages (RMNCHA+, Communicable and NCDs) are available in all HWCs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90" y="1311203"/>
            <a:ext cx="1436116" cy="1481609"/>
          </a:xfrm>
          <a:prstGeom prst="rect">
            <a:avLst/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13323" name="Rectangle 10"/>
          <p:cNvSpPr>
            <a:spLocks noChangeArrowheads="1"/>
          </p:cNvSpPr>
          <p:nvPr/>
        </p:nvSpPr>
        <p:spPr bwMode="auto">
          <a:xfrm>
            <a:off x="7292975" y="1144588"/>
            <a:ext cx="4802188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7175" indent="-2571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IN" altLang="en-US" sz="2400">
                <a:solidFill>
                  <a:srgbClr val="5F5F5F"/>
                </a:solidFill>
                <a:latin typeface="Gill Sans MT" panose="020B0502020104020203" pitchFamily="34" charset="0"/>
              </a:rPr>
              <a:t>Basic Oral Health Hygiene  through Monthly Dental surgeon visits in HWC of four districts  – IW ,Thoubal ,Chandel and Ccpur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IN" altLang="en-US" sz="2400">
                <a:solidFill>
                  <a:srgbClr val="5F5F5F"/>
                </a:solidFill>
                <a:latin typeface="Gill Sans MT" panose="020B0502020104020203" pitchFamily="34" charset="0"/>
              </a:rPr>
              <a:t>ENT and Eye services available in camp mode at HWCs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51569" y="1311203"/>
            <a:ext cx="1469667" cy="1469667"/>
          </a:xfrm>
          <a:prstGeom prst="rect">
            <a:avLst/>
          </a:prstGeom>
          <a:blipFill rotWithShape="1"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5746233" y="4047380"/>
            <a:ext cx="1547265" cy="1469667"/>
          </a:xfrm>
          <a:prstGeom prst="rect">
            <a:avLst/>
          </a:prstGeom>
          <a:blipFill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523875" y="-11113"/>
            <a:ext cx="10931525" cy="665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3200" b="1" dirty="0" smtClean="0"/>
              <a:t>Additional Services </a:t>
            </a:r>
            <a:r>
              <a:rPr lang="en-US" sz="3200" b="1" dirty="0"/>
              <a:t>at HWCs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/>
          <a:p>
            <a:r>
              <a:rPr lang="en-US" altLang="en-US" smtClean="0"/>
              <a:t>TRADITIONAL HEALTHY PRACTICE</a:t>
            </a:r>
            <a:endParaRPr lang="en-I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itle 1"/>
          <p:cNvSpPr txBox="1">
            <a:spLocks noGrp="1"/>
          </p:cNvSpPr>
          <p:nvPr>
            <p:ph type="title"/>
          </p:nvPr>
        </p:nvSpPr>
        <p:spPr>
          <a:xfrm>
            <a:off x="2154238" y="0"/>
            <a:ext cx="7813675" cy="803275"/>
          </a:xfr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</p:spPr>
        <p:txBody>
          <a:bodyPr lIns="25717" tIns="25717" rIns="25717" bIns="25717"/>
          <a:lstStyle/>
          <a:p>
            <a:pPr defTabSz="585216">
              <a:lnSpc>
                <a:spcPct val="80100"/>
              </a:lnSpc>
              <a:defRPr/>
            </a:pPr>
            <a:r>
              <a:rPr lang="en-US" sz="3200" b="1" dirty="0" smtClean="0"/>
              <a:t>Cultural and </a:t>
            </a:r>
            <a:r>
              <a:rPr sz="3200" b="1" dirty="0" smtClean="0"/>
              <a:t>Traditiona</a:t>
            </a:r>
            <a:r>
              <a:rPr lang="en-US" sz="3200" b="1" dirty="0" smtClean="0"/>
              <a:t>l Practice</a:t>
            </a:r>
            <a:endParaRPr sz="3200" b="1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788988" y="1264372"/>
            <a:ext cx="10544175" cy="4609955"/>
          </a:xfrm>
        </p:spPr>
        <p:txBody>
          <a:bodyPr/>
          <a:lstStyle/>
          <a:p>
            <a:pPr marL="233363" indent="-233363" algn="just" defTabSz="582613">
              <a:lnSpc>
                <a:spcPct val="150000"/>
              </a:lnSpc>
              <a:spcBef>
                <a:spcPts val="638"/>
              </a:spcBef>
            </a:pPr>
            <a:r>
              <a:rPr lang="en-US" altLang="en-US" sz="2000" b="1" dirty="0" smtClean="0"/>
              <a:t>When </a:t>
            </a:r>
            <a:r>
              <a:rPr lang="en-US" altLang="en-US" sz="2000" b="1" dirty="0" smtClean="0"/>
              <a:t>women is in her 6-8</a:t>
            </a:r>
            <a:r>
              <a:rPr lang="en-US" altLang="en-US" sz="2000" b="1" baseline="30000" dirty="0" smtClean="0"/>
              <a:t>th</a:t>
            </a:r>
            <a:r>
              <a:rPr lang="en-US" altLang="en-US" sz="2000" b="1" dirty="0" smtClean="0"/>
              <a:t> month of pregnancy, family members, friends and relatives start organizing schedules for inviting her to their homes for special lunch or dinner. During such gatherings a first time would be mother is advised or taught on child birth lessons, what to expect, what signs to be checked for or inform elders for a delivery etc. </a:t>
            </a:r>
            <a:endParaRPr lang="en-IN" altLang="en-US" sz="2000" b="1" dirty="0" smtClean="0"/>
          </a:p>
          <a:p>
            <a:pPr marL="233363" indent="-233363" algn="just" defTabSz="582613">
              <a:lnSpc>
                <a:spcPct val="150000"/>
              </a:lnSpc>
              <a:spcBef>
                <a:spcPts val="638"/>
              </a:spcBef>
            </a:pPr>
            <a:r>
              <a:rPr lang="en-US" altLang="en-US" sz="2000" b="1" dirty="0" smtClean="0">
                <a:sym typeface="Franklin Gothic Book" panose="020B0503020102020204" pitchFamily="34" charset="0"/>
              </a:rPr>
              <a:t>Mandatory initiation of breastfeeding within 1 hour(Colostrum)</a:t>
            </a:r>
          </a:p>
          <a:p>
            <a:pPr marL="233363" indent="-233363" algn="just" defTabSz="582613">
              <a:lnSpc>
                <a:spcPct val="150000"/>
              </a:lnSpc>
              <a:spcBef>
                <a:spcPts val="638"/>
              </a:spcBef>
            </a:pPr>
            <a:r>
              <a:rPr lang="en-US" altLang="en-US" sz="2000" b="1" dirty="0" smtClean="0">
                <a:sym typeface="Franklin Gothic Book" panose="020B0503020102020204" pitchFamily="34" charset="0"/>
              </a:rPr>
              <a:t>In Meitei community, locally called ritual named “</a:t>
            </a:r>
            <a:r>
              <a:rPr lang="en-US" altLang="en-US" sz="2000" b="1" dirty="0" err="1" smtClean="0">
                <a:sym typeface="Franklin Gothic Book" panose="020B0503020102020204" pitchFamily="34" charset="0"/>
              </a:rPr>
              <a:t>Chak</a:t>
            </a:r>
            <a:r>
              <a:rPr lang="en-US" altLang="en-US" sz="2000" b="1" dirty="0" smtClean="0">
                <a:sym typeface="Franklin Gothic Book" panose="020B0503020102020204" pitchFamily="34" charset="0"/>
              </a:rPr>
              <a:t> </a:t>
            </a:r>
            <a:r>
              <a:rPr lang="en-US" altLang="en-US" sz="2000" b="1" dirty="0" err="1" smtClean="0">
                <a:sym typeface="Franklin Gothic Book" panose="020B0503020102020204" pitchFamily="34" charset="0"/>
              </a:rPr>
              <a:t>Umba</a:t>
            </a:r>
            <a:r>
              <a:rPr lang="en-US" altLang="en-US" sz="2000" b="1" dirty="0" smtClean="0">
                <a:sym typeface="Franklin Gothic Book" panose="020B0503020102020204" pitchFamily="34" charset="0"/>
              </a:rPr>
              <a:t>” where infant is not given any form of semi solid food, water etc. till 6 </a:t>
            </a:r>
            <a:r>
              <a:rPr lang="en-US" altLang="en-US" sz="2000" b="1" dirty="0" smtClean="0">
                <a:sym typeface="Franklin Gothic Book" panose="020B0503020102020204" pitchFamily="34" charset="0"/>
              </a:rPr>
              <a:t>months</a:t>
            </a:r>
          </a:p>
          <a:p>
            <a:pPr marL="233363" indent="-233363" algn="just" defTabSz="582613">
              <a:lnSpc>
                <a:spcPct val="150000"/>
              </a:lnSpc>
              <a:spcBef>
                <a:spcPts val="638"/>
              </a:spcBef>
            </a:pPr>
            <a:r>
              <a:rPr lang="en-US" altLang="en-US" sz="2000" b="1" dirty="0"/>
              <a:t>Very good practice of exclusive breastfeeding (73.6%- NFHS 4)</a:t>
            </a:r>
          </a:p>
          <a:p>
            <a:pPr marL="233363" indent="-233363" algn="just" defTabSz="582613">
              <a:lnSpc>
                <a:spcPct val="150000"/>
              </a:lnSpc>
              <a:spcBef>
                <a:spcPts val="638"/>
              </a:spcBef>
            </a:pPr>
            <a:endParaRPr lang="en-US" altLang="en-US" sz="2000" b="1" dirty="0" smtClean="0">
              <a:sym typeface="Franklin Gothic Book" panose="020B0503020102020204" pitchFamily="34" charset="0"/>
            </a:endParaRPr>
          </a:p>
          <a:p>
            <a:pPr marL="233363" indent="-233363" algn="just" defTabSz="582613">
              <a:lnSpc>
                <a:spcPct val="150000"/>
              </a:lnSpc>
              <a:spcBef>
                <a:spcPts val="638"/>
              </a:spcBef>
              <a:buFont typeface="Arial" panose="020B0604020202020204" pitchFamily="34" charset="0"/>
              <a:buNone/>
            </a:pPr>
            <a:endParaRPr lang="en-US" altLang="en-US" sz="2000" b="1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itle 1"/>
          <p:cNvSpPr txBox="1"/>
          <p:nvPr/>
        </p:nvSpPr>
        <p:spPr>
          <a:xfrm>
            <a:off x="2166938" y="28575"/>
            <a:ext cx="7667625" cy="6762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/>
          </a:extLst>
        </p:spPr>
        <p:txBody>
          <a:bodyPr lIns="25717" tIns="25717" rIns="25717" bIns="25717" anchor="ctr">
            <a:normAutofit/>
          </a:bodyPr>
          <a:lstStyle>
            <a:lvl1pPr algn="l" defTabSz="780288">
              <a:lnSpc>
                <a:spcPct val="80100"/>
              </a:lnSpc>
              <a:defRPr b="0" u="sng">
                <a:solidFill>
                  <a:srgbClr val="0070C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3200" b="1" dirty="0" err="1">
                <a:solidFill>
                  <a:schemeClr val="tx1"/>
                </a:solidFill>
                <a:latin typeface="Gill Sans MT" panose="020B0502020104020203" pitchFamily="34" charset="0"/>
                <a:ea typeface="+mj-ea"/>
                <a:cs typeface="+mj-cs"/>
              </a:rPr>
              <a:t>Contd</a:t>
            </a:r>
            <a:r>
              <a:rPr sz="3200" b="1" dirty="0">
                <a:solidFill>
                  <a:schemeClr val="tx1"/>
                </a:solidFill>
                <a:latin typeface="Gill Sans MT" panose="020B0502020104020203" pitchFamily="34" charset="0"/>
                <a:ea typeface="+mj-ea"/>
                <a:cs typeface="+mj-cs"/>
              </a:rPr>
              <a:t>…</a:t>
            </a:r>
          </a:p>
        </p:txBody>
      </p:sp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866775" y="1112838"/>
            <a:ext cx="10266363" cy="490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717" tIns="25717" rIns="25717" bIns="25717">
            <a:spAutoFit/>
          </a:bodyPr>
          <a:lstStyle>
            <a:lvl1pPr marL="233363" indent="-233363" defTabSz="582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82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82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82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82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82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82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82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82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ts val="638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rgbClr val="5F5F5F"/>
                </a:solidFill>
                <a:latin typeface="Gill Sans MT" panose="020B0502020104020203" pitchFamily="34" charset="0"/>
                <a:sym typeface="Franklin Gothic Book" panose="020B0503020102020204" pitchFamily="34" charset="0"/>
              </a:rPr>
              <a:t>Keeping the baby warmth through local practice of wrapping the infants and holding the infant either in the back or by the chest</a:t>
            </a:r>
            <a:endParaRPr lang="en-IN" altLang="en-US" sz="2000" b="1" dirty="0">
              <a:latin typeface="Calibri" panose="020F0502020204030204" pitchFamily="34" charset="0"/>
            </a:endParaRPr>
          </a:p>
          <a:p>
            <a:pPr algn="just" eaLnBrk="1" hangingPunct="1">
              <a:lnSpc>
                <a:spcPct val="150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Calibri" panose="020F0502020204030204" pitchFamily="34" charset="0"/>
                <a:sym typeface="Franklin Gothic Book" panose="020B0503020102020204" pitchFamily="34" charset="0"/>
              </a:rPr>
              <a:t>Diet rich in high protein/Iron intake by the community across state. Fish “</a:t>
            </a:r>
            <a:r>
              <a:rPr lang="en-US" altLang="en-US" sz="2000" b="1" dirty="0" err="1">
                <a:latin typeface="Calibri" panose="020F0502020204030204" pitchFamily="34" charset="0"/>
                <a:sym typeface="Franklin Gothic Book" panose="020B0503020102020204" pitchFamily="34" charset="0"/>
              </a:rPr>
              <a:t>Ngamu</a:t>
            </a:r>
            <a:r>
              <a:rPr lang="en-US" altLang="en-US" sz="2000" b="1" dirty="0">
                <a:latin typeface="Calibri" panose="020F0502020204030204" pitchFamily="34" charset="0"/>
                <a:sym typeface="Franklin Gothic Book" panose="020B0503020102020204" pitchFamily="34" charset="0"/>
              </a:rPr>
              <a:t>” (Scientific Name: “</a:t>
            </a:r>
            <a:r>
              <a:rPr lang="en-US" altLang="en-US" sz="2000" b="1" dirty="0" err="1">
                <a:latin typeface="Calibri" panose="020F0502020204030204" pitchFamily="34" charset="0"/>
                <a:sym typeface="Franklin Gothic Book" panose="020B0503020102020204" pitchFamily="34" charset="0"/>
              </a:rPr>
              <a:t>Channa</a:t>
            </a:r>
            <a:r>
              <a:rPr lang="en-US" altLang="en-US" sz="2000" b="1" dirty="0">
                <a:latin typeface="Calibri" panose="020F0502020204030204" pitchFamily="34" charset="0"/>
                <a:sym typeface="Franklin Gothic Book" panose="020B0503020102020204" pitchFamily="34" charset="0"/>
              </a:rPr>
              <a:t> </a:t>
            </a:r>
            <a:r>
              <a:rPr lang="en-US" altLang="en-US" sz="2000" b="1" dirty="0" err="1">
                <a:latin typeface="Calibri" panose="020F0502020204030204" pitchFamily="34" charset="0"/>
                <a:sym typeface="Franklin Gothic Book" panose="020B0503020102020204" pitchFamily="34" charset="0"/>
              </a:rPr>
              <a:t>Gachua</a:t>
            </a:r>
            <a:r>
              <a:rPr lang="en-US" altLang="en-US" sz="2000" b="1" dirty="0">
                <a:latin typeface="Calibri" panose="020F0502020204030204" pitchFamily="34" charset="0"/>
                <a:sym typeface="Franklin Gothic Book" panose="020B0503020102020204" pitchFamily="34" charset="0"/>
              </a:rPr>
              <a:t>” with vegetable diet (“</a:t>
            </a:r>
            <a:r>
              <a:rPr lang="en-US" altLang="en-US" sz="2000" b="1" dirty="0" err="1">
                <a:latin typeface="Calibri" panose="020F0502020204030204" pitchFamily="34" charset="0"/>
                <a:sym typeface="Franklin Gothic Book" panose="020B0503020102020204" pitchFamily="34" charset="0"/>
              </a:rPr>
              <a:t>Yendem</a:t>
            </a:r>
            <a:r>
              <a:rPr lang="en-US" altLang="en-US" sz="2000" b="1" dirty="0">
                <a:latin typeface="Calibri" panose="020F0502020204030204" pitchFamily="34" charset="0"/>
                <a:sym typeface="Franklin Gothic Book" panose="020B0503020102020204" pitchFamily="34" charset="0"/>
              </a:rPr>
              <a:t> – (</a:t>
            </a:r>
            <a:r>
              <a:rPr lang="en-US" altLang="en-US" sz="2000" b="1" dirty="0" err="1">
                <a:latin typeface="Calibri" panose="020F0502020204030204" pitchFamily="34" charset="0"/>
                <a:sym typeface="Franklin Gothic Book" panose="020B0503020102020204" pitchFamily="34" charset="0"/>
              </a:rPr>
              <a:t>Colocasia</a:t>
            </a:r>
            <a:r>
              <a:rPr lang="en-US" altLang="en-US" sz="2000" b="1" dirty="0">
                <a:latin typeface="Calibri" panose="020F0502020204030204" pitchFamily="34" charset="0"/>
                <a:sym typeface="Franklin Gothic Book" panose="020B0503020102020204" pitchFamily="34" charset="0"/>
              </a:rPr>
              <a:t>)” </a:t>
            </a:r>
            <a:r>
              <a:rPr lang="en-US" altLang="en-US" sz="2000" b="1" dirty="0" smtClean="0">
                <a:latin typeface="Calibri" panose="020F0502020204030204" pitchFamily="34" charset="0"/>
                <a:sym typeface="Franklin Gothic Book" panose="020B0503020102020204" pitchFamily="34" charset="0"/>
              </a:rPr>
              <a:t>- </a:t>
            </a:r>
            <a:r>
              <a:rPr lang="en-US" altLang="en-US" sz="2000" b="1" dirty="0">
                <a:latin typeface="Calibri" panose="020F0502020204030204" pitchFamily="34" charset="0"/>
                <a:sym typeface="Franklin Gothic Book" panose="020B0503020102020204" pitchFamily="34" charset="0"/>
              </a:rPr>
              <a:t>highly rich in Iron) in valley areas and high consumption of meat in the hill districts). Trunk of banana tree and “</a:t>
            </a:r>
            <a:r>
              <a:rPr lang="en-US" altLang="en-US" sz="2000" b="1" dirty="0" err="1">
                <a:latin typeface="Calibri" panose="020F0502020204030204" pitchFamily="34" charset="0"/>
                <a:sym typeface="Franklin Gothic Book" panose="020B0503020102020204" pitchFamily="34" charset="0"/>
              </a:rPr>
              <a:t>Chakwai</a:t>
            </a:r>
            <a:r>
              <a:rPr lang="en-US" altLang="en-US" sz="2000" b="1" dirty="0">
                <a:latin typeface="Calibri" panose="020F0502020204030204" pitchFamily="34" charset="0"/>
                <a:sym typeface="Franklin Gothic Book" panose="020B0503020102020204" pitchFamily="34" charset="0"/>
              </a:rPr>
              <a:t>” also consumed locally to enhance breast milk production</a:t>
            </a:r>
            <a:endParaRPr lang="en-IN" altLang="en-US" sz="2000" b="1" dirty="0">
              <a:solidFill>
                <a:srgbClr val="5F5F5F"/>
              </a:solidFill>
              <a:latin typeface="Gill Sans MT" panose="020B0502020104020203" pitchFamily="34" charset="0"/>
              <a:sym typeface="Franklin Gothic Book" panose="020B05030201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38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Calibri" panose="020F0502020204030204" pitchFamily="34" charset="0"/>
              </a:rPr>
              <a:t>Deliveries are generally conducted by skilled birth attendants only. Even if the institutional delivery is reported 69.1% (NFHS 4). Private institutions in the valley districts also contributes high institutional deliveries. </a:t>
            </a:r>
          </a:p>
          <a:p>
            <a:pPr algn="just">
              <a:lnSpc>
                <a:spcPct val="150000"/>
              </a:lnSpc>
              <a:spcBef>
                <a:spcPts val="638"/>
              </a:spcBef>
              <a:buSzPct val="100000"/>
              <a:buFont typeface="Arial" panose="020B0604020202020204" pitchFamily="34" charset="0"/>
              <a:buChar char="•"/>
            </a:pPr>
            <a:endParaRPr lang="en-US" altLang="en-US" sz="2000" b="1" dirty="0">
              <a:solidFill>
                <a:srgbClr val="5F5F5F"/>
              </a:solidFill>
              <a:latin typeface="Gill Sans MT" panose="020B0502020104020203" pitchFamily="34" charset="0"/>
              <a:sym typeface="Franklin Gothic Book" panose="020B05030201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3" name="Table 3"/>
          <p:cNvGraphicFramePr/>
          <p:nvPr/>
        </p:nvGraphicFramePr>
        <p:xfrm>
          <a:off x="928688" y="1700213"/>
          <a:ext cx="10182224" cy="1885951"/>
        </p:xfrm>
        <a:graphic>
          <a:graphicData uri="http://schemas.openxmlformats.org/drawingml/2006/table">
            <a:tbl>
              <a:tblPr firstRow="1" bandRow="1"/>
              <a:tblGrid>
                <a:gridCol w="1086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1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1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07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8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12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6121">
                <a:tc>
                  <a:txBody>
                    <a:bodyPr/>
                    <a:lstStyle/>
                    <a:p>
                      <a:pPr defTabSz="130048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Region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Area (Sq. Km.)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No. of Districts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Population (2011 census) in lacs  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Density of population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% of Rural Population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610"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Hill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20089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5(10)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12.22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61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92.7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610"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Valley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2238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4(6)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16.34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730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54.4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610"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Total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22327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9(16)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28.56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128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70.8</a:t>
                      </a:r>
                    </a:p>
                  </a:txBody>
                  <a:tcPr marL="2512" marR="2512" marT="2513" marB="2513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4" name="Title 1"/>
          <p:cNvSpPr txBox="1">
            <a:spLocks noGrp="1"/>
          </p:cNvSpPr>
          <p:nvPr>
            <p:ph type="title"/>
          </p:nvPr>
        </p:nvSpPr>
        <p:spPr>
          <a:xfrm>
            <a:off x="2116138" y="0"/>
            <a:ext cx="7807325" cy="876300"/>
          </a:xfr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</p:spPr>
        <p:txBody>
          <a:bodyPr lIns="25717" tIns="25717" rIns="25717" bIns="25717" rtlCol="0">
            <a:normAutofit/>
          </a:bodyPr>
          <a:lstStyle/>
          <a:p>
            <a:pPr defTabSz="585216">
              <a:lnSpc>
                <a:spcPct val="80100"/>
              </a:lnSpc>
              <a:defRPr/>
            </a:pPr>
            <a:r>
              <a:rPr sz="3200" b="1" dirty="0"/>
              <a:t>Demography and HR Ratio:</a:t>
            </a:r>
          </a:p>
        </p:txBody>
      </p:sp>
      <p:graphicFrame>
        <p:nvGraphicFramePr>
          <p:cNvPr id="195" name="Table 6"/>
          <p:cNvGraphicFramePr/>
          <p:nvPr/>
        </p:nvGraphicFramePr>
        <p:xfrm>
          <a:off x="928688" y="4005263"/>
          <a:ext cx="10182225" cy="2784476"/>
        </p:xfrm>
        <a:graphic>
          <a:graphicData uri="http://schemas.openxmlformats.org/drawingml/2006/table">
            <a:tbl>
              <a:tblPr firstRow="1" bandRow="1"/>
              <a:tblGrid>
                <a:gridCol w="2497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63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8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9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482">
                <a:tc>
                  <a:txBody>
                    <a:bodyPr/>
                    <a:lstStyle/>
                    <a:p>
                      <a:pPr defTabSz="195072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Indicators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tc>
                  <a:txBody>
                    <a:bodyPr/>
                    <a:lstStyle/>
                    <a:p>
                      <a:pPr defTabSz="195072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tc>
                  <a:txBody>
                    <a:bodyPr/>
                    <a:lstStyle/>
                    <a:p>
                      <a:pPr defTabSz="195072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National Average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tc>
                  <a:txBody>
                    <a:bodyPr/>
                    <a:lstStyle/>
                    <a:p>
                      <a:pPr defTabSz="1950720">
                        <a:lnSpc>
                          <a:spcPct val="115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Remarks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283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98"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Doctor Population Ratio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1:1135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1:1596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1 per 921 with AYUSH Doctors/MCI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98"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Nurse Population Ratio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1:250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1:475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Medical Directorate/State Nursing Registry 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98"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Bed Population Ratio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1:747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1:1110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defTabSz="2322266">
                        <a:lnSpc>
                          <a:spcPct val="150000"/>
                        </a:lnSpc>
                        <a:defRPr sz="1800"/>
                      </a:pPr>
                      <a:r>
                        <a:rPr sz="1800" b="1" dirty="0">
                          <a:latin typeface="Gill Sans MT" panose="020B0502020104020203" pitchFamily="34" charset="0"/>
                          <a:ea typeface="Franklin Gothic Book"/>
                          <a:cs typeface="Franklin Gothic Book"/>
                          <a:sym typeface="Franklin Gothic Book"/>
                        </a:rPr>
                        <a:t>Excluding PHC beds (AHPI)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 animBg="1" advAuto="0"/>
      <p:bldP spid="195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itle 1"/>
          <p:cNvSpPr txBox="1"/>
          <p:nvPr/>
        </p:nvSpPr>
        <p:spPr>
          <a:xfrm>
            <a:off x="2078038" y="19050"/>
            <a:ext cx="7820025" cy="6953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/>
          </a:extLst>
        </p:spPr>
        <p:txBody>
          <a:bodyPr lIns="25717" tIns="25717" rIns="25717" bIns="25717" anchor="ctr">
            <a:normAutofit/>
          </a:bodyPr>
          <a:lstStyle>
            <a:lvl1pPr algn="ctr" defTabSz="780288">
              <a:lnSpc>
                <a:spcPct val="801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sz="3200" dirty="0">
                <a:latin typeface="Gill Sans MT" panose="020B0502020104020203" pitchFamily="34" charset="0"/>
              </a:rPr>
              <a:t>Trend of IMR (NFHS &amp; SRS)</a:t>
            </a:r>
          </a:p>
        </p:txBody>
      </p:sp>
      <p:graphicFrame>
        <p:nvGraphicFramePr>
          <p:cNvPr id="2" name="Object 96"/>
          <p:cNvGraphicFramePr>
            <a:graphicFrameLocks/>
          </p:cNvGraphicFramePr>
          <p:nvPr/>
        </p:nvGraphicFramePr>
        <p:xfrm>
          <a:off x="1006475" y="1485900"/>
          <a:ext cx="4997450" cy="4005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Object 9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6095621"/>
              </p:ext>
            </p:extLst>
          </p:nvPr>
        </p:nvGraphicFramePr>
        <p:xfrm>
          <a:off x="6367463" y="1309688"/>
          <a:ext cx="5122862" cy="4043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/>
          <a:p>
            <a:r>
              <a:rPr lang="en-US" altLang="en-US" sz="4000" b="1" smtClean="0"/>
              <a:t>Making Communities – a part of HWCs initiative</a:t>
            </a:r>
            <a:endParaRPr lang="en-IN" altLang="en-US" sz="4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C89F362-2E58-4D80-8C66-4F13574A840C}" type="slidenum">
              <a:rPr lang="en-US" altLang="en-US">
                <a:solidFill>
                  <a:srgbClr val="002A6C"/>
                </a:solidFill>
                <a:latin typeface="Gill Sans MT" panose="020B0502020104020203" pitchFamily="34" charset="0"/>
              </a:rPr>
              <a:pPr/>
              <a:t>12</a:t>
            </a:fld>
            <a:endParaRPr lang="en-US" altLang="en-US">
              <a:solidFill>
                <a:srgbClr val="002A6C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441450" y="792163"/>
            <a:ext cx="9085263" cy="148272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100"/>
              </a:spcAft>
              <a:defRPr/>
            </a:pPr>
            <a:r>
              <a:rPr lang="en-US" b="1" dirty="0">
                <a:solidFill>
                  <a:srgbClr val="FFFFFF"/>
                </a:solidFill>
                <a:latin typeface="Gill Sans MT" panose="020B0502020104020203" pitchFamily="34" charset="0"/>
              </a:rPr>
              <a:t>Key challenges faced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</a:rPr>
              <a:t>A new intervention – Health &amp; Wellness Centre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</a:rPr>
              <a:t>Limited awareness about additional services in community through HWCs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</a:rPr>
              <a:t>Perceived MCH centric care at SCs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</a:rPr>
              <a:t>Limited community ownership  </a:t>
            </a:r>
          </a:p>
        </p:txBody>
      </p:sp>
      <p:grpSp>
        <p:nvGrpSpPr>
          <p:cNvPr id="2" name="Group 8"/>
          <p:cNvGrpSpPr/>
          <p:nvPr/>
        </p:nvGrpSpPr>
        <p:grpSpPr>
          <a:xfrm>
            <a:off x="2104914" y="2706032"/>
            <a:ext cx="7982172" cy="606494"/>
            <a:chOff x="1673" y="4041369"/>
            <a:chExt cx="4762309" cy="1229665"/>
          </a:xfrm>
          <a:solidFill>
            <a:schemeClr val="accent1"/>
          </a:solidFill>
        </p:grpSpPr>
        <p:sp>
          <p:nvSpPr>
            <p:cNvPr id="10" name="Rounded Rectangle 9"/>
            <p:cNvSpPr/>
            <p:nvPr/>
          </p:nvSpPr>
          <p:spPr>
            <a:xfrm>
              <a:off x="1673" y="4041369"/>
              <a:ext cx="4762309" cy="122966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14861490"/>
                <a:satOff val="-45129"/>
                <a:lumOff val="5098"/>
                <a:alphaOff val="0"/>
              </a:schemeClr>
            </a:fillRef>
            <a:effectRef idx="0">
              <a:schemeClr val="accent2">
                <a:hueOff val="14861490"/>
                <a:satOff val="-45129"/>
                <a:lumOff val="509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6"/>
            <p:cNvSpPr txBox="1"/>
            <p:nvPr/>
          </p:nvSpPr>
          <p:spPr>
            <a:xfrm>
              <a:off x="61700" y="4101396"/>
              <a:ext cx="4642255" cy="11096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5730" tIns="62865" rIns="125730" bIns="62865" spcCol="1270" anchor="ctr"/>
            <a:lstStyle/>
            <a:p>
              <a:pPr algn="ctr" eaLnBrk="1" fontAlgn="auto" hangingPunct="1">
                <a:lnSpc>
                  <a:spcPct val="90000"/>
                </a:lnSpc>
                <a:spcAft>
                  <a:spcPts val="100"/>
                </a:spcAft>
                <a:defRPr/>
              </a:pPr>
              <a:r>
                <a:rPr lang="en-US" b="1" dirty="0">
                  <a:solidFill>
                    <a:srgbClr val="FFFFFF"/>
                  </a:solidFill>
                  <a:latin typeface="Gill Sans MT" panose="020B0502020104020203" pitchFamily="34" charset="0"/>
                </a:rPr>
                <a:t>Community Awareness Program in Manipur</a:t>
              </a:r>
            </a:p>
          </p:txBody>
        </p:sp>
      </p:grpSp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4892675" y="2274888"/>
            <a:ext cx="2732088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4668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4668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4668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4668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4668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466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466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466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466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en-US" sz="2400" b="1">
                <a:solidFill>
                  <a:srgbClr val="002060"/>
                </a:solidFill>
                <a:latin typeface="Gill Sans MT" panose="020B0502020104020203" pitchFamily="34" charset="0"/>
              </a:rPr>
              <a:t>Solutions Devised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306388" y="3521075"/>
            <a:ext cx="843121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Gill Sans MT" panose="020B0502020104020203" pitchFamily="34" charset="0"/>
              </a:rPr>
              <a:t>Conduct </a:t>
            </a:r>
            <a:r>
              <a:rPr lang="en-US" altLang="en-US" sz="2000" dirty="0" smtClean="0">
                <a:latin typeface="Gill Sans MT" panose="020B0502020104020203" pitchFamily="34" charset="0"/>
              </a:rPr>
              <a:t> </a:t>
            </a:r>
            <a:r>
              <a:rPr lang="en-US" altLang="en-US" sz="2000" dirty="0">
                <a:latin typeface="Gill Sans MT" panose="020B0502020104020203" pitchFamily="34" charset="0"/>
              </a:rPr>
              <a:t>community awareness program at every SC-HWCs before inauguration through newly posted CHOs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Gill Sans MT" panose="020B0502020104020203" pitchFamily="34" charset="0"/>
              </a:rPr>
              <a:t>Engaging village chiefs and local PRI members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Gill Sans MT" panose="020B0502020104020203" pitchFamily="34" charset="0"/>
              </a:rPr>
              <a:t>Held under every  identified SHC-HWCs through the newly posted CHOs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Gill Sans MT" panose="020B0502020104020203" pitchFamily="34" charset="0"/>
              </a:rPr>
              <a:t>Conducted before the inauguration or launching of the HWCs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Gill Sans MT" panose="020B0502020104020203" pitchFamily="34" charset="0"/>
              </a:rPr>
              <a:t>Informed</a:t>
            </a:r>
            <a:r>
              <a:rPr lang="en-US" altLang="en-US" sz="2000" dirty="0" smtClean="0">
                <a:latin typeface="Gill Sans MT" panose="020B0502020104020203" pitchFamily="34" charset="0"/>
              </a:rPr>
              <a:t> </a:t>
            </a:r>
            <a:r>
              <a:rPr lang="en-US" altLang="en-US" sz="2000" dirty="0">
                <a:latin typeface="Gill Sans MT" panose="020B0502020104020203" pitchFamily="34" charset="0"/>
              </a:rPr>
              <a:t>about the program and services which are to be rendered under HWCs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Gill Sans MT" panose="020B0502020104020203" pitchFamily="34" charset="0"/>
              </a:rPr>
              <a:t>Gathering ranges from 30-80  people</a:t>
            </a:r>
          </a:p>
        </p:txBody>
      </p:sp>
      <p:pic>
        <p:nvPicPr>
          <p:cNvPr id="31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9086475" y="5001389"/>
            <a:ext cx="2364504" cy="1773378"/>
          </a:xfrm>
          <a:solidFill>
            <a:schemeClr val="tx1"/>
          </a:solidFill>
          <a:ln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9086475" y="3317013"/>
            <a:ext cx="2364505" cy="177337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19" name="Title 1"/>
          <p:cNvSpPr txBox="1"/>
          <p:nvPr/>
        </p:nvSpPr>
        <p:spPr>
          <a:xfrm>
            <a:off x="1724025" y="0"/>
            <a:ext cx="7820025" cy="6953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/>
          </a:extLst>
        </p:spPr>
        <p:txBody>
          <a:bodyPr lIns="25717" tIns="25717" rIns="25717" bIns="25717" anchor="ctr">
            <a:normAutofit/>
          </a:bodyPr>
          <a:lstStyle>
            <a:lvl1pPr algn="ctr" defTabSz="780288">
              <a:lnSpc>
                <a:spcPct val="801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>
                <a:latin typeface="Gill Sans MT" panose="020B0502020104020203" pitchFamily="34" charset="0"/>
              </a:rPr>
              <a:t>Enhanced Community Participation</a:t>
            </a:r>
            <a:endParaRPr sz="3200" dirty="0">
              <a:latin typeface="Gill Sans MT" panose="020B05020201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itle 1"/>
          <p:cNvSpPr txBox="1">
            <a:spLocks noGrp="1"/>
          </p:cNvSpPr>
          <p:nvPr>
            <p:ph type="title"/>
          </p:nvPr>
        </p:nvSpPr>
        <p:spPr>
          <a:xfrm>
            <a:off x="2301875" y="28575"/>
            <a:ext cx="7364413" cy="960438"/>
          </a:xfrm>
          <a:solidFill>
            <a:schemeClr val="tx2">
              <a:lumMod val="20000"/>
              <a:lumOff val="80000"/>
            </a:schemeClr>
          </a:solidFill>
        </p:spPr>
        <p:txBody>
          <a:bodyPr lIns="68580" tIns="34290" rIns="68580" bIns="34290" rtlCol="0">
            <a:normAutofit/>
          </a:bodyPr>
          <a:lstStyle/>
          <a:p>
            <a:pPr>
              <a:defRPr/>
            </a:pPr>
            <a:r>
              <a:rPr sz="3200" b="1" dirty="0"/>
              <a:t>Results 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type="body" idx="1"/>
          </p:nvPr>
        </p:nvSpPr>
        <p:spPr>
          <a:xfrm>
            <a:off x="446088" y="1403350"/>
            <a:ext cx="5081587" cy="3617913"/>
          </a:xfrm>
        </p:spPr>
        <p:txBody>
          <a:bodyPr/>
          <a:lstStyle/>
          <a:p>
            <a:pPr marL="127000" indent="-127000" defTabSz="485775">
              <a:spcBef>
                <a:spcPts val="263"/>
              </a:spcBef>
              <a:buFontTx/>
              <a:buChar char="✓"/>
            </a:pPr>
            <a:r>
              <a:rPr lang="en-US" altLang="en-US" sz="2000" dirty="0" smtClean="0"/>
              <a:t>Platform helps in </a:t>
            </a:r>
            <a:r>
              <a:rPr lang="en-US" altLang="en-US" sz="2000" dirty="0" smtClean="0">
                <a:solidFill>
                  <a:srgbClr val="FF0000"/>
                </a:solidFill>
              </a:rPr>
              <a:t>team building </a:t>
            </a:r>
            <a:r>
              <a:rPr lang="en-US" altLang="en-US" sz="2000" dirty="0" smtClean="0"/>
              <a:t>and communication with the community –</a:t>
            </a:r>
          </a:p>
          <a:p>
            <a:pPr marL="127000" indent="-127000" defTabSz="485775">
              <a:spcBef>
                <a:spcPts val="263"/>
              </a:spcBef>
              <a:buFontTx/>
              <a:buChar char="✓"/>
            </a:pPr>
            <a:r>
              <a:rPr lang="en-US" altLang="en-US" sz="2000" dirty="0" smtClean="0"/>
              <a:t>Creates the responsibility among the villagers and help them in taking </a:t>
            </a:r>
            <a:r>
              <a:rPr lang="en-US" altLang="en-US" sz="2000" dirty="0" smtClean="0">
                <a:solidFill>
                  <a:srgbClr val="FF0000"/>
                </a:solidFill>
              </a:rPr>
              <a:t>ownership</a:t>
            </a:r>
            <a:r>
              <a:rPr lang="en-US" altLang="en-US" sz="2000" dirty="0" smtClean="0"/>
              <a:t> of the HWCs. </a:t>
            </a:r>
          </a:p>
          <a:p>
            <a:pPr marL="127000" indent="-127000" defTabSz="485775">
              <a:spcBef>
                <a:spcPts val="263"/>
              </a:spcBef>
              <a:buFontTx/>
              <a:buChar char="✓"/>
            </a:pPr>
            <a:r>
              <a:rPr lang="en-US" altLang="en-US" sz="2000" dirty="0" smtClean="0"/>
              <a:t>Helps in </a:t>
            </a:r>
            <a:r>
              <a:rPr lang="en-US" altLang="en-US" sz="2000" dirty="0" smtClean="0">
                <a:solidFill>
                  <a:srgbClr val="FF0000"/>
                </a:solidFill>
              </a:rPr>
              <a:t>monitoring</a:t>
            </a:r>
            <a:r>
              <a:rPr lang="en-US" altLang="en-US" sz="2000" dirty="0" smtClean="0"/>
              <a:t> of the ongoing infrastructural development works – feedback given to concerned Mo/c, CMO of the district for status, help in organizing inauguration program also</a:t>
            </a:r>
          </a:p>
          <a:p>
            <a:pPr marL="127000" indent="-127000" defTabSz="485775">
              <a:spcBef>
                <a:spcPts val="263"/>
              </a:spcBef>
              <a:buFontTx/>
              <a:buChar char="✓"/>
            </a:pPr>
            <a:r>
              <a:rPr lang="en-US" altLang="en-US" sz="2000" dirty="0" smtClean="0"/>
              <a:t>Ensured </a:t>
            </a:r>
            <a:r>
              <a:rPr lang="en-US" altLang="en-US" sz="2000" dirty="0" smtClean="0">
                <a:solidFill>
                  <a:srgbClr val="FF0000"/>
                </a:solidFill>
              </a:rPr>
              <a:t>timely completion &amp; operationalization </a:t>
            </a:r>
            <a:r>
              <a:rPr lang="en-US" altLang="en-US" sz="2000" dirty="0" smtClean="0"/>
              <a:t>of the facilities </a:t>
            </a:r>
          </a:p>
          <a:p>
            <a:pPr marL="127000" indent="-127000" defTabSz="485775">
              <a:spcBef>
                <a:spcPts val="263"/>
              </a:spcBef>
              <a:buFontTx/>
              <a:buChar char="✓"/>
            </a:pPr>
            <a:r>
              <a:rPr lang="en-US" altLang="en-US" sz="2000" dirty="0" smtClean="0">
                <a:solidFill>
                  <a:srgbClr val="FF0000"/>
                </a:solidFill>
              </a:rPr>
              <a:t>Increase </a:t>
            </a:r>
            <a:r>
              <a:rPr lang="en-US" altLang="en-US" sz="2000" dirty="0" smtClean="0">
                <a:solidFill>
                  <a:srgbClr val="FF0000"/>
                </a:solidFill>
              </a:rPr>
              <a:t>in availing health care  -  regular </a:t>
            </a:r>
            <a:r>
              <a:rPr lang="en-US" altLang="en-US" sz="2000" dirty="0" smtClean="0">
                <a:solidFill>
                  <a:srgbClr val="FF0000"/>
                </a:solidFill>
              </a:rPr>
              <a:t>check-up </a:t>
            </a:r>
            <a:r>
              <a:rPr lang="en-US" altLang="en-US" sz="2000" dirty="0" smtClean="0">
                <a:solidFill>
                  <a:srgbClr val="FF0000"/>
                </a:solidFill>
              </a:rPr>
              <a:t>increases </a:t>
            </a:r>
            <a:r>
              <a:rPr lang="en-US" altLang="en-US" sz="2000" dirty="0" err="1" smtClean="0">
                <a:solidFill>
                  <a:srgbClr val="FF0000"/>
                </a:solidFill>
              </a:rPr>
              <a:t>epecially</a:t>
            </a:r>
            <a:r>
              <a:rPr lang="en-US" altLang="en-US" sz="2000" dirty="0" smtClean="0">
                <a:solidFill>
                  <a:srgbClr val="FF0000"/>
                </a:solidFill>
              </a:rPr>
              <a:t> </a:t>
            </a:r>
            <a:r>
              <a:rPr lang="en-US" altLang="en-US" sz="2000" dirty="0" smtClean="0">
                <a:solidFill>
                  <a:srgbClr val="FF0000"/>
                </a:solidFill>
              </a:rPr>
              <a:t>on NCDs</a:t>
            </a:r>
          </a:p>
          <a:p>
            <a:pPr marL="127000" indent="-127000" defTabSz="485775">
              <a:spcBef>
                <a:spcPts val="263"/>
              </a:spcBef>
              <a:buFontTx/>
              <a:buChar char="✓"/>
            </a:pPr>
            <a:r>
              <a:rPr lang="en-US" altLang="en-US" sz="2000" dirty="0" smtClean="0"/>
              <a:t>Scale up in 2</a:t>
            </a:r>
            <a:r>
              <a:rPr lang="en-US" altLang="en-US" sz="2000" baseline="30000" dirty="0" smtClean="0"/>
              <a:t>nd</a:t>
            </a:r>
            <a:r>
              <a:rPr lang="en-US" altLang="en-US" sz="2000" dirty="0" smtClean="0"/>
              <a:t> phase too with fund from IEC activities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CDE9AFA-0BF3-4B55-BF37-A83E6DDEA14E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13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1509" name="Content Placeholder 5" descr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7788" y="1441450"/>
            <a:ext cx="288925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0" name="Left Arrow 6"/>
          <p:cNvGrpSpPr>
            <a:grpSpLocks/>
          </p:cNvGrpSpPr>
          <p:nvPr/>
        </p:nvGrpSpPr>
        <p:grpSpPr bwMode="auto">
          <a:xfrm>
            <a:off x="6470650" y="5559425"/>
            <a:ext cx="5240338" cy="1081088"/>
            <a:chOff x="-304949" y="1877921"/>
            <a:chExt cx="3120651" cy="1249177"/>
          </a:xfrm>
        </p:grpSpPr>
        <p:sp>
          <p:nvSpPr>
            <p:cNvPr id="21512" name="Arrow"/>
            <p:cNvSpPr>
              <a:spLocks noChangeArrowheads="1"/>
            </p:cNvSpPr>
            <p:nvPr/>
          </p:nvSpPr>
          <p:spPr bwMode="auto">
            <a:xfrm>
              <a:off x="-304949" y="1877921"/>
              <a:ext cx="2939141" cy="1249177"/>
            </a:xfrm>
            <a:prstGeom prst="leftArrow">
              <a:avLst>
                <a:gd name="adj1" fmla="val 50000"/>
                <a:gd name="adj2" fmla="val 49998"/>
              </a:avLst>
            </a:prstGeom>
            <a:solidFill>
              <a:srgbClr val="CA535C"/>
            </a:solidFill>
            <a:ln w="25400">
              <a:solidFill>
                <a:srgbClr val="933D43"/>
              </a:solidFill>
              <a:round/>
              <a:headEnd/>
              <a:tailEnd/>
            </a:ln>
          </p:spPr>
          <p:txBody>
            <a:bodyPr lIns="25717" tIns="25717" rIns="25717" bIns="25717" anchor="ctr"/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90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1513" name="the villagers or the workers under NREGA conduct social service."/>
            <p:cNvSpPr txBox="1">
              <a:spLocks noChangeArrowheads="1"/>
            </p:cNvSpPr>
            <p:nvPr/>
          </p:nvSpPr>
          <p:spPr bwMode="auto">
            <a:xfrm>
              <a:off x="-170500" y="1877924"/>
              <a:ext cx="2986202" cy="1043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717" tIns="25717" rIns="25717" bIns="25717" anchor="ctr">
              <a:spAutoFit/>
            </a:bodyPr>
            <a:lstStyle>
              <a:lvl1pPr defTabSz="130016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30016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30016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30016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30016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3001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3001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3001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3001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Gill Sans MT" panose="020B0502020104020203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The villagers or the workers under NREGA conduct social service</a:t>
              </a:r>
            </a:p>
          </p:txBody>
        </p:sp>
      </p:grpSp>
      <p:pic>
        <p:nvPicPr>
          <p:cNvPr id="21511" name="Picture 7" descr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150" y="1371600"/>
            <a:ext cx="3344863" cy="42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/>
          <a:p>
            <a:r>
              <a:rPr lang="en-US" altLang="en-US" sz="4000" b="1" smtClean="0"/>
              <a:t>Home Based Care of Palliative Services under HWCs</a:t>
            </a:r>
            <a:endParaRPr lang="en-IN" altLang="en-US" sz="4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609600" y="1600200"/>
          <a:ext cx="5384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</p:nvPr>
        </p:nvGraphicFramePr>
        <p:xfrm>
          <a:off x="6197600" y="1600200"/>
          <a:ext cx="5384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355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71382F2-3D0E-4926-9945-B85ADE5E083C}" type="slidenum">
              <a:rPr lang="en-US" altLang="en-US">
                <a:solidFill>
                  <a:srgbClr val="002A6C"/>
                </a:solidFill>
                <a:latin typeface="Gill Sans MT" panose="020B0502020104020203" pitchFamily="34" charset="0"/>
              </a:rPr>
              <a:pPr/>
              <a:t>15</a:t>
            </a:fld>
            <a:endParaRPr lang="en-US" altLang="en-US">
              <a:solidFill>
                <a:srgbClr val="002A6C"/>
              </a:solidFill>
              <a:latin typeface="Gill Sans MT" panose="020B05020201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828800" y="228600"/>
            <a:ext cx="8343900" cy="6238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 anchor="ctr">
            <a:normAutofit/>
          </a:bodyPr>
          <a:lstStyle/>
          <a:p>
            <a:pPr algn="ctr">
              <a:defRPr/>
            </a:pPr>
            <a:r>
              <a:rPr lang="en-IN" sz="3200" b="1" dirty="0">
                <a:solidFill>
                  <a:srgbClr val="002A6C"/>
                </a:solidFill>
                <a:latin typeface="Gill Sans MT" panose="020B0502020104020203" pitchFamily="34" charset="0"/>
                <a:ea typeface="+mj-ea"/>
              </a:rPr>
              <a:t>Stakeholders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5363" y="0"/>
            <a:ext cx="7558087" cy="649288"/>
          </a:xfrm>
          <a:solidFill>
            <a:schemeClr val="tx2">
              <a:lumMod val="20000"/>
              <a:lumOff val="80000"/>
            </a:schemeClr>
          </a:solidFill>
        </p:spPr>
        <p:txBody>
          <a:bodyPr lIns="68580" tIns="34290" rIns="68580" bIns="34290" rtlCol="0"/>
          <a:lstStyle/>
          <a:p>
            <a:pPr>
              <a:defRPr/>
            </a:pPr>
            <a:r>
              <a:rPr lang="en-IN" sz="3200" b="1" dirty="0"/>
              <a:t>TRAINING &amp; </a:t>
            </a:r>
            <a:r>
              <a:rPr lang="en-IN" sz="3200" b="1" i="1" dirty="0" smtClean="0"/>
              <a:t>DISSEMINATION</a:t>
            </a:r>
            <a:r>
              <a:rPr lang="en-IN" sz="3200" b="1" dirty="0" smtClean="0"/>
              <a:t>  </a:t>
            </a:r>
            <a:endParaRPr lang="en-IN" sz="3200" b="1" dirty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941388" y="1306513"/>
            <a:ext cx="6734175" cy="3949700"/>
          </a:xfrm>
        </p:spPr>
        <p:txBody>
          <a:bodyPr/>
          <a:lstStyle/>
          <a:p>
            <a:r>
              <a:rPr lang="en-IN" altLang="en-US" dirty="0" smtClean="0"/>
              <a:t>Foundation Course In Palliative  Medicine  for  96  Medical Officers and specialist Doctors  done under the </a:t>
            </a:r>
            <a:r>
              <a:rPr lang="en-IN" altLang="en-US" dirty="0" err="1" smtClean="0"/>
              <a:t>aegies</a:t>
            </a:r>
            <a:r>
              <a:rPr lang="en-IN" altLang="en-US" dirty="0" smtClean="0"/>
              <a:t> of WHO collaborating Institute -Institute of Palliative medicine Calicut   at SAT and RIMS  in  16-25 February 2018  and 28 </a:t>
            </a:r>
            <a:r>
              <a:rPr lang="en-IN" altLang="en-US" dirty="0" err="1" smtClean="0"/>
              <a:t>jan</a:t>
            </a:r>
            <a:r>
              <a:rPr lang="en-IN" altLang="en-US" dirty="0" smtClean="0"/>
              <a:t> –1st Feb 2019</a:t>
            </a:r>
          </a:p>
          <a:p>
            <a:r>
              <a:rPr lang="en-IN" altLang="en-US" dirty="0" smtClean="0"/>
              <a:t>Foundation Course in Palliative care : For 27  Community Health officers ,50 Staff Nurse , 28 ANM . </a:t>
            </a:r>
            <a:r>
              <a:rPr lang="en-IN" altLang="en-US" dirty="0" smtClean="0"/>
              <a:t>Physiotherapist </a:t>
            </a:r>
            <a:r>
              <a:rPr lang="en-IN" altLang="en-US" dirty="0" smtClean="0"/>
              <a:t>and Counsellors held simultaneously </a:t>
            </a:r>
          </a:p>
          <a:p>
            <a:endParaRPr lang="en-IN" altLang="en-US" dirty="0" smtClean="0"/>
          </a:p>
          <a:p>
            <a:endParaRPr lang="en-IN" altLang="en-US" dirty="0" smtClean="0"/>
          </a:p>
        </p:txBody>
      </p:sp>
      <p:pic>
        <p:nvPicPr>
          <p:cNvPr id="24580" name="Picture 3" descr="F:\IMG_20180217_0939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425" y="1127125"/>
            <a:ext cx="3192463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3" descr="F:\agenda palliative care\palliative pics\WhatsApp Image 2018-02-24 at 13.19.4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425" y="3719513"/>
            <a:ext cx="3192463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6613" y="0"/>
            <a:ext cx="7885112" cy="995363"/>
          </a:xfrm>
          <a:solidFill>
            <a:schemeClr val="tx2">
              <a:lumMod val="20000"/>
              <a:lumOff val="80000"/>
            </a:schemeClr>
          </a:solidFill>
        </p:spPr>
        <p:txBody>
          <a:bodyPr lIns="68580" tIns="34290" rIns="68580" bIns="34290" rtlCol="0">
            <a:noAutofit/>
          </a:bodyPr>
          <a:lstStyle/>
          <a:p>
            <a:pPr>
              <a:defRPr/>
            </a:pPr>
            <a:r>
              <a:rPr lang="en-IN" sz="3200" b="1" dirty="0"/>
              <a:t>District Wise HWC </a:t>
            </a:r>
            <a:br>
              <a:rPr lang="en-IN" sz="3200" b="1" dirty="0"/>
            </a:br>
            <a:r>
              <a:rPr lang="en-IN" sz="3200" b="1" dirty="0"/>
              <a:t>having home based palliative care</a:t>
            </a:r>
          </a:p>
        </p:txBody>
      </p:sp>
      <p:graphicFrame>
        <p:nvGraphicFramePr>
          <p:cNvPr id="3" name="Object 49"/>
          <p:cNvGraphicFramePr>
            <a:graphicFrameLocks noGrp="1"/>
          </p:cNvGraphicFramePr>
          <p:nvPr>
            <p:ph idx="1"/>
          </p:nvPr>
        </p:nvGraphicFramePr>
        <p:xfrm>
          <a:off x="1395413" y="1504950"/>
          <a:ext cx="9693275" cy="4719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9950" y="0"/>
            <a:ext cx="7899400" cy="996950"/>
          </a:xfrm>
          <a:solidFill>
            <a:schemeClr val="tx2">
              <a:lumMod val="20000"/>
              <a:lumOff val="80000"/>
            </a:schemeClr>
          </a:solidFill>
        </p:spPr>
        <p:txBody>
          <a:bodyPr lIns="68580" tIns="34290" rIns="68580" bIns="34290" rtlCol="0">
            <a:noAutofit/>
          </a:bodyPr>
          <a:lstStyle/>
          <a:p>
            <a:pPr>
              <a:defRPr/>
            </a:pPr>
            <a:r>
              <a:rPr lang="en-IN" sz="3200" b="1" dirty="0" smtClean="0"/>
              <a:t>Process for Home Based Palliative Care</a:t>
            </a:r>
            <a:endParaRPr lang="en-IN" sz="32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6133382"/>
              </p:ext>
            </p:extLst>
          </p:nvPr>
        </p:nvGraphicFramePr>
        <p:xfrm>
          <a:off x="1537855" y="1598467"/>
          <a:ext cx="9324109" cy="4954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0"/>
            <a:ext cx="7858125" cy="996950"/>
          </a:xfrm>
          <a:solidFill>
            <a:schemeClr val="tx2">
              <a:lumMod val="20000"/>
              <a:lumOff val="80000"/>
            </a:schemeClr>
          </a:solidFill>
        </p:spPr>
        <p:txBody>
          <a:bodyPr lIns="68580" tIns="34290" rIns="68580" bIns="34290" rtlCol="0">
            <a:normAutofit fontScale="90000"/>
          </a:bodyPr>
          <a:lstStyle/>
          <a:p>
            <a:pPr>
              <a:defRPr/>
            </a:pPr>
            <a:r>
              <a:rPr lang="en-IN" sz="3600" b="1" dirty="0" smtClean="0"/>
              <a:t>DISTRICT </a:t>
            </a:r>
            <a:r>
              <a:rPr lang="en-IN" sz="3600" b="1" dirty="0"/>
              <a:t>WISE Patient  (NEW &amp;</a:t>
            </a:r>
            <a:r>
              <a:rPr lang="en-IN" sz="3600" b="1" dirty="0" smtClean="0"/>
              <a:t>OLD)</a:t>
            </a:r>
            <a:endParaRPr lang="en-IN" sz="3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79450" y="1246188"/>
          <a:ext cx="11041063" cy="4865689"/>
        </p:xfrm>
        <a:graphic>
          <a:graphicData uri="http://schemas.openxmlformats.org/drawingml/2006/table">
            <a:tbl>
              <a:tblPr/>
              <a:tblGrid>
                <a:gridCol w="1319213">
                  <a:extLst>
                    <a:ext uri="{9D8B030D-6E8A-4147-A177-3AD203B41FA5}">
                      <a16:colId xmlns:a16="http://schemas.microsoft.com/office/drawing/2014/main" val="2843708072"/>
                    </a:ext>
                  </a:extLst>
                </a:gridCol>
                <a:gridCol w="1243012">
                  <a:extLst>
                    <a:ext uri="{9D8B030D-6E8A-4147-A177-3AD203B41FA5}">
                      <a16:colId xmlns:a16="http://schemas.microsoft.com/office/drawing/2014/main" val="3331373301"/>
                    </a:ext>
                  </a:extLst>
                </a:gridCol>
                <a:gridCol w="1247775">
                  <a:extLst>
                    <a:ext uri="{9D8B030D-6E8A-4147-A177-3AD203B41FA5}">
                      <a16:colId xmlns:a16="http://schemas.microsoft.com/office/drawing/2014/main" val="423212359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800682156"/>
                    </a:ext>
                  </a:extLst>
                </a:gridCol>
                <a:gridCol w="1662113">
                  <a:extLst>
                    <a:ext uri="{9D8B030D-6E8A-4147-A177-3AD203B41FA5}">
                      <a16:colId xmlns:a16="http://schemas.microsoft.com/office/drawing/2014/main" val="2957174966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188150098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77907363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1571718804"/>
                    </a:ext>
                  </a:extLst>
                </a:gridCol>
                <a:gridCol w="1052513">
                  <a:extLst>
                    <a:ext uri="{9D8B030D-6E8A-4147-A177-3AD203B41FA5}">
                      <a16:colId xmlns:a16="http://schemas.microsoft.com/office/drawing/2014/main" val="722961276"/>
                    </a:ext>
                  </a:extLst>
                </a:gridCol>
              </a:tblGrid>
              <a:tr h="777875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E4E4"/>
                          </a:solidFill>
                          <a:effectLst/>
                          <a:latin typeface="Gill Sans MT" panose="020B0502020104020203" pitchFamily="34" charset="0"/>
                        </a:rPr>
                        <a:t>PERIOD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E4E4"/>
                          </a:solidFill>
                          <a:effectLst/>
                          <a:latin typeface="Gill Sans MT" panose="020B0502020104020203" pitchFamily="34" charset="0"/>
                        </a:rPr>
                        <a:t>IMPHAL EAST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E4E4"/>
                          </a:solidFill>
                          <a:effectLst/>
                          <a:latin typeface="Gill Sans MT" panose="020B0502020104020203" pitchFamily="34" charset="0"/>
                        </a:rPr>
                        <a:t>IMPHAL WEST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E4E4"/>
                          </a:solidFill>
                          <a:effectLst/>
                          <a:latin typeface="Gill Sans MT" panose="020B0502020104020203" pitchFamily="34" charset="0"/>
                        </a:rPr>
                        <a:t>THOUBAL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E4E4"/>
                          </a:solidFill>
                          <a:effectLst/>
                          <a:latin typeface="Gill Sans MT" panose="020B0502020104020203" pitchFamily="34" charset="0"/>
                        </a:rPr>
                        <a:t>CHANDEL 	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E4E4"/>
                          </a:solidFill>
                          <a:effectLst/>
                          <a:latin typeface="Gill Sans MT" panose="020B0502020104020203" pitchFamily="34" charset="0"/>
                        </a:rPr>
                        <a:t>CCPUR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E4E4"/>
                          </a:solidFill>
                          <a:effectLst/>
                          <a:latin typeface="Gill Sans MT" panose="020B0502020104020203" pitchFamily="34" charset="0"/>
                        </a:rPr>
                        <a:t>BPR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E4E4"/>
                          </a:solidFill>
                          <a:effectLst/>
                          <a:latin typeface="Gill Sans MT" panose="020B0502020104020203" pitchFamily="34" charset="0"/>
                        </a:rPr>
                        <a:t>KPI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4E4E4"/>
                          </a:solidFill>
                          <a:effectLst/>
                          <a:latin typeface="Gill Sans MT" panose="020B0502020104020203" pitchFamily="34" charset="0"/>
                        </a:rPr>
                        <a:t>Total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786887"/>
                  </a:ext>
                </a:extLst>
              </a:tr>
              <a:tr h="971549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July- Sept 2018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NIL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Nil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Nil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NIl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Nil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128417"/>
                  </a:ext>
                </a:extLst>
              </a:tr>
              <a:tr h="681038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Oct- Dec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NIL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Nil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Nil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Nil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NIL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530335"/>
                  </a:ext>
                </a:extLst>
              </a:tr>
              <a:tr h="681038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Jan- march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41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6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8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Nil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Nil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12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NIL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460705"/>
                  </a:ext>
                </a:extLst>
              </a:tr>
              <a:tr h="681038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April -June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41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40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16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27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12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14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03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41679"/>
                  </a:ext>
                </a:extLst>
              </a:tr>
              <a:tr h="681038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July-sept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41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40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16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27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22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39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03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004854"/>
                  </a:ext>
                </a:extLst>
              </a:tr>
              <a:tr h="392113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Total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41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40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16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27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22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39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03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9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300">
                          <a:solidFill>
                            <a:srgbClr val="5F5F5F"/>
                          </a:solidFill>
                          <a:latin typeface="Gill Sans MT" panose="020B0502020104020203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188 </a:t>
                      </a:r>
                    </a:p>
                  </a:txBody>
                  <a:tcPr marL="59723" marR="59723" marT="34283" marB="3428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37309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84363" y="7938"/>
            <a:ext cx="8229600" cy="8509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200" b="1" dirty="0" smtClean="0"/>
              <a:t>At a Glance </a:t>
            </a:r>
            <a:r>
              <a:rPr lang="en-US" sz="3200" b="1" dirty="0" smtClean="0"/>
              <a:t>-  Palliative </a:t>
            </a:r>
            <a:r>
              <a:rPr lang="en-US" sz="3200" b="1" dirty="0" smtClean="0"/>
              <a:t>care</a:t>
            </a:r>
            <a:endParaRPr lang="en-IN" sz="3200" b="1" dirty="0"/>
          </a:p>
        </p:txBody>
      </p:sp>
      <p:pic>
        <p:nvPicPr>
          <p:cNvPr id="30723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23963" y="1174750"/>
            <a:ext cx="2322512" cy="2798763"/>
          </a:xfrm>
        </p:spPr>
      </p:pic>
      <p:pic>
        <p:nvPicPr>
          <p:cNvPr id="30724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4084638"/>
            <a:ext cx="3724275" cy="209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1174750"/>
            <a:ext cx="2622550" cy="284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838" y="1174750"/>
            <a:ext cx="2022475" cy="269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/>
          <p:cNvSpPr/>
          <p:nvPr/>
        </p:nvSpPr>
        <p:spPr>
          <a:xfrm>
            <a:off x="6797675" y="2119313"/>
            <a:ext cx="2082800" cy="17319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>
                    <a:lumMod val="20000"/>
                    <a:lumOff val="80000"/>
                  </a:schemeClr>
                </a:solidFill>
                <a:latin typeface="Gill Sans MT" panose="020B0502020104020203" pitchFamily="34" charset="0"/>
              </a:rPr>
              <a:t>Wheelchair &amp; air mattresses under HWC</a:t>
            </a:r>
            <a:endParaRPr lang="en-IN" sz="2000" dirty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30728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325" y="4254500"/>
            <a:ext cx="1423988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838" y="3851275"/>
            <a:ext cx="2022475" cy="269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ight Arrow 15"/>
          <p:cNvSpPr/>
          <p:nvPr/>
        </p:nvSpPr>
        <p:spPr>
          <a:xfrm>
            <a:off x="6691313" y="4740275"/>
            <a:ext cx="2076450" cy="11477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>
                    <a:lumMod val="20000"/>
                    <a:lumOff val="80000"/>
                  </a:schemeClr>
                </a:solidFill>
                <a:latin typeface="Gill Sans MT" panose="020B0502020104020203" pitchFamily="34" charset="0"/>
              </a:rPr>
              <a:t>With church leaders</a:t>
            </a:r>
            <a:endParaRPr lang="en-IN" sz="2000" dirty="0">
              <a:solidFill>
                <a:schemeClr val="bg1">
                  <a:lumMod val="20000"/>
                  <a:lumOff val="80000"/>
                </a:schemeClr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itle 1"/>
          <p:cNvSpPr txBox="1">
            <a:spLocks noGrp="1"/>
          </p:cNvSpPr>
          <p:nvPr>
            <p:ph type="title"/>
          </p:nvPr>
        </p:nvSpPr>
        <p:spPr>
          <a:xfrm>
            <a:off x="1905000" y="0"/>
            <a:ext cx="8167688" cy="938213"/>
          </a:xfrm>
          <a:solidFill>
            <a:schemeClr val="tx2">
              <a:lumMod val="20000"/>
              <a:lumOff val="80000"/>
            </a:schemeClr>
          </a:solidFill>
        </p:spPr>
        <p:txBody>
          <a:bodyPr lIns="68580" tIns="34290" rIns="68580" bIns="34290" rtlCol="0">
            <a:noAutofit/>
          </a:bodyPr>
          <a:lstStyle/>
          <a:p>
            <a:pPr>
              <a:defRPr/>
            </a:pPr>
            <a:r>
              <a:rPr lang="en-US" sz="3200" b="1" dirty="0" smtClean="0"/>
              <a:t>Active </a:t>
            </a:r>
            <a:r>
              <a:rPr sz="3200" b="1" dirty="0" smtClean="0"/>
              <a:t>Enrollment </a:t>
            </a:r>
            <a:r>
              <a:rPr lang="en-US" sz="3200" b="1" dirty="0" smtClean="0"/>
              <a:t>in</a:t>
            </a:r>
            <a:r>
              <a:rPr sz="3200" b="1" dirty="0" smtClean="0"/>
              <a:t> </a:t>
            </a:r>
            <a:r>
              <a:rPr sz="3200" b="1" dirty="0" err="1"/>
              <a:t>GoI</a:t>
            </a:r>
            <a:r>
              <a:rPr sz="3200" b="1" dirty="0"/>
              <a:t> NCD Dashboard </a:t>
            </a:r>
            <a:r>
              <a:rPr sz="3200" b="1" dirty="0" smtClean="0"/>
              <a:t> </a:t>
            </a:r>
            <a:r>
              <a:rPr sz="3200" b="1" dirty="0"/>
              <a:t>Manipur </a:t>
            </a:r>
            <a:r>
              <a:rPr lang="en-US" sz="3200" b="1" dirty="0" smtClean="0"/>
              <a:t>(</a:t>
            </a:r>
            <a:r>
              <a:rPr sz="3200" b="1" dirty="0" smtClean="0"/>
              <a:t>till </a:t>
            </a:r>
            <a:r>
              <a:rPr sz="3200" b="1" dirty="0"/>
              <a:t>August </a:t>
            </a:r>
            <a:r>
              <a:rPr sz="3200" b="1" dirty="0" smtClean="0"/>
              <a:t>2019</a:t>
            </a:r>
            <a:r>
              <a:rPr lang="en-US" sz="3200" b="1" dirty="0" smtClean="0"/>
              <a:t>)</a:t>
            </a:r>
            <a:endParaRPr sz="3200" b="1" dirty="0"/>
          </a:p>
        </p:txBody>
      </p:sp>
      <p:grpSp>
        <p:nvGrpSpPr>
          <p:cNvPr id="31747" name="Rectangle 5"/>
          <p:cNvGrpSpPr>
            <a:grpSpLocks/>
          </p:cNvGrpSpPr>
          <p:nvPr/>
        </p:nvGrpSpPr>
        <p:grpSpPr bwMode="auto">
          <a:xfrm>
            <a:off x="801688" y="4803775"/>
            <a:ext cx="3144837" cy="342900"/>
            <a:chOff x="0" y="-1"/>
            <a:chExt cx="5962886" cy="649376"/>
          </a:xfrm>
        </p:grpSpPr>
        <p:sp>
          <p:nvSpPr>
            <p:cNvPr id="31769" name="Rectangle"/>
            <p:cNvSpPr>
              <a:spLocks noChangeArrowheads="1"/>
            </p:cNvSpPr>
            <p:nvPr/>
          </p:nvSpPr>
          <p:spPr bwMode="auto">
            <a:xfrm>
              <a:off x="0" y="-1"/>
              <a:ext cx="5962886" cy="649376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25717" tIns="25717" rIns="25717" bIns="25717" anchor="ctr"/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ill Sans MT" panose="020B0502020104020203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1770" name="Issued - 61 Tablets. August 2018"/>
            <p:cNvSpPr txBox="1">
              <a:spLocks noChangeArrowheads="1"/>
            </p:cNvSpPr>
            <p:nvPr/>
          </p:nvSpPr>
          <p:spPr bwMode="auto">
            <a:xfrm>
              <a:off x="0" y="13223"/>
              <a:ext cx="5962886" cy="622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717" tIns="25717" rIns="25717" bIns="25717" anchor="ctr">
              <a:spAutoFit/>
            </a:bodyPr>
            <a:lstStyle>
              <a:lvl1pPr defTabSz="130016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30016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30016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30016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30016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3001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3001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3001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3001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Gill Sans MT" panose="020B0502020104020203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Issued - 61 Tablets. August 2018 </a:t>
              </a:r>
            </a:p>
          </p:txBody>
        </p:sp>
      </p:grpSp>
      <p:grpSp>
        <p:nvGrpSpPr>
          <p:cNvPr id="31748" name="Rectangle 6"/>
          <p:cNvGrpSpPr>
            <a:grpSpLocks/>
          </p:cNvGrpSpPr>
          <p:nvPr/>
        </p:nvGrpSpPr>
        <p:grpSpPr bwMode="auto">
          <a:xfrm>
            <a:off x="4321175" y="4341813"/>
            <a:ext cx="3373438" cy="1404937"/>
            <a:chOff x="-1" y="-1006539"/>
            <a:chExt cx="1910910" cy="2662451"/>
          </a:xfrm>
        </p:grpSpPr>
        <p:sp>
          <p:nvSpPr>
            <p:cNvPr id="31767" name="Rectangle"/>
            <p:cNvSpPr>
              <a:spLocks noChangeArrowheads="1"/>
            </p:cNvSpPr>
            <p:nvPr/>
          </p:nvSpPr>
          <p:spPr bwMode="auto">
            <a:xfrm>
              <a:off x="-1" y="57"/>
              <a:ext cx="1910910" cy="649257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25717" tIns="25717" rIns="25717" bIns="25717" anchor="ctr"/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200">
                <a:latin typeface="Gill Sans MT" panose="020B0502020104020203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1768" name="Issued  - 150 Tab. April 2019"/>
            <p:cNvSpPr txBox="1">
              <a:spLocks noChangeArrowheads="1"/>
            </p:cNvSpPr>
            <p:nvPr/>
          </p:nvSpPr>
          <p:spPr bwMode="auto">
            <a:xfrm>
              <a:off x="-1" y="-1006539"/>
              <a:ext cx="1910910" cy="2662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717" tIns="25717" rIns="25717" bIns="25717" anchor="ctr">
              <a:spAutoFit/>
            </a:bodyPr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200">
                  <a:latin typeface="Gill Sans MT" panose="020B0502020104020203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Issued  - 150 Tab. April 2019</a:t>
              </a:r>
            </a:p>
          </p:txBody>
        </p:sp>
      </p:grpSp>
      <p:grpSp>
        <p:nvGrpSpPr>
          <p:cNvPr id="31749" name="Rectangle 7"/>
          <p:cNvGrpSpPr>
            <a:grpSpLocks/>
          </p:cNvGrpSpPr>
          <p:nvPr/>
        </p:nvGrpSpPr>
        <p:grpSpPr bwMode="auto">
          <a:xfrm>
            <a:off x="7854950" y="4479925"/>
            <a:ext cx="2608263" cy="1066800"/>
            <a:chOff x="0" y="-666671"/>
            <a:chExt cx="1612328" cy="2026930"/>
          </a:xfrm>
        </p:grpSpPr>
        <p:sp>
          <p:nvSpPr>
            <p:cNvPr id="31765" name="Rectangle"/>
            <p:cNvSpPr>
              <a:spLocks noChangeArrowheads="1"/>
            </p:cNvSpPr>
            <p:nvPr/>
          </p:nvSpPr>
          <p:spPr bwMode="auto">
            <a:xfrm>
              <a:off x="0" y="21280"/>
              <a:ext cx="1612328" cy="651026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25717" tIns="25717" rIns="25717" bIns="25717" anchor="ctr"/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800">
                <a:latin typeface="Gill Sans MT" panose="020B0502020104020203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1766" name="Issued - 3 Tab. July"/>
            <p:cNvSpPr txBox="1">
              <a:spLocks noChangeArrowheads="1"/>
            </p:cNvSpPr>
            <p:nvPr/>
          </p:nvSpPr>
          <p:spPr bwMode="auto">
            <a:xfrm>
              <a:off x="0" y="-666671"/>
              <a:ext cx="1612328" cy="2026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717" tIns="25717" rIns="25717" bIns="25717" anchor="ctr">
              <a:spAutoFit/>
            </a:bodyPr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200">
                  <a:latin typeface="Gill Sans MT" panose="020B0502020104020203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Issued - 3 Tab. July</a:t>
              </a:r>
            </a:p>
          </p:txBody>
        </p:sp>
      </p:grpSp>
      <p:grpSp>
        <p:nvGrpSpPr>
          <p:cNvPr id="31750" name="Rectangle 10"/>
          <p:cNvGrpSpPr>
            <a:grpSpLocks/>
          </p:cNvGrpSpPr>
          <p:nvPr/>
        </p:nvGrpSpPr>
        <p:grpSpPr bwMode="auto">
          <a:xfrm>
            <a:off x="922338" y="5445125"/>
            <a:ext cx="3144837" cy="330200"/>
            <a:chOff x="0" y="-40760"/>
            <a:chExt cx="5962886" cy="620933"/>
          </a:xfrm>
        </p:grpSpPr>
        <p:sp>
          <p:nvSpPr>
            <p:cNvPr id="31763" name="Rectangle"/>
            <p:cNvSpPr>
              <a:spLocks noChangeArrowheads="1"/>
            </p:cNvSpPr>
            <p:nvPr/>
          </p:nvSpPr>
          <p:spPr bwMode="auto">
            <a:xfrm>
              <a:off x="0" y="-1"/>
              <a:ext cx="5962886" cy="539413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25717" tIns="25717" rIns="25717" bIns="25717" anchor="ctr"/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ill Sans MT" panose="020B0502020104020203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1764" name="Cumulative - 61"/>
            <p:cNvSpPr txBox="1">
              <a:spLocks noChangeArrowheads="1"/>
            </p:cNvSpPr>
            <p:nvPr/>
          </p:nvSpPr>
          <p:spPr bwMode="auto">
            <a:xfrm>
              <a:off x="0" y="-40760"/>
              <a:ext cx="5962886" cy="620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717" tIns="25717" rIns="25717" bIns="25717" anchor="ctr">
              <a:spAutoFit/>
            </a:bodyPr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Gill Sans MT" panose="020B0502020104020203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Cumulative - 61</a:t>
              </a:r>
            </a:p>
          </p:txBody>
        </p:sp>
      </p:grpSp>
      <p:grpSp>
        <p:nvGrpSpPr>
          <p:cNvPr id="31751" name="Rectangle 11"/>
          <p:cNvGrpSpPr>
            <a:grpSpLocks/>
          </p:cNvGrpSpPr>
          <p:nvPr/>
        </p:nvGrpSpPr>
        <p:grpSpPr bwMode="auto">
          <a:xfrm>
            <a:off x="4511675" y="5005388"/>
            <a:ext cx="3098800" cy="1066800"/>
            <a:chOff x="0" y="-680213"/>
            <a:chExt cx="1910909" cy="2026927"/>
          </a:xfrm>
        </p:grpSpPr>
        <p:sp>
          <p:nvSpPr>
            <p:cNvPr id="31761" name="Rectangle"/>
            <p:cNvSpPr>
              <a:spLocks noChangeArrowheads="1"/>
            </p:cNvSpPr>
            <p:nvPr/>
          </p:nvSpPr>
          <p:spPr bwMode="auto">
            <a:xfrm>
              <a:off x="0" y="65004"/>
              <a:ext cx="1910909" cy="536493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25717" tIns="25717" rIns="25717" bIns="25717" anchor="ctr"/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ill Sans MT" panose="020B0502020104020203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1762" name="Cumulative - 211 Tab."/>
            <p:cNvSpPr txBox="1">
              <a:spLocks noChangeArrowheads="1"/>
            </p:cNvSpPr>
            <p:nvPr/>
          </p:nvSpPr>
          <p:spPr bwMode="auto">
            <a:xfrm>
              <a:off x="0" y="-680213"/>
              <a:ext cx="1910909" cy="2026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717" tIns="25717" rIns="25717" bIns="25717" anchor="ctr">
              <a:spAutoFit/>
            </a:bodyPr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200">
                  <a:latin typeface="Gill Sans MT" panose="020B0502020104020203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Cumulative - 211 Tab.</a:t>
              </a:r>
            </a:p>
          </p:txBody>
        </p:sp>
      </p:grpSp>
      <p:grpSp>
        <p:nvGrpSpPr>
          <p:cNvPr id="31752" name="Rectangle 12"/>
          <p:cNvGrpSpPr>
            <a:grpSpLocks/>
          </p:cNvGrpSpPr>
          <p:nvPr/>
        </p:nvGrpSpPr>
        <p:grpSpPr bwMode="auto">
          <a:xfrm>
            <a:off x="7994650" y="4862513"/>
            <a:ext cx="2608263" cy="1404937"/>
            <a:chOff x="0" y="-1025073"/>
            <a:chExt cx="1612328" cy="2662457"/>
          </a:xfrm>
        </p:grpSpPr>
        <p:sp>
          <p:nvSpPr>
            <p:cNvPr id="31759" name="Rectangle"/>
            <p:cNvSpPr>
              <a:spLocks noChangeArrowheads="1"/>
            </p:cNvSpPr>
            <p:nvPr/>
          </p:nvSpPr>
          <p:spPr bwMode="auto">
            <a:xfrm>
              <a:off x="0" y="35630"/>
              <a:ext cx="1612328" cy="541049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25717" tIns="25717" rIns="25717" bIns="25717" anchor="ctr"/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800">
                <a:latin typeface="Gill Sans MT" panose="020B0502020104020203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1760" name="Cumulative - 214 Tab"/>
            <p:cNvSpPr txBox="1">
              <a:spLocks noChangeArrowheads="1"/>
            </p:cNvSpPr>
            <p:nvPr/>
          </p:nvSpPr>
          <p:spPr bwMode="auto">
            <a:xfrm>
              <a:off x="0" y="-1025073"/>
              <a:ext cx="1612328" cy="2662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717" tIns="25717" rIns="25717" bIns="25717" anchor="ctr">
              <a:spAutoFit/>
            </a:bodyPr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200">
                  <a:latin typeface="Gill Sans MT" panose="020B0502020104020203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Cumulative - 214 Tab</a:t>
              </a:r>
            </a:p>
          </p:txBody>
        </p:sp>
      </p:grpSp>
      <p:grpSp>
        <p:nvGrpSpPr>
          <p:cNvPr id="31753" name="Rectangle 13"/>
          <p:cNvGrpSpPr>
            <a:grpSpLocks/>
          </p:cNvGrpSpPr>
          <p:nvPr/>
        </p:nvGrpSpPr>
        <p:grpSpPr bwMode="auto">
          <a:xfrm>
            <a:off x="606425" y="5832475"/>
            <a:ext cx="11329988" cy="776288"/>
            <a:chOff x="0" y="-239450"/>
            <a:chExt cx="12361197" cy="1145398"/>
          </a:xfrm>
        </p:grpSpPr>
        <p:sp>
          <p:nvSpPr>
            <p:cNvPr id="31757" name="Rectangle"/>
            <p:cNvSpPr>
              <a:spLocks noChangeArrowheads="1"/>
            </p:cNvSpPr>
            <p:nvPr/>
          </p:nvSpPr>
          <p:spPr bwMode="auto">
            <a:xfrm>
              <a:off x="0" y="4654"/>
              <a:ext cx="12361197" cy="65718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25717" tIns="25717" rIns="25717" bIns="25717" anchor="ctr"/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ill Sans MT" panose="020B0502020104020203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1758" name="Direct Handholding support at the Facility level (MOs,CHOs and ANMs for data enrolment  and enrolment camp )"/>
            <p:cNvSpPr txBox="1">
              <a:spLocks noChangeArrowheads="1"/>
            </p:cNvSpPr>
            <p:nvPr/>
          </p:nvSpPr>
          <p:spPr bwMode="auto">
            <a:xfrm>
              <a:off x="0" y="-239450"/>
              <a:ext cx="12361197" cy="1145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717" tIns="25717" rIns="25717" bIns="25717" anchor="ctr">
              <a:spAutoFit/>
            </a:bodyPr>
            <a:lstStyle>
              <a:lvl1pPr defTabSz="130016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30016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30016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30016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30016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3001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3001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3001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3001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Gill Sans MT" panose="020B0502020104020203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Direct Handholding support at the Facility level (MOs,CHOs and ANMs for data enrolment  and enrolment camp )</a:t>
              </a:r>
            </a:p>
          </p:txBody>
        </p:sp>
      </p:grpSp>
      <p:graphicFrame>
        <p:nvGraphicFramePr>
          <p:cNvPr id="2" name="Object 2"/>
          <p:cNvGraphicFramePr>
            <a:graphicFrameLocks/>
          </p:cNvGraphicFramePr>
          <p:nvPr/>
        </p:nvGraphicFramePr>
        <p:xfrm>
          <a:off x="266700" y="2784475"/>
          <a:ext cx="9967913" cy="1814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Oval 24"/>
          <p:cNvSpPr/>
          <p:nvPr/>
        </p:nvSpPr>
        <p:spPr>
          <a:xfrm>
            <a:off x="10234613" y="2002283"/>
            <a:ext cx="1860405" cy="25967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000" b="1" dirty="0"/>
              <a:t>Total Enrolled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N" sz="2000" b="1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b="1" dirty="0">
                <a:solidFill>
                  <a:srgbClr val="00B050"/>
                </a:solidFill>
              </a:rPr>
              <a:t>101997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6" name="Leveraging CSR support with focus on…"/>
          <p:cNvSpPr txBox="1">
            <a:spLocks/>
          </p:cNvSpPr>
          <p:nvPr/>
        </p:nvSpPr>
        <p:spPr>
          <a:xfrm>
            <a:off x="1579563" y="1103313"/>
            <a:ext cx="8856662" cy="1341437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pPr marL="257175" indent="-257175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altLang="en-US" sz="2400" b="1" dirty="0">
                <a:solidFill>
                  <a:srgbClr val="5F5F5F"/>
                </a:solidFill>
                <a:latin typeface="Gill Sans MT" panose="020B0502020104020203" pitchFamily="34" charset="0"/>
              </a:rPr>
              <a:t>Leveraging CSR support with focus on </a:t>
            </a:r>
          </a:p>
          <a:p>
            <a:pPr marL="403225" lvl="1" indent="-163513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b="1" dirty="0">
                <a:solidFill>
                  <a:srgbClr val="5F5F5F"/>
                </a:solidFill>
                <a:latin typeface="Gill Sans MT" panose="020B0502020104020203" pitchFamily="34" charset="0"/>
              </a:rPr>
              <a:t>hands-on training</a:t>
            </a:r>
          </a:p>
          <a:p>
            <a:pPr marL="403225" lvl="1" indent="-163513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b="1" dirty="0">
                <a:solidFill>
                  <a:srgbClr val="5F5F5F"/>
                </a:solidFill>
                <a:latin typeface="Gill Sans MT" panose="020B0502020104020203" pitchFamily="34" charset="0"/>
              </a:rPr>
              <a:t>handholding support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C106FD3-27EF-407E-BB45-9C3090F50915}" type="slidenum">
              <a:rPr lang="en-US" altLang="en-US">
                <a:solidFill>
                  <a:srgbClr val="002A6C"/>
                </a:solidFill>
                <a:latin typeface="Gill Sans MT" panose="020B0502020104020203" pitchFamily="34" charset="0"/>
              </a:rPr>
              <a:pPr/>
              <a:t>22</a:t>
            </a:fld>
            <a:endParaRPr lang="en-US" altLang="en-US">
              <a:solidFill>
                <a:srgbClr val="002A6C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22275" y="1039813"/>
            <a:ext cx="6157913" cy="134937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100"/>
              </a:spcAft>
              <a:defRPr/>
            </a:pPr>
            <a:r>
              <a:rPr lang="en-US" b="1" dirty="0">
                <a:solidFill>
                  <a:srgbClr val="FFFFFF"/>
                </a:solidFill>
                <a:latin typeface="Gill Sans MT" panose="020B0502020104020203" pitchFamily="34" charset="0"/>
              </a:rPr>
              <a:t>Key challenges faced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</a:rPr>
              <a:t>Limited knowledge and expertise of Yoga at local level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</a:rPr>
              <a:t>Limited availability of Yoga trainers and instructors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</a:rPr>
              <a:t>Lack of knowledge about benefits of Yoga in the community </a:t>
            </a:r>
          </a:p>
        </p:txBody>
      </p:sp>
      <p:grpSp>
        <p:nvGrpSpPr>
          <p:cNvPr id="2" name="Group 8"/>
          <p:cNvGrpSpPr/>
          <p:nvPr/>
        </p:nvGrpSpPr>
        <p:grpSpPr>
          <a:xfrm>
            <a:off x="307065" y="6130021"/>
            <a:ext cx="6273844" cy="606494"/>
            <a:chOff x="1673" y="4041369"/>
            <a:chExt cx="4762309" cy="1229665"/>
          </a:xfrm>
          <a:solidFill>
            <a:schemeClr val="accent1"/>
          </a:solidFill>
        </p:grpSpPr>
        <p:sp>
          <p:nvSpPr>
            <p:cNvPr id="10" name="Rounded Rectangle 9"/>
            <p:cNvSpPr/>
            <p:nvPr/>
          </p:nvSpPr>
          <p:spPr>
            <a:xfrm>
              <a:off x="1673" y="4041369"/>
              <a:ext cx="4762309" cy="122966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14861490"/>
                <a:satOff val="-45129"/>
                <a:lumOff val="5098"/>
                <a:alphaOff val="0"/>
              </a:schemeClr>
            </a:fillRef>
            <a:effectRef idx="0">
              <a:schemeClr val="accent2">
                <a:hueOff val="14861490"/>
                <a:satOff val="-45129"/>
                <a:lumOff val="509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6"/>
            <p:cNvSpPr txBox="1"/>
            <p:nvPr/>
          </p:nvSpPr>
          <p:spPr>
            <a:xfrm>
              <a:off x="61700" y="4101396"/>
              <a:ext cx="4642255" cy="11096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5730" tIns="62865" rIns="125730" bIns="62865" spcCol="1270" anchor="ctr"/>
            <a:lstStyle/>
            <a:p>
              <a:pPr algn="ctr" eaLnBrk="1" fontAlgn="auto" hangingPunct="1">
                <a:lnSpc>
                  <a:spcPct val="90000"/>
                </a:lnSpc>
                <a:spcAft>
                  <a:spcPts val="100"/>
                </a:spcAft>
                <a:defRPr/>
              </a:pPr>
              <a:r>
                <a:rPr lang="en-US" b="1" dirty="0">
                  <a:solidFill>
                    <a:srgbClr val="FFFFFF"/>
                  </a:solidFill>
                  <a:latin typeface="Gill Sans MT" panose="020B0502020104020203" pitchFamily="34" charset="0"/>
                </a:rPr>
                <a:t>Output: 42 HWCs across 6 districts (CDL, CCP, BPR, TBL, IE, IW) sustaining Yoga activities</a:t>
              </a:r>
            </a:p>
          </p:txBody>
        </p:sp>
      </p:grpSp>
      <p:sp>
        <p:nvSpPr>
          <p:cNvPr id="32773" name="Rectangle 3"/>
          <p:cNvSpPr>
            <a:spLocks noChangeArrowheads="1"/>
          </p:cNvSpPr>
          <p:nvPr/>
        </p:nvSpPr>
        <p:spPr bwMode="auto">
          <a:xfrm>
            <a:off x="519113" y="2430463"/>
            <a:ext cx="2733675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4668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4668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4668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4668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4668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466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466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466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466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en-US" sz="2400" b="1">
                <a:solidFill>
                  <a:srgbClr val="002060"/>
                </a:solidFill>
                <a:latin typeface="Gill Sans MT" panose="020B0502020104020203" pitchFamily="34" charset="0"/>
              </a:rPr>
              <a:t>Solutions Devised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306388" y="3521075"/>
            <a:ext cx="6651625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>
                <a:latin typeface="Gill Sans MT" panose="020B0502020104020203" pitchFamily="34" charset="0"/>
              </a:rPr>
              <a:t>Identification of staff for regular capacity building on Yoga for 2 - 3 months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>
                <a:latin typeface="Gill Sans MT" panose="020B0502020104020203" pitchFamily="34" charset="0"/>
              </a:rPr>
              <a:t>Posting of trained Yoga instructor in HWCs on rotational basis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>
                <a:latin typeface="Gill Sans MT" panose="020B0502020104020203" pitchFamily="34" charset="0"/>
              </a:rPr>
              <a:t>Identify local people in the community for their training and capacity building on Yoga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>
                <a:latin typeface="Gill Sans MT" panose="020B0502020104020203" pitchFamily="34" charset="0"/>
              </a:rPr>
              <a:t>Local trained people to continue Yoga in community on sustainable basis </a:t>
            </a:r>
          </a:p>
        </p:txBody>
      </p:sp>
      <p:grpSp>
        <p:nvGrpSpPr>
          <p:cNvPr id="3" name="Group 12"/>
          <p:cNvGrpSpPr/>
          <p:nvPr/>
        </p:nvGrpSpPr>
        <p:grpSpPr>
          <a:xfrm>
            <a:off x="422258" y="2915868"/>
            <a:ext cx="5951325" cy="606494"/>
            <a:chOff x="1673" y="4041369"/>
            <a:chExt cx="4762309" cy="1229665"/>
          </a:xfrm>
          <a:solidFill>
            <a:schemeClr val="accent1"/>
          </a:solidFill>
        </p:grpSpPr>
        <p:sp>
          <p:nvSpPr>
            <p:cNvPr id="14" name="Rounded Rectangle 13"/>
            <p:cNvSpPr/>
            <p:nvPr/>
          </p:nvSpPr>
          <p:spPr>
            <a:xfrm>
              <a:off x="1673" y="4041369"/>
              <a:ext cx="4762309" cy="122966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14861490"/>
                <a:satOff val="-45129"/>
                <a:lumOff val="5098"/>
                <a:alphaOff val="0"/>
              </a:schemeClr>
            </a:fillRef>
            <a:effectRef idx="0">
              <a:schemeClr val="accent2">
                <a:hueOff val="14861490"/>
                <a:satOff val="-45129"/>
                <a:lumOff val="509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ed Rectangle 6"/>
            <p:cNvSpPr txBox="1"/>
            <p:nvPr/>
          </p:nvSpPr>
          <p:spPr>
            <a:xfrm>
              <a:off x="61700" y="4101396"/>
              <a:ext cx="4642255" cy="11096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5730" tIns="62865" rIns="125730" bIns="62865" spcCol="1270" anchor="ctr"/>
            <a:lstStyle/>
            <a:p>
              <a:pPr algn="ctr" eaLnBrk="1" fontAlgn="auto" hangingPunct="1">
                <a:lnSpc>
                  <a:spcPct val="90000"/>
                </a:lnSpc>
                <a:spcAft>
                  <a:spcPts val="100"/>
                </a:spcAft>
                <a:defRPr/>
              </a:pPr>
              <a:r>
                <a:rPr lang="en-US" b="1" dirty="0">
                  <a:solidFill>
                    <a:srgbClr val="FFFFFF"/>
                  </a:solidFill>
                  <a:latin typeface="Gill Sans MT" panose="020B0502020104020203" pitchFamily="34" charset="0"/>
                </a:rPr>
                <a:t>Training of Yoga to local community person </a:t>
              </a:r>
            </a:p>
          </p:txBody>
        </p:sp>
      </p:grpSp>
      <p:pic>
        <p:nvPicPr>
          <p:cNvPr id="3277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25" y="1027113"/>
            <a:ext cx="4841875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613" y="3970338"/>
            <a:ext cx="5130800" cy="288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itle 1"/>
          <p:cNvSpPr txBox="1">
            <a:spLocks/>
          </p:cNvSpPr>
          <p:nvPr/>
        </p:nvSpPr>
        <p:spPr bwMode="auto">
          <a:xfrm>
            <a:off x="496888" y="0"/>
            <a:ext cx="10933112" cy="665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3200" b="1" dirty="0"/>
              <a:t>Sustainable Yoga through Community Engagement </a:t>
            </a:r>
            <a:endParaRPr lang="en-IN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67F569-9710-4BDC-BC59-6E131E565F88}" type="slidenum">
              <a:rPr lang="en-US" altLang="en-US">
                <a:solidFill>
                  <a:srgbClr val="002A6C"/>
                </a:solidFill>
                <a:latin typeface="Gill Sans MT" panose="020B0502020104020203" pitchFamily="34" charset="0"/>
              </a:rPr>
              <a:pPr/>
              <a:t>23</a:t>
            </a:fld>
            <a:endParaRPr lang="en-US" altLang="en-US">
              <a:solidFill>
                <a:srgbClr val="002A6C"/>
              </a:solidFill>
              <a:latin typeface="Gill Sans MT" panose="020B0502020104020203" pitchFamily="34" charset="0"/>
            </a:endParaRPr>
          </a:p>
        </p:txBody>
      </p:sp>
      <p:pic>
        <p:nvPicPr>
          <p:cNvPr id="33795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763" y="4959350"/>
            <a:ext cx="2673350" cy="17684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6" name="Text Placeholder 2"/>
          <p:cNvSpPr txBox="1">
            <a:spLocks/>
          </p:cNvSpPr>
          <p:nvPr/>
        </p:nvSpPr>
        <p:spPr bwMode="auto">
          <a:xfrm>
            <a:off x="-290513" y="925513"/>
            <a:ext cx="5387976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2000">
                <a:solidFill>
                  <a:srgbClr val="5F5F5F"/>
                </a:solidFill>
                <a:latin typeface="Gill Sans MT" panose="020B0502020104020203" pitchFamily="34" charset="0"/>
              </a:rPr>
              <a:t>Before Upgradation </a:t>
            </a:r>
          </a:p>
        </p:txBody>
      </p:sp>
      <p:sp>
        <p:nvSpPr>
          <p:cNvPr id="33797" name="Text Placeholder 4"/>
          <p:cNvSpPr txBox="1">
            <a:spLocks/>
          </p:cNvSpPr>
          <p:nvPr/>
        </p:nvSpPr>
        <p:spPr bwMode="auto">
          <a:xfrm>
            <a:off x="5989638" y="922338"/>
            <a:ext cx="5389562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2000">
                <a:solidFill>
                  <a:srgbClr val="5F5F5F"/>
                </a:solidFill>
                <a:latin typeface="Gill Sans MT" panose="020B0502020104020203" pitchFamily="34" charset="0"/>
              </a:rPr>
              <a:t>After Upgraded to HWC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2239963" y="-12700"/>
            <a:ext cx="7556500" cy="7000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3200" b="1" dirty="0"/>
              <a:t>Infrastructural Layouts – Manipur</a:t>
            </a:r>
            <a:endParaRPr lang="en-IN" sz="3200" b="1" dirty="0"/>
          </a:p>
        </p:txBody>
      </p:sp>
      <p:sp>
        <p:nvSpPr>
          <p:cNvPr id="33799" name="Rectangle 11"/>
          <p:cNvSpPr>
            <a:spLocks noChangeArrowheads="1"/>
          </p:cNvSpPr>
          <p:nvPr/>
        </p:nvSpPr>
        <p:spPr bwMode="auto">
          <a:xfrm>
            <a:off x="2406650" y="5681663"/>
            <a:ext cx="1914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>
                <a:solidFill>
                  <a:srgbClr val="000000"/>
                </a:solidFill>
                <a:latin typeface="Calibri" panose="020F0502020204030204" pitchFamily="34" charset="0"/>
              </a:rPr>
              <a:t>Layout for HWCs</a:t>
            </a:r>
          </a:p>
        </p:txBody>
      </p:sp>
      <p:pic>
        <p:nvPicPr>
          <p:cNvPr id="338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063" y="1376363"/>
            <a:ext cx="5392737" cy="354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5" y="1397000"/>
            <a:ext cx="5126038" cy="349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12"/>
          <p:cNvGrpSpPr>
            <a:grpSpLocks/>
          </p:cNvGrpSpPr>
          <p:nvPr/>
        </p:nvGrpSpPr>
        <p:grpSpPr bwMode="auto">
          <a:xfrm>
            <a:off x="620713" y="1414463"/>
            <a:ext cx="3425825" cy="2613025"/>
            <a:chOff x="3171728" y="1100368"/>
            <a:chExt cx="2569057" cy="1959678"/>
          </a:xfrm>
        </p:grpSpPr>
        <p:pic>
          <p:nvPicPr>
            <p:cNvPr id="34831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6630" y="1100368"/>
              <a:ext cx="2344882" cy="171500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3171728" y="2821932"/>
              <a:ext cx="2569057" cy="2381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67" b="1" dirty="0">
                  <a:latin typeface="Gill Sans MT" panose="020B0502020104020203" pitchFamily="34" charset="0"/>
                  <a:cs typeface="+mn-cs"/>
                </a:rPr>
                <a:t>World Population Day in Manipur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050213" y="3773488"/>
            <a:ext cx="3425825" cy="317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67" b="1" dirty="0">
                <a:latin typeface="Gill Sans MT" panose="020B0502020104020203" pitchFamily="34" charset="0"/>
                <a:cs typeface="+mn-cs"/>
              </a:rPr>
              <a:t>Yoga Activities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49425" y="6418263"/>
            <a:ext cx="2676525" cy="317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67" b="1" dirty="0">
                <a:latin typeface="Gill Sans MT" panose="020B0502020104020203" pitchFamily="34" charset="0"/>
                <a:cs typeface="+mn-cs"/>
              </a:rPr>
              <a:t>Yoga as Wellness Activity</a:t>
            </a:r>
          </a:p>
        </p:txBody>
      </p:sp>
      <p:grpSp>
        <p:nvGrpSpPr>
          <p:cNvPr id="34821" name="Group 17"/>
          <p:cNvGrpSpPr>
            <a:grpSpLocks/>
          </p:cNvGrpSpPr>
          <p:nvPr/>
        </p:nvGrpSpPr>
        <p:grpSpPr bwMode="auto">
          <a:xfrm>
            <a:off x="4425950" y="1425575"/>
            <a:ext cx="3424238" cy="2605088"/>
            <a:chOff x="3208195" y="1069325"/>
            <a:chExt cx="2569057" cy="1953035"/>
          </a:xfrm>
        </p:grpSpPr>
        <p:pic>
          <p:nvPicPr>
            <p:cNvPr id="34829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1644" y="1069325"/>
              <a:ext cx="2286676" cy="171500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3208195" y="2784330"/>
              <a:ext cx="2569057" cy="2380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67" b="1" dirty="0">
                  <a:latin typeface="Gill Sans MT" panose="020B0502020104020203" pitchFamily="34" charset="0"/>
                  <a:cs typeface="+mn-cs"/>
                </a:rPr>
                <a:t>Immunization Week in Manipur</a:t>
              </a:r>
            </a:p>
          </p:txBody>
        </p:sp>
      </p:grpSp>
      <p:grpSp>
        <p:nvGrpSpPr>
          <p:cNvPr id="34822" name="Group 20"/>
          <p:cNvGrpSpPr>
            <a:grpSpLocks/>
          </p:cNvGrpSpPr>
          <p:nvPr/>
        </p:nvGrpSpPr>
        <p:grpSpPr bwMode="auto">
          <a:xfrm>
            <a:off x="6327775" y="4289425"/>
            <a:ext cx="5265738" cy="2568575"/>
            <a:chOff x="228600" y="3183082"/>
            <a:chExt cx="3950277" cy="1926204"/>
          </a:xfrm>
        </p:grpSpPr>
        <p:pic>
          <p:nvPicPr>
            <p:cNvPr id="34826" name="Picture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72" t="-470"/>
            <a:stretch>
              <a:fillRect/>
            </a:stretch>
          </p:blipFill>
          <p:spPr bwMode="auto">
            <a:xfrm>
              <a:off x="2019041" y="3188276"/>
              <a:ext cx="1831480" cy="168243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827" name="Picture 2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909" y="3183082"/>
              <a:ext cx="1381732" cy="16876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28600" y="4871189"/>
              <a:ext cx="3950277" cy="2380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67" b="1" dirty="0">
                  <a:latin typeface="Gill Sans MT" panose="020B0502020104020203" pitchFamily="34" charset="0"/>
                  <a:cs typeface="+mn-cs"/>
                </a:rPr>
                <a:t>Adolescent Friendly Clubs in Manipur</a:t>
              </a:r>
            </a:p>
          </p:txBody>
        </p:sp>
      </p:grpSp>
      <p:pic>
        <p:nvPicPr>
          <p:cNvPr id="34823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3" y="4027488"/>
            <a:ext cx="4157662" cy="233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0" y="1414463"/>
            <a:ext cx="4179888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itle 1"/>
          <p:cNvSpPr txBox="1">
            <a:spLocks/>
          </p:cNvSpPr>
          <p:nvPr/>
        </p:nvSpPr>
        <p:spPr bwMode="auto">
          <a:xfrm>
            <a:off x="620713" y="-12700"/>
            <a:ext cx="10753725" cy="9032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625" kern="1200">
                <a:solidFill>
                  <a:srgbClr val="002A6C"/>
                </a:solidFill>
                <a:latin typeface="Gill Sans MT" panose="020B0502020104020203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25">
                <a:solidFill>
                  <a:srgbClr val="002A6C"/>
                </a:solidFill>
                <a:latin typeface="Gill Sans MT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3200" b="1" dirty="0"/>
              <a:t>Celebration of Prevention and Promotion Activities </a:t>
            </a:r>
            <a:endParaRPr lang="en-IN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Title 1"/>
          <p:cNvSpPr txBox="1">
            <a:spLocks noGrp="1"/>
          </p:cNvSpPr>
          <p:nvPr>
            <p:ph type="title"/>
          </p:nvPr>
        </p:nvSpPr>
        <p:spPr>
          <a:xfrm>
            <a:off x="4667250" y="5505450"/>
            <a:ext cx="3589338" cy="617538"/>
          </a:xfrm>
        </p:spPr>
        <p:txBody>
          <a:bodyPr lIns="68580" tIns="34290" rIns="68580" bIns="34290" rtlCol="0"/>
          <a:lstStyle/>
          <a:p>
            <a:pPr>
              <a:defRPr/>
            </a:pPr>
            <a:r>
              <a:rPr b="1"/>
              <a:t>Thank  You</a:t>
            </a:r>
          </a:p>
        </p:txBody>
      </p:sp>
      <p:pic>
        <p:nvPicPr>
          <p:cNvPr id="35843" name="Picture 3" descr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50" y="781050"/>
            <a:ext cx="7399338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Picture 5"/>
          <p:cNvGrpSpPr>
            <a:grpSpLocks/>
          </p:cNvGrpSpPr>
          <p:nvPr/>
        </p:nvGrpSpPr>
        <p:grpSpPr bwMode="auto">
          <a:xfrm>
            <a:off x="900113" y="1101725"/>
            <a:ext cx="10612437" cy="5735638"/>
            <a:chOff x="0" y="0"/>
            <a:chExt cx="13004800" cy="6130834"/>
          </a:xfrm>
        </p:grpSpPr>
        <p:sp>
          <p:nvSpPr>
            <p:cNvPr id="36868" name="Rectangle"/>
            <p:cNvSpPr>
              <a:spLocks noChangeArrowheads="1"/>
            </p:cNvSpPr>
            <p:nvPr/>
          </p:nvSpPr>
          <p:spPr bwMode="auto">
            <a:xfrm>
              <a:off x="0" y="0"/>
              <a:ext cx="13004800" cy="6130835"/>
            </a:xfrm>
            <a:prstGeom prst="rect">
              <a:avLst/>
            </a:prstGeom>
            <a:solidFill>
              <a:srgbClr val="8FAA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5717" tIns="25717" rIns="25717" bIns="25717" anchor="ctr"/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pic>
          <p:nvPicPr>
            <p:cNvPr id="36869" name="image1.png" descr="image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004800" cy="6130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3" name="Title 6"/>
          <p:cNvSpPr txBox="1">
            <a:spLocks noGrp="1"/>
          </p:cNvSpPr>
          <p:nvPr>
            <p:ph type="title"/>
          </p:nvPr>
        </p:nvSpPr>
        <p:spPr>
          <a:xfrm>
            <a:off x="1344613" y="0"/>
            <a:ext cx="9420225" cy="1122363"/>
          </a:xfrm>
          <a:solidFill>
            <a:schemeClr val="tx2">
              <a:lumMod val="20000"/>
              <a:lumOff val="80000"/>
            </a:schemeClr>
          </a:solidFill>
        </p:spPr>
        <p:txBody>
          <a:bodyPr lIns="68580" tIns="34290" rIns="68580" bIns="34290" rtlCol="0">
            <a:noAutofit/>
          </a:bodyPr>
          <a:lstStyle/>
          <a:p>
            <a:pPr>
              <a:defRPr/>
            </a:pPr>
            <a:r>
              <a:rPr sz="3200" b="1" dirty="0"/>
              <a:t>NCD App Portal Data as 27th September 2019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CSP Malawi Country Program Review_2015.03.04">
  <a:themeElements>
    <a:clrScheme name="MCSP">
      <a:dk1>
        <a:srgbClr val="000000"/>
      </a:dk1>
      <a:lt1>
        <a:srgbClr val="777777"/>
      </a:lt1>
      <a:dk2>
        <a:srgbClr val="002A6C"/>
      </a:dk2>
      <a:lt2>
        <a:srgbClr val="9DBFE5"/>
      </a:lt2>
      <a:accent1>
        <a:srgbClr val="CA535C"/>
      </a:accent1>
      <a:accent2>
        <a:srgbClr val="FAC684"/>
      </a:accent2>
      <a:accent3>
        <a:srgbClr val="D5B4E4"/>
      </a:accent3>
      <a:accent4>
        <a:srgbClr val="002A6C"/>
      </a:accent4>
      <a:accent5>
        <a:srgbClr val="9DBFE5"/>
      </a:accent5>
      <a:accent6>
        <a:srgbClr val="CA535C"/>
      </a:accent6>
      <a:hlink>
        <a:srgbClr val="777777"/>
      </a:hlink>
      <a:folHlink>
        <a:srgbClr val="FAC6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PS_PowerPoint_Template [Read-Only]" id="{B58D1E27-2DEB-4557-9BF1-41BFB293ADDD}" vid="{2D3C5F4A-FD82-47F1-A5FE-AEF3A3D978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xecutive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2548</TotalTime>
  <Words>1231</Words>
  <Application>Microsoft Office PowerPoint</Application>
  <PresentationFormat>Widescreen</PresentationFormat>
  <Paragraphs>249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Arial Black</vt:lpstr>
      <vt:lpstr>Calibri</vt:lpstr>
      <vt:lpstr>Franklin Gothic Book</vt:lpstr>
      <vt:lpstr>Gill Sans MT</vt:lpstr>
      <vt:lpstr>Times New Roman</vt:lpstr>
      <vt:lpstr>Wingdings</vt:lpstr>
      <vt:lpstr>MCSP Malawi Country Program Review_2015.03.04</vt:lpstr>
      <vt:lpstr>Regional Review on CPHC Guwahati 3rd – 4th October 2019   By:  V. Vumlunmang, IAS Principal Secretary, Manipur</vt:lpstr>
      <vt:lpstr>PowerPoint Presentation</vt:lpstr>
      <vt:lpstr>PowerPoint Presentation</vt:lpstr>
      <vt:lpstr>PowerPoint Presentation</vt:lpstr>
      <vt:lpstr>PowerPoint Presentation</vt:lpstr>
      <vt:lpstr>TRADITIONAL HEALTHY PRACTICE</vt:lpstr>
      <vt:lpstr>Cultural and Traditional Practice</vt:lpstr>
      <vt:lpstr>PowerPoint Presentation</vt:lpstr>
      <vt:lpstr>Demography and HR Ratio:</vt:lpstr>
      <vt:lpstr>PowerPoint Presentation</vt:lpstr>
      <vt:lpstr>Making Communities – a part of HWCs initiative</vt:lpstr>
      <vt:lpstr>PowerPoint Presentation</vt:lpstr>
      <vt:lpstr>Results </vt:lpstr>
      <vt:lpstr>Home Based Care of Palliative Services under HWCs</vt:lpstr>
      <vt:lpstr>PowerPoint Presentation</vt:lpstr>
      <vt:lpstr>TRAINING &amp; DISSEMINATION  </vt:lpstr>
      <vt:lpstr>District Wise HWC  having home based palliative care</vt:lpstr>
      <vt:lpstr>Process for Home Based Palliative Care</vt:lpstr>
      <vt:lpstr>DISTRICT WISE Patient  (NEW &amp;OLD)</vt:lpstr>
      <vt:lpstr>At a Glance -  Palliative care</vt:lpstr>
      <vt:lpstr>Active Enrollment in GoI NCD Dashboard  Manipur (till August 2019)</vt:lpstr>
      <vt:lpstr>PowerPoint Presentation</vt:lpstr>
      <vt:lpstr>PowerPoint Presentation</vt:lpstr>
      <vt:lpstr>PowerPoint Presentation</vt:lpstr>
      <vt:lpstr>Thank  You</vt:lpstr>
      <vt:lpstr>NCD App Portal Data as 27th September 2019</vt:lpstr>
    </vt:vector>
  </TitlesOfParts>
  <Company>Johns Hopkins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Operationalization of Health and Wellness Centres (HWCs)  Broad areas of action</dc:title>
  <dc:creator>Admin1</dc:creator>
  <cp:lastModifiedBy>Admin1</cp:lastModifiedBy>
  <cp:revision>803</cp:revision>
  <cp:lastPrinted>2019-09-30T06:27:09Z</cp:lastPrinted>
  <dcterms:created xsi:type="dcterms:W3CDTF">2018-05-09T05:39:40Z</dcterms:created>
  <dcterms:modified xsi:type="dcterms:W3CDTF">2019-10-03T03:51:22Z</dcterms:modified>
</cp:coreProperties>
</file>