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Lst>
  <p:notesMasterIdLst>
    <p:notesMasterId r:id="rId39"/>
  </p:notesMasterIdLst>
  <p:sldIdLst>
    <p:sldId id="663" r:id="rId3"/>
    <p:sldId id="333" r:id="rId4"/>
    <p:sldId id="897" r:id="rId5"/>
    <p:sldId id="909" r:id="rId6"/>
    <p:sldId id="357" r:id="rId7"/>
    <p:sldId id="374" r:id="rId8"/>
    <p:sldId id="885" r:id="rId9"/>
    <p:sldId id="886" r:id="rId10"/>
    <p:sldId id="900" r:id="rId11"/>
    <p:sldId id="898" r:id="rId12"/>
    <p:sldId id="899" r:id="rId13"/>
    <p:sldId id="901" r:id="rId14"/>
    <p:sldId id="902" r:id="rId15"/>
    <p:sldId id="903" r:id="rId16"/>
    <p:sldId id="904" r:id="rId17"/>
    <p:sldId id="905" r:id="rId18"/>
    <p:sldId id="880" r:id="rId19"/>
    <p:sldId id="883" r:id="rId20"/>
    <p:sldId id="358" r:id="rId21"/>
    <p:sldId id="888" r:id="rId22"/>
    <p:sldId id="906" r:id="rId23"/>
    <p:sldId id="889" r:id="rId24"/>
    <p:sldId id="364" r:id="rId25"/>
    <p:sldId id="907" r:id="rId26"/>
    <p:sldId id="908" r:id="rId27"/>
    <p:sldId id="829" r:id="rId28"/>
    <p:sldId id="355" r:id="rId29"/>
    <p:sldId id="882" r:id="rId30"/>
    <p:sldId id="348" r:id="rId31"/>
    <p:sldId id="349" r:id="rId32"/>
    <p:sldId id="350" r:id="rId33"/>
    <p:sldId id="351" r:id="rId34"/>
    <p:sldId id="894" r:id="rId35"/>
    <p:sldId id="895" r:id="rId36"/>
    <p:sldId id="260" r:id="rId37"/>
    <p:sldId id="884"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459"/>
    <p:restoredTop sz="94663"/>
  </p:normalViewPr>
  <p:slideViewPr>
    <p:cSldViewPr snapToGrid="0" snapToObjects="1">
      <p:cViewPr>
        <p:scale>
          <a:sx n="93" d="100"/>
          <a:sy n="93" d="100"/>
        </p:scale>
        <p:origin x="1452"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64A5AFF-49D0-5C47-AF4C-06B1B130C087}" type="doc">
      <dgm:prSet loTypeId="urn:microsoft.com/office/officeart/2009/3/layout/PieProcess" loCatId="" qsTypeId="urn:microsoft.com/office/officeart/2005/8/quickstyle/simple1" qsCatId="simple" csTypeId="urn:microsoft.com/office/officeart/2005/8/colors/colorful3" csCatId="colorful" phldr="1"/>
      <dgm:spPr/>
      <dgm:t>
        <a:bodyPr/>
        <a:lstStyle/>
        <a:p>
          <a:endParaRPr lang="en-US"/>
        </a:p>
      </dgm:t>
    </dgm:pt>
    <dgm:pt modelId="{2D6C4456-A196-9B47-8910-F9D635B5194F}">
      <dgm:prSet phldrT="[Text]"/>
      <dgm:spPr/>
      <dgm:t>
        <a:bodyPr/>
        <a:lstStyle/>
        <a:p>
          <a:pPr algn="ctr"/>
          <a:r>
            <a:rPr lang="en-US" dirty="0"/>
            <a:t>Preventive and Promotive</a:t>
          </a:r>
        </a:p>
      </dgm:t>
    </dgm:pt>
    <dgm:pt modelId="{E19F9A12-2D3B-0146-BC2B-517C7CD1E7C0}" type="parTrans" cxnId="{F92388B2-E498-D840-8A6B-BB0F58C15933}">
      <dgm:prSet/>
      <dgm:spPr/>
      <dgm:t>
        <a:bodyPr/>
        <a:lstStyle/>
        <a:p>
          <a:endParaRPr lang="en-US"/>
        </a:p>
      </dgm:t>
    </dgm:pt>
    <dgm:pt modelId="{7E8249CD-8718-664D-9208-F4D09D0DE475}" type="sibTrans" cxnId="{F92388B2-E498-D840-8A6B-BB0F58C15933}">
      <dgm:prSet/>
      <dgm:spPr/>
      <dgm:t>
        <a:bodyPr/>
        <a:lstStyle/>
        <a:p>
          <a:endParaRPr lang="en-US"/>
        </a:p>
      </dgm:t>
    </dgm:pt>
    <dgm:pt modelId="{D52B1C3A-D3CA-BB43-96A7-EB60E6F8C023}">
      <dgm:prSet phldrT="[Text]" custT="1"/>
      <dgm:spPr/>
      <dgm:t>
        <a:bodyPr/>
        <a:lstStyle/>
        <a:p>
          <a:r>
            <a:rPr lang="en-US" sz="3200" b="1" dirty="0"/>
            <a:t>Comprehensive Primary Health Care</a:t>
          </a:r>
          <a:r>
            <a:rPr lang="en-US" sz="3200" dirty="0"/>
            <a:t> – </a:t>
          </a:r>
          <a:r>
            <a:rPr lang="en-US" sz="2000" b="1" dirty="0"/>
            <a:t>Oral, Mental, Geriatric etc</a:t>
          </a:r>
          <a:r>
            <a:rPr lang="en-US" sz="3200" dirty="0"/>
            <a:t>.</a:t>
          </a:r>
        </a:p>
      </dgm:t>
    </dgm:pt>
    <dgm:pt modelId="{6355B83F-F5A5-7544-A134-4698431A848B}" type="parTrans" cxnId="{09D5A97E-65A3-5447-B196-15FC53B2939B}">
      <dgm:prSet/>
      <dgm:spPr/>
      <dgm:t>
        <a:bodyPr/>
        <a:lstStyle/>
        <a:p>
          <a:endParaRPr lang="en-US"/>
        </a:p>
      </dgm:t>
    </dgm:pt>
    <dgm:pt modelId="{762982B9-A75F-BC41-B517-663E9DE19938}" type="sibTrans" cxnId="{09D5A97E-65A3-5447-B196-15FC53B2939B}">
      <dgm:prSet/>
      <dgm:spPr/>
      <dgm:t>
        <a:bodyPr/>
        <a:lstStyle/>
        <a:p>
          <a:endParaRPr lang="en-US"/>
        </a:p>
      </dgm:t>
    </dgm:pt>
    <dgm:pt modelId="{1E55A148-91ED-0441-9297-CF4D28918B59}">
      <dgm:prSet phldrT="[Text]" custT="1">
        <dgm:style>
          <a:lnRef idx="2">
            <a:schemeClr val="accent1"/>
          </a:lnRef>
          <a:fillRef idx="1">
            <a:schemeClr val="lt1"/>
          </a:fillRef>
          <a:effectRef idx="0">
            <a:schemeClr val="accent1"/>
          </a:effectRef>
          <a:fontRef idx="minor">
            <a:schemeClr val="dk1"/>
          </a:fontRef>
        </dgm:style>
      </dgm:prSet>
      <dgm:spPr>
        <a:ln w="28575">
          <a:solidFill>
            <a:srgbClr val="FFC000"/>
          </a:solidFill>
        </a:ln>
      </dgm:spPr>
      <dgm:t>
        <a:bodyPr/>
        <a:lstStyle/>
        <a:p>
          <a:pPr algn="ctr"/>
          <a:r>
            <a:rPr lang="en-US" sz="2800" dirty="0"/>
            <a:t>Moving</a:t>
          </a:r>
          <a:r>
            <a:rPr lang="en-US" sz="2800" baseline="0" dirty="0"/>
            <a:t> towards Universal Health Coverage</a:t>
          </a:r>
          <a:endParaRPr lang="en-US" sz="2800" dirty="0"/>
        </a:p>
      </dgm:t>
    </dgm:pt>
    <dgm:pt modelId="{173A91A3-4571-1E46-9FAA-012FAA8658DC}" type="parTrans" cxnId="{8902E0D4-8C01-F947-8079-C89DB19EC132}">
      <dgm:prSet/>
      <dgm:spPr/>
      <dgm:t>
        <a:bodyPr/>
        <a:lstStyle/>
        <a:p>
          <a:endParaRPr lang="en-US"/>
        </a:p>
      </dgm:t>
    </dgm:pt>
    <dgm:pt modelId="{99685F18-B2C0-314C-88C6-CAB39AF56386}" type="sibTrans" cxnId="{8902E0D4-8C01-F947-8079-C89DB19EC132}">
      <dgm:prSet/>
      <dgm:spPr/>
      <dgm:t>
        <a:bodyPr/>
        <a:lstStyle/>
        <a:p>
          <a:endParaRPr lang="en-US"/>
        </a:p>
      </dgm:t>
    </dgm:pt>
    <dgm:pt modelId="{EDE0F85D-67AD-EE45-8927-CF71F488C71D}">
      <dgm:prSet phldrT="[Text]"/>
      <dgm:spPr/>
      <dgm:t>
        <a:bodyPr/>
        <a:lstStyle/>
        <a:p>
          <a:pPr algn="ctr"/>
          <a:r>
            <a:rPr lang="en-US" dirty="0"/>
            <a:t>RMNCHA+N</a:t>
          </a:r>
        </a:p>
      </dgm:t>
    </dgm:pt>
    <dgm:pt modelId="{4984DF1F-B082-0C42-B418-FBADC17E716E}" type="parTrans" cxnId="{221379CF-4B49-BB44-A168-E367BBBAE045}">
      <dgm:prSet/>
      <dgm:spPr/>
      <dgm:t>
        <a:bodyPr/>
        <a:lstStyle/>
        <a:p>
          <a:endParaRPr lang="en-US"/>
        </a:p>
      </dgm:t>
    </dgm:pt>
    <dgm:pt modelId="{C0ECDD06-B922-FA4D-9EFA-C96693F29192}" type="sibTrans" cxnId="{221379CF-4B49-BB44-A168-E367BBBAE045}">
      <dgm:prSet/>
      <dgm:spPr/>
      <dgm:t>
        <a:bodyPr/>
        <a:lstStyle/>
        <a:p>
          <a:endParaRPr lang="en-US"/>
        </a:p>
      </dgm:t>
    </dgm:pt>
    <dgm:pt modelId="{A315B540-CE40-0F4A-AC86-2843C42EE6B5}">
      <dgm:prSet phldrT="[Text]"/>
      <dgm:spPr/>
      <dgm:t>
        <a:bodyPr/>
        <a:lstStyle/>
        <a:p>
          <a:pPr algn="ctr"/>
          <a:r>
            <a:rPr lang="en-US" dirty="0"/>
            <a:t>Communicable Diseases</a:t>
          </a:r>
        </a:p>
      </dgm:t>
    </dgm:pt>
    <dgm:pt modelId="{FDBCE70A-DE19-8848-BEB9-15ED736ABD31}" type="parTrans" cxnId="{7D28DC52-69F9-8140-B6DB-E5C72267D041}">
      <dgm:prSet/>
      <dgm:spPr/>
      <dgm:t>
        <a:bodyPr/>
        <a:lstStyle/>
        <a:p>
          <a:endParaRPr lang="en-US"/>
        </a:p>
      </dgm:t>
    </dgm:pt>
    <dgm:pt modelId="{2E256470-D5AB-8748-8484-72DD1ABC138D}" type="sibTrans" cxnId="{7D28DC52-69F9-8140-B6DB-E5C72267D041}">
      <dgm:prSet/>
      <dgm:spPr/>
      <dgm:t>
        <a:bodyPr/>
        <a:lstStyle/>
        <a:p>
          <a:endParaRPr lang="en-US"/>
        </a:p>
      </dgm:t>
    </dgm:pt>
    <dgm:pt modelId="{7F156C5A-8535-174B-9D48-5D833BF1EA0B}">
      <dgm:prSet phldrT="[Text]"/>
      <dgm:spPr/>
      <dgm:t>
        <a:bodyPr/>
        <a:lstStyle/>
        <a:p>
          <a:pPr algn="ctr"/>
          <a:r>
            <a:rPr lang="en-US" dirty="0"/>
            <a:t>Non Communicable Diseases</a:t>
          </a:r>
        </a:p>
      </dgm:t>
    </dgm:pt>
    <dgm:pt modelId="{4B40B5EA-A3BC-B643-A0FE-2A2234FDDD21}" type="parTrans" cxnId="{B7740026-8B9A-2C44-A163-21DD7F0CB104}">
      <dgm:prSet/>
      <dgm:spPr/>
      <dgm:t>
        <a:bodyPr/>
        <a:lstStyle/>
        <a:p>
          <a:endParaRPr lang="en-US"/>
        </a:p>
      </dgm:t>
    </dgm:pt>
    <dgm:pt modelId="{24F191EF-1250-8245-A5F5-71F177A65238}" type="sibTrans" cxnId="{B7740026-8B9A-2C44-A163-21DD7F0CB104}">
      <dgm:prSet/>
      <dgm:spPr/>
      <dgm:t>
        <a:bodyPr/>
        <a:lstStyle/>
        <a:p>
          <a:endParaRPr lang="en-US"/>
        </a:p>
      </dgm:t>
    </dgm:pt>
    <dgm:pt modelId="{3CB7469B-F1DB-D246-B854-9A08F1FBE54A}" type="pres">
      <dgm:prSet presAssocID="{564A5AFF-49D0-5C47-AF4C-06B1B130C087}" presName="Name0" presStyleCnt="0">
        <dgm:presLayoutVars>
          <dgm:chMax val="7"/>
          <dgm:chPref val="7"/>
          <dgm:dir/>
          <dgm:animOne val="branch"/>
          <dgm:animLvl val="lvl"/>
        </dgm:presLayoutVars>
      </dgm:prSet>
      <dgm:spPr/>
      <dgm:t>
        <a:bodyPr/>
        <a:lstStyle/>
        <a:p>
          <a:endParaRPr lang="en-GB"/>
        </a:p>
      </dgm:t>
    </dgm:pt>
    <dgm:pt modelId="{2944B184-592C-E547-86B1-D77556D36239}" type="pres">
      <dgm:prSet presAssocID="{EDE0F85D-67AD-EE45-8927-CF71F488C71D}" presName="ParentComposite" presStyleCnt="0"/>
      <dgm:spPr/>
    </dgm:pt>
    <dgm:pt modelId="{0090837A-5A5D-7C42-B9BD-FDBF944FAB43}" type="pres">
      <dgm:prSet presAssocID="{EDE0F85D-67AD-EE45-8927-CF71F488C71D}" presName="Chord" presStyleLbl="bgShp" presStyleIdx="0" presStyleCnt="5"/>
      <dgm:spPr>
        <a:ln w="19050">
          <a:solidFill>
            <a:schemeClr val="tx1"/>
          </a:solidFill>
          <a:prstDash val="solid"/>
        </a:ln>
      </dgm:spPr>
    </dgm:pt>
    <dgm:pt modelId="{25B7298D-D31B-5D4E-8AC9-1CE6C16F1A2E}" type="pres">
      <dgm:prSet presAssocID="{EDE0F85D-67AD-EE45-8927-CF71F488C71D}" presName="Pie" presStyleLbl="alignNode1" presStyleIdx="0" presStyleCnt="5"/>
      <dgm:spPr>
        <a:ln w="28575">
          <a:prstDash val="dashDot"/>
        </a:ln>
      </dgm:spPr>
    </dgm:pt>
    <dgm:pt modelId="{B1A6302F-D92E-5841-BDDC-78497782F11E}" type="pres">
      <dgm:prSet presAssocID="{EDE0F85D-67AD-EE45-8927-CF71F488C71D}" presName="Parent" presStyleLbl="revTx" presStyleIdx="0" presStyleCnt="6" custScaleX="125765">
        <dgm:presLayoutVars>
          <dgm:chMax val="1"/>
          <dgm:chPref val="1"/>
          <dgm:bulletEnabled val="1"/>
        </dgm:presLayoutVars>
      </dgm:prSet>
      <dgm:spPr/>
      <dgm:t>
        <a:bodyPr/>
        <a:lstStyle/>
        <a:p>
          <a:endParaRPr lang="en-GB"/>
        </a:p>
      </dgm:t>
    </dgm:pt>
    <dgm:pt modelId="{85BE3032-0798-CC43-8A93-518ED7035013}" type="pres">
      <dgm:prSet presAssocID="{A315B540-CE40-0F4A-AC86-2843C42EE6B5}" presName="ParentComposite" presStyleCnt="0"/>
      <dgm:spPr/>
    </dgm:pt>
    <dgm:pt modelId="{2685AEE3-E57E-1544-9FDD-867AC7BE1B32}" type="pres">
      <dgm:prSet presAssocID="{A315B540-CE40-0F4A-AC86-2843C42EE6B5}" presName="Chord" presStyleLbl="bgShp" presStyleIdx="1" presStyleCnt="5"/>
      <dgm:spPr>
        <a:ln w="19050">
          <a:solidFill>
            <a:schemeClr val="tx1"/>
          </a:solidFill>
          <a:prstDash val="solid"/>
        </a:ln>
      </dgm:spPr>
    </dgm:pt>
    <dgm:pt modelId="{4FE118C3-E896-4C4A-8579-C474FE13A586}" type="pres">
      <dgm:prSet presAssocID="{A315B540-CE40-0F4A-AC86-2843C42EE6B5}" presName="Pie" presStyleLbl="alignNode1" presStyleIdx="1" presStyleCnt="5"/>
      <dgm:spPr>
        <a:ln w="28575">
          <a:solidFill>
            <a:schemeClr val="tx1"/>
          </a:solidFill>
          <a:prstDash val="dashDot"/>
        </a:ln>
      </dgm:spPr>
    </dgm:pt>
    <dgm:pt modelId="{8B2CFD74-C581-EC40-8625-81EC0A3B84C8}" type="pres">
      <dgm:prSet presAssocID="{A315B540-CE40-0F4A-AC86-2843C42EE6B5}" presName="Parent" presStyleLbl="revTx" presStyleIdx="1" presStyleCnt="6" custScaleX="80083">
        <dgm:presLayoutVars>
          <dgm:chMax val="1"/>
          <dgm:chPref val="1"/>
          <dgm:bulletEnabled val="1"/>
        </dgm:presLayoutVars>
      </dgm:prSet>
      <dgm:spPr/>
      <dgm:t>
        <a:bodyPr/>
        <a:lstStyle/>
        <a:p>
          <a:endParaRPr lang="en-GB"/>
        </a:p>
      </dgm:t>
    </dgm:pt>
    <dgm:pt modelId="{13FD58F2-8E81-A449-9218-A4AF5145B338}" type="pres">
      <dgm:prSet presAssocID="{7F156C5A-8535-174B-9D48-5D833BF1EA0B}" presName="ParentComposite" presStyleCnt="0"/>
      <dgm:spPr/>
    </dgm:pt>
    <dgm:pt modelId="{4EF821D2-A1C3-8947-B2FF-F71E656B5060}" type="pres">
      <dgm:prSet presAssocID="{7F156C5A-8535-174B-9D48-5D833BF1EA0B}" presName="Chord" presStyleLbl="bgShp" presStyleIdx="2" presStyleCnt="5"/>
      <dgm:spPr>
        <a:ln w="19050">
          <a:solidFill>
            <a:schemeClr val="tx1"/>
          </a:solidFill>
          <a:prstDash val="solid"/>
        </a:ln>
      </dgm:spPr>
    </dgm:pt>
    <dgm:pt modelId="{5430E8FE-A51D-BF4D-9397-B87BF9848188}" type="pres">
      <dgm:prSet presAssocID="{7F156C5A-8535-174B-9D48-5D833BF1EA0B}" presName="Pie" presStyleLbl="alignNode1" presStyleIdx="2" presStyleCnt="5"/>
      <dgm:spPr>
        <a:ln w="28575">
          <a:solidFill>
            <a:schemeClr val="tx1"/>
          </a:solidFill>
          <a:prstDash val="dashDot"/>
        </a:ln>
      </dgm:spPr>
    </dgm:pt>
    <dgm:pt modelId="{A345BD93-48B0-7D4F-A9E6-D612CE3E43B9}" type="pres">
      <dgm:prSet presAssocID="{7F156C5A-8535-174B-9D48-5D833BF1EA0B}" presName="Parent" presStyleLbl="revTx" presStyleIdx="2" presStyleCnt="6" custScaleX="134506">
        <dgm:presLayoutVars>
          <dgm:chMax val="1"/>
          <dgm:chPref val="1"/>
          <dgm:bulletEnabled val="1"/>
        </dgm:presLayoutVars>
      </dgm:prSet>
      <dgm:spPr/>
      <dgm:t>
        <a:bodyPr/>
        <a:lstStyle/>
        <a:p>
          <a:endParaRPr lang="en-GB"/>
        </a:p>
      </dgm:t>
    </dgm:pt>
    <dgm:pt modelId="{C5D5C8AA-921A-534D-B662-DB3EA76EC432}" type="pres">
      <dgm:prSet presAssocID="{2D6C4456-A196-9B47-8910-F9D635B5194F}" presName="ParentComposite" presStyleCnt="0"/>
      <dgm:spPr/>
    </dgm:pt>
    <dgm:pt modelId="{2CF3AEB0-A44B-7A46-ABE8-54A505B60A92}" type="pres">
      <dgm:prSet presAssocID="{2D6C4456-A196-9B47-8910-F9D635B5194F}" presName="Chord" presStyleLbl="bgShp" presStyleIdx="3" presStyleCnt="5"/>
      <dgm:spPr>
        <a:ln w="19050">
          <a:solidFill>
            <a:schemeClr val="tx1"/>
          </a:solidFill>
          <a:prstDash val="solid"/>
        </a:ln>
      </dgm:spPr>
    </dgm:pt>
    <dgm:pt modelId="{C9DC0BA6-C7AB-0448-80A2-D9F414EB6487}" type="pres">
      <dgm:prSet presAssocID="{2D6C4456-A196-9B47-8910-F9D635B5194F}" presName="Pie" presStyleLbl="alignNode1" presStyleIdx="3" presStyleCnt="5"/>
      <dgm:spPr>
        <a:ln w="28575">
          <a:solidFill>
            <a:schemeClr val="tx1"/>
          </a:solidFill>
          <a:prstDash val="dashDot"/>
        </a:ln>
      </dgm:spPr>
    </dgm:pt>
    <dgm:pt modelId="{36679C03-DAE3-D747-B36D-3FE11F478636}" type="pres">
      <dgm:prSet presAssocID="{2D6C4456-A196-9B47-8910-F9D635B5194F}" presName="Parent" presStyleLbl="revTx" presStyleIdx="3" presStyleCnt="6" custScaleX="135183">
        <dgm:presLayoutVars>
          <dgm:chMax val="1"/>
          <dgm:chPref val="1"/>
          <dgm:bulletEnabled val="1"/>
        </dgm:presLayoutVars>
      </dgm:prSet>
      <dgm:spPr/>
      <dgm:t>
        <a:bodyPr/>
        <a:lstStyle/>
        <a:p>
          <a:endParaRPr lang="en-GB"/>
        </a:p>
      </dgm:t>
    </dgm:pt>
    <dgm:pt modelId="{6F5120AC-ED45-274B-8A26-E0F98E6F852C}" type="pres">
      <dgm:prSet presAssocID="{D52B1C3A-D3CA-BB43-96A7-EB60E6F8C023}" presName="ParentComposite" presStyleCnt="0"/>
      <dgm:spPr/>
    </dgm:pt>
    <dgm:pt modelId="{51C0695E-49C8-3C4B-A587-E92C38043EA9}" type="pres">
      <dgm:prSet presAssocID="{D52B1C3A-D3CA-BB43-96A7-EB60E6F8C023}" presName="Chord" presStyleLbl="bgShp" presStyleIdx="4" presStyleCnt="5"/>
      <dgm:spPr>
        <a:ln w="19050">
          <a:solidFill>
            <a:schemeClr val="tx1"/>
          </a:solidFill>
          <a:prstDash val="solid"/>
        </a:ln>
      </dgm:spPr>
    </dgm:pt>
    <dgm:pt modelId="{BC78697B-7B22-9D45-9910-B9980CF286D1}" type="pres">
      <dgm:prSet presAssocID="{D52B1C3A-D3CA-BB43-96A7-EB60E6F8C023}" presName="Pie" presStyleLbl="alignNode1" presStyleIdx="4" presStyleCnt="5"/>
      <dgm:spPr>
        <a:ln w="28575">
          <a:prstDash val="dashDot"/>
        </a:ln>
      </dgm:spPr>
    </dgm:pt>
    <dgm:pt modelId="{D7E47C25-BCCF-B344-BDB2-5342AE498603}" type="pres">
      <dgm:prSet presAssocID="{D52B1C3A-D3CA-BB43-96A7-EB60E6F8C023}" presName="Parent" presStyleLbl="revTx" presStyleIdx="4" presStyleCnt="6" custScaleX="232974" custLinFactNeighborX="9577" custLinFactNeighborY="306">
        <dgm:presLayoutVars>
          <dgm:chMax val="1"/>
          <dgm:chPref val="1"/>
          <dgm:bulletEnabled val="1"/>
        </dgm:presLayoutVars>
      </dgm:prSet>
      <dgm:spPr/>
      <dgm:t>
        <a:bodyPr/>
        <a:lstStyle/>
        <a:p>
          <a:endParaRPr lang="en-GB"/>
        </a:p>
      </dgm:t>
    </dgm:pt>
    <dgm:pt modelId="{D9D217FD-943E-A144-A8C8-933F183C14F1}" type="pres">
      <dgm:prSet presAssocID="{99685F18-B2C0-314C-88C6-CAB39AF56386}" presName="negSibTrans" presStyleCnt="0"/>
      <dgm:spPr/>
    </dgm:pt>
    <dgm:pt modelId="{12FC303D-1F51-4447-9E06-B1F18BE9985F}" type="pres">
      <dgm:prSet presAssocID="{D52B1C3A-D3CA-BB43-96A7-EB60E6F8C023}" presName="composite" presStyleCnt="0"/>
      <dgm:spPr/>
    </dgm:pt>
    <dgm:pt modelId="{8E8EBDE7-72F4-3F4D-9B55-38B6032792DD}" type="pres">
      <dgm:prSet presAssocID="{D52B1C3A-D3CA-BB43-96A7-EB60E6F8C023}" presName="Child" presStyleLbl="revTx" presStyleIdx="5" presStyleCnt="6" custAng="10800000" custFlipVert="1" custScaleX="122383" custScaleY="27302" custLinFactNeighborX="40433" custLinFactNeighborY="-6498">
        <dgm:presLayoutVars>
          <dgm:chMax val="0"/>
          <dgm:chPref val="0"/>
          <dgm:bulletEnabled val="1"/>
        </dgm:presLayoutVars>
      </dgm:prSet>
      <dgm:spPr/>
      <dgm:t>
        <a:bodyPr/>
        <a:lstStyle/>
        <a:p>
          <a:endParaRPr lang="en-GB"/>
        </a:p>
      </dgm:t>
    </dgm:pt>
  </dgm:ptLst>
  <dgm:cxnLst>
    <dgm:cxn modelId="{7D28DC52-69F9-8140-B6DB-E5C72267D041}" srcId="{564A5AFF-49D0-5C47-AF4C-06B1B130C087}" destId="{A315B540-CE40-0F4A-AC86-2843C42EE6B5}" srcOrd="1" destOrd="0" parTransId="{FDBCE70A-DE19-8848-BEB9-15ED736ABD31}" sibTransId="{2E256470-D5AB-8748-8484-72DD1ABC138D}"/>
    <dgm:cxn modelId="{9219EFDD-0E38-654E-BC1A-13A4621F0B90}" type="presOf" srcId="{A315B540-CE40-0F4A-AC86-2843C42EE6B5}" destId="{8B2CFD74-C581-EC40-8625-81EC0A3B84C8}" srcOrd="0" destOrd="0" presId="urn:microsoft.com/office/officeart/2009/3/layout/PieProcess"/>
    <dgm:cxn modelId="{09D5A97E-65A3-5447-B196-15FC53B2939B}" srcId="{564A5AFF-49D0-5C47-AF4C-06B1B130C087}" destId="{D52B1C3A-D3CA-BB43-96A7-EB60E6F8C023}" srcOrd="4" destOrd="0" parTransId="{6355B83F-F5A5-7544-A134-4698431A848B}" sibTransId="{762982B9-A75F-BC41-B517-663E9DE19938}"/>
    <dgm:cxn modelId="{8902E0D4-8C01-F947-8079-C89DB19EC132}" srcId="{D52B1C3A-D3CA-BB43-96A7-EB60E6F8C023}" destId="{1E55A148-91ED-0441-9297-CF4D28918B59}" srcOrd="0" destOrd="0" parTransId="{173A91A3-4571-1E46-9FAA-012FAA8658DC}" sibTransId="{99685F18-B2C0-314C-88C6-CAB39AF56386}"/>
    <dgm:cxn modelId="{00C08471-72D6-884D-805E-B428EE4B0EF1}" type="presOf" srcId="{EDE0F85D-67AD-EE45-8927-CF71F488C71D}" destId="{B1A6302F-D92E-5841-BDDC-78497782F11E}" srcOrd="0" destOrd="0" presId="urn:microsoft.com/office/officeart/2009/3/layout/PieProcess"/>
    <dgm:cxn modelId="{66EC071F-6A33-354E-9457-A5D4B801975C}" type="presOf" srcId="{1E55A148-91ED-0441-9297-CF4D28918B59}" destId="{8E8EBDE7-72F4-3F4D-9B55-38B6032792DD}" srcOrd="0" destOrd="0" presId="urn:microsoft.com/office/officeart/2009/3/layout/PieProcess"/>
    <dgm:cxn modelId="{BE04BBE0-59DD-9F46-A807-ED9AB184A518}" type="presOf" srcId="{2D6C4456-A196-9B47-8910-F9D635B5194F}" destId="{36679C03-DAE3-D747-B36D-3FE11F478636}" srcOrd="0" destOrd="0" presId="urn:microsoft.com/office/officeart/2009/3/layout/PieProcess"/>
    <dgm:cxn modelId="{AEE822FE-1FCE-9949-9691-34102A3D0FFE}" type="presOf" srcId="{7F156C5A-8535-174B-9D48-5D833BF1EA0B}" destId="{A345BD93-48B0-7D4F-A9E6-D612CE3E43B9}" srcOrd="0" destOrd="0" presId="urn:microsoft.com/office/officeart/2009/3/layout/PieProcess"/>
    <dgm:cxn modelId="{221379CF-4B49-BB44-A168-E367BBBAE045}" srcId="{564A5AFF-49D0-5C47-AF4C-06B1B130C087}" destId="{EDE0F85D-67AD-EE45-8927-CF71F488C71D}" srcOrd="0" destOrd="0" parTransId="{4984DF1F-B082-0C42-B418-FBADC17E716E}" sibTransId="{C0ECDD06-B922-FA4D-9EFA-C96693F29192}"/>
    <dgm:cxn modelId="{B7740026-8B9A-2C44-A163-21DD7F0CB104}" srcId="{564A5AFF-49D0-5C47-AF4C-06B1B130C087}" destId="{7F156C5A-8535-174B-9D48-5D833BF1EA0B}" srcOrd="2" destOrd="0" parTransId="{4B40B5EA-A3BC-B643-A0FE-2A2234FDDD21}" sibTransId="{24F191EF-1250-8245-A5F5-71F177A65238}"/>
    <dgm:cxn modelId="{E1FC3CD1-B1F4-694E-B39D-BD12837B376A}" type="presOf" srcId="{D52B1C3A-D3CA-BB43-96A7-EB60E6F8C023}" destId="{D7E47C25-BCCF-B344-BDB2-5342AE498603}" srcOrd="0" destOrd="0" presId="urn:microsoft.com/office/officeart/2009/3/layout/PieProcess"/>
    <dgm:cxn modelId="{F92388B2-E498-D840-8A6B-BB0F58C15933}" srcId="{564A5AFF-49D0-5C47-AF4C-06B1B130C087}" destId="{2D6C4456-A196-9B47-8910-F9D635B5194F}" srcOrd="3" destOrd="0" parTransId="{E19F9A12-2D3B-0146-BC2B-517C7CD1E7C0}" sibTransId="{7E8249CD-8718-664D-9208-F4D09D0DE475}"/>
    <dgm:cxn modelId="{4F39C5BD-F4F3-9A4E-A0A0-D3DD92655D15}" type="presOf" srcId="{564A5AFF-49D0-5C47-AF4C-06B1B130C087}" destId="{3CB7469B-F1DB-D246-B854-9A08F1FBE54A}" srcOrd="0" destOrd="0" presId="urn:microsoft.com/office/officeart/2009/3/layout/PieProcess"/>
    <dgm:cxn modelId="{C46BAE2F-E239-604B-8DE2-3514863DF3AF}" type="presParOf" srcId="{3CB7469B-F1DB-D246-B854-9A08F1FBE54A}" destId="{2944B184-592C-E547-86B1-D77556D36239}" srcOrd="0" destOrd="0" presId="urn:microsoft.com/office/officeart/2009/3/layout/PieProcess"/>
    <dgm:cxn modelId="{8137C2DE-E369-FA4E-8E28-5C6DD3AD4C26}" type="presParOf" srcId="{2944B184-592C-E547-86B1-D77556D36239}" destId="{0090837A-5A5D-7C42-B9BD-FDBF944FAB43}" srcOrd="0" destOrd="0" presId="urn:microsoft.com/office/officeart/2009/3/layout/PieProcess"/>
    <dgm:cxn modelId="{93578126-AF16-D542-A362-2BA21DD5EFE3}" type="presParOf" srcId="{2944B184-592C-E547-86B1-D77556D36239}" destId="{25B7298D-D31B-5D4E-8AC9-1CE6C16F1A2E}" srcOrd="1" destOrd="0" presId="urn:microsoft.com/office/officeart/2009/3/layout/PieProcess"/>
    <dgm:cxn modelId="{11CDC75E-4ACF-C847-8A3B-5E726D6899F7}" type="presParOf" srcId="{2944B184-592C-E547-86B1-D77556D36239}" destId="{B1A6302F-D92E-5841-BDDC-78497782F11E}" srcOrd="2" destOrd="0" presId="urn:microsoft.com/office/officeart/2009/3/layout/PieProcess"/>
    <dgm:cxn modelId="{78F04F33-5D1C-1F4F-A641-FE06B8A12DEB}" type="presParOf" srcId="{3CB7469B-F1DB-D246-B854-9A08F1FBE54A}" destId="{85BE3032-0798-CC43-8A93-518ED7035013}" srcOrd="1" destOrd="0" presId="urn:microsoft.com/office/officeart/2009/3/layout/PieProcess"/>
    <dgm:cxn modelId="{C8133FB6-BF5C-BE4A-91E8-BF1B8C250106}" type="presParOf" srcId="{85BE3032-0798-CC43-8A93-518ED7035013}" destId="{2685AEE3-E57E-1544-9FDD-867AC7BE1B32}" srcOrd="0" destOrd="0" presId="urn:microsoft.com/office/officeart/2009/3/layout/PieProcess"/>
    <dgm:cxn modelId="{1DC0B878-924D-6041-AAA1-116CC7D9D2D2}" type="presParOf" srcId="{85BE3032-0798-CC43-8A93-518ED7035013}" destId="{4FE118C3-E896-4C4A-8579-C474FE13A586}" srcOrd="1" destOrd="0" presId="urn:microsoft.com/office/officeart/2009/3/layout/PieProcess"/>
    <dgm:cxn modelId="{B57F069A-F587-9940-9B29-F17CF1EFF8D6}" type="presParOf" srcId="{85BE3032-0798-CC43-8A93-518ED7035013}" destId="{8B2CFD74-C581-EC40-8625-81EC0A3B84C8}" srcOrd="2" destOrd="0" presId="urn:microsoft.com/office/officeart/2009/3/layout/PieProcess"/>
    <dgm:cxn modelId="{5684E309-9419-7F48-B07C-1D96326FA974}" type="presParOf" srcId="{3CB7469B-F1DB-D246-B854-9A08F1FBE54A}" destId="{13FD58F2-8E81-A449-9218-A4AF5145B338}" srcOrd="2" destOrd="0" presId="urn:microsoft.com/office/officeart/2009/3/layout/PieProcess"/>
    <dgm:cxn modelId="{4A32FF9C-8162-0644-A913-0C31A75D9EA7}" type="presParOf" srcId="{13FD58F2-8E81-A449-9218-A4AF5145B338}" destId="{4EF821D2-A1C3-8947-B2FF-F71E656B5060}" srcOrd="0" destOrd="0" presId="urn:microsoft.com/office/officeart/2009/3/layout/PieProcess"/>
    <dgm:cxn modelId="{A515B37D-9752-1F45-AC4F-2A80E3B77B55}" type="presParOf" srcId="{13FD58F2-8E81-A449-9218-A4AF5145B338}" destId="{5430E8FE-A51D-BF4D-9397-B87BF9848188}" srcOrd="1" destOrd="0" presId="urn:microsoft.com/office/officeart/2009/3/layout/PieProcess"/>
    <dgm:cxn modelId="{BA1EF24B-2DA7-4F45-884D-F22BCF707AAE}" type="presParOf" srcId="{13FD58F2-8E81-A449-9218-A4AF5145B338}" destId="{A345BD93-48B0-7D4F-A9E6-D612CE3E43B9}" srcOrd="2" destOrd="0" presId="urn:microsoft.com/office/officeart/2009/3/layout/PieProcess"/>
    <dgm:cxn modelId="{FDB628EB-9967-C94F-BCEE-7A0DD6E0F00F}" type="presParOf" srcId="{3CB7469B-F1DB-D246-B854-9A08F1FBE54A}" destId="{C5D5C8AA-921A-534D-B662-DB3EA76EC432}" srcOrd="3" destOrd="0" presId="urn:microsoft.com/office/officeart/2009/3/layout/PieProcess"/>
    <dgm:cxn modelId="{53D6F77D-6C7B-A148-830D-4CE8D46FA16D}" type="presParOf" srcId="{C5D5C8AA-921A-534D-B662-DB3EA76EC432}" destId="{2CF3AEB0-A44B-7A46-ABE8-54A505B60A92}" srcOrd="0" destOrd="0" presId="urn:microsoft.com/office/officeart/2009/3/layout/PieProcess"/>
    <dgm:cxn modelId="{175E39FA-0A36-F143-9028-CAD8DC2DED66}" type="presParOf" srcId="{C5D5C8AA-921A-534D-B662-DB3EA76EC432}" destId="{C9DC0BA6-C7AB-0448-80A2-D9F414EB6487}" srcOrd="1" destOrd="0" presId="urn:microsoft.com/office/officeart/2009/3/layout/PieProcess"/>
    <dgm:cxn modelId="{75E0FDAA-DC1F-EE4E-A70F-77AD3D6F8DDA}" type="presParOf" srcId="{C5D5C8AA-921A-534D-B662-DB3EA76EC432}" destId="{36679C03-DAE3-D747-B36D-3FE11F478636}" srcOrd="2" destOrd="0" presId="urn:microsoft.com/office/officeart/2009/3/layout/PieProcess"/>
    <dgm:cxn modelId="{FF88D000-EE50-A540-BEBF-29CC586B77FB}" type="presParOf" srcId="{3CB7469B-F1DB-D246-B854-9A08F1FBE54A}" destId="{6F5120AC-ED45-274B-8A26-E0F98E6F852C}" srcOrd="4" destOrd="0" presId="urn:microsoft.com/office/officeart/2009/3/layout/PieProcess"/>
    <dgm:cxn modelId="{8610D582-33E9-3641-B0C5-35D00BFC4A53}" type="presParOf" srcId="{6F5120AC-ED45-274B-8A26-E0F98E6F852C}" destId="{51C0695E-49C8-3C4B-A587-E92C38043EA9}" srcOrd="0" destOrd="0" presId="urn:microsoft.com/office/officeart/2009/3/layout/PieProcess"/>
    <dgm:cxn modelId="{10313881-266F-E140-B2B2-1353A715FB58}" type="presParOf" srcId="{6F5120AC-ED45-274B-8A26-E0F98E6F852C}" destId="{BC78697B-7B22-9D45-9910-B9980CF286D1}" srcOrd="1" destOrd="0" presId="urn:microsoft.com/office/officeart/2009/3/layout/PieProcess"/>
    <dgm:cxn modelId="{39510A14-A9B9-644E-A968-B0B57C26A8E2}" type="presParOf" srcId="{6F5120AC-ED45-274B-8A26-E0F98E6F852C}" destId="{D7E47C25-BCCF-B344-BDB2-5342AE498603}" srcOrd="2" destOrd="0" presId="urn:microsoft.com/office/officeart/2009/3/layout/PieProcess"/>
    <dgm:cxn modelId="{620B19FC-4CF7-F440-97E5-6CFC7F98BB36}" type="presParOf" srcId="{3CB7469B-F1DB-D246-B854-9A08F1FBE54A}" destId="{D9D217FD-943E-A144-A8C8-933F183C14F1}" srcOrd="5" destOrd="0" presId="urn:microsoft.com/office/officeart/2009/3/layout/PieProcess"/>
    <dgm:cxn modelId="{34ACA5D7-5BEA-D247-844D-25885EE49132}" type="presParOf" srcId="{3CB7469B-F1DB-D246-B854-9A08F1FBE54A}" destId="{12FC303D-1F51-4447-9E06-B1F18BE9985F}" srcOrd="6" destOrd="0" presId="urn:microsoft.com/office/officeart/2009/3/layout/PieProcess"/>
    <dgm:cxn modelId="{65C37B0E-274D-3E49-8319-708A4650A618}" type="presParOf" srcId="{12FC303D-1F51-4447-9E06-B1F18BE9985F}" destId="{8E8EBDE7-72F4-3F4D-9B55-38B6032792DD}" srcOrd="0" destOrd="0" presId="urn:microsoft.com/office/officeart/2009/3/layout/Pie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90837A-5A5D-7C42-B9BD-FDBF944FAB43}">
      <dsp:nvSpPr>
        <dsp:cNvPr id="0" name=""/>
        <dsp:cNvSpPr/>
      </dsp:nvSpPr>
      <dsp:spPr>
        <a:xfrm>
          <a:off x="1793958" y="2333"/>
          <a:ext cx="1193374" cy="1193374"/>
        </a:xfrm>
        <a:prstGeom prst="chord">
          <a:avLst>
            <a:gd name="adj1" fmla="val 4800000"/>
            <a:gd name="adj2" fmla="val 16800000"/>
          </a:avLst>
        </a:prstGeom>
        <a:solidFill>
          <a:schemeClr val="accent3">
            <a:tint val="40000"/>
            <a:hueOff val="0"/>
            <a:satOff val="0"/>
            <a:lumOff val="0"/>
            <a:alphaOff val="0"/>
          </a:schemeClr>
        </a:solidFill>
        <a:ln w="19050">
          <a:solidFill>
            <a:schemeClr val="tx1"/>
          </a:solidFill>
          <a:prstDash val="solid"/>
        </a:ln>
        <a:effectLst/>
      </dsp:spPr>
      <dsp:style>
        <a:lnRef idx="0">
          <a:scrgbClr r="0" g="0" b="0"/>
        </a:lnRef>
        <a:fillRef idx="1">
          <a:scrgbClr r="0" g="0" b="0"/>
        </a:fillRef>
        <a:effectRef idx="0">
          <a:scrgbClr r="0" g="0" b="0"/>
        </a:effectRef>
        <a:fontRef idx="minor"/>
      </dsp:style>
    </dsp:sp>
    <dsp:sp modelId="{25B7298D-D31B-5D4E-8AC9-1CE6C16F1A2E}">
      <dsp:nvSpPr>
        <dsp:cNvPr id="0" name=""/>
        <dsp:cNvSpPr/>
      </dsp:nvSpPr>
      <dsp:spPr>
        <a:xfrm>
          <a:off x="1913296" y="121670"/>
          <a:ext cx="954699" cy="954699"/>
        </a:xfrm>
        <a:prstGeom prst="pie">
          <a:avLst>
            <a:gd name="adj1" fmla="val 14040000"/>
            <a:gd name="adj2" fmla="val 16200000"/>
          </a:avLst>
        </a:prstGeom>
        <a:solidFill>
          <a:schemeClr val="accent3">
            <a:hueOff val="0"/>
            <a:satOff val="0"/>
            <a:lumOff val="0"/>
            <a:alphaOff val="0"/>
          </a:schemeClr>
        </a:solidFill>
        <a:ln w="28575" cap="flat" cmpd="sng" algn="ctr">
          <a:solidFill>
            <a:scrgbClr r="0" g="0" b="0"/>
          </a:solidFill>
          <a:prstDash val="dashDot"/>
          <a:miter lim="800000"/>
        </a:ln>
        <a:effectLst/>
      </dsp:spPr>
      <dsp:style>
        <a:lnRef idx="2">
          <a:scrgbClr r="0" g="0" b="0"/>
        </a:lnRef>
        <a:fillRef idx="1">
          <a:scrgbClr r="0" g="0" b="0"/>
        </a:fillRef>
        <a:effectRef idx="0">
          <a:scrgbClr r="0" g="0" b="0"/>
        </a:effectRef>
        <a:fontRef idx="minor">
          <a:schemeClr val="lt1"/>
        </a:fontRef>
      </dsp:style>
    </dsp:sp>
    <dsp:sp modelId="{B1A6302F-D92E-5841-BDDC-78497782F11E}">
      <dsp:nvSpPr>
        <dsp:cNvPr id="0" name=""/>
        <dsp:cNvSpPr/>
      </dsp:nvSpPr>
      <dsp:spPr>
        <a:xfrm rot="16200000">
          <a:off x="421578" y="2595183"/>
          <a:ext cx="3460785" cy="9005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lvl="0" algn="ctr" defTabSz="1111250">
            <a:lnSpc>
              <a:spcPct val="90000"/>
            </a:lnSpc>
            <a:spcBef>
              <a:spcPct val="0"/>
            </a:spcBef>
            <a:spcAft>
              <a:spcPct val="35000"/>
            </a:spcAft>
          </a:pPr>
          <a:r>
            <a:rPr lang="en-US" sz="2500" kern="1200" dirty="0"/>
            <a:t>RMNCHA+N</a:t>
          </a:r>
        </a:p>
      </dsp:txBody>
      <dsp:txXfrm>
        <a:off x="421578" y="2595183"/>
        <a:ext cx="3460785" cy="900508"/>
      </dsp:txXfrm>
    </dsp:sp>
    <dsp:sp modelId="{2685AEE3-E57E-1544-9FDD-867AC7BE1B32}">
      <dsp:nvSpPr>
        <dsp:cNvPr id="0" name=""/>
        <dsp:cNvSpPr/>
      </dsp:nvSpPr>
      <dsp:spPr>
        <a:xfrm>
          <a:off x="2987333" y="2333"/>
          <a:ext cx="1193374" cy="1193374"/>
        </a:xfrm>
        <a:prstGeom prst="chord">
          <a:avLst>
            <a:gd name="adj1" fmla="val 4800000"/>
            <a:gd name="adj2" fmla="val 16800000"/>
          </a:avLst>
        </a:prstGeom>
        <a:solidFill>
          <a:schemeClr val="accent3">
            <a:tint val="40000"/>
            <a:hueOff val="0"/>
            <a:satOff val="0"/>
            <a:lumOff val="0"/>
            <a:alphaOff val="0"/>
          </a:schemeClr>
        </a:solidFill>
        <a:ln w="19050">
          <a:solidFill>
            <a:schemeClr val="tx1"/>
          </a:solidFill>
          <a:prstDash val="solid"/>
        </a:ln>
        <a:effectLst/>
      </dsp:spPr>
      <dsp:style>
        <a:lnRef idx="0">
          <a:scrgbClr r="0" g="0" b="0"/>
        </a:lnRef>
        <a:fillRef idx="1">
          <a:scrgbClr r="0" g="0" b="0"/>
        </a:fillRef>
        <a:effectRef idx="0">
          <a:scrgbClr r="0" g="0" b="0"/>
        </a:effectRef>
        <a:fontRef idx="minor"/>
      </dsp:style>
    </dsp:sp>
    <dsp:sp modelId="{4FE118C3-E896-4C4A-8579-C474FE13A586}">
      <dsp:nvSpPr>
        <dsp:cNvPr id="0" name=""/>
        <dsp:cNvSpPr/>
      </dsp:nvSpPr>
      <dsp:spPr>
        <a:xfrm>
          <a:off x="3106670" y="121670"/>
          <a:ext cx="954699" cy="954699"/>
        </a:xfrm>
        <a:prstGeom prst="pie">
          <a:avLst>
            <a:gd name="adj1" fmla="val 11880000"/>
            <a:gd name="adj2" fmla="val 16200000"/>
          </a:avLst>
        </a:prstGeom>
        <a:solidFill>
          <a:schemeClr val="accent3">
            <a:hueOff val="189320"/>
            <a:satOff val="2476"/>
            <a:lumOff val="-3039"/>
            <a:alphaOff val="0"/>
          </a:schemeClr>
        </a:solidFill>
        <a:ln w="28575" cap="flat" cmpd="sng" algn="ctr">
          <a:solidFill>
            <a:schemeClr val="tx1"/>
          </a:solidFill>
          <a:prstDash val="dashDot"/>
          <a:miter lim="800000"/>
        </a:ln>
        <a:effectLst/>
      </dsp:spPr>
      <dsp:style>
        <a:lnRef idx="2">
          <a:scrgbClr r="0" g="0" b="0"/>
        </a:lnRef>
        <a:fillRef idx="1">
          <a:scrgbClr r="0" g="0" b="0"/>
        </a:fillRef>
        <a:effectRef idx="0">
          <a:scrgbClr r="0" g="0" b="0"/>
        </a:effectRef>
        <a:fontRef idx="minor">
          <a:schemeClr val="lt1"/>
        </a:fontRef>
      </dsp:style>
    </dsp:sp>
    <dsp:sp modelId="{8B2CFD74-C581-EC40-8625-81EC0A3B84C8}">
      <dsp:nvSpPr>
        <dsp:cNvPr id="0" name=""/>
        <dsp:cNvSpPr/>
      </dsp:nvSpPr>
      <dsp:spPr>
        <a:xfrm rot="16200000">
          <a:off x="1614952" y="2758730"/>
          <a:ext cx="3460785" cy="5734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lvl="0" algn="ctr" defTabSz="1111250">
            <a:lnSpc>
              <a:spcPct val="90000"/>
            </a:lnSpc>
            <a:spcBef>
              <a:spcPct val="0"/>
            </a:spcBef>
            <a:spcAft>
              <a:spcPct val="35000"/>
            </a:spcAft>
          </a:pPr>
          <a:r>
            <a:rPr lang="en-US" sz="2500" kern="1200" dirty="0"/>
            <a:t>Communicable Diseases</a:t>
          </a:r>
        </a:p>
      </dsp:txBody>
      <dsp:txXfrm>
        <a:off x="1614952" y="2758730"/>
        <a:ext cx="3460785" cy="573414"/>
      </dsp:txXfrm>
    </dsp:sp>
    <dsp:sp modelId="{4EF821D2-A1C3-8947-B2FF-F71E656B5060}">
      <dsp:nvSpPr>
        <dsp:cNvPr id="0" name=""/>
        <dsp:cNvSpPr/>
      </dsp:nvSpPr>
      <dsp:spPr>
        <a:xfrm>
          <a:off x="4304243" y="2333"/>
          <a:ext cx="1193374" cy="1193374"/>
        </a:xfrm>
        <a:prstGeom prst="chord">
          <a:avLst>
            <a:gd name="adj1" fmla="val 4800000"/>
            <a:gd name="adj2" fmla="val 16800000"/>
          </a:avLst>
        </a:prstGeom>
        <a:solidFill>
          <a:schemeClr val="accent3">
            <a:tint val="40000"/>
            <a:hueOff val="0"/>
            <a:satOff val="0"/>
            <a:lumOff val="0"/>
            <a:alphaOff val="0"/>
          </a:schemeClr>
        </a:solidFill>
        <a:ln w="19050">
          <a:solidFill>
            <a:schemeClr val="tx1"/>
          </a:solidFill>
          <a:prstDash val="solid"/>
        </a:ln>
        <a:effectLst/>
      </dsp:spPr>
      <dsp:style>
        <a:lnRef idx="0">
          <a:scrgbClr r="0" g="0" b="0"/>
        </a:lnRef>
        <a:fillRef idx="1">
          <a:scrgbClr r="0" g="0" b="0"/>
        </a:fillRef>
        <a:effectRef idx="0">
          <a:scrgbClr r="0" g="0" b="0"/>
        </a:effectRef>
        <a:fontRef idx="minor"/>
      </dsp:style>
    </dsp:sp>
    <dsp:sp modelId="{5430E8FE-A51D-BF4D-9397-B87BF9848188}">
      <dsp:nvSpPr>
        <dsp:cNvPr id="0" name=""/>
        <dsp:cNvSpPr/>
      </dsp:nvSpPr>
      <dsp:spPr>
        <a:xfrm>
          <a:off x="4423580" y="121670"/>
          <a:ext cx="954699" cy="954699"/>
        </a:xfrm>
        <a:prstGeom prst="pie">
          <a:avLst>
            <a:gd name="adj1" fmla="val 9720000"/>
            <a:gd name="adj2" fmla="val 16200000"/>
          </a:avLst>
        </a:prstGeom>
        <a:solidFill>
          <a:schemeClr val="accent3">
            <a:hueOff val="378640"/>
            <a:satOff val="4952"/>
            <a:lumOff val="-6078"/>
            <a:alphaOff val="0"/>
          </a:schemeClr>
        </a:solidFill>
        <a:ln w="28575" cap="flat" cmpd="sng" algn="ctr">
          <a:solidFill>
            <a:schemeClr val="tx1"/>
          </a:solidFill>
          <a:prstDash val="dashDot"/>
          <a:miter lim="800000"/>
        </a:ln>
        <a:effectLst/>
      </dsp:spPr>
      <dsp:style>
        <a:lnRef idx="2">
          <a:scrgbClr r="0" g="0" b="0"/>
        </a:lnRef>
        <a:fillRef idx="1">
          <a:scrgbClr r="0" g="0" b="0"/>
        </a:fillRef>
        <a:effectRef idx="0">
          <a:scrgbClr r="0" g="0" b="0"/>
        </a:effectRef>
        <a:fontRef idx="minor">
          <a:schemeClr val="lt1"/>
        </a:fontRef>
      </dsp:style>
    </dsp:sp>
    <dsp:sp modelId="{A345BD93-48B0-7D4F-A9E6-D612CE3E43B9}">
      <dsp:nvSpPr>
        <dsp:cNvPr id="0" name=""/>
        <dsp:cNvSpPr/>
      </dsp:nvSpPr>
      <dsp:spPr>
        <a:xfrm rot="16200000">
          <a:off x="2931862" y="2563889"/>
          <a:ext cx="3460785" cy="9630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lvl="0" algn="ctr" defTabSz="1111250">
            <a:lnSpc>
              <a:spcPct val="90000"/>
            </a:lnSpc>
            <a:spcBef>
              <a:spcPct val="0"/>
            </a:spcBef>
            <a:spcAft>
              <a:spcPct val="35000"/>
            </a:spcAft>
          </a:pPr>
          <a:r>
            <a:rPr lang="en-US" sz="2500" kern="1200" dirty="0"/>
            <a:t>Non Communicable Diseases</a:t>
          </a:r>
        </a:p>
      </dsp:txBody>
      <dsp:txXfrm>
        <a:off x="2931862" y="2563889"/>
        <a:ext cx="3460785" cy="963096"/>
      </dsp:txXfrm>
    </dsp:sp>
    <dsp:sp modelId="{2CF3AEB0-A44B-7A46-ABE8-54A505B60A92}">
      <dsp:nvSpPr>
        <dsp:cNvPr id="0" name=""/>
        <dsp:cNvSpPr/>
      </dsp:nvSpPr>
      <dsp:spPr>
        <a:xfrm>
          <a:off x="5623577" y="2333"/>
          <a:ext cx="1193374" cy="1193374"/>
        </a:xfrm>
        <a:prstGeom prst="chord">
          <a:avLst>
            <a:gd name="adj1" fmla="val 4800000"/>
            <a:gd name="adj2" fmla="val 16800000"/>
          </a:avLst>
        </a:prstGeom>
        <a:solidFill>
          <a:schemeClr val="accent3">
            <a:tint val="40000"/>
            <a:hueOff val="0"/>
            <a:satOff val="0"/>
            <a:lumOff val="0"/>
            <a:alphaOff val="0"/>
          </a:schemeClr>
        </a:solidFill>
        <a:ln w="19050">
          <a:solidFill>
            <a:schemeClr val="tx1"/>
          </a:solidFill>
          <a:prstDash val="solid"/>
        </a:ln>
        <a:effectLst/>
      </dsp:spPr>
      <dsp:style>
        <a:lnRef idx="0">
          <a:scrgbClr r="0" g="0" b="0"/>
        </a:lnRef>
        <a:fillRef idx="1">
          <a:scrgbClr r="0" g="0" b="0"/>
        </a:fillRef>
        <a:effectRef idx="0">
          <a:scrgbClr r="0" g="0" b="0"/>
        </a:effectRef>
        <a:fontRef idx="minor"/>
      </dsp:style>
    </dsp:sp>
    <dsp:sp modelId="{C9DC0BA6-C7AB-0448-80A2-D9F414EB6487}">
      <dsp:nvSpPr>
        <dsp:cNvPr id="0" name=""/>
        <dsp:cNvSpPr/>
      </dsp:nvSpPr>
      <dsp:spPr>
        <a:xfrm>
          <a:off x="5742914" y="121670"/>
          <a:ext cx="954699" cy="954699"/>
        </a:xfrm>
        <a:prstGeom prst="pie">
          <a:avLst>
            <a:gd name="adj1" fmla="val 7560000"/>
            <a:gd name="adj2" fmla="val 16200000"/>
          </a:avLst>
        </a:prstGeom>
        <a:solidFill>
          <a:schemeClr val="accent3">
            <a:hueOff val="567960"/>
            <a:satOff val="7427"/>
            <a:lumOff val="-9117"/>
            <a:alphaOff val="0"/>
          </a:schemeClr>
        </a:solidFill>
        <a:ln w="28575" cap="flat" cmpd="sng" algn="ctr">
          <a:solidFill>
            <a:schemeClr val="tx1"/>
          </a:solidFill>
          <a:prstDash val="dashDot"/>
          <a:miter lim="800000"/>
        </a:ln>
        <a:effectLst/>
      </dsp:spPr>
      <dsp:style>
        <a:lnRef idx="2">
          <a:scrgbClr r="0" g="0" b="0"/>
        </a:lnRef>
        <a:fillRef idx="1">
          <a:scrgbClr r="0" g="0" b="0"/>
        </a:fillRef>
        <a:effectRef idx="0">
          <a:scrgbClr r="0" g="0" b="0"/>
        </a:effectRef>
        <a:fontRef idx="minor">
          <a:schemeClr val="lt1"/>
        </a:fontRef>
      </dsp:style>
    </dsp:sp>
    <dsp:sp modelId="{36679C03-DAE3-D747-B36D-3FE11F478636}">
      <dsp:nvSpPr>
        <dsp:cNvPr id="0" name=""/>
        <dsp:cNvSpPr/>
      </dsp:nvSpPr>
      <dsp:spPr>
        <a:xfrm rot="16200000">
          <a:off x="4251196" y="2561466"/>
          <a:ext cx="3460785" cy="9679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lvl="0" algn="ctr" defTabSz="1111250">
            <a:lnSpc>
              <a:spcPct val="90000"/>
            </a:lnSpc>
            <a:spcBef>
              <a:spcPct val="0"/>
            </a:spcBef>
            <a:spcAft>
              <a:spcPct val="35000"/>
            </a:spcAft>
          </a:pPr>
          <a:r>
            <a:rPr lang="en-US" sz="2500" kern="1200" dirty="0"/>
            <a:t>Preventive and Promotive</a:t>
          </a:r>
        </a:p>
      </dsp:txBody>
      <dsp:txXfrm>
        <a:off x="4251196" y="2561466"/>
        <a:ext cx="3460785" cy="967943"/>
      </dsp:txXfrm>
    </dsp:sp>
    <dsp:sp modelId="{51C0695E-49C8-3C4B-A587-E92C38043EA9}">
      <dsp:nvSpPr>
        <dsp:cNvPr id="0" name=""/>
        <dsp:cNvSpPr/>
      </dsp:nvSpPr>
      <dsp:spPr>
        <a:xfrm>
          <a:off x="7293015" y="2333"/>
          <a:ext cx="1193374" cy="1193374"/>
        </a:xfrm>
        <a:prstGeom prst="chord">
          <a:avLst>
            <a:gd name="adj1" fmla="val 4800000"/>
            <a:gd name="adj2" fmla="val 16800000"/>
          </a:avLst>
        </a:prstGeom>
        <a:solidFill>
          <a:schemeClr val="accent3">
            <a:tint val="40000"/>
            <a:hueOff val="0"/>
            <a:satOff val="0"/>
            <a:lumOff val="0"/>
            <a:alphaOff val="0"/>
          </a:schemeClr>
        </a:solidFill>
        <a:ln w="19050">
          <a:solidFill>
            <a:schemeClr val="tx1"/>
          </a:solidFill>
          <a:prstDash val="solid"/>
        </a:ln>
        <a:effectLst/>
      </dsp:spPr>
      <dsp:style>
        <a:lnRef idx="0">
          <a:scrgbClr r="0" g="0" b="0"/>
        </a:lnRef>
        <a:fillRef idx="1">
          <a:scrgbClr r="0" g="0" b="0"/>
        </a:fillRef>
        <a:effectRef idx="0">
          <a:scrgbClr r="0" g="0" b="0"/>
        </a:effectRef>
        <a:fontRef idx="minor"/>
      </dsp:style>
    </dsp:sp>
    <dsp:sp modelId="{BC78697B-7B22-9D45-9910-B9980CF286D1}">
      <dsp:nvSpPr>
        <dsp:cNvPr id="0" name=""/>
        <dsp:cNvSpPr/>
      </dsp:nvSpPr>
      <dsp:spPr>
        <a:xfrm>
          <a:off x="7412352" y="121670"/>
          <a:ext cx="954699" cy="954699"/>
        </a:xfrm>
        <a:prstGeom prst="pie">
          <a:avLst>
            <a:gd name="adj1" fmla="val 5400000"/>
            <a:gd name="adj2" fmla="val 16200000"/>
          </a:avLst>
        </a:prstGeom>
        <a:solidFill>
          <a:schemeClr val="accent3">
            <a:hueOff val="757280"/>
            <a:satOff val="9903"/>
            <a:lumOff val="-12156"/>
            <a:alphaOff val="0"/>
          </a:schemeClr>
        </a:solidFill>
        <a:ln w="28575" cap="flat" cmpd="sng" algn="ctr">
          <a:solidFill>
            <a:scrgbClr r="0" g="0" b="0"/>
          </a:solidFill>
          <a:prstDash val="dashDot"/>
          <a:miter lim="800000"/>
        </a:ln>
        <a:effectLst/>
      </dsp:spPr>
      <dsp:style>
        <a:lnRef idx="2">
          <a:scrgbClr r="0" g="0" b="0"/>
        </a:lnRef>
        <a:fillRef idx="1">
          <a:scrgbClr r="0" g="0" b="0"/>
        </a:fillRef>
        <a:effectRef idx="0">
          <a:scrgbClr r="0" g="0" b="0"/>
        </a:effectRef>
        <a:fontRef idx="minor">
          <a:schemeClr val="lt1"/>
        </a:fontRef>
      </dsp:style>
    </dsp:sp>
    <dsp:sp modelId="{D7E47C25-BCCF-B344-BDB2-5342AE498603}">
      <dsp:nvSpPr>
        <dsp:cNvPr id="0" name=""/>
        <dsp:cNvSpPr/>
      </dsp:nvSpPr>
      <dsp:spPr>
        <a:xfrm rot="16200000">
          <a:off x="5989208" y="2213695"/>
          <a:ext cx="3460785" cy="16681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lvl="0" algn="r" defTabSz="1422400">
            <a:lnSpc>
              <a:spcPct val="90000"/>
            </a:lnSpc>
            <a:spcBef>
              <a:spcPct val="0"/>
            </a:spcBef>
            <a:spcAft>
              <a:spcPct val="35000"/>
            </a:spcAft>
          </a:pPr>
          <a:r>
            <a:rPr lang="en-US" sz="3200" b="1" kern="1200" dirty="0"/>
            <a:t>Comprehensive Primary Health Care</a:t>
          </a:r>
          <a:r>
            <a:rPr lang="en-US" sz="3200" kern="1200" dirty="0"/>
            <a:t> – </a:t>
          </a:r>
          <a:r>
            <a:rPr lang="en-US" sz="2000" b="1" kern="1200" dirty="0"/>
            <a:t>Oral, Mental, Geriatric etc</a:t>
          </a:r>
          <a:r>
            <a:rPr lang="en-US" sz="3200" kern="1200" dirty="0"/>
            <a:t>.</a:t>
          </a:r>
        </a:p>
      </dsp:txBody>
      <dsp:txXfrm>
        <a:off x="5989208" y="2213695"/>
        <a:ext cx="3460785" cy="1668151"/>
      </dsp:txXfrm>
    </dsp:sp>
    <dsp:sp modelId="{8E8EBDE7-72F4-3F4D-9B55-38B6032792DD}">
      <dsp:nvSpPr>
        <dsp:cNvPr id="0" name=""/>
        <dsp:cNvSpPr/>
      </dsp:nvSpPr>
      <dsp:spPr>
        <a:xfrm rot="10800000" flipV="1">
          <a:off x="9093411" y="1427269"/>
          <a:ext cx="2920974" cy="1303260"/>
        </a:xfrm>
        <a:prstGeom prst="rect">
          <a:avLst/>
        </a:prstGeom>
        <a:solidFill>
          <a:schemeClr val="lt1"/>
        </a:solidFill>
        <a:ln w="28575" cap="flat" cmpd="sng" algn="ctr">
          <a:solidFill>
            <a:srgbClr val="FFC000"/>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0" tIns="0" rIns="0" bIns="0" numCol="1" spcCol="1270" anchor="t" anchorCtr="0">
          <a:noAutofit/>
        </a:bodyPr>
        <a:lstStyle/>
        <a:p>
          <a:pPr lvl="0" algn="ctr" defTabSz="1244600">
            <a:lnSpc>
              <a:spcPct val="90000"/>
            </a:lnSpc>
            <a:spcBef>
              <a:spcPct val="0"/>
            </a:spcBef>
            <a:spcAft>
              <a:spcPct val="35000"/>
            </a:spcAft>
          </a:pPr>
          <a:r>
            <a:rPr lang="en-US" sz="2800" kern="1200" dirty="0"/>
            <a:t>Moving</a:t>
          </a:r>
          <a:r>
            <a:rPr lang="en-US" sz="2800" kern="1200" baseline="0" dirty="0"/>
            <a:t> towards Universal Health Coverage</a:t>
          </a:r>
          <a:endParaRPr lang="en-US" sz="2800" kern="1200" dirty="0"/>
        </a:p>
      </dsp:txBody>
      <dsp:txXfrm rot="-10800000">
        <a:off x="9093411" y="1427269"/>
        <a:ext cx="2920974" cy="1303260"/>
      </dsp:txXfrm>
    </dsp:sp>
  </dsp:spTree>
</dsp:drawing>
</file>

<file path=ppt/diagrams/layout1.xml><?xml version="1.0" encoding="utf-8"?>
<dgm:layoutDef xmlns:dgm="http://schemas.openxmlformats.org/drawingml/2006/diagram" xmlns:a="http://schemas.openxmlformats.org/drawingml/2006/main" uniqueId="urn:microsoft.com/office/officeart/2009/3/layout/PieProcess">
  <dgm:title val=""/>
  <dgm:desc val=""/>
  <dgm:catLst>
    <dgm:cat type="list" pri="8600"/>
    <dgm:cat type="process" pri="4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One val="branch"/>
      <dgm:animLvl val="lvl"/>
    </dgm:varLst>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constrLst>
      <dgm:constr type="primFontSz" for="des" forName="Parent" val="65"/>
      <dgm:constr type="primFontSz" for="des" forName="Child" refType="primFontSz" refFor="des" refForName="Parent" op="lte"/>
      <dgm:constr type="w" for="ch" forName="composite" refType="w"/>
      <dgm:constr type="h" for="ch" forName="composite" refType="h"/>
      <dgm:constr type="w" for="ch" forName="ParentComposite" refType="w" fact="0.5"/>
      <dgm:constr type="h" for="ch" forName="ParentComposite" refType="h"/>
      <dgm:constr type="w" for="ch" forName="negSibTrans" refType="h" refFor="ch" refForName="composite" fact="-0.075"/>
      <dgm:constr type="w" for="ch" forName="sibTrans" refType="w" refFor="ch" refForName="composite" fact="0.0425"/>
    </dgm:constrLst>
    <dgm:forEach name="nodesForEach" axis="ch" ptType="node" cnt="7">
      <dgm:layoutNode name="ParentComposite">
        <dgm:alg type="composite">
          <dgm:param type="ar" val="0.2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275"/>
              <dgm:constr type="w" for="ch" forName="Parent" refType="w" fact="0.6"/>
              <dgm:constr type="h" for="ch" forName="Parent" refType="h" fact="0.725"/>
              <dgm:constr type="l" for="ch" forName="Chord" refType="w" fact="0"/>
              <dgm:constr type="t" for="ch" forName="Chord" refType="h" fact="0"/>
              <dgm:constr type="w" for="ch" forName="Chord" refType="w"/>
              <dgm:constr type="h" for="ch" forName="Chord" refType="h" fact="0.25"/>
              <dgm:constr type="l" for="ch" forName="Pie" refType="w" fact="0.1"/>
              <dgm:constr type="t" for="ch" forName="Pie" refType="h" fact="0.025"/>
              <dgm:constr type="w" for="ch" forName="Pie" refType="w" fact="0.8"/>
              <dgm:constr type="h" for="ch" forName="Pie" refType="h" fact="0.2"/>
            </dgm:constrLst>
          </dgm:if>
          <dgm:else name="Name6">
            <dgm:constrLst>
              <dgm:constr type="r" for="ch" forName="Parent" refType="w"/>
              <dgm:constr type="t" for="ch" forName="Parent" refType="h" fact="0.275"/>
              <dgm:constr type="w" for="ch" forName="Parent" refType="w" fact="0.6"/>
              <dgm:constr type="h" for="ch" forName="Parent" refType="h" fact="0.725"/>
              <dgm:constr type="r" for="ch" forName="Chord" refType="w"/>
              <dgm:constr type="t" for="ch" forName="Chord" refType="h" fact="0"/>
              <dgm:constr type="w" for="ch" forName="Chord" refType="w"/>
              <dgm:constr type="h" for="ch" forName="Chord" refType="h" fact="0.25"/>
              <dgm:constr type="r" for="ch" forName="Pie" refType="w" fact="0.9"/>
              <dgm:constr type="t" for="ch" forName="Pie" refType="h" fact="0.025"/>
              <dgm:constr type="w" for="ch" forName="Pie" refType="w" fact="0.8"/>
              <dgm:constr type="h" for="ch" forName="Pie" refType="h" fact="0.2"/>
            </dgm:constrLst>
          </dgm:else>
        </dgm:choose>
        <dgm:layoutNode name="Chord" styleLbl="bgShp">
          <dgm:alg type="sp"/>
          <dgm:choose name="Name7">
            <dgm:if name="Name8" func="var" arg="dir" op="equ" val="norm">
              <dgm:shape xmlns:r="http://schemas.openxmlformats.org/officeDocument/2006/relationships" type="chord" r:blip="">
                <dgm:adjLst>
                  <dgm:adj idx="1" val="80"/>
                  <dgm:adj idx="2" val="-80"/>
                </dgm:adjLst>
              </dgm:shape>
            </dgm:if>
            <dgm:else name="Name9">
              <dgm:shape xmlns:r="http://schemas.openxmlformats.org/officeDocument/2006/relationships" rot="180" type="chord" r:blip="">
                <dgm:adjLst>
                  <dgm:adj idx="1" val="80"/>
                  <dgm:adj idx="2" val="-80"/>
                </dgm:adjLst>
              </dgm:shape>
            </dgm:else>
          </dgm:choose>
          <dgm:presOf/>
        </dgm:layoutNode>
        <dgm:layoutNode name="Pie" styleLbl="alignNode1">
          <dgm:alg type="sp"/>
          <dgm:choose name="Name10">
            <dgm:if name="Name11" func="var" arg="dir" op="equ" val="norm">
              <dgm:choose name="Name12">
                <dgm:if name="Name13" axis="precedSib" ptType="node" func="cnt" op="equ" val="0">
                  <dgm:choose name="Name14">
                    <dgm:if name="Name15" axis="followSib" ptType="node" func="cnt" op="equ" val="0">
                      <dgm:shape xmlns:r="http://schemas.openxmlformats.org/officeDocument/2006/relationships" type="pie" r:blip="">
                        <dgm:adjLst>
                          <dgm:adj idx="1" val="90"/>
                          <dgm:adj idx="2" val="-90"/>
                        </dgm:adjLst>
                      </dgm:shape>
                    </dgm:if>
                    <dgm:if name="Name16" axis="followSib" ptType="node" func="cnt" op="equ" val="1">
                      <dgm:shape xmlns:r="http://schemas.openxmlformats.org/officeDocument/2006/relationships" type="pie" r:blip="">
                        <dgm:adjLst>
                          <dgm:adj idx="1" val="180"/>
                          <dgm:adj idx="2" val="-90"/>
                        </dgm:adjLst>
                      </dgm:shape>
                    </dgm:if>
                    <dgm:if name="Name17" axis="followSib" ptType="node" func="cnt" op="equ" val="2">
                      <dgm:shape xmlns:r="http://schemas.openxmlformats.org/officeDocument/2006/relationships" type="pie" r:blip="">
                        <dgm:adjLst>
                          <dgm:adj idx="1" val="-150"/>
                          <dgm:adj idx="2" val="-90"/>
                        </dgm:adjLst>
                      </dgm:shape>
                    </dgm:if>
                    <dgm:if name="Name18" axis="followSib" ptType="node" func="cnt" op="equ" val="3">
                      <dgm:shape xmlns:r="http://schemas.openxmlformats.org/officeDocument/2006/relationships" type="pie" r:blip="">
                        <dgm:adjLst>
                          <dgm:adj idx="1" val="-135"/>
                          <dgm:adj idx="2" val="-90"/>
                        </dgm:adjLst>
                      </dgm:shape>
                    </dgm:if>
                    <dgm:if name="Name19" axis="followSib" ptType="node" func="cnt" op="equ" val="4">
                      <dgm:shape xmlns:r="http://schemas.openxmlformats.org/officeDocument/2006/relationships" type="pie" r:blip="">
                        <dgm:adjLst>
                          <dgm:adj idx="1" val="-126"/>
                          <dgm:adj idx="2" val="-90"/>
                        </dgm:adjLst>
                      </dgm:shape>
                    </dgm:if>
                    <dgm:if name="Name20" axis="followSib" ptType="node" func="cnt" op="equ" val="5">
                      <dgm:shape xmlns:r="http://schemas.openxmlformats.org/officeDocument/2006/relationships" type="pie" r:blip="">
                        <dgm:adjLst>
                          <dgm:adj idx="1" val="-120"/>
                          <dgm:adj idx="2" val="-90"/>
                        </dgm:adjLst>
                      </dgm:shape>
                    </dgm:if>
                    <dgm:else name="Name21">
                      <dgm:shape xmlns:r="http://schemas.openxmlformats.org/officeDocument/2006/relationships" type="pie" r:blip="">
                        <dgm:adjLst>
                          <dgm:adj idx="1" val="-115.7143"/>
                          <dgm:adj idx="2" val="-90"/>
                        </dgm:adjLst>
                      </dgm:shape>
                    </dgm:else>
                  </dgm:choose>
                </dgm:if>
                <dgm:if name="Name22" axis="precedSib" ptType="node" func="cnt" op="equ" val="1">
                  <dgm:choose name="Name23">
                    <dgm:if name="Name24" axis="followSib" ptType="node" func="cnt" op="equ" val="0">
                      <dgm:shape xmlns:r="http://schemas.openxmlformats.org/officeDocument/2006/relationships" type="pie" r:blip="">
                        <dgm:adjLst>
                          <dgm:adj idx="1" val="90"/>
                          <dgm:adj idx="2" val="-90"/>
                        </dgm:adjLst>
                      </dgm:shape>
                    </dgm:if>
                    <dgm:if name="Name25" axis="followSib" ptType="node" func="cnt" op="equ" val="1">
                      <dgm:shape xmlns:r="http://schemas.openxmlformats.org/officeDocument/2006/relationships" type="pie" r:blip="">
                        <dgm:adjLst>
                          <dgm:adj idx="1" val="150"/>
                          <dgm:adj idx="2" val="-90"/>
                        </dgm:adjLst>
                      </dgm:shape>
                    </dgm:if>
                    <dgm:if name="Name26" axis="followSib" ptType="node" func="cnt" op="equ" val="2">
                      <dgm:shape xmlns:r="http://schemas.openxmlformats.org/officeDocument/2006/relationships" type="pie" r:blip="">
                        <dgm:adjLst>
                          <dgm:adj idx="1" val="180"/>
                          <dgm:adj idx="2" val="-90"/>
                        </dgm:adjLst>
                      </dgm:shape>
                    </dgm:if>
                    <dgm:if name="Name27" axis="followSib" ptType="node" func="cnt" op="equ" val="3">
                      <dgm:shape xmlns:r="http://schemas.openxmlformats.org/officeDocument/2006/relationships" type="pie" r:blip="">
                        <dgm:adjLst>
                          <dgm:adj idx="1" val="-162"/>
                          <dgm:adj idx="2" val="-90"/>
                        </dgm:adjLst>
                      </dgm:shape>
                    </dgm:if>
                    <dgm:if name="Name28" axis="followSib" ptType="node" func="cnt" op="equ" val="4">
                      <dgm:shape xmlns:r="http://schemas.openxmlformats.org/officeDocument/2006/relationships" type="pie" r:blip="">
                        <dgm:adjLst>
                          <dgm:adj idx="1" val="-150"/>
                          <dgm:adj idx="2" val="-90"/>
                        </dgm:adjLst>
                      </dgm:shape>
                    </dgm:if>
                    <dgm:else name="Name29">
                      <dgm:shape xmlns:r="http://schemas.openxmlformats.org/officeDocument/2006/relationships" type="pie" r:blip="">
                        <dgm:adjLst>
                          <dgm:adj idx="1" val="-141.4286"/>
                          <dgm:adj idx="2" val="-90"/>
                        </dgm:adjLst>
                      </dgm:shape>
                    </dgm:else>
                  </dgm:choose>
                </dgm:if>
                <dgm:if name="Name30" axis="precedSib" ptType="node" func="cnt" op="equ" val="2">
                  <dgm:choose name="Name31">
                    <dgm:if name="Name32" axis="followSib" ptType="node" func="cnt" op="equ" val="0">
                      <dgm:shape xmlns:r="http://schemas.openxmlformats.org/officeDocument/2006/relationships" type="pie" r:blip="">
                        <dgm:adjLst>
                          <dgm:adj idx="1" val="90"/>
                          <dgm:adj idx="2" val="-90"/>
                        </dgm:adjLst>
                      </dgm:shape>
                    </dgm:if>
                    <dgm:if name="Name33" axis="followSib" ptType="node" func="cnt" op="equ" val="1">
                      <dgm:shape xmlns:r="http://schemas.openxmlformats.org/officeDocument/2006/relationships" type="pie" r:blip="">
                        <dgm:adjLst>
                          <dgm:adj idx="1" val="135"/>
                          <dgm:adj idx="2" val="-90"/>
                        </dgm:adjLst>
                      </dgm:shape>
                    </dgm:if>
                    <dgm:if name="Name34" axis="followSib" ptType="node" func="cnt" op="equ" val="2">
                      <dgm:shape xmlns:r="http://schemas.openxmlformats.org/officeDocument/2006/relationships" type="pie" r:blip="">
                        <dgm:adjLst>
                          <dgm:adj idx="1" val="162"/>
                          <dgm:adj idx="2" val="-90"/>
                        </dgm:adjLst>
                      </dgm:shape>
                    </dgm:if>
                    <dgm:if name="Name35" axis="followSib" ptType="node" func="cnt" op="equ" val="3">
                      <dgm:shape xmlns:r="http://schemas.openxmlformats.org/officeDocument/2006/relationships" type="pie" r:blip="">
                        <dgm:adjLst>
                          <dgm:adj idx="1" val="180"/>
                          <dgm:adj idx="2" val="-90"/>
                        </dgm:adjLst>
                      </dgm:shape>
                    </dgm:if>
                    <dgm:else name="Name36">
                      <dgm:shape xmlns:r="http://schemas.openxmlformats.org/officeDocument/2006/relationships" type="pie" r:blip="">
                        <dgm:adjLst>
                          <dgm:adj idx="1" val="-167.1429"/>
                          <dgm:adj idx="2" val="-90"/>
                        </dgm:adjLst>
                      </dgm:shape>
                    </dgm:else>
                  </dgm:choose>
                </dgm:if>
                <dgm:if name="Name37" axis="precedSib" ptType="node" func="cnt" op="equ" val="3">
                  <dgm:choose name="Name38">
                    <dgm:if name="Name39" axis="followSib" ptType="node" func="cnt" op="equ" val="0">
                      <dgm:shape xmlns:r="http://schemas.openxmlformats.org/officeDocument/2006/relationships" type="pie" r:blip="">
                        <dgm:adjLst>
                          <dgm:adj idx="1" val="90"/>
                          <dgm:adj idx="2" val="-90"/>
                        </dgm:adjLst>
                      </dgm:shape>
                    </dgm:if>
                    <dgm:if name="Name40" axis="followSib" ptType="node" func="cnt" op="equ" val="1">
                      <dgm:shape xmlns:r="http://schemas.openxmlformats.org/officeDocument/2006/relationships" type="pie" r:blip="">
                        <dgm:adjLst>
                          <dgm:adj idx="1" val="126"/>
                          <dgm:adj idx="2" val="-90"/>
                        </dgm:adjLst>
                      </dgm:shape>
                    </dgm:if>
                    <dgm:if name="Name41" axis="followSib" ptType="node" func="cnt" op="equ" val="2">
                      <dgm:shape xmlns:r="http://schemas.openxmlformats.org/officeDocument/2006/relationships" type="pie" r:blip="">
                        <dgm:adjLst>
                          <dgm:adj idx="1" val="150"/>
                          <dgm:adj idx="2" val="-90"/>
                        </dgm:adjLst>
                      </dgm:shape>
                    </dgm:if>
                    <dgm:else name="Name42">
                      <dgm:shape xmlns:r="http://schemas.openxmlformats.org/officeDocument/2006/relationships" type="pie" r:blip="">
                        <dgm:adjLst>
                          <dgm:adj idx="1" val="167.1429"/>
                          <dgm:adj idx="2" val="-90"/>
                        </dgm:adjLst>
                      </dgm:shape>
                    </dgm:else>
                  </dgm:choose>
                </dgm:if>
                <dgm:if name="Name43" axis="precedSib" ptType="node" func="cnt" op="equ" val="4">
                  <dgm:choose name="Name44">
                    <dgm:if name="Name45" axis="followSib" ptType="node" func="cnt" op="equ" val="0">
                      <dgm:shape xmlns:r="http://schemas.openxmlformats.org/officeDocument/2006/relationships" type="pie" r:blip="">
                        <dgm:adjLst>
                          <dgm:adj idx="1" val="90"/>
                          <dgm:adj idx="2" val="-90"/>
                        </dgm:adjLst>
                      </dgm:shape>
                    </dgm:if>
                    <dgm:if name="Name46" axis="followSib" ptType="node" func="cnt" op="equ" val="1">
                      <dgm:shape xmlns:r="http://schemas.openxmlformats.org/officeDocument/2006/relationships" type="pie" r:blip="">
                        <dgm:adjLst>
                          <dgm:adj idx="1" val="120"/>
                          <dgm:adj idx="2" val="-90"/>
                        </dgm:adjLst>
                      </dgm:shape>
                    </dgm:if>
                    <dgm:else name="Name47">
                      <dgm:shape xmlns:r="http://schemas.openxmlformats.org/officeDocument/2006/relationships" type="pie" r:blip="">
                        <dgm:adjLst>
                          <dgm:adj idx="1" val="141.4286"/>
                          <dgm:adj idx="2" val="-90"/>
                        </dgm:adjLst>
                      </dgm:shape>
                    </dgm:else>
                  </dgm:choose>
                </dgm:if>
                <dgm:if name="Name48" axis="precedSib" ptType="node" func="cnt" op="equ" val="5">
                  <dgm:choose name="Name49">
                    <dgm:if name="Name50" axis="followSib" ptType="node" func="cnt" op="equ" val="0">
                      <dgm:shape xmlns:r="http://schemas.openxmlformats.org/officeDocument/2006/relationships" type="pie" r:blip="">
                        <dgm:adjLst>
                          <dgm:adj idx="1" val="90"/>
                          <dgm:adj idx="2" val="-90"/>
                        </dgm:adjLst>
                      </dgm:shape>
                    </dgm:if>
                    <dgm:else name="Name51">
                      <dgm:shape xmlns:r="http://schemas.openxmlformats.org/officeDocument/2006/relationships" type="pie" r:blip="">
                        <dgm:adjLst>
                          <dgm:adj idx="1" val="115.7143"/>
                          <dgm:adj idx="2" val="-90"/>
                        </dgm:adjLst>
                      </dgm:shape>
                    </dgm:else>
                  </dgm:choose>
                </dgm:if>
                <dgm:else name="Name52">
                  <dgm:shape xmlns:r="http://schemas.openxmlformats.org/officeDocument/2006/relationships" type="pie" r:blip="">
                    <dgm:adjLst>
                      <dgm:adj idx="1" val="90"/>
                      <dgm:adj idx="2" val="-90"/>
                    </dgm:adjLst>
                  </dgm:shape>
                </dgm:else>
              </dgm:choose>
            </dgm:if>
            <dgm:else name="Name53">
              <dgm:choose name="Name54">
                <dgm:if name="Name55" axis="precedSib" ptType="node" func="cnt" op="equ" val="0">
                  <dgm:choose name="Name56">
                    <dgm:if name="Name57" axis="followSib" ptType="node" func="cnt" op="equ" val="0">
                      <dgm:shape xmlns:r="http://schemas.openxmlformats.org/officeDocument/2006/relationships" rot="180" type="pie" r:blip="">
                        <dgm:adjLst>
                          <dgm:adj idx="1" val="90"/>
                          <dgm:adj idx="2" val="-90"/>
                        </dgm:adjLst>
                      </dgm:shape>
                    </dgm:if>
                    <dgm:if name="Name58" axis="followSib" ptType="node" func="cnt" op="equ" val="1">
                      <dgm:shape xmlns:r="http://schemas.openxmlformats.org/officeDocument/2006/relationships" rot="180" type="pie" r:blip="">
                        <dgm:adjLst>
                          <dgm:adj idx="1" val="90"/>
                          <dgm:adj idx="2" val="180"/>
                        </dgm:adjLst>
                      </dgm:shape>
                    </dgm:if>
                    <dgm:if name="Name59" axis="followSib" ptType="node" func="cnt" op="equ" val="2">
                      <dgm:shape xmlns:r="http://schemas.openxmlformats.org/officeDocument/2006/relationships" rot="180" type="pie" r:blip="">
                        <dgm:adjLst>
                          <dgm:adj idx="1" val="90"/>
                          <dgm:adj idx="2" val="150"/>
                        </dgm:adjLst>
                      </dgm:shape>
                    </dgm:if>
                    <dgm:if name="Name60" axis="followSib" ptType="node" func="cnt" op="equ" val="3">
                      <dgm:shape xmlns:r="http://schemas.openxmlformats.org/officeDocument/2006/relationships" rot="180" type="pie" r:blip="">
                        <dgm:adjLst>
                          <dgm:adj idx="1" val="90"/>
                          <dgm:adj idx="2" val="135"/>
                        </dgm:adjLst>
                      </dgm:shape>
                    </dgm:if>
                    <dgm:if name="Name61" axis="followSib" ptType="node" func="cnt" op="equ" val="4">
                      <dgm:shape xmlns:r="http://schemas.openxmlformats.org/officeDocument/2006/relationships" rot="180" type="pie" r:blip="">
                        <dgm:adjLst>
                          <dgm:adj idx="1" val="90"/>
                          <dgm:adj idx="2" val="126"/>
                        </dgm:adjLst>
                      </dgm:shape>
                    </dgm:if>
                    <dgm:if name="Name62" axis="followSib" ptType="node" func="cnt" op="equ" val="5">
                      <dgm:shape xmlns:r="http://schemas.openxmlformats.org/officeDocument/2006/relationships" rot="180" type="pie" r:blip="">
                        <dgm:adjLst>
                          <dgm:adj idx="1" val="90"/>
                          <dgm:adj idx="2" val="120"/>
                        </dgm:adjLst>
                      </dgm:shape>
                    </dgm:if>
                    <dgm:else name="Name63">
                      <dgm:shape xmlns:r="http://schemas.openxmlformats.org/officeDocument/2006/relationships" rot="180" type="pie" r:blip="">
                        <dgm:adjLst>
                          <dgm:adj idx="1" val="90"/>
                          <dgm:adj idx="2" val="115.7143"/>
                        </dgm:adjLst>
                      </dgm:shape>
                    </dgm:else>
                  </dgm:choose>
                </dgm:if>
                <dgm:if name="Name64" axis="precedSib" ptType="node" func="cnt" op="equ" val="1">
                  <dgm:choose name="Name65">
                    <dgm:if name="Name66" axis="followSib" ptType="node" func="cnt" op="equ" val="0">
                      <dgm:shape xmlns:r="http://schemas.openxmlformats.org/officeDocument/2006/relationships" rot="180" type="pie" r:blip="">
                        <dgm:adjLst>
                          <dgm:adj idx="1" val="90"/>
                          <dgm:adj idx="2" val="-90"/>
                        </dgm:adjLst>
                      </dgm:shape>
                    </dgm:if>
                    <dgm:if name="Name67" axis="followSib" ptType="node" func="cnt" op="equ" val="1">
                      <dgm:shape xmlns:r="http://schemas.openxmlformats.org/officeDocument/2006/relationships" rot="180" type="pie" r:blip="">
                        <dgm:adjLst>
                          <dgm:adj idx="1" val="90"/>
                          <dgm:adj idx="2" val="-150"/>
                        </dgm:adjLst>
                      </dgm:shape>
                    </dgm:if>
                    <dgm:if name="Name68" axis="followSib" ptType="node" func="cnt" op="equ" val="2">
                      <dgm:shape xmlns:r="http://schemas.openxmlformats.org/officeDocument/2006/relationships" rot="180" type="pie" r:blip="">
                        <dgm:adjLst>
                          <dgm:adj idx="1" val="90"/>
                          <dgm:adj idx="2" val="180"/>
                        </dgm:adjLst>
                      </dgm:shape>
                    </dgm:if>
                    <dgm:if name="Name69" axis="followSib" ptType="node" func="cnt" op="equ" val="3">
                      <dgm:shape xmlns:r="http://schemas.openxmlformats.org/officeDocument/2006/relationships" rot="180" type="pie" r:blip="">
                        <dgm:adjLst>
                          <dgm:adj idx="1" val="90"/>
                          <dgm:adj idx="2" val="162"/>
                        </dgm:adjLst>
                      </dgm:shape>
                    </dgm:if>
                    <dgm:if name="Name70" axis="followSib" ptType="node" func="cnt" op="equ" val="4">
                      <dgm:shape xmlns:r="http://schemas.openxmlformats.org/officeDocument/2006/relationships" rot="180" type="pie" r:blip="">
                        <dgm:adjLst>
                          <dgm:adj idx="1" val="90"/>
                          <dgm:adj idx="2" val="150"/>
                        </dgm:adjLst>
                      </dgm:shape>
                    </dgm:if>
                    <dgm:else name="Name71">
                      <dgm:shape xmlns:r="http://schemas.openxmlformats.org/officeDocument/2006/relationships" rot="180" type="pie" r:blip="">
                        <dgm:adjLst>
                          <dgm:adj idx="1" val="90"/>
                          <dgm:adj idx="2" val="141.4286"/>
                        </dgm:adjLst>
                      </dgm:shape>
                    </dgm:else>
                  </dgm:choose>
                </dgm:if>
                <dgm:if name="Name72" axis="precedSib" ptType="node" func="cnt" op="equ" val="2">
                  <dgm:choose name="Name73">
                    <dgm:if name="Name74" axis="followSib" ptType="node" func="cnt" op="equ" val="0">
                      <dgm:shape xmlns:r="http://schemas.openxmlformats.org/officeDocument/2006/relationships" rot="180" type="pie" r:blip="">
                        <dgm:adjLst>
                          <dgm:adj idx="1" val="90"/>
                          <dgm:adj idx="2" val="-90"/>
                        </dgm:adjLst>
                      </dgm:shape>
                    </dgm:if>
                    <dgm:if name="Name75" axis="followSib" ptType="node" func="cnt" op="equ" val="1">
                      <dgm:shape xmlns:r="http://schemas.openxmlformats.org/officeDocument/2006/relationships" rot="180" type="pie" r:blip="">
                        <dgm:adjLst>
                          <dgm:adj idx="1" val="90"/>
                          <dgm:adj idx="2" val="-135"/>
                        </dgm:adjLst>
                      </dgm:shape>
                    </dgm:if>
                    <dgm:if name="Name76" axis="followSib" ptType="node" func="cnt" op="equ" val="2">
                      <dgm:shape xmlns:r="http://schemas.openxmlformats.org/officeDocument/2006/relationships" rot="180" type="pie" r:blip="">
                        <dgm:adjLst>
                          <dgm:adj idx="1" val="90"/>
                          <dgm:adj idx="2" val="-162"/>
                        </dgm:adjLst>
                      </dgm:shape>
                    </dgm:if>
                    <dgm:if name="Name77" axis="followSib" ptType="node" func="cnt" op="equ" val="3">
                      <dgm:shape xmlns:r="http://schemas.openxmlformats.org/officeDocument/2006/relationships" rot="180" type="pie" r:blip="">
                        <dgm:adjLst>
                          <dgm:adj idx="1" val="90"/>
                          <dgm:adj idx="2" val="180"/>
                        </dgm:adjLst>
                      </dgm:shape>
                    </dgm:if>
                    <dgm:else name="Name78">
                      <dgm:shape xmlns:r="http://schemas.openxmlformats.org/officeDocument/2006/relationships" rot="180" type="pie" r:blip="">
                        <dgm:adjLst>
                          <dgm:adj idx="1" val="90"/>
                          <dgm:adj idx="2" val="167.1429"/>
                        </dgm:adjLst>
                      </dgm:shape>
                    </dgm:else>
                  </dgm:choose>
                </dgm:if>
                <dgm:if name="Name79" axis="precedSib" ptType="node" func="cnt" op="equ" val="3">
                  <dgm:choose name="Name80">
                    <dgm:if name="Name81" axis="followSib" ptType="node" func="cnt" op="equ" val="0">
                      <dgm:shape xmlns:r="http://schemas.openxmlformats.org/officeDocument/2006/relationships" rot="180" type="pie" r:blip="">
                        <dgm:adjLst>
                          <dgm:adj idx="1" val="90"/>
                          <dgm:adj idx="2" val="-90"/>
                        </dgm:adjLst>
                      </dgm:shape>
                    </dgm:if>
                    <dgm:if name="Name82" axis="followSib" ptType="node" func="cnt" op="equ" val="1">
                      <dgm:shape xmlns:r="http://schemas.openxmlformats.org/officeDocument/2006/relationships" rot="180" type="pie" r:blip="">
                        <dgm:adjLst>
                          <dgm:adj idx="1" val="90"/>
                          <dgm:adj idx="2" val="-126"/>
                        </dgm:adjLst>
                      </dgm:shape>
                    </dgm:if>
                    <dgm:if name="Name83" axis="followSib" ptType="node" func="cnt" op="equ" val="2">
                      <dgm:shape xmlns:r="http://schemas.openxmlformats.org/officeDocument/2006/relationships" rot="180" type="pie" r:blip="">
                        <dgm:adjLst>
                          <dgm:adj idx="1" val="90"/>
                          <dgm:adj idx="2" val="-150"/>
                        </dgm:adjLst>
                      </dgm:shape>
                    </dgm:if>
                    <dgm:else name="Name84">
                      <dgm:shape xmlns:r="http://schemas.openxmlformats.org/officeDocument/2006/relationships" rot="180" type="pie" r:blip="">
                        <dgm:adjLst>
                          <dgm:adj idx="1" val="90"/>
                          <dgm:adj idx="2" val="-167.1429"/>
                        </dgm:adjLst>
                      </dgm:shape>
                    </dgm:else>
                  </dgm:choose>
                </dgm:if>
                <dgm:if name="Name85" axis="precedSib" ptType="node" func="cnt" op="equ" val="4">
                  <dgm:choose name="Name86">
                    <dgm:if name="Name87" axis="followSib" ptType="node" func="cnt" op="equ" val="0">
                      <dgm:shape xmlns:r="http://schemas.openxmlformats.org/officeDocument/2006/relationships" rot="180" type="pie" r:blip="">
                        <dgm:adjLst>
                          <dgm:adj idx="1" val="90"/>
                          <dgm:adj idx="2" val="-90"/>
                        </dgm:adjLst>
                      </dgm:shape>
                    </dgm:if>
                    <dgm:if name="Name88" axis="followSib" ptType="node" func="cnt" op="equ" val="1">
                      <dgm:shape xmlns:r="http://schemas.openxmlformats.org/officeDocument/2006/relationships" rot="180" type="pie" r:blip="">
                        <dgm:adjLst>
                          <dgm:adj idx="1" val="90"/>
                          <dgm:adj idx="2" val="-120"/>
                        </dgm:adjLst>
                      </dgm:shape>
                    </dgm:if>
                    <dgm:else name="Name89">
                      <dgm:shape xmlns:r="http://schemas.openxmlformats.org/officeDocument/2006/relationships" rot="180" type="pie" r:blip="">
                        <dgm:adjLst>
                          <dgm:adj idx="1" val="90"/>
                          <dgm:adj idx="2" val="-141.4286"/>
                        </dgm:adjLst>
                      </dgm:shape>
                    </dgm:else>
                  </dgm:choose>
                </dgm:if>
                <dgm:if name="Name90" axis="precedSib" ptType="node" func="cnt" op="equ" val="5">
                  <dgm:choose name="Name91">
                    <dgm:if name="Name92" axis="followSib" ptType="node" func="cnt" op="equ" val="0">
                      <dgm:shape xmlns:r="http://schemas.openxmlformats.org/officeDocument/2006/relationships" rot="180" type="pie" r:blip="">
                        <dgm:adjLst>
                          <dgm:adj idx="1" val="90"/>
                          <dgm:adj idx="2" val="-90"/>
                        </dgm:adjLst>
                      </dgm:shape>
                    </dgm:if>
                    <dgm:else name="Name93">
                      <dgm:shape xmlns:r="http://schemas.openxmlformats.org/officeDocument/2006/relationships" rot="180" type="pie" r:blip="">
                        <dgm:adjLst>
                          <dgm:adj idx="1" val="90"/>
                          <dgm:adj idx="2" val="-115.7143"/>
                        </dgm:adjLst>
                      </dgm:shape>
                    </dgm:else>
                  </dgm:choose>
                </dgm:if>
                <dgm:else name="Name94">
                  <dgm:shape xmlns:r="http://schemas.openxmlformats.org/officeDocument/2006/relationships" rot="180" type="pie" r:blip="">
                    <dgm:adjLst>
                      <dgm:adj idx="1" val="90"/>
                      <dgm:adj idx="2" val="-90"/>
                    </dgm:adjLst>
                  </dgm:shape>
                </dgm:else>
              </dgm:choose>
            </dgm:else>
          </dgm:choose>
          <dgm:presOf/>
        </dgm:layoutNode>
        <dgm:layoutNode name="Parent" styleLbl="revTx">
          <dgm:varLst>
            <dgm:chMax val="1"/>
            <dgm:chPref val="1"/>
            <dgm:bulletEnabled val="1"/>
          </dgm:varLst>
          <dgm:choose name="Name95">
            <dgm:if name="Name96" func="var" arg="dir" op="equ" val="norm">
              <dgm:alg type="tx">
                <dgm:param type="parTxLTRAlign" val="r"/>
                <dgm:param type="parTxRTLAlign" val="r"/>
                <dgm:param type="shpTxLTRAlignCh" val="r"/>
                <dgm:param type="shpTxRTLAlignCh" val="r"/>
                <dgm:param type="txAnchorVert" val="b"/>
                <dgm:param type="autoTxRot" val="grav"/>
              </dgm:alg>
            </dgm:if>
            <dgm:else name="Name97">
              <dgm:alg type="tx">
                <dgm:param type="parTxLTRAlign" val="l"/>
                <dgm:param type="parTxRTLAlign" val="l"/>
                <dgm:param type="shpTxLTRAlignCh" val="l"/>
                <dgm:param type="shpTxRTLAlignCh" val="l"/>
                <dgm:param type="txAnchorVert" val="b"/>
                <dgm:param type="autoTxRot" val="grav"/>
              </dgm:alg>
            </dgm:else>
          </dgm:choose>
          <dgm:choose name="Name98">
            <dgm:if name="Name99" func="var" arg="dir" op="equ" val="norm">
              <dgm:shape xmlns:r="http://schemas.openxmlformats.org/officeDocument/2006/relationships" rot="-90" type="rect" r:blip="">
                <dgm:adjLst/>
              </dgm:shape>
            </dgm:if>
            <dgm:else name="Name100">
              <dgm:shape xmlns:r="http://schemas.openxmlformats.org/officeDocument/2006/relationships" rot="90" type="rect" r:blip="">
                <dgm:adjLst/>
              </dgm:shape>
            </dgm:else>
          </dgm:choose>
          <dgm:presOf axis="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dgm:choose name="Name101">
        <dgm:if name="Name102" axis="ch" ptType="node" func="cnt" op="gte" val="1">
          <dgm:forEach name="negSibTransForEach" axis="ch" ptType="sibTrans" hideLastTrans="0" cnt="1">
            <dgm:layoutNode name="negSibTrans">
              <dgm:alg type="sp"/>
              <dgm:shape xmlns:r="http://schemas.openxmlformats.org/officeDocument/2006/relationships" r:blip="">
                <dgm:adjLst/>
              </dgm:shape>
            </dgm:layoutNode>
          </dgm:forEach>
          <dgm:layoutNode name="composite">
            <dgm:alg type="composite">
              <dgm:param type="ar" val="0.5"/>
            </dgm:alg>
            <dgm:shape xmlns:r="http://schemas.openxmlformats.org/officeDocument/2006/relationships" r:blip="">
              <dgm:adjLst/>
            </dgm:shape>
            <dgm:choose name="Name103">
              <dgm:if name="Name104" func="var" arg="dir" op="equ" val="norm">
                <dgm:constrLst>
                  <dgm:constr type="l" for="ch" forName="Child" refType="w" fact="0"/>
                  <dgm:constr type="t" for="ch" forName="Child" refType="h" fact="0"/>
                  <dgm:constr type="w" for="ch" forName="Child" refType="w"/>
                  <dgm:constr type="h" for="ch" forName="Child" refType="h"/>
                </dgm:constrLst>
              </dgm:if>
              <dgm:else name="Name105">
                <dgm:constrLst>
                  <dgm:constr type="r" for="ch" forName="Child" refType="w"/>
                  <dgm:constr type="t" for="ch" forName="Child" refType="h" fact="0"/>
                  <dgm:constr type="w" for="ch" forName="Child" refType="w"/>
                  <dgm:constr type="h" for="ch" forName="Child" refType="h"/>
                </dgm:constrLst>
              </dgm:else>
            </dgm:choose>
            <dgm:ruleLst/>
            <dgm:layoutNode name="Child" styleLbl="revTx">
              <dgm:varLst>
                <dgm:chMax val="0"/>
                <dgm:chPref val="0"/>
                <dgm:bulletEnabled val="1"/>
              </dgm:varLst>
              <dgm:choose name="Name106">
                <dgm:if name="Name107" func="var" arg="dir" op="equ" val="norm">
                  <dgm:alg type="tx">
                    <dgm:param type="parTxLTRAlign" val="l"/>
                    <dgm:param type="parTxRTLAlign" val="r"/>
                    <dgm:param type="txAnchorVert" val="t"/>
                  </dgm:alg>
                </dgm:if>
                <dgm:else name="Name108">
                  <dgm:alg type="tx">
                    <dgm:param type="parTxLTRAlign" val="r"/>
                    <dgm:param type="parTxRTLAlign" val="l"/>
                    <dgm:param type="txAnchorVert" val="t"/>
                  </dgm:alg>
                </dgm:else>
              </dgm:choose>
              <dgm:shape xmlns:r="http://schemas.openxmlformats.org/officeDocument/2006/relationships" type="rect" r:blip="">
                <dgm:adjLst/>
              </dgm:shape>
              <dgm:presOf axis="des"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if>
        <dgm:else name="Name109"/>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ABC683-1F62-C741-A332-7F28B5A22385}" type="datetimeFigureOut">
              <a:rPr lang="en-US" smtClean="0"/>
              <a:t>10/22/2019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B05ED7-2EE3-E046-89E4-15AC5A55FF80}" type="slidenum">
              <a:rPr lang="en-US" smtClean="0"/>
              <a:t>‹#›</a:t>
            </a:fld>
            <a:endParaRPr lang="en-US"/>
          </a:p>
        </p:txBody>
      </p:sp>
    </p:spTree>
    <p:extLst>
      <p:ext uri="{BB962C8B-B14F-4D97-AF65-F5344CB8AC3E}">
        <p14:creationId xmlns:p14="http://schemas.microsoft.com/office/powerpoint/2010/main" val="12809236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RMNCHA +N</a:t>
            </a:r>
          </a:p>
          <a:p>
            <a:endParaRPr lang="en-US" dirty="0"/>
          </a:p>
        </p:txBody>
      </p:sp>
      <p:sp>
        <p:nvSpPr>
          <p:cNvPr id="4" name="Slide Number Placeholder 3"/>
          <p:cNvSpPr>
            <a:spLocks noGrp="1"/>
          </p:cNvSpPr>
          <p:nvPr>
            <p:ph type="sldNum" sz="quarter" idx="5"/>
          </p:nvPr>
        </p:nvSpPr>
        <p:spPr/>
        <p:txBody>
          <a:bodyPr/>
          <a:lstStyle/>
          <a:p>
            <a:fld id="{E18C7B0F-44CC-E945-8E6A-9E9AFB595DAA}" type="slidenum">
              <a:rPr lang="en-US" smtClean="0"/>
              <a:pPr/>
              <a:t>2</a:t>
            </a:fld>
            <a:endParaRPr lang="en-US"/>
          </a:p>
        </p:txBody>
      </p:sp>
    </p:spTree>
    <p:extLst>
      <p:ext uri="{BB962C8B-B14F-4D97-AF65-F5344CB8AC3E}">
        <p14:creationId xmlns:p14="http://schemas.microsoft.com/office/powerpoint/2010/main" val="11606742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7E36827-6DB9-C449-AB58-A1A5DED84B43}" type="datetimeFigureOut">
              <a:rPr lang="en-US" smtClean="0"/>
              <a:t>10/22/2019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BAE3B0-3A85-E348-B485-24BEF7639AA6}" type="slidenum">
              <a:rPr lang="en-US" smtClean="0"/>
              <a:t>‹#›</a:t>
            </a:fld>
            <a:endParaRPr lang="en-US"/>
          </a:p>
        </p:txBody>
      </p:sp>
    </p:spTree>
    <p:extLst>
      <p:ext uri="{BB962C8B-B14F-4D97-AF65-F5344CB8AC3E}">
        <p14:creationId xmlns:p14="http://schemas.microsoft.com/office/powerpoint/2010/main" val="32888679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E36827-6DB9-C449-AB58-A1A5DED84B43}" type="datetimeFigureOut">
              <a:rPr lang="en-US" smtClean="0"/>
              <a:t>10/22/2019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BAE3B0-3A85-E348-B485-24BEF7639AA6}" type="slidenum">
              <a:rPr lang="en-US" smtClean="0"/>
              <a:t>‹#›</a:t>
            </a:fld>
            <a:endParaRPr lang="en-US"/>
          </a:p>
        </p:txBody>
      </p:sp>
    </p:spTree>
    <p:extLst>
      <p:ext uri="{BB962C8B-B14F-4D97-AF65-F5344CB8AC3E}">
        <p14:creationId xmlns:p14="http://schemas.microsoft.com/office/powerpoint/2010/main" val="38823679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E36827-6DB9-C449-AB58-A1A5DED84B43}" type="datetimeFigureOut">
              <a:rPr lang="en-US" smtClean="0"/>
              <a:t>10/22/2019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BAE3B0-3A85-E348-B485-24BEF7639AA6}" type="slidenum">
              <a:rPr lang="en-US" smtClean="0"/>
              <a:t>‹#›</a:t>
            </a:fld>
            <a:endParaRPr lang="en-US"/>
          </a:p>
        </p:txBody>
      </p:sp>
    </p:spTree>
    <p:extLst>
      <p:ext uri="{BB962C8B-B14F-4D97-AF65-F5344CB8AC3E}">
        <p14:creationId xmlns:p14="http://schemas.microsoft.com/office/powerpoint/2010/main" val="40105603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7E36827-6DB9-C449-AB58-A1A5DED84B43}" type="datetimeFigureOut">
              <a:rPr lang="en-US" smtClean="0"/>
              <a:t>10/22/2019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BAE3B0-3A85-E348-B485-24BEF7639AA6}" type="slidenum">
              <a:rPr lang="en-US" smtClean="0"/>
              <a:t>‹#›</a:t>
            </a:fld>
            <a:endParaRPr lang="en-US"/>
          </a:p>
        </p:txBody>
      </p:sp>
    </p:spTree>
    <p:extLst>
      <p:ext uri="{BB962C8B-B14F-4D97-AF65-F5344CB8AC3E}">
        <p14:creationId xmlns:p14="http://schemas.microsoft.com/office/powerpoint/2010/main" val="25045335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7E36827-6DB9-C449-AB58-A1A5DED84B43}" type="datetimeFigureOut">
              <a:rPr lang="en-US" smtClean="0"/>
              <a:t>10/22/2019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BAE3B0-3A85-E348-B485-24BEF7639AA6}" type="slidenum">
              <a:rPr lang="en-US" smtClean="0"/>
              <a:t>‹#›</a:t>
            </a:fld>
            <a:endParaRPr lang="en-US"/>
          </a:p>
        </p:txBody>
      </p:sp>
    </p:spTree>
    <p:extLst>
      <p:ext uri="{BB962C8B-B14F-4D97-AF65-F5344CB8AC3E}">
        <p14:creationId xmlns:p14="http://schemas.microsoft.com/office/powerpoint/2010/main" val="7869155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7E36827-6DB9-C449-AB58-A1A5DED84B43}" type="datetimeFigureOut">
              <a:rPr lang="en-US" smtClean="0"/>
              <a:t>10/22/2019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BAE3B0-3A85-E348-B485-24BEF7639AA6}" type="slidenum">
              <a:rPr lang="en-US" smtClean="0"/>
              <a:t>‹#›</a:t>
            </a:fld>
            <a:endParaRPr lang="en-US"/>
          </a:p>
        </p:txBody>
      </p:sp>
    </p:spTree>
    <p:extLst>
      <p:ext uri="{BB962C8B-B14F-4D97-AF65-F5344CB8AC3E}">
        <p14:creationId xmlns:p14="http://schemas.microsoft.com/office/powerpoint/2010/main" val="28236830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E36827-6DB9-C449-AB58-A1A5DED84B43}" type="datetimeFigureOut">
              <a:rPr lang="en-US" smtClean="0"/>
              <a:t>10/22/2019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BAE3B0-3A85-E348-B485-24BEF7639AA6}" type="slidenum">
              <a:rPr lang="en-US" smtClean="0"/>
              <a:t>‹#›</a:t>
            </a:fld>
            <a:endParaRPr lang="en-US"/>
          </a:p>
        </p:txBody>
      </p:sp>
    </p:spTree>
    <p:extLst>
      <p:ext uri="{BB962C8B-B14F-4D97-AF65-F5344CB8AC3E}">
        <p14:creationId xmlns:p14="http://schemas.microsoft.com/office/powerpoint/2010/main" val="39122070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E36827-6DB9-C449-AB58-A1A5DED84B43}" type="datetimeFigureOut">
              <a:rPr lang="en-US" smtClean="0"/>
              <a:t>10/22/2019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BAE3B0-3A85-E348-B485-24BEF7639AA6}" type="slidenum">
              <a:rPr lang="en-US" smtClean="0"/>
              <a:t>‹#›</a:t>
            </a:fld>
            <a:endParaRPr lang="en-US"/>
          </a:p>
        </p:txBody>
      </p:sp>
    </p:spTree>
    <p:extLst>
      <p:ext uri="{BB962C8B-B14F-4D97-AF65-F5344CB8AC3E}">
        <p14:creationId xmlns:p14="http://schemas.microsoft.com/office/powerpoint/2010/main" val="21508514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E36827-6DB9-C449-AB58-A1A5DED84B43}" type="datetimeFigureOut">
              <a:rPr lang="en-US" smtClean="0"/>
              <a:t>10/22/2019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BAE3B0-3A85-E348-B485-24BEF7639AA6}" type="slidenum">
              <a:rPr lang="en-US" smtClean="0"/>
              <a:t>‹#›</a:t>
            </a:fld>
            <a:endParaRPr lang="en-US"/>
          </a:p>
        </p:txBody>
      </p:sp>
    </p:spTree>
    <p:extLst>
      <p:ext uri="{BB962C8B-B14F-4D97-AF65-F5344CB8AC3E}">
        <p14:creationId xmlns:p14="http://schemas.microsoft.com/office/powerpoint/2010/main" val="9185862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E36827-6DB9-C449-AB58-A1A5DED84B43}" type="datetimeFigureOut">
              <a:rPr lang="en-US" smtClean="0"/>
              <a:t>10/22/2019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BAE3B0-3A85-E348-B485-24BEF7639AA6}" type="slidenum">
              <a:rPr lang="en-US" smtClean="0"/>
              <a:t>‹#›</a:t>
            </a:fld>
            <a:endParaRPr lang="en-US"/>
          </a:p>
        </p:txBody>
      </p:sp>
    </p:spTree>
    <p:extLst>
      <p:ext uri="{BB962C8B-B14F-4D97-AF65-F5344CB8AC3E}">
        <p14:creationId xmlns:p14="http://schemas.microsoft.com/office/powerpoint/2010/main" val="10846512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E36827-6DB9-C449-AB58-A1A5DED84B43}" type="datetimeFigureOut">
              <a:rPr lang="en-US" smtClean="0"/>
              <a:t>10/22/2019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BAE3B0-3A85-E348-B485-24BEF7639AA6}" type="slidenum">
              <a:rPr lang="en-US" smtClean="0"/>
              <a:t>‹#›</a:t>
            </a:fld>
            <a:endParaRPr lang="en-US"/>
          </a:p>
        </p:txBody>
      </p:sp>
    </p:spTree>
    <p:extLst>
      <p:ext uri="{BB962C8B-B14F-4D97-AF65-F5344CB8AC3E}">
        <p14:creationId xmlns:p14="http://schemas.microsoft.com/office/powerpoint/2010/main" val="13806748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10/22/2019</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224541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3785086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10/22/2019</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162805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073337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10/22/2019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694034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10/22/2019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3041625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10/22/2019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078869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10/22/2019</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553085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6474861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708408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10/22/2019</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1451035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E36827-6DB9-C449-AB58-A1A5DED84B43}" type="datetimeFigureOut">
              <a:rPr lang="en-US" smtClean="0"/>
              <a:t>10/22/2019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BAE3B0-3A85-E348-B485-24BEF7639AA6}" type="slidenum">
              <a:rPr lang="en-US" smtClean="0"/>
              <a:t>‹#›</a:t>
            </a:fld>
            <a:endParaRPr lang="en-US"/>
          </a:p>
        </p:txBody>
      </p:sp>
    </p:spTree>
    <p:extLst>
      <p:ext uri="{BB962C8B-B14F-4D97-AF65-F5344CB8AC3E}">
        <p14:creationId xmlns:p14="http://schemas.microsoft.com/office/powerpoint/2010/main" val="24041529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10/22/2019</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29193666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0935" y="737627"/>
            <a:ext cx="10993549" cy="1475013"/>
          </a:xfrm>
        </p:spPr>
        <p:txBody>
          <a:bodyPr>
            <a:noAutofit/>
          </a:bodyPr>
          <a:lstStyle/>
          <a:p>
            <a:r>
              <a:rPr lang="en-IN" sz="4800" dirty="0"/>
              <a:t>Ayushman </a:t>
            </a:r>
            <a:r>
              <a:rPr lang="en-IN" sz="4800" dirty="0" err="1"/>
              <a:t>bharat</a:t>
            </a:r>
            <a:r>
              <a:rPr lang="en-IN" sz="4800" dirty="0"/>
              <a:t> – health and wellness centres </a:t>
            </a:r>
          </a:p>
        </p:txBody>
      </p:sp>
      <p:sp>
        <p:nvSpPr>
          <p:cNvPr id="3" name="Subtitle 2"/>
          <p:cNvSpPr>
            <a:spLocks noGrp="1"/>
          </p:cNvSpPr>
          <p:nvPr>
            <p:ph type="subTitle" idx="1"/>
          </p:nvPr>
        </p:nvSpPr>
        <p:spPr>
          <a:xfrm>
            <a:off x="420935" y="2212640"/>
            <a:ext cx="11332450" cy="580992"/>
          </a:xfrm>
        </p:spPr>
        <p:txBody>
          <a:bodyPr>
            <a:normAutofit fontScale="92500"/>
          </a:bodyPr>
          <a:lstStyle/>
          <a:p>
            <a:r>
              <a:rPr lang="en-US" sz="2800" dirty="0"/>
              <a:t>Regional Workshop , GUWAHATI,  </a:t>
            </a:r>
            <a:r>
              <a:rPr lang="en-US" sz="2800" dirty="0" err="1"/>
              <a:t>assam</a:t>
            </a:r>
            <a:r>
              <a:rPr lang="en-US" sz="2800" dirty="0"/>
              <a:t> 3</a:t>
            </a:r>
            <a:r>
              <a:rPr lang="en-US" sz="2800" baseline="30000" dirty="0"/>
              <a:t>rd</a:t>
            </a:r>
            <a:r>
              <a:rPr lang="en-US" sz="2800" dirty="0"/>
              <a:t>  – </a:t>
            </a:r>
            <a:r>
              <a:rPr lang="en-US" sz="2800"/>
              <a:t>4</a:t>
            </a:r>
            <a:r>
              <a:rPr lang="en-US" sz="2800" baseline="30000"/>
              <a:t>th</a:t>
            </a:r>
            <a:r>
              <a:rPr lang="en-US" sz="2800"/>
              <a:t> </a:t>
            </a:r>
            <a:r>
              <a:rPr lang="en-US" sz="2800" smtClean="0"/>
              <a:t>October </a:t>
            </a:r>
            <a:r>
              <a:rPr lang="en-US" sz="2800" dirty="0"/>
              <a:t>2019</a:t>
            </a:r>
          </a:p>
        </p:txBody>
      </p:sp>
      <p:pic>
        <p:nvPicPr>
          <p:cNvPr id="4" name="Picture 6">
            <a:extLst>
              <a:ext uri="{FF2B5EF4-FFF2-40B4-BE49-F238E27FC236}">
                <a16:creationId xmlns:a16="http://schemas.microsoft.com/office/drawing/2014/main" xmlns="" id="{416650D0-1878-4841-8012-6C154BCF073B}"/>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6990" y="3280026"/>
            <a:ext cx="1580841" cy="1284376"/>
          </a:xfrm>
          <a:prstGeom prst="rect">
            <a:avLst/>
          </a:prstGeom>
          <a:solidFill>
            <a:schemeClr val="accent5">
              <a:lumMod val="40000"/>
              <a:lumOff val="60000"/>
            </a:schemeClr>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5" name="Picture 8">
            <a:extLst>
              <a:ext uri="{FF2B5EF4-FFF2-40B4-BE49-F238E27FC236}">
                <a16:creationId xmlns:a16="http://schemas.microsoft.com/office/drawing/2014/main" xmlns="" id="{760C5340-EA50-CD46-B4B5-61891F9ED4F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631" y="4718550"/>
            <a:ext cx="1925098" cy="1524944"/>
          </a:xfrm>
          <a:prstGeom prst="rect">
            <a:avLst/>
          </a:prstGeom>
          <a:solidFill>
            <a:schemeClr val="accent5">
              <a:lumMod val="40000"/>
              <a:lumOff val="60000"/>
            </a:schemeClr>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6" name="Picture 10">
            <a:extLst>
              <a:ext uri="{FF2B5EF4-FFF2-40B4-BE49-F238E27FC236}">
                <a16:creationId xmlns:a16="http://schemas.microsoft.com/office/drawing/2014/main" xmlns="" id="{49ACC8A5-CF0A-C740-B1CF-1D9D861488B7}"/>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71284" y="3626335"/>
            <a:ext cx="2657314" cy="2494038"/>
          </a:xfrm>
          <a:prstGeom prst="rect">
            <a:avLst/>
          </a:prstGeom>
          <a:solidFill>
            <a:schemeClr val="accent5">
              <a:lumMod val="40000"/>
              <a:lumOff val="60000"/>
            </a:schemeClr>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7" name="Picture 12">
            <a:extLst>
              <a:ext uri="{FF2B5EF4-FFF2-40B4-BE49-F238E27FC236}">
                <a16:creationId xmlns:a16="http://schemas.microsoft.com/office/drawing/2014/main" xmlns="" id="{739458D1-D9E7-EE42-8C96-9C9B5E7E0622}"/>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11445" y="3280026"/>
            <a:ext cx="1925098" cy="1284376"/>
          </a:xfrm>
          <a:prstGeom prst="rect">
            <a:avLst/>
          </a:prstGeom>
          <a:solidFill>
            <a:schemeClr val="accent5">
              <a:lumMod val="40000"/>
              <a:lumOff val="60000"/>
            </a:schemeClr>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8" name="Picture 14">
            <a:extLst>
              <a:ext uri="{FF2B5EF4-FFF2-40B4-BE49-F238E27FC236}">
                <a16:creationId xmlns:a16="http://schemas.microsoft.com/office/drawing/2014/main" xmlns="" id="{C8EFC095-7EDE-6A43-934B-FA86C749AA35}"/>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08190" y="4718550"/>
            <a:ext cx="1360747" cy="1284376"/>
          </a:xfrm>
          <a:prstGeom prst="rect">
            <a:avLst/>
          </a:prstGeom>
          <a:solidFill>
            <a:schemeClr val="accent5">
              <a:lumMod val="40000"/>
              <a:lumOff val="60000"/>
            </a:schemeClr>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9" name="Picture 16">
            <a:extLst>
              <a:ext uri="{FF2B5EF4-FFF2-40B4-BE49-F238E27FC236}">
                <a16:creationId xmlns:a16="http://schemas.microsoft.com/office/drawing/2014/main" xmlns="" id="{2AA71141-1CBE-FA41-9808-814AFB8A659C}"/>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250356" y="3270382"/>
            <a:ext cx="2657314" cy="2584007"/>
          </a:xfrm>
          <a:prstGeom prst="rect">
            <a:avLst/>
          </a:prstGeom>
          <a:solidFill>
            <a:schemeClr val="accent5">
              <a:lumMod val="40000"/>
              <a:lumOff val="60000"/>
            </a:schemeClr>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93913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291B77B-5678-4C4A-A71A-F952C65182C2}"/>
              </a:ext>
            </a:extLst>
          </p:cNvPr>
          <p:cNvSpPr>
            <a:spLocks noGrp="1"/>
          </p:cNvSpPr>
          <p:nvPr>
            <p:ph type="title"/>
          </p:nvPr>
        </p:nvSpPr>
        <p:spPr>
          <a:xfrm>
            <a:off x="0" y="0"/>
            <a:ext cx="12191999" cy="1290138"/>
          </a:xfrm>
          <a:solidFill>
            <a:schemeClr val="accent2">
              <a:lumMod val="60000"/>
              <a:lumOff val="40000"/>
            </a:schemeClr>
          </a:solidFill>
        </p:spPr>
        <p:txBody>
          <a:bodyPr>
            <a:normAutofit/>
          </a:bodyPr>
          <a:lstStyle/>
          <a:p>
            <a:pPr algn="ctr"/>
            <a:r>
              <a:rPr lang="en-US" b="1" dirty="0">
                <a:latin typeface="+mn-lt"/>
              </a:rPr>
              <a:t>Ayushman Bharat – Health and Wellness Centres </a:t>
            </a:r>
            <a:br>
              <a:rPr lang="en-US" b="1" dirty="0">
                <a:latin typeface="+mn-lt"/>
              </a:rPr>
            </a:br>
            <a:r>
              <a:rPr lang="en-US" sz="2700" b="1" dirty="0">
                <a:latin typeface="+mn-lt"/>
              </a:rPr>
              <a:t>a Platform to integrate service delivery – provide comprehensive care</a:t>
            </a:r>
          </a:p>
        </p:txBody>
      </p:sp>
      <p:graphicFrame>
        <p:nvGraphicFramePr>
          <p:cNvPr id="4" name="Content Placeholder 3">
            <a:extLst>
              <a:ext uri="{FF2B5EF4-FFF2-40B4-BE49-F238E27FC236}">
                <a16:creationId xmlns:a16="http://schemas.microsoft.com/office/drawing/2014/main" xmlns="" id="{573B4581-3C3E-4247-87C3-6FA3E3E40DF3}"/>
              </a:ext>
            </a:extLst>
          </p:cNvPr>
          <p:cNvGraphicFramePr>
            <a:graphicFrameLocks noGrp="1"/>
          </p:cNvGraphicFramePr>
          <p:nvPr>
            <p:ph idx="1"/>
            <p:extLst>
              <p:ext uri="{D42A27DB-BD31-4B8C-83A1-F6EECF244321}">
                <p14:modId xmlns:p14="http://schemas.microsoft.com/office/powerpoint/2010/main" val="395983951"/>
              </p:ext>
            </p:extLst>
          </p:nvPr>
        </p:nvGraphicFramePr>
        <p:xfrm>
          <a:off x="-832339" y="1939159"/>
          <a:ext cx="12751069" cy="47781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Slide Number Placeholder 6"/>
          <p:cNvSpPr>
            <a:spLocks noGrp="1"/>
          </p:cNvSpPr>
          <p:nvPr>
            <p:ph type="sldNum" sz="quarter" idx="12"/>
          </p:nvPr>
        </p:nvSpPr>
        <p:spPr/>
        <p:txBody>
          <a:bodyPr/>
          <a:lstStyle/>
          <a:p>
            <a:fld id="{CC8E4818-71BA-47A1-A25F-DA91E99AEC27}" type="slidenum">
              <a:rPr lang="en-IN" smtClean="0"/>
              <a:pPr/>
              <a:t>2</a:t>
            </a:fld>
            <a:endParaRPr lang="en-IN"/>
          </a:p>
        </p:txBody>
      </p:sp>
      <p:sp>
        <p:nvSpPr>
          <p:cNvPr id="3" name="Striped Right Arrow 2">
            <a:extLst>
              <a:ext uri="{FF2B5EF4-FFF2-40B4-BE49-F238E27FC236}">
                <a16:creationId xmlns:a16="http://schemas.microsoft.com/office/drawing/2014/main" xmlns="" id="{2DD79387-9BB2-734B-A1EE-E4F3C6DC66BC}"/>
              </a:ext>
            </a:extLst>
          </p:cNvPr>
          <p:cNvSpPr/>
          <p:nvPr/>
        </p:nvSpPr>
        <p:spPr>
          <a:xfrm>
            <a:off x="8153400" y="4936644"/>
            <a:ext cx="3254830" cy="947057"/>
          </a:xfrm>
          <a:prstGeom prst="stripedRightArrow">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en-US"/>
          </a:p>
        </p:txBody>
      </p:sp>
      <p:sp>
        <p:nvSpPr>
          <p:cNvPr id="8" name="Oval 7"/>
          <p:cNvSpPr/>
          <p:nvPr/>
        </p:nvSpPr>
        <p:spPr>
          <a:xfrm>
            <a:off x="9202271" y="1923711"/>
            <a:ext cx="1150769" cy="1133254"/>
          </a:xfrm>
          <a:prstGeom prst="ellipse">
            <a:avLst/>
          </a:prstGeom>
          <a:solidFill>
            <a:schemeClr val="bg1">
              <a:lumMod val="8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n>
                <a:solidFill>
                  <a:schemeClr val="bg1">
                    <a:lumMod val="50000"/>
                  </a:schemeClr>
                </a:solidFill>
              </a:ln>
            </a:endParaRPr>
          </a:p>
        </p:txBody>
      </p:sp>
      <p:sp>
        <p:nvSpPr>
          <p:cNvPr id="10" name="Oval 9"/>
          <p:cNvSpPr/>
          <p:nvPr/>
        </p:nvSpPr>
        <p:spPr>
          <a:xfrm>
            <a:off x="9307927" y="2022857"/>
            <a:ext cx="945776" cy="934962"/>
          </a:xfrm>
          <a:prstGeom prst="ellipse">
            <a:avLst/>
          </a:prstGeom>
          <a:solidFill>
            <a:schemeClr val="accent2">
              <a:lumMod val="75000"/>
            </a:schemeClr>
          </a:solidFill>
          <a:ln>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n>
                <a:solidFill>
                  <a:schemeClr val="bg1">
                    <a:lumMod val="50000"/>
                  </a:schemeClr>
                </a:solidFill>
              </a:ln>
            </a:endParaRPr>
          </a:p>
        </p:txBody>
      </p:sp>
    </p:spTree>
    <p:extLst>
      <p:ext uri="{BB962C8B-B14F-4D97-AF65-F5344CB8AC3E}">
        <p14:creationId xmlns:p14="http://schemas.microsoft.com/office/powerpoint/2010/main" val="7088124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ight Triangle 29">
            <a:extLst>
              <a:ext uri="{FF2B5EF4-FFF2-40B4-BE49-F238E27FC236}">
                <a16:creationId xmlns:a16="http://schemas.microsoft.com/office/drawing/2014/main" xmlns="" id="{89FF614A-D689-CD49-A270-F438476B9269}"/>
              </a:ext>
            </a:extLst>
          </p:cNvPr>
          <p:cNvSpPr/>
          <p:nvPr/>
        </p:nvSpPr>
        <p:spPr>
          <a:xfrm>
            <a:off x="5985047" y="2081787"/>
            <a:ext cx="1938073" cy="2694425"/>
          </a:xfrm>
          <a:prstGeom prst="rtTriangl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3" name="Group 2">
            <a:extLst>
              <a:ext uri="{FF2B5EF4-FFF2-40B4-BE49-F238E27FC236}">
                <a16:creationId xmlns:a16="http://schemas.microsoft.com/office/drawing/2014/main" xmlns="" id="{5299B2A4-61B7-414A-8899-EC606C9B446F}"/>
              </a:ext>
            </a:extLst>
          </p:cNvPr>
          <p:cNvGrpSpPr/>
          <p:nvPr/>
        </p:nvGrpSpPr>
        <p:grpSpPr>
          <a:xfrm>
            <a:off x="3585672" y="1512785"/>
            <a:ext cx="6160823" cy="3185714"/>
            <a:chOff x="2458434" y="1699174"/>
            <a:chExt cx="5916732" cy="2759055"/>
          </a:xfrm>
        </p:grpSpPr>
        <p:sp>
          <p:nvSpPr>
            <p:cNvPr id="11" name="Isosceles Triangle 4">
              <a:extLst>
                <a:ext uri="{FF2B5EF4-FFF2-40B4-BE49-F238E27FC236}">
                  <a16:creationId xmlns:a16="http://schemas.microsoft.com/office/drawing/2014/main" xmlns="" id="{7A248201-4C7B-6F41-993F-C3A4412D5010}"/>
                </a:ext>
              </a:extLst>
            </p:cNvPr>
            <p:cNvSpPr/>
            <p:nvPr/>
          </p:nvSpPr>
          <p:spPr>
            <a:xfrm>
              <a:off x="4277675" y="1757496"/>
              <a:ext cx="569055" cy="472281"/>
            </a:xfrm>
            <a:prstGeom prst="triangle">
              <a:avLst>
                <a:gd name="adj" fmla="val 49405"/>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46291" tIns="23145" rIns="46291" bIns="23145" anchor="ctr"/>
            <a:lstStyle/>
            <a:p>
              <a:pPr algn="ctr">
                <a:defRPr/>
              </a:pPr>
              <a:endParaRPr lang="en-US" sz="1215">
                <a:solidFill>
                  <a:prstClr val="white"/>
                </a:solidFill>
                <a:latin typeface="Garamond" panose="02020404030301010803" pitchFamily="18" charset="0"/>
              </a:endParaRPr>
            </a:p>
          </p:txBody>
        </p:sp>
        <p:sp>
          <p:nvSpPr>
            <p:cNvPr id="12" name="Trapezoid 11">
              <a:extLst>
                <a:ext uri="{FF2B5EF4-FFF2-40B4-BE49-F238E27FC236}">
                  <a16:creationId xmlns:a16="http://schemas.microsoft.com/office/drawing/2014/main" xmlns="" id="{8B9CCC3D-E989-FD4F-A334-09B5759DDF4D}"/>
                </a:ext>
              </a:extLst>
            </p:cNvPr>
            <p:cNvSpPr/>
            <p:nvPr/>
          </p:nvSpPr>
          <p:spPr>
            <a:xfrm>
              <a:off x="3796771" y="2230438"/>
              <a:ext cx="1543844" cy="641615"/>
            </a:xfrm>
            <a:prstGeom prst="trapezoid">
              <a:avLst>
                <a:gd name="adj" fmla="val 69843"/>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46291" tIns="23145" rIns="46291" bIns="23145" anchor="ctr"/>
            <a:lstStyle/>
            <a:p>
              <a:pPr algn="ctr">
                <a:defRPr/>
              </a:pPr>
              <a:endParaRPr lang="en-US" sz="1215">
                <a:solidFill>
                  <a:prstClr val="white"/>
                </a:solidFill>
                <a:latin typeface="Garamond" panose="02020404030301010803" pitchFamily="18" charset="0"/>
              </a:endParaRPr>
            </a:p>
          </p:txBody>
        </p:sp>
        <p:sp>
          <p:nvSpPr>
            <p:cNvPr id="13" name="Trapezoid 12">
              <a:extLst>
                <a:ext uri="{FF2B5EF4-FFF2-40B4-BE49-F238E27FC236}">
                  <a16:creationId xmlns:a16="http://schemas.microsoft.com/office/drawing/2014/main" xmlns="" id="{CFADA254-BD9F-8740-9E39-1848A7A0875E}"/>
                </a:ext>
              </a:extLst>
            </p:cNvPr>
            <p:cNvSpPr/>
            <p:nvPr/>
          </p:nvSpPr>
          <p:spPr>
            <a:xfrm>
              <a:off x="2590645" y="3018896"/>
              <a:ext cx="3944399" cy="1439333"/>
            </a:xfrm>
            <a:prstGeom prst="trapezoid">
              <a:avLst>
                <a:gd name="adj" fmla="val 68292"/>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46291" tIns="23145" rIns="46291" bIns="23145" anchor="ctr"/>
            <a:lstStyle/>
            <a:p>
              <a:pPr algn="ctr">
                <a:defRPr/>
              </a:pPr>
              <a:endParaRPr lang="en-US" sz="1215">
                <a:solidFill>
                  <a:prstClr val="white"/>
                </a:solidFill>
                <a:latin typeface="Garamond" panose="02020404030301010803" pitchFamily="18" charset="0"/>
              </a:endParaRPr>
            </a:p>
          </p:txBody>
        </p:sp>
        <p:sp>
          <p:nvSpPr>
            <p:cNvPr id="14" name="TextBox 7">
              <a:extLst>
                <a:ext uri="{FF2B5EF4-FFF2-40B4-BE49-F238E27FC236}">
                  <a16:creationId xmlns:a16="http://schemas.microsoft.com/office/drawing/2014/main" xmlns="" id="{45F87A38-879F-804D-B80E-2AB93028E77B}"/>
                </a:ext>
              </a:extLst>
            </p:cNvPr>
            <p:cNvSpPr txBox="1">
              <a:spLocks noChangeArrowheads="1"/>
            </p:cNvSpPr>
            <p:nvPr/>
          </p:nvSpPr>
          <p:spPr bwMode="auto">
            <a:xfrm>
              <a:off x="2458434" y="3171167"/>
              <a:ext cx="866525" cy="220407"/>
            </a:xfrm>
            <a:prstGeom prst="rect">
              <a:avLst/>
            </a:prstGeom>
            <a:noFill/>
            <a:ln w="9525">
              <a:solidFill>
                <a:schemeClr val="accent1"/>
              </a:solidFill>
              <a:miter lim="800000"/>
              <a:headEnd/>
              <a:tailEnd/>
            </a:ln>
          </p:spPr>
          <p:txBody>
            <a:bodyPr wrap="square" lIns="46291" tIns="23145" rIns="46291" bIns="23145">
              <a:spAutoFit/>
            </a:bodyPr>
            <a:lstStyle/>
            <a:p>
              <a:pPr eaLnBrk="1" hangingPunct="1"/>
              <a:r>
                <a:rPr lang="en-US" altLang="en-US" sz="1350" b="1" dirty="0">
                  <a:latin typeface="Garamond" panose="02020404030301010803" pitchFamily="18" charset="0"/>
                </a:rPr>
                <a:t>PRIMARY</a:t>
              </a:r>
            </a:p>
          </p:txBody>
        </p:sp>
        <p:sp>
          <p:nvSpPr>
            <p:cNvPr id="15" name="TextBox 8">
              <a:extLst>
                <a:ext uri="{FF2B5EF4-FFF2-40B4-BE49-F238E27FC236}">
                  <a16:creationId xmlns:a16="http://schemas.microsoft.com/office/drawing/2014/main" xmlns="" id="{AFDF4798-DD37-5F40-849D-DB9654FDC815}"/>
                </a:ext>
              </a:extLst>
            </p:cNvPr>
            <p:cNvSpPr txBox="1">
              <a:spLocks noChangeArrowheads="1"/>
            </p:cNvSpPr>
            <p:nvPr/>
          </p:nvSpPr>
          <p:spPr bwMode="auto">
            <a:xfrm>
              <a:off x="2797970" y="2373313"/>
              <a:ext cx="1140354" cy="220407"/>
            </a:xfrm>
            <a:prstGeom prst="rect">
              <a:avLst/>
            </a:prstGeom>
            <a:noFill/>
            <a:ln w="9525">
              <a:solidFill>
                <a:schemeClr val="accent1"/>
              </a:solidFill>
              <a:miter lim="800000"/>
              <a:headEnd/>
              <a:tailEnd/>
            </a:ln>
          </p:spPr>
          <p:txBody>
            <a:bodyPr lIns="46291" tIns="23145" rIns="46291" bIns="23145">
              <a:spAutoFit/>
            </a:bodyPr>
            <a:lstStyle/>
            <a:p>
              <a:pPr eaLnBrk="1" hangingPunct="1"/>
              <a:r>
                <a:rPr lang="en-US" altLang="en-US" sz="1350" b="1" dirty="0">
                  <a:latin typeface="Garamond" panose="02020404030301010803" pitchFamily="18" charset="0"/>
                </a:rPr>
                <a:t>SECONDARY</a:t>
              </a:r>
            </a:p>
          </p:txBody>
        </p:sp>
        <p:sp>
          <p:nvSpPr>
            <p:cNvPr id="16" name="TextBox 9">
              <a:extLst>
                <a:ext uri="{FF2B5EF4-FFF2-40B4-BE49-F238E27FC236}">
                  <a16:creationId xmlns:a16="http://schemas.microsoft.com/office/drawing/2014/main" xmlns="" id="{5E8650DA-F67C-8C42-9AA4-284694208443}"/>
                </a:ext>
              </a:extLst>
            </p:cNvPr>
            <p:cNvSpPr txBox="1">
              <a:spLocks noChangeArrowheads="1"/>
            </p:cNvSpPr>
            <p:nvPr/>
          </p:nvSpPr>
          <p:spPr bwMode="auto">
            <a:xfrm>
              <a:off x="3324959" y="1819011"/>
              <a:ext cx="1000979" cy="220407"/>
            </a:xfrm>
            <a:prstGeom prst="rect">
              <a:avLst/>
            </a:prstGeom>
            <a:noFill/>
            <a:ln w="9525">
              <a:solidFill>
                <a:schemeClr val="accent1"/>
              </a:solidFill>
              <a:miter lim="800000"/>
              <a:headEnd/>
              <a:tailEnd/>
            </a:ln>
          </p:spPr>
          <p:txBody>
            <a:bodyPr wrap="square" lIns="46291" tIns="23145" rIns="46291" bIns="23145">
              <a:spAutoFit/>
            </a:bodyPr>
            <a:lstStyle/>
            <a:p>
              <a:pPr algn="ctr" eaLnBrk="1" hangingPunct="1"/>
              <a:r>
                <a:rPr lang="en-US" altLang="en-US" sz="1350" b="1" dirty="0">
                  <a:latin typeface="Garamond" panose="02020404030301010803" pitchFamily="18" charset="0"/>
                </a:rPr>
                <a:t>TERTIARY</a:t>
              </a:r>
            </a:p>
          </p:txBody>
        </p:sp>
        <p:sp>
          <p:nvSpPr>
            <p:cNvPr id="19" name="Right Brace 18">
              <a:extLst>
                <a:ext uri="{FF2B5EF4-FFF2-40B4-BE49-F238E27FC236}">
                  <a16:creationId xmlns:a16="http://schemas.microsoft.com/office/drawing/2014/main" xmlns="" id="{31E5D47C-3109-9548-A94F-705D4467EABC}"/>
                </a:ext>
              </a:extLst>
            </p:cNvPr>
            <p:cNvSpPr/>
            <p:nvPr/>
          </p:nvSpPr>
          <p:spPr>
            <a:xfrm rot="19610238">
              <a:off x="5082646" y="1762125"/>
              <a:ext cx="236803" cy="904875"/>
            </a:xfrm>
            <a:prstGeom prst="rightBrace">
              <a:avLst/>
            </a:prstGeom>
            <a:ln w="28575">
              <a:solidFill>
                <a:srgbClr val="00206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215">
                <a:latin typeface="Garamond" panose="02020404030301010803" pitchFamily="18" charset="0"/>
              </a:endParaRPr>
            </a:p>
          </p:txBody>
        </p:sp>
        <p:sp>
          <p:nvSpPr>
            <p:cNvPr id="20" name="TextBox 19">
              <a:extLst>
                <a:ext uri="{FF2B5EF4-FFF2-40B4-BE49-F238E27FC236}">
                  <a16:creationId xmlns:a16="http://schemas.microsoft.com/office/drawing/2014/main" xmlns="" id="{1A3DDA3A-DB57-9E4E-9537-8B862CA8D56E}"/>
                </a:ext>
              </a:extLst>
            </p:cNvPr>
            <p:cNvSpPr txBox="1"/>
            <p:nvPr/>
          </p:nvSpPr>
          <p:spPr>
            <a:xfrm>
              <a:off x="5417028" y="1699174"/>
              <a:ext cx="2295947" cy="751689"/>
            </a:xfrm>
            <a:prstGeom prst="rect">
              <a:avLst/>
            </a:prstGeom>
            <a:solidFill>
              <a:schemeClr val="accent2">
                <a:lumMod val="20000"/>
                <a:lumOff val="80000"/>
              </a:schemeClr>
            </a:solidFill>
            <a:ln>
              <a:noFill/>
            </a:ln>
          </p:spPr>
          <p:txBody>
            <a:bodyPr wrap="square">
              <a:spAutoFit/>
            </a:bodyPr>
            <a:lstStyle/>
            <a:p>
              <a:pPr marL="214313" indent="-214313">
                <a:buFont typeface="Arial" panose="020B0604020202020204" pitchFamily="34" charset="0"/>
                <a:buChar char="•"/>
                <a:defRPr/>
              </a:pPr>
              <a:r>
                <a:rPr lang="en-US" sz="1260" b="1" dirty="0">
                  <a:solidFill>
                    <a:srgbClr val="C00000"/>
                  </a:solidFill>
                  <a:latin typeface="Garamond" panose="02020404030301010803" pitchFamily="18" charset="0"/>
                </a:rPr>
                <a:t>PMJAY empanelled Public &amp; Private Healthcare facilities </a:t>
              </a:r>
            </a:p>
            <a:p>
              <a:pPr marL="214313" indent="-214313">
                <a:buFont typeface="Arial" panose="020B0604020202020204" pitchFamily="34" charset="0"/>
                <a:buChar char="•"/>
                <a:defRPr/>
              </a:pPr>
              <a:r>
                <a:rPr lang="en-US" sz="1260" b="1" dirty="0">
                  <a:latin typeface="Garamond" panose="02020404030301010803" pitchFamily="18" charset="0"/>
                </a:rPr>
                <a:t>CHCs/SDHs/District Hospitals/Medical Colleges </a:t>
              </a:r>
            </a:p>
          </p:txBody>
        </p:sp>
        <p:sp>
          <p:nvSpPr>
            <p:cNvPr id="23" name="TextBox 19">
              <a:extLst>
                <a:ext uri="{FF2B5EF4-FFF2-40B4-BE49-F238E27FC236}">
                  <a16:creationId xmlns:a16="http://schemas.microsoft.com/office/drawing/2014/main" xmlns="" id="{CCBED85D-446C-BB43-A42B-1831352E10B4}"/>
                </a:ext>
              </a:extLst>
            </p:cNvPr>
            <p:cNvSpPr txBox="1">
              <a:spLocks noChangeArrowheads="1"/>
            </p:cNvSpPr>
            <p:nvPr/>
          </p:nvSpPr>
          <p:spPr bwMode="auto">
            <a:xfrm>
              <a:off x="6079905" y="3149550"/>
              <a:ext cx="2295261" cy="619744"/>
            </a:xfrm>
            <a:prstGeom prst="rect">
              <a:avLst/>
            </a:prstGeom>
            <a:noFill/>
            <a:ln w="9525">
              <a:noFill/>
              <a:miter lim="800000"/>
              <a:headEnd/>
              <a:tailEnd/>
            </a:ln>
          </p:spPr>
          <p:txBody>
            <a:bodyPr>
              <a:spAutoFit/>
            </a:bodyPr>
            <a:lstStyle/>
            <a:p>
              <a:pPr eaLnBrk="1" hangingPunct="1"/>
              <a:r>
                <a:rPr lang="en-US" altLang="en-US" sz="1350" b="1" i="1" dirty="0">
                  <a:latin typeface="Garamond" panose="02020404030301010803" pitchFamily="18" charset="0"/>
                </a:rPr>
                <a:t>Preventive, Promotive, Curative, Rehabilitative &amp; Palliative Care</a:t>
              </a:r>
            </a:p>
          </p:txBody>
        </p:sp>
        <p:sp>
          <p:nvSpPr>
            <p:cNvPr id="24" name="TextBox 23">
              <a:extLst>
                <a:ext uri="{FF2B5EF4-FFF2-40B4-BE49-F238E27FC236}">
                  <a16:creationId xmlns:a16="http://schemas.microsoft.com/office/drawing/2014/main" xmlns="" id="{A4D6814B-E4C9-EA43-BF01-EC5803F49A45}"/>
                </a:ext>
              </a:extLst>
            </p:cNvPr>
            <p:cNvSpPr txBox="1"/>
            <p:nvPr/>
          </p:nvSpPr>
          <p:spPr>
            <a:xfrm>
              <a:off x="3331263" y="3749302"/>
              <a:ext cx="1151109" cy="460308"/>
            </a:xfrm>
            <a:prstGeom prst="rect">
              <a:avLst/>
            </a:prstGeom>
            <a:solidFill>
              <a:schemeClr val="accent4">
                <a:lumMod val="40000"/>
                <a:lumOff val="60000"/>
              </a:schemeClr>
            </a:solidFill>
          </p:spPr>
          <p:txBody>
            <a:bodyPr wrap="square" lIns="46291" tIns="23145" rIns="46291" bIns="23145">
              <a:spAutoFit/>
            </a:bodyPr>
            <a:lstStyle/>
            <a:p>
              <a:pPr>
                <a:defRPr/>
              </a:pPr>
              <a:r>
                <a:rPr lang="en-US" sz="1050" b="1" dirty="0">
                  <a:solidFill>
                    <a:prstClr val="black"/>
                  </a:solidFill>
                  <a:latin typeface="Garamond" panose="02020404030301010803" pitchFamily="18" charset="0"/>
                </a:rPr>
                <a:t>Unmet needs: NCDs/other Chronic Diseases</a:t>
              </a:r>
            </a:p>
          </p:txBody>
        </p:sp>
        <p:sp>
          <p:nvSpPr>
            <p:cNvPr id="18" name="TextBox 17">
              <a:extLst>
                <a:ext uri="{FF2B5EF4-FFF2-40B4-BE49-F238E27FC236}">
                  <a16:creationId xmlns:a16="http://schemas.microsoft.com/office/drawing/2014/main" xmlns="" id="{4509E874-8D98-744B-967B-11ABD748189D}"/>
                </a:ext>
              </a:extLst>
            </p:cNvPr>
            <p:cNvSpPr txBox="1"/>
            <p:nvPr/>
          </p:nvSpPr>
          <p:spPr>
            <a:xfrm>
              <a:off x="4944476" y="3670600"/>
              <a:ext cx="1169134" cy="580259"/>
            </a:xfrm>
            <a:prstGeom prst="rect">
              <a:avLst/>
            </a:prstGeom>
            <a:noFill/>
          </p:spPr>
          <p:txBody>
            <a:bodyPr wrap="square" lIns="46291" tIns="23145" rIns="46291" bIns="23145">
              <a:spAutoFit/>
            </a:bodyPr>
            <a:lstStyle/>
            <a:p>
              <a:pPr>
                <a:defRPr/>
              </a:pPr>
              <a:r>
                <a:rPr lang="en-US" sz="1350" b="1" dirty="0">
                  <a:solidFill>
                    <a:prstClr val="black"/>
                  </a:solidFill>
                  <a:latin typeface="Garamond" panose="02020404030301010803" pitchFamily="18" charset="0"/>
                </a:rPr>
                <a:t>Existing services: RMNCH+A</a:t>
              </a:r>
            </a:p>
          </p:txBody>
        </p:sp>
        <p:sp>
          <p:nvSpPr>
            <p:cNvPr id="21" name="Trapezoid 20">
              <a:extLst>
                <a:ext uri="{FF2B5EF4-FFF2-40B4-BE49-F238E27FC236}">
                  <a16:creationId xmlns:a16="http://schemas.microsoft.com/office/drawing/2014/main" xmlns="" id="{29ECC137-3485-594E-A4FA-0DF11A189F66}"/>
                </a:ext>
              </a:extLst>
            </p:cNvPr>
            <p:cNvSpPr/>
            <p:nvPr/>
          </p:nvSpPr>
          <p:spPr>
            <a:xfrm>
              <a:off x="3684323" y="2869407"/>
              <a:ext cx="1762125" cy="148167"/>
            </a:xfrm>
            <a:prstGeom prst="trapezoid">
              <a:avLst>
                <a:gd name="adj" fmla="val 69843"/>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46291" tIns="23145" rIns="46291" bIns="23145" anchor="ctr"/>
            <a:lstStyle/>
            <a:p>
              <a:pPr algn="ctr">
                <a:defRPr/>
              </a:pPr>
              <a:endParaRPr lang="en-US" sz="1215">
                <a:solidFill>
                  <a:prstClr val="white"/>
                </a:solidFill>
                <a:latin typeface="Garamond" panose="02020404030301010803" pitchFamily="18" charset="0"/>
              </a:endParaRPr>
            </a:p>
          </p:txBody>
        </p:sp>
        <p:sp>
          <p:nvSpPr>
            <p:cNvPr id="22" name="TextBox 17">
              <a:extLst>
                <a:ext uri="{FF2B5EF4-FFF2-40B4-BE49-F238E27FC236}">
                  <a16:creationId xmlns:a16="http://schemas.microsoft.com/office/drawing/2014/main" xmlns="" id="{B0E8BDC2-7C88-BD42-AFBC-F87646CBF288}"/>
                </a:ext>
              </a:extLst>
            </p:cNvPr>
            <p:cNvSpPr txBox="1">
              <a:spLocks noChangeArrowheads="1"/>
            </p:cNvSpPr>
            <p:nvPr/>
          </p:nvSpPr>
          <p:spPr bwMode="auto">
            <a:xfrm>
              <a:off x="3717846" y="2807664"/>
              <a:ext cx="1701694" cy="259892"/>
            </a:xfrm>
            <a:prstGeom prst="rect">
              <a:avLst/>
            </a:prstGeom>
            <a:noFill/>
            <a:ln w="9525">
              <a:noFill/>
              <a:miter lim="800000"/>
              <a:headEnd/>
              <a:tailEnd/>
            </a:ln>
          </p:spPr>
          <p:txBody>
            <a:bodyPr wrap="square">
              <a:spAutoFit/>
            </a:bodyPr>
            <a:lstStyle/>
            <a:p>
              <a:pPr algn="ctr" eaLnBrk="1" hangingPunct="1"/>
              <a:r>
                <a:rPr lang="en-US" altLang="en-US" sz="1350" b="1" dirty="0">
                  <a:latin typeface="Garamond" panose="02020404030301010803" pitchFamily="18" charset="0"/>
                </a:rPr>
                <a:t>Referral/Return</a:t>
              </a:r>
            </a:p>
          </p:txBody>
        </p:sp>
      </p:grpSp>
      <p:sp>
        <p:nvSpPr>
          <p:cNvPr id="4" name="TextBox 3">
            <a:extLst>
              <a:ext uri="{FF2B5EF4-FFF2-40B4-BE49-F238E27FC236}">
                <a16:creationId xmlns:a16="http://schemas.microsoft.com/office/drawing/2014/main" xmlns="" id="{3B145ED7-782E-344E-B397-B404BDCCB65C}"/>
              </a:ext>
            </a:extLst>
          </p:cNvPr>
          <p:cNvSpPr txBox="1"/>
          <p:nvPr/>
        </p:nvSpPr>
        <p:spPr>
          <a:xfrm>
            <a:off x="1785328" y="3416603"/>
            <a:ext cx="1142402" cy="840230"/>
          </a:xfrm>
          <a:prstGeom prst="rect">
            <a:avLst/>
          </a:prstGeom>
          <a:solidFill>
            <a:schemeClr val="accent2">
              <a:lumMod val="20000"/>
              <a:lumOff val="80000"/>
            </a:schemeClr>
          </a:solidFill>
          <a:ln>
            <a:noFill/>
          </a:ln>
        </p:spPr>
        <p:txBody>
          <a:bodyPr wrap="square">
            <a:spAutoFit/>
          </a:bodyPr>
          <a:lstStyle/>
          <a:p>
            <a:pPr algn="ctr">
              <a:defRPr/>
            </a:pPr>
            <a:r>
              <a:rPr lang="en-US" sz="1620" b="1" dirty="0">
                <a:latin typeface="Garamond" panose="02020404030301010803" pitchFamily="18" charset="0"/>
              </a:rPr>
              <a:t>CPHC through </a:t>
            </a:r>
            <a:r>
              <a:rPr lang="en-US" sz="1620" b="1" dirty="0">
                <a:solidFill>
                  <a:srgbClr val="C00000"/>
                </a:solidFill>
                <a:latin typeface="Garamond" panose="02020404030301010803" pitchFamily="18" charset="0"/>
              </a:rPr>
              <a:t>AB-HWCs</a:t>
            </a:r>
          </a:p>
        </p:txBody>
      </p:sp>
      <p:pic>
        <p:nvPicPr>
          <p:cNvPr id="5" name="Picture 6">
            <a:extLst>
              <a:ext uri="{FF2B5EF4-FFF2-40B4-BE49-F238E27FC236}">
                <a16:creationId xmlns:a16="http://schemas.microsoft.com/office/drawing/2014/main" xmlns="" id="{1931629C-77D2-8F4D-AAC9-505A1E39B4F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26001" y="5571660"/>
            <a:ext cx="925830" cy="868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a:extLst>
              <a:ext uri="{FF2B5EF4-FFF2-40B4-BE49-F238E27FC236}">
                <a16:creationId xmlns:a16="http://schemas.microsoft.com/office/drawing/2014/main" xmlns="" id="{FB4AA981-8272-054A-BB91-93B3820D2D9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67662" y="5571661"/>
            <a:ext cx="925830" cy="868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0">
            <a:extLst>
              <a:ext uri="{FF2B5EF4-FFF2-40B4-BE49-F238E27FC236}">
                <a16:creationId xmlns:a16="http://schemas.microsoft.com/office/drawing/2014/main" xmlns="" id="{BCE93714-660C-CA46-AD1D-402CFA7DD9F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7388" y="5571661"/>
            <a:ext cx="925830" cy="868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2">
            <a:extLst>
              <a:ext uri="{FF2B5EF4-FFF2-40B4-BE49-F238E27FC236}">
                <a16:creationId xmlns:a16="http://schemas.microsoft.com/office/drawing/2014/main" xmlns="" id="{C4A468EB-9FBE-7544-8923-CF314D5FBCBE}"/>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04568" y="5577958"/>
            <a:ext cx="925830" cy="861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4">
            <a:extLst>
              <a:ext uri="{FF2B5EF4-FFF2-40B4-BE49-F238E27FC236}">
                <a16:creationId xmlns:a16="http://schemas.microsoft.com/office/drawing/2014/main" xmlns="" id="{05B8AD58-5B04-1D48-AB12-368C6FEACE70}"/>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31748" y="5571660"/>
            <a:ext cx="925830" cy="865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6">
            <a:extLst>
              <a:ext uri="{FF2B5EF4-FFF2-40B4-BE49-F238E27FC236}">
                <a16:creationId xmlns:a16="http://schemas.microsoft.com/office/drawing/2014/main" xmlns="" id="{F89AD6EB-F3D7-D340-A11A-1AA61C2014AA}"/>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059711" y="5571660"/>
            <a:ext cx="925830" cy="865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Right Triangle 35">
            <a:extLst>
              <a:ext uri="{FF2B5EF4-FFF2-40B4-BE49-F238E27FC236}">
                <a16:creationId xmlns:a16="http://schemas.microsoft.com/office/drawing/2014/main" xmlns="" id="{2E9A18D5-FC2D-6B4B-A4EA-B4A8CD8AEEAE}"/>
              </a:ext>
            </a:extLst>
          </p:cNvPr>
          <p:cNvSpPr/>
          <p:nvPr/>
        </p:nvSpPr>
        <p:spPr>
          <a:xfrm>
            <a:off x="5970012" y="1960153"/>
            <a:ext cx="618447" cy="900557"/>
          </a:xfrm>
          <a:prstGeom prst="rtTriangl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extBox 1">
            <a:extLst>
              <a:ext uri="{FF2B5EF4-FFF2-40B4-BE49-F238E27FC236}">
                <a16:creationId xmlns:a16="http://schemas.microsoft.com/office/drawing/2014/main" xmlns="" id="{E6303924-A787-2A4E-908E-E0188F419191}"/>
              </a:ext>
            </a:extLst>
          </p:cNvPr>
          <p:cNvSpPr txBox="1"/>
          <p:nvPr/>
        </p:nvSpPr>
        <p:spPr>
          <a:xfrm>
            <a:off x="6666084" y="2691973"/>
            <a:ext cx="1470163" cy="300082"/>
          </a:xfrm>
          <a:prstGeom prst="rect">
            <a:avLst/>
          </a:prstGeom>
          <a:noFill/>
        </p:spPr>
        <p:txBody>
          <a:bodyPr wrap="square" rtlCol="0">
            <a:spAutoFit/>
          </a:bodyPr>
          <a:lstStyle/>
          <a:p>
            <a:r>
              <a:rPr lang="en-US" sz="1350" b="1" dirty="0">
                <a:latin typeface="Garamond" panose="02020404030301010803" pitchFamily="18" charset="0"/>
              </a:rPr>
              <a:t>Gatekeeping</a:t>
            </a:r>
          </a:p>
        </p:txBody>
      </p:sp>
      <p:sp>
        <p:nvSpPr>
          <p:cNvPr id="27" name="TextBox 26">
            <a:extLst>
              <a:ext uri="{FF2B5EF4-FFF2-40B4-BE49-F238E27FC236}">
                <a16:creationId xmlns:a16="http://schemas.microsoft.com/office/drawing/2014/main" xmlns="" id="{C1A05DBC-2A6C-4FE9-A7CE-1395B06E260A}"/>
              </a:ext>
            </a:extLst>
          </p:cNvPr>
          <p:cNvSpPr txBox="1"/>
          <p:nvPr/>
        </p:nvSpPr>
        <p:spPr>
          <a:xfrm>
            <a:off x="1" y="4697940"/>
            <a:ext cx="12191998" cy="421268"/>
          </a:xfrm>
          <a:prstGeom prst="rect">
            <a:avLst/>
          </a:prstGeom>
          <a:solidFill>
            <a:schemeClr val="accent4">
              <a:lumMod val="40000"/>
              <a:lumOff val="60000"/>
            </a:schemeClr>
          </a:solidFill>
        </p:spPr>
        <p:txBody>
          <a:bodyPr wrap="square" lIns="51434" tIns="25717" rIns="51434" bIns="25717">
            <a:spAutoFit/>
          </a:bodyPr>
          <a:lstStyle/>
          <a:p>
            <a:pPr algn="ctr">
              <a:defRPr/>
            </a:pPr>
            <a:r>
              <a:rPr lang="en-US" sz="2400" b="1" dirty="0">
                <a:latin typeface="Garamond" panose="02020404030301010803" pitchFamily="18" charset="0"/>
              </a:rPr>
              <a:t>CONTINUUM OF CARE</a:t>
            </a:r>
          </a:p>
        </p:txBody>
      </p:sp>
      <p:sp>
        <p:nvSpPr>
          <p:cNvPr id="28" name="Title 1"/>
          <p:cNvSpPr txBox="1">
            <a:spLocks/>
          </p:cNvSpPr>
          <p:nvPr/>
        </p:nvSpPr>
        <p:spPr>
          <a:xfrm>
            <a:off x="0" y="-1"/>
            <a:ext cx="12191999" cy="968741"/>
          </a:xfrm>
          <a:prstGeom prst="rect">
            <a:avLst/>
          </a:prstGeom>
          <a:solidFill>
            <a:schemeClr val="accent2">
              <a:lumMod val="40000"/>
              <a:lumOff val="60000"/>
            </a:schemeClr>
          </a:solidFill>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n-US" b="1" dirty="0">
                <a:latin typeface="+mn-lt"/>
              </a:rPr>
              <a:t>Universal Health Coverage</a:t>
            </a:r>
            <a:endParaRPr lang="en-GB" b="1" dirty="0">
              <a:latin typeface="+mn-lt"/>
            </a:endParaRPr>
          </a:p>
        </p:txBody>
      </p:sp>
      <p:sp>
        <p:nvSpPr>
          <p:cNvPr id="29" name="Right Brace 28">
            <a:extLst>
              <a:ext uri="{FF2B5EF4-FFF2-40B4-BE49-F238E27FC236}">
                <a16:creationId xmlns:a16="http://schemas.microsoft.com/office/drawing/2014/main" xmlns="" id="{BE450E31-6B0F-4188-9413-6AD962680FB9}"/>
              </a:ext>
            </a:extLst>
          </p:cNvPr>
          <p:cNvSpPr/>
          <p:nvPr/>
        </p:nvSpPr>
        <p:spPr>
          <a:xfrm rot="10800000">
            <a:off x="2980060" y="2940178"/>
            <a:ext cx="381271" cy="1574795"/>
          </a:xfrm>
          <a:prstGeom prst="rightBrace">
            <a:avLst/>
          </a:prstGeom>
          <a:ln w="28575">
            <a:solidFill>
              <a:srgbClr val="00206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788"/>
          </a:p>
        </p:txBody>
      </p:sp>
      <p:sp>
        <p:nvSpPr>
          <p:cNvPr id="25" name="Slide Number Placeholder 24"/>
          <p:cNvSpPr>
            <a:spLocks noGrp="1"/>
          </p:cNvSpPr>
          <p:nvPr>
            <p:ph type="sldNum" sz="quarter" idx="12"/>
          </p:nvPr>
        </p:nvSpPr>
        <p:spPr>
          <a:xfrm>
            <a:off x="8403431" y="5661253"/>
            <a:ext cx="2057400" cy="273844"/>
          </a:xfrm>
        </p:spPr>
        <p:txBody>
          <a:bodyPr/>
          <a:lstStyle/>
          <a:p>
            <a:fld id="{75324F08-A184-4784-8884-2B0D8958439D}" type="slidenum">
              <a:rPr lang="en-IN" b="1" smtClean="0">
                <a:solidFill>
                  <a:schemeClr val="tx1"/>
                </a:solidFill>
              </a:rPr>
              <a:pPr/>
              <a:t>3</a:t>
            </a:fld>
            <a:endParaRPr lang="en-IN" b="1" dirty="0">
              <a:solidFill>
                <a:schemeClr val="tx1"/>
              </a:solidFill>
            </a:endParaRPr>
          </a:p>
        </p:txBody>
      </p:sp>
    </p:spTree>
    <p:extLst>
      <p:ext uri="{BB962C8B-B14F-4D97-AF65-F5344CB8AC3E}">
        <p14:creationId xmlns:p14="http://schemas.microsoft.com/office/powerpoint/2010/main" val="2933338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5"/>
                                        </p:tgtEl>
                                      </p:cBhvr>
                                      <p:by x="150000" y="150000"/>
                                    </p:animScale>
                                  </p:childTnLst>
                                </p:cTn>
                              </p:par>
                              <p:par>
                                <p:cTn id="7" presetID="6" presetClass="emph" presetSubtype="0" fill="hold" nodeType="withEffect">
                                  <p:stCondLst>
                                    <p:cond delay="0"/>
                                  </p:stCondLst>
                                  <p:childTnLst>
                                    <p:animScale>
                                      <p:cBhvr>
                                        <p:cTn id="8" dur="2000" fill="hold"/>
                                        <p:tgtEl>
                                          <p:spTgt spid="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976184"/>
          </a:xfrm>
          <a:prstGeom prst="rect">
            <a:avLst/>
          </a:prstGeom>
          <a:solidFill>
            <a:schemeClr val="accent2">
              <a:lumMod val="60000"/>
              <a:lumOff val="40000"/>
            </a:schemeClr>
          </a:solidFill>
          <a:ln w="28575">
            <a:noFill/>
          </a:ln>
        </p:spPr>
        <p:txBody>
          <a:bodyPr vert="horz" wrap="square" lIns="109728" tIns="54864" rIns="109728" bIns="54864" numCol="1" anchor="ctr" anchorCtr="0" compatLnSpc="1">
            <a:prstTxWarp prst="textNoShape">
              <a:avLst/>
            </a:prstTxWarp>
            <a:noAutofit/>
          </a:bodyPr>
          <a:lstStyle/>
          <a:p>
            <a:pPr algn="ctr" defTabSz="1097150" eaLnBrk="0" fontAlgn="base" hangingPunct="0">
              <a:spcBef>
                <a:spcPct val="0"/>
              </a:spcBef>
              <a:spcAft>
                <a:spcPct val="0"/>
              </a:spcAft>
            </a:pPr>
            <a:r>
              <a:rPr lang="en-US" sz="4400" b="1">
                <a:ea typeface="+mj-ea"/>
                <a:cs typeface="+mj-cs"/>
              </a:rPr>
              <a:t>AB-HWC Regional Workshops</a:t>
            </a:r>
            <a:endParaRPr lang="en-US" sz="4400" b="1" dirty="0">
              <a:ea typeface="+mj-ea"/>
              <a:cs typeface="+mj-cs"/>
            </a:endParaRPr>
          </a:p>
        </p:txBody>
      </p:sp>
      <p:sp>
        <p:nvSpPr>
          <p:cNvPr id="2" name="Rectangle 1"/>
          <p:cNvSpPr/>
          <p:nvPr/>
        </p:nvSpPr>
        <p:spPr>
          <a:xfrm>
            <a:off x="304800" y="1295401"/>
            <a:ext cx="11643360" cy="1200329"/>
          </a:xfrm>
          <a:prstGeom prst="rect">
            <a:avLst/>
          </a:prstGeom>
        </p:spPr>
        <p:txBody>
          <a:bodyPr wrap="square">
            <a:spAutoFit/>
          </a:bodyPr>
          <a:lstStyle/>
          <a:p>
            <a:pPr marL="0" lvl="1" algn="just"/>
            <a:endParaRPr lang="en-US" sz="2400"/>
          </a:p>
          <a:p>
            <a:pPr marL="742950" lvl="1" indent="-285750" algn="just" fontAlgn="base">
              <a:buFont typeface="Arial" panose="020B0604020202020204" pitchFamily="34" charset="0"/>
              <a:buChar char="•"/>
            </a:pPr>
            <a:endParaRPr lang="en-US" sz="2400"/>
          </a:p>
          <a:p>
            <a:pPr marL="800100" lvl="1" indent="-342900" algn="just"/>
            <a:endParaRPr lang="en-US" sz="2400" dirty="0"/>
          </a:p>
        </p:txBody>
      </p:sp>
      <p:sp>
        <p:nvSpPr>
          <p:cNvPr id="3" name="Slide Number Placeholder 2"/>
          <p:cNvSpPr>
            <a:spLocks noGrp="1"/>
          </p:cNvSpPr>
          <p:nvPr>
            <p:ph type="sldNum" sz="quarter" idx="12"/>
          </p:nvPr>
        </p:nvSpPr>
        <p:spPr>
          <a:xfrm>
            <a:off x="8610600" y="6356350"/>
            <a:ext cx="2743200" cy="365125"/>
          </a:xfrm>
        </p:spPr>
        <p:txBody>
          <a:bodyPr/>
          <a:lstStyle/>
          <a:p>
            <a:fld id="{CC8E4818-71BA-47A1-A25F-DA91E99AEC27}" type="slidenum">
              <a:rPr lang="en-IN" smtClean="0"/>
              <a:pPr/>
              <a:t>4</a:t>
            </a:fld>
            <a:endParaRPr lang="en-IN"/>
          </a:p>
        </p:txBody>
      </p:sp>
      <p:sp>
        <p:nvSpPr>
          <p:cNvPr id="6" name="TextBox 5">
            <a:extLst>
              <a:ext uri="{FF2B5EF4-FFF2-40B4-BE49-F238E27FC236}">
                <a16:creationId xmlns:a16="http://schemas.microsoft.com/office/drawing/2014/main" xmlns="" id="{DA5E8DF9-008E-444F-ACBD-7808C5E4FD74}"/>
              </a:ext>
            </a:extLst>
          </p:cNvPr>
          <p:cNvSpPr txBox="1"/>
          <p:nvPr/>
        </p:nvSpPr>
        <p:spPr>
          <a:xfrm>
            <a:off x="472441" y="2255643"/>
            <a:ext cx="11475719" cy="3570721"/>
          </a:xfrm>
          <a:prstGeom prst="rect">
            <a:avLst/>
          </a:prstGeom>
          <a:noFill/>
        </p:spPr>
        <p:txBody>
          <a:bodyPr wrap="square" rtlCol="0">
            <a:spAutoFit/>
          </a:bodyPr>
          <a:lstStyle/>
          <a:p>
            <a:pPr marL="114300" lvl="1" algn="just" defTabSz="914400">
              <a:lnSpc>
                <a:spcPct val="90000"/>
              </a:lnSpc>
              <a:spcBef>
                <a:spcPts val="500"/>
              </a:spcBef>
            </a:pPr>
            <a:r>
              <a:rPr lang="en-US" sz="3600" dirty="0"/>
              <a:t>4 Regional Workshops conducted in : </a:t>
            </a:r>
          </a:p>
          <a:p>
            <a:pPr marL="628650" lvl="1" indent="-514350" algn="just" defTabSz="914400">
              <a:lnSpc>
                <a:spcPct val="90000"/>
              </a:lnSpc>
              <a:spcBef>
                <a:spcPts val="500"/>
              </a:spcBef>
              <a:buAutoNum type="arabicPeriod"/>
            </a:pPr>
            <a:r>
              <a:rPr lang="en-US" sz="3600" dirty="0"/>
              <a:t>6</a:t>
            </a:r>
            <a:r>
              <a:rPr lang="en-US" sz="3600" baseline="30000" dirty="0"/>
              <a:t>th</a:t>
            </a:r>
            <a:r>
              <a:rPr lang="en-US" sz="3600" dirty="0"/>
              <a:t> – 7</a:t>
            </a:r>
            <a:r>
              <a:rPr lang="en-US" sz="3600" baseline="30000" dirty="0"/>
              <a:t>th</a:t>
            </a:r>
            <a:r>
              <a:rPr lang="en-US" sz="3600" dirty="0"/>
              <a:t> August : </a:t>
            </a:r>
            <a:r>
              <a:rPr lang="en-US" sz="3600" b="1" dirty="0">
                <a:solidFill>
                  <a:schemeClr val="accent2">
                    <a:lumMod val="75000"/>
                  </a:schemeClr>
                </a:solidFill>
              </a:rPr>
              <a:t>Hyderabad</a:t>
            </a:r>
            <a:r>
              <a:rPr lang="en-US" sz="3600" dirty="0"/>
              <a:t>, Telangana</a:t>
            </a:r>
          </a:p>
          <a:p>
            <a:pPr marL="628650" lvl="1" indent="-514350" algn="just" defTabSz="914400">
              <a:lnSpc>
                <a:spcPct val="90000"/>
              </a:lnSpc>
              <a:spcBef>
                <a:spcPts val="500"/>
              </a:spcBef>
              <a:buAutoNum type="arabicPeriod"/>
            </a:pPr>
            <a:r>
              <a:rPr lang="en-US" sz="3600" dirty="0"/>
              <a:t>19</a:t>
            </a:r>
            <a:r>
              <a:rPr lang="en-US" sz="3600" baseline="30000" dirty="0"/>
              <a:t>th</a:t>
            </a:r>
            <a:r>
              <a:rPr lang="en-US" sz="3600" dirty="0"/>
              <a:t> – 20</a:t>
            </a:r>
            <a:r>
              <a:rPr lang="en-US" sz="3600" baseline="30000" dirty="0"/>
              <a:t>th</a:t>
            </a:r>
            <a:r>
              <a:rPr lang="en-US" sz="3600" dirty="0"/>
              <a:t> : </a:t>
            </a:r>
            <a:r>
              <a:rPr lang="en-US" sz="3600" b="1" dirty="0" err="1">
                <a:solidFill>
                  <a:schemeClr val="accent2">
                    <a:lumMod val="75000"/>
                  </a:schemeClr>
                </a:solidFill>
              </a:rPr>
              <a:t>Panjim</a:t>
            </a:r>
            <a:r>
              <a:rPr lang="en-US" sz="3600" b="1" dirty="0">
                <a:solidFill>
                  <a:schemeClr val="accent2">
                    <a:lumMod val="75000"/>
                  </a:schemeClr>
                </a:solidFill>
              </a:rPr>
              <a:t> </a:t>
            </a:r>
            <a:r>
              <a:rPr lang="en-US" sz="3600" dirty="0"/>
              <a:t>, Goa </a:t>
            </a:r>
          </a:p>
          <a:p>
            <a:pPr marL="628650" lvl="1" indent="-514350" algn="just" defTabSz="914400">
              <a:lnSpc>
                <a:spcPct val="90000"/>
              </a:lnSpc>
              <a:spcBef>
                <a:spcPts val="500"/>
              </a:spcBef>
              <a:buAutoNum type="arabicPeriod"/>
            </a:pPr>
            <a:r>
              <a:rPr lang="en-US" sz="3600" dirty="0"/>
              <a:t>5</a:t>
            </a:r>
            <a:r>
              <a:rPr lang="en-US" sz="3600" baseline="30000" dirty="0"/>
              <a:t>th</a:t>
            </a:r>
            <a:r>
              <a:rPr lang="en-US" sz="3600" dirty="0"/>
              <a:t> – 6</a:t>
            </a:r>
            <a:r>
              <a:rPr lang="en-US" sz="3600" baseline="30000" dirty="0"/>
              <a:t>th</a:t>
            </a:r>
            <a:r>
              <a:rPr lang="en-US" sz="3600" dirty="0"/>
              <a:t> September : </a:t>
            </a:r>
            <a:r>
              <a:rPr lang="en-US" sz="3600" b="1" dirty="0">
                <a:solidFill>
                  <a:schemeClr val="accent2">
                    <a:lumMod val="75000"/>
                  </a:schemeClr>
                </a:solidFill>
              </a:rPr>
              <a:t>Amritsar</a:t>
            </a:r>
            <a:r>
              <a:rPr lang="en-US" sz="3600" dirty="0"/>
              <a:t>, Punjab </a:t>
            </a:r>
          </a:p>
          <a:p>
            <a:pPr marL="628650" lvl="1" indent="-514350" algn="just" defTabSz="914400">
              <a:lnSpc>
                <a:spcPct val="90000"/>
              </a:lnSpc>
              <a:spcBef>
                <a:spcPts val="500"/>
              </a:spcBef>
              <a:buAutoNum type="arabicPeriod"/>
            </a:pPr>
            <a:r>
              <a:rPr lang="en-US" sz="3600" dirty="0"/>
              <a:t>3</a:t>
            </a:r>
            <a:r>
              <a:rPr lang="en-US" sz="3600" baseline="30000" dirty="0"/>
              <a:t>th</a:t>
            </a:r>
            <a:r>
              <a:rPr lang="en-US" sz="3600" dirty="0"/>
              <a:t> – 4</a:t>
            </a:r>
            <a:r>
              <a:rPr lang="en-US" sz="3600" baseline="30000" dirty="0"/>
              <a:t>th</a:t>
            </a:r>
            <a:r>
              <a:rPr lang="en-US" sz="3600" dirty="0"/>
              <a:t> : </a:t>
            </a:r>
            <a:r>
              <a:rPr lang="en-US" sz="3600" b="1" dirty="0">
                <a:solidFill>
                  <a:schemeClr val="accent2">
                    <a:lumMod val="75000"/>
                  </a:schemeClr>
                </a:solidFill>
              </a:rPr>
              <a:t>Guwahati </a:t>
            </a:r>
            <a:r>
              <a:rPr lang="en-US" sz="3600" dirty="0"/>
              <a:t>, Assam</a:t>
            </a:r>
          </a:p>
          <a:p>
            <a:pPr marL="114300" lvl="1" algn="just" defTabSz="914400">
              <a:lnSpc>
                <a:spcPct val="90000"/>
              </a:lnSpc>
              <a:spcBef>
                <a:spcPts val="500"/>
              </a:spcBef>
            </a:pPr>
            <a:endParaRPr lang="en-US" sz="2800" dirty="0"/>
          </a:p>
          <a:p>
            <a:pPr marL="342900" indent="-342900">
              <a:buAutoNum type="arabicPeriod"/>
            </a:pPr>
            <a:endParaRPr lang="en-US" dirty="0"/>
          </a:p>
        </p:txBody>
      </p:sp>
      <p:pic>
        <p:nvPicPr>
          <p:cNvPr id="8" name="Picture 7" descr="A close up of a logo&#10;&#10;Description automatically generated">
            <a:extLst>
              <a:ext uri="{FF2B5EF4-FFF2-40B4-BE49-F238E27FC236}">
                <a16:creationId xmlns:a16="http://schemas.microsoft.com/office/drawing/2014/main" xmlns="" id="{A8E8FFC8-FDE4-D541-BD8F-667CBEAB6229}"/>
              </a:ext>
            </a:extLst>
          </p:cNvPr>
          <p:cNvPicPr>
            <a:picLocks noChangeAspect="1"/>
          </p:cNvPicPr>
          <p:nvPr/>
        </p:nvPicPr>
        <p:blipFill>
          <a:blip r:embed="rId2"/>
          <a:stretch>
            <a:fillRect/>
          </a:stretch>
        </p:blipFill>
        <p:spPr>
          <a:xfrm>
            <a:off x="8610599" y="3500676"/>
            <a:ext cx="2957945" cy="2636888"/>
          </a:xfrm>
          <a:prstGeom prst="rect">
            <a:avLst/>
          </a:prstGeom>
        </p:spPr>
      </p:pic>
    </p:spTree>
    <p:extLst>
      <p:ext uri="{BB962C8B-B14F-4D97-AF65-F5344CB8AC3E}">
        <p14:creationId xmlns:p14="http://schemas.microsoft.com/office/powerpoint/2010/main" val="42858749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976184"/>
          </a:xfrm>
          <a:prstGeom prst="rect">
            <a:avLst/>
          </a:prstGeom>
          <a:solidFill>
            <a:schemeClr val="accent2">
              <a:lumMod val="60000"/>
              <a:lumOff val="40000"/>
            </a:schemeClr>
          </a:solidFill>
          <a:ln w="28575">
            <a:noFill/>
          </a:ln>
        </p:spPr>
        <p:txBody>
          <a:bodyPr vert="horz" wrap="square" lIns="109728" tIns="54864" rIns="109728" bIns="54864" numCol="1" anchor="ctr" anchorCtr="0" compatLnSpc="1">
            <a:prstTxWarp prst="textNoShape">
              <a:avLst/>
            </a:prstTxWarp>
            <a:noAutofit/>
          </a:bodyPr>
          <a:lstStyle/>
          <a:p>
            <a:pPr algn="ctr" defTabSz="1097150" eaLnBrk="0" fontAlgn="base" hangingPunct="0">
              <a:spcBef>
                <a:spcPct val="0"/>
              </a:spcBef>
              <a:spcAft>
                <a:spcPct val="0"/>
              </a:spcAft>
            </a:pPr>
            <a:r>
              <a:rPr lang="en-US" sz="4400" b="1" dirty="0">
                <a:ea typeface="+mj-ea"/>
                <a:cs typeface="+mj-cs"/>
              </a:rPr>
              <a:t>AB-HWCs - What has changed? </a:t>
            </a:r>
          </a:p>
        </p:txBody>
      </p:sp>
      <p:sp>
        <p:nvSpPr>
          <p:cNvPr id="2" name="Rectangle 1"/>
          <p:cNvSpPr/>
          <p:nvPr/>
        </p:nvSpPr>
        <p:spPr>
          <a:xfrm>
            <a:off x="304800" y="1295401"/>
            <a:ext cx="11643360" cy="1200329"/>
          </a:xfrm>
          <a:prstGeom prst="rect">
            <a:avLst/>
          </a:prstGeom>
        </p:spPr>
        <p:txBody>
          <a:bodyPr wrap="square">
            <a:spAutoFit/>
          </a:bodyPr>
          <a:lstStyle/>
          <a:p>
            <a:pPr marL="0" lvl="1" algn="just"/>
            <a:endParaRPr lang="en-US" sz="2400" dirty="0"/>
          </a:p>
          <a:p>
            <a:pPr marL="742950" lvl="1" indent="-285750" algn="just" fontAlgn="base">
              <a:buFont typeface="Arial" panose="020B0604020202020204" pitchFamily="34" charset="0"/>
              <a:buChar char="•"/>
            </a:pPr>
            <a:endParaRPr lang="en-US" sz="2400" dirty="0"/>
          </a:p>
          <a:p>
            <a:pPr marL="800100" lvl="1" indent="-342900" algn="just"/>
            <a:endParaRPr lang="en-US" sz="2400" dirty="0"/>
          </a:p>
        </p:txBody>
      </p:sp>
      <p:sp>
        <p:nvSpPr>
          <p:cNvPr id="3" name="Slide Number Placeholder 2"/>
          <p:cNvSpPr>
            <a:spLocks noGrp="1"/>
          </p:cNvSpPr>
          <p:nvPr>
            <p:ph type="sldNum" sz="quarter" idx="12"/>
          </p:nvPr>
        </p:nvSpPr>
        <p:spPr/>
        <p:txBody>
          <a:bodyPr/>
          <a:lstStyle/>
          <a:p>
            <a:fld id="{CC8E4818-71BA-47A1-A25F-DA91E99AEC27}" type="slidenum">
              <a:rPr lang="en-IN" smtClean="0"/>
              <a:pPr/>
              <a:t>5</a:t>
            </a:fld>
            <a:endParaRPr lang="en-IN"/>
          </a:p>
        </p:txBody>
      </p:sp>
      <p:sp>
        <p:nvSpPr>
          <p:cNvPr id="6" name="TextBox 5">
            <a:extLst>
              <a:ext uri="{FF2B5EF4-FFF2-40B4-BE49-F238E27FC236}">
                <a16:creationId xmlns:a16="http://schemas.microsoft.com/office/drawing/2014/main" xmlns="" id="{DA5E8DF9-008E-444F-ACBD-7808C5E4FD74}"/>
              </a:ext>
            </a:extLst>
          </p:cNvPr>
          <p:cNvSpPr txBox="1"/>
          <p:nvPr/>
        </p:nvSpPr>
        <p:spPr>
          <a:xfrm>
            <a:off x="411481" y="1302329"/>
            <a:ext cx="11157330" cy="5707716"/>
          </a:xfrm>
          <a:prstGeom prst="rect">
            <a:avLst/>
          </a:prstGeom>
          <a:noFill/>
        </p:spPr>
        <p:txBody>
          <a:bodyPr wrap="square" rtlCol="0">
            <a:spAutoFit/>
          </a:bodyPr>
          <a:lstStyle/>
          <a:p>
            <a:pPr marL="228600" indent="-228600" defTabSz="914400">
              <a:lnSpc>
                <a:spcPct val="90000"/>
              </a:lnSpc>
              <a:spcBef>
                <a:spcPts val="1000"/>
              </a:spcBef>
              <a:buFont typeface="Arial" panose="020B0604020202020204" pitchFamily="34" charset="0"/>
              <a:buChar char="•"/>
            </a:pPr>
            <a:r>
              <a:rPr lang="en-US" sz="3200" dirty="0"/>
              <a:t>Improved infrastructure including branding </a:t>
            </a:r>
          </a:p>
          <a:p>
            <a:pPr marL="228600" indent="-228600" defTabSz="914400">
              <a:lnSpc>
                <a:spcPct val="90000"/>
              </a:lnSpc>
              <a:spcBef>
                <a:spcPts val="1000"/>
              </a:spcBef>
              <a:buFont typeface="Arial" panose="020B0604020202020204" pitchFamily="34" charset="0"/>
              <a:buChar char="•"/>
            </a:pPr>
            <a:r>
              <a:rPr lang="en-US" sz="3200" dirty="0"/>
              <a:t>Human Resources</a:t>
            </a:r>
          </a:p>
          <a:p>
            <a:pPr marL="228600" indent="-228600" defTabSz="914400">
              <a:lnSpc>
                <a:spcPct val="90000"/>
              </a:lnSpc>
              <a:spcBef>
                <a:spcPts val="1000"/>
              </a:spcBef>
              <a:buFont typeface="Arial" panose="020B0604020202020204" pitchFamily="34" charset="0"/>
              <a:buChar char="•"/>
            </a:pPr>
            <a:r>
              <a:rPr lang="en-US" sz="3200" dirty="0"/>
              <a:t>Strengthening of existing services – RMNCHA+N</a:t>
            </a:r>
          </a:p>
          <a:p>
            <a:pPr marL="228600" indent="-228600" defTabSz="914400">
              <a:lnSpc>
                <a:spcPct val="90000"/>
              </a:lnSpc>
              <a:spcBef>
                <a:spcPts val="1000"/>
              </a:spcBef>
              <a:buFont typeface="Arial" panose="020B0604020202020204" pitchFamily="34" charset="0"/>
              <a:buChar char="•"/>
            </a:pPr>
            <a:r>
              <a:rPr lang="en-US" sz="3200" dirty="0"/>
              <a:t>Availability of essential medicines </a:t>
            </a:r>
          </a:p>
          <a:p>
            <a:pPr marL="228600" indent="-228600" defTabSz="914400">
              <a:lnSpc>
                <a:spcPct val="90000"/>
              </a:lnSpc>
              <a:spcBef>
                <a:spcPts val="1000"/>
              </a:spcBef>
              <a:buFont typeface="Arial" panose="020B0604020202020204" pitchFamily="34" charset="0"/>
              <a:buChar char="•"/>
            </a:pPr>
            <a:r>
              <a:rPr lang="en-US" sz="3200" dirty="0"/>
              <a:t>Availability of essential diagnostic services </a:t>
            </a:r>
          </a:p>
          <a:p>
            <a:pPr marL="228600" indent="-228600" defTabSz="914400">
              <a:lnSpc>
                <a:spcPct val="90000"/>
              </a:lnSpc>
              <a:spcBef>
                <a:spcPts val="1000"/>
              </a:spcBef>
              <a:buFont typeface="Arial" panose="020B0604020202020204" pitchFamily="34" charset="0"/>
              <a:buChar char="•"/>
            </a:pPr>
            <a:r>
              <a:rPr lang="en-US" sz="3200" dirty="0"/>
              <a:t>Population Based Screening for 30+ (NCD – diabetes/hypertension, 3 Common Cancers)</a:t>
            </a:r>
          </a:p>
          <a:p>
            <a:pPr marL="228600" indent="-228600" defTabSz="914400">
              <a:lnSpc>
                <a:spcPct val="90000"/>
              </a:lnSpc>
              <a:spcBef>
                <a:spcPts val="1000"/>
              </a:spcBef>
              <a:buFont typeface="Arial" panose="020B0604020202020204" pitchFamily="34" charset="0"/>
              <a:buChar char="•"/>
            </a:pPr>
            <a:r>
              <a:rPr lang="en-US" sz="3200" dirty="0"/>
              <a:t>Emergence of IT – AB-HWC portal and NCD Application</a:t>
            </a:r>
          </a:p>
          <a:p>
            <a:pPr marL="228600" indent="-228600" defTabSz="914400">
              <a:lnSpc>
                <a:spcPct val="90000"/>
              </a:lnSpc>
              <a:spcBef>
                <a:spcPts val="1000"/>
              </a:spcBef>
              <a:buFont typeface="Arial" panose="020B0604020202020204" pitchFamily="34" charset="0"/>
              <a:buChar char="•"/>
            </a:pPr>
            <a:r>
              <a:rPr lang="en-US" sz="3200" dirty="0"/>
              <a:t>Wellness activity – YOGA and others</a:t>
            </a:r>
          </a:p>
          <a:p>
            <a:pPr marL="114300" lvl="1" algn="just" defTabSz="914400">
              <a:lnSpc>
                <a:spcPct val="90000"/>
              </a:lnSpc>
              <a:spcBef>
                <a:spcPts val="500"/>
              </a:spcBef>
            </a:pPr>
            <a:endParaRPr lang="en-US" sz="2800" dirty="0"/>
          </a:p>
          <a:p>
            <a:pPr marL="342900" indent="-342900">
              <a:buAutoNum type="arabicPeriod"/>
            </a:pPr>
            <a:endParaRPr lang="en-US" dirty="0"/>
          </a:p>
        </p:txBody>
      </p:sp>
      <p:sp>
        <p:nvSpPr>
          <p:cNvPr id="7" name="Oval Callout 6">
            <a:extLst>
              <a:ext uri="{FF2B5EF4-FFF2-40B4-BE49-F238E27FC236}">
                <a16:creationId xmlns:a16="http://schemas.microsoft.com/office/drawing/2014/main" xmlns="" id="{EDBDF5A0-4EF8-0244-91E3-60E798E52551}"/>
              </a:ext>
            </a:extLst>
          </p:cNvPr>
          <p:cNvSpPr/>
          <p:nvPr/>
        </p:nvSpPr>
        <p:spPr>
          <a:xfrm flipH="1">
            <a:off x="8745968" y="1091938"/>
            <a:ext cx="3308873" cy="1607253"/>
          </a:xfrm>
          <a:prstGeom prst="wedgeEllipseCallout">
            <a:avLst>
              <a:gd name="adj1" fmla="val 33979"/>
              <a:gd name="adj2" fmla="val 93424"/>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3200" dirty="0"/>
              <a:t>Up to an extent only!!!</a:t>
            </a:r>
          </a:p>
        </p:txBody>
      </p:sp>
    </p:spTree>
    <p:extLst>
      <p:ext uri="{BB962C8B-B14F-4D97-AF65-F5344CB8AC3E}">
        <p14:creationId xmlns:p14="http://schemas.microsoft.com/office/powerpoint/2010/main" val="1307645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loud Callout 4"/>
          <p:cNvSpPr/>
          <p:nvPr/>
        </p:nvSpPr>
        <p:spPr>
          <a:xfrm>
            <a:off x="7813964" y="318655"/>
            <a:ext cx="3671453" cy="1644825"/>
          </a:xfrm>
          <a:prstGeom prst="cloudCallout">
            <a:avLst>
              <a:gd name="adj1" fmla="val -45990"/>
              <a:gd name="adj2" fmla="val 85904"/>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b="1" dirty="0"/>
              <a:t>Field findings suggest </a:t>
            </a:r>
          </a:p>
        </p:txBody>
      </p:sp>
      <p:sp>
        <p:nvSpPr>
          <p:cNvPr id="6" name="Rectangle 5"/>
          <p:cNvSpPr/>
          <p:nvPr/>
        </p:nvSpPr>
        <p:spPr>
          <a:xfrm>
            <a:off x="266700" y="2538410"/>
            <a:ext cx="11567160" cy="1077218"/>
          </a:xfrm>
          <a:prstGeom prst="rect">
            <a:avLst/>
          </a:prstGeom>
        </p:spPr>
        <p:txBody>
          <a:bodyPr wrap="square">
            <a:spAutoFit/>
          </a:bodyPr>
          <a:lstStyle/>
          <a:p>
            <a:pPr algn="ctr"/>
            <a:r>
              <a:rPr lang="en-US" sz="3200" b="1" dirty="0"/>
              <a:t>We need to move away from Adhocism to</a:t>
            </a:r>
          </a:p>
          <a:p>
            <a:pPr algn="ctr"/>
            <a:r>
              <a:rPr lang="en-US" sz="3200" b="1" dirty="0"/>
              <a:t> Comprehensive thinking &amp; planning…</a:t>
            </a:r>
          </a:p>
        </p:txBody>
      </p:sp>
      <p:sp>
        <p:nvSpPr>
          <p:cNvPr id="10" name="Striped Right Arrow 9"/>
          <p:cNvSpPr/>
          <p:nvPr/>
        </p:nvSpPr>
        <p:spPr>
          <a:xfrm>
            <a:off x="381000" y="3429251"/>
            <a:ext cx="11338560" cy="1813560"/>
          </a:xfrm>
          <a:prstGeom prst="striped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4000" b="1" dirty="0"/>
              <a:t>Request to have a Vision Document on it…</a:t>
            </a:r>
          </a:p>
        </p:txBody>
      </p:sp>
      <p:sp>
        <p:nvSpPr>
          <p:cNvPr id="2" name="Slide Number Placeholder 1"/>
          <p:cNvSpPr>
            <a:spLocks noGrp="1"/>
          </p:cNvSpPr>
          <p:nvPr>
            <p:ph type="sldNum" sz="quarter" idx="12"/>
          </p:nvPr>
        </p:nvSpPr>
        <p:spPr/>
        <p:txBody>
          <a:bodyPr/>
          <a:lstStyle/>
          <a:p>
            <a:fld id="{CC8E4818-71BA-47A1-A25F-DA91E99AEC27}" type="slidenum">
              <a:rPr lang="en-IN" smtClean="0"/>
              <a:pPr/>
              <a:t>6</a:t>
            </a:fld>
            <a:endParaRPr lang="en-IN"/>
          </a:p>
        </p:txBody>
      </p:sp>
    </p:spTree>
    <p:extLst>
      <p:ext uri="{BB962C8B-B14F-4D97-AF65-F5344CB8AC3E}">
        <p14:creationId xmlns:p14="http://schemas.microsoft.com/office/powerpoint/2010/main" val="31238762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976184"/>
          </a:xfrm>
          <a:prstGeom prst="rect">
            <a:avLst/>
          </a:prstGeom>
          <a:solidFill>
            <a:schemeClr val="accent2">
              <a:lumMod val="60000"/>
              <a:lumOff val="40000"/>
            </a:schemeClr>
          </a:solidFill>
          <a:ln w="28575">
            <a:noFill/>
          </a:ln>
        </p:spPr>
        <p:txBody>
          <a:bodyPr vert="horz" wrap="square" lIns="109728" tIns="54864" rIns="109728" bIns="54864" numCol="1" anchor="ctr" anchorCtr="0" compatLnSpc="1">
            <a:prstTxWarp prst="textNoShape">
              <a:avLst/>
            </a:prstTxWarp>
            <a:noAutofit/>
          </a:bodyPr>
          <a:lstStyle/>
          <a:p>
            <a:pPr algn="ctr" defTabSz="1097150" eaLnBrk="0" fontAlgn="base" hangingPunct="0">
              <a:spcBef>
                <a:spcPct val="0"/>
              </a:spcBef>
              <a:spcAft>
                <a:spcPct val="0"/>
              </a:spcAft>
            </a:pPr>
            <a:r>
              <a:rPr lang="en-IN" sz="4400" b="1" dirty="0">
                <a:ea typeface="+mj-ea"/>
                <a:cs typeface="+mj-cs"/>
              </a:rPr>
              <a:t>Vision Document for AB-HWCs by December 2019</a:t>
            </a:r>
          </a:p>
        </p:txBody>
      </p:sp>
      <p:sp>
        <p:nvSpPr>
          <p:cNvPr id="2" name="Rectangle 1"/>
          <p:cNvSpPr/>
          <p:nvPr/>
        </p:nvSpPr>
        <p:spPr>
          <a:xfrm>
            <a:off x="304800" y="1295401"/>
            <a:ext cx="11643360" cy="1200329"/>
          </a:xfrm>
          <a:prstGeom prst="rect">
            <a:avLst/>
          </a:prstGeom>
        </p:spPr>
        <p:txBody>
          <a:bodyPr wrap="square">
            <a:spAutoFit/>
          </a:bodyPr>
          <a:lstStyle/>
          <a:p>
            <a:pPr marL="0" lvl="1" algn="just"/>
            <a:endParaRPr lang="en-US" sz="2400" dirty="0"/>
          </a:p>
          <a:p>
            <a:pPr marL="742950" lvl="1" indent="-285750" algn="just" fontAlgn="base">
              <a:buFont typeface="Arial" panose="020B0604020202020204" pitchFamily="34" charset="0"/>
              <a:buChar char="•"/>
            </a:pPr>
            <a:endParaRPr lang="en-US" sz="2400" dirty="0"/>
          </a:p>
          <a:p>
            <a:pPr marL="800100" lvl="1" indent="-342900" algn="just"/>
            <a:endParaRPr lang="en-US" sz="2400" dirty="0"/>
          </a:p>
        </p:txBody>
      </p:sp>
      <p:sp>
        <p:nvSpPr>
          <p:cNvPr id="3" name="Slide Number Placeholder 2"/>
          <p:cNvSpPr>
            <a:spLocks noGrp="1"/>
          </p:cNvSpPr>
          <p:nvPr>
            <p:ph type="sldNum" sz="quarter" idx="12"/>
          </p:nvPr>
        </p:nvSpPr>
        <p:spPr/>
        <p:txBody>
          <a:bodyPr/>
          <a:lstStyle/>
          <a:p>
            <a:fld id="{CC8E4818-71BA-47A1-A25F-DA91E99AEC27}" type="slidenum">
              <a:rPr lang="en-IN" smtClean="0"/>
              <a:pPr/>
              <a:t>7</a:t>
            </a:fld>
            <a:endParaRPr lang="en-IN"/>
          </a:p>
        </p:txBody>
      </p:sp>
      <p:sp>
        <p:nvSpPr>
          <p:cNvPr id="6" name="TextBox 5">
            <a:extLst>
              <a:ext uri="{FF2B5EF4-FFF2-40B4-BE49-F238E27FC236}">
                <a16:creationId xmlns:a16="http://schemas.microsoft.com/office/drawing/2014/main" xmlns="" id="{DA5E8DF9-008E-444F-ACBD-7808C5E4FD74}"/>
              </a:ext>
            </a:extLst>
          </p:cNvPr>
          <p:cNvSpPr txBox="1"/>
          <p:nvPr/>
        </p:nvSpPr>
        <p:spPr>
          <a:xfrm>
            <a:off x="383521" y="1400084"/>
            <a:ext cx="11157330" cy="1209049"/>
          </a:xfrm>
          <a:prstGeom prst="rect">
            <a:avLst/>
          </a:prstGeom>
          <a:noFill/>
        </p:spPr>
        <p:txBody>
          <a:bodyPr wrap="square" rtlCol="0">
            <a:spAutoFit/>
          </a:bodyPr>
          <a:lstStyle/>
          <a:p>
            <a:pPr lvl="1" indent="-342900" algn="just" defTabSz="914400">
              <a:lnSpc>
                <a:spcPct val="90000"/>
              </a:lnSpc>
              <a:spcBef>
                <a:spcPts val="500"/>
              </a:spcBef>
              <a:buAutoNum type="arabicPeriod"/>
            </a:pPr>
            <a:endParaRPr lang="en-US" sz="2800" dirty="0"/>
          </a:p>
          <a:p>
            <a:pPr lvl="1" indent="-342900" algn="just" defTabSz="914400">
              <a:lnSpc>
                <a:spcPct val="90000"/>
              </a:lnSpc>
              <a:spcBef>
                <a:spcPts val="500"/>
              </a:spcBef>
              <a:buAutoNum type="arabicPeriod"/>
            </a:pPr>
            <a:endParaRPr lang="en-US" sz="2800" dirty="0"/>
          </a:p>
          <a:p>
            <a:pPr marL="342900" indent="-342900">
              <a:buAutoNum type="arabicPeriod"/>
            </a:pPr>
            <a:endParaRPr lang="en-US" dirty="0"/>
          </a:p>
        </p:txBody>
      </p:sp>
      <p:sp>
        <p:nvSpPr>
          <p:cNvPr id="7" name="Content Placeholder 2">
            <a:extLst>
              <a:ext uri="{FF2B5EF4-FFF2-40B4-BE49-F238E27FC236}">
                <a16:creationId xmlns:a16="http://schemas.microsoft.com/office/drawing/2014/main" xmlns="" id="{FCB41937-4832-724E-A307-339A1A64A97E}"/>
              </a:ext>
            </a:extLst>
          </p:cNvPr>
          <p:cNvSpPr txBox="1">
            <a:spLocks/>
          </p:cNvSpPr>
          <p:nvPr/>
        </p:nvSpPr>
        <p:spPr>
          <a:xfrm>
            <a:off x="476677" y="976184"/>
            <a:ext cx="11238645" cy="557451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dirty="0"/>
              <a:t>Assigning population to the AB-HWCs</a:t>
            </a:r>
          </a:p>
          <a:p>
            <a:pPr>
              <a:lnSpc>
                <a:spcPct val="100000"/>
              </a:lnSpc>
            </a:pPr>
            <a:r>
              <a:rPr lang="en-US" dirty="0"/>
              <a:t>Mapping for Bidirectional referral and return</a:t>
            </a:r>
          </a:p>
          <a:p>
            <a:pPr>
              <a:lnSpc>
                <a:spcPct val="100000"/>
              </a:lnSpc>
            </a:pPr>
            <a:r>
              <a:rPr lang="en-US" dirty="0"/>
              <a:t>Continuum of Care</a:t>
            </a:r>
          </a:p>
          <a:p>
            <a:pPr>
              <a:lnSpc>
                <a:spcPct val="100000"/>
              </a:lnSpc>
            </a:pPr>
            <a:r>
              <a:rPr lang="en-US" dirty="0"/>
              <a:t>Human Resource for Health as per IPHS </a:t>
            </a:r>
          </a:p>
          <a:p>
            <a:pPr>
              <a:lnSpc>
                <a:spcPct val="100000"/>
              </a:lnSpc>
            </a:pPr>
            <a:r>
              <a:rPr lang="en-US" dirty="0"/>
              <a:t>Infrastructure strengthening </a:t>
            </a:r>
          </a:p>
          <a:p>
            <a:pPr>
              <a:lnSpc>
                <a:spcPct val="100000"/>
              </a:lnSpc>
            </a:pPr>
            <a:r>
              <a:rPr lang="en-US" dirty="0"/>
              <a:t>Ensuring availability of Free Essential Drugs &amp; Strengthening of DVDMS</a:t>
            </a:r>
          </a:p>
          <a:p>
            <a:pPr>
              <a:lnSpc>
                <a:spcPct val="100000"/>
              </a:lnSpc>
            </a:pPr>
            <a:r>
              <a:rPr lang="en-US" dirty="0"/>
              <a:t>Expansion of essential Diagnostic services </a:t>
            </a:r>
          </a:p>
          <a:p>
            <a:pPr>
              <a:lnSpc>
                <a:spcPct val="100000"/>
              </a:lnSpc>
            </a:pPr>
            <a:r>
              <a:rPr lang="en-US" dirty="0"/>
              <a:t>Wellness Activities</a:t>
            </a:r>
          </a:p>
          <a:p>
            <a:pPr>
              <a:lnSpc>
                <a:spcPct val="100000"/>
              </a:lnSpc>
            </a:pPr>
            <a:r>
              <a:rPr lang="en-US" dirty="0"/>
              <a:t>Expanded package of services </a:t>
            </a:r>
          </a:p>
          <a:p>
            <a:pPr>
              <a:lnSpc>
                <a:spcPct val="100000"/>
              </a:lnSpc>
            </a:pPr>
            <a:r>
              <a:rPr lang="en-US" dirty="0"/>
              <a:t>Financial planning – NHP 2017 (2/3rd allocation to Primary Care)</a:t>
            </a:r>
          </a:p>
        </p:txBody>
      </p:sp>
    </p:spTree>
    <p:extLst>
      <p:ext uri="{BB962C8B-B14F-4D97-AF65-F5344CB8AC3E}">
        <p14:creationId xmlns:p14="http://schemas.microsoft.com/office/powerpoint/2010/main" val="19349373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85235AB7-40CD-9948-80F5-4B1497E1DA09}"/>
              </a:ext>
            </a:extLst>
          </p:cNvPr>
          <p:cNvSpPr txBox="1"/>
          <p:nvPr/>
        </p:nvSpPr>
        <p:spPr>
          <a:xfrm>
            <a:off x="0" y="0"/>
            <a:ext cx="12192000" cy="1135200"/>
          </a:xfrm>
          <a:prstGeom prst="rect">
            <a:avLst/>
          </a:prstGeom>
          <a:solidFill>
            <a:schemeClr val="accent2">
              <a:lumMod val="60000"/>
              <a:lumOff val="40000"/>
            </a:schemeClr>
          </a:solidFill>
          <a:ln w="28575">
            <a:noFill/>
          </a:ln>
        </p:spPr>
        <p:txBody>
          <a:bodyPr vert="horz" wrap="square" lIns="109728" tIns="54864" rIns="109728" bIns="54864" numCol="1" anchor="ctr" anchorCtr="0" compatLnSpc="1">
            <a:prstTxWarp prst="textNoShape">
              <a:avLst/>
            </a:prstTxWarp>
            <a:noAutofit/>
          </a:bodyPr>
          <a:lstStyle/>
          <a:p>
            <a:pPr algn="ctr" defTabSz="1097150" eaLnBrk="0" fontAlgn="base" hangingPunct="0">
              <a:spcBef>
                <a:spcPct val="0"/>
              </a:spcBef>
              <a:spcAft>
                <a:spcPct val="0"/>
              </a:spcAft>
            </a:pPr>
            <a:r>
              <a:rPr lang="en-US" sz="4400" b="1" dirty="0">
                <a:ea typeface="+mj-ea"/>
                <a:cs typeface="+mj-cs"/>
              </a:rPr>
              <a:t>Assigning Population to AB-HWCs</a:t>
            </a:r>
          </a:p>
        </p:txBody>
      </p:sp>
      <p:sp>
        <p:nvSpPr>
          <p:cNvPr id="3" name="TextBox 2">
            <a:extLst>
              <a:ext uri="{FF2B5EF4-FFF2-40B4-BE49-F238E27FC236}">
                <a16:creationId xmlns:a16="http://schemas.microsoft.com/office/drawing/2014/main" xmlns="" id="{1F91D7D9-5B94-6245-8483-853AE76724A2}"/>
              </a:ext>
            </a:extLst>
          </p:cNvPr>
          <p:cNvSpPr txBox="1"/>
          <p:nvPr/>
        </p:nvSpPr>
        <p:spPr>
          <a:xfrm>
            <a:off x="406400" y="1594710"/>
            <a:ext cx="11379200" cy="5038302"/>
          </a:xfrm>
          <a:prstGeom prst="rect">
            <a:avLst/>
          </a:prstGeom>
          <a:noFill/>
        </p:spPr>
        <p:txBody>
          <a:bodyPr wrap="square" rtlCol="0">
            <a:spAutoFit/>
          </a:bodyPr>
          <a:lstStyle/>
          <a:p>
            <a:pPr>
              <a:lnSpc>
                <a:spcPct val="80000"/>
              </a:lnSpc>
              <a:defRPr sz="2400" b="1"/>
            </a:pPr>
            <a:r>
              <a:rPr lang="en-IN" sz="3200" dirty="0">
                <a:solidFill>
                  <a:srgbClr val="C00000"/>
                </a:solidFill>
                <a:uFill>
                  <a:solidFill>
                    <a:srgbClr val="000000"/>
                  </a:solidFill>
                </a:uFill>
                <a:ea typeface="Trebuchet MS" panose="020B0603020202020204"/>
                <a:cs typeface="Calibri" panose="020F0502020204030204" pitchFamily="34" charset="0"/>
                <a:sym typeface="Trebuchet MS" panose="020B0603020202020204"/>
              </a:rPr>
              <a:t>Rural areas: </a:t>
            </a:r>
            <a:endParaRPr lang="en-US" sz="3200" dirty="0">
              <a:solidFill>
                <a:srgbClr val="C00000"/>
              </a:solidFill>
              <a:uFill>
                <a:solidFill>
                  <a:srgbClr val="000000"/>
                </a:solidFill>
              </a:uFill>
              <a:ea typeface="Trebuchet MS" panose="020B0603020202020204"/>
              <a:cs typeface="Calibri" panose="020F0502020204030204" pitchFamily="34" charset="0"/>
              <a:sym typeface="Trebuchet MS" panose="020B0603020202020204"/>
            </a:endParaRPr>
          </a:p>
          <a:p>
            <a:pPr marL="228600" lvl="1">
              <a:lnSpc>
                <a:spcPct val="100000"/>
              </a:lnSpc>
              <a:spcBef>
                <a:spcPts val="1000"/>
              </a:spcBef>
              <a:defRPr sz="2400" b="1"/>
            </a:pPr>
            <a:r>
              <a:rPr lang="en-IN" sz="3200" dirty="0">
                <a:cs typeface="Calibri" panose="020F0502020204030204" pitchFamily="34" charset="0"/>
                <a:sym typeface="Trebuchet MS" panose="020B0603020202020204"/>
              </a:rPr>
              <a:t>Area under the SHCs which are upgraded as </a:t>
            </a:r>
            <a:r>
              <a:rPr lang="en-US" sz="3200" dirty="0">
                <a:cs typeface="Calibri" panose="020F0502020204030204" pitchFamily="34" charset="0"/>
                <a:sym typeface="Trebuchet MS" panose="020B0603020202020204"/>
              </a:rPr>
              <a:t>AB-</a:t>
            </a:r>
            <a:r>
              <a:rPr lang="en-IN" sz="3200" dirty="0">
                <a:cs typeface="Calibri" panose="020F0502020204030204" pitchFamily="34" charset="0"/>
                <a:sym typeface="Trebuchet MS" panose="020B0603020202020204"/>
              </a:rPr>
              <a:t>HWCs. </a:t>
            </a:r>
            <a:endParaRPr lang="en-US" sz="3200" dirty="0">
              <a:cs typeface="Calibri" panose="020F0502020204030204" pitchFamily="34" charset="0"/>
              <a:sym typeface="Trebuchet MS" panose="020B0603020202020204"/>
            </a:endParaRPr>
          </a:p>
          <a:p>
            <a:pPr marL="228600" lvl="1">
              <a:lnSpc>
                <a:spcPct val="100000"/>
              </a:lnSpc>
              <a:spcBef>
                <a:spcPts val="1000"/>
              </a:spcBef>
              <a:defRPr sz="2400" b="1"/>
            </a:pPr>
            <a:r>
              <a:rPr lang="en-IN" sz="3200" dirty="0">
                <a:cs typeface="Calibri" panose="020F0502020204030204" pitchFamily="34" charset="0"/>
                <a:sym typeface="Trebuchet MS" panose="020B0603020202020204"/>
              </a:rPr>
              <a:t>As first port of call, Entire Service area of PHC for referred cases from SHC level AB-HWCs</a:t>
            </a:r>
            <a:endParaRPr lang="en-US" sz="3200" dirty="0">
              <a:cs typeface="Calibri" panose="020F0502020204030204" pitchFamily="34" charset="0"/>
              <a:sym typeface="Trebuchet MS" panose="020B0603020202020204"/>
            </a:endParaRPr>
          </a:p>
          <a:p>
            <a:pPr>
              <a:lnSpc>
                <a:spcPct val="80000"/>
              </a:lnSpc>
              <a:defRPr sz="2400" b="1"/>
            </a:pPr>
            <a:endParaRPr lang="en-IN" sz="3200" dirty="0">
              <a:uFill>
                <a:solidFill>
                  <a:srgbClr val="000000"/>
                </a:solidFill>
              </a:uFill>
              <a:ea typeface="Trebuchet MS" panose="020B0603020202020204"/>
              <a:cs typeface="Calibri" panose="020F0502020204030204" pitchFamily="34" charset="0"/>
              <a:sym typeface="Trebuchet MS" panose="020B0603020202020204"/>
            </a:endParaRPr>
          </a:p>
          <a:p>
            <a:pPr>
              <a:lnSpc>
                <a:spcPct val="80000"/>
              </a:lnSpc>
              <a:defRPr sz="2400" b="1"/>
            </a:pPr>
            <a:r>
              <a:rPr lang="en-IN" sz="3200" b="1" dirty="0">
                <a:solidFill>
                  <a:srgbClr val="C00000"/>
                </a:solidFill>
                <a:uFill>
                  <a:solidFill>
                    <a:srgbClr val="000000"/>
                  </a:solidFill>
                </a:uFill>
                <a:cs typeface="Calibri" panose="020F0502020204030204" pitchFamily="34" charset="0"/>
                <a:sym typeface="Trebuchet MS" panose="020B0603020202020204"/>
              </a:rPr>
              <a:t>Urban areas</a:t>
            </a:r>
            <a:r>
              <a:rPr lang="en-IN" sz="3200" dirty="0">
                <a:solidFill>
                  <a:srgbClr val="C00000"/>
                </a:solidFill>
                <a:uFill>
                  <a:solidFill>
                    <a:srgbClr val="000000"/>
                  </a:solidFill>
                </a:uFill>
                <a:ea typeface="Trebuchet MS" panose="020B0603020202020204"/>
                <a:cs typeface="Calibri" panose="020F0502020204030204" pitchFamily="34" charset="0"/>
                <a:sym typeface="Trebuchet MS" panose="020B0603020202020204"/>
              </a:rPr>
              <a:t>:</a:t>
            </a:r>
            <a:endParaRPr lang="en-US" sz="3200" dirty="0">
              <a:solidFill>
                <a:srgbClr val="C00000"/>
              </a:solidFill>
              <a:uFill>
                <a:solidFill>
                  <a:srgbClr val="000000"/>
                </a:solidFill>
              </a:uFill>
              <a:ea typeface="Trebuchet MS" panose="020B0603020202020204"/>
              <a:cs typeface="Calibri" panose="020F0502020204030204" pitchFamily="34" charset="0"/>
              <a:sym typeface="Trebuchet MS" panose="020B0603020202020204"/>
            </a:endParaRPr>
          </a:p>
          <a:p>
            <a:pPr marL="228600" lvl="1">
              <a:lnSpc>
                <a:spcPct val="110000"/>
              </a:lnSpc>
              <a:spcBef>
                <a:spcPts val="1000"/>
              </a:spcBef>
              <a:defRPr sz="2400" b="1"/>
            </a:pPr>
            <a:r>
              <a:rPr lang="en-IN" sz="3200" b="1" dirty="0">
                <a:cs typeface="Calibri" panose="020F0502020204030204" pitchFamily="34" charset="0"/>
                <a:sym typeface="Trebuchet MS" panose="020B0603020202020204"/>
              </a:rPr>
              <a:t>Demarcation and mapping of area under urban </a:t>
            </a:r>
            <a:r>
              <a:rPr lang="en-US" sz="3200" b="1" dirty="0">
                <a:cs typeface="Calibri" panose="020F0502020204030204" pitchFamily="34" charset="0"/>
                <a:sym typeface="Trebuchet MS" panose="020B0603020202020204"/>
              </a:rPr>
              <a:t>AB-</a:t>
            </a:r>
            <a:r>
              <a:rPr lang="en-IN" sz="3200" b="1" dirty="0">
                <a:cs typeface="Calibri" panose="020F0502020204030204" pitchFamily="34" charset="0"/>
                <a:sym typeface="Trebuchet MS" panose="020B0603020202020204"/>
              </a:rPr>
              <a:t>HWCs to be done on the basis of Ward (with a special focus on slum areas) and to be followed by enumeration of population.</a:t>
            </a:r>
          </a:p>
          <a:p>
            <a:endParaRPr lang="en-US" dirty="0"/>
          </a:p>
        </p:txBody>
      </p:sp>
    </p:spTree>
    <p:extLst>
      <p:ext uri="{BB962C8B-B14F-4D97-AF65-F5344CB8AC3E}">
        <p14:creationId xmlns:p14="http://schemas.microsoft.com/office/powerpoint/2010/main" val="30643466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85235AB7-40CD-9948-80F5-4B1497E1DA09}"/>
              </a:ext>
            </a:extLst>
          </p:cNvPr>
          <p:cNvSpPr txBox="1"/>
          <p:nvPr/>
        </p:nvSpPr>
        <p:spPr>
          <a:xfrm>
            <a:off x="0" y="14185"/>
            <a:ext cx="12192000" cy="1135200"/>
          </a:xfrm>
          <a:prstGeom prst="rect">
            <a:avLst/>
          </a:prstGeom>
          <a:solidFill>
            <a:schemeClr val="accent2">
              <a:lumMod val="60000"/>
              <a:lumOff val="40000"/>
            </a:schemeClr>
          </a:solidFill>
          <a:ln w="28575">
            <a:noFill/>
          </a:ln>
        </p:spPr>
        <p:txBody>
          <a:bodyPr vert="horz" wrap="square" lIns="109728" tIns="54864" rIns="109728" bIns="54864" numCol="1" anchor="ctr" anchorCtr="0" compatLnSpc="1">
            <a:prstTxWarp prst="textNoShape">
              <a:avLst/>
            </a:prstTxWarp>
            <a:noAutofit/>
          </a:bodyPr>
          <a:lstStyle/>
          <a:p>
            <a:pPr algn="ctr" defTabSz="1097150" eaLnBrk="0" fontAlgn="base" hangingPunct="0">
              <a:spcBef>
                <a:spcPct val="0"/>
              </a:spcBef>
              <a:spcAft>
                <a:spcPct val="0"/>
              </a:spcAft>
            </a:pPr>
            <a:r>
              <a:rPr lang="en-US" sz="4400" b="1" dirty="0">
                <a:ea typeface="+mj-ea"/>
                <a:cs typeface="+mj-cs"/>
              </a:rPr>
              <a:t>Enrolment / Family Folder / Health Diary</a:t>
            </a:r>
          </a:p>
        </p:txBody>
      </p:sp>
      <p:sp>
        <p:nvSpPr>
          <p:cNvPr id="2" name="TextBox 1">
            <a:extLst>
              <a:ext uri="{FF2B5EF4-FFF2-40B4-BE49-F238E27FC236}">
                <a16:creationId xmlns:a16="http://schemas.microsoft.com/office/drawing/2014/main" xmlns="" id="{D6499F63-28C0-5346-87A8-9279730E0285}"/>
              </a:ext>
            </a:extLst>
          </p:cNvPr>
          <p:cNvSpPr txBox="1"/>
          <p:nvPr/>
        </p:nvSpPr>
        <p:spPr>
          <a:xfrm>
            <a:off x="162560" y="1515145"/>
            <a:ext cx="11866880" cy="5114221"/>
          </a:xfrm>
          <a:prstGeom prst="rect">
            <a:avLst/>
          </a:prstGeom>
          <a:noFill/>
        </p:spPr>
        <p:txBody>
          <a:bodyPr wrap="square" rtlCol="0">
            <a:spAutoFit/>
          </a:bodyPr>
          <a:lstStyle/>
          <a:p>
            <a:pPr marL="688975" indent="-342900" defTabSz="384175">
              <a:spcBef>
                <a:spcPts val="200"/>
              </a:spcBef>
              <a:buFont typeface="Arial" panose="020B0604020202020204" pitchFamily="34" charset="0"/>
              <a:buChar char="•"/>
              <a:defRPr sz="1680"/>
            </a:pPr>
            <a:r>
              <a:rPr lang="en-IN" sz="3000" b="1" dirty="0">
                <a:sym typeface="Trebuchet MS" panose="020B0603020202020204"/>
              </a:rPr>
              <a:t>Every household </a:t>
            </a:r>
            <a:r>
              <a:rPr lang="en-US" sz="3000" b="1" dirty="0">
                <a:sym typeface="Trebuchet MS" panose="020B0603020202020204"/>
              </a:rPr>
              <a:t>to </a:t>
            </a:r>
            <a:r>
              <a:rPr lang="en-IN" sz="3000" b="1" dirty="0">
                <a:sym typeface="Trebuchet MS" panose="020B0603020202020204"/>
              </a:rPr>
              <a:t>be linked to the nearest </a:t>
            </a:r>
            <a:r>
              <a:rPr lang="en-US" sz="3000" b="1" dirty="0">
                <a:sym typeface="Trebuchet MS" panose="020B0603020202020204"/>
              </a:rPr>
              <a:t>AB-</a:t>
            </a:r>
            <a:r>
              <a:rPr lang="en-IN" sz="3000" b="1" dirty="0">
                <a:sym typeface="Trebuchet MS" panose="020B0603020202020204"/>
              </a:rPr>
              <a:t>HWC and </a:t>
            </a:r>
            <a:r>
              <a:rPr lang="en-IN" sz="3000" b="1" dirty="0">
                <a:solidFill>
                  <a:srgbClr val="FF0000"/>
                </a:solidFill>
                <a:sym typeface="Trebuchet MS" panose="020B0603020202020204"/>
              </a:rPr>
              <a:t>Family folders </a:t>
            </a:r>
            <a:r>
              <a:rPr lang="en-IN" sz="3000" b="1" dirty="0">
                <a:sym typeface="Trebuchet MS" panose="020B0603020202020204"/>
              </a:rPr>
              <a:t>created for each HH. </a:t>
            </a:r>
            <a:endParaRPr lang="en-US" sz="3000" b="1" dirty="0">
              <a:sym typeface="Trebuchet MS" panose="020B0603020202020204"/>
            </a:endParaRPr>
          </a:p>
          <a:p>
            <a:pPr marL="688975" indent="-342900" defTabSz="384175">
              <a:spcBef>
                <a:spcPts val="200"/>
              </a:spcBef>
              <a:buFont typeface="Arial" panose="020B0604020202020204" pitchFamily="34" charset="0"/>
              <a:buChar char="•"/>
              <a:defRPr sz="1680"/>
            </a:pPr>
            <a:r>
              <a:rPr lang="en-IN" sz="3000" b="1" dirty="0">
                <a:sym typeface="Trebuchet MS" panose="020B0603020202020204"/>
              </a:rPr>
              <a:t>This </a:t>
            </a:r>
            <a:r>
              <a:rPr lang="en-IN" sz="3000" b="1" dirty="0">
                <a:solidFill>
                  <a:srgbClr val="FF0000"/>
                </a:solidFill>
                <a:sym typeface="Trebuchet MS" panose="020B0603020202020204"/>
              </a:rPr>
              <a:t>folder </a:t>
            </a:r>
            <a:r>
              <a:rPr lang="en-IN" sz="3000" b="1" dirty="0">
                <a:sym typeface="Trebuchet MS" panose="020B0603020202020204"/>
              </a:rPr>
              <a:t>will have</a:t>
            </a:r>
          </a:p>
          <a:p>
            <a:pPr marL="1203325" lvl="3" indent="-342900" defTabSz="384175">
              <a:spcBef>
                <a:spcPts val="200"/>
              </a:spcBef>
              <a:buFont typeface="Courier New" panose="02070309020205020404" pitchFamily="49" charset="0"/>
              <a:buChar char="o"/>
              <a:defRPr sz="1680"/>
            </a:pPr>
            <a:r>
              <a:rPr lang="en-IN" sz="3000" b="1" dirty="0">
                <a:sym typeface="Trebuchet MS" panose="020B0603020202020204"/>
              </a:rPr>
              <a:t>demographic, </a:t>
            </a:r>
          </a:p>
          <a:p>
            <a:pPr marL="1203325" lvl="3" indent="-342900" defTabSz="384175">
              <a:spcBef>
                <a:spcPts val="200"/>
              </a:spcBef>
              <a:buFont typeface="Courier New" panose="02070309020205020404" pitchFamily="49" charset="0"/>
              <a:buChar char="o"/>
              <a:defRPr sz="1680"/>
            </a:pPr>
            <a:r>
              <a:rPr lang="en-IN" sz="3000" b="1" dirty="0">
                <a:sym typeface="Trebuchet MS" panose="020B0603020202020204"/>
              </a:rPr>
              <a:t>socio-economic information and </a:t>
            </a:r>
          </a:p>
          <a:p>
            <a:pPr marL="1203325" lvl="3" indent="-342900" defTabSz="384175">
              <a:spcBef>
                <a:spcPts val="200"/>
              </a:spcBef>
              <a:buFont typeface="Courier New" panose="02070309020205020404" pitchFamily="49" charset="0"/>
              <a:buChar char="o"/>
              <a:defRPr sz="1680"/>
            </a:pPr>
            <a:r>
              <a:rPr lang="en-IN" sz="3000" b="1" dirty="0">
                <a:sym typeface="Trebuchet MS" panose="020B0603020202020204"/>
              </a:rPr>
              <a:t>information about chronic diseases: TB, leprosy, diabetes, epilepsy, hypertension, COPD, cancers, heart ailments, HIV/AIDS, disabilities, inherited blood disorders, SAM children, etc.</a:t>
            </a:r>
            <a:endParaRPr lang="en-US" sz="3000" b="1" dirty="0">
              <a:sym typeface="Trebuchet MS" panose="020B0603020202020204"/>
            </a:endParaRPr>
          </a:p>
          <a:p>
            <a:pPr marL="688975" indent="-342900" defTabSz="384175">
              <a:spcBef>
                <a:spcPts val="200"/>
              </a:spcBef>
              <a:buFont typeface="Arial" panose="020B0604020202020204" pitchFamily="34" charset="0"/>
              <a:buChar char="•"/>
              <a:defRPr sz="1680"/>
            </a:pPr>
            <a:r>
              <a:rPr lang="en-IN" sz="3000" b="1" dirty="0">
                <a:sym typeface="Trebuchet MS" panose="020B0603020202020204"/>
              </a:rPr>
              <a:t>In addition to the family folder, each member to be issued a </a:t>
            </a:r>
            <a:r>
              <a:rPr lang="en-IN" sz="3000" b="1" dirty="0">
                <a:solidFill>
                  <a:srgbClr val="FF0000"/>
                </a:solidFill>
                <a:sym typeface="Trebuchet MS" panose="020B0603020202020204"/>
              </a:rPr>
              <a:t>health diary </a:t>
            </a:r>
            <a:r>
              <a:rPr lang="en-IN" sz="3000" b="1" dirty="0">
                <a:sym typeface="Trebuchet MS" panose="020B0603020202020204"/>
              </a:rPr>
              <a:t>which will be used to update treatment given</a:t>
            </a:r>
            <a:r>
              <a:rPr lang="en-IN" sz="3000" b="1" dirty="0">
                <a:sym typeface="+mn-ea"/>
              </a:rPr>
              <a:t> at the AB-HWC</a:t>
            </a:r>
            <a:r>
              <a:rPr lang="en-IN" sz="3000" b="1" dirty="0">
                <a:sym typeface="Trebuchet MS" panose="020B0603020202020204"/>
              </a:rPr>
              <a:t>.</a:t>
            </a:r>
          </a:p>
          <a:p>
            <a:endParaRPr lang="en-US" dirty="0"/>
          </a:p>
        </p:txBody>
      </p:sp>
    </p:spTree>
    <p:extLst>
      <p:ext uri="{BB962C8B-B14F-4D97-AF65-F5344CB8AC3E}">
        <p14:creationId xmlns:p14="http://schemas.microsoft.com/office/powerpoint/2010/main" val="371840320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14A864CC-785A-D942-8CA1-5B51C1A71409}"/>
              </a:ext>
            </a:extLst>
          </p:cNvPr>
          <p:cNvSpPr>
            <a:spLocks noGrp="1"/>
          </p:cNvSpPr>
          <p:nvPr>
            <p:ph idx="1"/>
          </p:nvPr>
        </p:nvSpPr>
        <p:spPr>
          <a:xfrm>
            <a:off x="426720" y="1342999"/>
            <a:ext cx="11419840" cy="5220361"/>
          </a:xfrm>
        </p:spPr>
        <p:txBody>
          <a:bodyPr>
            <a:normAutofit lnSpcReduction="10000"/>
          </a:bodyPr>
          <a:lstStyle/>
          <a:p>
            <a:pPr marL="431800" algn="just" defTabSz="384175">
              <a:lnSpc>
                <a:spcPct val="100000"/>
              </a:lnSpc>
              <a:spcBef>
                <a:spcPts val="200"/>
              </a:spcBef>
              <a:defRPr sz="1680"/>
            </a:pPr>
            <a:r>
              <a:rPr lang="en-IN" sz="3000" b="1" dirty="0">
                <a:sym typeface="Trebuchet MS" panose="020B0603020202020204"/>
              </a:rPr>
              <a:t>Registration by ASHAs with support of the </a:t>
            </a:r>
            <a:r>
              <a:rPr lang="en-US" sz="3000" b="1" dirty="0">
                <a:sym typeface="Trebuchet MS" panose="020B0603020202020204"/>
              </a:rPr>
              <a:t>AB-</a:t>
            </a:r>
            <a:r>
              <a:rPr lang="en-IN" sz="3000" b="1" dirty="0">
                <a:sym typeface="Trebuchet MS" panose="020B0603020202020204"/>
              </a:rPr>
              <a:t>HWC team.</a:t>
            </a:r>
          </a:p>
          <a:p>
            <a:pPr marL="831850" lvl="1" indent="-342900" algn="just" defTabSz="384175">
              <a:lnSpc>
                <a:spcPct val="100000"/>
              </a:lnSpc>
              <a:spcBef>
                <a:spcPts val="200"/>
              </a:spcBef>
              <a:buFont typeface="Courier New" panose="02070309020205020404" pitchFamily="49" charset="0"/>
              <a:buChar char="o"/>
              <a:defRPr sz="1680"/>
            </a:pPr>
            <a:r>
              <a:rPr lang="en-IN" sz="3000" b="1" dirty="0">
                <a:sym typeface="Trebuchet MS" panose="020B0603020202020204"/>
              </a:rPr>
              <a:t>Other Modalities to be explored for Urban Areas</a:t>
            </a:r>
          </a:p>
          <a:p>
            <a:pPr marL="431800" algn="just" defTabSz="384175">
              <a:lnSpc>
                <a:spcPct val="100000"/>
              </a:lnSpc>
              <a:spcBef>
                <a:spcPts val="200"/>
              </a:spcBef>
              <a:defRPr sz="1680"/>
            </a:pPr>
            <a:r>
              <a:rPr lang="en-IN" sz="3000" b="1" dirty="0">
                <a:sym typeface="Trebuchet MS" panose="020B0603020202020204"/>
              </a:rPr>
              <a:t>IT enabled Patient Unique Health Identifier will be created for each member of Household with a provision for Family Folders. </a:t>
            </a:r>
            <a:endParaRPr lang="en-US" sz="3000" b="1" dirty="0">
              <a:sym typeface="Trebuchet MS" panose="020B0603020202020204"/>
            </a:endParaRPr>
          </a:p>
          <a:p>
            <a:pPr marL="431800" algn="just" defTabSz="384175">
              <a:lnSpc>
                <a:spcPct val="100000"/>
              </a:lnSpc>
              <a:spcBef>
                <a:spcPts val="200"/>
              </a:spcBef>
              <a:defRPr sz="1680"/>
            </a:pPr>
            <a:r>
              <a:rPr lang="en-IN" sz="3000" b="1" dirty="0">
                <a:sym typeface="Trebuchet MS" panose="020B0603020202020204"/>
              </a:rPr>
              <a:t>SECC database / PDS / Electoral Roll data base or any other database which is largely representative of the population can be used as the base database</a:t>
            </a:r>
            <a:r>
              <a:rPr lang="en-US" sz="3000" b="1" dirty="0">
                <a:sym typeface="Trebuchet MS" panose="020B0603020202020204"/>
              </a:rPr>
              <a:t>.</a:t>
            </a:r>
          </a:p>
          <a:p>
            <a:pPr marL="431800" algn="just" defTabSz="384175">
              <a:lnSpc>
                <a:spcPct val="100000"/>
              </a:lnSpc>
              <a:spcBef>
                <a:spcPts val="200"/>
              </a:spcBef>
              <a:defRPr sz="1680"/>
            </a:pPr>
            <a:r>
              <a:rPr lang="en-IN" sz="3000" b="1" dirty="0">
                <a:sym typeface="Trebuchet MS" panose="020B0603020202020204"/>
              </a:rPr>
              <a:t>The missing HHs can be additionally added by the </a:t>
            </a:r>
            <a:r>
              <a:rPr lang="en-US" sz="3000" b="1" dirty="0">
                <a:sym typeface="Trebuchet MS" panose="020B0603020202020204"/>
              </a:rPr>
              <a:t>AB-</a:t>
            </a:r>
            <a:r>
              <a:rPr lang="en-IN" sz="3000" b="1" dirty="0">
                <a:sym typeface="Trebuchet MS" panose="020B0603020202020204"/>
              </a:rPr>
              <a:t>HWC team/ASHA annually to ensure that no HH is left out. </a:t>
            </a:r>
            <a:endParaRPr lang="en-US" sz="3000" b="1" dirty="0">
              <a:sym typeface="Trebuchet MS" panose="020B0603020202020204"/>
            </a:endParaRPr>
          </a:p>
          <a:p>
            <a:pPr marL="431800" algn="just" defTabSz="384175">
              <a:lnSpc>
                <a:spcPct val="100000"/>
              </a:lnSpc>
              <a:spcBef>
                <a:spcPts val="200"/>
              </a:spcBef>
              <a:defRPr sz="1680"/>
            </a:pPr>
            <a:r>
              <a:rPr lang="en-IN" sz="3000" b="1" dirty="0">
                <a:sym typeface="Trebuchet MS" panose="020B0603020202020204"/>
              </a:rPr>
              <a:t>Verification of the data </a:t>
            </a:r>
            <a:r>
              <a:rPr lang="en-US" sz="3000" b="1" dirty="0">
                <a:sym typeface="Trebuchet MS" panose="020B0603020202020204"/>
              </a:rPr>
              <a:t>to </a:t>
            </a:r>
            <a:r>
              <a:rPr lang="en-IN" sz="3000" b="1" dirty="0">
                <a:sym typeface="Trebuchet MS" panose="020B0603020202020204"/>
              </a:rPr>
              <a:t>be done through a survey by </a:t>
            </a:r>
            <a:r>
              <a:rPr lang="en-US" sz="3000" b="1" dirty="0">
                <a:sym typeface="Trebuchet MS" panose="020B0603020202020204"/>
              </a:rPr>
              <a:t>AB-</a:t>
            </a:r>
            <a:r>
              <a:rPr lang="en-IN" sz="3000" b="1" dirty="0">
                <a:sym typeface="Trebuchet MS" panose="020B0603020202020204"/>
              </a:rPr>
              <a:t>HWC team. </a:t>
            </a:r>
          </a:p>
          <a:p>
            <a:endParaRPr lang="en-US" sz="2800" dirty="0"/>
          </a:p>
        </p:txBody>
      </p:sp>
      <p:sp>
        <p:nvSpPr>
          <p:cNvPr id="4" name="TextBox 3">
            <a:extLst>
              <a:ext uri="{FF2B5EF4-FFF2-40B4-BE49-F238E27FC236}">
                <a16:creationId xmlns:a16="http://schemas.microsoft.com/office/drawing/2014/main" xmlns="" id="{85235AB7-40CD-9948-80F5-4B1497E1DA09}"/>
              </a:ext>
            </a:extLst>
          </p:cNvPr>
          <p:cNvSpPr txBox="1"/>
          <p:nvPr/>
        </p:nvSpPr>
        <p:spPr>
          <a:xfrm>
            <a:off x="0" y="0"/>
            <a:ext cx="12192000" cy="1135200"/>
          </a:xfrm>
          <a:prstGeom prst="rect">
            <a:avLst/>
          </a:prstGeom>
          <a:solidFill>
            <a:schemeClr val="accent2">
              <a:lumMod val="60000"/>
              <a:lumOff val="40000"/>
            </a:schemeClr>
          </a:solidFill>
          <a:ln w="28575">
            <a:noFill/>
          </a:ln>
        </p:spPr>
        <p:txBody>
          <a:bodyPr vert="horz" wrap="square" lIns="109728" tIns="54864" rIns="109728" bIns="54864" numCol="1" anchor="ctr" anchorCtr="0" compatLnSpc="1">
            <a:prstTxWarp prst="textNoShape">
              <a:avLst/>
            </a:prstTxWarp>
            <a:noAutofit/>
          </a:bodyPr>
          <a:lstStyle/>
          <a:p>
            <a:pPr algn="ctr" defTabSz="1097150" eaLnBrk="0" fontAlgn="base" hangingPunct="0">
              <a:spcBef>
                <a:spcPct val="0"/>
              </a:spcBef>
              <a:spcAft>
                <a:spcPct val="0"/>
              </a:spcAft>
            </a:pPr>
            <a:r>
              <a:rPr lang="en-IN" sz="4400" b="1" dirty="0">
                <a:ea typeface="+mj-ea"/>
                <a:cs typeface="+mj-cs"/>
                <a:sym typeface="+mn-ea"/>
              </a:rPr>
              <a:t>Enrolment Process of Households &amp; </a:t>
            </a:r>
            <a:r>
              <a:rPr lang="en-IN" sz="4400" b="1" dirty="0" err="1">
                <a:ea typeface="+mj-ea"/>
                <a:cs typeface="+mj-cs"/>
                <a:sym typeface="+mn-ea"/>
              </a:rPr>
              <a:t>Updation</a:t>
            </a:r>
            <a:endParaRPr lang="en-US" sz="4400" b="1" dirty="0">
              <a:ea typeface="+mj-ea"/>
              <a:cs typeface="+mj-cs"/>
            </a:endParaRPr>
          </a:p>
        </p:txBody>
      </p:sp>
    </p:spTree>
    <p:extLst>
      <p:ext uri="{BB962C8B-B14F-4D97-AF65-F5344CB8AC3E}">
        <p14:creationId xmlns:p14="http://schemas.microsoft.com/office/powerpoint/2010/main" val="35257565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14A864CC-785A-D942-8CA1-5B51C1A71409}"/>
              </a:ext>
            </a:extLst>
          </p:cNvPr>
          <p:cNvSpPr>
            <a:spLocks noGrp="1"/>
          </p:cNvSpPr>
          <p:nvPr>
            <p:ph idx="1"/>
          </p:nvPr>
        </p:nvSpPr>
        <p:spPr>
          <a:xfrm>
            <a:off x="388152" y="1333981"/>
            <a:ext cx="11560008" cy="5270019"/>
          </a:xfrm>
        </p:spPr>
        <p:txBody>
          <a:bodyPr>
            <a:normAutofit lnSpcReduction="10000"/>
          </a:bodyPr>
          <a:lstStyle/>
          <a:p>
            <a:pPr marL="460375" indent="-457200" algn="just" defTabSz="384175">
              <a:lnSpc>
                <a:spcPct val="100000"/>
              </a:lnSpc>
              <a:spcBef>
                <a:spcPts val="200"/>
              </a:spcBef>
              <a:defRPr sz="1680"/>
            </a:pPr>
            <a:r>
              <a:rPr lang="en-IN" sz="3000" b="1" dirty="0">
                <a:sym typeface="+mn-ea"/>
              </a:rPr>
              <a:t>Family folder and health diary </a:t>
            </a:r>
            <a:r>
              <a:rPr lang="en-IN" sz="3000" b="1" dirty="0">
                <a:solidFill>
                  <a:srgbClr val="FF0000"/>
                </a:solidFill>
                <a:sym typeface="+mn-ea"/>
              </a:rPr>
              <a:t>to be digitalised </a:t>
            </a:r>
            <a:r>
              <a:rPr lang="en-IN" sz="3000" b="1" dirty="0">
                <a:sym typeface="+mn-ea"/>
              </a:rPr>
              <a:t>at the earliest. </a:t>
            </a:r>
            <a:endParaRPr lang="en-US" sz="3000" b="1" dirty="0">
              <a:sym typeface="+mn-ea"/>
            </a:endParaRPr>
          </a:p>
          <a:p>
            <a:pPr marL="460375" indent="-457200" algn="just" defTabSz="384175">
              <a:lnSpc>
                <a:spcPct val="100000"/>
              </a:lnSpc>
              <a:spcBef>
                <a:spcPts val="200"/>
              </a:spcBef>
              <a:defRPr sz="1680"/>
            </a:pPr>
            <a:r>
              <a:rPr lang="en-IN" sz="3000" b="1" dirty="0">
                <a:sym typeface="+mn-ea"/>
              </a:rPr>
              <a:t>Information in each folder </a:t>
            </a:r>
            <a:r>
              <a:rPr lang="en-US" sz="3000" b="1" dirty="0">
                <a:solidFill>
                  <a:srgbClr val="FF0000"/>
                </a:solidFill>
                <a:sym typeface="+mn-ea"/>
              </a:rPr>
              <a:t>to </a:t>
            </a:r>
            <a:r>
              <a:rPr lang="en-IN" sz="3000" b="1" dirty="0">
                <a:solidFill>
                  <a:srgbClr val="FF0000"/>
                </a:solidFill>
                <a:sym typeface="+mn-ea"/>
              </a:rPr>
              <a:t>be updated </a:t>
            </a:r>
            <a:r>
              <a:rPr lang="en-IN" sz="3000" b="1" dirty="0">
                <a:sym typeface="+mn-ea"/>
              </a:rPr>
              <a:t>once a year through surveys.</a:t>
            </a:r>
            <a:endParaRPr lang="en-US" sz="3000" b="1" dirty="0">
              <a:sym typeface="+mn-ea"/>
            </a:endParaRPr>
          </a:p>
          <a:p>
            <a:pPr marL="460375" indent="-457200" algn="just" defTabSz="384175">
              <a:lnSpc>
                <a:spcPct val="100000"/>
              </a:lnSpc>
              <a:spcBef>
                <a:spcPts val="200"/>
              </a:spcBef>
              <a:defRPr sz="1680"/>
            </a:pPr>
            <a:r>
              <a:rPr lang="en-IN" sz="3000" b="1" dirty="0">
                <a:sym typeface="+mn-ea"/>
              </a:rPr>
              <a:t>Family folders </a:t>
            </a:r>
            <a:r>
              <a:rPr lang="en-IN" sz="3000" b="1" dirty="0">
                <a:solidFill>
                  <a:srgbClr val="FF0000"/>
                </a:solidFill>
                <a:sym typeface="+mn-ea"/>
              </a:rPr>
              <a:t>to be kept at </a:t>
            </a:r>
            <a:r>
              <a:rPr lang="en-US" sz="3000" b="1" dirty="0">
                <a:solidFill>
                  <a:srgbClr val="FF0000"/>
                </a:solidFill>
                <a:sym typeface="+mn-ea"/>
              </a:rPr>
              <a:t>AB-</a:t>
            </a:r>
            <a:r>
              <a:rPr lang="en-IN" sz="3000" b="1" dirty="0">
                <a:solidFill>
                  <a:srgbClr val="FF0000"/>
                </a:solidFill>
                <a:sym typeface="+mn-ea"/>
              </a:rPr>
              <a:t>HWCs </a:t>
            </a:r>
            <a:r>
              <a:rPr lang="en-IN" sz="3000" b="1" dirty="0">
                <a:sym typeface="+mn-ea"/>
              </a:rPr>
              <a:t>and health diary will be available with the members of the enrolled HHs. </a:t>
            </a:r>
          </a:p>
          <a:p>
            <a:pPr marL="460375" indent="-457200" algn="just" defTabSz="384175">
              <a:lnSpc>
                <a:spcPct val="100000"/>
              </a:lnSpc>
              <a:spcBef>
                <a:spcPts val="200"/>
              </a:spcBef>
              <a:defRPr sz="1680"/>
            </a:pPr>
            <a:r>
              <a:rPr lang="en-IN" sz="3000" b="1" dirty="0">
                <a:sym typeface="+mn-ea"/>
              </a:rPr>
              <a:t>Non-availability of health diary not be a barrier for seeking treatment. </a:t>
            </a:r>
          </a:p>
          <a:p>
            <a:pPr marL="460375" indent="-457200" algn="just" defTabSz="384175">
              <a:lnSpc>
                <a:spcPct val="100000"/>
              </a:lnSpc>
              <a:spcBef>
                <a:spcPts val="200"/>
              </a:spcBef>
              <a:defRPr sz="1680"/>
            </a:pPr>
            <a:r>
              <a:rPr lang="en-US" sz="3000" b="1" dirty="0">
                <a:sym typeface="Trebuchet MS" panose="020B0603020202020204"/>
              </a:rPr>
              <a:t>AB-</a:t>
            </a:r>
            <a:r>
              <a:rPr lang="en-IN" sz="3000" b="1" dirty="0">
                <a:sym typeface="Trebuchet MS" panose="020B0603020202020204"/>
              </a:rPr>
              <a:t>HWCs should be the first port of call for all OPD treatment for every person seeking care through the public system. </a:t>
            </a:r>
          </a:p>
          <a:p>
            <a:pPr marL="460375" indent="-457200" algn="just" defTabSz="384175">
              <a:lnSpc>
                <a:spcPct val="100000"/>
              </a:lnSpc>
              <a:spcBef>
                <a:spcPts val="200"/>
              </a:spcBef>
              <a:defRPr sz="1680"/>
            </a:pPr>
            <a:r>
              <a:rPr lang="en-IN" sz="3000" b="1" dirty="0">
                <a:sym typeface="Trebuchet MS" panose="020B0603020202020204"/>
              </a:rPr>
              <a:t>The nearest </a:t>
            </a:r>
            <a:r>
              <a:rPr lang="en-US" sz="3000" b="1" dirty="0">
                <a:sym typeface="Trebuchet MS" panose="020B0603020202020204"/>
              </a:rPr>
              <a:t>AB-</a:t>
            </a:r>
            <a:r>
              <a:rPr lang="en-IN" sz="3000" b="1" dirty="0">
                <a:sym typeface="Trebuchet MS" panose="020B0603020202020204"/>
              </a:rPr>
              <a:t>HWC  could be found through by calling toll free telephone number (can be integrated with 104 service) and on Google maps.</a:t>
            </a:r>
          </a:p>
          <a:p>
            <a:endParaRPr lang="en-US" sz="2800" dirty="0"/>
          </a:p>
        </p:txBody>
      </p:sp>
      <p:sp>
        <p:nvSpPr>
          <p:cNvPr id="4" name="TextBox 3">
            <a:extLst>
              <a:ext uri="{FF2B5EF4-FFF2-40B4-BE49-F238E27FC236}">
                <a16:creationId xmlns:a16="http://schemas.microsoft.com/office/drawing/2014/main" xmlns="" id="{85235AB7-40CD-9948-80F5-4B1497E1DA09}"/>
              </a:ext>
            </a:extLst>
          </p:cNvPr>
          <p:cNvSpPr txBox="1"/>
          <p:nvPr/>
        </p:nvSpPr>
        <p:spPr>
          <a:xfrm>
            <a:off x="0" y="0"/>
            <a:ext cx="12192000" cy="1135200"/>
          </a:xfrm>
          <a:prstGeom prst="rect">
            <a:avLst/>
          </a:prstGeom>
          <a:solidFill>
            <a:schemeClr val="accent2">
              <a:lumMod val="60000"/>
              <a:lumOff val="40000"/>
            </a:schemeClr>
          </a:solidFill>
          <a:ln w="28575">
            <a:noFill/>
          </a:ln>
        </p:spPr>
        <p:txBody>
          <a:bodyPr vert="horz" wrap="square" lIns="109728" tIns="54864" rIns="109728" bIns="54864" numCol="1" anchor="ctr" anchorCtr="0" compatLnSpc="1">
            <a:prstTxWarp prst="textNoShape">
              <a:avLst/>
            </a:prstTxWarp>
            <a:noAutofit/>
          </a:bodyPr>
          <a:lstStyle/>
          <a:p>
            <a:pPr algn="ctr" defTabSz="1097150" eaLnBrk="0" fontAlgn="base" hangingPunct="0">
              <a:spcBef>
                <a:spcPct val="0"/>
              </a:spcBef>
              <a:spcAft>
                <a:spcPct val="0"/>
              </a:spcAft>
            </a:pPr>
            <a:r>
              <a:rPr lang="en-IN" sz="4400" b="1" dirty="0">
                <a:ea typeface="+mj-ea"/>
                <a:cs typeface="+mj-cs"/>
                <a:sym typeface="+mn-ea"/>
              </a:rPr>
              <a:t>Enrolment of Households &amp; Members</a:t>
            </a:r>
            <a:endParaRPr lang="en-US" sz="4400" b="1" dirty="0">
              <a:ea typeface="+mj-ea"/>
              <a:cs typeface="+mj-cs"/>
            </a:endParaRPr>
          </a:p>
        </p:txBody>
      </p:sp>
    </p:spTree>
    <p:extLst>
      <p:ext uri="{BB962C8B-B14F-4D97-AF65-F5344CB8AC3E}">
        <p14:creationId xmlns:p14="http://schemas.microsoft.com/office/powerpoint/2010/main" val="20479197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85235AB7-40CD-9948-80F5-4B1497E1DA09}"/>
              </a:ext>
            </a:extLst>
          </p:cNvPr>
          <p:cNvSpPr txBox="1"/>
          <p:nvPr/>
        </p:nvSpPr>
        <p:spPr>
          <a:xfrm>
            <a:off x="0" y="0"/>
            <a:ext cx="12192000" cy="1135200"/>
          </a:xfrm>
          <a:prstGeom prst="rect">
            <a:avLst/>
          </a:prstGeom>
          <a:solidFill>
            <a:schemeClr val="accent2">
              <a:lumMod val="60000"/>
              <a:lumOff val="40000"/>
            </a:schemeClr>
          </a:solidFill>
          <a:ln w="28575">
            <a:noFill/>
          </a:ln>
        </p:spPr>
        <p:txBody>
          <a:bodyPr vert="horz" wrap="square" lIns="109728" tIns="54864" rIns="109728" bIns="54864" numCol="1" anchor="ctr" anchorCtr="0" compatLnSpc="1">
            <a:prstTxWarp prst="textNoShape">
              <a:avLst/>
            </a:prstTxWarp>
            <a:noAutofit/>
          </a:bodyPr>
          <a:lstStyle/>
          <a:p>
            <a:pPr algn="ctr" defTabSz="1097150" eaLnBrk="0" fontAlgn="base" hangingPunct="0">
              <a:spcBef>
                <a:spcPct val="0"/>
              </a:spcBef>
              <a:spcAft>
                <a:spcPct val="0"/>
              </a:spcAft>
            </a:pPr>
            <a:r>
              <a:rPr lang="en-US" sz="4400" b="1" dirty="0">
                <a:ea typeface="+mj-ea"/>
                <a:cs typeface="+mj-cs"/>
              </a:rPr>
              <a:t>Principles of Referral and Return linkages</a:t>
            </a:r>
          </a:p>
        </p:txBody>
      </p:sp>
      <p:sp>
        <p:nvSpPr>
          <p:cNvPr id="2" name="TextBox 1">
            <a:extLst>
              <a:ext uri="{FF2B5EF4-FFF2-40B4-BE49-F238E27FC236}">
                <a16:creationId xmlns:a16="http://schemas.microsoft.com/office/drawing/2014/main" xmlns="" id="{BB94BF38-9670-7741-910D-F08001DB0902}"/>
              </a:ext>
            </a:extLst>
          </p:cNvPr>
          <p:cNvSpPr txBox="1"/>
          <p:nvPr/>
        </p:nvSpPr>
        <p:spPr>
          <a:xfrm>
            <a:off x="213360" y="1209040"/>
            <a:ext cx="11460480" cy="6227346"/>
          </a:xfrm>
          <a:prstGeom prst="rect">
            <a:avLst/>
          </a:prstGeom>
          <a:noFill/>
        </p:spPr>
        <p:txBody>
          <a:bodyPr wrap="square" rtlCol="0">
            <a:spAutoFit/>
          </a:bodyPr>
          <a:lstStyle/>
          <a:p>
            <a:pPr marL="265430" indent="-265430" algn="just" defTabSz="758825">
              <a:spcBef>
                <a:spcPts val="500"/>
              </a:spcBef>
              <a:defRPr sz="2405"/>
            </a:pPr>
            <a:r>
              <a:rPr lang="en-IN" sz="2700" b="1" dirty="0">
                <a:sym typeface="+mn-ea"/>
              </a:rPr>
              <a:t>Mapping of the AB-HWC and all public health facilities (along with the service delivery)</a:t>
            </a:r>
          </a:p>
          <a:p>
            <a:pPr marL="265430" indent="-265430" algn="just" defTabSz="758825">
              <a:spcBef>
                <a:spcPts val="500"/>
              </a:spcBef>
              <a:defRPr sz="2405"/>
            </a:pPr>
            <a:r>
              <a:rPr lang="en-IN" sz="2700" b="1" dirty="0">
                <a:sym typeface="+mn-ea"/>
              </a:rPr>
              <a:t>From AB-HWCs, Patients will be referred to the </a:t>
            </a:r>
            <a:r>
              <a:rPr lang="en-IN" sz="2700" b="1" dirty="0">
                <a:solidFill>
                  <a:srgbClr val="FF0000"/>
                </a:solidFill>
                <a:sym typeface="+mn-ea"/>
              </a:rPr>
              <a:t>First Referral Unit </a:t>
            </a:r>
            <a:r>
              <a:rPr lang="en-IN" sz="2700" b="1" dirty="0">
                <a:sym typeface="+mn-ea"/>
              </a:rPr>
              <a:t>of the Public Healthcare System i.e. either Community Health Centres/Sub District Hospitals/District Hospitals (CHCs / SDHs / DHs) </a:t>
            </a:r>
          </a:p>
          <a:p>
            <a:pPr marL="265430" indent="-265430" algn="just" defTabSz="758825">
              <a:spcBef>
                <a:spcPts val="500"/>
              </a:spcBef>
              <a:defRPr sz="2405"/>
            </a:pPr>
            <a:r>
              <a:rPr lang="en-IN" sz="2700" b="1" dirty="0">
                <a:sym typeface="+mn-ea"/>
              </a:rPr>
              <a:t>Specialists / Doctors at CHCs / DHs will refer the patients to either Public Healthcare Services or PMJAY empanelled Hospitals for Secondary / Tertiary level. </a:t>
            </a:r>
          </a:p>
          <a:p>
            <a:pPr marL="265430" indent="-265430" algn="just" defTabSz="758825">
              <a:spcBef>
                <a:spcPts val="500"/>
              </a:spcBef>
              <a:defRPr sz="2405"/>
            </a:pPr>
            <a:r>
              <a:rPr lang="en-IN" sz="2700" b="1" dirty="0">
                <a:solidFill>
                  <a:srgbClr val="FF0000"/>
                </a:solidFill>
                <a:sym typeface="Trebuchet MS" panose="020B0603020202020204"/>
              </a:rPr>
              <a:t>Sharing of patients’ information </a:t>
            </a:r>
            <a:r>
              <a:rPr lang="en-IN" sz="2700" b="1" dirty="0">
                <a:sym typeface="Trebuchet MS" panose="020B0603020202020204"/>
              </a:rPr>
              <a:t>on discharge from AB-PMJAY empanelled hospitals with </a:t>
            </a:r>
            <a:r>
              <a:rPr lang="en-IN" sz="2700" b="1" dirty="0">
                <a:solidFill>
                  <a:srgbClr val="FF0000"/>
                </a:solidFill>
                <a:sym typeface="Trebuchet MS" panose="020B0603020202020204"/>
              </a:rPr>
              <a:t>CMHOs</a:t>
            </a:r>
          </a:p>
          <a:p>
            <a:pPr marL="265430" indent="-265430" algn="just" defTabSz="758825">
              <a:spcBef>
                <a:spcPts val="500"/>
              </a:spcBef>
              <a:defRPr sz="2405"/>
            </a:pPr>
            <a:r>
              <a:rPr lang="en-IN" sz="2700" b="1" dirty="0">
                <a:sym typeface="+mn-ea"/>
              </a:rPr>
              <a:t>Individuals discharged from AB-PMJAY services will </a:t>
            </a:r>
            <a:r>
              <a:rPr lang="en-IN" sz="2700" b="1" dirty="0">
                <a:solidFill>
                  <a:srgbClr val="FF0000"/>
                </a:solidFill>
                <a:sym typeface="+mn-ea"/>
              </a:rPr>
              <a:t>approach DHs / CMHOs </a:t>
            </a:r>
            <a:r>
              <a:rPr lang="en-IN" sz="2700" b="1" dirty="0">
                <a:sym typeface="+mn-ea"/>
              </a:rPr>
              <a:t>for getting continuous (Rehabilitative or palliative) treatment from appropriate AB-HWCs.</a:t>
            </a:r>
          </a:p>
          <a:p>
            <a:endParaRPr lang="en-US" dirty="0"/>
          </a:p>
        </p:txBody>
      </p:sp>
    </p:spTree>
    <p:extLst>
      <p:ext uri="{BB962C8B-B14F-4D97-AF65-F5344CB8AC3E}">
        <p14:creationId xmlns:p14="http://schemas.microsoft.com/office/powerpoint/2010/main" val="4857998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1135200"/>
          </a:xfrm>
          <a:prstGeom prst="rect">
            <a:avLst/>
          </a:prstGeom>
          <a:solidFill>
            <a:schemeClr val="accent2">
              <a:lumMod val="60000"/>
              <a:lumOff val="40000"/>
            </a:schemeClr>
          </a:solidFill>
          <a:ln w="28575">
            <a:noFill/>
          </a:ln>
        </p:spPr>
        <p:txBody>
          <a:bodyPr vert="horz" wrap="square" lIns="109728" tIns="54864" rIns="109728" bIns="54864" numCol="1" anchor="ctr" anchorCtr="0" compatLnSpc="1">
            <a:prstTxWarp prst="textNoShape">
              <a:avLst/>
            </a:prstTxWarp>
            <a:noAutofit/>
          </a:bodyPr>
          <a:lstStyle/>
          <a:p>
            <a:pPr algn="ctr" defTabSz="1097150" eaLnBrk="0" fontAlgn="base" hangingPunct="0">
              <a:spcBef>
                <a:spcPct val="0"/>
              </a:spcBef>
              <a:spcAft>
                <a:spcPct val="0"/>
              </a:spcAft>
            </a:pPr>
            <a:r>
              <a:rPr lang="en-US" sz="4400" b="1" dirty="0">
                <a:ea typeface="+mj-ea"/>
                <a:cs typeface="+mj-cs"/>
              </a:rPr>
              <a:t>AB-HWC Conditionality</a:t>
            </a:r>
          </a:p>
        </p:txBody>
      </p:sp>
      <p:sp>
        <p:nvSpPr>
          <p:cNvPr id="2" name="Rectangle 1"/>
          <p:cNvSpPr/>
          <p:nvPr/>
        </p:nvSpPr>
        <p:spPr>
          <a:xfrm>
            <a:off x="304800" y="1295401"/>
            <a:ext cx="11643360" cy="1200329"/>
          </a:xfrm>
          <a:prstGeom prst="rect">
            <a:avLst/>
          </a:prstGeom>
        </p:spPr>
        <p:txBody>
          <a:bodyPr wrap="square">
            <a:spAutoFit/>
          </a:bodyPr>
          <a:lstStyle/>
          <a:p>
            <a:pPr marL="0" lvl="1" algn="just"/>
            <a:endParaRPr lang="en-US" sz="2400" dirty="0"/>
          </a:p>
          <a:p>
            <a:pPr marL="742950" lvl="1" indent="-285750" algn="just" fontAlgn="base">
              <a:buFont typeface="Arial" panose="020B0604020202020204" pitchFamily="34" charset="0"/>
              <a:buChar char="•"/>
            </a:pPr>
            <a:endParaRPr lang="en-US" sz="2400" dirty="0"/>
          </a:p>
          <a:p>
            <a:pPr marL="800100" lvl="1" indent="-342900" algn="just"/>
            <a:endParaRPr lang="en-US" sz="2400" dirty="0"/>
          </a:p>
        </p:txBody>
      </p:sp>
      <p:sp>
        <p:nvSpPr>
          <p:cNvPr id="3" name="Slide Number Placeholder 2"/>
          <p:cNvSpPr>
            <a:spLocks noGrp="1"/>
          </p:cNvSpPr>
          <p:nvPr>
            <p:ph type="sldNum" sz="quarter" idx="12"/>
          </p:nvPr>
        </p:nvSpPr>
        <p:spPr/>
        <p:txBody>
          <a:bodyPr/>
          <a:lstStyle/>
          <a:p>
            <a:fld id="{CC8E4818-71BA-47A1-A25F-DA91E99AEC27}" type="slidenum">
              <a:rPr lang="en-IN" smtClean="0"/>
              <a:pPr/>
              <a:t>13</a:t>
            </a:fld>
            <a:endParaRPr lang="en-IN"/>
          </a:p>
        </p:txBody>
      </p:sp>
      <p:graphicFrame>
        <p:nvGraphicFramePr>
          <p:cNvPr id="5" name="Table 4">
            <a:extLst>
              <a:ext uri="{FF2B5EF4-FFF2-40B4-BE49-F238E27FC236}">
                <a16:creationId xmlns:a16="http://schemas.microsoft.com/office/drawing/2014/main" xmlns="" id="{57689796-1866-DE40-82D3-762F24185EB9}"/>
              </a:ext>
            </a:extLst>
          </p:cNvPr>
          <p:cNvGraphicFramePr>
            <a:graphicFrameLocks noGrp="1"/>
          </p:cNvGraphicFramePr>
          <p:nvPr>
            <p:extLst>
              <p:ext uri="{D42A27DB-BD31-4B8C-83A1-F6EECF244321}">
                <p14:modId xmlns:p14="http://schemas.microsoft.com/office/powerpoint/2010/main" val="1042537699"/>
              </p:ext>
            </p:extLst>
          </p:nvPr>
        </p:nvGraphicFramePr>
        <p:xfrm>
          <a:off x="0" y="1048216"/>
          <a:ext cx="12191998" cy="5809783"/>
        </p:xfrm>
        <a:graphic>
          <a:graphicData uri="http://schemas.openxmlformats.org/drawingml/2006/table">
            <a:tbl>
              <a:tblPr firstRow="1" firstCol="1" bandRow="1"/>
              <a:tblGrid>
                <a:gridCol w="2074126">
                  <a:extLst>
                    <a:ext uri="{9D8B030D-6E8A-4147-A177-3AD203B41FA5}">
                      <a16:colId xmlns:a16="http://schemas.microsoft.com/office/drawing/2014/main" xmlns="" val="1939627105"/>
                    </a:ext>
                  </a:extLst>
                </a:gridCol>
                <a:gridCol w="1525959">
                  <a:extLst>
                    <a:ext uri="{9D8B030D-6E8A-4147-A177-3AD203B41FA5}">
                      <a16:colId xmlns:a16="http://schemas.microsoft.com/office/drawing/2014/main" xmlns="" val="530855372"/>
                    </a:ext>
                  </a:extLst>
                </a:gridCol>
                <a:gridCol w="1527843">
                  <a:extLst>
                    <a:ext uri="{9D8B030D-6E8A-4147-A177-3AD203B41FA5}">
                      <a16:colId xmlns:a16="http://schemas.microsoft.com/office/drawing/2014/main" xmlns="" val="2976624647"/>
                    </a:ext>
                  </a:extLst>
                </a:gridCol>
                <a:gridCol w="842947">
                  <a:extLst>
                    <a:ext uri="{9D8B030D-6E8A-4147-A177-3AD203B41FA5}">
                      <a16:colId xmlns:a16="http://schemas.microsoft.com/office/drawing/2014/main" xmlns="" val="1732258343"/>
                    </a:ext>
                  </a:extLst>
                </a:gridCol>
                <a:gridCol w="842947">
                  <a:extLst>
                    <a:ext uri="{9D8B030D-6E8A-4147-A177-3AD203B41FA5}">
                      <a16:colId xmlns:a16="http://schemas.microsoft.com/office/drawing/2014/main" xmlns="" val="2866049626"/>
                    </a:ext>
                  </a:extLst>
                </a:gridCol>
                <a:gridCol w="842947">
                  <a:extLst>
                    <a:ext uri="{9D8B030D-6E8A-4147-A177-3AD203B41FA5}">
                      <a16:colId xmlns:a16="http://schemas.microsoft.com/office/drawing/2014/main" xmlns="" val="3498436006"/>
                    </a:ext>
                  </a:extLst>
                </a:gridCol>
                <a:gridCol w="2252250">
                  <a:extLst>
                    <a:ext uri="{9D8B030D-6E8A-4147-A177-3AD203B41FA5}">
                      <a16:colId xmlns:a16="http://schemas.microsoft.com/office/drawing/2014/main" xmlns="" val="4059796615"/>
                    </a:ext>
                  </a:extLst>
                </a:gridCol>
                <a:gridCol w="2282979">
                  <a:extLst>
                    <a:ext uri="{9D8B030D-6E8A-4147-A177-3AD203B41FA5}">
                      <a16:colId xmlns:a16="http://schemas.microsoft.com/office/drawing/2014/main" xmlns="" val="1729763358"/>
                    </a:ext>
                  </a:extLst>
                </a:gridCol>
              </a:tblGrid>
              <a:tr h="965926">
                <a:tc rowSpan="2">
                  <a:txBody>
                    <a:bodyPr/>
                    <a:lstStyle/>
                    <a:p>
                      <a:pPr algn="ctr" rtl="0" fontAlgn="ctr"/>
                      <a:r>
                        <a:rPr lang="en-IN" sz="2000" b="1" i="0" u="none" strike="noStrike" kern="1200" dirty="0">
                          <a:solidFill>
                            <a:srgbClr val="000000"/>
                          </a:solidFill>
                          <a:effectLst/>
                          <a:latin typeface="Calibri" panose="020F0502020204030204" pitchFamily="34" charset="0"/>
                          <a:ea typeface="+mn-ea"/>
                          <a:cs typeface="+mn-cs"/>
                        </a:rPr>
                        <a:t>State</a:t>
                      </a:r>
                    </a:p>
                  </a:txBody>
                  <a:tcPr marL="5679" marR="5679" marT="5679"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F1F3E8"/>
                    </a:solidFill>
                  </a:tcPr>
                </a:tc>
                <a:tc rowSpan="2">
                  <a:txBody>
                    <a:bodyPr/>
                    <a:lstStyle/>
                    <a:p>
                      <a:pPr algn="ctr" rtl="0" fontAlgn="ctr"/>
                      <a:r>
                        <a:rPr lang="en-IN" sz="2000" b="1" i="0" u="none" strike="noStrike" kern="1200" dirty="0">
                          <a:solidFill>
                            <a:srgbClr val="000000"/>
                          </a:solidFill>
                          <a:effectLst/>
                          <a:latin typeface="Calibri" panose="020F0502020204030204" pitchFamily="34" charset="0"/>
                          <a:ea typeface="+mn-ea"/>
                          <a:cs typeface="+mn-cs"/>
                        </a:rPr>
                        <a:t>Total facilities (NUHM + RHS 2018)</a:t>
                      </a:r>
                    </a:p>
                  </a:txBody>
                  <a:tcPr marL="9525" marR="9525" marT="9525"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F1F3E8"/>
                    </a:solidFill>
                  </a:tcPr>
                </a:tc>
                <a:tc rowSpan="2">
                  <a:txBody>
                    <a:bodyPr/>
                    <a:lstStyle/>
                    <a:p>
                      <a:pPr algn="ctr" rtl="0" fontAlgn="ctr"/>
                      <a:r>
                        <a:rPr lang="en-IN" sz="2000" b="1" i="0" u="none" strike="noStrike" kern="1200" dirty="0">
                          <a:solidFill>
                            <a:srgbClr val="000000"/>
                          </a:solidFill>
                          <a:effectLst/>
                          <a:latin typeface="Calibri" panose="020F0502020204030204" pitchFamily="34" charset="0"/>
                          <a:ea typeface="+mn-ea"/>
                          <a:cs typeface="+mn-cs"/>
                        </a:rPr>
                        <a:t>Approvals Accorded Till date</a:t>
                      </a:r>
                    </a:p>
                  </a:txBody>
                  <a:tcPr marL="9525" marR="9525" marT="9525"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F1F3E8"/>
                    </a:solidFill>
                  </a:tcPr>
                </a:tc>
                <a:tc gridSpan="3">
                  <a:txBody>
                    <a:bodyPr/>
                    <a:lstStyle/>
                    <a:p>
                      <a:pPr algn="ctr" rtl="0" fontAlgn="ctr"/>
                      <a:r>
                        <a:rPr lang="en-IN" sz="2000" b="1" i="0" u="none" strike="noStrike" kern="1200" dirty="0">
                          <a:solidFill>
                            <a:srgbClr val="000000"/>
                          </a:solidFill>
                          <a:effectLst/>
                          <a:latin typeface="Calibri" panose="020F0502020204030204" pitchFamily="34" charset="0"/>
                          <a:ea typeface="+mn-ea"/>
                          <a:cs typeface="+mn-cs"/>
                        </a:rPr>
                        <a:t>FUNCTIONAL HWC as on 17.09.19</a:t>
                      </a:r>
                    </a:p>
                  </a:txBody>
                  <a:tcPr marL="9525" marR="9525" marT="9525"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F1F3E8"/>
                    </a:solidFill>
                  </a:tcPr>
                </a:tc>
                <a:tc hMerge="1">
                  <a:txBody>
                    <a:bodyPr/>
                    <a:lstStyle/>
                    <a:p>
                      <a:endParaRPr lang="en-IN"/>
                    </a:p>
                  </a:txBody>
                  <a:tcP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F1F3E8"/>
                    </a:solidFill>
                  </a:tcPr>
                </a:tc>
                <a:tc hMerge="1">
                  <a:txBody>
                    <a:bodyPr/>
                    <a:lstStyle/>
                    <a:p>
                      <a:endParaRPr lang="en-IN"/>
                    </a:p>
                  </a:txBody>
                  <a:tcP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F1F3E8"/>
                    </a:solidFill>
                  </a:tcPr>
                </a:tc>
                <a:tc rowSpan="2">
                  <a:txBody>
                    <a:bodyPr/>
                    <a:lstStyle/>
                    <a:p>
                      <a:pPr algn="ctr" rtl="0" fontAlgn="ctr"/>
                      <a:r>
                        <a:rPr lang="en-IN" sz="2000" b="1" i="0" u="none" strike="noStrike" kern="1200" dirty="0">
                          <a:solidFill>
                            <a:srgbClr val="000000"/>
                          </a:solidFill>
                          <a:effectLst/>
                          <a:latin typeface="Calibri" panose="020F0502020204030204" pitchFamily="34" charset="0"/>
                          <a:ea typeface="+mn-ea"/>
                          <a:cs typeface="+mn-cs"/>
                        </a:rPr>
                        <a:t>25% of  Total facilities</a:t>
                      </a:r>
                    </a:p>
                  </a:txBody>
                  <a:tcPr marL="9525" marR="9525" marT="9525"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F1F3E8"/>
                    </a:solidFill>
                  </a:tcPr>
                </a:tc>
                <a:tc rowSpan="2">
                  <a:txBody>
                    <a:bodyPr/>
                    <a:lstStyle/>
                    <a:p>
                      <a:pPr algn="ctr" rtl="0" fontAlgn="ctr"/>
                      <a:r>
                        <a:rPr lang="en-IN" sz="2000" b="1" i="0" u="none" strike="noStrike" kern="1200" dirty="0">
                          <a:solidFill>
                            <a:srgbClr val="000000"/>
                          </a:solidFill>
                          <a:effectLst/>
                          <a:latin typeface="Calibri" panose="020F0502020204030204" pitchFamily="34" charset="0"/>
                          <a:ea typeface="+mn-ea"/>
                          <a:cs typeface="+mn-cs"/>
                        </a:rPr>
                        <a:t>TOTAL AB-HWC FUNCTIONAL as on 03.10.19</a:t>
                      </a:r>
                    </a:p>
                  </a:txBody>
                  <a:tcPr marL="9525" marR="9525" marT="9525"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xmlns="" val="3061230151"/>
                  </a:ext>
                </a:extLst>
              </a:tr>
              <a:tr h="490394">
                <a:tc vMerge="1">
                  <a:txBody>
                    <a:bodyPr/>
                    <a:lstStyle/>
                    <a:p>
                      <a:pPr algn="l" rtl="0" fontAlgn="ctr"/>
                      <a:endParaRPr lang="en-IN" sz="1400" b="1" i="0" u="none" strike="noStrike" dirty="0">
                        <a:solidFill>
                          <a:srgbClr val="000000"/>
                        </a:solidFill>
                        <a:effectLst/>
                        <a:latin typeface="Calibri" panose="020F0502020204030204" pitchFamily="34" charset="0"/>
                      </a:endParaRPr>
                    </a:p>
                  </a:txBody>
                  <a:tcPr marL="5679" marR="5679" marT="5679"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F1F3E8"/>
                    </a:solidFill>
                  </a:tcPr>
                </a:tc>
                <a:tc vMerge="1">
                  <a:txBody>
                    <a:bodyPr/>
                    <a:lstStyle/>
                    <a:p>
                      <a:endParaRPr lang="en-IN"/>
                    </a:p>
                  </a:txBody>
                  <a:tcP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F1F3E8"/>
                    </a:solidFill>
                  </a:tcPr>
                </a:tc>
                <a:tc vMerge="1">
                  <a:txBody>
                    <a:bodyPr/>
                    <a:lstStyle/>
                    <a:p>
                      <a:endParaRPr lang="en-IN"/>
                    </a:p>
                  </a:txBody>
                  <a:tcP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F1F3E8"/>
                    </a:solidFill>
                  </a:tcPr>
                </a:tc>
                <a:tc>
                  <a:txBody>
                    <a:bodyPr/>
                    <a:lstStyle/>
                    <a:p>
                      <a:pPr algn="ctr" rtl="0" fontAlgn="ctr"/>
                      <a:r>
                        <a:rPr lang="en-IN" sz="2000" b="1" i="0" u="none" strike="noStrike" kern="1200">
                          <a:solidFill>
                            <a:srgbClr val="000000"/>
                          </a:solidFill>
                          <a:effectLst/>
                          <a:latin typeface="Calibri" panose="020F0502020204030204" pitchFamily="34" charset="0"/>
                          <a:ea typeface="+mn-ea"/>
                          <a:cs typeface="+mn-cs"/>
                        </a:rPr>
                        <a:t>SHC</a:t>
                      </a:r>
                    </a:p>
                  </a:txBody>
                  <a:tcPr marL="9525" marR="9525" marT="9525"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F1F3E8"/>
                    </a:solidFill>
                  </a:tcPr>
                </a:tc>
                <a:tc>
                  <a:txBody>
                    <a:bodyPr/>
                    <a:lstStyle/>
                    <a:p>
                      <a:pPr algn="ctr" rtl="0" fontAlgn="ctr"/>
                      <a:r>
                        <a:rPr lang="en-IN" sz="2000" b="1" i="0" u="none" strike="noStrike" kern="1200">
                          <a:solidFill>
                            <a:srgbClr val="000000"/>
                          </a:solidFill>
                          <a:effectLst/>
                          <a:latin typeface="Calibri" panose="020F0502020204030204" pitchFamily="34" charset="0"/>
                          <a:ea typeface="+mn-ea"/>
                          <a:cs typeface="+mn-cs"/>
                        </a:rPr>
                        <a:t>PHC</a:t>
                      </a:r>
                    </a:p>
                  </a:txBody>
                  <a:tcPr marL="9525" marR="9525" marT="9525"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F1F3E8"/>
                    </a:solidFill>
                  </a:tcPr>
                </a:tc>
                <a:tc>
                  <a:txBody>
                    <a:bodyPr/>
                    <a:lstStyle/>
                    <a:p>
                      <a:pPr algn="ctr" rtl="0" fontAlgn="ctr"/>
                      <a:r>
                        <a:rPr lang="en-IN" sz="2000" b="1" i="0" u="none" strike="noStrike" kern="1200" dirty="0">
                          <a:solidFill>
                            <a:srgbClr val="000000"/>
                          </a:solidFill>
                          <a:effectLst/>
                          <a:latin typeface="Calibri" panose="020F0502020204030204" pitchFamily="34" charset="0"/>
                          <a:ea typeface="+mn-ea"/>
                          <a:cs typeface="+mn-cs"/>
                        </a:rPr>
                        <a:t>UPHC</a:t>
                      </a:r>
                    </a:p>
                  </a:txBody>
                  <a:tcPr marL="9525" marR="9525" marT="9525"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F1F3E8"/>
                    </a:solidFill>
                  </a:tcPr>
                </a:tc>
                <a:tc vMerge="1">
                  <a:txBody>
                    <a:bodyPr/>
                    <a:lstStyle/>
                    <a:p>
                      <a:endParaRPr lang="en-IN"/>
                    </a:p>
                  </a:txBody>
                  <a:tcP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F1F3E8"/>
                    </a:solidFill>
                  </a:tcPr>
                </a:tc>
                <a:tc vMerge="1">
                  <a:txBody>
                    <a:bodyPr/>
                    <a:lstStyle/>
                    <a:p>
                      <a:endParaRPr lang="en-IN"/>
                    </a:p>
                  </a:txBody>
                  <a:tcP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EC987D"/>
                    </a:solidFill>
                  </a:tcPr>
                </a:tc>
                <a:extLst>
                  <a:ext uri="{0D108BD9-81ED-4DB2-BD59-A6C34878D82A}">
                    <a16:rowId xmlns:a16="http://schemas.microsoft.com/office/drawing/2014/main" xmlns="" val="4205847765"/>
                  </a:ext>
                </a:extLst>
              </a:tr>
              <a:tr h="484393">
                <a:tc>
                  <a:txBody>
                    <a:bodyPr/>
                    <a:lstStyle/>
                    <a:p>
                      <a:pPr algn="ctr" rtl="0" fontAlgn="ctr"/>
                      <a:r>
                        <a:rPr lang="en-IN" sz="2000" b="1" i="0" u="none" strike="noStrike" kern="1200" dirty="0">
                          <a:solidFill>
                            <a:srgbClr val="000000"/>
                          </a:solidFill>
                          <a:effectLst/>
                          <a:latin typeface="Calibri" panose="020F0502020204030204" pitchFamily="34" charset="0"/>
                          <a:ea typeface="+mn-ea"/>
                          <a:cs typeface="+mn-cs"/>
                        </a:rPr>
                        <a:t>Tripura</a:t>
                      </a:r>
                    </a:p>
                  </a:txBody>
                  <a:tcPr marL="5679" marR="5679" marT="5679"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F1F3E8"/>
                    </a:solidFill>
                  </a:tcPr>
                </a:tc>
                <a:tc>
                  <a:txBody>
                    <a:bodyPr/>
                    <a:lstStyle/>
                    <a:p>
                      <a:pPr algn="ctr" rtl="0" fontAlgn="ctr"/>
                      <a:r>
                        <a:rPr lang="en-IN" sz="2000" b="1" i="0" u="none" strike="noStrike" kern="1200" dirty="0">
                          <a:solidFill>
                            <a:srgbClr val="000000"/>
                          </a:solidFill>
                          <a:effectLst/>
                          <a:latin typeface="Calibri" panose="020F0502020204030204" pitchFamily="34" charset="0"/>
                          <a:ea typeface="+mn-ea"/>
                          <a:cs typeface="+mn-cs"/>
                        </a:rPr>
                        <a:t>1027</a:t>
                      </a:r>
                    </a:p>
                  </a:txBody>
                  <a:tcPr marL="5679" marR="5679" marT="5679"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F1F3E8"/>
                    </a:solidFill>
                  </a:tcPr>
                </a:tc>
                <a:tc>
                  <a:txBody>
                    <a:bodyPr/>
                    <a:lstStyle/>
                    <a:p>
                      <a:pPr algn="ctr" rtl="0" fontAlgn="ctr"/>
                      <a:r>
                        <a:rPr lang="en-IN" sz="2000" b="1" i="0" u="none" strike="noStrike" kern="1200" dirty="0">
                          <a:solidFill>
                            <a:srgbClr val="000000"/>
                          </a:solidFill>
                          <a:effectLst/>
                          <a:latin typeface="Calibri" panose="020F0502020204030204" pitchFamily="34" charset="0"/>
                          <a:ea typeface="+mn-ea"/>
                          <a:cs typeface="+mn-cs"/>
                        </a:rPr>
                        <a:t>485</a:t>
                      </a:r>
                    </a:p>
                  </a:txBody>
                  <a:tcPr marL="5679" marR="5679" marT="5679"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F1F3E8"/>
                    </a:solidFill>
                  </a:tcPr>
                </a:tc>
                <a:tc>
                  <a:txBody>
                    <a:bodyPr/>
                    <a:lstStyle/>
                    <a:p>
                      <a:pPr algn="ctr" rtl="0" fontAlgn="b"/>
                      <a:r>
                        <a:rPr lang="en-IN" sz="2000" b="1" i="0" u="none" strike="noStrike" kern="1200">
                          <a:solidFill>
                            <a:srgbClr val="000000"/>
                          </a:solidFill>
                          <a:effectLst/>
                          <a:latin typeface="Calibri" panose="020F0502020204030204" pitchFamily="34" charset="0"/>
                          <a:ea typeface="+mn-ea"/>
                          <a:cs typeface="+mn-cs"/>
                        </a:rPr>
                        <a:t>40</a:t>
                      </a:r>
                    </a:p>
                  </a:txBody>
                  <a:tcPr marL="5679" marR="5679" marT="5679"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F1F3E8"/>
                    </a:solidFill>
                  </a:tcPr>
                </a:tc>
                <a:tc>
                  <a:txBody>
                    <a:bodyPr/>
                    <a:lstStyle/>
                    <a:p>
                      <a:pPr algn="ctr" rtl="0" fontAlgn="b"/>
                      <a:r>
                        <a:rPr lang="en-IN" sz="2000" b="1" i="0" u="none" strike="noStrike" kern="1200" dirty="0">
                          <a:solidFill>
                            <a:srgbClr val="000000"/>
                          </a:solidFill>
                          <a:effectLst/>
                          <a:latin typeface="Calibri" panose="020F0502020204030204" pitchFamily="34" charset="0"/>
                          <a:ea typeface="+mn-ea"/>
                          <a:cs typeface="+mn-cs"/>
                        </a:rPr>
                        <a:t>26</a:t>
                      </a:r>
                    </a:p>
                  </a:txBody>
                  <a:tcPr marL="5679" marR="5679" marT="5679"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F1F3E8"/>
                    </a:solidFill>
                  </a:tcPr>
                </a:tc>
                <a:tc>
                  <a:txBody>
                    <a:bodyPr/>
                    <a:lstStyle/>
                    <a:p>
                      <a:pPr algn="ctr" rtl="0" fontAlgn="b"/>
                      <a:r>
                        <a:rPr lang="en-IN" sz="2000" b="1" i="0" u="none" strike="noStrike" kern="1200" dirty="0">
                          <a:solidFill>
                            <a:srgbClr val="000000"/>
                          </a:solidFill>
                          <a:effectLst/>
                          <a:latin typeface="Calibri" panose="020F0502020204030204" pitchFamily="34" charset="0"/>
                          <a:ea typeface="+mn-ea"/>
                          <a:cs typeface="+mn-cs"/>
                        </a:rPr>
                        <a:t>5</a:t>
                      </a:r>
                    </a:p>
                  </a:txBody>
                  <a:tcPr marL="5679" marR="5679" marT="5679"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F1F3E8"/>
                    </a:solidFill>
                  </a:tcPr>
                </a:tc>
                <a:tc>
                  <a:txBody>
                    <a:bodyPr/>
                    <a:lstStyle/>
                    <a:p>
                      <a:pPr algn="ctr" rtl="0" fontAlgn="ctr"/>
                      <a:r>
                        <a:rPr lang="en-IN" sz="2000" b="1" i="0" u="none" strike="noStrike" kern="1200" dirty="0">
                          <a:solidFill>
                            <a:srgbClr val="000000"/>
                          </a:solidFill>
                          <a:effectLst/>
                          <a:latin typeface="Calibri" panose="020F0502020204030204" pitchFamily="34" charset="0"/>
                          <a:ea typeface="+mn-ea"/>
                          <a:cs typeface="+mn-cs"/>
                        </a:rPr>
                        <a:t>257</a:t>
                      </a:r>
                    </a:p>
                  </a:txBody>
                  <a:tcPr marL="5679" marR="5679" marT="5679"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F1F3E8"/>
                    </a:solidFill>
                  </a:tcPr>
                </a:tc>
                <a:tc>
                  <a:txBody>
                    <a:bodyPr/>
                    <a:lstStyle/>
                    <a:p>
                      <a:pPr algn="ctr" rtl="0" fontAlgn="b"/>
                      <a:r>
                        <a:rPr lang="en-IN" sz="2000" b="1" i="0" u="none" strike="noStrike" kern="1200" dirty="0">
                          <a:solidFill>
                            <a:srgbClr val="000000"/>
                          </a:solidFill>
                          <a:effectLst/>
                          <a:latin typeface="Calibri" panose="020F0502020204030204" pitchFamily="34" charset="0"/>
                          <a:ea typeface="+mn-ea"/>
                          <a:cs typeface="+mn-cs"/>
                        </a:rPr>
                        <a:t>71</a:t>
                      </a:r>
                    </a:p>
                  </a:txBody>
                  <a:tcPr marL="5679" marR="5679" marT="5679"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xmlns="" val="3474915573"/>
                  </a:ext>
                </a:extLst>
              </a:tr>
              <a:tr h="484393">
                <a:tc>
                  <a:txBody>
                    <a:bodyPr/>
                    <a:lstStyle/>
                    <a:p>
                      <a:pPr algn="ctr" rtl="0" fontAlgn="ctr"/>
                      <a:r>
                        <a:rPr lang="en-IN" sz="2000" b="1" i="0" u="none" strike="noStrike" kern="1200" dirty="0">
                          <a:solidFill>
                            <a:srgbClr val="000000"/>
                          </a:solidFill>
                          <a:effectLst/>
                          <a:latin typeface="Calibri" panose="020F0502020204030204" pitchFamily="34" charset="0"/>
                          <a:ea typeface="+mn-ea"/>
                          <a:cs typeface="+mn-cs"/>
                        </a:rPr>
                        <a:t>West Bengal</a:t>
                      </a:r>
                    </a:p>
                  </a:txBody>
                  <a:tcPr marL="5679" marR="5679" marT="5679"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E1E6CD"/>
                    </a:solidFill>
                  </a:tcPr>
                </a:tc>
                <a:tc>
                  <a:txBody>
                    <a:bodyPr/>
                    <a:lstStyle/>
                    <a:p>
                      <a:pPr algn="ctr" rtl="0" fontAlgn="ctr"/>
                      <a:r>
                        <a:rPr lang="en-IN" sz="2000" b="1" i="0" u="none" strike="noStrike" kern="1200" dirty="0">
                          <a:solidFill>
                            <a:srgbClr val="000000"/>
                          </a:solidFill>
                          <a:effectLst/>
                          <a:latin typeface="Calibri" panose="020F0502020204030204" pitchFamily="34" charset="0"/>
                          <a:ea typeface="+mn-ea"/>
                          <a:cs typeface="+mn-cs"/>
                        </a:rPr>
                        <a:t>10816</a:t>
                      </a:r>
                    </a:p>
                  </a:txBody>
                  <a:tcPr marL="5679" marR="5679" marT="5679"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E1E6CD"/>
                    </a:solidFill>
                  </a:tcPr>
                </a:tc>
                <a:tc>
                  <a:txBody>
                    <a:bodyPr/>
                    <a:lstStyle/>
                    <a:p>
                      <a:pPr algn="ctr" rtl="0" fontAlgn="ctr"/>
                      <a:r>
                        <a:rPr lang="en-IN" sz="2000" b="1" i="0" u="none" strike="noStrike" kern="1200" dirty="0">
                          <a:solidFill>
                            <a:srgbClr val="000000"/>
                          </a:solidFill>
                          <a:effectLst/>
                          <a:latin typeface="Calibri" panose="020F0502020204030204" pitchFamily="34" charset="0"/>
                          <a:ea typeface="+mn-ea"/>
                          <a:cs typeface="+mn-cs"/>
                        </a:rPr>
                        <a:t>3230</a:t>
                      </a:r>
                    </a:p>
                  </a:txBody>
                  <a:tcPr marL="5679" marR="5679" marT="5679"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E2F0D9"/>
                    </a:solidFill>
                  </a:tcPr>
                </a:tc>
                <a:tc>
                  <a:txBody>
                    <a:bodyPr/>
                    <a:lstStyle/>
                    <a:p>
                      <a:pPr algn="ctr" rtl="0" fontAlgn="b"/>
                      <a:r>
                        <a:rPr lang="en-IN" sz="2000" b="1" i="0" u="none" strike="noStrike" kern="1200" dirty="0">
                          <a:solidFill>
                            <a:srgbClr val="000000"/>
                          </a:solidFill>
                          <a:effectLst/>
                          <a:latin typeface="Calibri" panose="020F0502020204030204" pitchFamily="34" charset="0"/>
                          <a:ea typeface="+mn-ea"/>
                          <a:cs typeface="+mn-cs"/>
                        </a:rPr>
                        <a:t>143</a:t>
                      </a:r>
                    </a:p>
                  </a:txBody>
                  <a:tcPr marL="5679" marR="5679" marT="5679"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E1E6CD"/>
                    </a:solidFill>
                  </a:tcPr>
                </a:tc>
                <a:tc>
                  <a:txBody>
                    <a:bodyPr/>
                    <a:lstStyle/>
                    <a:p>
                      <a:pPr algn="ctr" rtl="0" fontAlgn="b"/>
                      <a:r>
                        <a:rPr lang="en-IN" sz="2000" b="1" i="0" u="none" strike="noStrike" kern="1200" dirty="0">
                          <a:solidFill>
                            <a:srgbClr val="000000"/>
                          </a:solidFill>
                          <a:effectLst/>
                          <a:latin typeface="Calibri" panose="020F0502020204030204" pitchFamily="34" charset="0"/>
                          <a:ea typeface="+mn-ea"/>
                          <a:cs typeface="+mn-cs"/>
                        </a:rPr>
                        <a:t>256</a:t>
                      </a:r>
                    </a:p>
                  </a:txBody>
                  <a:tcPr marL="5679" marR="5679" marT="5679"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E1E6CD"/>
                    </a:solidFill>
                  </a:tcPr>
                </a:tc>
                <a:tc>
                  <a:txBody>
                    <a:bodyPr/>
                    <a:lstStyle/>
                    <a:p>
                      <a:pPr algn="ctr" rtl="0" fontAlgn="b"/>
                      <a:r>
                        <a:rPr lang="en-IN" sz="2000" b="1" i="0" u="none" strike="noStrike" kern="1200" dirty="0">
                          <a:solidFill>
                            <a:srgbClr val="000000"/>
                          </a:solidFill>
                          <a:effectLst/>
                          <a:latin typeface="Calibri" panose="020F0502020204030204" pitchFamily="34" charset="0"/>
                          <a:ea typeface="+mn-ea"/>
                          <a:cs typeface="+mn-cs"/>
                        </a:rPr>
                        <a:t>0</a:t>
                      </a:r>
                    </a:p>
                  </a:txBody>
                  <a:tcPr marL="5679" marR="5679" marT="5679"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E1E6CD"/>
                    </a:solidFill>
                  </a:tcPr>
                </a:tc>
                <a:tc>
                  <a:txBody>
                    <a:bodyPr/>
                    <a:lstStyle/>
                    <a:p>
                      <a:pPr algn="ctr" rtl="0" fontAlgn="ctr"/>
                      <a:r>
                        <a:rPr lang="en-IN" sz="2000" b="1" i="0" u="none" strike="noStrike" kern="1200" dirty="0">
                          <a:solidFill>
                            <a:srgbClr val="000000"/>
                          </a:solidFill>
                          <a:effectLst/>
                          <a:latin typeface="Calibri" panose="020F0502020204030204" pitchFamily="34" charset="0"/>
                          <a:ea typeface="+mn-ea"/>
                          <a:cs typeface="+mn-cs"/>
                        </a:rPr>
                        <a:t>2704</a:t>
                      </a:r>
                    </a:p>
                  </a:txBody>
                  <a:tcPr marL="5679" marR="5679" marT="5679"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E1E6CD"/>
                    </a:solidFill>
                  </a:tcPr>
                </a:tc>
                <a:tc>
                  <a:txBody>
                    <a:bodyPr/>
                    <a:lstStyle/>
                    <a:p>
                      <a:pPr algn="ctr" rtl="0" fontAlgn="b"/>
                      <a:r>
                        <a:rPr lang="en-IN" sz="2000" b="1" i="0" u="none" strike="noStrike" kern="1200" dirty="0">
                          <a:solidFill>
                            <a:srgbClr val="000000"/>
                          </a:solidFill>
                          <a:effectLst/>
                          <a:latin typeface="Calibri" panose="020F0502020204030204" pitchFamily="34" charset="0"/>
                          <a:ea typeface="+mn-ea"/>
                          <a:cs typeface="+mn-cs"/>
                        </a:rPr>
                        <a:t>399</a:t>
                      </a:r>
                    </a:p>
                  </a:txBody>
                  <a:tcPr marL="5679" marR="5679" marT="5679"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xmlns="" val="104366828"/>
                  </a:ext>
                </a:extLst>
              </a:tr>
              <a:tr h="484393">
                <a:tc>
                  <a:txBody>
                    <a:bodyPr/>
                    <a:lstStyle/>
                    <a:p>
                      <a:pPr algn="ctr" rtl="0" fontAlgn="ctr"/>
                      <a:r>
                        <a:rPr lang="en-IN" sz="2000" b="1" i="0" u="none" strike="noStrike" kern="1200" dirty="0">
                          <a:solidFill>
                            <a:srgbClr val="000000"/>
                          </a:solidFill>
                          <a:effectLst/>
                          <a:latin typeface="Calibri" panose="020F0502020204030204" pitchFamily="34" charset="0"/>
                          <a:ea typeface="+mn-ea"/>
                          <a:cs typeface="+mn-cs"/>
                        </a:rPr>
                        <a:t>Meghalaya</a:t>
                      </a:r>
                    </a:p>
                  </a:txBody>
                  <a:tcPr marL="5679" marR="5679" marT="5679"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E1E6CD"/>
                    </a:solidFill>
                  </a:tcPr>
                </a:tc>
                <a:tc>
                  <a:txBody>
                    <a:bodyPr/>
                    <a:lstStyle/>
                    <a:p>
                      <a:pPr algn="ctr" rtl="0" fontAlgn="ctr"/>
                      <a:r>
                        <a:rPr lang="en-IN" sz="2000" b="1" i="0" u="none" strike="noStrike" kern="1200" dirty="0">
                          <a:solidFill>
                            <a:srgbClr val="000000"/>
                          </a:solidFill>
                          <a:effectLst/>
                          <a:latin typeface="Calibri" panose="020F0502020204030204" pitchFamily="34" charset="0"/>
                          <a:ea typeface="+mn-ea"/>
                          <a:cs typeface="+mn-cs"/>
                        </a:rPr>
                        <a:t>462</a:t>
                      </a:r>
                    </a:p>
                  </a:txBody>
                  <a:tcPr marL="5679" marR="5679" marT="5679"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E1E6CD"/>
                    </a:solidFill>
                  </a:tcPr>
                </a:tc>
                <a:tc>
                  <a:txBody>
                    <a:bodyPr/>
                    <a:lstStyle/>
                    <a:p>
                      <a:pPr algn="ctr" rtl="0" fontAlgn="ctr"/>
                      <a:r>
                        <a:rPr lang="en-IN" sz="2000" b="1" i="0" u="none" strike="noStrike" kern="1200">
                          <a:solidFill>
                            <a:srgbClr val="000000"/>
                          </a:solidFill>
                          <a:effectLst/>
                          <a:latin typeface="Calibri" panose="020F0502020204030204" pitchFamily="34" charset="0"/>
                          <a:ea typeface="+mn-ea"/>
                          <a:cs typeface="+mn-cs"/>
                        </a:rPr>
                        <a:t>113</a:t>
                      </a:r>
                    </a:p>
                  </a:txBody>
                  <a:tcPr marL="5679" marR="5679" marT="5679"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E2F0D9"/>
                    </a:solidFill>
                  </a:tcPr>
                </a:tc>
                <a:tc>
                  <a:txBody>
                    <a:bodyPr/>
                    <a:lstStyle/>
                    <a:p>
                      <a:pPr algn="ctr" rtl="0" fontAlgn="b"/>
                      <a:r>
                        <a:rPr lang="en-IN" sz="2000" b="1" i="0" u="none" strike="noStrike" kern="1200" dirty="0">
                          <a:solidFill>
                            <a:srgbClr val="000000"/>
                          </a:solidFill>
                          <a:effectLst/>
                          <a:latin typeface="Calibri" panose="020F0502020204030204" pitchFamily="34" charset="0"/>
                          <a:ea typeface="+mn-ea"/>
                          <a:cs typeface="+mn-cs"/>
                        </a:rPr>
                        <a:t>29</a:t>
                      </a:r>
                    </a:p>
                  </a:txBody>
                  <a:tcPr marL="5679" marR="5679" marT="5679"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E1E6CD"/>
                    </a:solidFill>
                  </a:tcPr>
                </a:tc>
                <a:tc>
                  <a:txBody>
                    <a:bodyPr/>
                    <a:lstStyle/>
                    <a:p>
                      <a:pPr algn="ctr" rtl="0" fontAlgn="b"/>
                      <a:r>
                        <a:rPr lang="en-IN" sz="2000" b="1" i="0" u="none" strike="noStrike" kern="1200">
                          <a:solidFill>
                            <a:srgbClr val="000000"/>
                          </a:solidFill>
                          <a:effectLst/>
                          <a:latin typeface="Calibri" panose="020F0502020204030204" pitchFamily="34" charset="0"/>
                          <a:ea typeface="+mn-ea"/>
                          <a:cs typeface="+mn-cs"/>
                        </a:rPr>
                        <a:t>9</a:t>
                      </a:r>
                    </a:p>
                  </a:txBody>
                  <a:tcPr marL="5679" marR="5679" marT="5679"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E1E6CD"/>
                    </a:solidFill>
                  </a:tcPr>
                </a:tc>
                <a:tc>
                  <a:txBody>
                    <a:bodyPr/>
                    <a:lstStyle/>
                    <a:p>
                      <a:pPr algn="ctr" rtl="0" fontAlgn="b"/>
                      <a:r>
                        <a:rPr lang="en-IN" sz="2000" b="1" i="0" u="none" strike="noStrike" kern="1200" dirty="0">
                          <a:solidFill>
                            <a:srgbClr val="000000"/>
                          </a:solidFill>
                          <a:effectLst/>
                          <a:latin typeface="Calibri" panose="020F0502020204030204" pitchFamily="34" charset="0"/>
                          <a:ea typeface="+mn-ea"/>
                          <a:cs typeface="+mn-cs"/>
                        </a:rPr>
                        <a:t>1</a:t>
                      </a:r>
                    </a:p>
                  </a:txBody>
                  <a:tcPr marL="5679" marR="5679" marT="5679"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E1E6CD"/>
                    </a:solidFill>
                  </a:tcPr>
                </a:tc>
                <a:tc>
                  <a:txBody>
                    <a:bodyPr/>
                    <a:lstStyle/>
                    <a:p>
                      <a:pPr algn="ctr" rtl="0" fontAlgn="ctr"/>
                      <a:r>
                        <a:rPr lang="en-IN" sz="2000" b="1" i="0" u="none" strike="noStrike" kern="1200" dirty="0">
                          <a:solidFill>
                            <a:srgbClr val="000000"/>
                          </a:solidFill>
                          <a:effectLst/>
                          <a:latin typeface="Calibri" panose="020F0502020204030204" pitchFamily="34" charset="0"/>
                          <a:ea typeface="+mn-ea"/>
                          <a:cs typeface="+mn-cs"/>
                        </a:rPr>
                        <a:t>116</a:t>
                      </a:r>
                    </a:p>
                  </a:txBody>
                  <a:tcPr marL="5679" marR="5679" marT="5679"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E1E6CD"/>
                    </a:solidFill>
                  </a:tcPr>
                </a:tc>
                <a:tc>
                  <a:txBody>
                    <a:bodyPr/>
                    <a:lstStyle/>
                    <a:p>
                      <a:pPr algn="ctr" rtl="0" fontAlgn="b"/>
                      <a:r>
                        <a:rPr lang="en-IN" sz="2000" b="1" i="0" u="none" strike="noStrike" kern="1200" dirty="0">
                          <a:solidFill>
                            <a:srgbClr val="000000"/>
                          </a:solidFill>
                          <a:effectLst/>
                          <a:latin typeface="Calibri" panose="020F0502020204030204" pitchFamily="34" charset="0"/>
                          <a:ea typeface="+mn-ea"/>
                          <a:cs typeface="+mn-cs"/>
                        </a:rPr>
                        <a:t>40</a:t>
                      </a:r>
                    </a:p>
                  </a:txBody>
                  <a:tcPr marL="5679" marR="5679" marT="5679"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xmlns="" val="3632154914"/>
                  </a:ext>
                </a:extLst>
              </a:tr>
              <a:tr h="484393">
                <a:tc>
                  <a:txBody>
                    <a:bodyPr/>
                    <a:lstStyle/>
                    <a:p>
                      <a:pPr algn="ctr" rtl="0" fontAlgn="ctr"/>
                      <a:r>
                        <a:rPr lang="en-IN" sz="2000" b="1" i="0" u="none" strike="noStrike" kern="1200" dirty="0">
                          <a:solidFill>
                            <a:srgbClr val="000000"/>
                          </a:solidFill>
                          <a:effectLst/>
                          <a:latin typeface="Calibri" panose="020F0502020204030204" pitchFamily="34" charset="0"/>
                          <a:ea typeface="+mn-ea"/>
                          <a:cs typeface="+mn-cs"/>
                        </a:rPr>
                        <a:t>Nagaland</a:t>
                      </a:r>
                    </a:p>
                  </a:txBody>
                  <a:tcPr marL="5679" marR="5679" marT="5679"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E1E6CD"/>
                    </a:solidFill>
                  </a:tcPr>
                </a:tc>
                <a:tc>
                  <a:txBody>
                    <a:bodyPr/>
                    <a:lstStyle/>
                    <a:p>
                      <a:pPr algn="ctr" rtl="0" fontAlgn="ctr"/>
                      <a:r>
                        <a:rPr lang="en-IN" sz="2000" b="1" i="0" u="none" strike="noStrike" kern="1200" dirty="0">
                          <a:solidFill>
                            <a:srgbClr val="000000"/>
                          </a:solidFill>
                          <a:effectLst/>
                          <a:latin typeface="Calibri" panose="020F0502020204030204" pitchFamily="34" charset="0"/>
                          <a:ea typeface="+mn-ea"/>
                          <a:cs typeface="+mn-cs"/>
                        </a:rPr>
                        <a:t>401</a:t>
                      </a:r>
                    </a:p>
                  </a:txBody>
                  <a:tcPr marL="5679" marR="5679" marT="5679"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E1E6CD"/>
                    </a:solidFill>
                  </a:tcPr>
                </a:tc>
                <a:tc>
                  <a:txBody>
                    <a:bodyPr/>
                    <a:lstStyle/>
                    <a:p>
                      <a:pPr algn="ctr" rtl="0" fontAlgn="ctr"/>
                      <a:r>
                        <a:rPr lang="en-IN" sz="2000" b="1" i="0" u="none" strike="noStrike" kern="1200" dirty="0">
                          <a:solidFill>
                            <a:srgbClr val="000000"/>
                          </a:solidFill>
                          <a:effectLst/>
                          <a:latin typeface="Calibri" panose="020F0502020204030204" pitchFamily="34" charset="0"/>
                          <a:ea typeface="+mn-ea"/>
                          <a:cs typeface="+mn-cs"/>
                        </a:rPr>
                        <a:t>327</a:t>
                      </a:r>
                    </a:p>
                  </a:txBody>
                  <a:tcPr marL="5679" marR="5679" marT="5679"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E2F0D9"/>
                    </a:solidFill>
                  </a:tcPr>
                </a:tc>
                <a:tc>
                  <a:txBody>
                    <a:bodyPr/>
                    <a:lstStyle/>
                    <a:p>
                      <a:pPr algn="ctr" rtl="0" fontAlgn="b"/>
                      <a:r>
                        <a:rPr lang="en-IN" sz="2000" b="1" i="0" u="none" strike="noStrike" kern="1200" dirty="0">
                          <a:solidFill>
                            <a:srgbClr val="000000"/>
                          </a:solidFill>
                          <a:effectLst/>
                          <a:latin typeface="Calibri" panose="020F0502020204030204" pitchFamily="34" charset="0"/>
                          <a:ea typeface="+mn-ea"/>
                          <a:cs typeface="+mn-cs"/>
                        </a:rPr>
                        <a:t>49</a:t>
                      </a:r>
                    </a:p>
                  </a:txBody>
                  <a:tcPr marL="5679" marR="5679" marT="5679"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E1E6CD"/>
                    </a:solidFill>
                  </a:tcPr>
                </a:tc>
                <a:tc>
                  <a:txBody>
                    <a:bodyPr/>
                    <a:lstStyle/>
                    <a:p>
                      <a:pPr algn="ctr" rtl="0" fontAlgn="b"/>
                      <a:r>
                        <a:rPr lang="en-IN" sz="2000" b="1" i="0" u="none" strike="noStrike" kern="1200" dirty="0">
                          <a:solidFill>
                            <a:srgbClr val="000000"/>
                          </a:solidFill>
                          <a:effectLst/>
                          <a:latin typeface="Calibri" panose="020F0502020204030204" pitchFamily="34" charset="0"/>
                          <a:ea typeface="+mn-ea"/>
                          <a:cs typeface="+mn-cs"/>
                        </a:rPr>
                        <a:t>2</a:t>
                      </a:r>
                    </a:p>
                  </a:txBody>
                  <a:tcPr marL="5679" marR="5679" marT="5679"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E1E6CD"/>
                    </a:solidFill>
                  </a:tcPr>
                </a:tc>
                <a:tc>
                  <a:txBody>
                    <a:bodyPr/>
                    <a:lstStyle/>
                    <a:p>
                      <a:pPr algn="ctr" rtl="0" fontAlgn="b"/>
                      <a:r>
                        <a:rPr lang="en-IN" sz="2000" b="1" i="0" u="none" strike="noStrike" kern="1200" dirty="0">
                          <a:solidFill>
                            <a:srgbClr val="000000"/>
                          </a:solidFill>
                          <a:effectLst/>
                          <a:latin typeface="Calibri" panose="020F0502020204030204" pitchFamily="34" charset="0"/>
                          <a:ea typeface="+mn-ea"/>
                          <a:cs typeface="+mn-cs"/>
                        </a:rPr>
                        <a:t>3</a:t>
                      </a:r>
                    </a:p>
                  </a:txBody>
                  <a:tcPr marL="5679" marR="5679" marT="5679"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E1E6CD"/>
                    </a:solidFill>
                  </a:tcPr>
                </a:tc>
                <a:tc>
                  <a:txBody>
                    <a:bodyPr/>
                    <a:lstStyle/>
                    <a:p>
                      <a:pPr algn="ctr" rtl="0" fontAlgn="ctr"/>
                      <a:r>
                        <a:rPr lang="en-IN" sz="2000" b="1" i="0" u="none" strike="noStrike" kern="1200" dirty="0">
                          <a:solidFill>
                            <a:srgbClr val="000000"/>
                          </a:solidFill>
                          <a:effectLst/>
                          <a:latin typeface="Calibri" panose="020F0502020204030204" pitchFamily="34" charset="0"/>
                          <a:ea typeface="+mn-ea"/>
                          <a:cs typeface="+mn-cs"/>
                        </a:rPr>
                        <a:t>100</a:t>
                      </a:r>
                    </a:p>
                  </a:txBody>
                  <a:tcPr marL="5679" marR="5679" marT="5679"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E1E6CD"/>
                    </a:solidFill>
                  </a:tcPr>
                </a:tc>
                <a:tc>
                  <a:txBody>
                    <a:bodyPr/>
                    <a:lstStyle/>
                    <a:p>
                      <a:pPr algn="ctr" rtl="0" fontAlgn="b"/>
                      <a:r>
                        <a:rPr lang="en-IN" sz="2000" b="1" i="0" u="none" strike="noStrike" kern="1200" dirty="0">
                          <a:solidFill>
                            <a:srgbClr val="000000"/>
                          </a:solidFill>
                          <a:effectLst/>
                          <a:latin typeface="Calibri" panose="020F0502020204030204" pitchFamily="34" charset="0"/>
                          <a:ea typeface="+mn-ea"/>
                          <a:cs typeface="+mn-cs"/>
                        </a:rPr>
                        <a:t>54</a:t>
                      </a:r>
                    </a:p>
                  </a:txBody>
                  <a:tcPr marL="5679" marR="5679" marT="5679"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xmlns="" val="4125404206"/>
                  </a:ext>
                </a:extLst>
              </a:tr>
              <a:tr h="460316">
                <a:tc>
                  <a:txBody>
                    <a:bodyPr/>
                    <a:lstStyle/>
                    <a:p>
                      <a:pPr algn="ctr" rtl="0" fontAlgn="ctr"/>
                      <a:r>
                        <a:rPr lang="en-IN" sz="2000" b="1" i="0" u="none" strike="noStrike" kern="1200" dirty="0">
                          <a:solidFill>
                            <a:srgbClr val="000000"/>
                          </a:solidFill>
                          <a:effectLst/>
                          <a:latin typeface="Calibri" panose="020F0502020204030204" pitchFamily="34" charset="0"/>
                          <a:ea typeface="+mn-ea"/>
                          <a:cs typeface="+mn-cs"/>
                        </a:rPr>
                        <a:t>Arunachal Pradesh</a:t>
                      </a:r>
                    </a:p>
                  </a:txBody>
                  <a:tcPr marL="9525" marR="9525" marT="9525"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E1E6CD"/>
                    </a:solidFill>
                  </a:tcPr>
                </a:tc>
                <a:tc>
                  <a:txBody>
                    <a:bodyPr/>
                    <a:lstStyle/>
                    <a:p>
                      <a:pPr algn="ctr" rtl="0" fontAlgn="ctr"/>
                      <a:r>
                        <a:rPr lang="en-IN" sz="2000" b="1" i="0" u="none" strike="noStrike" kern="1200" dirty="0">
                          <a:solidFill>
                            <a:srgbClr val="000000"/>
                          </a:solidFill>
                          <a:effectLst/>
                          <a:latin typeface="Calibri" panose="020F0502020204030204" pitchFamily="34" charset="0"/>
                          <a:ea typeface="+mn-ea"/>
                          <a:cs typeface="+mn-cs"/>
                        </a:rPr>
                        <a:t>316</a:t>
                      </a:r>
                    </a:p>
                  </a:txBody>
                  <a:tcPr marL="9525" marR="9525" marT="9525"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E1E6CD"/>
                    </a:solidFill>
                  </a:tcPr>
                </a:tc>
                <a:tc>
                  <a:txBody>
                    <a:bodyPr/>
                    <a:lstStyle/>
                    <a:p>
                      <a:pPr algn="ctr" rtl="0" fontAlgn="ctr"/>
                      <a:r>
                        <a:rPr lang="en-IN" sz="2000" b="1" i="0" u="none" strike="noStrike" kern="1200" dirty="0">
                          <a:solidFill>
                            <a:srgbClr val="000000"/>
                          </a:solidFill>
                          <a:effectLst/>
                          <a:latin typeface="Calibri" panose="020F0502020204030204" pitchFamily="34" charset="0"/>
                          <a:ea typeface="+mn-ea"/>
                          <a:cs typeface="+mn-cs"/>
                        </a:rPr>
                        <a:t>222</a:t>
                      </a:r>
                    </a:p>
                  </a:txBody>
                  <a:tcPr marL="9525" marR="9525" marT="9525"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E2F0D9"/>
                    </a:solidFill>
                  </a:tcPr>
                </a:tc>
                <a:tc>
                  <a:txBody>
                    <a:bodyPr/>
                    <a:lstStyle/>
                    <a:p>
                      <a:pPr algn="ctr" rtl="0" fontAlgn="b"/>
                      <a:r>
                        <a:rPr lang="en-IN" sz="2000" b="1" i="0" u="none" strike="noStrike" kern="1200" dirty="0">
                          <a:solidFill>
                            <a:srgbClr val="000000"/>
                          </a:solidFill>
                          <a:effectLst/>
                          <a:latin typeface="Calibri" panose="020F0502020204030204" pitchFamily="34" charset="0"/>
                          <a:ea typeface="+mn-ea"/>
                          <a:cs typeface="+mn-cs"/>
                        </a:rPr>
                        <a:t>34</a:t>
                      </a:r>
                    </a:p>
                  </a:txBody>
                  <a:tcPr marL="9525" marR="9525" marT="9525"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E1E6CD"/>
                    </a:solidFill>
                  </a:tcPr>
                </a:tc>
                <a:tc>
                  <a:txBody>
                    <a:bodyPr/>
                    <a:lstStyle/>
                    <a:p>
                      <a:pPr algn="ctr" rtl="0" fontAlgn="b"/>
                      <a:r>
                        <a:rPr lang="en-IN" sz="2000" b="1" i="0" u="none" strike="noStrike" kern="1200" dirty="0">
                          <a:solidFill>
                            <a:srgbClr val="000000"/>
                          </a:solidFill>
                          <a:effectLst/>
                          <a:latin typeface="Calibri" panose="020F0502020204030204" pitchFamily="34" charset="0"/>
                          <a:ea typeface="+mn-ea"/>
                          <a:cs typeface="+mn-cs"/>
                        </a:rPr>
                        <a:t>34</a:t>
                      </a:r>
                    </a:p>
                  </a:txBody>
                  <a:tcPr marL="9525" marR="9525" marT="9525"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E1E6CD"/>
                    </a:solidFill>
                  </a:tcPr>
                </a:tc>
                <a:tc>
                  <a:txBody>
                    <a:bodyPr/>
                    <a:lstStyle/>
                    <a:p>
                      <a:pPr algn="ctr" rtl="0" fontAlgn="b"/>
                      <a:r>
                        <a:rPr lang="en-IN" sz="2000" b="1" i="0" u="none" strike="noStrike" kern="1200" dirty="0">
                          <a:solidFill>
                            <a:srgbClr val="000000"/>
                          </a:solidFill>
                          <a:effectLst/>
                          <a:latin typeface="Calibri" panose="020F0502020204030204" pitchFamily="34" charset="0"/>
                          <a:ea typeface="+mn-ea"/>
                          <a:cs typeface="+mn-cs"/>
                        </a:rPr>
                        <a:t>4</a:t>
                      </a:r>
                    </a:p>
                  </a:txBody>
                  <a:tcPr marL="9525" marR="9525" marT="9525"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E1E6CD"/>
                    </a:solidFill>
                  </a:tcPr>
                </a:tc>
                <a:tc>
                  <a:txBody>
                    <a:bodyPr/>
                    <a:lstStyle/>
                    <a:p>
                      <a:pPr algn="ctr" rtl="0" fontAlgn="ctr"/>
                      <a:r>
                        <a:rPr lang="en-IN" sz="2000" b="1" i="0" u="none" strike="noStrike" kern="1200" dirty="0">
                          <a:solidFill>
                            <a:srgbClr val="000000"/>
                          </a:solidFill>
                          <a:effectLst/>
                          <a:latin typeface="Calibri" panose="020F0502020204030204" pitchFamily="34" charset="0"/>
                          <a:ea typeface="+mn-ea"/>
                          <a:cs typeface="+mn-cs"/>
                        </a:rPr>
                        <a:t>79</a:t>
                      </a:r>
                    </a:p>
                  </a:txBody>
                  <a:tcPr marL="9525" marR="9525" marT="9525"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E1E6CD"/>
                    </a:solidFill>
                  </a:tcPr>
                </a:tc>
                <a:tc>
                  <a:txBody>
                    <a:bodyPr/>
                    <a:lstStyle/>
                    <a:p>
                      <a:pPr algn="ctr" rtl="0" fontAlgn="b"/>
                      <a:r>
                        <a:rPr lang="en-IN" sz="2000" b="1" i="0" u="none" strike="noStrike" kern="1200" dirty="0">
                          <a:solidFill>
                            <a:srgbClr val="000000"/>
                          </a:solidFill>
                          <a:effectLst/>
                          <a:latin typeface="Calibri" panose="020F0502020204030204" pitchFamily="34" charset="0"/>
                          <a:ea typeface="+mn-ea"/>
                          <a:cs typeface="+mn-cs"/>
                        </a:rPr>
                        <a:t>77</a:t>
                      </a:r>
                    </a:p>
                  </a:txBody>
                  <a:tcPr marL="9525" marR="9525" marT="9525"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xmlns="" val="497912818"/>
                  </a:ext>
                </a:extLst>
              </a:tr>
              <a:tr h="490394">
                <a:tc>
                  <a:txBody>
                    <a:bodyPr/>
                    <a:lstStyle/>
                    <a:p>
                      <a:pPr algn="ctr" rtl="0" fontAlgn="ctr"/>
                      <a:r>
                        <a:rPr lang="en-IN" sz="2000" b="1" i="0" u="none" strike="noStrike" kern="1200" dirty="0">
                          <a:solidFill>
                            <a:srgbClr val="000000"/>
                          </a:solidFill>
                          <a:effectLst/>
                          <a:latin typeface="Calibri" panose="020F0502020204030204" pitchFamily="34" charset="0"/>
                          <a:ea typeface="+mn-ea"/>
                          <a:cs typeface="+mn-cs"/>
                        </a:rPr>
                        <a:t>Manipur</a:t>
                      </a:r>
                    </a:p>
                  </a:txBody>
                  <a:tcPr marL="9525" marR="9525" marT="9525"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E1E6CD"/>
                    </a:solidFill>
                  </a:tcPr>
                </a:tc>
                <a:tc>
                  <a:txBody>
                    <a:bodyPr/>
                    <a:lstStyle/>
                    <a:p>
                      <a:pPr algn="ctr" rtl="0" fontAlgn="ctr"/>
                      <a:r>
                        <a:rPr lang="en-IN" sz="2000" b="1" i="0" u="none" strike="noStrike" kern="1200" dirty="0">
                          <a:solidFill>
                            <a:srgbClr val="000000"/>
                          </a:solidFill>
                          <a:effectLst/>
                          <a:latin typeface="Calibri" panose="020F0502020204030204" pitchFamily="34" charset="0"/>
                          <a:ea typeface="+mn-ea"/>
                          <a:cs typeface="+mn-cs"/>
                        </a:rPr>
                        <a:t>438</a:t>
                      </a:r>
                    </a:p>
                  </a:txBody>
                  <a:tcPr marL="9525" marR="9525" marT="9525"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E1E6CD"/>
                    </a:solidFill>
                  </a:tcPr>
                </a:tc>
                <a:tc>
                  <a:txBody>
                    <a:bodyPr/>
                    <a:lstStyle/>
                    <a:p>
                      <a:pPr algn="ctr" rtl="0" fontAlgn="ctr"/>
                      <a:r>
                        <a:rPr lang="en-IN" sz="2000" b="1" i="0" u="none" strike="noStrike" kern="1200" dirty="0">
                          <a:solidFill>
                            <a:srgbClr val="000000"/>
                          </a:solidFill>
                          <a:effectLst/>
                          <a:latin typeface="Calibri" panose="020F0502020204030204" pitchFamily="34" charset="0"/>
                          <a:ea typeface="+mn-ea"/>
                          <a:cs typeface="+mn-cs"/>
                        </a:rPr>
                        <a:t>352</a:t>
                      </a:r>
                    </a:p>
                  </a:txBody>
                  <a:tcPr marL="9525" marR="9525" marT="9525"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E2F0D9"/>
                    </a:solidFill>
                  </a:tcPr>
                </a:tc>
                <a:tc>
                  <a:txBody>
                    <a:bodyPr/>
                    <a:lstStyle/>
                    <a:p>
                      <a:pPr algn="ctr" rtl="0" fontAlgn="b"/>
                      <a:r>
                        <a:rPr lang="en-IN" sz="2000" b="1" i="0" u="none" strike="noStrike" kern="1200">
                          <a:solidFill>
                            <a:srgbClr val="000000"/>
                          </a:solidFill>
                          <a:effectLst/>
                          <a:latin typeface="Calibri" panose="020F0502020204030204" pitchFamily="34" charset="0"/>
                          <a:ea typeface="+mn-ea"/>
                          <a:cs typeface="+mn-cs"/>
                        </a:rPr>
                        <a:t>57</a:t>
                      </a:r>
                    </a:p>
                  </a:txBody>
                  <a:tcPr marL="9525" marR="9525" marT="9525"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E1E6CD"/>
                    </a:solidFill>
                  </a:tcPr>
                </a:tc>
                <a:tc>
                  <a:txBody>
                    <a:bodyPr/>
                    <a:lstStyle/>
                    <a:p>
                      <a:pPr algn="ctr" rtl="0" fontAlgn="b"/>
                      <a:r>
                        <a:rPr lang="en-IN" sz="2000" b="1" i="0" u="none" strike="noStrike" kern="1200">
                          <a:solidFill>
                            <a:srgbClr val="000000"/>
                          </a:solidFill>
                          <a:effectLst/>
                          <a:latin typeface="Calibri" panose="020F0502020204030204" pitchFamily="34" charset="0"/>
                          <a:ea typeface="+mn-ea"/>
                          <a:cs typeface="+mn-cs"/>
                        </a:rPr>
                        <a:t>6</a:t>
                      </a:r>
                    </a:p>
                  </a:txBody>
                  <a:tcPr marL="9525" marR="9525" marT="9525"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E1E6CD"/>
                    </a:solidFill>
                  </a:tcPr>
                </a:tc>
                <a:tc>
                  <a:txBody>
                    <a:bodyPr/>
                    <a:lstStyle/>
                    <a:p>
                      <a:pPr algn="ctr" rtl="0" fontAlgn="b"/>
                      <a:r>
                        <a:rPr lang="en-IN" sz="2000" b="1" i="0" u="none" strike="noStrike" kern="1200">
                          <a:solidFill>
                            <a:srgbClr val="000000"/>
                          </a:solidFill>
                          <a:effectLst/>
                          <a:latin typeface="Calibri" panose="020F0502020204030204" pitchFamily="34" charset="0"/>
                          <a:ea typeface="+mn-ea"/>
                          <a:cs typeface="+mn-cs"/>
                        </a:rPr>
                        <a:t>1</a:t>
                      </a:r>
                    </a:p>
                  </a:txBody>
                  <a:tcPr marL="9525" marR="9525" marT="9525"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E1E6CD"/>
                    </a:solidFill>
                  </a:tcPr>
                </a:tc>
                <a:tc>
                  <a:txBody>
                    <a:bodyPr/>
                    <a:lstStyle/>
                    <a:p>
                      <a:pPr algn="ctr" rtl="0" fontAlgn="ctr"/>
                      <a:r>
                        <a:rPr lang="en-IN" sz="2000" b="1" i="0" u="none" strike="noStrike" kern="1200" dirty="0">
                          <a:solidFill>
                            <a:srgbClr val="000000"/>
                          </a:solidFill>
                          <a:effectLst/>
                          <a:latin typeface="Calibri" panose="020F0502020204030204" pitchFamily="34" charset="0"/>
                          <a:ea typeface="+mn-ea"/>
                          <a:cs typeface="+mn-cs"/>
                        </a:rPr>
                        <a:t>109</a:t>
                      </a:r>
                    </a:p>
                  </a:txBody>
                  <a:tcPr marL="9525" marR="9525" marT="9525"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E1E6CD"/>
                    </a:solidFill>
                  </a:tcPr>
                </a:tc>
                <a:tc>
                  <a:txBody>
                    <a:bodyPr/>
                    <a:lstStyle/>
                    <a:p>
                      <a:pPr algn="ctr" rtl="0" fontAlgn="b"/>
                      <a:r>
                        <a:rPr lang="en-IN" sz="2000" b="1" i="0" u="none" strike="noStrike" kern="1200" dirty="0">
                          <a:solidFill>
                            <a:srgbClr val="000000"/>
                          </a:solidFill>
                          <a:effectLst/>
                          <a:latin typeface="Calibri" panose="020F0502020204030204" pitchFamily="34" charset="0"/>
                          <a:ea typeface="+mn-ea"/>
                          <a:cs typeface="+mn-cs"/>
                        </a:rPr>
                        <a:t>81</a:t>
                      </a:r>
                    </a:p>
                  </a:txBody>
                  <a:tcPr marL="9525" marR="9525" marT="9525"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xmlns="" val="2055216223"/>
                  </a:ext>
                </a:extLst>
              </a:tr>
              <a:tr h="490394">
                <a:tc>
                  <a:txBody>
                    <a:bodyPr/>
                    <a:lstStyle/>
                    <a:p>
                      <a:pPr algn="ctr" rtl="0" fontAlgn="ctr"/>
                      <a:r>
                        <a:rPr lang="en-IN" sz="2000" b="1" i="0" u="none" strike="noStrike" kern="1200" dirty="0">
                          <a:solidFill>
                            <a:srgbClr val="000000"/>
                          </a:solidFill>
                          <a:effectLst/>
                          <a:latin typeface="Calibri" panose="020F0502020204030204" pitchFamily="34" charset="0"/>
                          <a:ea typeface="+mn-ea"/>
                          <a:cs typeface="+mn-cs"/>
                        </a:rPr>
                        <a:t>Assam</a:t>
                      </a:r>
                    </a:p>
                  </a:txBody>
                  <a:tcPr marL="9525" marR="9525" marT="9525"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E1E6CD"/>
                    </a:solidFill>
                  </a:tcPr>
                </a:tc>
                <a:tc>
                  <a:txBody>
                    <a:bodyPr/>
                    <a:lstStyle/>
                    <a:p>
                      <a:pPr algn="ctr" rtl="0" fontAlgn="ctr"/>
                      <a:r>
                        <a:rPr lang="en-IN" sz="2000" b="1" i="0" u="none" strike="noStrike" kern="1200" dirty="0">
                          <a:solidFill>
                            <a:srgbClr val="000000"/>
                          </a:solidFill>
                          <a:effectLst/>
                          <a:latin typeface="Calibri" panose="020F0502020204030204" pitchFamily="34" charset="0"/>
                          <a:ea typeface="+mn-ea"/>
                          <a:cs typeface="+mn-cs"/>
                        </a:rPr>
                        <a:t>4683</a:t>
                      </a:r>
                    </a:p>
                  </a:txBody>
                  <a:tcPr marL="9525" marR="9525" marT="9525"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E1E6CD"/>
                    </a:solidFill>
                  </a:tcPr>
                </a:tc>
                <a:tc>
                  <a:txBody>
                    <a:bodyPr/>
                    <a:lstStyle/>
                    <a:p>
                      <a:pPr algn="ctr" rtl="0" fontAlgn="ctr"/>
                      <a:r>
                        <a:rPr lang="en-IN" sz="2000" b="1" i="0" u="none" strike="noStrike" kern="1200" dirty="0">
                          <a:solidFill>
                            <a:srgbClr val="000000"/>
                          </a:solidFill>
                          <a:effectLst/>
                          <a:latin typeface="Calibri" panose="020F0502020204030204" pitchFamily="34" charset="0"/>
                          <a:ea typeface="+mn-ea"/>
                          <a:cs typeface="+mn-cs"/>
                        </a:rPr>
                        <a:t>1720</a:t>
                      </a:r>
                    </a:p>
                  </a:txBody>
                  <a:tcPr marL="9525" marR="9525" marT="9525"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E2F0D9"/>
                    </a:solidFill>
                  </a:tcPr>
                </a:tc>
                <a:tc>
                  <a:txBody>
                    <a:bodyPr/>
                    <a:lstStyle/>
                    <a:p>
                      <a:pPr algn="ctr" rtl="0" fontAlgn="b"/>
                      <a:r>
                        <a:rPr lang="en-IN" sz="2000" b="1" i="0" u="none" strike="noStrike" kern="1200" dirty="0">
                          <a:solidFill>
                            <a:srgbClr val="000000"/>
                          </a:solidFill>
                          <a:effectLst/>
                          <a:latin typeface="Calibri" panose="020F0502020204030204" pitchFamily="34" charset="0"/>
                          <a:ea typeface="+mn-ea"/>
                          <a:cs typeface="+mn-cs"/>
                        </a:rPr>
                        <a:t>628</a:t>
                      </a:r>
                    </a:p>
                  </a:txBody>
                  <a:tcPr marL="9525" marR="9525" marT="9525"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E1E6CD"/>
                    </a:solidFill>
                  </a:tcPr>
                </a:tc>
                <a:tc>
                  <a:txBody>
                    <a:bodyPr/>
                    <a:lstStyle/>
                    <a:p>
                      <a:pPr algn="ctr" rtl="0" fontAlgn="b"/>
                      <a:r>
                        <a:rPr lang="en-IN" sz="2000" b="1" i="0" u="none" strike="noStrike" kern="1200" dirty="0">
                          <a:solidFill>
                            <a:srgbClr val="000000"/>
                          </a:solidFill>
                          <a:effectLst/>
                          <a:latin typeface="Calibri" panose="020F0502020204030204" pitchFamily="34" charset="0"/>
                          <a:ea typeface="+mn-ea"/>
                          <a:cs typeface="+mn-cs"/>
                        </a:rPr>
                        <a:t>252</a:t>
                      </a:r>
                    </a:p>
                  </a:txBody>
                  <a:tcPr marL="9525" marR="9525" marT="9525"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E1E6CD"/>
                    </a:solidFill>
                  </a:tcPr>
                </a:tc>
                <a:tc>
                  <a:txBody>
                    <a:bodyPr/>
                    <a:lstStyle/>
                    <a:p>
                      <a:pPr algn="ctr" rtl="0" fontAlgn="b"/>
                      <a:r>
                        <a:rPr lang="en-IN" sz="2000" b="1" i="0" u="none" strike="noStrike" kern="1200" dirty="0">
                          <a:solidFill>
                            <a:srgbClr val="000000"/>
                          </a:solidFill>
                          <a:effectLst/>
                          <a:latin typeface="Calibri" panose="020F0502020204030204" pitchFamily="34" charset="0"/>
                          <a:ea typeface="+mn-ea"/>
                          <a:cs typeface="+mn-cs"/>
                        </a:rPr>
                        <a:t>49</a:t>
                      </a:r>
                    </a:p>
                  </a:txBody>
                  <a:tcPr marL="9525" marR="9525" marT="9525"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E1E6CD"/>
                    </a:solidFill>
                  </a:tcPr>
                </a:tc>
                <a:tc>
                  <a:txBody>
                    <a:bodyPr/>
                    <a:lstStyle/>
                    <a:p>
                      <a:pPr algn="ctr" rtl="0" fontAlgn="ctr"/>
                      <a:r>
                        <a:rPr lang="en-IN" sz="2000" b="1" i="0" u="none" strike="noStrike" kern="1200" dirty="0">
                          <a:solidFill>
                            <a:srgbClr val="000000"/>
                          </a:solidFill>
                          <a:effectLst/>
                          <a:latin typeface="Calibri" panose="020F0502020204030204" pitchFamily="34" charset="0"/>
                          <a:ea typeface="+mn-ea"/>
                          <a:cs typeface="+mn-cs"/>
                        </a:rPr>
                        <a:t>1171</a:t>
                      </a:r>
                    </a:p>
                  </a:txBody>
                  <a:tcPr marL="9525" marR="9525" marT="9525"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E1E6CD"/>
                    </a:solidFill>
                  </a:tcPr>
                </a:tc>
                <a:tc>
                  <a:txBody>
                    <a:bodyPr/>
                    <a:lstStyle/>
                    <a:p>
                      <a:pPr algn="ctr" rtl="0" fontAlgn="b"/>
                      <a:r>
                        <a:rPr lang="en-IN" sz="2000" b="1" i="0" u="none" strike="noStrike" kern="1200" dirty="0">
                          <a:solidFill>
                            <a:srgbClr val="000000"/>
                          </a:solidFill>
                          <a:effectLst/>
                          <a:latin typeface="Calibri" panose="020F0502020204030204" pitchFamily="34" charset="0"/>
                          <a:ea typeface="+mn-ea"/>
                          <a:cs typeface="+mn-cs"/>
                        </a:rPr>
                        <a:t>926</a:t>
                      </a:r>
                    </a:p>
                  </a:txBody>
                  <a:tcPr marL="9525" marR="9525" marT="9525"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xmlns="" val="867033406"/>
                  </a:ext>
                </a:extLst>
              </a:tr>
              <a:tr h="484393">
                <a:tc>
                  <a:txBody>
                    <a:bodyPr/>
                    <a:lstStyle/>
                    <a:p>
                      <a:pPr algn="ctr" rtl="0" fontAlgn="ctr"/>
                      <a:r>
                        <a:rPr lang="en-IN" sz="2000" b="1" i="0" u="none" strike="noStrike" kern="1200" dirty="0">
                          <a:solidFill>
                            <a:srgbClr val="000000"/>
                          </a:solidFill>
                          <a:effectLst/>
                          <a:latin typeface="Calibri" panose="020F0502020204030204" pitchFamily="34" charset="0"/>
                          <a:ea typeface="+mn-ea"/>
                          <a:cs typeface="+mn-cs"/>
                        </a:rPr>
                        <a:t>Sikkim</a:t>
                      </a:r>
                    </a:p>
                  </a:txBody>
                  <a:tcPr marL="5679" marR="5679" marT="5679"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E1E6CD"/>
                    </a:solidFill>
                  </a:tcPr>
                </a:tc>
                <a:tc>
                  <a:txBody>
                    <a:bodyPr/>
                    <a:lstStyle/>
                    <a:p>
                      <a:pPr algn="ctr" rtl="0" fontAlgn="ctr"/>
                      <a:r>
                        <a:rPr lang="en-IN" sz="2000" b="1" i="0" u="none" strike="noStrike" kern="1200" dirty="0">
                          <a:solidFill>
                            <a:srgbClr val="000000"/>
                          </a:solidFill>
                          <a:effectLst/>
                          <a:latin typeface="Calibri" panose="020F0502020204030204" pitchFamily="34" charset="0"/>
                          <a:ea typeface="+mn-ea"/>
                          <a:cs typeface="+mn-cs"/>
                        </a:rPr>
                        <a:t>153</a:t>
                      </a:r>
                    </a:p>
                  </a:txBody>
                  <a:tcPr marL="5679" marR="5679" marT="5679"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E1E6CD"/>
                    </a:solidFill>
                  </a:tcPr>
                </a:tc>
                <a:tc>
                  <a:txBody>
                    <a:bodyPr/>
                    <a:lstStyle/>
                    <a:p>
                      <a:pPr algn="ctr" rtl="0" fontAlgn="ctr"/>
                      <a:r>
                        <a:rPr lang="en-IN" sz="2000" b="1" i="0" u="none" strike="noStrike" kern="1200">
                          <a:solidFill>
                            <a:srgbClr val="000000"/>
                          </a:solidFill>
                          <a:effectLst/>
                          <a:latin typeface="Calibri" panose="020F0502020204030204" pitchFamily="34" charset="0"/>
                          <a:ea typeface="+mn-ea"/>
                          <a:cs typeface="+mn-cs"/>
                        </a:rPr>
                        <a:t>20</a:t>
                      </a:r>
                    </a:p>
                  </a:txBody>
                  <a:tcPr marL="5679" marR="5679" marT="5679"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E2F0D9"/>
                    </a:solidFill>
                  </a:tcPr>
                </a:tc>
                <a:tc>
                  <a:txBody>
                    <a:bodyPr/>
                    <a:lstStyle/>
                    <a:p>
                      <a:pPr algn="ctr" rtl="0" fontAlgn="b"/>
                      <a:r>
                        <a:rPr lang="en-IN" sz="2000" b="1" i="0" u="none" strike="noStrike" kern="1200">
                          <a:solidFill>
                            <a:srgbClr val="000000"/>
                          </a:solidFill>
                          <a:effectLst/>
                          <a:latin typeface="Calibri" panose="020F0502020204030204" pitchFamily="34" charset="0"/>
                          <a:ea typeface="+mn-ea"/>
                          <a:cs typeface="+mn-cs"/>
                        </a:rPr>
                        <a:t>22</a:t>
                      </a:r>
                    </a:p>
                  </a:txBody>
                  <a:tcPr marL="5679" marR="5679" marT="5679"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E1E6CD"/>
                    </a:solidFill>
                  </a:tcPr>
                </a:tc>
                <a:tc>
                  <a:txBody>
                    <a:bodyPr/>
                    <a:lstStyle/>
                    <a:p>
                      <a:pPr algn="ctr" rtl="0" fontAlgn="b"/>
                      <a:r>
                        <a:rPr lang="en-IN" sz="2000" b="1" i="0" u="none" strike="noStrike" kern="1200">
                          <a:solidFill>
                            <a:srgbClr val="000000"/>
                          </a:solidFill>
                          <a:effectLst/>
                          <a:latin typeface="Calibri" panose="020F0502020204030204" pitchFamily="34" charset="0"/>
                          <a:ea typeface="+mn-ea"/>
                          <a:cs typeface="+mn-cs"/>
                        </a:rPr>
                        <a:t>8</a:t>
                      </a:r>
                    </a:p>
                  </a:txBody>
                  <a:tcPr marL="5679" marR="5679" marT="5679"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E1E6CD"/>
                    </a:solidFill>
                  </a:tcPr>
                </a:tc>
                <a:tc>
                  <a:txBody>
                    <a:bodyPr/>
                    <a:lstStyle/>
                    <a:p>
                      <a:pPr algn="ctr" rtl="0" fontAlgn="b"/>
                      <a:r>
                        <a:rPr lang="en-IN" sz="2000" b="1" i="0" u="none" strike="noStrike" kern="1200">
                          <a:solidFill>
                            <a:srgbClr val="000000"/>
                          </a:solidFill>
                          <a:effectLst/>
                          <a:latin typeface="Calibri" panose="020F0502020204030204" pitchFamily="34" charset="0"/>
                          <a:ea typeface="+mn-ea"/>
                          <a:cs typeface="+mn-cs"/>
                        </a:rPr>
                        <a:t>0</a:t>
                      </a:r>
                    </a:p>
                  </a:txBody>
                  <a:tcPr marL="5679" marR="5679" marT="5679"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E1E6CD"/>
                    </a:solidFill>
                  </a:tcPr>
                </a:tc>
                <a:tc>
                  <a:txBody>
                    <a:bodyPr/>
                    <a:lstStyle/>
                    <a:p>
                      <a:pPr algn="ctr" rtl="0" fontAlgn="ctr"/>
                      <a:r>
                        <a:rPr lang="en-IN" sz="2000" b="1" i="0" u="none" strike="noStrike" kern="1200">
                          <a:solidFill>
                            <a:srgbClr val="000000"/>
                          </a:solidFill>
                          <a:effectLst/>
                          <a:latin typeface="Calibri" panose="020F0502020204030204" pitchFamily="34" charset="0"/>
                          <a:ea typeface="+mn-ea"/>
                          <a:cs typeface="+mn-cs"/>
                        </a:rPr>
                        <a:t>38</a:t>
                      </a:r>
                    </a:p>
                  </a:txBody>
                  <a:tcPr marL="5679" marR="5679" marT="5679"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E1E6CD"/>
                    </a:solidFill>
                  </a:tcPr>
                </a:tc>
                <a:tc>
                  <a:txBody>
                    <a:bodyPr/>
                    <a:lstStyle/>
                    <a:p>
                      <a:pPr algn="ctr" rtl="0" fontAlgn="b"/>
                      <a:r>
                        <a:rPr lang="en-IN" sz="2000" b="1" i="0" u="none" strike="noStrike" kern="1200" dirty="0">
                          <a:solidFill>
                            <a:srgbClr val="000000"/>
                          </a:solidFill>
                          <a:effectLst/>
                          <a:latin typeface="Calibri" panose="020F0502020204030204" pitchFamily="34" charset="0"/>
                          <a:ea typeface="+mn-ea"/>
                          <a:cs typeface="+mn-cs"/>
                        </a:rPr>
                        <a:t>20</a:t>
                      </a:r>
                    </a:p>
                  </a:txBody>
                  <a:tcPr marL="5679" marR="5679" marT="5679"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xmlns="" val="1335488499"/>
                  </a:ext>
                </a:extLst>
              </a:tr>
              <a:tr h="490394">
                <a:tc>
                  <a:txBody>
                    <a:bodyPr/>
                    <a:lstStyle/>
                    <a:p>
                      <a:pPr algn="ctr" rtl="0" fontAlgn="ctr"/>
                      <a:r>
                        <a:rPr lang="en-IN" sz="2000" b="1" i="0" u="none" strike="noStrike" kern="1200" dirty="0">
                          <a:solidFill>
                            <a:srgbClr val="000000"/>
                          </a:solidFill>
                          <a:effectLst/>
                          <a:latin typeface="Calibri" panose="020F0502020204030204" pitchFamily="34" charset="0"/>
                          <a:ea typeface="+mn-ea"/>
                          <a:cs typeface="+mn-cs"/>
                        </a:rPr>
                        <a:t>Mizoram</a:t>
                      </a:r>
                    </a:p>
                  </a:txBody>
                  <a:tcPr marL="9525" marR="9525" marT="9525"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E1E6CD"/>
                    </a:solidFill>
                  </a:tcPr>
                </a:tc>
                <a:tc>
                  <a:txBody>
                    <a:bodyPr/>
                    <a:lstStyle/>
                    <a:p>
                      <a:pPr algn="ctr" rtl="0" fontAlgn="ctr"/>
                      <a:r>
                        <a:rPr lang="en-IN" sz="2000" b="1" i="0" u="none" strike="noStrike" kern="1200" dirty="0">
                          <a:solidFill>
                            <a:srgbClr val="000000"/>
                          </a:solidFill>
                          <a:effectLst/>
                          <a:latin typeface="Calibri" panose="020F0502020204030204" pitchFamily="34" charset="0"/>
                          <a:ea typeface="+mn-ea"/>
                          <a:cs typeface="+mn-cs"/>
                        </a:rPr>
                        <a:t>378</a:t>
                      </a:r>
                    </a:p>
                  </a:txBody>
                  <a:tcPr marL="9525" marR="9525" marT="9525"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E1E6CD"/>
                    </a:solidFill>
                  </a:tcPr>
                </a:tc>
                <a:tc>
                  <a:txBody>
                    <a:bodyPr/>
                    <a:lstStyle/>
                    <a:p>
                      <a:pPr algn="ctr" rtl="0" fontAlgn="ctr"/>
                      <a:r>
                        <a:rPr lang="en-IN" sz="2000" b="1" i="0" u="none" strike="noStrike" kern="1200" dirty="0">
                          <a:solidFill>
                            <a:srgbClr val="000000"/>
                          </a:solidFill>
                          <a:effectLst/>
                          <a:latin typeface="Calibri" panose="020F0502020204030204" pitchFamily="34" charset="0"/>
                          <a:ea typeface="+mn-ea"/>
                          <a:cs typeface="+mn-cs"/>
                        </a:rPr>
                        <a:t>198</a:t>
                      </a:r>
                    </a:p>
                  </a:txBody>
                  <a:tcPr marL="9525" marR="9525" marT="9525"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E2F0D9"/>
                    </a:solidFill>
                  </a:tcPr>
                </a:tc>
                <a:tc>
                  <a:txBody>
                    <a:bodyPr/>
                    <a:lstStyle/>
                    <a:p>
                      <a:pPr algn="ctr" rtl="0" fontAlgn="b"/>
                      <a:r>
                        <a:rPr lang="en-IN" sz="2000" b="1" i="0" u="none" strike="noStrike" kern="1200" dirty="0">
                          <a:solidFill>
                            <a:srgbClr val="000000"/>
                          </a:solidFill>
                          <a:effectLst/>
                          <a:latin typeface="Calibri" panose="020F0502020204030204" pitchFamily="34" charset="0"/>
                          <a:ea typeface="+mn-ea"/>
                          <a:cs typeface="+mn-cs"/>
                        </a:rPr>
                        <a:t>0</a:t>
                      </a:r>
                    </a:p>
                  </a:txBody>
                  <a:tcPr marL="9525" marR="9525" marT="9525"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E1E6CD"/>
                    </a:solidFill>
                  </a:tcPr>
                </a:tc>
                <a:tc>
                  <a:txBody>
                    <a:bodyPr/>
                    <a:lstStyle/>
                    <a:p>
                      <a:pPr algn="ctr" rtl="0" fontAlgn="b"/>
                      <a:r>
                        <a:rPr lang="en-IN" sz="2000" b="1" i="0" u="none" strike="noStrike" kern="1200" dirty="0">
                          <a:solidFill>
                            <a:srgbClr val="000000"/>
                          </a:solidFill>
                          <a:effectLst/>
                          <a:latin typeface="Calibri" panose="020F0502020204030204" pitchFamily="34" charset="0"/>
                          <a:ea typeface="+mn-ea"/>
                          <a:cs typeface="+mn-cs"/>
                        </a:rPr>
                        <a:t>2</a:t>
                      </a:r>
                    </a:p>
                  </a:txBody>
                  <a:tcPr marL="9525" marR="9525" marT="9525"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E1E6CD"/>
                    </a:solidFill>
                  </a:tcPr>
                </a:tc>
                <a:tc>
                  <a:txBody>
                    <a:bodyPr/>
                    <a:lstStyle/>
                    <a:p>
                      <a:pPr algn="ctr" rtl="0" fontAlgn="b"/>
                      <a:r>
                        <a:rPr lang="en-IN" sz="2000" b="1" i="0" u="none" strike="noStrike" kern="1200" dirty="0">
                          <a:solidFill>
                            <a:srgbClr val="000000"/>
                          </a:solidFill>
                          <a:effectLst/>
                          <a:latin typeface="Calibri" panose="020F0502020204030204" pitchFamily="34" charset="0"/>
                          <a:ea typeface="+mn-ea"/>
                          <a:cs typeface="+mn-cs"/>
                        </a:rPr>
                        <a:t>2</a:t>
                      </a:r>
                    </a:p>
                  </a:txBody>
                  <a:tcPr marL="9525" marR="9525" marT="9525"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E1E6CD"/>
                    </a:solidFill>
                  </a:tcPr>
                </a:tc>
                <a:tc>
                  <a:txBody>
                    <a:bodyPr/>
                    <a:lstStyle/>
                    <a:p>
                      <a:pPr algn="ctr" rtl="0" fontAlgn="ctr"/>
                      <a:r>
                        <a:rPr lang="en-IN" sz="2000" b="1" i="0" u="none" strike="noStrike" kern="1200" dirty="0">
                          <a:solidFill>
                            <a:srgbClr val="000000"/>
                          </a:solidFill>
                          <a:effectLst/>
                          <a:latin typeface="Calibri" panose="020F0502020204030204" pitchFamily="34" charset="0"/>
                          <a:ea typeface="+mn-ea"/>
                          <a:cs typeface="+mn-cs"/>
                        </a:rPr>
                        <a:t>95</a:t>
                      </a:r>
                    </a:p>
                  </a:txBody>
                  <a:tcPr marL="9525" marR="9525" marT="9525"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rgbClr val="E1E6CD"/>
                    </a:solidFill>
                  </a:tcPr>
                </a:tc>
                <a:tc>
                  <a:txBody>
                    <a:bodyPr/>
                    <a:lstStyle/>
                    <a:p>
                      <a:pPr algn="ctr" rtl="0" fontAlgn="b"/>
                      <a:r>
                        <a:rPr lang="en-IN" sz="2000" b="1" i="0" u="none" strike="noStrike" kern="1200" dirty="0">
                          <a:solidFill>
                            <a:srgbClr val="000000"/>
                          </a:solidFill>
                          <a:effectLst/>
                          <a:latin typeface="Calibri" panose="020F0502020204030204" pitchFamily="34" charset="0"/>
                          <a:ea typeface="+mn-ea"/>
                          <a:cs typeface="+mn-cs"/>
                        </a:rPr>
                        <a:t>4</a:t>
                      </a:r>
                    </a:p>
                  </a:txBody>
                  <a:tcPr marL="9525" marR="9525" marT="9525" marB="0" anchor="ctr">
                    <a:lnL w="12700" cap="flat" cmpd="sng" algn="ctr">
                      <a:solidFill>
                        <a:srgbClr val="A6B727"/>
                      </a:solidFill>
                      <a:prstDash val="solid"/>
                      <a:round/>
                      <a:headEnd type="none" w="med" len="med"/>
                      <a:tailEnd type="none" w="med" len="med"/>
                    </a:lnL>
                    <a:lnR w="12700" cap="flat" cmpd="sng" algn="ctr">
                      <a:solidFill>
                        <a:srgbClr val="A6B727"/>
                      </a:solidFill>
                      <a:prstDash val="solid"/>
                      <a:round/>
                      <a:headEnd type="none" w="med" len="med"/>
                      <a:tailEnd type="none" w="med" len="med"/>
                    </a:lnR>
                    <a:lnT w="12700" cap="flat" cmpd="sng" algn="ctr">
                      <a:solidFill>
                        <a:srgbClr val="A6B727"/>
                      </a:solidFill>
                      <a:prstDash val="solid"/>
                      <a:round/>
                      <a:headEnd type="none" w="med" len="med"/>
                      <a:tailEnd type="none" w="med" len="med"/>
                    </a:lnT>
                    <a:lnB w="12700" cap="flat" cmpd="sng" algn="ctr">
                      <a:solidFill>
                        <a:srgbClr val="A6B727"/>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xmlns="" val="3947122358"/>
                  </a:ext>
                </a:extLst>
              </a:tr>
            </a:tbl>
          </a:graphicData>
        </a:graphic>
      </p:graphicFrame>
    </p:spTree>
    <p:extLst>
      <p:ext uri="{BB962C8B-B14F-4D97-AF65-F5344CB8AC3E}">
        <p14:creationId xmlns:p14="http://schemas.microsoft.com/office/powerpoint/2010/main" val="27693945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1135200"/>
          </a:xfrm>
          <a:prstGeom prst="rect">
            <a:avLst/>
          </a:prstGeom>
          <a:solidFill>
            <a:schemeClr val="accent2">
              <a:lumMod val="60000"/>
              <a:lumOff val="40000"/>
            </a:schemeClr>
          </a:solidFill>
          <a:ln w="28575">
            <a:noFill/>
          </a:ln>
        </p:spPr>
        <p:txBody>
          <a:bodyPr vert="horz" wrap="square" lIns="109728" tIns="54864" rIns="109728" bIns="54864" numCol="1" anchor="ctr" anchorCtr="0" compatLnSpc="1">
            <a:prstTxWarp prst="textNoShape">
              <a:avLst/>
            </a:prstTxWarp>
            <a:noAutofit/>
          </a:bodyPr>
          <a:lstStyle/>
          <a:p>
            <a:pPr algn="ctr" defTabSz="1097150" eaLnBrk="0" fontAlgn="base" hangingPunct="0">
              <a:spcBef>
                <a:spcPct val="0"/>
              </a:spcBef>
              <a:spcAft>
                <a:spcPct val="0"/>
              </a:spcAft>
            </a:pPr>
            <a:r>
              <a:rPr lang="en-US" sz="4000" b="1" dirty="0">
                <a:ea typeface="+mj-ea"/>
                <a:cs typeface="+mj-cs"/>
              </a:rPr>
              <a:t>Addressing the HR Gaps : Community Health Officers</a:t>
            </a:r>
          </a:p>
        </p:txBody>
      </p:sp>
      <p:sp>
        <p:nvSpPr>
          <p:cNvPr id="2" name="Rectangle 1"/>
          <p:cNvSpPr/>
          <p:nvPr/>
        </p:nvSpPr>
        <p:spPr>
          <a:xfrm>
            <a:off x="304800" y="1295401"/>
            <a:ext cx="11643360" cy="1200329"/>
          </a:xfrm>
          <a:prstGeom prst="rect">
            <a:avLst/>
          </a:prstGeom>
        </p:spPr>
        <p:txBody>
          <a:bodyPr wrap="square">
            <a:spAutoFit/>
          </a:bodyPr>
          <a:lstStyle/>
          <a:p>
            <a:pPr marL="0" lvl="1" algn="just"/>
            <a:endParaRPr lang="en-US" sz="2400" dirty="0"/>
          </a:p>
          <a:p>
            <a:pPr marL="742950" lvl="1" indent="-285750" algn="just" fontAlgn="base">
              <a:buFont typeface="Arial" panose="020B0604020202020204" pitchFamily="34" charset="0"/>
              <a:buChar char="•"/>
            </a:pPr>
            <a:endParaRPr lang="en-US" sz="2400" dirty="0"/>
          </a:p>
          <a:p>
            <a:pPr marL="800100" lvl="1" indent="-342900" algn="just"/>
            <a:endParaRPr lang="en-US" sz="2400" dirty="0"/>
          </a:p>
        </p:txBody>
      </p:sp>
      <p:sp>
        <p:nvSpPr>
          <p:cNvPr id="3" name="Slide Number Placeholder 2"/>
          <p:cNvSpPr>
            <a:spLocks noGrp="1"/>
          </p:cNvSpPr>
          <p:nvPr>
            <p:ph type="sldNum" sz="quarter" idx="12"/>
          </p:nvPr>
        </p:nvSpPr>
        <p:spPr/>
        <p:txBody>
          <a:bodyPr/>
          <a:lstStyle/>
          <a:p>
            <a:fld id="{CC8E4818-71BA-47A1-A25F-DA91E99AEC27}" type="slidenum">
              <a:rPr lang="en-IN" smtClean="0"/>
              <a:pPr/>
              <a:t>14</a:t>
            </a:fld>
            <a:endParaRPr lang="en-IN"/>
          </a:p>
        </p:txBody>
      </p:sp>
      <p:graphicFrame>
        <p:nvGraphicFramePr>
          <p:cNvPr id="5" name="Table 4">
            <a:extLst>
              <a:ext uri="{FF2B5EF4-FFF2-40B4-BE49-F238E27FC236}">
                <a16:creationId xmlns:a16="http://schemas.microsoft.com/office/drawing/2014/main" xmlns="" id="{8D388B4D-FE9D-CD45-B117-C97F3B4B3B4E}"/>
              </a:ext>
            </a:extLst>
          </p:cNvPr>
          <p:cNvGraphicFramePr>
            <a:graphicFrameLocks noGrp="1"/>
          </p:cNvGraphicFramePr>
          <p:nvPr>
            <p:extLst>
              <p:ext uri="{D42A27DB-BD31-4B8C-83A1-F6EECF244321}">
                <p14:modId xmlns:p14="http://schemas.microsoft.com/office/powerpoint/2010/main" val="1692102121"/>
              </p:ext>
            </p:extLst>
          </p:nvPr>
        </p:nvGraphicFramePr>
        <p:xfrm>
          <a:off x="30479" y="1313001"/>
          <a:ext cx="12192001" cy="5151209"/>
        </p:xfrm>
        <a:graphic>
          <a:graphicData uri="http://schemas.openxmlformats.org/drawingml/2006/table">
            <a:tbl>
              <a:tblPr firstRow="1" firstCol="1" bandRow="1"/>
              <a:tblGrid>
                <a:gridCol w="957211">
                  <a:extLst>
                    <a:ext uri="{9D8B030D-6E8A-4147-A177-3AD203B41FA5}">
                      <a16:colId xmlns:a16="http://schemas.microsoft.com/office/drawing/2014/main" xmlns="" val="20000"/>
                    </a:ext>
                  </a:extLst>
                </a:gridCol>
                <a:gridCol w="2563954">
                  <a:extLst>
                    <a:ext uri="{9D8B030D-6E8A-4147-A177-3AD203B41FA5}">
                      <a16:colId xmlns:a16="http://schemas.microsoft.com/office/drawing/2014/main" xmlns="" val="20001"/>
                    </a:ext>
                  </a:extLst>
                </a:gridCol>
                <a:gridCol w="1895773">
                  <a:extLst>
                    <a:ext uri="{9D8B030D-6E8A-4147-A177-3AD203B41FA5}">
                      <a16:colId xmlns:a16="http://schemas.microsoft.com/office/drawing/2014/main" xmlns="" val="20002"/>
                    </a:ext>
                  </a:extLst>
                </a:gridCol>
                <a:gridCol w="1895773">
                  <a:extLst>
                    <a:ext uri="{9D8B030D-6E8A-4147-A177-3AD203B41FA5}">
                      <a16:colId xmlns:a16="http://schemas.microsoft.com/office/drawing/2014/main" xmlns="" val="20005"/>
                    </a:ext>
                  </a:extLst>
                </a:gridCol>
                <a:gridCol w="2439645">
                  <a:extLst>
                    <a:ext uri="{9D8B030D-6E8A-4147-A177-3AD203B41FA5}">
                      <a16:colId xmlns:a16="http://schemas.microsoft.com/office/drawing/2014/main" xmlns="" val="20006"/>
                    </a:ext>
                  </a:extLst>
                </a:gridCol>
                <a:gridCol w="2439645">
                  <a:extLst>
                    <a:ext uri="{9D8B030D-6E8A-4147-A177-3AD203B41FA5}">
                      <a16:colId xmlns:a16="http://schemas.microsoft.com/office/drawing/2014/main" xmlns="" val="1667319380"/>
                    </a:ext>
                  </a:extLst>
                </a:gridCol>
              </a:tblGrid>
              <a:tr h="1272720">
                <a:tc>
                  <a:txBody>
                    <a:bodyPr/>
                    <a:lstStyle/>
                    <a:p>
                      <a:pPr algn="ctr">
                        <a:lnSpc>
                          <a:spcPct val="115000"/>
                        </a:lnSpc>
                        <a:spcAft>
                          <a:spcPts val="0"/>
                        </a:spcAft>
                      </a:pPr>
                      <a:r>
                        <a:rPr lang="en-IN" sz="1800" b="1" dirty="0">
                          <a:solidFill>
                            <a:schemeClr val="bg1"/>
                          </a:solidFill>
                          <a:effectLst/>
                          <a:latin typeface="+mn-lt"/>
                          <a:ea typeface="Times New Roman" panose="02020603050405020304" pitchFamily="18" charset="0"/>
                          <a:cs typeface="Mangal" panose="02040503050203030202" pitchFamily="18" charset="0"/>
                        </a:rPr>
                        <a:t>Sr. No.</a:t>
                      </a:r>
                      <a:endParaRPr lang="en-IN" sz="1800" b="1" dirty="0">
                        <a:solidFill>
                          <a:schemeClr val="bg1"/>
                        </a:solidFill>
                        <a:effectLst/>
                        <a:latin typeface="+mn-lt"/>
                        <a:ea typeface="Calibri" panose="020F0502020204030204" pitchFamily="34" charset="0"/>
                        <a:cs typeface="Mangal" panose="02040503050203030202"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FA8DC"/>
                    </a:solidFill>
                  </a:tcPr>
                </a:tc>
                <a:tc>
                  <a:txBody>
                    <a:bodyPr/>
                    <a:lstStyle/>
                    <a:p>
                      <a:pPr algn="ctr">
                        <a:lnSpc>
                          <a:spcPct val="115000"/>
                        </a:lnSpc>
                        <a:spcAft>
                          <a:spcPts val="0"/>
                        </a:spcAft>
                      </a:pPr>
                      <a:r>
                        <a:rPr lang="en-IN" sz="1800" b="1" dirty="0">
                          <a:solidFill>
                            <a:schemeClr val="bg1"/>
                          </a:solidFill>
                          <a:effectLst/>
                          <a:latin typeface="+mn-lt"/>
                          <a:ea typeface="Times New Roman" panose="02020603050405020304" pitchFamily="18" charset="0"/>
                          <a:cs typeface="Mangal" panose="02040503050203030202" pitchFamily="18" charset="0"/>
                        </a:rPr>
                        <a:t>States</a:t>
                      </a:r>
                      <a:endParaRPr lang="en-IN" sz="1800" b="1" dirty="0">
                        <a:solidFill>
                          <a:schemeClr val="bg1"/>
                        </a:solidFill>
                        <a:effectLst/>
                        <a:latin typeface="+mn-lt"/>
                        <a:ea typeface="Calibri" panose="020F0502020204030204" pitchFamily="34" charset="0"/>
                        <a:cs typeface="Mangal" panose="02040503050203030202"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FA8DC"/>
                    </a:solidFill>
                  </a:tcPr>
                </a:tc>
                <a:tc>
                  <a:txBody>
                    <a:bodyPr/>
                    <a:lstStyle/>
                    <a:p>
                      <a:pPr algn="ctr">
                        <a:lnSpc>
                          <a:spcPct val="115000"/>
                        </a:lnSpc>
                        <a:spcAft>
                          <a:spcPts val="0"/>
                        </a:spcAft>
                      </a:pPr>
                      <a:r>
                        <a:rPr lang="en-IN" sz="1800" b="1" dirty="0">
                          <a:solidFill>
                            <a:schemeClr val="bg1"/>
                          </a:solidFill>
                          <a:effectLst/>
                          <a:latin typeface="+mn-lt"/>
                          <a:ea typeface="Times New Roman" panose="02020603050405020304" pitchFamily="18" charset="0"/>
                          <a:cs typeface="Mangal" panose="02040503050203030202" pitchFamily="18" charset="0"/>
                        </a:rPr>
                        <a:t>Number of SHCs approved for 2018-20</a:t>
                      </a:r>
                      <a:endParaRPr lang="en-IN" sz="1800" b="1" dirty="0">
                        <a:solidFill>
                          <a:schemeClr val="bg1"/>
                        </a:solidFill>
                        <a:effectLst/>
                        <a:latin typeface="+mn-lt"/>
                        <a:ea typeface="Calibri" panose="020F0502020204030204" pitchFamily="34" charset="0"/>
                        <a:cs typeface="Mangal" panose="02040503050203030202"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FA8DC"/>
                    </a:solidFill>
                  </a:tcPr>
                </a:tc>
                <a:tc>
                  <a:txBody>
                    <a:bodyPr/>
                    <a:lstStyle/>
                    <a:p>
                      <a:pPr algn="ctr">
                        <a:lnSpc>
                          <a:spcPct val="115000"/>
                        </a:lnSpc>
                        <a:spcAft>
                          <a:spcPts val="0"/>
                        </a:spcAft>
                      </a:pPr>
                      <a:r>
                        <a:rPr lang="en-IN" sz="1800" b="1" dirty="0">
                          <a:solidFill>
                            <a:schemeClr val="bg1"/>
                          </a:solidFill>
                          <a:effectLst/>
                          <a:latin typeface="+mn-lt"/>
                          <a:ea typeface="Times New Roman" panose="02020603050405020304" pitchFamily="18" charset="0"/>
                          <a:cs typeface="Mangal" panose="02040503050203030202" pitchFamily="18" charset="0"/>
                        </a:rPr>
                        <a:t>Total CHO available</a:t>
                      </a:r>
                      <a:endParaRPr lang="en-IN" sz="1800" b="1" dirty="0">
                        <a:solidFill>
                          <a:schemeClr val="bg1"/>
                        </a:solidFill>
                        <a:effectLst/>
                        <a:latin typeface="+mn-lt"/>
                        <a:ea typeface="Calibri" panose="020F0502020204030204" pitchFamily="34" charset="0"/>
                        <a:cs typeface="Mangal" panose="02040503050203030202"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FA8DC"/>
                    </a:solidFill>
                  </a:tcPr>
                </a:tc>
                <a:tc>
                  <a:txBody>
                    <a:bodyPr/>
                    <a:lstStyle/>
                    <a:p>
                      <a:pPr algn="ctr">
                        <a:lnSpc>
                          <a:spcPct val="115000"/>
                        </a:lnSpc>
                        <a:spcAft>
                          <a:spcPts val="0"/>
                        </a:spcAft>
                      </a:pPr>
                      <a:r>
                        <a:rPr lang="en-IN" sz="1800" b="1" dirty="0">
                          <a:solidFill>
                            <a:schemeClr val="bg1"/>
                          </a:solidFill>
                          <a:effectLst/>
                          <a:latin typeface="+mn-lt"/>
                          <a:ea typeface="Times New Roman" panose="02020603050405020304" pitchFamily="18" charset="0"/>
                          <a:cs typeface="Mangal" panose="02040503050203030202" pitchFamily="18" charset="0"/>
                        </a:rPr>
                        <a:t>DEFICIT CHO based on Total SHCs approvals</a:t>
                      </a:r>
                      <a:endParaRPr lang="en-IN" sz="1800" b="1" dirty="0">
                        <a:solidFill>
                          <a:schemeClr val="bg1"/>
                        </a:solidFill>
                        <a:effectLst/>
                        <a:latin typeface="+mn-lt"/>
                        <a:ea typeface="Calibri" panose="020F0502020204030204" pitchFamily="34" charset="0"/>
                        <a:cs typeface="Mangal" panose="02040503050203030202"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en-IN" sz="1800" b="1" dirty="0">
                          <a:solidFill>
                            <a:schemeClr val="bg1"/>
                          </a:solidFill>
                          <a:effectLst/>
                          <a:latin typeface="+mn-lt"/>
                          <a:ea typeface="Calibri" panose="020F0502020204030204" pitchFamily="34" charset="0"/>
                          <a:cs typeface="Mangal" panose="02040503050203030202" pitchFamily="18" charset="0"/>
                        </a:rPr>
                        <a:t>Induction training completed</a:t>
                      </a: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xmlns="" val="10000"/>
                  </a:ext>
                </a:extLst>
              </a:tr>
              <a:tr h="650537">
                <a:tc>
                  <a:txBody>
                    <a:bodyPr/>
                    <a:lstStyle/>
                    <a:p>
                      <a:pPr algn="ctr">
                        <a:lnSpc>
                          <a:spcPct val="115000"/>
                        </a:lnSpc>
                        <a:spcAft>
                          <a:spcPts val="0"/>
                        </a:spcAft>
                      </a:pPr>
                      <a:r>
                        <a:rPr lang="en-IN" sz="1800" b="1" dirty="0">
                          <a:solidFill>
                            <a:srgbClr val="000000"/>
                          </a:solidFill>
                          <a:effectLst/>
                          <a:latin typeface="+mn-lt"/>
                          <a:ea typeface="Calibri" panose="020F0502020204030204" pitchFamily="34" charset="0"/>
                          <a:cs typeface="Mangal" panose="02040503050203030202" pitchFamily="18" charset="0"/>
                        </a:rPr>
                        <a:t>1</a:t>
                      </a:r>
                      <a:endParaRPr lang="en-IN" sz="1800" b="1" dirty="0">
                        <a:effectLst/>
                        <a:latin typeface="+mn-lt"/>
                        <a:ea typeface="Calibri" panose="020F0502020204030204" pitchFamily="34" charset="0"/>
                        <a:cs typeface="Mangal" panose="02040503050203030202"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IN" sz="1800" b="1" dirty="0">
                          <a:solidFill>
                            <a:srgbClr val="000000"/>
                          </a:solidFill>
                          <a:effectLst/>
                          <a:latin typeface="+mn-lt"/>
                          <a:ea typeface="Times New Roman" panose="02020603050405020304" pitchFamily="18" charset="0"/>
                          <a:cs typeface="Mangal" panose="02040503050203030202" pitchFamily="18" charset="0"/>
                        </a:rPr>
                        <a:t>Arunachal Pradesh</a:t>
                      </a:r>
                      <a:endParaRPr lang="en-IN" sz="1800" b="1" dirty="0">
                        <a:effectLst/>
                        <a:latin typeface="+mn-lt"/>
                        <a:ea typeface="Calibri" panose="020F0502020204030204" pitchFamily="34" charset="0"/>
                        <a:cs typeface="Mangal" panose="02040503050203030202"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IN" sz="1800" b="1" dirty="0">
                          <a:effectLst/>
                          <a:latin typeface="+mn-lt"/>
                          <a:ea typeface="Times New Roman" panose="02020603050405020304" pitchFamily="18" charset="0"/>
                          <a:cs typeface="Mangal" panose="02040503050203030202" pitchFamily="18" charset="0"/>
                        </a:rPr>
                        <a:t>130</a:t>
                      </a:r>
                      <a:endParaRPr lang="en-IN" sz="1800" b="1" dirty="0">
                        <a:effectLst/>
                        <a:latin typeface="+mn-lt"/>
                        <a:ea typeface="Calibri" panose="020F0502020204030204" pitchFamily="34" charset="0"/>
                        <a:cs typeface="Mangal" panose="02040503050203030202"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800" b="1" dirty="0">
                          <a:effectLst/>
                          <a:latin typeface="+mn-lt"/>
                          <a:ea typeface="Times New Roman" panose="02020603050405020304" pitchFamily="18" charset="0"/>
                          <a:cs typeface="Mangal" panose="02040503050203030202" pitchFamily="18" charset="0"/>
                        </a:rPr>
                        <a:t>135</a:t>
                      </a:r>
                      <a:endParaRPr lang="en-IN" sz="1800" b="1" dirty="0">
                        <a:effectLst/>
                        <a:latin typeface="+mn-lt"/>
                        <a:ea typeface="Calibri" panose="020F0502020204030204" pitchFamily="34" charset="0"/>
                        <a:cs typeface="Mangal" panose="02040503050203030202"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IN" sz="1800" b="1" dirty="0">
                          <a:effectLst/>
                          <a:latin typeface="+mn-lt"/>
                          <a:ea typeface="Times New Roman" panose="02020603050405020304" pitchFamily="18" charset="0"/>
                          <a:cs typeface="Mangal" panose="02040503050203030202" pitchFamily="18" charset="0"/>
                        </a:rPr>
                        <a:t>NIL</a:t>
                      </a:r>
                      <a:endParaRPr lang="en-IN" sz="1800" b="1" dirty="0">
                        <a:effectLst/>
                        <a:latin typeface="+mn-lt"/>
                        <a:ea typeface="Calibri" panose="020F0502020204030204" pitchFamily="34" charset="0"/>
                        <a:cs typeface="Mangal" panose="02040503050203030202"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IN" sz="1800" b="1" dirty="0">
                          <a:effectLst/>
                          <a:latin typeface="+mn-lt"/>
                          <a:ea typeface="Calibri" panose="020F0502020204030204" pitchFamily="34" charset="0"/>
                          <a:cs typeface="Mangal" panose="02040503050203030202" pitchFamily="18" charset="0"/>
                        </a:rPr>
                        <a:t>No</a:t>
                      </a: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3"/>
                  </a:ext>
                </a:extLst>
              </a:tr>
              <a:tr h="461136">
                <a:tc>
                  <a:txBody>
                    <a:bodyPr/>
                    <a:lstStyle/>
                    <a:p>
                      <a:pPr algn="ctr">
                        <a:lnSpc>
                          <a:spcPct val="115000"/>
                        </a:lnSpc>
                        <a:spcAft>
                          <a:spcPts val="0"/>
                        </a:spcAft>
                      </a:pPr>
                      <a:r>
                        <a:rPr lang="en-IN" sz="1800" b="1" dirty="0">
                          <a:solidFill>
                            <a:srgbClr val="000000"/>
                          </a:solidFill>
                          <a:effectLst/>
                          <a:latin typeface="+mn-lt"/>
                          <a:ea typeface="Calibri" panose="020F0502020204030204" pitchFamily="34" charset="0"/>
                          <a:cs typeface="Mangal" panose="02040503050203030202" pitchFamily="18" charset="0"/>
                        </a:rPr>
                        <a:t>2</a:t>
                      </a:r>
                      <a:endParaRPr lang="en-IN" sz="1800" b="1" dirty="0">
                        <a:effectLst/>
                        <a:latin typeface="+mn-lt"/>
                        <a:ea typeface="Calibri" panose="020F0502020204030204" pitchFamily="34" charset="0"/>
                        <a:cs typeface="Mangal" panose="02040503050203030202"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IN" sz="1800" b="1" dirty="0">
                          <a:solidFill>
                            <a:schemeClr val="tx1"/>
                          </a:solidFill>
                          <a:effectLst/>
                          <a:latin typeface="+mn-lt"/>
                          <a:ea typeface="Times New Roman" panose="02020603050405020304" pitchFamily="18" charset="0"/>
                          <a:cs typeface="Mangal" panose="02040503050203030202" pitchFamily="18" charset="0"/>
                        </a:rPr>
                        <a:t>Assam</a:t>
                      </a:r>
                      <a:endParaRPr lang="en-IN" sz="1800" b="1" dirty="0">
                        <a:solidFill>
                          <a:schemeClr val="tx1"/>
                        </a:solidFill>
                        <a:effectLst/>
                        <a:latin typeface="+mn-lt"/>
                        <a:ea typeface="Calibri" panose="020F0502020204030204" pitchFamily="34" charset="0"/>
                        <a:cs typeface="Mangal" panose="02040503050203030202"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IN" sz="1800" b="1" dirty="0">
                          <a:effectLst/>
                          <a:latin typeface="+mn-lt"/>
                          <a:ea typeface="Times New Roman" panose="02020603050405020304" pitchFamily="18" charset="0"/>
                          <a:cs typeface="Mangal" panose="02040503050203030202" pitchFamily="18" charset="0"/>
                        </a:rPr>
                        <a:t>1233</a:t>
                      </a:r>
                      <a:endParaRPr lang="en-IN" sz="1800" b="1" dirty="0">
                        <a:effectLst/>
                        <a:latin typeface="+mn-lt"/>
                        <a:ea typeface="Calibri" panose="020F0502020204030204" pitchFamily="34" charset="0"/>
                        <a:cs typeface="Mangal" panose="02040503050203030202"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800" b="1" dirty="0">
                          <a:effectLst/>
                          <a:latin typeface="+mn-lt"/>
                          <a:ea typeface="Times New Roman" panose="02020603050405020304" pitchFamily="18" charset="0"/>
                          <a:cs typeface="Mangal" panose="02040503050203030202" pitchFamily="18" charset="0"/>
                        </a:rPr>
                        <a:t>1047</a:t>
                      </a:r>
                      <a:endParaRPr lang="en-IN" sz="1800" b="1" dirty="0">
                        <a:effectLst/>
                        <a:latin typeface="+mn-lt"/>
                        <a:ea typeface="Calibri" panose="020F0502020204030204" pitchFamily="34" charset="0"/>
                        <a:cs typeface="Mangal" panose="02040503050203030202"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IN" sz="1800" b="1" dirty="0">
                          <a:effectLst/>
                          <a:latin typeface="+mn-lt"/>
                          <a:ea typeface="Times New Roman" panose="02020603050405020304" pitchFamily="18" charset="0"/>
                          <a:cs typeface="Mangal" panose="02040503050203030202" pitchFamily="18" charset="0"/>
                        </a:rPr>
                        <a:t>186</a:t>
                      </a:r>
                      <a:endParaRPr lang="en-IN" sz="1800" b="1" dirty="0">
                        <a:effectLst/>
                        <a:latin typeface="+mn-lt"/>
                        <a:ea typeface="Calibri" panose="020F0502020204030204" pitchFamily="34" charset="0"/>
                        <a:cs typeface="Mangal" panose="02040503050203030202"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IN" sz="1800" b="1" dirty="0">
                          <a:effectLst/>
                          <a:highlight>
                            <a:srgbClr val="00FF00"/>
                          </a:highlight>
                          <a:latin typeface="+mn-lt"/>
                          <a:ea typeface="Calibri" panose="020F0502020204030204" pitchFamily="34" charset="0"/>
                          <a:cs typeface="Mangal" panose="02040503050203030202" pitchFamily="18" charset="0"/>
                        </a:rPr>
                        <a:t>Yes</a:t>
                      </a: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4"/>
                  </a:ext>
                </a:extLst>
              </a:tr>
              <a:tr h="461136">
                <a:tc>
                  <a:txBody>
                    <a:bodyPr/>
                    <a:lstStyle/>
                    <a:p>
                      <a:pPr algn="ctr">
                        <a:lnSpc>
                          <a:spcPct val="115000"/>
                        </a:lnSpc>
                        <a:spcAft>
                          <a:spcPts val="0"/>
                        </a:spcAft>
                      </a:pPr>
                      <a:r>
                        <a:rPr lang="en-IN" sz="1800" b="1" dirty="0">
                          <a:effectLst/>
                          <a:latin typeface="+mn-lt"/>
                          <a:ea typeface="Calibri" panose="020F0502020204030204" pitchFamily="34" charset="0"/>
                          <a:cs typeface="Mangal" panose="02040503050203030202" pitchFamily="18" charset="0"/>
                        </a:rPr>
                        <a:t>3</a:t>
                      </a: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IN" sz="1800" b="1" dirty="0">
                          <a:solidFill>
                            <a:schemeClr val="tx1"/>
                          </a:solidFill>
                          <a:effectLst/>
                          <a:latin typeface="+mn-lt"/>
                          <a:ea typeface="Times New Roman" panose="02020603050405020304" pitchFamily="18" charset="0"/>
                          <a:cs typeface="Mangal" panose="02040503050203030202" pitchFamily="18" charset="0"/>
                        </a:rPr>
                        <a:t>Manipur</a:t>
                      </a:r>
                      <a:endParaRPr lang="en-IN" sz="1800" b="1" dirty="0">
                        <a:solidFill>
                          <a:schemeClr val="tx1"/>
                        </a:solidFill>
                        <a:effectLst/>
                        <a:latin typeface="+mn-lt"/>
                        <a:ea typeface="Calibri" panose="020F0502020204030204" pitchFamily="34" charset="0"/>
                        <a:cs typeface="Mangal" panose="02040503050203030202" pitchFamily="18" charset="0"/>
                      </a:endParaRPr>
                    </a:p>
                  </a:txBody>
                  <a:tcPr marL="37754" marR="377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IN" sz="1800" b="1" dirty="0">
                          <a:effectLst/>
                          <a:latin typeface="+mn-lt"/>
                          <a:ea typeface="Times New Roman" panose="02020603050405020304" pitchFamily="18" charset="0"/>
                          <a:cs typeface="Mangal" panose="02040503050203030202" pitchFamily="18" charset="0"/>
                        </a:rPr>
                        <a:t>220</a:t>
                      </a:r>
                      <a:endParaRPr lang="en-IN" sz="1800" b="1" dirty="0">
                        <a:effectLst/>
                        <a:latin typeface="+mn-lt"/>
                        <a:ea typeface="Calibri" panose="020F0502020204030204" pitchFamily="34" charset="0"/>
                        <a:cs typeface="Mangal" panose="02040503050203030202" pitchFamily="18" charset="0"/>
                      </a:endParaRPr>
                    </a:p>
                  </a:txBody>
                  <a:tcPr marL="37754" marR="377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800" b="1">
                          <a:effectLst/>
                          <a:latin typeface="+mn-lt"/>
                          <a:ea typeface="Times New Roman" panose="02020603050405020304" pitchFamily="18" charset="0"/>
                          <a:cs typeface="Mangal" panose="02040503050203030202" pitchFamily="18" charset="0"/>
                        </a:rPr>
                        <a:t>177</a:t>
                      </a:r>
                      <a:endParaRPr lang="en-IN" sz="1800" b="1">
                        <a:effectLst/>
                        <a:latin typeface="+mn-lt"/>
                        <a:ea typeface="Calibri" panose="020F0502020204030204" pitchFamily="34" charset="0"/>
                        <a:cs typeface="Mangal" panose="02040503050203030202" pitchFamily="18" charset="0"/>
                      </a:endParaRPr>
                    </a:p>
                  </a:txBody>
                  <a:tcPr marL="37754" marR="377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IN" sz="1800" b="1" dirty="0">
                          <a:effectLst/>
                          <a:latin typeface="+mn-lt"/>
                          <a:ea typeface="Times New Roman" panose="02020603050405020304" pitchFamily="18" charset="0"/>
                          <a:cs typeface="Mangal" panose="02040503050203030202" pitchFamily="18" charset="0"/>
                        </a:rPr>
                        <a:t>43</a:t>
                      </a:r>
                      <a:endParaRPr lang="en-IN" sz="1800" b="1" dirty="0">
                        <a:effectLst/>
                        <a:latin typeface="+mn-lt"/>
                        <a:ea typeface="Calibri" panose="020F0502020204030204" pitchFamily="34" charset="0"/>
                        <a:cs typeface="Mangal" panose="02040503050203030202" pitchFamily="18" charset="0"/>
                      </a:endParaRPr>
                    </a:p>
                  </a:txBody>
                  <a:tcPr marL="37754" marR="377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IN" sz="1800" b="1" dirty="0">
                          <a:effectLst/>
                          <a:latin typeface="+mn-lt"/>
                          <a:ea typeface="Calibri" panose="020F0502020204030204" pitchFamily="34" charset="0"/>
                          <a:cs typeface="Mangal" panose="02040503050203030202" pitchFamily="18" charset="0"/>
                        </a:rPr>
                        <a:t>No</a:t>
                      </a:r>
                    </a:p>
                  </a:txBody>
                  <a:tcPr marL="37754" marR="377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525734842"/>
                  </a:ext>
                </a:extLst>
              </a:tr>
              <a:tr h="461136">
                <a:tc>
                  <a:txBody>
                    <a:bodyPr/>
                    <a:lstStyle/>
                    <a:p>
                      <a:pPr algn="ctr">
                        <a:lnSpc>
                          <a:spcPct val="115000"/>
                        </a:lnSpc>
                        <a:spcAft>
                          <a:spcPts val="0"/>
                        </a:spcAft>
                      </a:pPr>
                      <a:r>
                        <a:rPr lang="en-IN" sz="1800" b="1" dirty="0">
                          <a:effectLst/>
                          <a:latin typeface="+mn-lt"/>
                          <a:ea typeface="Calibri" panose="020F0502020204030204" pitchFamily="34" charset="0"/>
                          <a:cs typeface="Mangal" panose="02040503050203030202" pitchFamily="18" charset="0"/>
                        </a:rPr>
                        <a:t>4</a:t>
                      </a: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IN" sz="1800" b="1" dirty="0">
                          <a:solidFill>
                            <a:srgbClr val="000000"/>
                          </a:solidFill>
                          <a:effectLst/>
                          <a:latin typeface="+mn-lt"/>
                          <a:ea typeface="Times New Roman" panose="02020603050405020304" pitchFamily="18" charset="0"/>
                          <a:cs typeface="Mangal" panose="02040503050203030202" pitchFamily="18" charset="0"/>
                        </a:rPr>
                        <a:t>Meghalaya</a:t>
                      </a:r>
                      <a:endParaRPr lang="en-IN" sz="1800" b="1" dirty="0">
                        <a:effectLst/>
                        <a:latin typeface="+mn-lt"/>
                        <a:ea typeface="Calibri" panose="020F0502020204030204" pitchFamily="34" charset="0"/>
                        <a:cs typeface="Mangal" panose="02040503050203030202" pitchFamily="18" charset="0"/>
                      </a:endParaRPr>
                    </a:p>
                  </a:txBody>
                  <a:tcPr marL="37754" marR="377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IN" sz="1800" b="1">
                          <a:effectLst/>
                          <a:latin typeface="+mn-lt"/>
                          <a:ea typeface="Times New Roman" panose="02020603050405020304" pitchFamily="18" charset="0"/>
                          <a:cs typeface="Mangal" panose="02040503050203030202" pitchFamily="18" charset="0"/>
                        </a:rPr>
                        <a:t>132</a:t>
                      </a:r>
                      <a:endParaRPr lang="en-IN" sz="1800" b="1">
                        <a:effectLst/>
                        <a:latin typeface="+mn-lt"/>
                        <a:ea typeface="Calibri" panose="020F0502020204030204" pitchFamily="34" charset="0"/>
                        <a:cs typeface="Mangal" panose="02040503050203030202" pitchFamily="18" charset="0"/>
                      </a:endParaRPr>
                    </a:p>
                  </a:txBody>
                  <a:tcPr marL="37754" marR="377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800" b="1">
                          <a:effectLst/>
                          <a:latin typeface="+mn-lt"/>
                          <a:ea typeface="Times New Roman" panose="02020603050405020304" pitchFamily="18" charset="0"/>
                          <a:cs typeface="Mangal" panose="02040503050203030202" pitchFamily="18" charset="0"/>
                        </a:rPr>
                        <a:t>172</a:t>
                      </a:r>
                      <a:endParaRPr lang="en-IN" sz="1800" b="1">
                        <a:effectLst/>
                        <a:latin typeface="+mn-lt"/>
                        <a:ea typeface="Calibri" panose="020F0502020204030204" pitchFamily="34" charset="0"/>
                        <a:cs typeface="Mangal" panose="02040503050203030202" pitchFamily="18" charset="0"/>
                      </a:endParaRPr>
                    </a:p>
                  </a:txBody>
                  <a:tcPr marL="37754" marR="377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IN" sz="1800" b="1" dirty="0">
                          <a:effectLst/>
                          <a:latin typeface="+mn-lt"/>
                          <a:ea typeface="Times New Roman" panose="02020603050405020304" pitchFamily="18" charset="0"/>
                          <a:cs typeface="Mangal" panose="02040503050203030202" pitchFamily="18" charset="0"/>
                        </a:rPr>
                        <a:t>NIL</a:t>
                      </a:r>
                      <a:endParaRPr lang="en-IN" sz="1800" b="1" dirty="0">
                        <a:effectLst/>
                        <a:latin typeface="+mn-lt"/>
                        <a:ea typeface="Calibri" panose="020F0502020204030204" pitchFamily="34" charset="0"/>
                        <a:cs typeface="Mangal" panose="02040503050203030202" pitchFamily="18" charset="0"/>
                      </a:endParaRPr>
                    </a:p>
                  </a:txBody>
                  <a:tcPr marL="37754" marR="377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IN" sz="1800" b="1" dirty="0">
                          <a:effectLst/>
                          <a:highlight>
                            <a:srgbClr val="00FF00"/>
                          </a:highlight>
                          <a:latin typeface="+mn-lt"/>
                          <a:ea typeface="Calibri" panose="020F0502020204030204" pitchFamily="34" charset="0"/>
                          <a:cs typeface="Mangal" panose="02040503050203030202" pitchFamily="18" charset="0"/>
                        </a:rPr>
                        <a:t>Yes</a:t>
                      </a:r>
                    </a:p>
                  </a:txBody>
                  <a:tcPr marL="37754" marR="377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615955623"/>
                  </a:ext>
                </a:extLst>
              </a:tr>
              <a:tr h="461136">
                <a:tc>
                  <a:txBody>
                    <a:bodyPr/>
                    <a:lstStyle/>
                    <a:p>
                      <a:pPr algn="ctr">
                        <a:lnSpc>
                          <a:spcPct val="115000"/>
                        </a:lnSpc>
                        <a:spcAft>
                          <a:spcPts val="0"/>
                        </a:spcAft>
                      </a:pPr>
                      <a:r>
                        <a:rPr lang="en-IN" sz="1800" b="1" dirty="0">
                          <a:effectLst/>
                          <a:latin typeface="+mn-lt"/>
                          <a:ea typeface="Calibri" panose="020F0502020204030204" pitchFamily="34" charset="0"/>
                          <a:cs typeface="Mangal" panose="02040503050203030202" pitchFamily="18" charset="0"/>
                        </a:rPr>
                        <a:t>5</a:t>
                      </a: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IN" sz="1800" b="1" dirty="0">
                          <a:solidFill>
                            <a:schemeClr val="tx1"/>
                          </a:solidFill>
                          <a:effectLst/>
                          <a:latin typeface="+mn-lt"/>
                          <a:ea typeface="Times New Roman" panose="02020603050405020304" pitchFamily="18" charset="0"/>
                          <a:cs typeface="Mangal" panose="02040503050203030202" pitchFamily="18" charset="0"/>
                        </a:rPr>
                        <a:t>Mizoram</a:t>
                      </a:r>
                      <a:endParaRPr lang="en-IN" sz="1800" b="1" dirty="0">
                        <a:solidFill>
                          <a:schemeClr val="tx1"/>
                        </a:solidFill>
                        <a:effectLst/>
                        <a:latin typeface="+mn-lt"/>
                        <a:ea typeface="Calibri" panose="020F0502020204030204" pitchFamily="34" charset="0"/>
                        <a:cs typeface="Mangal" panose="02040503050203030202" pitchFamily="18" charset="0"/>
                      </a:endParaRPr>
                    </a:p>
                  </a:txBody>
                  <a:tcPr marL="37754" marR="377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IN" sz="1800" b="1">
                          <a:effectLst/>
                          <a:latin typeface="+mn-lt"/>
                          <a:ea typeface="Times New Roman" panose="02020603050405020304" pitchFamily="18" charset="0"/>
                          <a:cs typeface="Mangal" panose="02040503050203030202" pitchFamily="18" charset="0"/>
                        </a:rPr>
                        <a:t>120</a:t>
                      </a:r>
                      <a:endParaRPr lang="en-IN" sz="1800" b="1">
                        <a:effectLst/>
                        <a:latin typeface="+mn-lt"/>
                        <a:ea typeface="Calibri" panose="020F0502020204030204" pitchFamily="34" charset="0"/>
                        <a:cs typeface="Mangal" panose="02040503050203030202" pitchFamily="18" charset="0"/>
                      </a:endParaRPr>
                    </a:p>
                  </a:txBody>
                  <a:tcPr marL="37754" marR="377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800" b="1" dirty="0">
                          <a:effectLst/>
                          <a:latin typeface="+mn-lt"/>
                          <a:ea typeface="Times New Roman" panose="02020603050405020304" pitchFamily="18" charset="0"/>
                          <a:cs typeface="Mangal" panose="02040503050203030202" pitchFamily="18" charset="0"/>
                        </a:rPr>
                        <a:t>57</a:t>
                      </a:r>
                      <a:endParaRPr lang="en-IN" sz="1800" b="1" dirty="0">
                        <a:effectLst/>
                        <a:latin typeface="+mn-lt"/>
                        <a:ea typeface="Calibri" panose="020F0502020204030204" pitchFamily="34" charset="0"/>
                        <a:cs typeface="Mangal" panose="02040503050203030202" pitchFamily="18" charset="0"/>
                      </a:endParaRPr>
                    </a:p>
                  </a:txBody>
                  <a:tcPr marL="37754" marR="377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IN" sz="1800" b="1" dirty="0">
                          <a:effectLst/>
                          <a:latin typeface="+mn-lt"/>
                          <a:ea typeface="Times New Roman" panose="02020603050405020304" pitchFamily="18" charset="0"/>
                          <a:cs typeface="Mangal" panose="02040503050203030202" pitchFamily="18" charset="0"/>
                        </a:rPr>
                        <a:t>63</a:t>
                      </a:r>
                      <a:endParaRPr lang="en-IN" sz="1800" b="1" dirty="0">
                        <a:effectLst/>
                        <a:latin typeface="+mn-lt"/>
                        <a:ea typeface="Calibri" panose="020F0502020204030204" pitchFamily="34" charset="0"/>
                        <a:cs typeface="Mangal" panose="02040503050203030202" pitchFamily="18" charset="0"/>
                      </a:endParaRPr>
                    </a:p>
                  </a:txBody>
                  <a:tcPr marL="37754" marR="377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IN" sz="1800" b="1" dirty="0">
                          <a:effectLst/>
                          <a:latin typeface="+mn-lt"/>
                          <a:ea typeface="Calibri" panose="020F0502020204030204" pitchFamily="34" charset="0"/>
                          <a:cs typeface="Mangal" panose="02040503050203030202" pitchFamily="18" charset="0"/>
                        </a:rPr>
                        <a:t>No</a:t>
                      </a:r>
                    </a:p>
                  </a:txBody>
                  <a:tcPr marL="37754" marR="377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335551987"/>
                  </a:ext>
                </a:extLst>
              </a:tr>
              <a:tr h="461136">
                <a:tc>
                  <a:txBody>
                    <a:bodyPr/>
                    <a:lstStyle/>
                    <a:p>
                      <a:pPr algn="ctr">
                        <a:lnSpc>
                          <a:spcPct val="115000"/>
                        </a:lnSpc>
                        <a:spcAft>
                          <a:spcPts val="0"/>
                        </a:spcAft>
                      </a:pPr>
                      <a:r>
                        <a:rPr lang="en-IN" sz="1800" b="1" dirty="0">
                          <a:effectLst/>
                          <a:latin typeface="+mn-lt"/>
                          <a:ea typeface="Calibri" panose="020F0502020204030204" pitchFamily="34" charset="0"/>
                          <a:cs typeface="Mangal" panose="02040503050203030202" pitchFamily="18" charset="0"/>
                        </a:rPr>
                        <a:t>6</a:t>
                      </a: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IN" sz="1800" b="1" dirty="0">
                          <a:solidFill>
                            <a:schemeClr val="tx1"/>
                          </a:solidFill>
                          <a:effectLst/>
                          <a:latin typeface="+mn-lt"/>
                          <a:ea typeface="Times New Roman" panose="02020603050405020304" pitchFamily="18" charset="0"/>
                          <a:cs typeface="Mangal" panose="02040503050203030202" pitchFamily="18" charset="0"/>
                        </a:rPr>
                        <a:t>Nagaland</a:t>
                      </a:r>
                      <a:endParaRPr lang="en-IN" sz="1800" b="1" dirty="0">
                        <a:solidFill>
                          <a:schemeClr val="tx1"/>
                        </a:solidFill>
                        <a:effectLst/>
                        <a:latin typeface="+mn-lt"/>
                        <a:ea typeface="Calibri" panose="020F0502020204030204" pitchFamily="34" charset="0"/>
                        <a:cs typeface="Mangal" panose="02040503050203030202" pitchFamily="18" charset="0"/>
                      </a:endParaRPr>
                    </a:p>
                  </a:txBody>
                  <a:tcPr marL="37754" marR="377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IN" sz="1800" b="1" dirty="0">
                          <a:effectLst/>
                          <a:latin typeface="+mn-lt"/>
                          <a:ea typeface="Times New Roman" panose="02020603050405020304" pitchFamily="18" charset="0"/>
                          <a:cs typeface="Mangal" panose="02040503050203030202" pitchFamily="18" charset="0"/>
                        </a:rPr>
                        <a:t>152</a:t>
                      </a:r>
                      <a:endParaRPr lang="en-IN" sz="1800" b="1" dirty="0">
                        <a:effectLst/>
                        <a:latin typeface="+mn-lt"/>
                        <a:ea typeface="Calibri" panose="020F0502020204030204" pitchFamily="34" charset="0"/>
                        <a:cs typeface="Mangal" panose="02040503050203030202" pitchFamily="18" charset="0"/>
                      </a:endParaRPr>
                    </a:p>
                  </a:txBody>
                  <a:tcPr marL="37754" marR="377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800" b="1" dirty="0">
                          <a:effectLst/>
                          <a:latin typeface="+mn-lt"/>
                          <a:ea typeface="Times New Roman" panose="02020603050405020304" pitchFamily="18" charset="0"/>
                          <a:cs typeface="Mangal" panose="02040503050203030202" pitchFamily="18" charset="0"/>
                        </a:rPr>
                        <a:t>145</a:t>
                      </a:r>
                      <a:endParaRPr lang="en-IN" sz="1800" b="1" dirty="0">
                        <a:effectLst/>
                        <a:latin typeface="+mn-lt"/>
                        <a:ea typeface="Calibri" panose="020F0502020204030204" pitchFamily="34" charset="0"/>
                        <a:cs typeface="Mangal" panose="02040503050203030202" pitchFamily="18" charset="0"/>
                      </a:endParaRPr>
                    </a:p>
                  </a:txBody>
                  <a:tcPr marL="37754" marR="377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IN" sz="1800" b="1" dirty="0">
                          <a:effectLst/>
                          <a:latin typeface="+mn-lt"/>
                          <a:ea typeface="Times New Roman" panose="02020603050405020304" pitchFamily="18" charset="0"/>
                          <a:cs typeface="Mangal" panose="02040503050203030202" pitchFamily="18" charset="0"/>
                        </a:rPr>
                        <a:t>7</a:t>
                      </a:r>
                      <a:endParaRPr lang="en-IN" sz="1800" b="1" dirty="0">
                        <a:effectLst/>
                        <a:latin typeface="+mn-lt"/>
                        <a:ea typeface="Calibri" panose="020F0502020204030204" pitchFamily="34" charset="0"/>
                        <a:cs typeface="Mangal" panose="02040503050203030202" pitchFamily="18" charset="0"/>
                      </a:endParaRPr>
                    </a:p>
                  </a:txBody>
                  <a:tcPr marL="37754" marR="377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IN" sz="1800" b="1" dirty="0">
                          <a:effectLst/>
                          <a:latin typeface="+mn-lt"/>
                          <a:ea typeface="Calibri" panose="020F0502020204030204" pitchFamily="34" charset="0"/>
                          <a:cs typeface="Mangal" panose="02040503050203030202" pitchFamily="18" charset="0"/>
                        </a:rPr>
                        <a:t>No</a:t>
                      </a:r>
                    </a:p>
                  </a:txBody>
                  <a:tcPr marL="37754" marR="377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2243499533"/>
                  </a:ext>
                </a:extLst>
              </a:tr>
              <a:tr h="461136">
                <a:tc>
                  <a:txBody>
                    <a:bodyPr/>
                    <a:lstStyle/>
                    <a:p>
                      <a:pPr algn="ctr">
                        <a:lnSpc>
                          <a:spcPct val="115000"/>
                        </a:lnSpc>
                        <a:spcAft>
                          <a:spcPts val="0"/>
                        </a:spcAft>
                      </a:pPr>
                      <a:r>
                        <a:rPr lang="en-IN" sz="1800" b="1" dirty="0">
                          <a:effectLst/>
                          <a:latin typeface="+mn-lt"/>
                          <a:ea typeface="Calibri" panose="020F0502020204030204" pitchFamily="34" charset="0"/>
                          <a:cs typeface="Mangal" panose="02040503050203030202" pitchFamily="18" charset="0"/>
                        </a:rPr>
                        <a:t>7</a:t>
                      </a: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IN" sz="1800" b="1" dirty="0">
                          <a:solidFill>
                            <a:schemeClr val="tx1"/>
                          </a:solidFill>
                          <a:effectLst/>
                          <a:latin typeface="+mn-lt"/>
                          <a:ea typeface="Times New Roman" panose="02020603050405020304" pitchFamily="18" charset="0"/>
                          <a:cs typeface="Mangal" panose="02040503050203030202" pitchFamily="18" charset="0"/>
                        </a:rPr>
                        <a:t>Sikkim</a:t>
                      </a:r>
                      <a:endParaRPr lang="en-IN" sz="1800" b="1" dirty="0">
                        <a:solidFill>
                          <a:schemeClr val="tx1"/>
                        </a:solidFill>
                        <a:effectLst/>
                        <a:latin typeface="+mn-lt"/>
                        <a:ea typeface="Calibri" panose="020F0502020204030204" pitchFamily="34" charset="0"/>
                        <a:cs typeface="Mangal" panose="02040503050203030202" pitchFamily="18" charset="0"/>
                      </a:endParaRPr>
                    </a:p>
                  </a:txBody>
                  <a:tcPr marL="37754" marR="377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IN" sz="1800" b="1">
                          <a:effectLst/>
                          <a:latin typeface="+mn-lt"/>
                          <a:ea typeface="Times New Roman" panose="02020603050405020304" pitchFamily="18" charset="0"/>
                          <a:cs typeface="Mangal" panose="02040503050203030202" pitchFamily="18" charset="0"/>
                        </a:rPr>
                        <a:t>60</a:t>
                      </a:r>
                      <a:endParaRPr lang="en-IN" sz="1800" b="1">
                        <a:effectLst/>
                        <a:latin typeface="+mn-lt"/>
                        <a:ea typeface="Calibri" panose="020F0502020204030204" pitchFamily="34" charset="0"/>
                        <a:cs typeface="Mangal" panose="02040503050203030202" pitchFamily="18" charset="0"/>
                      </a:endParaRPr>
                    </a:p>
                  </a:txBody>
                  <a:tcPr marL="37754" marR="377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800" b="1" dirty="0">
                          <a:effectLst/>
                          <a:latin typeface="+mn-lt"/>
                          <a:ea typeface="Times New Roman" panose="02020603050405020304" pitchFamily="18" charset="0"/>
                          <a:cs typeface="Mangal" panose="02040503050203030202" pitchFamily="18" charset="0"/>
                        </a:rPr>
                        <a:t>101</a:t>
                      </a:r>
                      <a:endParaRPr lang="en-IN" sz="1800" b="1" dirty="0">
                        <a:effectLst/>
                        <a:latin typeface="+mn-lt"/>
                        <a:ea typeface="Calibri" panose="020F0502020204030204" pitchFamily="34" charset="0"/>
                        <a:cs typeface="Mangal" panose="02040503050203030202" pitchFamily="18" charset="0"/>
                      </a:endParaRPr>
                    </a:p>
                  </a:txBody>
                  <a:tcPr marL="37754" marR="377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IN" sz="1800" b="1" dirty="0">
                          <a:effectLst/>
                          <a:latin typeface="+mn-lt"/>
                          <a:ea typeface="Times New Roman" panose="02020603050405020304" pitchFamily="18" charset="0"/>
                          <a:cs typeface="Mangal" panose="02040503050203030202" pitchFamily="18" charset="0"/>
                        </a:rPr>
                        <a:t>NIL</a:t>
                      </a:r>
                      <a:endParaRPr lang="en-IN" sz="1800" b="1" dirty="0">
                        <a:effectLst/>
                        <a:latin typeface="+mn-lt"/>
                        <a:ea typeface="Calibri" panose="020F0502020204030204" pitchFamily="34" charset="0"/>
                        <a:cs typeface="Mangal" panose="02040503050203030202" pitchFamily="18" charset="0"/>
                      </a:endParaRPr>
                    </a:p>
                  </a:txBody>
                  <a:tcPr marL="37754" marR="377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IN" sz="1800" b="1" dirty="0">
                          <a:effectLst/>
                          <a:highlight>
                            <a:srgbClr val="00FF00"/>
                          </a:highlight>
                          <a:latin typeface="+mn-lt"/>
                          <a:ea typeface="Calibri" panose="020F0502020204030204" pitchFamily="34" charset="0"/>
                          <a:cs typeface="Mangal" panose="02040503050203030202" pitchFamily="18" charset="0"/>
                        </a:rPr>
                        <a:t>Yes</a:t>
                      </a:r>
                    </a:p>
                  </a:txBody>
                  <a:tcPr marL="37754" marR="377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76904485"/>
                  </a:ext>
                </a:extLst>
              </a:tr>
              <a:tr h="461136">
                <a:tc>
                  <a:txBody>
                    <a:bodyPr/>
                    <a:lstStyle/>
                    <a:p>
                      <a:pPr algn="ctr">
                        <a:lnSpc>
                          <a:spcPct val="115000"/>
                        </a:lnSpc>
                        <a:spcAft>
                          <a:spcPts val="0"/>
                        </a:spcAft>
                      </a:pPr>
                      <a:r>
                        <a:rPr lang="en-IN" sz="1800" b="1" dirty="0">
                          <a:effectLst/>
                          <a:latin typeface="+mn-lt"/>
                          <a:ea typeface="Calibri" panose="020F0502020204030204" pitchFamily="34" charset="0"/>
                          <a:cs typeface="Mangal" panose="02040503050203030202" pitchFamily="18" charset="0"/>
                        </a:rPr>
                        <a:t>8</a:t>
                      </a: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IN" sz="1800" b="1" dirty="0">
                          <a:solidFill>
                            <a:schemeClr val="tx1"/>
                          </a:solidFill>
                          <a:effectLst/>
                          <a:latin typeface="+mn-lt"/>
                          <a:ea typeface="Times New Roman" panose="02020603050405020304" pitchFamily="18" charset="0"/>
                          <a:cs typeface="Mangal" panose="02040503050203030202" pitchFamily="18" charset="0"/>
                        </a:rPr>
                        <a:t>Tripura</a:t>
                      </a:r>
                      <a:endParaRPr lang="en-IN" sz="1800" b="1" dirty="0">
                        <a:solidFill>
                          <a:schemeClr val="tx1"/>
                        </a:solidFill>
                        <a:effectLst/>
                        <a:latin typeface="+mn-lt"/>
                        <a:ea typeface="Calibri" panose="020F0502020204030204" pitchFamily="34" charset="0"/>
                        <a:cs typeface="Mangal" panose="02040503050203030202" pitchFamily="18" charset="0"/>
                      </a:endParaRPr>
                    </a:p>
                  </a:txBody>
                  <a:tcPr marL="37754" marR="377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IN" sz="1800" b="1" dirty="0">
                          <a:effectLst/>
                          <a:latin typeface="+mn-lt"/>
                          <a:ea typeface="Times New Roman" panose="02020603050405020304" pitchFamily="18" charset="0"/>
                          <a:cs typeface="Mangal" panose="02040503050203030202" pitchFamily="18" charset="0"/>
                        </a:rPr>
                        <a:t>332</a:t>
                      </a:r>
                      <a:endParaRPr lang="en-IN" sz="1800" b="1" dirty="0">
                        <a:effectLst/>
                        <a:latin typeface="+mn-lt"/>
                        <a:ea typeface="Calibri" panose="020F0502020204030204" pitchFamily="34" charset="0"/>
                        <a:cs typeface="Mangal" panose="02040503050203030202" pitchFamily="18" charset="0"/>
                      </a:endParaRPr>
                    </a:p>
                  </a:txBody>
                  <a:tcPr marL="37754" marR="377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800" b="1" dirty="0">
                          <a:effectLst/>
                          <a:latin typeface="+mn-lt"/>
                          <a:ea typeface="Times New Roman" panose="02020603050405020304" pitchFamily="18" charset="0"/>
                          <a:cs typeface="Mangal" panose="02040503050203030202" pitchFamily="18" charset="0"/>
                        </a:rPr>
                        <a:t>291</a:t>
                      </a:r>
                      <a:endParaRPr lang="en-IN" sz="1800" b="1" dirty="0">
                        <a:effectLst/>
                        <a:latin typeface="+mn-lt"/>
                        <a:ea typeface="Calibri" panose="020F0502020204030204" pitchFamily="34" charset="0"/>
                        <a:cs typeface="Mangal" panose="02040503050203030202" pitchFamily="18" charset="0"/>
                      </a:endParaRPr>
                    </a:p>
                  </a:txBody>
                  <a:tcPr marL="37754" marR="377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IN" sz="1800" b="1" dirty="0">
                          <a:effectLst/>
                          <a:latin typeface="+mn-lt"/>
                          <a:ea typeface="Times New Roman" panose="02020603050405020304" pitchFamily="18" charset="0"/>
                          <a:cs typeface="Mangal" panose="02040503050203030202" pitchFamily="18" charset="0"/>
                        </a:rPr>
                        <a:t>41</a:t>
                      </a:r>
                      <a:endParaRPr lang="en-IN" sz="1800" b="1" dirty="0">
                        <a:effectLst/>
                        <a:latin typeface="+mn-lt"/>
                        <a:ea typeface="Calibri" panose="020F0502020204030204" pitchFamily="34" charset="0"/>
                        <a:cs typeface="Mangal" panose="02040503050203030202" pitchFamily="18" charset="0"/>
                      </a:endParaRPr>
                    </a:p>
                  </a:txBody>
                  <a:tcPr marL="37754" marR="377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IN" sz="1800" b="1" dirty="0">
                          <a:effectLst/>
                          <a:highlight>
                            <a:srgbClr val="00FF00"/>
                          </a:highlight>
                          <a:latin typeface="+mn-lt"/>
                          <a:ea typeface="Calibri" panose="020F0502020204030204" pitchFamily="34" charset="0"/>
                          <a:cs typeface="Mangal" panose="02040503050203030202" pitchFamily="18" charset="0"/>
                        </a:rPr>
                        <a:t>Yes</a:t>
                      </a:r>
                    </a:p>
                  </a:txBody>
                  <a:tcPr marL="37754" marR="377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58912359"/>
                  </a:ext>
                </a:extLst>
              </a:tr>
            </a:tbl>
          </a:graphicData>
        </a:graphic>
      </p:graphicFrame>
    </p:spTree>
    <p:extLst>
      <p:ext uri="{BB962C8B-B14F-4D97-AF65-F5344CB8AC3E}">
        <p14:creationId xmlns:p14="http://schemas.microsoft.com/office/powerpoint/2010/main" val="21286467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1135200"/>
          </a:xfrm>
          <a:prstGeom prst="rect">
            <a:avLst/>
          </a:prstGeom>
          <a:solidFill>
            <a:schemeClr val="accent2">
              <a:lumMod val="60000"/>
              <a:lumOff val="40000"/>
            </a:schemeClr>
          </a:solidFill>
          <a:ln w="28575">
            <a:noFill/>
          </a:ln>
        </p:spPr>
        <p:txBody>
          <a:bodyPr vert="horz" wrap="square" lIns="109728" tIns="54864" rIns="109728" bIns="54864" numCol="1" anchor="ctr" anchorCtr="0" compatLnSpc="1">
            <a:prstTxWarp prst="textNoShape">
              <a:avLst/>
            </a:prstTxWarp>
            <a:noAutofit/>
          </a:bodyPr>
          <a:lstStyle/>
          <a:p>
            <a:pPr algn="ctr" defTabSz="1097150" eaLnBrk="0" fontAlgn="base" hangingPunct="0">
              <a:spcBef>
                <a:spcPct val="0"/>
              </a:spcBef>
              <a:spcAft>
                <a:spcPct val="0"/>
              </a:spcAft>
            </a:pPr>
            <a:r>
              <a:rPr lang="en-US" sz="4400" b="1" dirty="0">
                <a:ea typeface="+mj-ea"/>
                <a:cs typeface="+mj-cs"/>
              </a:rPr>
              <a:t>Key Issues for Community Health Officers</a:t>
            </a:r>
          </a:p>
        </p:txBody>
      </p:sp>
      <p:sp>
        <p:nvSpPr>
          <p:cNvPr id="2" name="Rectangle 1"/>
          <p:cNvSpPr/>
          <p:nvPr/>
        </p:nvSpPr>
        <p:spPr>
          <a:xfrm>
            <a:off x="304800" y="1295401"/>
            <a:ext cx="11643360" cy="1200329"/>
          </a:xfrm>
          <a:prstGeom prst="rect">
            <a:avLst/>
          </a:prstGeom>
        </p:spPr>
        <p:txBody>
          <a:bodyPr wrap="square">
            <a:spAutoFit/>
          </a:bodyPr>
          <a:lstStyle/>
          <a:p>
            <a:pPr marL="0" lvl="1" algn="just"/>
            <a:endParaRPr lang="en-US" sz="2400" dirty="0"/>
          </a:p>
          <a:p>
            <a:pPr marL="742950" lvl="1" indent="-285750" algn="just" fontAlgn="base">
              <a:buFont typeface="Arial" panose="020B0604020202020204" pitchFamily="34" charset="0"/>
              <a:buChar char="•"/>
            </a:pPr>
            <a:endParaRPr lang="en-US" sz="2400" dirty="0"/>
          </a:p>
          <a:p>
            <a:pPr marL="800100" lvl="1" indent="-342900" algn="just"/>
            <a:endParaRPr lang="en-US" sz="2400" dirty="0"/>
          </a:p>
        </p:txBody>
      </p:sp>
      <p:sp>
        <p:nvSpPr>
          <p:cNvPr id="3" name="Slide Number Placeholder 2"/>
          <p:cNvSpPr>
            <a:spLocks noGrp="1"/>
          </p:cNvSpPr>
          <p:nvPr>
            <p:ph type="sldNum" sz="quarter" idx="12"/>
          </p:nvPr>
        </p:nvSpPr>
        <p:spPr/>
        <p:txBody>
          <a:bodyPr/>
          <a:lstStyle/>
          <a:p>
            <a:fld id="{CC8E4818-71BA-47A1-A25F-DA91E99AEC27}" type="slidenum">
              <a:rPr lang="en-IN" smtClean="0"/>
              <a:pPr/>
              <a:t>15</a:t>
            </a:fld>
            <a:endParaRPr lang="en-IN"/>
          </a:p>
        </p:txBody>
      </p:sp>
      <p:sp>
        <p:nvSpPr>
          <p:cNvPr id="6" name="TextBox 5">
            <a:extLst>
              <a:ext uri="{FF2B5EF4-FFF2-40B4-BE49-F238E27FC236}">
                <a16:creationId xmlns:a16="http://schemas.microsoft.com/office/drawing/2014/main" xmlns="" id="{9B031588-9078-BB46-84BC-6FE0EFDE149F}"/>
              </a:ext>
            </a:extLst>
          </p:cNvPr>
          <p:cNvSpPr txBox="1"/>
          <p:nvPr/>
        </p:nvSpPr>
        <p:spPr>
          <a:xfrm>
            <a:off x="0" y="1013280"/>
            <a:ext cx="12191999" cy="6798271"/>
          </a:xfrm>
          <a:prstGeom prst="rect">
            <a:avLst/>
          </a:prstGeom>
          <a:noFill/>
        </p:spPr>
        <p:txBody>
          <a:bodyPr wrap="square" rtlCol="0">
            <a:spAutoFit/>
          </a:bodyPr>
          <a:lstStyle/>
          <a:p>
            <a:endParaRPr lang="en-US" dirty="0"/>
          </a:p>
          <a:p>
            <a:pPr marL="971550" lvl="1" indent="-514350" algn="just" defTabSz="914400">
              <a:lnSpc>
                <a:spcPct val="90000"/>
              </a:lnSpc>
              <a:spcBef>
                <a:spcPts val="500"/>
              </a:spcBef>
              <a:buFont typeface="+mj-lt"/>
              <a:buAutoNum type="arabicPeriod"/>
            </a:pPr>
            <a:r>
              <a:rPr lang="en-US" sz="2400" b="1" dirty="0"/>
              <a:t>Role &amp; Responsibilities of CHO – work distribution (including community out-reach, not just VHND)</a:t>
            </a:r>
          </a:p>
          <a:p>
            <a:pPr marL="971550" lvl="1" indent="-514350" algn="just" defTabSz="914400">
              <a:lnSpc>
                <a:spcPct val="90000"/>
              </a:lnSpc>
              <a:spcBef>
                <a:spcPts val="500"/>
              </a:spcBef>
              <a:buFont typeface="+mj-lt"/>
              <a:buAutoNum type="arabicPeriod"/>
            </a:pPr>
            <a:r>
              <a:rPr lang="en-US" sz="2400" b="1" dirty="0"/>
              <a:t>Local recruitment and placement of CHOs – preference postings</a:t>
            </a:r>
          </a:p>
          <a:p>
            <a:pPr marL="971550" lvl="1" indent="-514350" algn="just" defTabSz="914400">
              <a:lnSpc>
                <a:spcPct val="90000"/>
              </a:lnSpc>
              <a:spcBef>
                <a:spcPts val="500"/>
              </a:spcBef>
              <a:buFont typeface="+mj-lt"/>
              <a:buAutoNum type="arabicPeriod"/>
            </a:pPr>
            <a:r>
              <a:rPr lang="en-US" sz="2400" b="1" dirty="0"/>
              <a:t>Constant Supportive Monitoring and Mentoring</a:t>
            </a:r>
          </a:p>
          <a:p>
            <a:pPr marL="971550" lvl="1" indent="-514350" algn="just" defTabSz="914400">
              <a:lnSpc>
                <a:spcPct val="90000"/>
              </a:lnSpc>
              <a:spcBef>
                <a:spcPts val="500"/>
              </a:spcBef>
              <a:buFont typeface="+mj-lt"/>
              <a:buAutoNum type="arabicPeriod"/>
            </a:pPr>
            <a:r>
              <a:rPr lang="en-US" sz="2400" b="1" dirty="0"/>
              <a:t>Induction module for CHOs</a:t>
            </a:r>
          </a:p>
          <a:p>
            <a:pPr marL="971550" lvl="1" indent="-514350" algn="just" defTabSz="914400">
              <a:lnSpc>
                <a:spcPct val="90000"/>
              </a:lnSpc>
              <a:spcBef>
                <a:spcPts val="500"/>
              </a:spcBef>
              <a:buFont typeface="+mj-lt"/>
              <a:buAutoNum type="arabicPeriod"/>
            </a:pPr>
            <a:r>
              <a:rPr lang="en-US" sz="2400" b="1" dirty="0"/>
              <a:t>Performance Linked Payments for Primary Healthcare Team</a:t>
            </a:r>
          </a:p>
          <a:p>
            <a:pPr marL="971550" lvl="1" indent="-514350" algn="just" defTabSz="914400">
              <a:lnSpc>
                <a:spcPct val="90000"/>
              </a:lnSpc>
              <a:spcBef>
                <a:spcPts val="500"/>
              </a:spcBef>
              <a:buFont typeface="+mj-lt"/>
              <a:buAutoNum type="arabicPeriod"/>
            </a:pPr>
            <a:r>
              <a:rPr lang="en-US" sz="2400" b="1" dirty="0"/>
              <a:t>Career pathway</a:t>
            </a:r>
          </a:p>
          <a:p>
            <a:pPr marL="971550" lvl="1" indent="-514350" algn="just" defTabSz="914400">
              <a:lnSpc>
                <a:spcPct val="90000"/>
              </a:lnSpc>
              <a:spcBef>
                <a:spcPts val="500"/>
              </a:spcBef>
              <a:buFont typeface="+mj-lt"/>
              <a:buAutoNum type="arabicPeriod"/>
            </a:pPr>
            <a:r>
              <a:rPr lang="en-US" sz="2400" b="1" dirty="0"/>
              <a:t>GNM – SN ; 6 month training would be required</a:t>
            </a:r>
          </a:p>
          <a:p>
            <a:pPr marL="971550" lvl="1" indent="-514350" algn="just" defTabSz="914400">
              <a:lnSpc>
                <a:spcPct val="90000"/>
              </a:lnSpc>
              <a:spcBef>
                <a:spcPts val="500"/>
              </a:spcBef>
              <a:buFont typeface="+mj-lt"/>
              <a:buAutoNum type="arabicPeriod"/>
            </a:pPr>
            <a:r>
              <a:rPr lang="en-US" sz="2400" b="1" dirty="0"/>
              <a:t>What bothers:</a:t>
            </a:r>
          </a:p>
          <a:p>
            <a:pPr marL="1485900" lvl="2" indent="-571500" algn="just" defTabSz="914400">
              <a:lnSpc>
                <a:spcPct val="90000"/>
              </a:lnSpc>
              <a:spcBef>
                <a:spcPts val="500"/>
              </a:spcBef>
              <a:buFont typeface="+mj-lt"/>
              <a:buAutoNum type="romanLcPeriod"/>
            </a:pPr>
            <a:r>
              <a:rPr lang="en-US" sz="2400" b="1" dirty="0"/>
              <a:t>Regular vs Contractual</a:t>
            </a:r>
          </a:p>
          <a:p>
            <a:pPr marL="1485900" lvl="2" indent="-571500" algn="just" defTabSz="914400">
              <a:lnSpc>
                <a:spcPct val="90000"/>
              </a:lnSpc>
              <a:spcBef>
                <a:spcPts val="500"/>
              </a:spcBef>
              <a:buFont typeface="+mj-lt"/>
              <a:buAutoNum type="romanLcPeriod"/>
            </a:pPr>
            <a:r>
              <a:rPr lang="en-US" sz="2400" b="1" dirty="0"/>
              <a:t>Prescription by CHOs?</a:t>
            </a:r>
          </a:p>
          <a:p>
            <a:pPr marL="1485900" lvl="2" indent="-571500" algn="just" defTabSz="914400">
              <a:lnSpc>
                <a:spcPct val="90000"/>
              </a:lnSpc>
              <a:spcBef>
                <a:spcPts val="500"/>
              </a:spcBef>
              <a:buFont typeface="+mj-lt"/>
              <a:buAutoNum type="romanLcPeriod"/>
            </a:pPr>
            <a:r>
              <a:rPr lang="en-US" sz="2400" b="1" dirty="0"/>
              <a:t>Referral to private practitioners – consultations / medical prescriptions / diagnostics – to be curtailed at the Start!</a:t>
            </a:r>
          </a:p>
          <a:p>
            <a:pPr marL="971550" lvl="1" indent="-514350" algn="just" defTabSz="914400">
              <a:lnSpc>
                <a:spcPct val="90000"/>
              </a:lnSpc>
              <a:spcBef>
                <a:spcPts val="500"/>
              </a:spcBef>
              <a:buFont typeface="+mj-lt"/>
              <a:buAutoNum type="arabicPeriod"/>
            </a:pPr>
            <a:endParaRPr lang="en-US" sz="2400" dirty="0"/>
          </a:p>
          <a:p>
            <a:pPr marL="971550" lvl="1" indent="-514350" algn="just" defTabSz="914400">
              <a:lnSpc>
                <a:spcPct val="90000"/>
              </a:lnSpc>
              <a:spcBef>
                <a:spcPts val="500"/>
              </a:spcBef>
              <a:buFont typeface="+mj-lt"/>
              <a:buAutoNum type="arabicPeriod"/>
            </a:pPr>
            <a:endParaRPr lang="en-US" sz="2800" dirty="0"/>
          </a:p>
          <a:p>
            <a:pPr marL="342900" indent="-342900">
              <a:buAutoNum type="arabicPeriod"/>
            </a:pPr>
            <a:endParaRPr lang="en-US" dirty="0"/>
          </a:p>
          <a:p>
            <a:pPr marL="342900" indent="-342900">
              <a:buAutoNum type="arabicPeriod"/>
            </a:pPr>
            <a:endParaRPr lang="en-US" dirty="0"/>
          </a:p>
        </p:txBody>
      </p:sp>
    </p:spTree>
    <p:extLst>
      <p:ext uri="{BB962C8B-B14F-4D97-AF65-F5344CB8AC3E}">
        <p14:creationId xmlns:p14="http://schemas.microsoft.com/office/powerpoint/2010/main" val="25075090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1135200"/>
          </a:xfrm>
          <a:prstGeom prst="rect">
            <a:avLst/>
          </a:prstGeom>
          <a:solidFill>
            <a:schemeClr val="accent2">
              <a:lumMod val="60000"/>
              <a:lumOff val="40000"/>
            </a:schemeClr>
          </a:solidFill>
          <a:ln w="28575">
            <a:noFill/>
          </a:ln>
        </p:spPr>
        <p:txBody>
          <a:bodyPr vert="horz" wrap="square" lIns="109728" tIns="54864" rIns="109728" bIns="54864" numCol="1" anchor="ctr" anchorCtr="0" compatLnSpc="1">
            <a:prstTxWarp prst="textNoShape">
              <a:avLst/>
            </a:prstTxWarp>
            <a:noAutofit/>
          </a:bodyPr>
          <a:lstStyle/>
          <a:p>
            <a:pPr algn="ctr" defTabSz="1097150" eaLnBrk="0" fontAlgn="base" hangingPunct="0">
              <a:spcBef>
                <a:spcPct val="0"/>
              </a:spcBef>
              <a:spcAft>
                <a:spcPct val="0"/>
              </a:spcAft>
            </a:pPr>
            <a:r>
              <a:rPr lang="en-US" sz="4400" b="1" dirty="0">
                <a:ea typeface="+mj-ea"/>
                <a:cs typeface="+mj-cs"/>
              </a:rPr>
              <a:t>Medical Officers at PHCs – Status</a:t>
            </a:r>
          </a:p>
        </p:txBody>
      </p:sp>
      <p:graphicFrame>
        <p:nvGraphicFramePr>
          <p:cNvPr id="3" name="Table 2">
            <a:extLst>
              <a:ext uri="{FF2B5EF4-FFF2-40B4-BE49-F238E27FC236}">
                <a16:creationId xmlns:a16="http://schemas.microsoft.com/office/drawing/2014/main" xmlns="" id="{CFA0B373-0641-EE45-B1D5-034983EA57A9}"/>
              </a:ext>
            </a:extLst>
          </p:cNvPr>
          <p:cNvGraphicFramePr>
            <a:graphicFrameLocks noGrp="1"/>
          </p:cNvGraphicFramePr>
          <p:nvPr>
            <p:extLst>
              <p:ext uri="{D42A27DB-BD31-4B8C-83A1-F6EECF244321}">
                <p14:modId xmlns:p14="http://schemas.microsoft.com/office/powerpoint/2010/main" val="1453387981"/>
              </p:ext>
            </p:extLst>
          </p:nvPr>
        </p:nvGraphicFramePr>
        <p:xfrm>
          <a:off x="243841" y="1226641"/>
          <a:ext cx="11785599" cy="5550083"/>
        </p:xfrm>
        <a:graphic>
          <a:graphicData uri="http://schemas.openxmlformats.org/drawingml/2006/table">
            <a:tbl>
              <a:tblPr>
                <a:tableStyleId>{5C22544A-7EE6-4342-B048-85BDC9FD1C3A}</a:tableStyleId>
              </a:tblPr>
              <a:tblGrid>
                <a:gridCol w="3381115">
                  <a:extLst>
                    <a:ext uri="{9D8B030D-6E8A-4147-A177-3AD203B41FA5}">
                      <a16:colId xmlns:a16="http://schemas.microsoft.com/office/drawing/2014/main" xmlns="" val="1617040185"/>
                    </a:ext>
                  </a:extLst>
                </a:gridCol>
                <a:gridCol w="2101121">
                  <a:extLst>
                    <a:ext uri="{9D8B030D-6E8A-4147-A177-3AD203B41FA5}">
                      <a16:colId xmlns:a16="http://schemas.microsoft.com/office/drawing/2014/main" xmlns="" val="1972653753"/>
                    </a:ext>
                  </a:extLst>
                </a:gridCol>
                <a:gridCol w="2101121">
                  <a:extLst>
                    <a:ext uri="{9D8B030D-6E8A-4147-A177-3AD203B41FA5}">
                      <a16:colId xmlns:a16="http://schemas.microsoft.com/office/drawing/2014/main" xmlns="" val="2494292706"/>
                    </a:ext>
                  </a:extLst>
                </a:gridCol>
                <a:gridCol w="2101121">
                  <a:extLst>
                    <a:ext uri="{9D8B030D-6E8A-4147-A177-3AD203B41FA5}">
                      <a16:colId xmlns:a16="http://schemas.microsoft.com/office/drawing/2014/main" xmlns="" val="1199117536"/>
                    </a:ext>
                  </a:extLst>
                </a:gridCol>
                <a:gridCol w="2101121">
                  <a:extLst>
                    <a:ext uri="{9D8B030D-6E8A-4147-A177-3AD203B41FA5}">
                      <a16:colId xmlns:a16="http://schemas.microsoft.com/office/drawing/2014/main" xmlns="" val="2456851577"/>
                    </a:ext>
                  </a:extLst>
                </a:gridCol>
              </a:tblGrid>
              <a:tr h="504553">
                <a:tc>
                  <a:txBody>
                    <a:bodyPr/>
                    <a:lstStyle/>
                    <a:p>
                      <a:pPr algn="l" fontAlgn="b"/>
                      <a:r>
                        <a:rPr lang="en-US" sz="2800" u="none" strike="noStrike" dirty="0">
                          <a:effectLst/>
                        </a:rPr>
                        <a:t>State/UT</a:t>
                      </a:r>
                      <a:endParaRPr lang="en-US" sz="2800" b="0" i="0" u="none" strike="noStrike" dirty="0">
                        <a:solidFill>
                          <a:srgbClr val="000000"/>
                        </a:solidFill>
                        <a:effectLst/>
                        <a:latin typeface="Calibri" panose="020F0502020204030204" pitchFamily="34" charset="0"/>
                      </a:endParaRPr>
                    </a:p>
                  </a:txBody>
                  <a:tcPr marL="9525" marR="9525" marT="9525" marB="0" anchor="b"/>
                </a:tc>
                <a:tc gridSpan="2">
                  <a:txBody>
                    <a:bodyPr/>
                    <a:lstStyle/>
                    <a:p>
                      <a:pPr algn="l" fontAlgn="b"/>
                      <a:r>
                        <a:rPr lang="en-US" sz="2800" u="none" strike="noStrike">
                          <a:effectLst/>
                        </a:rPr>
                        <a:t>(As on 31st March, 2017)</a:t>
                      </a:r>
                      <a:endParaRPr lang="en-US" sz="2800" b="0" i="0" u="none" strike="noStrike">
                        <a:solidFill>
                          <a:srgbClr val="000000"/>
                        </a:solidFill>
                        <a:effectLst/>
                        <a:latin typeface="Calibri" panose="020F0502020204030204" pitchFamily="34" charset="0"/>
                      </a:endParaRPr>
                    </a:p>
                  </a:txBody>
                  <a:tcPr marL="9525" marR="9525" marT="9525" marB="0" anchor="b"/>
                </a:tc>
                <a:tc hMerge="1">
                  <a:txBody>
                    <a:bodyPr/>
                    <a:lstStyle/>
                    <a:p>
                      <a:endParaRPr lang="en-US"/>
                    </a:p>
                  </a:txBody>
                  <a:tcPr/>
                </a:tc>
                <a:tc gridSpan="2">
                  <a:txBody>
                    <a:bodyPr/>
                    <a:lstStyle/>
                    <a:p>
                      <a:pPr algn="l" fontAlgn="b"/>
                      <a:r>
                        <a:rPr lang="en-US" sz="2800" u="none" strike="noStrike">
                          <a:effectLst/>
                        </a:rPr>
                        <a:t>(As on 31st March, 2018)</a:t>
                      </a:r>
                      <a:endParaRPr lang="en-US" sz="2800" b="0" i="0" u="none" strike="noStrike">
                        <a:solidFill>
                          <a:srgbClr val="000000"/>
                        </a:solidFill>
                        <a:effectLst/>
                        <a:latin typeface="Calibri" panose="020F0502020204030204" pitchFamily="34" charset="0"/>
                      </a:endParaRPr>
                    </a:p>
                  </a:txBody>
                  <a:tcPr marL="9525" marR="9525" marT="9525" marB="0" anchor="b"/>
                </a:tc>
                <a:tc hMerge="1">
                  <a:txBody>
                    <a:bodyPr/>
                    <a:lstStyle/>
                    <a:p>
                      <a:endParaRPr lang="en-US"/>
                    </a:p>
                  </a:txBody>
                  <a:tcPr/>
                </a:tc>
                <a:extLst>
                  <a:ext uri="{0D108BD9-81ED-4DB2-BD59-A6C34878D82A}">
                    <a16:rowId xmlns:a16="http://schemas.microsoft.com/office/drawing/2014/main" xmlns="" val="2595129712"/>
                  </a:ext>
                </a:extLst>
              </a:tr>
              <a:tr h="504553">
                <a:tc>
                  <a:txBody>
                    <a:bodyPr/>
                    <a:lstStyle/>
                    <a:p>
                      <a:pPr algn="l" fontAlgn="b"/>
                      <a:endParaRPr lang="en-US" sz="28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2800" u="none" strike="noStrike" dirty="0">
                          <a:effectLst/>
                        </a:rPr>
                        <a:t>Required</a:t>
                      </a:r>
                      <a:endParaRPr lang="en-US" sz="28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2800" u="none" strike="noStrike">
                          <a:effectLst/>
                        </a:rPr>
                        <a:t>Shortfall</a:t>
                      </a:r>
                      <a:endParaRPr lang="en-US" sz="2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2800" u="none" strike="noStrike" dirty="0">
                          <a:effectLst/>
                        </a:rPr>
                        <a:t>Required</a:t>
                      </a:r>
                      <a:endParaRPr lang="en-US" sz="28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2800" u="none" strike="noStrike">
                          <a:effectLst/>
                        </a:rPr>
                        <a:t>Shortfall</a:t>
                      </a:r>
                      <a:endParaRPr lang="en-US" sz="2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xmlns="" val="2316642224"/>
                  </a:ext>
                </a:extLst>
              </a:tr>
              <a:tr h="504553">
                <a:tc>
                  <a:txBody>
                    <a:bodyPr/>
                    <a:lstStyle/>
                    <a:p>
                      <a:pPr algn="ctr" fontAlgn="b"/>
                      <a:r>
                        <a:rPr lang="en-US" sz="2800" b="1" u="none" strike="noStrike" dirty="0">
                          <a:effectLst/>
                        </a:rPr>
                        <a:t>Arunachal Pradesh</a:t>
                      </a:r>
                      <a:endParaRPr lang="en-US" sz="28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800" u="none" strike="noStrike" dirty="0">
                          <a:effectLst/>
                        </a:rPr>
                        <a:t>143</a:t>
                      </a:r>
                      <a:endParaRPr lang="en-US" sz="2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800" u="none" strike="noStrike" dirty="0">
                          <a:solidFill>
                            <a:srgbClr val="FF0000"/>
                          </a:solidFill>
                          <a:effectLst/>
                        </a:rPr>
                        <a:t>21</a:t>
                      </a:r>
                      <a:endParaRPr lang="en-US" sz="2800" b="0" i="0" u="none" strike="noStrike" dirty="0">
                        <a:solidFill>
                          <a:srgbClr val="FF0000"/>
                        </a:solidFill>
                        <a:effectLst/>
                        <a:latin typeface="Calibri" panose="020F0502020204030204" pitchFamily="34" charset="0"/>
                      </a:endParaRPr>
                    </a:p>
                  </a:txBody>
                  <a:tcPr marL="9525" marR="9525" marT="9525" marB="0" anchor="b"/>
                </a:tc>
                <a:tc>
                  <a:txBody>
                    <a:bodyPr/>
                    <a:lstStyle/>
                    <a:p>
                      <a:pPr algn="ctr" fontAlgn="b"/>
                      <a:r>
                        <a:rPr lang="en-US" sz="2800" u="none" strike="noStrike">
                          <a:effectLst/>
                        </a:rPr>
                        <a:t>143</a:t>
                      </a:r>
                      <a:endParaRPr lang="en-US" sz="2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800" u="none" strike="noStrike" dirty="0">
                          <a:solidFill>
                            <a:srgbClr val="FF0000"/>
                          </a:solidFill>
                          <a:effectLst/>
                        </a:rPr>
                        <a:t>18</a:t>
                      </a:r>
                      <a:endParaRPr lang="en-US" sz="2800" b="0" i="0" u="none" strike="noStrike" dirty="0">
                        <a:solidFill>
                          <a:srgbClr val="FF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xmlns="" val="3790946900"/>
                  </a:ext>
                </a:extLst>
              </a:tr>
              <a:tr h="504553">
                <a:tc>
                  <a:txBody>
                    <a:bodyPr/>
                    <a:lstStyle/>
                    <a:p>
                      <a:pPr algn="ctr" fontAlgn="b"/>
                      <a:r>
                        <a:rPr lang="en-US" sz="2800" b="1" u="none" strike="noStrike" dirty="0">
                          <a:effectLst/>
                        </a:rPr>
                        <a:t>Assam</a:t>
                      </a:r>
                      <a:endParaRPr lang="en-US" sz="28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800" u="none" strike="noStrike" dirty="0">
                          <a:effectLst/>
                        </a:rPr>
                        <a:t>1014</a:t>
                      </a:r>
                      <a:endParaRPr lang="en-US" sz="2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800" u="none" strike="noStrike" dirty="0">
                          <a:effectLst/>
                        </a:rPr>
                        <a:t>*</a:t>
                      </a:r>
                      <a:endParaRPr lang="en-US" sz="2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800" u="none" strike="noStrike">
                          <a:effectLst/>
                        </a:rPr>
                        <a:t>946</a:t>
                      </a:r>
                      <a:endParaRPr lang="en-US" sz="2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800" u="none" strike="noStrike">
                          <a:effectLst/>
                        </a:rPr>
                        <a:t>*</a:t>
                      </a:r>
                      <a:endParaRPr lang="en-US" sz="2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xmlns="" val="2685481669"/>
                  </a:ext>
                </a:extLst>
              </a:tr>
              <a:tr h="504553">
                <a:tc>
                  <a:txBody>
                    <a:bodyPr/>
                    <a:lstStyle/>
                    <a:p>
                      <a:pPr algn="ctr" fontAlgn="b"/>
                      <a:r>
                        <a:rPr lang="en-US" sz="2800" b="1" u="none" strike="noStrike" dirty="0">
                          <a:effectLst/>
                        </a:rPr>
                        <a:t>Manipur</a:t>
                      </a:r>
                      <a:endParaRPr lang="en-US" sz="28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800" u="none" strike="noStrike">
                          <a:effectLst/>
                        </a:rPr>
                        <a:t>85</a:t>
                      </a:r>
                      <a:endParaRPr lang="en-US" sz="2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800" u="none" strike="noStrike" dirty="0">
                          <a:effectLst/>
                        </a:rPr>
                        <a:t>*</a:t>
                      </a:r>
                      <a:endParaRPr lang="en-US" sz="2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800" u="none" strike="noStrike">
                          <a:effectLst/>
                        </a:rPr>
                        <a:t>91</a:t>
                      </a:r>
                      <a:endParaRPr lang="en-US" sz="2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800" u="none" strike="noStrike">
                          <a:effectLst/>
                        </a:rPr>
                        <a:t>*</a:t>
                      </a:r>
                      <a:endParaRPr lang="en-US" sz="2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xmlns="" val="354634906"/>
                  </a:ext>
                </a:extLst>
              </a:tr>
              <a:tr h="504553">
                <a:tc>
                  <a:txBody>
                    <a:bodyPr/>
                    <a:lstStyle/>
                    <a:p>
                      <a:pPr algn="ctr" fontAlgn="b"/>
                      <a:r>
                        <a:rPr lang="en-US" sz="2800" b="1" u="none" strike="noStrike" dirty="0">
                          <a:effectLst/>
                        </a:rPr>
                        <a:t>Meghalaya </a:t>
                      </a:r>
                      <a:endParaRPr lang="en-US" sz="28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800" u="none" strike="noStrike">
                          <a:effectLst/>
                        </a:rPr>
                        <a:t>109</a:t>
                      </a:r>
                      <a:endParaRPr lang="en-US" sz="2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800" u="none" strike="noStrike" dirty="0">
                          <a:effectLst/>
                        </a:rPr>
                        <a:t>*</a:t>
                      </a:r>
                      <a:endParaRPr lang="en-US" sz="2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800" u="none" strike="noStrike" dirty="0">
                          <a:effectLst/>
                        </a:rPr>
                        <a:t>108</a:t>
                      </a:r>
                      <a:endParaRPr lang="en-US" sz="2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800" u="none" strike="noStrike">
                          <a:effectLst/>
                        </a:rPr>
                        <a:t>*</a:t>
                      </a:r>
                      <a:endParaRPr lang="en-US" sz="2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xmlns="" val="1620974493"/>
                  </a:ext>
                </a:extLst>
              </a:tr>
              <a:tr h="504553">
                <a:tc>
                  <a:txBody>
                    <a:bodyPr/>
                    <a:lstStyle/>
                    <a:p>
                      <a:pPr algn="ctr" fontAlgn="b"/>
                      <a:r>
                        <a:rPr lang="en-US" sz="2800" b="1" u="none" strike="noStrike" dirty="0">
                          <a:effectLst/>
                        </a:rPr>
                        <a:t>Mizoram </a:t>
                      </a:r>
                      <a:endParaRPr lang="en-US" sz="28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800" u="none" strike="noStrike">
                          <a:effectLst/>
                        </a:rPr>
                        <a:t>57</a:t>
                      </a:r>
                      <a:endParaRPr lang="en-US" sz="2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800" u="none" strike="noStrike" dirty="0">
                          <a:effectLst/>
                        </a:rPr>
                        <a:t>1</a:t>
                      </a:r>
                      <a:endParaRPr lang="en-US" sz="2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800" u="none" strike="noStrike" dirty="0">
                          <a:effectLst/>
                        </a:rPr>
                        <a:t>57</a:t>
                      </a:r>
                      <a:endParaRPr lang="en-US" sz="2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800" u="none" strike="noStrike">
                          <a:effectLst/>
                        </a:rPr>
                        <a:t>*</a:t>
                      </a:r>
                      <a:endParaRPr lang="en-US" sz="2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xmlns="" val="3995492939"/>
                  </a:ext>
                </a:extLst>
              </a:tr>
              <a:tr h="504553">
                <a:tc>
                  <a:txBody>
                    <a:bodyPr/>
                    <a:lstStyle/>
                    <a:p>
                      <a:pPr algn="ctr" fontAlgn="b"/>
                      <a:r>
                        <a:rPr lang="en-US" sz="2800" b="1" u="none" strike="noStrike" dirty="0">
                          <a:effectLst/>
                        </a:rPr>
                        <a:t>Nagaland</a:t>
                      </a:r>
                      <a:endParaRPr lang="en-US" sz="28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800" u="none" strike="noStrike">
                          <a:effectLst/>
                        </a:rPr>
                        <a:t>126</a:t>
                      </a:r>
                      <a:endParaRPr lang="en-US" sz="2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800" u="none" strike="noStrike" dirty="0">
                          <a:solidFill>
                            <a:srgbClr val="FF0000"/>
                          </a:solidFill>
                          <a:effectLst/>
                        </a:rPr>
                        <a:t>4</a:t>
                      </a:r>
                      <a:endParaRPr lang="en-US" sz="2800" b="0" i="0" u="none" strike="noStrike" dirty="0">
                        <a:solidFill>
                          <a:srgbClr val="FF0000"/>
                        </a:solidFill>
                        <a:effectLst/>
                        <a:latin typeface="Calibri" panose="020F0502020204030204" pitchFamily="34" charset="0"/>
                      </a:endParaRPr>
                    </a:p>
                  </a:txBody>
                  <a:tcPr marL="9525" marR="9525" marT="9525" marB="0" anchor="b"/>
                </a:tc>
                <a:tc>
                  <a:txBody>
                    <a:bodyPr/>
                    <a:lstStyle/>
                    <a:p>
                      <a:pPr algn="ctr" fontAlgn="b"/>
                      <a:r>
                        <a:rPr lang="en-US" sz="2800" u="none" strike="noStrike" dirty="0">
                          <a:effectLst/>
                        </a:rPr>
                        <a:t>126</a:t>
                      </a:r>
                      <a:endParaRPr lang="en-US" sz="2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800" u="none" strike="noStrike" dirty="0">
                          <a:solidFill>
                            <a:srgbClr val="FF0000"/>
                          </a:solidFill>
                          <a:effectLst/>
                        </a:rPr>
                        <a:t>8</a:t>
                      </a:r>
                      <a:endParaRPr lang="en-US" sz="2800" b="0" i="0" u="none" strike="noStrike" dirty="0">
                        <a:solidFill>
                          <a:srgbClr val="FF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xmlns="" val="1364026993"/>
                  </a:ext>
                </a:extLst>
              </a:tr>
              <a:tr h="504553">
                <a:tc>
                  <a:txBody>
                    <a:bodyPr/>
                    <a:lstStyle/>
                    <a:p>
                      <a:pPr algn="ctr" fontAlgn="b"/>
                      <a:r>
                        <a:rPr lang="en-US" sz="2800" b="1" u="none" strike="noStrike" dirty="0">
                          <a:effectLst/>
                        </a:rPr>
                        <a:t>Sikkim</a:t>
                      </a:r>
                      <a:endParaRPr lang="en-US" sz="28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800" u="none" strike="noStrike">
                          <a:effectLst/>
                        </a:rPr>
                        <a:t>24</a:t>
                      </a:r>
                      <a:endParaRPr lang="en-US" sz="2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800" u="none" strike="noStrike" dirty="0">
                          <a:effectLst/>
                        </a:rPr>
                        <a:t>*</a:t>
                      </a:r>
                      <a:endParaRPr lang="en-US" sz="2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800" u="none" strike="noStrike" dirty="0">
                          <a:effectLst/>
                        </a:rPr>
                        <a:t>24</a:t>
                      </a:r>
                      <a:endParaRPr lang="en-US" sz="2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800" u="none" strike="noStrike">
                          <a:effectLst/>
                        </a:rPr>
                        <a:t>0</a:t>
                      </a:r>
                      <a:endParaRPr lang="en-US" sz="2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xmlns="" val="929350013"/>
                  </a:ext>
                </a:extLst>
              </a:tr>
              <a:tr h="504553">
                <a:tc>
                  <a:txBody>
                    <a:bodyPr/>
                    <a:lstStyle/>
                    <a:p>
                      <a:pPr algn="ctr" fontAlgn="b"/>
                      <a:r>
                        <a:rPr lang="en-US" sz="2800" b="1" u="none" strike="noStrike" dirty="0">
                          <a:effectLst/>
                        </a:rPr>
                        <a:t>Tripura </a:t>
                      </a:r>
                      <a:endParaRPr lang="en-US" sz="28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800" u="none" strike="noStrike">
                          <a:effectLst/>
                        </a:rPr>
                        <a:t>93</a:t>
                      </a:r>
                      <a:endParaRPr lang="en-US" sz="2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800" u="none" strike="noStrike">
                          <a:effectLst/>
                        </a:rPr>
                        <a:t>*</a:t>
                      </a:r>
                      <a:endParaRPr lang="en-US" sz="2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800" u="none" strike="noStrike" dirty="0">
                          <a:effectLst/>
                        </a:rPr>
                        <a:t>108</a:t>
                      </a:r>
                      <a:endParaRPr lang="en-US" sz="2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800" u="none" strike="noStrike" dirty="0">
                          <a:effectLst/>
                        </a:rPr>
                        <a:t>*</a:t>
                      </a:r>
                      <a:endParaRPr lang="en-US" sz="2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xmlns="" val="3378315413"/>
                  </a:ext>
                </a:extLst>
              </a:tr>
              <a:tr h="504553">
                <a:tc>
                  <a:txBody>
                    <a:bodyPr/>
                    <a:lstStyle/>
                    <a:p>
                      <a:pPr algn="ctr" fontAlgn="b"/>
                      <a:r>
                        <a:rPr lang="en-US" sz="2800" b="1" u="none" strike="noStrike" dirty="0">
                          <a:effectLst/>
                        </a:rPr>
                        <a:t>West Bengal</a:t>
                      </a:r>
                      <a:endParaRPr lang="en-US" sz="28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800" u="none" strike="noStrike">
                          <a:effectLst/>
                        </a:rPr>
                        <a:t>914</a:t>
                      </a:r>
                      <a:endParaRPr lang="en-US" sz="2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800" u="none" strike="noStrike">
                          <a:effectLst/>
                        </a:rPr>
                        <a:t>*</a:t>
                      </a:r>
                      <a:endParaRPr lang="en-US" sz="2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800" u="none" strike="noStrike">
                          <a:effectLst/>
                        </a:rPr>
                        <a:t>913</a:t>
                      </a:r>
                      <a:endParaRPr lang="en-US" sz="2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800" u="none" strike="noStrike" dirty="0">
                          <a:effectLst/>
                        </a:rPr>
                        <a:t>*</a:t>
                      </a:r>
                      <a:endParaRPr lang="en-US" sz="2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xmlns="" val="439002085"/>
                  </a:ext>
                </a:extLst>
              </a:tr>
            </a:tbl>
          </a:graphicData>
        </a:graphic>
      </p:graphicFrame>
      <p:sp>
        <p:nvSpPr>
          <p:cNvPr id="4" name="TextBox 3">
            <a:extLst>
              <a:ext uri="{FF2B5EF4-FFF2-40B4-BE49-F238E27FC236}">
                <a16:creationId xmlns:a16="http://schemas.microsoft.com/office/drawing/2014/main" xmlns="" id="{FFD2FCD4-89C8-5343-8862-B105CCAE6B93}"/>
              </a:ext>
            </a:extLst>
          </p:cNvPr>
          <p:cNvSpPr txBox="1"/>
          <p:nvPr/>
        </p:nvSpPr>
        <p:spPr>
          <a:xfrm>
            <a:off x="10789920" y="660400"/>
            <a:ext cx="1239520" cy="365760"/>
          </a:xfrm>
          <a:prstGeom prst="rect">
            <a:avLst/>
          </a:prstGeom>
          <a:noFill/>
        </p:spPr>
        <p:txBody>
          <a:bodyPr wrap="square" rtlCol="0">
            <a:spAutoFit/>
          </a:bodyPr>
          <a:lstStyle/>
          <a:p>
            <a:r>
              <a:rPr lang="en-US" dirty="0"/>
              <a:t>RHS 2018</a:t>
            </a:r>
          </a:p>
        </p:txBody>
      </p:sp>
    </p:spTree>
    <p:extLst>
      <p:ext uri="{BB962C8B-B14F-4D97-AF65-F5344CB8AC3E}">
        <p14:creationId xmlns:p14="http://schemas.microsoft.com/office/powerpoint/2010/main" val="19645248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1135200"/>
          </a:xfrm>
          <a:prstGeom prst="rect">
            <a:avLst/>
          </a:prstGeom>
          <a:solidFill>
            <a:schemeClr val="accent2">
              <a:lumMod val="60000"/>
              <a:lumOff val="40000"/>
            </a:schemeClr>
          </a:solidFill>
          <a:ln w="28575">
            <a:noFill/>
          </a:ln>
        </p:spPr>
        <p:txBody>
          <a:bodyPr vert="horz" wrap="square" lIns="109728" tIns="54864" rIns="109728" bIns="54864" numCol="1" anchor="ctr" anchorCtr="0" compatLnSpc="1">
            <a:prstTxWarp prst="textNoShape">
              <a:avLst/>
            </a:prstTxWarp>
            <a:noAutofit/>
          </a:bodyPr>
          <a:lstStyle/>
          <a:p>
            <a:pPr algn="ctr" defTabSz="1097150" eaLnBrk="0" fontAlgn="base" hangingPunct="0">
              <a:spcBef>
                <a:spcPct val="0"/>
              </a:spcBef>
              <a:spcAft>
                <a:spcPct val="0"/>
              </a:spcAft>
            </a:pPr>
            <a:r>
              <a:rPr lang="en-US" sz="4400" b="1" dirty="0">
                <a:ea typeface="+mj-ea"/>
                <a:cs typeface="+mj-cs"/>
              </a:rPr>
              <a:t>Addressing the Infrastructure Gaps</a:t>
            </a:r>
          </a:p>
        </p:txBody>
      </p:sp>
      <p:sp>
        <p:nvSpPr>
          <p:cNvPr id="2" name="Rectangle 1"/>
          <p:cNvSpPr/>
          <p:nvPr/>
        </p:nvSpPr>
        <p:spPr>
          <a:xfrm>
            <a:off x="304800" y="1295401"/>
            <a:ext cx="11643360" cy="1200329"/>
          </a:xfrm>
          <a:prstGeom prst="rect">
            <a:avLst/>
          </a:prstGeom>
        </p:spPr>
        <p:txBody>
          <a:bodyPr wrap="square">
            <a:spAutoFit/>
          </a:bodyPr>
          <a:lstStyle/>
          <a:p>
            <a:pPr marL="0" lvl="1" algn="just"/>
            <a:endParaRPr lang="en-US" sz="2400" dirty="0"/>
          </a:p>
          <a:p>
            <a:pPr marL="742950" lvl="1" indent="-285750" algn="just" fontAlgn="base">
              <a:buFont typeface="Arial" panose="020B0604020202020204" pitchFamily="34" charset="0"/>
              <a:buChar char="•"/>
            </a:pPr>
            <a:endParaRPr lang="en-US" sz="2400" dirty="0"/>
          </a:p>
          <a:p>
            <a:pPr marL="800100" lvl="1" indent="-342900" algn="just"/>
            <a:endParaRPr lang="en-US" sz="2400" dirty="0"/>
          </a:p>
        </p:txBody>
      </p:sp>
      <p:sp>
        <p:nvSpPr>
          <p:cNvPr id="3" name="Slide Number Placeholder 2"/>
          <p:cNvSpPr>
            <a:spLocks noGrp="1"/>
          </p:cNvSpPr>
          <p:nvPr>
            <p:ph type="sldNum" sz="quarter" idx="12"/>
          </p:nvPr>
        </p:nvSpPr>
        <p:spPr/>
        <p:txBody>
          <a:bodyPr/>
          <a:lstStyle/>
          <a:p>
            <a:fld id="{CC8E4818-71BA-47A1-A25F-DA91E99AEC27}" type="slidenum">
              <a:rPr lang="en-IN" smtClean="0"/>
              <a:pPr/>
              <a:t>17</a:t>
            </a:fld>
            <a:endParaRPr lang="en-IN"/>
          </a:p>
        </p:txBody>
      </p:sp>
      <p:graphicFrame>
        <p:nvGraphicFramePr>
          <p:cNvPr id="5" name="Content Placeholder 3">
            <a:extLst>
              <a:ext uri="{FF2B5EF4-FFF2-40B4-BE49-F238E27FC236}">
                <a16:creationId xmlns:a16="http://schemas.microsoft.com/office/drawing/2014/main" xmlns="" id="{BC83D492-A465-4F47-8834-66B0CB9C68DB}"/>
              </a:ext>
            </a:extLst>
          </p:cNvPr>
          <p:cNvGraphicFramePr>
            <a:graphicFrameLocks/>
          </p:cNvGraphicFramePr>
          <p:nvPr>
            <p:extLst>
              <p:ext uri="{D42A27DB-BD31-4B8C-83A1-F6EECF244321}">
                <p14:modId xmlns:p14="http://schemas.microsoft.com/office/powerpoint/2010/main" val="2836856212"/>
              </p:ext>
            </p:extLst>
          </p:nvPr>
        </p:nvGraphicFramePr>
        <p:xfrm>
          <a:off x="0" y="1135200"/>
          <a:ext cx="12192000" cy="5722799"/>
        </p:xfrm>
        <a:graphic>
          <a:graphicData uri="http://schemas.openxmlformats.org/drawingml/2006/table">
            <a:tbl>
              <a:tblPr firstRow="1" bandRow="1">
                <a:tableStyleId>{93296810-A885-4BE3-A3E7-6D5BEEA58F35}</a:tableStyleId>
              </a:tblPr>
              <a:tblGrid>
                <a:gridCol w="3119097">
                  <a:extLst>
                    <a:ext uri="{9D8B030D-6E8A-4147-A177-3AD203B41FA5}">
                      <a16:colId xmlns:a16="http://schemas.microsoft.com/office/drawing/2014/main" xmlns="" val="3664275481"/>
                    </a:ext>
                  </a:extLst>
                </a:gridCol>
                <a:gridCol w="1662221">
                  <a:extLst>
                    <a:ext uri="{9D8B030D-6E8A-4147-A177-3AD203B41FA5}">
                      <a16:colId xmlns:a16="http://schemas.microsoft.com/office/drawing/2014/main" xmlns="" val="4027315163"/>
                    </a:ext>
                  </a:extLst>
                </a:gridCol>
                <a:gridCol w="1564214">
                  <a:extLst>
                    <a:ext uri="{9D8B030D-6E8A-4147-A177-3AD203B41FA5}">
                      <a16:colId xmlns:a16="http://schemas.microsoft.com/office/drawing/2014/main" xmlns="" val="3241216539"/>
                    </a:ext>
                  </a:extLst>
                </a:gridCol>
                <a:gridCol w="1315713">
                  <a:extLst>
                    <a:ext uri="{9D8B030D-6E8A-4147-A177-3AD203B41FA5}">
                      <a16:colId xmlns:a16="http://schemas.microsoft.com/office/drawing/2014/main" xmlns="" val="156614118"/>
                    </a:ext>
                  </a:extLst>
                </a:gridCol>
                <a:gridCol w="1607521">
                  <a:extLst>
                    <a:ext uri="{9D8B030D-6E8A-4147-A177-3AD203B41FA5}">
                      <a16:colId xmlns:a16="http://schemas.microsoft.com/office/drawing/2014/main" xmlns="" val="123364322"/>
                    </a:ext>
                  </a:extLst>
                </a:gridCol>
                <a:gridCol w="1607521">
                  <a:extLst>
                    <a:ext uri="{9D8B030D-6E8A-4147-A177-3AD203B41FA5}">
                      <a16:colId xmlns:a16="http://schemas.microsoft.com/office/drawing/2014/main" xmlns="" val="2532091770"/>
                    </a:ext>
                  </a:extLst>
                </a:gridCol>
                <a:gridCol w="1315713">
                  <a:extLst>
                    <a:ext uri="{9D8B030D-6E8A-4147-A177-3AD203B41FA5}">
                      <a16:colId xmlns:a16="http://schemas.microsoft.com/office/drawing/2014/main" xmlns="" val="1517913433"/>
                    </a:ext>
                  </a:extLst>
                </a:gridCol>
              </a:tblGrid>
              <a:tr h="501966">
                <a:tc rowSpan="2">
                  <a:txBody>
                    <a:bodyPr/>
                    <a:lstStyle/>
                    <a:p>
                      <a:pPr marL="0" indent="139700" algn="l" defTabSz="914400" rtl="0" eaLnBrk="1" latinLnBrk="0" hangingPunct="1">
                        <a:lnSpc>
                          <a:spcPct val="107000"/>
                        </a:lnSpc>
                        <a:spcAft>
                          <a:spcPts val="800"/>
                        </a:spcAft>
                      </a:pPr>
                      <a:r>
                        <a:rPr lang="en-IN" sz="3200" kern="1200" dirty="0">
                          <a:solidFill>
                            <a:schemeClr val="tx1"/>
                          </a:solidFill>
                          <a:effectLst/>
                        </a:rPr>
                        <a:t>State/UT</a:t>
                      </a:r>
                      <a:endParaRPr lang="en-IN" sz="3200" kern="1200" dirty="0">
                        <a:solidFill>
                          <a:schemeClr val="tx1"/>
                        </a:solidFill>
                        <a:effectLst/>
                        <a:latin typeface="Cambria" panose="02040503050406030204" pitchFamily="18" charset="0"/>
                        <a:ea typeface="Cambria" panose="02040503050406030204" pitchFamily="18" charset="0"/>
                        <a:cs typeface="+mn-cs"/>
                      </a:endParaRPr>
                    </a:p>
                  </a:txBody>
                  <a:tcPr marL="51671" marR="51671" marT="25835" marB="25835" anchor="ctr">
                    <a:solidFill>
                      <a:schemeClr val="accent1">
                        <a:lumMod val="20000"/>
                        <a:lumOff val="80000"/>
                      </a:schemeClr>
                    </a:solidFill>
                  </a:tcPr>
                </a:tc>
                <a:tc gridSpan="3">
                  <a:txBody>
                    <a:bodyPr/>
                    <a:lstStyle/>
                    <a:p>
                      <a:pPr marL="0" indent="139700" algn="ctr" defTabSz="914400" rtl="0" eaLnBrk="1" latinLnBrk="0" hangingPunct="1">
                        <a:lnSpc>
                          <a:spcPct val="107000"/>
                        </a:lnSpc>
                        <a:spcAft>
                          <a:spcPts val="800"/>
                        </a:spcAft>
                      </a:pPr>
                      <a:r>
                        <a:rPr lang="en-IN" sz="2400" kern="1200" dirty="0">
                          <a:solidFill>
                            <a:schemeClr val="tx1"/>
                          </a:solidFill>
                          <a:effectLst/>
                          <a:latin typeface="Cambria" panose="02040503050406030204" pitchFamily="18" charset="0"/>
                          <a:ea typeface="Cambria" panose="02040503050406030204" pitchFamily="18" charset="0"/>
                        </a:rPr>
                        <a:t>Number of SHCs</a:t>
                      </a:r>
                      <a:endParaRPr lang="en-IN" sz="2400" kern="1200" dirty="0">
                        <a:solidFill>
                          <a:schemeClr val="tx1"/>
                        </a:solidFill>
                        <a:effectLst/>
                        <a:latin typeface="Cambria" panose="02040503050406030204" pitchFamily="18" charset="0"/>
                        <a:ea typeface="Cambria" panose="02040503050406030204" pitchFamily="18" charset="0"/>
                        <a:cs typeface="+mn-cs"/>
                      </a:endParaRPr>
                    </a:p>
                  </a:txBody>
                  <a:tcPr marL="51671" marR="51671" marT="25835" marB="25835">
                    <a:solidFill>
                      <a:schemeClr val="accent2"/>
                    </a:solidFill>
                  </a:tcPr>
                </a:tc>
                <a:tc hMerge="1">
                  <a:txBody>
                    <a:bodyPr/>
                    <a:lstStyle/>
                    <a:p>
                      <a:endParaRPr lang="en-IN"/>
                    </a:p>
                  </a:txBody>
                  <a:tcPr/>
                </a:tc>
                <a:tc hMerge="1">
                  <a:txBody>
                    <a:bodyPr/>
                    <a:lstStyle/>
                    <a:p>
                      <a:endParaRPr lang="en-IN"/>
                    </a:p>
                  </a:txBody>
                  <a:tcPr/>
                </a:tc>
                <a:tc gridSpan="3">
                  <a:txBody>
                    <a:bodyPr/>
                    <a:lstStyle/>
                    <a:p>
                      <a:pPr marL="0" indent="139700" algn="ctr" defTabSz="914400" rtl="0" eaLnBrk="1" latinLnBrk="0" hangingPunct="1">
                        <a:lnSpc>
                          <a:spcPct val="107000"/>
                        </a:lnSpc>
                        <a:spcAft>
                          <a:spcPts val="800"/>
                        </a:spcAft>
                      </a:pPr>
                      <a:r>
                        <a:rPr lang="en-IN" sz="2400" kern="1200" dirty="0">
                          <a:solidFill>
                            <a:schemeClr val="tx1"/>
                          </a:solidFill>
                          <a:effectLst/>
                          <a:latin typeface="Cambria" panose="02040503050406030204" pitchFamily="18" charset="0"/>
                          <a:ea typeface="Cambria" panose="02040503050406030204" pitchFamily="18" charset="0"/>
                        </a:rPr>
                        <a:t>Number of PHCs</a:t>
                      </a:r>
                      <a:endParaRPr lang="en-IN" sz="2400" kern="1200" dirty="0">
                        <a:solidFill>
                          <a:schemeClr val="tx1"/>
                        </a:solidFill>
                        <a:effectLst/>
                        <a:latin typeface="Cambria" panose="02040503050406030204" pitchFamily="18" charset="0"/>
                        <a:ea typeface="Cambria" panose="02040503050406030204" pitchFamily="18" charset="0"/>
                        <a:cs typeface="+mn-cs"/>
                      </a:endParaRPr>
                    </a:p>
                  </a:txBody>
                  <a:tcPr marL="51671" marR="51671" marT="25835" marB="25835">
                    <a:solidFill>
                      <a:schemeClr val="accent1"/>
                    </a:solidFill>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xmlns="" val="458102196"/>
                  </a:ext>
                </a:extLst>
              </a:tr>
              <a:tr h="1218654">
                <a:tc vMerge="1">
                  <a:txBody>
                    <a:bodyPr/>
                    <a:lstStyle/>
                    <a:p>
                      <a:endParaRPr lang="en-IN"/>
                    </a:p>
                  </a:txBody>
                  <a:tcPr/>
                </a:tc>
                <a:tc>
                  <a:txBody>
                    <a:bodyPr/>
                    <a:lstStyle/>
                    <a:p>
                      <a:pPr marL="0" indent="139700" algn="ctr" defTabSz="914400" rtl="0" eaLnBrk="1" latinLnBrk="0" hangingPunct="1">
                        <a:lnSpc>
                          <a:spcPct val="107000"/>
                        </a:lnSpc>
                        <a:spcAft>
                          <a:spcPts val="800"/>
                        </a:spcAft>
                      </a:pPr>
                      <a:r>
                        <a:rPr lang="en-IN" sz="2000" b="1" kern="1200" dirty="0">
                          <a:effectLst/>
                          <a:latin typeface="Cambria" panose="02040503050406030204" pitchFamily="18" charset="0"/>
                          <a:ea typeface="Cambria" panose="02040503050406030204" pitchFamily="18" charset="0"/>
                        </a:rPr>
                        <a:t>Total Facilities</a:t>
                      </a:r>
                      <a:endParaRPr lang="en-IN" sz="2000" b="1" kern="1200" dirty="0">
                        <a:solidFill>
                          <a:schemeClr val="dk1"/>
                        </a:solidFill>
                        <a:effectLst/>
                        <a:latin typeface="Cambria" panose="02040503050406030204" pitchFamily="18" charset="0"/>
                        <a:ea typeface="Cambria" panose="02040503050406030204" pitchFamily="18" charset="0"/>
                        <a:cs typeface="+mn-cs"/>
                      </a:endParaRPr>
                    </a:p>
                  </a:txBody>
                  <a:tcPr marL="51671" marR="51671" marT="25835" marB="25835" anchor="ctr">
                    <a:solidFill>
                      <a:schemeClr val="accent2">
                        <a:lumMod val="20000"/>
                        <a:lumOff val="80000"/>
                      </a:schemeClr>
                    </a:solidFill>
                  </a:tcPr>
                </a:tc>
                <a:tc>
                  <a:txBody>
                    <a:bodyPr/>
                    <a:lstStyle/>
                    <a:p>
                      <a:pPr marL="0" indent="139700" algn="ctr" defTabSz="914400" rtl="0" eaLnBrk="1" latinLnBrk="0" hangingPunct="1">
                        <a:lnSpc>
                          <a:spcPct val="107000"/>
                        </a:lnSpc>
                        <a:spcAft>
                          <a:spcPts val="800"/>
                        </a:spcAft>
                      </a:pPr>
                      <a:r>
                        <a:rPr lang="en-US" sz="2000" b="1" kern="1200" dirty="0">
                          <a:effectLst/>
                          <a:latin typeface="Cambria" panose="02040503050406030204" pitchFamily="18" charset="0"/>
                          <a:ea typeface="Cambria" panose="02040503050406030204" pitchFamily="18" charset="0"/>
                        </a:rPr>
                        <a:t>% Without</a:t>
                      </a:r>
                      <a:r>
                        <a:rPr lang="en-US" sz="2000" b="1" kern="1200" baseline="0" dirty="0">
                          <a:effectLst/>
                          <a:latin typeface="Cambria" panose="02040503050406030204" pitchFamily="18" charset="0"/>
                          <a:ea typeface="Cambria" panose="02040503050406030204" pitchFamily="18" charset="0"/>
                        </a:rPr>
                        <a:t> Water supply</a:t>
                      </a:r>
                      <a:endParaRPr lang="en-IN" sz="2000" b="1" kern="1200" dirty="0">
                        <a:solidFill>
                          <a:schemeClr val="dk1"/>
                        </a:solidFill>
                        <a:effectLst/>
                        <a:latin typeface="Cambria" panose="02040503050406030204" pitchFamily="18" charset="0"/>
                        <a:ea typeface="Cambria" panose="02040503050406030204" pitchFamily="18" charset="0"/>
                        <a:cs typeface="+mn-cs"/>
                      </a:endParaRPr>
                    </a:p>
                  </a:txBody>
                  <a:tcPr marL="51671" marR="51671" marT="25835" marB="25835" anchor="ctr">
                    <a:solidFill>
                      <a:schemeClr val="accent2">
                        <a:lumMod val="20000"/>
                        <a:lumOff val="80000"/>
                      </a:schemeClr>
                    </a:solidFill>
                  </a:tcPr>
                </a:tc>
                <a:tc>
                  <a:txBody>
                    <a:bodyPr/>
                    <a:lstStyle/>
                    <a:p>
                      <a:pPr marL="0" indent="139700" algn="ctr" defTabSz="914400" rtl="0" eaLnBrk="1" latinLnBrk="0" hangingPunct="1">
                        <a:lnSpc>
                          <a:spcPct val="107000"/>
                        </a:lnSpc>
                        <a:spcAft>
                          <a:spcPts val="800"/>
                        </a:spcAft>
                      </a:pPr>
                      <a:r>
                        <a:rPr lang="en-IN" sz="2000" b="1" kern="1200" dirty="0">
                          <a:effectLst/>
                          <a:latin typeface="Cambria" panose="02040503050406030204" pitchFamily="18" charset="0"/>
                          <a:ea typeface="Cambria" panose="02040503050406030204" pitchFamily="18" charset="0"/>
                        </a:rPr>
                        <a:t>% Without electricity</a:t>
                      </a:r>
                      <a:endParaRPr lang="en-IN" sz="2000" b="1" kern="1200" dirty="0">
                        <a:solidFill>
                          <a:schemeClr val="dk1"/>
                        </a:solidFill>
                        <a:effectLst/>
                        <a:latin typeface="Cambria" panose="02040503050406030204" pitchFamily="18" charset="0"/>
                        <a:ea typeface="Cambria" panose="02040503050406030204" pitchFamily="18" charset="0"/>
                        <a:cs typeface="+mn-cs"/>
                      </a:endParaRPr>
                    </a:p>
                  </a:txBody>
                  <a:tcPr marL="51671" marR="51671" marT="25835" marB="25835" anchor="ctr">
                    <a:solidFill>
                      <a:schemeClr val="accent2">
                        <a:lumMod val="20000"/>
                        <a:lumOff val="80000"/>
                      </a:schemeClr>
                    </a:solidFill>
                  </a:tcPr>
                </a:tc>
                <a:tc>
                  <a:txBody>
                    <a:bodyPr/>
                    <a:lstStyle/>
                    <a:p>
                      <a:pPr marL="0" indent="139700" algn="ctr" defTabSz="914400" rtl="0" eaLnBrk="1" latinLnBrk="0" hangingPunct="1">
                        <a:lnSpc>
                          <a:spcPct val="107000"/>
                        </a:lnSpc>
                        <a:spcAft>
                          <a:spcPts val="800"/>
                        </a:spcAft>
                      </a:pPr>
                      <a:r>
                        <a:rPr lang="en-IN" sz="2000" b="1" kern="1200" dirty="0">
                          <a:effectLst/>
                          <a:latin typeface="Cambria" panose="02040503050406030204" pitchFamily="18" charset="0"/>
                          <a:ea typeface="Cambria" panose="02040503050406030204" pitchFamily="18" charset="0"/>
                        </a:rPr>
                        <a:t>Total Facilities</a:t>
                      </a:r>
                      <a:endParaRPr lang="en-IN" sz="2000" b="1" kern="1200" dirty="0">
                        <a:solidFill>
                          <a:schemeClr val="dk1"/>
                        </a:solidFill>
                        <a:effectLst/>
                        <a:latin typeface="Cambria" panose="02040503050406030204" pitchFamily="18" charset="0"/>
                        <a:ea typeface="Cambria" panose="02040503050406030204" pitchFamily="18" charset="0"/>
                        <a:cs typeface="+mn-cs"/>
                      </a:endParaRPr>
                    </a:p>
                  </a:txBody>
                  <a:tcPr marL="51671" marR="51671" marT="25835" marB="25835" anchor="ctr">
                    <a:solidFill>
                      <a:schemeClr val="accent1">
                        <a:lumMod val="20000"/>
                        <a:lumOff val="80000"/>
                      </a:schemeClr>
                    </a:solidFill>
                  </a:tcPr>
                </a:tc>
                <a:tc>
                  <a:txBody>
                    <a:bodyPr/>
                    <a:lstStyle/>
                    <a:p>
                      <a:pPr marL="0" indent="139700" algn="ctr" defTabSz="914400" rtl="0" eaLnBrk="1" latinLnBrk="0" hangingPunct="1">
                        <a:lnSpc>
                          <a:spcPct val="107000"/>
                        </a:lnSpc>
                        <a:spcAft>
                          <a:spcPts val="800"/>
                        </a:spcAft>
                      </a:pPr>
                      <a:r>
                        <a:rPr lang="en-IN" sz="2000" b="1" kern="1200" dirty="0">
                          <a:effectLst/>
                          <a:latin typeface="Cambria" panose="02040503050406030204" pitchFamily="18" charset="0"/>
                          <a:ea typeface="Cambria" panose="02040503050406030204" pitchFamily="18" charset="0"/>
                        </a:rPr>
                        <a:t>% Without Water supply</a:t>
                      </a:r>
                      <a:endParaRPr lang="en-IN" sz="2000" b="1" kern="1200" dirty="0">
                        <a:solidFill>
                          <a:schemeClr val="dk1"/>
                        </a:solidFill>
                        <a:effectLst/>
                        <a:latin typeface="Cambria" panose="02040503050406030204" pitchFamily="18" charset="0"/>
                        <a:ea typeface="Cambria" panose="02040503050406030204" pitchFamily="18" charset="0"/>
                        <a:cs typeface="+mn-cs"/>
                      </a:endParaRPr>
                    </a:p>
                  </a:txBody>
                  <a:tcPr marL="51671" marR="51671" marT="25835" marB="25835" anchor="ctr">
                    <a:solidFill>
                      <a:schemeClr val="accent1">
                        <a:lumMod val="20000"/>
                        <a:lumOff val="80000"/>
                      </a:schemeClr>
                    </a:solidFill>
                  </a:tcPr>
                </a:tc>
                <a:tc>
                  <a:txBody>
                    <a:bodyPr/>
                    <a:lstStyle/>
                    <a:p>
                      <a:pPr marL="0" indent="139700" algn="ctr" defTabSz="914400" rtl="0" eaLnBrk="1" latinLnBrk="0" hangingPunct="1">
                        <a:lnSpc>
                          <a:spcPct val="107000"/>
                        </a:lnSpc>
                        <a:spcAft>
                          <a:spcPts val="800"/>
                        </a:spcAft>
                      </a:pPr>
                      <a:r>
                        <a:rPr lang="en-IN" sz="2000" b="1" kern="1200" dirty="0">
                          <a:effectLst/>
                          <a:latin typeface="Cambria" panose="02040503050406030204" pitchFamily="18" charset="0"/>
                          <a:ea typeface="Cambria" panose="02040503050406030204" pitchFamily="18" charset="0"/>
                        </a:rPr>
                        <a:t>% Without electricity</a:t>
                      </a:r>
                      <a:endParaRPr lang="en-IN" sz="2000" b="1" kern="1200" dirty="0">
                        <a:solidFill>
                          <a:schemeClr val="dk1"/>
                        </a:solidFill>
                        <a:effectLst/>
                        <a:latin typeface="Cambria" panose="02040503050406030204" pitchFamily="18" charset="0"/>
                        <a:ea typeface="Cambria" panose="02040503050406030204" pitchFamily="18" charset="0"/>
                        <a:cs typeface="+mn-cs"/>
                      </a:endParaRPr>
                    </a:p>
                  </a:txBody>
                  <a:tcPr marL="51671" marR="51671" marT="25835" marB="25835" anchor="ctr">
                    <a:solidFill>
                      <a:schemeClr val="accent1">
                        <a:lumMod val="20000"/>
                        <a:lumOff val="80000"/>
                      </a:schemeClr>
                    </a:solidFill>
                  </a:tcPr>
                </a:tc>
                <a:extLst>
                  <a:ext uri="{0D108BD9-81ED-4DB2-BD59-A6C34878D82A}">
                    <a16:rowId xmlns:a16="http://schemas.microsoft.com/office/drawing/2014/main" xmlns="" val="1012442914"/>
                  </a:ext>
                </a:extLst>
              </a:tr>
              <a:tr h="428760">
                <a:tc>
                  <a:txBody>
                    <a:bodyPr/>
                    <a:lstStyle/>
                    <a:p>
                      <a:pPr marL="0" indent="139700" algn="ctr" defTabSz="914400" rtl="0" eaLnBrk="1" latinLnBrk="0" hangingPunct="1">
                        <a:lnSpc>
                          <a:spcPct val="107000"/>
                        </a:lnSpc>
                        <a:spcAft>
                          <a:spcPts val="800"/>
                        </a:spcAft>
                      </a:pPr>
                      <a:r>
                        <a:rPr lang="en-IN" sz="2000" b="1" kern="1200" dirty="0">
                          <a:effectLst/>
                          <a:latin typeface="Arial" panose="020B0604020202020204" pitchFamily="34" charset="0"/>
                          <a:cs typeface="Arial" panose="020B0604020202020204" pitchFamily="34" charset="0"/>
                        </a:rPr>
                        <a:t>Arunachal Pradesh</a:t>
                      </a:r>
                      <a:endParaRPr lang="en-IN" sz="2000" b="1"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marL="51671" marR="51671" marT="25835" marB="25835" anchor="ctr">
                    <a:solidFill>
                      <a:schemeClr val="accent1">
                        <a:lumMod val="20000"/>
                        <a:lumOff val="80000"/>
                      </a:schemeClr>
                    </a:solidFill>
                  </a:tcPr>
                </a:tc>
                <a:tc>
                  <a:txBody>
                    <a:bodyPr/>
                    <a:lstStyle/>
                    <a:p>
                      <a:pPr marL="0" indent="139700" algn="ctr" defTabSz="914400" rtl="0" eaLnBrk="1" latinLnBrk="0" hangingPunct="1">
                        <a:lnSpc>
                          <a:spcPct val="107000"/>
                        </a:lnSpc>
                        <a:spcAft>
                          <a:spcPts val="800"/>
                        </a:spcAft>
                      </a:pPr>
                      <a:r>
                        <a:rPr lang="en-IN" sz="2000" b="1" kern="1200" dirty="0">
                          <a:effectLst/>
                          <a:latin typeface="Arial" panose="020B0604020202020204" pitchFamily="34" charset="0"/>
                          <a:cs typeface="Arial" panose="020B0604020202020204" pitchFamily="34" charset="0"/>
                        </a:rPr>
                        <a:t>312</a:t>
                      </a:r>
                      <a:endParaRPr lang="en-IN" sz="2000" b="1"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marL="51671" marR="51671" marT="25835" marB="25835" anchor="ctr">
                    <a:solidFill>
                      <a:schemeClr val="accent2">
                        <a:lumMod val="20000"/>
                        <a:lumOff val="80000"/>
                      </a:schemeClr>
                    </a:solidFill>
                  </a:tcPr>
                </a:tc>
                <a:tc>
                  <a:txBody>
                    <a:bodyPr/>
                    <a:lstStyle/>
                    <a:p>
                      <a:pPr marL="0" indent="139700" algn="ctr" defTabSz="914400" rtl="0" eaLnBrk="1" latinLnBrk="0" hangingPunct="1">
                        <a:lnSpc>
                          <a:spcPct val="107000"/>
                        </a:lnSpc>
                        <a:spcAft>
                          <a:spcPts val="800"/>
                        </a:spcAft>
                      </a:pPr>
                      <a:r>
                        <a:rPr lang="en-IN" sz="2000" b="1" kern="1200" dirty="0">
                          <a:solidFill>
                            <a:schemeClr val="accent6"/>
                          </a:solidFill>
                          <a:effectLst/>
                          <a:latin typeface="Arial" panose="020B0604020202020204" pitchFamily="34" charset="0"/>
                          <a:cs typeface="Arial" panose="020B0604020202020204" pitchFamily="34" charset="0"/>
                        </a:rPr>
                        <a:t>42.9</a:t>
                      </a:r>
                      <a:endParaRPr lang="en-IN" sz="2000" b="1" kern="1200" dirty="0">
                        <a:solidFill>
                          <a:schemeClr val="accent6"/>
                        </a:solidFill>
                        <a:effectLst/>
                        <a:latin typeface="Arial" panose="020B0604020202020204" pitchFamily="34" charset="0"/>
                        <a:ea typeface="Cambria" panose="02040503050406030204" pitchFamily="18" charset="0"/>
                        <a:cs typeface="Arial" panose="020B0604020202020204" pitchFamily="34" charset="0"/>
                      </a:endParaRPr>
                    </a:p>
                  </a:txBody>
                  <a:tcPr marL="51671" marR="51671" marT="25835" marB="25835" anchor="ctr">
                    <a:solidFill>
                      <a:schemeClr val="accent2">
                        <a:lumMod val="20000"/>
                        <a:lumOff val="80000"/>
                      </a:schemeClr>
                    </a:solidFill>
                  </a:tcPr>
                </a:tc>
                <a:tc>
                  <a:txBody>
                    <a:bodyPr/>
                    <a:lstStyle/>
                    <a:p>
                      <a:pPr marL="0" indent="139700" algn="ctr" defTabSz="914400" rtl="0" eaLnBrk="1" latinLnBrk="0" hangingPunct="1">
                        <a:lnSpc>
                          <a:spcPct val="107000"/>
                        </a:lnSpc>
                        <a:spcAft>
                          <a:spcPts val="800"/>
                        </a:spcAft>
                      </a:pPr>
                      <a:r>
                        <a:rPr lang="en-IN" sz="2000" b="1" kern="1200" dirty="0">
                          <a:solidFill>
                            <a:schemeClr val="accent6"/>
                          </a:solidFill>
                          <a:effectLst/>
                          <a:latin typeface="Arial" panose="020B0604020202020204" pitchFamily="34" charset="0"/>
                          <a:cs typeface="Arial" panose="020B0604020202020204" pitchFamily="34" charset="0"/>
                        </a:rPr>
                        <a:t>46.2</a:t>
                      </a:r>
                      <a:endParaRPr lang="en-IN" sz="2000" b="1" kern="1200" dirty="0">
                        <a:solidFill>
                          <a:schemeClr val="accent6"/>
                        </a:solidFill>
                        <a:effectLst/>
                        <a:latin typeface="Arial" panose="020B0604020202020204" pitchFamily="34" charset="0"/>
                        <a:ea typeface="Cambria" panose="02040503050406030204" pitchFamily="18" charset="0"/>
                        <a:cs typeface="Arial" panose="020B0604020202020204" pitchFamily="34" charset="0"/>
                      </a:endParaRPr>
                    </a:p>
                  </a:txBody>
                  <a:tcPr marL="51671" marR="51671" marT="25835" marB="25835" anchor="ctr">
                    <a:solidFill>
                      <a:schemeClr val="accent2">
                        <a:lumMod val="20000"/>
                        <a:lumOff val="80000"/>
                      </a:schemeClr>
                    </a:solidFill>
                  </a:tcPr>
                </a:tc>
                <a:tc>
                  <a:txBody>
                    <a:bodyPr/>
                    <a:lstStyle/>
                    <a:p>
                      <a:pPr marL="0" indent="139700" algn="ctr" defTabSz="914400" rtl="0" eaLnBrk="1" latinLnBrk="0" hangingPunct="1">
                        <a:lnSpc>
                          <a:spcPct val="107000"/>
                        </a:lnSpc>
                        <a:spcAft>
                          <a:spcPts val="800"/>
                        </a:spcAft>
                      </a:pPr>
                      <a:r>
                        <a:rPr lang="en-IN" sz="2000" b="1" kern="1200" dirty="0">
                          <a:effectLst/>
                          <a:latin typeface="Arial" panose="020B0604020202020204" pitchFamily="34" charset="0"/>
                          <a:cs typeface="Arial" panose="020B0604020202020204" pitchFamily="34" charset="0"/>
                        </a:rPr>
                        <a:t>143</a:t>
                      </a:r>
                      <a:endParaRPr lang="en-IN" sz="2000" b="1"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marL="51671" marR="51671" marT="25835" marB="25835" anchor="ctr">
                    <a:solidFill>
                      <a:schemeClr val="accent1">
                        <a:lumMod val="20000"/>
                        <a:lumOff val="80000"/>
                      </a:schemeClr>
                    </a:solidFill>
                  </a:tcPr>
                </a:tc>
                <a:tc>
                  <a:txBody>
                    <a:bodyPr/>
                    <a:lstStyle/>
                    <a:p>
                      <a:pPr marL="0" indent="139700" algn="ctr" defTabSz="914400" rtl="0" eaLnBrk="1" fontAlgn="ctr" latinLnBrk="0" hangingPunct="1">
                        <a:lnSpc>
                          <a:spcPct val="107000"/>
                        </a:lnSpc>
                        <a:spcAft>
                          <a:spcPts val="800"/>
                        </a:spcAft>
                      </a:pPr>
                      <a:r>
                        <a:rPr lang="en-IN" sz="2000" kern="1200">
                          <a:solidFill>
                            <a:schemeClr val="dk1"/>
                          </a:solidFill>
                          <a:effectLst/>
                          <a:latin typeface="Arial" panose="020B0604020202020204" pitchFamily="34" charset="0"/>
                          <a:ea typeface="+mn-ea"/>
                          <a:cs typeface="Arial" panose="020B0604020202020204" pitchFamily="34" charset="0"/>
                        </a:rPr>
                        <a:t>16.8</a:t>
                      </a:r>
                    </a:p>
                  </a:txBody>
                  <a:tcPr marL="7144" marR="7144" marT="7144" marB="0" anchor="ctr">
                    <a:solidFill>
                      <a:schemeClr val="accent1">
                        <a:lumMod val="20000"/>
                        <a:lumOff val="80000"/>
                      </a:schemeClr>
                    </a:solidFill>
                  </a:tcPr>
                </a:tc>
                <a:tc>
                  <a:txBody>
                    <a:bodyPr/>
                    <a:lstStyle/>
                    <a:p>
                      <a:pPr marL="0" indent="139700" algn="ctr" defTabSz="914400" rtl="0" eaLnBrk="1" fontAlgn="b" latinLnBrk="0" hangingPunct="1">
                        <a:lnSpc>
                          <a:spcPct val="107000"/>
                        </a:lnSpc>
                        <a:spcAft>
                          <a:spcPts val="800"/>
                        </a:spcAft>
                      </a:pPr>
                      <a:r>
                        <a:rPr lang="en-IN" sz="2000" b="1" kern="1200" dirty="0">
                          <a:solidFill>
                            <a:schemeClr val="dk1"/>
                          </a:solidFill>
                          <a:effectLst/>
                          <a:latin typeface="Arial" panose="020B0604020202020204" pitchFamily="34" charset="0"/>
                          <a:ea typeface="+mn-ea"/>
                          <a:cs typeface="Arial" panose="020B0604020202020204" pitchFamily="34" charset="0"/>
                        </a:rPr>
                        <a:t>10.5</a:t>
                      </a:r>
                    </a:p>
                  </a:txBody>
                  <a:tcPr marL="7144" marR="7144" marT="7144" marB="0" anchor="b">
                    <a:solidFill>
                      <a:schemeClr val="accent1">
                        <a:lumMod val="20000"/>
                        <a:lumOff val="80000"/>
                      </a:schemeClr>
                    </a:solidFill>
                  </a:tcPr>
                </a:tc>
                <a:extLst>
                  <a:ext uri="{0D108BD9-81ED-4DB2-BD59-A6C34878D82A}">
                    <a16:rowId xmlns:a16="http://schemas.microsoft.com/office/drawing/2014/main" xmlns="" val="381921491"/>
                  </a:ext>
                </a:extLst>
              </a:tr>
              <a:tr h="428760">
                <a:tc>
                  <a:txBody>
                    <a:bodyPr/>
                    <a:lstStyle/>
                    <a:p>
                      <a:pPr marL="0" indent="139700" algn="ctr" defTabSz="914400" rtl="0" eaLnBrk="1" latinLnBrk="0" hangingPunct="1">
                        <a:lnSpc>
                          <a:spcPct val="107000"/>
                        </a:lnSpc>
                        <a:spcAft>
                          <a:spcPts val="800"/>
                        </a:spcAft>
                      </a:pPr>
                      <a:r>
                        <a:rPr lang="en-IN" sz="2000" b="1" kern="1200" dirty="0">
                          <a:effectLst/>
                          <a:latin typeface="Arial" panose="020B0604020202020204" pitchFamily="34" charset="0"/>
                          <a:cs typeface="Arial" panose="020B0604020202020204" pitchFamily="34" charset="0"/>
                        </a:rPr>
                        <a:t>Assam</a:t>
                      </a:r>
                      <a:endParaRPr lang="en-IN" sz="2000" b="1"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marL="51671" marR="51671" marT="25835" marB="25835" anchor="ctr">
                    <a:solidFill>
                      <a:schemeClr val="accent1">
                        <a:lumMod val="20000"/>
                        <a:lumOff val="80000"/>
                      </a:schemeClr>
                    </a:solidFill>
                  </a:tcPr>
                </a:tc>
                <a:tc>
                  <a:txBody>
                    <a:bodyPr/>
                    <a:lstStyle/>
                    <a:p>
                      <a:pPr marL="0" indent="139700" algn="ctr" defTabSz="914400" rtl="0" eaLnBrk="1" latinLnBrk="0" hangingPunct="1">
                        <a:lnSpc>
                          <a:spcPct val="107000"/>
                        </a:lnSpc>
                        <a:spcAft>
                          <a:spcPts val="800"/>
                        </a:spcAft>
                      </a:pPr>
                      <a:r>
                        <a:rPr lang="en-IN" sz="2000" b="1" kern="1200">
                          <a:effectLst/>
                          <a:latin typeface="Arial" panose="020B0604020202020204" pitchFamily="34" charset="0"/>
                          <a:cs typeface="Arial" panose="020B0604020202020204" pitchFamily="34" charset="0"/>
                        </a:rPr>
                        <a:t>4644</a:t>
                      </a:r>
                      <a:endParaRPr lang="en-IN" sz="2000" b="1" kern="120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marL="51671" marR="51671" marT="25835" marB="25835" anchor="ctr">
                    <a:solidFill>
                      <a:schemeClr val="accent2">
                        <a:lumMod val="20000"/>
                        <a:lumOff val="80000"/>
                      </a:schemeClr>
                    </a:solidFill>
                  </a:tcPr>
                </a:tc>
                <a:tc>
                  <a:txBody>
                    <a:bodyPr/>
                    <a:lstStyle/>
                    <a:p>
                      <a:pPr marL="0" indent="139700" algn="ctr" defTabSz="914400" rtl="0" eaLnBrk="1" latinLnBrk="0" hangingPunct="1">
                        <a:lnSpc>
                          <a:spcPct val="107000"/>
                        </a:lnSpc>
                        <a:spcAft>
                          <a:spcPts val="800"/>
                        </a:spcAft>
                      </a:pPr>
                      <a:r>
                        <a:rPr lang="en-IN" sz="2000" kern="1200" dirty="0">
                          <a:effectLst/>
                          <a:latin typeface="Arial" panose="020B0604020202020204" pitchFamily="34" charset="0"/>
                          <a:cs typeface="Arial" panose="020B0604020202020204" pitchFamily="34" charset="0"/>
                        </a:rPr>
                        <a:t>11.8</a:t>
                      </a:r>
                      <a:endParaRPr lang="en-IN" sz="2000"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marL="51671" marR="51671" marT="25835" marB="25835" anchor="ctr">
                    <a:solidFill>
                      <a:schemeClr val="accent2">
                        <a:lumMod val="20000"/>
                        <a:lumOff val="80000"/>
                      </a:schemeClr>
                    </a:solidFill>
                  </a:tcPr>
                </a:tc>
                <a:tc>
                  <a:txBody>
                    <a:bodyPr/>
                    <a:lstStyle/>
                    <a:p>
                      <a:pPr marL="0" indent="139700" algn="ctr" defTabSz="914400" rtl="0" eaLnBrk="1" latinLnBrk="0" hangingPunct="1">
                        <a:lnSpc>
                          <a:spcPct val="107000"/>
                        </a:lnSpc>
                        <a:spcAft>
                          <a:spcPts val="800"/>
                        </a:spcAft>
                      </a:pPr>
                      <a:r>
                        <a:rPr lang="en-IN" sz="2000" b="1" kern="1200" dirty="0">
                          <a:solidFill>
                            <a:schemeClr val="accent6"/>
                          </a:solidFill>
                          <a:effectLst/>
                          <a:latin typeface="Arial" panose="020B0604020202020204" pitchFamily="34" charset="0"/>
                          <a:cs typeface="Arial" panose="020B0604020202020204" pitchFamily="34" charset="0"/>
                        </a:rPr>
                        <a:t>56.8</a:t>
                      </a:r>
                      <a:endParaRPr lang="en-IN" sz="2000" b="1" kern="1200" dirty="0">
                        <a:solidFill>
                          <a:schemeClr val="accent6"/>
                        </a:solidFill>
                        <a:effectLst/>
                        <a:latin typeface="Arial" panose="020B0604020202020204" pitchFamily="34" charset="0"/>
                        <a:ea typeface="Cambria" panose="02040503050406030204" pitchFamily="18" charset="0"/>
                        <a:cs typeface="Arial" panose="020B0604020202020204" pitchFamily="34" charset="0"/>
                      </a:endParaRPr>
                    </a:p>
                  </a:txBody>
                  <a:tcPr marL="51671" marR="51671" marT="25835" marB="25835" anchor="ctr">
                    <a:solidFill>
                      <a:schemeClr val="accent2">
                        <a:lumMod val="20000"/>
                        <a:lumOff val="80000"/>
                      </a:schemeClr>
                    </a:solidFill>
                  </a:tcPr>
                </a:tc>
                <a:tc>
                  <a:txBody>
                    <a:bodyPr/>
                    <a:lstStyle/>
                    <a:p>
                      <a:pPr marL="0" indent="139700" algn="ctr" defTabSz="914400" rtl="0" eaLnBrk="1" latinLnBrk="0" hangingPunct="1">
                        <a:lnSpc>
                          <a:spcPct val="107000"/>
                        </a:lnSpc>
                        <a:spcAft>
                          <a:spcPts val="800"/>
                        </a:spcAft>
                      </a:pPr>
                      <a:r>
                        <a:rPr lang="en-IN" sz="2000" b="1" kern="1200" dirty="0">
                          <a:effectLst/>
                          <a:latin typeface="Arial" panose="020B0604020202020204" pitchFamily="34" charset="0"/>
                          <a:cs typeface="Arial" panose="020B0604020202020204" pitchFamily="34" charset="0"/>
                        </a:rPr>
                        <a:t>946</a:t>
                      </a:r>
                      <a:endParaRPr lang="en-IN" sz="2000" b="1"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marL="51671" marR="51671" marT="25835" marB="25835" anchor="ctr">
                    <a:solidFill>
                      <a:schemeClr val="accent1">
                        <a:lumMod val="20000"/>
                        <a:lumOff val="80000"/>
                      </a:schemeClr>
                    </a:solidFill>
                  </a:tcPr>
                </a:tc>
                <a:tc>
                  <a:txBody>
                    <a:bodyPr/>
                    <a:lstStyle/>
                    <a:p>
                      <a:pPr marL="0" indent="139700" algn="ctr" defTabSz="914400" rtl="0" eaLnBrk="1" fontAlgn="ctr" latinLnBrk="0" hangingPunct="1">
                        <a:lnSpc>
                          <a:spcPct val="107000"/>
                        </a:lnSpc>
                        <a:spcAft>
                          <a:spcPts val="800"/>
                        </a:spcAft>
                      </a:pPr>
                      <a:r>
                        <a:rPr lang="en-IN" sz="2000" kern="1200" dirty="0">
                          <a:solidFill>
                            <a:schemeClr val="dk1"/>
                          </a:solidFill>
                          <a:effectLst/>
                          <a:latin typeface="Arial" panose="020B0604020202020204" pitchFamily="34" charset="0"/>
                          <a:ea typeface="+mn-ea"/>
                          <a:cs typeface="Arial" panose="020B0604020202020204" pitchFamily="34" charset="0"/>
                        </a:rPr>
                        <a:t>2.2</a:t>
                      </a:r>
                    </a:p>
                  </a:txBody>
                  <a:tcPr marL="7144" marR="7144" marT="7144" marB="0" anchor="ctr">
                    <a:solidFill>
                      <a:schemeClr val="accent1">
                        <a:lumMod val="20000"/>
                        <a:lumOff val="80000"/>
                      </a:schemeClr>
                    </a:solidFill>
                  </a:tcPr>
                </a:tc>
                <a:tc>
                  <a:txBody>
                    <a:bodyPr/>
                    <a:lstStyle/>
                    <a:p>
                      <a:pPr marL="0" indent="139700" algn="ctr" defTabSz="914400" rtl="0" eaLnBrk="1" fontAlgn="b" latinLnBrk="0" hangingPunct="1">
                        <a:lnSpc>
                          <a:spcPct val="107000"/>
                        </a:lnSpc>
                        <a:spcAft>
                          <a:spcPts val="800"/>
                        </a:spcAft>
                      </a:pPr>
                      <a:r>
                        <a:rPr lang="en-IN" sz="2000" b="1" kern="1200" dirty="0">
                          <a:solidFill>
                            <a:schemeClr val="dk1"/>
                          </a:solidFill>
                          <a:effectLst/>
                          <a:latin typeface="Arial" panose="020B0604020202020204" pitchFamily="34" charset="0"/>
                          <a:ea typeface="+mn-ea"/>
                          <a:cs typeface="Arial" panose="020B0604020202020204" pitchFamily="34" charset="0"/>
                        </a:rPr>
                        <a:t>1.5</a:t>
                      </a:r>
                    </a:p>
                  </a:txBody>
                  <a:tcPr marL="7144" marR="7144" marT="7144" marB="0" anchor="b">
                    <a:solidFill>
                      <a:schemeClr val="accent1">
                        <a:lumMod val="20000"/>
                        <a:lumOff val="80000"/>
                      </a:schemeClr>
                    </a:solidFill>
                  </a:tcPr>
                </a:tc>
                <a:extLst>
                  <a:ext uri="{0D108BD9-81ED-4DB2-BD59-A6C34878D82A}">
                    <a16:rowId xmlns:a16="http://schemas.microsoft.com/office/drawing/2014/main" xmlns="" val="1123439898"/>
                  </a:ext>
                </a:extLst>
              </a:tr>
              <a:tr h="449237">
                <a:tc>
                  <a:txBody>
                    <a:bodyPr/>
                    <a:lstStyle/>
                    <a:p>
                      <a:pPr marL="0" indent="139700" algn="ctr" defTabSz="914400" rtl="0" eaLnBrk="1" latinLnBrk="0" hangingPunct="1">
                        <a:lnSpc>
                          <a:spcPct val="107000"/>
                        </a:lnSpc>
                        <a:spcAft>
                          <a:spcPts val="800"/>
                        </a:spcAft>
                      </a:pPr>
                      <a:r>
                        <a:rPr lang="en-IN" sz="2000" b="1" kern="1200" dirty="0">
                          <a:effectLst/>
                          <a:latin typeface="Arial" panose="020B0604020202020204" pitchFamily="34" charset="0"/>
                          <a:cs typeface="Arial" panose="020B0604020202020204" pitchFamily="34" charset="0"/>
                        </a:rPr>
                        <a:t>Manipur</a:t>
                      </a:r>
                      <a:endParaRPr lang="en-IN" sz="2000" b="1"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34290" marB="34290" anchor="ctr">
                    <a:solidFill>
                      <a:schemeClr val="accent1">
                        <a:lumMod val="20000"/>
                        <a:lumOff val="80000"/>
                      </a:schemeClr>
                    </a:solidFill>
                  </a:tcPr>
                </a:tc>
                <a:tc>
                  <a:txBody>
                    <a:bodyPr/>
                    <a:lstStyle/>
                    <a:p>
                      <a:pPr marL="0" indent="139700" algn="ctr" defTabSz="914400" rtl="0" eaLnBrk="1" latinLnBrk="0" hangingPunct="1">
                        <a:lnSpc>
                          <a:spcPct val="107000"/>
                        </a:lnSpc>
                        <a:spcAft>
                          <a:spcPts val="800"/>
                        </a:spcAft>
                      </a:pPr>
                      <a:r>
                        <a:rPr lang="en-IN" sz="2000" b="1" kern="1200" dirty="0">
                          <a:effectLst/>
                          <a:latin typeface="Arial" panose="020B0604020202020204" pitchFamily="34" charset="0"/>
                          <a:cs typeface="Arial" panose="020B0604020202020204" pitchFamily="34" charset="0"/>
                        </a:rPr>
                        <a:t>429</a:t>
                      </a:r>
                      <a:endParaRPr lang="en-IN" sz="2000" b="1"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34290" marB="34290" anchor="ctr">
                    <a:solidFill>
                      <a:schemeClr val="accent2">
                        <a:lumMod val="20000"/>
                        <a:lumOff val="80000"/>
                      </a:schemeClr>
                    </a:solidFill>
                  </a:tcPr>
                </a:tc>
                <a:tc>
                  <a:txBody>
                    <a:bodyPr/>
                    <a:lstStyle/>
                    <a:p>
                      <a:pPr marL="0" indent="139700" algn="ctr" defTabSz="914400" rtl="0" eaLnBrk="1" latinLnBrk="0" hangingPunct="1">
                        <a:lnSpc>
                          <a:spcPct val="107000"/>
                        </a:lnSpc>
                        <a:spcAft>
                          <a:spcPts val="800"/>
                        </a:spcAft>
                      </a:pPr>
                      <a:r>
                        <a:rPr lang="en-IN" sz="2000" b="1" kern="1200" dirty="0">
                          <a:solidFill>
                            <a:schemeClr val="accent6"/>
                          </a:solidFill>
                          <a:effectLst/>
                          <a:latin typeface="Arial" panose="020B0604020202020204" pitchFamily="34" charset="0"/>
                          <a:cs typeface="Arial" panose="020B0604020202020204" pitchFamily="34" charset="0"/>
                        </a:rPr>
                        <a:t>79.7</a:t>
                      </a:r>
                      <a:endParaRPr lang="en-IN" sz="2000" b="1" kern="1200" dirty="0">
                        <a:solidFill>
                          <a:schemeClr val="accent6"/>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34290" marB="34290" anchor="ctr">
                    <a:solidFill>
                      <a:schemeClr val="accent2">
                        <a:lumMod val="20000"/>
                        <a:lumOff val="80000"/>
                      </a:schemeClr>
                    </a:solidFill>
                  </a:tcPr>
                </a:tc>
                <a:tc>
                  <a:txBody>
                    <a:bodyPr/>
                    <a:lstStyle/>
                    <a:p>
                      <a:pPr marL="0" indent="139700" algn="ctr" defTabSz="914400" rtl="0" eaLnBrk="1" latinLnBrk="0" hangingPunct="1">
                        <a:lnSpc>
                          <a:spcPct val="107000"/>
                        </a:lnSpc>
                        <a:spcAft>
                          <a:spcPts val="800"/>
                        </a:spcAft>
                      </a:pPr>
                      <a:r>
                        <a:rPr lang="en-IN" sz="2000" b="1" kern="1200" dirty="0">
                          <a:solidFill>
                            <a:schemeClr val="accent6"/>
                          </a:solidFill>
                          <a:effectLst/>
                          <a:latin typeface="Arial" panose="020B0604020202020204" pitchFamily="34" charset="0"/>
                          <a:cs typeface="Arial" panose="020B0604020202020204" pitchFamily="34" charset="0"/>
                        </a:rPr>
                        <a:t>46.2</a:t>
                      </a:r>
                      <a:endParaRPr lang="en-IN" sz="2000" b="1" kern="1200" dirty="0">
                        <a:solidFill>
                          <a:schemeClr val="accent6"/>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34290" marB="34290" anchor="ctr">
                    <a:solidFill>
                      <a:schemeClr val="accent2">
                        <a:lumMod val="20000"/>
                        <a:lumOff val="80000"/>
                      </a:schemeClr>
                    </a:solidFill>
                  </a:tcPr>
                </a:tc>
                <a:tc>
                  <a:txBody>
                    <a:bodyPr/>
                    <a:lstStyle/>
                    <a:p>
                      <a:pPr marL="0" indent="139700" algn="ctr" defTabSz="914400" rtl="0" eaLnBrk="1" latinLnBrk="0" hangingPunct="1">
                        <a:lnSpc>
                          <a:spcPct val="107000"/>
                        </a:lnSpc>
                        <a:spcAft>
                          <a:spcPts val="800"/>
                        </a:spcAft>
                      </a:pPr>
                      <a:r>
                        <a:rPr lang="en-IN" sz="2000" b="1" kern="1200" dirty="0">
                          <a:effectLst/>
                          <a:latin typeface="Arial" panose="020B0604020202020204" pitchFamily="34" charset="0"/>
                          <a:cs typeface="Arial" panose="020B0604020202020204" pitchFamily="34" charset="0"/>
                        </a:rPr>
                        <a:t>91</a:t>
                      </a:r>
                      <a:endParaRPr lang="en-IN" sz="2000" b="1"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34290" marB="34290" anchor="ctr">
                    <a:solidFill>
                      <a:schemeClr val="accent1">
                        <a:lumMod val="20000"/>
                        <a:lumOff val="80000"/>
                      </a:schemeClr>
                    </a:solidFill>
                  </a:tcPr>
                </a:tc>
                <a:tc>
                  <a:txBody>
                    <a:bodyPr/>
                    <a:lstStyle/>
                    <a:p>
                      <a:pPr marL="0" indent="139700" algn="ctr" defTabSz="914400" rtl="0" eaLnBrk="1" fontAlgn="ctr" latinLnBrk="0" hangingPunct="1">
                        <a:lnSpc>
                          <a:spcPct val="107000"/>
                        </a:lnSpc>
                        <a:spcAft>
                          <a:spcPts val="800"/>
                        </a:spcAft>
                      </a:pPr>
                      <a:r>
                        <a:rPr lang="en-IN" sz="2000" b="1" kern="1200" dirty="0">
                          <a:solidFill>
                            <a:schemeClr val="accent6"/>
                          </a:solidFill>
                          <a:effectLst/>
                          <a:latin typeface="Arial" panose="020B0604020202020204" pitchFamily="34" charset="0"/>
                          <a:ea typeface="+mn-ea"/>
                          <a:cs typeface="Arial" panose="020B0604020202020204" pitchFamily="34" charset="0"/>
                        </a:rPr>
                        <a:t>42.9</a:t>
                      </a:r>
                    </a:p>
                  </a:txBody>
                  <a:tcPr marL="7144" marR="7144" marT="7144" marB="0" anchor="ctr">
                    <a:solidFill>
                      <a:schemeClr val="accent1">
                        <a:lumMod val="20000"/>
                        <a:lumOff val="80000"/>
                      </a:schemeClr>
                    </a:solidFill>
                  </a:tcPr>
                </a:tc>
                <a:tc>
                  <a:txBody>
                    <a:bodyPr/>
                    <a:lstStyle/>
                    <a:p>
                      <a:pPr marL="0" indent="139700" algn="ctr" defTabSz="914400" rtl="0" eaLnBrk="1" fontAlgn="b" latinLnBrk="0" hangingPunct="1">
                        <a:lnSpc>
                          <a:spcPct val="107000"/>
                        </a:lnSpc>
                        <a:spcAft>
                          <a:spcPts val="800"/>
                        </a:spcAft>
                      </a:pPr>
                      <a:r>
                        <a:rPr lang="en-IN" sz="2000" b="1" kern="1200" dirty="0">
                          <a:solidFill>
                            <a:schemeClr val="dk1"/>
                          </a:solidFill>
                          <a:effectLst/>
                          <a:latin typeface="Arial" panose="020B0604020202020204" pitchFamily="34" charset="0"/>
                          <a:ea typeface="+mn-ea"/>
                          <a:cs typeface="Arial" panose="020B0604020202020204" pitchFamily="34" charset="0"/>
                        </a:rPr>
                        <a:t>12.1</a:t>
                      </a:r>
                    </a:p>
                  </a:txBody>
                  <a:tcPr marL="7144" marR="7144" marT="7144" marB="0" anchor="b">
                    <a:solidFill>
                      <a:schemeClr val="accent1">
                        <a:lumMod val="20000"/>
                        <a:lumOff val="80000"/>
                      </a:schemeClr>
                    </a:solidFill>
                  </a:tcPr>
                </a:tc>
                <a:extLst>
                  <a:ext uri="{0D108BD9-81ED-4DB2-BD59-A6C34878D82A}">
                    <a16:rowId xmlns:a16="http://schemas.microsoft.com/office/drawing/2014/main" xmlns="" val="3037132836"/>
                  </a:ext>
                </a:extLst>
              </a:tr>
              <a:tr h="449237">
                <a:tc>
                  <a:txBody>
                    <a:bodyPr/>
                    <a:lstStyle/>
                    <a:p>
                      <a:pPr marL="0" indent="139700" algn="ctr" defTabSz="914400" rtl="0" eaLnBrk="1" latinLnBrk="0" hangingPunct="1">
                        <a:lnSpc>
                          <a:spcPct val="107000"/>
                        </a:lnSpc>
                        <a:spcAft>
                          <a:spcPts val="800"/>
                        </a:spcAft>
                      </a:pPr>
                      <a:r>
                        <a:rPr lang="en-IN" sz="2000" b="1" kern="1200" dirty="0">
                          <a:effectLst/>
                          <a:latin typeface="Arial" panose="020B0604020202020204" pitchFamily="34" charset="0"/>
                          <a:cs typeface="Arial" panose="020B0604020202020204" pitchFamily="34" charset="0"/>
                        </a:rPr>
                        <a:t>Meghalaya</a:t>
                      </a:r>
                      <a:endParaRPr lang="en-IN" sz="2000" b="1"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34290" marB="34290" anchor="ctr">
                    <a:solidFill>
                      <a:schemeClr val="accent1">
                        <a:lumMod val="20000"/>
                        <a:lumOff val="80000"/>
                      </a:schemeClr>
                    </a:solidFill>
                  </a:tcPr>
                </a:tc>
                <a:tc>
                  <a:txBody>
                    <a:bodyPr/>
                    <a:lstStyle/>
                    <a:p>
                      <a:pPr marL="0" indent="139700" algn="ctr" defTabSz="914400" rtl="0" eaLnBrk="1" latinLnBrk="0" hangingPunct="1">
                        <a:lnSpc>
                          <a:spcPct val="107000"/>
                        </a:lnSpc>
                        <a:spcAft>
                          <a:spcPts val="800"/>
                        </a:spcAft>
                      </a:pPr>
                      <a:r>
                        <a:rPr lang="en-IN" sz="2000" b="1" kern="1200" dirty="0">
                          <a:effectLst/>
                          <a:latin typeface="Arial" panose="020B0604020202020204" pitchFamily="34" charset="0"/>
                          <a:cs typeface="Arial" panose="020B0604020202020204" pitchFamily="34" charset="0"/>
                        </a:rPr>
                        <a:t>443</a:t>
                      </a:r>
                      <a:endParaRPr lang="en-IN" sz="2000" b="1"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34290" marB="34290" anchor="ctr">
                    <a:solidFill>
                      <a:schemeClr val="accent2">
                        <a:lumMod val="20000"/>
                        <a:lumOff val="80000"/>
                      </a:schemeClr>
                    </a:solidFill>
                  </a:tcPr>
                </a:tc>
                <a:tc>
                  <a:txBody>
                    <a:bodyPr/>
                    <a:lstStyle/>
                    <a:p>
                      <a:pPr marL="0" indent="139700" algn="ctr" defTabSz="914400" rtl="0" eaLnBrk="1" latinLnBrk="0" hangingPunct="1">
                        <a:lnSpc>
                          <a:spcPct val="107000"/>
                        </a:lnSpc>
                        <a:spcAft>
                          <a:spcPts val="800"/>
                        </a:spcAft>
                      </a:pPr>
                      <a:r>
                        <a:rPr lang="en-IN" sz="2000" b="1" kern="1200" dirty="0">
                          <a:solidFill>
                            <a:schemeClr val="accent6"/>
                          </a:solidFill>
                          <a:effectLst/>
                          <a:latin typeface="Arial" panose="020B0604020202020204" pitchFamily="34" charset="0"/>
                          <a:cs typeface="Arial" panose="020B0604020202020204" pitchFamily="34" charset="0"/>
                        </a:rPr>
                        <a:t>59.8</a:t>
                      </a:r>
                      <a:endParaRPr lang="en-IN" sz="2000" b="1" kern="1200" dirty="0">
                        <a:solidFill>
                          <a:schemeClr val="accent6"/>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34290" marB="34290" anchor="ctr">
                    <a:solidFill>
                      <a:schemeClr val="accent2">
                        <a:lumMod val="20000"/>
                        <a:lumOff val="80000"/>
                      </a:schemeClr>
                    </a:solidFill>
                  </a:tcPr>
                </a:tc>
                <a:tc>
                  <a:txBody>
                    <a:bodyPr/>
                    <a:lstStyle/>
                    <a:p>
                      <a:pPr marL="0" indent="139700" algn="ctr" defTabSz="914400" rtl="0" eaLnBrk="1" latinLnBrk="0" hangingPunct="1">
                        <a:lnSpc>
                          <a:spcPct val="107000"/>
                        </a:lnSpc>
                        <a:spcAft>
                          <a:spcPts val="800"/>
                        </a:spcAft>
                      </a:pPr>
                      <a:r>
                        <a:rPr lang="en-IN" sz="2000" b="1" kern="1200" dirty="0">
                          <a:solidFill>
                            <a:schemeClr val="accent6"/>
                          </a:solidFill>
                          <a:effectLst/>
                          <a:latin typeface="Arial" panose="020B0604020202020204" pitchFamily="34" charset="0"/>
                          <a:cs typeface="Arial" panose="020B0604020202020204" pitchFamily="34" charset="0"/>
                        </a:rPr>
                        <a:t>36.8</a:t>
                      </a:r>
                      <a:endParaRPr lang="en-IN" sz="2000" b="1" kern="1200" dirty="0">
                        <a:solidFill>
                          <a:schemeClr val="accent6"/>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34290" marB="34290" anchor="ctr">
                    <a:solidFill>
                      <a:schemeClr val="accent2">
                        <a:lumMod val="20000"/>
                        <a:lumOff val="80000"/>
                      </a:schemeClr>
                    </a:solidFill>
                  </a:tcPr>
                </a:tc>
                <a:tc>
                  <a:txBody>
                    <a:bodyPr/>
                    <a:lstStyle/>
                    <a:p>
                      <a:pPr marL="0" indent="139700" algn="ctr" defTabSz="914400" rtl="0" eaLnBrk="1" latinLnBrk="0" hangingPunct="1">
                        <a:lnSpc>
                          <a:spcPct val="107000"/>
                        </a:lnSpc>
                        <a:spcAft>
                          <a:spcPts val="800"/>
                        </a:spcAft>
                      </a:pPr>
                      <a:r>
                        <a:rPr lang="en-IN" sz="2000" b="1" kern="1200" dirty="0">
                          <a:effectLst/>
                          <a:latin typeface="Arial" panose="020B0604020202020204" pitchFamily="34" charset="0"/>
                          <a:cs typeface="Arial" panose="020B0604020202020204" pitchFamily="34" charset="0"/>
                        </a:rPr>
                        <a:t>108</a:t>
                      </a:r>
                      <a:endParaRPr lang="en-IN" sz="2000" b="1"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34290" marB="34290" anchor="ctr">
                    <a:solidFill>
                      <a:schemeClr val="accent1">
                        <a:lumMod val="20000"/>
                        <a:lumOff val="80000"/>
                      </a:schemeClr>
                    </a:solidFill>
                  </a:tcPr>
                </a:tc>
                <a:tc>
                  <a:txBody>
                    <a:bodyPr/>
                    <a:lstStyle/>
                    <a:p>
                      <a:pPr marL="0" indent="139700" algn="ctr" defTabSz="914400" rtl="0" eaLnBrk="1" fontAlgn="ctr" latinLnBrk="0" hangingPunct="1">
                        <a:lnSpc>
                          <a:spcPct val="107000"/>
                        </a:lnSpc>
                        <a:spcAft>
                          <a:spcPts val="800"/>
                        </a:spcAft>
                      </a:pPr>
                      <a:r>
                        <a:rPr lang="en-IN" sz="2000" kern="1200" dirty="0">
                          <a:solidFill>
                            <a:schemeClr val="dk1"/>
                          </a:solidFill>
                          <a:effectLst/>
                          <a:latin typeface="Arial" panose="020B0604020202020204" pitchFamily="34" charset="0"/>
                          <a:ea typeface="+mn-ea"/>
                          <a:cs typeface="Arial" panose="020B0604020202020204" pitchFamily="34" charset="0"/>
                        </a:rPr>
                        <a:t>13.9</a:t>
                      </a:r>
                    </a:p>
                  </a:txBody>
                  <a:tcPr marL="7144" marR="7144" marT="7144" marB="0" anchor="ctr">
                    <a:solidFill>
                      <a:schemeClr val="accent1">
                        <a:lumMod val="20000"/>
                        <a:lumOff val="80000"/>
                      </a:schemeClr>
                    </a:solidFill>
                  </a:tcPr>
                </a:tc>
                <a:tc>
                  <a:txBody>
                    <a:bodyPr/>
                    <a:lstStyle/>
                    <a:p>
                      <a:pPr marL="0" indent="139700" algn="ctr" defTabSz="914400" rtl="0" eaLnBrk="1" fontAlgn="b" latinLnBrk="0" hangingPunct="1">
                        <a:lnSpc>
                          <a:spcPct val="107000"/>
                        </a:lnSpc>
                        <a:spcAft>
                          <a:spcPts val="800"/>
                        </a:spcAft>
                      </a:pPr>
                      <a:r>
                        <a:rPr lang="en-IN" sz="2000" b="1" kern="1200">
                          <a:solidFill>
                            <a:schemeClr val="dk1"/>
                          </a:solidFill>
                          <a:effectLst/>
                          <a:latin typeface="Arial" panose="020B0604020202020204" pitchFamily="34" charset="0"/>
                          <a:ea typeface="+mn-ea"/>
                          <a:cs typeface="Arial" panose="020B0604020202020204" pitchFamily="34" charset="0"/>
                        </a:rPr>
                        <a:t>0.0</a:t>
                      </a:r>
                    </a:p>
                  </a:txBody>
                  <a:tcPr marL="7144" marR="7144" marT="7144" marB="0" anchor="b">
                    <a:solidFill>
                      <a:schemeClr val="accent1">
                        <a:lumMod val="20000"/>
                        <a:lumOff val="80000"/>
                      </a:schemeClr>
                    </a:solidFill>
                  </a:tcPr>
                </a:tc>
                <a:extLst>
                  <a:ext uri="{0D108BD9-81ED-4DB2-BD59-A6C34878D82A}">
                    <a16:rowId xmlns:a16="http://schemas.microsoft.com/office/drawing/2014/main" xmlns="" val="2448759983"/>
                  </a:ext>
                </a:extLst>
              </a:tr>
              <a:tr h="449237">
                <a:tc>
                  <a:txBody>
                    <a:bodyPr/>
                    <a:lstStyle/>
                    <a:p>
                      <a:pPr marL="0" indent="139700" algn="ctr" defTabSz="914400" rtl="0" eaLnBrk="1" latinLnBrk="0" hangingPunct="1">
                        <a:lnSpc>
                          <a:spcPct val="107000"/>
                        </a:lnSpc>
                        <a:spcAft>
                          <a:spcPts val="800"/>
                        </a:spcAft>
                      </a:pPr>
                      <a:r>
                        <a:rPr lang="en-IN" sz="2000" b="1" kern="1200" dirty="0">
                          <a:effectLst/>
                          <a:latin typeface="Arial" panose="020B0604020202020204" pitchFamily="34" charset="0"/>
                          <a:cs typeface="Arial" panose="020B0604020202020204" pitchFamily="34" charset="0"/>
                        </a:rPr>
                        <a:t>Mizoram</a:t>
                      </a:r>
                      <a:endParaRPr lang="en-IN" sz="2000" b="1"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34290" marB="34290" anchor="ctr">
                    <a:solidFill>
                      <a:schemeClr val="accent1">
                        <a:lumMod val="20000"/>
                        <a:lumOff val="80000"/>
                      </a:schemeClr>
                    </a:solidFill>
                  </a:tcPr>
                </a:tc>
                <a:tc>
                  <a:txBody>
                    <a:bodyPr/>
                    <a:lstStyle/>
                    <a:p>
                      <a:pPr marL="0" indent="139700" algn="ctr" defTabSz="914400" rtl="0" eaLnBrk="1" latinLnBrk="0" hangingPunct="1">
                        <a:lnSpc>
                          <a:spcPct val="107000"/>
                        </a:lnSpc>
                        <a:spcAft>
                          <a:spcPts val="800"/>
                        </a:spcAft>
                      </a:pPr>
                      <a:r>
                        <a:rPr lang="en-IN" sz="2000" b="1" kern="1200" dirty="0">
                          <a:effectLst/>
                          <a:latin typeface="Arial" panose="020B0604020202020204" pitchFamily="34" charset="0"/>
                          <a:cs typeface="Arial" panose="020B0604020202020204" pitchFamily="34" charset="0"/>
                        </a:rPr>
                        <a:t>370</a:t>
                      </a:r>
                      <a:endParaRPr lang="en-IN" sz="2000" b="1"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34290" marB="34290" anchor="ctr">
                    <a:solidFill>
                      <a:schemeClr val="accent2">
                        <a:lumMod val="20000"/>
                        <a:lumOff val="80000"/>
                      </a:schemeClr>
                    </a:solidFill>
                  </a:tcPr>
                </a:tc>
                <a:tc>
                  <a:txBody>
                    <a:bodyPr/>
                    <a:lstStyle/>
                    <a:p>
                      <a:pPr marL="0" indent="139700" algn="ctr" defTabSz="914400" rtl="0" eaLnBrk="1" latinLnBrk="0" hangingPunct="1">
                        <a:lnSpc>
                          <a:spcPct val="107000"/>
                        </a:lnSpc>
                        <a:spcAft>
                          <a:spcPts val="800"/>
                        </a:spcAft>
                      </a:pPr>
                      <a:r>
                        <a:rPr lang="en-IN" sz="2000" b="1" kern="1200" dirty="0">
                          <a:solidFill>
                            <a:schemeClr val="accent6"/>
                          </a:solidFill>
                          <a:effectLst/>
                          <a:latin typeface="Arial" panose="020B0604020202020204" pitchFamily="34" charset="0"/>
                          <a:cs typeface="Arial" panose="020B0604020202020204" pitchFamily="34" charset="0"/>
                        </a:rPr>
                        <a:t>62.2</a:t>
                      </a:r>
                      <a:endParaRPr lang="en-IN" sz="2000" b="1" kern="1200" dirty="0">
                        <a:solidFill>
                          <a:schemeClr val="accent6"/>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34290" marB="34290" anchor="ctr">
                    <a:solidFill>
                      <a:schemeClr val="accent2">
                        <a:lumMod val="20000"/>
                        <a:lumOff val="80000"/>
                      </a:schemeClr>
                    </a:solidFill>
                  </a:tcPr>
                </a:tc>
                <a:tc>
                  <a:txBody>
                    <a:bodyPr/>
                    <a:lstStyle/>
                    <a:p>
                      <a:pPr marL="0" indent="139700" algn="ctr" defTabSz="914400" rtl="0" eaLnBrk="1" latinLnBrk="0" hangingPunct="1">
                        <a:lnSpc>
                          <a:spcPct val="107000"/>
                        </a:lnSpc>
                        <a:spcAft>
                          <a:spcPts val="800"/>
                        </a:spcAft>
                      </a:pPr>
                      <a:r>
                        <a:rPr lang="en-IN" sz="2000" kern="1200" dirty="0">
                          <a:effectLst/>
                          <a:latin typeface="Arial" panose="020B0604020202020204" pitchFamily="34" charset="0"/>
                          <a:cs typeface="Arial" panose="020B0604020202020204" pitchFamily="34" charset="0"/>
                        </a:rPr>
                        <a:t>0</a:t>
                      </a:r>
                      <a:endParaRPr lang="en-IN" sz="2000"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34290" marB="34290" anchor="ctr">
                    <a:solidFill>
                      <a:schemeClr val="accent2">
                        <a:lumMod val="20000"/>
                        <a:lumOff val="80000"/>
                      </a:schemeClr>
                    </a:solidFill>
                  </a:tcPr>
                </a:tc>
                <a:tc>
                  <a:txBody>
                    <a:bodyPr/>
                    <a:lstStyle/>
                    <a:p>
                      <a:pPr marL="0" indent="139700" algn="ctr" defTabSz="914400" rtl="0" eaLnBrk="1" latinLnBrk="0" hangingPunct="1">
                        <a:lnSpc>
                          <a:spcPct val="107000"/>
                        </a:lnSpc>
                        <a:spcAft>
                          <a:spcPts val="800"/>
                        </a:spcAft>
                      </a:pPr>
                      <a:r>
                        <a:rPr lang="en-IN" sz="2000" b="1" kern="1200" dirty="0">
                          <a:effectLst/>
                          <a:latin typeface="Arial" panose="020B0604020202020204" pitchFamily="34" charset="0"/>
                          <a:cs typeface="Arial" panose="020B0604020202020204" pitchFamily="34" charset="0"/>
                        </a:rPr>
                        <a:t>57</a:t>
                      </a:r>
                      <a:endParaRPr lang="en-IN" sz="2000" b="1"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34290" marB="34290" anchor="ctr">
                    <a:solidFill>
                      <a:schemeClr val="accent1">
                        <a:lumMod val="20000"/>
                        <a:lumOff val="80000"/>
                      </a:schemeClr>
                    </a:solidFill>
                  </a:tcPr>
                </a:tc>
                <a:tc>
                  <a:txBody>
                    <a:bodyPr/>
                    <a:lstStyle/>
                    <a:p>
                      <a:pPr marL="0" indent="139700" algn="ctr" defTabSz="914400" rtl="0" eaLnBrk="1" fontAlgn="ctr" latinLnBrk="0" hangingPunct="1">
                        <a:lnSpc>
                          <a:spcPct val="107000"/>
                        </a:lnSpc>
                        <a:spcAft>
                          <a:spcPts val="800"/>
                        </a:spcAft>
                      </a:pPr>
                      <a:r>
                        <a:rPr lang="en-IN" sz="2000" kern="1200" dirty="0">
                          <a:solidFill>
                            <a:schemeClr val="dk1"/>
                          </a:solidFill>
                          <a:effectLst/>
                          <a:latin typeface="Arial" panose="020B0604020202020204" pitchFamily="34" charset="0"/>
                          <a:ea typeface="+mn-ea"/>
                          <a:cs typeface="Arial" panose="020B0604020202020204" pitchFamily="34" charset="0"/>
                        </a:rPr>
                        <a:t>17.5</a:t>
                      </a:r>
                    </a:p>
                  </a:txBody>
                  <a:tcPr marL="7144" marR="7144" marT="7144" marB="0" anchor="ctr">
                    <a:solidFill>
                      <a:schemeClr val="accent1">
                        <a:lumMod val="20000"/>
                        <a:lumOff val="80000"/>
                      </a:schemeClr>
                    </a:solidFill>
                  </a:tcPr>
                </a:tc>
                <a:tc>
                  <a:txBody>
                    <a:bodyPr/>
                    <a:lstStyle/>
                    <a:p>
                      <a:pPr marL="0" indent="139700" algn="ctr" defTabSz="914400" rtl="0" eaLnBrk="1" fontAlgn="b" latinLnBrk="0" hangingPunct="1">
                        <a:lnSpc>
                          <a:spcPct val="107000"/>
                        </a:lnSpc>
                        <a:spcAft>
                          <a:spcPts val="800"/>
                        </a:spcAft>
                      </a:pPr>
                      <a:r>
                        <a:rPr lang="en-IN" sz="2000" b="1" kern="1200" dirty="0">
                          <a:solidFill>
                            <a:schemeClr val="dk1"/>
                          </a:solidFill>
                          <a:effectLst/>
                          <a:latin typeface="Arial" panose="020B0604020202020204" pitchFamily="34" charset="0"/>
                          <a:ea typeface="+mn-ea"/>
                          <a:cs typeface="Arial" panose="020B0604020202020204" pitchFamily="34" charset="0"/>
                        </a:rPr>
                        <a:t>3.5</a:t>
                      </a:r>
                    </a:p>
                  </a:txBody>
                  <a:tcPr marL="7144" marR="7144" marT="7144" marB="0" anchor="b">
                    <a:solidFill>
                      <a:schemeClr val="accent1">
                        <a:lumMod val="20000"/>
                        <a:lumOff val="80000"/>
                      </a:schemeClr>
                    </a:solidFill>
                  </a:tcPr>
                </a:tc>
                <a:extLst>
                  <a:ext uri="{0D108BD9-81ED-4DB2-BD59-A6C34878D82A}">
                    <a16:rowId xmlns:a16="http://schemas.microsoft.com/office/drawing/2014/main" xmlns="" val="743472877"/>
                  </a:ext>
                </a:extLst>
              </a:tr>
              <a:tr h="449237">
                <a:tc>
                  <a:txBody>
                    <a:bodyPr/>
                    <a:lstStyle/>
                    <a:p>
                      <a:pPr marL="0" indent="139700" algn="ctr" defTabSz="914400" rtl="0" eaLnBrk="1" latinLnBrk="0" hangingPunct="1">
                        <a:lnSpc>
                          <a:spcPct val="107000"/>
                        </a:lnSpc>
                        <a:spcAft>
                          <a:spcPts val="800"/>
                        </a:spcAft>
                      </a:pPr>
                      <a:r>
                        <a:rPr lang="en-IN" sz="2000" b="1" kern="1200" dirty="0">
                          <a:effectLst/>
                          <a:latin typeface="Arial" panose="020B0604020202020204" pitchFamily="34" charset="0"/>
                          <a:cs typeface="Arial" panose="020B0604020202020204" pitchFamily="34" charset="0"/>
                        </a:rPr>
                        <a:t>Nagaland</a:t>
                      </a:r>
                      <a:endParaRPr lang="en-IN" sz="2000" b="1"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34290" marB="34290" anchor="ctr">
                    <a:solidFill>
                      <a:schemeClr val="accent1">
                        <a:lumMod val="20000"/>
                        <a:lumOff val="80000"/>
                      </a:schemeClr>
                    </a:solidFill>
                  </a:tcPr>
                </a:tc>
                <a:tc>
                  <a:txBody>
                    <a:bodyPr/>
                    <a:lstStyle/>
                    <a:p>
                      <a:pPr marL="0" indent="139700" algn="ctr" defTabSz="914400" rtl="0" eaLnBrk="1" latinLnBrk="0" hangingPunct="1">
                        <a:lnSpc>
                          <a:spcPct val="107000"/>
                        </a:lnSpc>
                        <a:spcAft>
                          <a:spcPts val="800"/>
                        </a:spcAft>
                      </a:pPr>
                      <a:r>
                        <a:rPr lang="en-IN" sz="2000" b="1" kern="1200" dirty="0">
                          <a:effectLst/>
                          <a:latin typeface="Arial" panose="020B0604020202020204" pitchFamily="34" charset="0"/>
                          <a:cs typeface="Arial" panose="020B0604020202020204" pitchFamily="34" charset="0"/>
                        </a:rPr>
                        <a:t>396</a:t>
                      </a:r>
                      <a:endParaRPr lang="en-IN" sz="2000" b="1"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34290" marB="34290" anchor="ctr">
                    <a:solidFill>
                      <a:schemeClr val="accent2">
                        <a:lumMod val="20000"/>
                        <a:lumOff val="80000"/>
                      </a:schemeClr>
                    </a:solidFill>
                  </a:tcPr>
                </a:tc>
                <a:tc>
                  <a:txBody>
                    <a:bodyPr/>
                    <a:lstStyle/>
                    <a:p>
                      <a:pPr marL="0" indent="139700" algn="ctr" defTabSz="914400" rtl="0" eaLnBrk="1" latinLnBrk="0" hangingPunct="1">
                        <a:lnSpc>
                          <a:spcPct val="107000"/>
                        </a:lnSpc>
                        <a:spcAft>
                          <a:spcPts val="800"/>
                        </a:spcAft>
                      </a:pPr>
                      <a:r>
                        <a:rPr lang="en-IN" sz="2000" b="1" kern="1200" dirty="0">
                          <a:solidFill>
                            <a:schemeClr val="accent6"/>
                          </a:solidFill>
                          <a:effectLst/>
                          <a:latin typeface="Arial" panose="020B0604020202020204" pitchFamily="34" charset="0"/>
                          <a:cs typeface="Arial" panose="020B0604020202020204" pitchFamily="34" charset="0"/>
                        </a:rPr>
                        <a:t>54</a:t>
                      </a:r>
                      <a:endParaRPr lang="en-IN" sz="2000" b="1" kern="1200" dirty="0">
                        <a:solidFill>
                          <a:schemeClr val="accent6"/>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34290" marB="34290" anchor="ctr">
                    <a:solidFill>
                      <a:schemeClr val="accent2">
                        <a:lumMod val="20000"/>
                        <a:lumOff val="80000"/>
                      </a:schemeClr>
                    </a:solidFill>
                  </a:tcPr>
                </a:tc>
                <a:tc>
                  <a:txBody>
                    <a:bodyPr/>
                    <a:lstStyle/>
                    <a:p>
                      <a:pPr marL="0" indent="139700" algn="ctr" defTabSz="914400" rtl="0" eaLnBrk="1" latinLnBrk="0" hangingPunct="1">
                        <a:lnSpc>
                          <a:spcPct val="107000"/>
                        </a:lnSpc>
                        <a:spcAft>
                          <a:spcPts val="800"/>
                        </a:spcAft>
                      </a:pPr>
                      <a:r>
                        <a:rPr lang="en-IN" sz="2000" b="1" kern="1200" dirty="0">
                          <a:solidFill>
                            <a:schemeClr val="accent6"/>
                          </a:solidFill>
                          <a:effectLst/>
                          <a:latin typeface="Arial" panose="020B0604020202020204" pitchFamily="34" charset="0"/>
                          <a:ea typeface="+mn-ea"/>
                          <a:cs typeface="Arial" panose="020B0604020202020204" pitchFamily="34" charset="0"/>
                        </a:rPr>
                        <a:t>39.6</a:t>
                      </a:r>
                    </a:p>
                  </a:txBody>
                  <a:tcPr marL="68580" marR="68580" marT="34290" marB="34290" anchor="ctr">
                    <a:solidFill>
                      <a:schemeClr val="accent2">
                        <a:lumMod val="20000"/>
                        <a:lumOff val="80000"/>
                      </a:schemeClr>
                    </a:solidFill>
                  </a:tcPr>
                </a:tc>
                <a:tc>
                  <a:txBody>
                    <a:bodyPr/>
                    <a:lstStyle/>
                    <a:p>
                      <a:pPr marL="0" indent="139700" algn="ctr" defTabSz="914400" rtl="0" eaLnBrk="1" latinLnBrk="0" hangingPunct="1">
                        <a:lnSpc>
                          <a:spcPct val="107000"/>
                        </a:lnSpc>
                        <a:spcAft>
                          <a:spcPts val="800"/>
                        </a:spcAft>
                      </a:pPr>
                      <a:r>
                        <a:rPr lang="en-IN" sz="2000" b="1" kern="1200" dirty="0">
                          <a:effectLst/>
                          <a:latin typeface="Arial" panose="020B0604020202020204" pitchFamily="34" charset="0"/>
                          <a:cs typeface="Arial" panose="020B0604020202020204" pitchFamily="34" charset="0"/>
                        </a:rPr>
                        <a:t>126</a:t>
                      </a:r>
                      <a:endParaRPr lang="en-IN" sz="2000" b="1"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34290" marB="34290" anchor="ctr">
                    <a:solidFill>
                      <a:schemeClr val="accent1">
                        <a:lumMod val="20000"/>
                        <a:lumOff val="80000"/>
                      </a:schemeClr>
                    </a:solidFill>
                  </a:tcPr>
                </a:tc>
                <a:tc>
                  <a:txBody>
                    <a:bodyPr/>
                    <a:lstStyle/>
                    <a:p>
                      <a:pPr marL="0" indent="139700" algn="ctr" defTabSz="914400" rtl="0" eaLnBrk="1" fontAlgn="ctr" latinLnBrk="0" hangingPunct="1">
                        <a:lnSpc>
                          <a:spcPct val="107000"/>
                        </a:lnSpc>
                        <a:spcAft>
                          <a:spcPts val="800"/>
                        </a:spcAft>
                      </a:pPr>
                      <a:r>
                        <a:rPr lang="en-IN" sz="2000" b="1" kern="1200" dirty="0">
                          <a:solidFill>
                            <a:schemeClr val="accent6"/>
                          </a:solidFill>
                          <a:effectLst/>
                          <a:latin typeface="Arial" panose="020B0604020202020204" pitchFamily="34" charset="0"/>
                          <a:ea typeface="+mn-ea"/>
                          <a:cs typeface="Arial" panose="020B0604020202020204" pitchFamily="34" charset="0"/>
                        </a:rPr>
                        <a:t>44.4</a:t>
                      </a:r>
                    </a:p>
                  </a:txBody>
                  <a:tcPr marL="7144" marR="7144" marT="7144" marB="0" anchor="ctr">
                    <a:solidFill>
                      <a:schemeClr val="accent1">
                        <a:lumMod val="20000"/>
                        <a:lumOff val="80000"/>
                      </a:schemeClr>
                    </a:solidFill>
                  </a:tcPr>
                </a:tc>
                <a:tc>
                  <a:txBody>
                    <a:bodyPr/>
                    <a:lstStyle/>
                    <a:p>
                      <a:pPr marL="0" indent="139700" algn="ctr" defTabSz="914400" rtl="0" eaLnBrk="1" fontAlgn="b" latinLnBrk="0" hangingPunct="1">
                        <a:lnSpc>
                          <a:spcPct val="107000"/>
                        </a:lnSpc>
                        <a:spcAft>
                          <a:spcPts val="800"/>
                        </a:spcAft>
                      </a:pPr>
                      <a:r>
                        <a:rPr lang="en-IN" sz="2000" b="1" kern="1200" dirty="0">
                          <a:solidFill>
                            <a:schemeClr val="dk1"/>
                          </a:solidFill>
                          <a:effectLst/>
                          <a:latin typeface="Arial" panose="020B0604020202020204" pitchFamily="34" charset="0"/>
                          <a:ea typeface="+mn-ea"/>
                          <a:cs typeface="Arial" panose="020B0604020202020204" pitchFamily="34" charset="0"/>
                        </a:rPr>
                        <a:t>11.9</a:t>
                      </a:r>
                    </a:p>
                  </a:txBody>
                  <a:tcPr marL="7144" marR="7144" marT="7144" marB="0" anchor="b">
                    <a:solidFill>
                      <a:schemeClr val="accent1">
                        <a:lumMod val="20000"/>
                        <a:lumOff val="80000"/>
                      </a:schemeClr>
                    </a:solidFill>
                  </a:tcPr>
                </a:tc>
                <a:extLst>
                  <a:ext uri="{0D108BD9-81ED-4DB2-BD59-A6C34878D82A}">
                    <a16:rowId xmlns:a16="http://schemas.microsoft.com/office/drawing/2014/main" xmlns="" val="3604315019"/>
                  </a:ext>
                </a:extLst>
              </a:tr>
              <a:tr h="449237">
                <a:tc>
                  <a:txBody>
                    <a:bodyPr/>
                    <a:lstStyle/>
                    <a:p>
                      <a:pPr marL="0" indent="139700" algn="ctr" defTabSz="914400" rtl="0" eaLnBrk="1" latinLnBrk="0" hangingPunct="1">
                        <a:lnSpc>
                          <a:spcPct val="107000"/>
                        </a:lnSpc>
                        <a:spcAft>
                          <a:spcPts val="800"/>
                        </a:spcAft>
                      </a:pPr>
                      <a:r>
                        <a:rPr lang="en-IN" sz="2000" b="1" kern="1200" dirty="0">
                          <a:effectLst/>
                          <a:latin typeface="Arial" panose="020B0604020202020204" pitchFamily="34" charset="0"/>
                          <a:cs typeface="Arial" panose="020B0604020202020204" pitchFamily="34" charset="0"/>
                        </a:rPr>
                        <a:t>Sikkim</a:t>
                      </a:r>
                      <a:endParaRPr lang="en-IN" sz="2000" b="1"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34290" marB="34290" anchor="ctr">
                    <a:solidFill>
                      <a:schemeClr val="accent1">
                        <a:lumMod val="20000"/>
                        <a:lumOff val="80000"/>
                      </a:schemeClr>
                    </a:solidFill>
                  </a:tcPr>
                </a:tc>
                <a:tc>
                  <a:txBody>
                    <a:bodyPr/>
                    <a:lstStyle/>
                    <a:p>
                      <a:pPr marL="0" indent="139700" algn="ctr" defTabSz="914400" rtl="0" eaLnBrk="1" latinLnBrk="0" hangingPunct="1">
                        <a:lnSpc>
                          <a:spcPct val="107000"/>
                        </a:lnSpc>
                        <a:spcAft>
                          <a:spcPts val="800"/>
                        </a:spcAft>
                      </a:pPr>
                      <a:r>
                        <a:rPr lang="en-IN" sz="2000" b="1" kern="1200" dirty="0">
                          <a:effectLst/>
                          <a:latin typeface="Arial" panose="020B0604020202020204" pitchFamily="34" charset="0"/>
                          <a:cs typeface="Arial" panose="020B0604020202020204" pitchFamily="34" charset="0"/>
                        </a:rPr>
                        <a:t>147</a:t>
                      </a:r>
                      <a:endParaRPr lang="en-IN" sz="2000" b="1"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34290" marB="34290" anchor="ctr">
                    <a:solidFill>
                      <a:schemeClr val="accent2">
                        <a:lumMod val="20000"/>
                        <a:lumOff val="80000"/>
                      </a:schemeClr>
                    </a:solidFill>
                  </a:tcPr>
                </a:tc>
                <a:tc>
                  <a:txBody>
                    <a:bodyPr/>
                    <a:lstStyle/>
                    <a:p>
                      <a:pPr marL="0" indent="139700" algn="ctr" defTabSz="914400" rtl="0" eaLnBrk="1" latinLnBrk="0" hangingPunct="1">
                        <a:lnSpc>
                          <a:spcPct val="107000"/>
                        </a:lnSpc>
                        <a:spcAft>
                          <a:spcPts val="800"/>
                        </a:spcAft>
                      </a:pPr>
                      <a:r>
                        <a:rPr lang="en-IN" sz="2000" kern="1200" dirty="0">
                          <a:effectLst/>
                          <a:latin typeface="Arial" panose="020B0604020202020204" pitchFamily="34" charset="0"/>
                          <a:cs typeface="Arial" panose="020B0604020202020204" pitchFamily="34" charset="0"/>
                        </a:rPr>
                        <a:t>10.2</a:t>
                      </a:r>
                      <a:endParaRPr lang="en-IN" sz="2000"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34290" marB="34290" anchor="ctr">
                    <a:solidFill>
                      <a:schemeClr val="accent2">
                        <a:lumMod val="20000"/>
                        <a:lumOff val="80000"/>
                      </a:schemeClr>
                    </a:solidFill>
                  </a:tcPr>
                </a:tc>
                <a:tc>
                  <a:txBody>
                    <a:bodyPr/>
                    <a:lstStyle/>
                    <a:p>
                      <a:pPr marL="0" indent="139700" algn="ctr" defTabSz="914400" rtl="0" eaLnBrk="1" latinLnBrk="0" hangingPunct="1">
                        <a:lnSpc>
                          <a:spcPct val="107000"/>
                        </a:lnSpc>
                        <a:spcAft>
                          <a:spcPts val="800"/>
                        </a:spcAft>
                      </a:pPr>
                      <a:r>
                        <a:rPr lang="en-IN" sz="2000" kern="1200" dirty="0">
                          <a:effectLst/>
                          <a:latin typeface="Arial" panose="020B0604020202020204" pitchFamily="34" charset="0"/>
                          <a:cs typeface="Arial" panose="020B0604020202020204" pitchFamily="34" charset="0"/>
                        </a:rPr>
                        <a:t>0.7</a:t>
                      </a:r>
                      <a:endParaRPr lang="en-IN" sz="2000"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34290" marB="34290" anchor="ctr">
                    <a:solidFill>
                      <a:schemeClr val="accent2">
                        <a:lumMod val="20000"/>
                        <a:lumOff val="80000"/>
                      </a:schemeClr>
                    </a:solidFill>
                  </a:tcPr>
                </a:tc>
                <a:tc>
                  <a:txBody>
                    <a:bodyPr/>
                    <a:lstStyle/>
                    <a:p>
                      <a:pPr marL="0" indent="139700" algn="ctr" defTabSz="914400" rtl="0" eaLnBrk="1" latinLnBrk="0" hangingPunct="1">
                        <a:lnSpc>
                          <a:spcPct val="107000"/>
                        </a:lnSpc>
                        <a:spcAft>
                          <a:spcPts val="800"/>
                        </a:spcAft>
                      </a:pPr>
                      <a:r>
                        <a:rPr lang="en-IN" sz="2000" b="1" kern="1200" dirty="0">
                          <a:effectLst/>
                          <a:latin typeface="Arial" panose="020B0604020202020204" pitchFamily="34" charset="0"/>
                          <a:cs typeface="Arial" panose="020B0604020202020204" pitchFamily="34" charset="0"/>
                        </a:rPr>
                        <a:t>24</a:t>
                      </a:r>
                      <a:endParaRPr lang="en-IN" sz="2000" b="1"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34290" marB="34290" anchor="ctr">
                    <a:solidFill>
                      <a:schemeClr val="accent1">
                        <a:lumMod val="20000"/>
                        <a:lumOff val="80000"/>
                      </a:schemeClr>
                    </a:solidFill>
                  </a:tcPr>
                </a:tc>
                <a:tc>
                  <a:txBody>
                    <a:bodyPr/>
                    <a:lstStyle/>
                    <a:p>
                      <a:pPr marL="0" indent="139700" algn="ctr" defTabSz="914400" rtl="0" eaLnBrk="1" fontAlgn="ctr" latinLnBrk="0" hangingPunct="1">
                        <a:lnSpc>
                          <a:spcPct val="107000"/>
                        </a:lnSpc>
                        <a:spcAft>
                          <a:spcPts val="800"/>
                        </a:spcAft>
                      </a:pPr>
                      <a:r>
                        <a:rPr lang="en-IN" sz="2000" kern="1200" dirty="0">
                          <a:solidFill>
                            <a:schemeClr val="dk1"/>
                          </a:solidFill>
                          <a:effectLst/>
                          <a:latin typeface="Arial" panose="020B0604020202020204" pitchFamily="34" charset="0"/>
                          <a:ea typeface="+mn-ea"/>
                          <a:cs typeface="Arial" panose="020B0604020202020204" pitchFamily="34" charset="0"/>
                        </a:rPr>
                        <a:t>0.0</a:t>
                      </a:r>
                    </a:p>
                  </a:txBody>
                  <a:tcPr marL="7144" marR="7144" marT="7144" marB="0" anchor="ctr">
                    <a:solidFill>
                      <a:schemeClr val="accent1">
                        <a:lumMod val="20000"/>
                        <a:lumOff val="80000"/>
                      </a:schemeClr>
                    </a:solidFill>
                  </a:tcPr>
                </a:tc>
                <a:tc>
                  <a:txBody>
                    <a:bodyPr/>
                    <a:lstStyle/>
                    <a:p>
                      <a:pPr marL="0" indent="139700" algn="ctr" defTabSz="914400" rtl="0" eaLnBrk="1" fontAlgn="b" latinLnBrk="0" hangingPunct="1">
                        <a:lnSpc>
                          <a:spcPct val="107000"/>
                        </a:lnSpc>
                        <a:spcAft>
                          <a:spcPts val="800"/>
                        </a:spcAft>
                      </a:pPr>
                      <a:r>
                        <a:rPr lang="en-IN" sz="2000" b="1" kern="1200" dirty="0">
                          <a:solidFill>
                            <a:schemeClr val="dk1"/>
                          </a:solidFill>
                          <a:effectLst/>
                          <a:latin typeface="Arial" panose="020B0604020202020204" pitchFamily="34" charset="0"/>
                          <a:ea typeface="+mn-ea"/>
                          <a:cs typeface="Arial" panose="020B0604020202020204" pitchFamily="34" charset="0"/>
                        </a:rPr>
                        <a:t>0.0</a:t>
                      </a:r>
                    </a:p>
                  </a:txBody>
                  <a:tcPr marL="7144" marR="7144" marT="7144" marB="0" anchor="b">
                    <a:solidFill>
                      <a:schemeClr val="accent1">
                        <a:lumMod val="20000"/>
                        <a:lumOff val="80000"/>
                      </a:schemeClr>
                    </a:solidFill>
                  </a:tcPr>
                </a:tc>
                <a:extLst>
                  <a:ext uri="{0D108BD9-81ED-4DB2-BD59-A6C34878D82A}">
                    <a16:rowId xmlns:a16="http://schemas.microsoft.com/office/drawing/2014/main" xmlns="" val="1135641962"/>
                  </a:ext>
                </a:extLst>
              </a:tr>
              <a:tr h="449237">
                <a:tc>
                  <a:txBody>
                    <a:bodyPr/>
                    <a:lstStyle/>
                    <a:p>
                      <a:pPr marL="0" indent="139700" algn="ctr" defTabSz="914400" rtl="0" eaLnBrk="1" latinLnBrk="0" hangingPunct="1">
                        <a:lnSpc>
                          <a:spcPct val="107000"/>
                        </a:lnSpc>
                        <a:spcAft>
                          <a:spcPts val="800"/>
                        </a:spcAft>
                      </a:pPr>
                      <a:r>
                        <a:rPr lang="en-IN" sz="2000" b="1" kern="1200" dirty="0">
                          <a:effectLst/>
                          <a:latin typeface="Arial" panose="020B0604020202020204" pitchFamily="34" charset="0"/>
                          <a:cs typeface="Arial" panose="020B0604020202020204" pitchFamily="34" charset="0"/>
                        </a:rPr>
                        <a:t>Tripura</a:t>
                      </a:r>
                      <a:endParaRPr lang="en-IN" sz="2000" b="1"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34290" marB="34290" anchor="ctr">
                    <a:solidFill>
                      <a:schemeClr val="accent1">
                        <a:lumMod val="20000"/>
                        <a:lumOff val="80000"/>
                      </a:schemeClr>
                    </a:solidFill>
                  </a:tcPr>
                </a:tc>
                <a:tc>
                  <a:txBody>
                    <a:bodyPr/>
                    <a:lstStyle/>
                    <a:p>
                      <a:pPr marL="0" indent="139700" algn="ctr" defTabSz="914400" rtl="0" eaLnBrk="1" latinLnBrk="0" hangingPunct="1">
                        <a:lnSpc>
                          <a:spcPct val="107000"/>
                        </a:lnSpc>
                        <a:spcAft>
                          <a:spcPts val="800"/>
                        </a:spcAft>
                      </a:pPr>
                      <a:r>
                        <a:rPr lang="en-IN" sz="2000" b="1" kern="1200" dirty="0">
                          <a:effectLst/>
                          <a:latin typeface="Arial" panose="020B0604020202020204" pitchFamily="34" charset="0"/>
                          <a:cs typeface="Arial" panose="020B0604020202020204" pitchFamily="34" charset="0"/>
                        </a:rPr>
                        <a:t>1020</a:t>
                      </a:r>
                      <a:endParaRPr lang="en-IN" sz="2000" b="1"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34290" marB="34290" anchor="ctr">
                    <a:solidFill>
                      <a:schemeClr val="accent2">
                        <a:lumMod val="20000"/>
                        <a:lumOff val="80000"/>
                      </a:schemeClr>
                    </a:solidFill>
                  </a:tcPr>
                </a:tc>
                <a:tc>
                  <a:txBody>
                    <a:bodyPr/>
                    <a:lstStyle/>
                    <a:p>
                      <a:pPr marL="0" indent="139700" algn="ctr" defTabSz="914400" rtl="0" eaLnBrk="1" latinLnBrk="0" hangingPunct="1">
                        <a:lnSpc>
                          <a:spcPct val="107000"/>
                        </a:lnSpc>
                        <a:spcAft>
                          <a:spcPts val="800"/>
                        </a:spcAft>
                      </a:pPr>
                      <a:r>
                        <a:rPr lang="en-IN" sz="2000" b="1" kern="1200" dirty="0">
                          <a:solidFill>
                            <a:schemeClr val="accent6"/>
                          </a:solidFill>
                          <a:effectLst/>
                          <a:latin typeface="Arial" panose="020B0604020202020204" pitchFamily="34" charset="0"/>
                          <a:cs typeface="Arial" panose="020B0604020202020204" pitchFamily="34" charset="0"/>
                        </a:rPr>
                        <a:t>35.2</a:t>
                      </a:r>
                      <a:endParaRPr lang="en-IN" sz="2000" b="1" kern="1200" dirty="0">
                        <a:solidFill>
                          <a:schemeClr val="accent6"/>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34290" marB="34290" anchor="ctr">
                    <a:solidFill>
                      <a:schemeClr val="accent2">
                        <a:lumMod val="20000"/>
                        <a:lumOff val="80000"/>
                      </a:schemeClr>
                    </a:solidFill>
                  </a:tcPr>
                </a:tc>
                <a:tc>
                  <a:txBody>
                    <a:bodyPr/>
                    <a:lstStyle/>
                    <a:p>
                      <a:pPr marL="0" indent="139700" algn="ctr" defTabSz="914400" rtl="0" eaLnBrk="1" latinLnBrk="0" hangingPunct="1">
                        <a:lnSpc>
                          <a:spcPct val="107000"/>
                        </a:lnSpc>
                        <a:spcAft>
                          <a:spcPts val="800"/>
                        </a:spcAft>
                      </a:pPr>
                      <a:r>
                        <a:rPr lang="en-IN" sz="2000" b="1" kern="1200" dirty="0">
                          <a:solidFill>
                            <a:schemeClr val="accent6"/>
                          </a:solidFill>
                          <a:effectLst/>
                          <a:latin typeface="Arial" panose="020B0604020202020204" pitchFamily="34" charset="0"/>
                          <a:cs typeface="Arial" panose="020B0604020202020204" pitchFamily="34" charset="0"/>
                        </a:rPr>
                        <a:t>30.7</a:t>
                      </a:r>
                      <a:endParaRPr lang="en-IN" sz="2000" b="1" kern="1200" dirty="0">
                        <a:solidFill>
                          <a:schemeClr val="accent6"/>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34290" marB="34290" anchor="ctr">
                    <a:solidFill>
                      <a:schemeClr val="accent2">
                        <a:lumMod val="20000"/>
                        <a:lumOff val="80000"/>
                      </a:schemeClr>
                    </a:solidFill>
                  </a:tcPr>
                </a:tc>
                <a:tc>
                  <a:txBody>
                    <a:bodyPr/>
                    <a:lstStyle/>
                    <a:p>
                      <a:pPr marL="0" indent="139700" algn="ctr" defTabSz="914400" rtl="0" eaLnBrk="1" latinLnBrk="0" hangingPunct="1">
                        <a:lnSpc>
                          <a:spcPct val="107000"/>
                        </a:lnSpc>
                        <a:spcAft>
                          <a:spcPts val="800"/>
                        </a:spcAft>
                      </a:pPr>
                      <a:r>
                        <a:rPr lang="en-IN" sz="2000" b="1" kern="1200" dirty="0">
                          <a:effectLst/>
                          <a:latin typeface="Arial" panose="020B0604020202020204" pitchFamily="34" charset="0"/>
                          <a:cs typeface="Arial" panose="020B0604020202020204" pitchFamily="34" charset="0"/>
                        </a:rPr>
                        <a:t>108</a:t>
                      </a:r>
                      <a:endParaRPr lang="en-IN" sz="2000" b="1"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34290" marB="34290" anchor="ctr">
                    <a:solidFill>
                      <a:schemeClr val="accent1">
                        <a:lumMod val="20000"/>
                        <a:lumOff val="80000"/>
                      </a:schemeClr>
                    </a:solidFill>
                  </a:tcPr>
                </a:tc>
                <a:tc>
                  <a:txBody>
                    <a:bodyPr/>
                    <a:lstStyle/>
                    <a:p>
                      <a:pPr marL="0" indent="139700" algn="ctr" defTabSz="914400" rtl="0" eaLnBrk="1" fontAlgn="ctr" latinLnBrk="0" hangingPunct="1">
                        <a:lnSpc>
                          <a:spcPct val="107000"/>
                        </a:lnSpc>
                        <a:spcAft>
                          <a:spcPts val="800"/>
                        </a:spcAft>
                      </a:pPr>
                      <a:r>
                        <a:rPr lang="en-IN" sz="2000" kern="1200" dirty="0">
                          <a:solidFill>
                            <a:schemeClr val="dk1"/>
                          </a:solidFill>
                          <a:effectLst/>
                          <a:latin typeface="Arial" panose="020B0604020202020204" pitchFamily="34" charset="0"/>
                          <a:ea typeface="+mn-ea"/>
                          <a:cs typeface="Arial" panose="020B0604020202020204" pitchFamily="34" charset="0"/>
                        </a:rPr>
                        <a:t>15.7</a:t>
                      </a:r>
                    </a:p>
                  </a:txBody>
                  <a:tcPr marL="7144" marR="7144" marT="7144" marB="0" anchor="ctr">
                    <a:solidFill>
                      <a:schemeClr val="accent1">
                        <a:lumMod val="20000"/>
                        <a:lumOff val="80000"/>
                      </a:schemeClr>
                    </a:solidFill>
                  </a:tcPr>
                </a:tc>
                <a:tc>
                  <a:txBody>
                    <a:bodyPr/>
                    <a:lstStyle/>
                    <a:p>
                      <a:pPr marL="0" indent="139700" algn="ctr" defTabSz="914400" rtl="0" eaLnBrk="1" fontAlgn="b" latinLnBrk="0" hangingPunct="1">
                        <a:lnSpc>
                          <a:spcPct val="107000"/>
                        </a:lnSpc>
                        <a:spcAft>
                          <a:spcPts val="800"/>
                        </a:spcAft>
                      </a:pPr>
                      <a:r>
                        <a:rPr lang="en-IN" sz="2000" b="1" kern="1200" dirty="0">
                          <a:solidFill>
                            <a:schemeClr val="dk1"/>
                          </a:solidFill>
                          <a:effectLst/>
                          <a:latin typeface="Arial" panose="020B0604020202020204" pitchFamily="34" charset="0"/>
                          <a:ea typeface="+mn-ea"/>
                          <a:cs typeface="Arial" panose="020B0604020202020204" pitchFamily="34" charset="0"/>
                        </a:rPr>
                        <a:t>0.0</a:t>
                      </a:r>
                    </a:p>
                  </a:txBody>
                  <a:tcPr marL="7144" marR="7144" marT="7144" marB="0" anchor="b">
                    <a:solidFill>
                      <a:schemeClr val="accent1">
                        <a:lumMod val="20000"/>
                        <a:lumOff val="80000"/>
                      </a:schemeClr>
                    </a:solidFill>
                  </a:tcPr>
                </a:tc>
                <a:extLst>
                  <a:ext uri="{0D108BD9-81ED-4DB2-BD59-A6C34878D82A}">
                    <a16:rowId xmlns:a16="http://schemas.microsoft.com/office/drawing/2014/main" xmlns="" val="563222527"/>
                  </a:ext>
                </a:extLst>
              </a:tr>
              <a:tr h="449237">
                <a:tc>
                  <a:txBody>
                    <a:bodyPr/>
                    <a:lstStyle/>
                    <a:p>
                      <a:pPr marL="0" indent="139700" algn="ctr" defTabSz="914400" rtl="0" eaLnBrk="1" latinLnBrk="0" hangingPunct="1">
                        <a:lnSpc>
                          <a:spcPct val="107000"/>
                        </a:lnSpc>
                        <a:spcAft>
                          <a:spcPts val="800"/>
                        </a:spcAft>
                      </a:pPr>
                      <a:r>
                        <a:rPr lang="en-IN" sz="2000" b="1" kern="1200" dirty="0">
                          <a:effectLst/>
                          <a:latin typeface="Arial" panose="020B0604020202020204" pitchFamily="34" charset="0"/>
                          <a:cs typeface="Arial" panose="020B0604020202020204" pitchFamily="34" charset="0"/>
                        </a:rPr>
                        <a:t>West Bengal</a:t>
                      </a:r>
                      <a:endParaRPr lang="en-IN" sz="2000" b="1"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34290" marB="34290" anchor="ctr">
                    <a:solidFill>
                      <a:schemeClr val="accent1">
                        <a:lumMod val="20000"/>
                        <a:lumOff val="80000"/>
                      </a:schemeClr>
                    </a:solidFill>
                  </a:tcPr>
                </a:tc>
                <a:tc>
                  <a:txBody>
                    <a:bodyPr/>
                    <a:lstStyle/>
                    <a:p>
                      <a:pPr marL="0" indent="139700" algn="ctr" defTabSz="914400" rtl="0" eaLnBrk="1" latinLnBrk="0" hangingPunct="1">
                        <a:lnSpc>
                          <a:spcPct val="107000"/>
                        </a:lnSpc>
                        <a:spcAft>
                          <a:spcPts val="800"/>
                        </a:spcAft>
                      </a:pPr>
                      <a:r>
                        <a:rPr lang="en-IN" sz="2000" b="1" kern="1200" dirty="0">
                          <a:effectLst/>
                          <a:latin typeface="Arial" panose="020B0604020202020204" pitchFamily="34" charset="0"/>
                          <a:cs typeface="Arial" panose="020B0604020202020204" pitchFamily="34" charset="0"/>
                        </a:rPr>
                        <a:t>10357</a:t>
                      </a:r>
                      <a:endParaRPr lang="en-IN" sz="2000" b="1"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34290" marB="34290" anchor="ctr">
                    <a:solidFill>
                      <a:schemeClr val="accent2">
                        <a:lumMod val="20000"/>
                        <a:lumOff val="80000"/>
                      </a:schemeClr>
                    </a:solidFill>
                  </a:tcPr>
                </a:tc>
                <a:tc>
                  <a:txBody>
                    <a:bodyPr/>
                    <a:lstStyle/>
                    <a:p>
                      <a:pPr marL="0" indent="139700" algn="ctr" defTabSz="914400" rtl="0" eaLnBrk="1" latinLnBrk="0" hangingPunct="1">
                        <a:lnSpc>
                          <a:spcPct val="107000"/>
                        </a:lnSpc>
                        <a:spcAft>
                          <a:spcPts val="800"/>
                        </a:spcAft>
                      </a:pPr>
                      <a:r>
                        <a:rPr lang="en-IN" sz="2000" kern="1200">
                          <a:effectLst/>
                          <a:latin typeface="Arial" panose="020B0604020202020204" pitchFamily="34" charset="0"/>
                          <a:cs typeface="Arial" panose="020B0604020202020204" pitchFamily="34" charset="0"/>
                        </a:rPr>
                        <a:t>6.6</a:t>
                      </a:r>
                      <a:endParaRPr lang="en-IN" sz="2000" kern="120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34290" marB="34290" anchor="ctr">
                    <a:solidFill>
                      <a:schemeClr val="accent2">
                        <a:lumMod val="20000"/>
                        <a:lumOff val="80000"/>
                      </a:schemeClr>
                    </a:solidFill>
                  </a:tcPr>
                </a:tc>
                <a:tc>
                  <a:txBody>
                    <a:bodyPr/>
                    <a:lstStyle/>
                    <a:p>
                      <a:pPr marL="0" indent="139700" algn="ctr" defTabSz="914400" rtl="0" eaLnBrk="1" latinLnBrk="0" hangingPunct="1">
                        <a:lnSpc>
                          <a:spcPct val="107000"/>
                        </a:lnSpc>
                        <a:spcAft>
                          <a:spcPts val="800"/>
                        </a:spcAft>
                      </a:pPr>
                      <a:r>
                        <a:rPr lang="en-IN" sz="2000" kern="1200" dirty="0">
                          <a:effectLst/>
                          <a:latin typeface="Arial" panose="020B0604020202020204" pitchFamily="34" charset="0"/>
                          <a:cs typeface="Arial" panose="020B0604020202020204" pitchFamily="34" charset="0"/>
                        </a:rPr>
                        <a:t>22.1</a:t>
                      </a:r>
                      <a:endParaRPr lang="en-IN" sz="2000"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34290" marB="34290" anchor="ctr">
                    <a:solidFill>
                      <a:schemeClr val="accent2">
                        <a:lumMod val="20000"/>
                        <a:lumOff val="80000"/>
                      </a:schemeClr>
                    </a:solidFill>
                  </a:tcPr>
                </a:tc>
                <a:tc>
                  <a:txBody>
                    <a:bodyPr/>
                    <a:lstStyle/>
                    <a:p>
                      <a:pPr marL="0" indent="139700" algn="ctr" defTabSz="914400" rtl="0" eaLnBrk="1" latinLnBrk="0" hangingPunct="1">
                        <a:lnSpc>
                          <a:spcPct val="107000"/>
                        </a:lnSpc>
                        <a:spcAft>
                          <a:spcPts val="800"/>
                        </a:spcAft>
                      </a:pPr>
                      <a:r>
                        <a:rPr lang="en-IN" sz="2000" b="1" kern="1200" dirty="0">
                          <a:effectLst/>
                          <a:latin typeface="Arial" panose="020B0604020202020204" pitchFamily="34" charset="0"/>
                          <a:cs typeface="Arial" panose="020B0604020202020204" pitchFamily="34" charset="0"/>
                        </a:rPr>
                        <a:t>913</a:t>
                      </a:r>
                      <a:endParaRPr lang="en-IN" sz="2000" b="1" kern="1200" dirty="0">
                        <a:solidFill>
                          <a:schemeClr val="dk1"/>
                        </a:solidFill>
                        <a:effectLst/>
                        <a:latin typeface="Arial" panose="020B0604020202020204" pitchFamily="34" charset="0"/>
                        <a:ea typeface="Cambria" panose="02040503050406030204" pitchFamily="18" charset="0"/>
                        <a:cs typeface="Arial" panose="020B0604020202020204" pitchFamily="34" charset="0"/>
                      </a:endParaRPr>
                    </a:p>
                  </a:txBody>
                  <a:tcPr marL="68580" marR="68580" marT="34290" marB="34290" anchor="ctr">
                    <a:solidFill>
                      <a:schemeClr val="accent1">
                        <a:lumMod val="20000"/>
                        <a:lumOff val="80000"/>
                      </a:schemeClr>
                    </a:solidFill>
                  </a:tcPr>
                </a:tc>
                <a:tc>
                  <a:txBody>
                    <a:bodyPr/>
                    <a:lstStyle/>
                    <a:p>
                      <a:pPr marL="0" indent="139700" algn="ctr" defTabSz="914400" rtl="0" eaLnBrk="1" fontAlgn="ctr" latinLnBrk="0" hangingPunct="1">
                        <a:lnSpc>
                          <a:spcPct val="107000"/>
                        </a:lnSpc>
                        <a:spcAft>
                          <a:spcPts val="800"/>
                        </a:spcAft>
                      </a:pPr>
                      <a:r>
                        <a:rPr lang="en-IN" sz="2000" kern="1200" dirty="0">
                          <a:solidFill>
                            <a:schemeClr val="dk1"/>
                          </a:solidFill>
                          <a:effectLst/>
                          <a:latin typeface="Arial" panose="020B0604020202020204" pitchFamily="34" charset="0"/>
                          <a:ea typeface="+mn-ea"/>
                          <a:cs typeface="Arial" panose="020B0604020202020204" pitchFamily="34" charset="0"/>
                        </a:rPr>
                        <a:t>2.3</a:t>
                      </a:r>
                    </a:p>
                  </a:txBody>
                  <a:tcPr marL="7144" marR="7144" marT="7144" marB="0" anchor="ctr">
                    <a:solidFill>
                      <a:schemeClr val="accent1">
                        <a:lumMod val="20000"/>
                        <a:lumOff val="80000"/>
                      </a:schemeClr>
                    </a:solidFill>
                  </a:tcPr>
                </a:tc>
                <a:tc>
                  <a:txBody>
                    <a:bodyPr/>
                    <a:lstStyle/>
                    <a:p>
                      <a:pPr marL="0" indent="139700" algn="ctr" defTabSz="914400" rtl="0" eaLnBrk="1" fontAlgn="b" latinLnBrk="0" hangingPunct="1">
                        <a:lnSpc>
                          <a:spcPct val="107000"/>
                        </a:lnSpc>
                        <a:spcAft>
                          <a:spcPts val="800"/>
                        </a:spcAft>
                      </a:pPr>
                      <a:r>
                        <a:rPr lang="en-IN" sz="2000" b="1" kern="1200" dirty="0">
                          <a:solidFill>
                            <a:schemeClr val="dk1"/>
                          </a:solidFill>
                          <a:effectLst/>
                          <a:latin typeface="Arial" panose="020B0604020202020204" pitchFamily="34" charset="0"/>
                          <a:ea typeface="+mn-ea"/>
                          <a:cs typeface="Arial" panose="020B0604020202020204" pitchFamily="34" charset="0"/>
                        </a:rPr>
                        <a:t>4.8</a:t>
                      </a:r>
                    </a:p>
                  </a:txBody>
                  <a:tcPr marL="7144" marR="7144" marT="7144" marB="0" anchor="b">
                    <a:solidFill>
                      <a:schemeClr val="accent1">
                        <a:lumMod val="20000"/>
                        <a:lumOff val="80000"/>
                      </a:schemeClr>
                    </a:solidFill>
                  </a:tcPr>
                </a:tc>
                <a:extLst>
                  <a:ext uri="{0D108BD9-81ED-4DB2-BD59-A6C34878D82A}">
                    <a16:rowId xmlns:a16="http://schemas.microsoft.com/office/drawing/2014/main" xmlns="" val="3767985388"/>
                  </a:ext>
                </a:extLst>
              </a:tr>
            </a:tbl>
          </a:graphicData>
        </a:graphic>
      </p:graphicFrame>
      <p:sp>
        <p:nvSpPr>
          <p:cNvPr id="6" name="TextBox 5">
            <a:extLst>
              <a:ext uri="{FF2B5EF4-FFF2-40B4-BE49-F238E27FC236}">
                <a16:creationId xmlns:a16="http://schemas.microsoft.com/office/drawing/2014/main" xmlns="" id="{286CD291-2975-EA45-9A4C-BB52E0B837B0}"/>
              </a:ext>
            </a:extLst>
          </p:cNvPr>
          <p:cNvSpPr txBox="1"/>
          <p:nvPr/>
        </p:nvSpPr>
        <p:spPr>
          <a:xfrm>
            <a:off x="10332128" y="834427"/>
            <a:ext cx="1859872" cy="253916"/>
          </a:xfrm>
          <a:prstGeom prst="rect">
            <a:avLst/>
          </a:prstGeom>
          <a:noFill/>
        </p:spPr>
        <p:txBody>
          <a:bodyPr wrap="square" rtlCol="0">
            <a:spAutoFit/>
          </a:bodyPr>
          <a:lstStyle/>
          <a:p>
            <a:pPr algn="r"/>
            <a:r>
              <a:rPr lang="en-IN" sz="1050" b="1" dirty="0"/>
              <a:t>Data Source: RHS 2018</a:t>
            </a:r>
          </a:p>
        </p:txBody>
      </p:sp>
    </p:spTree>
    <p:extLst>
      <p:ext uri="{BB962C8B-B14F-4D97-AF65-F5344CB8AC3E}">
        <p14:creationId xmlns:p14="http://schemas.microsoft.com/office/powerpoint/2010/main" val="35046488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976184"/>
          </a:xfrm>
          <a:prstGeom prst="rect">
            <a:avLst/>
          </a:prstGeom>
          <a:solidFill>
            <a:schemeClr val="accent2">
              <a:lumMod val="60000"/>
              <a:lumOff val="40000"/>
            </a:schemeClr>
          </a:solidFill>
          <a:ln w="28575">
            <a:noFill/>
          </a:ln>
        </p:spPr>
        <p:txBody>
          <a:bodyPr vert="horz" wrap="square" lIns="109728" tIns="54864" rIns="109728" bIns="54864" numCol="1" anchor="ctr" anchorCtr="0" compatLnSpc="1">
            <a:prstTxWarp prst="textNoShape">
              <a:avLst/>
            </a:prstTxWarp>
            <a:noAutofit/>
          </a:bodyPr>
          <a:lstStyle/>
          <a:p>
            <a:pPr algn="ctr" defTabSz="1097150" eaLnBrk="0" fontAlgn="base" hangingPunct="0">
              <a:spcBef>
                <a:spcPct val="0"/>
              </a:spcBef>
              <a:spcAft>
                <a:spcPct val="0"/>
              </a:spcAft>
            </a:pPr>
            <a:r>
              <a:rPr lang="en-US" sz="4400" b="1" dirty="0">
                <a:ea typeface="+mj-ea"/>
                <a:cs typeface="+mj-cs"/>
              </a:rPr>
              <a:t>Building Position of Sub </a:t>
            </a:r>
            <a:r>
              <a:rPr lang="en-US" sz="4400" b="1" dirty="0" err="1">
                <a:ea typeface="+mj-ea"/>
                <a:cs typeface="+mj-cs"/>
              </a:rPr>
              <a:t>Centres</a:t>
            </a:r>
            <a:r>
              <a:rPr lang="en-US" sz="4400" b="1" dirty="0">
                <a:ea typeface="+mj-ea"/>
                <a:cs typeface="+mj-cs"/>
              </a:rPr>
              <a:t> </a:t>
            </a:r>
          </a:p>
        </p:txBody>
      </p:sp>
      <p:sp>
        <p:nvSpPr>
          <p:cNvPr id="2" name="Rectangle 1"/>
          <p:cNvSpPr/>
          <p:nvPr/>
        </p:nvSpPr>
        <p:spPr>
          <a:xfrm>
            <a:off x="304800" y="1295401"/>
            <a:ext cx="11643360" cy="1200329"/>
          </a:xfrm>
          <a:prstGeom prst="rect">
            <a:avLst/>
          </a:prstGeom>
        </p:spPr>
        <p:txBody>
          <a:bodyPr wrap="square">
            <a:spAutoFit/>
          </a:bodyPr>
          <a:lstStyle/>
          <a:p>
            <a:pPr marL="0" lvl="1" algn="just"/>
            <a:endParaRPr lang="en-US" sz="2400" dirty="0"/>
          </a:p>
          <a:p>
            <a:pPr marL="742950" lvl="1" indent="-285750" algn="just" fontAlgn="base">
              <a:buFont typeface="Arial" panose="020B0604020202020204" pitchFamily="34" charset="0"/>
              <a:buChar char="•"/>
            </a:pPr>
            <a:endParaRPr lang="en-US" sz="2400" dirty="0"/>
          </a:p>
          <a:p>
            <a:pPr marL="800100" lvl="1" indent="-342900" algn="just"/>
            <a:endParaRPr lang="en-US" sz="2400" dirty="0"/>
          </a:p>
        </p:txBody>
      </p:sp>
      <p:sp>
        <p:nvSpPr>
          <p:cNvPr id="3" name="Slide Number Placeholder 2"/>
          <p:cNvSpPr>
            <a:spLocks noGrp="1"/>
          </p:cNvSpPr>
          <p:nvPr>
            <p:ph type="sldNum" sz="quarter" idx="12"/>
          </p:nvPr>
        </p:nvSpPr>
        <p:spPr/>
        <p:txBody>
          <a:bodyPr/>
          <a:lstStyle/>
          <a:p>
            <a:fld id="{CC8E4818-71BA-47A1-A25F-DA91E99AEC27}" type="slidenum">
              <a:rPr lang="en-IN" smtClean="0"/>
              <a:pPr/>
              <a:t>18</a:t>
            </a:fld>
            <a:endParaRPr lang="en-IN"/>
          </a:p>
        </p:txBody>
      </p:sp>
      <p:sp>
        <p:nvSpPr>
          <p:cNvPr id="6" name="TextBox 5">
            <a:extLst>
              <a:ext uri="{FF2B5EF4-FFF2-40B4-BE49-F238E27FC236}">
                <a16:creationId xmlns:a16="http://schemas.microsoft.com/office/drawing/2014/main" xmlns="" id="{DA5E8DF9-008E-444F-ACBD-7808C5E4FD74}"/>
              </a:ext>
            </a:extLst>
          </p:cNvPr>
          <p:cNvSpPr txBox="1"/>
          <p:nvPr/>
        </p:nvSpPr>
        <p:spPr>
          <a:xfrm>
            <a:off x="383521" y="1400084"/>
            <a:ext cx="11157330" cy="1209049"/>
          </a:xfrm>
          <a:prstGeom prst="rect">
            <a:avLst/>
          </a:prstGeom>
          <a:noFill/>
        </p:spPr>
        <p:txBody>
          <a:bodyPr wrap="square" rtlCol="0">
            <a:spAutoFit/>
          </a:bodyPr>
          <a:lstStyle/>
          <a:p>
            <a:pPr lvl="1" indent="-342900" algn="just" defTabSz="914400">
              <a:lnSpc>
                <a:spcPct val="90000"/>
              </a:lnSpc>
              <a:spcBef>
                <a:spcPts val="500"/>
              </a:spcBef>
              <a:buAutoNum type="arabicPeriod"/>
            </a:pPr>
            <a:endParaRPr lang="en-US" sz="2800" dirty="0"/>
          </a:p>
          <a:p>
            <a:pPr lvl="1" indent="-342900" algn="just" defTabSz="914400">
              <a:lnSpc>
                <a:spcPct val="90000"/>
              </a:lnSpc>
              <a:spcBef>
                <a:spcPts val="500"/>
              </a:spcBef>
              <a:buAutoNum type="arabicPeriod"/>
            </a:pPr>
            <a:endParaRPr lang="en-US" sz="2800" dirty="0"/>
          </a:p>
          <a:p>
            <a:pPr marL="342900" indent="-342900">
              <a:buAutoNum type="arabicPeriod"/>
            </a:pPr>
            <a:endParaRPr lang="en-US" dirty="0"/>
          </a:p>
        </p:txBody>
      </p:sp>
      <p:graphicFrame>
        <p:nvGraphicFramePr>
          <p:cNvPr id="5" name="Table 4">
            <a:extLst>
              <a:ext uri="{FF2B5EF4-FFF2-40B4-BE49-F238E27FC236}">
                <a16:creationId xmlns:a16="http://schemas.microsoft.com/office/drawing/2014/main" xmlns="" id="{E80F6DF2-9DE1-B041-BE7E-15F682D84D7C}"/>
              </a:ext>
            </a:extLst>
          </p:cNvPr>
          <p:cNvGraphicFramePr>
            <a:graphicFrameLocks noGrp="1"/>
          </p:cNvGraphicFramePr>
          <p:nvPr>
            <p:extLst>
              <p:ext uri="{D42A27DB-BD31-4B8C-83A1-F6EECF244321}">
                <p14:modId xmlns:p14="http://schemas.microsoft.com/office/powerpoint/2010/main" val="814552694"/>
              </p:ext>
            </p:extLst>
          </p:nvPr>
        </p:nvGraphicFramePr>
        <p:xfrm>
          <a:off x="-2" y="976184"/>
          <a:ext cx="12192000" cy="5949451"/>
        </p:xfrm>
        <a:graphic>
          <a:graphicData uri="http://schemas.openxmlformats.org/drawingml/2006/table">
            <a:tbl>
              <a:tblPr>
                <a:tableStyleId>{5C22544A-7EE6-4342-B048-85BDC9FD1C3A}</a:tableStyleId>
              </a:tblPr>
              <a:tblGrid>
                <a:gridCol w="2039803">
                  <a:extLst>
                    <a:ext uri="{9D8B030D-6E8A-4147-A177-3AD203B41FA5}">
                      <a16:colId xmlns:a16="http://schemas.microsoft.com/office/drawing/2014/main" xmlns="" val="3216207796"/>
                    </a:ext>
                  </a:extLst>
                </a:gridCol>
                <a:gridCol w="1539280">
                  <a:extLst>
                    <a:ext uri="{9D8B030D-6E8A-4147-A177-3AD203B41FA5}">
                      <a16:colId xmlns:a16="http://schemas.microsoft.com/office/drawing/2014/main" xmlns="" val="1071233449"/>
                    </a:ext>
                  </a:extLst>
                </a:gridCol>
                <a:gridCol w="2040396">
                  <a:extLst>
                    <a:ext uri="{9D8B030D-6E8A-4147-A177-3AD203B41FA5}">
                      <a16:colId xmlns:a16="http://schemas.microsoft.com/office/drawing/2014/main" xmlns="" val="3330260834"/>
                    </a:ext>
                  </a:extLst>
                </a:gridCol>
                <a:gridCol w="1745826">
                  <a:extLst>
                    <a:ext uri="{9D8B030D-6E8A-4147-A177-3AD203B41FA5}">
                      <a16:colId xmlns:a16="http://schemas.microsoft.com/office/drawing/2014/main" xmlns="" val="3599129540"/>
                    </a:ext>
                  </a:extLst>
                </a:gridCol>
                <a:gridCol w="1672472">
                  <a:extLst>
                    <a:ext uri="{9D8B030D-6E8A-4147-A177-3AD203B41FA5}">
                      <a16:colId xmlns:a16="http://schemas.microsoft.com/office/drawing/2014/main" xmlns="" val="2858712106"/>
                    </a:ext>
                  </a:extLst>
                </a:gridCol>
                <a:gridCol w="1689410">
                  <a:extLst>
                    <a:ext uri="{9D8B030D-6E8A-4147-A177-3AD203B41FA5}">
                      <a16:colId xmlns:a16="http://schemas.microsoft.com/office/drawing/2014/main" xmlns="" val="429070421"/>
                    </a:ext>
                  </a:extLst>
                </a:gridCol>
                <a:gridCol w="1464813">
                  <a:extLst>
                    <a:ext uri="{9D8B030D-6E8A-4147-A177-3AD203B41FA5}">
                      <a16:colId xmlns:a16="http://schemas.microsoft.com/office/drawing/2014/main" xmlns="" val="1221321192"/>
                    </a:ext>
                  </a:extLst>
                </a:gridCol>
              </a:tblGrid>
              <a:tr h="370055">
                <a:tc rowSpan="2">
                  <a:txBody>
                    <a:bodyPr/>
                    <a:lstStyle/>
                    <a:p>
                      <a:pPr algn="ctr"/>
                      <a:r>
                        <a:rPr lang="en-US" sz="2000" b="1" dirty="0">
                          <a:latin typeface="Times New Roman" panose="02020603050405020304" pitchFamily="18" charset="0"/>
                          <a:cs typeface="Times New Roman" panose="02020603050405020304" pitchFamily="18" charset="0"/>
                        </a:rPr>
                        <a:t>State</a:t>
                      </a:r>
                    </a:p>
                  </a:txBody>
                  <a:tcPr anchor="ctr"/>
                </a:tc>
                <a:tc rowSpan="2">
                  <a:txBody>
                    <a:bodyPr/>
                    <a:lstStyle/>
                    <a:p>
                      <a:pPr algn="ctr" fontAlgn="ctr"/>
                      <a:r>
                        <a:rPr lang="en-US" sz="2000" b="1" u="none" strike="noStrike" dirty="0">
                          <a:effectLst/>
                          <a:latin typeface="Times New Roman" panose="02020603050405020304" pitchFamily="18" charset="0"/>
                          <a:cs typeface="Times New Roman" panose="02020603050405020304" pitchFamily="18" charset="0"/>
                        </a:rPr>
                        <a:t>Total Number of Sub Centers functioning</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gridSpan="3">
                  <a:txBody>
                    <a:bodyPr/>
                    <a:lstStyle/>
                    <a:p>
                      <a:pPr algn="ctr" fontAlgn="ctr"/>
                      <a:r>
                        <a:rPr lang="en-US" sz="2000" b="1" u="none" strike="noStrike" dirty="0">
                          <a:effectLst/>
                          <a:latin typeface="Times New Roman" panose="02020603050405020304" pitchFamily="18" charset="0"/>
                          <a:cs typeface="Times New Roman" panose="02020603050405020304" pitchFamily="18" charset="0"/>
                        </a:rPr>
                        <a:t>Sub-</a:t>
                      </a:r>
                      <a:r>
                        <a:rPr lang="en-US" sz="2000" b="1" u="none" strike="noStrike" dirty="0" err="1">
                          <a:effectLst/>
                          <a:latin typeface="Times New Roman" panose="02020603050405020304" pitchFamily="18" charset="0"/>
                          <a:cs typeface="Times New Roman" panose="02020603050405020304" pitchFamily="18" charset="0"/>
                        </a:rPr>
                        <a:t>Centres</a:t>
                      </a:r>
                      <a:r>
                        <a:rPr lang="en-US" sz="2000" b="1" u="none" strike="noStrike" dirty="0">
                          <a:effectLst/>
                          <a:latin typeface="Times New Roman" panose="02020603050405020304" pitchFamily="18" charset="0"/>
                          <a:cs typeface="Times New Roman" panose="02020603050405020304" pitchFamily="18" charset="0"/>
                        </a:rPr>
                        <a:t> functioning in </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rowSpan="2">
                  <a:txBody>
                    <a:bodyPr/>
                    <a:lstStyle/>
                    <a:p>
                      <a:pPr algn="ctr" fontAlgn="ctr"/>
                      <a:r>
                        <a:rPr lang="en-US" sz="2000" b="1" u="none" strike="noStrike">
                          <a:effectLst/>
                          <a:latin typeface="Times New Roman" panose="02020603050405020304" pitchFamily="18" charset="0"/>
                          <a:cs typeface="Times New Roman" panose="02020603050405020304" pitchFamily="18" charset="0"/>
                        </a:rPr>
                        <a:t>Buildings Under Construction</a:t>
                      </a:r>
                      <a:endParaRPr lang="en-US" sz="2000" b="1" i="0" u="none" strike="noStrike">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rowSpan="2">
                  <a:txBody>
                    <a:bodyPr/>
                    <a:lstStyle/>
                    <a:p>
                      <a:pPr algn="ctr" fontAlgn="ctr"/>
                      <a:r>
                        <a:rPr lang="en-US" sz="2000" b="1" u="none" strike="noStrike" dirty="0">
                          <a:effectLst/>
                          <a:latin typeface="Times New Roman" panose="02020603050405020304" pitchFamily="18" charset="0"/>
                          <a:cs typeface="Times New Roman" panose="02020603050405020304" pitchFamily="18" charset="0"/>
                        </a:rPr>
                        <a:t>Buildings required to be constructed</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xmlns="" val="2367788827"/>
                  </a:ext>
                </a:extLst>
              </a:tr>
              <a:tr h="1238552">
                <a:tc vMerge="1">
                  <a:txBody>
                    <a:bodyPr/>
                    <a:lstStyle/>
                    <a:p>
                      <a:endParaRPr lang="en-US"/>
                    </a:p>
                  </a:txBody>
                  <a:tcPr/>
                </a:tc>
                <a:tc vMerge="1">
                  <a:txBody>
                    <a:bodyPr/>
                    <a:lstStyle/>
                    <a:p>
                      <a:endParaRPr lang="en-US"/>
                    </a:p>
                  </a:txBody>
                  <a:tcPr/>
                </a:tc>
                <a:tc>
                  <a:txBody>
                    <a:bodyPr/>
                    <a:lstStyle/>
                    <a:p>
                      <a:pPr algn="ctr" fontAlgn="ctr"/>
                      <a:r>
                        <a:rPr lang="en-US" sz="2000" b="1" u="none" strike="noStrike" dirty="0">
                          <a:effectLst/>
                          <a:latin typeface="Times New Roman" panose="02020603050405020304" pitchFamily="18" charset="0"/>
                          <a:cs typeface="Times New Roman" panose="02020603050405020304" pitchFamily="18" charset="0"/>
                        </a:rPr>
                        <a:t>Govt. Buildings</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en-US" sz="2000" b="1" u="none" strike="noStrike" dirty="0">
                          <a:effectLst/>
                          <a:latin typeface="Times New Roman" panose="02020603050405020304" pitchFamily="18" charset="0"/>
                          <a:cs typeface="Times New Roman" panose="02020603050405020304" pitchFamily="18" charset="0"/>
                        </a:rPr>
                        <a:t>Rented Buildings</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en-US" sz="2000" b="1" u="none" strike="noStrike" dirty="0">
                          <a:effectLst/>
                          <a:latin typeface="Times New Roman" panose="02020603050405020304" pitchFamily="18" charset="0"/>
                          <a:cs typeface="Times New Roman" panose="02020603050405020304" pitchFamily="18" charset="0"/>
                        </a:rPr>
                        <a:t>Rent Free Panchayat / Vol. Society Buildings</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xmlns="" val="2999930449"/>
                  </a:ext>
                </a:extLst>
              </a:tr>
              <a:tr h="541967">
                <a:tc>
                  <a:txBody>
                    <a:bodyPr/>
                    <a:lstStyle/>
                    <a:p>
                      <a:pPr algn="ctr" fontAlgn="ctr"/>
                      <a:r>
                        <a:rPr lang="en-US" sz="2000" b="1" u="none" strike="noStrike" dirty="0">
                          <a:effectLst/>
                          <a:latin typeface="Times New Roman" panose="02020603050405020304" pitchFamily="18" charset="0"/>
                          <a:cs typeface="Times New Roman" panose="02020603050405020304" pitchFamily="18" charset="0"/>
                        </a:rPr>
                        <a:t>Arunachal Pradesh</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en-US" sz="2000" u="none" strike="noStrike" dirty="0">
                          <a:effectLst/>
                          <a:latin typeface="Times New Roman" panose="02020603050405020304" pitchFamily="18" charset="0"/>
                          <a:cs typeface="Times New Roman" panose="02020603050405020304" pitchFamily="18" charset="0"/>
                        </a:rPr>
                        <a:t>312</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en-US" sz="2000" u="none" strike="noStrike" dirty="0">
                          <a:effectLst/>
                          <a:latin typeface="Times New Roman" panose="02020603050405020304" pitchFamily="18" charset="0"/>
                          <a:cs typeface="Times New Roman" panose="02020603050405020304" pitchFamily="18" charset="0"/>
                        </a:rPr>
                        <a:t>312</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en-US" sz="2000" u="none" strike="noStrike" dirty="0">
                          <a:effectLst/>
                          <a:latin typeface="Times New Roman" panose="02020603050405020304" pitchFamily="18" charset="0"/>
                          <a:cs typeface="Times New Roman" panose="02020603050405020304" pitchFamily="18" charset="0"/>
                        </a:rPr>
                        <a:t>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en-US" sz="2000" u="none" strike="noStrike">
                          <a:effectLst/>
                          <a:latin typeface="Times New Roman" panose="02020603050405020304" pitchFamily="18" charset="0"/>
                          <a:cs typeface="Times New Roman" panose="02020603050405020304" pitchFamily="18" charset="0"/>
                        </a:rPr>
                        <a:t>0</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en-US" sz="2000" u="none" strike="noStrike">
                          <a:effectLst/>
                          <a:latin typeface="Times New Roman" panose="02020603050405020304" pitchFamily="18" charset="0"/>
                          <a:cs typeface="Times New Roman" panose="02020603050405020304" pitchFamily="18" charset="0"/>
                        </a:rPr>
                        <a:t>0</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en-US" sz="2000" u="none" strike="noStrike" dirty="0">
                          <a:effectLst/>
                          <a:latin typeface="Times New Roman" panose="02020603050405020304" pitchFamily="18" charset="0"/>
                          <a:cs typeface="Times New Roman" panose="02020603050405020304" pitchFamily="18" charset="0"/>
                        </a:rPr>
                        <a:t>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xmlns="" val="2889000470"/>
                  </a:ext>
                </a:extLst>
              </a:tr>
              <a:tr h="464384">
                <a:tc>
                  <a:txBody>
                    <a:bodyPr/>
                    <a:lstStyle/>
                    <a:p>
                      <a:pPr algn="ctr" fontAlgn="ctr"/>
                      <a:r>
                        <a:rPr lang="en-US" sz="2000" b="1" u="none" strike="noStrike" dirty="0">
                          <a:solidFill>
                            <a:srgbClr val="FF0000"/>
                          </a:solidFill>
                          <a:effectLst/>
                          <a:latin typeface="Times New Roman" panose="02020603050405020304" pitchFamily="18" charset="0"/>
                          <a:cs typeface="Times New Roman" panose="02020603050405020304" pitchFamily="18" charset="0"/>
                        </a:rPr>
                        <a:t>Assam</a:t>
                      </a:r>
                      <a:endParaRPr lang="en-US" sz="20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en-US" sz="2000" u="none" strike="noStrike" dirty="0">
                          <a:effectLst/>
                          <a:latin typeface="Times New Roman" panose="02020603050405020304" pitchFamily="18" charset="0"/>
                          <a:cs typeface="Times New Roman" panose="02020603050405020304" pitchFamily="18" charset="0"/>
                        </a:rPr>
                        <a:t>4644</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en-US" sz="2000" u="none" strike="noStrike" dirty="0">
                          <a:effectLst/>
                          <a:latin typeface="Times New Roman" panose="02020603050405020304" pitchFamily="18" charset="0"/>
                          <a:cs typeface="Times New Roman" panose="02020603050405020304" pitchFamily="18" charset="0"/>
                        </a:rPr>
                        <a:t>3916</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en-US" sz="2000" u="none" strike="noStrike" dirty="0">
                          <a:effectLst/>
                          <a:latin typeface="Times New Roman" panose="02020603050405020304" pitchFamily="18" charset="0"/>
                          <a:cs typeface="Times New Roman" panose="02020603050405020304" pitchFamily="18" charset="0"/>
                        </a:rPr>
                        <a:t>683</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en-US" sz="2000" u="none" strike="noStrike" dirty="0">
                          <a:effectLst/>
                          <a:latin typeface="Times New Roman" panose="02020603050405020304" pitchFamily="18" charset="0"/>
                          <a:cs typeface="Times New Roman" panose="02020603050405020304" pitchFamily="18" charset="0"/>
                        </a:rPr>
                        <a:t>45</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en-US" sz="2000" u="none" strike="noStrike">
                          <a:effectLst/>
                          <a:latin typeface="Times New Roman" panose="02020603050405020304" pitchFamily="18" charset="0"/>
                          <a:cs typeface="Times New Roman" panose="02020603050405020304" pitchFamily="18" charset="0"/>
                        </a:rPr>
                        <a:t>603</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en-US" sz="2000" b="1" u="none" strike="noStrike" dirty="0">
                          <a:solidFill>
                            <a:srgbClr val="FF0000"/>
                          </a:solidFill>
                          <a:effectLst/>
                          <a:latin typeface="Times New Roman" panose="02020603050405020304" pitchFamily="18" charset="0"/>
                          <a:cs typeface="Times New Roman" panose="02020603050405020304" pitchFamily="18" charset="0"/>
                        </a:rPr>
                        <a:t>125</a:t>
                      </a:r>
                      <a:endParaRPr lang="en-US" sz="20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xmlns="" val="584223500"/>
                  </a:ext>
                </a:extLst>
              </a:tr>
              <a:tr h="464384">
                <a:tc>
                  <a:txBody>
                    <a:bodyPr/>
                    <a:lstStyle/>
                    <a:p>
                      <a:pPr algn="ctr" fontAlgn="ctr"/>
                      <a:r>
                        <a:rPr lang="en-US" sz="2000" b="1" u="none" strike="noStrike" dirty="0">
                          <a:effectLst/>
                          <a:latin typeface="Times New Roman" panose="02020603050405020304" pitchFamily="18" charset="0"/>
                          <a:cs typeface="Times New Roman" panose="02020603050405020304" pitchFamily="18" charset="0"/>
                        </a:rPr>
                        <a:t>Manipur</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en-US" sz="2000" u="none" strike="noStrike">
                          <a:effectLst/>
                          <a:latin typeface="Times New Roman" panose="02020603050405020304" pitchFamily="18" charset="0"/>
                          <a:cs typeface="Times New Roman" panose="02020603050405020304" pitchFamily="18" charset="0"/>
                        </a:rPr>
                        <a:t>429</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en-US" sz="2000" u="none" strike="noStrike">
                          <a:effectLst/>
                          <a:latin typeface="Times New Roman" panose="02020603050405020304" pitchFamily="18" charset="0"/>
                          <a:cs typeface="Times New Roman" panose="02020603050405020304" pitchFamily="18" charset="0"/>
                        </a:rPr>
                        <a:t>358</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en-US" sz="2000" u="none" strike="noStrike" dirty="0">
                          <a:effectLst/>
                          <a:latin typeface="Times New Roman" panose="02020603050405020304" pitchFamily="18" charset="0"/>
                          <a:cs typeface="Times New Roman" panose="02020603050405020304" pitchFamily="18" charset="0"/>
                        </a:rPr>
                        <a:t>71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en-US" sz="2000" u="none" strike="noStrike" dirty="0">
                          <a:effectLst/>
                          <a:latin typeface="Times New Roman" panose="02020603050405020304" pitchFamily="18" charset="0"/>
                          <a:cs typeface="Times New Roman" panose="02020603050405020304" pitchFamily="18" charset="0"/>
                        </a:rPr>
                        <a:t>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en-US" sz="2000" u="none" strike="noStrike">
                          <a:effectLst/>
                          <a:latin typeface="Times New Roman" panose="02020603050405020304" pitchFamily="18" charset="0"/>
                          <a:cs typeface="Times New Roman" panose="02020603050405020304" pitchFamily="18" charset="0"/>
                        </a:rPr>
                        <a:t>98</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en-US" sz="2000" u="none" strike="noStrike" dirty="0">
                          <a:effectLst/>
                          <a:latin typeface="Times New Roman" panose="02020603050405020304" pitchFamily="18" charset="0"/>
                          <a:cs typeface="Times New Roman" panose="02020603050405020304" pitchFamily="18" charset="0"/>
                        </a:rPr>
                        <a:t>*</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xmlns="" val="3985630984"/>
                  </a:ext>
                </a:extLst>
              </a:tr>
              <a:tr h="464384">
                <a:tc>
                  <a:txBody>
                    <a:bodyPr/>
                    <a:lstStyle/>
                    <a:p>
                      <a:pPr algn="ctr" fontAlgn="ctr"/>
                      <a:r>
                        <a:rPr lang="en-US" sz="2000" b="1" u="none" strike="noStrike" dirty="0">
                          <a:effectLst/>
                          <a:latin typeface="Times New Roman" panose="02020603050405020304" pitchFamily="18" charset="0"/>
                          <a:cs typeface="Times New Roman" panose="02020603050405020304" pitchFamily="18" charset="0"/>
                        </a:rPr>
                        <a:t>Meghalaya</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en-US" sz="2000" u="none" strike="noStrike">
                          <a:effectLst/>
                          <a:latin typeface="Times New Roman" panose="02020603050405020304" pitchFamily="18" charset="0"/>
                          <a:cs typeface="Times New Roman" panose="02020603050405020304" pitchFamily="18" charset="0"/>
                        </a:rPr>
                        <a:t>443</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en-US" sz="2000" u="none" strike="noStrike" dirty="0">
                          <a:effectLst/>
                          <a:latin typeface="Times New Roman" panose="02020603050405020304" pitchFamily="18" charset="0"/>
                          <a:cs typeface="Times New Roman" panose="02020603050405020304" pitchFamily="18" charset="0"/>
                        </a:rPr>
                        <a:t>435</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en-US" sz="2000" u="none" strike="noStrike" dirty="0">
                          <a:effectLst/>
                          <a:latin typeface="Times New Roman" panose="02020603050405020304" pitchFamily="18" charset="0"/>
                          <a:cs typeface="Times New Roman" panose="02020603050405020304" pitchFamily="18" charset="0"/>
                        </a:rPr>
                        <a:t>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en-US" sz="2000" u="none" strike="noStrike" dirty="0">
                          <a:effectLst/>
                          <a:latin typeface="Times New Roman" panose="02020603050405020304" pitchFamily="18" charset="0"/>
                          <a:cs typeface="Times New Roman" panose="02020603050405020304" pitchFamily="18" charset="0"/>
                        </a:rPr>
                        <a:t>7</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en-US" sz="2000" u="none" strike="noStrike" dirty="0">
                          <a:effectLst/>
                          <a:latin typeface="Times New Roman" panose="02020603050405020304" pitchFamily="18" charset="0"/>
                          <a:cs typeface="Times New Roman" panose="02020603050405020304" pitchFamily="18" charset="0"/>
                        </a:rPr>
                        <a:t>2</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en-US" sz="2000" u="none" strike="noStrike">
                          <a:effectLst/>
                          <a:latin typeface="Times New Roman" panose="02020603050405020304" pitchFamily="18" charset="0"/>
                          <a:cs typeface="Times New Roman" panose="02020603050405020304" pitchFamily="18" charset="0"/>
                        </a:rPr>
                        <a:t>6</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xmlns="" val="1818426560"/>
                  </a:ext>
                </a:extLst>
              </a:tr>
              <a:tr h="464384">
                <a:tc>
                  <a:txBody>
                    <a:bodyPr/>
                    <a:lstStyle/>
                    <a:p>
                      <a:pPr algn="ctr" fontAlgn="ctr"/>
                      <a:r>
                        <a:rPr lang="en-US" sz="2000" b="1" u="none" strike="noStrike" dirty="0">
                          <a:effectLst/>
                          <a:latin typeface="Times New Roman" panose="02020603050405020304" pitchFamily="18" charset="0"/>
                          <a:cs typeface="Times New Roman" panose="02020603050405020304" pitchFamily="18" charset="0"/>
                        </a:rPr>
                        <a:t>Mizoram</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en-US" sz="2000" u="none" strike="noStrike">
                          <a:effectLst/>
                          <a:latin typeface="Times New Roman" panose="02020603050405020304" pitchFamily="18" charset="0"/>
                          <a:cs typeface="Times New Roman" panose="02020603050405020304" pitchFamily="18" charset="0"/>
                        </a:rPr>
                        <a:t>370</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en-US" sz="2000" u="none" strike="noStrike" dirty="0">
                          <a:effectLst/>
                          <a:latin typeface="Times New Roman" panose="02020603050405020304" pitchFamily="18" charset="0"/>
                          <a:cs typeface="Times New Roman" panose="02020603050405020304" pitchFamily="18" charset="0"/>
                        </a:rPr>
                        <a:t>370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en-US" sz="2000" u="none" strike="noStrike" dirty="0">
                          <a:effectLst/>
                          <a:latin typeface="Times New Roman" panose="02020603050405020304" pitchFamily="18" charset="0"/>
                          <a:cs typeface="Times New Roman" panose="02020603050405020304" pitchFamily="18" charset="0"/>
                        </a:rPr>
                        <a:t>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en-US" sz="2000" u="none" strike="noStrike">
                          <a:effectLst/>
                          <a:latin typeface="Times New Roman" panose="02020603050405020304" pitchFamily="18" charset="0"/>
                          <a:cs typeface="Times New Roman" panose="02020603050405020304" pitchFamily="18" charset="0"/>
                        </a:rPr>
                        <a:t>0</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en-US" sz="2000" u="none" strike="noStrike" dirty="0">
                          <a:effectLst/>
                          <a:latin typeface="Times New Roman" panose="02020603050405020304" pitchFamily="18" charset="0"/>
                          <a:cs typeface="Times New Roman" panose="02020603050405020304" pitchFamily="18" charset="0"/>
                        </a:rPr>
                        <a:t>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en-US" sz="2000" u="none" strike="noStrike">
                          <a:effectLst/>
                          <a:latin typeface="Times New Roman" panose="02020603050405020304" pitchFamily="18" charset="0"/>
                          <a:cs typeface="Times New Roman" panose="02020603050405020304" pitchFamily="18" charset="0"/>
                        </a:rPr>
                        <a:t>0</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xmlns="" val="2403906281"/>
                  </a:ext>
                </a:extLst>
              </a:tr>
              <a:tr h="464384">
                <a:tc>
                  <a:txBody>
                    <a:bodyPr/>
                    <a:lstStyle/>
                    <a:p>
                      <a:pPr algn="ctr" fontAlgn="ctr"/>
                      <a:r>
                        <a:rPr lang="en-US" sz="2000" b="1" u="none" strike="noStrike" dirty="0">
                          <a:effectLst/>
                          <a:latin typeface="Times New Roman" panose="02020603050405020304" pitchFamily="18" charset="0"/>
                          <a:cs typeface="Times New Roman" panose="02020603050405020304" pitchFamily="18" charset="0"/>
                        </a:rPr>
                        <a:t>Nagaland</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en-US" sz="2000" u="none" strike="noStrike">
                          <a:effectLst/>
                          <a:latin typeface="Times New Roman" panose="02020603050405020304" pitchFamily="18" charset="0"/>
                          <a:cs typeface="Times New Roman" panose="02020603050405020304" pitchFamily="18" charset="0"/>
                        </a:rPr>
                        <a:t>396</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en-US" sz="2000" u="none" strike="noStrike">
                          <a:effectLst/>
                          <a:latin typeface="Times New Roman" panose="02020603050405020304" pitchFamily="18" charset="0"/>
                          <a:cs typeface="Times New Roman" panose="02020603050405020304" pitchFamily="18" charset="0"/>
                        </a:rPr>
                        <a:t>334</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en-US" sz="2000" u="none" strike="noStrike" dirty="0">
                          <a:effectLst/>
                          <a:latin typeface="Times New Roman" panose="02020603050405020304" pitchFamily="18" charset="0"/>
                          <a:cs typeface="Times New Roman" panose="02020603050405020304" pitchFamily="18" charset="0"/>
                        </a:rPr>
                        <a:t>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en-US" sz="2000" u="none" strike="noStrike" dirty="0">
                          <a:effectLst/>
                          <a:latin typeface="Times New Roman" panose="02020603050405020304" pitchFamily="18" charset="0"/>
                          <a:cs typeface="Times New Roman" panose="02020603050405020304" pitchFamily="18" charset="0"/>
                        </a:rPr>
                        <a:t>61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en-US" sz="2000" u="none" strike="noStrike" dirty="0">
                          <a:effectLst/>
                          <a:latin typeface="Times New Roman" panose="02020603050405020304" pitchFamily="18" charset="0"/>
                          <a:cs typeface="Times New Roman" panose="02020603050405020304" pitchFamily="18" charset="0"/>
                        </a:rPr>
                        <a:t>2</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en-US" sz="2000" u="none" strike="noStrike">
                          <a:effectLst/>
                          <a:latin typeface="Times New Roman" panose="02020603050405020304" pitchFamily="18" charset="0"/>
                          <a:cs typeface="Times New Roman" panose="02020603050405020304" pitchFamily="18" charset="0"/>
                        </a:rPr>
                        <a:t>60</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xmlns="" val="1563667017"/>
                  </a:ext>
                </a:extLst>
              </a:tr>
              <a:tr h="464384">
                <a:tc>
                  <a:txBody>
                    <a:bodyPr/>
                    <a:lstStyle/>
                    <a:p>
                      <a:pPr algn="ctr" fontAlgn="ctr"/>
                      <a:r>
                        <a:rPr lang="en-US" sz="2000" b="1" u="none" strike="noStrike" dirty="0">
                          <a:solidFill>
                            <a:srgbClr val="FF0000"/>
                          </a:solidFill>
                          <a:effectLst/>
                          <a:latin typeface="Times New Roman" panose="02020603050405020304" pitchFamily="18" charset="0"/>
                          <a:cs typeface="Times New Roman" panose="02020603050405020304" pitchFamily="18" charset="0"/>
                        </a:rPr>
                        <a:t>Tripura</a:t>
                      </a:r>
                      <a:endParaRPr lang="en-US" sz="20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en-US" sz="2000" u="none" strike="noStrike">
                          <a:effectLst/>
                          <a:latin typeface="Times New Roman" panose="02020603050405020304" pitchFamily="18" charset="0"/>
                          <a:cs typeface="Times New Roman" panose="02020603050405020304" pitchFamily="18" charset="0"/>
                        </a:rPr>
                        <a:t>1020</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en-US" sz="2000" u="none" strike="noStrike">
                          <a:effectLst/>
                          <a:latin typeface="Times New Roman" panose="02020603050405020304" pitchFamily="18" charset="0"/>
                          <a:cs typeface="Times New Roman" panose="02020603050405020304" pitchFamily="18" charset="0"/>
                        </a:rPr>
                        <a:t>859</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en-US" sz="2000" u="none" strike="noStrike">
                          <a:effectLst/>
                          <a:latin typeface="Times New Roman" panose="02020603050405020304" pitchFamily="18" charset="0"/>
                          <a:cs typeface="Times New Roman" panose="02020603050405020304" pitchFamily="18" charset="0"/>
                        </a:rPr>
                        <a:t>38</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en-US" sz="2000" u="none" strike="noStrike" dirty="0">
                          <a:effectLst/>
                          <a:latin typeface="Times New Roman" panose="02020603050405020304" pitchFamily="18" charset="0"/>
                          <a:cs typeface="Times New Roman" panose="02020603050405020304" pitchFamily="18" charset="0"/>
                        </a:rPr>
                        <a:t>123</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en-US" sz="2000" u="none" strike="noStrike" dirty="0">
                          <a:effectLst/>
                          <a:latin typeface="Times New Roman" panose="02020603050405020304" pitchFamily="18" charset="0"/>
                          <a:cs typeface="Times New Roman" panose="02020603050405020304" pitchFamily="18" charset="0"/>
                        </a:rPr>
                        <a:t>14</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en-US" sz="2000" b="1" u="none" strike="noStrike" dirty="0">
                          <a:solidFill>
                            <a:srgbClr val="FF0000"/>
                          </a:solidFill>
                          <a:effectLst/>
                          <a:latin typeface="Times New Roman" panose="02020603050405020304" pitchFamily="18" charset="0"/>
                          <a:cs typeface="Times New Roman" panose="02020603050405020304" pitchFamily="18" charset="0"/>
                        </a:rPr>
                        <a:t>147</a:t>
                      </a:r>
                      <a:endParaRPr lang="en-US" sz="20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xmlns="" val="3819647705"/>
                  </a:ext>
                </a:extLst>
              </a:tr>
              <a:tr h="480556">
                <a:tc>
                  <a:txBody>
                    <a:bodyPr/>
                    <a:lstStyle/>
                    <a:p>
                      <a:pPr algn="ctr" fontAlgn="ctr"/>
                      <a:r>
                        <a:rPr lang="en-US" sz="2000" b="1" u="none" strike="noStrike" dirty="0">
                          <a:solidFill>
                            <a:srgbClr val="FF0000"/>
                          </a:solidFill>
                          <a:effectLst/>
                          <a:latin typeface="Times New Roman" panose="02020603050405020304" pitchFamily="18" charset="0"/>
                          <a:cs typeface="Times New Roman" panose="02020603050405020304" pitchFamily="18" charset="0"/>
                        </a:rPr>
                        <a:t>West Bengal</a:t>
                      </a:r>
                      <a:endParaRPr lang="en-US" sz="20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en-US" sz="2000" u="none" strike="noStrike" dirty="0">
                          <a:effectLst/>
                          <a:latin typeface="Times New Roman" panose="02020603050405020304" pitchFamily="18" charset="0"/>
                          <a:cs typeface="Times New Roman" panose="02020603050405020304" pitchFamily="18" charset="0"/>
                        </a:rPr>
                        <a:t>10357</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en-US" sz="2000" u="none" strike="noStrike">
                          <a:effectLst/>
                          <a:latin typeface="Times New Roman" panose="02020603050405020304" pitchFamily="18" charset="0"/>
                          <a:cs typeface="Times New Roman" panose="02020603050405020304" pitchFamily="18" charset="0"/>
                        </a:rPr>
                        <a:t>7482</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en-US" sz="2000" u="none" strike="noStrike">
                          <a:effectLst/>
                          <a:latin typeface="Times New Roman" panose="02020603050405020304" pitchFamily="18" charset="0"/>
                          <a:cs typeface="Times New Roman" panose="02020603050405020304" pitchFamily="18" charset="0"/>
                        </a:rPr>
                        <a:t>1960</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en-US" sz="2000" u="none" strike="noStrike" dirty="0">
                          <a:effectLst/>
                          <a:latin typeface="Times New Roman" panose="02020603050405020304" pitchFamily="18" charset="0"/>
                          <a:cs typeface="Times New Roman" panose="02020603050405020304" pitchFamily="18" charset="0"/>
                        </a:rPr>
                        <a:t>915</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en-US" sz="2000" u="none" strike="noStrike" dirty="0">
                          <a:effectLst/>
                          <a:latin typeface="Times New Roman" panose="02020603050405020304" pitchFamily="18" charset="0"/>
                          <a:cs typeface="Times New Roman" panose="02020603050405020304" pitchFamily="18" charset="0"/>
                        </a:rPr>
                        <a:t>419</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en-US" sz="2000" b="1" u="none" strike="noStrike" dirty="0">
                          <a:solidFill>
                            <a:srgbClr val="FF0000"/>
                          </a:solidFill>
                          <a:effectLst/>
                          <a:latin typeface="Times New Roman" panose="02020603050405020304" pitchFamily="18" charset="0"/>
                          <a:cs typeface="Times New Roman" panose="02020603050405020304" pitchFamily="18" charset="0"/>
                        </a:rPr>
                        <a:t>2456</a:t>
                      </a:r>
                      <a:endParaRPr lang="en-US" sz="20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xmlns="" val="1082271276"/>
                  </a:ext>
                </a:extLst>
              </a:tr>
              <a:tr h="464384">
                <a:tc>
                  <a:txBody>
                    <a:bodyPr/>
                    <a:lstStyle/>
                    <a:p>
                      <a:pPr algn="ctr" fontAlgn="ctr"/>
                      <a:r>
                        <a:rPr lang="en-US" sz="2000" b="1" i="0" u="none" strike="noStrike" dirty="0">
                          <a:solidFill>
                            <a:srgbClr val="000000"/>
                          </a:solidFill>
                          <a:effectLst/>
                          <a:latin typeface="Times New Roman" panose="02020603050405020304" pitchFamily="18" charset="0"/>
                          <a:cs typeface="Times New Roman" panose="02020603050405020304" pitchFamily="18" charset="0"/>
                        </a:rPr>
                        <a:t>Sikkim</a:t>
                      </a:r>
                    </a:p>
                  </a:txBody>
                  <a:tcPr marL="0" marR="0" marT="0" marB="0" anchor="ctr"/>
                </a:tc>
                <a:tc>
                  <a:txBody>
                    <a:bodyPr/>
                    <a:lstStyle/>
                    <a:p>
                      <a:pPr algn="ctr" fontAlgn="ctr"/>
                      <a:r>
                        <a:rPr lang="en-US" sz="2000" b="0" i="0" u="none" strike="noStrike" dirty="0">
                          <a:solidFill>
                            <a:srgbClr val="000000"/>
                          </a:solidFill>
                          <a:effectLst/>
                          <a:latin typeface="Times New Roman" panose="02020603050405020304" pitchFamily="18" charset="0"/>
                          <a:cs typeface="Times New Roman" panose="02020603050405020304" pitchFamily="18" charset="0"/>
                        </a:rPr>
                        <a:t>147</a:t>
                      </a:r>
                    </a:p>
                  </a:txBody>
                  <a:tcPr marL="0" marR="0" marT="0" marB="0" anchor="ctr"/>
                </a:tc>
                <a:tc>
                  <a:txBody>
                    <a:bodyPr/>
                    <a:lstStyle/>
                    <a:p>
                      <a:pPr algn="ctr" fontAlgn="ctr"/>
                      <a:r>
                        <a:rPr lang="en-US" sz="2000" b="0" i="0" u="none" strike="noStrike" dirty="0">
                          <a:solidFill>
                            <a:srgbClr val="000000"/>
                          </a:solidFill>
                          <a:effectLst/>
                          <a:latin typeface="Times New Roman" panose="02020603050405020304" pitchFamily="18" charset="0"/>
                          <a:cs typeface="Times New Roman" panose="02020603050405020304" pitchFamily="18" charset="0"/>
                        </a:rPr>
                        <a:t>142</a:t>
                      </a:r>
                    </a:p>
                  </a:txBody>
                  <a:tcPr marL="0" marR="0" marT="0" marB="0" anchor="ctr"/>
                </a:tc>
                <a:tc>
                  <a:txBody>
                    <a:bodyPr/>
                    <a:lstStyle/>
                    <a:p>
                      <a:pPr algn="ctr" fontAlgn="ctr"/>
                      <a:r>
                        <a:rPr lang="en-US" sz="2000" b="0" i="0" u="none" strike="noStrike" dirty="0">
                          <a:solidFill>
                            <a:srgbClr val="000000"/>
                          </a:solidFill>
                          <a:effectLst/>
                          <a:latin typeface="Times New Roman" panose="02020603050405020304" pitchFamily="18" charset="0"/>
                          <a:cs typeface="Times New Roman" panose="02020603050405020304" pitchFamily="18" charset="0"/>
                        </a:rPr>
                        <a:t>5</a:t>
                      </a:r>
                    </a:p>
                  </a:txBody>
                  <a:tcPr marL="0" marR="0" marT="0" marB="0" anchor="ctr"/>
                </a:tc>
                <a:tc>
                  <a:txBody>
                    <a:bodyPr/>
                    <a:lstStyle/>
                    <a:p>
                      <a:pPr algn="ctr" fontAlgn="ctr"/>
                      <a:r>
                        <a:rPr lang="en-US" sz="2000" b="0" i="0" u="none" strike="noStrike" dirty="0">
                          <a:solidFill>
                            <a:srgbClr val="000000"/>
                          </a:solidFill>
                          <a:effectLst/>
                          <a:latin typeface="Times New Roman" panose="02020603050405020304" pitchFamily="18" charset="0"/>
                          <a:cs typeface="Times New Roman" panose="02020603050405020304" pitchFamily="18" charset="0"/>
                        </a:rPr>
                        <a:t>0</a:t>
                      </a:r>
                    </a:p>
                  </a:txBody>
                  <a:tcPr marL="0" marR="0" marT="0" marB="0" anchor="ctr"/>
                </a:tc>
                <a:tc>
                  <a:txBody>
                    <a:bodyPr/>
                    <a:lstStyle/>
                    <a:p>
                      <a:pPr algn="ctr" fontAlgn="ctr"/>
                      <a:r>
                        <a:rPr lang="en-US" sz="2000" b="0" i="0" u="none" strike="noStrike" dirty="0">
                          <a:solidFill>
                            <a:srgbClr val="000000"/>
                          </a:solidFill>
                          <a:effectLst/>
                          <a:latin typeface="Times New Roman" panose="02020603050405020304" pitchFamily="18" charset="0"/>
                          <a:cs typeface="Times New Roman" panose="02020603050405020304" pitchFamily="18" charset="0"/>
                        </a:rPr>
                        <a:t>3</a:t>
                      </a:r>
                    </a:p>
                  </a:txBody>
                  <a:tcPr marL="0" marR="0" marT="0" marB="0" anchor="ctr"/>
                </a:tc>
                <a:tc>
                  <a:txBody>
                    <a:bodyPr/>
                    <a:lstStyle/>
                    <a:p>
                      <a:pPr algn="ctr" fontAlgn="ctr"/>
                      <a:r>
                        <a:rPr lang="en-US" sz="2000" b="0" i="0" u="none" strike="noStrike" dirty="0">
                          <a:solidFill>
                            <a:srgbClr val="000000"/>
                          </a:solidFill>
                          <a:effectLst/>
                          <a:latin typeface="Times New Roman" panose="02020603050405020304" pitchFamily="18" charset="0"/>
                          <a:cs typeface="Times New Roman" panose="02020603050405020304" pitchFamily="18" charset="0"/>
                        </a:rPr>
                        <a:t>2</a:t>
                      </a:r>
                    </a:p>
                  </a:txBody>
                  <a:tcPr marL="0" marR="0" marT="0" marB="0" anchor="ctr"/>
                </a:tc>
                <a:extLst>
                  <a:ext uri="{0D108BD9-81ED-4DB2-BD59-A6C34878D82A}">
                    <a16:rowId xmlns:a16="http://schemas.microsoft.com/office/drawing/2014/main" xmlns="" val="2332619187"/>
                  </a:ext>
                </a:extLst>
              </a:tr>
            </a:tbl>
          </a:graphicData>
        </a:graphic>
      </p:graphicFrame>
      <p:sp>
        <p:nvSpPr>
          <p:cNvPr id="9" name="TextBox 8">
            <a:extLst>
              <a:ext uri="{FF2B5EF4-FFF2-40B4-BE49-F238E27FC236}">
                <a16:creationId xmlns:a16="http://schemas.microsoft.com/office/drawing/2014/main" xmlns="" id="{4944871B-4F6E-E345-BC63-4C86F50096F7}"/>
              </a:ext>
            </a:extLst>
          </p:cNvPr>
          <p:cNvSpPr txBox="1"/>
          <p:nvPr/>
        </p:nvSpPr>
        <p:spPr>
          <a:xfrm>
            <a:off x="9873465" y="622643"/>
            <a:ext cx="2318535" cy="369332"/>
          </a:xfrm>
          <a:prstGeom prst="rect">
            <a:avLst/>
          </a:prstGeom>
          <a:noFill/>
        </p:spPr>
        <p:txBody>
          <a:bodyPr wrap="square" rtlCol="0">
            <a:spAutoFit/>
          </a:bodyPr>
          <a:lstStyle/>
          <a:p>
            <a:r>
              <a:rPr lang="en-US" dirty="0"/>
              <a:t>Data Source RHS 2018</a:t>
            </a:r>
          </a:p>
        </p:txBody>
      </p:sp>
    </p:spTree>
    <p:extLst>
      <p:ext uri="{BB962C8B-B14F-4D97-AF65-F5344CB8AC3E}">
        <p14:creationId xmlns:p14="http://schemas.microsoft.com/office/powerpoint/2010/main" val="42859674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1135200"/>
          </a:xfrm>
          <a:prstGeom prst="rect">
            <a:avLst/>
          </a:prstGeom>
          <a:solidFill>
            <a:schemeClr val="accent2">
              <a:lumMod val="60000"/>
              <a:lumOff val="40000"/>
            </a:schemeClr>
          </a:solidFill>
          <a:ln w="28575">
            <a:noFill/>
          </a:ln>
        </p:spPr>
        <p:txBody>
          <a:bodyPr vert="horz" wrap="square" lIns="109728" tIns="54864" rIns="109728" bIns="54864" numCol="1" anchor="ctr" anchorCtr="0" compatLnSpc="1">
            <a:prstTxWarp prst="textNoShape">
              <a:avLst/>
            </a:prstTxWarp>
            <a:noAutofit/>
          </a:bodyPr>
          <a:lstStyle/>
          <a:p>
            <a:pPr algn="ctr" defTabSz="1097150" eaLnBrk="0" fontAlgn="base" hangingPunct="0">
              <a:spcBef>
                <a:spcPct val="0"/>
              </a:spcBef>
              <a:spcAft>
                <a:spcPct val="0"/>
              </a:spcAft>
            </a:pPr>
            <a:r>
              <a:rPr lang="en-US" sz="4400" b="1" dirty="0">
                <a:ea typeface="+mj-ea"/>
                <a:cs typeface="+mj-cs"/>
              </a:rPr>
              <a:t>Infrastructure Strengthening </a:t>
            </a:r>
          </a:p>
        </p:txBody>
      </p:sp>
      <p:sp>
        <p:nvSpPr>
          <p:cNvPr id="2" name="Rectangle 1"/>
          <p:cNvSpPr/>
          <p:nvPr/>
        </p:nvSpPr>
        <p:spPr>
          <a:xfrm>
            <a:off x="304800" y="1295401"/>
            <a:ext cx="11643360" cy="1200329"/>
          </a:xfrm>
          <a:prstGeom prst="rect">
            <a:avLst/>
          </a:prstGeom>
        </p:spPr>
        <p:txBody>
          <a:bodyPr wrap="square">
            <a:spAutoFit/>
          </a:bodyPr>
          <a:lstStyle/>
          <a:p>
            <a:pPr marL="0" lvl="1" algn="just"/>
            <a:endParaRPr lang="en-US" sz="2400" dirty="0"/>
          </a:p>
          <a:p>
            <a:pPr marL="742950" lvl="1" indent="-285750" algn="just" fontAlgn="base">
              <a:buFont typeface="Arial" panose="020B0604020202020204" pitchFamily="34" charset="0"/>
              <a:buChar char="•"/>
            </a:pPr>
            <a:endParaRPr lang="en-US" sz="2400" dirty="0"/>
          </a:p>
          <a:p>
            <a:pPr marL="800100" lvl="1" indent="-342900" algn="just"/>
            <a:endParaRPr lang="en-US" sz="2400" dirty="0"/>
          </a:p>
        </p:txBody>
      </p:sp>
      <p:sp>
        <p:nvSpPr>
          <p:cNvPr id="3" name="Slide Number Placeholder 2"/>
          <p:cNvSpPr>
            <a:spLocks noGrp="1"/>
          </p:cNvSpPr>
          <p:nvPr>
            <p:ph type="sldNum" sz="quarter" idx="12"/>
          </p:nvPr>
        </p:nvSpPr>
        <p:spPr/>
        <p:txBody>
          <a:bodyPr/>
          <a:lstStyle/>
          <a:p>
            <a:fld id="{CC8E4818-71BA-47A1-A25F-DA91E99AEC27}" type="slidenum">
              <a:rPr lang="en-IN" smtClean="0"/>
              <a:pPr/>
              <a:t>19</a:t>
            </a:fld>
            <a:endParaRPr lang="en-IN"/>
          </a:p>
        </p:txBody>
      </p:sp>
      <p:sp>
        <p:nvSpPr>
          <p:cNvPr id="5" name="TextBox 4">
            <a:extLst>
              <a:ext uri="{FF2B5EF4-FFF2-40B4-BE49-F238E27FC236}">
                <a16:creationId xmlns:a16="http://schemas.microsoft.com/office/drawing/2014/main" xmlns="" id="{6FD52F27-8794-5A4B-84A9-952DB90D06A8}"/>
              </a:ext>
            </a:extLst>
          </p:cNvPr>
          <p:cNvSpPr txBox="1"/>
          <p:nvPr/>
        </p:nvSpPr>
        <p:spPr>
          <a:xfrm>
            <a:off x="104931" y="1295401"/>
            <a:ext cx="11782269" cy="6929076"/>
          </a:xfrm>
          <a:prstGeom prst="rect">
            <a:avLst/>
          </a:prstGeom>
          <a:noFill/>
        </p:spPr>
        <p:txBody>
          <a:bodyPr wrap="square" rtlCol="0">
            <a:spAutoFit/>
          </a:bodyPr>
          <a:lstStyle/>
          <a:p>
            <a:pPr lvl="1" indent="-342900" algn="just" defTabSz="914400">
              <a:lnSpc>
                <a:spcPct val="90000"/>
              </a:lnSpc>
              <a:spcBef>
                <a:spcPts val="500"/>
              </a:spcBef>
              <a:buAutoNum type="arabicPeriod"/>
            </a:pPr>
            <a:r>
              <a:rPr lang="en-US" sz="3000" dirty="0"/>
              <a:t>Gap analysis as per population Norms</a:t>
            </a:r>
          </a:p>
          <a:p>
            <a:pPr lvl="1" indent="-342900" algn="just" defTabSz="914400">
              <a:lnSpc>
                <a:spcPct val="90000"/>
              </a:lnSpc>
              <a:spcBef>
                <a:spcPts val="500"/>
              </a:spcBef>
              <a:buAutoNum type="arabicPeriod"/>
            </a:pPr>
            <a:r>
              <a:rPr lang="en-US" sz="3000" dirty="0"/>
              <a:t>Gap analysis w.r.t essentials of Regular supply of water and electricity </a:t>
            </a:r>
          </a:p>
          <a:p>
            <a:pPr lvl="1" indent="-342900" algn="just" defTabSz="914400">
              <a:lnSpc>
                <a:spcPct val="90000"/>
              </a:lnSpc>
              <a:spcBef>
                <a:spcPts val="500"/>
              </a:spcBef>
              <a:buAutoNum type="arabicPeriod"/>
            </a:pPr>
            <a:r>
              <a:rPr lang="en-US" sz="3000" dirty="0"/>
              <a:t>Construction of additional room &amp; toilets</a:t>
            </a:r>
          </a:p>
          <a:p>
            <a:pPr lvl="1" indent="-342900" algn="just" defTabSz="914400">
              <a:lnSpc>
                <a:spcPct val="90000"/>
              </a:lnSpc>
              <a:spcBef>
                <a:spcPts val="500"/>
              </a:spcBef>
              <a:buAutoNum type="arabicPeriod"/>
            </a:pPr>
            <a:r>
              <a:rPr lang="en-US" sz="3000" dirty="0"/>
              <a:t>Space for medicine dispensing, conducting lab tests, patient waiting areas - draft layout plan has been shared.</a:t>
            </a:r>
          </a:p>
          <a:p>
            <a:pPr lvl="1" indent="-342900" algn="just" defTabSz="914400">
              <a:lnSpc>
                <a:spcPct val="90000"/>
              </a:lnSpc>
              <a:spcBef>
                <a:spcPts val="500"/>
              </a:spcBef>
              <a:buAutoNum type="arabicPeriod"/>
            </a:pPr>
            <a:r>
              <a:rPr lang="en-US" sz="3000" dirty="0"/>
              <a:t>Infrastructure: Revised (7 to </a:t>
            </a:r>
            <a:r>
              <a:rPr lang="en-US" sz="3000" dirty="0">
                <a:solidFill>
                  <a:srgbClr val="FF0000"/>
                </a:solidFill>
              </a:rPr>
              <a:t>10L for SHCs </a:t>
            </a:r>
            <a:r>
              <a:rPr lang="en-US" sz="3000" dirty="0"/>
              <a:t>/ 4 to </a:t>
            </a:r>
            <a:r>
              <a:rPr lang="en-US" sz="3000" dirty="0">
                <a:solidFill>
                  <a:srgbClr val="FF0000"/>
                </a:solidFill>
              </a:rPr>
              <a:t>7L for PHCs </a:t>
            </a:r>
            <a:r>
              <a:rPr lang="en-US" sz="3000" dirty="0"/>
              <a:t>/ 1 to </a:t>
            </a:r>
            <a:r>
              <a:rPr lang="en-US" sz="3000" dirty="0">
                <a:solidFill>
                  <a:srgbClr val="FF0000"/>
                </a:solidFill>
              </a:rPr>
              <a:t>2L for UPHCs</a:t>
            </a:r>
            <a:r>
              <a:rPr lang="en-US" sz="3000" dirty="0"/>
              <a:t>)  </a:t>
            </a:r>
          </a:p>
          <a:p>
            <a:pPr lvl="1" indent="-342900" algn="just" defTabSz="914400">
              <a:lnSpc>
                <a:spcPct val="90000"/>
              </a:lnSpc>
              <a:spcBef>
                <a:spcPts val="500"/>
              </a:spcBef>
              <a:buAutoNum type="arabicPeriod"/>
            </a:pPr>
            <a:r>
              <a:rPr lang="en-US" sz="3000" dirty="0"/>
              <a:t>Resources Mobilization</a:t>
            </a:r>
          </a:p>
          <a:p>
            <a:pPr lvl="2" indent="-342900" algn="just" defTabSz="914400">
              <a:lnSpc>
                <a:spcPct val="90000"/>
              </a:lnSpc>
              <a:spcBef>
                <a:spcPts val="500"/>
              </a:spcBef>
              <a:buAutoNum type="arabicPeriod"/>
            </a:pPr>
            <a:r>
              <a:rPr lang="en-US" sz="3000" dirty="0"/>
              <a:t>MPLADS</a:t>
            </a:r>
          </a:p>
          <a:p>
            <a:pPr lvl="2" indent="-342900" algn="just" defTabSz="914400">
              <a:lnSpc>
                <a:spcPct val="90000"/>
              </a:lnSpc>
              <a:spcBef>
                <a:spcPts val="500"/>
              </a:spcBef>
              <a:buAutoNum type="arabicPeriod"/>
            </a:pPr>
            <a:r>
              <a:rPr lang="en-US" sz="3000" dirty="0"/>
              <a:t>Support from Gram Panchayats / ULBs</a:t>
            </a:r>
          </a:p>
          <a:p>
            <a:pPr lvl="2" indent="-342900" algn="just" defTabSz="914400">
              <a:lnSpc>
                <a:spcPct val="90000"/>
              </a:lnSpc>
              <a:spcBef>
                <a:spcPts val="500"/>
              </a:spcBef>
              <a:buAutoNum type="arabicPeriod"/>
            </a:pPr>
            <a:r>
              <a:rPr lang="en-US" sz="3000" dirty="0"/>
              <a:t>Donors from the Community</a:t>
            </a:r>
          </a:p>
          <a:p>
            <a:pPr lvl="1" indent="-342900" algn="just" defTabSz="914400">
              <a:lnSpc>
                <a:spcPct val="90000"/>
              </a:lnSpc>
              <a:spcBef>
                <a:spcPts val="500"/>
              </a:spcBef>
              <a:buAutoNum type="arabicPeriod"/>
            </a:pPr>
            <a:endParaRPr lang="en-US" sz="3200" dirty="0"/>
          </a:p>
          <a:p>
            <a:pPr lvl="1" indent="-342900" algn="just" defTabSz="914400">
              <a:lnSpc>
                <a:spcPct val="90000"/>
              </a:lnSpc>
              <a:spcBef>
                <a:spcPts val="500"/>
              </a:spcBef>
              <a:buAutoNum type="arabicPeriod"/>
            </a:pPr>
            <a:endParaRPr lang="en-US" sz="3200" dirty="0"/>
          </a:p>
          <a:p>
            <a:pPr marL="342900" indent="-342900">
              <a:buAutoNum type="arabicPeriod"/>
            </a:pPr>
            <a:endParaRPr lang="en-US" sz="2400" dirty="0"/>
          </a:p>
          <a:p>
            <a:pPr marL="342900" indent="-342900">
              <a:buAutoNum type="arabicPeriod"/>
            </a:pPr>
            <a:endParaRPr lang="en-US" sz="2400" dirty="0"/>
          </a:p>
        </p:txBody>
      </p:sp>
    </p:spTree>
    <p:extLst>
      <p:ext uri="{BB962C8B-B14F-4D97-AF65-F5344CB8AC3E}">
        <p14:creationId xmlns:p14="http://schemas.microsoft.com/office/powerpoint/2010/main" val="26267082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1135200"/>
          </a:xfrm>
          <a:prstGeom prst="rect">
            <a:avLst/>
          </a:prstGeom>
          <a:solidFill>
            <a:schemeClr val="accent2">
              <a:lumMod val="60000"/>
              <a:lumOff val="40000"/>
            </a:schemeClr>
          </a:solidFill>
          <a:ln w="28575">
            <a:noFill/>
          </a:ln>
        </p:spPr>
        <p:txBody>
          <a:bodyPr vert="horz" wrap="square" lIns="109728" tIns="54864" rIns="109728" bIns="54864" numCol="1" anchor="ctr" anchorCtr="0" compatLnSpc="1">
            <a:prstTxWarp prst="textNoShape">
              <a:avLst/>
            </a:prstTxWarp>
            <a:noAutofit/>
          </a:bodyPr>
          <a:lstStyle/>
          <a:p>
            <a:pPr algn="ctr" defTabSz="1097150" eaLnBrk="0" fontAlgn="base" hangingPunct="0">
              <a:spcBef>
                <a:spcPct val="0"/>
              </a:spcBef>
              <a:spcAft>
                <a:spcPct val="0"/>
              </a:spcAft>
            </a:pPr>
            <a:r>
              <a:rPr lang="en-US" sz="4400" b="1" dirty="0">
                <a:ea typeface="+mj-ea"/>
                <a:cs typeface="+mj-cs"/>
              </a:rPr>
              <a:t>Medicine and Diagnostics</a:t>
            </a:r>
          </a:p>
        </p:txBody>
      </p:sp>
      <p:sp>
        <p:nvSpPr>
          <p:cNvPr id="2" name="Rectangle 1"/>
          <p:cNvSpPr/>
          <p:nvPr/>
        </p:nvSpPr>
        <p:spPr>
          <a:xfrm>
            <a:off x="304800" y="1295401"/>
            <a:ext cx="11643360" cy="1200329"/>
          </a:xfrm>
          <a:prstGeom prst="rect">
            <a:avLst/>
          </a:prstGeom>
        </p:spPr>
        <p:txBody>
          <a:bodyPr wrap="square">
            <a:spAutoFit/>
          </a:bodyPr>
          <a:lstStyle/>
          <a:p>
            <a:pPr marL="0" lvl="1" algn="just"/>
            <a:endParaRPr lang="en-US" sz="2400" dirty="0"/>
          </a:p>
          <a:p>
            <a:pPr marL="742950" lvl="1" indent="-285750" algn="just" fontAlgn="base">
              <a:buFont typeface="Arial" panose="020B0604020202020204" pitchFamily="34" charset="0"/>
              <a:buChar char="•"/>
            </a:pPr>
            <a:endParaRPr lang="en-US" sz="2400" dirty="0"/>
          </a:p>
          <a:p>
            <a:pPr marL="800100" lvl="1" indent="-342900" algn="just"/>
            <a:endParaRPr lang="en-US" sz="2400" dirty="0"/>
          </a:p>
        </p:txBody>
      </p:sp>
      <p:sp>
        <p:nvSpPr>
          <p:cNvPr id="3" name="Slide Number Placeholder 2"/>
          <p:cNvSpPr>
            <a:spLocks noGrp="1"/>
          </p:cNvSpPr>
          <p:nvPr>
            <p:ph type="sldNum" sz="quarter" idx="12"/>
          </p:nvPr>
        </p:nvSpPr>
        <p:spPr/>
        <p:txBody>
          <a:bodyPr/>
          <a:lstStyle/>
          <a:p>
            <a:fld id="{CC8E4818-71BA-47A1-A25F-DA91E99AEC27}" type="slidenum">
              <a:rPr lang="en-IN" smtClean="0"/>
              <a:pPr/>
              <a:t>20</a:t>
            </a:fld>
            <a:endParaRPr lang="en-IN"/>
          </a:p>
        </p:txBody>
      </p:sp>
      <p:sp>
        <p:nvSpPr>
          <p:cNvPr id="6" name="TextBox 5">
            <a:extLst>
              <a:ext uri="{FF2B5EF4-FFF2-40B4-BE49-F238E27FC236}">
                <a16:creationId xmlns:a16="http://schemas.microsoft.com/office/drawing/2014/main" xmlns="" id="{9B031588-9078-BB46-84BC-6FE0EFDE149F}"/>
              </a:ext>
            </a:extLst>
          </p:cNvPr>
          <p:cNvSpPr txBox="1"/>
          <p:nvPr/>
        </p:nvSpPr>
        <p:spPr>
          <a:xfrm>
            <a:off x="152400" y="962480"/>
            <a:ext cx="11795760" cy="7060907"/>
          </a:xfrm>
          <a:prstGeom prst="rect">
            <a:avLst/>
          </a:prstGeom>
          <a:noFill/>
        </p:spPr>
        <p:txBody>
          <a:bodyPr wrap="square" rtlCol="0">
            <a:spAutoFit/>
          </a:bodyPr>
          <a:lstStyle/>
          <a:p>
            <a:endParaRPr lang="en-US" dirty="0"/>
          </a:p>
          <a:p>
            <a:pPr marL="971550" lvl="1" indent="-514350" algn="just" defTabSz="914400">
              <a:lnSpc>
                <a:spcPct val="150000"/>
              </a:lnSpc>
              <a:spcBef>
                <a:spcPts val="500"/>
              </a:spcBef>
              <a:buFont typeface="+mj-lt"/>
              <a:buAutoNum type="arabicPeriod"/>
            </a:pPr>
            <a:r>
              <a:rPr lang="en-US" sz="3200" dirty="0"/>
              <a:t>Drugs and Diagnostics foundation for providing primary health care through AB-HWCs! </a:t>
            </a:r>
            <a:r>
              <a:rPr lang="en-US" sz="3200" b="1" dirty="0">
                <a:solidFill>
                  <a:srgbClr val="FF0000"/>
                </a:solidFill>
              </a:rPr>
              <a:t>Go ALL-OUT </a:t>
            </a:r>
            <a:r>
              <a:rPr lang="en-US" sz="3200" dirty="0"/>
              <a:t>to Strengthen these two.</a:t>
            </a:r>
          </a:p>
          <a:p>
            <a:pPr marL="971550" lvl="1" indent="-514350" algn="just" defTabSz="914400">
              <a:lnSpc>
                <a:spcPct val="150000"/>
              </a:lnSpc>
              <a:spcBef>
                <a:spcPts val="500"/>
              </a:spcBef>
              <a:buFont typeface="+mj-lt"/>
              <a:buAutoNum type="arabicPeriod"/>
            </a:pPr>
            <a:r>
              <a:rPr lang="en-US" sz="3200" dirty="0"/>
              <a:t>Continuous supply of generic medicine at all the facility – buffer stock of at-least 2 months.   </a:t>
            </a:r>
          </a:p>
          <a:p>
            <a:pPr marL="971550" lvl="1" indent="-514350" algn="just" defTabSz="914400">
              <a:lnSpc>
                <a:spcPct val="150000"/>
              </a:lnSpc>
              <a:spcBef>
                <a:spcPts val="500"/>
              </a:spcBef>
              <a:buFont typeface="+mj-lt"/>
              <a:buAutoNum type="arabicPeriod"/>
            </a:pPr>
            <a:r>
              <a:rPr lang="en-US" sz="3200" dirty="0"/>
              <a:t>14 diagnostic tests at AB-HWC-SHCs and 63 diagnostic tests at AB-HWC-PHC as per the revised </a:t>
            </a:r>
          </a:p>
          <a:p>
            <a:pPr marL="971550" lvl="1" indent="-514350" algn="just" defTabSz="914400">
              <a:lnSpc>
                <a:spcPct val="150000"/>
              </a:lnSpc>
              <a:spcBef>
                <a:spcPts val="500"/>
              </a:spcBef>
              <a:buFont typeface="+mj-lt"/>
              <a:buAutoNum type="arabicPeriod"/>
            </a:pPr>
            <a:r>
              <a:rPr lang="en-US" sz="3200" dirty="0"/>
              <a:t>Free essential drugs will be communicated shortly</a:t>
            </a:r>
          </a:p>
          <a:p>
            <a:pPr lvl="1" algn="just" defTabSz="914400">
              <a:lnSpc>
                <a:spcPct val="150000"/>
              </a:lnSpc>
              <a:spcBef>
                <a:spcPts val="500"/>
              </a:spcBef>
            </a:pPr>
            <a:endParaRPr lang="en-US" sz="2800" dirty="0"/>
          </a:p>
          <a:p>
            <a:pPr marL="342900" indent="-342900">
              <a:buAutoNum type="arabicPeriod"/>
            </a:pPr>
            <a:endParaRPr lang="en-US" dirty="0"/>
          </a:p>
          <a:p>
            <a:pPr marL="342900" indent="-342900">
              <a:buAutoNum type="arabicPeriod"/>
            </a:pPr>
            <a:endParaRPr lang="en-US" dirty="0"/>
          </a:p>
        </p:txBody>
      </p:sp>
    </p:spTree>
    <p:extLst>
      <p:ext uri="{BB962C8B-B14F-4D97-AF65-F5344CB8AC3E}">
        <p14:creationId xmlns:p14="http://schemas.microsoft.com/office/powerpoint/2010/main" val="12564566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1135200"/>
          </a:xfrm>
          <a:prstGeom prst="rect">
            <a:avLst/>
          </a:prstGeom>
          <a:solidFill>
            <a:schemeClr val="accent2">
              <a:lumMod val="60000"/>
              <a:lumOff val="40000"/>
            </a:schemeClr>
          </a:solidFill>
          <a:ln w="28575">
            <a:noFill/>
          </a:ln>
        </p:spPr>
        <p:txBody>
          <a:bodyPr vert="horz" wrap="square" lIns="109728" tIns="54864" rIns="109728" bIns="54864" numCol="1" anchor="ctr" anchorCtr="0" compatLnSpc="1">
            <a:prstTxWarp prst="textNoShape">
              <a:avLst/>
            </a:prstTxWarp>
            <a:noAutofit/>
          </a:bodyPr>
          <a:lstStyle/>
          <a:p>
            <a:pPr algn="ctr" defTabSz="1097150" eaLnBrk="0" fontAlgn="base" hangingPunct="0">
              <a:spcBef>
                <a:spcPct val="0"/>
              </a:spcBef>
              <a:spcAft>
                <a:spcPct val="0"/>
              </a:spcAft>
            </a:pPr>
            <a:r>
              <a:rPr lang="en-US" sz="4400" b="1" dirty="0">
                <a:ea typeface="+mj-ea"/>
                <a:cs typeface="+mj-cs"/>
              </a:rPr>
              <a:t>Wellness: Preventive and </a:t>
            </a:r>
            <a:r>
              <a:rPr lang="en-US" sz="4400" b="1" dirty="0" err="1">
                <a:ea typeface="+mj-ea"/>
                <a:cs typeface="+mj-cs"/>
              </a:rPr>
              <a:t>Promotive</a:t>
            </a:r>
            <a:r>
              <a:rPr lang="en-US" sz="4400" b="1" dirty="0">
                <a:ea typeface="+mj-ea"/>
                <a:cs typeface="+mj-cs"/>
              </a:rPr>
              <a:t> Healthcare</a:t>
            </a:r>
          </a:p>
        </p:txBody>
      </p:sp>
      <p:sp>
        <p:nvSpPr>
          <p:cNvPr id="3" name="TextBox 2">
            <a:extLst>
              <a:ext uri="{FF2B5EF4-FFF2-40B4-BE49-F238E27FC236}">
                <a16:creationId xmlns:a16="http://schemas.microsoft.com/office/drawing/2014/main" xmlns="" id="{6FD52F27-8794-5A4B-84A9-952DB90D06A8}"/>
              </a:ext>
            </a:extLst>
          </p:cNvPr>
          <p:cNvSpPr txBox="1"/>
          <p:nvPr/>
        </p:nvSpPr>
        <p:spPr>
          <a:xfrm>
            <a:off x="204865" y="1313763"/>
            <a:ext cx="11782269" cy="5541517"/>
          </a:xfrm>
          <a:prstGeom prst="rect">
            <a:avLst/>
          </a:prstGeom>
          <a:noFill/>
        </p:spPr>
        <p:txBody>
          <a:bodyPr wrap="square" rtlCol="0">
            <a:spAutoFit/>
          </a:bodyPr>
          <a:lstStyle/>
          <a:p>
            <a:r>
              <a:rPr lang="en-US" sz="2500" b="1" dirty="0"/>
              <a:t>1. Community Involvement</a:t>
            </a:r>
          </a:p>
          <a:p>
            <a:r>
              <a:rPr lang="en-US" sz="2500" b="1" dirty="0"/>
              <a:t>2. YOGA – the only activity being focused on – can CHOs be trained as Yoga instructors? </a:t>
            </a:r>
          </a:p>
          <a:p>
            <a:r>
              <a:rPr lang="en-US" sz="2500" b="1" dirty="0"/>
              <a:t>3. Different options: </a:t>
            </a:r>
          </a:p>
          <a:p>
            <a:pPr lvl="1"/>
            <a:r>
              <a:rPr lang="en-US" sz="2500" b="1" dirty="0"/>
              <a:t>Open Gyms – in collaboration with the local panchayats</a:t>
            </a:r>
          </a:p>
          <a:p>
            <a:pPr lvl="1"/>
            <a:r>
              <a:rPr lang="en-US" sz="2500" b="1" dirty="0" err="1"/>
              <a:t>Sahi</a:t>
            </a:r>
            <a:r>
              <a:rPr lang="en-US" sz="2500" b="1" dirty="0"/>
              <a:t> </a:t>
            </a:r>
            <a:r>
              <a:rPr lang="en-US" sz="2500" b="1" dirty="0" err="1"/>
              <a:t>Bhojan</a:t>
            </a:r>
            <a:r>
              <a:rPr lang="en-US" sz="2500" b="1" dirty="0"/>
              <a:t>, </a:t>
            </a:r>
            <a:r>
              <a:rPr lang="en-US" sz="2500" b="1" dirty="0" err="1"/>
              <a:t>Behtar</a:t>
            </a:r>
            <a:r>
              <a:rPr lang="en-US" sz="2500" b="1" dirty="0"/>
              <a:t> Jeevan – </a:t>
            </a:r>
            <a:r>
              <a:rPr lang="en-US" sz="2500" b="1" dirty="0">
                <a:solidFill>
                  <a:srgbClr val="FF0000"/>
                </a:solidFill>
              </a:rPr>
              <a:t>Eat Right Campaign </a:t>
            </a:r>
          </a:p>
          <a:p>
            <a:pPr lvl="1"/>
            <a:r>
              <a:rPr lang="en-US" sz="2500" b="1" dirty="0">
                <a:solidFill>
                  <a:srgbClr val="FF0000"/>
                </a:solidFill>
              </a:rPr>
              <a:t>Nutrition Counselling </a:t>
            </a:r>
            <a:r>
              <a:rPr lang="en-US" sz="2500" b="1" dirty="0"/>
              <a:t>– expanded to adolescents, patients suffering with chronic conditions, awareness building (BMI), lifestyle modifications – less salt, less sugar</a:t>
            </a:r>
          </a:p>
          <a:p>
            <a:pPr lvl="1"/>
            <a:r>
              <a:rPr lang="en-US" sz="2500" b="1" dirty="0"/>
              <a:t>Food adulteration kits</a:t>
            </a:r>
          </a:p>
          <a:p>
            <a:pPr lvl="1"/>
            <a:r>
              <a:rPr lang="en-US" sz="2500" b="1" dirty="0"/>
              <a:t>Health Talks / Discussions / Counselling / Laughter Clubs</a:t>
            </a:r>
          </a:p>
          <a:p>
            <a:pPr lvl="1"/>
            <a:r>
              <a:rPr lang="en-US" sz="2500" b="1" dirty="0"/>
              <a:t>Health Calendar / Planning of Events </a:t>
            </a:r>
          </a:p>
          <a:p>
            <a:pPr lvl="1"/>
            <a:r>
              <a:rPr lang="en-US" sz="2500" b="1" dirty="0"/>
              <a:t>Cycling / Zumba/ </a:t>
            </a:r>
            <a:r>
              <a:rPr lang="en-US" sz="2500" b="1" dirty="0" err="1"/>
              <a:t>Cyclathons</a:t>
            </a:r>
            <a:r>
              <a:rPr lang="en-US" sz="2500" b="1" dirty="0"/>
              <a:t> Activities</a:t>
            </a:r>
          </a:p>
          <a:p>
            <a:pPr marL="114300" lvl="1" algn="just" defTabSz="914400">
              <a:lnSpc>
                <a:spcPct val="90000"/>
              </a:lnSpc>
              <a:spcBef>
                <a:spcPts val="500"/>
              </a:spcBef>
            </a:pPr>
            <a:r>
              <a:rPr lang="en-US" sz="2500" b="1" dirty="0"/>
              <a:t>4. School Health and Wellness Ambassadors</a:t>
            </a:r>
          </a:p>
          <a:p>
            <a:pPr marL="114300" lvl="1" algn="just" defTabSz="914400">
              <a:lnSpc>
                <a:spcPct val="90000"/>
              </a:lnSpc>
              <a:spcBef>
                <a:spcPts val="500"/>
              </a:spcBef>
            </a:pPr>
            <a:r>
              <a:rPr lang="en-US" sz="2500" b="1" dirty="0"/>
              <a:t>5. Tobacco free public health institutions</a:t>
            </a:r>
          </a:p>
          <a:p>
            <a:pPr lvl="1" indent="-342900" algn="just" defTabSz="914400">
              <a:lnSpc>
                <a:spcPct val="90000"/>
              </a:lnSpc>
              <a:spcBef>
                <a:spcPts val="500"/>
              </a:spcBef>
              <a:buAutoNum type="arabicPeriod"/>
            </a:pPr>
            <a:endParaRPr lang="en-US" sz="2400" dirty="0"/>
          </a:p>
        </p:txBody>
      </p:sp>
    </p:spTree>
    <p:extLst>
      <p:ext uri="{BB962C8B-B14F-4D97-AF65-F5344CB8AC3E}">
        <p14:creationId xmlns:p14="http://schemas.microsoft.com/office/powerpoint/2010/main" val="22234476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 y="-14911"/>
            <a:ext cx="12192000" cy="1135200"/>
          </a:xfrm>
          <a:prstGeom prst="rect">
            <a:avLst/>
          </a:prstGeom>
          <a:solidFill>
            <a:schemeClr val="accent2">
              <a:lumMod val="60000"/>
              <a:lumOff val="40000"/>
            </a:schemeClr>
          </a:solidFill>
          <a:ln w="28575">
            <a:noFill/>
          </a:ln>
        </p:spPr>
        <p:txBody>
          <a:bodyPr vert="horz" wrap="square" lIns="109728" tIns="54864" rIns="109728" bIns="54864" numCol="1" anchor="ctr" anchorCtr="0" compatLnSpc="1">
            <a:prstTxWarp prst="textNoShape">
              <a:avLst/>
            </a:prstTxWarp>
            <a:noAutofit/>
          </a:bodyPr>
          <a:lstStyle/>
          <a:p>
            <a:pPr algn="ctr" defTabSz="1097150" eaLnBrk="0" fontAlgn="base" hangingPunct="0">
              <a:spcBef>
                <a:spcPct val="0"/>
              </a:spcBef>
              <a:spcAft>
                <a:spcPct val="0"/>
              </a:spcAft>
            </a:pPr>
            <a:r>
              <a:rPr lang="en-US" sz="4400" b="1" dirty="0">
                <a:ea typeface="+mj-ea"/>
                <a:cs typeface="+mj-cs"/>
              </a:rPr>
              <a:t>Expanded Package of Services </a:t>
            </a:r>
          </a:p>
        </p:txBody>
      </p:sp>
      <p:sp>
        <p:nvSpPr>
          <p:cNvPr id="2" name="Rectangle 1"/>
          <p:cNvSpPr/>
          <p:nvPr/>
        </p:nvSpPr>
        <p:spPr>
          <a:xfrm>
            <a:off x="304800" y="1295401"/>
            <a:ext cx="11643360" cy="1200329"/>
          </a:xfrm>
          <a:prstGeom prst="rect">
            <a:avLst/>
          </a:prstGeom>
        </p:spPr>
        <p:txBody>
          <a:bodyPr wrap="square">
            <a:spAutoFit/>
          </a:bodyPr>
          <a:lstStyle/>
          <a:p>
            <a:pPr marL="0" lvl="1" algn="just"/>
            <a:endParaRPr lang="en-US" sz="2400" dirty="0"/>
          </a:p>
          <a:p>
            <a:pPr marL="742950" lvl="1" indent="-285750" algn="just" fontAlgn="base">
              <a:buFont typeface="Arial" panose="020B0604020202020204" pitchFamily="34" charset="0"/>
              <a:buChar char="•"/>
            </a:pPr>
            <a:endParaRPr lang="en-US" sz="2400" dirty="0"/>
          </a:p>
          <a:p>
            <a:pPr marL="800100" lvl="1" indent="-342900" algn="just"/>
            <a:endParaRPr lang="en-US" sz="2400" dirty="0"/>
          </a:p>
        </p:txBody>
      </p:sp>
      <p:sp>
        <p:nvSpPr>
          <p:cNvPr id="3" name="Slide Number Placeholder 2"/>
          <p:cNvSpPr>
            <a:spLocks noGrp="1"/>
          </p:cNvSpPr>
          <p:nvPr>
            <p:ph type="sldNum" sz="quarter" idx="12"/>
          </p:nvPr>
        </p:nvSpPr>
        <p:spPr/>
        <p:txBody>
          <a:bodyPr/>
          <a:lstStyle/>
          <a:p>
            <a:fld id="{CC8E4818-71BA-47A1-A25F-DA91E99AEC27}" type="slidenum">
              <a:rPr lang="en-IN" smtClean="0"/>
              <a:pPr/>
              <a:t>22</a:t>
            </a:fld>
            <a:endParaRPr lang="en-IN"/>
          </a:p>
        </p:txBody>
      </p:sp>
      <p:sp>
        <p:nvSpPr>
          <p:cNvPr id="5" name="Content Placeholder 2">
            <a:extLst>
              <a:ext uri="{FF2B5EF4-FFF2-40B4-BE49-F238E27FC236}">
                <a16:creationId xmlns:a16="http://schemas.microsoft.com/office/drawing/2014/main" xmlns="" id="{F6173D8F-0FCA-9F49-A497-7AEB8A068E88}"/>
              </a:ext>
            </a:extLst>
          </p:cNvPr>
          <p:cNvSpPr txBox="1">
            <a:spLocks/>
          </p:cNvSpPr>
          <p:nvPr/>
        </p:nvSpPr>
        <p:spPr>
          <a:xfrm>
            <a:off x="513334" y="1600944"/>
            <a:ext cx="11165331" cy="443131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3200" dirty="0"/>
          </a:p>
        </p:txBody>
      </p:sp>
      <p:sp>
        <p:nvSpPr>
          <p:cNvPr id="6" name="TextBox 5">
            <a:extLst>
              <a:ext uri="{FF2B5EF4-FFF2-40B4-BE49-F238E27FC236}">
                <a16:creationId xmlns:a16="http://schemas.microsoft.com/office/drawing/2014/main" xmlns="" id="{EF6F5B06-C1A1-EF4A-AB12-EDCA175A6F02}"/>
              </a:ext>
            </a:extLst>
          </p:cNvPr>
          <p:cNvSpPr txBox="1"/>
          <p:nvPr/>
        </p:nvSpPr>
        <p:spPr>
          <a:xfrm>
            <a:off x="182879" y="1189782"/>
            <a:ext cx="11704321" cy="5668218"/>
          </a:xfrm>
          <a:prstGeom prst="rect">
            <a:avLst/>
          </a:prstGeom>
          <a:noFill/>
        </p:spPr>
        <p:txBody>
          <a:bodyPr wrap="square" rtlCol="0">
            <a:spAutoFit/>
          </a:bodyPr>
          <a:lstStyle/>
          <a:p>
            <a:pPr lvl="1" indent="-342900" algn="just" defTabSz="914400">
              <a:lnSpc>
                <a:spcPct val="150000"/>
              </a:lnSpc>
              <a:spcBef>
                <a:spcPts val="500"/>
              </a:spcBef>
              <a:buAutoNum type="arabicPeriod"/>
            </a:pPr>
            <a:r>
              <a:rPr lang="en-US" sz="3200" b="1" dirty="0"/>
              <a:t>States can role out packages as per capacity e.g. palliative, oral, elderly etc.</a:t>
            </a:r>
          </a:p>
          <a:p>
            <a:pPr marL="114300" lvl="1" algn="just" defTabSz="914400">
              <a:lnSpc>
                <a:spcPct val="150000"/>
              </a:lnSpc>
              <a:spcBef>
                <a:spcPts val="500"/>
              </a:spcBef>
            </a:pPr>
            <a:r>
              <a:rPr lang="en-US" sz="3200" b="1" dirty="0"/>
              <a:t>2. Medicines / Diagnostics need to be made available as per the additional packages being introduced.</a:t>
            </a:r>
          </a:p>
          <a:p>
            <a:pPr marL="114300" lvl="1" algn="just" defTabSz="914400">
              <a:lnSpc>
                <a:spcPct val="150000"/>
              </a:lnSpc>
              <a:spcBef>
                <a:spcPts val="500"/>
              </a:spcBef>
            </a:pPr>
            <a:r>
              <a:rPr lang="en-US" sz="3200" b="1" dirty="0"/>
              <a:t>3. Additional indicators for performance linked payment may be added once the additional packages are rolled out at all the AB-HWCs. </a:t>
            </a:r>
          </a:p>
          <a:p>
            <a:endParaRPr lang="en-US" dirty="0"/>
          </a:p>
        </p:txBody>
      </p:sp>
    </p:spTree>
    <p:extLst>
      <p:ext uri="{BB962C8B-B14F-4D97-AF65-F5344CB8AC3E}">
        <p14:creationId xmlns:p14="http://schemas.microsoft.com/office/powerpoint/2010/main" val="6303361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1135200"/>
          </a:xfrm>
          <a:prstGeom prst="rect">
            <a:avLst/>
          </a:prstGeom>
          <a:solidFill>
            <a:schemeClr val="accent2">
              <a:lumMod val="60000"/>
              <a:lumOff val="40000"/>
            </a:schemeClr>
          </a:solidFill>
          <a:ln w="28575">
            <a:noFill/>
          </a:ln>
        </p:spPr>
        <p:txBody>
          <a:bodyPr vert="horz" wrap="square" lIns="109728" tIns="54864" rIns="109728" bIns="54864" numCol="1" anchor="ctr" anchorCtr="0" compatLnSpc="1">
            <a:prstTxWarp prst="textNoShape">
              <a:avLst/>
            </a:prstTxWarp>
            <a:noAutofit/>
          </a:bodyPr>
          <a:lstStyle/>
          <a:p>
            <a:pPr algn="ctr" defTabSz="1097150" eaLnBrk="0" fontAlgn="base" hangingPunct="0">
              <a:spcBef>
                <a:spcPct val="0"/>
              </a:spcBef>
              <a:spcAft>
                <a:spcPct val="0"/>
              </a:spcAft>
            </a:pPr>
            <a:r>
              <a:rPr lang="en-US" sz="4400" b="1" dirty="0">
                <a:ea typeface="+mj-ea"/>
                <a:cs typeface="+mj-cs"/>
              </a:rPr>
              <a:t>Financial planning</a:t>
            </a:r>
          </a:p>
        </p:txBody>
      </p:sp>
      <p:sp>
        <p:nvSpPr>
          <p:cNvPr id="2" name="Rectangle 1"/>
          <p:cNvSpPr/>
          <p:nvPr/>
        </p:nvSpPr>
        <p:spPr>
          <a:xfrm>
            <a:off x="304800" y="1295401"/>
            <a:ext cx="11643360" cy="1200329"/>
          </a:xfrm>
          <a:prstGeom prst="rect">
            <a:avLst/>
          </a:prstGeom>
        </p:spPr>
        <p:txBody>
          <a:bodyPr wrap="square">
            <a:spAutoFit/>
          </a:bodyPr>
          <a:lstStyle/>
          <a:p>
            <a:pPr marL="0" lvl="1" algn="just"/>
            <a:endParaRPr lang="en-US" sz="2400" dirty="0"/>
          </a:p>
          <a:p>
            <a:pPr marL="742950" lvl="1" indent="-285750" algn="just" fontAlgn="base">
              <a:buFont typeface="Arial" panose="020B0604020202020204" pitchFamily="34" charset="0"/>
              <a:buChar char="•"/>
            </a:pPr>
            <a:endParaRPr lang="en-US" sz="2400" dirty="0"/>
          </a:p>
          <a:p>
            <a:pPr marL="800100" lvl="1" indent="-342900" algn="just"/>
            <a:endParaRPr lang="en-US" sz="2400" dirty="0"/>
          </a:p>
        </p:txBody>
      </p:sp>
      <p:sp>
        <p:nvSpPr>
          <p:cNvPr id="3" name="Slide Number Placeholder 2"/>
          <p:cNvSpPr>
            <a:spLocks noGrp="1"/>
          </p:cNvSpPr>
          <p:nvPr>
            <p:ph type="sldNum" sz="quarter" idx="12"/>
          </p:nvPr>
        </p:nvSpPr>
        <p:spPr/>
        <p:txBody>
          <a:bodyPr/>
          <a:lstStyle/>
          <a:p>
            <a:fld id="{CC8E4818-71BA-47A1-A25F-DA91E99AEC27}" type="slidenum">
              <a:rPr lang="en-IN" smtClean="0"/>
              <a:pPr/>
              <a:t>23</a:t>
            </a:fld>
            <a:endParaRPr lang="en-IN"/>
          </a:p>
        </p:txBody>
      </p:sp>
      <p:sp>
        <p:nvSpPr>
          <p:cNvPr id="5" name="Content Placeholder 2">
            <a:extLst>
              <a:ext uri="{FF2B5EF4-FFF2-40B4-BE49-F238E27FC236}">
                <a16:creationId xmlns:a16="http://schemas.microsoft.com/office/drawing/2014/main" xmlns="" id="{F6173D8F-0FCA-9F49-A497-7AEB8A068E88}"/>
              </a:ext>
            </a:extLst>
          </p:cNvPr>
          <p:cNvSpPr txBox="1">
            <a:spLocks/>
          </p:cNvSpPr>
          <p:nvPr/>
        </p:nvSpPr>
        <p:spPr>
          <a:xfrm>
            <a:off x="304800" y="1295402"/>
            <a:ext cx="11582400" cy="5318758"/>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rgbClr val="FF0000"/>
                </a:solidFill>
              </a:rPr>
              <a:t>Gap analysis and planning </a:t>
            </a:r>
          </a:p>
          <a:p>
            <a:pPr lvl="1"/>
            <a:r>
              <a:rPr lang="en-US" sz="3200" b="1" dirty="0"/>
              <a:t>Infrastructure </a:t>
            </a:r>
          </a:p>
          <a:p>
            <a:pPr lvl="1"/>
            <a:r>
              <a:rPr lang="en-US" sz="3200" b="1" dirty="0"/>
              <a:t> HR</a:t>
            </a:r>
          </a:p>
          <a:p>
            <a:pPr lvl="1"/>
            <a:r>
              <a:rPr lang="en-US" sz="3200" b="1" dirty="0"/>
              <a:t>Training</a:t>
            </a:r>
          </a:p>
          <a:p>
            <a:pPr lvl="1"/>
            <a:r>
              <a:rPr lang="en-US" sz="3200" b="1" dirty="0"/>
              <a:t>Untied Funds</a:t>
            </a:r>
          </a:p>
          <a:p>
            <a:pPr lvl="1"/>
            <a:r>
              <a:rPr lang="en-US" sz="3200" b="1" dirty="0"/>
              <a:t>Resources for Medicines and Diagnostics / IT – tablets / laptops / training / telemedicine / IEC, etc.</a:t>
            </a:r>
          </a:p>
          <a:p>
            <a:r>
              <a:rPr lang="en-US" sz="3200" b="1" dirty="0">
                <a:solidFill>
                  <a:srgbClr val="FF0000"/>
                </a:solidFill>
              </a:rPr>
              <a:t>Mobilize Additional Resources</a:t>
            </a:r>
          </a:p>
          <a:p>
            <a:pPr lvl="1"/>
            <a:r>
              <a:rPr lang="en-US" sz="3200" b="1" dirty="0" err="1"/>
              <a:t>Kayakalp</a:t>
            </a:r>
            <a:r>
              <a:rPr lang="en-US" sz="3200" b="1" dirty="0"/>
              <a:t> of AB-HWC-SHCs  </a:t>
            </a:r>
          </a:p>
          <a:p>
            <a:pPr lvl="1"/>
            <a:r>
              <a:rPr lang="en-US" sz="3200" b="1" dirty="0" err="1"/>
              <a:t>Intersectoral</a:t>
            </a:r>
            <a:r>
              <a:rPr lang="en-US" sz="3200" b="1" dirty="0"/>
              <a:t> convergence with MNREGA (for maintaining the gardens /   open spaces), using the facilities of ULBs etc.  </a:t>
            </a:r>
          </a:p>
          <a:p>
            <a:pPr lvl="1"/>
            <a:r>
              <a:rPr lang="en-US" sz="3200" b="1" dirty="0"/>
              <a:t>Utilization of MPLADS / MLADAS / CSR funding </a:t>
            </a:r>
          </a:p>
          <a:p>
            <a:pPr lvl="1"/>
            <a:endParaRPr lang="en-US" sz="3200" dirty="0"/>
          </a:p>
          <a:p>
            <a:endParaRPr lang="en-US" sz="3200" dirty="0"/>
          </a:p>
        </p:txBody>
      </p:sp>
    </p:spTree>
    <p:extLst>
      <p:ext uri="{BB962C8B-B14F-4D97-AF65-F5344CB8AC3E}">
        <p14:creationId xmlns:p14="http://schemas.microsoft.com/office/powerpoint/2010/main" val="6259910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14A864CC-785A-D942-8CA1-5B51C1A71409}"/>
              </a:ext>
            </a:extLst>
          </p:cNvPr>
          <p:cNvSpPr>
            <a:spLocks noGrp="1"/>
          </p:cNvSpPr>
          <p:nvPr>
            <p:ph idx="1"/>
          </p:nvPr>
        </p:nvSpPr>
        <p:spPr>
          <a:xfrm>
            <a:off x="581193" y="1445741"/>
            <a:ext cx="10919928" cy="5005859"/>
          </a:xfrm>
        </p:spPr>
        <p:txBody>
          <a:bodyPr>
            <a:noAutofit/>
          </a:bodyPr>
          <a:lstStyle/>
          <a:p>
            <a:pPr>
              <a:spcBef>
                <a:spcPts val="0"/>
              </a:spcBef>
            </a:pPr>
            <a:r>
              <a:rPr lang="en-IN" sz="3000" b="1" dirty="0">
                <a:sym typeface="+mn-ea"/>
              </a:rPr>
              <a:t>To achieve Comprehensive PHC, Community action is central and absolutely essential</a:t>
            </a:r>
          </a:p>
          <a:p>
            <a:r>
              <a:rPr lang="en-IN" sz="3000" b="1" dirty="0">
                <a:sym typeface="+mn-ea"/>
              </a:rPr>
              <a:t>Community Action for Health is showing concrete improvement in health indicators in some states with intensive processes under NHM </a:t>
            </a:r>
          </a:p>
          <a:p>
            <a:pPr lvl="1"/>
            <a:r>
              <a:rPr lang="en-IN" sz="3000" b="1" dirty="0">
                <a:sym typeface="+mn-ea"/>
              </a:rPr>
              <a:t>Needs upscaling, generalisation in conjunction with AB-HWCs</a:t>
            </a:r>
          </a:p>
          <a:p>
            <a:r>
              <a:rPr lang="en-IN" sz="3000" b="1" dirty="0">
                <a:sym typeface="+mn-ea"/>
              </a:rPr>
              <a:t>Objective is reaching the last person with quality care:  </a:t>
            </a:r>
          </a:p>
          <a:p>
            <a:pPr lvl="1"/>
            <a:r>
              <a:rPr lang="en-IN" sz="3000" b="1" dirty="0">
                <a:solidFill>
                  <a:srgbClr val="C00000"/>
                </a:solidFill>
                <a:sym typeface="+mn-ea"/>
              </a:rPr>
              <a:t>supply side push </a:t>
            </a:r>
            <a:r>
              <a:rPr lang="en-IN" sz="3000" b="1" dirty="0">
                <a:sym typeface="+mn-ea"/>
              </a:rPr>
              <a:t>must be combined with demand side pull and active feedback from health care users</a:t>
            </a:r>
          </a:p>
        </p:txBody>
      </p:sp>
      <p:sp>
        <p:nvSpPr>
          <p:cNvPr id="4" name="TextBox 3">
            <a:extLst>
              <a:ext uri="{FF2B5EF4-FFF2-40B4-BE49-F238E27FC236}">
                <a16:creationId xmlns:a16="http://schemas.microsoft.com/office/drawing/2014/main" xmlns="" id="{85235AB7-40CD-9948-80F5-4B1497E1DA09}"/>
              </a:ext>
            </a:extLst>
          </p:cNvPr>
          <p:cNvSpPr txBox="1"/>
          <p:nvPr/>
        </p:nvSpPr>
        <p:spPr>
          <a:xfrm>
            <a:off x="0" y="0"/>
            <a:ext cx="12192000" cy="1135200"/>
          </a:xfrm>
          <a:prstGeom prst="rect">
            <a:avLst/>
          </a:prstGeom>
          <a:solidFill>
            <a:schemeClr val="accent2">
              <a:lumMod val="60000"/>
              <a:lumOff val="40000"/>
            </a:schemeClr>
          </a:solidFill>
          <a:ln w="28575">
            <a:noFill/>
          </a:ln>
        </p:spPr>
        <p:txBody>
          <a:bodyPr vert="horz" wrap="square" lIns="109728" tIns="54864" rIns="109728" bIns="54864" numCol="1" anchor="ctr" anchorCtr="0" compatLnSpc="1">
            <a:prstTxWarp prst="textNoShape">
              <a:avLst/>
            </a:prstTxWarp>
            <a:noAutofit/>
          </a:bodyPr>
          <a:lstStyle/>
          <a:p>
            <a:pPr algn="ctr" defTabSz="1097150" eaLnBrk="0" fontAlgn="base" hangingPunct="0">
              <a:spcBef>
                <a:spcPct val="0"/>
              </a:spcBef>
              <a:spcAft>
                <a:spcPct val="0"/>
              </a:spcAft>
            </a:pPr>
            <a:r>
              <a:rPr lang="en-IN" sz="4400" b="1" dirty="0">
                <a:ea typeface="+mj-ea"/>
                <a:cs typeface="+mj-cs"/>
                <a:sym typeface="+mn-ea"/>
              </a:rPr>
              <a:t>Community action for </a:t>
            </a:r>
            <a:r>
              <a:rPr lang="en-IN" sz="4400" b="1" dirty="0" err="1">
                <a:ea typeface="+mj-ea"/>
                <a:cs typeface="+mj-cs"/>
                <a:sym typeface="+mn-ea"/>
              </a:rPr>
              <a:t>Ayushman</a:t>
            </a:r>
            <a:r>
              <a:rPr lang="en-IN" sz="4400" b="1" dirty="0">
                <a:ea typeface="+mj-ea"/>
                <a:cs typeface="+mj-cs"/>
                <a:sym typeface="+mn-ea"/>
              </a:rPr>
              <a:t> Bharat HWCs</a:t>
            </a:r>
            <a:endParaRPr lang="en-US" sz="4400" b="1" dirty="0">
              <a:ea typeface="+mj-ea"/>
              <a:cs typeface="+mj-cs"/>
            </a:endParaRPr>
          </a:p>
        </p:txBody>
      </p:sp>
    </p:spTree>
    <p:extLst>
      <p:ext uri="{BB962C8B-B14F-4D97-AF65-F5344CB8AC3E}">
        <p14:creationId xmlns:p14="http://schemas.microsoft.com/office/powerpoint/2010/main" val="29719617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xmlns="" id="{A1772FE7-3C48-4FEF-8CA3-CA1A582BA92D}"/>
              </a:ext>
            </a:extLst>
          </p:cNvPr>
          <p:cNvGrpSpPr/>
          <p:nvPr/>
        </p:nvGrpSpPr>
        <p:grpSpPr>
          <a:xfrm>
            <a:off x="1592643" y="2747152"/>
            <a:ext cx="2970727" cy="764842"/>
            <a:chOff x="92763" y="1309035"/>
            <a:chExt cx="3617389" cy="1019789"/>
          </a:xfrm>
        </p:grpSpPr>
        <p:sp>
          <p:nvSpPr>
            <p:cNvPr id="4" name="Rectangle: Rounded Corners 3">
              <a:extLst>
                <a:ext uri="{FF2B5EF4-FFF2-40B4-BE49-F238E27FC236}">
                  <a16:creationId xmlns:a16="http://schemas.microsoft.com/office/drawing/2014/main" xmlns="" id="{B359F771-28C6-4374-92DE-CC87F1FAB652}"/>
                </a:ext>
              </a:extLst>
            </p:cNvPr>
            <p:cNvSpPr/>
            <p:nvPr/>
          </p:nvSpPr>
          <p:spPr>
            <a:xfrm>
              <a:off x="92763" y="1309035"/>
              <a:ext cx="3617389" cy="1019789"/>
            </a:xfrm>
            <a:prstGeom prst="roundRect">
              <a:avLst/>
            </a:prstGeom>
            <a:solidFill>
              <a:srgbClr val="00C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a:p>
          </p:txBody>
        </p:sp>
        <p:sp>
          <p:nvSpPr>
            <p:cNvPr id="8" name="TextBox 7">
              <a:extLst>
                <a:ext uri="{FF2B5EF4-FFF2-40B4-BE49-F238E27FC236}">
                  <a16:creationId xmlns:a16="http://schemas.microsoft.com/office/drawing/2014/main" xmlns="" id="{253525F2-4FEA-4352-8090-880592B2319F}"/>
                </a:ext>
              </a:extLst>
            </p:cNvPr>
            <p:cNvSpPr txBox="1"/>
            <p:nvPr/>
          </p:nvSpPr>
          <p:spPr>
            <a:xfrm>
              <a:off x="219622" y="1395082"/>
              <a:ext cx="3380489" cy="861774"/>
            </a:xfrm>
            <a:prstGeom prst="rect">
              <a:avLst/>
            </a:prstGeom>
            <a:noFill/>
          </p:spPr>
          <p:txBody>
            <a:bodyPr wrap="square" rtlCol="0">
              <a:spAutoFit/>
            </a:bodyPr>
            <a:lstStyle/>
            <a:p>
              <a:pPr algn="ctr"/>
              <a:r>
                <a:rPr lang="en-IN" b="1" dirty="0"/>
                <a:t>AB-HWC- </a:t>
              </a:r>
            </a:p>
            <a:p>
              <a:pPr algn="ctr"/>
              <a:r>
                <a:rPr lang="en-IN" b="1" dirty="0"/>
                <a:t>RKS Monitoring committee</a:t>
              </a:r>
            </a:p>
          </p:txBody>
        </p:sp>
      </p:grpSp>
      <p:grpSp>
        <p:nvGrpSpPr>
          <p:cNvPr id="3" name="Group 2">
            <a:extLst>
              <a:ext uri="{FF2B5EF4-FFF2-40B4-BE49-F238E27FC236}">
                <a16:creationId xmlns:a16="http://schemas.microsoft.com/office/drawing/2014/main" xmlns="" id="{B6F4A1AC-B453-49FB-9518-91E7104DBE8F}"/>
              </a:ext>
            </a:extLst>
          </p:cNvPr>
          <p:cNvGrpSpPr/>
          <p:nvPr/>
        </p:nvGrpSpPr>
        <p:grpSpPr>
          <a:xfrm>
            <a:off x="5073835" y="3099182"/>
            <a:ext cx="1812472" cy="673554"/>
            <a:chOff x="457846" y="2585846"/>
            <a:chExt cx="2416629" cy="898072"/>
          </a:xfrm>
        </p:grpSpPr>
        <p:sp>
          <p:nvSpPr>
            <p:cNvPr id="9" name="Rectangle: Top Corners Snipped 8">
              <a:extLst>
                <a:ext uri="{FF2B5EF4-FFF2-40B4-BE49-F238E27FC236}">
                  <a16:creationId xmlns:a16="http://schemas.microsoft.com/office/drawing/2014/main" xmlns="" id="{019E143E-4DB4-4E85-9699-9C51A5A7B382}"/>
                </a:ext>
              </a:extLst>
            </p:cNvPr>
            <p:cNvSpPr/>
            <p:nvPr/>
          </p:nvSpPr>
          <p:spPr>
            <a:xfrm>
              <a:off x="457846" y="2585846"/>
              <a:ext cx="2416629" cy="898072"/>
            </a:xfrm>
            <a:prstGeom prst="snip2Same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a:p>
          </p:txBody>
        </p:sp>
        <p:sp>
          <p:nvSpPr>
            <p:cNvPr id="10" name="TextBox 9">
              <a:extLst>
                <a:ext uri="{FF2B5EF4-FFF2-40B4-BE49-F238E27FC236}">
                  <a16:creationId xmlns:a16="http://schemas.microsoft.com/office/drawing/2014/main" xmlns="" id="{BE11782A-428A-4B86-9F5D-E693CC11286C}"/>
                </a:ext>
              </a:extLst>
            </p:cNvPr>
            <p:cNvSpPr txBox="1"/>
            <p:nvPr/>
          </p:nvSpPr>
          <p:spPr>
            <a:xfrm>
              <a:off x="973599" y="2746531"/>
              <a:ext cx="1349556" cy="492443"/>
            </a:xfrm>
            <a:prstGeom prst="rect">
              <a:avLst/>
            </a:prstGeom>
            <a:noFill/>
          </p:spPr>
          <p:txBody>
            <a:bodyPr wrap="square" rtlCol="0">
              <a:spAutoFit/>
            </a:bodyPr>
            <a:lstStyle/>
            <a:p>
              <a:pPr algn="ctr"/>
              <a:r>
                <a:rPr lang="en-IN" b="1" dirty="0"/>
                <a:t>ASHAs</a:t>
              </a:r>
            </a:p>
          </p:txBody>
        </p:sp>
      </p:grpSp>
      <p:grpSp>
        <p:nvGrpSpPr>
          <p:cNvPr id="31" name="Group 30">
            <a:extLst>
              <a:ext uri="{FF2B5EF4-FFF2-40B4-BE49-F238E27FC236}">
                <a16:creationId xmlns:a16="http://schemas.microsoft.com/office/drawing/2014/main" xmlns="" id="{A67FF8BE-2290-4CC1-81D3-5D4E34F1DB3D}"/>
              </a:ext>
            </a:extLst>
          </p:cNvPr>
          <p:cNvGrpSpPr/>
          <p:nvPr/>
        </p:nvGrpSpPr>
        <p:grpSpPr>
          <a:xfrm>
            <a:off x="4907326" y="2362067"/>
            <a:ext cx="2198234" cy="673554"/>
            <a:chOff x="5812743" y="2439666"/>
            <a:chExt cx="2930978" cy="1020536"/>
          </a:xfrm>
        </p:grpSpPr>
        <p:sp>
          <p:nvSpPr>
            <p:cNvPr id="6" name="Rectangle: Diagonal Corners Rounded 5">
              <a:extLst>
                <a:ext uri="{FF2B5EF4-FFF2-40B4-BE49-F238E27FC236}">
                  <a16:creationId xmlns:a16="http://schemas.microsoft.com/office/drawing/2014/main" xmlns="" id="{73E1D523-9714-41DA-B6B7-E5D17BA4F1C9}"/>
                </a:ext>
              </a:extLst>
            </p:cNvPr>
            <p:cNvSpPr/>
            <p:nvPr/>
          </p:nvSpPr>
          <p:spPr>
            <a:xfrm>
              <a:off x="5812743" y="2439666"/>
              <a:ext cx="2930978" cy="1020536"/>
            </a:xfrm>
            <a:prstGeom prst="round2Diag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sp>
          <p:nvSpPr>
            <p:cNvPr id="11" name="TextBox 10">
              <a:extLst>
                <a:ext uri="{FF2B5EF4-FFF2-40B4-BE49-F238E27FC236}">
                  <a16:creationId xmlns:a16="http://schemas.microsoft.com/office/drawing/2014/main" xmlns="" id="{5A056767-CE6E-4455-B9A2-C9D3961C08C9}"/>
                </a:ext>
              </a:extLst>
            </p:cNvPr>
            <p:cNvSpPr txBox="1"/>
            <p:nvPr/>
          </p:nvSpPr>
          <p:spPr>
            <a:xfrm>
              <a:off x="6161862" y="2659242"/>
              <a:ext cx="2228850" cy="559594"/>
            </a:xfrm>
            <a:prstGeom prst="rect">
              <a:avLst/>
            </a:prstGeom>
            <a:noFill/>
          </p:spPr>
          <p:txBody>
            <a:bodyPr wrap="square" rtlCol="0">
              <a:spAutoFit/>
            </a:bodyPr>
            <a:lstStyle/>
            <a:p>
              <a:r>
                <a:rPr lang="en-IN" b="1" dirty="0"/>
                <a:t>Social auditors</a:t>
              </a:r>
            </a:p>
          </p:txBody>
        </p:sp>
      </p:grpSp>
      <p:grpSp>
        <p:nvGrpSpPr>
          <p:cNvPr id="32" name="Group 31">
            <a:extLst>
              <a:ext uri="{FF2B5EF4-FFF2-40B4-BE49-F238E27FC236}">
                <a16:creationId xmlns:a16="http://schemas.microsoft.com/office/drawing/2014/main" xmlns="" id="{C16F35D6-8FBB-401A-86A3-9AEF61476645}"/>
              </a:ext>
            </a:extLst>
          </p:cNvPr>
          <p:cNvGrpSpPr/>
          <p:nvPr/>
        </p:nvGrpSpPr>
        <p:grpSpPr>
          <a:xfrm>
            <a:off x="5124985" y="4711441"/>
            <a:ext cx="4285715" cy="1502622"/>
            <a:chOff x="4555962" y="4774918"/>
            <a:chExt cx="7355951" cy="2311975"/>
          </a:xfrm>
        </p:grpSpPr>
        <p:sp>
          <p:nvSpPr>
            <p:cNvPr id="7" name="Oval 6">
              <a:extLst>
                <a:ext uri="{FF2B5EF4-FFF2-40B4-BE49-F238E27FC236}">
                  <a16:creationId xmlns:a16="http://schemas.microsoft.com/office/drawing/2014/main" xmlns="" id="{FF310ADB-0455-4C6B-80C8-33A032438B45}"/>
                </a:ext>
              </a:extLst>
            </p:cNvPr>
            <p:cNvSpPr/>
            <p:nvPr/>
          </p:nvSpPr>
          <p:spPr>
            <a:xfrm>
              <a:off x="4588900" y="4774918"/>
              <a:ext cx="7323013" cy="2311975"/>
            </a:xfrm>
            <a:prstGeom prst="ellipse">
              <a:avLst/>
            </a:prstGeom>
            <a:solidFill>
              <a:srgbClr val="99FF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a:p>
          </p:txBody>
        </p:sp>
        <p:sp>
          <p:nvSpPr>
            <p:cNvPr id="12" name="TextBox 11">
              <a:extLst>
                <a:ext uri="{FF2B5EF4-FFF2-40B4-BE49-F238E27FC236}">
                  <a16:creationId xmlns:a16="http://schemas.microsoft.com/office/drawing/2014/main" xmlns="" id="{740062B5-E2FB-45A2-BE52-6CD736E20F77}"/>
                </a:ext>
              </a:extLst>
            </p:cNvPr>
            <p:cNvSpPr txBox="1"/>
            <p:nvPr/>
          </p:nvSpPr>
          <p:spPr>
            <a:xfrm>
              <a:off x="4555962" y="5024203"/>
              <a:ext cx="7323013" cy="1988925"/>
            </a:xfrm>
            <a:prstGeom prst="rect">
              <a:avLst/>
            </a:prstGeom>
            <a:noFill/>
          </p:spPr>
          <p:txBody>
            <a:bodyPr wrap="square" rtlCol="0">
              <a:spAutoFit/>
            </a:bodyPr>
            <a:lstStyle/>
            <a:p>
              <a:pPr algn="ctr"/>
              <a:r>
                <a:rPr lang="en-IN" sz="1950" b="1" dirty="0"/>
                <a:t>Involvement of activated</a:t>
              </a:r>
            </a:p>
            <a:p>
              <a:pPr algn="ctr"/>
              <a:r>
                <a:rPr lang="en-IN" sz="1950" b="1" dirty="0"/>
                <a:t>Health care users, Patients groups, </a:t>
              </a:r>
            </a:p>
            <a:p>
              <a:pPr algn="ctr"/>
              <a:r>
                <a:rPr lang="en-IN" sz="1950" b="1" dirty="0"/>
                <a:t>Women’s groups, Civil society groups,</a:t>
              </a:r>
            </a:p>
            <a:p>
              <a:pPr algn="ctr"/>
              <a:r>
                <a:rPr lang="en-IN" sz="1950" b="1" dirty="0"/>
                <a:t>COMMUNITY</a:t>
              </a:r>
            </a:p>
          </p:txBody>
        </p:sp>
      </p:grpSp>
      <p:sp>
        <p:nvSpPr>
          <p:cNvPr id="13" name="Flowchart: Manual Operation 12">
            <a:extLst>
              <a:ext uri="{FF2B5EF4-FFF2-40B4-BE49-F238E27FC236}">
                <a16:creationId xmlns:a16="http://schemas.microsoft.com/office/drawing/2014/main" xmlns="" id="{37DF30D3-1B6B-4003-874E-8DAD472317DC}"/>
              </a:ext>
            </a:extLst>
          </p:cNvPr>
          <p:cNvSpPr/>
          <p:nvPr/>
        </p:nvSpPr>
        <p:spPr>
          <a:xfrm>
            <a:off x="1887663" y="3772737"/>
            <a:ext cx="1903605" cy="2030096"/>
          </a:xfrm>
          <a:prstGeom prst="flowChartManualOperation">
            <a:avLst/>
          </a:prstGeom>
          <a:solidFill>
            <a:srgbClr val="9966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b="1" dirty="0">
                <a:solidFill>
                  <a:schemeClr val="tx1"/>
                </a:solidFill>
              </a:rPr>
              <a:t>VHSN</a:t>
            </a:r>
            <a:r>
              <a:rPr lang="en-IN" dirty="0">
                <a:solidFill>
                  <a:schemeClr val="tx1"/>
                </a:solidFill>
              </a:rPr>
              <a:t>C and </a:t>
            </a:r>
            <a:r>
              <a:rPr lang="en-IN" b="1" dirty="0">
                <a:solidFill>
                  <a:schemeClr val="tx1"/>
                </a:solidFill>
              </a:rPr>
              <a:t>Gram Sabha</a:t>
            </a:r>
            <a:endParaRPr lang="en-IN" dirty="0">
              <a:solidFill>
                <a:schemeClr val="tx1"/>
              </a:solidFill>
            </a:endParaRPr>
          </a:p>
        </p:txBody>
      </p:sp>
      <p:grpSp>
        <p:nvGrpSpPr>
          <p:cNvPr id="2" name="Group 1">
            <a:extLst>
              <a:ext uri="{FF2B5EF4-FFF2-40B4-BE49-F238E27FC236}">
                <a16:creationId xmlns:a16="http://schemas.microsoft.com/office/drawing/2014/main" xmlns="" id="{A035A5B3-BF5D-4325-B8F7-865624B6EDC2}"/>
              </a:ext>
            </a:extLst>
          </p:cNvPr>
          <p:cNvGrpSpPr/>
          <p:nvPr/>
        </p:nvGrpSpPr>
        <p:grpSpPr>
          <a:xfrm>
            <a:off x="1694145" y="1769088"/>
            <a:ext cx="3030991" cy="696638"/>
            <a:chOff x="204310" y="143647"/>
            <a:chExt cx="4041321" cy="928850"/>
          </a:xfrm>
        </p:grpSpPr>
        <p:sp>
          <p:nvSpPr>
            <p:cNvPr id="14" name="Hexagon 13">
              <a:extLst>
                <a:ext uri="{FF2B5EF4-FFF2-40B4-BE49-F238E27FC236}">
                  <a16:creationId xmlns:a16="http://schemas.microsoft.com/office/drawing/2014/main" xmlns="" id="{09591E66-4221-4312-A40C-3222498F4BA4}"/>
                </a:ext>
              </a:extLst>
            </p:cNvPr>
            <p:cNvSpPr/>
            <p:nvPr/>
          </p:nvSpPr>
          <p:spPr>
            <a:xfrm>
              <a:off x="204310" y="143647"/>
              <a:ext cx="4041321" cy="898072"/>
            </a:xfrm>
            <a:prstGeom prst="hexagon">
              <a:avLst/>
            </a:prstGeom>
            <a:solidFill>
              <a:srgbClr val="FFC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a:p>
          </p:txBody>
        </p:sp>
        <p:sp>
          <p:nvSpPr>
            <p:cNvPr id="15" name="TextBox 14">
              <a:extLst>
                <a:ext uri="{FF2B5EF4-FFF2-40B4-BE49-F238E27FC236}">
                  <a16:creationId xmlns:a16="http://schemas.microsoft.com/office/drawing/2014/main" xmlns="" id="{0DA7DE22-021E-4AD1-A752-C7198E94DABD}"/>
                </a:ext>
              </a:extLst>
            </p:cNvPr>
            <p:cNvSpPr txBox="1"/>
            <p:nvPr/>
          </p:nvSpPr>
          <p:spPr>
            <a:xfrm>
              <a:off x="696850" y="210722"/>
              <a:ext cx="3403418" cy="861775"/>
            </a:xfrm>
            <a:prstGeom prst="rect">
              <a:avLst/>
            </a:prstGeom>
            <a:noFill/>
          </p:spPr>
          <p:txBody>
            <a:bodyPr wrap="square" rtlCol="0">
              <a:spAutoFit/>
            </a:bodyPr>
            <a:lstStyle/>
            <a:p>
              <a:r>
                <a:rPr lang="en-IN" b="1" dirty="0"/>
                <a:t>District Mentoring and Resource Group</a:t>
              </a:r>
            </a:p>
          </p:txBody>
        </p:sp>
      </p:grpSp>
      <p:grpSp>
        <p:nvGrpSpPr>
          <p:cNvPr id="27" name="Group 26">
            <a:extLst>
              <a:ext uri="{FF2B5EF4-FFF2-40B4-BE49-F238E27FC236}">
                <a16:creationId xmlns:a16="http://schemas.microsoft.com/office/drawing/2014/main" xmlns="" id="{27C461CF-D680-4BD2-9A2E-AAF139EC38F6}"/>
              </a:ext>
            </a:extLst>
          </p:cNvPr>
          <p:cNvGrpSpPr/>
          <p:nvPr/>
        </p:nvGrpSpPr>
        <p:grpSpPr>
          <a:xfrm>
            <a:off x="4982703" y="1654123"/>
            <a:ext cx="1903604" cy="575178"/>
            <a:chOff x="9501951" y="1867603"/>
            <a:chExt cx="2538139" cy="766904"/>
          </a:xfrm>
        </p:grpSpPr>
        <p:sp>
          <p:nvSpPr>
            <p:cNvPr id="23" name="Trapezoid 22">
              <a:extLst>
                <a:ext uri="{FF2B5EF4-FFF2-40B4-BE49-F238E27FC236}">
                  <a16:creationId xmlns:a16="http://schemas.microsoft.com/office/drawing/2014/main" xmlns="" id="{2CB9707E-7785-4C6C-99B1-FA6E64DBBDA2}"/>
                </a:ext>
              </a:extLst>
            </p:cNvPr>
            <p:cNvSpPr/>
            <p:nvPr/>
          </p:nvSpPr>
          <p:spPr>
            <a:xfrm>
              <a:off x="9501951" y="1867603"/>
              <a:ext cx="2538139" cy="766904"/>
            </a:xfrm>
            <a:prstGeom prst="trapezoid">
              <a:avLst/>
            </a:prstGeom>
            <a:solidFill>
              <a:srgbClr val="D6AD8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a:p>
          </p:txBody>
        </p:sp>
        <p:sp>
          <p:nvSpPr>
            <p:cNvPr id="24" name="TextBox 23">
              <a:extLst>
                <a:ext uri="{FF2B5EF4-FFF2-40B4-BE49-F238E27FC236}">
                  <a16:creationId xmlns:a16="http://schemas.microsoft.com/office/drawing/2014/main" xmlns="" id="{5A087892-3FD5-484E-80CE-9CF1FF1458B3}"/>
                </a:ext>
              </a:extLst>
            </p:cNvPr>
            <p:cNvSpPr txBox="1"/>
            <p:nvPr/>
          </p:nvSpPr>
          <p:spPr>
            <a:xfrm>
              <a:off x="9845375" y="2020222"/>
              <a:ext cx="2039238" cy="492443"/>
            </a:xfrm>
            <a:prstGeom prst="rect">
              <a:avLst/>
            </a:prstGeom>
            <a:noFill/>
          </p:spPr>
          <p:txBody>
            <a:bodyPr wrap="square" rtlCol="0">
              <a:spAutoFit/>
            </a:bodyPr>
            <a:lstStyle/>
            <a:p>
              <a:r>
                <a:rPr lang="en-IN" b="1" dirty="0"/>
                <a:t>PRI Members</a:t>
              </a:r>
            </a:p>
          </p:txBody>
        </p:sp>
      </p:grpSp>
      <p:sp>
        <p:nvSpPr>
          <p:cNvPr id="50" name="Rectangle 49">
            <a:extLst>
              <a:ext uri="{FF2B5EF4-FFF2-40B4-BE49-F238E27FC236}">
                <a16:creationId xmlns:a16="http://schemas.microsoft.com/office/drawing/2014/main" xmlns="" id="{BC16A937-F67A-43BB-B00E-9D21D493D26D}"/>
              </a:ext>
            </a:extLst>
          </p:cNvPr>
          <p:cNvSpPr/>
          <p:nvPr/>
        </p:nvSpPr>
        <p:spPr>
          <a:xfrm>
            <a:off x="7396773" y="1643030"/>
            <a:ext cx="3202586" cy="2532862"/>
          </a:xfrm>
          <a:prstGeom prst="rect">
            <a:avLst/>
          </a:prstGeom>
          <a:solidFill>
            <a:srgbClr val="FF5B9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650" b="1" dirty="0">
                <a:solidFill>
                  <a:schemeClr val="tx1"/>
                </a:solidFill>
              </a:rPr>
              <a:t>.Quarterly meetings of RKS Monitoring committee</a:t>
            </a:r>
          </a:p>
          <a:p>
            <a:pPr algn="ctr"/>
            <a:r>
              <a:rPr lang="en-IN" sz="1650" b="1" dirty="0">
                <a:solidFill>
                  <a:schemeClr val="tx1"/>
                </a:solidFill>
              </a:rPr>
              <a:t>.Annual social audit with collection of community feedback</a:t>
            </a:r>
          </a:p>
          <a:p>
            <a:pPr algn="ctr"/>
            <a:r>
              <a:rPr lang="en-IN" sz="1650" b="1" dirty="0">
                <a:solidFill>
                  <a:schemeClr val="tx1"/>
                </a:solidFill>
              </a:rPr>
              <a:t> .Report cards for each AB-HWC </a:t>
            </a:r>
          </a:p>
          <a:p>
            <a:pPr algn="ctr"/>
            <a:r>
              <a:rPr lang="en-IN" sz="1650" b="1" dirty="0">
                <a:solidFill>
                  <a:schemeClr val="tx1"/>
                </a:solidFill>
              </a:rPr>
              <a:t>.Jan samvad covering </a:t>
            </a:r>
            <a:r>
              <a:rPr lang="en-IN" sz="1650" b="1">
                <a:solidFill>
                  <a:schemeClr val="tx1"/>
                </a:solidFill>
              </a:rPr>
              <a:t>all AB-HWCs </a:t>
            </a:r>
            <a:endParaRPr lang="en-IN" sz="1650" b="1" dirty="0">
              <a:solidFill>
                <a:schemeClr val="tx1"/>
              </a:solidFill>
            </a:endParaRPr>
          </a:p>
        </p:txBody>
      </p:sp>
      <p:sp>
        <p:nvSpPr>
          <p:cNvPr id="38" name="Rectangle: Top Corners Snipped 37">
            <a:extLst>
              <a:ext uri="{FF2B5EF4-FFF2-40B4-BE49-F238E27FC236}">
                <a16:creationId xmlns:a16="http://schemas.microsoft.com/office/drawing/2014/main" xmlns="" id="{E1B939B4-0555-49B2-926C-A90327ABBADC}"/>
              </a:ext>
            </a:extLst>
          </p:cNvPr>
          <p:cNvSpPr/>
          <p:nvPr/>
        </p:nvSpPr>
        <p:spPr>
          <a:xfrm>
            <a:off x="5014932" y="3888601"/>
            <a:ext cx="1903605" cy="458836"/>
          </a:xfrm>
          <a:prstGeom prst="snip2SameRect">
            <a:avLst/>
          </a:prstGeom>
          <a:solidFill>
            <a:srgbClr val="99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b="1" dirty="0">
                <a:solidFill>
                  <a:schemeClr val="tx1"/>
                </a:solidFill>
              </a:rPr>
              <a:t>VHSNC members</a:t>
            </a:r>
            <a:endParaRPr lang="en-IN" dirty="0">
              <a:solidFill>
                <a:schemeClr val="tx1"/>
              </a:solidFill>
            </a:endParaRPr>
          </a:p>
        </p:txBody>
      </p:sp>
      <p:sp>
        <p:nvSpPr>
          <p:cNvPr id="22" name="Rectangle 21">
            <a:extLst>
              <a:ext uri="{FF2B5EF4-FFF2-40B4-BE49-F238E27FC236}">
                <a16:creationId xmlns:a16="http://schemas.microsoft.com/office/drawing/2014/main" xmlns="" id="{64446C50-2192-47EE-AD33-4D5DBAE4D90A}"/>
              </a:ext>
            </a:extLst>
          </p:cNvPr>
          <p:cNvSpPr/>
          <p:nvPr/>
        </p:nvSpPr>
        <p:spPr>
          <a:xfrm>
            <a:off x="1188720" y="1123168"/>
            <a:ext cx="9702800" cy="369278"/>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tx1"/>
                </a:solidFill>
                <a:sym typeface="+mn-ea"/>
              </a:rPr>
              <a:t>Structures	                  Key Actors  	              Processes </a:t>
            </a:r>
            <a:r>
              <a:rPr lang="en-GB" sz="2100" b="1" dirty="0">
                <a:solidFill>
                  <a:srgbClr val="0000CC"/>
                </a:solidFill>
              </a:rPr>
              <a:t>	</a:t>
            </a:r>
          </a:p>
        </p:txBody>
      </p:sp>
      <p:sp>
        <p:nvSpPr>
          <p:cNvPr id="25" name="TextBox 24">
            <a:extLst>
              <a:ext uri="{FF2B5EF4-FFF2-40B4-BE49-F238E27FC236}">
                <a16:creationId xmlns:a16="http://schemas.microsoft.com/office/drawing/2014/main" xmlns="" id="{364C70A7-0921-A340-BD63-58A1DDB6CD98}"/>
              </a:ext>
            </a:extLst>
          </p:cNvPr>
          <p:cNvSpPr txBox="1"/>
          <p:nvPr/>
        </p:nvSpPr>
        <p:spPr>
          <a:xfrm>
            <a:off x="0" y="0"/>
            <a:ext cx="12192000" cy="961491"/>
          </a:xfrm>
          <a:prstGeom prst="rect">
            <a:avLst/>
          </a:prstGeom>
          <a:solidFill>
            <a:schemeClr val="accent2">
              <a:lumMod val="60000"/>
              <a:lumOff val="40000"/>
            </a:schemeClr>
          </a:solidFill>
          <a:ln w="28575">
            <a:noFill/>
          </a:ln>
        </p:spPr>
        <p:txBody>
          <a:bodyPr vert="horz" wrap="square" lIns="109728" tIns="54864" rIns="109728" bIns="54864" numCol="1" anchor="ctr" anchorCtr="0" compatLnSpc="1">
            <a:prstTxWarp prst="textNoShape">
              <a:avLst/>
            </a:prstTxWarp>
            <a:noAutofit/>
          </a:bodyPr>
          <a:lstStyle/>
          <a:p>
            <a:pPr algn="ctr" defTabSz="1097150" eaLnBrk="0" fontAlgn="base" hangingPunct="0">
              <a:spcBef>
                <a:spcPct val="0"/>
              </a:spcBef>
              <a:spcAft>
                <a:spcPct val="0"/>
              </a:spcAft>
            </a:pPr>
            <a:r>
              <a:rPr lang="en-IN" sz="4400" b="1" dirty="0">
                <a:ea typeface="+mj-ea"/>
                <a:cs typeface="+mj-cs"/>
                <a:sym typeface="+mn-ea"/>
              </a:rPr>
              <a:t>Community action and Social Audits</a:t>
            </a:r>
            <a:endParaRPr lang="en-US" sz="4400" b="1" dirty="0">
              <a:ea typeface="+mj-ea"/>
              <a:cs typeface="+mj-cs"/>
            </a:endParaRPr>
          </a:p>
        </p:txBody>
      </p:sp>
    </p:spTree>
    <p:extLst>
      <p:ext uri="{BB962C8B-B14F-4D97-AF65-F5344CB8AC3E}">
        <p14:creationId xmlns:p14="http://schemas.microsoft.com/office/powerpoint/2010/main" val="3603748364"/>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14A864CC-785A-D942-8CA1-5B51C1A71409}"/>
              </a:ext>
            </a:extLst>
          </p:cNvPr>
          <p:cNvSpPr>
            <a:spLocks noGrp="1"/>
          </p:cNvSpPr>
          <p:nvPr>
            <p:ph idx="1"/>
          </p:nvPr>
        </p:nvSpPr>
        <p:spPr>
          <a:xfrm>
            <a:off x="218440" y="1351280"/>
            <a:ext cx="11755120" cy="5425440"/>
          </a:xfrm>
        </p:spPr>
        <p:txBody>
          <a:bodyPr>
            <a:noAutofit/>
          </a:bodyPr>
          <a:lstStyle/>
          <a:p>
            <a:r>
              <a:rPr lang="en-US" sz="2400" b="1" dirty="0">
                <a:solidFill>
                  <a:schemeClr val="tx1"/>
                </a:solidFill>
              </a:rPr>
              <a:t>Criteria for establishing  AB-HWCs ?</a:t>
            </a:r>
          </a:p>
          <a:p>
            <a:pPr lvl="1"/>
            <a:r>
              <a:rPr lang="en-US" b="1" dirty="0">
                <a:solidFill>
                  <a:schemeClr val="tx1"/>
                </a:solidFill>
              </a:rPr>
              <a:t>Population based / Ward based / Restricted to slum population</a:t>
            </a:r>
          </a:p>
          <a:p>
            <a:r>
              <a:rPr lang="en-US" sz="2400" b="1" dirty="0">
                <a:solidFill>
                  <a:schemeClr val="tx1"/>
                </a:solidFill>
              </a:rPr>
              <a:t>Infrastructure (Buildings)  - Community Halls of Urban Local Bodies / Corporation / existing health facilities can be utilized   </a:t>
            </a:r>
          </a:p>
          <a:p>
            <a:r>
              <a:rPr lang="en-US" sz="2400" b="1" dirty="0">
                <a:solidFill>
                  <a:schemeClr val="tx1"/>
                </a:solidFill>
              </a:rPr>
              <a:t>Facility based services - Specialty Services- Model ? (Facility based / Tele-consultation)</a:t>
            </a:r>
          </a:p>
          <a:p>
            <a:r>
              <a:rPr lang="en-US" sz="2400" b="1" dirty="0">
                <a:solidFill>
                  <a:schemeClr val="tx1"/>
                </a:solidFill>
              </a:rPr>
              <a:t>Outreach – Can we have a different Model ? </a:t>
            </a:r>
          </a:p>
          <a:p>
            <a:pPr lvl="1"/>
            <a:r>
              <a:rPr lang="en-US" b="1" dirty="0">
                <a:solidFill>
                  <a:schemeClr val="tx1"/>
                </a:solidFill>
              </a:rPr>
              <a:t>Role of Self Help Groups ,  RWAs </a:t>
            </a:r>
          </a:p>
          <a:p>
            <a:pPr lvl="4"/>
            <a:r>
              <a:rPr lang="en-US" sz="2400" b="1" dirty="0">
                <a:solidFill>
                  <a:schemeClr val="tx1"/>
                </a:solidFill>
              </a:rPr>
              <a:t>Basti </a:t>
            </a:r>
            <a:r>
              <a:rPr lang="en-US" sz="2400" b="1" dirty="0" err="1">
                <a:solidFill>
                  <a:schemeClr val="tx1"/>
                </a:solidFill>
              </a:rPr>
              <a:t>Dawa</a:t>
            </a:r>
            <a:r>
              <a:rPr lang="en-US" sz="2400" b="1" dirty="0">
                <a:solidFill>
                  <a:schemeClr val="tx1"/>
                </a:solidFill>
              </a:rPr>
              <a:t> </a:t>
            </a:r>
            <a:r>
              <a:rPr lang="en-US" sz="2400" b="1" dirty="0" err="1">
                <a:solidFill>
                  <a:schemeClr val="tx1"/>
                </a:solidFill>
              </a:rPr>
              <a:t>Khana</a:t>
            </a:r>
            <a:r>
              <a:rPr lang="en-US" sz="2400" b="1" dirty="0">
                <a:solidFill>
                  <a:schemeClr val="tx1"/>
                </a:solidFill>
              </a:rPr>
              <a:t> , Telangana – thinking for performance linked payments for outreach activities ?</a:t>
            </a:r>
          </a:p>
          <a:p>
            <a:pPr lvl="4"/>
            <a:r>
              <a:rPr lang="en-IN" sz="2400" b="1" dirty="0">
                <a:solidFill>
                  <a:schemeClr val="tx1"/>
                </a:solidFill>
              </a:rPr>
              <a:t>In areas where there are no ASHAs, existing community volunteers, SHGs, NGOs, Nursing students etc may be identified to undertake population enumeration and risk assessment (using CBAC) under Universal Screening of common NCDs.</a:t>
            </a:r>
            <a:endParaRPr lang="en-US" sz="2400" b="1" dirty="0">
              <a:solidFill>
                <a:schemeClr val="tx1"/>
              </a:solidFill>
            </a:endParaRPr>
          </a:p>
        </p:txBody>
      </p:sp>
      <p:sp>
        <p:nvSpPr>
          <p:cNvPr id="4" name="TextBox 3">
            <a:extLst>
              <a:ext uri="{FF2B5EF4-FFF2-40B4-BE49-F238E27FC236}">
                <a16:creationId xmlns:a16="http://schemas.microsoft.com/office/drawing/2014/main" xmlns="" id="{DF1058DE-D3E2-2A46-8627-1E617BBFE9D0}"/>
              </a:ext>
            </a:extLst>
          </p:cNvPr>
          <p:cNvSpPr txBox="1"/>
          <p:nvPr/>
        </p:nvSpPr>
        <p:spPr>
          <a:xfrm>
            <a:off x="0" y="0"/>
            <a:ext cx="12192000" cy="1135200"/>
          </a:xfrm>
          <a:prstGeom prst="rect">
            <a:avLst/>
          </a:prstGeom>
          <a:solidFill>
            <a:schemeClr val="accent2">
              <a:lumMod val="60000"/>
              <a:lumOff val="40000"/>
            </a:schemeClr>
          </a:solidFill>
          <a:ln w="28575">
            <a:noFill/>
          </a:ln>
        </p:spPr>
        <p:txBody>
          <a:bodyPr vert="horz" wrap="square" lIns="109728" tIns="54864" rIns="109728" bIns="54864" numCol="1" anchor="ctr" anchorCtr="0" compatLnSpc="1">
            <a:prstTxWarp prst="textNoShape">
              <a:avLst/>
            </a:prstTxWarp>
            <a:noAutofit/>
          </a:bodyPr>
          <a:lstStyle/>
          <a:p>
            <a:pPr algn="ctr" defTabSz="1097150" eaLnBrk="0" fontAlgn="base" hangingPunct="0">
              <a:spcBef>
                <a:spcPct val="0"/>
              </a:spcBef>
              <a:spcAft>
                <a:spcPct val="0"/>
              </a:spcAft>
            </a:pPr>
            <a:r>
              <a:rPr lang="en-US" sz="4400" b="1" dirty="0">
                <a:ea typeface="+mj-ea"/>
                <a:cs typeface="+mj-cs"/>
              </a:rPr>
              <a:t>Vision Document for AB-HWCs in Urban areas</a:t>
            </a:r>
          </a:p>
        </p:txBody>
      </p:sp>
    </p:spTree>
    <p:extLst>
      <p:ext uri="{BB962C8B-B14F-4D97-AF65-F5344CB8AC3E}">
        <p14:creationId xmlns:p14="http://schemas.microsoft.com/office/powerpoint/2010/main" val="15234754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1135200"/>
          </a:xfrm>
          <a:prstGeom prst="rect">
            <a:avLst/>
          </a:prstGeom>
          <a:solidFill>
            <a:schemeClr val="accent2">
              <a:lumMod val="60000"/>
              <a:lumOff val="40000"/>
            </a:schemeClr>
          </a:solidFill>
          <a:ln w="28575">
            <a:noFill/>
          </a:ln>
        </p:spPr>
        <p:txBody>
          <a:bodyPr vert="horz" wrap="square" lIns="109728" tIns="54864" rIns="109728" bIns="54864" numCol="1" anchor="ctr" anchorCtr="0" compatLnSpc="1">
            <a:prstTxWarp prst="textNoShape">
              <a:avLst/>
            </a:prstTxWarp>
            <a:noAutofit/>
          </a:bodyPr>
          <a:lstStyle/>
          <a:p>
            <a:pPr algn="ctr" defTabSz="1097150" eaLnBrk="0" fontAlgn="base" hangingPunct="0">
              <a:spcBef>
                <a:spcPct val="0"/>
              </a:spcBef>
              <a:spcAft>
                <a:spcPct val="0"/>
              </a:spcAft>
            </a:pPr>
            <a:r>
              <a:rPr lang="en-US" sz="3600" b="1" dirty="0">
                <a:ea typeface="+mj-ea"/>
                <a:cs typeface="+mj-cs"/>
              </a:rPr>
              <a:t>Evaluation of AB-HWCs for NITI </a:t>
            </a:r>
            <a:r>
              <a:rPr lang="en-US" sz="3600" b="1" dirty="0" err="1">
                <a:ea typeface="+mj-ea"/>
                <a:cs typeface="+mj-cs"/>
              </a:rPr>
              <a:t>Aayog’s</a:t>
            </a:r>
            <a:r>
              <a:rPr lang="en-US" sz="3600" b="1" dirty="0">
                <a:ea typeface="+mj-ea"/>
                <a:cs typeface="+mj-cs"/>
              </a:rPr>
              <a:t> State Health Index</a:t>
            </a:r>
          </a:p>
        </p:txBody>
      </p:sp>
      <p:sp>
        <p:nvSpPr>
          <p:cNvPr id="2" name="Rectangle 1"/>
          <p:cNvSpPr/>
          <p:nvPr/>
        </p:nvSpPr>
        <p:spPr>
          <a:xfrm>
            <a:off x="304800" y="1295401"/>
            <a:ext cx="11643360" cy="1200329"/>
          </a:xfrm>
          <a:prstGeom prst="rect">
            <a:avLst/>
          </a:prstGeom>
        </p:spPr>
        <p:txBody>
          <a:bodyPr wrap="square">
            <a:spAutoFit/>
          </a:bodyPr>
          <a:lstStyle/>
          <a:p>
            <a:pPr marL="0" lvl="1" algn="just"/>
            <a:endParaRPr lang="en-US" sz="2400" dirty="0"/>
          </a:p>
          <a:p>
            <a:pPr marL="742950" lvl="1" indent="-285750" algn="just" fontAlgn="base">
              <a:buFont typeface="Arial" panose="020B0604020202020204" pitchFamily="34" charset="0"/>
              <a:buChar char="•"/>
            </a:pPr>
            <a:endParaRPr lang="en-US" sz="2400" dirty="0"/>
          </a:p>
          <a:p>
            <a:pPr marL="800100" lvl="1" indent="-342900" algn="just"/>
            <a:endParaRPr lang="en-US" sz="2400" dirty="0"/>
          </a:p>
        </p:txBody>
      </p:sp>
      <p:sp>
        <p:nvSpPr>
          <p:cNvPr id="3" name="Slide Number Placeholder 2"/>
          <p:cNvSpPr>
            <a:spLocks noGrp="1"/>
          </p:cNvSpPr>
          <p:nvPr>
            <p:ph type="sldNum" sz="quarter" idx="12"/>
          </p:nvPr>
        </p:nvSpPr>
        <p:spPr/>
        <p:txBody>
          <a:bodyPr/>
          <a:lstStyle/>
          <a:p>
            <a:fld id="{CC8E4818-71BA-47A1-A25F-DA91E99AEC27}" type="slidenum">
              <a:rPr lang="en-IN" smtClean="0"/>
              <a:pPr/>
              <a:t>27</a:t>
            </a:fld>
            <a:endParaRPr lang="en-IN"/>
          </a:p>
        </p:txBody>
      </p:sp>
      <p:sp>
        <p:nvSpPr>
          <p:cNvPr id="5" name="TextBox 4">
            <a:extLst>
              <a:ext uri="{FF2B5EF4-FFF2-40B4-BE49-F238E27FC236}">
                <a16:creationId xmlns:a16="http://schemas.microsoft.com/office/drawing/2014/main" xmlns="" id="{C3901634-B2FA-3843-B603-D77E8663C90D}"/>
              </a:ext>
            </a:extLst>
          </p:cNvPr>
          <p:cNvSpPr txBox="1"/>
          <p:nvPr/>
        </p:nvSpPr>
        <p:spPr>
          <a:xfrm>
            <a:off x="243840" y="1445380"/>
            <a:ext cx="11407833" cy="5296835"/>
          </a:xfrm>
          <a:prstGeom prst="rect">
            <a:avLst/>
          </a:prstGeom>
          <a:noFill/>
        </p:spPr>
        <p:txBody>
          <a:bodyPr wrap="square" rtlCol="0">
            <a:spAutoFit/>
          </a:bodyPr>
          <a:lstStyle/>
          <a:p>
            <a:pPr marL="971550" lvl="1" indent="-514350" algn="just" defTabSz="914400">
              <a:lnSpc>
                <a:spcPct val="90000"/>
              </a:lnSpc>
              <a:spcBef>
                <a:spcPts val="500"/>
              </a:spcBef>
              <a:buAutoNum type="arabicPeriod"/>
            </a:pPr>
            <a:r>
              <a:rPr lang="en-US" sz="3200" b="1" dirty="0"/>
              <a:t>An independent authority to conduct an evaluation of least 2 % of the functional AB-HWCs in each State / UT is to be conducted. </a:t>
            </a:r>
          </a:p>
          <a:p>
            <a:pPr marL="971550" lvl="1" indent="-514350" algn="just" defTabSz="914400">
              <a:lnSpc>
                <a:spcPct val="90000"/>
              </a:lnSpc>
              <a:spcBef>
                <a:spcPts val="500"/>
              </a:spcBef>
              <a:buAutoNum type="arabicPeriod"/>
            </a:pPr>
            <a:r>
              <a:rPr lang="en-US" sz="3200" b="1" dirty="0"/>
              <a:t>Planned for Q4 – January 2020-March 2020</a:t>
            </a:r>
          </a:p>
          <a:p>
            <a:pPr marL="971550" lvl="1" indent="-514350" algn="just" defTabSz="914400">
              <a:lnSpc>
                <a:spcPct val="90000"/>
              </a:lnSpc>
              <a:spcBef>
                <a:spcPts val="500"/>
              </a:spcBef>
              <a:buAutoNum type="arabicPeriod"/>
            </a:pPr>
            <a:r>
              <a:rPr lang="en-US" sz="3200" b="1" dirty="0"/>
              <a:t>AB-HWCs made functional Dec 2019 will be covered</a:t>
            </a:r>
          </a:p>
          <a:p>
            <a:pPr marL="971550" lvl="1" indent="-514350" algn="just" defTabSz="914400">
              <a:lnSpc>
                <a:spcPct val="90000"/>
              </a:lnSpc>
              <a:spcBef>
                <a:spcPts val="500"/>
              </a:spcBef>
              <a:buAutoNum type="arabicPeriod"/>
            </a:pPr>
            <a:r>
              <a:rPr lang="en-US" sz="3200" b="1" dirty="0" err="1"/>
              <a:t>ToRs</a:t>
            </a:r>
            <a:r>
              <a:rPr lang="en-US" sz="3200" b="1" dirty="0"/>
              <a:t> will be finalized in consultation with States shortly</a:t>
            </a:r>
          </a:p>
          <a:p>
            <a:pPr marL="971550" lvl="1" indent="-514350" algn="just" defTabSz="914400">
              <a:lnSpc>
                <a:spcPct val="90000"/>
              </a:lnSpc>
              <a:spcBef>
                <a:spcPts val="500"/>
              </a:spcBef>
              <a:buAutoNum type="arabicPeriod"/>
            </a:pPr>
            <a:r>
              <a:rPr lang="en-US" sz="3200" b="1" dirty="0"/>
              <a:t>IIT / IIM / AIIMS / ICMR / State specific CSOs / DPs would be coopted</a:t>
            </a:r>
          </a:p>
          <a:p>
            <a:pPr marL="971550" lvl="1" indent="-514350" algn="just" defTabSz="914400">
              <a:lnSpc>
                <a:spcPct val="90000"/>
              </a:lnSpc>
              <a:spcBef>
                <a:spcPts val="500"/>
              </a:spcBef>
              <a:buAutoNum type="arabicPeriod"/>
            </a:pPr>
            <a:r>
              <a:rPr lang="en-US" sz="3200" b="1" dirty="0"/>
              <a:t>During this process VHSNCs / MAS / SHGs / PRI would also get oriented on Social Audit. </a:t>
            </a:r>
          </a:p>
          <a:p>
            <a:pPr lvl="1" algn="just" defTabSz="914400">
              <a:lnSpc>
                <a:spcPct val="90000"/>
              </a:lnSpc>
              <a:spcBef>
                <a:spcPts val="500"/>
              </a:spcBef>
            </a:pPr>
            <a:endParaRPr lang="en-US" sz="2800" dirty="0"/>
          </a:p>
        </p:txBody>
      </p:sp>
    </p:spTree>
    <p:extLst>
      <p:ext uri="{BB962C8B-B14F-4D97-AF65-F5344CB8AC3E}">
        <p14:creationId xmlns:p14="http://schemas.microsoft.com/office/powerpoint/2010/main" val="36074348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xmlns="" id="{1707FC24-6981-43D9-B525-C7832BA2246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47FC3E49-CDC9-E34B-A087-6584B7A43353}"/>
              </a:ext>
            </a:extLst>
          </p:cNvPr>
          <p:cNvSpPr>
            <a:spLocks noGrp="1"/>
          </p:cNvSpPr>
          <p:nvPr>
            <p:ph type="title"/>
          </p:nvPr>
        </p:nvSpPr>
        <p:spPr>
          <a:xfrm>
            <a:off x="528320" y="742950"/>
            <a:ext cx="3962400" cy="5363210"/>
          </a:xfrm>
        </p:spPr>
        <p:txBody>
          <a:bodyPr vert="horz" lIns="91440" tIns="45720" rIns="91440" bIns="45720" rtlCol="0" anchor="ctr">
            <a:normAutofit/>
          </a:bodyPr>
          <a:lstStyle/>
          <a:p>
            <a:pPr algn="ctr"/>
            <a:r>
              <a:rPr lang="en-US" sz="4000" b="1" kern="1200" dirty="0">
                <a:solidFill>
                  <a:srgbClr val="FFFFFF"/>
                </a:solidFill>
                <a:latin typeface="+mj-lt"/>
                <a:ea typeface="+mj-ea"/>
                <a:cs typeface="+mj-cs"/>
              </a:rPr>
              <a:t>The greatest Wealth is Health !</a:t>
            </a:r>
            <a:br>
              <a:rPr lang="en-US" sz="4000" b="1" kern="1200" dirty="0">
                <a:solidFill>
                  <a:srgbClr val="FFFFFF"/>
                </a:solidFill>
                <a:latin typeface="+mj-lt"/>
                <a:ea typeface="+mj-ea"/>
                <a:cs typeface="+mj-cs"/>
              </a:rPr>
            </a:br>
            <a:r>
              <a:rPr lang="en-US" sz="2600" b="1" kern="1200" dirty="0">
                <a:solidFill>
                  <a:srgbClr val="FFFFFF"/>
                </a:solidFill>
                <a:latin typeface="+mj-lt"/>
                <a:ea typeface="+mj-ea"/>
                <a:cs typeface="+mj-cs"/>
              </a:rPr>
              <a:t/>
            </a:r>
            <a:br>
              <a:rPr lang="en-US" sz="2600" b="1" kern="1200" dirty="0">
                <a:solidFill>
                  <a:srgbClr val="FFFFFF"/>
                </a:solidFill>
                <a:latin typeface="+mj-lt"/>
                <a:ea typeface="+mj-ea"/>
                <a:cs typeface="+mj-cs"/>
              </a:rPr>
            </a:br>
            <a:r>
              <a:rPr lang="en-US" sz="2600" kern="1200" dirty="0">
                <a:solidFill>
                  <a:srgbClr val="FFFFFF"/>
                </a:solidFill>
                <a:latin typeface="+mj-lt"/>
                <a:ea typeface="+mj-ea"/>
                <a:cs typeface="+mj-cs"/>
              </a:rPr>
              <a:t/>
            </a:r>
            <a:br>
              <a:rPr lang="en-US" sz="2600" kern="1200" dirty="0">
                <a:solidFill>
                  <a:srgbClr val="FFFFFF"/>
                </a:solidFill>
                <a:latin typeface="+mj-lt"/>
                <a:ea typeface="+mj-ea"/>
                <a:cs typeface="+mj-cs"/>
              </a:rPr>
            </a:br>
            <a:r>
              <a:rPr lang="en-US" sz="2600" kern="1200" dirty="0">
                <a:solidFill>
                  <a:srgbClr val="FFFFFF"/>
                </a:solidFill>
                <a:latin typeface="+mj-lt"/>
                <a:ea typeface="+mj-ea"/>
                <a:cs typeface="+mj-cs"/>
              </a:rPr>
              <a:t/>
            </a:r>
            <a:br>
              <a:rPr lang="en-US" sz="2600" kern="1200" dirty="0">
                <a:solidFill>
                  <a:srgbClr val="FFFFFF"/>
                </a:solidFill>
                <a:latin typeface="+mj-lt"/>
                <a:ea typeface="+mj-ea"/>
                <a:cs typeface="+mj-cs"/>
              </a:rPr>
            </a:br>
            <a:r>
              <a:rPr lang="en-US" sz="2600" kern="1200" dirty="0">
                <a:solidFill>
                  <a:srgbClr val="FFFFFF"/>
                </a:solidFill>
                <a:latin typeface="+mj-lt"/>
                <a:ea typeface="+mj-ea"/>
                <a:cs typeface="+mj-cs"/>
              </a:rPr>
              <a:t/>
            </a:r>
            <a:br>
              <a:rPr lang="en-US" sz="2600" kern="1200" dirty="0">
                <a:solidFill>
                  <a:srgbClr val="FFFFFF"/>
                </a:solidFill>
                <a:latin typeface="+mj-lt"/>
                <a:ea typeface="+mj-ea"/>
                <a:cs typeface="+mj-cs"/>
              </a:rPr>
            </a:br>
            <a:r>
              <a:rPr lang="en-US" sz="2600" kern="1200" dirty="0">
                <a:solidFill>
                  <a:srgbClr val="FFFFFF"/>
                </a:solidFill>
                <a:latin typeface="+mj-lt"/>
                <a:ea typeface="+mj-ea"/>
                <a:cs typeface="+mj-cs"/>
              </a:rPr>
              <a:t/>
            </a:r>
            <a:br>
              <a:rPr lang="en-US" sz="2600" kern="1200" dirty="0">
                <a:solidFill>
                  <a:srgbClr val="FFFFFF"/>
                </a:solidFill>
                <a:latin typeface="+mj-lt"/>
                <a:ea typeface="+mj-ea"/>
                <a:cs typeface="+mj-cs"/>
              </a:rPr>
            </a:br>
            <a:r>
              <a:rPr lang="en-US" sz="2600" kern="1200" dirty="0">
                <a:solidFill>
                  <a:srgbClr val="FFFFFF"/>
                </a:solidFill>
                <a:latin typeface="+mj-lt"/>
                <a:ea typeface="+mj-ea"/>
                <a:cs typeface="+mj-cs"/>
              </a:rPr>
              <a:t/>
            </a:r>
            <a:br>
              <a:rPr lang="en-US" sz="2600" kern="1200" dirty="0">
                <a:solidFill>
                  <a:srgbClr val="FFFFFF"/>
                </a:solidFill>
                <a:latin typeface="+mj-lt"/>
                <a:ea typeface="+mj-ea"/>
                <a:cs typeface="+mj-cs"/>
              </a:rPr>
            </a:br>
            <a:r>
              <a:rPr lang="en-US" sz="2600" kern="1200" dirty="0">
                <a:solidFill>
                  <a:srgbClr val="FFFFFF"/>
                </a:solidFill>
                <a:latin typeface="+mj-lt"/>
                <a:ea typeface="+mj-ea"/>
                <a:cs typeface="+mj-cs"/>
              </a:rPr>
              <a:t/>
            </a:r>
            <a:br>
              <a:rPr lang="en-US" sz="2600" kern="1200" dirty="0">
                <a:solidFill>
                  <a:srgbClr val="FFFFFF"/>
                </a:solidFill>
                <a:latin typeface="+mj-lt"/>
                <a:ea typeface="+mj-ea"/>
                <a:cs typeface="+mj-cs"/>
              </a:rPr>
            </a:br>
            <a:r>
              <a:rPr lang="en-US" sz="2600" b="1" kern="1200" dirty="0">
                <a:solidFill>
                  <a:srgbClr val="FFFFFF"/>
                </a:solidFill>
                <a:latin typeface="+mj-lt"/>
                <a:ea typeface="+mj-ea"/>
                <a:cs typeface="+mj-cs"/>
              </a:rPr>
              <a:t>- CHO – </a:t>
            </a:r>
            <a:r>
              <a:rPr lang="en-US" sz="2600" b="1" kern="1200" dirty="0" err="1">
                <a:solidFill>
                  <a:srgbClr val="FFFFFF"/>
                </a:solidFill>
                <a:latin typeface="+mj-lt"/>
                <a:ea typeface="+mj-ea"/>
                <a:cs typeface="+mj-cs"/>
              </a:rPr>
              <a:t>Ranita</a:t>
            </a:r>
            <a:r>
              <a:rPr lang="en-US" sz="2600" b="1" kern="1200" dirty="0">
                <a:solidFill>
                  <a:srgbClr val="FFFFFF"/>
                </a:solidFill>
                <a:latin typeface="+mj-lt"/>
                <a:ea typeface="+mj-ea"/>
                <a:cs typeface="+mj-cs"/>
              </a:rPr>
              <a:t> </a:t>
            </a:r>
            <a:r>
              <a:rPr lang="en-US" sz="2600" b="1" dirty="0">
                <a:solidFill>
                  <a:srgbClr val="FFFFFF"/>
                </a:solidFill>
              </a:rPr>
              <a:t>at</a:t>
            </a:r>
            <a:r>
              <a:rPr lang="en-US" sz="2600" b="1" kern="1200" dirty="0">
                <a:solidFill>
                  <a:srgbClr val="FFFFFF"/>
                </a:solidFill>
                <a:latin typeface="+mj-lt"/>
                <a:ea typeface="+mj-ea"/>
                <a:cs typeface="+mj-cs"/>
              </a:rPr>
              <a:t> Awang </a:t>
            </a:r>
            <a:r>
              <a:rPr lang="en-US" sz="2600" b="1" kern="1200" dirty="0" err="1">
                <a:solidFill>
                  <a:srgbClr val="FFFFFF"/>
                </a:solidFill>
                <a:latin typeface="+mj-lt"/>
                <a:ea typeface="+mj-ea"/>
                <a:cs typeface="+mj-cs"/>
              </a:rPr>
              <a:t>Wabagai</a:t>
            </a:r>
            <a:r>
              <a:rPr lang="en-US" sz="2600" b="1" kern="1200" dirty="0">
                <a:solidFill>
                  <a:srgbClr val="FFFFFF"/>
                </a:solidFill>
                <a:latin typeface="+mj-lt"/>
                <a:ea typeface="+mj-ea"/>
                <a:cs typeface="+mj-cs"/>
              </a:rPr>
              <a:t> AB-HWC, Imphal West, Manipur</a:t>
            </a:r>
            <a:br>
              <a:rPr lang="en-US" sz="2600" b="1" kern="1200" dirty="0">
                <a:solidFill>
                  <a:srgbClr val="FFFFFF"/>
                </a:solidFill>
                <a:latin typeface="+mj-lt"/>
                <a:ea typeface="+mj-ea"/>
                <a:cs typeface="+mj-cs"/>
              </a:rPr>
            </a:br>
            <a:endParaRPr lang="en-US" sz="2600" b="1" kern="1200" dirty="0">
              <a:solidFill>
                <a:srgbClr val="FFFFFF"/>
              </a:solidFill>
              <a:latin typeface="+mj-lt"/>
              <a:ea typeface="+mj-ea"/>
              <a:cs typeface="+mj-cs"/>
            </a:endParaRPr>
          </a:p>
        </p:txBody>
      </p:sp>
      <p:pic>
        <p:nvPicPr>
          <p:cNvPr id="7" name="Content Placeholder 6" descr="A group of people sitting at a desk&#10;&#10;Description automatically generated">
            <a:extLst>
              <a:ext uri="{FF2B5EF4-FFF2-40B4-BE49-F238E27FC236}">
                <a16:creationId xmlns:a16="http://schemas.microsoft.com/office/drawing/2014/main" xmlns="" id="{629D4484-B853-3743-8BEA-3DF225810490}"/>
              </a:ext>
            </a:extLst>
          </p:cNvPr>
          <p:cNvPicPr>
            <a:picLocks noGrp="1" noChangeAspect="1"/>
          </p:cNvPicPr>
          <p:nvPr>
            <p:ph idx="1"/>
          </p:nvPr>
        </p:nvPicPr>
        <p:blipFill rotWithShape="1">
          <a:blip r:embed="rId2"/>
          <a:srcRect b="8110"/>
          <a:stretch/>
        </p:blipFill>
        <p:spPr>
          <a:xfrm>
            <a:off x="5490196" y="311449"/>
            <a:ext cx="6285244" cy="6179552"/>
          </a:xfrm>
          <a:prstGeom prst="rect">
            <a:avLst/>
          </a:prstGeom>
          <a:ln w="57150">
            <a:solidFill>
              <a:schemeClr val="accent2">
                <a:lumMod val="75000"/>
              </a:schemeClr>
            </a:solidFill>
          </a:ln>
        </p:spPr>
      </p:pic>
    </p:spTree>
    <p:extLst>
      <p:ext uri="{BB962C8B-B14F-4D97-AF65-F5344CB8AC3E}">
        <p14:creationId xmlns:p14="http://schemas.microsoft.com/office/powerpoint/2010/main" val="15854295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1097280"/>
          </a:xfrm>
          <a:prstGeom prst="rect">
            <a:avLst/>
          </a:prstGeom>
          <a:solidFill>
            <a:schemeClr val="accent2">
              <a:lumMod val="60000"/>
              <a:lumOff val="40000"/>
            </a:schemeClr>
          </a:solidFill>
          <a:ln w="28575">
            <a:noFill/>
          </a:ln>
        </p:spPr>
        <p:txBody>
          <a:bodyPr vert="horz" wrap="square" lIns="109728" tIns="54864" rIns="109728" bIns="54864" numCol="1" anchor="ctr" anchorCtr="0" compatLnSpc="1">
            <a:prstTxWarp prst="textNoShape">
              <a:avLst/>
            </a:prstTxWarp>
            <a:noAutofit/>
          </a:bodyPr>
          <a:lstStyle/>
          <a:p>
            <a:pPr algn="ctr" defTabSz="1097150" eaLnBrk="0" fontAlgn="base" hangingPunct="0">
              <a:spcBef>
                <a:spcPct val="0"/>
              </a:spcBef>
              <a:spcAft>
                <a:spcPct val="0"/>
              </a:spcAft>
            </a:pPr>
            <a:r>
              <a:rPr lang="en-US" sz="3200" b="1" dirty="0"/>
              <a:t>AB-HWCs- Good practices observed </a:t>
            </a:r>
          </a:p>
        </p:txBody>
      </p:sp>
      <p:sp>
        <p:nvSpPr>
          <p:cNvPr id="9" name="Content Placeholder 2">
            <a:extLst>
              <a:ext uri="{FF2B5EF4-FFF2-40B4-BE49-F238E27FC236}">
                <a16:creationId xmlns:a16="http://schemas.microsoft.com/office/drawing/2014/main" xmlns="" id="{DB315DA8-70CB-9F4D-92D7-E77C26AAA8FC}"/>
              </a:ext>
            </a:extLst>
          </p:cNvPr>
          <p:cNvSpPr txBox="1">
            <a:spLocks/>
          </p:cNvSpPr>
          <p:nvPr/>
        </p:nvSpPr>
        <p:spPr>
          <a:xfrm>
            <a:off x="381000" y="1158556"/>
            <a:ext cx="11597640" cy="556291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2200" b="1" dirty="0">
                <a:solidFill>
                  <a:srgbClr val="0070C0"/>
                </a:solidFill>
              </a:rPr>
              <a:t>Andhra Pradesh: </a:t>
            </a:r>
          </a:p>
          <a:p>
            <a:pPr lvl="1" algn="just"/>
            <a:r>
              <a:rPr lang="en-US" sz="2200" dirty="0"/>
              <a:t>Safe Delivery Calendar </a:t>
            </a:r>
          </a:p>
          <a:p>
            <a:pPr marL="0" indent="0" algn="just">
              <a:buNone/>
            </a:pPr>
            <a:r>
              <a:rPr lang="en-US" sz="2200" b="1" dirty="0">
                <a:solidFill>
                  <a:srgbClr val="0070C0"/>
                </a:solidFill>
              </a:rPr>
              <a:t>Karnataka: </a:t>
            </a:r>
          </a:p>
          <a:p>
            <a:pPr lvl="1" algn="just"/>
            <a:r>
              <a:rPr lang="en-US" sz="2200" dirty="0"/>
              <a:t>Streamlined recruitment process and Performance Linked Payments of CHOs</a:t>
            </a:r>
          </a:p>
          <a:p>
            <a:pPr marL="0" indent="0" algn="just">
              <a:spcBef>
                <a:spcPts val="0"/>
              </a:spcBef>
              <a:buNone/>
            </a:pPr>
            <a:r>
              <a:rPr lang="en-US" sz="2200" b="1" dirty="0">
                <a:solidFill>
                  <a:srgbClr val="0070C0"/>
                </a:solidFill>
              </a:rPr>
              <a:t>Kerala: </a:t>
            </a:r>
          </a:p>
          <a:p>
            <a:pPr lvl="1" algn="just"/>
            <a:r>
              <a:rPr lang="en-US" sz="2200" dirty="0"/>
              <a:t>PRI Involvement in Palliative Care</a:t>
            </a:r>
          </a:p>
          <a:p>
            <a:pPr lvl="1" algn="just"/>
            <a:r>
              <a:rPr lang="en-US" sz="2200" dirty="0"/>
              <a:t>SN designated for NCD screening, also </a:t>
            </a:r>
            <a:r>
              <a:rPr lang="en-IN" sz="2200" dirty="0"/>
              <a:t>working as Ophthalmic Assistant, ECG technician</a:t>
            </a:r>
            <a:r>
              <a:rPr lang="en-US" sz="2200" dirty="0"/>
              <a:t>- UPHC-HWC</a:t>
            </a:r>
            <a:endParaRPr lang="en-US" sz="2200" b="1" dirty="0">
              <a:solidFill>
                <a:srgbClr val="FF0000"/>
              </a:solidFill>
            </a:endParaRPr>
          </a:p>
          <a:p>
            <a:pPr lvl="1" algn="just"/>
            <a:r>
              <a:rPr lang="en-US" sz="2200" dirty="0"/>
              <a:t>Arogya </a:t>
            </a:r>
            <a:r>
              <a:rPr lang="en-US" sz="2200" dirty="0" err="1"/>
              <a:t>Sena</a:t>
            </a:r>
            <a:r>
              <a:rPr lang="en-US" sz="2200" dirty="0"/>
              <a:t> / Health Ambassadors</a:t>
            </a:r>
          </a:p>
          <a:p>
            <a:pPr marL="0" indent="0" algn="just">
              <a:spcBef>
                <a:spcPts val="0"/>
              </a:spcBef>
              <a:buNone/>
            </a:pPr>
            <a:r>
              <a:rPr lang="en-US" sz="2200" b="1" dirty="0">
                <a:solidFill>
                  <a:srgbClr val="0070C0"/>
                </a:solidFill>
              </a:rPr>
              <a:t>Odisha:</a:t>
            </a:r>
          </a:p>
          <a:p>
            <a:pPr lvl="1" algn="just"/>
            <a:r>
              <a:rPr lang="en-US" sz="2200" dirty="0"/>
              <a:t>Population Based Screening – Campaign mode</a:t>
            </a:r>
          </a:p>
          <a:p>
            <a:pPr lvl="1" algn="just"/>
            <a:r>
              <a:rPr lang="en-US" sz="2200" dirty="0"/>
              <a:t>Yoga and Meditation – for pregnant women</a:t>
            </a:r>
          </a:p>
          <a:p>
            <a:pPr lvl="1" algn="just"/>
            <a:r>
              <a:rPr lang="en-US" sz="2200" dirty="0" err="1"/>
              <a:t>Mahila</a:t>
            </a:r>
            <a:r>
              <a:rPr lang="en-US" sz="2200" dirty="0"/>
              <a:t> </a:t>
            </a:r>
            <a:r>
              <a:rPr lang="en-US" sz="2200" dirty="0" err="1"/>
              <a:t>Aarogya</a:t>
            </a:r>
            <a:r>
              <a:rPr lang="en-US" sz="2200" dirty="0"/>
              <a:t> </a:t>
            </a:r>
            <a:r>
              <a:rPr lang="en-US" sz="2200" dirty="0" err="1"/>
              <a:t>Samitis</a:t>
            </a:r>
            <a:r>
              <a:rPr lang="en-US" sz="2200" dirty="0"/>
              <a:t> (SHG) actively involved for in house profiling, IEC and health promotional activities – urban areas</a:t>
            </a:r>
          </a:p>
          <a:p>
            <a:pPr lvl="1" algn="just"/>
            <a:r>
              <a:rPr lang="en-US" sz="2200" dirty="0"/>
              <a:t>Weekly Specialist services in UPHCs</a:t>
            </a:r>
          </a:p>
          <a:p>
            <a:pPr lvl="1" algn="just"/>
            <a:r>
              <a:rPr lang="en-IN" sz="2200" dirty="0"/>
              <a:t>Mental Health Services provided by trained MO and SN through NIMHANS (R/U)</a:t>
            </a:r>
            <a:endParaRPr lang="en-US" sz="2200" dirty="0"/>
          </a:p>
          <a:p>
            <a:pPr marL="457200" lvl="1" indent="0" algn="just">
              <a:buNone/>
            </a:pPr>
            <a:endParaRPr lang="en-US" sz="2200" dirty="0"/>
          </a:p>
        </p:txBody>
      </p:sp>
      <p:sp>
        <p:nvSpPr>
          <p:cNvPr id="2" name="Slide Number Placeholder 1"/>
          <p:cNvSpPr>
            <a:spLocks noGrp="1"/>
          </p:cNvSpPr>
          <p:nvPr>
            <p:ph type="sldNum" sz="quarter" idx="12"/>
          </p:nvPr>
        </p:nvSpPr>
        <p:spPr/>
        <p:txBody>
          <a:bodyPr/>
          <a:lstStyle/>
          <a:p>
            <a:fld id="{CC8E4818-71BA-47A1-A25F-DA91E99AEC27}" type="slidenum">
              <a:rPr lang="en-IN" smtClean="0"/>
              <a:pPr/>
              <a:t>29</a:t>
            </a:fld>
            <a:endParaRPr lang="en-IN"/>
          </a:p>
        </p:txBody>
      </p:sp>
    </p:spTree>
    <p:extLst>
      <p:ext uri="{BB962C8B-B14F-4D97-AF65-F5344CB8AC3E}">
        <p14:creationId xmlns:p14="http://schemas.microsoft.com/office/powerpoint/2010/main" val="41887912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1135200"/>
          </a:xfrm>
          <a:prstGeom prst="rect">
            <a:avLst/>
          </a:prstGeom>
          <a:solidFill>
            <a:schemeClr val="accent2">
              <a:lumMod val="60000"/>
              <a:lumOff val="40000"/>
            </a:schemeClr>
          </a:solidFill>
          <a:ln w="28575">
            <a:noFill/>
          </a:ln>
        </p:spPr>
        <p:txBody>
          <a:bodyPr vert="horz" wrap="square" lIns="109728" tIns="54864" rIns="109728" bIns="54864" numCol="1" anchor="ctr" anchorCtr="0" compatLnSpc="1">
            <a:prstTxWarp prst="textNoShape">
              <a:avLst/>
            </a:prstTxWarp>
            <a:noAutofit/>
          </a:bodyPr>
          <a:lstStyle/>
          <a:p>
            <a:pPr algn="ctr" defTabSz="1097150" eaLnBrk="0" fontAlgn="base" hangingPunct="0">
              <a:spcBef>
                <a:spcPct val="0"/>
              </a:spcBef>
              <a:spcAft>
                <a:spcPct val="0"/>
              </a:spcAft>
            </a:pPr>
            <a:r>
              <a:rPr lang="en-US" sz="3200" b="1" dirty="0"/>
              <a:t>AB-HWCs- Good practices observed </a:t>
            </a:r>
          </a:p>
        </p:txBody>
      </p:sp>
      <p:sp>
        <p:nvSpPr>
          <p:cNvPr id="6" name="Content Placeholder 2">
            <a:extLst>
              <a:ext uri="{FF2B5EF4-FFF2-40B4-BE49-F238E27FC236}">
                <a16:creationId xmlns:a16="http://schemas.microsoft.com/office/drawing/2014/main" xmlns="" id="{DB315DA8-70CB-9F4D-92D7-E77C26AAA8FC}"/>
              </a:ext>
            </a:extLst>
          </p:cNvPr>
          <p:cNvSpPr txBox="1">
            <a:spLocks/>
          </p:cNvSpPr>
          <p:nvPr/>
        </p:nvSpPr>
        <p:spPr>
          <a:xfrm>
            <a:off x="243840" y="1213164"/>
            <a:ext cx="11612880" cy="553620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0"/>
              </a:spcBef>
              <a:buNone/>
            </a:pPr>
            <a:r>
              <a:rPr lang="en-US" sz="2200" b="1" dirty="0">
                <a:solidFill>
                  <a:srgbClr val="0070C0"/>
                </a:solidFill>
              </a:rPr>
              <a:t>Tamil Nadu:</a:t>
            </a:r>
          </a:p>
          <a:p>
            <a:pPr lvl="1" algn="just">
              <a:lnSpc>
                <a:spcPct val="100000"/>
              </a:lnSpc>
              <a:spcBef>
                <a:spcPts val="0"/>
              </a:spcBef>
            </a:pPr>
            <a:r>
              <a:rPr lang="en-US" sz="2200" dirty="0"/>
              <a:t>3 months of buffer stock of medicines at SHC, PHC</a:t>
            </a:r>
          </a:p>
          <a:p>
            <a:pPr lvl="1" algn="just">
              <a:lnSpc>
                <a:spcPct val="100000"/>
              </a:lnSpc>
              <a:spcBef>
                <a:spcPts val="0"/>
              </a:spcBef>
            </a:pPr>
            <a:r>
              <a:rPr lang="en-US" sz="2200" dirty="0"/>
              <a:t>Population being served is defined with SHC – PHC linkages</a:t>
            </a:r>
          </a:p>
          <a:p>
            <a:pPr lvl="1" algn="just">
              <a:lnSpc>
                <a:spcPct val="100000"/>
              </a:lnSpc>
              <a:spcBef>
                <a:spcPts val="0"/>
              </a:spcBef>
            </a:pPr>
            <a:r>
              <a:rPr lang="en-US" sz="2200" dirty="0"/>
              <a:t>96 Poly clinics providing Specialist services in UPHCs</a:t>
            </a:r>
          </a:p>
          <a:p>
            <a:pPr lvl="1" algn="just">
              <a:lnSpc>
                <a:spcPct val="100000"/>
              </a:lnSpc>
              <a:spcBef>
                <a:spcPts val="0"/>
              </a:spcBef>
            </a:pPr>
            <a:r>
              <a:rPr lang="en-US" sz="2200" dirty="0"/>
              <a:t>SN designated for NCD screening- UPHC-HWC</a:t>
            </a:r>
            <a:endParaRPr lang="en-US" sz="2200" b="1" dirty="0">
              <a:solidFill>
                <a:srgbClr val="FF0000"/>
              </a:solidFill>
            </a:endParaRPr>
          </a:p>
          <a:p>
            <a:pPr marL="0" indent="0" algn="just">
              <a:lnSpc>
                <a:spcPct val="100000"/>
              </a:lnSpc>
              <a:spcBef>
                <a:spcPts val="0"/>
              </a:spcBef>
              <a:buNone/>
            </a:pPr>
            <a:r>
              <a:rPr lang="en-US" sz="2200" b="1" dirty="0">
                <a:solidFill>
                  <a:srgbClr val="0070C0"/>
                </a:solidFill>
              </a:rPr>
              <a:t>Telangana: </a:t>
            </a:r>
          </a:p>
          <a:p>
            <a:pPr lvl="1" algn="just">
              <a:lnSpc>
                <a:spcPct val="100000"/>
              </a:lnSpc>
              <a:spcBef>
                <a:spcPts val="0"/>
              </a:spcBef>
            </a:pPr>
            <a:r>
              <a:rPr lang="en-US" sz="2200" dirty="0" err="1"/>
              <a:t>Basti</a:t>
            </a:r>
            <a:r>
              <a:rPr lang="en-US" sz="2200" dirty="0"/>
              <a:t> </a:t>
            </a:r>
            <a:r>
              <a:rPr lang="en-US" sz="2200" dirty="0" err="1"/>
              <a:t>Dawa</a:t>
            </a:r>
            <a:r>
              <a:rPr lang="en-US" sz="2200" dirty="0"/>
              <a:t> </a:t>
            </a:r>
            <a:r>
              <a:rPr lang="en-US" sz="2200" dirty="0" err="1"/>
              <a:t>Khanas</a:t>
            </a:r>
            <a:r>
              <a:rPr lang="en-US" sz="2200" dirty="0"/>
              <a:t> in Urban Areas</a:t>
            </a:r>
          </a:p>
          <a:p>
            <a:pPr lvl="1" algn="just">
              <a:lnSpc>
                <a:spcPct val="100000"/>
              </a:lnSpc>
              <a:spcBef>
                <a:spcPts val="0"/>
              </a:spcBef>
            </a:pPr>
            <a:r>
              <a:rPr lang="en-US" sz="2200" dirty="0"/>
              <a:t>State run diagnostic hub</a:t>
            </a:r>
          </a:p>
          <a:p>
            <a:pPr lvl="1" algn="just">
              <a:lnSpc>
                <a:spcPct val="100000"/>
              </a:lnSpc>
              <a:spcBef>
                <a:spcPts val="0"/>
              </a:spcBef>
            </a:pPr>
            <a:r>
              <a:rPr lang="en-US" sz="2200" dirty="0"/>
              <a:t>Streamlined collection of samples and reporting </a:t>
            </a:r>
          </a:p>
          <a:p>
            <a:pPr marL="0" indent="0" algn="just">
              <a:lnSpc>
                <a:spcPct val="100000"/>
              </a:lnSpc>
              <a:spcBef>
                <a:spcPts val="0"/>
              </a:spcBef>
              <a:buNone/>
            </a:pPr>
            <a:r>
              <a:rPr lang="en-US" sz="2200" b="1" dirty="0">
                <a:solidFill>
                  <a:srgbClr val="0070C0"/>
                </a:solidFill>
              </a:rPr>
              <a:t>Maharashtra:</a:t>
            </a:r>
          </a:p>
          <a:p>
            <a:pPr lvl="1" algn="just">
              <a:lnSpc>
                <a:spcPct val="100000"/>
              </a:lnSpc>
              <a:spcBef>
                <a:spcPts val="0"/>
              </a:spcBef>
            </a:pPr>
            <a:r>
              <a:rPr lang="en-US" sz="2200" dirty="0"/>
              <a:t>Model AB-HWCs – SHC layout-3 Designs</a:t>
            </a:r>
          </a:p>
          <a:p>
            <a:pPr lvl="1" algn="just">
              <a:lnSpc>
                <a:spcPct val="100000"/>
              </a:lnSpc>
              <a:spcBef>
                <a:spcPts val="0"/>
              </a:spcBef>
            </a:pPr>
            <a:r>
              <a:rPr lang="en-US" sz="2200" dirty="0"/>
              <a:t>Certificate Course in Community Health through MUHS (6300 candidates/batch)</a:t>
            </a:r>
          </a:p>
          <a:p>
            <a:pPr lvl="1" algn="just">
              <a:lnSpc>
                <a:spcPct val="100000"/>
              </a:lnSpc>
              <a:spcBef>
                <a:spcPts val="0"/>
              </a:spcBef>
            </a:pPr>
            <a:r>
              <a:rPr lang="en-US" sz="2200" dirty="0" err="1"/>
              <a:t>Netradan</a:t>
            </a:r>
            <a:r>
              <a:rPr lang="en-US" sz="2200" dirty="0"/>
              <a:t> trust – NGO collaboration for diagnosis and treatment for cataract etc.</a:t>
            </a:r>
          </a:p>
          <a:p>
            <a:pPr marL="0" lvl="1" indent="0" algn="just">
              <a:lnSpc>
                <a:spcPct val="100000"/>
              </a:lnSpc>
              <a:spcBef>
                <a:spcPts val="0"/>
              </a:spcBef>
              <a:buNone/>
            </a:pPr>
            <a:r>
              <a:rPr lang="en-US" sz="2200" b="1" dirty="0">
                <a:solidFill>
                  <a:srgbClr val="0070C0"/>
                </a:solidFill>
              </a:rPr>
              <a:t>Jharkhand:</a:t>
            </a:r>
          </a:p>
          <a:p>
            <a:pPr marL="800100" lvl="1" indent="-342900" algn="just">
              <a:lnSpc>
                <a:spcPct val="100000"/>
              </a:lnSpc>
              <a:spcBef>
                <a:spcPts val="0"/>
              </a:spcBef>
            </a:pPr>
            <a:r>
              <a:rPr lang="en-US" sz="2200" dirty="0"/>
              <a:t>ATAL Clinic (Community Clinic) to cater to health care needs of urban </a:t>
            </a:r>
            <a:r>
              <a:rPr lang="en-US" sz="2200" dirty="0" err="1"/>
              <a:t>marginalised</a:t>
            </a:r>
            <a:r>
              <a:rPr lang="en-US" sz="2200" dirty="0"/>
              <a:t> population by Nagar Nigam </a:t>
            </a:r>
          </a:p>
          <a:p>
            <a:pPr marL="457200" lvl="1" indent="0" algn="just">
              <a:lnSpc>
                <a:spcPct val="100000"/>
              </a:lnSpc>
              <a:spcBef>
                <a:spcPts val="0"/>
              </a:spcBef>
              <a:buNone/>
            </a:pPr>
            <a:endParaRPr lang="en-US" sz="2200" dirty="0"/>
          </a:p>
        </p:txBody>
      </p:sp>
      <p:sp>
        <p:nvSpPr>
          <p:cNvPr id="2" name="Slide Number Placeholder 1"/>
          <p:cNvSpPr>
            <a:spLocks noGrp="1"/>
          </p:cNvSpPr>
          <p:nvPr>
            <p:ph type="sldNum" sz="quarter" idx="12"/>
          </p:nvPr>
        </p:nvSpPr>
        <p:spPr/>
        <p:txBody>
          <a:bodyPr/>
          <a:lstStyle/>
          <a:p>
            <a:fld id="{CC8E4818-71BA-47A1-A25F-DA91E99AEC27}" type="slidenum">
              <a:rPr lang="en-IN" smtClean="0"/>
              <a:pPr/>
              <a:t>30</a:t>
            </a:fld>
            <a:endParaRPr lang="en-IN"/>
          </a:p>
        </p:txBody>
      </p:sp>
    </p:spTree>
    <p:extLst>
      <p:ext uri="{BB962C8B-B14F-4D97-AF65-F5344CB8AC3E}">
        <p14:creationId xmlns:p14="http://schemas.microsoft.com/office/powerpoint/2010/main" val="14879550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1135200"/>
          </a:xfrm>
          <a:prstGeom prst="rect">
            <a:avLst/>
          </a:prstGeom>
          <a:solidFill>
            <a:schemeClr val="accent2">
              <a:lumMod val="60000"/>
              <a:lumOff val="40000"/>
            </a:schemeClr>
          </a:solidFill>
          <a:ln w="28575">
            <a:noFill/>
          </a:ln>
        </p:spPr>
        <p:txBody>
          <a:bodyPr vert="horz" wrap="square" lIns="109728" tIns="54864" rIns="109728" bIns="54864" numCol="1" anchor="ctr" anchorCtr="0" compatLnSpc="1">
            <a:prstTxWarp prst="textNoShape">
              <a:avLst/>
            </a:prstTxWarp>
            <a:noAutofit/>
          </a:bodyPr>
          <a:lstStyle/>
          <a:p>
            <a:pPr algn="ctr" defTabSz="1097150" eaLnBrk="0" fontAlgn="base" hangingPunct="0">
              <a:spcBef>
                <a:spcPct val="0"/>
              </a:spcBef>
              <a:spcAft>
                <a:spcPct val="0"/>
              </a:spcAft>
            </a:pPr>
            <a:r>
              <a:rPr lang="en-US" sz="3200" b="1" dirty="0"/>
              <a:t>AB-HWCs- Good practices observed </a:t>
            </a:r>
          </a:p>
        </p:txBody>
      </p:sp>
      <p:sp>
        <p:nvSpPr>
          <p:cNvPr id="6" name="Content Placeholder 2">
            <a:extLst>
              <a:ext uri="{FF2B5EF4-FFF2-40B4-BE49-F238E27FC236}">
                <a16:creationId xmlns:a16="http://schemas.microsoft.com/office/drawing/2014/main" xmlns="" id="{DB315DA8-70CB-9F4D-92D7-E77C26AAA8FC}"/>
              </a:ext>
            </a:extLst>
          </p:cNvPr>
          <p:cNvSpPr txBox="1">
            <a:spLocks/>
          </p:cNvSpPr>
          <p:nvPr/>
        </p:nvSpPr>
        <p:spPr>
          <a:xfrm>
            <a:off x="350520" y="1249680"/>
            <a:ext cx="11551920" cy="554736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2400" b="1" dirty="0">
                <a:solidFill>
                  <a:srgbClr val="0070C0"/>
                </a:solidFill>
              </a:rPr>
              <a:t>Gujarat:</a:t>
            </a:r>
          </a:p>
          <a:p>
            <a:pPr lvl="1" algn="just"/>
            <a:r>
              <a:rPr lang="en-IN" dirty="0" err="1"/>
              <a:t>Arogya</a:t>
            </a:r>
            <a:r>
              <a:rPr lang="en-IN" dirty="0"/>
              <a:t> </a:t>
            </a:r>
            <a:r>
              <a:rPr lang="en-IN" dirty="0" err="1"/>
              <a:t>Samanwaya</a:t>
            </a:r>
            <a:r>
              <a:rPr lang="en-IN" dirty="0"/>
              <a:t> – Integration of </a:t>
            </a:r>
            <a:r>
              <a:rPr lang="en-IN" dirty="0" err="1"/>
              <a:t>Ayurvedic</a:t>
            </a:r>
            <a:r>
              <a:rPr lang="en-IN" dirty="0"/>
              <a:t> and Yogic practices with </a:t>
            </a:r>
            <a:r>
              <a:rPr lang="en-IN" dirty="0" err="1"/>
              <a:t>Allopathy</a:t>
            </a:r>
            <a:endParaRPr lang="en-IN" dirty="0"/>
          </a:p>
          <a:p>
            <a:pPr lvl="1" algn="just"/>
            <a:r>
              <a:rPr lang="en-IN" dirty="0"/>
              <a:t>Yoga at SHC/PHCs - daily by trained CHO/MPW-M/ANM, twice weekly by trained ANMs at UPHCs</a:t>
            </a:r>
          </a:p>
          <a:p>
            <a:pPr lvl="1" algn="just"/>
            <a:r>
              <a:rPr lang="en-US" dirty="0"/>
              <a:t>Meditation and </a:t>
            </a:r>
            <a:r>
              <a:rPr lang="en-US" dirty="0" err="1"/>
              <a:t>Saptdhara</a:t>
            </a:r>
            <a:r>
              <a:rPr lang="en-US" dirty="0"/>
              <a:t> </a:t>
            </a:r>
          </a:p>
          <a:p>
            <a:pPr marL="0" indent="0" algn="just">
              <a:buNone/>
            </a:pPr>
            <a:r>
              <a:rPr lang="en-US" sz="2400" b="1" dirty="0">
                <a:solidFill>
                  <a:srgbClr val="0070C0"/>
                </a:solidFill>
              </a:rPr>
              <a:t>Uttar Pradesh:</a:t>
            </a:r>
          </a:p>
          <a:p>
            <a:pPr marL="800100" lvl="1" indent="-342900" algn="just"/>
            <a:r>
              <a:rPr lang="en-US" dirty="0"/>
              <a:t>Community Health Officer – Virtual Classrooms</a:t>
            </a:r>
          </a:p>
          <a:p>
            <a:pPr marL="800100" lvl="1" indent="-342900" algn="just"/>
            <a:r>
              <a:rPr lang="en-US" dirty="0"/>
              <a:t>Curriculum for CHOs improvised.</a:t>
            </a:r>
          </a:p>
          <a:p>
            <a:pPr marL="0" indent="0">
              <a:buNone/>
            </a:pPr>
            <a:r>
              <a:rPr lang="en-US" sz="2400" b="1" dirty="0">
                <a:solidFill>
                  <a:srgbClr val="0070C0"/>
                </a:solidFill>
              </a:rPr>
              <a:t>Himachal Pradesh:</a:t>
            </a:r>
          </a:p>
          <a:p>
            <a:pPr marL="742950" lvl="1" indent="-285750"/>
            <a:r>
              <a:rPr lang="en-US" dirty="0"/>
              <a:t>Expansion of Population based NCD screening to 18-30 yrs age group </a:t>
            </a:r>
          </a:p>
          <a:p>
            <a:pPr marL="742950" lvl="1" indent="-285750"/>
            <a:r>
              <a:rPr lang="en-US" dirty="0"/>
              <a:t>Alcohol </a:t>
            </a:r>
            <a:r>
              <a:rPr lang="en-US" dirty="0" err="1"/>
              <a:t>Cess</a:t>
            </a:r>
            <a:endParaRPr lang="en-US" dirty="0"/>
          </a:p>
          <a:p>
            <a:pPr marL="0" lvl="1" indent="0" algn="just">
              <a:buNone/>
            </a:pPr>
            <a:r>
              <a:rPr lang="en-IN" b="1" dirty="0">
                <a:solidFill>
                  <a:srgbClr val="0070C0"/>
                </a:solidFill>
              </a:rPr>
              <a:t>Goa:</a:t>
            </a:r>
          </a:p>
          <a:p>
            <a:pPr marL="800100" lvl="1" indent="-342900" algn="just"/>
            <a:r>
              <a:rPr lang="en-US" dirty="0"/>
              <a:t>Linkages with School Health Programs - Identified Health &amp; Wellness Ambassadors</a:t>
            </a:r>
          </a:p>
          <a:p>
            <a:pPr marL="800100" lvl="1" indent="-342900" algn="just"/>
            <a:r>
              <a:rPr lang="en-US" dirty="0"/>
              <a:t>Expanded Wellness Activities – laughter clubs etc. </a:t>
            </a:r>
          </a:p>
          <a:p>
            <a:pPr marL="800100" lvl="1" indent="-342900" algn="just"/>
            <a:endParaRPr lang="en-IN" dirty="0"/>
          </a:p>
          <a:p>
            <a:pPr marL="0" indent="0" algn="just">
              <a:buNone/>
            </a:pPr>
            <a:endParaRPr lang="en-US" sz="2400" dirty="0"/>
          </a:p>
        </p:txBody>
      </p:sp>
      <p:sp>
        <p:nvSpPr>
          <p:cNvPr id="2" name="Slide Number Placeholder 1"/>
          <p:cNvSpPr>
            <a:spLocks noGrp="1"/>
          </p:cNvSpPr>
          <p:nvPr>
            <p:ph type="sldNum" sz="quarter" idx="12"/>
          </p:nvPr>
        </p:nvSpPr>
        <p:spPr/>
        <p:txBody>
          <a:bodyPr/>
          <a:lstStyle/>
          <a:p>
            <a:fld id="{CC8E4818-71BA-47A1-A25F-DA91E99AEC27}" type="slidenum">
              <a:rPr lang="en-IN" smtClean="0"/>
              <a:pPr/>
              <a:t>31</a:t>
            </a:fld>
            <a:endParaRPr lang="en-IN"/>
          </a:p>
        </p:txBody>
      </p:sp>
    </p:spTree>
    <p:extLst>
      <p:ext uri="{BB962C8B-B14F-4D97-AF65-F5344CB8AC3E}">
        <p14:creationId xmlns:p14="http://schemas.microsoft.com/office/powerpoint/2010/main" val="1112787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1135200"/>
          </a:xfrm>
          <a:prstGeom prst="rect">
            <a:avLst/>
          </a:prstGeom>
          <a:solidFill>
            <a:schemeClr val="accent2">
              <a:lumMod val="60000"/>
              <a:lumOff val="40000"/>
            </a:schemeClr>
          </a:solidFill>
          <a:ln w="28575">
            <a:noFill/>
          </a:ln>
        </p:spPr>
        <p:txBody>
          <a:bodyPr vert="horz" wrap="square" lIns="109728" tIns="54864" rIns="109728" bIns="54864" numCol="1" anchor="ctr" anchorCtr="0" compatLnSpc="1">
            <a:prstTxWarp prst="textNoShape">
              <a:avLst/>
            </a:prstTxWarp>
            <a:noAutofit/>
          </a:bodyPr>
          <a:lstStyle/>
          <a:p>
            <a:pPr algn="ctr" defTabSz="1097150" eaLnBrk="0" fontAlgn="base" hangingPunct="0">
              <a:spcBef>
                <a:spcPct val="0"/>
              </a:spcBef>
              <a:spcAft>
                <a:spcPct val="0"/>
              </a:spcAft>
            </a:pPr>
            <a:r>
              <a:rPr lang="en-US" sz="3200" b="1" dirty="0"/>
              <a:t>AB-HWCs- Good practices observed </a:t>
            </a:r>
          </a:p>
        </p:txBody>
      </p:sp>
      <p:sp>
        <p:nvSpPr>
          <p:cNvPr id="2" name="Rectangle 1"/>
          <p:cNvSpPr/>
          <p:nvPr/>
        </p:nvSpPr>
        <p:spPr>
          <a:xfrm>
            <a:off x="304800" y="1295401"/>
            <a:ext cx="11643360" cy="6001643"/>
          </a:xfrm>
          <a:prstGeom prst="rect">
            <a:avLst/>
          </a:prstGeom>
        </p:spPr>
        <p:txBody>
          <a:bodyPr wrap="square">
            <a:spAutoFit/>
          </a:bodyPr>
          <a:lstStyle/>
          <a:p>
            <a:pPr marL="0" lvl="1" algn="just"/>
            <a:r>
              <a:rPr lang="en-US" sz="2400" b="1" dirty="0">
                <a:solidFill>
                  <a:srgbClr val="0070C0"/>
                </a:solidFill>
              </a:rPr>
              <a:t>Dadra &amp; Nagar Haveli:</a:t>
            </a:r>
          </a:p>
          <a:p>
            <a:pPr marL="800100" lvl="1" indent="-342900" algn="just">
              <a:buFont typeface="Arial" panose="020B0604020202020204" pitchFamily="34" charset="0"/>
              <a:buChar char="•"/>
            </a:pPr>
            <a:r>
              <a:rPr lang="en-US" sz="2400" dirty="0"/>
              <a:t>Upgradation of Infrastructure using MPLAD / CSR funds</a:t>
            </a:r>
          </a:p>
          <a:p>
            <a:pPr marL="342900" indent="-342900" algn="just"/>
            <a:r>
              <a:rPr lang="en-US" sz="2400" b="1" dirty="0">
                <a:solidFill>
                  <a:srgbClr val="0070C0"/>
                </a:solidFill>
              </a:rPr>
              <a:t>Daman &amp; Diu: </a:t>
            </a:r>
          </a:p>
          <a:p>
            <a:pPr marL="800100" lvl="1" indent="-342900" algn="just">
              <a:buFont typeface="Arial" pitchFamily="34" charset="0"/>
              <a:buChar char="•"/>
            </a:pPr>
            <a:r>
              <a:rPr lang="en-US" sz="2400" dirty="0"/>
              <a:t>e-</a:t>
            </a:r>
            <a:r>
              <a:rPr lang="en-US" sz="2400" dirty="0" err="1"/>
              <a:t>Arogya</a:t>
            </a:r>
            <a:r>
              <a:rPr lang="en-US" sz="2400" dirty="0"/>
              <a:t> (Cloud based health ecosystem) at all public health facilities </a:t>
            </a:r>
          </a:p>
          <a:p>
            <a:pPr marL="0" lvl="1" algn="just"/>
            <a:r>
              <a:rPr lang="en-IN" sz="2400" b="1" dirty="0">
                <a:solidFill>
                  <a:srgbClr val="0070C0"/>
                </a:solidFill>
              </a:rPr>
              <a:t>Haryana: </a:t>
            </a:r>
          </a:p>
          <a:p>
            <a:pPr marL="800100" lvl="1" indent="-342900" algn="just">
              <a:buFont typeface="Arial" panose="020B0604020202020204" pitchFamily="34" charset="0"/>
              <a:buChar char="•"/>
            </a:pPr>
            <a:r>
              <a:rPr lang="en-US" sz="2400" dirty="0"/>
              <a:t>VIA screening started at PHCs by trained staff nurses. </a:t>
            </a:r>
          </a:p>
          <a:p>
            <a:pPr marL="800100" lvl="1" indent="-342900" algn="just">
              <a:buFont typeface="Arial" panose="020B0604020202020204" pitchFamily="34" charset="0"/>
              <a:buChar char="•"/>
            </a:pPr>
            <a:r>
              <a:rPr lang="en-US" sz="2400" dirty="0"/>
              <a:t>CSR leveraging – TATA Steel and Indian Oil</a:t>
            </a:r>
          </a:p>
          <a:p>
            <a:pPr marL="800100" lvl="1" indent="-342900" algn="just">
              <a:buFont typeface="Arial" panose="020B0604020202020204" pitchFamily="34" charset="0"/>
              <a:buChar char="•"/>
            </a:pPr>
            <a:r>
              <a:rPr lang="en-US" sz="2400" dirty="0"/>
              <a:t>Eye Camps in Urban Areas for Drivers to reduce accident cases</a:t>
            </a:r>
          </a:p>
          <a:p>
            <a:pPr algn="just"/>
            <a:r>
              <a:rPr lang="en-US" sz="2400" b="1" dirty="0">
                <a:solidFill>
                  <a:srgbClr val="0070C0"/>
                </a:solidFill>
              </a:rPr>
              <a:t>Chhattisgarh:</a:t>
            </a:r>
            <a:endParaRPr lang="en-IN" sz="2400" dirty="0"/>
          </a:p>
          <a:p>
            <a:pPr marL="742950" lvl="1" indent="-285750" algn="just" fontAlgn="base">
              <a:buFont typeface="Arial" panose="020B0604020202020204" pitchFamily="34" charset="0"/>
              <a:buChar char="•"/>
            </a:pPr>
            <a:r>
              <a:rPr lang="en-IN" sz="2400" dirty="0"/>
              <a:t>NCD Suraksha </a:t>
            </a:r>
            <a:r>
              <a:rPr lang="en-IN" sz="2400" dirty="0" err="1"/>
              <a:t>Maah</a:t>
            </a:r>
            <a:r>
              <a:rPr lang="en-IN" sz="2400" dirty="0"/>
              <a:t> </a:t>
            </a:r>
          </a:p>
          <a:p>
            <a:pPr marL="742950" lvl="1" indent="-285750" algn="just" fontAlgn="base">
              <a:buFont typeface="Arial" panose="020B0604020202020204" pitchFamily="34" charset="0"/>
              <a:buChar char="•"/>
            </a:pPr>
            <a:r>
              <a:rPr lang="en-IN" sz="2400" dirty="0"/>
              <a:t>Attractive &amp; Informative Internal branding for AB-HWCs</a:t>
            </a:r>
          </a:p>
          <a:p>
            <a:pPr marL="742950" lvl="1" indent="-285750" algn="just" fontAlgn="base">
              <a:buFont typeface="Arial" panose="020B0604020202020204" pitchFamily="34" charset="0"/>
              <a:buChar char="•"/>
            </a:pPr>
            <a:r>
              <a:rPr lang="en-IN" sz="2400" dirty="0"/>
              <a:t>Collaboration with Govt. Medical Colleges for community outreach and service delivery in urban areas.</a:t>
            </a:r>
          </a:p>
          <a:p>
            <a:pPr marL="742950" lvl="1" indent="-285750" algn="just" fontAlgn="base">
              <a:buFont typeface="Arial" panose="020B0604020202020204" pitchFamily="34" charset="0"/>
              <a:buChar char="•"/>
            </a:pPr>
            <a:r>
              <a:rPr lang="en-IN" sz="2400" dirty="0"/>
              <a:t>Mental Health Services provided by trained MO and SN through NIMHANS (R/U)</a:t>
            </a:r>
            <a:endParaRPr lang="en-US" sz="2400" dirty="0"/>
          </a:p>
          <a:p>
            <a:pPr marL="742950" lvl="1" indent="-285750" algn="just" fontAlgn="base">
              <a:buFont typeface="Arial" panose="020B0604020202020204" pitchFamily="34" charset="0"/>
              <a:buChar char="•"/>
            </a:pPr>
            <a:endParaRPr lang="en-US" sz="2400" dirty="0"/>
          </a:p>
          <a:p>
            <a:pPr marL="800100" lvl="1" indent="-342900" algn="just"/>
            <a:endParaRPr lang="en-US" sz="2400" dirty="0"/>
          </a:p>
        </p:txBody>
      </p:sp>
      <p:sp>
        <p:nvSpPr>
          <p:cNvPr id="3" name="Slide Number Placeholder 2"/>
          <p:cNvSpPr>
            <a:spLocks noGrp="1"/>
          </p:cNvSpPr>
          <p:nvPr>
            <p:ph type="sldNum" sz="quarter" idx="12"/>
          </p:nvPr>
        </p:nvSpPr>
        <p:spPr/>
        <p:txBody>
          <a:bodyPr/>
          <a:lstStyle/>
          <a:p>
            <a:fld id="{CC8E4818-71BA-47A1-A25F-DA91E99AEC27}" type="slidenum">
              <a:rPr lang="en-IN" smtClean="0"/>
              <a:pPr/>
              <a:t>32</a:t>
            </a:fld>
            <a:endParaRPr lang="en-IN"/>
          </a:p>
        </p:txBody>
      </p:sp>
    </p:spTree>
    <p:extLst>
      <p:ext uri="{BB962C8B-B14F-4D97-AF65-F5344CB8AC3E}">
        <p14:creationId xmlns:p14="http://schemas.microsoft.com/office/powerpoint/2010/main" val="4928784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1135200"/>
          </a:xfrm>
          <a:prstGeom prst="rect">
            <a:avLst/>
          </a:prstGeom>
          <a:solidFill>
            <a:schemeClr val="accent2">
              <a:lumMod val="60000"/>
              <a:lumOff val="40000"/>
            </a:schemeClr>
          </a:solidFill>
          <a:ln w="28575">
            <a:noFill/>
          </a:ln>
        </p:spPr>
        <p:txBody>
          <a:bodyPr vert="horz" wrap="square" lIns="109728" tIns="54864" rIns="109728" bIns="54864" numCol="1" anchor="ctr" anchorCtr="0" compatLnSpc="1">
            <a:prstTxWarp prst="textNoShape">
              <a:avLst/>
            </a:prstTxWarp>
            <a:noAutofit/>
          </a:bodyPr>
          <a:lstStyle/>
          <a:p>
            <a:pPr algn="ctr" defTabSz="1097150" eaLnBrk="0" fontAlgn="base" hangingPunct="0">
              <a:spcBef>
                <a:spcPct val="0"/>
              </a:spcBef>
              <a:spcAft>
                <a:spcPct val="0"/>
              </a:spcAft>
            </a:pPr>
            <a:r>
              <a:rPr lang="en-US" sz="3200" b="1" dirty="0"/>
              <a:t>AB-HWCs- Good practices observed </a:t>
            </a:r>
          </a:p>
        </p:txBody>
      </p:sp>
      <p:sp>
        <p:nvSpPr>
          <p:cNvPr id="2" name="Rectangle 1"/>
          <p:cNvSpPr/>
          <p:nvPr/>
        </p:nvSpPr>
        <p:spPr>
          <a:xfrm>
            <a:off x="274320" y="1391284"/>
            <a:ext cx="11643360" cy="4708981"/>
          </a:xfrm>
          <a:prstGeom prst="rect">
            <a:avLst/>
          </a:prstGeom>
        </p:spPr>
        <p:txBody>
          <a:bodyPr wrap="square">
            <a:spAutoFit/>
          </a:bodyPr>
          <a:lstStyle/>
          <a:p>
            <a:pPr marL="0" lvl="1" algn="just"/>
            <a:r>
              <a:rPr lang="en-US" sz="2000" b="1" dirty="0">
                <a:solidFill>
                  <a:srgbClr val="0070C0"/>
                </a:solidFill>
              </a:rPr>
              <a:t>West Bengal:</a:t>
            </a:r>
          </a:p>
          <a:p>
            <a:r>
              <a:rPr lang="en-US" sz="2000" dirty="0"/>
              <a:t>Saturday Review Meetings</a:t>
            </a:r>
          </a:p>
          <a:p>
            <a:pPr lvl="1"/>
            <a:r>
              <a:rPr lang="en-US" sz="2000" dirty="0"/>
              <a:t>1</a:t>
            </a:r>
            <a:r>
              <a:rPr lang="en-US" sz="2000" baseline="30000" dirty="0"/>
              <a:t>st</a:t>
            </a:r>
            <a:r>
              <a:rPr lang="en-US" sz="2000" dirty="0"/>
              <a:t> : RCH MIES (Block HQ)</a:t>
            </a:r>
          </a:p>
          <a:p>
            <a:pPr lvl="1"/>
            <a:r>
              <a:rPr lang="en-US" sz="2000" dirty="0"/>
              <a:t>2</a:t>
            </a:r>
            <a:r>
              <a:rPr lang="en-US" sz="2000" baseline="30000" dirty="0"/>
              <a:t>nd</a:t>
            </a:r>
            <a:r>
              <a:rPr lang="en-US" sz="2000" dirty="0"/>
              <a:t> : 1</a:t>
            </a:r>
            <a:r>
              <a:rPr lang="en-US" sz="2000" baseline="30000" dirty="0"/>
              <a:t>st</a:t>
            </a:r>
            <a:r>
              <a:rPr lang="en-US" sz="2000" dirty="0"/>
              <a:t> Half: Public Health, 2</a:t>
            </a:r>
            <a:r>
              <a:rPr lang="en-US" sz="2000" baseline="30000" dirty="0"/>
              <a:t>nd</a:t>
            </a:r>
            <a:r>
              <a:rPr lang="en-US" sz="2000" dirty="0"/>
              <a:t> Half: ASHA Meeting (Block HQ)</a:t>
            </a:r>
          </a:p>
          <a:p>
            <a:pPr lvl="1"/>
            <a:r>
              <a:rPr lang="en-US" sz="2000" dirty="0"/>
              <a:t>3</a:t>
            </a:r>
            <a:r>
              <a:rPr lang="en-US" sz="2000" baseline="30000" dirty="0"/>
              <a:t>rd</a:t>
            </a:r>
            <a:r>
              <a:rPr lang="en-US" sz="2000" dirty="0"/>
              <a:t> : ICDS Convergence Meeting (Block HQ)</a:t>
            </a:r>
          </a:p>
          <a:p>
            <a:pPr lvl="1"/>
            <a:r>
              <a:rPr lang="en-US" sz="2000" dirty="0"/>
              <a:t>4</a:t>
            </a:r>
            <a:r>
              <a:rPr lang="en-US" sz="2000" baseline="30000" dirty="0"/>
              <a:t>th</a:t>
            </a:r>
            <a:r>
              <a:rPr lang="en-US" sz="2000" dirty="0"/>
              <a:t> : Gram Panchayat HQ Meeting</a:t>
            </a:r>
          </a:p>
          <a:p>
            <a:r>
              <a:rPr lang="en-US" sz="2000" dirty="0"/>
              <a:t>Mothers Picnic : Monthly once, ANC Care, talk on nutrition, anemia prevention, family planning, etc.</a:t>
            </a:r>
          </a:p>
          <a:p>
            <a:r>
              <a:rPr lang="en-US" sz="2000" dirty="0"/>
              <a:t>Orders issued that CHO would be he nodal officer of </a:t>
            </a:r>
            <a:r>
              <a:rPr lang="en-US" sz="2000" dirty="0" err="1"/>
              <a:t>Su-Swasthya</a:t>
            </a:r>
            <a:r>
              <a:rPr lang="en-US" sz="2000" dirty="0"/>
              <a:t> Kendra (Health &amp; Wellness Centre)</a:t>
            </a:r>
          </a:p>
          <a:p>
            <a:r>
              <a:rPr lang="en-US" sz="2000" dirty="0"/>
              <a:t>Entire urban health system would be regulated / controlled by Health Ministry.</a:t>
            </a:r>
          </a:p>
          <a:p>
            <a:pPr marL="342900" indent="-342900" algn="just"/>
            <a:r>
              <a:rPr lang="en-US" sz="2000" b="1" dirty="0">
                <a:solidFill>
                  <a:srgbClr val="0070C0"/>
                </a:solidFill>
              </a:rPr>
              <a:t>Nagaland: </a:t>
            </a:r>
          </a:p>
          <a:p>
            <a:pPr marL="800100" lvl="1" indent="-342900" algn="just">
              <a:buFont typeface="Arial" pitchFamily="34" charset="0"/>
              <a:buChar char="•"/>
            </a:pPr>
            <a:r>
              <a:rPr lang="en-US" sz="2000" dirty="0"/>
              <a:t>e-</a:t>
            </a:r>
            <a:r>
              <a:rPr lang="en-US" sz="2000" dirty="0" err="1"/>
              <a:t>Arogya</a:t>
            </a:r>
            <a:r>
              <a:rPr lang="en-US" sz="2000" dirty="0"/>
              <a:t> (Cloud based health ecosystem) at all public health facilities </a:t>
            </a:r>
          </a:p>
          <a:p>
            <a:pPr marL="0" lvl="1" algn="just"/>
            <a:r>
              <a:rPr lang="en-IN" sz="2000" b="1" dirty="0">
                <a:solidFill>
                  <a:srgbClr val="0070C0"/>
                </a:solidFill>
              </a:rPr>
              <a:t>Sikkim: </a:t>
            </a:r>
          </a:p>
          <a:p>
            <a:pPr marL="800100" lvl="1" indent="-342900" algn="just">
              <a:buFont typeface="Arial" panose="020B0604020202020204" pitchFamily="34" charset="0"/>
              <a:buChar char="•"/>
            </a:pPr>
            <a:r>
              <a:rPr lang="en-US" sz="2000" dirty="0"/>
              <a:t>VIA screening started at PHCs by trained staff nurses. </a:t>
            </a:r>
          </a:p>
          <a:p>
            <a:pPr marL="800100" lvl="1" indent="-342900" algn="just">
              <a:buFont typeface="Arial" panose="020B0604020202020204" pitchFamily="34" charset="0"/>
              <a:buChar char="•"/>
            </a:pPr>
            <a:r>
              <a:rPr lang="en-US" sz="2000" dirty="0"/>
              <a:t>CSR leveraging – TATA Steel and Indian Oil</a:t>
            </a:r>
          </a:p>
          <a:p>
            <a:pPr marL="800100" lvl="1" indent="-342900" algn="just">
              <a:buFont typeface="Arial" panose="020B0604020202020204" pitchFamily="34" charset="0"/>
              <a:buChar char="•"/>
            </a:pPr>
            <a:r>
              <a:rPr lang="en-US" sz="2000" dirty="0"/>
              <a:t>Eye Camps in Urban Areas for Drivers to reduce accident cases</a:t>
            </a:r>
          </a:p>
        </p:txBody>
      </p:sp>
      <p:sp>
        <p:nvSpPr>
          <p:cNvPr id="3" name="Slide Number Placeholder 2"/>
          <p:cNvSpPr>
            <a:spLocks noGrp="1"/>
          </p:cNvSpPr>
          <p:nvPr>
            <p:ph type="sldNum" sz="quarter" idx="12"/>
          </p:nvPr>
        </p:nvSpPr>
        <p:spPr/>
        <p:txBody>
          <a:bodyPr/>
          <a:lstStyle/>
          <a:p>
            <a:fld id="{CC8E4818-71BA-47A1-A25F-DA91E99AEC27}" type="slidenum">
              <a:rPr lang="en-IN" smtClean="0"/>
              <a:pPr/>
              <a:t>33</a:t>
            </a:fld>
            <a:endParaRPr lang="en-IN"/>
          </a:p>
        </p:txBody>
      </p:sp>
    </p:spTree>
    <p:extLst>
      <p:ext uri="{BB962C8B-B14F-4D97-AF65-F5344CB8AC3E}">
        <p14:creationId xmlns:p14="http://schemas.microsoft.com/office/powerpoint/2010/main" val="40407242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1135200"/>
          </a:xfrm>
          <a:prstGeom prst="rect">
            <a:avLst/>
          </a:prstGeom>
          <a:solidFill>
            <a:schemeClr val="accent2">
              <a:lumMod val="60000"/>
              <a:lumOff val="40000"/>
            </a:schemeClr>
          </a:solidFill>
          <a:ln w="28575">
            <a:noFill/>
          </a:ln>
        </p:spPr>
        <p:txBody>
          <a:bodyPr vert="horz" wrap="square" lIns="109728" tIns="54864" rIns="109728" bIns="54864" numCol="1" anchor="ctr" anchorCtr="0" compatLnSpc="1">
            <a:prstTxWarp prst="textNoShape">
              <a:avLst/>
            </a:prstTxWarp>
            <a:noAutofit/>
          </a:bodyPr>
          <a:lstStyle/>
          <a:p>
            <a:pPr algn="ctr" defTabSz="1097150" eaLnBrk="0" fontAlgn="base" hangingPunct="0">
              <a:spcBef>
                <a:spcPct val="0"/>
              </a:spcBef>
              <a:spcAft>
                <a:spcPct val="0"/>
              </a:spcAft>
            </a:pPr>
            <a:r>
              <a:rPr lang="en-US" sz="3200" b="1" dirty="0"/>
              <a:t>AB-HWCs- Good practices observed </a:t>
            </a:r>
          </a:p>
        </p:txBody>
      </p:sp>
      <p:sp>
        <p:nvSpPr>
          <p:cNvPr id="2" name="Rectangle 1"/>
          <p:cNvSpPr/>
          <p:nvPr/>
        </p:nvSpPr>
        <p:spPr>
          <a:xfrm>
            <a:off x="274320" y="1391284"/>
            <a:ext cx="11643360" cy="5047536"/>
          </a:xfrm>
          <a:prstGeom prst="rect">
            <a:avLst/>
          </a:prstGeom>
        </p:spPr>
        <p:txBody>
          <a:bodyPr wrap="square">
            <a:spAutoFit/>
          </a:bodyPr>
          <a:lstStyle/>
          <a:p>
            <a:pPr marL="0" lvl="1" algn="just"/>
            <a:r>
              <a:rPr lang="en-US" sz="2000" b="1" dirty="0">
                <a:solidFill>
                  <a:srgbClr val="0070C0"/>
                </a:solidFill>
              </a:rPr>
              <a:t>West Bengal:</a:t>
            </a:r>
          </a:p>
          <a:p>
            <a:pPr marL="0" lvl="1" algn="just"/>
            <a:endParaRPr lang="en-US" sz="2000" b="1" dirty="0">
              <a:solidFill>
                <a:srgbClr val="0070C0"/>
              </a:solidFill>
            </a:endParaRPr>
          </a:p>
          <a:p>
            <a:pPr marL="0" lvl="1" algn="just"/>
            <a:r>
              <a:rPr lang="en-IN" sz="2000" b="1" dirty="0">
                <a:solidFill>
                  <a:srgbClr val="0070C0"/>
                </a:solidFill>
              </a:rPr>
              <a:t>Sikkim: </a:t>
            </a:r>
          </a:p>
          <a:p>
            <a:pPr marL="800100" lvl="1" indent="-342900" algn="just">
              <a:buFont typeface="Arial" panose="020B0604020202020204" pitchFamily="34" charset="0"/>
              <a:buChar char="•"/>
            </a:pPr>
            <a:r>
              <a:rPr lang="en-US" sz="2000" dirty="0"/>
              <a:t>VIA screening started at PHCs by trained staff nurses. </a:t>
            </a:r>
          </a:p>
          <a:p>
            <a:pPr marL="800100" lvl="1" indent="-342900" algn="just">
              <a:buFont typeface="Arial" panose="020B0604020202020204" pitchFamily="34" charset="0"/>
              <a:buChar char="•"/>
            </a:pPr>
            <a:r>
              <a:rPr lang="en-US" sz="2000" dirty="0"/>
              <a:t>CSR leveraging – TATA Steel and Indian Oil</a:t>
            </a:r>
          </a:p>
          <a:p>
            <a:pPr marL="800100" lvl="1" indent="-342900" algn="just">
              <a:buFont typeface="Arial" panose="020B0604020202020204" pitchFamily="34" charset="0"/>
              <a:buChar char="•"/>
            </a:pPr>
            <a:r>
              <a:rPr lang="en-US" sz="2000" dirty="0"/>
              <a:t>Eye Camps in Urban Areas for Drivers to reduce accident cases</a:t>
            </a:r>
          </a:p>
          <a:p>
            <a:pPr marL="0" lvl="1" algn="just"/>
            <a:r>
              <a:rPr lang="en-US" sz="2000" b="1" dirty="0">
                <a:solidFill>
                  <a:srgbClr val="0070C0"/>
                </a:solidFill>
              </a:rPr>
              <a:t>Manipur</a:t>
            </a:r>
          </a:p>
          <a:p>
            <a:pPr marL="1200150" lvl="2" indent="-285750">
              <a:buFont typeface="Arial" panose="020B0604020202020204" pitchFamily="34" charset="0"/>
              <a:buChar char="•"/>
            </a:pPr>
            <a:r>
              <a:rPr lang="en-US" dirty="0"/>
              <a:t>Char </a:t>
            </a:r>
            <a:r>
              <a:rPr lang="en-US" dirty="0" err="1"/>
              <a:t>Umba</a:t>
            </a:r>
            <a:endParaRPr lang="en-US" dirty="0"/>
          </a:p>
          <a:p>
            <a:pPr marL="1200150" lvl="2" indent="-285750">
              <a:buFont typeface="Arial" panose="020B0604020202020204" pitchFamily="34" charset="0"/>
              <a:buChar char="•"/>
            </a:pPr>
            <a:r>
              <a:rPr lang="en-US" dirty="0"/>
              <a:t>Kangaroo Mother Care</a:t>
            </a:r>
          </a:p>
          <a:p>
            <a:pPr marL="1200150" lvl="2" indent="-285750">
              <a:buFont typeface="Arial" panose="020B0604020202020204" pitchFamily="34" charset="0"/>
              <a:buChar char="•"/>
            </a:pPr>
            <a:r>
              <a:rPr lang="en-US" dirty="0" err="1">
                <a:solidFill>
                  <a:srgbClr val="FF0000"/>
                </a:solidFill>
              </a:rPr>
              <a:t>Nagamu</a:t>
            </a:r>
            <a:r>
              <a:rPr lang="en-US" dirty="0"/>
              <a:t> – Vegetable Diet</a:t>
            </a:r>
          </a:p>
          <a:p>
            <a:endParaRPr lang="en-US" dirty="0"/>
          </a:p>
          <a:p>
            <a:pPr marL="0" lvl="1" algn="just"/>
            <a:r>
              <a:rPr lang="en-US" sz="2000" b="1" dirty="0">
                <a:solidFill>
                  <a:srgbClr val="0070C0"/>
                </a:solidFill>
              </a:rPr>
              <a:t>Tripura</a:t>
            </a:r>
          </a:p>
          <a:p>
            <a:pPr marL="285750" indent="-285750">
              <a:buFont typeface="Arial" panose="020B0604020202020204" pitchFamily="34" charset="0"/>
              <a:buChar char="•"/>
            </a:pPr>
            <a:r>
              <a:rPr lang="en-US" dirty="0"/>
              <a:t>Induction course of CHOs</a:t>
            </a:r>
          </a:p>
          <a:p>
            <a:pPr marL="285750" indent="-285750">
              <a:buFont typeface="Arial" panose="020B0604020202020204" pitchFamily="34" charset="0"/>
              <a:buChar char="•"/>
            </a:pPr>
            <a:r>
              <a:rPr lang="en-US" dirty="0"/>
              <a:t>Palliative Care Services being provided by CHOs for bed ridden patients via home visits (after two day special training on palliative care during CCCH course)</a:t>
            </a:r>
          </a:p>
          <a:p>
            <a:pPr marL="285750" indent="-285750">
              <a:buFont typeface="Arial" panose="020B0604020202020204" pitchFamily="34" charset="0"/>
              <a:buChar char="•"/>
            </a:pPr>
            <a:r>
              <a:rPr lang="en-US" dirty="0"/>
              <a:t>Yoga training for 450 ASHAs for 2 days at PHC level by Diploma Trainers at </a:t>
            </a:r>
            <a:r>
              <a:rPr lang="en-US" dirty="0" err="1"/>
              <a:t>Dhalai</a:t>
            </a:r>
            <a:r>
              <a:rPr lang="en-US" dirty="0"/>
              <a:t> &amp; South districts</a:t>
            </a:r>
          </a:p>
          <a:p>
            <a:pPr marL="285750" indent="-285750">
              <a:buFont typeface="Arial" panose="020B0604020202020204" pitchFamily="34" charset="0"/>
              <a:buChar char="•"/>
            </a:pPr>
            <a:endParaRPr lang="en-US" dirty="0"/>
          </a:p>
        </p:txBody>
      </p:sp>
      <p:sp>
        <p:nvSpPr>
          <p:cNvPr id="3" name="Slide Number Placeholder 2"/>
          <p:cNvSpPr>
            <a:spLocks noGrp="1"/>
          </p:cNvSpPr>
          <p:nvPr>
            <p:ph type="sldNum" sz="quarter" idx="12"/>
          </p:nvPr>
        </p:nvSpPr>
        <p:spPr/>
        <p:txBody>
          <a:bodyPr/>
          <a:lstStyle/>
          <a:p>
            <a:fld id="{CC8E4818-71BA-47A1-A25F-DA91E99AEC27}" type="slidenum">
              <a:rPr lang="en-IN" smtClean="0"/>
              <a:pPr/>
              <a:t>34</a:t>
            </a:fld>
            <a:endParaRPr lang="en-IN"/>
          </a:p>
        </p:txBody>
      </p:sp>
    </p:spTree>
    <p:extLst>
      <p:ext uri="{BB962C8B-B14F-4D97-AF65-F5344CB8AC3E}">
        <p14:creationId xmlns:p14="http://schemas.microsoft.com/office/powerpoint/2010/main" val="5501536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1727" y="1135200"/>
            <a:ext cx="11700163" cy="5664345"/>
          </a:xfrm>
        </p:spPr>
        <p:txBody>
          <a:bodyPr/>
          <a:lstStyle/>
          <a:p>
            <a:pPr marL="0" indent="0">
              <a:buNone/>
            </a:pPr>
            <a:r>
              <a:rPr lang="en-US" dirty="0"/>
              <a:t>Arunachal Pradesh</a:t>
            </a:r>
          </a:p>
          <a:p>
            <a:r>
              <a:rPr lang="en-US" dirty="0" err="1"/>
              <a:t>Incentivization</a:t>
            </a:r>
            <a:r>
              <a:rPr lang="en-US" dirty="0"/>
              <a:t> of </a:t>
            </a:r>
            <a:r>
              <a:rPr lang="en-US" dirty="0" err="1"/>
              <a:t>Rs</a:t>
            </a:r>
            <a:r>
              <a:rPr lang="en-US" dirty="0"/>
              <a:t>. 1000 for achieving full immunization to parents of children below 1 year of age </a:t>
            </a:r>
          </a:p>
          <a:p>
            <a:r>
              <a:rPr lang="en-US" dirty="0"/>
              <a:t>Intensified NCD screening conducted on 23</a:t>
            </a:r>
            <a:r>
              <a:rPr lang="en-US" baseline="30000" dirty="0"/>
              <a:t>rd</a:t>
            </a:r>
            <a:r>
              <a:rPr lang="en-US" dirty="0"/>
              <a:t> September celebrating as </a:t>
            </a:r>
            <a:r>
              <a:rPr lang="en-US" dirty="0" err="1"/>
              <a:t>Ayushman</a:t>
            </a:r>
            <a:r>
              <a:rPr lang="en-US" dirty="0"/>
              <a:t> Bharat divas during </a:t>
            </a:r>
            <a:r>
              <a:rPr lang="en-US" dirty="0" err="1"/>
              <a:t>Ayushman</a:t>
            </a:r>
            <a:r>
              <a:rPr lang="en-US" dirty="0"/>
              <a:t> Bharat </a:t>
            </a:r>
            <a:r>
              <a:rPr lang="en-US" dirty="0" err="1"/>
              <a:t>Pakhwada</a:t>
            </a:r>
            <a:endParaRPr lang="en-US" dirty="0"/>
          </a:p>
          <a:p>
            <a:endParaRPr lang="en-US" dirty="0"/>
          </a:p>
          <a:p>
            <a:pPr marL="0" indent="0">
              <a:buNone/>
            </a:pPr>
            <a:r>
              <a:rPr lang="en-US" dirty="0"/>
              <a:t>Meghalaya</a:t>
            </a:r>
          </a:p>
          <a:p>
            <a:r>
              <a:rPr lang="en-US" dirty="0"/>
              <a:t>Included Induction training on NHM activities in IGNOU (CCHC) curriculum for better understanding of MLHP on NHM program.</a:t>
            </a:r>
          </a:p>
          <a:p>
            <a:r>
              <a:rPr lang="en-US" dirty="0"/>
              <a:t>Distribution of Walker and Walking Stick at HWCs to the elderly patients on World Elderly Day.</a:t>
            </a:r>
          </a:p>
          <a:p>
            <a:r>
              <a:rPr lang="en-US" dirty="0"/>
              <a:t>Other Wellness activity – Zumba, Herbal garden at PHCs.</a:t>
            </a:r>
          </a:p>
        </p:txBody>
      </p:sp>
      <p:sp>
        <p:nvSpPr>
          <p:cNvPr id="4" name="TextBox 3">
            <a:extLst>
              <a:ext uri="{FF2B5EF4-FFF2-40B4-BE49-F238E27FC236}">
                <a16:creationId xmlns:a16="http://schemas.microsoft.com/office/drawing/2014/main" xmlns="" id="{EB91C5BE-0224-2445-BB7C-1E2645CB0245}"/>
              </a:ext>
            </a:extLst>
          </p:cNvPr>
          <p:cNvSpPr txBox="1"/>
          <p:nvPr/>
        </p:nvSpPr>
        <p:spPr>
          <a:xfrm>
            <a:off x="0" y="0"/>
            <a:ext cx="12192000" cy="1135200"/>
          </a:xfrm>
          <a:prstGeom prst="rect">
            <a:avLst/>
          </a:prstGeom>
          <a:solidFill>
            <a:schemeClr val="accent2">
              <a:lumMod val="60000"/>
              <a:lumOff val="40000"/>
            </a:schemeClr>
          </a:solidFill>
          <a:ln w="28575">
            <a:noFill/>
          </a:ln>
        </p:spPr>
        <p:txBody>
          <a:bodyPr vert="horz" wrap="square" lIns="109728" tIns="54864" rIns="109728" bIns="54864" numCol="1" anchor="ctr" anchorCtr="0" compatLnSpc="1">
            <a:prstTxWarp prst="textNoShape">
              <a:avLst/>
            </a:prstTxWarp>
            <a:noAutofit/>
          </a:bodyPr>
          <a:lstStyle/>
          <a:p>
            <a:pPr algn="ctr" defTabSz="1097150" eaLnBrk="0" fontAlgn="base" hangingPunct="0">
              <a:spcBef>
                <a:spcPct val="0"/>
              </a:spcBef>
              <a:spcAft>
                <a:spcPct val="0"/>
              </a:spcAft>
            </a:pPr>
            <a:r>
              <a:rPr lang="en-US" sz="3200" b="1" dirty="0"/>
              <a:t>AB-HWCs- Good practices observed </a:t>
            </a:r>
          </a:p>
        </p:txBody>
      </p:sp>
    </p:spTree>
    <p:extLst>
      <p:ext uri="{BB962C8B-B14F-4D97-AF65-F5344CB8AC3E}">
        <p14:creationId xmlns:p14="http://schemas.microsoft.com/office/powerpoint/2010/main" val="25858046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976184"/>
          </a:xfrm>
          <a:prstGeom prst="rect">
            <a:avLst/>
          </a:prstGeom>
          <a:solidFill>
            <a:schemeClr val="accent2">
              <a:lumMod val="60000"/>
              <a:lumOff val="40000"/>
            </a:schemeClr>
          </a:solidFill>
          <a:ln w="28575">
            <a:noFill/>
          </a:ln>
        </p:spPr>
        <p:txBody>
          <a:bodyPr vert="horz" wrap="square" lIns="109728" tIns="54864" rIns="109728" bIns="54864" numCol="1" anchor="ctr" anchorCtr="0" compatLnSpc="1">
            <a:prstTxWarp prst="textNoShape">
              <a:avLst/>
            </a:prstTxWarp>
            <a:noAutofit/>
          </a:bodyPr>
          <a:lstStyle/>
          <a:p>
            <a:pPr algn="ctr" defTabSz="1097150" eaLnBrk="0" fontAlgn="base" hangingPunct="0">
              <a:spcBef>
                <a:spcPct val="0"/>
              </a:spcBef>
              <a:spcAft>
                <a:spcPct val="0"/>
              </a:spcAft>
            </a:pPr>
            <a:r>
              <a:rPr lang="en-US" sz="3200" b="1" dirty="0"/>
              <a:t>Building on RMNCHA+N ; continuing our focus ! </a:t>
            </a:r>
          </a:p>
        </p:txBody>
      </p:sp>
      <p:sp>
        <p:nvSpPr>
          <p:cNvPr id="2" name="Rectangle 1"/>
          <p:cNvSpPr/>
          <p:nvPr/>
        </p:nvSpPr>
        <p:spPr>
          <a:xfrm>
            <a:off x="304800" y="1295401"/>
            <a:ext cx="11643360" cy="1200329"/>
          </a:xfrm>
          <a:prstGeom prst="rect">
            <a:avLst/>
          </a:prstGeom>
        </p:spPr>
        <p:txBody>
          <a:bodyPr wrap="square">
            <a:spAutoFit/>
          </a:bodyPr>
          <a:lstStyle/>
          <a:p>
            <a:pPr marL="0" lvl="1" algn="just"/>
            <a:endParaRPr lang="en-US" sz="2400" dirty="0"/>
          </a:p>
          <a:p>
            <a:pPr marL="742950" lvl="1" indent="-285750" algn="just" fontAlgn="base">
              <a:buFont typeface="Arial" panose="020B0604020202020204" pitchFamily="34" charset="0"/>
              <a:buChar char="•"/>
            </a:pPr>
            <a:endParaRPr lang="en-US" sz="2400" dirty="0"/>
          </a:p>
          <a:p>
            <a:pPr marL="800100" lvl="1" indent="-342900" algn="just"/>
            <a:endParaRPr lang="en-US" sz="2400" dirty="0"/>
          </a:p>
        </p:txBody>
      </p:sp>
      <p:sp>
        <p:nvSpPr>
          <p:cNvPr id="3" name="Slide Number Placeholder 2"/>
          <p:cNvSpPr>
            <a:spLocks noGrp="1"/>
          </p:cNvSpPr>
          <p:nvPr>
            <p:ph type="sldNum" sz="quarter" idx="12"/>
          </p:nvPr>
        </p:nvSpPr>
        <p:spPr/>
        <p:txBody>
          <a:bodyPr/>
          <a:lstStyle/>
          <a:p>
            <a:fld id="{CC8E4818-71BA-47A1-A25F-DA91E99AEC27}" type="slidenum">
              <a:rPr lang="en-IN" smtClean="0"/>
              <a:pPr/>
              <a:t>36</a:t>
            </a:fld>
            <a:endParaRPr lang="en-IN"/>
          </a:p>
        </p:txBody>
      </p:sp>
      <p:sp>
        <p:nvSpPr>
          <p:cNvPr id="6" name="TextBox 5">
            <a:extLst>
              <a:ext uri="{FF2B5EF4-FFF2-40B4-BE49-F238E27FC236}">
                <a16:creationId xmlns:a16="http://schemas.microsoft.com/office/drawing/2014/main" xmlns="" id="{DA5E8DF9-008E-444F-ACBD-7808C5E4FD74}"/>
              </a:ext>
            </a:extLst>
          </p:cNvPr>
          <p:cNvSpPr txBox="1"/>
          <p:nvPr/>
        </p:nvSpPr>
        <p:spPr>
          <a:xfrm>
            <a:off x="383521" y="1400084"/>
            <a:ext cx="11157330" cy="6051913"/>
          </a:xfrm>
          <a:prstGeom prst="rect">
            <a:avLst/>
          </a:prstGeom>
          <a:noFill/>
        </p:spPr>
        <p:txBody>
          <a:bodyPr wrap="square" rtlCol="0">
            <a:spAutoFit/>
          </a:bodyPr>
          <a:lstStyle/>
          <a:p>
            <a:pPr lvl="1" indent="-342900" algn="just" defTabSz="914400">
              <a:lnSpc>
                <a:spcPct val="90000"/>
              </a:lnSpc>
              <a:spcBef>
                <a:spcPts val="500"/>
              </a:spcBef>
              <a:buAutoNum type="arabicPeriod"/>
            </a:pPr>
            <a:r>
              <a:rPr lang="en-US" sz="2800" dirty="0"/>
              <a:t>Performance linked payment are aligned to service delivery parameter </a:t>
            </a:r>
          </a:p>
          <a:p>
            <a:pPr lvl="1" indent="-342900" algn="just" defTabSz="914400">
              <a:lnSpc>
                <a:spcPct val="90000"/>
              </a:lnSpc>
              <a:spcBef>
                <a:spcPts val="500"/>
              </a:spcBef>
              <a:buAutoNum type="arabicPeriod"/>
            </a:pPr>
            <a:endParaRPr lang="en-US" sz="2800" dirty="0"/>
          </a:p>
          <a:p>
            <a:pPr lvl="1" indent="-342900" algn="just" defTabSz="914400">
              <a:lnSpc>
                <a:spcPct val="90000"/>
              </a:lnSpc>
              <a:spcBef>
                <a:spcPts val="500"/>
              </a:spcBef>
              <a:buAutoNum type="arabicPeriod"/>
            </a:pPr>
            <a:r>
              <a:rPr lang="en-US" sz="2800" dirty="0"/>
              <a:t>90% Immunization to achieve the amount for the conditionality for FY 2019-20.</a:t>
            </a:r>
          </a:p>
          <a:p>
            <a:pPr lvl="1" indent="-342900" algn="just" defTabSz="914400">
              <a:lnSpc>
                <a:spcPct val="90000"/>
              </a:lnSpc>
              <a:spcBef>
                <a:spcPts val="500"/>
              </a:spcBef>
              <a:buAutoNum type="arabicPeriod"/>
            </a:pPr>
            <a:endParaRPr lang="en-US" sz="2800" dirty="0"/>
          </a:p>
          <a:p>
            <a:pPr lvl="1" indent="-342900" algn="just" defTabSz="914400">
              <a:lnSpc>
                <a:spcPct val="90000"/>
              </a:lnSpc>
              <a:spcBef>
                <a:spcPts val="500"/>
              </a:spcBef>
              <a:buAutoNum type="arabicPeriod"/>
            </a:pPr>
            <a:r>
              <a:rPr lang="en-US" sz="2800" dirty="0"/>
              <a:t>Nutrition – local food rich in iron, vitamins etc. </a:t>
            </a:r>
          </a:p>
          <a:p>
            <a:pPr lvl="1" indent="-342900" algn="just" defTabSz="914400">
              <a:lnSpc>
                <a:spcPct val="90000"/>
              </a:lnSpc>
              <a:spcBef>
                <a:spcPts val="500"/>
              </a:spcBef>
              <a:buAutoNum type="arabicPeriod"/>
            </a:pPr>
            <a:endParaRPr lang="en-US" sz="2800" dirty="0"/>
          </a:p>
          <a:p>
            <a:pPr lvl="1" indent="-342900" algn="just" defTabSz="914400">
              <a:lnSpc>
                <a:spcPct val="90000"/>
              </a:lnSpc>
              <a:spcBef>
                <a:spcPts val="500"/>
              </a:spcBef>
              <a:buAutoNum type="arabicPeriod"/>
            </a:pPr>
            <a:r>
              <a:rPr lang="en-US" sz="2800" dirty="0"/>
              <a:t>First 1000 days – linked with the local / tribal practices </a:t>
            </a:r>
          </a:p>
          <a:p>
            <a:pPr lvl="1" indent="-342900" algn="just" defTabSz="914400">
              <a:lnSpc>
                <a:spcPct val="90000"/>
              </a:lnSpc>
              <a:spcBef>
                <a:spcPts val="500"/>
              </a:spcBef>
              <a:buAutoNum type="arabicPeriod"/>
            </a:pPr>
            <a:endParaRPr lang="en-US" sz="2800" dirty="0"/>
          </a:p>
          <a:p>
            <a:pPr lvl="1" indent="-342900" algn="just" defTabSz="914400">
              <a:lnSpc>
                <a:spcPct val="90000"/>
              </a:lnSpc>
              <a:spcBef>
                <a:spcPts val="500"/>
              </a:spcBef>
              <a:buAutoNum type="arabicPeriod"/>
            </a:pPr>
            <a:r>
              <a:rPr lang="en-US" sz="2800" dirty="0"/>
              <a:t>Wellness activities need to be emphasized – e.g. Yoga / Aerobics / Exercise for pregnant women. </a:t>
            </a:r>
          </a:p>
          <a:p>
            <a:pPr lvl="1" indent="-342900" algn="just" defTabSz="914400">
              <a:lnSpc>
                <a:spcPct val="90000"/>
              </a:lnSpc>
              <a:spcBef>
                <a:spcPts val="500"/>
              </a:spcBef>
              <a:buAutoNum type="arabicPeriod"/>
            </a:pPr>
            <a:endParaRPr lang="en-US" sz="2800" dirty="0"/>
          </a:p>
          <a:p>
            <a:pPr lvl="1" indent="-342900" algn="just" defTabSz="914400">
              <a:lnSpc>
                <a:spcPct val="90000"/>
              </a:lnSpc>
              <a:spcBef>
                <a:spcPts val="500"/>
              </a:spcBef>
              <a:buAutoNum type="arabicPeriod"/>
            </a:pPr>
            <a:endParaRPr lang="en-US" sz="2800" dirty="0"/>
          </a:p>
          <a:p>
            <a:pPr marL="342900" indent="-342900">
              <a:buAutoNum type="arabicPeriod"/>
            </a:pPr>
            <a:endParaRPr lang="en-US" dirty="0"/>
          </a:p>
        </p:txBody>
      </p:sp>
    </p:spTree>
    <p:extLst>
      <p:ext uri="{BB962C8B-B14F-4D97-AF65-F5344CB8AC3E}">
        <p14:creationId xmlns:p14="http://schemas.microsoft.com/office/powerpoint/2010/main" val="210988731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AE6F2518-B084-4896-AF52-66CC2144AA26}"/>
    </a:ext>
  </a:extLst>
</a:theme>
</file>

<file path=ppt/theme/theme2.xml><?xml version="1.0" encoding="utf-8"?>
<a:theme xmlns:a="http://schemas.openxmlformats.org/drawingml/2006/main" name="Dividend">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Dividend" id="{9697A71B-4AB7-4A1A-BD5B-BB2D22835B57}" vid="{C21699FF-00E4-43C8-BBCC-D7E5536C371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TotalTime>
  <Words>2932</Words>
  <Application>Microsoft Office PowerPoint</Application>
  <PresentationFormat>Custom</PresentationFormat>
  <Paragraphs>680</Paragraphs>
  <Slides>36</Slides>
  <Notes>1</Notes>
  <HiddenSlides>0</HiddenSlides>
  <MMClips>0</MMClips>
  <ScaleCrop>false</ScaleCrop>
  <HeadingPairs>
    <vt:vector size="4" baseType="variant">
      <vt:variant>
        <vt:lpstr>Theme</vt:lpstr>
      </vt:variant>
      <vt:variant>
        <vt:i4>2</vt:i4>
      </vt:variant>
      <vt:variant>
        <vt:lpstr>Slide Titles</vt:lpstr>
      </vt:variant>
      <vt:variant>
        <vt:i4>36</vt:i4>
      </vt:variant>
    </vt:vector>
  </HeadingPairs>
  <TitlesOfParts>
    <vt:vector size="38" baseType="lpstr">
      <vt:lpstr>Office Theme</vt:lpstr>
      <vt:lpstr>Dividend</vt:lpstr>
      <vt:lpstr>Ayushman bharat – health and wellness centres </vt:lpstr>
      <vt:lpstr>Ayushman Bharat – Health and Wellness Centres  a Platform to integrate service delivery – provide comprehensive care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greatest Wealth is Health !        - CHO – Ranita at Awang Wabagai AB-HWC, Imphal West, Manipur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Ayushman bharat – health and wellness centres </dc:title>
  <dc:creator>rakshita khanijou</dc:creator>
  <cp:lastModifiedBy>HP</cp:lastModifiedBy>
  <cp:revision>7</cp:revision>
  <dcterms:created xsi:type="dcterms:W3CDTF">2019-10-04T04:43:15Z</dcterms:created>
  <dcterms:modified xsi:type="dcterms:W3CDTF">2019-10-22T11:10:56Z</dcterms:modified>
</cp:coreProperties>
</file>