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71" r:id="rId4"/>
    <p:sldId id="257" r:id="rId5"/>
    <p:sldId id="268" r:id="rId6"/>
    <p:sldId id="269" r:id="rId7"/>
    <p:sldId id="260" r:id="rId8"/>
    <p:sldId id="261" r:id="rId9"/>
    <p:sldId id="265" r:id="rId10"/>
    <p:sldId id="266" r:id="rId11"/>
    <p:sldId id="272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DF38E-585E-4349-A444-1C34323AF403}" type="datetimeFigureOut">
              <a:rPr lang="en-IN" smtClean="0"/>
              <a:t>03-10-2019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3E8D3B-BFC7-4CB6-B684-74D82717A3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9478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2ADB6-951C-417A-9E06-27CC270682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A2216-D9EB-436B-8F33-F40F239AB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862D2-0B5F-4726-AC28-F72B8FEA5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273A5-8C4D-467D-8024-B43BB6A62C0E}" type="datetimeFigureOut">
              <a:rPr lang="en-IN" smtClean="0"/>
              <a:t>03-10-2019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E12FB-259E-4D62-81DC-2626E05FF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D8D03-3EBD-4B98-A630-CC53A6EDE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113-6C7C-451C-AA29-707C85456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196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06D19-0B64-4765-85EB-075483274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09F42-FAB0-48A2-8E44-C577C7E17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78AAD-3640-43AD-A70F-596CCFC31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273A5-8C4D-467D-8024-B43BB6A62C0E}" type="datetimeFigureOut">
              <a:rPr lang="en-IN" smtClean="0"/>
              <a:t>03-10-2019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81D24-A4F3-4F08-B92B-C78955EBD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35071-0E51-47FB-9518-E98589266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113-6C7C-451C-AA29-707C85456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8818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C8C6D-CC73-4BD6-A1E1-DA31BB91C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B3804A-5636-4F50-951E-AE8D82595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F84F9-40B6-487A-BD43-B02FFEB64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273A5-8C4D-467D-8024-B43BB6A62C0E}" type="datetimeFigureOut">
              <a:rPr lang="en-IN" smtClean="0"/>
              <a:t>03-10-2019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F55FC-CB12-4D9E-AD0D-60DF655BC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0D676-FEB6-4882-8C93-14A673AB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113-6C7C-451C-AA29-707C85456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473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ED-FBA3-4F8C-B20E-DA476DA7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02950-9255-4F0A-A041-A86EDBD9F9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5AD7EA-B782-4DA7-9F24-8216F25AC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4EAD90-15C7-42A9-AECF-E4237533D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273A5-8C4D-467D-8024-B43BB6A62C0E}" type="datetimeFigureOut">
              <a:rPr lang="en-IN" smtClean="0"/>
              <a:t>03-10-2019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6EC17-B23D-40C0-8093-F12878E26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65F17D-88C6-44D9-9F2A-E7BF0C9D6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113-6C7C-451C-AA29-707C85456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5835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F2AE3-8E2A-4AAA-A535-2E065E598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36D0F2-9FD1-4657-9BB2-6A50BB60B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9B4210-0297-423E-9341-8490DC389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9C899A-ADBE-4AB2-9640-A5C96D67D8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0C311-B1EF-4810-97E4-92A87DF427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2DBFCF-B6E3-4990-80E4-C33585A61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273A5-8C4D-467D-8024-B43BB6A62C0E}" type="datetimeFigureOut">
              <a:rPr lang="en-IN" smtClean="0"/>
              <a:t>03-10-2019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5316A0-1D42-4934-B5BF-3AF1953E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F551E5-7B0C-4174-A30E-55E10D0E8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113-6C7C-451C-AA29-707C85456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7082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C5CF8-7BDA-4977-9260-3223054CB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1FE6CE-C221-4624-9028-FDB0328B4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273A5-8C4D-467D-8024-B43BB6A62C0E}" type="datetimeFigureOut">
              <a:rPr lang="en-IN" smtClean="0"/>
              <a:t>03-10-2019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F3FCD5-AC4D-4E2A-9179-DC103ACF1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FF0411-9F9E-4172-985D-F383459DE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113-6C7C-451C-AA29-707C85456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0208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606F0E-DF38-45EB-B803-A4CBFD262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273A5-8C4D-467D-8024-B43BB6A62C0E}" type="datetimeFigureOut">
              <a:rPr lang="en-IN" smtClean="0"/>
              <a:t>03-10-2019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C81A91-95A4-4D8F-8EE8-A1411BC19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0784E-731A-4D11-9739-7C72E82D8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113-6C7C-451C-AA29-707C85456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766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19902-B062-4313-ABFB-C53DE6091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386FC-9EE0-443F-925C-FB7EDE3CF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E9D07-191D-4375-857A-B764424ED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CC7DB-0EA7-477D-9DD2-C14C025C7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273A5-8C4D-467D-8024-B43BB6A62C0E}" type="datetimeFigureOut">
              <a:rPr lang="en-IN" smtClean="0"/>
              <a:t>03-10-2019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C56EF2-691C-47F1-8B38-C07AF2A6D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61F8B7-4B5C-4E28-ADD6-46A30E632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113-6C7C-451C-AA29-707C85456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6075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61A8B-35F4-418B-8FED-D238EE71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5A86BC-9D42-485F-8479-FAE0A2DF28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6A456-0EEF-414D-9EC2-B2E8BA9F6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0D7E0A-B315-4DD3-B615-B93191A45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273A5-8C4D-467D-8024-B43BB6A62C0E}" type="datetimeFigureOut">
              <a:rPr lang="en-IN" smtClean="0"/>
              <a:t>03-10-2019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96C32-16DA-4AAE-8121-789CE3E0D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9DA5B2-46B6-44F9-AF05-BD67BD1ED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113-6C7C-451C-AA29-707C85456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497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BE4AE-F2B7-4F96-8443-ED778BDAA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0494F7-0149-49D1-AD8B-2CAF8E426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060F5-D405-4D94-88B0-FCB2D3BE2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273A5-8C4D-467D-8024-B43BB6A62C0E}" type="datetimeFigureOut">
              <a:rPr lang="en-IN" smtClean="0"/>
              <a:t>03-10-2019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ADF0D-9D86-4C88-8D32-989B7CA6B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E6F6E-AD07-4677-8286-7456B20AE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113-6C7C-451C-AA29-707C85456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7648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8836E5-7A3A-4D72-A3A5-F72BFFBA4D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A83685-A3A4-49C9-91FE-B12028C87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ED961-DCD0-474E-AAB7-394D73434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273A5-8C4D-467D-8024-B43BB6A62C0E}" type="datetimeFigureOut">
              <a:rPr lang="en-IN" smtClean="0"/>
              <a:t>03-10-2019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A75BB-B53C-434B-ABAC-1828602A2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47947-806D-49E4-869B-7730D8AF5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113-6C7C-451C-AA29-707C85456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97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5D1EDC-9066-40C8-9C67-0FBD2E720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63B2B-0ACC-4058-A33E-A0EDAA566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B54A6-DE15-4C27-BAD6-1F5A130ED9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273A5-8C4D-467D-8024-B43BB6A62C0E}" type="datetimeFigureOut">
              <a:rPr lang="en-IN" smtClean="0"/>
              <a:t>03-10-2019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7AB35-7CE3-48B8-BD22-F46276B48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6D1EA-0049-4023-917E-3543CC6B7A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90113-6C7C-451C-AA29-707C85456E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9237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1A15182-C8A6-41C7-8FD9-EDAE2A4BF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690057"/>
              </p:ext>
            </p:extLst>
          </p:nvPr>
        </p:nvGraphicFramePr>
        <p:xfrm>
          <a:off x="1108363" y="1930399"/>
          <a:ext cx="10113817" cy="2895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3365">
                  <a:extLst>
                    <a:ext uri="{9D8B030D-6E8A-4147-A177-3AD203B41FA5}">
                      <a16:colId xmlns:a16="http://schemas.microsoft.com/office/drawing/2014/main" val="1585080828"/>
                    </a:ext>
                  </a:extLst>
                </a:gridCol>
                <a:gridCol w="8980452">
                  <a:extLst>
                    <a:ext uri="{9D8B030D-6E8A-4147-A177-3AD203B41FA5}">
                      <a16:colId xmlns:a16="http://schemas.microsoft.com/office/drawing/2014/main" val="3396419397"/>
                    </a:ext>
                  </a:extLst>
                </a:gridCol>
              </a:tblGrid>
              <a:tr h="571115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1" dirty="0">
                          <a:solidFill>
                            <a:srgbClr val="FF0000"/>
                          </a:solidFill>
                        </a:rPr>
                        <a:t>U</a:t>
                      </a:r>
                      <a:r>
                        <a:rPr lang="en-IN" sz="2800" dirty="0"/>
                        <a:t>rbanization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683"/>
                  </a:ext>
                </a:extLst>
              </a:tr>
              <a:tr h="571115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IN" sz="2800" dirty="0"/>
                        <a:t>apid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902040"/>
                  </a:ext>
                </a:extLst>
              </a:tr>
              <a:tr h="571115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en-IN" sz="2800" dirty="0"/>
                        <a:t>oom - Population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656194"/>
                  </a:ext>
                </a:extLst>
              </a:tr>
              <a:tr h="571115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IN" sz="2800" dirty="0"/>
                        <a:t>yushman Bharat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253260"/>
                  </a:ext>
                </a:extLst>
              </a:tr>
              <a:tr h="571115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IN" sz="2800" dirty="0"/>
                        <a:t>ation (Healthy Individuals, Healthy Families, Healthy Cities)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701267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DD3C63D8-F4F0-4F3D-9A74-31E5359D3D1A}"/>
              </a:ext>
            </a:extLst>
          </p:cNvPr>
          <p:cNvSpPr txBox="1">
            <a:spLocks/>
          </p:cNvSpPr>
          <p:nvPr/>
        </p:nvSpPr>
        <p:spPr>
          <a:xfrm>
            <a:off x="1108364" y="365125"/>
            <a:ext cx="10113818" cy="1126549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4000" b="1" dirty="0"/>
              <a:t>GROUP 3: HWC-UPHC</a:t>
            </a:r>
          </a:p>
        </p:txBody>
      </p:sp>
    </p:spTree>
    <p:extLst>
      <p:ext uri="{BB962C8B-B14F-4D97-AF65-F5344CB8AC3E}">
        <p14:creationId xmlns:p14="http://schemas.microsoft.com/office/powerpoint/2010/main" val="3827908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BBC17-EF2D-43EF-AF61-36FAE4336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420"/>
          </a:xfr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IN" sz="4000" b="1" dirty="0"/>
              <a:t>Teams Visited NE States and West Bengal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1C70DCD-20DD-41CF-B714-D84C2C1969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319088"/>
              </p:ext>
            </p:extLst>
          </p:nvPr>
        </p:nvGraphicFramePr>
        <p:xfrm>
          <a:off x="838200" y="1477818"/>
          <a:ext cx="10515600" cy="437135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026891">
                  <a:extLst>
                    <a:ext uri="{9D8B030D-6E8A-4147-A177-3AD203B41FA5}">
                      <a16:colId xmlns:a16="http://schemas.microsoft.com/office/drawing/2014/main" val="3817082096"/>
                    </a:ext>
                  </a:extLst>
                </a:gridCol>
                <a:gridCol w="5488709">
                  <a:extLst>
                    <a:ext uri="{9D8B030D-6E8A-4147-A177-3AD203B41FA5}">
                      <a16:colId xmlns:a16="http://schemas.microsoft.com/office/drawing/2014/main" val="2093659060"/>
                    </a:ext>
                  </a:extLst>
                </a:gridCol>
              </a:tblGrid>
              <a:tr h="51979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States where NUHM field visit conducted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Teams visited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55421"/>
                  </a:ext>
                </a:extLst>
              </a:tr>
              <a:tr h="519793">
                <a:tc>
                  <a:txBody>
                    <a:bodyPr/>
                    <a:lstStyle/>
                    <a:p>
                      <a:r>
                        <a:rPr lang="en-IN" dirty="0"/>
                        <a:t>Assam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DC (UH) – Dr. Jyoti Rawat</a:t>
                      </a:r>
                    </a:p>
                    <a:p>
                      <a:r>
                        <a:rPr lang="en-IN" dirty="0"/>
                        <a:t>Adil </a:t>
                      </a:r>
                      <a:r>
                        <a:rPr lang="en-IN" dirty="0" err="1"/>
                        <a:t>Shafie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79214"/>
                  </a:ext>
                </a:extLst>
              </a:tr>
              <a:tr h="521145">
                <a:tc>
                  <a:txBody>
                    <a:bodyPr/>
                    <a:lstStyle/>
                    <a:p>
                      <a:r>
                        <a:rPr lang="en-IN" dirty="0"/>
                        <a:t>Manipur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Dr. Honey Arora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445305"/>
                  </a:ext>
                </a:extLst>
              </a:tr>
              <a:tr h="519793">
                <a:tc>
                  <a:txBody>
                    <a:bodyPr/>
                    <a:lstStyle/>
                    <a:p>
                      <a:r>
                        <a:rPr lang="en-IN" dirty="0"/>
                        <a:t>Tripura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Abhishek Gupta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907157"/>
                  </a:ext>
                </a:extLst>
              </a:tr>
              <a:tr h="519793">
                <a:tc>
                  <a:txBody>
                    <a:bodyPr/>
                    <a:lstStyle/>
                    <a:p>
                      <a:r>
                        <a:rPr lang="en-IN" dirty="0"/>
                        <a:t>Nagaland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IN" dirty="0"/>
                        <a:t>Nisha </a:t>
                      </a:r>
                      <a:r>
                        <a:rPr lang="en-IN" dirty="0" err="1"/>
                        <a:t>Kadyan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847441"/>
                  </a:ext>
                </a:extLst>
              </a:tr>
              <a:tr h="706305">
                <a:tc>
                  <a:txBody>
                    <a:bodyPr/>
                    <a:lstStyle/>
                    <a:p>
                      <a:r>
                        <a:rPr lang="en-IN" dirty="0"/>
                        <a:t>West Bengal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AC (UH) – Dr. Sushil Kumar Vimal</a:t>
                      </a:r>
                    </a:p>
                    <a:p>
                      <a:r>
                        <a:rPr lang="en-IN" dirty="0"/>
                        <a:t>Rajni </a:t>
                      </a:r>
                      <a:r>
                        <a:rPr lang="en-IN" dirty="0" err="1"/>
                        <a:t>Tomar</a:t>
                      </a:r>
                      <a:r>
                        <a:rPr lang="en-IN" dirty="0"/>
                        <a:t>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28138"/>
                  </a:ext>
                </a:extLst>
              </a:tr>
              <a:tr h="424655">
                <a:tc>
                  <a:txBody>
                    <a:bodyPr/>
                    <a:lstStyle/>
                    <a:p>
                      <a:r>
                        <a:rPr lang="en-IN" dirty="0"/>
                        <a:t>Meghalaya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Seema </a:t>
                      </a:r>
                      <a:r>
                        <a:rPr lang="en-IN" dirty="0" err="1"/>
                        <a:t>Pati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016067"/>
                  </a:ext>
                </a:extLst>
              </a:tr>
              <a:tr h="519793">
                <a:tc gridSpan="2">
                  <a:txBody>
                    <a:bodyPr/>
                    <a:lstStyle/>
                    <a:p>
                      <a:r>
                        <a:rPr lang="en-IN" dirty="0"/>
                        <a:t>Field visits not conducted for States – Sikkim, Arunachal Pradesh and Mizoram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538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5258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4E8C5-6594-4F74-A6E0-6F27FA90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18" y="272763"/>
            <a:ext cx="10515600" cy="937202"/>
          </a:xfr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IN" sz="4000" b="1" dirty="0"/>
              <a:t>Functionality Status of HWCs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6205067-9E26-49F6-B41A-54DBF20A61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15686"/>
              </p:ext>
            </p:extLst>
          </p:nvPr>
        </p:nvGraphicFramePr>
        <p:xfrm>
          <a:off x="563419" y="1431641"/>
          <a:ext cx="10409381" cy="493221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57588">
                  <a:extLst>
                    <a:ext uri="{9D8B030D-6E8A-4147-A177-3AD203B41FA5}">
                      <a16:colId xmlns:a16="http://schemas.microsoft.com/office/drawing/2014/main" val="997295998"/>
                    </a:ext>
                  </a:extLst>
                </a:gridCol>
                <a:gridCol w="3730955">
                  <a:extLst>
                    <a:ext uri="{9D8B030D-6E8A-4147-A177-3AD203B41FA5}">
                      <a16:colId xmlns:a16="http://schemas.microsoft.com/office/drawing/2014/main" val="3680382066"/>
                    </a:ext>
                  </a:extLst>
                </a:gridCol>
                <a:gridCol w="3420838">
                  <a:extLst>
                    <a:ext uri="{9D8B030D-6E8A-4147-A177-3AD203B41FA5}">
                      <a16:colId xmlns:a16="http://schemas.microsoft.com/office/drawing/2014/main" val="407116621"/>
                    </a:ext>
                  </a:extLst>
                </a:gridCol>
              </a:tblGrid>
              <a:tr h="726004">
                <a:tc>
                  <a:txBody>
                    <a:bodyPr/>
                    <a:lstStyle/>
                    <a:p>
                      <a:r>
                        <a:rPr lang="en-IN" dirty="0"/>
                        <a:t>State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No. of UPHCs-HWCs approved till 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No. of U-PHCs-HWCs operational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1217662"/>
                  </a:ext>
                </a:extLst>
              </a:tr>
              <a:tr h="420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Assam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317065"/>
                  </a:ext>
                </a:extLst>
              </a:tr>
              <a:tr h="420621">
                <a:tc>
                  <a:txBody>
                    <a:bodyPr/>
                    <a:lstStyle/>
                    <a:p>
                      <a:r>
                        <a:rPr lang="en-IN" sz="1600" dirty="0"/>
                        <a:t>Manipur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756857"/>
                  </a:ext>
                </a:extLst>
              </a:tr>
              <a:tr h="420621">
                <a:tc>
                  <a:txBody>
                    <a:bodyPr/>
                    <a:lstStyle/>
                    <a:p>
                      <a:r>
                        <a:rPr lang="en-IN" sz="1600" dirty="0"/>
                        <a:t>Mizoram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81600"/>
                  </a:ext>
                </a:extLst>
              </a:tr>
              <a:tr h="420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Meghalaya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606796"/>
                  </a:ext>
                </a:extLst>
              </a:tr>
              <a:tr h="420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Tripura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256776"/>
                  </a:ext>
                </a:extLst>
              </a:tr>
              <a:tr h="420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Nagaland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676452"/>
                  </a:ext>
                </a:extLst>
              </a:tr>
              <a:tr h="420621">
                <a:tc>
                  <a:txBody>
                    <a:bodyPr/>
                    <a:lstStyle/>
                    <a:p>
                      <a:r>
                        <a:rPr lang="en-IN" sz="1600" dirty="0"/>
                        <a:t>Arunachal Pradesh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19981"/>
                  </a:ext>
                </a:extLst>
              </a:tr>
              <a:tr h="420621">
                <a:tc>
                  <a:txBody>
                    <a:bodyPr/>
                    <a:lstStyle/>
                    <a:p>
                      <a:r>
                        <a:rPr lang="en-IN" sz="1600" dirty="0"/>
                        <a:t>Sikkim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884015"/>
                  </a:ext>
                </a:extLst>
              </a:tr>
              <a:tr h="420621">
                <a:tc>
                  <a:txBody>
                    <a:bodyPr/>
                    <a:lstStyle/>
                    <a:p>
                      <a:r>
                        <a:rPr lang="en-IN" sz="1600" dirty="0"/>
                        <a:t>West Bengal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404969"/>
                  </a:ext>
                </a:extLst>
              </a:tr>
              <a:tr h="420621">
                <a:tc>
                  <a:txBody>
                    <a:bodyPr/>
                    <a:lstStyle/>
                    <a:p>
                      <a:r>
                        <a:rPr lang="en-IN" sz="1600" b="1" dirty="0">
                          <a:solidFill>
                            <a:srgbClr val="FF0000"/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16933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86B8647-F332-44AF-BF66-8ADB4DC0203A}"/>
              </a:ext>
            </a:extLst>
          </p:cNvPr>
          <p:cNvSpPr txBox="1"/>
          <p:nvPr/>
        </p:nvSpPr>
        <p:spPr>
          <a:xfrm>
            <a:off x="600365" y="6446986"/>
            <a:ext cx="3639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Source: </a:t>
            </a:r>
          </a:p>
        </p:txBody>
      </p:sp>
    </p:spTree>
    <p:extLst>
      <p:ext uri="{BB962C8B-B14F-4D97-AF65-F5344CB8AC3E}">
        <p14:creationId xmlns:p14="http://schemas.microsoft.com/office/powerpoint/2010/main" val="4248658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7ACB-5876-4696-992C-4BC4A2A2C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181" y="177946"/>
            <a:ext cx="10515600" cy="73645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/>
              <a:t>Human Resource at AB-HWCs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48882-FC9C-476E-85CE-10A67C1F1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181" y="1015713"/>
            <a:ext cx="10515600" cy="5581215"/>
          </a:xfrm>
        </p:spPr>
        <p:txBody>
          <a:bodyPr>
            <a:noAutofit/>
          </a:bodyPr>
          <a:lstStyle/>
          <a:p>
            <a:r>
              <a:rPr lang="en-IN" sz="2400" b="1" dirty="0"/>
              <a:t>Adequate HR </a:t>
            </a:r>
            <a:r>
              <a:rPr lang="en-IN" sz="2400" dirty="0"/>
              <a:t>(regular and contractual) available in all States </a:t>
            </a:r>
            <a:r>
              <a:rPr lang="en-IN" sz="2400" b="1" dirty="0">
                <a:solidFill>
                  <a:srgbClr val="FF0000"/>
                </a:solidFill>
              </a:rPr>
              <a:t>except few States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000" b="1" dirty="0">
                <a:solidFill>
                  <a:srgbClr val="FF0000"/>
                </a:solidFill>
              </a:rPr>
              <a:t>West Bengal-</a:t>
            </a:r>
            <a:r>
              <a:rPr lang="en-IN" sz="2000" dirty="0"/>
              <a:t> there is</a:t>
            </a:r>
            <a:r>
              <a:rPr lang="en-IN" sz="2000" b="1" dirty="0">
                <a:solidFill>
                  <a:srgbClr val="FF0000"/>
                </a:solidFill>
              </a:rPr>
              <a:t> </a:t>
            </a:r>
            <a:r>
              <a:rPr lang="en-IN" sz="2000" dirty="0"/>
              <a:t>Acute shortage of ANMs and SNs. First tier Supervisors (FTS) are performing immunization activities in field.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000" b="1" dirty="0">
                <a:solidFill>
                  <a:srgbClr val="FF0000"/>
                </a:solidFill>
              </a:rPr>
              <a:t>Manipur</a:t>
            </a:r>
            <a:r>
              <a:rPr lang="en-IN" sz="2000" dirty="0"/>
              <a:t>- Pharmacists vacant in all 9 UPHCs. SNs dispensing medicines in place of Pharmacists. 1 MPW-M was found in 1 UPHCs.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000" b="1" dirty="0">
                <a:solidFill>
                  <a:srgbClr val="FF0000"/>
                </a:solidFill>
              </a:rPr>
              <a:t>Assam</a:t>
            </a:r>
            <a:r>
              <a:rPr lang="en-IN" sz="2000" dirty="0"/>
              <a:t> – SNs are posted in UPHCs but deputed to District Hospital.</a:t>
            </a:r>
          </a:p>
          <a:p>
            <a:r>
              <a:rPr lang="en-IN" sz="2400" dirty="0"/>
              <a:t>1 AYUSH doctor is available at U-PHCs along with 2 MOs - </a:t>
            </a:r>
            <a:r>
              <a:rPr lang="en-IN" sz="2400" b="1" dirty="0">
                <a:solidFill>
                  <a:srgbClr val="FF0000"/>
                </a:solidFill>
              </a:rPr>
              <a:t>Manipur</a:t>
            </a:r>
          </a:p>
          <a:p>
            <a:r>
              <a:rPr lang="en-IN" sz="2400" b="1" dirty="0"/>
              <a:t>ASHAs and MAS available and found active in all States-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sz="2000" b="1" dirty="0">
                <a:solidFill>
                  <a:srgbClr val="FF0000"/>
                </a:solidFill>
              </a:rPr>
              <a:t>West Bengal- </a:t>
            </a:r>
            <a:r>
              <a:rPr lang="en-IN" sz="2000" dirty="0"/>
              <a:t>Honorary Health Workers (HHWs) engaged as an ASHAs (covering entire urban 5000-6000) population getting fixed honorarium. Not yet trained on Module 6 &amp;7 due to which performance based incentives are not being paid. MAS co-opted from SHGs of NULM. No MAS formed in Kolkata Municipal Corporation (KMC).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sz="2000" b="1" dirty="0">
                <a:solidFill>
                  <a:srgbClr val="FF0000"/>
                </a:solidFill>
              </a:rPr>
              <a:t>Assam- </a:t>
            </a:r>
            <a:r>
              <a:rPr lang="en-IN" sz="2000" dirty="0"/>
              <a:t>Involved in distributed dustbins from untied funds, counselling on de-addiction, mobilizing diabetic patients, propagating “No Plastic use”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sz="2000" b="1" dirty="0">
                <a:solidFill>
                  <a:srgbClr val="FF0000"/>
                </a:solidFill>
              </a:rPr>
              <a:t>Tripura- </a:t>
            </a:r>
            <a:r>
              <a:rPr lang="en-IN" sz="2000" dirty="0"/>
              <a:t>MAS in outreach activities such as street plays, handwashing, JSY polio mobilization, cleaning of public toilets etc. </a:t>
            </a:r>
          </a:p>
        </p:txBody>
      </p:sp>
    </p:spTree>
    <p:extLst>
      <p:ext uri="{BB962C8B-B14F-4D97-AF65-F5344CB8AC3E}">
        <p14:creationId xmlns:p14="http://schemas.microsoft.com/office/powerpoint/2010/main" val="1815782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EDDE2-26CE-4515-AC51-A62A9A07F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64" y="106508"/>
            <a:ext cx="11907839" cy="68782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/>
              <a:t>Essential Medicines Availability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68C1595-7EB7-472A-B841-44BA30A54E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381099"/>
              </p:ext>
            </p:extLst>
          </p:nvPr>
        </p:nvGraphicFramePr>
        <p:xfrm>
          <a:off x="153264" y="872437"/>
          <a:ext cx="9914662" cy="5788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136">
                  <a:extLst>
                    <a:ext uri="{9D8B030D-6E8A-4147-A177-3AD203B41FA5}">
                      <a16:colId xmlns:a16="http://schemas.microsoft.com/office/drawing/2014/main" val="3131021297"/>
                    </a:ext>
                  </a:extLst>
                </a:gridCol>
                <a:gridCol w="2792995">
                  <a:extLst>
                    <a:ext uri="{9D8B030D-6E8A-4147-A177-3AD203B41FA5}">
                      <a16:colId xmlns:a16="http://schemas.microsoft.com/office/drawing/2014/main" val="807349150"/>
                    </a:ext>
                  </a:extLst>
                </a:gridCol>
                <a:gridCol w="1222740">
                  <a:extLst>
                    <a:ext uri="{9D8B030D-6E8A-4147-A177-3AD203B41FA5}">
                      <a16:colId xmlns:a16="http://schemas.microsoft.com/office/drawing/2014/main" val="3757662025"/>
                    </a:ext>
                  </a:extLst>
                </a:gridCol>
                <a:gridCol w="4629791">
                  <a:extLst>
                    <a:ext uri="{9D8B030D-6E8A-4147-A177-3AD203B41FA5}">
                      <a16:colId xmlns:a16="http://schemas.microsoft.com/office/drawing/2014/main" val="3527568536"/>
                    </a:ext>
                  </a:extLst>
                </a:gridCol>
              </a:tblGrid>
              <a:tr h="308665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State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No. of Drugs available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EML displayed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Procurement system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5424607"/>
                  </a:ext>
                </a:extLst>
              </a:tr>
              <a:tr h="771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Assam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140 drugs including NCDs drugs. </a:t>
                      </a:r>
                    </a:p>
                    <a:p>
                      <a:r>
                        <a:rPr lang="en-IN" sz="1600" dirty="0"/>
                        <a:t>NCD given for 1 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Manual indenting in forms of Debit and Credit kind of format. Look alike and sound alike medicines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41168"/>
                  </a:ext>
                </a:extLst>
              </a:tr>
              <a:tr h="540164">
                <a:tc>
                  <a:txBody>
                    <a:bodyPr/>
                    <a:lstStyle/>
                    <a:p>
                      <a:r>
                        <a:rPr lang="en-IN" sz="1600" dirty="0"/>
                        <a:t>Manipur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60 drugs including NCD drugs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/>
                        <a:t>No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Manual indenting done. Buffer stock maintained for 1 month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767867"/>
                  </a:ext>
                </a:extLst>
              </a:tr>
              <a:tr h="540164">
                <a:tc>
                  <a:txBody>
                    <a:bodyPr/>
                    <a:lstStyle/>
                    <a:p>
                      <a:r>
                        <a:rPr lang="en-IN" sz="1600" dirty="0"/>
                        <a:t>Mizoram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50 drugs including NCD (both first and second line treatment drugs)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Manual indenting done. </a:t>
                      </a:r>
                      <a:r>
                        <a:rPr lang="en-IN" sz="1600" dirty="0">
                          <a:solidFill>
                            <a:srgbClr val="FF0000"/>
                          </a:solidFill>
                        </a:rPr>
                        <a:t>Drugs nearing expiry were found which were being used for dispensing</a:t>
                      </a:r>
                      <a:endParaRPr lang="en-IN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185273"/>
                  </a:ext>
                </a:extLst>
              </a:tr>
              <a:tr h="5401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Meghalaya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70 drugs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Process of revision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Online indenting done. Buffer stock maintained for 1 month.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73978"/>
                  </a:ext>
                </a:extLst>
              </a:tr>
              <a:tr h="771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Tripura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55-60 drugs including NCDs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Online indenting. One month buffer stock maintained. Supply from CMS is slow and hence drugs purchased from Jan </a:t>
                      </a:r>
                      <a:r>
                        <a:rPr lang="en-IN" sz="1600" dirty="0" err="1"/>
                        <a:t>Aushadhi</a:t>
                      </a:r>
                      <a:r>
                        <a:rPr lang="en-IN" sz="1600" dirty="0"/>
                        <a:t> store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394889"/>
                  </a:ext>
                </a:extLst>
              </a:tr>
              <a:tr h="5401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Nagaland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170 drugs including NCD and anti-epileptic drugs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Manual indenting.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006269"/>
                  </a:ext>
                </a:extLst>
              </a:tr>
              <a:tr h="1003162">
                <a:tc>
                  <a:txBody>
                    <a:bodyPr/>
                    <a:lstStyle/>
                    <a:p>
                      <a:r>
                        <a:rPr lang="en-IN" sz="1600" dirty="0"/>
                        <a:t>West Bengal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156 drugs including NCD drugs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Online indenting through SIMC except KMC (manual indenting). Stock management poorly maintained, no records maintained since last 6 months.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99529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4441BBD-7168-4E83-BF21-83037AF4FD1F}"/>
              </a:ext>
            </a:extLst>
          </p:cNvPr>
          <p:cNvSpPr txBox="1"/>
          <p:nvPr/>
        </p:nvSpPr>
        <p:spPr>
          <a:xfrm>
            <a:off x="10184678" y="2162175"/>
            <a:ext cx="1876425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Drug availability varies from State to State. On an average 50-170 drugs available at U-PHCs with minimum in Mizoram and maximum in Nagaland</a:t>
            </a:r>
          </a:p>
        </p:txBody>
      </p:sp>
    </p:spTree>
    <p:extLst>
      <p:ext uri="{BB962C8B-B14F-4D97-AF65-F5344CB8AC3E}">
        <p14:creationId xmlns:p14="http://schemas.microsoft.com/office/powerpoint/2010/main" val="1101978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EDDE2-26CE-4515-AC51-A62A9A07F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64" y="106508"/>
            <a:ext cx="11907839" cy="68782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/>
              <a:t>Essential Diagnostics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68C1595-7EB7-472A-B841-44BA30A54E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615246"/>
              </p:ext>
            </p:extLst>
          </p:nvPr>
        </p:nvGraphicFramePr>
        <p:xfrm>
          <a:off x="153264" y="872437"/>
          <a:ext cx="9914662" cy="5583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2161">
                  <a:extLst>
                    <a:ext uri="{9D8B030D-6E8A-4147-A177-3AD203B41FA5}">
                      <a16:colId xmlns:a16="http://schemas.microsoft.com/office/drawing/2014/main" val="3131021297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807349150"/>
                    </a:ext>
                  </a:extLst>
                </a:gridCol>
                <a:gridCol w="2066925">
                  <a:extLst>
                    <a:ext uri="{9D8B030D-6E8A-4147-A177-3AD203B41FA5}">
                      <a16:colId xmlns:a16="http://schemas.microsoft.com/office/drawing/2014/main" val="3757662025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613865761"/>
                    </a:ext>
                  </a:extLst>
                </a:gridCol>
                <a:gridCol w="2886076">
                  <a:extLst>
                    <a:ext uri="{9D8B030D-6E8A-4147-A177-3AD203B41FA5}">
                      <a16:colId xmlns:a16="http://schemas.microsoft.com/office/drawing/2014/main" val="3527568536"/>
                    </a:ext>
                  </a:extLst>
                </a:gridCol>
              </a:tblGrid>
              <a:tr h="595180">
                <a:tc>
                  <a:txBody>
                    <a:bodyPr/>
                    <a:lstStyle/>
                    <a:p>
                      <a:r>
                        <a:rPr lang="en-IN" sz="16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No. of Diagnostics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In-house / PPP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User Charges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424607"/>
                  </a:ext>
                </a:extLst>
              </a:tr>
              <a:tr h="4072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Assam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5-19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In-house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Nominal charges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41168"/>
                  </a:ext>
                </a:extLst>
              </a:tr>
              <a:tr h="352409">
                <a:tc>
                  <a:txBody>
                    <a:bodyPr/>
                    <a:lstStyle/>
                    <a:p>
                      <a:r>
                        <a:rPr lang="en-IN" sz="1600" dirty="0"/>
                        <a:t>Manipur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In-house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RDK kits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767867"/>
                  </a:ext>
                </a:extLst>
              </a:tr>
              <a:tr h="845782">
                <a:tc>
                  <a:txBody>
                    <a:bodyPr/>
                    <a:lstStyle/>
                    <a:p>
                      <a:r>
                        <a:rPr lang="en-IN" sz="1600" dirty="0"/>
                        <a:t>Mizoram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15-20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In-house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Out of 8 only 2 UPHCs have semi-auto-</a:t>
                      </a:r>
                      <a:r>
                        <a:rPr lang="en-IN" sz="1600" dirty="0" err="1"/>
                        <a:t>analyzers</a:t>
                      </a:r>
                      <a:r>
                        <a:rPr lang="en-IN" sz="1600" dirty="0"/>
                        <a:t>. Strips for Glucometer was not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185273"/>
                  </a:ext>
                </a:extLst>
              </a:tr>
              <a:tr h="5951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Meghalaya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In-house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Nominal charges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Outsourced model from KRSNA yet to be initiated.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73978"/>
                  </a:ext>
                </a:extLst>
              </a:tr>
              <a:tr h="10963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Tripura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18-20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In-house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User charges are chargeable when patients are referred to high facilities (SDH, DH, MC) </a:t>
                      </a:r>
                      <a:r>
                        <a:rPr lang="en-IN" sz="1600" dirty="0" err="1"/>
                        <a:t>eg.</a:t>
                      </a:r>
                      <a:r>
                        <a:rPr lang="en-IN" sz="1600" dirty="0"/>
                        <a:t> Hb – Rs. 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394889"/>
                  </a:ext>
                </a:extLst>
              </a:tr>
              <a:tr h="3445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Nagaland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In-house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Semi-autoanalyzer available.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006269"/>
                  </a:ext>
                </a:extLst>
              </a:tr>
              <a:tr h="1346986">
                <a:tc>
                  <a:txBody>
                    <a:bodyPr/>
                    <a:lstStyle/>
                    <a:p>
                      <a:r>
                        <a:rPr lang="en-IN" sz="1600" dirty="0"/>
                        <a:t>West Bengal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20-25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In-house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KMC has 15 dengue detection </a:t>
                      </a:r>
                      <a:r>
                        <a:rPr lang="en-IN" sz="1600" dirty="0" err="1"/>
                        <a:t>centers</a:t>
                      </a:r>
                      <a:r>
                        <a:rPr lang="en-IN" sz="1600" dirty="0"/>
                        <a:t> (10 centres supported from GOI) which is mapped (100-120 dengue tests are done daily).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99529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4441BBD-7168-4E83-BF21-83037AF4FD1F}"/>
              </a:ext>
            </a:extLst>
          </p:cNvPr>
          <p:cNvSpPr txBox="1"/>
          <p:nvPr/>
        </p:nvSpPr>
        <p:spPr>
          <a:xfrm>
            <a:off x="10162311" y="2622920"/>
            <a:ext cx="1876425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Diagnostics also varies from State to State. On an average 7-25 tests done at U-PHCs with minimum in Manipur and maximum in West Bengal</a:t>
            </a:r>
          </a:p>
        </p:txBody>
      </p:sp>
    </p:spTree>
    <p:extLst>
      <p:ext uri="{BB962C8B-B14F-4D97-AF65-F5344CB8AC3E}">
        <p14:creationId xmlns:p14="http://schemas.microsoft.com/office/powerpoint/2010/main" val="2551786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81DA5-F0E9-4CF9-9BAC-324E2A626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" y="122382"/>
            <a:ext cx="10991849" cy="950188"/>
          </a:xfr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IN" sz="3200" b="1" dirty="0"/>
              <a:t>Population based screening (including filling up of CBAC) / </a:t>
            </a:r>
            <a:br>
              <a:rPr lang="en-IN" sz="3200" b="1" dirty="0"/>
            </a:br>
            <a:r>
              <a:rPr lang="en-IN" sz="3200" b="1" dirty="0"/>
              <a:t>AB-HWC Portal reporting – mechanisms available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E23AE-818E-4487-92FB-AD93A1883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49" y="1072570"/>
            <a:ext cx="10887075" cy="5531429"/>
          </a:xfrm>
        </p:spPr>
        <p:txBody>
          <a:bodyPr>
            <a:noAutofit/>
          </a:bodyPr>
          <a:lstStyle/>
          <a:p>
            <a:r>
              <a:rPr lang="en-IN" sz="2000" b="1" dirty="0"/>
              <a:t>Population Enumeration and Family folder </a:t>
            </a:r>
            <a:r>
              <a:rPr lang="en-IN" sz="2000" dirty="0"/>
              <a:t>- not initiated in States except Assam where Family folder is being maintained by ASHA</a:t>
            </a:r>
          </a:p>
          <a:p>
            <a:r>
              <a:rPr lang="en-IN" sz="2000" b="1" dirty="0"/>
              <a:t>CBAC forms</a:t>
            </a:r>
          </a:p>
          <a:p>
            <a:pPr lvl="1"/>
            <a:r>
              <a:rPr lang="en-IN" sz="2000" dirty="0"/>
              <a:t>Assam – filled by ASHA, checked by ANMs and counter checked by Medical Officer, this is the basis of ASHAs receiving incentives on CBAC.</a:t>
            </a:r>
          </a:p>
          <a:p>
            <a:pPr lvl="1"/>
            <a:r>
              <a:rPr lang="en-IN" sz="2000" dirty="0"/>
              <a:t>Tripura – filled by ASHAs (both slum and non-slum areas)</a:t>
            </a:r>
          </a:p>
          <a:p>
            <a:pPr lvl="1"/>
            <a:r>
              <a:rPr lang="en-IN" sz="2000" dirty="0"/>
              <a:t>Mizoram –Co-located centres have initiated CBAC to be filled by ASHAs.</a:t>
            </a:r>
            <a:endParaRPr lang="en-IN" sz="2000" b="1" dirty="0"/>
          </a:p>
          <a:p>
            <a:r>
              <a:rPr lang="en-IN" sz="2000" b="1" dirty="0"/>
              <a:t>Population based NCD screening </a:t>
            </a:r>
            <a:r>
              <a:rPr lang="en-IN" sz="2000" dirty="0"/>
              <a:t>not initiated in Manipur, Mizoram, Nagaland, Tripura, West Bengal.</a:t>
            </a:r>
          </a:p>
          <a:p>
            <a:r>
              <a:rPr lang="en-IN" sz="2000" dirty="0"/>
              <a:t>Mostly </a:t>
            </a:r>
            <a:r>
              <a:rPr lang="en-IN" sz="2000" b="1" dirty="0"/>
              <a:t>Opportunistic screening</a:t>
            </a:r>
            <a:r>
              <a:rPr lang="en-IN" sz="2000" dirty="0"/>
              <a:t> is being done in most of the states except West Bengal. </a:t>
            </a:r>
          </a:p>
          <a:p>
            <a:r>
              <a:rPr lang="en-IN" sz="2000" b="1" dirty="0"/>
              <a:t>NCD Training-</a:t>
            </a:r>
          </a:p>
          <a:p>
            <a:pPr lvl="1"/>
            <a:r>
              <a:rPr lang="en-IN" sz="2000" dirty="0"/>
              <a:t>Not yet initiated in Manipur, Mizoram, West Bengal</a:t>
            </a:r>
          </a:p>
          <a:p>
            <a:pPr lvl="1"/>
            <a:r>
              <a:rPr lang="en-IN" sz="2000" dirty="0"/>
              <a:t>Tripura, Nagaland, Assam, Meghalaya – NCD training conducted but NCD application training is pending. In Tripura – ASHAs and ANMs are self screened during NCD training.</a:t>
            </a:r>
          </a:p>
          <a:p>
            <a:pPr lvl="1"/>
            <a:r>
              <a:rPr lang="en-IN" sz="2000" b="1" dirty="0">
                <a:solidFill>
                  <a:srgbClr val="FF0000"/>
                </a:solidFill>
              </a:rPr>
              <a:t>VIA training has not been initiated in any of the states.</a:t>
            </a:r>
          </a:p>
          <a:p>
            <a:r>
              <a:rPr lang="en-IN" sz="2000" b="1" dirty="0"/>
              <a:t>Daily AB-HWCs</a:t>
            </a:r>
            <a:r>
              <a:rPr lang="en-IN" sz="2000" dirty="0"/>
              <a:t> is not being done at the UPHCs in all states except Assam (by Accountant / MIS) and Tripura (by DEO).</a:t>
            </a:r>
          </a:p>
          <a:p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667596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A1E1E-9674-4F1B-B80A-8B59B79AD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09" y="365125"/>
            <a:ext cx="10880436" cy="968375"/>
          </a:xfr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IN" sz="3600" b="1" dirty="0"/>
              <a:t>Branding of AB-HWCs / Wellness Activities (Yoga &amp; beyond)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55D27-A7BB-4F5A-A85C-3237C3EFB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2575"/>
            <a:ext cx="10515600" cy="4500563"/>
          </a:xfrm>
        </p:spPr>
        <p:txBody>
          <a:bodyPr>
            <a:normAutofit/>
          </a:bodyPr>
          <a:lstStyle/>
          <a:p>
            <a:r>
              <a:rPr lang="en-IN" dirty="0"/>
              <a:t>Branding (internal and external) done in Manipur, Tripura, Assam and Meghalaya, Nagaland except West Bengal</a:t>
            </a:r>
          </a:p>
          <a:p>
            <a:r>
              <a:rPr lang="en-IN" dirty="0"/>
              <a:t>State specific branding observed in Meghalaya</a:t>
            </a:r>
          </a:p>
          <a:p>
            <a:r>
              <a:rPr lang="en-IN" dirty="0"/>
              <a:t>IEC materials including citizen charter displayed in all the states except Manipur, Tripura and West Bengal</a:t>
            </a:r>
          </a:p>
          <a:p>
            <a:r>
              <a:rPr lang="en-IN" dirty="0"/>
              <a:t>Wellness Activities being done in Nagaland (Physiotherapist  visit to U-PHCs), Assam (in few UPHCs and Schools), except Manipur, West Bengal, Tripura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9968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6B229-E3BA-4133-83B8-D4F00BD83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7275"/>
          </a:xfr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IN" sz="4000" b="1" dirty="0"/>
              <a:t>Provision of expanded range of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C1ACB-227B-49E9-9704-C817124ED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Dental and Mental health – Tripura ( MO trained for 7 days)</a:t>
            </a:r>
          </a:p>
          <a:p>
            <a:r>
              <a:rPr lang="en-IN" dirty="0"/>
              <a:t>Nagaland – Mental health (MO trained for 3 days)</a:t>
            </a:r>
          </a:p>
          <a:p>
            <a:r>
              <a:rPr lang="en-IN" dirty="0"/>
              <a:t>Mizoram- Deliveries are being conducted at U-PHCs</a:t>
            </a:r>
          </a:p>
          <a:p>
            <a:r>
              <a:rPr lang="en-IN" dirty="0"/>
              <a:t>Meghalaya- Dental services being provided at one HWC. Dentist posted by State at U-PHCs</a:t>
            </a:r>
          </a:p>
          <a:p>
            <a:r>
              <a:rPr lang="en-IN" dirty="0"/>
              <a:t>West Bengal- eye care services provided through Mission Vision and </a:t>
            </a:r>
            <a:r>
              <a:rPr lang="en-IN" dirty="0" err="1"/>
              <a:t>Susrat</a:t>
            </a:r>
            <a:r>
              <a:rPr lang="en-IN" dirty="0"/>
              <a:t> in Kolkata Municipal Corporation and in few U-PHCs of </a:t>
            </a:r>
            <a:r>
              <a:rPr lang="en-IN" dirty="0" err="1"/>
              <a:t>RoWB</a:t>
            </a:r>
            <a:r>
              <a:rPr lang="en-IN" dirty="0"/>
              <a:t> through ULBs initiative</a:t>
            </a:r>
          </a:p>
          <a:p>
            <a:r>
              <a:rPr lang="en-IN" dirty="0"/>
              <a:t>Tripura –CHOs are being trained on 7 days (posted at Sub </a:t>
            </a:r>
            <a:r>
              <a:rPr lang="en-IN" dirty="0" err="1"/>
              <a:t>Centers</a:t>
            </a:r>
            <a:r>
              <a:rPr lang="en-IN" dirty="0"/>
              <a:t>-Urban kiosks) in urban areas. Tele-ophthalmology services are also being provided at U-PHCs on PPP mode</a:t>
            </a:r>
            <a:endParaRPr lang="en-IN" dirty="0">
              <a:highlight>
                <a:srgbClr val="FFFF00"/>
              </a:highlight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6350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2DB26-BDD6-4384-9EFB-7FD1197AD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2677"/>
            <a:ext cx="10515600" cy="739775"/>
          </a:xfr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IN" sz="4000" b="1" dirty="0"/>
              <a:t>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13965-6A5F-4E1A-9B47-E249614C8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121"/>
            <a:ext cx="10515600" cy="5291570"/>
          </a:xfrm>
        </p:spPr>
        <p:txBody>
          <a:bodyPr>
            <a:noAutofit/>
          </a:bodyPr>
          <a:lstStyle/>
          <a:p>
            <a:r>
              <a:rPr lang="en-IN" sz="2400" dirty="0"/>
              <a:t>West Bengal</a:t>
            </a:r>
          </a:p>
          <a:p>
            <a:pPr lvl="1"/>
            <a:r>
              <a:rPr lang="en-IN" sz="2000" dirty="0"/>
              <a:t>15 Dengue Detection Centres (DDC) in Kolkata Municipal Corporation located at U-PHCs and each DDC covering 9-10 U-PHCs</a:t>
            </a:r>
          </a:p>
          <a:p>
            <a:r>
              <a:rPr lang="en-IN" sz="2400" dirty="0"/>
              <a:t>Manipur </a:t>
            </a:r>
          </a:p>
          <a:p>
            <a:pPr lvl="1"/>
            <a:r>
              <a:rPr lang="en-IN" dirty="0"/>
              <a:t>Kitchen Garden established in UPHCs visited with plants with green leafy vegetables.</a:t>
            </a:r>
          </a:p>
          <a:p>
            <a:pPr lvl="1"/>
            <a:r>
              <a:rPr lang="en-IN" dirty="0"/>
              <a:t>UPHCs visited has herbal gardens with plants of medicinal value.</a:t>
            </a:r>
          </a:p>
          <a:p>
            <a:pPr lvl="1"/>
            <a:r>
              <a:rPr lang="en-IN" dirty="0"/>
              <a:t>Chlorination: liquid waste treatment is being done at the UPHCs visited</a:t>
            </a:r>
          </a:p>
          <a:p>
            <a:r>
              <a:rPr lang="en-IN" sz="2400" dirty="0"/>
              <a:t>Assam, Meghalaya</a:t>
            </a:r>
          </a:p>
          <a:p>
            <a:pPr lvl="1"/>
            <a:r>
              <a:rPr lang="en-IN" dirty="0"/>
              <a:t>Strong Referral mechanism maintained at the level of UPHCs by Medical Officers</a:t>
            </a:r>
          </a:p>
          <a:p>
            <a:r>
              <a:rPr lang="en-IN" sz="2400" dirty="0"/>
              <a:t>Nagaland </a:t>
            </a:r>
          </a:p>
          <a:p>
            <a:pPr lvl="1"/>
            <a:r>
              <a:rPr lang="en-IN" dirty="0"/>
              <a:t>Strong community participation through voluntary support in the construction of UPHCs</a:t>
            </a:r>
          </a:p>
          <a:p>
            <a:pPr lvl="1"/>
            <a:endParaRPr lang="en-IN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500432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54228-2458-4A37-8162-46C62F9B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09" y="310066"/>
            <a:ext cx="10515600" cy="70066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/>
              <a:t>Way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8DFEF-8CA4-42E2-9630-362BC01FF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309" y="1256145"/>
            <a:ext cx="10515600" cy="5033819"/>
          </a:xfrm>
        </p:spPr>
        <p:txBody>
          <a:bodyPr>
            <a:normAutofit lnSpcReduction="10000"/>
          </a:bodyPr>
          <a:lstStyle/>
          <a:p>
            <a:r>
              <a:rPr lang="en-IN" b="1" dirty="0"/>
              <a:t>Prioritization and Planning of HWCs in urban areas</a:t>
            </a:r>
          </a:p>
          <a:p>
            <a:pPr marL="268288" lvl="1" indent="-268288"/>
            <a:r>
              <a:rPr lang="en-US" dirty="0"/>
              <a:t>Assigning Population to the HWC-UPHC- for entire coverage</a:t>
            </a:r>
          </a:p>
          <a:p>
            <a:pPr marL="268288" lvl="1" indent="-268288"/>
            <a:r>
              <a:rPr lang="en-US" dirty="0"/>
              <a:t> Referral linkages Mechanisms to be created to higher facilities </a:t>
            </a:r>
          </a:p>
          <a:p>
            <a:r>
              <a:rPr lang="en-US" sz="2400" dirty="0"/>
              <a:t>Provision of Specialty Services at facilities (Evening OPDs/Part-time weekly) - ensure expanded range of services</a:t>
            </a:r>
          </a:p>
          <a:p>
            <a:r>
              <a:rPr lang="en-US" sz="2400" dirty="0"/>
              <a:t>Strengthening Outreach services-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In Campaign mode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N" dirty="0"/>
              <a:t>Engagement of community volunteers, SHGs, NGOs, Nursing students etc. be utilized/ Additional ANM deployment- In areas where there are no ASHAs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Performance linked payments for outreach activities</a:t>
            </a:r>
          </a:p>
          <a:p>
            <a:r>
              <a:rPr lang="en-US" sz="2400" dirty="0"/>
              <a:t>Wellness Activities- Yoga instructors/teachers/volunteers. Zumba/Laughter clubs/gym can be initiated in urban areas. Municipal schools/ Parks can be used for such activities.</a:t>
            </a:r>
          </a:p>
          <a:p>
            <a:endParaRPr lang="en-IN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79442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2A12DF-FCF4-4185-B384-DCD94D00A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709" y="203201"/>
            <a:ext cx="10515600" cy="1008928"/>
          </a:xfr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IN" sz="4000" b="1" dirty="0"/>
              <a:t>THANK YOU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B77240-D55D-4AE8-889E-2CB542DB8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09" y="1366982"/>
            <a:ext cx="10515600" cy="528781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08059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</TotalTime>
  <Words>1300</Words>
  <Application>Microsoft Office PowerPoint</Application>
  <PresentationFormat>Widescreen</PresentationFormat>
  <Paragraphs>198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PowerPoint Presentation</vt:lpstr>
      <vt:lpstr>Teams Visited NE States and West Bengal</vt:lpstr>
      <vt:lpstr>Functionality Status of HWCs</vt:lpstr>
      <vt:lpstr>Human Resource at AB-HWCs</vt:lpstr>
      <vt:lpstr>Essential Medicines Availability</vt:lpstr>
      <vt:lpstr>Essential Diagnostics</vt:lpstr>
      <vt:lpstr>Population based screening (including filling up of CBAC) /  AB-HWC Portal reporting – mechanisms available</vt:lpstr>
      <vt:lpstr>Branding of AB-HWCs / Wellness Activities (Yoga &amp; beyond)</vt:lpstr>
      <vt:lpstr>Provision of expanded range of services</vt:lpstr>
      <vt:lpstr>Best Practices</vt:lpstr>
      <vt:lpstr>Way Forward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Honey Arora</dc:creator>
  <cp:lastModifiedBy>Honey Arora</cp:lastModifiedBy>
  <cp:revision>129</cp:revision>
  <dcterms:created xsi:type="dcterms:W3CDTF">2019-10-03T04:33:01Z</dcterms:created>
  <dcterms:modified xsi:type="dcterms:W3CDTF">2019-10-03T18:45:26Z</dcterms:modified>
</cp:coreProperties>
</file>