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7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9" r:id="rId15"/>
  </p:sldIdLst>
  <p:sldSz cx="1058545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140" y="-96"/>
      </p:cViewPr>
      <p:guideLst>
        <p:guide orient="horz" pos="2160"/>
        <p:guide pos="33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909" y="2130427"/>
            <a:ext cx="899763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7819" y="3886200"/>
            <a:ext cx="740981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178" y="4406902"/>
            <a:ext cx="899763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78" y="2906713"/>
            <a:ext cx="899763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9273" y="1600202"/>
            <a:ext cx="46752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0937" y="1600202"/>
            <a:ext cx="46752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9273" y="1535113"/>
            <a:ext cx="467707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3" y="2174875"/>
            <a:ext cx="467707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7263" y="1535113"/>
            <a:ext cx="46789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7263" y="2174875"/>
            <a:ext cx="46789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4" y="273050"/>
            <a:ext cx="348254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8618" y="273052"/>
            <a:ext cx="59175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9274" y="1435102"/>
            <a:ext cx="348254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823" y="4800600"/>
            <a:ext cx="635127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74823" y="612775"/>
            <a:ext cx="635127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4823" y="5367338"/>
            <a:ext cx="635127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4451" y="274640"/>
            <a:ext cx="23817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9273" y="274640"/>
            <a:ext cx="6968754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9273" y="274638"/>
            <a:ext cx="95269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9273" y="1600202"/>
            <a:ext cx="952690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273" y="6356352"/>
            <a:ext cx="2469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7D867-2C88-4465-BCA4-B2CB29835FB2}" type="datetimeFigureOut">
              <a:rPr lang="en-US" smtClean="0"/>
              <a:pPr/>
              <a:t>10/4/2019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697" y="6356352"/>
            <a:ext cx="3352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6239" y="6356352"/>
            <a:ext cx="2469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5AEDA-9A29-4C68-BFB4-0B36F1BAE67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909" y="1285862"/>
            <a:ext cx="8997632" cy="1470025"/>
          </a:xfrm>
        </p:spPr>
        <p:txBody>
          <a:bodyPr/>
          <a:lstStyle/>
          <a:p>
            <a:r>
              <a:rPr lang="en-US" b="1" dirty="0" smtClean="0"/>
              <a:t>AB-HWC- Sub Health Centre</a:t>
            </a:r>
            <a:br>
              <a:rPr lang="en-US" b="1" dirty="0" smtClean="0"/>
            </a:br>
            <a:r>
              <a:rPr lang="en-US" b="1" dirty="0" smtClean="0"/>
              <a:t>Field visit findings 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4259" y="3500438"/>
            <a:ext cx="9096935" cy="1752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en-US" sz="36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Regional Workshop on AB-HWCs for North Eastern States and West Bengal</a:t>
            </a:r>
            <a:endParaRPr lang="en-IN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10585450" cy="796908"/>
          </a:xfrm>
        </p:spPr>
        <p:txBody>
          <a:bodyPr/>
          <a:lstStyle/>
          <a:p>
            <a:r>
              <a:rPr lang="en-US" b="1" dirty="0" smtClean="0"/>
              <a:t>Human Resources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60" y="928670"/>
            <a:ext cx="9758530" cy="5786454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Manipur: </a:t>
            </a:r>
            <a:r>
              <a:rPr lang="en-US" sz="2400" dirty="0" smtClean="0"/>
              <a:t>Adequate HR, trainings completed. CHO had good knowledge. CHO trained in cervical cancer screening (VIA) &amp; started screening too. PBI being discussed for regular cadre, Rs 15000 for contractual CHO. </a:t>
            </a:r>
          </a:p>
          <a:p>
            <a:pPr algn="just"/>
            <a:r>
              <a:rPr lang="en-US" sz="2400" b="1" dirty="0" smtClean="0"/>
              <a:t>Sikkim: </a:t>
            </a:r>
            <a:r>
              <a:rPr lang="en-US" sz="2400" dirty="0" smtClean="0"/>
              <a:t>CHO &amp; ANM trained on VIA. Screening also carried out. Trainings for all staff yet to be completed. </a:t>
            </a:r>
          </a:p>
          <a:p>
            <a:pPr algn="just"/>
            <a:r>
              <a:rPr lang="en-US" sz="2400" b="1" dirty="0" smtClean="0"/>
              <a:t>Meghalaya:</a:t>
            </a:r>
            <a:r>
              <a:rPr lang="en-US" sz="2400" dirty="0" smtClean="0"/>
              <a:t> Planning for VIA training for CHOs. Training as per norms. Induction training also done. PBI started. Indicators for PBIs designed in such a way that all CPHC team members are involved in service delivery. </a:t>
            </a:r>
          </a:p>
          <a:p>
            <a:pPr algn="just"/>
            <a:r>
              <a:rPr lang="en-US" sz="2400" b="1" dirty="0" smtClean="0"/>
              <a:t>Tripura:</a:t>
            </a:r>
            <a:r>
              <a:rPr lang="en-US" sz="2400" dirty="0" smtClean="0"/>
              <a:t> Adequate HR. MPW (M) more involved in RCH and NCD screening activities (mainly managerial). PBI started since 3 months. Regular as well as contractual CHOs. PBI of max Rs 15000 applicable to all CHOs.  7 days induction training for </a:t>
            </a:r>
            <a:r>
              <a:rPr lang="en-US" sz="2400" dirty="0" smtClean="0"/>
              <a:t>CHOs. HWC &amp; NCD trainings not completed for all the Staff members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-24"/>
            <a:ext cx="9526905" cy="796908"/>
          </a:xfrm>
        </p:spPr>
        <p:txBody>
          <a:bodyPr/>
          <a:lstStyle/>
          <a:p>
            <a:r>
              <a:rPr lang="en-US" b="1" dirty="0" smtClean="0"/>
              <a:t>Human Resources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99" y="857256"/>
            <a:ext cx="10337389" cy="6000744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AP: </a:t>
            </a:r>
            <a:r>
              <a:rPr lang="en-US" sz="2400" dirty="0" smtClean="0"/>
              <a:t>Adequate HR. Reorientation training required for all staff. Rs 5000 honorarium for regular HWO planned. Vacancies created at CHCs from where GNMs taken to function as CHO/HWO. PBI to be initiated by November 2019.</a:t>
            </a:r>
          </a:p>
          <a:p>
            <a:pPr algn="just"/>
            <a:r>
              <a:rPr lang="en-US" sz="2400" b="1" dirty="0" smtClean="0"/>
              <a:t>Nagaland:</a:t>
            </a:r>
            <a:r>
              <a:rPr lang="en-US" sz="2400" dirty="0" smtClean="0"/>
              <a:t> Induction training done. No MPW (M), only MPW (F). PBI </a:t>
            </a:r>
            <a:r>
              <a:rPr lang="en-US" sz="2400" dirty="0" smtClean="0"/>
              <a:t>started</a:t>
            </a:r>
            <a:r>
              <a:rPr lang="en-US" sz="2400" dirty="0" smtClean="0"/>
              <a:t>. </a:t>
            </a:r>
            <a:r>
              <a:rPr lang="en-US" sz="2400" dirty="0" smtClean="0"/>
              <a:t>CHO transferred without replacement. </a:t>
            </a:r>
            <a:endParaRPr lang="en-US" sz="2400" dirty="0" smtClean="0"/>
          </a:p>
          <a:p>
            <a:pPr algn="just"/>
            <a:r>
              <a:rPr lang="en-US" sz="2400" b="1" dirty="0" smtClean="0"/>
              <a:t>Assam:</a:t>
            </a:r>
            <a:r>
              <a:rPr lang="en-US" sz="2400" dirty="0" smtClean="0"/>
              <a:t> Adequate HR. Need for hands-on skills based training  in the 5 days induction training of CHOs. </a:t>
            </a:r>
          </a:p>
          <a:p>
            <a:pPr algn="just"/>
            <a:r>
              <a:rPr lang="en-US" sz="2400" b="1" dirty="0" smtClean="0"/>
              <a:t>WB: </a:t>
            </a:r>
            <a:r>
              <a:rPr lang="en-US" sz="2400" dirty="0" smtClean="0"/>
              <a:t>Only regular cadre as CHOs. GR released on roles &amp; responsibilities of individual </a:t>
            </a:r>
            <a:r>
              <a:rPr lang="en-US" sz="2400" dirty="0"/>
              <a:t>s</a:t>
            </a:r>
            <a:r>
              <a:rPr lang="en-US" sz="2400" dirty="0" smtClean="0"/>
              <a:t>taff. Female nurses employed. Fixed incentive (performance linked) for regular CHOs. </a:t>
            </a:r>
          </a:p>
          <a:p>
            <a:pPr algn="just"/>
            <a:r>
              <a:rPr lang="en-US" sz="2400" dirty="0" smtClean="0"/>
              <a:t>Staff Quarters needed for CHOs in AP and Nagaland. </a:t>
            </a:r>
          </a:p>
          <a:p>
            <a:pPr algn="just"/>
            <a:r>
              <a:rPr lang="en-US" sz="2400" dirty="0" smtClean="0"/>
              <a:t>Disparities in understanding about roles and responsibilities to be addressed for CPHC team members. Team work has improved though. 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142852"/>
            <a:ext cx="9526905" cy="785818"/>
          </a:xfrm>
        </p:spPr>
        <p:txBody>
          <a:bodyPr/>
          <a:lstStyle/>
          <a:p>
            <a:r>
              <a:rPr lang="en-US" b="1" dirty="0" smtClean="0"/>
              <a:t>Essential Medicines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762" y="1285860"/>
            <a:ext cx="9923929" cy="507209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en-US" sz="2800" b="1" dirty="0" smtClean="0"/>
              <a:t>Manipur: </a:t>
            </a:r>
            <a:r>
              <a:rPr lang="en-US" sz="2800" dirty="0" smtClean="0"/>
              <a:t>EDL not displayed. 10-20% buffer maintained. DVDMS up to DH level, to be extended up to PHC level. </a:t>
            </a:r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Sikkim: </a:t>
            </a:r>
            <a:r>
              <a:rPr lang="en-US" sz="2800" dirty="0" smtClean="0"/>
              <a:t>EDL not displayed. Expired drugs available. DVDMS not implemented in State. </a:t>
            </a:r>
            <a:r>
              <a:rPr lang="en-IN" sz="2800" dirty="0" smtClean="0"/>
              <a:t>Proper structure of manual indenting lacking</a:t>
            </a:r>
            <a:r>
              <a:rPr lang="en-US" sz="2800" dirty="0" smtClean="0"/>
              <a:t>. No buffer stock. </a:t>
            </a:r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Meghalaya:</a:t>
            </a:r>
            <a:r>
              <a:rPr lang="en-US" sz="2800" dirty="0" smtClean="0"/>
              <a:t> EDL displayed. NCD drugs available. No shortage reported. DVDMS implemented up to PHC level. </a:t>
            </a:r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Mizoram:</a:t>
            </a:r>
            <a:r>
              <a:rPr lang="en-US" sz="2800" dirty="0" smtClean="0"/>
              <a:t> EDL not displayed. </a:t>
            </a:r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Assam: </a:t>
            </a:r>
            <a:r>
              <a:rPr lang="en-US" sz="2800" dirty="0" smtClean="0"/>
              <a:t>EDL displayed. No shortage. DVDMS implemented up to PHC level.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142852"/>
            <a:ext cx="9526905" cy="785818"/>
          </a:xfrm>
        </p:spPr>
        <p:txBody>
          <a:bodyPr/>
          <a:lstStyle/>
          <a:p>
            <a:r>
              <a:rPr lang="en-US" b="1" dirty="0" smtClean="0"/>
              <a:t>Essential Medicines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762" y="1142984"/>
            <a:ext cx="9923929" cy="4929222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en-US" sz="2800" b="1" dirty="0" smtClean="0"/>
              <a:t>AP:</a:t>
            </a:r>
            <a:r>
              <a:rPr lang="en-US" sz="2800" dirty="0" smtClean="0"/>
              <a:t> EDL not displayed. Shortage of medicines. DVDMS recently started up to CHC level only. </a:t>
            </a:r>
            <a:r>
              <a:rPr lang="en-IN" sz="2800" dirty="0" smtClean="0"/>
              <a:t>Proper structure of manual indenting lacking</a:t>
            </a:r>
            <a:r>
              <a:rPr lang="en-US" sz="2800" dirty="0" smtClean="0"/>
              <a:t>. No buffer stock. </a:t>
            </a:r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Tripura:</a:t>
            </a:r>
            <a:r>
              <a:rPr lang="en-US" sz="2800" dirty="0" smtClean="0"/>
              <a:t> A</a:t>
            </a:r>
            <a:r>
              <a:rPr lang="en-US" sz="2800" dirty="0" smtClean="0"/>
              <a:t>pprox 50% of the </a:t>
            </a:r>
            <a:r>
              <a:rPr lang="en-US" sz="2800" dirty="0" smtClean="0"/>
              <a:t>Essential Drugs were displayed. </a:t>
            </a:r>
            <a:r>
              <a:rPr lang="en-US" sz="2800" dirty="0" smtClean="0"/>
              <a:t>NCD drugs </a:t>
            </a:r>
            <a:r>
              <a:rPr lang="en-US" sz="2800" dirty="0" smtClean="0"/>
              <a:t>inadequately available. Central procurement agency formed but still procurement done by HNM, DHS, DFW </a:t>
            </a:r>
            <a:endParaRPr lang="en-US" sz="2800" dirty="0" smtClean="0"/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Nagaland: </a:t>
            </a:r>
            <a:r>
              <a:rPr lang="en-US" sz="2800" dirty="0" smtClean="0"/>
              <a:t>Shortage of medicines. DVDMS not implemented. </a:t>
            </a:r>
            <a:r>
              <a:rPr lang="en-IN" sz="2800" dirty="0" smtClean="0"/>
              <a:t>Proper structure of manual indenting lacking</a:t>
            </a:r>
            <a:endParaRPr lang="en-US" sz="2800" dirty="0" smtClean="0"/>
          </a:p>
          <a:p>
            <a:pPr algn="just">
              <a:spcBef>
                <a:spcPts val="600"/>
              </a:spcBef>
            </a:pPr>
            <a:r>
              <a:rPr lang="en-US" sz="2800" b="1" dirty="0" smtClean="0"/>
              <a:t>WB:</a:t>
            </a:r>
            <a:r>
              <a:rPr lang="en-US" sz="2800" dirty="0" smtClean="0"/>
              <a:t> Shortage of medicines. DVDMS not implemented. NCD drugs </a:t>
            </a:r>
            <a:r>
              <a:rPr lang="en-IN" sz="2800" dirty="0" smtClean="0"/>
              <a:t>available. No stock-outs. 35-46 EDL available out of 91. </a:t>
            </a:r>
          </a:p>
          <a:p>
            <a:pPr algn="just">
              <a:spcBef>
                <a:spcPts val="600"/>
              </a:spcBef>
            </a:pP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71414"/>
            <a:ext cx="9526905" cy="857256"/>
          </a:xfrm>
        </p:spPr>
        <p:txBody>
          <a:bodyPr/>
          <a:lstStyle/>
          <a:p>
            <a:r>
              <a:rPr lang="en-US" b="1" dirty="0" smtClean="0"/>
              <a:t>Essential Diagnostics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362" y="785794"/>
            <a:ext cx="10089328" cy="5857892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/>
              <a:t>Manipur: </a:t>
            </a:r>
            <a:r>
              <a:rPr lang="en-US" sz="2800" dirty="0" smtClean="0"/>
              <a:t>VIA training done for CHOs. 5-7 tests available. </a:t>
            </a:r>
          </a:p>
          <a:p>
            <a:pPr algn="just"/>
            <a:r>
              <a:rPr lang="en-US" sz="2800" b="1" dirty="0" smtClean="0"/>
              <a:t>Sikkim:</a:t>
            </a:r>
            <a:r>
              <a:rPr lang="en-US" sz="2800" dirty="0" smtClean="0"/>
              <a:t> 7 tests </a:t>
            </a:r>
            <a:r>
              <a:rPr lang="en-US" sz="2800" dirty="0" smtClean="0"/>
              <a:t>available, </a:t>
            </a:r>
            <a:r>
              <a:rPr lang="en-US" sz="2800" dirty="0" smtClean="0"/>
              <a:t>VIA testing conducted.  </a:t>
            </a:r>
          </a:p>
          <a:p>
            <a:pPr algn="just"/>
            <a:r>
              <a:rPr lang="en-US" sz="2800" b="1" dirty="0" smtClean="0"/>
              <a:t>Meghalaya:</a:t>
            </a:r>
            <a:r>
              <a:rPr lang="en-US" sz="2800" dirty="0" smtClean="0"/>
              <a:t> 5-6 tests excluding VIA. </a:t>
            </a:r>
          </a:p>
          <a:p>
            <a:pPr algn="just"/>
            <a:r>
              <a:rPr lang="en-US" sz="2800" b="1" dirty="0" smtClean="0"/>
              <a:t>Assam:</a:t>
            </a:r>
            <a:r>
              <a:rPr lang="en-US" sz="2800" dirty="0" smtClean="0"/>
              <a:t> Except VIA, all tests done. *True </a:t>
            </a:r>
            <a:r>
              <a:rPr lang="en-US" sz="2800" dirty="0" err="1" smtClean="0"/>
              <a:t>Hb</a:t>
            </a:r>
            <a:r>
              <a:rPr lang="en-US" sz="2800" dirty="0" smtClean="0"/>
              <a:t> being piloted in 120 SCs in the State. </a:t>
            </a:r>
          </a:p>
          <a:p>
            <a:pPr algn="just"/>
            <a:r>
              <a:rPr lang="en-US" sz="2800" b="1" dirty="0" smtClean="0"/>
              <a:t>AP: </a:t>
            </a:r>
            <a:r>
              <a:rPr lang="en-US" sz="2800" dirty="0" smtClean="0"/>
              <a:t>Only 3 tests (RBS, PTK &amp; RDT- malaria) available. Training needed for CHOs before starting with Hemoglobin estimations at SCs. </a:t>
            </a:r>
          </a:p>
          <a:p>
            <a:pPr algn="just"/>
            <a:r>
              <a:rPr lang="en-US" sz="2800" b="1" dirty="0" smtClean="0"/>
              <a:t>Tripura</a:t>
            </a:r>
            <a:r>
              <a:rPr lang="en-US" sz="2800" b="1" dirty="0" smtClean="0"/>
              <a:t>:</a:t>
            </a:r>
            <a:r>
              <a:rPr lang="en-US" sz="2800" b="1" dirty="0" smtClean="0"/>
              <a:t> </a:t>
            </a:r>
            <a:r>
              <a:rPr lang="en-US" sz="2800" dirty="0" smtClean="0"/>
              <a:t>VIA not Done. Heavy User charges for diagnostics at SDH, DH, State hospital. State has implemented Free Diagnostics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algn="just"/>
            <a:r>
              <a:rPr lang="en-US" sz="2800" b="1" dirty="0" smtClean="0"/>
              <a:t>Nagaland:</a:t>
            </a:r>
            <a:r>
              <a:rPr lang="en-US" sz="2800" dirty="0" smtClean="0"/>
              <a:t> 5 tests done. </a:t>
            </a:r>
          </a:p>
          <a:p>
            <a:pPr algn="just"/>
            <a:r>
              <a:rPr lang="en-US" sz="2800" b="1" dirty="0" smtClean="0"/>
              <a:t>WB: </a:t>
            </a:r>
            <a:r>
              <a:rPr lang="en-US" sz="2800" dirty="0" smtClean="0"/>
              <a:t>5 tests currently available. 12-15 tests being planned for SCs.  </a:t>
            </a:r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86" y="-24"/>
            <a:ext cx="9526905" cy="1000132"/>
          </a:xfrm>
        </p:spPr>
        <p:txBody>
          <a:bodyPr>
            <a:normAutofit/>
          </a:bodyPr>
          <a:lstStyle/>
          <a:p>
            <a:r>
              <a:rPr lang="en-US" b="1" dirty="0" smtClean="0"/>
              <a:t>Population based NCD screening</a:t>
            </a:r>
            <a:endParaRPr lang="en-IN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0761" y="785794"/>
            <a:ext cx="10006628" cy="5786454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NCD screening conducted in all States. CBAC forms filled and family folders available at SCs. Completeness of data in CBAC forms to be ensured across all States. </a:t>
            </a:r>
          </a:p>
          <a:p>
            <a:pPr algn="just"/>
            <a:r>
              <a:rPr lang="en-US" sz="2400" dirty="0" smtClean="0"/>
              <a:t>Community participations and involvement of SHGs, village committee members, etc have improved screening rates. </a:t>
            </a:r>
          </a:p>
          <a:p>
            <a:pPr algn="just"/>
            <a:r>
              <a:rPr lang="en-US" sz="2400" dirty="0" smtClean="0"/>
              <a:t>23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September observed as a day for intensive NCD screening in </a:t>
            </a:r>
            <a:r>
              <a:rPr lang="en-US" sz="2400" b="1" dirty="0" smtClean="0"/>
              <a:t>Arunachal</a:t>
            </a:r>
            <a:r>
              <a:rPr lang="en-US" sz="2400" dirty="0" smtClean="0"/>
              <a:t> Pradesh as part of </a:t>
            </a:r>
            <a:r>
              <a:rPr lang="en-US" sz="2400" dirty="0" err="1" smtClean="0"/>
              <a:t>Ayushman</a:t>
            </a:r>
            <a:r>
              <a:rPr lang="en-US" sz="2400" dirty="0" smtClean="0"/>
              <a:t> Bharat </a:t>
            </a:r>
            <a:r>
              <a:rPr lang="en-US" sz="2400" dirty="0" err="1" smtClean="0"/>
              <a:t>Pakhwada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400" b="1" dirty="0" smtClean="0"/>
              <a:t>Meghalaya: </a:t>
            </a:r>
            <a:r>
              <a:rPr lang="en-US" sz="2400" dirty="0" smtClean="0"/>
              <a:t>NCD screening kit provided to ANMs. NCD follow up registers &amp; referral slips ensured for diagnosed cases. </a:t>
            </a:r>
          </a:p>
          <a:p>
            <a:pPr algn="just"/>
            <a:r>
              <a:rPr lang="en-US" sz="2400" dirty="0" smtClean="0"/>
              <a:t>NCD tracking bag used in </a:t>
            </a:r>
            <a:r>
              <a:rPr lang="en-US" sz="2400" b="1" dirty="0" smtClean="0"/>
              <a:t>Assam. </a:t>
            </a:r>
          </a:p>
          <a:p>
            <a:pPr algn="just"/>
            <a:r>
              <a:rPr lang="en-US" sz="2400" dirty="0" smtClean="0"/>
              <a:t>Symptom based/ opportunistic screening done mostly in AP, Nagaland, WB (for cancers) </a:t>
            </a:r>
          </a:p>
          <a:p>
            <a:pPr algn="just"/>
            <a:r>
              <a:rPr lang="en-US" sz="2400" dirty="0" smtClean="0"/>
              <a:t>Universal NCD screening for 30+ population done in Meghalaya,  Assam, Manipur, Sikkim &amp; Tripura. </a:t>
            </a:r>
          </a:p>
          <a:p>
            <a:pPr algn="just"/>
            <a:endParaRPr lang="en-US" sz="2400" dirty="0" smtClean="0"/>
          </a:p>
          <a:p>
            <a:pPr algn="just"/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71414"/>
            <a:ext cx="9526905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AB-HWC Portal Reporting </a:t>
            </a:r>
            <a:endParaRPr lang="en-IN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9273" y="1214422"/>
            <a:ext cx="9526905" cy="5500702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Tablets </a:t>
            </a:r>
            <a:r>
              <a:rPr lang="en-US" sz="2800" dirty="0" smtClean="0"/>
              <a:t>provision is an issue </a:t>
            </a:r>
            <a:r>
              <a:rPr lang="en-US" sz="2800" dirty="0" smtClean="0"/>
              <a:t>in all NE </a:t>
            </a:r>
            <a:r>
              <a:rPr lang="en-US" sz="2800" dirty="0" smtClean="0"/>
              <a:t>states &amp; WB </a:t>
            </a:r>
          </a:p>
          <a:p>
            <a:pPr algn="just"/>
            <a:r>
              <a:rPr lang="en-US" sz="2800" dirty="0" smtClean="0"/>
              <a:t>I</a:t>
            </a:r>
            <a:r>
              <a:rPr lang="en-US" sz="2800" dirty="0" smtClean="0"/>
              <a:t>nternet connectivity </a:t>
            </a:r>
            <a:r>
              <a:rPr lang="en-US" sz="2800" dirty="0" smtClean="0"/>
              <a:t>along with Log in and password issues reported in many of the NE </a:t>
            </a:r>
            <a:r>
              <a:rPr lang="en-US" sz="2800" dirty="0" smtClean="0"/>
              <a:t>states &amp; WB, </a:t>
            </a:r>
            <a:r>
              <a:rPr lang="en-US" sz="2800" dirty="0" smtClean="0"/>
              <a:t>more so in hilly districts. </a:t>
            </a:r>
          </a:p>
          <a:p>
            <a:pPr algn="just"/>
            <a:r>
              <a:rPr lang="en-US" sz="2800" dirty="0" smtClean="0"/>
              <a:t>Arunachal Pradesh: Monthly data entered at district level through manual reports submitted by CHOs due to internet issues. Daily reporting is an issue due to internet issues. </a:t>
            </a:r>
          </a:p>
          <a:p>
            <a:pPr algn="just"/>
            <a:r>
              <a:rPr lang="en-US" sz="2800" dirty="0" smtClean="0"/>
              <a:t>Discrepancy </a:t>
            </a:r>
            <a:r>
              <a:rPr lang="en-US" sz="2800" dirty="0" smtClean="0"/>
              <a:t>(variations) in entered data in NCD application and HWC portal reported. </a:t>
            </a:r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71414"/>
            <a:ext cx="9526905" cy="857256"/>
          </a:xfrm>
        </p:spPr>
        <p:txBody>
          <a:bodyPr/>
          <a:lstStyle/>
          <a:p>
            <a:r>
              <a:rPr lang="en-US" b="1" dirty="0" smtClean="0"/>
              <a:t>Branding/ Infrastructure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761" y="1071546"/>
            <a:ext cx="10006628" cy="57150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 smtClean="0"/>
              <a:t>Adequate branding done in all NE states except Mizoram. </a:t>
            </a:r>
          </a:p>
          <a:p>
            <a:pPr algn="just">
              <a:spcBef>
                <a:spcPts val="0"/>
              </a:spcBef>
            </a:pPr>
            <a:r>
              <a:rPr lang="en-IN" sz="2800" dirty="0" smtClean="0"/>
              <a:t>Dedicated room/space for wellness activities needs to be identified at SCs in most of the NE states. </a:t>
            </a:r>
            <a:endParaRPr lang="en-US" sz="2800" dirty="0" smtClean="0"/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WB: </a:t>
            </a:r>
            <a:r>
              <a:rPr lang="en-US" sz="2800" dirty="0" smtClean="0"/>
              <a:t>Double storey buildings being reorganized to provide adequate OPD services. </a:t>
            </a:r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AP:</a:t>
            </a:r>
            <a:r>
              <a:rPr lang="en-US" sz="2800" dirty="0" smtClean="0"/>
              <a:t> Uniform display of IEC materials required. </a:t>
            </a:r>
            <a:r>
              <a:rPr lang="en-US" sz="2800" dirty="0"/>
              <a:t>B</a:t>
            </a:r>
            <a:r>
              <a:rPr lang="en-US" sz="2800" dirty="0" smtClean="0"/>
              <a:t>uildings donated by agriculture department wanting to return them. </a:t>
            </a:r>
          </a:p>
          <a:p>
            <a:pPr algn="just">
              <a:spcBef>
                <a:spcPts val="0"/>
              </a:spcBef>
            </a:pPr>
            <a:r>
              <a:rPr lang="en-US" sz="2800" dirty="0" smtClean="0"/>
              <a:t>Inadequate funds reported by Sikkim, AP, </a:t>
            </a:r>
            <a:r>
              <a:rPr lang="en-US" sz="2800" dirty="0" smtClean="0"/>
              <a:t>Meghalaya</a:t>
            </a:r>
            <a:r>
              <a:rPr lang="en-US" sz="2800" dirty="0" smtClean="0"/>
              <a:t>, Tripura for infrastructure </a:t>
            </a:r>
            <a:r>
              <a:rPr lang="en-US" sz="2800" dirty="0" err="1" smtClean="0"/>
              <a:t>upgradation</a:t>
            </a:r>
            <a:r>
              <a:rPr lang="en-US" sz="2800" dirty="0" smtClean="0"/>
              <a:t> of HWCs under NHM, particularly in hilly districts &amp; those districts with old buildings.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142852"/>
            <a:ext cx="9526905" cy="1143000"/>
          </a:xfrm>
        </p:spPr>
        <p:txBody>
          <a:bodyPr/>
          <a:lstStyle/>
          <a:p>
            <a:r>
              <a:rPr lang="en-US" b="1" dirty="0" smtClean="0"/>
              <a:t>Wellness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73" y="1285860"/>
            <a:ext cx="9642717" cy="535785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Yoga not initiated in AP, Sikkim, WB. </a:t>
            </a:r>
          </a:p>
          <a:p>
            <a:pPr algn="just"/>
            <a:r>
              <a:rPr lang="en-US" sz="2800" b="1" dirty="0" smtClean="0"/>
              <a:t>Meghalaya:</a:t>
            </a:r>
            <a:r>
              <a:rPr lang="en-US" sz="2800" dirty="0" smtClean="0"/>
              <a:t> </a:t>
            </a:r>
            <a:r>
              <a:rPr lang="en-IN" sz="2800" dirty="0" smtClean="0"/>
              <a:t>Basic Yoga Skill training in Certificate Course in Community Health included for CHOs. </a:t>
            </a:r>
            <a:r>
              <a:rPr lang="en-US" sz="2800" dirty="0" err="1" smtClean="0"/>
              <a:t>Zumba</a:t>
            </a:r>
            <a:r>
              <a:rPr lang="en-US" sz="2800" dirty="0" smtClean="0"/>
              <a:t>, sports activities more popular. </a:t>
            </a:r>
          </a:p>
          <a:p>
            <a:pPr algn="just"/>
            <a:r>
              <a:rPr lang="en-US" sz="2800" b="1" dirty="0" smtClean="0"/>
              <a:t>Tripura</a:t>
            </a:r>
            <a:r>
              <a:rPr lang="en-US" sz="2800" dirty="0" smtClean="0"/>
              <a:t>: Art of living course initiated free of cost for CHOs</a:t>
            </a:r>
            <a:r>
              <a:rPr lang="en-US" sz="2800" dirty="0" smtClean="0"/>
              <a:t>. 450 ASHAs trained for 2 days in Yoga  </a:t>
            </a:r>
            <a:endParaRPr lang="en-US" sz="2800" dirty="0" smtClean="0"/>
          </a:p>
          <a:p>
            <a:pPr algn="just"/>
            <a:r>
              <a:rPr lang="en-US" sz="2800" b="1" dirty="0" smtClean="0"/>
              <a:t>Mizoram:</a:t>
            </a:r>
            <a:r>
              <a:rPr lang="en-US" sz="2800" dirty="0" smtClean="0"/>
              <a:t> Tobacco cessation awareness drives. Yoga/ physical exercises initiated. </a:t>
            </a:r>
          </a:p>
          <a:p>
            <a:pPr algn="just"/>
            <a:r>
              <a:rPr lang="en-US" sz="2800" b="1" dirty="0" smtClean="0"/>
              <a:t>Nagaland:</a:t>
            </a:r>
            <a:r>
              <a:rPr lang="en-US" sz="2800" dirty="0" smtClean="0"/>
              <a:t> sports like volley ball, jogging initiated, </a:t>
            </a:r>
          </a:p>
          <a:p>
            <a:pPr algn="just"/>
            <a:r>
              <a:rPr lang="en-US" sz="2800" b="1" dirty="0" smtClean="0"/>
              <a:t>Sikkim:</a:t>
            </a:r>
            <a:r>
              <a:rPr lang="en-US" sz="2800" dirty="0" smtClean="0"/>
              <a:t> </a:t>
            </a:r>
            <a:r>
              <a:rPr lang="en-IN" sz="2800" dirty="0" smtClean="0"/>
              <a:t>SHC has made peer groups for peer /patients’ group </a:t>
            </a:r>
            <a:r>
              <a:rPr lang="en-IN" sz="2800" dirty="0" smtClean="0"/>
              <a:t>counselling.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Ensuring RCH activities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/>
              <a:t>Nagaland: </a:t>
            </a:r>
            <a:r>
              <a:rPr lang="en-US" sz="2800" dirty="0" smtClean="0"/>
              <a:t>IUCD insertions and institutional deliveries started by CHOs at SC-HWCs. </a:t>
            </a:r>
          </a:p>
          <a:p>
            <a:pPr algn="just"/>
            <a:r>
              <a:rPr lang="en-US" sz="2800" b="1" dirty="0" smtClean="0"/>
              <a:t>Sikkim &amp; Assam</a:t>
            </a:r>
            <a:r>
              <a:rPr lang="en-US" sz="2800" dirty="0" smtClean="0"/>
              <a:t>: SC-HWCs as Delivery points.</a:t>
            </a:r>
          </a:p>
          <a:p>
            <a:pPr algn="just"/>
            <a:r>
              <a:rPr lang="en-US" sz="2800" b="1" dirty="0" smtClean="0"/>
              <a:t>Arunachal Pradesh</a:t>
            </a:r>
            <a:r>
              <a:rPr lang="en-US" sz="2800" dirty="0" smtClean="0"/>
              <a:t>: Rs 1000 incentive given to parents on completely full immunization of their children by 1 year of age.</a:t>
            </a:r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Expanded range of services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/>
              <a:t>Manipur, Tripura: </a:t>
            </a:r>
            <a:r>
              <a:rPr lang="en-US" sz="2800" dirty="0" smtClean="0"/>
              <a:t>Home based Palliative care started at SC-HWCs. </a:t>
            </a:r>
          </a:p>
          <a:p>
            <a:pPr algn="just"/>
            <a:r>
              <a:rPr lang="en-US" sz="2800" b="1" dirty="0" smtClean="0"/>
              <a:t>Nagaland: </a:t>
            </a:r>
            <a:r>
              <a:rPr lang="en-US" sz="2800" dirty="0" smtClean="0"/>
              <a:t>E</a:t>
            </a:r>
            <a:r>
              <a:rPr lang="en-IN" sz="2800" dirty="0" err="1" smtClean="0"/>
              <a:t>lderly</a:t>
            </a:r>
            <a:r>
              <a:rPr lang="en-IN" sz="2800" dirty="0" smtClean="0"/>
              <a:t> care during home visits. </a:t>
            </a:r>
          </a:p>
          <a:p>
            <a:pPr algn="just"/>
            <a:r>
              <a:rPr lang="en-IN" sz="2800" b="1" dirty="0" smtClean="0"/>
              <a:t>Meghalaya:</a:t>
            </a:r>
            <a:r>
              <a:rPr lang="en-IN" sz="2800" dirty="0" smtClean="0"/>
              <a:t> Distribution of Walker and Walking Sticks at SC-HWCs to the elderly patients on World Elderly Day.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73" y="-24"/>
            <a:ext cx="9526905" cy="857256"/>
          </a:xfrm>
        </p:spPr>
        <p:txBody>
          <a:bodyPr>
            <a:noAutofit/>
          </a:bodyPr>
          <a:lstStyle/>
          <a:p>
            <a:r>
              <a:rPr lang="en-US" b="1" dirty="0" smtClean="0"/>
              <a:t>Best Practices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99" y="1071546"/>
            <a:ext cx="10337389" cy="578645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IN" sz="2800" b="1" dirty="0" smtClean="0"/>
              <a:t>Manipur &amp; Tripura: </a:t>
            </a:r>
            <a:r>
              <a:rPr lang="en-IN" sz="2800" dirty="0" smtClean="0"/>
              <a:t>Home based Palliative Care Services provided by CHOs. </a:t>
            </a:r>
          </a:p>
          <a:p>
            <a:pPr algn="just">
              <a:spcBef>
                <a:spcPts val="0"/>
              </a:spcBef>
            </a:pPr>
            <a:r>
              <a:rPr lang="en-IN" sz="2800" b="1" dirty="0" smtClean="0"/>
              <a:t>Nagaland: </a:t>
            </a:r>
            <a:r>
              <a:rPr lang="en-IN" sz="2800" dirty="0" smtClean="0"/>
              <a:t>Good linkages with School Health Program. Active community participation to develop HWCs. CHO weekly schedule prepared. </a:t>
            </a:r>
          </a:p>
          <a:p>
            <a:pPr algn="just">
              <a:spcBef>
                <a:spcPts val="0"/>
              </a:spcBef>
            </a:pPr>
            <a:r>
              <a:rPr lang="en-IN" sz="2800" b="1" dirty="0" smtClean="0"/>
              <a:t>West Bengal: </a:t>
            </a:r>
            <a:r>
              <a:rPr lang="en-IN" sz="2800" dirty="0" smtClean="0"/>
              <a:t>‘Mothers Picnic’ celebration at the Rural Hospital. Review meetings every Saturday at SC-HWCs. </a:t>
            </a:r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Sikkim: </a:t>
            </a:r>
            <a:r>
              <a:rPr lang="en-US" sz="2800" dirty="0" smtClean="0"/>
              <a:t>Proud Mother Scheme (to address low TFR). Herbal gardens. NCD screening &amp; follow up registers maintained. </a:t>
            </a:r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Meghalaya: </a:t>
            </a:r>
            <a:r>
              <a:rPr lang="en-US" sz="2800" dirty="0" err="1" smtClean="0"/>
              <a:t>Zumba</a:t>
            </a:r>
            <a:r>
              <a:rPr lang="en-US" sz="2800" dirty="0" smtClean="0"/>
              <a:t> &amp; NCD </a:t>
            </a:r>
            <a:r>
              <a:rPr lang="en-US" sz="2800" dirty="0" smtClean="0"/>
              <a:t>referral slips and follow ups </a:t>
            </a:r>
            <a:r>
              <a:rPr lang="en-US" sz="2800" dirty="0" smtClean="0"/>
              <a:t>conducted</a:t>
            </a:r>
            <a:endParaRPr lang="en-US" sz="2800" b="1" dirty="0" smtClean="0"/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Nagaland: </a:t>
            </a:r>
            <a:r>
              <a:rPr lang="en-US" sz="2800" dirty="0" smtClean="0"/>
              <a:t>Sports </a:t>
            </a:r>
            <a:r>
              <a:rPr lang="en-US" sz="2800" dirty="0" smtClean="0"/>
              <a:t>as wellness activities. </a:t>
            </a:r>
          </a:p>
          <a:p>
            <a:pPr algn="just">
              <a:spcBef>
                <a:spcPts val="0"/>
              </a:spcBef>
            </a:pPr>
            <a:r>
              <a:rPr lang="en-US" sz="2800" b="1" dirty="0" smtClean="0"/>
              <a:t>Assam: </a:t>
            </a:r>
            <a:r>
              <a:rPr lang="en-US" sz="2800" dirty="0" smtClean="0"/>
              <a:t>NCD Tracking Bag. </a:t>
            </a:r>
          </a:p>
          <a:p>
            <a:pPr algn="just">
              <a:spcBef>
                <a:spcPts val="0"/>
              </a:spcBef>
            </a:pPr>
            <a:endParaRPr lang="en-IN" sz="2800" dirty="0" smtClean="0"/>
          </a:p>
          <a:p>
            <a:pPr algn="just">
              <a:spcBef>
                <a:spcPts val="0"/>
              </a:spcBef>
            </a:pPr>
            <a:endParaRPr lang="en-I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460" y="2500306"/>
            <a:ext cx="9526905" cy="1143000"/>
          </a:xfrm>
        </p:spPr>
        <p:txBody>
          <a:bodyPr/>
          <a:lstStyle/>
          <a:p>
            <a:r>
              <a:rPr lang="en-US" b="1" dirty="0" smtClean="0"/>
              <a:t>THANK YOU</a:t>
            </a:r>
            <a:endParaRPr lang="en-IN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1255</Words>
  <Application>Microsoft Office PowerPoint</Application>
  <PresentationFormat>Custom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AB-HWC- Sub Health Centre Field visit findings </vt:lpstr>
      <vt:lpstr>Human Resources</vt:lpstr>
      <vt:lpstr>Human Resources</vt:lpstr>
      <vt:lpstr>Essential Medicines</vt:lpstr>
      <vt:lpstr>Essential Medicines</vt:lpstr>
      <vt:lpstr>Essential Diagnostics</vt:lpstr>
      <vt:lpstr>Population based NCD screening</vt:lpstr>
      <vt:lpstr>AB-HWC Portal Reporting </vt:lpstr>
      <vt:lpstr>Branding/ Infrastructure</vt:lpstr>
      <vt:lpstr>Wellness </vt:lpstr>
      <vt:lpstr>Ensuring RCH activities</vt:lpstr>
      <vt:lpstr>Expanded range of services</vt:lpstr>
      <vt:lpstr>Best Practices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Sony</cp:lastModifiedBy>
  <cp:revision>73</cp:revision>
  <dcterms:created xsi:type="dcterms:W3CDTF">2019-10-03T04:33:21Z</dcterms:created>
  <dcterms:modified xsi:type="dcterms:W3CDTF">2019-10-04T05:36:14Z</dcterms:modified>
</cp:coreProperties>
</file>