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88" r:id="rId6"/>
    <p:sldId id="289" r:id="rId7"/>
    <p:sldId id="284" r:id="rId8"/>
    <p:sldId id="285" r:id="rId9"/>
    <p:sldId id="286" r:id="rId10"/>
    <p:sldId id="287" r:id="rId11"/>
    <p:sldId id="282" r:id="rId12"/>
    <p:sldId id="264" r:id="rId13"/>
    <p:sldId id="265" r:id="rId14"/>
    <p:sldId id="266" r:id="rId15"/>
    <p:sldId id="267" r:id="rId16"/>
    <p:sldId id="268" r:id="rId17"/>
    <p:sldId id="269" r:id="rId18"/>
    <p:sldId id="270" r:id="rId19"/>
    <p:sldId id="271" r:id="rId20"/>
    <p:sldId id="272" r:id="rId21"/>
    <p:sldId id="273" r:id="rId22"/>
    <p:sldId id="274" r:id="rId23"/>
    <p:sldId id="283" r:id="rId24"/>
    <p:sldId id="276" r:id="rId25"/>
    <p:sldId id="277" r:id="rId26"/>
    <p:sldId id="278" r:id="rId27"/>
    <p:sldId id="279" r:id="rId28"/>
    <p:sldId id="280" r:id="rId29"/>
  </p:sldIdLst>
  <p:sldSz cx="9144000" cy="6858000" type="screen4x3"/>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144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barChart>
        <c:barDir val="bar"/>
        <c:grouping val="clustered"/>
        <c:varyColors val="0"/>
        <c:ser>
          <c:idx val="0"/>
          <c:order val="0"/>
          <c:tx>
            <c:strRef>
              <c:f>label 0</c:f>
              <c:strCache>
                <c:ptCount val="1"/>
                <c:pt idx="0">
                  <c:v>Total</c:v>
                </c:pt>
              </c:strCache>
            </c:strRef>
          </c:tx>
          <c:spPr>
            <a:solidFill>
              <a:srgbClr val="6076B4"/>
            </a:solidFill>
            <a:ln>
              <a:noFill/>
            </a:ln>
          </c:spPr>
          <c:invertIfNegative val="0"/>
          <c:dLbls>
            <c:spPr>
              <a:noFill/>
              <a:ln>
                <a:noFill/>
              </a:ln>
              <a:effectLst/>
            </c:spPr>
            <c:txPr>
              <a:bodyPr/>
              <a:lstStyle/>
              <a:p>
                <a:pPr>
                  <a:defRPr sz="1000" b="0" strike="noStrike" spc="-1">
                    <a:solidFill>
                      <a:srgbClr val="000000"/>
                    </a:solidFill>
                    <a:latin typeface="Calibri"/>
                    <a:ea typeface="DejaVu Sans"/>
                  </a:defRPr>
                </a:pPr>
                <a:endParaRPr lang="en-US"/>
              </a:p>
            </c:tx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21"/>
                <c:pt idx="0">
                  <c:v>Mizoram</c:v>
                </c:pt>
                <c:pt idx="1">
                  <c:v>Meghalaya</c:v>
                </c:pt>
                <c:pt idx="2">
                  <c:v>Telangana</c:v>
                </c:pt>
                <c:pt idx="3">
                  <c:v>Tripura</c:v>
                </c:pt>
                <c:pt idx="4">
                  <c:v>Pudducherry</c:v>
                </c:pt>
                <c:pt idx="5">
                  <c:v>Manipur</c:v>
                </c:pt>
                <c:pt idx="6">
                  <c:v>Tamil Nadu</c:v>
                </c:pt>
                <c:pt idx="7">
                  <c:v>West Bengal</c:v>
                </c:pt>
                <c:pt idx="8">
                  <c:v>Andhra Pradesh</c:v>
                </c:pt>
                <c:pt idx="9">
                  <c:v>Karnataka</c:v>
                </c:pt>
                <c:pt idx="10">
                  <c:v>Arunachal Pradesh</c:v>
                </c:pt>
                <c:pt idx="11">
                  <c:v>Haryana</c:v>
                </c:pt>
                <c:pt idx="12">
                  <c:v>Maharasthra</c:v>
                </c:pt>
                <c:pt idx="13">
                  <c:v>Goa</c:v>
                </c:pt>
                <c:pt idx="14">
                  <c:v>Andaman &amp; Nicobar</c:v>
                </c:pt>
                <c:pt idx="15">
                  <c:v>Chandigarh</c:v>
                </c:pt>
                <c:pt idx="16">
                  <c:v>Himachal Pradesh</c:v>
                </c:pt>
                <c:pt idx="17">
                  <c:v>Kerala</c:v>
                </c:pt>
                <c:pt idx="18">
                  <c:v>Punjab</c:v>
                </c:pt>
                <c:pt idx="19">
                  <c:v>Nagaland</c:v>
                </c:pt>
                <c:pt idx="20">
                  <c:v>Sikkim</c:v>
                </c:pt>
              </c:strCache>
            </c:strRef>
          </c:cat>
          <c:val>
            <c:numRef>
              <c:f>0</c:f>
              <c:numCache>
                <c:formatCode>General</c:formatCode>
                <c:ptCount val="21"/>
                <c:pt idx="0">
                  <c:v>19.8</c:v>
                </c:pt>
                <c:pt idx="1">
                  <c:v>19.899999999999999</c:v>
                </c:pt>
                <c:pt idx="2">
                  <c:v>20</c:v>
                </c:pt>
                <c:pt idx="3">
                  <c:v>20.7</c:v>
                </c:pt>
                <c:pt idx="4">
                  <c:v>21.4</c:v>
                </c:pt>
                <c:pt idx="5">
                  <c:v>21.8</c:v>
                </c:pt>
                <c:pt idx="6">
                  <c:v>22.3</c:v>
                </c:pt>
                <c:pt idx="7">
                  <c:v>22.7</c:v>
                </c:pt>
                <c:pt idx="8">
                  <c:v>23.4</c:v>
                </c:pt>
                <c:pt idx="9">
                  <c:v>23.5</c:v>
                </c:pt>
                <c:pt idx="10">
                  <c:v>23.8</c:v>
                </c:pt>
                <c:pt idx="11">
                  <c:v>24.5</c:v>
                </c:pt>
                <c:pt idx="12">
                  <c:v>24.8</c:v>
                </c:pt>
                <c:pt idx="13">
                  <c:v>26.4</c:v>
                </c:pt>
                <c:pt idx="14">
                  <c:v>30.8</c:v>
                </c:pt>
                <c:pt idx="15">
                  <c:v>31.4</c:v>
                </c:pt>
                <c:pt idx="16">
                  <c:v>33.799999999999997</c:v>
                </c:pt>
                <c:pt idx="17">
                  <c:v>34.5</c:v>
                </c:pt>
                <c:pt idx="18">
                  <c:v>34.799999999999997</c:v>
                </c:pt>
                <c:pt idx="19">
                  <c:v>36.299999999999997</c:v>
                </c:pt>
                <c:pt idx="20">
                  <c:v>36.6</c:v>
                </c:pt>
              </c:numCache>
            </c:numRef>
          </c:val>
          <c:extLst>
            <c:ext xmlns:c16="http://schemas.microsoft.com/office/drawing/2014/chart" uri="{C3380CC4-5D6E-409C-BE32-E72D297353CC}">
              <c16:uniqueId val="{00000000-818C-464A-A265-A4472D290061}"/>
            </c:ext>
          </c:extLst>
        </c:ser>
        <c:dLbls>
          <c:showLegendKey val="0"/>
          <c:showVal val="0"/>
          <c:showCatName val="0"/>
          <c:showSerName val="0"/>
          <c:showPercent val="0"/>
          <c:showBubbleSize val="0"/>
        </c:dLbls>
        <c:gapWidth val="182"/>
        <c:axId val="91422366"/>
        <c:axId val="85333456"/>
      </c:barChart>
      <c:catAx>
        <c:axId val="91422366"/>
        <c:scaling>
          <c:orientation val="minMax"/>
        </c:scaling>
        <c:delete val="0"/>
        <c:axPos val="l"/>
        <c:numFmt formatCode="General" sourceLinked="1"/>
        <c:majorTickMark val="none"/>
        <c:minorTickMark val="none"/>
        <c:tickLblPos val="nextTo"/>
        <c:spPr>
          <a:ln w="9360">
            <a:solidFill>
              <a:srgbClr val="D9D9D9"/>
            </a:solidFill>
            <a:round/>
          </a:ln>
        </c:spPr>
        <c:txPr>
          <a:bodyPr/>
          <a:lstStyle/>
          <a:p>
            <a:pPr>
              <a:defRPr sz="1200" b="1" strike="noStrike" spc="-1">
                <a:solidFill>
                  <a:srgbClr val="595959"/>
                </a:solidFill>
                <a:latin typeface="Calibri"/>
                <a:ea typeface="DejaVu Sans"/>
              </a:defRPr>
            </a:pPr>
            <a:endParaRPr lang="en-US"/>
          </a:p>
        </c:txPr>
        <c:crossAx val="85333456"/>
        <c:crosses val="autoZero"/>
        <c:auto val="1"/>
        <c:lblAlgn val="ctr"/>
        <c:lblOffset val="100"/>
        <c:noMultiLvlLbl val="1"/>
      </c:catAx>
      <c:valAx>
        <c:axId val="85333456"/>
        <c:scaling>
          <c:orientation val="minMax"/>
        </c:scaling>
        <c:delete val="0"/>
        <c:axPos val="b"/>
        <c:majorGridlines>
          <c:spPr>
            <a:ln w="9360">
              <a:solidFill>
                <a:srgbClr val="D9D9D9"/>
              </a:solidFill>
              <a:round/>
            </a:ln>
          </c:spPr>
        </c:majorGridlines>
        <c:title>
          <c:tx>
            <c:rich>
              <a:bodyPr rot="0"/>
              <a:lstStyle/>
              <a:p>
                <a:pPr>
                  <a:defRPr sz="1600" b="1" strike="noStrike" spc="-1">
                    <a:solidFill>
                      <a:srgbClr val="595959"/>
                    </a:solidFill>
                    <a:latin typeface="Calibri"/>
                    <a:ea typeface="DejaVu Sans"/>
                  </a:defRPr>
                </a:pPr>
                <a:r>
                  <a:rPr lang="en-US" sz="1600" b="1" strike="noStrike" spc="-1">
                    <a:solidFill>
                      <a:srgbClr val="595959"/>
                    </a:solidFill>
                    <a:latin typeface="Calibri"/>
                    <a:ea typeface="DejaVu Sans"/>
                  </a:rPr>
                  <a:t>Proportion (%)</a:t>
                </a:r>
              </a:p>
            </c:rich>
          </c:tx>
          <c:overlay val="0"/>
          <c:spPr>
            <a:noFill/>
            <a:ln>
              <a:noFill/>
            </a:ln>
          </c:spPr>
        </c:title>
        <c:numFmt formatCode="General" sourceLinked="0"/>
        <c:majorTickMark val="none"/>
        <c:minorTickMark val="none"/>
        <c:tickLblPos val="nextTo"/>
        <c:spPr>
          <a:ln w="9360">
            <a:noFill/>
          </a:ln>
        </c:spPr>
        <c:txPr>
          <a:bodyPr/>
          <a:lstStyle/>
          <a:p>
            <a:pPr>
              <a:defRPr sz="1800" b="1" strike="noStrike" spc="-1">
                <a:solidFill>
                  <a:srgbClr val="595959"/>
                </a:solidFill>
                <a:latin typeface="Calibri"/>
                <a:ea typeface="DejaVu Sans"/>
              </a:defRPr>
            </a:pPr>
            <a:endParaRPr lang="en-US"/>
          </a:p>
        </c:txPr>
        <c:crossAx val="91422366"/>
        <c:crosses val="autoZero"/>
        <c:crossBetween val="between"/>
      </c:valAx>
      <c:spPr>
        <a:noFill/>
        <a:ln>
          <a:noFill/>
        </a:ln>
      </c:spPr>
    </c:plotArea>
    <c:plotVisOnly val="1"/>
    <c:dispBlanksAs val="gap"/>
    <c:showDLblsOverMax val="1"/>
  </c:chart>
  <c:spPr>
    <a:noFill/>
    <a:ln>
      <a:noFill/>
    </a:ln>
  </c:spPr>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IN" sz="3200" b="0" strike="noStrike" spc="-1">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85800" y="2130480"/>
            <a:ext cx="7771680" cy="68115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IN" sz="3200" b="0" strike="noStrike" spc="-1">
              <a:latin typeface="Arial"/>
            </a:endParaRPr>
          </a:p>
        </p:txBody>
      </p:sp>
      <p:sp>
        <p:nvSpPr>
          <p:cNvPr id="1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IN" sz="3200" b="0" strike="noStrike" spc="-1">
              <a:latin typeface="Arial"/>
            </a:endParaRPr>
          </a:p>
        </p:txBody>
      </p:sp>
      <p:sp>
        <p:nvSpPr>
          <p:cNvPr id="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IN" sz="3200" b="0" strike="noStrike" spc="-1">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IN" sz="3200" b="0" strike="noStrike" spc="-1">
              <a:latin typeface="Arial"/>
            </a:endParaRPr>
          </a:p>
        </p:txBody>
      </p:sp>
      <p:sp>
        <p:nvSpPr>
          <p:cNvPr id="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IN" sz="3200" b="0" strike="noStrike" spc="-1">
              <a:latin typeface="Arial"/>
            </a:endParaRPr>
          </a:p>
        </p:txBody>
      </p:sp>
      <p:sp>
        <p:nvSpPr>
          <p:cNvPr id="3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3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IN" sz="3200" b="0" strike="noStrike" spc="-1">
              <a:latin typeface="Arial"/>
            </a:endParaRPr>
          </a:p>
        </p:txBody>
      </p:sp>
      <p:sp>
        <p:nvSpPr>
          <p:cNvPr id="3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IN" sz="3200" b="0" strike="noStrike" spc="-1">
              <a:latin typeface="Arial"/>
            </a:endParaRPr>
          </a:p>
        </p:txBody>
      </p:sp>
      <p:sp>
        <p:nvSpPr>
          <p:cNvPr id="3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IN" sz="3200" b="0" strike="noStrike" spc="-1">
              <a:latin typeface="Arial"/>
            </a:endParaRPr>
          </a:p>
        </p:txBody>
      </p:sp>
      <p:sp>
        <p:nvSpPr>
          <p:cNvPr id="3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n-IN" sz="3200" b="0" strike="noStrike" spc="-1">
              <a:latin typeface="Arial"/>
            </a:endParaRPr>
          </a:p>
        </p:txBody>
      </p:sp>
      <p:sp>
        <p:nvSpPr>
          <p:cNvPr id="3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IN" sz="3200" b="0" strike="noStrike" spc="-1">
              <a:latin typeface="Arial"/>
            </a:endParaRPr>
          </a:p>
        </p:txBody>
      </p:sp>
      <p:sp>
        <p:nvSpPr>
          <p:cNvPr id="3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41"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43"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4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IN" sz="3200" b="0" strike="noStrike" spc="-1">
              <a:latin typeface="Arial"/>
            </a:endParaRPr>
          </a:p>
        </p:txBody>
      </p:sp>
      <p:sp>
        <p:nvSpPr>
          <p:cNvPr id="4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85800" y="2130480"/>
            <a:ext cx="7771680" cy="68115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5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IN" sz="3200" b="0" strike="noStrike" spc="-1">
              <a:latin typeface="Arial"/>
            </a:endParaRPr>
          </a:p>
        </p:txBody>
      </p:sp>
      <p:sp>
        <p:nvSpPr>
          <p:cNvPr id="5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IN" sz="3200" b="0" strike="noStrike" spc="-1">
              <a:latin typeface="Arial"/>
            </a:endParaRPr>
          </a:p>
        </p:txBody>
      </p:sp>
      <p:sp>
        <p:nvSpPr>
          <p:cNvPr id="5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5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IN" sz="3200" b="0" strike="noStrike" spc="-1">
              <a:latin typeface="Arial"/>
            </a:endParaRPr>
          </a:p>
        </p:txBody>
      </p:sp>
      <p:sp>
        <p:nvSpPr>
          <p:cNvPr id="5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IN" sz="3200" b="0" strike="noStrike" spc="-1">
              <a:latin typeface="Arial"/>
            </a:endParaRPr>
          </a:p>
        </p:txBody>
      </p:sp>
      <p:sp>
        <p:nvSpPr>
          <p:cNvPr id="56"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5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IN" sz="3200" b="0" strike="noStrike" spc="-1">
              <a:latin typeface="Arial"/>
            </a:endParaRPr>
          </a:p>
        </p:txBody>
      </p:sp>
      <p:sp>
        <p:nvSpPr>
          <p:cNvPr id="5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IN" sz="3200" b="0" strike="noStrike" spc="-1">
              <a:latin typeface="Arial"/>
            </a:endParaRPr>
          </a:p>
        </p:txBody>
      </p:sp>
      <p:sp>
        <p:nvSpPr>
          <p:cNvPr id="60"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62"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IN" sz="3200" b="0" strike="noStrike" spc="-1">
              <a:latin typeface="Arial"/>
            </a:endParaRPr>
          </a:p>
        </p:txBody>
      </p:sp>
      <p:sp>
        <p:nvSpPr>
          <p:cNvPr id="63"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6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IN" sz="3200" b="0" strike="noStrike" spc="-1">
              <a:latin typeface="Arial"/>
            </a:endParaRPr>
          </a:p>
        </p:txBody>
      </p:sp>
      <p:sp>
        <p:nvSpPr>
          <p:cNvPr id="6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IN" sz="3200" b="0" strike="noStrike" spc="-1">
              <a:latin typeface="Arial"/>
            </a:endParaRPr>
          </a:p>
        </p:txBody>
      </p:sp>
      <p:sp>
        <p:nvSpPr>
          <p:cNvPr id="6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IN" sz="3200" b="0" strike="noStrike" spc="-1">
              <a:latin typeface="Arial"/>
            </a:endParaRPr>
          </a:p>
        </p:txBody>
      </p:sp>
      <p:sp>
        <p:nvSpPr>
          <p:cNvPr id="68"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85800" y="2130480"/>
            <a:ext cx="7771680" cy="1469160"/>
          </a:xfrm>
          <a:prstGeom prst="rect">
            <a:avLst/>
          </a:prstGeom>
        </p:spPr>
        <p:txBody>
          <a:bodyPr lIns="0" tIns="0" rIns="0" bIns="0" anchor="ctr"/>
          <a:lstStyle/>
          <a:p>
            <a:pPr algn="ctr"/>
            <a:endParaRPr lang="en-IN" sz="4400" b="0" strike="noStrike" spc="-1">
              <a:latin typeface="Arial"/>
            </a:endParaRPr>
          </a:p>
        </p:txBody>
      </p:sp>
      <p:sp>
        <p:nvSpPr>
          <p:cNvPr id="70"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IN" sz="3200" b="0" strike="noStrike" spc="-1">
              <a:latin typeface="Arial"/>
            </a:endParaRPr>
          </a:p>
        </p:txBody>
      </p:sp>
      <p:sp>
        <p:nvSpPr>
          <p:cNvPr id="71"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IN" sz="3200" b="0" strike="noStrike" spc="-1">
              <a:latin typeface="Arial"/>
            </a:endParaRPr>
          </a:p>
        </p:txBody>
      </p:sp>
      <p:sp>
        <p:nvSpPr>
          <p:cNvPr id="72"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IN" sz="3200" b="0" strike="noStrike" spc="-1">
              <a:latin typeface="Arial"/>
            </a:endParaRPr>
          </a:p>
        </p:txBody>
      </p:sp>
      <p:sp>
        <p:nvSpPr>
          <p:cNvPr id="73"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n-IN" sz="3200" b="0" strike="noStrike" spc="-1">
              <a:latin typeface="Arial"/>
            </a:endParaRPr>
          </a:p>
        </p:txBody>
      </p:sp>
      <p:sp>
        <p:nvSpPr>
          <p:cNvPr id="74"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IN" sz="3200" b="0" strike="noStrike" spc="-1">
              <a:latin typeface="Arial"/>
            </a:endParaRPr>
          </a:p>
        </p:txBody>
      </p:sp>
      <p:sp>
        <p:nvSpPr>
          <p:cNvPr id="75"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E6D3"/>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85800" y="2130480"/>
            <a:ext cx="7771680" cy="1469160"/>
          </a:xfrm>
          <a:prstGeom prst="rect">
            <a:avLst/>
          </a:prstGeom>
        </p:spPr>
        <p:txBody>
          <a:bodyPr lIns="0" tIns="0" rIns="0" bIns="0" anchor="ctr"/>
          <a:lstStyle/>
          <a:p>
            <a:r>
              <a:rPr lang="en-IN" sz="1800" b="0" strike="noStrike" spc="-1">
                <a:latin typeface="Arial"/>
              </a:rPr>
              <a:t>Click to edit the title text format</a:t>
            </a:r>
          </a:p>
        </p:txBody>
      </p:sp>
      <p:sp>
        <p:nvSpPr>
          <p:cNvPr id="3"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AE6D3"/>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39"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CustomShape 1"/>
          <p:cNvSpPr/>
          <p:nvPr/>
        </p:nvSpPr>
        <p:spPr>
          <a:xfrm>
            <a:off x="0" y="159840"/>
            <a:ext cx="9143280" cy="820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n-IN" sz="4000" b="1" strike="noStrike" spc="-1" dirty="0">
                <a:solidFill>
                  <a:srgbClr val="C00000"/>
                </a:solidFill>
                <a:latin typeface="Gill Sans Ultra Bold Condensed"/>
              </a:rPr>
              <a:t>AYUSHMAN BHARAT </a:t>
            </a:r>
            <a:endParaRPr lang="en-IN" sz="4000" b="0" strike="noStrike" spc="-1" dirty="0">
              <a:latin typeface="Arial"/>
            </a:endParaRPr>
          </a:p>
        </p:txBody>
      </p:sp>
      <p:sp>
        <p:nvSpPr>
          <p:cNvPr id="157" name="CustomShape 2"/>
          <p:cNvSpPr/>
          <p:nvPr/>
        </p:nvSpPr>
        <p:spPr>
          <a:xfrm>
            <a:off x="0" y="1268640"/>
            <a:ext cx="9143280" cy="1751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ormAutofit/>
          </a:bodyPr>
          <a:lstStyle/>
          <a:p>
            <a:pPr algn="ctr">
              <a:lnSpc>
                <a:spcPct val="100000"/>
              </a:lnSpc>
              <a:spcBef>
                <a:spcPts val="561"/>
              </a:spcBef>
            </a:pPr>
            <a:r>
              <a:rPr lang="en-IN" sz="2800" b="1" strike="noStrike" spc="-1" dirty="0">
                <a:solidFill>
                  <a:srgbClr val="4E2929"/>
                </a:solidFill>
                <a:latin typeface="Berlin Sans FB Demi"/>
              </a:rPr>
              <a:t>Operationalizing Health and Wellness Centres</a:t>
            </a:r>
            <a:endParaRPr lang="en-IN" sz="2800" b="0" strike="noStrike" spc="-1" dirty="0">
              <a:latin typeface="Arial"/>
            </a:endParaRPr>
          </a:p>
          <a:p>
            <a:pPr algn="ctr">
              <a:lnSpc>
                <a:spcPct val="100000"/>
              </a:lnSpc>
              <a:spcBef>
                <a:spcPts val="561"/>
              </a:spcBef>
            </a:pPr>
            <a:r>
              <a:rPr lang="en-IN" sz="2800" b="1" strike="noStrike" spc="-1" dirty="0">
                <a:solidFill>
                  <a:srgbClr val="4E2929"/>
                </a:solidFill>
                <a:latin typeface="Berlin Sans FB Demi"/>
              </a:rPr>
              <a:t>To Deliver                                 </a:t>
            </a:r>
            <a:endParaRPr lang="en-IN" sz="2800" b="0" strike="noStrike" spc="-1" dirty="0">
              <a:latin typeface="Arial"/>
            </a:endParaRPr>
          </a:p>
          <a:p>
            <a:pPr algn="ctr">
              <a:lnSpc>
                <a:spcPct val="100000"/>
              </a:lnSpc>
              <a:spcBef>
                <a:spcPts val="561"/>
              </a:spcBef>
            </a:pPr>
            <a:r>
              <a:rPr lang="en-IN" sz="2800" b="1" strike="noStrike" spc="-1" dirty="0">
                <a:solidFill>
                  <a:srgbClr val="4E2929"/>
                </a:solidFill>
                <a:latin typeface="Berlin Sans FB Demi"/>
              </a:rPr>
              <a:t>Comprehensive Primary Health Care </a:t>
            </a:r>
            <a:endParaRPr lang="en-IN" sz="2800" b="0" strike="noStrike" spc="-1" dirty="0">
              <a:latin typeface="Arial"/>
            </a:endParaRPr>
          </a:p>
        </p:txBody>
      </p:sp>
      <p:sp>
        <p:nvSpPr>
          <p:cNvPr id="158" name="CustomShape 3"/>
          <p:cNvSpPr/>
          <p:nvPr/>
        </p:nvSpPr>
        <p:spPr>
          <a:xfrm>
            <a:off x="5003640" y="3162240"/>
            <a:ext cx="304200" cy="304200"/>
          </a:xfrm>
          <a:prstGeom prst="rect">
            <a:avLst/>
          </a:prstGeom>
          <a:noFill/>
          <a:ln w="9360">
            <a:noFill/>
          </a:ln>
        </p:spPr>
        <p:style>
          <a:lnRef idx="0">
            <a:scrgbClr r="0" g="0" b="0"/>
          </a:lnRef>
          <a:fillRef idx="0">
            <a:scrgbClr r="0" g="0" b="0"/>
          </a:fillRef>
          <a:effectRef idx="0">
            <a:scrgbClr r="0" g="0" b="0"/>
          </a:effectRef>
          <a:fontRef idx="minor"/>
        </p:style>
      </p:sp>
      <p:pic>
        <p:nvPicPr>
          <p:cNvPr id="159" name="Picture 1"/>
          <p:cNvPicPr/>
          <p:nvPr/>
        </p:nvPicPr>
        <p:blipFill>
          <a:blip r:embed="rId2"/>
          <a:srcRect l="3847" t="14374" r="3798" b="50722"/>
          <a:stretch/>
        </p:blipFill>
        <p:spPr>
          <a:xfrm>
            <a:off x="0" y="3213000"/>
            <a:ext cx="9143280" cy="3644280"/>
          </a:xfrm>
          <a:prstGeom prst="rect">
            <a:avLst/>
          </a:prstGeom>
          <a:ln w="9360">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CustomShape 1"/>
          <p:cNvSpPr/>
          <p:nvPr/>
        </p:nvSpPr>
        <p:spPr>
          <a:xfrm>
            <a:off x="0" y="189000"/>
            <a:ext cx="9143280" cy="596160"/>
          </a:xfrm>
          <a:prstGeom prst="rect">
            <a:avLst/>
          </a:prstGeom>
          <a:solidFill>
            <a:srgbClr val="DFE4F0"/>
          </a:solidFill>
          <a:ln w="9360">
            <a:noFill/>
          </a:ln>
          <a:effectLst>
            <a:outerShdw dist="37674" dir="270000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4000" b="1" strike="noStrike" spc="-1">
                <a:solidFill>
                  <a:srgbClr val="234271"/>
                </a:solidFill>
                <a:latin typeface="Calibri"/>
              </a:rPr>
              <a:t>Health and Wellness Centers </a:t>
            </a:r>
            <a:endParaRPr lang="en-IN" sz="4000" b="0" strike="noStrike" spc="-1">
              <a:latin typeface="Arial"/>
            </a:endParaRPr>
          </a:p>
        </p:txBody>
      </p:sp>
      <p:pic>
        <p:nvPicPr>
          <p:cNvPr id="161" name="Picture 2"/>
          <p:cNvPicPr/>
          <p:nvPr/>
        </p:nvPicPr>
        <p:blipFill>
          <a:blip r:embed="rId2"/>
          <a:srcRect l="19766" b="5725"/>
          <a:stretch/>
        </p:blipFill>
        <p:spPr>
          <a:xfrm>
            <a:off x="5072040" y="3500280"/>
            <a:ext cx="3819600" cy="3060360"/>
          </a:xfrm>
          <a:prstGeom prst="rect">
            <a:avLst/>
          </a:prstGeom>
          <a:ln>
            <a:noFill/>
          </a:ln>
        </p:spPr>
      </p:pic>
      <p:grpSp>
        <p:nvGrpSpPr>
          <p:cNvPr id="162" name="Group 2"/>
          <p:cNvGrpSpPr/>
          <p:nvPr/>
        </p:nvGrpSpPr>
        <p:grpSpPr>
          <a:xfrm>
            <a:off x="1189080" y="1296000"/>
            <a:ext cx="6981120" cy="1744920"/>
            <a:chOff x="1189080" y="1296000"/>
            <a:chExt cx="6981120" cy="1744920"/>
          </a:xfrm>
        </p:grpSpPr>
        <p:sp>
          <p:nvSpPr>
            <p:cNvPr id="163" name="CustomShape 3"/>
            <p:cNvSpPr/>
            <p:nvPr/>
          </p:nvSpPr>
          <p:spPr>
            <a:xfrm>
              <a:off x="1189080" y="1296000"/>
              <a:ext cx="2908440" cy="1744920"/>
            </a:xfrm>
            <a:prstGeom prst="roundRect">
              <a:avLst>
                <a:gd name="adj" fmla="val 10000"/>
              </a:avLst>
            </a:prstGeom>
            <a:solidFill>
              <a:schemeClr val="lt1">
                <a:hueOff val="0"/>
                <a:satOff val="0"/>
                <a:lumOff val="0"/>
                <a:alphaOff val="0"/>
              </a:schemeClr>
            </a:solidFill>
            <a:ln>
              <a:solidFill>
                <a:schemeClr val="accent1">
                  <a:shade val="80000"/>
                  <a:hueOff val="0"/>
                  <a:satOff val="0"/>
                  <a:lumOff val="0"/>
                  <a:alphaOff val="0"/>
                </a:schemeClr>
              </a:solidFill>
              <a:round/>
            </a:ln>
          </p:spPr>
          <p:style>
            <a:lnRef idx="2">
              <a:scrgbClr r="0" g="0" b="0"/>
            </a:lnRef>
            <a:fillRef idx="0">
              <a:scrgbClr r="0" g="0" b="0"/>
            </a:fillRef>
            <a:effectRef idx="0">
              <a:scrgbClr r="0" g="0" b="0"/>
            </a:effectRef>
            <a:fontRef idx="minor"/>
          </p:style>
          <p:txBody>
            <a:bodyPr lIns="199800" tIns="199800" rIns="148680" bIns="199800" anchor="ctr"/>
            <a:lstStyle/>
            <a:p>
              <a:pPr algn="ctr">
                <a:lnSpc>
                  <a:spcPct val="90000"/>
                </a:lnSpc>
                <a:spcAft>
                  <a:spcPts val="1366"/>
                </a:spcAft>
              </a:pPr>
              <a:r>
                <a:rPr lang="en-IN" sz="3900" b="1" strike="noStrike" spc="-1">
                  <a:solidFill>
                    <a:srgbClr val="42568D"/>
                  </a:solidFill>
                  <a:latin typeface="Calibri"/>
                  <a:ea typeface="DejaVu Sans"/>
                </a:rPr>
                <a:t>Operational HWCs</a:t>
              </a:r>
              <a:endParaRPr lang="en-IN" sz="3900" b="0" strike="noStrike" spc="-1">
                <a:latin typeface="Arial"/>
              </a:endParaRPr>
            </a:p>
          </p:txBody>
        </p:sp>
        <p:sp>
          <p:nvSpPr>
            <p:cNvPr id="164" name="CustomShape 4"/>
            <p:cNvSpPr/>
            <p:nvPr/>
          </p:nvSpPr>
          <p:spPr>
            <a:xfrm>
              <a:off x="4389120" y="1808280"/>
              <a:ext cx="615960" cy="720720"/>
            </a:xfrm>
            <a:prstGeom prst="rightArrow">
              <a:avLst>
                <a:gd name="adj1" fmla="val 60000"/>
                <a:gd name="adj2" fmla="val 50000"/>
              </a:avLst>
            </a:prstGeom>
            <a:solidFill>
              <a:schemeClr val="accent1">
                <a:tint val="60000"/>
                <a:hueOff val="0"/>
                <a:satOff val="0"/>
                <a:lumOff val="0"/>
                <a:alphaOff val="0"/>
              </a:schemeClr>
            </a:solidFill>
            <a:ln>
              <a:noFill/>
            </a:ln>
          </p:spPr>
          <p:style>
            <a:lnRef idx="0">
              <a:scrgbClr r="0" g="0" b="0"/>
            </a:lnRef>
            <a:fillRef idx="0">
              <a:scrgbClr r="0" g="0" b="0"/>
            </a:fillRef>
            <a:effectRef idx="0">
              <a:scrgbClr r="0" g="0" b="0"/>
            </a:effectRef>
            <a:fontRef idx="minor"/>
          </p:style>
        </p:sp>
        <p:sp>
          <p:nvSpPr>
            <p:cNvPr id="165" name="CustomShape 5"/>
            <p:cNvSpPr/>
            <p:nvPr/>
          </p:nvSpPr>
          <p:spPr>
            <a:xfrm>
              <a:off x="5261760" y="1296000"/>
              <a:ext cx="2908440" cy="1744920"/>
            </a:xfrm>
            <a:prstGeom prst="roundRect">
              <a:avLst>
                <a:gd name="adj" fmla="val 10000"/>
              </a:avLst>
            </a:prstGeom>
            <a:solidFill>
              <a:schemeClr val="lt1">
                <a:hueOff val="0"/>
                <a:satOff val="0"/>
                <a:lumOff val="0"/>
                <a:alphaOff val="0"/>
              </a:schemeClr>
            </a:solidFill>
            <a:ln>
              <a:solidFill>
                <a:schemeClr val="accent1">
                  <a:shade val="80000"/>
                  <a:hueOff val="0"/>
                  <a:satOff val="0"/>
                  <a:lumOff val="0"/>
                  <a:alphaOff val="0"/>
                </a:schemeClr>
              </a:solidFill>
              <a:round/>
            </a:ln>
          </p:spPr>
          <p:style>
            <a:lnRef idx="2">
              <a:scrgbClr r="0" g="0" b="0"/>
            </a:lnRef>
            <a:fillRef idx="0">
              <a:scrgbClr r="0" g="0" b="0"/>
            </a:fillRef>
            <a:effectRef idx="0">
              <a:scrgbClr r="0" g="0" b="0"/>
            </a:effectRef>
            <a:fontRef idx="minor"/>
          </p:style>
          <p:txBody>
            <a:bodyPr lIns="199800" tIns="199800" rIns="148680" bIns="199800" anchor="ctr"/>
            <a:lstStyle/>
            <a:p>
              <a:pPr algn="ctr">
                <a:lnSpc>
                  <a:spcPct val="90000"/>
                </a:lnSpc>
                <a:spcAft>
                  <a:spcPts val="1366"/>
                </a:spcAft>
              </a:pPr>
              <a:r>
                <a:rPr lang="en-IN" sz="3900" b="1" strike="noStrike" spc="-1">
                  <a:solidFill>
                    <a:srgbClr val="42568D"/>
                  </a:solidFill>
                  <a:latin typeface="Calibri"/>
                  <a:ea typeface="DejaVu Sans"/>
                </a:rPr>
                <a:t>859</a:t>
              </a:r>
              <a:endParaRPr lang="en-IN" sz="3900" b="0" strike="noStrike" spc="-1">
                <a:latin typeface="Arial"/>
              </a:endParaRPr>
            </a:p>
          </p:txBody>
        </p:sp>
      </p:grpSp>
      <p:grpSp>
        <p:nvGrpSpPr>
          <p:cNvPr id="166" name="Group 6"/>
          <p:cNvGrpSpPr/>
          <p:nvPr/>
        </p:nvGrpSpPr>
        <p:grpSpPr>
          <a:xfrm>
            <a:off x="0" y="0"/>
            <a:ext cx="36000" cy="36000"/>
            <a:chOff x="0" y="0"/>
            <a:chExt cx="36000" cy="36000"/>
          </a:xfrm>
        </p:grpSpPr>
      </p:grpSp>
      <p:pic>
        <p:nvPicPr>
          <p:cNvPr id="167" name="Content Placeholder 2"/>
          <p:cNvPicPr/>
          <p:nvPr/>
        </p:nvPicPr>
        <p:blipFill>
          <a:blip r:embed="rId3"/>
          <a:stretch/>
        </p:blipFill>
        <p:spPr>
          <a:xfrm>
            <a:off x="714240" y="3500280"/>
            <a:ext cx="3857040" cy="2999520"/>
          </a:xfrm>
          <a:prstGeom prst="rect">
            <a:avLst/>
          </a:prstGeom>
          <a:ln w="9360">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extShape 1"/>
          <p:cNvSpPr txBox="1"/>
          <p:nvPr/>
        </p:nvSpPr>
        <p:spPr>
          <a:xfrm>
            <a:off x="91080" y="0"/>
            <a:ext cx="8961840" cy="5576760"/>
          </a:xfrm>
          <a:prstGeom prst="rect">
            <a:avLst/>
          </a:prstGeom>
          <a:noFill/>
          <a:ln>
            <a:noFill/>
          </a:ln>
        </p:spPr>
        <p:txBody>
          <a:bodyPr lIns="90000" tIns="45000" rIns="90000" bIns="45000"/>
          <a:lstStyle/>
          <a:p>
            <a:pPr algn="ctr"/>
            <a:r>
              <a:rPr lang="en-IN" sz="3600" b="1" spc="-1" dirty="0">
                <a:solidFill>
                  <a:srgbClr val="C00000"/>
                </a:solidFill>
                <a:latin typeface="Calisto MT" panose="02040603050505030304" pitchFamily="18" charset="0"/>
              </a:rPr>
              <a:t>Status of Implementation of H&amp;WCs</a:t>
            </a:r>
          </a:p>
          <a:p>
            <a:pPr algn="ctr"/>
            <a:endParaRPr lang="en-IN" sz="2800" b="1" spc="-1" dirty="0">
              <a:solidFill>
                <a:srgbClr val="4E2929"/>
              </a:solidFill>
              <a:latin typeface="Berlin Sans FB Demi"/>
            </a:endParaRPr>
          </a:p>
          <a:p>
            <a:pPr marL="342900" indent="-342900" algn="just">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859 H&amp;WCs have been opreationalized-421 Sub Centre, 348 PHCs and 90 UPHCs</a:t>
            </a:r>
          </a:p>
          <a:p>
            <a:pPr marL="342900" indent="-342900" algn="just">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By March 2020, 1600 Sub centres out of 2662 Sub Centres will be operationalized as H&amp;WC</a:t>
            </a:r>
          </a:p>
          <a:p>
            <a:pPr marL="342900" indent="-342900" algn="just">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17 IGNOU Study Centres are operational</a:t>
            </a:r>
          </a:p>
          <a:p>
            <a:pPr marL="342900" indent="-342900" algn="just">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Wellness Activities-Yoga has been started-once a week.</a:t>
            </a:r>
            <a:endParaRPr lang="en-IN" sz="2400" b="1" spc="-1" dirty="0">
              <a:solidFill>
                <a:srgbClr val="4E2929"/>
              </a:solidFill>
              <a:latin typeface="Calisto MT" panose="02040603050505030304" pitchFamily="18" charset="0"/>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extShape 1"/>
          <p:cNvSpPr txBox="1"/>
          <p:nvPr/>
        </p:nvSpPr>
        <p:spPr>
          <a:xfrm>
            <a:off x="91080" y="0"/>
            <a:ext cx="8961840" cy="5576760"/>
          </a:xfrm>
          <a:prstGeom prst="rect">
            <a:avLst/>
          </a:prstGeom>
          <a:noFill/>
          <a:ln>
            <a:noFill/>
          </a:ln>
        </p:spPr>
        <p:txBody>
          <a:bodyPr lIns="90000" tIns="45000" rIns="90000" bIns="45000"/>
          <a:lstStyle/>
          <a:p>
            <a:pPr algn="ctr"/>
            <a:r>
              <a:rPr lang="en-IN" sz="3600" b="1" spc="-1" dirty="0">
                <a:solidFill>
                  <a:srgbClr val="C00000"/>
                </a:solidFill>
                <a:latin typeface="Calisto MT" panose="02040603050505030304" pitchFamily="18" charset="0"/>
              </a:rPr>
              <a:t>Health issues in the State</a:t>
            </a:r>
          </a:p>
          <a:p>
            <a:pPr algn="ctr"/>
            <a:endParaRPr lang="en-IN" sz="2800" b="1" spc="-1" dirty="0">
              <a:solidFill>
                <a:srgbClr val="4E2929"/>
              </a:solidFill>
              <a:latin typeface="Berlin Sans FB Demi"/>
            </a:endParaRPr>
          </a:p>
          <a:p>
            <a:pPr marL="342900" indent="-342900" algn="just">
              <a:lnSpc>
                <a:spcPct val="114000"/>
              </a:lnSpc>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As per Disease Burden Study major health risk factors are High Blood Pressure (15.3%), Dietary Risks (14.6%) High fasting plasma glucose (10%) .</a:t>
            </a:r>
          </a:p>
          <a:p>
            <a:pPr marL="342900" indent="-342900" algn="just">
              <a:lnSpc>
                <a:spcPct val="114000"/>
              </a:lnSpc>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Major cause of death &amp; disability are Ischaemic Heart Disease (17.1%),Road Injuries (4.2%) Diabetes (3.9%) and stroke (2.9%).</a:t>
            </a:r>
          </a:p>
          <a:p>
            <a:pPr marL="342900" indent="-342900" algn="just">
              <a:lnSpc>
                <a:spcPct val="114000"/>
              </a:lnSpc>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Maternal Mortality Ratio-122</a:t>
            </a:r>
          </a:p>
          <a:p>
            <a:pPr marL="342900" indent="-342900" algn="just">
              <a:lnSpc>
                <a:spcPct val="114000"/>
              </a:lnSpc>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High Prevalence of Anaemia-</a:t>
            </a:r>
            <a:r>
              <a:rPr lang="en-IN" sz="2400" dirty="0">
                <a:latin typeface="Calisto MT" panose="02040603050505030304" pitchFamily="18" charset="0"/>
              </a:rPr>
              <a:t>Anaemia- 53.5% Women of reproductive age group, 42% PW, 56.6% Children in age group 6-59 months are anaemic – </a:t>
            </a:r>
            <a:r>
              <a:rPr lang="en-IN" dirty="0">
                <a:latin typeface="Calisto MT" panose="02040603050505030304" pitchFamily="18" charset="0"/>
              </a:rPr>
              <a:t>NFHS-IV (2015-16)</a:t>
            </a:r>
          </a:p>
          <a:p>
            <a:pPr marL="342900" indent="-342900" algn="just">
              <a:lnSpc>
                <a:spcPct val="114000"/>
              </a:lnSpc>
              <a:spcAft>
                <a:spcPts val="600"/>
              </a:spcAft>
              <a:buFont typeface="Arial" panose="020B0604020202020204" pitchFamily="34" charset="0"/>
              <a:buChar char="•"/>
            </a:pPr>
            <a:r>
              <a:rPr lang="en-IN" sz="2400" dirty="0">
                <a:latin typeface="Calisto MT" panose="02040603050505030304" pitchFamily="18" charset="0"/>
              </a:rPr>
              <a:t>High Out of Pocket Expenditure on Health</a:t>
            </a:r>
            <a:endParaRPr lang="en-IN" sz="2400" spc="-1" dirty="0">
              <a:solidFill>
                <a:srgbClr val="4E2929"/>
              </a:solidFill>
              <a:latin typeface="Calisto MT" panose="02040603050505030304" pitchFamily="18" charset="0"/>
            </a:endParaRPr>
          </a:p>
          <a:p>
            <a:pPr marL="342900" indent="-342900" algn="just">
              <a:spcAft>
                <a:spcPts val="600"/>
              </a:spcAft>
              <a:buFont typeface="Arial" panose="020B0604020202020204" pitchFamily="34" charset="0"/>
              <a:buChar char="•"/>
            </a:pPr>
            <a:endParaRPr lang="en-IN" sz="2400" b="1" spc="-1" dirty="0">
              <a:solidFill>
                <a:srgbClr val="4E2929"/>
              </a:solidFill>
              <a:latin typeface="Calisto MT" panose="02040603050505030304" pitchFamily="18" charset="0"/>
            </a:endParaRPr>
          </a:p>
        </p:txBody>
      </p:sp>
    </p:spTree>
    <p:extLst>
      <p:ext uri="{BB962C8B-B14F-4D97-AF65-F5344CB8AC3E}">
        <p14:creationId xmlns:p14="http://schemas.microsoft.com/office/powerpoint/2010/main" val="131751734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extShape 1"/>
          <p:cNvSpPr txBox="1"/>
          <p:nvPr/>
        </p:nvSpPr>
        <p:spPr>
          <a:xfrm>
            <a:off x="91080" y="0"/>
            <a:ext cx="8961840" cy="5576760"/>
          </a:xfrm>
          <a:prstGeom prst="rect">
            <a:avLst/>
          </a:prstGeom>
          <a:noFill/>
          <a:ln>
            <a:noFill/>
          </a:ln>
        </p:spPr>
        <p:txBody>
          <a:bodyPr lIns="90000" tIns="45000" rIns="90000" bIns="45000"/>
          <a:lstStyle/>
          <a:p>
            <a:pPr algn="ctr"/>
            <a:r>
              <a:rPr lang="en-IN" sz="3600" b="1" spc="-1" dirty="0">
                <a:solidFill>
                  <a:srgbClr val="C00000"/>
                </a:solidFill>
                <a:latin typeface="Calisto MT" panose="02040603050505030304" pitchFamily="18" charset="0"/>
              </a:rPr>
              <a:t>Initiatives taken/being taken</a:t>
            </a:r>
          </a:p>
          <a:p>
            <a:pPr algn="ctr"/>
            <a:endParaRPr lang="en-IN" sz="2800" b="1" spc="-1" dirty="0">
              <a:solidFill>
                <a:srgbClr val="4E2929"/>
              </a:solidFill>
              <a:latin typeface="Berlin Sans FB Demi"/>
            </a:endParaRPr>
          </a:p>
          <a:p>
            <a:pPr marL="342900" indent="-342900" algn="just">
              <a:lnSpc>
                <a:spcPct val="114000"/>
              </a:lnSpc>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All H&amp;WCs has been provided with Desktops</a:t>
            </a:r>
          </a:p>
          <a:p>
            <a:pPr marL="342900" indent="-342900" algn="just">
              <a:lnSpc>
                <a:spcPct val="114000"/>
              </a:lnSpc>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Implementation of Telemedicine in process</a:t>
            </a:r>
          </a:p>
          <a:p>
            <a:pPr marL="342900" indent="-342900" algn="just">
              <a:lnSpc>
                <a:spcPct val="114000"/>
              </a:lnSpc>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Anaemia </a:t>
            </a:r>
            <a:r>
              <a:rPr lang="en-IN" sz="2400" spc="-1" dirty="0" err="1">
                <a:solidFill>
                  <a:srgbClr val="4E2929"/>
                </a:solidFill>
                <a:latin typeface="Calisto MT" panose="02040603050505030304" pitchFamily="18" charset="0"/>
              </a:rPr>
              <a:t>Mukt</a:t>
            </a:r>
            <a:r>
              <a:rPr lang="en-IN" sz="2400" spc="-1" dirty="0">
                <a:solidFill>
                  <a:srgbClr val="4E2929"/>
                </a:solidFill>
                <a:latin typeface="Calisto MT" panose="02040603050505030304" pitchFamily="18" charset="0"/>
              </a:rPr>
              <a:t> Punjab- Screening of all Pregnant Women &amp; Adolescent Girls and management of moderate anaemic cases and referral of severe anaemic cases.</a:t>
            </a:r>
          </a:p>
          <a:p>
            <a:pPr marL="342900" indent="-342900" algn="just">
              <a:lnSpc>
                <a:spcPct val="114000"/>
              </a:lnSpc>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Population Based Screening, Screening of Common Cancers</a:t>
            </a:r>
          </a:p>
          <a:p>
            <a:pPr marL="342900" indent="-342900" algn="just">
              <a:lnSpc>
                <a:spcPct val="114000"/>
              </a:lnSpc>
              <a:spcAft>
                <a:spcPts val="600"/>
              </a:spcAft>
              <a:buFont typeface="Arial" panose="020B0604020202020204" pitchFamily="34" charset="0"/>
              <a:buChar char="•"/>
            </a:pPr>
            <a:r>
              <a:rPr lang="en-IN" sz="2400" spc="-1" dirty="0">
                <a:solidFill>
                  <a:srgbClr val="4E2929"/>
                </a:solidFill>
                <a:latin typeface="Calisto MT" panose="02040603050505030304" pitchFamily="18" charset="0"/>
              </a:rPr>
              <a:t>A Brochure in Punjabi has been prepared for community</a:t>
            </a:r>
          </a:p>
          <a:p>
            <a:pPr marL="342900" indent="-342900" algn="just">
              <a:spcAft>
                <a:spcPts val="600"/>
              </a:spcAft>
              <a:buFont typeface="Arial" panose="020B0604020202020204" pitchFamily="34" charset="0"/>
              <a:buChar char="•"/>
            </a:pPr>
            <a:endParaRPr lang="en-IN" sz="2400" b="1" spc="-1" dirty="0">
              <a:solidFill>
                <a:srgbClr val="4E2929"/>
              </a:solidFill>
              <a:latin typeface="Calisto MT" panose="02040603050505030304" pitchFamily="18" charset="0"/>
            </a:endParaRPr>
          </a:p>
        </p:txBody>
      </p:sp>
    </p:spTree>
    <p:extLst>
      <p:ext uri="{BB962C8B-B14F-4D97-AF65-F5344CB8AC3E}">
        <p14:creationId xmlns:p14="http://schemas.microsoft.com/office/powerpoint/2010/main" val="166133542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29321" cy="6858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9321" y="0"/>
            <a:ext cx="4514679" cy="6858000"/>
          </a:xfrm>
          <a:prstGeom prst="rect">
            <a:avLst/>
          </a:prstGeom>
        </p:spPr>
      </p:pic>
    </p:spTree>
    <p:extLst>
      <p:ext uri="{BB962C8B-B14F-4D97-AF65-F5344CB8AC3E}">
        <p14:creationId xmlns:p14="http://schemas.microsoft.com/office/powerpoint/2010/main" val="179473656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502727"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2727" y="0"/>
            <a:ext cx="4641274" cy="6858000"/>
          </a:xfrm>
          <a:prstGeom prst="rect">
            <a:avLst/>
          </a:prstGeom>
        </p:spPr>
      </p:pic>
    </p:spTree>
    <p:extLst>
      <p:ext uri="{BB962C8B-B14F-4D97-AF65-F5344CB8AC3E}">
        <p14:creationId xmlns:p14="http://schemas.microsoft.com/office/powerpoint/2010/main" val="274652937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03323" cy="6858000"/>
          </a:xfrm>
          <a:prstGeom prst="rect">
            <a:avLst/>
          </a:prstGeom>
        </p:spPr>
      </p:pic>
    </p:spTree>
    <p:extLst>
      <p:ext uri="{BB962C8B-B14F-4D97-AF65-F5344CB8AC3E}">
        <p14:creationId xmlns:p14="http://schemas.microsoft.com/office/powerpoint/2010/main" val="61465240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270"/>
            <a:ext cx="9144000" cy="3485270"/>
          </a:xfrm>
          <a:prstGeom prst="rect">
            <a:avLst/>
          </a:prstGeom>
        </p:spPr>
      </p:pic>
      <p:pic>
        <p:nvPicPr>
          <p:cNvPr id="3" name="Picture 2">
            <a:extLst>
              <a:ext uri="{FF2B5EF4-FFF2-40B4-BE49-F238E27FC236}">
                <a16:creationId xmlns:a16="http://schemas.microsoft.com/office/drawing/2014/main" id="{78A924F7-0D69-43F3-A3E0-2FDE81AE4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9138721" cy="3428999"/>
          </a:xfrm>
          <a:prstGeom prst="rect">
            <a:avLst/>
          </a:prstGeom>
        </p:spPr>
      </p:pic>
    </p:spTree>
    <p:extLst>
      <p:ext uri="{BB962C8B-B14F-4D97-AF65-F5344CB8AC3E}">
        <p14:creationId xmlns:p14="http://schemas.microsoft.com/office/powerpoint/2010/main" val="39036208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extShape 1"/>
          <p:cNvSpPr txBox="1"/>
          <p:nvPr/>
        </p:nvSpPr>
        <p:spPr>
          <a:xfrm>
            <a:off x="93600" y="56408"/>
            <a:ext cx="8961840" cy="3130137"/>
          </a:xfrm>
          <a:prstGeom prst="rect">
            <a:avLst/>
          </a:prstGeom>
          <a:noFill/>
          <a:ln>
            <a:noFill/>
          </a:ln>
        </p:spPr>
        <p:txBody>
          <a:bodyPr lIns="90000" tIns="45000" rIns="90000" bIns="45000"/>
          <a:lstStyle/>
          <a:p>
            <a:pPr algn="ctr"/>
            <a:r>
              <a:rPr lang="en-IN" sz="3600" b="1" spc="-1" dirty="0">
                <a:solidFill>
                  <a:srgbClr val="C00000"/>
                </a:solidFill>
                <a:latin typeface="Calisto MT" panose="02040603050505030304" pitchFamily="18" charset="0"/>
              </a:rPr>
              <a:t>Integration of HWC with other National Programmes:-</a:t>
            </a:r>
          </a:p>
          <a:p>
            <a:pPr algn="just">
              <a:lnSpc>
                <a:spcPct val="125000"/>
              </a:lnSpc>
              <a:spcAft>
                <a:spcPts val="600"/>
              </a:spcAft>
            </a:pPr>
            <a:endParaRPr lang="en-IN" sz="2400" b="1" spc="-1" dirty="0">
              <a:solidFill>
                <a:srgbClr val="4E2929"/>
              </a:solidFill>
              <a:latin typeface="Calisto MT" panose="02040603050505030304" pitchFamily="18" charset="0"/>
            </a:endParaRPr>
          </a:p>
          <a:p>
            <a:pPr marL="342900" indent="-342900">
              <a:lnSpc>
                <a:spcPct val="100000"/>
              </a:lnSpc>
              <a:buFont typeface="Arial" panose="020B0604020202020204" pitchFamily="34" charset="0"/>
              <a:buChar char="•"/>
            </a:pPr>
            <a:r>
              <a:rPr lang="en-IN" sz="2400" b="1" spc="-1" dirty="0">
                <a:solidFill>
                  <a:srgbClr val="4E2929"/>
                </a:solidFill>
                <a:latin typeface="Calisto MT" panose="02040603050505030304" pitchFamily="18" charset="0"/>
              </a:rPr>
              <a:t>National Programme for Control of Blindness          &amp; Visual Impairment (NPCB&amp;VI)</a:t>
            </a:r>
          </a:p>
          <a:p>
            <a:pPr algn="ctr">
              <a:lnSpc>
                <a:spcPct val="100000"/>
              </a:lnSpc>
            </a:pPr>
            <a:r>
              <a:rPr lang="en-IN" sz="2400" b="1" spc="-1" dirty="0">
                <a:solidFill>
                  <a:srgbClr val="4E2929"/>
                </a:solidFill>
                <a:latin typeface="Calisto MT" panose="02040603050505030304" pitchFamily="18" charset="0"/>
              </a:rPr>
              <a:t>and</a:t>
            </a:r>
          </a:p>
          <a:p>
            <a:pPr marL="342900" indent="-342900" algn="just">
              <a:lnSpc>
                <a:spcPct val="125000"/>
              </a:lnSpc>
              <a:spcBef>
                <a:spcPts val="561"/>
              </a:spcBef>
              <a:spcAft>
                <a:spcPts val="600"/>
              </a:spcAft>
              <a:buFont typeface="Arial" panose="020B0604020202020204" pitchFamily="34" charset="0"/>
              <a:buChar char="•"/>
            </a:pPr>
            <a:r>
              <a:rPr lang="en-US" sz="2400" b="1" spc="-1" dirty="0">
                <a:solidFill>
                  <a:srgbClr val="4E2929"/>
                </a:solidFill>
                <a:latin typeface="Calisto MT" panose="02040603050505030304" pitchFamily="18" charset="0"/>
              </a:rPr>
              <a:t>National </a:t>
            </a:r>
            <a:r>
              <a:rPr lang="en-US" sz="2400" b="1" spc="-1" dirty="0" err="1">
                <a:solidFill>
                  <a:srgbClr val="4E2929"/>
                </a:solidFill>
                <a:latin typeface="Calisto MT" panose="02040603050505030304" pitchFamily="18" charset="0"/>
              </a:rPr>
              <a:t>Programme</a:t>
            </a:r>
            <a:r>
              <a:rPr lang="en-US" sz="2400" b="1" spc="-1" dirty="0">
                <a:solidFill>
                  <a:srgbClr val="4E2929"/>
                </a:solidFill>
                <a:latin typeface="Calisto MT" panose="02040603050505030304" pitchFamily="18" charset="0"/>
              </a:rPr>
              <a:t> for  Prevention and Control of Cancer, Diabetes, Cardiovascular diseases and Stroke.( NPCDCS)</a:t>
            </a:r>
            <a:br>
              <a:rPr lang="en-US" sz="2400" b="1" spc="-1" dirty="0">
                <a:solidFill>
                  <a:srgbClr val="4E2929"/>
                </a:solidFill>
                <a:latin typeface="Calisto MT" panose="02040603050505030304" pitchFamily="18" charset="0"/>
              </a:rPr>
            </a:br>
            <a:endParaRPr lang="en-IN" sz="2400" b="1" spc="-1" dirty="0">
              <a:solidFill>
                <a:srgbClr val="4E2929"/>
              </a:solidFill>
              <a:latin typeface="Calisto MT" panose="02040603050505030304" pitchFamily="18" charset="0"/>
            </a:endParaRPr>
          </a:p>
        </p:txBody>
      </p:sp>
    </p:spTree>
    <p:extLst>
      <p:ext uri="{BB962C8B-B14F-4D97-AF65-F5344CB8AC3E}">
        <p14:creationId xmlns:p14="http://schemas.microsoft.com/office/powerpoint/2010/main" val="221773558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CustomShape 1"/>
          <p:cNvSpPr/>
          <p:nvPr/>
        </p:nvSpPr>
        <p:spPr>
          <a:xfrm>
            <a:off x="467640" y="0"/>
            <a:ext cx="822888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Burden of Diabetes in India</a:t>
            </a:r>
            <a:endParaRPr lang="en-IN" sz="3600" b="1" strike="noStrike" spc="-1" dirty="0">
              <a:latin typeface="Calisto MT" panose="02040603050505030304" pitchFamily="18" charset="0"/>
            </a:endParaRPr>
          </a:p>
        </p:txBody>
      </p:sp>
      <p:sp>
        <p:nvSpPr>
          <p:cNvPr id="178" name="CustomShape 2"/>
          <p:cNvSpPr/>
          <p:nvPr/>
        </p:nvSpPr>
        <p:spPr>
          <a:xfrm>
            <a:off x="467640" y="1268640"/>
            <a:ext cx="8228880" cy="3317215"/>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343080" indent="-342360">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72 million diabetics amongst 1.3 billion population</a:t>
            </a:r>
            <a:endParaRPr lang="en-IN" sz="2400" b="0" strike="noStrike" spc="-1" dirty="0">
              <a:latin typeface="Calisto MT" panose="02040603050505030304" pitchFamily="18" charset="0"/>
            </a:endParaRPr>
          </a:p>
          <a:p>
            <a:pPr marL="343080" indent="-342360">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7.3% average prevalence among adults &gt;20 years </a:t>
            </a:r>
            <a:endParaRPr lang="en-IN" sz="2400" b="0" strike="noStrike" spc="-1" dirty="0">
              <a:latin typeface="Calisto MT" panose="02040603050505030304" pitchFamily="18" charset="0"/>
            </a:endParaRPr>
          </a:p>
          <a:p>
            <a:pPr>
              <a:lnSpc>
                <a:spcPct val="125000"/>
              </a:lnSpc>
              <a:spcAft>
                <a:spcPts val="600"/>
              </a:spcAft>
            </a:pPr>
            <a:r>
              <a:rPr lang="en-IN" sz="2400" b="1" strike="noStrike" spc="-1" dirty="0">
                <a:solidFill>
                  <a:srgbClr val="C00000"/>
                </a:solidFill>
                <a:latin typeface="Calisto MT" panose="02040603050505030304" pitchFamily="18" charset="0"/>
              </a:rPr>
              <a:t>     10.3 % in Punjab </a:t>
            </a:r>
            <a:endParaRPr lang="en-IN" sz="2400" b="0" strike="noStrike" spc="-1" dirty="0">
              <a:latin typeface="Calisto MT" panose="02040603050505030304" pitchFamily="18" charset="0"/>
            </a:endParaRPr>
          </a:p>
          <a:p>
            <a:pPr marL="343080" indent="-342360">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Diabetic retinopathy (DR) which is a vision threatening complication of disease is present in 10-20% of diabetic patients.</a:t>
            </a:r>
            <a:endParaRPr lang="en-IN" sz="2400" b="0" strike="noStrike" spc="-1" dirty="0">
              <a:latin typeface="Calisto MT" panose="02040603050505030304" pitchFamily="18" charset="0"/>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CustomShape 1"/>
          <p:cNvSpPr/>
          <p:nvPr/>
        </p:nvSpPr>
        <p:spPr>
          <a:xfrm>
            <a:off x="457200" y="-27360"/>
            <a:ext cx="822888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Objectives </a:t>
            </a:r>
            <a:endParaRPr lang="en-IN" sz="3600" b="1" strike="noStrike" spc="-1" dirty="0">
              <a:latin typeface="Calisto MT" panose="02040603050505030304" pitchFamily="18" charset="0"/>
            </a:endParaRPr>
          </a:p>
        </p:txBody>
      </p:sp>
      <p:sp>
        <p:nvSpPr>
          <p:cNvPr id="180" name="CustomShape 2"/>
          <p:cNvSpPr/>
          <p:nvPr/>
        </p:nvSpPr>
        <p:spPr>
          <a:xfrm>
            <a:off x="457200" y="1268640"/>
            <a:ext cx="8506440" cy="4535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343080" indent="-342360">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To implement the protocol at primary, secondary and tertiary levels to train health care providers treating people with DM and DR to improve their decisions regarding appropriate DR referral, treatment and Health outcomes</a:t>
            </a:r>
            <a:endParaRPr lang="en-IN" sz="2400" b="0" strike="noStrike" spc="-1" dirty="0">
              <a:latin typeface="Calisto MT" panose="02040603050505030304" pitchFamily="18" charset="0"/>
            </a:endParaRPr>
          </a:p>
          <a:p>
            <a:pPr marL="343080" indent="-342360">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To establish the linkage between the HWCs-SC and higher centres for DR treatment and management</a:t>
            </a:r>
            <a:endParaRPr lang="en-IN" sz="2400" b="0" strike="noStrike" spc="-1" dirty="0">
              <a:latin typeface="Calisto MT" panose="02040603050505030304" pitchFamily="18" charset="0"/>
            </a:endParaRPr>
          </a:p>
        </p:txBody>
      </p:sp>
      <p:pic>
        <p:nvPicPr>
          <p:cNvPr id="181" name="Picture 3"/>
          <p:cNvPicPr/>
          <p:nvPr/>
        </p:nvPicPr>
        <p:blipFill>
          <a:blip r:embed="rId2"/>
          <a:stretch/>
        </p:blipFill>
        <p:spPr>
          <a:xfrm>
            <a:off x="3060000" y="4623769"/>
            <a:ext cx="2879640" cy="17996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CustomShape 1"/>
          <p:cNvSpPr/>
          <p:nvPr/>
        </p:nvSpPr>
        <p:spPr>
          <a:xfrm>
            <a:off x="221673" y="1628640"/>
            <a:ext cx="4421607" cy="133623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2500" lnSpcReduction="10000"/>
          </a:bodyPr>
          <a:lstStyle/>
          <a:p>
            <a:pPr marL="343080" indent="-342360" algn="just">
              <a:lnSpc>
                <a:spcPct val="125000"/>
              </a:lnSpc>
              <a:buClr>
                <a:srgbClr val="000000"/>
              </a:buClr>
              <a:buFont typeface="Arial"/>
              <a:buChar char="•"/>
            </a:pPr>
            <a:r>
              <a:rPr lang="en-IN" sz="2400" b="0" strike="noStrike" spc="-1" dirty="0">
                <a:solidFill>
                  <a:srgbClr val="000000"/>
                </a:solidFill>
                <a:latin typeface="Calisto MT" panose="02040603050505030304" pitchFamily="18" charset="0"/>
                <a:ea typeface="DejaVu Sans"/>
              </a:rPr>
              <a:t>Early screening, detection and management of Diabetic Retinopathy</a:t>
            </a:r>
            <a:endParaRPr lang="en-IN" sz="2400" b="0" strike="noStrike" spc="-1" dirty="0">
              <a:latin typeface="Calisto MT" panose="02040603050505030304" pitchFamily="18" charset="0"/>
            </a:endParaRPr>
          </a:p>
          <a:p>
            <a:pPr algn="just">
              <a:lnSpc>
                <a:spcPct val="125000"/>
              </a:lnSpc>
            </a:pPr>
            <a:endParaRPr lang="en-IN" sz="2400" b="0" strike="noStrike" spc="-1" dirty="0">
              <a:latin typeface="Calisto MT" panose="02040603050505030304" pitchFamily="18" charset="0"/>
            </a:endParaRPr>
          </a:p>
        </p:txBody>
      </p:sp>
      <p:sp>
        <p:nvSpPr>
          <p:cNvPr id="183" name="CustomShape 2"/>
          <p:cNvSpPr/>
          <p:nvPr/>
        </p:nvSpPr>
        <p:spPr>
          <a:xfrm>
            <a:off x="0" y="188640"/>
            <a:ext cx="9143280" cy="1007280"/>
          </a:xfrm>
          <a:prstGeom prst="rect">
            <a:avLst/>
          </a:prstGeom>
          <a:solidFill>
            <a:srgbClr val="DFE4F0"/>
          </a:solidFill>
          <a:ln w="9360">
            <a:noFill/>
          </a:ln>
          <a:effectLst>
            <a:outerShdw dist="37674" dir="270000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n-IN" sz="2800" b="1" strike="noStrike" spc="-1" dirty="0">
                <a:solidFill>
                  <a:srgbClr val="234271"/>
                </a:solidFill>
                <a:latin typeface="Calisto MT" panose="02040603050505030304" pitchFamily="18" charset="0"/>
              </a:rPr>
              <a:t>Case Study of </a:t>
            </a:r>
            <a:r>
              <a:rPr lang="en-IN" sz="2800" b="1" strike="noStrike" spc="-1" dirty="0" err="1">
                <a:solidFill>
                  <a:srgbClr val="234271"/>
                </a:solidFill>
                <a:latin typeface="Calisto MT" panose="02040603050505030304" pitchFamily="18" charset="0"/>
              </a:rPr>
              <a:t>Boothgarh</a:t>
            </a:r>
            <a:r>
              <a:rPr lang="en-IN" sz="2800" b="1" strike="noStrike" spc="-1" dirty="0">
                <a:solidFill>
                  <a:srgbClr val="234271"/>
                </a:solidFill>
                <a:latin typeface="Calisto MT" panose="02040603050505030304" pitchFamily="18" charset="0"/>
              </a:rPr>
              <a:t> and </a:t>
            </a:r>
            <a:r>
              <a:rPr lang="en-IN" sz="2800" b="1" strike="noStrike" spc="-1" dirty="0" err="1">
                <a:solidFill>
                  <a:srgbClr val="234271"/>
                </a:solidFill>
                <a:latin typeface="Calisto MT" panose="02040603050505030304" pitchFamily="18" charset="0"/>
              </a:rPr>
              <a:t>Gharuan</a:t>
            </a:r>
            <a:r>
              <a:rPr lang="en-IN" sz="2800" b="1" strike="noStrike" spc="-1" dirty="0">
                <a:solidFill>
                  <a:srgbClr val="234271"/>
                </a:solidFill>
                <a:latin typeface="Calisto MT" panose="02040603050505030304" pitchFamily="18" charset="0"/>
              </a:rPr>
              <a:t> Block, District Mohali</a:t>
            </a:r>
            <a:endParaRPr lang="en-IN" sz="2800" b="0" strike="noStrike" spc="-1" dirty="0">
              <a:latin typeface="Calisto MT" panose="02040603050505030304" pitchFamily="18" charset="0"/>
            </a:endParaRPr>
          </a:p>
        </p:txBody>
      </p:sp>
      <p:pic>
        <p:nvPicPr>
          <p:cNvPr id="184" name="Content Placeholder 3"/>
          <p:cNvPicPr/>
          <p:nvPr/>
        </p:nvPicPr>
        <p:blipFill>
          <a:blip r:embed="rId2"/>
          <a:srcRect t="8788" b="16288"/>
          <a:stretch/>
        </p:blipFill>
        <p:spPr>
          <a:xfrm>
            <a:off x="5105520" y="1268280"/>
            <a:ext cx="3786480" cy="5256360"/>
          </a:xfrm>
          <a:prstGeom prst="rect">
            <a:avLst/>
          </a:prstGeom>
          <a:ln w="9360">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457200" y="44640"/>
            <a:ext cx="822888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Service Delivery Framework</a:t>
            </a:r>
            <a:endParaRPr lang="en-IN" sz="3600" b="0" strike="noStrike" spc="-1" dirty="0">
              <a:latin typeface="Calisto MT" panose="02040603050505030304" pitchFamily="18" charset="0"/>
            </a:endParaRPr>
          </a:p>
        </p:txBody>
      </p:sp>
      <p:sp>
        <p:nvSpPr>
          <p:cNvPr id="186" name="CustomShape 2"/>
          <p:cNvSpPr/>
          <p:nvPr/>
        </p:nvSpPr>
        <p:spPr>
          <a:xfrm>
            <a:off x="457200" y="1124640"/>
            <a:ext cx="8228880" cy="54000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343080" indent="-342360" algn="just">
              <a:lnSpc>
                <a:spcPct val="125000"/>
              </a:lnSpc>
              <a:buClr>
                <a:srgbClr val="000000"/>
              </a:buClr>
              <a:buFont typeface="Arial"/>
              <a:buChar char="•"/>
            </a:pPr>
            <a:r>
              <a:rPr lang="en-IN" sz="2400" b="0" strike="noStrike" spc="-1" dirty="0">
                <a:solidFill>
                  <a:srgbClr val="000000"/>
                </a:solidFill>
                <a:latin typeface="Calisto MT" panose="02040603050505030304" pitchFamily="18" charset="0"/>
              </a:rPr>
              <a:t>Currently, a population-based screening for hypertension, diabetes and common cancers (cervical, breast and oral) is being implemented under National Programme for Prevention and Control of Cancer, Diabetes, Cardiovascular Diseases and Stroke (NPCDCS)</a:t>
            </a:r>
            <a:endParaRPr lang="en-IN" sz="2400" b="0" strike="noStrike" spc="-1" dirty="0">
              <a:latin typeface="Calisto MT" panose="02040603050505030304" pitchFamily="18" charset="0"/>
            </a:endParaRPr>
          </a:p>
        </p:txBody>
      </p:sp>
      <p:grpSp>
        <p:nvGrpSpPr>
          <p:cNvPr id="187" name="Group 3"/>
          <p:cNvGrpSpPr/>
          <p:nvPr/>
        </p:nvGrpSpPr>
        <p:grpSpPr>
          <a:xfrm>
            <a:off x="683640" y="3573000"/>
            <a:ext cx="8208360" cy="3023640"/>
            <a:chOff x="683640" y="3573000"/>
            <a:chExt cx="8208360" cy="3023640"/>
          </a:xfrm>
        </p:grpSpPr>
        <p:sp>
          <p:nvSpPr>
            <p:cNvPr id="188" name="CustomShape 4"/>
            <p:cNvSpPr/>
            <p:nvPr/>
          </p:nvSpPr>
          <p:spPr>
            <a:xfrm>
              <a:off x="3967200" y="3573000"/>
              <a:ext cx="4924800" cy="3023640"/>
            </a:xfrm>
            <a:prstGeom prst="rightArrow">
              <a:avLst>
                <a:gd name="adj1" fmla="val 75000"/>
                <a:gd name="adj2" fmla="val 50000"/>
              </a:avLst>
            </a:prstGeom>
            <a:solidFill>
              <a:schemeClr val="lt1"/>
            </a:solidFill>
            <a:ln>
              <a:solidFill>
                <a:schemeClr val="accent1"/>
              </a:solidFill>
              <a:round/>
            </a:ln>
          </p:spPr>
          <p:style>
            <a:lnRef idx="2">
              <a:schemeClr val="accent1"/>
            </a:lnRef>
            <a:fillRef idx="1">
              <a:schemeClr val="lt1"/>
            </a:fillRef>
            <a:effectRef idx="0">
              <a:schemeClr val="accent1"/>
            </a:effectRef>
            <a:fontRef idx="minor"/>
          </p:style>
          <p:txBody>
            <a:bodyPr lIns="14760" tIns="14760" rIns="14760" bIns="14760"/>
            <a:lstStyle/>
            <a:p>
              <a:pPr marL="228600" lvl="1" indent="-227880">
                <a:lnSpc>
                  <a:spcPct val="90000"/>
                </a:lnSpc>
                <a:spcAft>
                  <a:spcPts val="346"/>
                </a:spcAft>
                <a:buClr>
                  <a:srgbClr val="000000"/>
                </a:buClr>
                <a:buFont typeface="Symbol"/>
                <a:buChar char=""/>
              </a:pPr>
              <a:r>
                <a:rPr lang="en-IN" sz="2300" b="1" strike="noStrike" spc="-1" dirty="0">
                  <a:solidFill>
                    <a:srgbClr val="000000"/>
                  </a:solidFill>
                  <a:latin typeface="Calibri"/>
                  <a:ea typeface="DejaVu Sans"/>
                </a:rPr>
                <a:t>Community Based Screening for population age 30 years and above for diabetes</a:t>
              </a:r>
              <a:endParaRPr lang="en-IN" sz="2300" b="0" strike="noStrike" spc="-1" dirty="0">
                <a:latin typeface="Arial"/>
              </a:endParaRPr>
            </a:p>
            <a:p>
              <a:pPr marL="228600" lvl="1" indent="-227880">
                <a:lnSpc>
                  <a:spcPct val="90000"/>
                </a:lnSpc>
                <a:spcAft>
                  <a:spcPts val="346"/>
                </a:spcAft>
                <a:buClr>
                  <a:srgbClr val="000000"/>
                </a:buClr>
                <a:buFont typeface="Symbol"/>
                <a:buChar char=""/>
              </a:pPr>
              <a:r>
                <a:rPr lang="en-IN" sz="2300" b="1" strike="noStrike" spc="-1" dirty="0">
                  <a:solidFill>
                    <a:srgbClr val="000000"/>
                  </a:solidFill>
                  <a:latin typeface="Calibri"/>
                  <a:ea typeface="DejaVu Sans"/>
                </a:rPr>
                <a:t>ASHA to complete Community Based Assessment Checklist (CBAC)</a:t>
              </a:r>
              <a:endParaRPr lang="en-IN" sz="2300" b="0" strike="noStrike" spc="-1" dirty="0">
                <a:latin typeface="Arial"/>
              </a:endParaRPr>
            </a:p>
          </p:txBody>
        </p:sp>
        <p:sp>
          <p:nvSpPr>
            <p:cNvPr id="189" name="CustomShape 5"/>
            <p:cNvSpPr/>
            <p:nvPr/>
          </p:nvSpPr>
          <p:spPr>
            <a:xfrm>
              <a:off x="683640" y="3573000"/>
              <a:ext cx="3282840" cy="3023640"/>
            </a:xfrm>
            <a:prstGeom prst="roundRect">
              <a:avLst>
                <a:gd name="adj" fmla="val 16667"/>
              </a:avLst>
            </a:prstGeom>
            <a:solidFill>
              <a:schemeClr val="lt1"/>
            </a:solidFill>
            <a:ln>
              <a:solidFill>
                <a:schemeClr val="accent1"/>
              </a:solidFill>
              <a:round/>
            </a:ln>
          </p:spPr>
          <p:style>
            <a:lnRef idx="2">
              <a:schemeClr val="accent1"/>
            </a:lnRef>
            <a:fillRef idx="1">
              <a:schemeClr val="lt1"/>
            </a:fillRef>
            <a:effectRef idx="0">
              <a:schemeClr val="accent1"/>
            </a:effectRef>
            <a:fontRef idx="minor"/>
          </p:style>
          <p:txBody>
            <a:bodyPr lIns="254160" tIns="200880" rIns="106560" bIns="200880" anchor="ctr"/>
            <a:lstStyle/>
            <a:p>
              <a:pPr algn="ctr">
                <a:lnSpc>
                  <a:spcPct val="90000"/>
                </a:lnSpc>
                <a:spcAft>
                  <a:spcPts val="981"/>
                </a:spcAft>
              </a:pPr>
              <a:r>
                <a:rPr lang="en-IN" sz="2800" b="1" strike="noStrike" spc="-1">
                  <a:solidFill>
                    <a:srgbClr val="000000"/>
                  </a:solidFill>
                  <a:latin typeface="Calibri"/>
                  <a:ea typeface="DejaVu Sans"/>
                </a:rPr>
                <a:t>At Village level (ASHAs &amp; ANMs) </a:t>
              </a:r>
              <a:endParaRPr lang="en-IN" sz="2800" b="0" strike="noStrike" spc="-1">
                <a:latin typeface="Arial"/>
              </a:endParaRPr>
            </a:p>
          </p:txBody>
        </p:sp>
      </p:grpSp>
      <p:grpSp>
        <p:nvGrpSpPr>
          <p:cNvPr id="190" name="Group 6"/>
          <p:cNvGrpSpPr/>
          <p:nvPr/>
        </p:nvGrpSpPr>
        <p:grpSpPr>
          <a:xfrm>
            <a:off x="0" y="0"/>
            <a:ext cx="36000" cy="36000"/>
            <a:chOff x="0" y="0"/>
            <a:chExt cx="36000" cy="36000"/>
          </a:xfrm>
        </p:grpSpPr>
      </p:gr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CustomShape 1"/>
          <p:cNvSpPr/>
          <p:nvPr/>
        </p:nvSpPr>
        <p:spPr>
          <a:xfrm>
            <a:off x="457200" y="0"/>
            <a:ext cx="8228880" cy="979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Service Delivery Framework</a:t>
            </a:r>
            <a:endParaRPr lang="en-IN" sz="3600" b="0" strike="noStrike" spc="-1" dirty="0">
              <a:latin typeface="Calisto MT" panose="02040603050505030304" pitchFamily="18" charset="0"/>
            </a:endParaRPr>
          </a:p>
        </p:txBody>
      </p:sp>
      <p:grpSp>
        <p:nvGrpSpPr>
          <p:cNvPr id="192" name="Group 2"/>
          <p:cNvGrpSpPr/>
          <p:nvPr/>
        </p:nvGrpSpPr>
        <p:grpSpPr>
          <a:xfrm>
            <a:off x="456840" y="982080"/>
            <a:ext cx="8425440" cy="3018960"/>
            <a:chOff x="456840" y="982080"/>
            <a:chExt cx="8425440" cy="3018960"/>
          </a:xfrm>
        </p:grpSpPr>
        <p:sp>
          <p:nvSpPr>
            <p:cNvPr id="193" name="CustomShape 3"/>
            <p:cNvSpPr/>
            <p:nvPr/>
          </p:nvSpPr>
          <p:spPr>
            <a:xfrm>
              <a:off x="4459320" y="1703880"/>
              <a:ext cx="90720" cy="768960"/>
            </a:xfrm>
            <a:custGeom>
              <a:avLst/>
              <a:gdLst/>
              <a:ahLst/>
              <a:cxnLst/>
              <a:rect l="l" t="t" r="r" b="b"/>
              <a:pathLst>
                <a:path w="23842" h="769671">
                  <a:moveTo>
                    <a:pt x="45720" y="0"/>
                  </a:moveTo>
                  <a:lnTo>
                    <a:pt x="45720" y="495292"/>
                  </a:lnTo>
                  <a:lnTo>
                    <a:pt x="69562" y="495292"/>
                  </a:lnTo>
                  <a:lnTo>
                    <a:pt x="69562" y="769671"/>
                  </a:lnTo>
                </a:path>
              </a:pathLst>
            </a:custGeom>
            <a:noFill/>
            <a:ln>
              <a:solidFill>
                <a:schemeClr val="accent1">
                  <a:shade val="60000"/>
                  <a:hueOff val="0"/>
                  <a:satOff val="0"/>
                  <a:lumOff val="0"/>
                  <a:alphaOff val="0"/>
                </a:schemeClr>
              </a:solidFill>
              <a:round/>
            </a:ln>
          </p:spPr>
          <p:style>
            <a:lnRef idx="2">
              <a:scrgbClr r="0" g="0" b="0"/>
            </a:lnRef>
            <a:fillRef idx="0">
              <a:scrgbClr r="0" g="0" b="0"/>
            </a:fillRef>
            <a:effectRef idx="0">
              <a:scrgbClr r="0" g="0" b="0"/>
            </a:effectRef>
            <a:fontRef idx="minor"/>
          </p:style>
        </p:sp>
        <p:sp>
          <p:nvSpPr>
            <p:cNvPr id="194" name="CustomShape 4"/>
            <p:cNvSpPr/>
            <p:nvPr/>
          </p:nvSpPr>
          <p:spPr>
            <a:xfrm>
              <a:off x="456840" y="982080"/>
              <a:ext cx="8096400" cy="721080"/>
            </a:xfrm>
            <a:prstGeom prst="roundRect">
              <a:avLst>
                <a:gd name="adj" fmla="val 10000"/>
              </a:avLst>
            </a:prstGeom>
            <a:solidFill>
              <a:schemeClr val="accent1">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sp>
        <p:sp>
          <p:nvSpPr>
            <p:cNvPr id="195" name="CustomShape 5"/>
            <p:cNvSpPr/>
            <p:nvPr/>
          </p:nvSpPr>
          <p:spPr>
            <a:xfrm>
              <a:off x="785880" y="1294560"/>
              <a:ext cx="8096400" cy="721080"/>
            </a:xfrm>
            <a:prstGeom prst="roundRect">
              <a:avLst>
                <a:gd name="adj" fmla="val 1000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scrgbClr r="0" g="0" b="0"/>
            </a:lnRef>
            <a:fillRef idx="0">
              <a:scrgbClr r="0" g="0" b="0"/>
            </a:fillRef>
            <a:effectRef idx="0">
              <a:scrgbClr r="0" g="0" b="0"/>
            </a:effectRef>
            <a:fontRef idx="minor"/>
          </p:style>
          <p:txBody>
            <a:bodyPr lIns="112680" tIns="112680" rIns="90000" bIns="112320" anchor="ctr"/>
            <a:lstStyle/>
            <a:p>
              <a:pPr algn="ctr">
                <a:lnSpc>
                  <a:spcPct val="90000"/>
                </a:lnSpc>
                <a:spcAft>
                  <a:spcPts val="839"/>
                </a:spcAft>
              </a:pPr>
              <a:r>
                <a:rPr lang="en-IN" sz="2400" b="1" strike="noStrike" spc="-1">
                  <a:solidFill>
                    <a:srgbClr val="000000"/>
                  </a:solidFill>
                  <a:latin typeface="Calibri"/>
                  <a:ea typeface="DejaVu Sans"/>
                </a:rPr>
                <a:t>HWC-SCs</a:t>
              </a:r>
              <a:r>
                <a:rPr lang="en-IN" sz="2200" b="1" strike="noStrike" spc="-1">
                  <a:solidFill>
                    <a:srgbClr val="000000"/>
                  </a:solidFill>
                  <a:latin typeface="Calibri"/>
                  <a:ea typeface="DejaVu Sans"/>
                </a:rPr>
                <a:t> </a:t>
              </a:r>
              <a:endParaRPr lang="en-IN" sz="2200" b="0" strike="noStrike" spc="-1">
                <a:latin typeface="Arial"/>
              </a:endParaRPr>
            </a:p>
            <a:p>
              <a:pPr algn="ctr">
                <a:lnSpc>
                  <a:spcPct val="90000"/>
                </a:lnSpc>
                <a:spcAft>
                  <a:spcPts val="771"/>
                </a:spcAft>
              </a:pPr>
              <a:r>
                <a:rPr lang="en-IN" sz="2200" b="0" strike="noStrike" spc="-1">
                  <a:solidFill>
                    <a:srgbClr val="000000"/>
                  </a:solidFill>
                  <a:latin typeface="Calibri"/>
                  <a:ea typeface="DejaVu Sans"/>
                </a:rPr>
                <a:t>(Screening of DM, Referral to the PHCs/CHCs ) </a:t>
              </a:r>
              <a:endParaRPr lang="en-IN" sz="2200" b="0" strike="noStrike" spc="-1">
                <a:latin typeface="Arial"/>
              </a:endParaRPr>
            </a:p>
          </p:txBody>
        </p:sp>
        <p:sp>
          <p:nvSpPr>
            <p:cNvPr id="196" name="CustomShape 6"/>
            <p:cNvSpPr/>
            <p:nvPr/>
          </p:nvSpPr>
          <p:spPr>
            <a:xfrm>
              <a:off x="1419480" y="2473560"/>
              <a:ext cx="6218280" cy="1215000"/>
            </a:xfrm>
            <a:prstGeom prst="roundRect">
              <a:avLst>
                <a:gd name="adj" fmla="val 10000"/>
              </a:avLst>
            </a:prstGeom>
            <a:solidFill>
              <a:schemeClr val="accent1">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sp>
        <p:sp>
          <p:nvSpPr>
            <p:cNvPr id="197" name="CustomShape 7"/>
            <p:cNvSpPr/>
            <p:nvPr/>
          </p:nvSpPr>
          <p:spPr>
            <a:xfrm>
              <a:off x="1748520" y="2786040"/>
              <a:ext cx="6218280" cy="1215000"/>
            </a:xfrm>
            <a:prstGeom prst="roundRect">
              <a:avLst>
                <a:gd name="adj" fmla="val 10000"/>
              </a:avLst>
            </a:prstGeom>
            <a:solidFill>
              <a:schemeClr val="lt1">
                <a:alpha val="90000"/>
                <a:hueOff val="0"/>
                <a:satOff val="0"/>
                <a:lumOff val="0"/>
                <a:alphaOff val="0"/>
              </a:schemeClr>
            </a:solidFill>
            <a:ln>
              <a:solidFill>
                <a:schemeClr val="accent1">
                  <a:hueOff val="0"/>
                  <a:satOff val="0"/>
                  <a:lumOff val="0"/>
                  <a:alphaOff val="0"/>
                </a:schemeClr>
              </a:solidFill>
              <a:round/>
            </a:ln>
          </p:spPr>
          <p:style>
            <a:lnRef idx="2">
              <a:scrgbClr r="0" g="0" b="0"/>
            </a:lnRef>
            <a:fillRef idx="0">
              <a:scrgbClr r="0" g="0" b="0"/>
            </a:fillRef>
            <a:effectRef idx="0">
              <a:scrgbClr r="0" g="0" b="0"/>
            </a:effectRef>
            <a:fontRef idx="minor"/>
          </p:style>
          <p:txBody>
            <a:bodyPr lIns="142200" tIns="142200" rIns="106560" bIns="142200" anchor="ctr"/>
            <a:lstStyle/>
            <a:p>
              <a:pPr algn="ctr">
                <a:lnSpc>
                  <a:spcPct val="90000"/>
                </a:lnSpc>
                <a:spcAft>
                  <a:spcPts val="981"/>
                </a:spcAft>
              </a:pPr>
              <a:r>
                <a:rPr lang="en-IN" sz="2800" b="1" strike="noStrike" spc="-1" dirty="0">
                  <a:solidFill>
                    <a:srgbClr val="000000"/>
                  </a:solidFill>
                  <a:latin typeface="Calibri"/>
                  <a:ea typeface="DejaVu Sans"/>
                </a:rPr>
                <a:t>PHCs/CHCs</a:t>
              </a:r>
              <a:r>
                <a:rPr lang="en-IN" sz="2800" b="0" strike="noStrike" spc="-1" dirty="0">
                  <a:solidFill>
                    <a:srgbClr val="000000"/>
                  </a:solidFill>
                  <a:latin typeface="Calibri"/>
                  <a:ea typeface="DejaVu Sans"/>
                </a:rPr>
                <a:t> </a:t>
              </a:r>
              <a:endParaRPr lang="en-IN" sz="2800" b="0" strike="noStrike" spc="-1" dirty="0">
                <a:latin typeface="Arial"/>
              </a:endParaRPr>
            </a:p>
            <a:p>
              <a:pPr algn="ctr">
                <a:lnSpc>
                  <a:spcPct val="90000"/>
                </a:lnSpc>
                <a:spcAft>
                  <a:spcPts val="734"/>
                </a:spcAft>
              </a:pPr>
              <a:r>
                <a:rPr lang="en-IN" sz="2100" b="0" strike="noStrike" spc="-1" dirty="0">
                  <a:solidFill>
                    <a:srgbClr val="000000"/>
                  </a:solidFill>
                  <a:latin typeface="Calibri"/>
                  <a:ea typeface="DejaVu Sans"/>
                </a:rPr>
                <a:t>(Referral of DM patient to Ophthalmic officers for visual acuity)</a:t>
              </a:r>
              <a:endParaRPr lang="en-IN" sz="2100" b="0" strike="noStrike" spc="-1" dirty="0">
                <a:latin typeface="Arial"/>
              </a:endParaRPr>
            </a:p>
          </p:txBody>
        </p:sp>
      </p:grpSp>
      <p:grpSp>
        <p:nvGrpSpPr>
          <p:cNvPr id="198" name="Group 8"/>
          <p:cNvGrpSpPr/>
          <p:nvPr/>
        </p:nvGrpSpPr>
        <p:grpSpPr>
          <a:xfrm>
            <a:off x="0" y="0"/>
            <a:ext cx="36000" cy="36000"/>
            <a:chOff x="0" y="0"/>
            <a:chExt cx="36000" cy="36000"/>
          </a:xfrm>
        </p:grpSpPr>
      </p:grpSp>
      <p:sp>
        <p:nvSpPr>
          <p:cNvPr id="199" name="CustomShape 9"/>
          <p:cNvSpPr/>
          <p:nvPr/>
        </p:nvSpPr>
        <p:spPr>
          <a:xfrm>
            <a:off x="5072040" y="4000680"/>
            <a:ext cx="499320" cy="428040"/>
          </a:xfrm>
          <a:custGeom>
            <a:avLst/>
            <a:gdLst/>
            <a:ahLst/>
            <a:cxnLst/>
            <a:rect l="l" t="t" r="r" b="b"/>
            <a:pathLst>
              <a:path w="21600" h="21600">
                <a:moveTo>
                  <a:pt x="0" y="0"/>
                </a:moveTo>
                <a:lnTo>
                  <a:pt x="21600" y="21600"/>
                </a:lnTo>
              </a:path>
            </a:pathLst>
          </a:custGeom>
          <a:noFill/>
          <a:ln>
            <a:solidFill>
              <a:srgbClr val="5B72B2"/>
            </a:solidFill>
            <a:round/>
            <a:tailEnd type="triangle" w="med" len="med"/>
          </a:ln>
        </p:spPr>
        <p:style>
          <a:lnRef idx="1">
            <a:schemeClr val="accent1"/>
          </a:lnRef>
          <a:fillRef idx="0">
            <a:schemeClr val="accent1"/>
          </a:fillRef>
          <a:effectRef idx="0">
            <a:schemeClr val="accent1"/>
          </a:effectRef>
          <a:fontRef idx="minor"/>
        </p:style>
      </p:sp>
      <p:sp>
        <p:nvSpPr>
          <p:cNvPr id="200" name="CustomShape 10"/>
          <p:cNvSpPr/>
          <p:nvPr/>
        </p:nvSpPr>
        <p:spPr>
          <a:xfrm rot="10800000" flipV="1">
            <a:off x="4857480" y="4856760"/>
            <a:ext cx="570960" cy="428040"/>
          </a:xfrm>
          <a:custGeom>
            <a:avLst/>
            <a:gdLst/>
            <a:ahLst/>
            <a:cxnLst/>
            <a:rect l="l" t="t" r="r" b="b"/>
            <a:pathLst>
              <a:path w="21600" h="21600">
                <a:moveTo>
                  <a:pt x="0" y="0"/>
                </a:moveTo>
                <a:lnTo>
                  <a:pt x="21600" y="21600"/>
                </a:lnTo>
              </a:path>
            </a:pathLst>
          </a:custGeom>
          <a:noFill/>
          <a:ln>
            <a:solidFill>
              <a:srgbClr val="5B72B2"/>
            </a:solidFill>
            <a:round/>
            <a:tailEnd type="triangle" w="med" len="med"/>
          </a:ln>
        </p:spPr>
        <p:style>
          <a:lnRef idx="1">
            <a:schemeClr val="accent1"/>
          </a:lnRef>
          <a:fillRef idx="0">
            <a:schemeClr val="accent1"/>
          </a:fillRef>
          <a:effectRef idx="0">
            <a:schemeClr val="accent1"/>
          </a:effectRef>
          <a:fontRef idx="minor"/>
        </p:style>
      </p:sp>
      <p:sp>
        <p:nvSpPr>
          <p:cNvPr id="201" name="CustomShape 11"/>
          <p:cNvSpPr/>
          <p:nvPr/>
        </p:nvSpPr>
        <p:spPr>
          <a:xfrm>
            <a:off x="1475640" y="4429080"/>
            <a:ext cx="2735640" cy="364320"/>
          </a:xfrm>
          <a:prstGeom prst="rect">
            <a:avLst/>
          </a:prstGeom>
          <a:ln>
            <a:round/>
          </a:ln>
        </p:spPr>
        <p:style>
          <a:lnRef idx="2">
            <a:schemeClr val="accent1"/>
          </a:lnRef>
          <a:fillRef idx="1">
            <a:schemeClr val="lt1"/>
          </a:fillRef>
          <a:effectRef idx="0">
            <a:schemeClr val="accent1"/>
          </a:effectRef>
          <a:fontRef idx="minor"/>
        </p:style>
        <p:txBody>
          <a:bodyPr lIns="90000" tIns="45000" rIns="90000" bIns="45000"/>
          <a:lstStyle/>
          <a:p>
            <a:pPr algn="ctr">
              <a:lnSpc>
                <a:spcPct val="100000"/>
              </a:lnSpc>
            </a:pPr>
            <a:r>
              <a:rPr lang="en-IN" sz="1800" b="0" strike="noStrike" spc="-1">
                <a:solidFill>
                  <a:srgbClr val="000000"/>
                </a:solidFill>
                <a:latin typeface="Calibri"/>
                <a:ea typeface="DejaVu Sans"/>
              </a:rPr>
              <a:t>Treatment with Glasses</a:t>
            </a:r>
            <a:endParaRPr lang="en-IN" sz="1800" b="0" strike="noStrike" spc="-1">
              <a:latin typeface="Arial"/>
            </a:endParaRPr>
          </a:p>
        </p:txBody>
      </p:sp>
      <p:sp>
        <p:nvSpPr>
          <p:cNvPr id="202" name="CustomShape 12"/>
          <p:cNvSpPr/>
          <p:nvPr/>
        </p:nvSpPr>
        <p:spPr>
          <a:xfrm>
            <a:off x="5112000" y="4429080"/>
            <a:ext cx="3275640" cy="364320"/>
          </a:xfrm>
          <a:prstGeom prst="rect">
            <a:avLst/>
          </a:prstGeom>
          <a:ln>
            <a:round/>
          </a:ln>
        </p:spPr>
        <p:style>
          <a:lnRef idx="2">
            <a:schemeClr val="accent1"/>
          </a:lnRef>
          <a:fillRef idx="1">
            <a:schemeClr val="lt1"/>
          </a:fillRef>
          <a:effectRef idx="0">
            <a:schemeClr val="accent1"/>
          </a:effectRef>
          <a:fontRef idx="minor"/>
        </p:style>
        <p:txBody>
          <a:bodyPr lIns="90000" tIns="45000" rIns="90000" bIns="45000"/>
          <a:lstStyle/>
          <a:p>
            <a:pPr algn="ctr">
              <a:lnSpc>
                <a:spcPct val="100000"/>
              </a:lnSpc>
            </a:pPr>
            <a:r>
              <a:rPr lang="en-IN" sz="1800" b="0" strike="noStrike" spc="-1">
                <a:solidFill>
                  <a:srgbClr val="000000"/>
                </a:solidFill>
                <a:latin typeface="Calibri"/>
                <a:ea typeface="DejaVu Sans"/>
              </a:rPr>
              <a:t>Can't be Treated with Glasses</a:t>
            </a:r>
            <a:endParaRPr lang="en-IN" sz="1800" b="0" strike="noStrike" spc="-1">
              <a:latin typeface="Arial"/>
            </a:endParaRPr>
          </a:p>
        </p:txBody>
      </p:sp>
      <p:sp>
        <p:nvSpPr>
          <p:cNvPr id="203" name="CustomShape 13"/>
          <p:cNvSpPr/>
          <p:nvPr/>
        </p:nvSpPr>
        <p:spPr>
          <a:xfrm rot="10800000" flipV="1">
            <a:off x="3428640" y="5571000"/>
            <a:ext cx="428040" cy="356400"/>
          </a:xfrm>
          <a:custGeom>
            <a:avLst/>
            <a:gdLst/>
            <a:ahLst/>
            <a:cxnLst/>
            <a:rect l="l" t="t" r="r" b="b"/>
            <a:pathLst>
              <a:path w="21600" h="21600">
                <a:moveTo>
                  <a:pt x="0" y="0"/>
                </a:moveTo>
                <a:lnTo>
                  <a:pt x="21600" y="21600"/>
                </a:lnTo>
              </a:path>
            </a:pathLst>
          </a:custGeom>
          <a:noFill/>
          <a:ln>
            <a:solidFill>
              <a:srgbClr val="5B72B2"/>
            </a:solidFill>
            <a:round/>
            <a:tailEnd type="triangle" w="med" len="med"/>
          </a:ln>
        </p:spPr>
        <p:style>
          <a:lnRef idx="1">
            <a:schemeClr val="accent1"/>
          </a:lnRef>
          <a:fillRef idx="0">
            <a:schemeClr val="accent1"/>
          </a:fillRef>
          <a:effectRef idx="0">
            <a:schemeClr val="accent1"/>
          </a:effectRef>
          <a:fontRef idx="minor"/>
        </p:style>
      </p:sp>
      <p:sp>
        <p:nvSpPr>
          <p:cNvPr id="204" name="CustomShape 14"/>
          <p:cNvSpPr/>
          <p:nvPr/>
        </p:nvSpPr>
        <p:spPr>
          <a:xfrm>
            <a:off x="642960" y="5214960"/>
            <a:ext cx="2856960" cy="638640"/>
          </a:xfrm>
          <a:prstGeom prst="rect">
            <a:avLst/>
          </a:prstGeom>
          <a:ln>
            <a:round/>
          </a:ln>
        </p:spPr>
        <p:style>
          <a:lnRef idx="2">
            <a:schemeClr val="accent1"/>
          </a:lnRef>
          <a:fillRef idx="1">
            <a:schemeClr val="lt1"/>
          </a:fillRef>
          <a:effectRef idx="0">
            <a:schemeClr val="accent1"/>
          </a:effectRef>
          <a:fontRef idx="minor"/>
        </p:style>
        <p:txBody>
          <a:bodyPr lIns="90000" tIns="45000" rIns="90000" bIns="45000"/>
          <a:lstStyle/>
          <a:p>
            <a:pPr>
              <a:lnSpc>
                <a:spcPct val="100000"/>
              </a:lnSpc>
            </a:pPr>
            <a:r>
              <a:rPr lang="en-IN" sz="1800" b="0" strike="noStrike" spc="-1">
                <a:solidFill>
                  <a:srgbClr val="000000"/>
                </a:solidFill>
                <a:latin typeface="Calibri"/>
                <a:ea typeface="DejaVu Sans"/>
              </a:rPr>
              <a:t>Refer to NCD Clinic for the management of DM </a:t>
            </a:r>
            <a:endParaRPr lang="en-IN" sz="1800" b="0" strike="noStrike" spc="-1">
              <a:latin typeface="Arial"/>
            </a:endParaRPr>
          </a:p>
        </p:txBody>
      </p:sp>
      <p:sp>
        <p:nvSpPr>
          <p:cNvPr id="205" name="CustomShape 15"/>
          <p:cNvSpPr/>
          <p:nvPr/>
        </p:nvSpPr>
        <p:spPr>
          <a:xfrm>
            <a:off x="5143680" y="5286240"/>
            <a:ext cx="3640320" cy="638640"/>
          </a:xfrm>
          <a:prstGeom prst="rect">
            <a:avLst/>
          </a:prstGeom>
          <a:ln>
            <a:round/>
          </a:ln>
        </p:spPr>
        <p:style>
          <a:lnRef idx="2">
            <a:schemeClr val="accent1"/>
          </a:lnRef>
          <a:fillRef idx="1">
            <a:schemeClr val="lt1"/>
          </a:fillRef>
          <a:effectRef idx="0">
            <a:schemeClr val="accent1"/>
          </a:effectRef>
          <a:fontRef idx="minor"/>
        </p:style>
        <p:txBody>
          <a:bodyPr lIns="90000" tIns="45000" rIns="90000" bIns="45000"/>
          <a:lstStyle/>
          <a:p>
            <a:pPr>
              <a:lnSpc>
                <a:spcPct val="100000"/>
              </a:lnSpc>
            </a:pPr>
            <a:r>
              <a:rPr lang="en-IN" sz="1800" b="0" strike="noStrike" spc="-1">
                <a:solidFill>
                  <a:srgbClr val="000000"/>
                </a:solidFill>
                <a:latin typeface="Calibri"/>
                <a:ea typeface="DejaVu Sans"/>
              </a:rPr>
              <a:t>Refer to Ophthalmologist:- Screening &amp; Diagnosis of DR</a:t>
            </a:r>
            <a:endParaRPr lang="en-IN" sz="1800" b="0" strike="noStrike" spc="-1">
              <a:latin typeface="Arial"/>
            </a:endParaRPr>
          </a:p>
        </p:txBody>
      </p:sp>
      <p:sp>
        <p:nvSpPr>
          <p:cNvPr id="206" name="CustomShape 16"/>
          <p:cNvSpPr/>
          <p:nvPr/>
        </p:nvSpPr>
        <p:spPr>
          <a:xfrm rot="16200000" flipH="1">
            <a:off x="6143760" y="4786200"/>
            <a:ext cx="499320" cy="499320"/>
          </a:xfrm>
          <a:custGeom>
            <a:avLst/>
            <a:gdLst/>
            <a:ahLst/>
            <a:cxnLst/>
            <a:rect l="l" t="t" r="r" b="b"/>
            <a:pathLst>
              <a:path w="21600" h="21600">
                <a:moveTo>
                  <a:pt x="0" y="0"/>
                </a:moveTo>
                <a:lnTo>
                  <a:pt x="21600" y="21600"/>
                </a:lnTo>
              </a:path>
            </a:pathLst>
          </a:custGeom>
          <a:noFill/>
          <a:ln>
            <a:solidFill>
              <a:srgbClr val="5B72B2"/>
            </a:solidFill>
            <a:round/>
            <a:tailEnd type="triangle" w="med" len="med"/>
          </a:ln>
        </p:spPr>
        <p:style>
          <a:lnRef idx="1">
            <a:schemeClr val="accent1"/>
          </a:lnRef>
          <a:fillRef idx="0">
            <a:schemeClr val="accent1"/>
          </a:fillRef>
          <a:effectRef idx="0">
            <a:schemeClr val="accent1"/>
          </a:effectRef>
          <a:fontRef idx="minor"/>
        </p:style>
      </p:sp>
      <p:sp>
        <p:nvSpPr>
          <p:cNvPr id="207" name="CustomShape 17"/>
          <p:cNvSpPr/>
          <p:nvPr/>
        </p:nvSpPr>
        <p:spPr>
          <a:xfrm>
            <a:off x="251640" y="1628640"/>
            <a:ext cx="503280" cy="4078440"/>
          </a:xfrm>
          <a:prstGeom prst="bentArrow">
            <a:avLst>
              <a:gd name="adj1" fmla="val 25000"/>
              <a:gd name="adj2" fmla="val 25000"/>
              <a:gd name="adj3" fmla="val 25000"/>
              <a:gd name="adj4" fmla="val 43750"/>
            </a:avLst>
          </a:prstGeom>
          <a:ln>
            <a:round/>
          </a:ln>
        </p:spPr>
        <p:style>
          <a:lnRef idx="2">
            <a:schemeClr val="accent1">
              <a:shade val="50000"/>
            </a:schemeClr>
          </a:lnRef>
          <a:fillRef idx="1">
            <a:schemeClr val="accent1"/>
          </a:fillRef>
          <a:effectRef idx="0">
            <a:schemeClr val="accent1"/>
          </a:effectRef>
          <a:fontRef idx="minor"/>
        </p:style>
      </p:sp>
      <p:sp>
        <p:nvSpPr>
          <p:cNvPr id="208" name="CustomShape 18"/>
          <p:cNvSpPr/>
          <p:nvPr/>
        </p:nvSpPr>
        <p:spPr>
          <a:xfrm>
            <a:off x="6963840" y="5932800"/>
            <a:ext cx="343440" cy="259560"/>
          </a:xfrm>
          <a:custGeom>
            <a:avLst/>
            <a:gdLst/>
            <a:ahLst/>
            <a:cxnLst/>
            <a:rect l="l" t="t" r="r" b="b"/>
            <a:pathLst>
              <a:path w="21600" h="21600">
                <a:moveTo>
                  <a:pt x="0" y="0"/>
                </a:moveTo>
                <a:lnTo>
                  <a:pt x="21600" y="21600"/>
                </a:lnTo>
              </a:path>
            </a:pathLst>
          </a:custGeom>
          <a:noFill/>
          <a:ln>
            <a:solidFill>
              <a:srgbClr val="5B72B2"/>
            </a:solidFill>
            <a:round/>
            <a:tailEnd type="triangle" w="med" len="med"/>
          </a:ln>
        </p:spPr>
        <p:style>
          <a:lnRef idx="1">
            <a:schemeClr val="accent1"/>
          </a:lnRef>
          <a:fillRef idx="0">
            <a:schemeClr val="accent1"/>
          </a:fillRef>
          <a:effectRef idx="0">
            <a:schemeClr val="accent1"/>
          </a:effectRef>
          <a:fontRef idx="minor"/>
        </p:style>
      </p:sp>
      <p:sp>
        <p:nvSpPr>
          <p:cNvPr id="209" name="CustomShape 19"/>
          <p:cNvSpPr/>
          <p:nvPr/>
        </p:nvSpPr>
        <p:spPr>
          <a:xfrm flipH="1">
            <a:off x="6515640" y="5932800"/>
            <a:ext cx="447120" cy="259560"/>
          </a:xfrm>
          <a:custGeom>
            <a:avLst/>
            <a:gdLst/>
            <a:ahLst/>
            <a:cxnLst/>
            <a:rect l="l" t="t" r="r" b="b"/>
            <a:pathLst>
              <a:path w="21600" h="21600">
                <a:moveTo>
                  <a:pt x="0" y="0"/>
                </a:moveTo>
                <a:lnTo>
                  <a:pt x="21600" y="21600"/>
                </a:lnTo>
              </a:path>
            </a:pathLst>
          </a:custGeom>
          <a:noFill/>
          <a:ln>
            <a:solidFill>
              <a:srgbClr val="5B72B2"/>
            </a:solidFill>
            <a:round/>
            <a:tailEnd type="triangle" w="med" len="med"/>
          </a:ln>
        </p:spPr>
        <p:style>
          <a:lnRef idx="1">
            <a:schemeClr val="accent1"/>
          </a:lnRef>
          <a:fillRef idx="0">
            <a:schemeClr val="accent1"/>
          </a:fillRef>
          <a:effectRef idx="0">
            <a:schemeClr val="accent1"/>
          </a:effectRef>
          <a:fontRef idx="minor"/>
        </p:style>
      </p:sp>
      <p:sp>
        <p:nvSpPr>
          <p:cNvPr id="210" name="CustomShape 20"/>
          <p:cNvSpPr/>
          <p:nvPr/>
        </p:nvSpPr>
        <p:spPr>
          <a:xfrm>
            <a:off x="7000920" y="6215040"/>
            <a:ext cx="2142360" cy="638640"/>
          </a:xfrm>
          <a:prstGeom prst="rect">
            <a:avLst/>
          </a:prstGeom>
          <a:ln>
            <a:round/>
          </a:ln>
        </p:spPr>
        <p:style>
          <a:lnRef idx="2">
            <a:schemeClr val="accent6"/>
          </a:lnRef>
          <a:fillRef idx="1">
            <a:schemeClr val="lt1"/>
          </a:fillRef>
          <a:effectRef idx="0">
            <a:schemeClr val="accent6"/>
          </a:effectRef>
          <a:fontRef idx="minor"/>
        </p:style>
        <p:txBody>
          <a:bodyPr lIns="90000" tIns="45000" rIns="90000" bIns="45000"/>
          <a:lstStyle/>
          <a:p>
            <a:pPr>
              <a:lnSpc>
                <a:spcPct val="100000"/>
              </a:lnSpc>
            </a:pPr>
            <a:r>
              <a:rPr lang="en-IN" sz="1800" b="0" strike="noStrike" spc="-1">
                <a:solidFill>
                  <a:srgbClr val="000000"/>
                </a:solidFill>
                <a:latin typeface="Calibri"/>
                <a:ea typeface="DejaVu Sans"/>
              </a:rPr>
              <a:t>PGIMER for Laser treatment</a:t>
            </a:r>
            <a:endParaRPr lang="en-IN" sz="1800" b="0" strike="noStrike" spc="-1">
              <a:latin typeface="Arial"/>
            </a:endParaRPr>
          </a:p>
        </p:txBody>
      </p:sp>
      <p:sp>
        <p:nvSpPr>
          <p:cNvPr id="211" name="CustomShape 21"/>
          <p:cNvSpPr/>
          <p:nvPr/>
        </p:nvSpPr>
        <p:spPr>
          <a:xfrm>
            <a:off x="2000160" y="6215040"/>
            <a:ext cx="4714200" cy="638640"/>
          </a:xfrm>
          <a:prstGeom prst="rect">
            <a:avLst/>
          </a:prstGeom>
          <a:ln>
            <a:round/>
          </a:ln>
        </p:spPr>
        <p:style>
          <a:lnRef idx="2">
            <a:schemeClr val="accent2"/>
          </a:lnRef>
          <a:fillRef idx="1">
            <a:schemeClr val="lt1"/>
          </a:fillRef>
          <a:effectRef idx="0">
            <a:schemeClr val="accent2"/>
          </a:effectRef>
          <a:fontRef idx="minor"/>
        </p:style>
        <p:txBody>
          <a:bodyPr lIns="90000" tIns="45000" rIns="90000" bIns="45000"/>
          <a:lstStyle/>
          <a:p>
            <a:pPr>
              <a:lnSpc>
                <a:spcPct val="100000"/>
              </a:lnSpc>
            </a:pPr>
            <a:r>
              <a:rPr lang="en-IN" sz="1800" b="0" strike="noStrike" spc="-1">
                <a:solidFill>
                  <a:srgbClr val="000000"/>
                </a:solidFill>
                <a:latin typeface="Calibri"/>
                <a:ea typeface="DejaVu Sans"/>
              </a:rPr>
              <a:t>HWC-Diet Counseling, Management of Blood Sugar levels and Timely referral</a:t>
            </a:r>
            <a:endParaRPr lang="en-IN" sz="1800" b="0" strike="noStrike" spc="-1">
              <a:latin typeface="Arial"/>
            </a:endParaRPr>
          </a:p>
        </p:txBody>
      </p:sp>
      <p:sp>
        <p:nvSpPr>
          <p:cNvPr id="212" name="CustomShape 22"/>
          <p:cNvSpPr/>
          <p:nvPr/>
        </p:nvSpPr>
        <p:spPr>
          <a:xfrm>
            <a:off x="2571840" y="5861160"/>
            <a:ext cx="213480" cy="330840"/>
          </a:xfrm>
          <a:custGeom>
            <a:avLst/>
            <a:gdLst/>
            <a:ahLst/>
            <a:cxnLst/>
            <a:rect l="l" t="t" r="r" b="b"/>
            <a:pathLst>
              <a:path w="21600" h="21600">
                <a:moveTo>
                  <a:pt x="0" y="0"/>
                </a:moveTo>
                <a:lnTo>
                  <a:pt x="21600" y="21600"/>
                </a:lnTo>
              </a:path>
            </a:pathLst>
          </a:custGeom>
          <a:noFill/>
          <a:ln>
            <a:solidFill>
              <a:srgbClr val="5B72B2"/>
            </a:solidFill>
            <a:round/>
            <a:tailEnd type="triangle" w="med" len="med"/>
          </a:ln>
        </p:spPr>
        <p:style>
          <a:lnRef idx="1">
            <a:schemeClr val="accent1"/>
          </a:lnRef>
          <a:fillRef idx="0">
            <a:schemeClr val="accent1"/>
          </a:fillRef>
          <a:effectRef idx="0">
            <a:schemeClr val="accent1"/>
          </a:effectRef>
          <a:fontRef idx="minor"/>
        </p:style>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CustomShape 1"/>
          <p:cNvSpPr/>
          <p:nvPr/>
        </p:nvSpPr>
        <p:spPr>
          <a:xfrm>
            <a:off x="457200" y="274680"/>
            <a:ext cx="822888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Civil Hospital Mohali</a:t>
            </a:r>
            <a:endParaRPr lang="en-IN" sz="3600" b="0" strike="noStrike" spc="-1" dirty="0">
              <a:latin typeface="Calisto MT" panose="02040603050505030304" pitchFamily="18" charset="0"/>
            </a:endParaRPr>
          </a:p>
        </p:txBody>
      </p:sp>
      <p:pic>
        <p:nvPicPr>
          <p:cNvPr id="214" name="Content Placeholder 3"/>
          <p:cNvPicPr/>
          <p:nvPr/>
        </p:nvPicPr>
        <p:blipFill>
          <a:blip r:embed="rId2"/>
          <a:stretch/>
        </p:blipFill>
        <p:spPr>
          <a:xfrm>
            <a:off x="480600" y="2277000"/>
            <a:ext cx="3970080" cy="3560400"/>
          </a:xfrm>
          <a:prstGeom prst="rect">
            <a:avLst/>
          </a:prstGeom>
          <a:ln w="9360">
            <a:noFill/>
          </a:ln>
        </p:spPr>
      </p:pic>
      <p:pic>
        <p:nvPicPr>
          <p:cNvPr id="215" name="Picture 4"/>
          <p:cNvPicPr/>
          <p:nvPr/>
        </p:nvPicPr>
        <p:blipFill>
          <a:blip r:embed="rId3"/>
          <a:stretch/>
        </p:blipFill>
        <p:spPr>
          <a:xfrm>
            <a:off x="4554000" y="2277000"/>
            <a:ext cx="4338000" cy="35604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CustomShape 1"/>
          <p:cNvSpPr/>
          <p:nvPr/>
        </p:nvSpPr>
        <p:spPr>
          <a:xfrm>
            <a:off x="395640" y="0"/>
            <a:ext cx="822888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Trainings </a:t>
            </a:r>
            <a:endParaRPr lang="en-IN" sz="3600" b="1" strike="noStrike" spc="-1" dirty="0">
              <a:latin typeface="Calisto MT" panose="02040603050505030304" pitchFamily="18" charset="0"/>
            </a:endParaRPr>
          </a:p>
        </p:txBody>
      </p:sp>
      <p:graphicFrame>
        <p:nvGraphicFramePr>
          <p:cNvPr id="217" name="Table 2"/>
          <p:cNvGraphicFramePr/>
          <p:nvPr>
            <p:extLst>
              <p:ext uri="{D42A27DB-BD31-4B8C-83A1-F6EECF244321}">
                <p14:modId xmlns:p14="http://schemas.microsoft.com/office/powerpoint/2010/main" val="2908501729"/>
              </p:ext>
            </p:extLst>
          </p:nvPr>
        </p:nvGraphicFramePr>
        <p:xfrm>
          <a:off x="179640" y="1143000"/>
          <a:ext cx="8645704" cy="4654971"/>
        </p:xfrm>
        <a:graphic>
          <a:graphicData uri="http://schemas.openxmlformats.org/drawingml/2006/table">
            <a:tbl>
              <a:tblPr/>
              <a:tblGrid>
                <a:gridCol w="1635462">
                  <a:extLst>
                    <a:ext uri="{9D8B030D-6E8A-4147-A177-3AD203B41FA5}">
                      <a16:colId xmlns:a16="http://schemas.microsoft.com/office/drawing/2014/main" val="20000"/>
                    </a:ext>
                  </a:extLst>
                </a:gridCol>
                <a:gridCol w="1869100">
                  <a:extLst>
                    <a:ext uri="{9D8B030D-6E8A-4147-A177-3AD203B41FA5}">
                      <a16:colId xmlns:a16="http://schemas.microsoft.com/office/drawing/2014/main" val="20001"/>
                    </a:ext>
                  </a:extLst>
                </a:gridCol>
                <a:gridCol w="1651858">
                  <a:extLst>
                    <a:ext uri="{9D8B030D-6E8A-4147-A177-3AD203B41FA5}">
                      <a16:colId xmlns:a16="http://schemas.microsoft.com/office/drawing/2014/main" val="20002"/>
                    </a:ext>
                  </a:extLst>
                </a:gridCol>
                <a:gridCol w="2350907">
                  <a:extLst>
                    <a:ext uri="{9D8B030D-6E8A-4147-A177-3AD203B41FA5}">
                      <a16:colId xmlns:a16="http://schemas.microsoft.com/office/drawing/2014/main" val="20003"/>
                    </a:ext>
                  </a:extLst>
                </a:gridCol>
                <a:gridCol w="1138377">
                  <a:extLst>
                    <a:ext uri="{9D8B030D-6E8A-4147-A177-3AD203B41FA5}">
                      <a16:colId xmlns:a16="http://schemas.microsoft.com/office/drawing/2014/main" val="20004"/>
                    </a:ext>
                  </a:extLst>
                </a:gridCol>
              </a:tblGrid>
              <a:tr h="875317">
                <a:tc>
                  <a:txBody>
                    <a:bodyPr/>
                    <a:lstStyle/>
                    <a:p>
                      <a:pPr algn="ctr">
                        <a:lnSpc>
                          <a:spcPct val="100000"/>
                        </a:lnSpc>
                      </a:pPr>
                      <a:r>
                        <a:rPr lang="en-IN" sz="1800" b="1" strike="noStrike" spc="-1" dirty="0">
                          <a:solidFill>
                            <a:srgbClr val="C00000"/>
                          </a:solidFill>
                          <a:latin typeface="Calisto MT" panose="02040603050505030304" pitchFamily="18" charset="0"/>
                        </a:rPr>
                        <a:t>Health system service delivery level</a:t>
                      </a:r>
                      <a:endParaRPr lang="en-IN" sz="18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1" strike="noStrike" spc="-1" dirty="0">
                          <a:solidFill>
                            <a:srgbClr val="C00000"/>
                          </a:solidFill>
                          <a:latin typeface="Calisto MT" panose="02040603050505030304" pitchFamily="18" charset="0"/>
                        </a:rPr>
                        <a:t>Primary Health Care </a:t>
                      </a:r>
                      <a:endParaRPr lang="en-IN" sz="18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1" strike="noStrike" spc="-1" dirty="0">
                          <a:solidFill>
                            <a:srgbClr val="C00000"/>
                          </a:solidFill>
                          <a:latin typeface="Calisto MT" panose="02040603050505030304" pitchFamily="18" charset="0"/>
                        </a:rPr>
                        <a:t>Secondary Care</a:t>
                      </a:r>
                      <a:endParaRPr lang="en-IN" sz="18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1" strike="noStrike" spc="-1" dirty="0">
                          <a:solidFill>
                            <a:srgbClr val="C00000"/>
                          </a:solidFill>
                          <a:latin typeface="Calisto MT" panose="02040603050505030304" pitchFamily="18" charset="0"/>
                        </a:rPr>
                        <a:t>Tertiary Care</a:t>
                      </a:r>
                      <a:endParaRPr lang="en-IN" sz="18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1" strike="noStrike" spc="-1" dirty="0">
                          <a:solidFill>
                            <a:srgbClr val="C00000"/>
                          </a:solidFill>
                          <a:latin typeface="Calisto MT" panose="02040603050505030304" pitchFamily="18" charset="0"/>
                        </a:rPr>
                        <a:t>Specialist Care</a:t>
                      </a:r>
                      <a:endParaRPr lang="en-IN" sz="18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0"/>
                  </a:ext>
                </a:extLst>
              </a:tr>
              <a:tr h="1753047">
                <a:tc>
                  <a:txBody>
                    <a:bodyPr/>
                    <a:lstStyle/>
                    <a:p>
                      <a:pPr>
                        <a:lnSpc>
                          <a:spcPct val="100000"/>
                        </a:lnSpc>
                      </a:pPr>
                      <a:r>
                        <a:rPr lang="en-IN" sz="1800" b="0" strike="noStrike" spc="-1" dirty="0">
                          <a:solidFill>
                            <a:srgbClr val="000000"/>
                          </a:solidFill>
                          <a:latin typeface="Calisto MT" panose="02040603050505030304" pitchFamily="18" charset="0"/>
                        </a:rPr>
                        <a:t>Health Facility</a:t>
                      </a:r>
                      <a:endParaRPr lang="en-IN" sz="18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ASHA- house screening </a:t>
                      </a:r>
                      <a:endParaRPr lang="en-IN" sz="1800" b="0" strike="noStrike" spc="-1">
                        <a:latin typeface="Calisto MT" panose="02040603050505030304" pitchFamily="18" charset="0"/>
                      </a:endParaRPr>
                    </a:p>
                    <a:p>
                      <a:pPr>
                        <a:lnSpc>
                          <a:spcPct val="100000"/>
                        </a:lnSpc>
                      </a:pPr>
                      <a:r>
                        <a:rPr lang="en-IN" sz="1800" b="0" strike="noStrike" spc="-1">
                          <a:solidFill>
                            <a:srgbClr val="000000"/>
                          </a:solidFill>
                          <a:latin typeface="Calisto MT" panose="02040603050505030304" pitchFamily="18" charset="0"/>
                        </a:rPr>
                        <a:t>ANM-Civil dispensaries (urban) or Primary health centre (rural)</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CHC:</a:t>
                      </a:r>
                      <a:endParaRPr lang="en-IN" sz="1800" b="0" strike="noStrike" spc="-1">
                        <a:latin typeface="Calisto MT" panose="02040603050505030304" pitchFamily="18" charset="0"/>
                      </a:endParaRPr>
                    </a:p>
                    <a:p>
                      <a:pPr>
                        <a:lnSpc>
                          <a:spcPct val="100000"/>
                        </a:lnSpc>
                      </a:pPr>
                      <a:r>
                        <a:rPr lang="en-IN" sz="1800" b="0" strike="noStrike" spc="-1">
                          <a:solidFill>
                            <a:srgbClr val="000000"/>
                          </a:solidFill>
                          <a:latin typeface="Calisto MT" panose="02040603050505030304" pitchFamily="18" charset="0"/>
                        </a:rPr>
                        <a:t>Community Health Centre</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DISTRICT HOSPITAL (DH)</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PGIMER</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728891">
                <a:tc>
                  <a:txBody>
                    <a:bodyPr/>
                    <a:lstStyle/>
                    <a:p>
                      <a:pPr>
                        <a:lnSpc>
                          <a:spcPct val="100000"/>
                        </a:lnSpc>
                      </a:pPr>
                      <a:r>
                        <a:rPr lang="en-IN" sz="1800" b="0" strike="noStrike" spc="-1">
                          <a:solidFill>
                            <a:srgbClr val="000000"/>
                          </a:solidFill>
                          <a:latin typeface="Calisto MT" panose="02040603050505030304" pitchFamily="18" charset="0"/>
                        </a:rPr>
                        <a:t>Cadre</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ASHA/ANM/CHO</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Physicians / Ophthalmic Officer</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Comprehensive Ophthalmologist/General physician /Ophthalmic Officer</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dirty="0">
                          <a:solidFill>
                            <a:srgbClr val="000000"/>
                          </a:solidFill>
                          <a:latin typeface="Calisto MT" panose="02040603050505030304" pitchFamily="18" charset="0"/>
                        </a:rPr>
                        <a:t>Retina Specialist</a:t>
                      </a:r>
                      <a:endParaRPr lang="en-IN" sz="18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CustomShape 1"/>
          <p:cNvSpPr/>
          <p:nvPr/>
        </p:nvSpPr>
        <p:spPr>
          <a:xfrm>
            <a:off x="421200" y="8280"/>
            <a:ext cx="822888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Results</a:t>
            </a:r>
            <a:endParaRPr lang="en-IN" sz="3600" b="0" strike="noStrike" spc="-1" dirty="0">
              <a:latin typeface="Calisto MT" panose="02040603050505030304" pitchFamily="18" charset="0"/>
            </a:endParaRPr>
          </a:p>
        </p:txBody>
      </p:sp>
      <p:graphicFrame>
        <p:nvGraphicFramePr>
          <p:cNvPr id="219" name="Table 2"/>
          <p:cNvGraphicFramePr/>
          <p:nvPr>
            <p:extLst>
              <p:ext uri="{D42A27DB-BD31-4B8C-83A1-F6EECF244321}">
                <p14:modId xmlns:p14="http://schemas.microsoft.com/office/powerpoint/2010/main" val="3704908932"/>
              </p:ext>
            </p:extLst>
          </p:nvPr>
        </p:nvGraphicFramePr>
        <p:xfrm>
          <a:off x="539640" y="1845000"/>
          <a:ext cx="7992360" cy="4572000"/>
        </p:xfrm>
        <a:graphic>
          <a:graphicData uri="http://schemas.openxmlformats.org/drawingml/2006/table">
            <a:tbl>
              <a:tblPr/>
              <a:tblGrid>
                <a:gridCol w="974880">
                  <a:extLst>
                    <a:ext uri="{9D8B030D-6E8A-4147-A177-3AD203B41FA5}">
                      <a16:colId xmlns:a16="http://schemas.microsoft.com/office/drawing/2014/main" val="20000"/>
                    </a:ext>
                  </a:extLst>
                </a:gridCol>
                <a:gridCol w="4353120">
                  <a:extLst>
                    <a:ext uri="{9D8B030D-6E8A-4147-A177-3AD203B41FA5}">
                      <a16:colId xmlns:a16="http://schemas.microsoft.com/office/drawing/2014/main" val="20001"/>
                    </a:ext>
                  </a:extLst>
                </a:gridCol>
                <a:gridCol w="1332000">
                  <a:extLst>
                    <a:ext uri="{9D8B030D-6E8A-4147-A177-3AD203B41FA5}">
                      <a16:colId xmlns:a16="http://schemas.microsoft.com/office/drawing/2014/main" val="20002"/>
                    </a:ext>
                  </a:extLst>
                </a:gridCol>
                <a:gridCol w="1332360">
                  <a:extLst>
                    <a:ext uri="{9D8B030D-6E8A-4147-A177-3AD203B41FA5}">
                      <a16:colId xmlns:a16="http://schemas.microsoft.com/office/drawing/2014/main" val="20003"/>
                    </a:ext>
                  </a:extLst>
                </a:gridCol>
              </a:tblGrid>
              <a:tr h="346320">
                <a:tc rowSpan="2">
                  <a:txBody>
                    <a:bodyPr/>
                    <a:lstStyle/>
                    <a:p>
                      <a:pPr algn="ctr">
                        <a:lnSpc>
                          <a:spcPct val="100000"/>
                        </a:lnSpc>
                      </a:pPr>
                      <a:r>
                        <a:rPr lang="en-IN" sz="1800" b="1" strike="noStrike" spc="-1" dirty="0">
                          <a:solidFill>
                            <a:srgbClr val="000000"/>
                          </a:solidFill>
                          <a:latin typeface="Calisto MT" panose="02040603050505030304" pitchFamily="18" charset="0"/>
                        </a:rPr>
                        <a:t>Sr. No</a:t>
                      </a:r>
                      <a:endParaRPr lang="en-IN" sz="18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rowSpan="2">
                  <a:txBody>
                    <a:bodyPr/>
                    <a:lstStyle/>
                    <a:p>
                      <a:pPr algn="ctr">
                        <a:lnSpc>
                          <a:spcPct val="100000"/>
                        </a:lnSpc>
                      </a:pPr>
                      <a:r>
                        <a:rPr lang="en-IN" sz="1800" b="1" strike="noStrike" spc="-1">
                          <a:solidFill>
                            <a:srgbClr val="000000"/>
                          </a:solidFill>
                          <a:latin typeface="Calisto MT" panose="02040603050505030304" pitchFamily="18" charset="0"/>
                        </a:rPr>
                        <a:t>Particulars</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gridSpan="2">
                  <a:txBody>
                    <a:bodyPr/>
                    <a:lstStyle/>
                    <a:p>
                      <a:pPr algn="ctr">
                        <a:lnSpc>
                          <a:spcPct val="100000"/>
                        </a:lnSpc>
                      </a:pPr>
                      <a:r>
                        <a:rPr lang="en-IN" sz="1800" b="1" strike="noStrike" spc="-1">
                          <a:solidFill>
                            <a:srgbClr val="000000"/>
                          </a:solidFill>
                          <a:latin typeface="Calisto MT" panose="02040603050505030304" pitchFamily="18" charset="0"/>
                        </a:rPr>
                        <a:t>Number</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hMerge="1">
                  <a:txBody>
                    <a:bodyPr/>
                    <a:lstStyle/>
                    <a:p>
                      <a:endParaRPr lang="en-US"/>
                    </a:p>
                  </a:txBody>
                  <a:tcPr marL="90000" marR="90000">
                    <a:solidFill>
                      <a:srgbClr val="729FCF"/>
                    </a:solidFill>
                  </a:tcPr>
                </a:tc>
                <a:extLst>
                  <a:ext uri="{0D108BD9-81ED-4DB2-BD59-A6C34878D82A}">
                    <a16:rowId xmlns:a16="http://schemas.microsoft.com/office/drawing/2014/main" val="10000"/>
                  </a:ext>
                </a:extLst>
              </a:tr>
              <a:tr h="346320">
                <a:tc vMerge="1">
                  <a:txBody>
                    <a:bodyPr/>
                    <a:lstStyle/>
                    <a:p>
                      <a:endParaRPr lang="en-US"/>
                    </a:p>
                  </a:txBody>
                  <a:tcPr marL="90000" marR="90000">
                    <a:solidFill>
                      <a:srgbClr val="729FCF"/>
                    </a:solidFill>
                  </a:tcPr>
                </a:tc>
                <a:tc vMerge="1">
                  <a:txBody>
                    <a:bodyPr/>
                    <a:lstStyle/>
                    <a:p>
                      <a:endParaRPr lang="en-US"/>
                    </a:p>
                  </a:txBody>
                  <a:tcPr marL="90000" marR="90000">
                    <a:solidFill>
                      <a:srgbClr val="729FCF"/>
                    </a:solidFill>
                  </a:tcPr>
                </a:tc>
                <a:tc>
                  <a:txBody>
                    <a:bodyPr/>
                    <a:lstStyle/>
                    <a:p>
                      <a:pPr algn="ctr">
                        <a:lnSpc>
                          <a:spcPct val="100000"/>
                        </a:lnSpc>
                      </a:pPr>
                      <a:r>
                        <a:rPr lang="en-IN" sz="1800" b="1" strike="noStrike" spc="-1" dirty="0">
                          <a:solidFill>
                            <a:srgbClr val="000000"/>
                          </a:solidFill>
                          <a:latin typeface="Calisto MT" panose="02040603050505030304" pitchFamily="18" charset="0"/>
                        </a:rPr>
                        <a:t>Male </a:t>
                      </a:r>
                      <a:endParaRPr lang="en-IN" sz="1800" b="1"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1" strike="noStrike" spc="-1" dirty="0">
                          <a:solidFill>
                            <a:srgbClr val="000000"/>
                          </a:solidFill>
                          <a:latin typeface="Calisto MT" panose="02040603050505030304" pitchFamily="18" charset="0"/>
                        </a:rPr>
                        <a:t>Female</a:t>
                      </a:r>
                      <a:endParaRPr lang="en-IN" sz="1800" b="1"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551880">
                <a:tc>
                  <a:txBody>
                    <a:bodyPr/>
                    <a:lstStyle/>
                    <a:p>
                      <a:pPr algn="ctr">
                        <a:lnSpc>
                          <a:spcPct val="100000"/>
                        </a:lnSpc>
                      </a:pPr>
                      <a:r>
                        <a:rPr lang="en-IN" sz="1800" b="0" strike="noStrike" spc="-1">
                          <a:solidFill>
                            <a:srgbClr val="000000"/>
                          </a:solidFill>
                          <a:latin typeface="Calisto MT" panose="02040603050505030304" pitchFamily="18" charset="0"/>
                        </a:rPr>
                        <a:t>1</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No. of Patients screened for Diabetes (33 Sub Centers)</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207</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468</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321840">
                <a:tc>
                  <a:txBody>
                    <a:bodyPr/>
                    <a:lstStyle/>
                    <a:p>
                      <a:pPr algn="ctr">
                        <a:lnSpc>
                          <a:spcPct val="100000"/>
                        </a:lnSpc>
                      </a:pPr>
                      <a:r>
                        <a:rPr lang="en-IN" sz="1800" b="0" strike="noStrike" spc="-1">
                          <a:solidFill>
                            <a:srgbClr val="000000"/>
                          </a:solidFill>
                          <a:latin typeface="Calisto MT" panose="02040603050505030304" pitchFamily="18" charset="0"/>
                        </a:rPr>
                        <a:t>2</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No. of Patient Diagnosed (33 Sub Centers)</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87</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130</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r h="551880">
                <a:tc>
                  <a:txBody>
                    <a:bodyPr/>
                    <a:lstStyle/>
                    <a:p>
                      <a:pPr algn="ctr">
                        <a:lnSpc>
                          <a:spcPct val="100000"/>
                        </a:lnSpc>
                      </a:pPr>
                      <a:r>
                        <a:rPr lang="en-IN" sz="1800" b="0" strike="noStrike" spc="-1">
                          <a:solidFill>
                            <a:srgbClr val="000000"/>
                          </a:solidFill>
                          <a:latin typeface="Calisto MT" panose="02040603050505030304" pitchFamily="18" charset="0"/>
                        </a:rPr>
                        <a:t>3</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No. of Patient reporting at PHC Boothgarh &amp; Gharaun after referral from SCs</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64</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95</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4"/>
                  </a:ext>
                </a:extLst>
              </a:tr>
              <a:tr h="551880">
                <a:tc>
                  <a:txBody>
                    <a:bodyPr/>
                    <a:lstStyle/>
                    <a:p>
                      <a:pPr algn="ctr">
                        <a:lnSpc>
                          <a:spcPct val="100000"/>
                        </a:lnSpc>
                      </a:pPr>
                      <a:r>
                        <a:rPr lang="en-IN" sz="1800" b="0" strike="noStrike" spc="-1">
                          <a:solidFill>
                            <a:srgbClr val="000000"/>
                          </a:solidFill>
                          <a:latin typeface="Calisto MT" panose="02040603050505030304" pitchFamily="18" charset="0"/>
                        </a:rPr>
                        <a:t>4</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No. of patient referred by Ophthalmic officer to Ophthalmologist (DH Mohali) </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37</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24</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5"/>
                  </a:ext>
                </a:extLst>
              </a:tr>
              <a:tr h="321840">
                <a:tc>
                  <a:txBody>
                    <a:bodyPr/>
                    <a:lstStyle/>
                    <a:p>
                      <a:pPr algn="ctr">
                        <a:lnSpc>
                          <a:spcPct val="100000"/>
                        </a:lnSpc>
                      </a:pPr>
                      <a:r>
                        <a:rPr lang="en-IN" sz="1800" b="0" strike="noStrike" spc="-1">
                          <a:solidFill>
                            <a:srgbClr val="000000"/>
                          </a:solidFill>
                          <a:latin typeface="Calisto MT" panose="02040603050505030304" pitchFamily="18" charset="0"/>
                        </a:rPr>
                        <a:t>5</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No. of patient screened for DR in DH Mohali</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18</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11</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6"/>
                  </a:ext>
                </a:extLst>
              </a:tr>
              <a:tr h="551880">
                <a:tc>
                  <a:txBody>
                    <a:bodyPr/>
                    <a:lstStyle/>
                    <a:p>
                      <a:pPr algn="ctr">
                        <a:lnSpc>
                          <a:spcPct val="100000"/>
                        </a:lnSpc>
                      </a:pPr>
                      <a:r>
                        <a:rPr lang="en-IN" sz="1800" b="0" strike="noStrike" spc="-1">
                          <a:solidFill>
                            <a:srgbClr val="000000"/>
                          </a:solidFill>
                          <a:latin typeface="Calisto MT" panose="02040603050505030304" pitchFamily="18" charset="0"/>
                        </a:rPr>
                        <a:t>6</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1800" b="0" strike="noStrike" spc="-1">
                          <a:solidFill>
                            <a:srgbClr val="000000"/>
                          </a:solidFill>
                          <a:latin typeface="Calisto MT" panose="02040603050505030304" pitchFamily="18" charset="0"/>
                        </a:rPr>
                        <a:t>No. of DR patient referred to PGIMER for Laser Treatment</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a:solidFill>
                            <a:srgbClr val="000000"/>
                          </a:solidFill>
                          <a:latin typeface="Calisto MT" panose="02040603050505030304" pitchFamily="18" charset="0"/>
                        </a:rPr>
                        <a:t>1</a:t>
                      </a:r>
                      <a:endParaRPr lang="en-IN" sz="18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1800" b="0" strike="noStrike" spc="-1" dirty="0">
                          <a:solidFill>
                            <a:srgbClr val="000000"/>
                          </a:solidFill>
                          <a:latin typeface="Calisto MT" panose="02040603050505030304" pitchFamily="18" charset="0"/>
                        </a:rPr>
                        <a:t>0</a:t>
                      </a:r>
                      <a:endParaRPr lang="en-IN" sz="18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7"/>
                  </a:ext>
                </a:extLst>
              </a:tr>
            </a:tbl>
          </a:graphicData>
        </a:graphic>
      </p:graphicFrame>
      <p:sp>
        <p:nvSpPr>
          <p:cNvPr id="220" name="CustomShape 3"/>
          <p:cNvSpPr/>
          <p:nvPr/>
        </p:nvSpPr>
        <p:spPr>
          <a:xfrm>
            <a:off x="257595" y="951570"/>
            <a:ext cx="8350920" cy="699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n-IN" sz="2400" b="1" strike="noStrike" spc="-1" dirty="0">
                <a:solidFill>
                  <a:srgbClr val="000000"/>
                </a:solidFill>
                <a:latin typeface="Calisto MT" panose="02040603050505030304" pitchFamily="18" charset="0"/>
                <a:ea typeface="DejaVu Sans"/>
              </a:rPr>
              <a:t>Report of the Block </a:t>
            </a:r>
            <a:r>
              <a:rPr lang="en-IN" sz="2400" b="1" strike="noStrike" spc="-1" dirty="0" err="1">
                <a:solidFill>
                  <a:srgbClr val="000000"/>
                </a:solidFill>
                <a:latin typeface="Calisto MT" panose="02040603050505030304" pitchFamily="18" charset="0"/>
                <a:ea typeface="DejaVu Sans"/>
              </a:rPr>
              <a:t>Boothgarh</a:t>
            </a:r>
            <a:r>
              <a:rPr lang="en-IN" sz="2400" b="1" strike="noStrike" spc="-1" dirty="0">
                <a:solidFill>
                  <a:srgbClr val="000000"/>
                </a:solidFill>
                <a:latin typeface="Calisto MT" panose="02040603050505030304" pitchFamily="18" charset="0"/>
                <a:ea typeface="DejaVu Sans"/>
              </a:rPr>
              <a:t> &amp; </a:t>
            </a:r>
            <a:r>
              <a:rPr lang="en-IN" sz="2400" b="1" strike="noStrike" spc="-1" dirty="0" err="1">
                <a:solidFill>
                  <a:srgbClr val="000000"/>
                </a:solidFill>
                <a:latin typeface="Calisto MT" panose="02040603050505030304" pitchFamily="18" charset="0"/>
                <a:ea typeface="DejaVu Sans"/>
              </a:rPr>
              <a:t>Gharaun</a:t>
            </a:r>
            <a:r>
              <a:rPr lang="en-IN" sz="2400" b="1" strike="noStrike" spc="-1" dirty="0">
                <a:solidFill>
                  <a:srgbClr val="000000"/>
                </a:solidFill>
                <a:latin typeface="Calisto MT" panose="02040603050505030304" pitchFamily="18" charset="0"/>
                <a:ea typeface="DejaVu Sans"/>
              </a:rPr>
              <a:t> for the month of July, 2019</a:t>
            </a:r>
            <a:endParaRPr lang="en-IN" sz="2400" b="0" strike="noStrike" spc="-1" dirty="0">
              <a:latin typeface="Calisto MT" panose="02040603050505030304" pitchFamily="18" charset="0"/>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457200" y="274680"/>
            <a:ext cx="822888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Conclusion</a:t>
            </a:r>
            <a:endParaRPr lang="en-IN" sz="3600" b="1" strike="noStrike" spc="-1" dirty="0">
              <a:latin typeface="Calisto MT" panose="02040603050505030304" pitchFamily="18" charset="0"/>
            </a:endParaRPr>
          </a:p>
        </p:txBody>
      </p:sp>
      <p:sp>
        <p:nvSpPr>
          <p:cNvPr id="222" name="CustomShape 2"/>
          <p:cNvSpPr/>
          <p:nvPr/>
        </p:nvSpPr>
        <p:spPr>
          <a:xfrm>
            <a:off x="457200" y="1600200"/>
            <a:ext cx="8228880" cy="2182091"/>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342900" indent="-342900" algn="just">
              <a:lnSpc>
                <a:spcPct val="125000"/>
              </a:lnSpc>
              <a:buFont typeface="Arial" panose="020B0604020202020204" pitchFamily="34" charset="0"/>
              <a:buChar char="•"/>
            </a:pPr>
            <a:r>
              <a:rPr lang="en-IN" sz="2400" b="0" strike="noStrike" spc="-1" dirty="0">
                <a:solidFill>
                  <a:srgbClr val="000000"/>
                </a:solidFill>
                <a:latin typeface="Calisto MT" panose="02040603050505030304" pitchFamily="18" charset="0"/>
              </a:rPr>
              <a:t>Hence a </a:t>
            </a:r>
            <a:r>
              <a:rPr lang="en-IN" sz="2400" b="1" strike="noStrike" spc="-1" dirty="0">
                <a:solidFill>
                  <a:srgbClr val="000000"/>
                </a:solidFill>
                <a:latin typeface="Calisto MT" panose="02040603050505030304" pitchFamily="18" charset="0"/>
              </a:rPr>
              <a:t>protocol</a:t>
            </a:r>
            <a:r>
              <a:rPr lang="en-IN" sz="2400" b="0" strike="noStrike" spc="-1" dirty="0">
                <a:solidFill>
                  <a:srgbClr val="000000"/>
                </a:solidFill>
                <a:latin typeface="Calisto MT" panose="02040603050505030304" pitchFamily="18" charset="0"/>
              </a:rPr>
              <a:t> is established to link the HWCs-SC and higher </a:t>
            </a:r>
            <a:r>
              <a:rPr lang="en-IN" sz="2400" b="0" strike="noStrike" spc="-1" dirty="0" err="1">
                <a:solidFill>
                  <a:srgbClr val="000000"/>
                </a:solidFill>
                <a:latin typeface="Calisto MT" panose="02040603050505030304" pitchFamily="18" charset="0"/>
              </a:rPr>
              <a:t>centers</a:t>
            </a:r>
            <a:r>
              <a:rPr lang="en-IN" sz="2400" b="0" strike="noStrike" spc="-1" dirty="0">
                <a:solidFill>
                  <a:srgbClr val="000000"/>
                </a:solidFill>
                <a:latin typeface="Calisto MT" panose="02040603050505030304" pitchFamily="18" charset="0"/>
              </a:rPr>
              <a:t> for early detection , treatment and management of Diabetic Eye disease from the list of patients screened at village level.</a:t>
            </a:r>
            <a:endParaRPr lang="en-IN" sz="2400" b="0" strike="noStrike" spc="-1" dirty="0">
              <a:latin typeface="Calisto MT" panose="02040603050505030304" pitchFamily="18" charset="0"/>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1"/>
          <p:cNvSpPr/>
          <p:nvPr/>
        </p:nvSpPr>
        <p:spPr>
          <a:xfrm>
            <a:off x="179640" y="188640"/>
            <a:ext cx="878436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Integration of IHMI (India Hypertension Management Initiative) at HWC level</a:t>
            </a:r>
            <a:endParaRPr lang="en-IN" sz="3600" b="0" strike="noStrike" spc="-1" dirty="0">
              <a:latin typeface="Calisto MT" panose="02040603050505030304" pitchFamily="18" charset="0"/>
            </a:endParaRPr>
          </a:p>
        </p:txBody>
      </p:sp>
      <p:pic>
        <p:nvPicPr>
          <p:cNvPr id="224" name="Picture 2"/>
          <p:cNvPicPr/>
          <p:nvPr/>
        </p:nvPicPr>
        <p:blipFill>
          <a:blip r:embed="rId2"/>
          <a:srcRect l="16938" r="8343"/>
          <a:stretch/>
        </p:blipFill>
        <p:spPr>
          <a:xfrm>
            <a:off x="4580280" y="1700640"/>
            <a:ext cx="4023720" cy="3570840"/>
          </a:xfrm>
          <a:prstGeom prst="rect">
            <a:avLst/>
          </a:prstGeom>
          <a:ln w="9360">
            <a:noFill/>
          </a:ln>
        </p:spPr>
      </p:pic>
      <p:sp>
        <p:nvSpPr>
          <p:cNvPr id="225" name="CustomShape 2"/>
          <p:cNvSpPr/>
          <p:nvPr/>
        </p:nvSpPr>
        <p:spPr>
          <a:xfrm>
            <a:off x="179640" y="5445360"/>
            <a:ext cx="878436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ea typeface="DejaVu Sans"/>
              </a:rPr>
              <a:t>A Case study from Block </a:t>
            </a:r>
            <a:r>
              <a:rPr lang="en-IN" sz="3600" b="1" strike="noStrike" spc="-1" dirty="0" err="1">
                <a:solidFill>
                  <a:srgbClr val="C00000"/>
                </a:solidFill>
                <a:latin typeface="Calisto MT" panose="02040603050505030304" pitchFamily="18" charset="0"/>
                <a:ea typeface="DejaVu Sans"/>
              </a:rPr>
              <a:t>Kalanaur</a:t>
            </a:r>
            <a:r>
              <a:rPr lang="en-IN" sz="3600" b="1" strike="noStrike" spc="-1" dirty="0">
                <a:solidFill>
                  <a:srgbClr val="C00000"/>
                </a:solidFill>
                <a:latin typeface="Calisto MT" panose="02040603050505030304" pitchFamily="18" charset="0"/>
                <a:ea typeface="DejaVu Sans"/>
              </a:rPr>
              <a:t> </a:t>
            </a:r>
            <a:endParaRPr lang="en-IN" sz="3600" b="0" strike="noStrike" spc="-1" dirty="0">
              <a:latin typeface="Calisto MT" panose="02040603050505030304" pitchFamily="18" charset="0"/>
            </a:endParaRPr>
          </a:p>
          <a:p>
            <a:pPr algn="ctr">
              <a:lnSpc>
                <a:spcPct val="100000"/>
              </a:lnSpc>
            </a:pPr>
            <a:r>
              <a:rPr lang="en-IN" sz="3600" b="1" strike="noStrike" spc="-1" dirty="0">
                <a:solidFill>
                  <a:srgbClr val="C00000"/>
                </a:solidFill>
                <a:latin typeface="Calisto MT" panose="02040603050505030304" pitchFamily="18" charset="0"/>
                <a:ea typeface="DejaVu Sans"/>
              </a:rPr>
              <a:t>(District </a:t>
            </a:r>
            <a:r>
              <a:rPr lang="en-IN" sz="3600" b="1" strike="noStrike" spc="-1" dirty="0" err="1">
                <a:solidFill>
                  <a:srgbClr val="C00000"/>
                </a:solidFill>
                <a:latin typeface="Calisto MT" panose="02040603050505030304" pitchFamily="18" charset="0"/>
                <a:ea typeface="DejaVu Sans"/>
              </a:rPr>
              <a:t>Gurdaspur</a:t>
            </a:r>
            <a:r>
              <a:rPr lang="en-IN" sz="3600" b="1" strike="noStrike" spc="-1" dirty="0">
                <a:solidFill>
                  <a:srgbClr val="C00000"/>
                </a:solidFill>
                <a:latin typeface="Calisto MT" panose="02040603050505030304" pitchFamily="18" charset="0"/>
                <a:ea typeface="DejaVu Sans"/>
              </a:rPr>
              <a:t>)</a:t>
            </a:r>
            <a:endParaRPr lang="en-IN" sz="3600" b="0" strike="noStrike" spc="-1" dirty="0">
              <a:latin typeface="Calisto MT" panose="02040603050505030304" pitchFamily="18" charset="0"/>
            </a:endParaRPr>
          </a:p>
        </p:txBody>
      </p:sp>
      <p:pic>
        <p:nvPicPr>
          <p:cNvPr id="226" name="Picture 6"/>
          <p:cNvPicPr/>
          <p:nvPr/>
        </p:nvPicPr>
        <p:blipFill>
          <a:blip r:embed="rId3"/>
          <a:stretch/>
        </p:blipFill>
        <p:spPr>
          <a:xfrm>
            <a:off x="827640" y="1772640"/>
            <a:ext cx="2879640" cy="312192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CustomShape 1"/>
          <p:cNvSpPr/>
          <p:nvPr/>
        </p:nvSpPr>
        <p:spPr>
          <a:xfrm>
            <a:off x="0" y="0"/>
            <a:ext cx="9143280" cy="1450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en-IN" sz="3600" b="1" strike="noStrike" spc="-1" dirty="0">
                <a:solidFill>
                  <a:srgbClr val="C00000"/>
                </a:solidFill>
                <a:latin typeface="Calisto MT" panose="02040603050505030304" pitchFamily="18" charset="0"/>
              </a:rPr>
              <a:t>Prevalence of hypertension in various Indian states : DLHS- 4 survey 2012-14</a:t>
            </a:r>
            <a:endParaRPr lang="en-IN" sz="3600" b="0" strike="noStrike" spc="-1" dirty="0">
              <a:latin typeface="Calisto MT" panose="02040603050505030304" pitchFamily="18" charset="0"/>
            </a:endParaRPr>
          </a:p>
        </p:txBody>
      </p:sp>
      <p:graphicFrame>
        <p:nvGraphicFramePr>
          <p:cNvPr id="228" name="Chart 5"/>
          <p:cNvGraphicFramePr/>
          <p:nvPr/>
        </p:nvGraphicFramePr>
        <p:xfrm>
          <a:off x="1285920" y="1612800"/>
          <a:ext cx="5847480" cy="510804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457200" y="274680"/>
            <a:ext cx="8228880" cy="584302"/>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pc="-1" dirty="0">
                <a:solidFill>
                  <a:srgbClr val="C00000"/>
                </a:solidFill>
                <a:latin typeface="Calisto MT" panose="02040603050505030304" pitchFamily="18" charset="0"/>
              </a:rPr>
              <a:t>Five Projected Districts in Punjab</a:t>
            </a:r>
            <a:endParaRPr lang="en-IN" sz="3600" b="1" strike="noStrike" spc="-1" dirty="0">
              <a:latin typeface="Calisto MT" panose="02040603050505030304" pitchFamily="18" charset="0"/>
            </a:endParaRPr>
          </a:p>
        </p:txBody>
      </p:sp>
      <p:sp>
        <p:nvSpPr>
          <p:cNvPr id="2" name="TextBox 1"/>
          <p:cNvSpPr txBox="1"/>
          <p:nvPr/>
        </p:nvSpPr>
        <p:spPr>
          <a:xfrm>
            <a:off x="235527" y="1288473"/>
            <a:ext cx="8548255" cy="3743717"/>
          </a:xfrm>
          <a:prstGeom prst="rect">
            <a:avLst/>
          </a:prstGeom>
          <a:noFill/>
        </p:spPr>
        <p:txBody>
          <a:bodyPr wrap="square" rtlCol="0">
            <a:spAutoFit/>
          </a:bodyPr>
          <a:lstStyle/>
          <a:p>
            <a:pPr marL="342900" indent="-342900">
              <a:lnSpc>
                <a:spcPct val="125000"/>
              </a:lnSpc>
              <a:spcAft>
                <a:spcPts val="600"/>
              </a:spcAft>
              <a:buAutoNum type="arabicPeriod"/>
            </a:pPr>
            <a:r>
              <a:rPr lang="en-US" sz="2400" dirty="0">
                <a:latin typeface="Calisto MT" panose="02040603050505030304" pitchFamily="18" charset="0"/>
              </a:rPr>
              <a:t>Pathankot</a:t>
            </a:r>
          </a:p>
          <a:p>
            <a:pPr marL="342900" indent="-342900">
              <a:lnSpc>
                <a:spcPct val="125000"/>
              </a:lnSpc>
              <a:spcAft>
                <a:spcPts val="600"/>
              </a:spcAft>
              <a:buAutoNum type="arabicPeriod"/>
            </a:pPr>
            <a:r>
              <a:rPr lang="en-US" sz="2400" dirty="0" err="1">
                <a:latin typeface="Calisto MT" panose="02040603050505030304" pitchFamily="18" charset="0"/>
              </a:rPr>
              <a:t>Gurdaspur</a:t>
            </a:r>
            <a:endParaRPr lang="en-US" sz="2400" dirty="0">
              <a:latin typeface="Calisto MT" panose="02040603050505030304" pitchFamily="18" charset="0"/>
            </a:endParaRPr>
          </a:p>
          <a:p>
            <a:pPr marL="342900" indent="-342900">
              <a:lnSpc>
                <a:spcPct val="125000"/>
              </a:lnSpc>
              <a:spcAft>
                <a:spcPts val="600"/>
              </a:spcAft>
              <a:buAutoNum type="arabicPeriod"/>
            </a:pPr>
            <a:r>
              <a:rPr lang="en-US" sz="2400" dirty="0">
                <a:latin typeface="Calisto MT" panose="02040603050505030304" pitchFamily="18" charset="0"/>
              </a:rPr>
              <a:t>Hoshiarpur</a:t>
            </a:r>
          </a:p>
          <a:p>
            <a:pPr marL="342900" indent="-342900">
              <a:lnSpc>
                <a:spcPct val="125000"/>
              </a:lnSpc>
              <a:spcAft>
                <a:spcPts val="600"/>
              </a:spcAft>
              <a:buAutoNum type="arabicPeriod"/>
            </a:pPr>
            <a:r>
              <a:rPr lang="en-US" sz="2400" dirty="0">
                <a:latin typeface="Calisto MT" panose="02040603050505030304" pitchFamily="18" charset="0"/>
              </a:rPr>
              <a:t>Bathinda</a:t>
            </a:r>
          </a:p>
          <a:p>
            <a:pPr marL="342900" indent="-342900">
              <a:lnSpc>
                <a:spcPct val="125000"/>
              </a:lnSpc>
              <a:spcAft>
                <a:spcPts val="600"/>
              </a:spcAft>
              <a:buAutoNum type="arabicPeriod"/>
            </a:pPr>
            <a:r>
              <a:rPr lang="en-US" sz="2400" dirty="0">
                <a:latin typeface="Calisto MT" panose="02040603050505030304" pitchFamily="18" charset="0"/>
              </a:rPr>
              <a:t>Mansa</a:t>
            </a:r>
          </a:p>
          <a:p>
            <a:pPr>
              <a:lnSpc>
                <a:spcPct val="125000"/>
              </a:lnSpc>
              <a:spcAft>
                <a:spcPts val="600"/>
              </a:spcAft>
            </a:pPr>
            <a:endParaRPr lang="en-US" sz="2400" dirty="0">
              <a:latin typeface="Calisto MT" panose="02040603050505030304" pitchFamily="18" charset="0"/>
            </a:endParaRPr>
          </a:p>
          <a:p>
            <a:pPr>
              <a:lnSpc>
                <a:spcPct val="125000"/>
              </a:lnSpc>
              <a:spcAft>
                <a:spcPts val="600"/>
              </a:spcAft>
            </a:pPr>
            <a:r>
              <a:rPr lang="en-US" sz="2400" dirty="0">
                <a:latin typeface="Calisto MT" panose="02040603050505030304" pitchFamily="18" charset="0"/>
              </a:rPr>
              <a:t>A case study from Block </a:t>
            </a:r>
            <a:r>
              <a:rPr lang="en-US" sz="2400" dirty="0" err="1">
                <a:latin typeface="Calisto MT" panose="02040603050505030304" pitchFamily="18" charset="0"/>
              </a:rPr>
              <a:t>Kalanaur</a:t>
            </a:r>
            <a:r>
              <a:rPr lang="en-US" sz="2400" dirty="0">
                <a:latin typeface="Calisto MT" panose="02040603050505030304" pitchFamily="18" charset="0"/>
              </a:rPr>
              <a:t> District </a:t>
            </a:r>
            <a:r>
              <a:rPr lang="en-US" sz="2400" dirty="0" err="1">
                <a:latin typeface="Calisto MT" panose="02040603050505030304" pitchFamily="18" charset="0"/>
              </a:rPr>
              <a:t>Gurdaspur</a:t>
            </a:r>
            <a:endParaRPr lang="en-US" sz="2400" dirty="0">
              <a:latin typeface="Calisto MT" panose="02040603050505030304" pitchFamily="18" charset="0"/>
            </a:endParaRPr>
          </a:p>
        </p:txBody>
      </p:sp>
    </p:spTree>
    <p:extLst>
      <p:ext uri="{BB962C8B-B14F-4D97-AF65-F5344CB8AC3E}">
        <p14:creationId xmlns:p14="http://schemas.microsoft.com/office/powerpoint/2010/main" val="127380836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CustomShape 1"/>
          <p:cNvSpPr/>
          <p:nvPr/>
        </p:nvSpPr>
        <p:spPr>
          <a:xfrm>
            <a:off x="124691" y="933395"/>
            <a:ext cx="5598949" cy="54720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343080" indent="-342360" algn="just">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NCD Screening:- CBAC By ASHAs under supervision of CHOs</a:t>
            </a:r>
            <a:endParaRPr lang="en-IN" sz="2400" b="0" strike="noStrike" spc="-1" dirty="0">
              <a:latin typeface="Calisto MT" panose="02040603050505030304" pitchFamily="18" charset="0"/>
            </a:endParaRPr>
          </a:p>
          <a:p>
            <a:pPr marL="343080" indent="-342360" algn="just">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CBAC Score more than 4 were identified by the CHO.</a:t>
            </a:r>
            <a:endParaRPr lang="en-IN" sz="2400" b="0" strike="noStrike" spc="-1" dirty="0">
              <a:latin typeface="Calisto MT" panose="02040603050505030304" pitchFamily="18" charset="0"/>
            </a:endParaRPr>
          </a:p>
          <a:p>
            <a:pPr marL="343080" indent="-342360" algn="just">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Village wise camps are being organized by the team comprising Medical officers, CHOs, ANMs and ASHAs</a:t>
            </a:r>
            <a:endParaRPr lang="en-IN" sz="2400" b="0" strike="noStrike" spc="-1" dirty="0">
              <a:latin typeface="Calisto MT" panose="02040603050505030304" pitchFamily="18" charset="0"/>
            </a:endParaRPr>
          </a:p>
          <a:p>
            <a:pPr marL="343080" indent="-342360" algn="just">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Micro plans of the camps are being prepared by CHOs every month</a:t>
            </a:r>
            <a:endParaRPr lang="en-IN" sz="2400" b="0" strike="noStrike" spc="-1" dirty="0">
              <a:latin typeface="Calisto MT" panose="02040603050505030304" pitchFamily="18" charset="0"/>
            </a:endParaRPr>
          </a:p>
          <a:p>
            <a:pPr marL="343080" indent="-342360" algn="just">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ASHAs make sure to bring all the persons having score more than 4 to the camps</a:t>
            </a:r>
            <a:endParaRPr lang="en-IN" sz="2400" b="0" strike="noStrike" spc="-1" dirty="0">
              <a:latin typeface="Calisto MT" panose="02040603050505030304" pitchFamily="18" charset="0"/>
            </a:endParaRPr>
          </a:p>
        </p:txBody>
      </p:sp>
      <p:sp>
        <p:nvSpPr>
          <p:cNvPr id="231" name="CustomShape 2"/>
          <p:cNvSpPr/>
          <p:nvPr/>
        </p:nvSpPr>
        <p:spPr>
          <a:xfrm>
            <a:off x="755640" y="144000"/>
            <a:ext cx="8064000" cy="728836"/>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ea typeface="DejaVu Sans"/>
              </a:rPr>
              <a:t>NCD Screening Camps</a:t>
            </a:r>
            <a:endParaRPr lang="en-IN" sz="3600" b="1" strike="noStrike" spc="-1" dirty="0">
              <a:latin typeface="Calisto MT" panose="02040603050505030304" pitchFamily="18" charset="0"/>
            </a:endParaRPr>
          </a:p>
        </p:txBody>
      </p:sp>
      <p:pic>
        <p:nvPicPr>
          <p:cNvPr id="232" name="Picture 2"/>
          <p:cNvPicPr/>
          <p:nvPr/>
        </p:nvPicPr>
        <p:blipFill>
          <a:blip r:embed="rId2"/>
          <a:stretch/>
        </p:blipFill>
        <p:spPr>
          <a:xfrm>
            <a:off x="5724000" y="1268640"/>
            <a:ext cx="3239640" cy="2591640"/>
          </a:xfrm>
          <a:prstGeom prst="rect">
            <a:avLst/>
          </a:prstGeom>
          <a:ln>
            <a:solidFill>
              <a:schemeClr val="tx1"/>
            </a:solidFill>
          </a:ln>
        </p:spPr>
      </p:pic>
      <p:pic>
        <p:nvPicPr>
          <p:cNvPr id="233" name="Picture 3"/>
          <p:cNvPicPr/>
          <p:nvPr/>
        </p:nvPicPr>
        <p:blipFill>
          <a:blip r:embed="rId3"/>
          <a:srcRect t="18015" b="15942"/>
          <a:stretch/>
        </p:blipFill>
        <p:spPr>
          <a:xfrm>
            <a:off x="5724000" y="4077000"/>
            <a:ext cx="3239640" cy="2447640"/>
          </a:xfrm>
          <a:prstGeom prst="rect">
            <a:avLst/>
          </a:prstGeom>
          <a:ln>
            <a:solidFill>
              <a:schemeClr val="tx1"/>
            </a:solid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CustomShape 1"/>
          <p:cNvSpPr/>
          <p:nvPr/>
        </p:nvSpPr>
        <p:spPr>
          <a:xfrm>
            <a:off x="467640" y="0"/>
            <a:ext cx="8228880" cy="692727"/>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IHMI Integration at HWC level</a:t>
            </a:r>
            <a:endParaRPr lang="en-IN" sz="3600" b="1" strike="noStrike" spc="-1" dirty="0">
              <a:latin typeface="Calisto MT" panose="02040603050505030304" pitchFamily="18" charset="0"/>
            </a:endParaRPr>
          </a:p>
        </p:txBody>
      </p:sp>
      <p:sp>
        <p:nvSpPr>
          <p:cNvPr id="235" name="CustomShape 2"/>
          <p:cNvSpPr/>
          <p:nvPr/>
        </p:nvSpPr>
        <p:spPr>
          <a:xfrm>
            <a:off x="251640" y="539287"/>
            <a:ext cx="8640360" cy="3124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343080" indent="-342360" algn="just">
              <a:lnSpc>
                <a:spcPct val="125000"/>
              </a:lnSpc>
              <a:spcAft>
                <a:spcPts val="600"/>
              </a:spcAft>
              <a:buClr>
                <a:srgbClr val="000000"/>
              </a:buClr>
              <a:buFont typeface="Arial"/>
              <a:buChar char="•"/>
            </a:pPr>
            <a:r>
              <a:rPr lang="en-IN" sz="2400" strike="noStrike" spc="-1" dirty="0">
                <a:solidFill>
                  <a:srgbClr val="000000"/>
                </a:solidFill>
                <a:latin typeface="Calisto MT" panose="02040603050505030304" pitchFamily="18" charset="0"/>
              </a:rPr>
              <a:t>Screening for NCDs is being done at the camp by assessing the blood pressure and blood sugars levels.</a:t>
            </a:r>
            <a:endParaRPr lang="en-IN" sz="2400" strike="noStrike" spc="-1" dirty="0">
              <a:latin typeface="Calisto MT" panose="02040603050505030304" pitchFamily="18" charset="0"/>
            </a:endParaRPr>
          </a:p>
          <a:p>
            <a:pPr marL="343080" indent="-342360" algn="just">
              <a:lnSpc>
                <a:spcPct val="125000"/>
              </a:lnSpc>
              <a:spcAft>
                <a:spcPts val="600"/>
              </a:spcAft>
              <a:buClr>
                <a:srgbClr val="000000"/>
              </a:buClr>
              <a:buFont typeface="Arial"/>
              <a:buChar char="•"/>
            </a:pPr>
            <a:r>
              <a:rPr lang="en-IN" sz="2400" strike="noStrike" spc="-1" dirty="0">
                <a:solidFill>
                  <a:srgbClr val="000000"/>
                </a:solidFill>
                <a:latin typeface="Calisto MT" panose="02040603050505030304" pitchFamily="18" charset="0"/>
              </a:rPr>
              <a:t>Treatment of hypertension:- medicines for 10 days given on the spot </a:t>
            </a:r>
            <a:endParaRPr lang="en-IN" sz="2400" strike="noStrike" spc="-1" dirty="0">
              <a:latin typeface="Calisto MT" panose="02040603050505030304" pitchFamily="18" charset="0"/>
            </a:endParaRPr>
          </a:p>
          <a:p>
            <a:pPr marL="343080" indent="-342360" algn="just">
              <a:lnSpc>
                <a:spcPct val="125000"/>
              </a:lnSpc>
              <a:spcAft>
                <a:spcPts val="600"/>
              </a:spcAft>
              <a:buClr>
                <a:srgbClr val="000000"/>
              </a:buClr>
              <a:buFont typeface="Arial"/>
              <a:buChar char="•"/>
            </a:pPr>
            <a:r>
              <a:rPr lang="en-IN" sz="2400" strike="noStrike" spc="-1" dirty="0">
                <a:solidFill>
                  <a:srgbClr val="000000"/>
                </a:solidFill>
                <a:latin typeface="Calisto MT" panose="02040603050505030304" pitchFamily="18" charset="0"/>
              </a:rPr>
              <a:t> All the </a:t>
            </a:r>
            <a:r>
              <a:rPr lang="en-IN" sz="2400" strike="noStrike" spc="-1">
                <a:solidFill>
                  <a:srgbClr val="000000"/>
                </a:solidFill>
                <a:latin typeface="Calisto MT" panose="02040603050505030304" pitchFamily="18" charset="0"/>
              </a:rPr>
              <a:t>hypertensive patients </a:t>
            </a:r>
            <a:r>
              <a:rPr lang="en-IN" sz="2400" strike="noStrike" spc="-1" dirty="0">
                <a:solidFill>
                  <a:srgbClr val="000000"/>
                </a:solidFill>
                <a:latin typeface="Calisto MT" panose="02040603050505030304" pitchFamily="18" charset="0"/>
              </a:rPr>
              <a:t>are uploaded on IHMI App by  CHOs and regular follow up of the patients is being done</a:t>
            </a:r>
            <a:endParaRPr lang="en-IN" sz="2400" strike="noStrike" spc="-1" dirty="0">
              <a:latin typeface="Calisto MT" panose="02040603050505030304" pitchFamily="18" charset="0"/>
            </a:endParaRPr>
          </a:p>
          <a:p>
            <a:pPr marL="343080" indent="-342360" algn="just">
              <a:lnSpc>
                <a:spcPct val="125000"/>
              </a:lnSpc>
              <a:spcAft>
                <a:spcPts val="600"/>
              </a:spcAft>
              <a:buClr>
                <a:srgbClr val="000000"/>
              </a:buClr>
              <a:buFont typeface="Arial"/>
              <a:buChar char="•"/>
            </a:pPr>
            <a:r>
              <a:rPr lang="en-IN" sz="2400" strike="noStrike" spc="-1" dirty="0">
                <a:solidFill>
                  <a:srgbClr val="000000"/>
                </a:solidFill>
                <a:latin typeface="Calisto MT" panose="02040603050505030304" pitchFamily="18" charset="0"/>
              </a:rPr>
              <a:t>Village wise list of NCD patients are prepared and given to ASHA by CHO for follow up.</a:t>
            </a:r>
            <a:endParaRPr lang="en-IN" sz="2400" strike="noStrike" spc="-1" dirty="0">
              <a:latin typeface="Calisto MT" panose="02040603050505030304" pitchFamily="18" charset="0"/>
            </a:endParaRPr>
          </a:p>
        </p:txBody>
      </p:sp>
      <p:pic>
        <p:nvPicPr>
          <p:cNvPr id="236" name="Picture 2"/>
          <p:cNvPicPr/>
          <p:nvPr/>
        </p:nvPicPr>
        <p:blipFill>
          <a:blip r:embed="rId2"/>
          <a:stretch/>
        </p:blipFill>
        <p:spPr>
          <a:xfrm>
            <a:off x="467640" y="4437000"/>
            <a:ext cx="3671640" cy="2231640"/>
          </a:xfrm>
          <a:prstGeom prst="rect">
            <a:avLst/>
          </a:prstGeom>
          <a:ln>
            <a:solidFill>
              <a:schemeClr val="tx1"/>
            </a:solidFill>
          </a:ln>
        </p:spPr>
      </p:pic>
      <p:pic>
        <p:nvPicPr>
          <p:cNvPr id="237" name="Picture 3"/>
          <p:cNvPicPr/>
          <p:nvPr/>
        </p:nvPicPr>
        <p:blipFill>
          <a:blip r:embed="rId3"/>
          <a:stretch/>
        </p:blipFill>
        <p:spPr>
          <a:xfrm>
            <a:off x="4428000" y="4437000"/>
            <a:ext cx="4175640" cy="2231640"/>
          </a:xfrm>
          <a:prstGeom prst="rect">
            <a:avLst/>
          </a:prstGeom>
          <a:ln>
            <a:solidFill>
              <a:schemeClr val="tx1"/>
            </a:solid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CustomShape 1"/>
          <p:cNvSpPr/>
          <p:nvPr/>
        </p:nvSpPr>
        <p:spPr>
          <a:xfrm>
            <a:off x="467640" y="188640"/>
            <a:ext cx="8228880" cy="1295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Report from April – July 2019</a:t>
            </a:r>
            <a:br>
              <a:rPr sz="3600" b="1" dirty="0">
                <a:latin typeface="Calisto MT" panose="02040603050505030304" pitchFamily="18" charset="0"/>
              </a:rPr>
            </a:br>
            <a:r>
              <a:rPr lang="en-IN" sz="3600" b="1" strike="noStrike" spc="-1" dirty="0">
                <a:solidFill>
                  <a:srgbClr val="C00000"/>
                </a:solidFill>
                <a:latin typeface="Calisto MT" panose="02040603050505030304" pitchFamily="18" charset="0"/>
              </a:rPr>
              <a:t>Block - </a:t>
            </a:r>
            <a:r>
              <a:rPr lang="en-IN" sz="3600" b="1" strike="noStrike" spc="-1" dirty="0" err="1">
                <a:solidFill>
                  <a:srgbClr val="C00000"/>
                </a:solidFill>
                <a:latin typeface="Calisto MT" panose="02040603050505030304" pitchFamily="18" charset="0"/>
              </a:rPr>
              <a:t>Kalanaur</a:t>
            </a:r>
            <a:endParaRPr lang="en-IN" sz="3600" b="1" strike="noStrike" spc="-1" dirty="0">
              <a:latin typeface="Calisto MT" panose="02040603050505030304" pitchFamily="18" charset="0"/>
            </a:endParaRPr>
          </a:p>
        </p:txBody>
      </p:sp>
      <p:graphicFrame>
        <p:nvGraphicFramePr>
          <p:cNvPr id="239" name="Table 2"/>
          <p:cNvGraphicFramePr/>
          <p:nvPr>
            <p:extLst>
              <p:ext uri="{D42A27DB-BD31-4B8C-83A1-F6EECF244321}">
                <p14:modId xmlns:p14="http://schemas.microsoft.com/office/powerpoint/2010/main" val="108061337"/>
              </p:ext>
            </p:extLst>
          </p:nvPr>
        </p:nvGraphicFramePr>
        <p:xfrm>
          <a:off x="539640" y="1892880"/>
          <a:ext cx="8280720" cy="4084800"/>
        </p:xfrm>
        <a:graphic>
          <a:graphicData uri="http://schemas.openxmlformats.org/drawingml/2006/table">
            <a:tbl>
              <a:tblPr/>
              <a:tblGrid>
                <a:gridCol w="576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728000">
                  <a:extLst>
                    <a:ext uri="{9D8B030D-6E8A-4147-A177-3AD203B41FA5}">
                      <a16:colId xmlns:a16="http://schemas.microsoft.com/office/drawing/2014/main" val="20002"/>
                    </a:ext>
                  </a:extLst>
                </a:gridCol>
                <a:gridCol w="2016000">
                  <a:extLst>
                    <a:ext uri="{9D8B030D-6E8A-4147-A177-3AD203B41FA5}">
                      <a16:colId xmlns:a16="http://schemas.microsoft.com/office/drawing/2014/main" val="20003"/>
                    </a:ext>
                  </a:extLst>
                </a:gridCol>
                <a:gridCol w="2160720">
                  <a:extLst>
                    <a:ext uri="{9D8B030D-6E8A-4147-A177-3AD203B41FA5}">
                      <a16:colId xmlns:a16="http://schemas.microsoft.com/office/drawing/2014/main" val="20004"/>
                    </a:ext>
                  </a:extLst>
                </a:gridCol>
              </a:tblGrid>
              <a:tr h="855360">
                <a:tc>
                  <a:txBody>
                    <a:bodyPr/>
                    <a:lstStyle/>
                    <a:p>
                      <a:pPr algn="ctr">
                        <a:lnSpc>
                          <a:spcPct val="100000"/>
                        </a:lnSpc>
                      </a:pPr>
                      <a:r>
                        <a:rPr lang="en-IN" sz="2000" b="1" strike="noStrike" spc="-1" dirty="0">
                          <a:solidFill>
                            <a:srgbClr val="000000"/>
                          </a:solidFill>
                          <a:latin typeface="Calisto MT" panose="02040603050505030304" pitchFamily="18" charset="0"/>
                        </a:rPr>
                        <a:t>Sr. no.</a:t>
                      </a:r>
                      <a:endParaRPr lang="en-IN" sz="20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1" strike="noStrike" spc="-1" dirty="0">
                          <a:solidFill>
                            <a:srgbClr val="000000"/>
                          </a:solidFill>
                          <a:latin typeface="Calisto MT" panose="02040603050505030304" pitchFamily="18" charset="0"/>
                        </a:rPr>
                        <a:t>HWC</a:t>
                      </a:r>
                      <a:endParaRPr lang="en-IN" sz="20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1" strike="noStrike" spc="-1" dirty="0">
                          <a:solidFill>
                            <a:srgbClr val="000000"/>
                          </a:solidFill>
                          <a:latin typeface="Calisto MT" panose="02040603050505030304" pitchFamily="18" charset="0"/>
                        </a:rPr>
                        <a:t>No. of persons screened</a:t>
                      </a:r>
                      <a:endParaRPr lang="en-IN" sz="20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1" strike="noStrike" spc="-1" dirty="0">
                          <a:solidFill>
                            <a:srgbClr val="000000"/>
                          </a:solidFill>
                          <a:latin typeface="Calisto MT" panose="02040603050505030304" pitchFamily="18" charset="0"/>
                        </a:rPr>
                        <a:t>No. of persons diagnosed with Hypertension</a:t>
                      </a:r>
                      <a:endParaRPr lang="en-IN" sz="20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1" strike="noStrike" spc="-1" dirty="0">
                          <a:solidFill>
                            <a:srgbClr val="000000"/>
                          </a:solidFill>
                          <a:latin typeface="Calisto MT" panose="02040603050505030304" pitchFamily="18" charset="0"/>
                        </a:rPr>
                        <a:t>Under Control during  Follow Up</a:t>
                      </a:r>
                      <a:endParaRPr lang="en-IN" sz="20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0"/>
                  </a:ext>
                </a:extLst>
              </a:tr>
              <a:tr h="346320">
                <a:tc>
                  <a:txBody>
                    <a:bodyPr/>
                    <a:lstStyle/>
                    <a:p>
                      <a:pPr>
                        <a:lnSpc>
                          <a:spcPct val="100000"/>
                        </a:lnSpc>
                      </a:pPr>
                      <a:r>
                        <a:rPr lang="en-IN" sz="2000" b="0" strike="noStrike" spc="-1" dirty="0">
                          <a:solidFill>
                            <a:srgbClr val="000000"/>
                          </a:solidFill>
                          <a:latin typeface="Calisto MT" panose="02040603050505030304" pitchFamily="18" charset="0"/>
                        </a:rPr>
                        <a:t>1</a:t>
                      </a:r>
                      <a:endParaRPr lang="en-IN" sz="2000" b="0"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2000" b="0" strike="noStrike" spc="-1">
                          <a:solidFill>
                            <a:srgbClr val="000000"/>
                          </a:solidFill>
                          <a:latin typeface="Calisto MT" panose="02040603050505030304" pitchFamily="18" charset="0"/>
                        </a:rPr>
                        <a:t>Hardochanni</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958</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85</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dirty="0">
                          <a:latin typeface="Calisto MT" panose="02040603050505030304" pitchFamily="18" charset="0"/>
                        </a:rPr>
                        <a:t>61</a:t>
                      </a: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346320">
                <a:tc>
                  <a:txBody>
                    <a:bodyPr/>
                    <a:lstStyle/>
                    <a:p>
                      <a:pPr>
                        <a:lnSpc>
                          <a:spcPct val="100000"/>
                        </a:lnSpc>
                      </a:pPr>
                      <a:r>
                        <a:rPr lang="en-IN" sz="2000" b="0" strike="noStrike" spc="-1">
                          <a:solidFill>
                            <a:srgbClr val="000000"/>
                          </a:solidFill>
                          <a:latin typeface="Calisto MT" panose="02040603050505030304" pitchFamily="18" charset="0"/>
                        </a:rPr>
                        <a:t>2</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2000" b="0" strike="noStrike" spc="-1">
                          <a:solidFill>
                            <a:srgbClr val="000000"/>
                          </a:solidFill>
                          <a:latin typeface="Calisto MT" panose="02040603050505030304" pitchFamily="18" charset="0"/>
                        </a:rPr>
                        <a:t>Kalanaur</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1733</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393</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dirty="0">
                          <a:latin typeface="Calisto MT" panose="02040603050505030304" pitchFamily="18" charset="0"/>
                        </a:rPr>
                        <a:t>279</a:t>
                      </a: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346320">
                <a:tc>
                  <a:txBody>
                    <a:bodyPr/>
                    <a:lstStyle/>
                    <a:p>
                      <a:pPr>
                        <a:lnSpc>
                          <a:spcPct val="100000"/>
                        </a:lnSpc>
                      </a:pPr>
                      <a:r>
                        <a:rPr lang="en-IN" sz="2000" b="0" strike="noStrike" spc="-1">
                          <a:solidFill>
                            <a:srgbClr val="000000"/>
                          </a:solidFill>
                          <a:latin typeface="Calisto MT" panose="02040603050505030304" pitchFamily="18" charset="0"/>
                        </a:rPr>
                        <a:t>3</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2000" b="0" strike="noStrike" spc="-1">
                          <a:solidFill>
                            <a:srgbClr val="000000"/>
                          </a:solidFill>
                          <a:latin typeface="Calisto MT" panose="02040603050505030304" pitchFamily="18" charset="0"/>
                        </a:rPr>
                        <a:t>Bhandal</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1530</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74</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dirty="0">
                          <a:latin typeface="Calisto MT" panose="02040603050505030304" pitchFamily="18" charset="0"/>
                        </a:rPr>
                        <a:t>59</a:t>
                      </a: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r h="346320">
                <a:tc>
                  <a:txBody>
                    <a:bodyPr/>
                    <a:lstStyle/>
                    <a:p>
                      <a:pPr>
                        <a:lnSpc>
                          <a:spcPct val="100000"/>
                        </a:lnSpc>
                      </a:pPr>
                      <a:r>
                        <a:rPr lang="en-IN" sz="2000" b="0" strike="noStrike" spc="-1">
                          <a:solidFill>
                            <a:srgbClr val="000000"/>
                          </a:solidFill>
                          <a:latin typeface="Calisto MT" panose="02040603050505030304" pitchFamily="18" charset="0"/>
                        </a:rPr>
                        <a:t>4</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2000" b="0" strike="noStrike" spc="-1">
                          <a:solidFill>
                            <a:srgbClr val="000000"/>
                          </a:solidFill>
                          <a:latin typeface="Calisto MT" panose="02040603050505030304" pitchFamily="18" charset="0"/>
                        </a:rPr>
                        <a:t>Naranwali</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60</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27</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dirty="0">
                          <a:latin typeface="Calisto MT" panose="02040603050505030304" pitchFamily="18" charset="0"/>
                        </a:rPr>
                        <a:t>25</a:t>
                      </a: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4"/>
                  </a:ext>
                </a:extLst>
              </a:tr>
              <a:tr h="346320">
                <a:tc>
                  <a:txBody>
                    <a:bodyPr/>
                    <a:lstStyle/>
                    <a:p>
                      <a:pPr>
                        <a:lnSpc>
                          <a:spcPct val="100000"/>
                        </a:lnSpc>
                      </a:pPr>
                      <a:r>
                        <a:rPr lang="en-IN" sz="2000" b="0" strike="noStrike" spc="-1">
                          <a:solidFill>
                            <a:srgbClr val="000000"/>
                          </a:solidFill>
                          <a:latin typeface="Calisto MT" panose="02040603050505030304" pitchFamily="18" charset="0"/>
                        </a:rPr>
                        <a:t>5</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2000" b="0" strike="noStrike" spc="-1">
                          <a:solidFill>
                            <a:srgbClr val="000000"/>
                          </a:solidFill>
                          <a:latin typeface="Calisto MT" panose="02040603050505030304" pitchFamily="18" charset="0"/>
                        </a:rPr>
                        <a:t>Wadala Bangar</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1436</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65</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dirty="0">
                          <a:latin typeface="Calisto MT" panose="02040603050505030304" pitchFamily="18" charset="0"/>
                        </a:rPr>
                        <a:t>62</a:t>
                      </a: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5"/>
                  </a:ext>
                </a:extLst>
              </a:tr>
              <a:tr h="346320">
                <a:tc>
                  <a:txBody>
                    <a:bodyPr/>
                    <a:lstStyle/>
                    <a:p>
                      <a:pPr>
                        <a:lnSpc>
                          <a:spcPct val="100000"/>
                        </a:lnSpc>
                      </a:pPr>
                      <a:r>
                        <a:rPr lang="en-IN" sz="2000" b="0" strike="noStrike" spc="-1">
                          <a:solidFill>
                            <a:srgbClr val="000000"/>
                          </a:solidFill>
                          <a:latin typeface="Calisto MT" panose="02040603050505030304" pitchFamily="18" charset="0"/>
                        </a:rPr>
                        <a:t>6</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0000"/>
                        </a:lnSpc>
                      </a:pPr>
                      <a:r>
                        <a:rPr lang="en-IN" sz="2000" b="0" strike="noStrike" spc="-1">
                          <a:solidFill>
                            <a:srgbClr val="000000"/>
                          </a:solidFill>
                          <a:latin typeface="Calisto MT" panose="02040603050505030304" pitchFamily="18" charset="0"/>
                        </a:rPr>
                        <a:t>Hakimpur</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1200</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a:solidFill>
                            <a:srgbClr val="000000"/>
                          </a:solidFill>
                          <a:latin typeface="Calisto MT" panose="02040603050505030304" pitchFamily="18" charset="0"/>
                        </a:rPr>
                        <a:t>112</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0" strike="noStrike" spc="-1" dirty="0">
                          <a:latin typeface="Calisto MT" panose="02040603050505030304" pitchFamily="18" charset="0"/>
                        </a:rPr>
                        <a:t>109</a:t>
                      </a: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6"/>
                  </a:ext>
                </a:extLst>
              </a:tr>
              <a:tr h="396720">
                <a:tc gridSpan="2">
                  <a:txBody>
                    <a:bodyPr/>
                    <a:lstStyle/>
                    <a:p>
                      <a:pPr algn="ctr">
                        <a:lnSpc>
                          <a:spcPct val="100000"/>
                        </a:lnSpc>
                      </a:pPr>
                      <a:r>
                        <a:rPr lang="en-IN" sz="2000" b="1" strike="noStrike" spc="-1">
                          <a:solidFill>
                            <a:srgbClr val="000000"/>
                          </a:solidFill>
                          <a:latin typeface="Calisto MT" panose="02040603050505030304" pitchFamily="18" charset="0"/>
                        </a:rPr>
                        <a:t>Total</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hMerge="1">
                  <a:txBody>
                    <a:bodyPr/>
                    <a:lstStyle/>
                    <a:p>
                      <a:endParaRPr lang="en-US"/>
                    </a:p>
                  </a:txBody>
                  <a:tcPr marL="90000" marR="90000">
                    <a:solidFill>
                      <a:srgbClr val="729FCF"/>
                    </a:solidFill>
                  </a:tcPr>
                </a:tc>
                <a:tc>
                  <a:txBody>
                    <a:bodyPr/>
                    <a:lstStyle/>
                    <a:p>
                      <a:pPr algn="ctr">
                        <a:lnSpc>
                          <a:spcPct val="100000"/>
                        </a:lnSpc>
                      </a:pPr>
                      <a:r>
                        <a:rPr lang="en-IN" sz="2000" b="1" strike="noStrike" spc="-1">
                          <a:solidFill>
                            <a:srgbClr val="000000"/>
                          </a:solidFill>
                          <a:latin typeface="Calisto MT" panose="02040603050505030304" pitchFamily="18" charset="0"/>
                        </a:rPr>
                        <a:t>6917</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1" strike="noStrike" spc="-1">
                          <a:solidFill>
                            <a:srgbClr val="000000"/>
                          </a:solidFill>
                          <a:latin typeface="Calisto MT" panose="02040603050505030304" pitchFamily="18" charset="0"/>
                        </a:rPr>
                        <a:t>756</a:t>
                      </a:r>
                      <a:endParaRPr lang="en-IN" sz="2000" b="0" strike="noStrike" spc="-1">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n-IN" sz="2000" b="1" strike="noStrike" spc="-1">
                          <a:latin typeface="Calisto MT" panose="02040603050505030304" pitchFamily="18" charset="0"/>
                        </a:rPr>
                        <a:t>595</a:t>
                      </a:r>
                      <a:endParaRPr lang="en-IN" sz="2000" b="1" strike="noStrike" spc="-1" dirty="0">
                        <a:latin typeface="Calisto MT" panose="02040603050505030304" pitchFamily="18" charset="0"/>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CustomShape 1"/>
          <p:cNvSpPr/>
          <p:nvPr/>
        </p:nvSpPr>
        <p:spPr>
          <a:xfrm>
            <a:off x="457200" y="274680"/>
            <a:ext cx="8228880" cy="1142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IN" sz="3600" b="1" strike="noStrike" spc="-1" dirty="0">
                <a:solidFill>
                  <a:srgbClr val="C00000"/>
                </a:solidFill>
                <a:latin typeface="Calisto MT" panose="02040603050505030304" pitchFamily="18" charset="0"/>
              </a:rPr>
              <a:t>Conclusion</a:t>
            </a:r>
            <a:endParaRPr lang="en-IN" sz="3600" b="1" strike="noStrike" spc="-1" dirty="0">
              <a:latin typeface="Calisto MT" panose="02040603050505030304" pitchFamily="18" charset="0"/>
            </a:endParaRPr>
          </a:p>
        </p:txBody>
      </p:sp>
      <p:sp>
        <p:nvSpPr>
          <p:cNvPr id="241" name="CustomShape 2"/>
          <p:cNvSpPr/>
          <p:nvPr/>
        </p:nvSpPr>
        <p:spPr>
          <a:xfrm>
            <a:off x="457200" y="1600200"/>
            <a:ext cx="8228880" cy="3276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343080" indent="-342360" algn="just">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Community level camps may be organised  for the diagnosed patients of  Hypertension/DM/other NCD.</a:t>
            </a:r>
            <a:endParaRPr lang="en-IN" sz="2400" b="0" strike="noStrike" spc="-1" dirty="0">
              <a:latin typeface="Calisto MT" panose="02040603050505030304" pitchFamily="18" charset="0"/>
            </a:endParaRPr>
          </a:p>
          <a:p>
            <a:pPr marL="343080" indent="-342360" algn="just">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Medical Officer can examine these diagnosed patients, prescribe the required tests and medicines at one point </a:t>
            </a:r>
            <a:endParaRPr lang="en-IN" sz="2400" b="0" strike="noStrike" spc="-1" dirty="0">
              <a:latin typeface="Calisto MT" panose="02040603050505030304" pitchFamily="18" charset="0"/>
            </a:endParaRPr>
          </a:p>
          <a:p>
            <a:pPr marL="343080" indent="-342360" algn="just">
              <a:lnSpc>
                <a:spcPct val="125000"/>
              </a:lnSpc>
              <a:spcAft>
                <a:spcPts val="600"/>
              </a:spcAft>
              <a:buClr>
                <a:srgbClr val="000000"/>
              </a:buClr>
              <a:buFont typeface="Arial"/>
              <a:buChar char="•"/>
            </a:pPr>
            <a:r>
              <a:rPr lang="en-IN" sz="2400" b="0" strike="noStrike" spc="-1" dirty="0">
                <a:solidFill>
                  <a:srgbClr val="000000"/>
                </a:solidFill>
                <a:latin typeface="Calisto MT" panose="02040603050505030304" pitchFamily="18" charset="0"/>
              </a:rPr>
              <a:t>IHMI programme is thus integrated in the community at HWC level.</a:t>
            </a:r>
            <a:endParaRPr lang="en-IN" sz="2400" b="0" strike="noStrike" spc="-1" dirty="0">
              <a:latin typeface="Calisto MT" panose="02040603050505030304" pitchFamily="18" charset="0"/>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CustomShape 1"/>
          <p:cNvSpPr/>
          <p:nvPr/>
        </p:nvSpPr>
        <p:spPr>
          <a:xfrm>
            <a:off x="382680" y="2708280"/>
            <a:ext cx="8365320" cy="1440720"/>
          </a:xfrm>
          <a:prstGeom prst="rect">
            <a:avLst/>
          </a:prstGeom>
          <a:solidFill>
            <a:srgbClr val="DFE4F0"/>
          </a:solidFill>
          <a:ln w="9360">
            <a:noFill/>
          </a:ln>
          <a:effectLst>
            <a:outerShdw dist="37674" dir="270000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ormAutofit/>
          </a:bodyPr>
          <a:lstStyle/>
          <a:p>
            <a:pPr algn="ctr">
              <a:lnSpc>
                <a:spcPct val="100000"/>
              </a:lnSpc>
              <a:spcBef>
                <a:spcPts val="1080"/>
              </a:spcBef>
            </a:pPr>
            <a:r>
              <a:rPr lang="en-IN" sz="5400" b="1" strike="noStrike" spc="-1">
                <a:solidFill>
                  <a:srgbClr val="4E2929"/>
                </a:solidFill>
                <a:latin typeface="Calibri"/>
              </a:rPr>
              <a:t>Thank You</a:t>
            </a:r>
            <a:endParaRPr lang="en-IN" sz="5400" b="0" strike="noStrike" spc="-1">
              <a:latin typeface="Arial"/>
            </a:endParaRPr>
          </a:p>
        </p:txBody>
      </p:sp>
      <p:sp>
        <p:nvSpPr>
          <p:cNvPr id="243" name="CustomShape 2"/>
          <p:cNvSpPr/>
          <p:nvPr/>
        </p:nvSpPr>
        <p:spPr>
          <a:xfrm>
            <a:off x="5003640" y="3162240"/>
            <a:ext cx="304200" cy="304200"/>
          </a:xfrm>
          <a:prstGeom prst="rect">
            <a:avLst/>
          </a:prstGeom>
          <a:noFill/>
          <a:ln w="9360">
            <a:noFill/>
          </a:ln>
        </p:spPr>
        <p:style>
          <a:lnRef idx="0">
            <a:scrgbClr r="0" g="0" b="0"/>
          </a:lnRef>
          <a:fillRef idx="0">
            <a:scrgbClr r="0" g="0" b="0"/>
          </a:fillRef>
          <a:effectRef idx="0">
            <a:scrgbClr r="0" g="0" b="0"/>
          </a:effectRef>
          <a:fontRef idx="minor"/>
        </p:style>
      </p:sp>
      <p:pic>
        <p:nvPicPr>
          <p:cNvPr id="244" name="Picture 6"/>
          <p:cNvPicPr/>
          <p:nvPr/>
        </p:nvPicPr>
        <p:blipFill>
          <a:blip r:embed="rId2"/>
          <a:stretch/>
        </p:blipFill>
        <p:spPr>
          <a:xfrm>
            <a:off x="0" y="22320"/>
            <a:ext cx="2397960" cy="2397960"/>
          </a:xfrm>
          <a:prstGeom prst="rect">
            <a:avLst/>
          </a:prstGeom>
          <a:ln w="9360">
            <a:noFill/>
          </a:ln>
        </p:spPr>
      </p:pic>
      <p:pic>
        <p:nvPicPr>
          <p:cNvPr id="245" name="Picture 8"/>
          <p:cNvPicPr/>
          <p:nvPr/>
        </p:nvPicPr>
        <p:blipFill>
          <a:blip r:embed="rId3"/>
          <a:stretch/>
        </p:blipFill>
        <p:spPr>
          <a:xfrm>
            <a:off x="3368520" y="36360"/>
            <a:ext cx="2274120" cy="2274120"/>
          </a:xfrm>
          <a:prstGeom prst="rect">
            <a:avLst/>
          </a:prstGeom>
          <a:ln w="9360">
            <a:noFill/>
          </a:ln>
        </p:spPr>
      </p:pic>
      <p:pic>
        <p:nvPicPr>
          <p:cNvPr id="246" name="Picture 10"/>
          <p:cNvPicPr/>
          <p:nvPr/>
        </p:nvPicPr>
        <p:blipFill>
          <a:blip r:embed="rId4"/>
          <a:stretch/>
        </p:blipFill>
        <p:spPr>
          <a:xfrm>
            <a:off x="6588000" y="36360"/>
            <a:ext cx="2274120" cy="2274120"/>
          </a:xfrm>
          <a:prstGeom prst="rect">
            <a:avLst/>
          </a:prstGeom>
          <a:ln w="9360">
            <a:noFill/>
          </a:ln>
        </p:spPr>
      </p:pic>
      <p:pic>
        <p:nvPicPr>
          <p:cNvPr id="247" name="Picture 12"/>
          <p:cNvPicPr/>
          <p:nvPr/>
        </p:nvPicPr>
        <p:blipFill>
          <a:blip r:embed="rId5"/>
          <a:stretch/>
        </p:blipFill>
        <p:spPr>
          <a:xfrm>
            <a:off x="219240" y="4570560"/>
            <a:ext cx="2264760" cy="2264760"/>
          </a:xfrm>
          <a:prstGeom prst="rect">
            <a:avLst/>
          </a:prstGeom>
          <a:ln w="9360">
            <a:noFill/>
          </a:ln>
        </p:spPr>
      </p:pic>
      <p:pic>
        <p:nvPicPr>
          <p:cNvPr id="248" name="Picture 14"/>
          <p:cNvPicPr/>
          <p:nvPr/>
        </p:nvPicPr>
        <p:blipFill>
          <a:blip r:embed="rId6"/>
          <a:stretch/>
        </p:blipFill>
        <p:spPr>
          <a:xfrm>
            <a:off x="3368520" y="4570560"/>
            <a:ext cx="2309040" cy="2307600"/>
          </a:xfrm>
          <a:prstGeom prst="rect">
            <a:avLst/>
          </a:prstGeom>
          <a:ln w="9360">
            <a:noFill/>
          </a:ln>
        </p:spPr>
      </p:pic>
      <p:pic>
        <p:nvPicPr>
          <p:cNvPr id="249" name="Picture 16"/>
          <p:cNvPicPr/>
          <p:nvPr/>
        </p:nvPicPr>
        <p:blipFill>
          <a:blip r:embed="rId7"/>
          <a:stretch/>
        </p:blipFill>
        <p:spPr>
          <a:xfrm>
            <a:off x="6659640" y="4583160"/>
            <a:ext cx="2309040" cy="2309040"/>
          </a:xfrm>
          <a:prstGeom prst="rect">
            <a:avLst/>
          </a:prstGeom>
          <a:ln w="9360">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2719</TotalTime>
  <Words>1066</Words>
  <Application>Microsoft Office PowerPoint</Application>
  <PresentationFormat>On-screen Show (4:3)</PresentationFormat>
  <Paragraphs>179</Paragraphs>
  <Slides>27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Arial</vt:lpstr>
      <vt:lpstr>Berlin Sans FB Demi</vt:lpstr>
      <vt:lpstr>Calibri</vt:lpstr>
      <vt:lpstr>Calisto MT</vt:lpstr>
      <vt:lpstr>Gill Sans Ultra Bold Condensed</vt:lpstr>
      <vt:lpstr>Symbol</vt:lpstr>
      <vt:lpstr>Wingdings</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indurkar.mini@gmail.com</dc:creator>
  <dc:description/>
  <cp:lastModifiedBy>Navdeep Gautam</cp:lastModifiedBy>
  <cp:revision>318</cp:revision>
  <cp:lastPrinted>2019-08-30T10:57:29Z</cp:lastPrinted>
  <dcterms:created xsi:type="dcterms:W3CDTF">2018-04-26T11:50:37Z</dcterms:created>
  <dcterms:modified xsi:type="dcterms:W3CDTF">2019-09-06T03:50:40Z</dcterms:modified>
  <dc:language>en-IN</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On-screen Show (4:3)</vt:lpwstr>
  </property>
  <property fmtid="{D5CDD505-2E9C-101B-9397-08002B2CF9AE}" pid="9" name="ScaleCrop">
    <vt:bool>false</vt:bool>
  </property>
  <property fmtid="{D5CDD505-2E9C-101B-9397-08002B2CF9AE}" pid="10" name="ShareDoc">
    <vt:bool>false</vt:bool>
  </property>
  <property fmtid="{D5CDD505-2E9C-101B-9397-08002B2CF9AE}" pid="11" name="Slides">
    <vt:i4>26</vt:i4>
  </property>
</Properties>
</file>