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60" r:id="rId2"/>
    <p:sldId id="259" r:id="rId3"/>
    <p:sldId id="319" r:id="rId4"/>
    <p:sldId id="310" r:id="rId5"/>
    <p:sldId id="311" r:id="rId6"/>
    <p:sldId id="312" r:id="rId7"/>
    <p:sldId id="313" r:id="rId8"/>
    <p:sldId id="270" r:id="rId9"/>
    <p:sldId id="303" r:id="rId10"/>
    <p:sldId id="284" r:id="rId11"/>
    <p:sldId id="318" r:id="rId12"/>
    <p:sldId id="262" r:id="rId13"/>
    <p:sldId id="320" r:id="rId14"/>
    <p:sldId id="309" r:id="rId15"/>
    <p:sldId id="293" r:id="rId16"/>
    <p:sldId id="282" r:id="rId17"/>
    <p:sldId id="276" r:id="rId18"/>
    <p:sldId id="315" r:id="rId19"/>
    <p:sldId id="279" r:id="rId20"/>
    <p:sldId id="314" r:id="rId21"/>
    <p:sldId id="287" r:id="rId22"/>
  </p:sldIdLst>
  <p:sldSz cx="12192000" cy="6858000"/>
  <p:notesSz cx="7053263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" initials="" lastIdx="15" clrIdx="1"/>
  <p:cmAuthor id="1" name="CEO MAPIT" initials="CM" lastIdx="17" clrIdx="0">
    <p:extLst>
      <p:ext uri="{19B8F6BF-5375-455C-9EA6-DF929625EA0E}">
        <p15:presenceInfo xmlns:p15="http://schemas.microsoft.com/office/powerpoint/2012/main" userId="9bf919cf771aba6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A5A5"/>
    <a:srgbClr val="F44A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CBB9D75-D3DE-4F51-A9B5-31470508F196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1438B26-B762-4C0F-A8B8-98B2FA243846}">
      <dgm:prSet phldrT="[Text]" custT="1"/>
      <dgm:spPr/>
      <dgm:t>
        <a:bodyPr/>
        <a:lstStyle/>
        <a:p>
          <a:r>
            <a:rPr lang="en-US" sz="1700" dirty="0">
              <a:latin typeface="+mn-lt"/>
            </a:rPr>
            <a:t>264 CHOs in </a:t>
          </a:r>
        </a:p>
        <a:p>
          <a:r>
            <a:rPr lang="en-US" sz="1700" dirty="0">
              <a:latin typeface="+mn-lt"/>
            </a:rPr>
            <a:t>FY 2018-19</a:t>
          </a:r>
        </a:p>
        <a:p>
          <a:r>
            <a:rPr lang="en-US" sz="1700" dirty="0">
              <a:latin typeface="+mn-lt"/>
            </a:rPr>
            <a:t>(PSCs – 08)</a:t>
          </a:r>
        </a:p>
      </dgm:t>
    </dgm:pt>
    <dgm:pt modelId="{D4AFEEF5-5D8D-4B31-AAB2-DA6D737358DD}" type="parTrans" cxnId="{B9F174D4-C89C-4ED1-B929-EA09FF8AAC4E}">
      <dgm:prSet/>
      <dgm:spPr/>
      <dgm:t>
        <a:bodyPr/>
        <a:lstStyle/>
        <a:p>
          <a:endParaRPr lang="en-US" sz="1700">
            <a:latin typeface="+mn-lt"/>
          </a:endParaRPr>
        </a:p>
      </dgm:t>
    </dgm:pt>
    <dgm:pt modelId="{4AAC25C6-13F3-4B61-85B7-7D3578031E1A}" type="sibTrans" cxnId="{B9F174D4-C89C-4ED1-B929-EA09FF8AAC4E}">
      <dgm:prSet/>
      <dgm:spPr/>
      <dgm:t>
        <a:bodyPr/>
        <a:lstStyle/>
        <a:p>
          <a:endParaRPr lang="en-US" sz="1700">
            <a:latin typeface="+mn-lt"/>
          </a:endParaRPr>
        </a:p>
      </dgm:t>
    </dgm:pt>
    <dgm:pt modelId="{91493E64-6A9F-4C60-92EC-7B76039C0B42}">
      <dgm:prSet phldrT="[Text]" custT="1"/>
      <dgm:spPr/>
      <dgm:t>
        <a:bodyPr/>
        <a:lstStyle/>
        <a:p>
          <a:r>
            <a:rPr lang="en-US" sz="1700" dirty="0">
              <a:latin typeface="+mn-lt"/>
            </a:rPr>
            <a:t>1320 CHOs in </a:t>
          </a:r>
        </a:p>
        <a:p>
          <a:r>
            <a:rPr lang="en-US" sz="1700" dirty="0">
              <a:latin typeface="+mn-lt"/>
            </a:rPr>
            <a:t>FY 2019-20</a:t>
          </a:r>
        </a:p>
        <a:p>
          <a:r>
            <a:rPr lang="en-US" sz="1700" dirty="0">
              <a:latin typeface="+mn-lt"/>
            </a:rPr>
            <a:t>(PSCs – 22)</a:t>
          </a:r>
        </a:p>
      </dgm:t>
    </dgm:pt>
    <dgm:pt modelId="{C1B4797A-12D9-43F7-8650-256FAB358B32}" type="parTrans" cxnId="{D3264271-5BFD-43EE-A922-6144DBC5323D}">
      <dgm:prSet/>
      <dgm:spPr/>
      <dgm:t>
        <a:bodyPr/>
        <a:lstStyle/>
        <a:p>
          <a:endParaRPr lang="en-US" sz="1700">
            <a:latin typeface="+mn-lt"/>
          </a:endParaRPr>
        </a:p>
      </dgm:t>
    </dgm:pt>
    <dgm:pt modelId="{ED931DEE-831D-4E13-97D9-99CDD23F3910}" type="sibTrans" cxnId="{D3264271-5BFD-43EE-A922-6144DBC5323D}">
      <dgm:prSet/>
      <dgm:spPr/>
      <dgm:t>
        <a:bodyPr/>
        <a:lstStyle/>
        <a:p>
          <a:endParaRPr lang="en-US" sz="1700">
            <a:latin typeface="+mn-lt"/>
          </a:endParaRPr>
        </a:p>
      </dgm:t>
    </dgm:pt>
    <dgm:pt modelId="{1C9F476A-5A40-46E3-ACF4-965146444B1B}">
      <dgm:prSet phldrT="[Text]" custT="1"/>
      <dgm:spPr/>
      <dgm:t>
        <a:bodyPr/>
        <a:lstStyle/>
        <a:p>
          <a:r>
            <a:rPr lang="en-US" sz="1700" dirty="0">
              <a:latin typeface="+mn-lt"/>
            </a:rPr>
            <a:t>3660 CHOs in </a:t>
          </a:r>
        </a:p>
        <a:p>
          <a:r>
            <a:rPr lang="en-US" sz="1700" dirty="0">
              <a:latin typeface="+mn-lt"/>
            </a:rPr>
            <a:t>FY 2020-21</a:t>
          </a:r>
        </a:p>
        <a:p>
          <a:r>
            <a:rPr lang="en-US" sz="1700" dirty="0">
              <a:latin typeface="+mn-lt"/>
            </a:rPr>
            <a:t>(PSCs – 33)</a:t>
          </a:r>
        </a:p>
      </dgm:t>
    </dgm:pt>
    <dgm:pt modelId="{EDCFDC85-4A56-40C3-8C84-7AF088E192FB}" type="parTrans" cxnId="{6E73F3E3-BDF7-4EE7-A827-AAEF13EED225}">
      <dgm:prSet/>
      <dgm:spPr/>
      <dgm:t>
        <a:bodyPr/>
        <a:lstStyle/>
        <a:p>
          <a:endParaRPr lang="en-US" sz="1700">
            <a:latin typeface="+mn-lt"/>
          </a:endParaRPr>
        </a:p>
      </dgm:t>
    </dgm:pt>
    <dgm:pt modelId="{C5E0A239-80E1-47A7-8FEB-6D53F30EB5FE}" type="sibTrans" cxnId="{6E73F3E3-BDF7-4EE7-A827-AAEF13EED225}">
      <dgm:prSet/>
      <dgm:spPr/>
      <dgm:t>
        <a:bodyPr/>
        <a:lstStyle/>
        <a:p>
          <a:endParaRPr lang="en-US" sz="1700">
            <a:latin typeface="+mn-lt"/>
          </a:endParaRPr>
        </a:p>
      </dgm:t>
    </dgm:pt>
    <dgm:pt modelId="{2EDA704C-EEB9-4257-9366-3923F2985B86}">
      <dgm:prSet custT="1"/>
      <dgm:spPr/>
      <dgm:t>
        <a:bodyPr/>
        <a:lstStyle/>
        <a:p>
          <a:r>
            <a:rPr lang="en-US" sz="1700" dirty="0">
              <a:latin typeface="+mn-lt"/>
            </a:rPr>
            <a:t>3660 CHOs in </a:t>
          </a:r>
        </a:p>
        <a:p>
          <a:r>
            <a:rPr lang="en-US" sz="1700" dirty="0">
              <a:latin typeface="+mn-lt"/>
            </a:rPr>
            <a:t>FY 2021-22</a:t>
          </a:r>
        </a:p>
        <a:p>
          <a:r>
            <a:rPr lang="en-US" sz="1700" dirty="0">
              <a:latin typeface="+mn-lt"/>
            </a:rPr>
            <a:t>(PSCs – 33)</a:t>
          </a:r>
        </a:p>
      </dgm:t>
    </dgm:pt>
    <dgm:pt modelId="{42AB290F-739F-4639-AABF-48942271AC74}" type="parTrans" cxnId="{DE021AA6-7AAC-4533-9C7C-C4BDA3AE244F}">
      <dgm:prSet/>
      <dgm:spPr/>
      <dgm:t>
        <a:bodyPr/>
        <a:lstStyle/>
        <a:p>
          <a:endParaRPr lang="en-US" sz="1700">
            <a:latin typeface="+mn-lt"/>
          </a:endParaRPr>
        </a:p>
      </dgm:t>
    </dgm:pt>
    <dgm:pt modelId="{494AD719-C4F7-40E4-BC48-FBC11E442DAC}" type="sibTrans" cxnId="{DE021AA6-7AAC-4533-9C7C-C4BDA3AE244F}">
      <dgm:prSet/>
      <dgm:spPr/>
      <dgm:t>
        <a:bodyPr/>
        <a:lstStyle/>
        <a:p>
          <a:endParaRPr lang="en-US" sz="1700">
            <a:latin typeface="+mn-lt"/>
          </a:endParaRPr>
        </a:p>
      </dgm:t>
    </dgm:pt>
    <dgm:pt modelId="{F51D4A0E-58E9-4A6A-8994-E6C5385746BA}">
      <dgm:prSet custT="1"/>
      <dgm:spPr/>
      <dgm:t>
        <a:bodyPr/>
        <a:lstStyle/>
        <a:p>
          <a:r>
            <a:rPr lang="en-US" sz="1700" dirty="0">
              <a:latin typeface="+mn-lt"/>
            </a:rPr>
            <a:t>1830 CHOs in </a:t>
          </a:r>
        </a:p>
        <a:p>
          <a:r>
            <a:rPr lang="en-US" sz="1700" dirty="0">
              <a:latin typeface="+mn-lt"/>
            </a:rPr>
            <a:t>FY 2022-23</a:t>
          </a:r>
        </a:p>
        <a:p>
          <a:r>
            <a:rPr lang="en-US" sz="1700" dirty="0">
              <a:latin typeface="+mn-lt"/>
            </a:rPr>
            <a:t>(PSCs – 33)</a:t>
          </a:r>
        </a:p>
      </dgm:t>
    </dgm:pt>
    <dgm:pt modelId="{CD6C3DBD-6C6B-4321-BC0E-30661A65B012}" type="parTrans" cxnId="{DA72D145-249E-43A9-83CF-DFF5D773FADB}">
      <dgm:prSet/>
      <dgm:spPr/>
      <dgm:t>
        <a:bodyPr/>
        <a:lstStyle/>
        <a:p>
          <a:endParaRPr lang="en-US" sz="1700">
            <a:latin typeface="+mn-lt"/>
          </a:endParaRPr>
        </a:p>
      </dgm:t>
    </dgm:pt>
    <dgm:pt modelId="{3E5ADAAC-2929-464E-A29D-268FD5C71EA0}" type="sibTrans" cxnId="{DA72D145-249E-43A9-83CF-DFF5D773FADB}">
      <dgm:prSet/>
      <dgm:spPr/>
      <dgm:t>
        <a:bodyPr/>
        <a:lstStyle/>
        <a:p>
          <a:endParaRPr lang="en-US" sz="1700">
            <a:latin typeface="+mn-lt"/>
          </a:endParaRPr>
        </a:p>
      </dgm:t>
    </dgm:pt>
    <dgm:pt modelId="{9B05984C-1949-4821-8B18-C9B3AFCF3E7D}" type="pres">
      <dgm:prSet presAssocID="{ECBB9D75-D3DE-4F51-A9B5-31470508F19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D7DB957-FAEE-44E2-AA32-85EF55D89B7E}" type="pres">
      <dgm:prSet presAssocID="{01438B26-B762-4C0F-A8B8-98B2FA243846}" presName="composite" presStyleCnt="0"/>
      <dgm:spPr/>
    </dgm:pt>
    <dgm:pt modelId="{0C4C02C5-FA8B-466F-A9AE-03078A0697CD}" type="pres">
      <dgm:prSet presAssocID="{01438B26-B762-4C0F-A8B8-98B2FA243846}" presName="bgChev" presStyleLbl="node1" presStyleIdx="0" presStyleCnt="5"/>
      <dgm:spPr/>
    </dgm:pt>
    <dgm:pt modelId="{84F9AE88-2004-4D56-B6AA-624300D53D3F}" type="pres">
      <dgm:prSet presAssocID="{01438B26-B762-4C0F-A8B8-98B2FA243846}" presName="txNode" presStyleLbl="fgAcc1" presStyleIdx="0" presStyleCnt="5" custScaleY="146410" custLinFactNeighborX="4638" custLinFactNeighborY="4320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748E4A-45AF-4D93-8E98-0559FDF856A4}" type="pres">
      <dgm:prSet presAssocID="{4AAC25C6-13F3-4B61-85B7-7D3578031E1A}" presName="compositeSpace" presStyleCnt="0"/>
      <dgm:spPr/>
    </dgm:pt>
    <dgm:pt modelId="{69416753-0036-453E-A82B-18C4B4124065}" type="pres">
      <dgm:prSet presAssocID="{91493E64-6A9F-4C60-92EC-7B76039C0B42}" presName="composite" presStyleCnt="0"/>
      <dgm:spPr/>
    </dgm:pt>
    <dgm:pt modelId="{989C17C9-F72B-43EF-AF90-3D53A9017B89}" type="pres">
      <dgm:prSet presAssocID="{91493E64-6A9F-4C60-92EC-7B76039C0B42}" presName="bgChev" presStyleLbl="node1" presStyleIdx="1" presStyleCnt="5"/>
      <dgm:spPr/>
    </dgm:pt>
    <dgm:pt modelId="{49D79D7A-1C31-474D-9370-8245488E1D1B}" type="pres">
      <dgm:prSet presAssocID="{91493E64-6A9F-4C60-92EC-7B76039C0B42}" presName="txNode" presStyleLbl="fgAcc1" presStyleIdx="1" presStyleCnt="5" custScaleY="146410" custLinFactNeighborX="4638" custLinFactNeighborY="4320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15D1F3-2925-49B0-ACC6-4C896E53B14E}" type="pres">
      <dgm:prSet presAssocID="{ED931DEE-831D-4E13-97D9-99CDD23F3910}" presName="compositeSpace" presStyleCnt="0"/>
      <dgm:spPr/>
    </dgm:pt>
    <dgm:pt modelId="{0CEDD192-A95E-49A6-AFCA-9283817F3B32}" type="pres">
      <dgm:prSet presAssocID="{1C9F476A-5A40-46E3-ACF4-965146444B1B}" presName="composite" presStyleCnt="0"/>
      <dgm:spPr/>
    </dgm:pt>
    <dgm:pt modelId="{38E8352C-C6C8-4ED9-AC75-DFD09E1CF29B}" type="pres">
      <dgm:prSet presAssocID="{1C9F476A-5A40-46E3-ACF4-965146444B1B}" presName="bgChev" presStyleLbl="node1" presStyleIdx="2" presStyleCnt="5"/>
      <dgm:spPr/>
    </dgm:pt>
    <dgm:pt modelId="{0041D0B4-754A-4C0F-8A62-B08FAE4D0203}" type="pres">
      <dgm:prSet presAssocID="{1C9F476A-5A40-46E3-ACF4-965146444B1B}" presName="txNode" presStyleLbl="fgAcc1" presStyleIdx="2" presStyleCnt="5" custScaleY="146410" custLinFactNeighborX="4638" custLinFactNeighborY="4320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D7DE8E-A37F-4975-B4E5-B3693A3AFA55}" type="pres">
      <dgm:prSet presAssocID="{C5E0A239-80E1-47A7-8FEB-6D53F30EB5FE}" presName="compositeSpace" presStyleCnt="0"/>
      <dgm:spPr/>
    </dgm:pt>
    <dgm:pt modelId="{E60FE74A-2A5E-47CC-86A3-1FBDFB846E2C}" type="pres">
      <dgm:prSet presAssocID="{2EDA704C-EEB9-4257-9366-3923F2985B86}" presName="composite" presStyleCnt="0"/>
      <dgm:spPr/>
    </dgm:pt>
    <dgm:pt modelId="{728267AF-795D-4F08-B041-C328F96ED427}" type="pres">
      <dgm:prSet presAssocID="{2EDA704C-EEB9-4257-9366-3923F2985B86}" presName="bgChev" presStyleLbl="node1" presStyleIdx="3" presStyleCnt="5"/>
      <dgm:spPr/>
    </dgm:pt>
    <dgm:pt modelId="{7F716437-0658-4F4A-8782-F92ACD38FEB0}" type="pres">
      <dgm:prSet presAssocID="{2EDA704C-EEB9-4257-9366-3923F2985B86}" presName="txNode" presStyleLbl="fgAcc1" presStyleIdx="3" presStyleCnt="5" custScaleY="146410" custLinFactNeighborX="4638" custLinFactNeighborY="4320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D04CAE-C061-40E7-A392-229F1362757C}" type="pres">
      <dgm:prSet presAssocID="{494AD719-C4F7-40E4-BC48-FBC11E442DAC}" presName="compositeSpace" presStyleCnt="0"/>
      <dgm:spPr/>
    </dgm:pt>
    <dgm:pt modelId="{C15DA9BF-0F42-4D17-BAE2-AB32E3A83159}" type="pres">
      <dgm:prSet presAssocID="{F51D4A0E-58E9-4A6A-8994-E6C5385746BA}" presName="composite" presStyleCnt="0"/>
      <dgm:spPr/>
    </dgm:pt>
    <dgm:pt modelId="{A062C814-3E03-49F7-A3F2-75B370B0B820}" type="pres">
      <dgm:prSet presAssocID="{F51D4A0E-58E9-4A6A-8994-E6C5385746BA}" presName="bgChev" presStyleLbl="node1" presStyleIdx="4" presStyleCnt="5"/>
      <dgm:spPr/>
    </dgm:pt>
    <dgm:pt modelId="{19901C66-9622-4C05-B482-33004B3288F8}" type="pres">
      <dgm:prSet presAssocID="{F51D4A0E-58E9-4A6A-8994-E6C5385746BA}" presName="txNode" presStyleLbl="fgAcc1" presStyleIdx="4" presStyleCnt="5" custScaleY="146410" custLinFactNeighborX="-2781" custLinFactNeighborY="3905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E73F3E3-BDF7-4EE7-A827-AAEF13EED225}" srcId="{ECBB9D75-D3DE-4F51-A9B5-31470508F196}" destId="{1C9F476A-5A40-46E3-ACF4-965146444B1B}" srcOrd="2" destOrd="0" parTransId="{EDCFDC85-4A56-40C3-8C84-7AF088E192FB}" sibTransId="{C5E0A239-80E1-47A7-8FEB-6D53F30EB5FE}"/>
    <dgm:cxn modelId="{11CE1564-1E63-4F6C-BA08-EB8F6048AA11}" type="presOf" srcId="{2EDA704C-EEB9-4257-9366-3923F2985B86}" destId="{7F716437-0658-4F4A-8782-F92ACD38FEB0}" srcOrd="0" destOrd="0" presId="urn:microsoft.com/office/officeart/2005/8/layout/chevronAccent+Icon"/>
    <dgm:cxn modelId="{C8AC1F86-5AAC-47F5-8C8A-16326CF92E95}" type="presOf" srcId="{1C9F476A-5A40-46E3-ACF4-965146444B1B}" destId="{0041D0B4-754A-4C0F-8A62-B08FAE4D0203}" srcOrd="0" destOrd="0" presId="urn:microsoft.com/office/officeart/2005/8/layout/chevronAccent+Icon"/>
    <dgm:cxn modelId="{8B75C03C-29E3-49C6-924E-688DB27E556E}" type="presOf" srcId="{01438B26-B762-4C0F-A8B8-98B2FA243846}" destId="{84F9AE88-2004-4D56-B6AA-624300D53D3F}" srcOrd="0" destOrd="0" presId="urn:microsoft.com/office/officeart/2005/8/layout/chevronAccent+Icon"/>
    <dgm:cxn modelId="{DE021AA6-7AAC-4533-9C7C-C4BDA3AE244F}" srcId="{ECBB9D75-D3DE-4F51-A9B5-31470508F196}" destId="{2EDA704C-EEB9-4257-9366-3923F2985B86}" srcOrd="3" destOrd="0" parTransId="{42AB290F-739F-4639-AABF-48942271AC74}" sibTransId="{494AD719-C4F7-40E4-BC48-FBC11E442DAC}"/>
    <dgm:cxn modelId="{B9F174D4-C89C-4ED1-B929-EA09FF8AAC4E}" srcId="{ECBB9D75-D3DE-4F51-A9B5-31470508F196}" destId="{01438B26-B762-4C0F-A8B8-98B2FA243846}" srcOrd="0" destOrd="0" parTransId="{D4AFEEF5-5D8D-4B31-AAB2-DA6D737358DD}" sibTransId="{4AAC25C6-13F3-4B61-85B7-7D3578031E1A}"/>
    <dgm:cxn modelId="{1C7134C8-49B8-4030-9338-65C3D29DC206}" type="presOf" srcId="{91493E64-6A9F-4C60-92EC-7B76039C0B42}" destId="{49D79D7A-1C31-474D-9370-8245488E1D1B}" srcOrd="0" destOrd="0" presId="urn:microsoft.com/office/officeart/2005/8/layout/chevronAccent+Icon"/>
    <dgm:cxn modelId="{27C72FF5-8791-4564-94AE-1AD91186D9C1}" type="presOf" srcId="{F51D4A0E-58E9-4A6A-8994-E6C5385746BA}" destId="{19901C66-9622-4C05-B482-33004B3288F8}" srcOrd="0" destOrd="0" presId="urn:microsoft.com/office/officeart/2005/8/layout/chevronAccent+Icon"/>
    <dgm:cxn modelId="{E8362547-138A-4736-9126-9BB6402A9AF8}" type="presOf" srcId="{ECBB9D75-D3DE-4F51-A9B5-31470508F196}" destId="{9B05984C-1949-4821-8B18-C9B3AFCF3E7D}" srcOrd="0" destOrd="0" presId="urn:microsoft.com/office/officeart/2005/8/layout/chevronAccent+Icon"/>
    <dgm:cxn modelId="{D3264271-5BFD-43EE-A922-6144DBC5323D}" srcId="{ECBB9D75-D3DE-4F51-A9B5-31470508F196}" destId="{91493E64-6A9F-4C60-92EC-7B76039C0B42}" srcOrd="1" destOrd="0" parTransId="{C1B4797A-12D9-43F7-8650-256FAB358B32}" sibTransId="{ED931DEE-831D-4E13-97D9-99CDD23F3910}"/>
    <dgm:cxn modelId="{DA72D145-249E-43A9-83CF-DFF5D773FADB}" srcId="{ECBB9D75-D3DE-4F51-A9B5-31470508F196}" destId="{F51D4A0E-58E9-4A6A-8994-E6C5385746BA}" srcOrd="4" destOrd="0" parTransId="{CD6C3DBD-6C6B-4321-BC0E-30661A65B012}" sibTransId="{3E5ADAAC-2929-464E-A29D-268FD5C71EA0}"/>
    <dgm:cxn modelId="{9E98EF31-B934-4F59-B75D-AD5C20E798EA}" type="presParOf" srcId="{9B05984C-1949-4821-8B18-C9B3AFCF3E7D}" destId="{ED7DB957-FAEE-44E2-AA32-85EF55D89B7E}" srcOrd="0" destOrd="0" presId="urn:microsoft.com/office/officeart/2005/8/layout/chevronAccent+Icon"/>
    <dgm:cxn modelId="{7612A555-1CD8-42D9-AA1E-E4ACAC544B87}" type="presParOf" srcId="{ED7DB957-FAEE-44E2-AA32-85EF55D89B7E}" destId="{0C4C02C5-FA8B-466F-A9AE-03078A0697CD}" srcOrd="0" destOrd="0" presId="urn:microsoft.com/office/officeart/2005/8/layout/chevronAccent+Icon"/>
    <dgm:cxn modelId="{46BDD924-1D3D-454D-A729-6E4519C7043A}" type="presParOf" srcId="{ED7DB957-FAEE-44E2-AA32-85EF55D89B7E}" destId="{84F9AE88-2004-4D56-B6AA-624300D53D3F}" srcOrd="1" destOrd="0" presId="urn:microsoft.com/office/officeart/2005/8/layout/chevronAccent+Icon"/>
    <dgm:cxn modelId="{CB1552DA-4210-429D-A8A9-902EF32C9096}" type="presParOf" srcId="{9B05984C-1949-4821-8B18-C9B3AFCF3E7D}" destId="{15748E4A-45AF-4D93-8E98-0559FDF856A4}" srcOrd="1" destOrd="0" presId="urn:microsoft.com/office/officeart/2005/8/layout/chevronAccent+Icon"/>
    <dgm:cxn modelId="{ACBFEF82-DB57-4F8C-8332-749A9CCAB266}" type="presParOf" srcId="{9B05984C-1949-4821-8B18-C9B3AFCF3E7D}" destId="{69416753-0036-453E-A82B-18C4B4124065}" srcOrd="2" destOrd="0" presId="urn:microsoft.com/office/officeart/2005/8/layout/chevronAccent+Icon"/>
    <dgm:cxn modelId="{7B53D422-8FEB-4DE3-94D1-609E31A9B7C0}" type="presParOf" srcId="{69416753-0036-453E-A82B-18C4B4124065}" destId="{989C17C9-F72B-43EF-AF90-3D53A9017B89}" srcOrd="0" destOrd="0" presId="urn:microsoft.com/office/officeart/2005/8/layout/chevronAccent+Icon"/>
    <dgm:cxn modelId="{9C080C67-C4C3-401D-9239-031153102BE6}" type="presParOf" srcId="{69416753-0036-453E-A82B-18C4B4124065}" destId="{49D79D7A-1C31-474D-9370-8245488E1D1B}" srcOrd="1" destOrd="0" presId="urn:microsoft.com/office/officeart/2005/8/layout/chevronAccent+Icon"/>
    <dgm:cxn modelId="{5FCA2EC3-3715-4631-978C-91F2A0B13F7E}" type="presParOf" srcId="{9B05984C-1949-4821-8B18-C9B3AFCF3E7D}" destId="{5615D1F3-2925-49B0-ACC6-4C896E53B14E}" srcOrd="3" destOrd="0" presId="urn:microsoft.com/office/officeart/2005/8/layout/chevronAccent+Icon"/>
    <dgm:cxn modelId="{6126E642-44DF-48A4-992E-A790974FF51E}" type="presParOf" srcId="{9B05984C-1949-4821-8B18-C9B3AFCF3E7D}" destId="{0CEDD192-A95E-49A6-AFCA-9283817F3B32}" srcOrd="4" destOrd="0" presId="urn:microsoft.com/office/officeart/2005/8/layout/chevronAccent+Icon"/>
    <dgm:cxn modelId="{844BC543-A569-4505-9883-1E767759DADE}" type="presParOf" srcId="{0CEDD192-A95E-49A6-AFCA-9283817F3B32}" destId="{38E8352C-C6C8-4ED9-AC75-DFD09E1CF29B}" srcOrd="0" destOrd="0" presId="urn:microsoft.com/office/officeart/2005/8/layout/chevronAccent+Icon"/>
    <dgm:cxn modelId="{1DD5CCC3-8946-458B-8A3F-2C9E01F66EAE}" type="presParOf" srcId="{0CEDD192-A95E-49A6-AFCA-9283817F3B32}" destId="{0041D0B4-754A-4C0F-8A62-B08FAE4D0203}" srcOrd="1" destOrd="0" presId="urn:microsoft.com/office/officeart/2005/8/layout/chevronAccent+Icon"/>
    <dgm:cxn modelId="{0473533A-5186-4E4D-9D67-99FD0FC8B530}" type="presParOf" srcId="{9B05984C-1949-4821-8B18-C9B3AFCF3E7D}" destId="{F5D7DE8E-A37F-4975-B4E5-B3693A3AFA55}" srcOrd="5" destOrd="0" presId="urn:microsoft.com/office/officeart/2005/8/layout/chevronAccent+Icon"/>
    <dgm:cxn modelId="{3A35A32F-53F3-4645-9463-11695DA1C602}" type="presParOf" srcId="{9B05984C-1949-4821-8B18-C9B3AFCF3E7D}" destId="{E60FE74A-2A5E-47CC-86A3-1FBDFB846E2C}" srcOrd="6" destOrd="0" presId="urn:microsoft.com/office/officeart/2005/8/layout/chevronAccent+Icon"/>
    <dgm:cxn modelId="{36C2AFFC-1564-4E95-82D9-743855AD87EC}" type="presParOf" srcId="{E60FE74A-2A5E-47CC-86A3-1FBDFB846E2C}" destId="{728267AF-795D-4F08-B041-C328F96ED427}" srcOrd="0" destOrd="0" presId="urn:microsoft.com/office/officeart/2005/8/layout/chevronAccent+Icon"/>
    <dgm:cxn modelId="{9E05D8D9-5251-46EA-90E6-5F2F58BB71BC}" type="presParOf" srcId="{E60FE74A-2A5E-47CC-86A3-1FBDFB846E2C}" destId="{7F716437-0658-4F4A-8782-F92ACD38FEB0}" srcOrd="1" destOrd="0" presId="urn:microsoft.com/office/officeart/2005/8/layout/chevronAccent+Icon"/>
    <dgm:cxn modelId="{95D8A05F-50BE-4162-A867-7F5918754593}" type="presParOf" srcId="{9B05984C-1949-4821-8B18-C9B3AFCF3E7D}" destId="{2BD04CAE-C061-40E7-A392-229F1362757C}" srcOrd="7" destOrd="0" presId="urn:microsoft.com/office/officeart/2005/8/layout/chevronAccent+Icon"/>
    <dgm:cxn modelId="{5750570C-D391-4669-9E5E-472E1E1EC56A}" type="presParOf" srcId="{9B05984C-1949-4821-8B18-C9B3AFCF3E7D}" destId="{C15DA9BF-0F42-4D17-BAE2-AB32E3A83159}" srcOrd="8" destOrd="0" presId="urn:microsoft.com/office/officeart/2005/8/layout/chevronAccent+Icon"/>
    <dgm:cxn modelId="{6B0236A6-3D23-44AE-91C1-036352A9F599}" type="presParOf" srcId="{C15DA9BF-0F42-4D17-BAE2-AB32E3A83159}" destId="{A062C814-3E03-49F7-A3F2-75B370B0B820}" srcOrd="0" destOrd="0" presId="urn:microsoft.com/office/officeart/2005/8/layout/chevronAccent+Icon"/>
    <dgm:cxn modelId="{77DF62B1-8352-4F99-B4C0-186237565C5D}" type="presParOf" srcId="{C15DA9BF-0F42-4D17-BAE2-AB32E3A83159}" destId="{19901C66-9622-4C05-B482-33004B3288F8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7899A2A-EDC3-4AC3-9881-23E535E74602}" type="doc">
      <dgm:prSet loTypeId="urn:microsoft.com/office/officeart/2005/8/layout/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78410EE5-1D39-46BD-9954-768458D214B2}">
      <dgm:prSet phldrT="[Text]" custT="1"/>
      <dgm:spPr/>
      <dgm:t>
        <a:bodyPr/>
        <a:lstStyle/>
        <a:p>
          <a:r>
            <a:rPr lang="en-US" sz="2400" dirty="0">
              <a:solidFill>
                <a:schemeClr val="bg2">
                  <a:lumMod val="20000"/>
                  <a:lumOff val="80000"/>
                </a:schemeClr>
              </a:solidFill>
              <a:latin typeface="+mn-lt"/>
            </a:rPr>
            <a:t>Survey Tool</a:t>
          </a:r>
        </a:p>
      </dgm:t>
    </dgm:pt>
    <dgm:pt modelId="{C5E6E031-22EC-48EA-9496-6B5FB592BF25}" type="parTrans" cxnId="{8CF4D279-22AD-4032-B6AA-0803A69A5429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E9FA9FE0-48ED-45F1-9108-7032E0FE3FE1}" type="sibTrans" cxnId="{8CF4D279-22AD-4032-B6AA-0803A69A5429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81DEDF8A-700F-4C95-AEF8-232C3928E6FB}">
      <dgm:prSet phldrT="[Text]" custT="1"/>
      <dgm:spPr/>
      <dgm:t>
        <a:bodyPr/>
        <a:lstStyle/>
        <a:p>
          <a:r>
            <a:rPr lang="en-US" sz="1800" dirty="0">
              <a:solidFill>
                <a:schemeClr val="tx1"/>
              </a:solidFill>
              <a:latin typeface="+mn-lt"/>
            </a:rPr>
            <a:t>CBAC form and family folder</a:t>
          </a:r>
        </a:p>
      </dgm:t>
    </dgm:pt>
    <dgm:pt modelId="{83406881-65D1-45D0-9C1E-694F7F19B3E5}" type="parTrans" cxnId="{F2F004E8-D2BD-45EA-9214-7C1109EF3725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9A61E7A6-2910-49DB-BC89-E4260C1B0F0A}" type="sibTrans" cxnId="{F2F004E8-D2BD-45EA-9214-7C1109EF3725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069D17D3-33D2-4B10-9AA0-2D9C399BA49B}">
      <dgm:prSet phldrT="[Text]" custT="1"/>
      <dgm:spPr/>
      <dgm:t>
        <a:bodyPr/>
        <a:lstStyle/>
        <a:p>
          <a:r>
            <a:rPr lang="en-US" sz="2400" dirty="0">
              <a:solidFill>
                <a:schemeClr val="bg2">
                  <a:lumMod val="20000"/>
                  <a:lumOff val="80000"/>
                </a:schemeClr>
              </a:solidFill>
              <a:latin typeface="+mn-lt"/>
            </a:rPr>
            <a:t>Population Survey</a:t>
          </a:r>
        </a:p>
      </dgm:t>
    </dgm:pt>
    <dgm:pt modelId="{2D272088-66FB-44E3-B2BF-D74B54A3052E}" type="parTrans" cxnId="{BE8A21E0-D9C2-4ECD-8CC8-E5E83AFE923C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1B91AB33-7DB6-4AA3-A917-5951A66AF35E}" type="sibTrans" cxnId="{BE8A21E0-D9C2-4ECD-8CC8-E5E83AFE923C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6889D9BF-0D7E-492D-B800-188B38A116BB}">
      <dgm:prSet phldrT="[Text]" custT="1"/>
      <dgm:spPr/>
      <dgm:t>
        <a:bodyPr/>
        <a:lstStyle/>
        <a:p>
          <a:r>
            <a:rPr lang="en-US" sz="1750" dirty="0">
              <a:solidFill>
                <a:schemeClr val="tx1"/>
              </a:solidFill>
              <a:latin typeface="+mn-lt"/>
            </a:rPr>
            <a:t>ASHA training on NCD Screening</a:t>
          </a:r>
        </a:p>
      </dgm:t>
    </dgm:pt>
    <dgm:pt modelId="{F5972393-9995-4F4C-9471-62DD65DC6076}" type="parTrans" cxnId="{B640AA55-0A89-41A1-8F44-205A8E7968A8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EA132740-C7AF-4064-87A4-5A09D8582F1E}" type="sibTrans" cxnId="{B640AA55-0A89-41A1-8F44-205A8E7968A8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54E03DF4-F4DE-4726-819E-29550B58FEAC}">
      <dgm:prSet phldrT="[Text]" custT="1"/>
      <dgm:spPr/>
      <dgm:t>
        <a:bodyPr/>
        <a:lstStyle/>
        <a:p>
          <a:r>
            <a:rPr lang="en-US" sz="2400" dirty="0">
              <a:solidFill>
                <a:schemeClr val="bg2">
                  <a:lumMod val="20000"/>
                  <a:lumOff val="80000"/>
                </a:schemeClr>
              </a:solidFill>
              <a:latin typeface="+mn-lt"/>
            </a:rPr>
            <a:t>Enrolment</a:t>
          </a:r>
        </a:p>
      </dgm:t>
    </dgm:pt>
    <dgm:pt modelId="{A312E32A-403B-42CE-AA61-907792555502}" type="parTrans" cxnId="{B712578C-E86D-4A65-B61F-9F5111723EF5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77687789-AF3B-4DB2-A667-4C982AA3D4D6}" type="sibTrans" cxnId="{B712578C-E86D-4A65-B61F-9F5111723EF5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3FA32DA7-6855-4AB7-886F-11DBC7F96A65}">
      <dgm:prSet phldrT="[Text]" custT="1"/>
      <dgm:spPr/>
      <dgm:t>
        <a:bodyPr/>
        <a:lstStyle/>
        <a:p>
          <a:r>
            <a:rPr lang="en-US" sz="1700" dirty="0">
              <a:solidFill>
                <a:schemeClr val="tx1"/>
              </a:solidFill>
              <a:latin typeface="+mn-lt"/>
            </a:rPr>
            <a:t>Training of MPW(F) and MPW(M) on NCD application</a:t>
          </a:r>
        </a:p>
      </dgm:t>
    </dgm:pt>
    <dgm:pt modelId="{9F51E316-2BDE-47AA-9109-736E71C45823}" type="parTrans" cxnId="{79D85142-8FA4-4B86-82C3-CC5EC942378F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98D49047-DBF4-4E3B-AC26-35196F159ABB}" type="sibTrans" cxnId="{79D85142-8FA4-4B86-82C3-CC5EC942378F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23109273-29C8-4316-B5F3-9A6200E77386}">
      <dgm:prSet phldrT="[Text]" custT="1"/>
      <dgm:spPr/>
      <dgm:t>
        <a:bodyPr/>
        <a:lstStyle/>
        <a:p>
          <a:r>
            <a:rPr lang="en-US" sz="1800" dirty="0">
              <a:solidFill>
                <a:schemeClr val="tx1"/>
              </a:solidFill>
              <a:latin typeface="+mn-lt"/>
            </a:rPr>
            <a:t>Line listing format</a:t>
          </a:r>
        </a:p>
      </dgm:t>
    </dgm:pt>
    <dgm:pt modelId="{9D6F8E94-711F-40A3-86F5-3B7AC784DF6B}" type="parTrans" cxnId="{CD9E4B4E-C5DC-4C79-A3A9-0D4718DF305C}">
      <dgm:prSet/>
      <dgm:spPr/>
      <dgm:t>
        <a:bodyPr/>
        <a:lstStyle/>
        <a:p>
          <a:endParaRPr lang="en-US"/>
        </a:p>
      </dgm:t>
    </dgm:pt>
    <dgm:pt modelId="{247C1EBB-D0EE-4077-BB3A-83114A9FBBF5}" type="sibTrans" cxnId="{CD9E4B4E-C5DC-4C79-A3A9-0D4718DF305C}">
      <dgm:prSet/>
      <dgm:spPr/>
      <dgm:t>
        <a:bodyPr/>
        <a:lstStyle/>
        <a:p>
          <a:endParaRPr lang="en-US"/>
        </a:p>
      </dgm:t>
    </dgm:pt>
    <dgm:pt modelId="{A217E26F-66F7-4BF4-A53A-A65F2DCB7C2A}">
      <dgm:prSet phldrT="[Text]" custT="1"/>
      <dgm:spPr/>
      <dgm:t>
        <a:bodyPr/>
        <a:lstStyle/>
        <a:p>
          <a:r>
            <a:rPr lang="en-US" sz="1750" dirty="0">
              <a:solidFill>
                <a:schemeClr val="tx1"/>
              </a:solidFill>
              <a:latin typeface="+mn-lt"/>
            </a:rPr>
            <a:t>Survey by ASHA as per guidelines &amp; target</a:t>
          </a:r>
        </a:p>
      </dgm:t>
    </dgm:pt>
    <dgm:pt modelId="{FFC9F1D7-5873-473A-BC0B-EB992C5E7D15}" type="parTrans" cxnId="{70041631-F13F-40F2-8907-051ECB819566}">
      <dgm:prSet/>
      <dgm:spPr/>
      <dgm:t>
        <a:bodyPr/>
        <a:lstStyle/>
        <a:p>
          <a:endParaRPr lang="en-US"/>
        </a:p>
      </dgm:t>
    </dgm:pt>
    <dgm:pt modelId="{C065589C-A34A-4D68-8177-9A539B0E10E4}" type="sibTrans" cxnId="{70041631-F13F-40F2-8907-051ECB819566}">
      <dgm:prSet/>
      <dgm:spPr/>
      <dgm:t>
        <a:bodyPr/>
        <a:lstStyle/>
        <a:p>
          <a:endParaRPr lang="en-US"/>
        </a:p>
      </dgm:t>
    </dgm:pt>
    <dgm:pt modelId="{B7E64A23-4781-4049-9110-FC0C076B4528}">
      <dgm:prSet phldrT="[Text]" custT="1"/>
      <dgm:spPr/>
      <dgm:t>
        <a:bodyPr/>
        <a:lstStyle/>
        <a:p>
          <a:r>
            <a:rPr lang="en-US" sz="1750" dirty="0">
              <a:solidFill>
                <a:schemeClr val="tx1"/>
              </a:solidFill>
              <a:latin typeface="+mn-lt"/>
            </a:rPr>
            <a:t>Line listing of village</a:t>
          </a:r>
        </a:p>
      </dgm:t>
    </dgm:pt>
    <dgm:pt modelId="{B29F6A48-9A1F-4980-88CE-C064C38D49AE}" type="parTrans" cxnId="{3FD24802-3765-4C07-9D5E-1038D514D5ED}">
      <dgm:prSet/>
      <dgm:spPr/>
      <dgm:t>
        <a:bodyPr/>
        <a:lstStyle/>
        <a:p>
          <a:endParaRPr lang="en-US"/>
        </a:p>
      </dgm:t>
    </dgm:pt>
    <dgm:pt modelId="{5355B7C6-9427-4BD3-BF8B-25BD1FDEAFCC}" type="sibTrans" cxnId="{3FD24802-3765-4C07-9D5E-1038D514D5ED}">
      <dgm:prSet/>
      <dgm:spPr/>
      <dgm:t>
        <a:bodyPr/>
        <a:lstStyle/>
        <a:p>
          <a:endParaRPr lang="en-US"/>
        </a:p>
      </dgm:t>
    </dgm:pt>
    <dgm:pt modelId="{8E4A3ECC-6220-4BB5-8E78-A6525A613A65}">
      <dgm:prSet phldrT="[Text]" custT="1"/>
      <dgm:spPr/>
      <dgm:t>
        <a:bodyPr/>
        <a:lstStyle/>
        <a:p>
          <a:r>
            <a:rPr lang="en-US" sz="1700" dirty="0">
              <a:solidFill>
                <a:schemeClr val="tx1"/>
              </a:solidFill>
              <a:latin typeface="+mn-lt"/>
            </a:rPr>
            <a:t>Data upload in NCD app by MPW(M)</a:t>
          </a:r>
        </a:p>
      </dgm:t>
    </dgm:pt>
    <dgm:pt modelId="{F61E6ACD-4F5E-4958-8A05-A8E559840183}" type="parTrans" cxnId="{7C637480-A512-4B6A-AAD3-4DF92F36E84F}">
      <dgm:prSet/>
      <dgm:spPr/>
      <dgm:t>
        <a:bodyPr/>
        <a:lstStyle/>
        <a:p>
          <a:endParaRPr lang="en-US"/>
        </a:p>
      </dgm:t>
    </dgm:pt>
    <dgm:pt modelId="{D1B67A1C-6CE8-43ED-B31D-F1AF1C191F68}" type="sibTrans" cxnId="{7C637480-A512-4B6A-AAD3-4DF92F36E84F}">
      <dgm:prSet/>
      <dgm:spPr/>
      <dgm:t>
        <a:bodyPr/>
        <a:lstStyle/>
        <a:p>
          <a:endParaRPr lang="en-US"/>
        </a:p>
      </dgm:t>
    </dgm:pt>
    <dgm:pt modelId="{BBEECE80-5A5E-48A2-AC42-CB0C5D438200}">
      <dgm:prSet phldrT="[Text]" custT="1"/>
      <dgm:spPr/>
      <dgm:t>
        <a:bodyPr/>
        <a:lstStyle/>
        <a:p>
          <a:r>
            <a:rPr lang="en-US" sz="1800" dirty="0">
              <a:solidFill>
                <a:schemeClr val="tx1"/>
              </a:solidFill>
              <a:latin typeface="+mn-lt"/>
            </a:rPr>
            <a:t>Printed and supplied from state</a:t>
          </a:r>
        </a:p>
      </dgm:t>
    </dgm:pt>
    <dgm:pt modelId="{E01DD266-59BD-49D4-A6E5-9834D8A7046C}" type="parTrans" cxnId="{52F952C7-0FA0-4E12-896D-435B2DB73F61}">
      <dgm:prSet/>
      <dgm:spPr/>
      <dgm:t>
        <a:bodyPr/>
        <a:lstStyle/>
        <a:p>
          <a:endParaRPr lang="en-US"/>
        </a:p>
      </dgm:t>
    </dgm:pt>
    <dgm:pt modelId="{F6684D10-87E1-4762-A772-2CE3EBA99300}" type="sibTrans" cxnId="{52F952C7-0FA0-4E12-896D-435B2DB73F61}">
      <dgm:prSet/>
      <dgm:spPr/>
      <dgm:t>
        <a:bodyPr/>
        <a:lstStyle/>
        <a:p>
          <a:endParaRPr lang="en-US"/>
        </a:p>
      </dgm:t>
    </dgm:pt>
    <dgm:pt modelId="{20201CA7-7760-4593-8171-0C55C1EAD705}" type="pres">
      <dgm:prSet presAssocID="{27899A2A-EDC3-4AC3-9881-23E535E7460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E78E6FE-8BA0-4E20-84C0-2008F57B3EB7}" type="pres">
      <dgm:prSet presAssocID="{78410EE5-1D39-46BD-9954-768458D214B2}" presName="composite" presStyleCnt="0"/>
      <dgm:spPr/>
    </dgm:pt>
    <dgm:pt modelId="{F744DA9D-EFB4-4767-9816-DAAD2F24CABB}" type="pres">
      <dgm:prSet presAssocID="{78410EE5-1D39-46BD-9954-768458D214B2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87BD0A-EEC7-4C9E-A262-4CF054E73C58}" type="pres">
      <dgm:prSet presAssocID="{78410EE5-1D39-46BD-9954-768458D214B2}" presName="parSh" presStyleLbl="node1" presStyleIdx="0" presStyleCnt="3" custScaleY="53086"/>
      <dgm:spPr/>
      <dgm:t>
        <a:bodyPr/>
        <a:lstStyle/>
        <a:p>
          <a:endParaRPr lang="en-US"/>
        </a:p>
      </dgm:t>
    </dgm:pt>
    <dgm:pt modelId="{1560785D-57EB-4319-815B-412B2CB5D47C}" type="pres">
      <dgm:prSet presAssocID="{78410EE5-1D39-46BD-9954-768458D214B2}" presName="desTx" presStyleLbl="fgAcc1" presStyleIdx="0" presStyleCnt="3" custScaleY="58711" custLinFactNeighborY="-79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4A6663-FBA8-4144-B9BA-25F8CBAA9AD4}" type="pres">
      <dgm:prSet presAssocID="{E9FA9FE0-48ED-45F1-9108-7032E0FE3FE1}" presName="sibTrans" presStyleLbl="sibTrans2D1" presStyleIdx="0" presStyleCnt="2"/>
      <dgm:spPr/>
      <dgm:t>
        <a:bodyPr/>
        <a:lstStyle/>
        <a:p>
          <a:endParaRPr lang="en-US"/>
        </a:p>
      </dgm:t>
    </dgm:pt>
    <dgm:pt modelId="{160BE15A-1568-4144-9D99-D5D629A6F344}" type="pres">
      <dgm:prSet presAssocID="{E9FA9FE0-48ED-45F1-9108-7032E0FE3FE1}" presName="connTx" presStyleLbl="sibTrans2D1" presStyleIdx="0" presStyleCnt="2"/>
      <dgm:spPr/>
      <dgm:t>
        <a:bodyPr/>
        <a:lstStyle/>
        <a:p>
          <a:endParaRPr lang="en-US"/>
        </a:p>
      </dgm:t>
    </dgm:pt>
    <dgm:pt modelId="{8308AE75-D814-48F1-9443-E39CBE206C1A}" type="pres">
      <dgm:prSet presAssocID="{069D17D3-33D2-4B10-9AA0-2D9C399BA49B}" presName="composite" presStyleCnt="0"/>
      <dgm:spPr/>
    </dgm:pt>
    <dgm:pt modelId="{8E542A85-CFF7-4A16-B111-6A9E6B63AEE1}" type="pres">
      <dgm:prSet presAssocID="{069D17D3-33D2-4B10-9AA0-2D9C399BA49B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9B9E92-C73E-4EBC-8A73-9F749FE25D76}" type="pres">
      <dgm:prSet presAssocID="{069D17D3-33D2-4B10-9AA0-2D9C399BA49B}" presName="parSh" presStyleLbl="node1" presStyleIdx="1" presStyleCnt="3" custScaleY="53086"/>
      <dgm:spPr/>
      <dgm:t>
        <a:bodyPr/>
        <a:lstStyle/>
        <a:p>
          <a:endParaRPr lang="en-US"/>
        </a:p>
      </dgm:t>
    </dgm:pt>
    <dgm:pt modelId="{066548E3-C79D-4335-B7B2-D0490DC1AF0D}" type="pres">
      <dgm:prSet presAssocID="{069D17D3-33D2-4B10-9AA0-2D9C399BA49B}" presName="desTx" presStyleLbl="fgAcc1" presStyleIdx="1" presStyleCnt="3" custScaleY="58711" custLinFactNeighborY="-79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C08FA2-4305-45BD-956F-CFAAD269E0D1}" type="pres">
      <dgm:prSet presAssocID="{1B91AB33-7DB6-4AA3-A917-5951A66AF35E}" presName="sibTrans" presStyleLbl="sibTrans2D1" presStyleIdx="1" presStyleCnt="2"/>
      <dgm:spPr/>
      <dgm:t>
        <a:bodyPr/>
        <a:lstStyle/>
        <a:p>
          <a:endParaRPr lang="en-US"/>
        </a:p>
      </dgm:t>
    </dgm:pt>
    <dgm:pt modelId="{F0D623B5-00B7-4DB8-A7CB-DB2BE57586DC}" type="pres">
      <dgm:prSet presAssocID="{1B91AB33-7DB6-4AA3-A917-5951A66AF35E}" presName="connTx" presStyleLbl="sibTrans2D1" presStyleIdx="1" presStyleCnt="2"/>
      <dgm:spPr/>
      <dgm:t>
        <a:bodyPr/>
        <a:lstStyle/>
        <a:p>
          <a:endParaRPr lang="en-US"/>
        </a:p>
      </dgm:t>
    </dgm:pt>
    <dgm:pt modelId="{4A31E708-88D4-46AF-8E97-87C98D0FDF91}" type="pres">
      <dgm:prSet presAssocID="{54E03DF4-F4DE-4726-819E-29550B58FEAC}" presName="composite" presStyleCnt="0"/>
      <dgm:spPr/>
    </dgm:pt>
    <dgm:pt modelId="{46E7AD03-4EEB-4F47-BC25-52F842519A65}" type="pres">
      <dgm:prSet presAssocID="{54E03DF4-F4DE-4726-819E-29550B58FEAC}" presName="par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568F71-0889-4A0A-9F4D-22547E2FC14F}" type="pres">
      <dgm:prSet presAssocID="{54E03DF4-F4DE-4726-819E-29550B58FEAC}" presName="parSh" presStyleLbl="node1" presStyleIdx="2" presStyleCnt="3" custScaleY="53086"/>
      <dgm:spPr/>
      <dgm:t>
        <a:bodyPr/>
        <a:lstStyle/>
        <a:p>
          <a:endParaRPr lang="en-US"/>
        </a:p>
      </dgm:t>
    </dgm:pt>
    <dgm:pt modelId="{1DB52AE1-F918-4E3F-ADE0-218CA1C3E8D9}" type="pres">
      <dgm:prSet presAssocID="{54E03DF4-F4DE-4726-819E-29550B58FEAC}" presName="desTx" presStyleLbl="fgAcc1" presStyleIdx="2" presStyleCnt="3" custScaleY="58711" custLinFactNeighborY="-79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9E39359-0BAB-4E52-9BA9-F696FB0866AA}" type="presOf" srcId="{E9FA9FE0-48ED-45F1-9108-7032E0FE3FE1}" destId="{924A6663-FBA8-4144-B9BA-25F8CBAA9AD4}" srcOrd="0" destOrd="0" presId="urn:microsoft.com/office/officeart/2005/8/layout/process3"/>
    <dgm:cxn modelId="{1E732E82-080B-45EA-A8D3-DE0A34657550}" type="presOf" srcId="{1B91AB33-7DB6-4AA3-A917-5951A66AF35E}" destId="{2CC08FA2-4305-45BD-956F-CFAAD269E0D1}" srcOrd="0" destOrd="0" presId="urn:microsoft.com/office/officeart/2005/8/layout/process3"/>
    <dgm:cxn modelId="{3BDE974C-5B40-4C71-993A-5E0D2754A164}" type="presOf" srcId="{27899A2A-EDC3-4AC3-9881-23E535E74602}" destId="{20201CA7-7760-4593-8171-0C55C1EAD705}" srcOrd="0" destOrd="0" presId="urn:microsoft.com/office/officeart/2005/8/layout/process3"/>
    <dgm:cxn modelId="{80F10FA6-5884-438B-95FA-9D972E6E6DB0}" type="presOf" srcId="{6889D9BF-0D7E-492D-B800-188B38A116BB}" destId="{066548E3-C79D-4335-B7B2-D0490DC1AF0D}" srcOrd="0" destOrd="0" presId="urn:microsoft.com/office/officeart/2005/8/layout/process3"/>
    <dgm:cxn modelId="{BE8A21E0-D9C2-4ECD-8CC8-E5E83AFE923C}" srcId="{27899A2A-EDC3-4AC3-9881-23E535E74602}" destId="{069D17D3-33D2-4B10-9AA0-2D9C399BA49B}" srcOrd="1" destOrd="0" parTransId="{2D272088-66FB-44E3-B2BF-D74B54A3052E}" sibTransId="{1B91AB33-7DB6-4AA3-A917-5951A66AF35E}"/>
    <dgm:cxn modelId="{E847B2CF-71FA-4AED-81E3-AF35ED7E9ADF}" type="presOf" srcId="{E9FA9FE0-48ED-45F1-9108-7032E0FE3FE1}" destId="{160BE15A-1568-4144-9D99-D5D629A6F344}" srcOrd="1" destOrd="0" presId="urn:microsoft.com/office/officeart/2005/8/layout/process3"/>
    <dgm:cxn modelId="{112D1418-0519-4C3B-82C2-C410B72AA362}" type="presOf" srcId="{78410EE5-1D39-46BD-9954-768458D214B2}" destId="{A187BD0A-EEC7-4C9E-A262-4CF054E73C58}" srcOrd="1" destOrd="0" presId="urn:microsoft.com/office/officeart/2005/8/layout/process3"/>
    <dgm:cxn modelId="{ED6C1D25-F83D-4B23-A5FA-AE96F58FDA83}" type="presOf" srcId="{54E03DF4-F4DE-4726-819E-29550B58FEAC}" destId="{46E7AD03-4EEB-4F47-BC25-52F842519A65}" srcOrd="0" destOrd="0" presId="urn:microsoft.com/office/officeart/2005/8/layout/process3"/>
    <dgm:cxn modelId="{39A949A8-6FB1-462D-A9B7-954B8BA809DE}" type="presOf" srcId="{23109273-29C8-4316-B5F3-9A6200E77386}" destId="{1560785D-57EB-4319-815B-412B2CB5D47C}" srcOrd="0" destOrd="1" presId="urn:microsoft.com/office/officeart/2005/8/layout/process3"/>
    <dgm:cxn modelId="{3DED535C-07BC-46B3-B2B1-F319A9AC4654}" type="presOf" srcId="{3FA32DA7-6855-4AB7-886F-11DBC7F96A65}" destId="{1DB52AE1-F918-4E3F-ADE0-218CA1C3E8D9}" srcOrd="0" destOrd="0" presId="urn:microsoft.com/office/officeart/2005/8/layout/process3"/>
    <dgm:cxn modelId="{C0EE8D52-BC25-4ADE-B561-AC9B414439BD}" type="presOf" srcId="{8E4A3ECC-6220-4BB5-8E78-A6525A613A65}" destId="{1DB52AE1-F918-4E3F-ADE0-218CA1C3E8D9}" srcOrd="0" destOrd="1" presId="urn:microsoft.com/office/officeart/2005/8/layout/process3"/>
    <dgm:cxn modelId="{86F4FE87-0AAC-4B9C-9473-DA90558C7005}" type="presOf" srcId="{B7E64A23-4781-4049-9110-FC0C076B4528}" destId="{066548E3-C79D-4335-B7B2-D0490DC1AF0D}" srcOrd="0" destOrd="2" presId="urn:microsoft.com/office/officeart/2005/8/layout/process3"/>
    <dgm:cxn modelId="{F2F004E8-D2BD-45EA-9214-7C1109EF3725}" srcId="{78410EE5-1D39-46BD-9954-768458D214B2}" destId="{81DEDF8A-700F-4C95-AEF8-232C3928E6FB}" srcOrd="0" destOrd="0" parTransId="{83406881-65D1-45D0-9C1E-694F7F19B3E5}" sibTransId="{9A61E7A6-2910-49DB-BC89-E4260C1B0F0A}"/>
    <dgm:cxn modelId="{B640AA55-0A89-41A1-8F44-205A8E7968A8}" srcId="{069D17D3-33D2-4B10-9AA0-2D9C399BA49B}" destId="{6889D9BF-0D7E-492D-B800-188B38A116BB}" srcOrd="0" destOrd="0" parTransId="{F5972393-9995-4F4C-9471-62DD65DC6076}" sibTransId="{EA132740-C7AF-4064-87A4-5A09D8582F1E}"/>
    <dgm:cxn modelId="{7C637480-A512-4B6A-AAD3-4DF92F36E84F}" srcId="{54E03DF4-F4DE-4726-819E-29550B58FEAC}" destId="{8E4A3ECC-6220-4BB5-8E78-A6525A613A65}" srcOrd="1" destOrd="0" parTransId="{F61E6ACD-4F5E-4958-8A05-A8E559840183}" sibTransId="{D1B67A1C-6CE8-43ED-B31D-F1AF1C191F68}"/>
    <dgm:cxn modelId="{8CF4D279-22AD-4032-B6AA-0803A69A5429}" srcId="{27899A2A-EDC3-4AC3-9881-23E535E74602}" destId="{78410EE5-1D39-46BD-9954-768458D214B2}" srcOrd="0" destOrd="0" parTransId="{C5E6E031-22EC-48EA-9496-6B5FB592BF25}" sibTransId="{E9FA9FE0-48ED-45F1-9108-7032E0FE3FE1}"/>
    <dgm:cxn modelId="{CD9E4B4E-C5DC-4C79-A3A9-0D4718DF305C}" srcId="{78410EE5-1D39-46BD-9954-768458D214B2}" destId="{23109273-29C8-4316-B5F3-9A6200E77386}" srcOrd="1" destOrd="0" parTransId="{9D6F8E94-711F-40A3-86F5-3B7AC784DF6B}" sibTransId="{247C1EBB-D0EE-4077-BB3A-83114A9FBBF5}"/>
    <dgm:cxn modelId="{70041631-F13F-40F2-8907-051ECB819566}" srcId="{069D17D3-33D2-4B10-9AA0-2D9C399BA49B}" destId="{A217E26F-66F7-4BF4-A53A-A65F2DCB7C2A}" srcOrd="1" destOrd="0" parTransId="{FFC9F1D7-5873-473A-BC0B-EB992C5E7D15}" sibTransId="{C065589C-A34A-4D68-8177-9A539B0E10E4}"/>
    <dgm:cxn modelId="{DF8C1616-FB60-4605-879A-41190028F37B}" type="presOf" srcId="{54E03DF4-F4DE-4726-819E-29550B58FEAC}" destId="{3A568F71-0889-4A0A-9F4D-22547E2FC14F}" srcOrd="1" destOrd="0" presId="urn:microsoft.com/office/officeart/2005/8/layout/process3"/>
    <dgm:cxn modelId="{53230AF0-259A-40E8-8501-DC3998A5F60F}" type="presOf" srcId="{069D17D3-33D2-4B10-9AA0-2D9C399BA49B}" destId="{8E542A85-CFF7-4A16-B111-6A9E6B63AEE1}" srcOrd="0" destOrd="0" presId="urn:microsoft.com/office/officeart/2005/8/layout/process3"/>
    <dgm:cxn modelId="{F9D6838C-C0CB-45F5-9A32-70DA450C063E}" type="presOf" srcId="{81DEDF8A-700F-4C95-AEF8-232C3928E6FB}" destId="{1560785D-57EB-4319-815B-412B2CB5D47C}" srcOrd="0" destOrd="0" presId="urn:microsoft.com/office/officeart/2005/8/layout/process3"/>
    <dgm:cxn modelId="{FC80CF0D-5A6E-4371-820E-CB38F331DB1F}" type="presOf" srcId="{BBEECE80-5A5E-48A2-AC42-CB0C5D438200}" destId="{1560785D-57EB-4319-815B-412B2CB5D47C}" srcOrd="0" destOrd="2" presId="urn:microsoft.com/office/officeart/2005/8/layout/process3"/>
    <dgm:cxn modelId="{AE1EF5D8-5341-417E-AB81-DCFA46D2639D}" type="presOf" srcId="{A217E26F-66F7-4BF4-A53A-A65F2DCB7C2A}" destId="{066548E3-C79D-4335-B7B2-D0490DC1AF0D}" srcOrd="0" destOrd="1" presId="urn:microsoft.com/office/officeart/2005/8/layout/process3"/>
    <dgm:cxn modelId="{7286E29C-2BCE-45B6-87BF-854608F4FF35}" type="presOf" srcId="{069D17D3-33D2-4B10-9AA0-2D9C399BA49B}" destId="{349B9E92-C73E-4EBC-8A73-9F749FE25D76}" srcOrd="1" destOrd="0" presId="urn:microsoft.com/office/officeart/2005/8/layout/process3"/>
    <dgm:cxn modelId="{368A5757-4ADA-45CB-BAD4-4B626E462B3C}" type="presOf" srcId="{78410EE5-1D39-46BD-9954-768458D214B2}" destId="{F744DA9D-EFB4-4767-9816-DAAD2F24CABB}" srcOrd="0" destOrd="0" presId="urn:microsoft.com/office/officeart/2005/8/layout/process3"/>
    <dgm:cxn modelId="{B712578C-E86D-4A65-B61F-9F5111723EF5}" srcId="{27899A2A-EDC3-4AC3-9881-23E535E74602}" destId="{54E03DF4-F4DE-4726-819E-29550B58FEAC}" srcOrd="2" destOrd="0" parTransId="{A312E32A-403B-42CE-AA61-907792555502}" sibTransId="{77687789-AF3B-4DB2-A667-4C982AA3D4D6}"/>
    <dgm:cxn modelId="{79D85142-8FA4-4B86-82C3-CC5EC942378F}" srcId="{54E03DF4-F4DE-4726-819E-29550B58FEAC}" destId="{3FA32DA7-6855-4AB7-886F-11DBC7F96A65}" srcOrd="0" destOrd="0" parTransId="{9F51E316-2BDE-47AA-9109-736E71C45823}" sibTransId="{98D49047-DBF4-4E3B-AC26-35196F159ABB}"/>
    <dgm:cxn modelId="{3FD24802-3765-4C07-9D5E-1038D514D5ED}" srcId="{069D17D3-33D2-4B10-9AA0-2D9C399BA49B}" destId="{B7E64A23-4781-4049-9110-FC0C076B4528}" srcOrd="2" destOrd="0" parTransId="{B29F6A48-9A1F-4980-88CE-C064C38D49AE}" sibTransId="{5355B7C6-9427-4BD3-BF8B-25BD1FDEAFCC}"/>
    <dgm:cxn modelId="{52F952C7-0FA0-4E12-896D-435B2DB73F61}" srcId="{78410EE5-1D39-46BD-9954-768458D214B2}" destId="{BBEECE80-5A5E-48A2-AC42-CB0C5D438200}" srcOrd="2" destOrd="0" parTransId="{E01DD266-59BD-49D4-A6E5-9834D8A7046C}" sibTransId="{F6684D10-87E1-4762-A772-2CE3EBA99300}"/>
    <dgm:cxn modelId="{2E351022-0EFB-473A-8DEE-C2D6A93A913C}" type="presOf" srcId="{1B91AB33-7DB6-4AA3-A917-5951A66AF35E}" destId="{F0D623B5-00B7-4DB8-A7CB-DB2BE57586DC}" srcOrd="1" destOrd="0" presId="urn:microsoft.com/office/officeart/2005/8/layout/process3"/>
    <dgm:cxn modelId="{C61690FD-CE20-4390-9BAA-6605D241849C}" type="presParOf" srcId="{20201CA7-7760-4593-8171-0C55C1EAD705}" destId="{1E78E6FE-8BA0-4E20-84C0-2008F57B3EB7}" srcOrd="0" destOrd="0" presId="urn:microsoft.com/office/officeart/2005/8/layout/process3"/>
    <dgm:cxn modelId="{FEBED4E0-70C6-44D9-8458-36BF627538A2}" type="presParOf" srcId="{1E78E6FE-8BA0-4E20-84C0-2008F57B3EB7}" destId="{F744DA9D-EFB4-4767-9816-DAAD2F24CABB}" srcOrd="0" destOrd="0" presId="urn:microsoft.com/office/officeart/2005/8/layout/process3"/>
    <dgm:cxn modelId="{3EB8E35D-63D9-436C-A2B0-7ACBCAB02CC1}" type="presParOf" srcId="{1E78E6FE-8BA0-4E20-84C0-2008F57B3EB7}" destId="{A187BD0A-EEC7-4C9E-A262-4CF054E73C58}" srcOrd="1" destOrd="0" presId="urn:microsoft.com/office/officeart/2005/8/layout/process3"/>
    <dgm:cxn modelId="{783851D8-D74C-4C13-A5D2-EDB85C07537C}" type="presParOf" srcId="{1E78E6FE-8BA0-4E20-84C0-2008F57B3EB7}" destId="{1560785D-57EB-4319-815B-412B2CB5D47C}" srcOrd="2" destOrd="0" presId="urn:microsoft.com/office/officeart/2005/8/layout/process3"/>
    <dgm:cxn modelId="{BB7673A1-D9A4-45AF-86B5-68FD0B88D25D}" type="presParOf" srcId="{20201CA7-7760-4593-8171-0C55C1EAD705}" destId="{924A6663-FBA8-4144-B9BA-25F8CBAA9AD4}" srcOrd="1" destOrd="0" presId="urn:microsoft.com/office/officeart/2005/8/layout/process3"/>
    <dgm:cxn modelId="{9316BA88-EF3E-4505-880D-4B7C657BC814}" type="presParOf" srcId="{924A6663-FBA8-4144-B9BA-25F8CBAA9AD4}" destId="{160BE15A-1568-4144-9D99-D5D629A6F344}" srcOrd="0" destOrd="0" presId="urn:microsoft.com/office/officeart/2005/8/layout/process3"/>
    <dgm:cxn modelId="{1A7A6E49-6AC0-48BE-BF40-F8D5527FED9B}" type="presParOf" srcId="{20201CA7-7760-4593-8171-0C55C1EAD705}" destId="{8308AE75-D814-48F1-9443-E39CBE206C1A}" srcOrd="2" destOrd="0" presId="urn:microsoft.com/office/officeart/2005/8/layout/process3"/>
    <dgm:cxn modelId="{FD8F890F-C655-4BC7-B830-AA4CD724A68E}" type="presParOf" srcId="{8308AE75-D814-48F1-9443-E39CBE206C1A}" destId="{8E542A85-CFF7-4A16-B111-6A9E6B63AEE1}" srcOrd="0" destOrd="0" presId="urn:microsoft.com/office/officeart/2005/8/layout/process3"/>
    <dgm:cxn modelId="{B95FAC57-D926-49BD-9D16-AB99D14DC1E2}" type="presParOf" srcId="{8308AE75-D814-48F1-9443-E39CBE206C1A}" destId="{349B9E92-C73E-4EBC-8A73-9F749FE25D76}" srcOrd="1" destOrd="0" presId="urn:microsoft.com/office/officeart/2005/8/layout/process3"/>
    <dgm:cxn modelId="{C96C4035-DFD6-4429-86E3-870311B2C329}" type="presParOf" srcId="{8308AE75-D814-48F1-9443-E39CBE206C1A}" destId="{066548E3-C79D-4335-B7B2-D0490DC1AF0D}" srcOrd="2" destOrd="0" presId="urn:microsoft.com/office/officeart/2005/8/layout/process3"/>
    <dgm:cxn modelId="{52144839-81F5-4515-9F7C-B8EAA1678921}" type="presParOf" srcId="{20201CA7-7760-4593-8171-0C55C1EAD705}" destId="{2CC08FA2-4305-45BD-956F-CFAAD269E0D1}" srcOrd="3" destOrd="0" presId="urn:microsoft.com/office/officeart/2005/8/layout/process3"/>
    <dgm:cxn modelId="{24BAFF01-F0F9-4BB6-9F4E-20C5EBA7CEAB}" type="presParOf" srcId="{2CC08FA2-4305-45BD-956F-CFAAD269E0D1}" destId="{F0D623B5-00B7-4DB8-A7CB-DB2BE57586DC}" srcOrd="0" destOrd="0" presId="urn:microsoft.com/office/officeart/2005/8/layout/process3"/>
    <dgm:cxn modelId="{ADAEDB53-6887-4640-935E-777F4ABD8825}" type="presParOf" srcId="{20201CA7-7760-4593-8171-0C55C1EAD705}" destId="{4A31E708-88D4-46AF-8E97-87C98D0FDF91}" srcOrd="4" destOrd="0" presId="urn:microsoft.com/office/officeart/2005/8/layout/process3"/>
    <dgm:cxn modelId="{8E30FDF4-8823-4AF7-99FC-C91CEBA54FAA}" type="presParOf" srcId="{4A31E708-88D4-46AF-8E97-87C98D0FDF91}" destId="{46E7AD03-4EEB-4F47-BC25-52F842519A65}" srcOrd="0" destOrd="0" presId="urn:microsoft.com/office/officeart/2005/8/layout/process3"/>
    <dgm:cxn modelId="{F6AEB6F9-965C-433A-8A2A-04A512E57334}" type="presParOf" srcId="{4A31E708-88D4-46AF-8E97-87C98D0FDF91}" destId="{3A568F71-0889-4A0A-9F4D-22547E2FC14F}" srcOrd="1" destOrd="0" presId="urn:microsoft.com/office/officeart/2005/8/layout/process3"/>
    <dgm:cxn modelId="{9DA2722A-EA00-4350-8EE9-01C309915378}" type="presParOf" srcId="{4A31E708-88D4-46AF-8E97-87C98D0FDF91}" destId="{1DB52AE1-F918-4E3F-ADE0-218CA1C3E8D9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D023270-783F-4723-81AA-E092F05C82BC}" type="doc">
      <dgm:prSet loTypeId="urn:microsoft.com/office/officeart/2005/8/layout/process1" loCatId="process" qsTypeId="urn:microsoft.com/office/officeart/2005/8/quickstyle/simple1" qsCatId="simple" csTypeId="urn:microsoft.com/office/officeart/2005/8/colors/accent6_1" csCatId="accent6" phldr="1"/>
      <dgm:spPr/>
    </dgm:pt>
    <dgm:pt modelId="{C5ADD0CC-63FA-4359-AC33-D14F22489B09}">
      <dgm:prSet phldrT="[Text]" custT="1"/>
      <dgm:spPr>
        <a:solidFill>
          <a:schemeClr val="accent6">
            <a:lumMod val="50000"/>
          </a:schemeClr>
        </a:solidFill>
      </dgm:spPr>
      <dgm:t>
        <a:bodyPr/>
        <a:lstStyle/>
        <a:p>
          <a:pPr algn="l"/>
          <a:r>
            <a:rPr lang="en-US" sz="2000" dirty="0">
              <a:solidFill>
                <a:srgbClr val="FFFFFF"/>
              </a:solidFill>
              <a:latin typeface="+mn-lt"/>
            </a:rPr>
            <a:t>NCD Screening by MPW(F) and MPW(M) at SHC</a:t>
          </a:r>
          <a:endParaRPr lang="en-US" sz="1100" dirty="0">
            <a:solidFill>
              <a:srgbClr val="FFFFFF"/>
            </a:solidFill>
            <a:latin typeface="+mn-lt"/>
          </a:endParaRPr>
        </a:p>
        <a:p>
          <a:pPr algn="l"/>
          <a:r>
            <a:rPr lang="en-US" sz="2000" dirty="0">
              <a:solidFill>
                <a:srgbClr val="FFFFFF"/>
              </a:solidFill>
              <a:latin typeface="+mn-lt"/>
            </a:rPr>
            <a:t>NCD Screening by MO at PHC level</a:t>
          </a:r>
        </a:p>
      </dgm:t>
    </dgm:pt>
    <dgm:pt modelId="{AFF64727-9E3E-4C1C-B23E-78CB1A71C2BC}" type="parTrans" cxnId="{1074747C-654F-4835-B7EF-9A020F5312C9}">
      <dgm:prSet/>
      <dgm:spPr/>
      <dgm:t>
        <a:bodyPr/>
        <a:lstStyle/>
        <a:p>
          <a:endParaRPr lang="en-US" sz="2000">
            <a:latin typeface="+mn-lt"/>
          </a:endParaRPr>
        </a:p>
      </dgm:t>
    </dgm:pt>
    <dgm:pt modelId="{E19EF2EC-BE9C-48D6-811C-8CE639FB0E7B}" type="sibTrans" cxnId="{1074747C-654F-4835-B7EF-9A020F5312C9}">
      <dgm:prSet custT="1"/>
      <dgm:spPr/>
      <dgm:t>
        <a:bodyPr/>
        <a:lstStyle/>
        <a:p>
          <a:endParaRPr lang="en-US" sz="1600">
            <a:latin typeface="+mn-lt"/>
          </a:endParaRPr>
        </a:p>
      </dgm:t>
    </dgm:pt>
    <dgm:pt modelId="{DEB9FAD8-867A-49AD-8EE3-7917A6D2A6E0}">
      <dgm:prSet phldrT="[Text]" custT="1"/>
      <dgm:spPr>
        <a:solidFill>
          <a:schemeClr val="accent6">
            <a:lumMod val="50000"/>
          </a:schemeClr>
        </a:solidFill>
      </dgm:spPr>
      <dgm:t>
        <a:bodyPr/>
        <a:lstStyle/>
        <a:p>
          <a:pPr algn="l"/>
          <a:r>
            <a:rPr lang="en-US" sz="2000" dirty="0">
              <a:solidFill>
                <a:srgbClr val="FFFFFF"/>
              </a:solidFill>
              <a:latin typeface="+mn-lt"/>
            </a:rPr>
            <a:t>Data uploading in NCD application and</a:t>
          </a:r>
        </a:p>
        <a:p>
          <a:pPr algn="l"/>
          <a:r>
            <a:rPr lang="en-US" sz="2000" dirty="0">
              <a:solidFill>
                <a:srgbClr val="FFFFFF"/>
              </a:solidFill>
              <a:latin typeface="+mn-lt"/>
            </a:rPr>
            <a:t>Referral to PHC/CHC/DH as per findings</a:t>
          </a:r>
        </a:p>
      </dgm:t>
    </dgm:pt>
    <dgm:pt modelId="{C6E2BC24-262B-43B3-8F79-F68B083DEA5D}" type="parTrans" cxnId="{67D8B07F-ACD5-4856-8A0A-0F77CD1093A9}">
      <dgm:prSet/>
      <dgm:spPr/>
      <dgm:t>
        <a:bodyPr/>
        <a:lstStyle/>
        <a:p>
          <a:endParaRPr lang="en-US" sz="2000">
            <a:latin typeface="+mn-lt"/>
          </a:endParaRPr>
        </a:p>
      </dgm:t>
    </dgm:pt>
    <dgm:pt modelId="{ADF77F07-56FF-4DEF-81D2-8A9922F00E2D}" type="sibTrans" cxnId="{67D8B07F-ACD5-4856-8A0A-0F77CD1093A9}">
      <dgm:prSet custT="1"/>
      <dgm:spPr/>
      <dgm:t>
        <a:bodyPr/>
        <a:lstStyle/>
        <a:p>
          <a:endParaRPr lang="en-US" sz="1600">
            <a:latin typeface="+mn-lt"/>
          </a:endParaRPr>
        </a:p>
      </dgm:t>
    </dgm:pt>
    <dgm:pt modelId="{B96BE0A3-4DD0-457D-9BB0-021370860981}">
      <dgm:prSet phldrT="[Text]"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sz="2000" dirty="0">
              <a:solidFill>
                <a:srgbClr val="FFFFFF"/>
              </a:solidFill>
              <a:latin typeface="+mn-lt"/>
            </a:rPr>
            <a:t>Diagnosis, treatment and referral by Medical Officer at PHC/CHC/DH</a:t>
          </a:r>
        </a:p>
      </dgm:t>
    </dgm:pt>
    <dgm:pt modelId="{9FA6FD59-357A-4963-BEE5-2DEBA237E10A}" type="parTrans" cxnId="{982A67BA-2D1C-4B6E-984F-62807C8208A0}">
      <dgm:prSet/>
      <dgm:spPr/>
      <dgm:t>
        <a:bodyPr/>
        <a:lstStyle/>
        <a:p>
          <a:endParaRPr lang="en-US" sz="2000">
            <a:latin typeface="+mn-lt"/>
          </a:endParaRPr>
        </a:p>
      </dgm:t>
    </dgm:pt>
    <dgm:pt modelId="{11A664BC-DD21-4342-8426-9C915540F1B5}" type="sibTrans" cxnId="{982A67BA-2D1C-4B6E-984F-62807C8208A0}">
      <dgm:prSet/>
      <dgm:spPr/>
      <dgm:t>
        <a:bodyPr/>
        <a:lstStyle/>
        <a:p>
          <a:endParaRPr lang="en-US" sz="2000">
            <a:latin typeface="+mn-lt"/>
          </a:endParaRPr>
        </a:p>
      </dgm:t>
    </dgm:pt>
    <dgm:pt modelId="{EAAF8BE4-BE89-4400-800E-0FFD5BE06333}" type="pres">
      <dgm:prSet presAssocID="{6D023270-783F-4723-81AA-E092F05C82BC}" presName="Name0" presStyleCnt="0">
        <dgm:presLayoutVars>
          <dgm:dir val="rev"/>
          <dgm:resizeHandles val="exact"/>
        </dgm:presLayoutVars>
      </dgm:prSet>
      <dgm:spPr/>
    </dgm:pt>
    <dgm:pt modelId="{DA4EA4DD-1699-4A68-9E5B-86665E35CA21}" type="pres">
      <dgm:prSet presAssocID="{C5ADD0CC-63FA-4359-AC33-D14F22489B09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9B2FE3-4EF9-4471-85CA-F47DEF655796}" type="pres">
      <dgm:prSet presAssocID="{E19EF2EC-BE9C-48D6-811C-8CE639FB0E7B}" presName="sibTrans" presStyleLbl="sibTrans2D1" presStyleIdx="0" presStyleCnt="2"/>
      <dgm:spPr/>
      <dgm:t>
        <a:bodyPr/>
        <a:lstStyle/>
        <a:p>
          <a:endParaRPr lang="en-US"/>
        </a:p>
      </dgm:t>
    </dgm:pt>
    <dgm:pt modelId="{A7DBF3BB-B1DF-4803-AE35-1CFEC22CB26A}" type="pres">
      <dgm:prSet presAssocID="{E19EF2EC-BE9C-48D6-811C-8CE639FB0E7B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40F70938-2266-45E7-8966-864A806D2F19}" type="pres">
      <dgm:prSet presAssocID="{DEB9FAD8-867A-49AD-8EE3-7917A6D2A6E0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41D76C-0E88-4DAC-95BF-798DC2BB10BA}" type="pres">
      <dgm:prSet presAssocID="{ADF77F07-56FF-4DEF-81D2-8A9922F00E2D}" presName="sibTrans" presStyleLbl="sibTrans2D1" presStyleIdx="1" presStyleCnt="2"/>
      <dgm:spPr/>
      <dgm:t>
        <a:bodyPr/>
        <a:lstStyle/>
        <a:p>
          <a:endParaRPr lang="en-US"/>
        </a:p>
      </dgm:t>
    </dgm:pt>
    <dgm:pt modelId="{E5891A89-CB15-4C6B-BE5E-EEEDD5665E4B}" type="pres">
      <dgm:prSet presAssocID="{ADF77F07-56FF-4DEF-81D2-8A9922F00E2D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43ADB462-69FD-475E-9EE1-E97BAF3B27CC}" type="pres">
      <dgm:prSet presAssocID="{B96BE0A3-4DD0-457D-9BB0-021370860981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1CC5DBF-3134-4D9B-A28F-14D16DC282DB}" type="presOf" srcId="{6D023270-783F-4723-81AA-E092F05C82BC}" destId="{EAAF8BE4-BE89-4400-800E-0FFD5BE06333}" srcOrd="0" destOrd="0" presId="urn:microsoft.com/office/officeart/2005/8/layout/process1"/>
    <dgm:cxn modelId="{AADAAA9B-7770-400F-A787-10FF60EE2FFE}" type="presOf" srcId="{ADF77F07-56FF-4DEF-81D2-8A9922F00E2D}" destId="{DE41D76C-0E88-4DAC-95BF-798DC2BB10BA}" srcOrd="0" destOrd="0" presId="urn:microsoft.com/office/officeart/2005/8/layout/process1"/>
    <dgm:cxn modelId="{924CCFDF-53C2-4910-8B5B-20F4F64C8F9E}" type="presOf" srcId="{DEB9FAD8-867A-49AD-8EE3-7917A6D2A6E0}" destId="{40F70938-2266-45E7-8966-864A806D2F19}" srcOrd="0" destOrd="0" presId="urn:microsoft.com/office/officeart/2005/8/layout/process1"/>
    <dgm:cxn modelId="{9ACBF02A-97DB-4382-9A84-DC8B14CA6AF0}" type="presOf" srcId="{B96BE0A3-4DD0-457D-9BB0-021370860981}" destId="{43ADB462-69FD-475E-9EE1-E97BAF3B27CC}" srcOrd="0" destOrd="0" presId="urn:microsoft.com/office/officeart/2005/8/layout/process1"/>
    <dgm:cxn modelId="{67D8B07F-ACD5-4856-8A0A-0F77CD1093A9}" srcId="{6D023270-783F-4723-81AA-E092F05C82BC}" destId="{DEB9FAD8-867A-49AD-8EE3-7917A6D2A6E0}" srcOrd="1" destOrd="0" parTransId="{C6E2BC24-262B-43B3-8F79-F68B083DEA5D}" sibTransId="{ADF77F07-56FF-4DEF-81D2-8A9922F00E2D}"/>
    <dgm:cxn modelId="{1074747C-654F-4835-B7EF-9A020F5312C9}" srcId="{6D023270-783F-4723-81AA-E092F05C82BC}" destId="{C5ADD0CC-63FA-4359-AC33-D14F22489B09}" srcOrd="0" destOrd="0" parTransId="{AFF64727-9E3E-4C1C-B23E-78CB1A71C2BC}" sibTransId="{E19EF2EC-BE9C-48D6-811C-8CE639FB0E7B}"/>
    <dgm:cxn modelId="{783FCC0D-DD2F-48AF-8EA2-0677DDEECE61}" type="presOf" srcId="{E19EF2EC-BE9C-48D6-811C-8CE639FB0E7B}" destId="{3A9B2FE3-4EF9-4471-85CA-F47DEF655796}" srcOrd="0" destOrd="0" presId="urn:microsoft.com/office/officeart/2005/8/layout/process1"/>
    <dgm:cxn modelId="{D50FA7F5-0C65-4A65-BA82-09C683B05FBC}" type="presOf" srcId="{C5ADD0CC-63FA-4359-AC33-D14F22489B09}" destId="{DA4EA4DD-1699-4A68-9E5B-86665E35CA21}" srcOrd="0" destOrd="0" presId="urn:microsoft.com/office/officeart/2005/8/layout/process1"/>
    <dgm:cxn modelId="{982A67BA-2D1C-4B6E-984F-62807C8208A0}" srcId="{6D023270-783F-4723-81AA-E092F05C82BC}" destId="{B96BE0A3-4DD0-457D-9BB0-021370860981}" srcOrd="2" destOrd="0" parTransId="{9FA6FD59-357A-4963-BEE5-2DEBA237E10A}" sibTransId="{11A664BC-DD21-4342-8426-9C915540F1B5}"/>
    <dgm:cxn modelId="{FF16DB4E-708A-442A-A219-57D26A1C1ED3}" type="presOf" srcId="{ADF77F07-56FF-4DEF-81D2-8A9922F00E2D}" destId="{E5891A89-CB15-4C6B-BE5E-EEEDD5665E4B}" srcOrd="1" destOrd="0" presId="urn:microsoft.com/office/officeart/2005/8/layout/process1"/>
    <dgm:cxn modelId="{E4BD4998-FB0D-4512-B747-FBA89A1E7B27}" type="presOf" srcId="{E19EF2EC-BE9C-48D6-811C-8CE639FB0E7B}" destId="{A7DBF3BB-B1DF-4803-AE35-1CFEC22CB26A}" srcOrd="1" destOrd="0" presId="urn:microsoft.com/office/officeart/2005/8/layout/process1"/>
    <dgm:cxn modelId="{7ADCE7EB-4D35-4877-8BEB-F738363ADFF3}" type="presParOf" srcId="{EAAF8BE4-BE89-4400-800E-0FFD5BE06333}" destId="{DA4EA4DD-1699-4A68-9E5B-86665E35CA21}" srcOrd="0" destOrd="0" presId="urn:microsoft.com/office/officeart/2005/8/layout/process1"/>
    <dgm:cxn modelId="{0B118772-5FAE-40F3-9674-DF7FBCF40D8F}" type="presParOf" srcId="{EAAF8BE4-BE89-4400-800E-0FFD5BE06333}" destId="{3A9B2FE3-4EF9-4471-85CA-F47DEF655796}" srcOrd="1" destOrd="0" presId="urn:microsoft.com/office/officeart/2005/8/layout/process1"/>
    <dgm:cxn modelId="{786C4ACC-31A0-445D-AD4B-B83937732BF8}" type="presParOf" srcId="{3A9B2FE3-4EF9-4471-85CA-F47DEF655796}" destId="{A7DBF3BB-B1DF-4803-AE35-1CFEC22CB26A}" srcOrd="0" destOrd="0" presId="urn:microsoft.com/office/officeart/2005/8/layout/process1"/>
    <dgm:cxn modelId="{315FDAB0-C60D-4439-BE4F-FAEE596BF45B}" type="presParOf" srcId="{EAAF8BE4-BE89-4400-800E-0FFD5BE06333}" destId="{40F70938-2266-45E7-8966-864A806D2F19}" srcOrd="2" destOrd="0" presId="urn:microsoft.com/office/officeart/2005/8/layout/process1"/>
    <dgm:cxn modelId="{7CA07598-658A-4E4A-B29D-6BF8C2EC158D}" type="presParOf" srcId="{EAAF8BE4-BE89-4400-800E-0FFD5BE06333}" destId="{DE41D76C-0E88-4DAC-95BF-798DC2BB10BA}" srcOrd="3" destOrd="0" presId="urn:microsoft.com/office/officeart/2005/8/layout/process1"/>
    <dgm:cxn modelId="{EB80CB8F-03AF-42C4-910B-7D7A9EF57E94}" type="presParOf" srcId="{DE41D76C-0E88-4DAC-95BF-798DC2BB10BA}" destId="{E5891A89-CB15-4C6B-BE5E-EEEDD5665E4B}" srcOrd="0" destOrd="0" presId="urn:microsoft.com/office/officeart/2005/8/layout/process1"/>
    <dgm:cxn modelId="{CC9590D8-9571-4509-A1B5-4CEE98632BD2}" type="presParOf" srcId="{EAAF8BE4-BE89-4400-800E-0FFD5BE06333}" destId="{43ADB462-69FD-475E-9EE1-E97BAF3B27CC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4C02C5-FA8B-466F-A9AE-03078A0697CD}">
      <dsp:nvSpPr>
        <dsp:cNvPr id="0" name=""/>
        <dsp:cNvSpPr/>
      </dsp:nvSpPr>
      <dsp:spPr>
        <a:xfrm>
          <a:off x="1629" y="799966"/>
          <a:ext cx="1824452" cy="704238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F9AE88-2004-4D56-B6AA-624300D53D3F}">
      <dsp:nvSpPr>
        <dsp:cNvPr id="0" name=""/>
        <dsp:cNvSpPr/>
      </dsp:nvSpPr>
      <dsp:spPr>
        <a:xfrm>
          <a:off x="559605" y="1116902"/>
          <a:ext cx="1540648" cy="10310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>
              <a:latin typeface="+mn-lt"/>
            </a:rPr>
            <a:t>264 CHOs in 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>
              <a:latin typeface="+mn-lt"/>
            </a:rPr>
            <a:t>FY 2018-19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>
              <a:latin typeface="+mn-lt"/>
            </a:rPr>
            <a:t>(PSCs – 08)</a:t>
          </a:r>
        </a:p>
      </dsp:txBody>
      <dsp:txXfrm>
        <a:off x="589804" y="1147101"/>
        <a:ext cx="1480250" cy="970677"/>
      </dsp:txXfrm>
    </dsp:sp>
    <dsp:sp modelId="{989C17C9-F72B-43EF-AF90-3D53A9017B89}">
      <dsp:nvSpPr>
        <dsp:cNvPr id="0" name=""/>
        <dsp:cNvSpPr/>
      </dsp:nvSpPr>
      <dsp:spPr>
        <a:xfrm>
          <a:off x="2085560" y="799966"/>
          <a:ext cx="1824452" cy="704238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D79D7A-1C31-474D-9370-8245488E1D1B}">
      <dsp:nvSpPr>
        <dsp:cNvPr id="0" name=""/>
        <dsp:cNvSpPr/>
      </dsp:nvSpPr>
      <dsp:spPr>
        <a:xfrm>
          <a:off x="2643536" y="1116902"/>
          <a:ext cx="1540648" cy="10310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>
              <a:latin typeface="+mn-lt"/>
            </a:rPr>
            <a:t>1320 CHOs in 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>
              <a:latin typeface="+mn-lt"/>
            </a:rPr>
            <a:t>FY 2019-20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>
              <a:latin typeface="+mn-lt"/>
            </a:rPr>
            <a:t>(PSCs – 22)</a:t>
          </a:r>
        </a:p>
      </dsp:txBody>
      <dsp:txXfrm>
        <a:off x="2673735" y="1147101"/>
        <a:ext cx="1480250" cy="970677"/>
      </dsp:txXfrm>
    </dsp:sp>
    <dsp:sp modelId="{38E8352C-C6C8-4ED9-AC75-DFD09E1CF29B}">
      <dsp:nvSpPr>
        <dsp:cNvPr id="0" name=""/>
        <dsp:cNvSpPr/>
      </dsp:nvSpPr>
      <dsp:spPr>
        <a:xfrm>
          <a:off x="4169490" y="799966"/>
          <a:ext cx="1824452" cy="704238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41D0B4-754A-4C0F-8A62-B08FAE4D0203}">
      <dsp:nvSpPr>
        <dsp:cNvPr id="0" name=""/>
        <dsp:cNvSpPr/>
      </dsp:nvSpPr>
      <dsp:spPr>
        <a:xfrm>
          <a:off x="4727466" y="1116902"/>
          <a:ext cx="1540648" cy="10310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>
              <a:latin typeface="+mn-lt"/>
            </a:rPr>
            <a:t>3660 CHOs in 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>
              <a:latin typeface="+mn-lt"/>
            </a:rPr>
            <a:t>FY 2020-21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>
              <a:latin typeface="+mn-lt"/>
            </a:rPr>
            <a:t>(PSCs – 33)</a:t>
          </a:r>
        </a:p>
      </dsp:txBody>
      <dsp:txXfrm>
        <a:off x="4757665" y="1147101"/>
        <a:ext cx="1480250" cy="970677"/>
      </dsp:txXfrm>
    </dsp:sp>
    <dsp:sp modelId="{728267AF-795D-4F08-B041-C328F96ED427}">
      <dsp:nvSpPr>
        <dsp:cNvPr id="0" name=""/>
        <dsp:cNvSpPr/>
      </dsp:nvSpPr>
      <dsp:spPr>
        <a:xfrm>
          <a:off x="6253420" y="799966"/>
          <a:ext cx="1824452" cy="704238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716437-0658-4F4A-8782-F92ACD38FEB0}">
      <dsp:nvSpPr>
        <dsp:cNvPr id="0" name=""/>
        <dsp:cNvSpPr/>
      </dsp:nvSpPr>
      <dsp:spPr>
        <a:xfrm>
          <a:off x="6811396" y="1116902"/>
          <a:ext cx="1540648" cy="10310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>
              <a:latin typeface="+mn-lt"/>
            </a:rPr>
            <a:t>3660 CHOs in 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>
              <a:latin typeface="+mn-lt"/>
            </a:rPr>
            <a:t>FY 2021-22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>
              <a:latin typeface="+mn-lt"/>
            </a:rPr>
            <a:t>(PSCs – 33)</a:t>
          </a:r>
        </a:p>
      </dsp:txBody>
      <dsp:txXfrm>
        <a:off x="6841595" y="1147101"/>
        <a:ext cx="1480250" cy="970677"/>
      </dsp:txXfrm>
    </dsp:sp>
    <dsp:sp modelId="{A062C814-3E03-49F7-A3F2-75B370B0B820}">
      <dsp:nvSpPr>
        <dsp:cNvPr id="0" name=""/>
        <dsp:cNvSpPr/>
      </dsp:nvSpPr>
      <dsp:spPr>
        <a:xfrm>
          <a:off x="8337350" y="799966"/>
          <a:ext cx="1824452" cy="704238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901C66-9622-4C05-B482-33004B3288F8}">
      <dsp:nvSpPr>
        <dsp:cNvPr id="0" name=""/>
        <dsp:cNvSpPr/>
      </dsp:nvSpPr>
      <dsp:spPr>
        <a:xfrm>
          <a:off x="8781025" y="1087648"/>
          <a:ext cx="1540648" cy="10310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>
              <a:latin typeface="+mn-lt"/>
            </a:rPr>
            <a:t>1830 CHOs in 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>
              <a:latin typeface="+mn-lt"/>
            </a:rPr>
            <a:t>FY 2022-23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>
              <a:latin typeface="+mn-lt"/>
            </a:rPr>
            <a:t>(PSCs – 33)</a:t>
          </a:r>
        </a:p>
      </dsp:txBody>
      <dsp:txXfrm>
        <a:off x="8811224" y="1117847"/>
        <a:ext cx="1480250" cy="97067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87BD0A-EEC7-4C9E-A262-4CF054E73C58}">
      <dsp:nvSpPr>
        <dsp:cNvPr id="0" name=""/>
        <dsp:cNvSpPr/>
      </dsp:nvSpPr>
      <dsp:spPr>
        <a:xfrm>
          <a:off x="5690" y="154366"/>
          <a:ext cx="2587381" cy="82412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solidFill>
                <a:schemeClr val="bg2">
                  <a:lumMod val="20000"/>
                  <a:lumOff val="80000"/>
                </a:schemeClr>
              </a:solidFill>
              <a:latin typeface="+mn-lt"/>
            </a:rPr>
            <a:t>Survey Tool</a:t>
          </a:r>
        </a:p>
      </dsp:txBody>
      <dsp:txXfrm>
        <a:off x="5690" y="154366"/>
        <a:ext cx="2587381" cy="549414"/>
      </dsp:txXfrm>
    </dsp:sp>
    <dsp:sp modelId="{1560785D-57EB-4319-815B-412B2CB5D47C}">
      <dsp:nvSpPr>
        <dsp:cNvPr id="0" name=""/>
        <dsp:cNvSpPr/>
      </dsp:nvSpPr>
      <dsp:spPr>
        <a:xfrm>
          <a:off x="535636" y="748327"/>
          <a:ext cx="2587381" cy="189378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>
              <a:solidFill>
                <a:schemeClr val="tx1"/>
              </a:solidFill>
              <a:latin typeface="+mn-lt"/>
            </a:rPr>
            <a:t>CBAC form and family folder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>
              <a:solidFill>
                <a:schemeClr val="tx1"/>
              </a:solidFill>
              <a:latin typeface="+mn-lt"/>
            </a:rPr>
            <a:t>Line listing format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>
              <a:solidFill>
                <a:schemeClr val="tx1"/>
              </a:solidFill>
              <a:latin typeface="+mn-lt"/>
            </a:rPr>
            <a:t>Printed and supplied from state</a:t>
          </a:r>
        </a:p>
      </dsp:txBody>
      <dsp:txXfrm>
        <a:off x="591103" y="803794"/>
        <a:ext cx="2476447" cy="1782848"/>
      </dsp:txXfrm>
    </dsp:sp>
    <dsp:sp modelId="{924A6663-FBA8-4144-B9BA-25F8CBAA9AD4}">
      <dsp:nvSpPr>
        <dsp:cNvPr id="0" name=""/>
        <dsp:cNvSpPr/>
      </dsp:nvSpPr>
      <dsp:spPr>
        <a:xfrm>
          <a:off x="2985309" y="106982"/>
          <a:ext cx="831543" cy="64418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900" kern="1200">
            <a:latin typeface="Gill Sans MT" panose="020B0502020104020203" pitchFamily="34" charset="0"/>
          </a:endParaRPr>
        </a:p>
      </dsp:txBody>
      <dsp:txXfrm>
        <a:off x="2985309" y="235819"/>
        <a:ext cx="638288" cy="386509"/>
      </dsp:txXfrm>
    </dsp:sp>
    <dsp:sp modelId="{349B9E92-C73E-4EBC-8A73-9F749FE25D76}">
      <dsp:nvSpPr>
        <dsp:cNvPr id="0" name=""/>
        <dsp:cNvSpPr/>
      </dsp:nvSpPr>
      <dsp:spPr>
        <a:xfrm>
          <a:off x="4162022" y="154366"/>
          <a:ext cx="2587381" cy="82412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solidFill>
                <a:schemeClr val="bg2">
                  <a:lumMod val="20000"/>
                  <a:lumOff val="80000"/>
                </a:schemeClr>
              </a:solidFill>
              <a:latin typeface="+mn-lt"/>
            </a:rPr>
            <a:t>Population Survey</a:t>
          </a:r>
        </a:p>
      </dsp:txBody>
      <dsp:txXfrm>
        <a:off x="4162022" y="154366"/>
        <a:ext cx="2587381" cy="549414"/>
      </dsp:txXfrm>
    </dsp:sp>
    <dsp:sp modelId="{066548E3-C79D-4335-B7B2-D0490DC1AF0D}">
      <dsp:nvSpPr>
        <dsp:cNvPr id="0" name=""/>
        <dsp:cNvSpPr/>
      </dsp:nvSpPr>
      <dsp:spPr>
        <a:xfrm>
          <a:off x="4691968" y="748327"/>
          <a:ext cx="2587381" cy="189378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171450" lvl="1" indent="-171450" algn="l" defTabSz="7778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50" kern="1200" dirty="0">
              <a:solidFill>
                <a:schemeClr val="tx1"/>
              </a:solidFill>
              <a:latin typeface="+mn-lt"/>
            </a:rPr>
            <a:t>ASHA training on NCD Screening</a:t>
          </a:r>
        </a:p>
        <a:p>
          <a:pPr marL="171450" lvl="1" indent="-171450" algn="l" defTabSz="7778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50" kern="1200" dirty="0">
              <a:solidFill>
                <a:schemeClr val="tx1"/>
              </a:solidFill>
              <a:latin typeface="+mn-lt"/>
            </a:rPr>
            <a:t>Survey by ASHA as per guidelines &amp; target</a:t>
          </a:r>
        </a:p>
        <a:p>
          <a:pPr marL="171450" lvl="1" indent="-171450" algn="l" defTabSz="7778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50" kern="1200" dirty="0">
              <a:solidFill>
                <a:schemeClr val="tx1"/>
              </a:solidFill>
              <a:latin typeface="+mn-lt"/>
            </a:rPr>
            <a:t>Line listing of village</a:t>
          </a:r>
        </a:p>
      </dsp:txBody>
      <dsp:txXfrm>
        <a:off x="4747435" y="803794"/>
        <a:ext cx="2476447" cy="1782848"/>
      </dsp:txXfrm>
    </dsp:sp>
    <dsp:sp modelId="{2CC08FA2-4305-45BD-956F-CFAAD269E0D1}">
      <dsp:nvSpPr>
        <dsp:cNvPr id="0" name=""/>
        <dsp:cNvSpPr/>
      </dsp:nvSpPr>
      <dsp:spPr>
        <a:xfrm>
          <a:off x="7141641" y="106982"/>
          <a:ext cx="831543" cy="64418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900" kern="1200">
            <a:latin typeface="Gill Sans MT" panose="020B0502020104020203" pitchFamily="34" charset="0"/>
          </a:endParaRPr>
        </a:p>
      </dsp:txBody>
      <dsp:txXfrm>
        <a:off x="7141641" y="235819"/>
        <a:ext cx="638288" cy="386509"/>
      </dsp:txXfrm>
    </dsp:sp>
    <dsp:sp modelId="{3A568F71-0889-4A0A-9F4D-22547E2FC14F}">
      <dsp:nvSpPr>
        <dsp:cNvPr id="0" name=""/>
        <dsp:cNvSpPr/>
      </dsp:nvSpPr>
      <dsp:spPr>
        <a:xfrm>
          <a:off x="8318354" y="154366"/>
          <a:ext cx="2587381" cy="82412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solidFill>
                <a:schemeClr val="bg2">
                  <a:lumMod val="20000"/>
                  <a:lumOff val="80000"/>
                </a:schemeClr>
              </a:solidFill>
              <a:latin typeface="+mn-lt"/>
            </a:rPr>
            <a:t>Enrolment</a:t>
          </a:r>
        </a:p>
      </dsp:txBody>
      <dsp:txXfrm>
        <a:off x="8318354" y="154366"/>
        <a:ext cx="2587381" cy="549414"/>
      </dsp:txXfrm>
    </dsp:sp>
    <dsp:sp modelId="{1DB52AE1-F918-4E3F-ADE0-218CA1C3E8D9}">
      <dsp:nvSpPr>
        <dsp:cNvPr id="0" name=""/>
        <dsp:cNvSpPr/>
      </dsp:nvSpPr>
      <dsp:spPr>
        <a:xfrm>
          <a:off x="8848300" y="748327"/>
          <a:ext cx="2587381" cy="189378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>
              <a:solidFill>
                <a:schemeClr val="tx1"/>
              </a:solidFill>
              <a:latin typeface="+mn-lt"/>
            </a:rPr>
            <a:t>Training of MPW(F) and MPW(M) on NCD application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>
              <a:solidFill>
                <a:schemeClr val="tx1"/>
              </a:solidFill>
              <a:latin typeface="+mn-lt"/>
            </a:rPr>
            <a:t>Data upload in NCD app by MPW(M)</a:t>
          </a:r>
        </a:p>
      </dsp:txBody>
      <dsp:txXfrm>
        <a:off x="8903767" y="803794"/>
        <a:ext cx="2476447" cy="178284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4EA4DD-1699-4A68-9E5B-86665E35CA21}">
      <dsp:nvSpPr>
        <dsp:cNvPr id="0" name=""/>
        <dsp:cNvSpPr/>
      </dsp:nvSpPr>
      <dsp:spPr>
        <a:xfrm>
          <a:off x="8202037" y="0"/>
          <a:ext cx="2923862" cy="1662681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solidFill>
                <a:srgbClr val="FFFFFF"/>
              </a:solidFill>
              <a:latin typeface="+mn-lt"/>
            </a:rPr>
            <a:t>NCD Screening by MPW(F) and MPW(M) at SHC</a:t>
          </a:r>
          <a:endParaRPr lang="en-US" sz="1100" kern="1200" dirty="0">
            <a:solidFill>
              <a:srgbClr val="FFFFFF"/>
            </a:solidFill>
            <a:latin typeface="+mn-lt"/>
          </a:endParaRP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solidFill>
                <a:srgbClr val="FFFFFF"/>
              </a:solidFill>
              <a:latin typeface="+mn-lt"/>
            </a:rPr>
            <a:t>NCD Screening by MO at PHC level</a:t>
          </a:r>
        </a:p>
      </dsp:txBody>
      <dsp:txXfrm>
        <a:off x="8250735" y="48698"/>
        <a:ext cx="2826466" cy="1565285"/>
      </dsp:txXfrm>
    </dsp:sp>
    <dsp:sp modelId="{3A9B2FE3-4EF9-4471-85CA-F47DEF655796}">
      <dsp:nvSpPr>
        <dsp:cNvPr id="0" name=""/>
        <dsp:cNvSpPr/>
      </dsp:nvSpPr>
      <dsp:spPr>
        <a:xfrm rot="10800000">
          <a:off x="7289792" y="468782"/>
          <a:ext cx="619858" cy="725117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>
            <a:latin typeface="+mn-lt"/>
          </a:endParaRPr>
        </a:p>
      </dsp:txBody>
      <dsp:txXfrm rot="10800000">
        <a:off x="7475749" y="613805"/>
        <a:ext cx="433901" cy="435071"/>
      </dsp:txXfrm>
    </dsp:sp>
    <dsp:sp modelId="{40F70938-2266-45E7-8966-864A806D2F19}">
      <dsp:nvSpPr>
        <dsp:cNvPr id="0" name=""/>
        <dsp:cNvSpPr/>
      </dsp:nvSpPr>
      <dsp:spPr>
        <a:xfrm>
          <a:off x="4108629" y="0"/>
          <a:ext cx="2923862" cy="1662681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solidFill>
                <a:srgbClr val="FFFFFF"/>
              </a:solidFill>
              <a:latin typeface="+mn-lt"/>
            </a:rPr>
            <a:t>Data uploading in NCD application and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solidFill>
                <a:srgbClr val="FFFFFF"/>
              </a:solidFill>
              <a:latin typeface="+mn-lt"/>
            </a:rPr>
            <a:t>Referral to PHC/CHC/DH as per findings</a:t>
          </a:r>
        </a:p>
      </dsp:txBody>
      <dsp:txXfrm>
        <a:off x="4157327" y="48698"/>
        <a:ext cx="2826466" cy="1565285"/>
      </dsp:txXfrm>
    </dsp:sp>
    <dsp:sp modelId="{DE41D76C-0E88-4DAC-95BF-798DC2BB10BA}">
      <dsp:nvSpPr>
        <dsp:cNvPr id="0" name=""/>
        <dsp:cNvSpPr/>
      </dsp:nvSpPr>
      <dsp:spPr>
        <a:xfrm rot="10800000">
          <a:off x="3196384" y="468782"/>
          <a:ext cx="619858" cy="725117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>
            <a:latin typeface="+mn-lt"/>
          </a:endParaRPr>
        </a:p>
      </dsp:txBody>
      <dsp:txXfrm rot="10800000">
        <a:off x="3382341" y="613805"/>
        <a:ext cx="433901" cy="435071"/>
      </dsp:txXfrm>
    </dsp:sp>
    <dsp:sp modelId="{43ADB462-69FD-475E-9EE1-E97BAF3B27CC}">
      <dsp:nvSpPr>
        <dsp:cNvPr id="0" name=""/>
        <dsp:cNvSpPr/>
      </dsp:nvSpPr>
      <dsp:spPr>
        <a:xfrm>
          <a:off x="15222" y="0"/>
          <a:ext cx="2923862" cy="1662681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solidFill>
                <a:srgbClr val="FFFFFF"/>
              </a:solidFill>
              <a:latin typeface="+mn-lt"/>
            </a:rPr>
            <a:t>Diagnosis, treatment and referral by Medical Officer at PHC/CHC/DH</a:t>
          </a:r>
        </a:p>
      </dsp:txBody>
      <dsp:txXfrm>
        <a:off x="63920" y="48698"/>
        <a:ext cx="2826466" cy="15652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7072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5217" y="0"/>
            <a:ext cx="3056414" cy="467072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C2DF90ED-0B63-4044-988F-7D10F86916CC}" type="datetimeFigureOut">
              <a:rPr lang="en-US" smtClean="0"/>
              <a:t>9/6/2019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56414" cy="467071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5217" y="8842030"/>
            <a:ext cx="3056414" cy="467071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A337C824-5D1C-4C5B-8208-15AA23844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5316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7072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217" y="0"/>
            <a:ext cx="3056414" cy="467072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B511BD24-5C41-4A26-8B2F-AAA7D5292E7E}" type="datetimeFigureOut">
              <a:rPr lang="en-US" smtClean="0"/>
              <a:t>9/6/2019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3425" y="1163638"/>
            <a:ext cx="5586413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497" tIns="46749" rIns="93497" bIns="4674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5327" y="4480004"/>
            <a:ext cx="5642610" cy="3665458"/>
          </a:xfrm>
          <a:prstGeom prst="rect">
            <a:avLst/>
          </a:prstGeom>
        </p:spPr>
        <p:txBody>
          <a:bodyPr vert="horz" lIns="93497" tIns="46749" rIns="93497" bIns="4674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56414" cy="467071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217" y="8842030"/>
            <a:ext cx="3056414" cy="467071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44641631-9037-4E66-A62D-AE62E4AADE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3866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33425" y="1163638"/>
            <a:ext cx="5586413" cy="3141662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59666" indent="-292179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68718" indent="-233744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36205" indent="-233744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103692" indent="-233744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71179" indent="-2337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038666" indent="-2337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506153" indent="-2337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973640" indent="-2337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D2342C7F-A0E5-4D9B-B40C-A15D347A279F}" type="slidenum">
              <a:rPr lang="en-US" altLang="en-US"/>
              <a:pPr/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081384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613cd5d8d0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33425" y="1163638"/>
            <a:ext cx="5586413" cy="31416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613cd5d8d0_0_6:notes"/>
          <p:cNvSpPr txBox="1">
            <a:spLocks noGrp="1"/>
          </p:cNvSpPr>
          <p:nvPr>
            <p:ph type="body" idx="1"/>
          </p:nvPr>
        </p:nvSpPr>
        <p:spPr>
          <a:xfrm>
            <a:off x="705327" y="4480004"/>
            <a:ext cx="5642610" cy="3665611"/>
          </a:xfrm>
          <a:prstGeom prst="rect">
            <a:avLst/>
          </a:prstGeom>
        </p:spPr>
        <p:txBody>
          <a:bodyPr spcFirstLastPara="1" wrap="square" lIns="93482" tIns="46728" rIns="93482" bIns="46728" anchor="t" anchorCtr="0">
            <a:noAutofit/>
          </a:bodyPr>
          <a:lstStyle/>
          <a:p>
            <a:endParaRPr/>
          </a:p>
        </p:txBody>
      </p:sp>
      <p:sp>
        <p:nvSpPr>
          <p:cNvPr id="137" name="Google Shape;137;g613cd5d8d0_0_6:notes"/>
          <p:cNvSpPr txBox="1">
            <a:spLocks noGrp="1"/>
          </p:cNvSpPr>
          <p:nvPr>
            <p:ph type="sldNum" idx="12"/>
          </p:nvPr>
        </p:nvSpPr>
        <p:spPr>
          <a:xfrm>
            <a:off x="3995217" y="8842029"/>
            <a:ext cx="3056414" cy="466982"/>
          </a:xfrm>
          <a:prstGeom prst="rect">
            <a:avLst/>
          </a:prstGeom>
        </p:spPr>
        <p:txBody>
          <a:bodyPr spcFirstLastPara="1" wrap="square" lIns="93482" tIns="46728" rIns="93482" bIns="46728" anchor="b" anchorCtr="0">
            <a:noAutofit/>
          </a:bodyPr>
          <a:lstStyle/>
          <a:p>
            <a:pPr>
              <a:buClr>
                <a:srgbClr val="000000"/>
              </a:buClr>
            </a:pPr>
            <a:fld id="{00000000-1234-1234-1234-123412341234}" type="slidenum">
              <a:rPr lang="en-US"/>
              <a:pPr>
                <a:buClr>
                  <a:srgbClr val="000000"/>
                </a:buClr>
              </a:pPr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04186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613cd5d8d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33425" y="1163638"/>
            <a:ext cx="5586413" cy="31416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613cd5d8d0_0_0:notes"/>
          <p:cNvSpPr txBox="1">
            <a:spLocks noGrp="1"/>
          </p:cNvSpPr>
          <p:nvPr>
            <p:ph type="body" idx="1"/>
          </p:nvPr>
        </p:nvSpPr>
        <p:spPr>
          <a:xfrm>
            <a:off x="705327" y="4480004"/>
            <a:ext cx="5642610" cy="3665611"/>
          </a:xfrm>
          <a:prstGeom prst="rect">
            <a:avLst/>
          </a:prstGeom>
        </p:spPr>
        <p:txBody>
          <a:bodyPr spcFirstLastPara="1" wrap="square" lIns="93482" tIns="46728" rIns="93482" bIns="46728" anchor="t" anchorCtr="0">
            <a:noAutofit/>
          </a:bodyPr>
          <a:lstStyle/>
          <a:p>
            <a:endParaRPr/>
          </a:p>
        </p:txBody>
      </p:sp>
      <p:sp>
        <p:nvSpPr>
          <p:cNvPr id="144" name="Google Shape;144;g613cd5d8d0_0_0:notes"/>
          <p:cNvSpPr txBox="1">
            <a:spLocks noGrp="1"/>
          </p:cNvSpPr>
          <p:nvPr>
            <p:ph type="sldNum" idx="12"/>
          </p:nvPr>
        </p:nvSpPr>
        <p:spPr>
          <a:xfrm>
            <a:off x="3995217" y="8842029"/>
            <a:ext cx="3056414" cy="466982"/>
          </a:xfrm>
          <a:prstGeom prst="rect">
            <a:avLst/>
          </a:prstGeom>
        </p:spPr>
        <p:txBody>
          <a:bodyPr spcFirstLastPara="1" wrap="square" lIns="93482" tIns="46728" rIns="93482" bIns="46728" anchor="b" anchorCtr="0">
            <a:noAutofit/>
          </a:bodyPr>
          <a:lstStyle/>
          <a:p>
            <a:pPr>
              <a:buClr>
                <a:srgbClr val="000000"/>
              </a:buClr>
            </a:pPr>
            <a:fld id="{00000000-1234-1234-1234-123412341234}" type="slidenum">
              <a:rPr lang="en-US"/>
              <a:pPr>
                <a:buClr>
                  <a:srgbClr val="000000"/>
                </a:buClr>
              </a:pPr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122220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613cd5d8d0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33425" y="1163638"/>
            <a:ext cx="5586413" cy="31416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613cd5d8d0_0_19:notes"/>
          <p:cNvSpPr txBox="1">
            <a:spLocks noGrp="1"/>
          </p:cNvSpPr>
          <p:nvPr>
            <p:ph type="body" idx="1"/>
          </p:nvPr>
        </p:nvSpPr>
        <p:spPr>
          <a:xfrm>
            <a:off x="705327" y="4480004"/>
            <a:ext cx="5642610" cy="3665611"/>
          </a:xfrm>
          <a:prstGeom prst="rect">
            <a:avLst/>
          </a:prstGeom>
        </p:spPr>
        <p:txBody>
          <a:bodyPr spcFirstLastPara="1" wrap="square" lIns="93482" tIns="46728" rIns="93482" bIns="46728" anchor="t" anchorCtr="0">
            <a:noAutofit/>
          </a:bodyPr>
          <a:lstStyle/>
          <a:p>
            <a:endParaRPr/>
          </a:p>
        </p:txBody>
      </p:sp>
      <p:sp>
        <p:nvSpPr>
          <p:cNvPr id="158" name="Google Shape;158;g613cd5d8d0_0_19:notes"/>
          <p:cNvSpPr txBox="1">
            <a:spLocks noGrp="1"/>
          </p:cNvSpPr>
          <p:nvPr>
            <p:ph type="sldNum" idx="12"/>
          </p:nvPr>
        </p:nvSpPr>
        <p:spPr>
          <a:xfrm>
            <a:off x="3995217" y="8842029"/>
            <a:ext cx="3056414" cy="466982"/>
          </a:xfrm>
          <a:prstGeom prst="rect">
            <a:avLst/>
          </a:prstGeom>
        </p:spPr>
        <p:txBody>
          <a:bodyPr spcFirstLastPara="1" wrap="square" lIns="93482" tIns="46728" rIns="93482" bIns="46728" anchor="b" anchorCtr="0">
            <a:noAutofit/>
          </a:bodyPr>
          <a:lstStyle/>
          <a:p>
            <a:pPr>
              <a:buClr>
                <a:srgbClr val="000000"/>
              </a:buClr>
            </a:pPr>
            <a:fld id="{00000000-1234-1234-1234-123412341234}" type="slidenum">
              <a:rPr lang="en-US"/>
              <a:pPr>
                <a:buClr>
                  <a:srgbClr val="000000"/>
                </a:buClr>
              </a:pPr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528510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040122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19:notes"/>
          <p:cNvSpPr txBox="1">
            <a:spLocks noGrp="1"/>
          </p:cNvSpPr>
          <p:nvPr>
            <p:ph type="body" idx="1"/>
          </p:nvPr>
        </p:nvSpPr>
        <p:spPr>
          <a:xfrm>
            <a:off x="705327" y="4480004"/>
            <a:ext cx="5642610" cy="3665458"/>
          </a:xfrm>
          <a:prstGeom prst="rect">
            <a:avLst/>
          </a:prstGeom>
        </p:spPr>
        <p:txBody>
          <a:bodyPr spcFirstLastPara="1" wrap="square" lIns="93482" tIns="46728" rIns="93482" bIns="46728" anchor="t" anchorCtr="0">
            <a:noAutofit/>
          </a:bodyPr>
          <a:lstStyle/>
          <a:p>
            <a:endParaRPr/>
          </a:p>
        </p:txBody>
      </p:sp>
      <p:sp>
        <p:nvSpPr>
          <p:cNvPr id="320" name="Google Shape;32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33425" y="1163638"/>
            <a:ext cx="5586413" cy="31416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004855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6EC0E-E5C7-4698-AB31-937669AF07FD}" type="datetimeFigureOut">
              <a:rPr lang="en-US" smtClean="0"/>
              <a:t>9/6/2019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775DC-FD03-41AD-B43C-5FC7F1F34C5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199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6EC0E-E5C7-4698-AB31-937669AF07FD}" type="datetimeFigureOut">
              <a:rPr lang="en-US" smtClean="0"/>
              <a:t>9/6/2019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775DC-FD03-41AD-B43C-5FC7F1F34C5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7173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6EC0E-E5C7-4698-AB31-937669AF07FD}" type="datetimeFigureOut">
              <a:rPr lang="en-US" smtClean="0"/>
              <a:t>9/6/2019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775DC-FD03-41AD-B43C-5FC7F1F34C5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118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6EC0E-E5C7-4698-AB31-937669AF07FD}" type="datetimeFigureOut">
              <a:rPr lang="en-US" smtClean="0"/>
              <a:t>9/6/2019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775DC-FD03-41AD-B43C-5FC7F1F34C5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255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6EC0E-E5C7-4698-AB31-937669AF07FD}" type="datetimeFigureOut">
              <a:rPr lang="en-US" smtClean="0"/>
              <a:t>9/6/2019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775DC-FD03-41AD-B43C-5FC7F1F34C5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087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6EC0E-E5C7-4698-AB31-937669AF07FD}" type="datetimeFigureOut">
              <a:rPr lang="en-US" smtClean="0"/>
              <a:t>9/6/2019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775DC-FD03-41AD-B43C-5FC7F1F34C5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421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6EC0E-E5C7-4698-AB31-937669AF07FD}" type="datetimeFigureOut">
              <a:rPr lang="en-US" smtClean="0"/>
              <a:t>9/6/2019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775DC-FD03-41AD-B43C-5FC7F1F34C5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767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6EC0E-E5C7-4698-AB31-937669AF07FD}" type="datetimeFigureOut">
              <a:rPr lang="en-US" smtClean="0"/>
              <a:t>9/6/2019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775DC-FD03-41AD-B43C-5FC7F1F34C5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459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6EC0E-E5C7-4698-AB31-937669AF07FD}" type="datetimeFigureOut">
              <a:rPr lang="en-US" smtClean="0"/>
              <a:t>9/6/2019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775DC-FD03-41AD-B43C-5FC7F1F34C5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540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6EC0E-E5C7-4698-AB31-937669AF07FD}" type="datetimeFigureOut">
              <a:rPr lang="en-US" smtClean="0"/>
              <a:t>9/6/2019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775DC-FD03-41AD-B43C-5FC7F1F34C5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1796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6EC0E-E5C7-4698-AB31-937669AF07FD}" type="datetimeFigureOut">
              <a:rPr lang="en-US" smtClean="0"/>
              <a:t>9/6/2019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775DC-FD03-41AD-B43C-5FC7F1F34C5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575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56EC0E-E5C7-4698-AB31-937669AF07FD}" type="datetimeFigureOut">
              <a:rPr lang="en-US" smtClean="0"/>
              <a:t>9/6/2019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A775DC-FD03-41AD-B43C-5FC7F1F34C5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683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jpeg"/><Relationship Id="rId4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B8AA292-138B-46B0-A0D0-07A2CFCD26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8791" y="1841863"/>
            <a:ext cx="6038848" cy="44554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9C4741C-1513-445B-8E8E-CEDDDFEC9D37}" type="slidenum">
              <a:rPr lang="en-US" altLang="en-US" smtClean="0">
                <a:solidFill>
                  <a:srgbClr val="002A6C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en-US" dirty="0">
              <a:solidFill>
                <a:srgbClr val="002A6C"/>
              </a:solidFill>
              <a:cs typeface="Arial" panose="020B0604020202020204" pitchFamily="34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285922" y="1902928"/>
            <a:ext cx="4811140" cy="3198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25" kern="1200">
                <a:solidFill>
                  <a:srgbClr val="002A6C"/>
                </a:solidFill>
                <a:latin typeface="Gill Sans MT" panose="020B0502020104020203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5pPr>
            <a:lvl6pPr marL="3429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6pPr>
            <a:lvl7pPr marL="6858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7pPr>
            <a:lvl8pPr marL="10287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8pPr>
            <a:lvl9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9pPr>
          </a:lstStyle>
          <a:p>
            <a:r>
              <a:rPr lang="en-US" sz="4000" b="1" dirty="0">
                <a:solidFill>
                  <a:srgbClr val="002060"/>
                </a:solidFill>
                <a:latin typeface="+mn-lt"/>
              </a:rPr>
              <a:t>Comprehensive Primary Health Care</a:t>
            </a:r>
            <a:br>
              <a:rPr lang="en-US" sz="4000" b="1" dirty="0">
                <a:solidFill>
                  <a:srgbClr val="002060"/>
                </a:solidFill>
                <a:latin typeface="+mn-lt"/>
              </a:rPr>
            </a:br>
            <a:r>
              <a:rPr lang="en-US" sz="3200" b="1" dirty="0">
                <a:solidFill>
                  <a:srgbClr val="002060"/>
                </a:solidFill>
                <a:latin typeface="+mn-lt"/>
              </a:rPr>
              <a:t>through</a:t>
            </a:r>
            <a:r>
              <a:rPr lang="en-US" sz="4000" b="1" dirty="0">
                <a:solidFill>
                  <a:srgbClr val="002060"/>
                </a:solidFill>
                <a:latin typeface="+mn-lt"/>
              </a:rPr>
              <a:t/>
            </a:r>
            <a:br>
              <a:rPr lang="en-US" sz="4000" b="1" dirty="0">
                <a:solidFill>
                  <a:srgbClr val="002060"/>
                </a:solidFill>
                <a:latin typeface="+mn-lt"/>
              </a:rPr>
            </a:br>
            <a:r>
              <a:rPr lang="en-US" sz="4000" b="1" dirty="0">
                <a:solidFill>
                  <a:srgbClr val="002060"/>
                </a:solidFill>
                <a:latin typeface="+mn-lt"/>
              </a:rPr>
              <a:t>Health and Wellness Centers (HWC)</a:t>
            </a:r>
            <a:endParaRPr lang="en-US" sz="48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 bwMode="auto">
          <a:xfrm>
            <a:off x="1349828" y="5238206"/>
            <a:ext cx="2683329" cy="1059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257175" indent="-25717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rgbClr val="5F5F5F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1pPr>
            <a:lvl2pPr marL="557213" indent="-21431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kern="1200">
                <a:solidFill>
                  <a:srgbClr val="5F5F5F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rgbClr val="5F5F5F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rgbClr val="5F5F5F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4pPr>
            <a:lvl5pPr marL="15430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rgbClr val="5F5F5F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dirty="0">
                <a:solidFill>
                  <a:schemeClr val="tx1"/>
                </a:solidFill>
                <a:latin typeface="+mn-lt"/>
              </a:rPr>
              <a:t>Mission Director</a:t>
            </a:r>
          </a:p>
          <a:p>
            <a:pPr marL="0" indent="0" algn="ctr">
              <a:buNone/>
            </a:pPr>
            <a:r>
              <a:rPr lang="en-US" sz="2800" b="1" dirty="0">
                <a:solidFill>
                  <a:schemeClr val="tx1"/>
                </a:solidFill>
                <a:latin typeface="+mn-lt"/>
              </a:rPr>
              <a:t>NHM- MP</a:t>
            </a:r>
          </a:p>
          <a:p>
            <a:endParaRPr lang="en-US" sz="2800" b="1" u="sng" dirty="0">
              <a:latin typeface="+mn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1711" y="346804"/>
            <a:ext cx="881496" cy="88149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7163" y="346804"/>
            <a:ext cx="2650092" cy="99806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701246" y="641386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88" y="308333"/>
            <a:ext cx="1108797" cy="919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8209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Title 1"/>
          <p:cNvSpPr>
            <a:spLocks noGrp="1"/>
          </p:cNvSpPr>
          <p:nvPr>
            <p:ph type="title"/>
          </p:nvPr>
        </p:nvSpPr>
        <p:spPr>
          <a:xfrm>
            <a:off x="439123" y="184598"/>
            <a:ext cx="11034095" cy="722293"/>
          </a:xfrm>
          <a:noFill/>
        </p:spPr>
        <p:txBody>
          <a:bodyPr>
            <a:noAutofit/>
          </a:bodyPr>
          <a:lstStyle/>
          <a:p>
            <a:pPr algn="ctr" eaLnBrk="1" hangingPunct="1"/>
            <a:r>
              <a:rPr lang="en-US" altLang="en-US" sz="3600" b="1" dirty="0">
                <a:latin typeface="+mn-lt"/>
              </a:rPr>
              <a:t>HWC Coverage in Madhya Pradesh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176592A-DAA4-48C6-8DC1-34BEDBEAB492}" type="slidenum">
              <a:rPr lang="en-US" altLang="en-US" smtClean="0">
                <a:solidFill>
                  <a:srgbClr val="002A6C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en-US" dirty="0">
              <a:solidFill>
                <a:srgbClr val="002A6C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5664826"/>
              </p:ext>
            </p:extLst>
          </p:nvPr>
        </p:nvGraphicFramePr>
        <p:xfrm>
          <a:off x="916165" y="1046933"/>
          <a:ext cx="10261351" cy="2860751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2959799">
                  <a:extLst>
                    <a:ext uri="{9D8B030D-6E8A-4147-A177-3AD203B41FA5}">
                      <a16:colId xmlns:a16="http://schemas.microsoft.com/office/drawing/2014/main" val="3113435439"/>
                    </a:ext>
                  </a:extLst>
                </a:gridCol>
                <a:gridCol w="1924335">
                  <a:extLst>
                    <a:ext uri="{9D8B030D-6E8A-4147-A177-3AD203B41FA5}">
                      <a16:colId xmlns:a16="http://schemas.microsoft.com/office/drawing/2014/main" val="3081107225"/>
                    </a:ext>
                  </a:extLst>
                </a:gridCol>
                <a:gridCol w="1842447">
                  <a:extLst>
                    <a:ext uri="{9D8B030D-6E8A-4147-A177-3AD203B41FA5}">
                      <a16:colId xmlns:a16="http://schemas.microsoft.com/office/drawing/2014/main" val="3897131200"/>
                    </a:ext>
                  </a:extLst>
                </a:gridCol>
                <a:gridCol w="1487606">
                  <a:extLst>
                    <a:ext uri="{9D8B030D-6E8A-4147-A177-3AD203B41FA5}">
                      <a16:colId xmlns:a16="http://schemas.microsoft.com/office/drawing/2014/main" val="3811042479"/>
                    </a:ext>
                  </a:extLst>
                </a:gridCol>
                <a:gridCol w="2047164">
                  <a:extLst>
                    <a:ext uri="{9D8B030D-6E8A-4147-A177-3AD203B41FA5}">
                      <a16:colId xmlns:a16="http://schemas.microsoft.com/office/drawing/2014/main" val="2622515474"/>
                    </a:ext>
                  </a:extLst>
                </a:gridCol>
              </a:tblGrid>
              <a:tr h="579290"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rgbClr val="FFFFFF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n-lt"/>
                        </a:rPr>
                        <a:t>FY 2018-19</a:t>
                      </a:r>
                      <a:endParaRPr lang="en-US" sz="2400" dirty="0">
                        <a:solidFill>
                          <a:srgbClr val="FFFFFF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n-lt"/>
                        </a:rPr>
                        <a:t>FY 2019-20</a:t>
                      </a:r>
                      <a:endParaRPr lang="en-US" sz="2400" dirty="0">
                        <a:solidFill>
                          <a:srgbClr val="FFFFFF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n-lt"/>
                        </a:rPr>
                        <a:t>Total</a:t>
                      </a:r>
                      <a:endParaRPr lang="en-US" sz="2400" dirty="0">
                        <a:solidFill>
                          <a:srgbClr val="FFFFFF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FFFFFF"/>
                          </a:solidFill>
                          <a:latin typeface="+mn-lt"/>
                        </a:rPr>
                        <a:t>Operational</a:t>
                      </a:r>
                      <a:endParaRPr lang="en-US" sz="2400" dirty="0">
                        <a:solidFill>
                          <a:srgbClr val="FFFFFF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49761121"/>
                  </a:ext>
                </a:extLst>
              </a:tr>
              <a:tr h="796848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+mn-lt"/>
                        </a:rPr>
                        <a:t>Number of HWCs</a:t>
                      </a:r>
                      <a:r>
                        <a:rPr lang="en-US" sz="2400" baseline="0" dirty="0">
                          <a:latin typeface="+mn-lt"/>
                        </a:rPr>
                        <a:t> to be established</a:t>
                      </a:r>
                      <a:endParaRPr lang="en-US" sz="2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n-lt"/>
                        </a:rPr>
                        <a:t>690</a:t>
                      </a:r>
                      <a:endParaRPr lang="en-US" sz="2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+mn-lt"/>
                        </a:rPr>
                        <a:t>2177</a:t>
                      </a:r>
                      <a:endParaRPr lang="en-US" sz="2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+mn-lt"/>
                        </a:rPr>
                        <a:t>2867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+mn-lt"/>
                        </a:rPr>
                        <a:t>760</a:t>
                      </a:r>
                      <a:endParaRPr lang="en-US" sz="2400" b="1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30259936"/>
                  </a:ext>
                </a:extLst>
              </a:tr>
              <a:tr h="486167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>
                          <a:latin typeface="+mn-lt"/>
                        </a:rPr>
                        <a:t>SHCs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n-lt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+mn-lt"/>
                        </a:rPr>
                        <a:t>1450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+mn-lt"/>
                        </a:rPr>
                        <a:t>1450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57364819"/>
                  </a:ext>
                </a:extLst>
              </a:tr>
              <a:tr h="486167"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dirty="0">
                          <a:latin typeface="+mn-lt"/>
                        </a:rPr>
                        <a:t>PHCs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n-lt"/>
                        </a:rPr>
                        <a:t>612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n-lt"/>
                        </a:rPr>
                        <a:t>560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n-lt"/>
                        </a:rPr>
                        <a:t>1172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+mn-lt"/>
                        </a:rPr>
                        <a:t>666</a:t>
                      </a:r>
                      <a:endParaRPr lang="en-US" sz="2400" b="1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82817888"/>
                  </a:ext>
                </a:extLst>
              </a:tr>
              <a:tr h="486167"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dirty="0">
                          <a:latin typeface="+mn-lt"/>
                        </a:rPr>
                        <a:t>Urban PHCs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n-lt"/>
                        </a:rPr>
                        <a:t>78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n-lt"/>
                        </a:rPr>
                        <a:t>167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n-lt"/>
                        </a:rPr>
                        <a:t>245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+mn-lt"/>
                        </a:rPr>
                        <a:t>94</a:t>
                      </a:r>
                      <a:endParaRPr lang="en-US" sz="2400" b="1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40636448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5942837"/>
              </p:ext>
            </p:extLst>
          </p:nvPr>
        </p:nvGraphicFramePr>
        <p:xfrm>
          <a:off x="916164" y="4726441"/>
          <a:ext cx="10261352" cy="128016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3869747">
                  <a:extLst>
                    <a:ext uri="{9D8B030D-6E8A-4147-A177-3AD203B41FA5}">
                      <a16:colId xmlns:a16="http://schemas.microsoft.com/office/drawing/2014/main" val="3113435439"/>
                    </a:ext>
                  </a:extLst>
                </a:gridCol>
                <a:gridCol w="2130536">
                  <a:extLst>
                    <a:ext uri="{9D8B030D-6E8A-4147-A177-3AD203B41FA5}">
                      <a16:colId xmlns:a16="http://schemas.microsoft.com/office/drawing/2014/main" val="3081107225"/>
                    </a:ext>
                  </a:extLst>
                </a:gridCol>
                <a:gridCol w="2203001">
                  <a:extLst>
                    <a:ext uri="{9D8B030D-6E8A-4147-A177-3AD203B41FA5}">
                      <a16:colId xmlns:a16="http://schemas.microsoft.com/office/drawing/2014/main" val="3897131200"/>
                    </a:ext>
                  </a:extLst>
                </a:gridCol>
                <a:gridCol w="2058068">
                  <a:extLst>
                    <a:ext uri="{9D8B030D-6E8A-4147-A177-3AD203B41FA5}">
                      <a16:colId xmlns:a16="http://schemas.microsoft.com/office/drawing/2014/main" val="3811042479"/>
                    </a:ext>
                  </a:extLst>
                </a:gridCol>
              </a:tblGrid>
              <a:tr h="589499"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rgbClr val="FFFFFF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+mn-lt"/>
                        </a:rPr>
                        <a:t>FY 2018-19</a:t>
                      </a:r>
                      <a:endParaRPr lang="en-US" sz="2000" dirty="0">
                        <a:solidFill>
                          <a:srgbClr val="FFFFFF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+mn-lt"/>
                        </a:rPr>
                        <a:t>FY 2019-20</a:t>
                      </a:r>
                      <a:endParaRPr lang="en-US" sz="2000" dirty="0">
                        <a:solidFill>
                          <a:srgbClr val="FFFFFF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+mn-lt"/>
                        </a:rPr>
                        <a:t>Total</a:t>
                      </a:r>
                      <a:endParaRPr lang="en-US" sz="2000" dirty="0">
                        <a:solidFill>
                          <a:srgbClr val="FFFFFF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49761121"/>
                  </a:ext>
                </a:extLst>
              </a:tr>
              <a:tr h="690661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+mn-lt"/>
                        </a:rPr>
                        <a:t>Program Study Centers (PSCs)</a:t>
                      </a:r>
                      <a:endParaRPr lang="en-US" sz="20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+mn-lt"/>
                        </a:rPr>
                        <a:t>8</a:t>
                      </a:r>
                      <a:endParaRPr lang="en-US" sz="20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+mn-lt"/>
                        </a:rPr>
                        <a:t>14</a:t>
                      </a:r>
                      <a:endParaRPr lang="en-US" sz="20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+mn-lt"/>
                        </a:rPr>
                        <a:t>22</a:t>
                      </a:r>
                      <a:endParaRPr lang="en-US" sz="2000" b="1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30259936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838200" y="4007361"/>
            <a:ext cx="3985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</a:t>
            </a:r>
            <a:r>
              <a:rPr lang="en-US" b="1" dirty="0" smtClean="0"/>
              <a:t>As on 4</a:t>
            </a:r>
            <a:r>
              <a:rPr lang="en-US" b="1" baseline="30000" dirty="0" smtClean="0"/>
              <a:t>th</a:t>
            </a:r>
            <a:r>
              <a:rPr lang="en-US" b="1" dirty="0" smtClean="0"/>
              <a:t> September, 2019 at 09:00 am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2410510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Arrow 3"/>
          <p:cNvSpPr/>
          <p:nvPr/>
        </p:nvSpPr>
        <p:spPr>
          <a:xfrm>
            <a:off x="889541" y="1275129"/>
            <a:ext cx="7097170" cy="73941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700" dirty="0">
                <a:solidFill>
                  <a:schemeClr val="tx1"/>
                </a:solidFill>
              </a:rPr>
              <a:t>FY 2018-19</a:t>
            </a:r>
          </a:p>
        </p:txBody>
      </p:sp>
      <p:sp>
        <p:nvSpPr>
          <p:cNvPr id="5" name="Right Arrow 4"/>
          <p:cNvSpPr/>
          <p:nvPr/>
        </p:nvSpPr>
        <p:spPr>
          <a:xfrm>
            <a:off x="2071686" y="1542902"/>
            <a:ext cx="5915025" cy="709793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700" dirty="0">
                <a:solidFill>
                  <a:schemeClr val="tx1"/>
                </a:solidFill>
              </a:rPr>
              <a:t>FY 2019-20</a:t>
            </a:r>
          </a:p>
        </p:txBody>
      </p:sp>
      <p:sp>
        <p:nvSpPr>
          <p:cNvPr id="6" name="Right Arrow 5"/>
          <p:cNvSpPr/>
          <p:nvPr/>
        </p:nvSpPr>
        <p:spPr>
          <a:xfrm>
            <a:off x="3271835" y="1778724"/>
            <a:ext cx="4714875" cy="709793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700" dirty="0">
                <a:solidFill>
                  <a:schemeClr val="tx1"/>
                </a:solidFill>
              </a:rPr>
              <a:t>FY 2020-21</a:t>
            </a:r>
          </a:p>
        </p:txBody>
      </p:sp>
      <p:sp>
        <p:nvSpPr>
          <p:cNvPr id="7" name="Right Arrow 6"/>
          <p:cNvSpPr/>
          <p:nvPr/>
        </p:nvSpPr>
        <p:spPr>
          <a:xfrm>
            <a:off x="4443411" y="2043156"/>
            <a:ext cx="3543300" cy="709793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700" dirty="0">
                <a:solidFill>
                  <a:schemeClr val="tx1"/>
                </a:solidFill>
              </a:rPr>
              <a:t>FY 2021-22</a:t>
            </a:r>
          </a:p>
        </p:txBody>
      </p:sp>
      <p:sp>
        <p:nvSpPr>
          <p:cNvPr id="8" name="Right Arrow 7"/>
          <p:cNvSpPr/>
          <p:nvPr/>
        </p:nvSpPr>
        <p:spPr>
          <a:xfrm>
            <a:off x="5743574" y="2281305"/>
            <a:ext cx="2243136" cy="709793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700" dirty="0">
                <a:solidFill>
                  <a:schemeClr val="tx1"/>
                </a:solidFill>
              </a:rPr>
              <a:t>FY 2022-23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62456" y="149583"/>
            <a:ext cx="11150424" cy="656365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IN" altLang="en-US" sz="3600" b="1" dirty="0">
                <a:latin typeface="+mn-lt"/>
              </a:rPr>
              <a:t>Operational planning - Development of roadmaps</a:t>
            </a:r>
          </a:p>
        </p:txBody>
      </p:sp>
      <p:sp>
        <p:nvSpPr>
          <p:cNvPr id="11" name="Flowchart: Document 10"/>
          <p:cNvSpPr/>
          <p:nvPr/>
        </p:nvSpPr>
        <p:spPr>
          <a:xfrm>
            <a:off x="8115299" y="1388053"/>
            <a:ext cx="3140392" cy="1737283"/>
          </a:xfrm>
          <a:prstGeom prst="flowChartDocumen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dirty="0">
                <a:solidFill>
                  <a:schemeClr val="tx1"/>
                </a:solidFill>
              </a:rPr>
              <a:t>Total target to be upgraded by December 2022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10020 SHCs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1172 PHCs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245 UPHCs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81256" y="1864279"/>
            <a:ext cx="1114165" cy="50214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  <a:cs typeface="Calibri" panose="020F0502020204030204" pitchFamily="34" charset="0"/>
              </a:rPr>
              <a:t>612 PHCs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  <a:cs typeface="Calibri" panose="020F0502020204030204" pitchFamily="34" charset="0"/>
              </a:rPr>
              <a:t>78 UPHCs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103205" y="2099507"/>
            <a:ext cx="1103971" cy="90495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</a:rPr>
              <a:t>560 PHCs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</a:rPr>
              <a:t>167 UPHCs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</a:rPr>
              <a:t>1450 </a:t>
            </a:r>
            <a:r>
              <a:rPr lang="en-US" sz="1200" b="1" dirty="0" smtClean="0">
                <a:solidFill>
                  <a:schemeClr val="tx1"/>
                </a:solidFill>
              </a:rPr>
              <a:t>SHCs</a:t>
            </a:r>
          </a:p>
          <a:p>
            <a:pPr algn="ctr"/>
            <a:r>
              <a:rPr lang="en-IN" sz="1600" dirty="0" smtClean="0">
                <a:solidFill>
                  <a:schemeClr val="tx1"/>
                </a:solidFill>
              </a:rPr>
              <a:t>Total: 2177</a:t>
            </a:r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291351" y="2348647"/>
            <a:ext cx="1103971" cy="39723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3370 </a:t>
            </a:r>
            <a:r>
              <a:rPr lang="en-US" sz="1200" b="1" dirty="0">
                <a:solidFill>
                  <a:schemeClr val="tx1"/>
                </a:solidFill>
              </a:rPr>
              <a:t>SHCs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477212" y="2607127"/>
            <a:ext cx="1103971" cy="39723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 </a:t>
            </a:r>
            <a:r>
              <a:rPr lang="en-US" sz="1200" b="1" dirty="0">
                <a:solidFill>
                  <a:schemeClr val="tx1"/>
                </a:solidFill>
              </a:rPr>
              <a:t>3370 SHCs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787133" y="2851187"/>
            <a:ext cx="1103971" cy="39723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 </a:t>
            </a:r>
            <a:r>
              <a:rPr lang="en-US" sz="1200" b="1" dirty="0">
                <a:solidFill>
                  <a:schemeClr val="tx1"/>
                </a:solidFill>
              </a:rPr>
              <a:t>1830 SHCs</a:t>
            </a:r>
          </a:p>
        </p:txBody>
      </p:sp>
      <p:sp>
        <p:nvSpPr>
          <p:cNvPr id="20" name="Text Box 2"/>
          <p:cNvSpPr txBox="1"/>
          <p:nvPr/>
        </p:nvSpPr>
        <p:spPr>
          <a:xfrm>
            <a:off x="924120" y="5913116"/>
            <a:ext cx="5517623" cy="548874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1000"/>
              </a:spcAft>
            </a:pPr>
            <a:r>
              <a:rPr lang="en-IN" sz="2400" b="1" dirty="0">
                <a:solidFill>
                  <a:srgbClr val="000000"/>
                </a:solidFill>
                <a:ea typeface="Calibri"/>
                <a:cs typeface="Times New Roman"/>
              </a:rPr>
              <a:t>Production of adequate number of </a:t>
            </a:r>
            <a:r>
              <a:rPr lang="en-IN" sz="2400" b="1" dirty="0" smtClean="0">
                <a:solidFill>
                  <a:srgbClr val="000000"/>
                </a:solidFill>
                <a:ea typeface="Calibri"/>
                <a:cs typeface="Times New Roman"/>
              </a:rPr>
              <a:t>CHOs </a:t>
            </a:r>
            <a:endParaRPr lang="en-IN" sz="2400" b="1" i="1" dirty="0">
              <a:solidFill>
                <a:srgbClr val="44546A"/>
              </a:solidFill>
              <a:effectLst/>
              <a:ea typeface="Calibri"/>
              <a:cs typeface="Times New Roman"/>
            </a:endParaRPr>
          </a:p>
        </p:txBody>
      </p:sp>
      <p:sp>
        <p:nvSpPr>
          <p:cNvPr id="26" name="Left Brace 25"/>
          <p:cNvSpPr/>
          <p:nvPr/>
        </p:nvSpPr>
        <p:spPr>
          <a:xfrm rot="16200000">
            <a:off x="8577610" y="3175924"/>
            <a:ext cx="358400" cy="5083496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Text Box 2"/>
          <p:cNvSpPr txBox="1"/>
          <p:nvPr/>
        </p:nvSpPr>
        <p:spPr>
          <a:xfrm>
            <a:off x="7397535" y="6024327"/>
            <a:ext cx="3533311" cy="513463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1000"/>
              </a:spcAft>
            </a:pPr>
            <a:r>
              <a:rPr lang="en-IN" sz="1500" b="1" dirty="0">
                <a:solidFill>
                  <a:srgbClr val="000000"/>
                </a:solidFill>
                <a:ea typeface="Calibri"/>
                <a:cs typeface="Calibri" panose="020F0502020204030204" pitchFamily="34" charset="0"/>
              </a:rPr>
              <a:t>Direct Deployment of B.SC Nursing candidates +Private GNM Candidates</a:t>
            </a:r>
            <a:endParaRPr lang="en-IN" sz="1500" b="1" i="1" dirty="0">
              <a:solidFill>
                <a:srgbClr val="44546A"/>
              </a:solidFill>
              <a:effectLst/>
              <a:ea typeface="Calibri"/>
              <a:cs typeface="Calibri" panose="020F0502020204030204" pitchFamily="34" charset="0"/>
            </a:endParaRPr>
          </a:p>
        </p:txBody>
      </p:sp>
      <p:graphicFrame>
        <p:nvGraphicFramePr>
          <p:cNvPr id="28" name="Diagram 27"/>
          <p:cNvGraphicFramePr/>
          <p:nvPr>
            <p:extLst/>
          </p:nvPr>
        </p:nvGraphicFramePr>
        <p:xfrm>
          <a:off x="932406" y="3004360"/>
          <a:ext cx="10366150" cy="26436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2142310" y="3278779"/>
            <a:ext cx="9793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b="1" dirty="0" smtClean="0"/>
              <a:t>2867</a:t>
            </a:r>
            <a:endParaRPr lang="en-US" sz="16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3644537" y="3265714"/>
            <a:ext cx="6014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600" b="1" dirty="0" smtClean="0"/>
              <a:t>6237</a:t>
            </a:r>
            <a:endParaRPr lang="en-US" sz="16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4872446" y="3265714"/>
            <a:ext cx="5501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400" b="1" dirty="0" smtClean="0"/>
              <a:t>9607</a:t>
            </a:r>
            <a:endParaRPr lang="en-US" sz="14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6400800" y="3291838"/>
            <a:ext cx="6415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400" b="1" dirty="0" smtClean="0"/>
              <a:t>11437</a:t>
            </a:r>
            <a:endParaRPr lang="en-US" sz="1400" b="1" dirty="0"/>
          </a:p>
        </p:txBody>
      </p:sp>
      <p:sp>
        <p:nvSpPr>
          <p:cNvPr id="29" name="Right Arrow 28"/>
          <p:cNvSpPr/>
          <p:nvPr/>
        </p:nvSpPr>
        <p:spPr>
          <a:xfrm>
            <a:off x="52235" y="3213461"/>
            <a:ext cx="1358554" cy="4833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schemeClr val="tx1"/>
                </a:solidFill>
              </a:rPr>
              <a:t>Cumulative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397724" y="3265714"/>
            <a:ext cx="4972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600" b="1" dirty="0" smtClean="0"/>
              <a:t>690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76610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7"/>
          <p:cNvSpPr txBox="1">
            <a:spLocks noGrp="1"/>
          </p:cNvSpPr>
          <p:nvPr>
            <p:ph type="title"/>
          </p:nvPr>
        </p:nvSpPr>
        <p:spPr>
          <a:xfrm>
            <a:off x="742666" y="419716"/>
            <a:ext cx="10515600" cy="82223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latin typeface="+mn-lt"/>
              </a:rPr>
              <a:t>Roadmap for Operationalization of HWCs</a:t>
            </a:r>
            <a:endParaRPr sz="3600" b="1" dirty="0">
              <a:latin typeface="+mn-lt"/>
            </a:endParaRPr>
          </a:p>
        </p:txBody>
      </p:sp>
      <p:sp>
        <p:nvSpPr>
          <p:cNvPr id="140" name="Google Shape;140;p17"/>
          <p:cNvSpPr txBox="1">
            <a:spLocks noGrp="1"/>
          </p:cNvSpPr>
          <p:nvPr>
            <p:ph type="body" idx="1"/>
          </p:nvPr>
        </p:nvSpPr>
        <p:spPr>
          <a:xfrm>
            <a:off x="742666" y="1361601"/>
            <a:ext cx="976611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Ensuring HR availability - MO, CHO, SN, LT, MPW(M) and (F)</a:t>
            </a:r>
            <a:endParaRPr dirty="0"/>
          </a:p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Availability of drugs and diagnostics - hub and spoke model, OPD application </a:t>
            </a:r>
            <a:r>
              <a:rPr lang="en-US" dirty="0" smtClean="0"/>
              <a:t>(line lists of referrals ,tracing follow-up and backtracking referrals)</a:t>
            </a:r>
            <a:endParaRPr dirty="0"/>
          </a:p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Training </a:t>
            </a:r>
            <a:endParaRPr dirty="0"/>
          </a:p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Organization - Regular NCD screening and hierarchy of referrals  </a:t>
            </a:r>
            <a:endParaRPr dirty="0"/>
          </a:p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Telemedicine</a:t>
            </a:r>
            <a:endParaRPr dirty="0"/>
          </a:p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Activating wellness component</a:t>
            </a:r>
            <a:endParaRPr dirty="0"/>
          </a:p>
          <a:p>
            <a:pPr marL="457200" lvl="0" indent="-3429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Civil infrastructure and 2 MBps connectivity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794211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59663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latin typeface="+mn-lt"/>
              </a:rPr>
              <a:t>Human Resource Availability</a:t>
            </a:r>
            <a:endParaRPr sz="3600" b="1" dirty="0">
              <a:latin typeface="+mn-lt"/>
            </a:endParaRPr>
          </a:p>
        </p:txBody>
      </p:sp>
      <p:grpSp>
        <p:nvGrpSpPr>
          <p:cNvPr id="148" name="Google Shape;148;p18"/>
          <p:cNvGrpSpPr/>
          <p:nvPr/>
        </p:nvGrpSpPr>
        <p:grpSpPr>
          <a:xfrm>
            <a:off x="427175" y="1324788"/>
            <a:ext cx="10804934" cy="4573215"/>
            <a:chOff x="510937" y="1893438"/>
            <a:chExt cx="3941838" cy="1692780"/>
          </a:xfrm>
        </p:grpSpPr>
        <p:sp>
          <p:nvSpPr>
            <p:cNvPr id="149" name="Google Shape;149;p18"/>
            <p:cNvSpPr/>
            <p:nvPr/>
          </p:nvSpPr>
          <p:spPr>
            <a:xfrm>
              <a:off x="510937" y="2852628"/>
              <a:ext cx="610592" cy="733590"/>
            </a:xfrm>
            <a:custGeom>
              <a:avLst/>
              <a:gdLst/>
              <a:ahLst/>
              <a:cxnLst/>
              <a:rect l="l" t="t" r="r" b="b"/>
              <a:pathLst>
                <a:path w="1462495" h="1287000" extrusionOk="0">
                  <a:moveTo>
                    <a:pt x="0" y="0"/>
                  </a:moveTo>
                  <a:lnTo>
                    <a:pt x="1462495" y="0"/>
                  </a:lnTo>
                  <a:lnTo>
                    <a:pt x="1462495" y="1287000"/>
                  </a:lnTo>
                  <a:lnTo>
                    <a:pt x="0" y="12870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170675" tIns="60950" rIns="170675" bIns="60950" anchor="ctr" anchorCtr="0">
              <a:noAutofit/>
            </a:bodyPr>
            <a:lstStyle/>
            <a:p>
              <a:pPr marL="0" marR="0" lvl="0" indent="0" algn="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000" dirty="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Medical Officers</a:t>
              </a:r>
              <a:endParaRPr sz="3000" dirty="0"/>
            </a:p>
          </p:txBody>
        </p:sp>
        <p:sp>
          <p:nvSpPr>
            <p:cNvPr id="150" name="Google Shape;150;p18"/>
            <p:cNvSpPr/>
            <p:nvPr/>
          </p:nvSpPr>
          <p:spPr>
            <a:xfrm>
              <a:off x="1125490" y="1929735"/>
              <a:ext cx="144900" cy="738266"/>
            </a:xfrm>
            <a:prstGeom prst="leftBrace">
              <a:avLst>
                <a:gd name="adj1" fmla="val 35000"/>
                <a:gd name="adj2" fmla="val 50000"/>
              </a:avLst>
            </a:pr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8"/>
            <p:cNvSpPr/>
            <p:nvPr/>
          </p:nvSpPr>
          <p:spPr>
            <a:xfrm>
              <a:off x="1276790" y="2852628"/>
              <a:ext cx="3172445" cy="733590"/>
            </a:xfrm>
            <a:custGeom>
              <a:avLst/>
              <a:gdLst/>
              <a:ahLst/>
              <a:cxnLst/>
              <a:rect l="l" t="t" r="r" b="b"/>
              <a:pathLst>
                <a:path w="3977987" h="1287000" extrusionOk="0">
                  <a:moveTo>
                    <a:pt x="0" y="0"/>
                  </a:moveTo>
                  <a:lnTo>
                    <a:pt x="3977987" y="0"/>
                  </a:lnTo>
                  <a:lnTo>
                    <a:pt x="3977987" y="1287000"/>
                  </a:lnTo>
                  <a:lnTo>
                    <a:pt x="0" y="1287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C2E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76200" tIns="76200" rIns="76200" bIns="76200" anchor="ctr" anchorCtr="0">
              <a:noAutofit/>
            </a:bodyPr>
            <a:lstStyle/>
            <a:p>
              <a:pPr marL="228600" marR="0" lvl="1" indent="-25400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Char char="•"/>
              </a:pPr>
              <a:r>
                <a:rPr lang="en-US" sz="240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Posting of MOs at vacant HWCs –divisional walk in interviews every Wednesday</a:t>
              </a:r>
            </a:p>
            <a:p>
              <a:pPr marL="228600" marR="0" lvl="1" indent="-25400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Char char="•"/>
              </a:pPr>
              <a:r>
                <a:rPr lang="en-US" sz="2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MOs deputed every Thursday for NCD clinic at HWC(SHC)</a:t>
              </a:r>
            </a:p>
            <a:p>
              <a:pPr marL="228600" marR="0" lvl="1" indent="-25400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Char char="•"/>
              </a:pPr>
              <a:r>
                <a:rPr lang="en-US" sz="2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MOs deputed every Wednesday for NCD clinic at HWC(PHC)</a:t>
              </a:r>
            </a:p>
            <a:p>
              <a:pPr marL="228600" marR="0" lvl="1" indent="-25400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Char char="•"/>
              </a:pPr>
              <a:r>
                <a:rPr lang="en-US" sz="240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Mobilization support for MOs</a:t>
              </a:r>
              <a:endParaRPr sz="24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152;p18"/>
            <p:cNvSpPr/>
            <p:nvPr/>
          </p:nvSpPr>
          <p:spPr>
            <a:xfrm>
              <a:off x="545316" y="1893438"/>
              <a:ext cx="526749" cy="812975"/>
            </a:xfrm>
            <a:custGeom>
              <a:avLst/>
              <a:gdLst/>
              <a:ahLst/>
              <a:cxnLst/>
              <a:rect l="l" t="t" r="r" b="b"/>
              <a:pathLst>
                <a:path w="1462495" h="1287000" extrusionOk="0">
                  <a:moveTo>
                    <a:pt x="0" y="0"/>
                  </a:moveTo>
                  <a:lnTo>
                    <a:pt x="1462495" y="0"/>
                  </a:lnTo>
                  <a:lnTo>
                    <a:pt x="1462495" y="1287000"/>
                  </a:lnTo>
                  <a:lnTo>
                    <a:pt x="0" y="12870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170675" tIns="60950" rIns="170675" bIns="60950" anchor="ctr" anchorCtr="0">
              <a:noAutofit/>
            </a:bodyPr>
            <a:lstStyle/>
            <a:p>
              <a:pPr marL="0" marR="0" lvl="0" indent="0" algn="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000" dirty="0" smtClean="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CHOs</a:t>
              </a:r>
              <a:endParaRPr sz="30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53" name="Google Shape;153;p18"/>
            <p:cNvSpPr/>
            <p:nvPr/>
          </p:nvSpPr>
          <p:spPr>
            <a:xfrm>
              <a:off x="1123184" y="2840901"/>
              <a:ext cx="144900" cy="745317"/>
            </a:xfrm>
            <a:prstGeom prst="leftBrace">
              <a:avLst>
                <a:gd name="adj1" fmla="val 35000"/>
                <a:gd name="adj2" fmla="val 50000"/>
              </a:avLst>
            </a:pr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8"/>
            <p:cNvSpPr/>
            <p:nvPr/>
          </p:nvSpPr>
          <p:spPr>
            <a:xfrm>
              <a:off x="1270385" y="1930565"/>
              <a:ext cx="3182390" cy="733590"/>
            </a:xfrm>
            <a:custGeom>
              <a:avLst/>
              <a:gdLst/>
              <a:ahLst/>
              <a:cxnLst/>
              <a:rect l="l" t="t" r="r" b="b"/>
              <a:pathLst>
                <a:path w="3977987" h="1287000" extrusionOk="0">
                  <a:moveTo>
                    <a:pt x="0" y="0"/>
                  </a:moveTo>
                  <a:lnTo>
                    <a:pt x="3977987" y="0"/>
                  </a:lnTo>
                  <a:lnTo>
                    <a:pt x="3977987" y="1287000"/>
                  </a:lnTo>
                  <a:lnTo>
                    <a:pt x="0" y="1287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C2E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76200" tIns="76200" rIns="76200" bIns="76200" anchor="ctr" anchorCtr="0">
              <a:noAutofit/>
            </a:bodyPr>
            <a:lstStyle/>
            <a:p>
              <a:pPr marL="228600" marR="0" lvl="1" indent="-25400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Char char="•"/>
              </a:pPr>
              <a:r>
                <a:rPr lang="en-US" sz="240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r>
                <a:rPr lang="en-US" sz="2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66</a:t>
              </a:r>
              <a:r>
                <a:rPr lang="en-US" sz="240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SNs trained as </a:t>
              </a:r>
              <a:r>
                <a:rPr lang="en-US" sz="2400" i="0" u="none" strike="noStrike" cap="none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CHOs </a:t>
              </a:r>
              <a:r>
                <a:rPr lang="en-US" sz="240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to be posted at HWCs - September</a:t>
              </a:r>
              <a:endParaRPr sz="2400" dirty="0">
                <a:latin typeface="Calibri"/>
                <a:ea typeface="Calibri"/>
                <a:cs typeface="Calibri"/>
                <a:sym typeface="Calibri"/>
              </a:endParaRPr>
            </a:p>
            <a:p>
              <a:pPr marL="228600" marR="0" lvl="1" indent="-254000" algn="l" rtl="0">
                <a:spcBef>
                  <a:spcPts val="30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Char char="•"/>
              </a:pPr>
              <a:r>
                <a:rPr lang="en-US" sz="240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r>
                <a:rPr lang="en-US" sz="2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30</a:t>
              </a:r>
              <a:r>
                <a:rPr lang="en-US" sz="240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0 candidates undergoing training as CHOs (Jul-December 2019)</a:t>
              </a:r>
            </a:p>
            <a:p>
              <a:pPr marL="228600" marR="0" lvl="1" indent="-254000" algn="l" rtl="0">
                <a:spcBef>
                  <a:spcPts val="30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Char char="•"/>
              </a:pPr>
              <a:r>
                <a:rPr lang="en-US" sz="2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Counselling for MOs of 270 AYUSH dispensaries co-located with HWCs - September</a:t>
              </a:r>
              <a:endParaRPr sz="2400" dirty="0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10557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26E7C3A-BD51-4469-9A09-CCA960C20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sz="3600" b="1" dirty="0">
                <a:latin typeface="+mn-lt"/>
              </a:rPr>
              <a:t>Drugs, Diagnostics and Referral Hierarchy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5A8C980-A31C-46F8-8BD1-E54A15807C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690688"/>
            <a:ext cx="10515600" cy="4351338"/>
          </a:xfrm>
        </p:spPr>
        <p:txBody>
          <a:bodyPr>
            <a:noAutofit/>
          </a:bodyPr>
          <a:lstStyle/>
          <a:p>
            <a:pPr marL="463550" indent="-460375">
              <a:lnSpc>
                <a:spcPct val="100000"/>
              </a:lnSpc>
              <a:spcBef>
                <a:spcPts val="0"/>
              </a:spcBef>
              <a:buSzPts val="2800"/>
            </a:pPr>
            <a:r>
              <a:rPr lang="en-US" dirty="0"/>
              <a:t>Village level screening on Wednesdays by MPW(F) and MPW(M) – tablets given and training completed</a:t>
            </a:r>
          </a:p>
          <a:p>
            <a:pPr marL="463550" indent="-460375">
              <a:lnSpc>
                <a:spcPct val="100000"/>
              </a:lnSpc>
              <a:spcBef>
                <a:spcPts val="0"/>
              </a:spcBef>
              <a:buSzPts val="2800"/>
            </a:pPr>
            <a:r>
              <a:rPr lang="en-US" dirty="0"/>
              <a:t>Referrals from village/SHC to HWC supported out of VHSNC funds</a:t>
            </a:r>
          </a:p>
          <a:p>
            <a:pPr marL="463550" indent="-460375">
              <a:lnSpc>
                <a:spcPct val="100000"/>
              </a:lnSpc>
              <a:buSzPts val="2800"/>
            </a:pPr>
            <a:r>
              <a:rPr lang="en-US" dirty="0"/>
              <a:t>Data uploading on NCD App portal every Saturday during sector meetings</a:t>
            </a:r>
          </a:p>
          <a:p>
            <a:pPr marL="463550" indent="-460375">
              <a:lnSpc>
                <a:spcPct val="100000"/>
              </a:lnSpc>
              <a:buSzPts val="2800"/>
            </a:pPr>
            <a:r>
              <a:rPr lang="en-US" dirty="0"/>
              <a:t>Team of MO-Pharmacist-Lab Technician with 2 months medicine stock for NCD clinic at HWC(SHC)</a:t>
            </a:r>
          </a:p>
          <a:p>
            <a:pPr marL="463550" indent="-460375">
              <a:lnSpc>
                <a:spcPct val="100000"/>
              </a:lnSpc>
              <a:buSzPts val="2800"/>
            </a:pPr>
            <a:r>
              <a:rPr lang="en-US" dirty="0"/>
              <a:t>NCD clinic on Wednesdays on all HWC(PHCs) and UPHCs</a:t>
            </a:r>
          </a:p>
          <a:p>
            <a:pPr indent="-457200">
              <a:lnSpc>
                <a:spcPct val="100000"/>
              </a:lnSpc>
              <a:buSzPts val="2800"/>
            </a:pPr>
            <a:endParaRPr lang="en-US" dirty="0"/>
          </a:p>
          <a:p>
            <a:pPr indent="-457200">
              <a:lnSpc>
                <a:spcPct val="100000"/>
              </a:lnSpc>
              <a:buSzPts val="2800"/>
            </a:pPr>
            <a:endParaRPr lang="en-US" dirty="0"/>
          </a:p>
          <a:p>
            <a:pPr>
              <a:lnSpc>
                <a:spcPct val="100000"/>
              </a:lnSpc>
            </a:pPr>
            <a:endParaRPr lang="en-IN" dirty="0"/>
          </a:p>
          <a:p>
            <a:pPr>
              <a:lnSpc>
                <a:spcPct val="100000"/>
              </a:lnSpc>
            </a:pP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18158677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86003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latin typeface="+mn-lt"/>
              </a:rPr>
              <a:t>Drugs and Diagnostics</a:t>
            </a:r>
            <a:endParaRPr sz="3600" b="1" dirty="0">
              <a:latin typeface="+mn-lt"/>
            </a:endParaRPr>
          </a:p>
        </p:txBody>
      </p:sp>
      <p:sp>
        <p:nvSpPr>
          <p:cNvPr id="161" name="Google Shape;161;p19"/>
          <p:cNvSpPr txBox="1">
            <a:spLocks noGrp="1"/>
          </p:cNvSpPr>
          <p:nvPr>
            <p:ph type="body" idx="1"/>
          </p:nvPr>
        </p:nvSpPr>
        <p:spPr>
          <a:xfrm>
            <a:off x="838200" y="1351128"/>
            <a:ext cx="10515600" cy="4844956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71500" indent="-457200">
              <a:lnSpc>
                <a:spcPct val="100000"/>
              </a:lnSpc>
              <a:spcAft>
                <a:spcPts val="600"/>
              </a:spcAft>
              <a:buSzPts val="1800"/>
              <a:buFont typeface="Wingdings" panose="05000000000000000000" pitchFamily="2" charset="2"/>
              <a:buChar char="§"/>
            </a:pPr>
            <a:r>
              <a:rPr lang="en-US" dirty="0"/>
              <a:t>OPD tracking application under development to track</a:t>
            </a:r>
          </a:p>
          <a:p>
            <a:pPr marL="1028700" lvl="1" indent="-457200">
              <a:lnSpc>
                <a:spcPct val="100000"/>
              </a:lnSpc>
              <a:spcAft>
                <a:spcPts val="600"/>
              </a:spcAft>
              <a:buSzPts val="1800"/>
              <a:buFont typeface="Wingdings" panose="05000000000000000000" pitchFamily="2" charset="2"/>
              <a:buChar char="§"/>
            </a:pPr>
            <a:r>
              <a:rPr lang="en-US" dirty="0"/>
              <a:t>Cases across referral facilities</a:t>
            </a:r>
          </a:p>
          <a:p>
            <a:pPr marL="1028700" lvl="1" indent="-457200">
              <a:lnSpc>
                <a:spcPct val="100000"/>
              </a:lnSpc>
              <a:spcAft>
                <a:spcPts val="600"/>
              </a:spcAft>
              <a:buSzPts val="1800"/>
              <a:buFont typeface="Wingdings" panose="05000000000000000000" pitchFamily="2" charset="2"/>
              <a:buChar char="§"/>
            </a:pPr>
            <a:r>
              <a:rPr lang="en-US" dirty="0"/>
              <a:t>NCD OPDs/ HWC – Retention of patients</a:t>
            </a:r>
          </a:p>
          <a:p>
            <a:pPr marL="1028700" lvl="1" indent="-457200">
              <a:lnSpc>
                <a:spcPct val="100000"/>
              </a:lnSpc>
              <a:spcAft>
                <a:spcPts val="600"/>
              </a:spcAft>
              <a:buSzPts val="1800"/>
              <a:buFont typeface="Wingdings" panose="05000000000000000000" pitchFamily="2" charset="2"/>
              <a:buChar char="§"/>
            </a:pPr>
            <a:r>
              <a:rPr lang="en-US" dirty="0"/>
              <a:t>Availability of drugs</a:t>
            </a:r>
          </a:p>
          <a:p>
            <a:pPr marL="1028700" lvl="1" indent="-457200">
              <a:lnSpc>
                <a:spcPct val="100000"/>
              </a:lnSpc>
              <a:spcAft>
                <a:spcPts val="600"/>
              </a:spcAft>
              <a:buSzPts val="1800"/>
              <a:buFont typeface="Wingdings" panose="05000000000000000000" pitchFamily="2" charset="2"/>
              <a:buChar char="§"/>
            </a:pPr>
            <a:r>
              <a:rPr lang="en-US" dirty="0"/>
              <a:t>Diagnostics</a:t>
            </a:r>
            <a:endParaRPr dirty="0"/>
          </a:p>
          <a:p>
            <a:pPr marL="571500"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1800"/>
              <a:buFont typeface="Wingdings" panose="05000000000000000000" pitchFamily="2" charset="2"/>
              <a:buChar char="§"/>
            </a:pPr>
            <a:r>
              <a:rPr lang="en-US" dirty="0"/>
              <a:t>Hub and Spoke model operationalized for 311 PHCs with no LTs</a:t>
            </a:r>
            <a:endParaRPr dirty="0"/>
          </a:p>
          <a:p>
            <a:pPr marL="571500"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1800"/>
              <a:buFont typeface="Wingdings" panose="05000000000000000000" pitchFamily="2" charset="2"/>
              <a:buChar char="§"/>
            </a:pPr>
            <a:r>
              <a:rPr lang="en-US" dirty="0"/>
              <a:t>Telemedicine RFP floated - all 1172 HWC(PHC)s covered, 5 regional hubs @ </a:t>
            </a:r>
            <a:r>
              <a:rPr lang="en-US" dirty="0" smtClean="0"/>
              <a:t>20-spokes/seat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73930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36479"/>
            <a:ext cx="10972800" cy="954574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>
                <a:latin typeface="+mn-lt"/>
              </a:rPr>
              <a:t>Hub </a:t>
            </a:r>
            <a:r>
              <a:rPr lang="en-US" sz="3200" b="1" dirty="0">
                <a:latin typeface="+mn-lt"/>
              </a:rPr>
              <a:t>and Spoke Model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9C4741C-1513-445B-8E8E-CEDDDFEC9D37}" type="slidenum">
              <a:rPr lang="en-US" altLang="en-US" smtClean="0">
                <a:solidFill>
                  <a:srgbClr val="002A6C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altLang="en-US" dirty="0">
              <a:solidFill>
                <a:srgbClr val="002A6C"/>
              </a:solidFill>
              <a:cs typeface="Arial" panose="020B0604020202020204" pitchFamily="34" charset="0"/>
            </a:endParaRPr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8737600" y="6356353"/>
            <a:ext cx="2844800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0008A9F-0DBA-42BD-86BF-0D6AF6A87DB1}" type="slidenum">
              <a:rPr lang="en-US" altLang="en-US" smtClean="0">
                <a:solidFill>
                  <a:srgbClr val="002A6C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altLang="en-US">
              <a:solidFill>
                <a:srgbClr val="002A6C"/>
              </a:solidFill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048"/>
          <a:stretch/>
        </p:blipFill>
        <p:spPr>
          <a:xfrm>
            <a:off x="1616806" y="911190"/>
            <a:ext cx="890832" cy="1395549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237777" y="2318715"/>
            <a:ext cx="3648891" cy="1482576"/>
          </a:xfrm>
          <a:prstGeom prst="rect">
            <a:avLst/>
          </a:prstGeom>
        </p:spPr>
        <p:txBody>
          <a:bodyPr>
            <a:noAutofit/>
          </a:bodyPr>
          <a:lstStyle>
            <a:lvl1pPr marL="257175" indent="-25717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rgbClr val="5F5F5F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1pPr>
            <a:lvl2pPr marL="557213" indent="-21431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kern="1200">
                <a:solidFill>
                  <a:srgbClr val="5F5F5F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rgbClr val="5F5F5F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rgbClr val="5F5F5F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4pPr>
            <a:lvl5pPr marL="15430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rgbClr val="5F5F5F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IN" sz="2000" b="1" dirty="0">
                <a:solidFill>
                  <a:schemeClr val="tx1"/>
                </a:solidFill>
                <a:latin typeface="+mn-lt"/>
              </a:rPr>
              <a:t>Samples are collected </a:t>
            </a:r>
            <a:r>
              <a:rPr lang="en-IN" sz="2000" b="1" dirty="0" smtClean="0">
                <a:solidFill>
                  <a:schemeClr val="tx1"/>
                </a:solidFill>
                <a:latin typeface="+mn-lt"/>
              </a:rPr>
              <a:t>from Staff </a:t>
            </a:r>
            <a:r>
              <a:rPr lang="en-IN" sz="2000" b="1" dirty="0">
                <a:solidFill>
                  <a:schemeClr val="tx1"/>
                </a:solidFill>
                <a:latin typeface="+mn-lt"/>
              </a:rPr>
              <a:t>Nurse from the PHCs during OPD hours from 9:00 AM to 1:OOPM</a:t>
            </a:r>
          </a:p>
          <a:p>
            <a:pPr marL="0" indent="0" algn="ctr">
              <a:lnSpc>
                <a:spcPct val="250000"/>
              </a:lnSpc>
              <a:buNone/>
            </a:pPr>
            <a:endParaRPr lang="en-US" sz="20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3014739" y="1352607"/>
            <a:ext cx="1615319" cy="640080"/>
          </a:xfrm>
          <a:prstGeom prst="right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561"/>
          <a:stretch/>
        </p:blipFill>
        <p:spPr>
          <a:xfrm>
            <a:off x="4773024" y="1131704"/>
            <a:ext cx="1623717" cy="145713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169981" y="2461683"/>
            <a:ext cx="4824410" cy="161107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IN" sz="2000" b="1" dirty="0">
                <a:cs typeface="Arial" panose="020B0604020202020204" pitchFamily="34" charset="0"/>
              </a:rPr>
              <a:t>Samples are then transported to the nearest hub in a vaccine carrier  by Identified field workers or staff – (compounder/Supervisor)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4613" y="3801291"/>
            <a:ext cx="1911340" cy="239268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4773024" y="4850157"/>
            <a:ext cx="4731589" cy="1506193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IN" sz="2000" b="1" dirty="0">
                <a:cs typeface="Arial" panose="020B0604020202020204" pitchFamily="34" charset="0"/>
              </a:rPr>
              <a:t>The reports are delivered to the facility after 5:00 PM or the day after, by any personnel available at the facility (Spoke)</a:t>
            </a:r>
          </a:p>
        </p:txBody>
      </p:sp>
      <p:sp>
        <p:nvSpPr>
          <p:cNvPr id="13" name="Bent Arrow 12"/>
          <p:cNvSpPr/>
          <p:nvPr/>
        </p:nvSpPr>
        <p:spPr>
          <a:xfrm rot="5400000">
            <a:off x="8829017" y="1617635"/>
            <a:ext cx="1594756" cy="1928536"/>
          </a:xfrm>
          <a:prstGeom prst="bent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pic>
        <p:nvPicPr>
          <p:cNvPr id="14" name="Picture 2" descr="Image result for Bu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2186" y="1131704"/>
            <a:ext cx="1789828" cy="1329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96252" y="4435522"/>
            <a:ext cx="3277068" cy="159983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1588"/>
            <a:r>
              <a:rPr lang="en-IN" sz="2000" b="1" dirty="0">
                <a:solidFill>
                  <a:schemeClr val="tx1"/>
                </a:solidFill>
              </a:rPr>
              <a:t>Rs. 300/ per day for the transporter for the time being by utilising free pathological services funds to ensure sustainability </a:t>
            </a:r>
            <a:endParaRPr lang="en-US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9747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813666371"/>
              </p:ext>
            </p:extLst>
          </p:nvPr>
        </p:nvGraphicFramePr>
        <p:xfrm>
          <a:off x="838199" y="3678544"/>
          <a:ext cx="10515601" cy="2801329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2298854">
                  <a:extLst>
                    <a:ext uri="{9D8B030D-6E8A-4147-A177-3AD203B41FA5}">
                      <a16:colId xmlns:a16="http://schemas.microsoft.com/office/drawing/2014/main" val="4033871244"/>
                    </a:ext>
                  </a:extLst>
                </a:gridCol>
                <a:gridCol w="3195966">
                  <a:extLst>
                    <a:ext uri="{9D8B030D-6E8A-4147-A177-3AD203B41FA5}">
                      <a16:colId xmlns:a16="http://schemas.microsoft.com/office/drawing/2014/main" val="4092718426"/>
                    </a:ext>
                  </a:extLst>
                </a:gridCol>
                <a:gridCol w="2548619">
                  <a:extLst>
                    <a:ext uri="{9D8B030D-6E8A-4147-A177-3AD203B41FA5}">
                      <a16:colId xmlns:a16="http://schemas.microsoft.com/office/drawing/2014/main" val="706535951"/>
                    </a:ext>
                  </a:extLst>
                </a:gridCol>
                <a:gridCol w="2472162">
                  <a:extLst>
                    <a:ext uri="{9D8B030D-6E8A-4147-A177-3AD203B41FA5}">
                      <a16:colId xmlns:a16="http://schemas.microsoft.com/office/drawing/2014/main" val="1257621022"/>
                    </a:ext>
                  </a:extLst>
                </a:gridCol>
              </a:tblGrid>
              <a:tr h="507694">
                <a:tc gridSpan="4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Campaign</a:t>
                      </a:r>
                      <a:r>
                        <a:rPr lang="en-US" sz="2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 Calendar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0368" marR="6036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0368" marR="60368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0368" marR="60368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0368" marR="60368" marT="0" marB="0" anchor="ctr"/>
                </a:tc>
                <a:extLst>
                  <a:ext uri="{0D108BD9-81ED-4DB2-BD59-A6C34878D82A}">
                    <a16:rowId xmlns:a16="http://schemas.microsoft.com/office/drawing/2014/main" val="3872549834"/>
                  </a:ext>
                </a:extLst>
              </a:tr>
              <a:tr h="66292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Days</a:t>
                      </a:r>
                      <a:endParaRPr lang="en-US" sz="22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0368" marR="6036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Campaign</a:t>
                      </a:r>
                      <a:r>
                        <a:rPr lang="en-US" sz="2200" b="1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Level</a:t>
                      </a:r>
                      <a:endParaRPr lang="en-US" sz="22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0368" marR="6036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Responsibility</a:t>
                      </a:r>
                      <a:endParaRPr lang="en-US" sz="22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0368" marR="6036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Community Mobilization</a:t>
                      </a:r>
                      <a:endParaRPr lang="en-US" sz="22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0368" marR="6036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5195567"/>
                  </a:ext>
                </a:extLst>
              </a:tr>
              <a:tr h="444070"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Wednesday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0368" marR="6036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  <a:latin typeface="+mn-lt"/>
                        </a:rPr>
                        <a:t>Village Level NCD Day</a:t>
                      </a:r>
                      <a:endParaRPr lang="en-US" sz="2200" dirty="0">
                        <a:effectLst/>
                        <a:latin typeface="+mn-lt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0368" marR="6036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  <a:latin typeface="+mn-lt"/>
                        </a:rPr>
                        <a:t>MPW (M) and (F)</a:t>
                      </a:r>
                      <a:endParaRPr lang="en-US" sz="2200" dirty="0">
                        <a:effectLst/>
                        <a:latin typeface="+mn-lt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0368" marR="6036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  <a:latin typeface="+mn-lt"/>
                        </a:rPr>
                        <a:t>ASHA</a:t>
                      </a:r>
                      <a:endParaRPr lang="en-US" sz="2200" dirty="0">
                        <a:effectLst/>
                        <a:latin typeface="+mn-lt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0368" marR="6036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55974840"/>
                  </a:ext>
                </a:extLst>
              </a:tr>
              <a:tr h="61321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  <a:latin typeface="+mn-lt"/>
                        </a:rPr>
                        <a:t>PHC Level</a:t>
                      </a:r>
                      <a:r>
                        <a:rPr lang="en-US" sz="2200" baseline="0" dirty="0">
                          <a:effectLst/>
                          <a:latin typeface="+mn-lt"/>
                        </a:rPr>
                        <a:t> NCD Day</a:t>
                      </a:r>
                      <a:endParaRPr lang="en-US" sz="2200" dirty="0">
                        <a:effectLst/>
                        <a:latin typeface="+mn-lt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0368" marR="6036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  <a:latin typeface="+mn-lt"/>
                        </a:rPr>
                        <a:t>Medical Officers</a:t>
                      </a:r>
                      <a:endParaRPr lang="en-US" sz="2200" dirty="0">
                        <a:effectLst/>
                        <a:latin typeface="+mn-lt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0368" marR="6036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effectLst/>
                          <a:latin typeface="+mn-lt"/>
                        </a:rPr>
                        <a:t>MPW (M) and (F)</a:t>
                      </a:r>
                      <a:endParaRPr lang="en-US" sz="2200" dirty="0">
                        <a:effectLst/>
                        <a:latin typeface="+mn-lt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0368" marR="6036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17104919"/>
                  </a:ext>
                </a:extLst>
              </a:tr>
              <a:tr h="56578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Thursday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0368" marR="6036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  <a:latin typeface="+mn-lt"/>
                        </a:rPr>
                        <a:t>SHC</a:t>
                      </a:r>
                      <a:r>
                        <a:rPr lang="en-US" sz="2200" baseline="0" dirty="0">
                          <a:effectLst/>
                          <a:latin typeface="+mn-lt"/>
                        </a:rPr>
                        <a:t> Level NCD Day</a:t>
                      </a:r>
                      <a:endParaRPr lang="en-US" sz="2200" dirty="0">
                        <a:effectLst/>
                        <a:latin typeface="+mn-lt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0368" marR="6036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  <a:latin typeface="+mn-lt"/>
                        </a:rPr>
                        <a:t>Medical Officers</a:t>
                      </a:r>
                      <a:endParaRPr lang="en-US" sz="2200" dirty="0">
                        <a:effectLst/>
                        <a:latin typeface="+mn-lt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0368" marR="6036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effectLst/>
                          <a:latin typeface="+mn-lt"/>
                        </a:rPr>
                        <a:t>MPW (M) and (F)</a:t>
                      </a:r>
                      <a:endParaRPr lang="en-US" sz="2200" dirty="0">
                        <a:effectLst/>
                        <a:latin typeface="+mn-lt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0368" marR="6036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78117672"/>
                  </a:ext>
                </a:extLst>
              </a:tr>
            </a:tbl>
          </a:graphicData>
        </a:graphic>
      </p:graphicFrame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8200" y="222251"/>
            <a:ext cx="10515600" cy="706438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latin typeface="+mn-lt"/>
              </a:rPr>
              <a:t>BEST PRACTICE – NCD Campaign</a:t>
            </a:r>
            <a:endParaRPr lang="en-US" sz="3600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8199" y="1196838"/>
            <a:ext cx="633331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/>
              <a:t>AIM</a:t>
            </a:r>
            <a:r>
              <a:rPr lang="en-US" sz="2400" b="1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Expediting </a:t>
            </a:r>
            <a:r>
              <a:rPr lang="en-US" sz="2400" dirty="0"/>
              <a:t>NCD </a:t>
            </a:r>
            <a:r>
              <a:rPr lang="en-US" sz="2400" dirty="0" smtClean="0"/>
              <a:t>screening and management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Generation </a:t>
            </a:r>
            <a:r>
              <a:rPr lang="en-US" sz="2400" dirty="0"/>
              <a:t>of line lists of referred cases, </a:t>
            </a:r>
            <a:r>
              <a:rPr lang="en-US" sz="2400" dirty="0" smtClean="0"/>
              <a:t>category-wise, HWC-wise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Tracking </a:t>
            </a:r>
            <a:r>
              <a:rPr lang="en-US" sz="2400" dirty="0"/>
              <a:t>referrals up to DH-NCD </a:t>
            </a:r>
            <a:r>
              <a:rPr lang="en-US" sz="2400" dirty="0" smtClean="0"/>
              <a:t>clinic and follow-up</a:t>
            </a:r>
            <a:endParaRPr lang="en-US" sz="2400" dirty="0"/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4043234"/>
              </p:ext>
            </p:extLst>
          </p:nvPr>
        </p:nvGraphicFramePr>
        <p:xfrm>
          <a:off x="7524205" y="1120018"/>
          <a:ext cx="3829594" cy="27024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4797">
                  <a:extLst>
                    <a:ext uri="{9D8B030D-6E8A-4147-A177-3AD203B41FA5}">
                      <a16:colId xmlns:a16="http://schemas.microsoft.com/office/drawing/2014/main" val="4231126143"/>
                    </a:ext>
                  </a:extLst>
                </a:gridCol>
                <a:gridCol w="1914797">
                  <a:extLst>
                    <a:ext uri="{9D8B030D-6E8A-4147-A177-3AD203B41FA5}">
                      <a16:colId xmlns:a16="http://schemas.microsoft.com/office/drawing/2014/main" val="3348375084"/>
                    </a:ext>
                  </a:extLst>
                </a:gridCol>
              </a:tblGrid>
              <a:tr h="448803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+mn-lt"/>
                        </a:rPr>
                        <a:t>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+mn-lt"/>
                        </a:rPr>
                        <a:t>Timelines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9403047"/>
                  </a:ext>
                </a:extLst>
              </a:tr>
              <a:tr h="821113">
                <a:tc>
                  <a:txBody>
                    <a:bodyPr/>
                    <a:lstStyle/>
                    <a:p>
                      <a:r>
                        <a:rPr lang="en-US" sz="2200" dirty="0">
                          <a:latin typeface="+mn-lt"/>
                        </a:rPr>
                        <a:t>NCD Module and Application</a:t>
                      </a:r>
                      <a:r>
                        <a:rPr lang="en-US" sz="2200" baseline="0" dirty="0">
                          <a:latin typeface="+mn-lt"/>
                        </a:rPr>
                        <a:t> </a:t>
                      </a:r>
                      <a:r>
                        <a:rPr lang="en-US" sz="2200" dirty="0">
                          <a:latin typeface="+mn-lt"/>
                        </a:rPr>
                        <a:t>Training</a:t>
                      </a:r>
                      <a:r>
                        <a:rPr lang="en-US" sz="2200" baseline="0" dirty="0">
                          <a:latin typeface="+mn-lt"/>
                        </a:rPr>
                        <a:t> </a:t>
                      </a:r>
                      <a:endParaRPr lang="en-US" sz="2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latin typeface="+mn-lt"/>
                        </a:rPr>
                        <a:t>July - August 2019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71901390"/>
                  </a:ext>
                </a:extLst>
              </a:tr>
              <a:tr h="821113">
                <a:tc>
                  <a:txBody>
                    <a:bodyPr/>
                    <a:lstStyle/>
                    <a:p>
                      <a:r>
                        <a:rPr lang="en-US" sz="2200" dirty="0">
                          <a:latin typeface="+mn-lt"/>
                        </a:rPr>
                        <a:t>NCD Campaign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latin typeface="+mn-lt"/>
                        </a:rPr>
                        <a:t>September – October 2019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266127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84062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9350" y="164119"/>
            <a:ext cx="11441372" cy="1163126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latin typeface="+mn-lt"/>
              </a:rPr>
              <a:t>Putting</a:t>
            </a:r>
            <a:r>
              <a:rPr lang="en-US" sz="3600" b="1" dirty="0">
                <a:latin typeface="+mn-lt"/>
              </a:rPr>
              <a:t> in place an organization, hierarchy of referrals</a:t>
            </a:r>
            <a:r>
              <a:rPr lang="en-US" sz="3200" b="1" dirty="0">
                <a:latin typeface="+mn-lt"/>
              </a:rPr>
              <a:t/>
            </a:r>
            <a:br>
              <a:rPr lang="en-US" sz="3200" b="1" dirty="0">
                <a:latin typeface="+mn-lt"/>
              </a:rPr>
            </a:br>
            <a:r>
              <a:rPr lang="en-US" sz="2400" b="1" dirty="0">
                <a:latin typeface="+mn-lt"/>
              </a:rPr>
              <a:t>NCD Campaign – Sept-October 2019</a:t>
            </a:r>
          </a:p>
        </p:txBody>
      </p:sp>
      <p:graphicFrame>
        <p:nvGraphicFramePr>
          <p:cNvPr id="7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3363666"/>
              </p:ext>
            </p:extLst>
          </p:nvPr>
        </p:nvGraphicFramePr>
        <p:xfrm>
          <a:off x="309350" y="1327245"/>
          <a:ext cx="11441372" cy="30536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1640690323"/>
              </p:ext>
            </p:extLst>
          </p:nvPr>
        </p:nvGraphicFramePr>
        <p:xfrm>
          <a:off x="459475" y="4380931"/>
          <a:ext cx="11141122" cy="16626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Down Arrow 8"/>
          <p:cNvSpPr/>
          <p:nvPr/>
        </p:nvSpPr>
        <p:spPr>
          <a:xfrm>
            <a:off x="10160000" y="3719227"/>
            <a:ext cx="553493" cy="62779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1965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79903"/>
          </a:xfrm>
        </p:spPr>
        <p:txBody>
          <a:bodyPr>
            <a:normAutofit/>
          </a:bodyPr>
          <a:lstStyle/>
          <a:p>
            <a:r>
              <a:rPr lang="en-US" sz="3600" b="1" dirty="0"/>
              <a:t>Population based Screening: NCD Screening Sessions</a:t>
            </a:r>
            <a:endParaRPr lang="en-US" sz="36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93223"/>
            <a:ext cx="3949304" cy="5003074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169" b="1"/>
          <a:stretch/>
        </p:blipFill>
        <p:spPr>
          <a:xfrm>
            <a:off x="4889863" y="1293223"/>
            <a:ext cx="3263503" cy="2886891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725" y="1293223"/>
            <a:ext cx="3790408" cy="5003074"/>
          </a:xfrm>
          <a:prstGeom prst="rect">
            <a:avLst/>
          </a:prstGeom>
        </p:spPr>
      </p:pic>
      <p:pic>
        <p:nvPicPr>
          <p:cNvPr id="8" name="Content Placeholder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463524" y="3606454"/>
            <a:ext cx="2116183" cy="32635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423367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206" y="365125"/>
            <a:ext cx="11122924" cy="876821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Utilization/Recruitment </a:t>
            </a:r>
            <a:r>
              <a:rPr lang="en-US" sz="3600" b="1" dirty="0">
                <a:latin typeface="+mn-lt"/>
              </a:rPr>
              <a:t>of MPW(Male)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199" y="1419367"/>
            <a:ext cx="10857931" cy="4757596"/>
          </a:xfrm>
        </p:spPr>
        <p:txBody>
          <a:bodyPr>
            <a:normAutofit lnSpcReduction="10000"/>
          </a:bodyPr>
          <a:lstStyle/>
          <a:p>
            <a:pPr lv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/>
              <a:t>Revival of MPW(Male) regular cadre</a:t>
            </a:r>
          </a:p>
          <a:p>
            <a:pPr lv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/>
              <a:t>3707 MPWs(Male) redeployed for NCD program at SHCs along with MPW(Female)</a:t>
            </a:r>
          </a:p>
          <a:p>
            <a:pPr lvl="0">
              <a:lnSpc>
                <a:spcPct val="150000"/>
              </a:lnSpc>
              <a:buClr>
                <a:schemeClr val="dk1"/>
              </a:buClr>
              <a:buSzPts val="2800"/>
            </a:pPr>
            <a:r>
              <a:rPr lang="en-US" dirty="0"/>
              <a:t>Proposal to recruit 6932 MPW(Male) for gap-filling </a:t>
            </a:r>
          </a:p>
          <a:p>
            <a:pPr lvl="0">
              <a:lnSpc>
                <a:spcPct val="150000"/>
              </a:lnSpc>
              <a:buClr>
                <a:schemeClr val="dk1"/>
              </a:buClr>
              <a:buSzPts val="2800"/>
            </a:pPr>
            <a:r>
              <a:rPr lang="en-US" dirty="0" smtClean="0"/>
              <a:t>Development of training module on CPHC for MPW </a:t>
            </a:r>
            <a:r>
              <a:rPr lang="en-US" dirty="0"/>
              <a:t>(Male</a:t>
            </a:r>
            <a:r>
              <a:rPr lang="en-US" dirty="0" smtClean="0"/>
              <a:t>)</a:t>
            </a:r>
          </a:p>
          <a:p>
            <a:pPr lvl="0">
              <a:lnSpc>
                <a:spcPct val="150000"/>
              </a:lnSpc>
              <a:buClr>
                <a:schemeClr val="dk1"/>
              </a:buClr>
              <a:buSzPts val="2800"/>
            </a:pPr>
            <a:r>
              <a:rPr lang="en-US" dirty="0" smtClean="0"/>
              <a:t>MPW(M) </a:t>
            </a:r>
            <a:r>
              <a:rPr lang="en-US" dirty="0"/>
              <a:t>rechristened </a:t>
            </a:r>
            <a:r>
              <a:rPr lang="en-US" b="1" dirty="0"/>
              <a:t>as Community Level NCD worker </a:t>
            </a:r>
            <a:r>
              <a:rPr lang="en-US" dirty="0"/>
              <a:t>for active population screening in community </a:t>
            </a:r>
          </a:p>
        </p:txBody>
      </p:sp>
    </p:spTree>
    <p:extLst>
      <p:ext uri="{BB962C8B-B14F-4D97-AF65-F5344CB8AC3E}">
        <p14:creationId xmlns:p14="http://schemas.microsoft.com/office/powerpoint/2010/main" val="37307752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latin typeface="+mn-lt"/>
              </a:rPr>
              <a:t>RMNCH+A services</a:t>
            </a:r>
            <a:endParaRPr lang="en-US" sz="36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/>
              <a:t>Grading performance of all HWCs on key 16 indicators 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RCH mirror portal for monitoring outreach services and HRPW/HRI management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HRPW and HRI identification, referral and follow-up, tagging with MPW(F), </a:t>
            </a:r>
            <a:r>
              <a:rPr lang="en-US" sz="2400" dirty="0" err="1" smtClean="0"/>
              <a:t>gynaecologist</a:t>
            </a:r>
            <a:r>
              <a:rPr lang="en-US" sz="2400" dirty="0" smtClean="0"/>
              <a:t>-obstetrician and delivery facility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Mandatory ANC check-up in 3</a:t>
            </a:r>
            <a:r>
              <a:rPr lang="en-US" sz="2400" baseline="30000" dirty="0" smtClean="0"/>
              <a:t>rd</a:t>
            </a:r>
            <a:r>
              <a:rPr lang="en-US" sz="2400" dirty="0" smtClean="0"/>
              <a:t> and 4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trimester by MO at HWC(PHC) 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195312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9612" y="1128713"/>
            <a:ext cx="10986519" cy="5422212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10000"/>
              </a:lnSpc>
            </a:pPr>
            <a:r>
              <a:rPr lang="en-US" sz="2600" dirty="0"/>
              <a:t>Mentoring and hand-holding of 10 HWCs per Medical College – credit points for interns and Community medicine PG students - draft MOU under discussion</a:t>
            </a:r>
          </a:p>
          <a:p>
            <a:pPr marL="285750" indent="-285750">
              <a:lnSpc>
                <a:spcPct val="110000"/>
              </a:lnSpc>
            </a:pPr>
            <a:r>
              <a:rPr lang="en-US" sz="2600" dirty="0"/>
              <a:t>MCSP-USAID/Jhpiego – </a:t>
            </a:r>
            <a:r>
              <a:rPr lang="en-US" sz="2600" dirty="0" smtClean="0"/>
              <a:t>CHO program  - creating pool of mentors and monitors, regular appraisals, supervision and handholding</a:t>
            </a:r>
          </a:p>
          <a:p>
            <a:pPr marL="285750" indent="-285750">
              <a:lnSpc>
                <a:spcPct val="110000"/>
              </a:lnSpc>
            </a:pPr>
            <a:r>
              <a:rPr lang="en-US" sz="2600" dirty="0" smtClean="0"/>
              <a:t>PHFI </a:t>
            </a:r>
            <a:r>
              <a:rPr lang="en-US" sz="2600" dirty="0"/>
              <a:t>- Training </a:t>
            </a:r>
            <a:r>
              <a:rPr lang="en-US" sz="2600" dirty="0" smtClean="0"/>
              <a:t>on Hypertension and Diabetes for MOs</a:t>
            </a:r>
            <a:endParaRPr lang="en-US" sz="2600" dirty="0"/>
          </a:p>
          <a:p>
            <a:pPr marL="285750" indent="-285750">
              <a:lnSpc>
                <a:spcPct val="110000"/>
              </a:lnSpc>
            </a:pPr>
            <a:r>
              <a:rPr lang="en-US" sz="2600" dirty="0" smtClean="0"/>
              <a:t>CHAI/WISH </a:t>
            </a:r>
            <a:r>
              <a:rPr lang="en-US" sz="2600" dirty="0"/>
              <a:t>- Drug </a:t>
            </a:r>
            <a:r>
              <a:rPr lang="en-US" sz="2600" dirty="0" smtClean="0"/>
              <a:t>supply logistics </a:t>
            </a:r>
            <a:r>
              <a:rPr lang="en-US" sz="2600" dirty="0"/>
              <a:t>and management of </a:t>
            </a:r>
            <a:r>
              <a:rPr lang="en-US" sz="2600" dirty="0" smtClean="0"/>
              <a:t>cancer</a:t>
            </a:r>
          </a:p>
          <a:p>
            <a:pPr marL="285750" indent="-285750">
              <a:lnSpc>
                <a:spcPct val="110000"/>
              </a:lnSpc>
            </a:pPr>
            <a:r>
              <a:rPr lang="en-US" sz="2600" dirty="0" smtClean="0"/>
              <a:t>Training of ASHA, MPW(F), MPW(M), MOs, M&amp;E officers completed </a:t>
            </a:r>
            <a:endParaRPr lang="en-US" sz="26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09612" y="308241"/>
            <a:ext cx="10515600" cy="820472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+mn-lt"/>
              </a:rPr>
              <a:t>CAPACITY BUILDING</a:t>
            </a:r>
          </a:p>
        </p:txBody>
      </p:sp>
    </p:spTree>
    <p:extLst>
      <p:ext uri="{BB962C8B-B14F-4D97-AF65-F5344CB8AC3E}">
        <p14:creationId xmlns:p14="http://schemas.microsoft.com/office/powerpoint/2010/main" val="37757025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065053" y="3007201"/>
            <a:ext cx="453199" cy="538685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741176" y="3007203"/>
            <a:ext cx="453198" cy="538683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323609" y="3007203"/>
            <a:ext cx="453198" cy="538683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921506" y="2987099"/>
            <a:ext cx="453198" cy="53868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8075" y="337897"/>
            <a:ext cx="10515600" cy="745218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Mentoring </a:t>
            </a:r>
            <a:r>
              <a:rPr lang="en-US" sz="3600" b="1" dirty="0">
                <a:latin typeface="+mn-lt"/>
              </a:rPr>
              <a:t>of PSCs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0018" y="1239998"/>
            <a:ext cx="6177753" cy="5436935"/>
          </a:xfrm>
        </p:spPr>
        <p:txBody>
          <a:bodyPr>
            <a:normAutofit/>
          </a:bodyPr>
          <a:lstStyle/>
          <a:p>
            <a:pPr marL="287338" lvl="0" indent="-287338">
              <a:buFont typeface="Wingdings" panose="05000000000000000000" pitchFamily="2" charset="2"/>
              <a:buChar char="Ø"/>
            </a:pPr>
            <a:r>
              <a:rPr lang="en-US" sz="2400" dirty="0"/>
              <a:t>State Level mentors to provide mentoring and supportive supervision to newly established PSCs</a:t>
            </a:r>
          </a:p>
          <a:p>
            <a:pPr lvl="1"/>
            <a:r>
              <a:rPr lang="en-US" dirty="0"/>
              <a:t>Preparation of MRP/CRP for each institution</a:t>
            </a:r>
          </a:p>
          <a:p>
            <a:pPr lvl="1"/>
            <a:r>
              <a:rPr lang="en-US" dirty="0"/>
              <a:t>Preparation of registers (Admission register, Attendance register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Ensure soft copy/hard copy of IGNOU modules is available                               </a:t>
            </a:r>
          </a:p>
          <a:p>
            <a:pPr lvl="1"/>
            <a:r>
              <a:rPr lang="en-US" dirty="0"/>
              <a:t>Financial planning</a:t>
            </a:r>
          </a:p>
          <a:p>
            <a:pPr lvl="1"/>
            <a:r>
              <a:rPr lang="en-US" dirty="0"/>
              <a:t>Ensuring quality teaching during sessions</a:t>
            </a:r>
          </a:p>
          <a:p>
            <a:pPr lvl="1"/>
            <a:r>
              <a:rPr lang="en-US" dirty="0"/>
              <a:t>Mentoring and periodic appraisals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278873" y="3193719"/>
            <a:ext cx="453199" cy="53868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954996" y="3193721"/>
            <a:ext cx="453198" cy="53868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537429" y="3193721"/>
            <a:ext cx="453198" cy="53868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135326" y="3173617"/>
            <a:ext cx="453198" cy="53868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702290" y="3173619"/>
            <a:ext cx="453198" cy="53868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090077" y="3346119"/>
            <a:ext cx="453199" cy="53868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766200" y="3346121"/>
            <a:ext cx="453198" cy="53868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348633" y="3346121"/>
            <a:ext cx="453198" cy="53868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946530" y="3326017"/>
            <a:ext cx="453198" cy="538683"/>
          </a:xfrm>
          <a:prstGeom prst="rect">
            <a:avLst/>
          </a:prstGeom>
        </p:spPr>
      </p:pic>
      <p:pic>
        <p:nvPicPr>
          <p:cNvPr id="17" name="Picture 16" descr="Image result for school icon"/>
          <p:cNvPicPr/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1916" y="1396591"/>
            <a:ext cx="642619" cy="78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8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7352" y="1740765"/>
            <a:ext cx="333708" cy="340424"/>
          </a:xfrm>
          <a:prstGeom prst="rect">
            <a:avLst/>
          </a:prstGeom>
          <a:noFill/>
        </p:spPr>
      </p:pic>
      <p:sp>
        <p:nvSpPr>
          <p:cNvPr id="21" name="TextBox 7"/>
          <p:cNvSpPr txBox="1"/>
          <p:nvPr/>
        </p:nvSpPr>
        <p:spPr>
          <a:xfrm>
            <a:off x="7770196" y="3922337"/>
            <a:ext cx="1961876" cy="4450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b="1" kern="1200" dirty="0">
                <a:effectLst/>
                <a:ea typeface="Times New Roman"/>
                <a:cs typeface="Times New Roman"/>
              </a:rPr>
              <a:t>Pool of Mentors</a:t>
            </a:r>
            <a:endParaRPr lang="en-IN" sz="2000" dirty="0">
              <a:effectLst/>
              <a:ea typeface="Times New Roman"/>
            </a:endParaRPr>
          </a:p>
        </p:txBody>
      </p:sp>
      <p:sp>
        <p:nvSpPr>
          <p:cNvPr id="22" name="Down Arrow 21"/>
          <p:cNvSpPr/>
          <p:nvPr/>
        </p:nvSpPr>
        <p:spPr>
          <a:xfrm>
            <a:off x="8550208" y="4408143"/>
            <a:ext cx="268867" cy="555513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9372" y="1715742"/>
            <a:ext cx="333708" cy="340424"/>
          </a:xfrm>
          <a:prstGeom prst="rect">
            <a:avLst/>
          </a:prstGeom>
          <a:noFill/>
        </p:spPr>
      </p:pic>
      <p:pic>
        <p:nvPicPr>
          <p:cNvPr id="30" name="Picture 29" descr="Image result for school icon"/>
          <p:cNvPicPr/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4850" y="1982703"/>
            <a:ext cx="642619" cy="78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Picture 30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286" y="2326877"/>
            <a:ext cx="333708" cy="340424"/>
          </a:xfrm>
          <a:prstGeom prst="rect">
            <a:avLst/>
          </a:prstGeom>
          <a:noFill/>
        </p:spPr>
      </p:pic>
      <p:pic>
        <p:nvPicPr>
          <p:cNvPr id="32" name="Picture 3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2306" y="2301854"/>
            <a:ext cx="333708" cy="340424"/>
          </a:xfrm>
          <a:prstGeom prst="rect">
            <a:avLst/>
          </a:prstGeom>
          <a:noFill/>
        </p:spPr>
      </p:pic>
      <p:pic>
        <p:nvPicPr>
          <p:cNvPr id="33" name="Picture 32" descr="Image result for school icon"/>
          <p:cNvPicPr/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2418" y="1982703"/>
            <a:ext cx="642619" cy="78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Picture 33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7854" y="2326877"/>
            <a:ext cx="333708" cy="340424"/>
          </a:xfrm>
          <a:prstGeom prst="rect">
            <a:avLst/>
          </a:prstGeom>
          <a:noFill/>
        </p:spPr>
      </p:pic>
      <p:pic>
        <p:nvPicPr>
          <p:cNvPr id="35" name="Picture 3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9874" y="2301854"/>
            <a:ext cx="333708" cy="340424"/>
          </a:xfrm>
          <a:prstGeom prst="rect">
            <a:avLst/>
          </a:prstGeom>
          <a:noFill/>
        </p:spPr>
      </p:pic>
      <p:pic>
        <p:nvPicPr>
          <p:cNvPr id="36" name="Picture 35" descr="Image result for school icon"/>
          <p:cNvPicPr/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2234" y="4611683"/>
            <a:ext cx="642619" cy="78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Picture 3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7670" y="4955857"/>
            <a:ext cx="333708" cy="340424"/>
          </a:xfrm>
          <a:prstGeom prst="rect">
            <a:avLst/>
          </a:prstGeom>
          <a:noFill/>
        </p:spPr>
      </p:pic>
      <p:pic>
        <p:nvPicPr>
          <p:cNvPr id="38" name="Picture 3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9690" y="4930834"/>
            <a:ext cx="333708" cy="340424"/>
          </a:xfrm>
          <a:prstGeom prst="rect">
            <a:avLst/>
          </a:prstGeom>
          <a:noFill/>
        </p:spPr>
      </p:pic>
      <p:pic>
        <p:nvPicPr>
          <p:cNvPr id="39" name="Picture 38" descr="Image result for school icon"/>
          <p:cNvPicPr/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1916" y="5135743"/>
            <a:ext cx="642619" cy="78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Picture 3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7352" y="5479917"/>
            <a:ext cx="333708" cy="340424"/>
          </a:xfrm>
          <a:prstGeom prst="rect">
            <a:avLst/>
          </a:prstGeom>
          <a:noFill/>
        </p:spPr>
      </p:pic>
      <p:pic>
        <p:nvPicPr>
          <p:cNvPr id="41" name="Picture 40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9372" y="5454894"/>
            <a:ext cx="333708" cy="340424"/>
          </a:xfrm>
          <a:prstGeom prst="rect">
            <a:avLst/>
          </a:prstGeom>
          <a:noFill/>
        </p:spPr>
      </p:pic>
      <p:pic>
        <p:nvPicPr>
          <p:cNvPr id="42" name="Picture 41" descr="Image result for school icon"/>
          <p:cNvPicPr/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4850" y="4715585"/>
            <a:ext cx="642619" cy="78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Picture 42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286" y="5059759"/>
            <a:ext cx="333708" cy="340424"/>
          </a:xfrm>
          <a:prstGeom prst="rect">
            <a:avLst/>
          </a:prstGeom>
          <a:noFill/>
        </p:spPr>
      </p:pic>
      <p:pic>
        <p:nvPicPr>
          <p:cNvPr id="44" name="Picture 43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2306" y="5034736"/>
            <a:ext cx="333708" cy="340424"/>
          </a:xfrm>
          <a:prstGeom prst="rect">
            <a:avLst/>
          </a:prstGeom>
          <a:noFill/>
        </p:spPr>
      </p:pic>
      <p:sp>
        <p:nvSpPr>
          <p:cNvPr id="45" name="Down Arrow 44"/>
          <p:cNvSpPr/>
          <p:nvPr/>
        </p:nvSpPr>
        <p:spPr>
          <a:xfrm flipV="1">
            <a:off x="8595218" y="2313617"/>
            <a:ext cx="268867" cy="555513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Down Arrow 45"/>
          <p:cNvSpPr/>
          <p:nvPr/>
        </p:nvSpPr>
        <p:spPr>
          <a:xfrm rot="2460000" flipV="1">
            <a:off x="9657240" y="2793894"/>
            <a:ext cx="268867" cy="417365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Down Arrow 46"/>
          <p:cNvSpPr/>
          <p:nvPr/>
        </p:nvSpPr>
        <p:spPr>
          <a:xfrm rot="24180000">
            <a:off x="7573730" y="4279564"/>
            <a:ext cx="268867" cy="417365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Down Arrow 47"/>
          <p:cNvSpPr/>
          <p:nvPr/>
        </p:nvSpPr>
        <p:spPr>
          <a:xfrm rot="18780000">
            <a:off x="9727872" y="4232913"/>
            <a:ext cx="268867" cy="417365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Down Arrow 48"/>
          <p:cNvSpPr/>
          <p:nvPr/>
        </p:nvSpPr>
        <p:spPr>
          <a:xfrm rot="18660000" flipV="1">
            <a:off x="7631901" y="2699908"/>
            <a:ext cx="268867" cy="417365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Left Brace 50"/>
          <p:cNvSpPr/>
          <p:nvPr/>
        </p:nvSpPr>
        <p:spPr>
          <a:xfrm flipH="1">
            <a:off x="10505352" y="1473319"/>
            <a:ext cx="286622" cy="4782762"/>
          </a:xfrm>
          <a:prstGeom prst="leftBrace">
            <a:avLst>
              <a:gd name="adj1" fmla="val 86727"/>
              <a:gd name="adj2" fmla="val 51427"/>
            </a:avLst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TextBox 7"/>
          <p:cNvSpPr txBox="1"/>
          <p:nvPr/>
        </p:nvSpPr>
        <p:spPr>
          <a:xfrm>
            <a:off x="10679206" y="3002576"/>
            <a:ext cx="1478285" cy="161626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ea typeface="Times New Roman"/>
                <a:cs typeface="Times New Roman"/>
              </a:rPr>
              <a:t>Newly Identified Program Study Centres </a:t>
            </a:r>
            <a:endParaRPr lang="en-IN" sz="2000" dirty="0">
              <a:effectLst/>
              <a:ea typeface="Times New Roman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6918853" y="6032310"/>
            <a:ext cx="3531576" cy="644623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Ensuring quality training and session planning</a:t>
            </a:r>
          </a:p>
        </p:txBody>
      </p:sp>
    </p:spTree>
    <p:extLst>
      <p:ext uri="{BB962C8B-B14F-4D97-AF65-F5344CB8AC3E}">
        <p14:creationId xmlns:p14="http://schemas.microsoft.com/office/powerpoint/2010/main" val="30977800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634" y="296887"/>
            <a:ext cx="10515600" cy="917764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latin typeface="+mn-lt"/>
              </a:rPr>
              <a:t>BEST PRACTICE – SAKSHAM Roll Out</a:t>
            </a:r>
          </a:p>
        </p:txBody>
      </p:sp>
      <p:pic>
        <p:nvPicPr>
          <p:cNvPr id="6" name="Pictur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0041" y="1378424"/>
            <a:ext cx="3779293" cy="507696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720634" y="1405720"/>
            <a:ext cx="6608214" cy="512083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200" b="1" dirty="0">
                <a:solidFill>
                  <a:schemeClr val="tx1"/>
                </a:solidFill>
              </a:rPr>
              <a:t>Competency enhancement of CHOs on expanded range of services to </a:t>
            </a:r>
            <a:endParaRPr lang="en-US" sz="2200" b="1" dirty="0"/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Perform clinical skills directly on clients during clinical practice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IN" dirty="0"/>
              <a:t>Competently provide services related to all domains of CPHC at HWCs</a:t>
            </a:r>
            <a:endParaRPr lang="en-US" sz="2800" b="1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2200" b="1" dirty="0">
                <a:solidFill>
                  <a:schemeClr val="tx1"/>
                </a:solidFill>
              </a:rPr>
              <a:t>Training Methodology includes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D</a:t>
            </a:r>
            <a:r>
              <a:rPr lang="en-US" dirty="0">
                <a:solidFill>
                  <a:schemeClr val="tx1"/>
                </a:solidFill>
              </a:rPr>
              <a:t>emonstration on Mannequins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solidFill>
                  <a:schemeClr val="tx1"/>
                </a:solidFill>
              </a:rPr>
              <a:t>Simulation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solidFill>
                  <a:schemeClr val="tx1"/>
                </a:solidFill>
              </a:rPr>
              <a:t>96 Standard Checklists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8081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176592A-DAA4-48C6-8DC1-34BEDBEAB492}" type="slidenum">
              <a:rPr lang="en-US" altLang="en-US" smtClean="0">
                <a:solidFill>
                  <a:srgbClr val="002A6C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altLang="en-US">
              <a:solidFill>
                <a:srgbClr val="002A6C"/>
              </a:solidFill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37815" y="242415"/>
            <a:ext cx="100311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ea typeface="+mj-ea"/>
                <a:cs typeface="Arial" panose="020B0604020202020204" pitchFamily="34" charset="0"/>
              </a:rPr>
              <a:t>Activating Wellness Component 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489" b="18710"/>
          <a:stretch/>
        </p:blipFill>
        <p:spPr>
          <a:xfrm>
            <a:off x="8154087" y="3938437"/>
            <a:ext cx="3589361" cy="22914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4513130"/>
              </p:ext>
            </p:extLst>
          </p:nvPr>
        </p:nvGraphicFramePr>
        <p:xfrm>
          <a:off x="1037814" y="1156972"/>
          <a:ext cx="6460055" cy="147506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93756">
                  <a:extLst>
                    <a:ext uri="{9D8B030D-6E8A-4147-A177-3AD203B41FA5}">
                      <a16:colId xmlns:a16="http://schemas.microsoft.com/office/drawing/2014/main" val="3063845315"/>
                    </a:ext>
                  </a:extLst>
                </a:gridCol>
                <a:gridCol w="1932848">
                  <a:extLst>
                    <a:ext uri="{9D8B030D-6E8A-4147-A177-3AD203B41FA5}">
                      <a16:colId xmlns:a16="http://schemas.microsoft.com/office/drawing/2014/main" val="2836925573"/>
                    </a:ext>
                  </a:extLst>
                </a:gridCol>
                <a:gridCol w="1633451">
                  <a:extLst>
                    <a:ext uri="{9D8B030D-6E8A-4147-A177-3AD203B41FA5}">
                      <a16:colId xmlns:a16="http://schemas.microsoft.com/office/drawing/2014/main" val="225328408"/>
                    </a:ext>
                  </a:extLst>
                </a:gridCol>
              </a:tblGrid>
              <a:tr h="879922"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HWCs providing YOGA &amp; Wellness Sessions</a:t>
                      </a: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Number of Sessions held</a:t>
                      </a: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Number of beneficiaries</a:t>
                      </a: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6172638"/>
                  </a:ext>
                </a:extLst>
              </a:tr>
              <a:tr h="595140"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+mn-lt"/>
                        </a:rPr>
                        <a:t>453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+mn-lt"/>
                        </a:rPr>
                        <a:t>1795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78827127"/>
                  </a:ext>
                </a:extLst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696037" y="2900260"/>
            <a:ext cx="6801832" cy="28828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IN" altLang="en-US" sz="2400" dirty="0">
                <a:cs typeface="Arial" panose="020B0604020202020204" pitchFamily="34" charset="0"/>
              </a:rPr>
              <a:t>Inclusion of YOGA instructors and trainers from AYUSH Deptt,  Education Deptt, Govt. Institutions and colleges – Standard RFP issued 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IN" altLang="en-US" sz="2400" dirty="0">
                <a:cs typeface="Arial" panose="020B0604020202020204" pitchFamily="34" charset="0"/>
              </a:rPr>
              <a:t>Incentives to yoga instructor @ Rs 250/ session for conducting three sessions/week 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IN" altLang="en-US" sz="2400" dirty="0">
                <a:cs typeface="Arial" panose="020B0604020202020204" pitchFamily="34" charset="0"/>
              </a:rPr>
              <a:t>Presently, 65 PHC-HWCs are providing YOGA and wellness sessions to community on regular basis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" t="4179" r="5174" b="9055"/>
          <a:stretch/>
        </p:blipFill>
        <p:spPr>
          <a:xfrm>
            <a:off x="8154088" y="1071806"/>
            <a:ext cx="3589361" cy="22914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388266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5"/>
          <p:cNvSpPr txBox="1">
            <a:spLocks noGrp="1"/>
          </p:cNvSpPr>
          <p:nvPr>
            <p:ph type="title"/>
          </p:nvPr>
        </p:nvSpPr>
        <p:spPr>
          <a:xfrm>
            <a:off x="609600" y="206399"/>
            <a:ext cx="10972800" cy="110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880"/>
              <a:buFont typeface="Gill Sans"/>
              <a:buNone/>
            </a:pPr>
            <a:r>
              <a:rPr lang="en-US" sz="3600" b="1" dirty="0">
                <a:solidFill>
                  <a:schemeClr val="tx1"/>
                </a:solidFill>
                <a:latin typeface="+mn-lt"/>
              </a:rPr>
              <a:t>Formation of Civil Committees </a:t>
            </a:r>
            <a:br>
              <a:rPr lang="en-US" sz="3600" b="1" dirty="0">
                <a:solidFill>
                  <a:schemeClr val="tx1"/>
                </a:solidFill>
                <a:latin typeface="+mn-lt"/>
              </a:rPr>
            </a:br>
            <a:r>
              <a:rPr lang="en-US" sz="3600" b="1" dirty="0">
                <a:solidFill>
                  <a:schemeClr val="tx1"/>
                </a:solidFill>
                <a:latin typeface="+mn-lt"/>
              </a:rPr>
              <a:t>for Infrastructure and HWC Award</a:t>
            </a:r>
            <a:endParaRPr sz="3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32" name="Google Shape;232;p25"/>
          <p:cNvSpPr txBox="1">
            <a:spLocks noGrp="1"/>
          </p:cNvSpPr>
          <p:nvPr>
            <p:ph type="body" idx="1"/>
          </p:nvPr>
        </p:nvSpPr>
        <p:spPr>
          <a:xfrm>
            <a:off x="609599" y="1631489"/>
            <a:ext cx="4767177" cy="52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•"/>
            </a:pPr>
            <a:r>
              <a:rPr lang="en-US" sz="2400" dirty="0">
                <a:solidFill>
                  <a:schemeClr val="dk1"/>
                </a:solidFill>
              </a:rPr>
              <a:t>Basic facilities and amenities as per the CPHC guidelines</a:t>
            </a:r>
            <a:endParaRPr sz="2400"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•"/>
            </a:pPr>
            <a:r>
              <a:rPr lang="en-US" sz="2400" dirty="0">
                <a:solidFill>
                  <a:schemeClr val="dk1"/>
                </a:solidFill>
              </a:rPr>
              <a:t>Seven Divisional Workshops on Infrastructure Strengthening conducted</a:t>
            </a:r>
            <a:endParaRPr sz="2400"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•"/>
            </a:pPr>
            <a:r>
              <a:rPr lang="en-US" sz="2400" dirty="0">
                <a:solidFill>
                  <a:schemeClr val="dk1"/>
                </a:solidFill>
              </a:rPr>
              <a:t>Prioritization of facilities for branding</a:t>
            </a:r>
            <a:endParaRPr sz="2400"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•"/>
            </a:pPr>
            <a:r>
              <a:rPr lang="en-US" sz="2400" dirty="0">
                <a:solidFill>
                  <a:schemeClr val="dk1"/>
                </a:solidFill>
              </a:rPr>
              <a:t>Pooled fund allotted to districts under DHS</a:t>
            </a:r>
            <a:endParaRPr sz="2400"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•"/>
            </a:pPr>
            <a:r>
              <a:rPr lang="en-US" sz="2400" dirty="0">
                <a:solidFill>
                  <a:schemeClr val="dk1"/>
                </a:solidFill>
              </a:rPr>
              <a:t>Monitoring and review in DHS</a:t>
            </a:r>
            <a:endParaRPr sz="2400" dirty="0"/>
          </a:p>
        </p:txBody>
      </p:sp>
      <p:sp>
        <p:nvSpPr>
          <p:cNvPr id="233" name="Google Shape;233;p25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rgbClr val="002A6C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18</a:t>
            </a:fld>
            <a:endParaRPr sz="1200" dirty="0">
              <a:solidFill>
                <a:srgbClr val="002A6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34" name="Google Shape;234;p25"/>
          <p:cNvGrpSpPr/>
          <p:nvPr/>
        </p:nvGrpSpPr>
        <p:grpSpPr>
          <a:xfrm rot="-5400000">
            <a:off x="7371797" y="1858161"/>
            <a:ext cx="2609507" cy="6459442"/>
            <a:chOff x="3074758" y="1187449"/>
            <a:chExt cx="3691621" cy="5011761"/>
          </a:xfrm>
        </p:grpSpPr>
        <p:sp>
          <p:nvSpPr>
            <p:cNvPr id="235" name="Google Shape;235;p25"/>
            <p:cNvSpPr/>
            <p:nvPr/>
          </p:nvSpPr>
          <p:spPr>
            <a:xfrm>
              <a:off x="3075504" y="1188559"/>
              <a:ext cx="3690875" cy="1308835"/>
            </a:xfrm>
            <a:custGeom>
              <a:avLst/>
              <a:gdLst/>
              <a:ahLst/>
              <a:cxnLst/>
              <a:rect l="l" t="t" r="r" b="b"/>
              <a:pathLst>
                <a:path w="3690875" h="1231845" extrusionOk="0">
                  <a:moveTo>
                    <a:pt x="0" y="123185"/>
                  </a:moveTo>
                  <a:cubicBezTo>
                    <a:pt x="0" y="55152"/>
                    <a:pt x="55152" y="0"/>
                    <a:pt x="123185" y="0"/>
                  </a:cubicBezTo>
                  <a:lnTo>
                    <a:pt x="3567691" y="0"/>
                  </a:lnTo>
                  <a:cubicBezTo>
                    <a:pt x="3635724" y="0"/>
                    <a:pt x="3690876" y="55152"/>
                    <a:pt x="3690876" y="123185"/>
                  </a:cubicBezTo>
                  <a:cubicBezTo>
                    <a:pt x="3690876" y="451677"/>
                    <a:pt x="3690875" y="780169"/>
                    <a:pt x="3690875" y="1108661"/>
                  </a:cubicBezTo>
                  <a:cubicBezTo>
                    <a:pt x="3690875" y="1176694"/>
                    <a:pt x="3635723" y="1231846"/>
                    <a:pt x="3567690" y="1231846"/>
                  </a:cubicBezTo>
                  <a:lnTo>
                    <a:pt x="123185" y="1231845"/>
                  </a:lnTo>
                  <a:cubicBezTo>
                    <a:pt x="55152" y="1231845"/>
                    <a:pt x="0" y="1176693"/>
                    <a:pt x="0" y="1108660"/>
                  </a:cubicBezTo>
                  <a:lnTo>
                    <a:pt x="0" y="123185"/>
                  </a:lnTo>
                  <a:close/>
                </a:path>
              </a:pathLst>
            </a:custGeom>
            <a:solidFill>
              <a:schemeClr val="accent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25"/>
            <p:cNvSpPr txBox="1"/>
            <p:nvPr/>
          </p:nvSpPr>
          <p:spPr>
            <a:xfrm rot="5400000">
              <a:off x="4265053" y="-2108"/>
              <a:ext cx="1310261" cy="3689376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txBody>
            <a:bodyPr spcFirstLastPara="1" wrap="square" lIns="112275" tIns="112275" rIns="112275" bIns="112275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1" u="sng">
                  <a:solidFill>
                    <a:schemeClr val="tx1"/>
                  </a:solidFill>
                  <a:latin typeface="Gill Sans"/>
                  <a:ea typeface="Gill Sans"/>
                  <a:cs typeface="Gill Sans"/>
                  <a:sym typeface="Gill Sans"/>
                </a:rPr>
                <a:t>District Civil Committee</a:t>
              </a:r>
              <a:endParaRPr>
                <a:solidFill>
                  <a:schemeClr val="tx1"/>
                </a:solidFill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70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tx1"/>
                  </a:solidFill>
                  <a:latin typeface="Gill Sans"/>
                  <a:ea typeface="Gill Sans"/>
                  <a:cs typeface="Gill Sans"/>
                  <a:sym typeface="Gill Sans"/>
                </a:rPr>
                <a:t>Medical Officer, BMO, Sub-engineer and DHO-1</a:t>
              </a: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237" name="Google Shape;237;p25"/>
            <p:cNvSpPr/>
            <p:nvPr/>
          </p:nvSpPr>
          <p:spPr>
            <a:xfrm>
              <a:off x="4888857" y="2535691"/>
              <a:ext cx="554179" cy="464251"/>
            </a:xfrm>
            <a:custGeom>
              <a:avLst/>
              <a:gdLst/>
              <a:ahLst/>
              <a:cxnLst/>
              <a:rect l="l" t="t" r="r" b="b"/>
              <a:pathLst>
                <a:path w="463748" h="554330" extrusionOk="0">
                  <a:moveTo>
                    <a:pt x="370998" y="1"/>
                  </a:moveTo>
                  <a:lnTo>
                    <a:pt x="370998" y="277165"/>
                  </a:lnTo>
                  <a:lnTo>
                    <a:pt x="463748" y="277165"/>
                  </a:lnTo>
                  <a:lnTo>
                    <a:pt x="231874" y="554329"/>
                  </a:lnTo>
                  <a:lnTo>
                    <a:pt x="0" y="277165"/>
                  </a:lnTo>
                  <a:lnTo>
                    <a:pt x="92750" y="277165"/>
                  </a:lnTo>
                  <a:lnTo>
                    <a:pt x="92750" y="1"/>
                  </a:lnTo>
                  <a:lnTo>
                    <a:pt x="370998" y="1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25"/>
            <p:cNvSpPr/>
            <p:nvPr/>
          </p:nvSpPr>
          <p:spPr>
            <a:xfrm>
              <a:off x="3074758" y="3037407"/>
              <a:ext cx="3690875" cy="1308835"/>
            </a:xfrm>
            <a:custGeom>
              <a:avLst/>
              <a:gdLst/>
              <a:ahLst/>
              <a:cxnLst/>
              <a:rect l="l" t="t" r="r" b="b"/>
              <a:pathLst>
                <a:path w="3690875" h="1231845" extrusionOk="0">
                  <a:moveTo>
                    <a:pt x="0" y="123185"/>
                  </a:moveTo>
                  <a:cubicBezTo>
                    <a:pt x="0" y="55152"/>
                    <a:pt x="55152" y="0"/>
                    <a:pt x="123185" y="0"/>
                  </a:cubicBezTo>
                  <a:lnTo>
                    <a:pt x="3567691" y="0"/>
                  </a:lnTo>
                  <a:cubicBezTo>
                    <a:pt x="3635724" y="0"/>
                    <a:pt x="3690876" y="55152"/>
                    <a:pt x="3690876" y="123185"/>
                  </a:cubicBezTo>
                  <a:cubicBezTo>
                    <a:pt x="3690876" y="451677"/>
                    <a:pt x="3690875" y="780169"/>
                    <a:pt x="3690875" y="1108661"/>
                  </a:cubicBezTo>
                  <a:cubicBezTo>
                    <a:pt x="3690875" y="1176694"/>
                    <a:pt x="3635723" y="1231846"/>
                    <a:pt x="3567690" y="1231846"/>
                  </a:cubicBezTo>
                  <a:lnTo>
                    <a:pt x="123185" y="1231845"/>
                  </a:lnTo>
                  <a:cubicBezTo>
                    <a:pt x="55152" y="1231845"/>
                    <a:pt x="0" y="1176693"/>
                    <a:pt x="0" y="1108660"/>
                  </a:cubicBezTo>
                  <a:lnTo>
                    <a:pt x="0" y="123185"/>
                  </a:lnTo>
                  <a:close/>
                </a:path>
              </a:pathLst>
            </a:custGeom>
            <a:solidFill>
              <a:srgbClr val="54D590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25"/>
            <p:cNvSpPr txBox="1"/>
            <p:nvPr/>
          </p:nvSpPr>
          <p:spPr>
            <a:xfrm rot="5400000">
              <a:off x="4265068" y="1847437"/>
              <a:ext cx="1310261" cy="3689376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txBody>
            <a:bodyPr spcFirstLastPara="1" wrap="square" lIns="112275" tIns="112275" rIns="112275" bIns="112275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1" u="sng" dirty="0">
                  <a:solidFill>
                    <a:schemeClr val="tx1"/>
                  </a:solidFill>
                  <a:latin typeface="Gill Sans"/>
                  <a:ea typeface="Gill Sans"/>
                  <a:cs typeface="Gill Sans"/>
                  <a:sym typeface="Gill Sans"/>
                </a:rPr>
                <a:t>Divisional Civil Committee</a:t>
              </a:r>
              <a:endParaRPr dirty="0">
                <a:solidFill>
                  <a:schemeClr val="tx1"/>
                </a:solidFill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70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chemeClr val="tx1"/>
                  </a:solidFill>
                  <a:latin typeface="Gill Sans"/>
                  <a:ea typeface="Gill Sans"/>
                  <a:cs typeface="Gill Sans"/>
                  <a:sym typeface="Gill Sans"/>
                </a:rPr>
                <a:t>RJD, CMHOs, and Divisional Engineer</a:t>
              </a:r>
              <a:endParaRPr dirty="0">
                <a:solidFill>
                  <a:schemeClr val="tx1"/>
                </a:solidFill>
              </a:endParaRPr>
            </a:p>
          </p:txBody>
        </p:sp>
        <p:sp>
          <p:nvSpPr>
            <p:cNvPr id="241" name="Google Shape;241;p25"/>
            <p:cNvSpPr/>
            <p:nvPr/>
          </p:nvSpPr>
          <p:spPr>
            <a:xfrm>
              <a:off x="4888776" y="4384302"/>
              <a:ext cx="554329" cy="461480"/>
            </a:xfrm>
            <a:custGeom>
              <a:avLst/>
              <a:gdLst/>
              <a:ahLst/>
              <a:cxnLst/>
              <a:rect l="l" t="t" r="r" b="b"/>
              <a:pathLst>
                <a:path w="461941" h="554330" extrusionOk="0">
                  <a:moveTo>
                    <a:pt x="369553" y="1"/>
                  </a:moveTo>
                  <a:lnTo>
                    <a:pt x="369553" y="277166"/>
                  </a:lnTo>
                  <a:lnTo>
                    <a:pt x="461941" y="277166"/>
                  </a:lnTo>
                  <a:lnTo>
                    <a:pt x="230971" y="554329"/>
                  </a:lnTo>
                  <a:lnTo>
                    <a:pt x="0" y="277166"/>
                  </a:lnTo>
                  <a:lnTo>
                    <a:pt x="92388" y="277166"/>
                  </a:lnTo>
                  <a:lnTo>
                    <a:pt x="92388" y="1"/>
                  </a:lnTo>
                  <a:lnTo>
                    <a:pt x="369553" y="1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25"/>
            <p:cNvSpPr/>
            <p:nvPr/>
          </p:nvSpPr>
          <p:spPr>
            <a:xfrm>
              <a:off x="3075503" y="4886523"/>
              <a:ext cx="3690875" cy="1308835"/>
            </a:xfrm>
            <a:custGeom>
              <a:avLst/>
              <a:gdLst/>
              <a:ahLst/>
              <a:cxnLst/>
              <a:rect l="l" t="t" r="r" b="b"/>
              <a:pathLst>
                <a:path w="3690875" h="1231845" extrusionOk="0">
                  <a:moveTo>
                    <a:pt x="0" y="123185"/>
                  </a:moveTo>
                  <a:cubicBezTo>
                    <a:pt x="0" y="55152"/>
                    <a:pt x="55152" y="0"/>
                    <a:pt x="123185" y="0"/>
                  </a:cubicBezTo>
                  <a:lnTo>
                    <a:pt x="3567691" y="0"/>
                  </a:lnTo>
                  <a:cubicBezTo>
                    <a:pt x="3635724" y="0"/>
                    <a:pt x="3690876" y="55152"/>
                    <a:pt x="3690876" y="123185"/>
                  </a:cubicBezTo>
                  <a:cubicBezTo>
                    <a:pt x="3690876" y="451677"/>
                    <a:pt x="3690875" y="780169"/>
                    <a:pt x="3690875" y="1108661"/>
                  </a:cubicBezTo>
                  <a:cubicBezTo>
                    <a:pt x="3690875" y="1176694"/>
                    <a:pt x="3635723" y="1231846"/>
                    <a:pt x="3567690" y="1231846"/>
                  </a:cubicBezTo>
                  <a:lnTo>
                    <a:pt x="123185" y="1231845"/>
                  </a:lnTo>
                  <a:cubicBezTo>
                    <a:pt x="55152" y="1231845"/>
                    <a:pt x="0" y="1176693"/>
                    <a:pt x="0" y="1108660"/>
                  </a:cubicBezTo>
                  <a:lnTo>
                    <a:pt x="0" y="123185"/>
                  </a:lnTo>
                  <a:close/>
                </a:path>
              </a:pathLst>
            </a:custGeom>
            <a:solidFill>
              <a:srgbClr val="9D75C1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25"/>
            <p:cNvSpPr txBox="1"/>
            <p:nvPr/>
          </p:nvSpPr>
          <p:spPr>
            <a:xfrm rot="5400000">
              <a:off x="4265813" y="3699392"/>
              <a:ext cx="1310261" cy="3689376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txBody>
            <a:bodyPr spcFirstLastPara="1" wrap="square" lIns="112275" tIns="112275" rIns="112275" bIns="112275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1" u="sng">
                  <a:solidFill>
                    <a:schemeClr val="tx1"/>
                  </a:solidFill>
                  <a:latin typeface="Gill Sans"/>
                  <a:ea typeface="Gill Sans"/>
                  <a:cs typeface="Gill Sans"/>
                  <a:sym typeface="Gill Sans"/>
                </a:rPr>
                <a:t>State Civil Committee</a:t>
              </a:r>
              <a:endParaRPr>
                <a:solidFill>
                  <a:schemeClr val="tx1"/>
                </a:solidFill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70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tx1"/>
                  </a:solidFill>
                  <a:latin typeface="Gill Sans"/>
                  <a:ea typeface="Gill Sans"/>
                  <a:cs typeface="Gill Sans"/>
                  <a:sym typeface="Gill Sans"/>
                </a:rPr>
                <a:t>Mission Director, HWC Nodal Officer, Urban Nodal Officer and Civil Department</a:t>
              </a:r>
              <a:endParaRPr sz="1800" b="1" u="sng">
                <a:solidFill>
                  <a:schemeClr val="tx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16" name="Flowchart: Document 15"/>
          <p:cNvSpPr/>
          <p:nvPr/>
        </p:nvSpPr>
        <p:spPr>
          <a:xfrm>
            <a:off x="5376776" y="1511196"/>
            <a:ext cx="6410658" cy="2133600"/>
          </a:xfrm>
          <a:prstGeom prst="flowChartDocumen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BEST HWC AWARD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Competition at district, division and state level on best developed and upgraded HWCs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Focus on External green development, YOGA space and use of solar energy</a:t>
            </a:r>
          </a:p>
        </p:txBody>
      </p:sp>
    </p:spTree>
    <p:extLst>
      <p:ext uri="{BB962C8B-B14F-4D97-AF65-F5344CB8AC3E}">
        <p14:creationId xmlns:p14="http://schemas.microsoft.com/office/powerpoint/2010/main" val="37144782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883074" y="265051"/>
            <a:ext cx="10676580" cy="7096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latin typeface="+mn-lt"/>
              </a:rPr>
              <a:t>BEST PRACTICE - Internal Branding Package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83074" y="1419794"/>
            <a:ext cx="5589164" cy="49750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dirty="0" smtClean="0"/>
              <a:t>Standardized Internal </a:t>
            </a:r>
            <a:r>
              <a:rPr lang="en-US" dirty="0"/>
              <a:t>Branding package used at HWCs </a:t>
            </a:r>
            <a:endParaRPr lang="en-US" dirty="0" smtClean="0"/>
          </a:p>
          <a:p>
            <a:pPr>
              <a:spcBef>
                <a:spcPts val="600"/>
              </a:spcBef>
            </a:pPr>
            <a:r>
              <a:rPr lang="en-US" dirty="0" smtClean="0"/>
              <a:t>Comprises of- 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eriod"/>
            </a:pPr>
            <a:r>
              <a:rPr lang="en-US" dirty="0" smtClean="0"/>
              <a:t>Posters</a:t>
            </a:r>
            <a:endParaRPr lang="en-US" dirty="0"/>
          </a:p>
          <a:p>
            <a:pPr marL="514350" indent="-514350">
              <a:spcBef>
                <a:spcPts val="600"/>
              </a:spcBef>
              <a:buFont typeface="+mj-lt"/>
              <a:buAutoNum type="arabicPeriod"/>
            </a:pPr>
            <a:r>
              <a:rPr lang="en-US" dirty="0"/>
              <a:t>Signage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eriod"/>
            </a:pPr>
            <a:r>
              <a:rPr lang="en-US" dirty="0"/>
              <a:t>Citizen Charter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eriod"/>
            </a:pPr>
            <a:r>
              <a:rPr lang="en-US" dirty="0"/>
              <a:t>Designs of Sign Board 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eriod"/>
            </a:pPr>
            <a:r>
              <a:rPr lang="en-US" dirty="0"/>
              <a:t>Banner and posters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33" t="13096" r="22951" b="37493"/>
          <a:stretch/>
        </p:blipFill>
        <p:spPr>
          <a:xfrm>
            <a:off x="7192370" y="1419794"/>
            <a:ext cx="3826098" cy="23606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880" t="3383" r="11741" b="43682"/>
          <a:stretch/>
        </p:blipFill>
        <p:spPr>
          <a:xfrm>
            <a:off x="7192370" y="4040166"/>
            <a:ext cx="3816470" cy="23546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298818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30"/>
          <p:cNvSpPr txBox="1">
            <a:spLocks noGrp="1"/>
          </p:cNvSpPr>
          <p:nvPr>
            <p:ph type="title"/>
          </p:nvPr>
        </p:nvSpPr>
        <p:spPr>
          <a:xfrm>
            <a:off x="838200" y="474306"/>
            <a:ext cx="10515600" cy="740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3600"/>
              <a:buFont typeface="Gill Sans"/>
              <a:buNone/>
            </a:pPr>
            <a:r>
              <a:rPr lang="en-US" sz="3600" b="1" dirty="0" smtClean="0">
                <a:latin typeface="+mn-lt"/>
                <a:ea typeface="Gill Sans"/>
                <a:cs typeface="Calibri" panose="020F0502020204030204" pitchFamily="34" charset="0"/>
                <a:sym typeface="Gill Sans"/>
              </a:rPr>
              <a:t>Challenges and Way Forward</a:t>
            </a:r>
            <a:endParaRPr b="1" dirty="0">
              <a:latin typeface="+mn-lt"/>
              <a:cs typeface="Calibri" panose="020F0502020204030204" pitchFamily="34" charset="0"/>
            </a:endParaRPr>
          </a:p>
        </p:txBody>
      </p:sp>
      <p:sp>
        <p:nvSpPr>
          <p:cNvPr id="323" name="Google Shape;323;p30"/>
          <p:cNvSpPr txBox="1">
            <a:spLocks noGrp="1"/>
          </p:cNvSpPr>
          <p:nvPr>
            <p:ph type="body" idx="1"/>
          </p:nvPr>
        </p:nvSpPr>
        <p:spPr>
          <a:xfrm>
            <a:off x="838200" y="1493649"/>
            <a:ext cx="10515600" cy="4879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HR issues: Lack of Medical Officers, staff nurses and lab technicians at PHC level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Lack of well defined career pathway for CHOs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Need to increase number of PSCs (to meet </a:t>
            </a:r>
            <a:r>
              <a:rPr lang="en-US" dirty="0" smtClean="0"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CHO requirement</a:t>
            </a:r>
            <a:r>
              <a:rPr lang="en-US" dirty="0"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)</a:t>
            </a:r>
          </a:p>
          <a:p>
            <a:pPr marL="2286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Hiring CHO recruitment agency</a:t>
            </a:r>
          </a:p>
          <a:p>
            <a:pPr marL="2286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Entrenching mentorship and quality of teaching at PSCs</a:t>
            </a:r>
          </a:p>
          <a:p>
            <a:pPr marL="2286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Utilizing MCs for mentorship of HWCs</a:t>
            </a:r>
          </a:p>
          <a:p>
            <a:pPr marL="2286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Recruitment of MPW(Male) in matching numbers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>
                <a:latin typeface="Calibri" panose="020F0502020204030204" pitchFamily="34" charset="0"/>
                <a:ea typeface="Gill Sans"/>
                <a:cs typeface="Calibri" panose="020F0502020204030204" pitchFamily="34" charset="0"/>
                <a:sym typeface="Gill Sans"/>
              </a:rPr>
              <a:t>Handholding MOs via Telemedicine facility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dirty="0">
              <a:latin typeface="Gill Sans"/>
              <a:ea typeface="Gill Sans"/>
              <a:cs typeface="Gill San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27924081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629278" y="5127236"/>
            <a:ext cx="4627615" cy="1285081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altLang="en-US" sz="6000" b="1" dirty="0">
                <a:solidFill>
                  <a:schemeClr val="accent1">
                    <a:lumMod val="50000"/>
                  </a:schemeClr>
                </a:solidFill>
                <a:latin typeface="Gill Sans MT" panose="020B0502020104020203" pitchFamily="34" charset="0"/>
              </a:rPr>
              <a:t>Thank  You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945" y="382138"/>
            <a:ext cx="4826985" cy="48269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493357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3626</TotalTime>
  <Words>1319</Words>
  <Application>Microsoft Office PowerPoint</Application>
  <PresentationFormat>Widescreen</PresentationFormat>
  <Paragraphs>253</Paragraphs>
  <Slides>21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Arial</vt:lpstr>
      <vt:lpstr>Calibri</vt:lpstr>
      <vt:lpstr>Calibri Light</vt:lpstr>
      <vt:lpstr>Gill Sans</vt:lpstr>
      <vt:lpstr>Gill Sans MT</vt:lpstr>
      <vt:lpstr>Mangal</vt:lpstr>
      <vt:lpstr>Times New Roman</vt:lpstr>
      <vt:lpstr>Wingdings</vt:lpstr>
      <vt:lpstr>Office Theme</vt:lpstr>
      <vt:lpstr>PowerPoint Presentation</vt:lpstr>
      <vt:lpstr>HWC Coverage in Madhya Pradesh</vt:lpstr>
      <vt:lpstr>Operational planning - Development of roadmaps</vt:lpstr>
      <vt:lpstr>Roadmap for Operationalization of HWCs</vt:lpstr>
      <vt:lpstr>Human Resource Availability</vt:lpstr>
      <vt:lpstr>Drugs, Diagnostics and Referral Hierarchy</vt:lpstr>
      <vt:lpstr>Drugs and Diagnostics</vt:lpstr>
      <vt:lpstr>Hub and Spoke Model</vt:lpstr>
      <vt:lpstr>BEST PRACTICE – NCD Campaign</vt:lpstr>
      <vt:lpstr>Putting in place an organization, hierarchy of referrals NCD Campaign – Sept-October 2019</vt:lpstr>
      <vt:lpstr>Population based Screening: NCD Screening Sessions</vt:lpstr>
      <vt:lpstr>Utilization/Recruitment of MPW(Male)</vt:lpstr>
      <vt:lpstr>RMNCH+A services</vt:lpstr>
      <vt:lpstr>CAPACITY BUILDING</vt:lpstr>
      <vt:lpstr>Mentoring of PSCs</vt:lpstr>
      <vt:lpstr>BEST PRACTICE – SAKSHAM Roll Out</vt:lpstr>
      <vt:lpstr>PowerPoint Presentation</vt:lpstr>
      <vt:lpstr>Formation of Civil Committees  for Infrastructure and HWC Award</vt:lpstr>
      <vt:lpstr>PowerPoint Presentation</vt:lpstr>
      <vt:lpstr>Challenges and Way Forward</vt:lpstr>
      <vt:lpstr>Thank 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Shirish Tiwari</dc:creator>
  <cp:lastModifiedBy>Dr.Jyoti</cp:lastModifiedBy>
  <cp:revision>206</cp:revision>
  <cp:lastPrinted>2019-09-03T10:14:14Z</cp:lastPrinted>
  <dcterms:created xsi:type="dcterms:W3CDTF">2019-08-16T01:51:05Z</dcterms:created>
  <dcterms:modified xsi:type="dcterms:W3CDTF">2019-09-06T03:53:25Z</dcterms:modified>
</cp:coreProperties>
</file>