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0"/>
  </p:notesMasterIdLst>
  <p:handoutMasterIdLst>
    <p:handoutMasterId r:id="rId41"/>
  </p:handoutMasterIdLst>
  <p:sldIdLst>
    <p:sldId id="311" r:id="rId2"/>
    <p:sldId id="502" r:id="rId3"/>
    <p:sldId id="503" r:id="rId4"/>
    <p:sldId id="510" r:id="rId5"/>
    <p:sldId id="378" r:id="rId6"/>
    <p:sldId id="493" r:id="rId7"/>
    <p:sldId id="512" r:id="rId8"/>
    <p:sldId id="511" r:id="rId9"/>
    <p:sldId id="513" r:id="rId10"/>
    <p:sldId id="514" r:id="rId11"/>
    <p:sldId id="483" r:id="rId12"/>
    <p:sldId id="498" r:id="rId13"/>
    <p:sldId id="505" r:id="rId14"/>
    <p:sldId id="499" r:id="rId15"/>
    <p:sldId id="518" r:id="rId16"/>
    <p:sldId id="521" r:id="rId17"/>
    <p:sldId id="530" r:id="rId18"/>
    <p:sldId id="527" r:id="rId19"/>
    <p:sldId id="497" r:id="rId20"/>
    <p:sldId id="526" r:id="rId21"/>
    <p:sldId id="516" r:id="rId22"/>
    <p:sldId id="443" r:id="rId23"/>
    <p:sldId id="444" r:id="rId24"/>
    <p:sldId id="445" r:id="rId25"/>
    <p:sldId id="523" r:id="rId26"/>
    <p:sldId id="524" r:id="rId27"/>
    <p:sldId id="452" r:id="rId28"/>
    <p:sldId id="447" r:id="rId29"/>
    <p:sldId id="448" r:id="rId30"/>
    <p:sldId id="449" r:id="rId31"/>
    <p:sldId id="508" r:id="rId32"/>
    <p:sldId id="509" r:id="rId33"/>
    <p:sldId id="450" r:id="rId34"/>
    <p:sldId id="529" r:id="rId35"/>
    <p:sldId id="528" r:id="rId36"/>
    <p:sldId id="531" r:id="rId37"/>
    <p:sldId id="532" r:id="rId38"/>
    <p:sldId id="451" r:id="rId39"/>
  </p:sldIdLst>
  <p:sldSz cx="12565063" cy="6858000"/>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pos="395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618" autoAdjust="0"/>
    <p:restoredTop sz="86380" autoAdjust="0"/>
  </p:normalViewPr>
  <p:slideViewPr>
    <p:cSldViewPr snapToGrid="0">
      <p:cViewPr>
        <p:scale>
          <a:sx n="66" d="100"/>
          <a:sy n="66" d="100"/>
        </p:scale>
        <p:origin x="-756" y="-258"/>
      </p:cViewPr>
      <p:guideLst>
        <p:guide orient="horz" pos="2160"/>
        <p:guide pos="3840"/>
        <p:guide pos="3958"/>
      </p:guideLst>
    </p:cSldViewPr>
  </p:slideViewPr>
  <p:outlineViewPr>
    <p:cViewPr>
      <p:scale>
        <a:sx n="33" d="100"/>
        <a:sy n="33" d="100"/>
      </p:scale>
      <p:origin x="258" y="101208"/>
    </p:cViewPr>
  </p:outlineViewPr>
  <p:notesTextViewPr>
    <p:cViewPr>
      <p:scale>
        <a:sx n="1" d="1"/>
        <a:sy n="1" d="1"/>
      </p:scale>
      <p:origin x="0" y="0"/>
    </p:cViewPr>
  </p:notesTextViewPr>
  <p:sorterViewPr>
    <p:cViewPr>
      <p:scale>
        <a:sx n="100" d="100"/>
        <a:sy n="100" d="100"/>
      </p:scale>
      <p:origin x="0" y="-406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97364"/>
          </a:xfrm>
          <a:prstGeom prst="rect">
            <a:avLst/>
          </a:prstGeom>
        </p:spPr>
        <p:txBody>
          <a:bodyPr vert="horz" lIns="91440" tIns="45720" rIns="91440" bIns="45720" rtlCol="0"/>
          <a:lstStyle>
            <a:lvl1pPr algn="r">
              <a:defRPr sz="1200"/>
            </a:lvl1pPr>
          </a:lstStyle>
          <a:p>
            <a:fld id="{B1752CB7-02A0-4B2A-87BD-E3A38E83A5BF}" type="datetimeFigureOut">
              <a:rPr lang="en-US" smtClean="0"/>
              <a:pPr/>
              <a:t>9/6/2019</a:t>
            </a:fld>
            <a:endParaRPr lang="en-IN"/>
          </a:p>
        </p:txBody>
      </p:sp>
      <p:sp>
        <p:nvSpPr>
          <p:cNvPr id="4" name="Footer Placeholder 3"/>
          <p:cNvSpPr>
            <a:spLocks noGrp="1"/>
          </p:cNvSpPr>
          <p:nvPr>
            <p:ph type="ftr" sz="quarter" idx="2"/>
          </p:nvPr>
        </p:nvSpPr>
        <p:spPr>
          <a:xfrm>
            <a:off x="0" y="9448185"/>
            <a:ext cx="2971800" cy="497364"/>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9448185"/>
            <a:ext cx="2971800" cy="497364"/>
          </a:xfrm>
          <a:prstGeom prst="rect">
            <a:avLst/>
          </a:prstGeom>
        </p:spPr>
        <p:txBody>
          <a:bodyPr vert="horz" lIns="91440" tIns="45720" rIns="91440" bIns="45720" rtlCol="0" anchor="b"/>
          <a:lstStyle>
            <a:lvl1pPr algn="r">
              <a:defRPr sz="1200"/>
            </a:lvl1pPr>
          </a:lstStyle>
          <a:p>
            <a:fld id="{9DB9A94D-1E23-4011-ABE6-611C58CAAC30}" type="slidenum">
              <a:rPr lang="en-IN" smtClean="0"/>
              <a:pPr/>
              <a:t>‹#›</a:t>
            </a:fld>
            <a:endParaRPr lang="en-I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99091"/>
          </a:xfrm>
          <a:prstGeom prst="rect">
            <a:avLst/>
          </a:prstGeom>
        </p:spPr>
        <p:txBody>
          <a:bodyPr vert="horz" lIns="91440" tIns="45720" rIns="91440" bIns="45720" rtlCol="0"/>
          <a:lstStyle>
            <a:lvl1pPr algn="r">
              <a:defRPr sz="1200"/>
            </a:lvl1pPr>
          </a:lstStyle>
          <a:p>
            <a:fld id="{2EA78BBC-52BC-4F1B-A11B-21D3BF90BA9A}" type="datetimeFigureOut">
              <a:rPr lang="en-IN" smtClean="0"/>
              <a:pPr/>
              <a:t>06-09-2019</a:t>
            </a:fld>
            <a:endParaRPr lang="en-IN"/>
          </a:p>
        </p:txBody>
      </p:sp>
      <p:sp>
        <p:nvSpPr>
          <p:cNvPr id="4" name="Slide Image Placeholder 3"/>
          <p:cNvSpPr>
            <a:spLocks noGrp="1" noRot="1" noChangeAspect="1"/>
          </p:cNvSpPr>
          <p:nvPr>
            <p:ph type="sldImg" idx="2"/>
          </p:nvPr>
        </p:nvSpPr>
        <p:spPr>
          <a:xfrm>
            <a:off x="354013" y="1243013"/>
            <a:ext cx="6149975" cy="3357562"/>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787126"/>
            <a:ext cx="5486400" cy="391674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48185"/>
            <a:ext cx="2971800" cy="49909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9448185"/>
            <a:ext cx="2971800" cy="499090"/>
          </a:xfrm>
          <a:prstGeom prst="rect">
            <a:avLst/>
          </a:prstGeom>
        </p:spPr>
        <p:txBody>
          <a:bodyPr vert="horz" lIns="91440" tIns="45720" rIns="91440" bIns="45720" rtlCol="0" anchor="b"/>
          <a:lstStyle>
            <a:lvl1pPr algn="r">
              <a:defRPr sz="1200"/>
            </a:lvl1pPr>
          </a:lstStyle>
          <a:p>
            <a:fld id="{5DEAE27D-D1C7-42EA-BE8E-C28A1DF4330E}" type="slidenum">
              <a:rPr lang="en-IN" smtClean="0"/>
              <a:pPr/>
              <a:t>‹#›</a:t>
            </a:fld>
            <a:endParaRPr lang="en-IN"/>
          </a:p>
        </p:txBody>
      </p:sp>
    </p:spTree>
    <p:extLst>
      <p:ext uri="{BB962C8B-B14F-4D97-AF65-F5344CB8AC3E}">
        <p14:creationId xmlns:p14="http://schemas.microsoft.com/office/powerpoint/2010/main" xmlns="" val="4173533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DEAE27D-D1C7-42EA-BE8E-C28A1DF4330E}" type="slidenum">
              <a:rPr lang="en-IN" smtClean="0"/>
              <a:pPr/>
              <a:t>3</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DEAE27D-D1C7-42EA-BE8E-C28A1DF4330E}" type="slidenum">
              <a:rPr lang="en-IN" smtClean="0"/>
              <a:pPr/>
              <a:t>12</a:t>
            </a:fld>
            <a:endParaRPr lang="en-I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1243013"/>
            <a:ext cx="6149975" cy="3357562"/>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90022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DEAE27D-D1C7-42EA-BE8E-C28A1DF4330E}" type="slidenum">
              <a:rPr lang="en-IN" smtClean="0"/>
              <a:pPr/>
              <a:t>14</a:t>
            </a:fld>
            <a:endParaRPr lang="en-I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1243013"/>
            <a:ext cx="6149975" cy="3357562"/>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90022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1243013"/>
            <a:ext cx="6149975" cy="3357562"/>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90022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1243013"/>
            <a:ext cx="6149975" cy="3357562"/>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90022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1243013"/>
            <a:ext cx="6149975" cy="3357562"/>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DEAE27D-D1C7-42EA-BE8E-C28A1DF4330E}" type="slidenum">
              <a:rPr lang="en-IN" smtClean="0"/>
              <a:pPr/>
              <a:t>23</a:t>
            </a:fld>
            <a:endParaRPr lang="en-I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42380" y="2130435"/>
            <a:ext cx="10680304" cy="1470025"/>
          </a:xfrm>
        </p:spPr>
        <p:txBody>
          <a:bodyPr/>
          <a:lstStyle/>
          <a:p>
            <a:r>
              <a:rPr lang="en-US"/>
              <a:t>Click to edit Master title style</a:t>
            </a:r>
            <a:endParaRPr lang="en-IN"/>
          </a:p>
        </p:txBody>
      </p:sp>
      <p:sp>
        <p:nvSpPr>
          <p:cNvPr id="3" name="Subtitle 2"/>
          <p:cNvSpPr>
            <a:spLocks noGrp="1"/>
          </p:cNvSpPr>
          <p:nvPr>
            <p:ph type="subTitle" idx="1"/>
          </p:nvPr>
        </p:nvSpPr>
        <p:spPr>
          <a:xfrm>
            <a:off x="1884760" y="3886200"/>
            <a:ext cx="8795544"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2553" y="4406910"/>
            <a:ext cx="10680304"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992553" y="2906713"/>
            <a:ext cx="1068030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7671" y="1600204"/>
            <a:ext cx="743432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8481417" y="1600204"/>
            <a:ext cx="743432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8253" y="274638"/>
            <a:ext cx="11308557"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28254" y="1535113"/>
            <a:ext cx="555175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8254" y="2174875"/>
            <a:ext cx="555175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382885" y="1535113"/>
            <a:ext cx="55539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82885" y="2174875"/>
            <a:ext cx="55539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8256" y="273050"/>
            <a:ext cx="4133819"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912591" y="273052"/>
            <a:ext cx="702422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8256" y="1435102"/>
            <a:ext cx="413381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62840" y="4800600"/>
            <a:ext cx="7539038"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462840" y="612775"/>
            <a:ext cx="753903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462840" y="5367338"/>
            <a:ext cx="753903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146228" y="274639"/>
            <a:ext cx="3769519"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7671" y="274639"/>
            <a:ext cx="11099139"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30BD6B54-7FB7-4201-93CC-47C174CDD24B}" type="datetimeFigureOut">
              <a:rPr lang="en-IN" smtClean="0"/>
              <a:pPr/>
              <a:t>06-09-2019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F6C9D3C-D970-4544-B865-EF715E09D14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253" y="274638"/>
            <a:ext cx="11308557"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253" y="1600204"/>
            <a:ext cx="11308557"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253" y="6356360"/>
            <a:ext cx="293184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D6B54-7FB7-4201-93CC-47C174CDD24B}" type="datetimeFigureOut">
              <a:rPr lang="en-IN" smtClean="0"/>
              <a:pPr/>
              <a:t>06-09-2019</a:t>
            </a:fld>
            <a:endParaRPr lang="en-IN"/>
          </a:p>
        </p:txBody>
      </p:sp>
      <p:sp>
        <p:nvSpPr>
          <p:cNvPr id="5" name="Footer Placeholder 4"/>
          <p:cNvSpPr>
            <a:spLocks noGrp="1"/>
          </p:cNvSpPr>
          <p:nvPr>
            <p:ph type="ftr" sz="quarter" idx="3"/>
          </p:nvPr>
        </p:nvSpPr>
        <p:spPr>
          <a:xfrm>
            <a:off x="4293063" y="6356360"/>
            <a:ext cx="397893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9004962" y="6356360"/>
            <a:ext cx="29318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6C9D3C-D970-4544-B865-EF715E09D14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WC-SC-DUB.mp4"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51025" y="2292824"/>
            <a:ext cx="6180903" cy="614149"/>
          </a:xfrm>
        </p:spPr>
        <p:txBody>
          <a:bodyPr rtlCol="0">
            <a:noAutofit/>
          </a:bodyPr>
          <a:lstStyle/>
          <a:p>
            <a:pPr eaLnBrk="1" fontAlgn="auto" hangingPunct="1">
              <a:spcAft>
                <a:spcPts val="0"/>
              </a:spcAft>
              <a:defRPr/>
            </a:pPr>
            <a:r>
              <a:rPr lang="en-GB" sz="3200" b="1" dirty="0">
                <a:solidFill>
                  <a:schemeClr val="tx2"/>
                </a:solidFill>
                <a:latin typeface="Georgia" pitchFamily="18" charset="0"/>
              </a:rPr>
              <a:t>AYUSHMAN</a:t>
            </a:r>
            <a:r>
              <a:rPr lang="en-GB" sz="3600" b="1" dirty="0">
                <a:solidFill>
                  <a:schemeClr val="tx2"/>
                </a:solidFill>
                <a:latin typeface="Georgia" pitchFamily="18" charset="0"/>
              </a:rPr>
              <a:t> BHARAT </a:t>
            </a:r>
          </a:p>
        </p:txBody>
      </p:sp>
      <p:sp>
        <p:nvSpPr>
          <p:cNvPr id="3" name="Subtitle 2"/>
          <p:cNvSpPr>
            <a:spLocks noGrp="1"/>
          </p:cNvSpPr>
          <p:nvPr>
            <p:ph type="subTitle" idx="1"/>
          </p:nvPr>
        </p:nvSpPr>
        <p:spPr>
          <a:xfrm>
            <a:off x="313899" y="2838734"/>
            <a:ext cx="11791665" cy="1707865"/>
          </a:xfrm>
        </p:spPr>
        <p:txBody>
          <a:bodyPr rtlCol="0">
            <a:noAutofit/>
          </a:bodyPr>
          <a:lstStyle/>
          <a:p>
            <a:pPr>
              <a:defRPr/>
            </a:pPr>
            <a:r>
              <a:rPr lang="en-GB" sz="2800" b="1" dirty="0">
                <a:solidFill>
                  <a:schemeClr val="tx2"/>
                </a:solidFill>
                <a:latin typeface="Georgia" pitchFamily="18" charset="0"/>
              </a:rPr>
              <a:t>3</a:t>
            </a:r>
            <a:r>
              <a:rPr lang="en-GB" sz="2800" b="1" baseline="30000" dirty="0">
                <a:solidFill>
                  <a:schemeClr val="tx2"/>
                </a:solidFill>
                <a:latin typeface="Georgia" pitchFamily="18" charset="0"/>
              </a:rPr>
              <a:t>rd</a:t>
            </a:r>
            <a:r>
              <a:rPr lang="en-GB" sz="2800" b="1" dirty="0">
                <a:solidFill>
                  <a:schemeClr val="tx2"/>
                </a:solidFill>
                <a:latin typeface="Georgia" pitchFamily="18" charset="0"/>
              </a:rPr>
              <a:t> Regional Workshop on AB-HWC </a:t>
            </a:r>
          </a:p>
          <a:p>
            <a:pPr>
              <a:defRPr/>
            </a:pPr>
            <a:r>
              <a:rPr lang="en-GB" sz="2800" b="1" dirty="0">
                <a:solidFill>
                  <a:schemeClr val="tx2"/>
                </a:solidFill>
                <a:latin typeface="Georgia" pitchFamily="18" charset="0"/>
              </a:rPr>
              <a:t>5</a:t>
            </a:r>
            <a:r>
              <a:rPr lang="en-GB" sz="2800" b="1" baseline="30000" dirty="0">
                <a:solidFill>
                  <a:schemeClr val="tx2"/>
                </a:solidFill>
                <a:latin typeface="Georgia" pitchFamily="18" charset="0"/>
              </a:rPr>
              <a:t>th</a:t>
            </a:r>
            <a:r>
              <a:rPr lang="en-GB" sz="2800" b="1" dirty="0">
                <a:solidFill>
                  <a:schemeClr val="tx2"/>
                </a:solidFill>
                <a:latin typeface="Georgia" pitchFamily="18" charset="0"/>
              </a:rPr>
              <a:t> &amp; 6</a:t>
            </a:r>
            <a:r>
              <a:rPr lang="en-GB" sz="2800" b="1" baseline="30000" dirty="0">
                <a:solidFill>
                  <a:schemeClr val="tx2"/>
                </a:solidFill>
                <a:latin typeface="Georgia" pitchFamily="18" charset="0"/>
              </a:rPr>
              <a:t>th</a:t>
            </a:r>
            <a:r>
              <a:rPr lang="en-GB" sz="2800" b="1" dirty="0">
                <a:solidFill>
                  <a:schemeClr val="tx2"/>
                </a:solidFill>
                <a:latin typeface="Georgia" pitchFamily="18" charset="0"/>
              </a:rPr>
              <a:t>  September 2019 </a:t>
            </a:r>
          </a:p>
          <a:p>
            <a:pPr>
              <a:defRPr/>
            </a:pPr>
            <a:r>
              <a:rPr lang="en-GB" sz="2800" b="1" dirty="0">
                <a:solidFill>
                  <a:schemeClr val="tx2"/>
                </a:solidFill>
                <a:latin typeface="Georgia" pitchFamily="18" charset="0"/>
              </a:rPr>
              <a:t>Presented by: MD,NHM,J&amp;K </a:t>
            </a:r>
            <a:endParaRPr lang="en-GB" sz="2800" b="1" dirty="0">
              <a:solidFill>
                <a:schemeClr val="tx2"/>
              </a:solidFill>
              <a:latin typeface="Georgia" pitchFamily="18" charset="0"/>
              <a:ea typeface="+mj-ea"/>
              <a:cs typeface="+mj-cs"/>
            </a:endParaRPr>
          </a:p>
        </p:txBody>
      </p:sp>
      <p:sp>
        <p:nvSpPr>
          <p:cNvPr id="2052" name="AutoShape 2" descr="Image result for logo of government of india"/>
          <p:cNvSpPr>
            <a:spLocks noChangeAspect="1" noChangeArrowheads="1"/>
          </p:cNvSpPr>
          <p:nvPr/>
        </p:nvSpPr>
        <p:spPr bwMode="auto">
          <a:xfrm>
            <a:off x="6875882" y="3162300"/>
            <a:ext cx="418835" cy="304800"/>
          </a:xfrm>
          <a:prstGeom prst="rect">
            <a:avLst/>
          </a:prstGeom>
          <a:noFill/>
          <a:ln w="9525">
            <a:noFill/>
            <a:miter lim="800000"/>
            <a:headEnd/>
            <a:tailEnd/>
          </a:ln>
        </p:spPr>
        <p:txBody>
          <a:bodyPr/>
          <a:lstStyle/>
          <a:p>
            <a:endParaRPr lang="en-IN" altLang="en-US" dirty="0">
              <a:latin typeface="Calibri" pitchFamily="34" charset="0"/>
            </a:endParaRPr>
          </a:p>
        </p:txBody>
      </p:sp>
      <p:pic>
        <p:nvPicPr>
          <p:cNvPr id="2053" name="Picture 6"/>
          <p:cNvPicPr>
            <a:picLocks noChangeAspect="1"/>
          </p:cNvPicPr>
          <p:nvPr/>
        </p:nvPicPr>
        <p:blipFill>
          <a:blip r:embed="rId2" cstate="print"/>
          <a:srcRect/>
          <a:stretch>
            <a:fillRect/>
          </a:stretch>
        </p:blipFill>
        <p:spPr bwMode="auto">
          <a:xfrm>
            <a:off x="239335" y="22228"/>
            <a:ext cx="3056814" cy="2398713"/>
          </a:xfrm>
          <a:prstGeom prst="rect">
            <a:avLst/>
          </a:prstGeom>
          <a:noFill/>
          <a:ln w="9525">
            <a:noFill/>
            <a:miter lim="800000"/>
            <a:headEnd/>
            <a:tailEnd/>
          </a:ln>
        </p:spPr>
      </p:pic>
      <p:pic>
        <p:nvPicPr>
          <p:cNvPr id="2054" name="Picture 8"/>
          <p:cNvPicPr>
            <a:picLocks noChangeAspect="1"/>
          </p:cNvPicPr>
          <p:nvPr/>
        </p:nvPicPr>
        <p:blipFill>
          <a:blip r:embed="rId3" cstate="print"/>
          <a:srcRect/>
          <a:stretch>
            <a:fillRect/>
          </a:stretch>
        </p:blipFill>
        <p:spPr bwMode="auto">
          <a:xfrm>
            <a:off x="4629005" y="36515"/>
            <a:ext cx="3125996" cy="2274887"/>
          </a:xfrm>
          <a:prstGeom prst="rect">
            <a:avLst/>
          </a:prstGeom>
          <a:noFill/>
          <a:ln w="9525">
            <a:noFill/>
            <a:miter lim="800000"/>
            <a:headEnd/>
            <a:tailEnd/>
          </a:ln>
        </p:spPr>
      </p:pic>
      <p:pic>
        <p:nvPicPr>
          <p:cNvPr id="2055" name="Picture 10"/>
          <p:cNvPicPr>
            <a:picLocks noChangeAspect="1"/>
          </p:cNvPicPr>
          <p:nvPr/>
        </p:nvPicPr>
        <p:blipFill>
          <a:blip r:embed="rId4" cstate="print"/>
          <a:srcRect/>
          <a:stretch>
            <a:fillRect/>
          </a:stretch>
        </p:blipFill>
        <p:spPr bwMode="auto">
          <a:xfrm>
            <a:off x="9052954" y="36515"/>
            <a:ext cx="3125996" cy="2274887"/>
          </a:xfrm>
          <a:prstGeom prst="rect">
            <a:avLst/>
          </a:prstGeom>
          <a:noFill/>
          <a:ln w="9525">
            <a:noFill/>
            <a:miter lim="800000"/>
            <a:headEnd/>
            <a:tailEnd/>
          </a:ln>
        </p:spPr>
      </p:pic>
      <p:pic>
        <p:nvPicPr>
          <p:cNvPr id="2056" name="Picture 12"/>
          <p:cNvPicPr>
            <a:picLocks noChangeAspect="1"/>
          </p:cNvPicPr>
          <p:nvPr/>
        </p:nvPicPr>
        <p:blipFill>
          <a:blip r:embed="rId5" cstate="print"/>
          <a:srcRect/>
          <a:stretch>
            <a:fillRect/>
          </a:stretch>
        </p:blipFill>
        <p:spPr bwMode="auto">
          <a:xfrm>
            <a:off x="301040" y="4570413"/>
            <a:ext cx="3112908" cy="2265362"/>
          </a:xfrm>
          <a:prstGeom prst="rect">
            <a:avLst/>
          </a:prstGeom>
          <a:noFill/>
          <a:ln w="9525">
            <a:noFill/>
            <a:miter lim="800000"/>
            <a:headEnd/>
            <a:tailEnd/>
          </a:ln>
        </p:spPr>
      </p:pic>
      <p:pic>
        <p:nvPicPr>
          <p:cNvPr id="2057" name="Picture 14"/>
          <p:cNvPicPr>
            <a:picLocks noChangeAspect="1"/>
          </p:cNvPicPr>
          <p:nvPr/>
        </p:nvPicPr>
        <p:blipFill>
          <a:blip r:embed="rId6" cstate="print"/>
          <a:srcRect/>
          <a:stretch>
            <a:fillRect/>
          </a:stretch>
        </p:blipFill>
        <p:spPr bwMode="auto">
          <a:xfrm>
            <a:off x="4629009" y="4570421"/>
            <a:ext cx="3173988" cy="2308225"/>
          </a:xfrm>
          <a:prstGeom prst="rect">
            <a:avLst/>
          </a:prstGeom>
          <a:noFill/>
          <a:ln w="9525">
            <a:noFill/>
            <a:miter lim="800000"/>
            <a:headEnd/>
            <a:tailEnd/>
          </a:ln>
        </p:spPr>
      </p:pic>
      <p:pic>
        <p:nvPicPr>
          <p:cNvPr id="2058" name="Picture 16"/>
          <p:cNvPicPr>
            <a:picLocks noChangeAspect="1"/>
          </p:cNvPicPr>
          <p:nvPr/>
        </p:nvPicPr>
        <p:blipFill>
          <a:blip r:embed="rId7" cstate="print"/>
          <a:srcRect/>
          <a:stretch>
            <a:fillRect/>
          </a:stretch>
        </p:blipFill>
        <p:spPr bwMode="auto">
          <a:xfrm>
            <a:off x="9151122" y="4595813"/>
            <a:ext cx="3173986" cy="2309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53" y="56928"/>
            <a:ext cx="11308557" cy="666403"/>
          </a:xfrm>
          <a:solidFill>
            <a:schemeClr val="accent5">
              <a:lumMod val="75000"/>
            </a:schemeClr>
          </a:solidFill>
        </p:spPr>
        <p:txBody>
          <a:bodyPr>
            <a:normAutofit fontScale="90000"/>
          </a:bodyPr>
          <a:lstStyle/>
          <a:p>
            <a:r>
              <a:rPr lang="en-IN" dirty="0">
                <a:solidFill>
                  <a:schemeClr val="bg1"/>
                </a:solidFill>
                <a:latin typeface="Georgia" pitchFamily="18" charset="0"/>
              </a:rPr>
              <a:t>J&amp;K State  profile</a:t>
            </a:r>
          </a:p>
        </p:txBody>
      </p:sp>
      <p:sp>
        <p:nvSpPr>
          <p:cNvPr id="3" name="Content Placeholder 2"/>
          <p:cNvSpPr>
            <a:spLocks noGrp="1"/>
          </p:cNvSpPr>
          <p:nvPr>
            <p:ph idx="1"/>
          </p:nvPr>
        </p:nvSpPr>
        <p:spPr>
          <a:xfrm>
            <a:off x="628253" y="899886"/>
            <a:ext cx="6031854" cy="5787517"/>
          </a:xfrm>
        </p:spPr>
        <p:txBody>
          <a:bodyPr>
            <a:noAutofit/>
          </a:bodyPr>
          <a:lstStyle/>
          <a:p>
            <a:pPr marL="627063" indent="-627063">
              <a:buFont typeface="Wingdings" pitchFamily="2" charset="2"/>
              <a:buChar char="v"/>
            </a:pPr>
            <a:r>
              <a:rPr lang="en-IN" sz="2800" dirty="0">
                <a:latin typeface="Georgia" pitchFamily="18" charset="0"/>
              </a:rPr>
              <a:t>Jammu &amp; Kashmir comprises of 22 districts.</a:t>
            </a:r>
          </a:p>
          <a:p>
            <a:pPr marL="627063" indent="-627063">
              <a:buFont typeface="Wingdings" pitchFamily="2" charset="2"/>
              <a:buChar char="v"/>
            </a:pPr>
            <a:r>
              <a:rPr lang="en-IN" sz="2800" dirty="0">
                <a:latin typeface="Georgia" pitchFamily="18" charset="0"/>
              </a:rPr>
              <a:t>10 districts in Jammu and 10 in Kashmir and 2 in Ladakh.</a:t>
            </a:r>
          </a:p>
          <a:p>
            <a:pPr marL="627063" indent="-627063">
              <a:buFont typeface="Wingdings" pitchFamily="2" charset="2"/>
              <a:buChar char="v"/>
            </a:pPr>
            <a:r>
              <a:rPr lang="en-IN" sz="2800" dirty="0">
                <a:latin typeface="Georgia" pitchFamily="18" charset="0"/>
              </a:rPr>
              <a:t>Mostly hilly/ mountainous terrain except some areas of Jammu/ Kathua and Samba districts in Jammu Division and Srinagar, Kulgam, Anantnag, Budgam, Pulwama, Ganderbal in Kashmir Division.</a:t>
            </a:r>
          </a:p>
          <a:p>
            <a:pPr marL="627063" indent="-627063">
              <a:buFont typeface="Wingdings" pitchFamily="2" charset="2"/>
              <a:buChar char="v"/>
            </a:pPr>
            <a:r>
              <a:rPr lang="en-IN" sz="2800" dirty="0">
                <a:latin typeface="Georgia" pitchFamily="18" charset="0"/>
              </a:rPr>
              <a:t>Extreme climatic conditions-harsh winters.</a:t>
            </a:r>
          </a:p>
        </p:txBody>
      </p:sp>
      <p:pic>
        <p:nvPicPr>
          <p:cNvPr id="5" name="Picture 2" descr="Image result for jk map"/>
          <p:cNvPicPr>
            <a:picLocks noChangeAspect="1" noChangeArrowheads="1"/>
          </p:cNvPicPr>
          <p:nvPr/>
        </p:nvPicPr>
        <p:blipFill>
          <a:blip r:embed="rId2" cstate="print"/>
          <a:srcRect/>
          <a:stretch>
            <a:fillRect/>
          </a:stretch>
        </p:blipFill>
        <p:spPr bwMode="auto">
          <a:xfrm>
            <a:off x="6509982" y="859809"/>
            <a:ext cx="6005052" cy="581394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196" y="122832"/>
            <a:ext cx="11308557" cy="815661"/>
          </a:xfrm>
          <a:solidFill>
            <a:schemeClr val="accent5">
              <a:lumMod val="75000"/>
            </a:schemeClr>
          </a:solidFill>
        </p:spPr>
        <p:txBody>
          <a:bodyPr>
            <a:normAutofit/>
          </a:bodyPr>
          <a:lstStyle/>
          <a:p>
            <a:r>
              <a:rPr lang="en-IN" dirty="0">
                <a:solidFill>
                  <a:schemeClr val="bg1"/>
                </a:solidFill>
                <a:latin typeface="Georgia" pitchFamily="18" charset="0"/>
              </a:rPr>
              <a:t>J&amp;K State profile Cont...</a:t>
            </a:r>
          </a:p>
        </p:txBody>
      </p:sp>
      <p:sp>
        <p:nvSpPr>
          <p:cNvPr id="3" name="Content Placeholder 2"/>
          <p:cNvSpPr>
            <a:spLocks noGrp="1"/>
          </p:cNvSpPr>
          <p:nvPr>
            <p:ph idx="1"/>
          </p:nvPr>
        </p:nvSpPr>
        <p:spPr>
          <a:xfrm>
            <a:off x="828615" y="1119116"/>
            <a:ext cx="11945256" cy="6214064"/>
          </a:xfrm>
        </p:spPr>
        <p:txBody>
          <a:bodyPr>
            <a:normAutofit/>
          </a:bodyPr>
          <a:lstStyle/>
          <a:p>
            <a:pPr marL="627063" indent="-627063">
              <a:buFont typeface="Wingdings" pitchFamily="2" charset="2"/>
              <a:buChar char="v"/>
            </a:pPr>
            <a:r>
              <a:rPr lang="en-IN" sz="2800" dirty="0">
                <a:latin typeface="Georgia" pitchFamily="18" charset="0"/>
              </a:rPr>
              <a:t>Total population is about 1.3 Crores.</a:t>
            </a:r>
          </a:p>
          <a:p>
            <a:pPr marL="627063" indent="-627063">
              <a:buFont typeface="Wingdings" pitchFamily="2" charset="2"/>
              <a:buChar char="v"/>
            </a:pPr>
            <a:r>
              <a:rPr lang="en-IN" sz="2800" dirty="0">
                <a:latin typeface="Georgia" pitchFamily="18" charset="0"/>
              </a:rPr>
              <a:t>  Most of population is rural, sparse, difficult terrain</a:t>
            </a:r>
          </a:p>
          <a:p>
            <a:pPr marL="627063" indent="-627063">
              <a:buFont typeface="Wingdings" pitchFamily="2" charset="2"/>
              <a:buChar char="v"/>
            </a:pPr>
            <a:r>
              <a:rPr lang="en-IN" sz="2800" dirty="0">
                <a:latin typeface="Georgia" pitchFamily="18" charset="0"/>
              </a:rPr>
              <a:t>  </a:t>
            </a:r>
            <a:r>
              <a:rPr lang="en-IN" sz="2800" b="1" dirty="0">
                <a:latin typeface="Georgia" pitchFamily="18" charset="0"/>
              </a:rPr>
              <a:t>Health Infrastructure-</a:t>
            </a:r>
          </a:p>
          <a:p>
            <a:pPr marL="627063" indent="-627063">
              <a:buFont typeface="Wingdings" pitchFamily="2" charset="2"/>
              <a:buChar char="v"/>
            </a:pPr>
            <a:r>
              <a:rPr lang="en-IN" sz="2800" dirty="0">
                <a:latin typeface="Georgia" pitchFamily="18" charset="0"/>
              </a:rPr>
              <a:t>23-District Hospitals, 84 CHCs, 398 PHCs, 49 UPHCs, 239 NTPHCs, 3025 Sub Centres.</a:t>
            </a:r>
          </a:p>
          <a:p>
            <a:pPr marL="627063" indent="-627063">
              <a:buFont typeface="Wingdings" pitchFamily="2" charset="2"/>
              <a:buChar char="v"/>
            </a:pPr>
            <a:r>
              <a:rPr lang="en-IN" sz="2800" dirty="0">
                <a:latin typeface="Georgia" pitchFamily="18" charset="0"/>
              </a:rPr>
              <a:t>7- Government Medical Colleges, 3- more sanctioned by GoI, </a:t>
            </a:r>
          </a:p>
          <a:p>
            <a:pPr marL="627063" indent="-627063">
              <a:buFont typeface="Wingdings" pitchFamily="2" charset="2"/>
              <a:buChar char="v"/>
            </a:pPr>
            <a:r>
              <a:rPr lang="en-IN" sz="2800" dirty="0">
                <a:latin typeface="Georgia" pitchFamily="18" charset="0"/>
              </a:rPr>
              <a:t>2-Govt. Dental Colleges, </a:t>
            </a:r>
          </a:p>
          <a:p>
            <a:pPr marL="627063" indent="-627063">
              <a:buFont typeface="Wingdings" pitchFamily="2" charset="2"/>
              <a:buChar char="v"/>
            </a:pPr>
            <a:r>
              <a:rPr lang="en-IN" sz="2800" dirty="0">
                <a:latin typeface="Georgia" pitchFamily="18" charset="0"/>
              </a:rPr>
              <a:t>1-Sher-i-Kashmir Institute of Medical Sciences, Soura Srinagar, </a:t>
            </a:r>
          </a:p>
          <a:p>
            <a:pPr marL="627063" indent="-627063">
              <a:buFont typeface="Wingdings" pitchFamily="2" charset="2"/>
              <a:buChar char="v"/>
            </a:pPr>
            <a:r>
              <a:rPr lang="en-IN" sz="2800" dirty="0">
                <a:latin typeface="Georgia" pitchFamily="18" charset="0"/>
              </a:rPr>
              <a:t>1-Private Medical College and 1-Private Dental College.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75000"/>
            </a:schemeClr>
          </a:solidFill>
        </p:spPr>
        <p:txBody>
          <a:bodyPr/>
          <a:lstStyle/>
          <a:p>
            <a:r>
              <a:rPr lang="en-IN" dirty="0">
                <a:solidFill>
                  <a:schemeClr val="bg1"/>
                </a:solidFill>
                <a:latin typeface="Georgia" pitchFamily="18" charset="0"/>
              </a:rPr>
              <a:t>Health Indicators-comparison </a:t>
            </a:r>
            <a:endParaRPr lang="en-IN" dirty="0">
              <a:solidFill>
                <a:schemeClr val="bg1"/>
              </a:solidFill>
            </a:endParaRPr>
          </a:p>
        </p:txBody>
      </p:sp>
      <p:graphicFrame>
        <p:nvGraphicFramePr>
          <p:cNvPr id="4" name="Content Placeholder 3"/>
          <p:cNvGraphicFramePr>
            <a:graphicFrameLocks noGrp="1"/>
          </p:cNvGraphicFramePr>
          <p:nvPr>
            <p:ph idx="1"/>
          </p:nvPr>
        </p:nvGraphicFramePr>
        <p:xfrm>
          <a:off x="628650" y="1600200"/>
          <a:ext cx="11307764" cy="4718712"/>
        </p:xfrm>
        <a:graphic>
          <a:graphicData uri="http://schemas.openxmlformats.org/drawingml/2006/table">
            <a:tbl>
              <a:tblPr firstRow="1" bandRow="1">
                <a:tableStyleId>{5C22544A-7EE6-4342-B048-85BDC9FD1C3A}</a:tableStyleId>
              </a:tblPr>
              <a:tblGrid>
                <a:gridCol w="1295684">
                  <a:extLst>
                    <a:ext uri="{9D8B030D-6E8A-4147-A177-3AD203B41FA5}">
                      <a16:colId xmlns:a16="http://schemas.microsoft.com/office/drawing/2014/main" xmlns="" val="20000"/>
                    </a:ext>
                  </a:extLst>
                </a:gridCol>
                <a:gridCol w="5349923">
                  <a:extLst>
                    <a:ext uri="{9D8B030D-6E8A-4147-A177-3AD203B41FA5}">
                      <a16:colId xmlns:a16="http://schemas.microsoft.com/office/drawing/2014/main" xmlns="" val="20001"/>
                    </a:ext>
                  </a:extLst>
                </a:gridCol>
                <a:gridCol w="2579427">
                  <a:extLst>
                    <a:ext uri="{9D8B030D-6E8A-4147-A177-3AD203B41FA5}">
                      <a16:colId xmlns:a16="http://schemas.microsoft.com/office/drawing/2014/main" xmlns="" val="20002"/>
                    </a:ext>
                  </a:extLst>
                </a:gridCol>
                <a:gridCol w="2082730">
                  <a:extLst>
                    <a:ext uri="{9D8B030D-6E8A-4147-A177-3AD203B41FA5}">
                      <a16:colId xmlns:a16="http://schemas.microsoft.com/office/drawing/2014/main" xmlns="" val="20003"/>
                    </a:ext>
                  </a:extLst>
                </a:gridCol>
              </a:tblGrid>
              <a:tr h="809355">
                <a:tc>
                  <a:txBody>
                    <a:bodyPr/>
                    <a:lstStyle/>
                    <a:p>
                      <a:pPr algn="ctr"/>
                      <a:r>
                        <a:rPr lang="en-IN" sz="2800" b="1" dirty="0">
                          <a:latin typeface="Georgia" pitchFamily="18" charset="0"/>
                        </a:rPr>
                        <a:t>S. No</a:t>
                      </a:r>
                    </a:p>
                  </a:txBody>
                  <a:tcPr/>
                </a:tc>
                <a:tc>
                  <a:txBody>
                    <a:bodyPr/>
                    <a:lstStyle/>
                    <a:p>
                      <a:pPr algn="ctr"/>
                      <a:r>
                        <a:rPr lang="en-IN" sz="2800" b="1" dirty="0">
                          <a:latin typeface="Georgia" pitchFamily="18" charset="0"/>
                        </a:rPr>
                        <a:t>Health Indicator</a:t>
                      </a:r>
                    </a:p>
                  </a:txBody>
                  <a:tcPr/>
                </a:tc>
                <a:tc>
                  <a:txBody>
                    <a:bodyPr/>
                    <a:lstStyle/>
                    <a:p>
                      <a:pPr algn="ctr"/>
                      <a:r>
                        <a:rPr lang="en-IN" sz="2800" b="1" dirty="0">
                          <a:latin typeface="Georgia" pitchFamily="18" charset="0"/>
                        </a:rPr>
                        <a:t>State of J&amp;K</a:t>
                      </a:r>
                    </a:p>
                  </a:txBody>
                  <a:tcPr/>
                </a:tc>
                <a:tc>
                  <a:txBody>
                    <a:bodyPr/>
                    <a:lstStyle/>
                    <a:p>
                      <a:pPr algn="ctr"/>
                      <a:r>
                        <a:rPr lang="en-IN" sz="2800" b="1" dirty="0">
                          <a:latin typeface="Georgia" pitchFamily="18" charset="0"/>
                        </a:rPr>
                        <a:t>National </a:t>
                      </a:r>
                    </a:p>
                  </a:txBody>
                  <a:tcPr/>
                </a:tc>
                <a:extLst>
                  <a:ext uri="{0D108BD9-81ED-4DB2-BD59-A6C34878D82A}">
                    <a16:rowId xmlns:a16="http://schemas.microsoft.com/office/drawing/2014/main" xmlns="" val="10000"/>
                  </a:ext>
                </a:extLst>
              </a:tr>
              <a:tr h="674027">
                <a:tc>
                  <a:txBody>
                    <a:bodyPr/>
                    <a:lstStyle/>
                    <a:p>
                      <a:pPr algn="ctr"/>
                      <a:r>
                        <a:rPr lang="en-IN" sz="2400" dirty="0">
                          <a:latin typeface="Georgia" pitchFamily="18" charset="0"/>
                        </a:rPr>
                        <a:t>1</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dirty="0">
                          <a:latin typeface="Georgia" pitchFamily="18" charset="0"/>
                        </a:rPr>
                        <a:t>Infant Mortality Rate (IMR)</a:t>
                      </a:r>
                    </a:p>
                  </a:txBody>
                  <a:tcPr anchor="ctr"/>
                </a:tc>
                <a:tc>
                  <a:txBody>
                    <a:bodyPr/>
                    <a:lstStyle/>
                    <a:p>
                      <a:pPr algn="ctr"/>
                      <a:r>
                        <a:rPr lang="en-IN" sz="2400" dirty="0">
                          <a:latin typeface="Georgia" pitchFamily="18" charset="0"/>
                        </a:rPr>
                        <a:t>23</a:t>
                      </a:r>
                    </a:p>
                  </a:txBody>
                  <a:tcPr anchor="ctr"/>
                </a:tc>
                <a:tc>
                  <a:txBody>
                    <a:bodyPr/>
                    <a:lstStyle/>
                    <a:p>
                      <a:pPr algn="ctr"/>
                      <a:r>
                        <a:rPr lang="en-IN" sz="2400" dirty="0">
                          <a:latin typeface="Georgia" pitchFamily="18" charset="0"/>
                        </a:rPr>
                        <a:t>33</a:t>
                      </a:r>
                    </a:p>
                  </a:txBody>
                  <a:tcPr anchor="ctr"/>
                </a:tc>
                <a:extLst>
                  <a:ext uri="{0D108BD9-81ED-4DB2-BD59-A6C34878D82A}">
                    <a16:rowId xmlns:a16="http://schemas.microsoft.com/office/drawing/2014/main" xmlns="" val="10001"/>
                  </a:ext>
                </a:extLst>
              </a:tr>
              <a:tr h="674027">
                <a:tc>
                  <a:txBody>
                    <a:bodyPr/>
                    <a:lstStyle/>
                    <a:p>
                      <a:pPr algn="ctr"/>
                      <a:r>
                        <a:rPr lang="en-IN" sz="2400" dirty="0">
                          <a:latin typeface="Georgia" pitchFamily="18" charset="0"/>
                        </a:rPr>
                        <a:t>2</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dirty="0">
                          <a:latin typeface="Georgia" pitchFamily="18" charset="0"/>
                        </a:rPr>
                        <a:t>Neonatal Mortality Rate (NMR)</a:t>
                      </a:r>
                    </a:p>
                  </a:txBody>
                  <a:tcPr anchor="ctr"/>
                </a:tc>
                <a:tc>
                  <a:txBody>
                    <a:bodyPr/>
                    <a:lstStyle/>
                    <a:p>
                      <a:pPr algn="ctr"/>
                      <a:r>
                        <a:rPr lang="en-IN" sz="2400" dirty="0">
                          <a:latin typeface="Georgia" pitchFamily="18" charset="0"/>
                        </a:rPr>
                        <a:t>17</a:t>
                      </a:r>
                    </a:p>
                  </a:txBody>
                  <a:tcPr anchor="ctr"/>
                </a:tc>
                <a:tc>
                  <a:txBody>
                    <a:bodyPr/>
                    <a:lstStyle/>
                    <a:p>
                      <a:pPr algn="ctr"/>
                      <a:r>
                        <a:rPr lang="en-IN" sz="2400" dirty="0">
                          <a:latin typeface="Georgia" pitchFamily="18" charset="0"/>
                        </a:rPr>
                        <a:t>23</a:t>
                      </a:r>
                    </a:p>
                  </a:txBody>
                  <a:tcPr anchor="ctr"/>
                </a:tc>
                <a:extLst>
                  <a:ext uri="{0D108BD9-81ED-4DB2-BD59-A6C34878D82A}">
                    <a16:rowId xmlns:a16="http://schemas.microsoft.com/office/drawing/2014/main" xmlns="" val="10002"/>
                  </a:ext>
                </a:extLst>
              </a:tr>
              <a:tr h="1213249">
                <a:tc>
                  <a:txBody>
                    <a:bodyPr/>
                    <a:lstStyle/>
                    <a:p>
                      <a:pPr algn="ctr"/>
                      <a:r>
                        <a:rPr lang="en-IN" sz="2400" dirty="0">
                          <a:latin typeface="Georgia" pitchFamily="18" charset="0"/>
                        </a:rPr>
                        <a:t>3</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dirty="0">
                          <a:latin typeface="Georgia" pitchFamily="18" charset="0"/>
                        </a:rPr>
                        <a:t>Early Neonatal Mortality Rate (ENMR)</a:t>
                      </a:r>
                    </a:p>
                  </a:txBody>
                  <a:tcPr anchor="ctr"/>
                </a:tc>
                <a:tc>
                  <a:txBody>
                    <a:bodyPr/>
                    <a:lstStyle/>
                    <a:p>
                      <a:pPr algn="ctr"/>
                      <a:r>
                        <a:rPr lang="en-IN" sz="2400" dirty="0">
                          <a:latin typeface="Georgia" pitchFamily="18" charset="0"/>
                        </a:rPr>
                        <a:t>15</a:t>
                      </a:r>
                    </a:p>
                  </a:txBody>
                  <a:tcPr anchor="ctr"/>
                </a:tc>
                <a:tc>
                  <a:txBody>
                    <a:bodyPr/>
                    <a:lstStyle/>
                    <a:p>
                      <a:pPr algn="ctr"/>
                      <a:r>
                        <a:rPr lang="en-IN" sz="2400" dirty="0">
                          <a:latin typeface="Georgia" pitchFamily="18" charset="0"/>
                        </a:rPr>
                        <a:t>18</a:t>
                      </a:r>
                    </a:p>
                  </a:txBody>
                  <a:tcPr anchor="ctr"/>
                </a:tc>
                <a:extLst>
                  <a:ext uri="{0D108BD9-81ED-4DB2-BD59-A6C34878D82A}">
                    <a16:rowId xmlns:a16="http://schemas.microsoft.com/office/drawing/2014/main" xmlns="" val="10003"/>
                  </a:ext>
                </a:extLst>
              </a:tr>
              <a:tr h="674027">
                <a:tc>
                  <a:txBody>
                    <a:bodyPr/>
                    <a:lstStyle/>
                    <a:p>
                      <a:pPr algn="ctr"/>
                      <a:r>
                        <a:rPr lang="en-IN" sz="2400" dirty="0">
                          <a:latin typeface="Georgia" pitchFamily="18" charset="0"/>
                        </a:rPr>
                        <a:t>4</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dirty="0">
                          <a:latin typeface="Georgia" pitchFamily="18" charset="0"/>
                        </a:rPr>
                        <a:t>Under 5 Mortality Rate</a:t>
                      </a:r>
                    </a:p>
                  </a:txBody>
                  <a:tcPr anchor="ctr"/>
                </a:tc>
                <a:tc>
                  <a:txBody>
                    <a:bodyPr/>
                    <a:lstStyle/>
                    <a:p>
                      <a:pPr algn="ctr"/>
                      <a:r>
                        <a:rPr lang="en-IN" sz="2400" dirty="0">
                          <a:latin typeface="Georgia" pitchFamily="18" charset="0"/>
                        </a:rPr>
                        <a:t>24</a:t>
                      </a:r>
                    </a:p>
                  </a:txBody>
                  <a:tcPr anchor="ctr"/>
                </a:tc>
                <a:tc>
                  <a:txBody>
                    <a:bodyPr/>
                    <a:lstStyle/>
                    <a:p>
                      <a:pPr algn="ctr"/>
                      <a:r>
                        <a:rPr lang="en-IN" sz="2400" dirty="0">
                          <a:latin typeface="Georgia" pitchFamily="18" charset="0"/>
                        </a:rPr>
                        <a:t>37</a:t>
                      </a:r>
                    </a:p>
                  </a:txBody>
                  <a:tcPr anchor="ctr"/>
                </a:tc>
                <a:extLst>
                  <a:ext uri="{0D108BD9-81ED-4DB2-BD59-A6C34878D82A}">
                    <a16:rowId xmlns:a16="http://schemas.microsoft.com/office/drawing/2014/main" xmlns="" val="10004"/>
                  </a:ext>
                </a:extLst>
              </a:tr>
              <a:tr h="674027">
                <a:tc>
                  <a:txBody>
                    <a:bodyPr/>
                    <a:lstStyle/>
                    <a:p>
                      <a:pPr algn="ctr"/>
                      <a:r>
                        <a:rPr lang="en-IN" sz="2400" dirty="0">
                          <a:latin typeface="Georgia" pitchFamily="18" charset="0"/>
                        </a:rPr>
                        <a:t>5</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dirty="0">
                          <a:latin typeface="Georgia" pitchFamily="18" charset="0"/>
                        </a:rPr>
                        <a:t>Total Fertility Rate (TFR) </a:t>
                      </a:r>
                    </a:p>
                  </a:txBody>
                  <a:tcPr anchor="ctr"/>
                </a:tc>
                <a:tc>
                  <a:txBody>
                    <a:bodyPr/>
                    <a:lstStyle/>
                    <a:p>
                      <a:pPr algn="ctr"/>
                      <a:r>
                        <a:rPr lang="en-IN" sz="2400" dirty="0">
                          <a:latin typeface="Georgia" pitchFamily="18" charset="0"/>
                        </a:rPr>
                        <a:t>1.7</a:t>
                      </a:r>
                    </a:p>
                  </a:txBody>
                  <a:tcPr anchor="ctr"/>
                </a:tc>
                <a:tc>
                  <a:txBody>
                    <a:bodyPr/>
                    <a:lstStyle/>
                    <a:p>
                      <a:pPr algn="ctr"/>
                      <a:r>
                        <a:rPr lang="en-IN" sz="2400" dirty="0">
                          <a:latin typeface="Georgia" pitchFamily="18" charset="0"/>
                        </a:rPr>
                        <a:t>2.2</a:t>
                      </a:r>
                    </a:p>
                  </a:txBody>
                  <a:tcPr anchor="ctr"/>
                </a:tc>
                <a:extLst>
                  <a:ext uri="{0D108BD9-81ED-4DB2-BD59-A6C34878D82A}">
                    <a16:rowId xmlns:a16="http://schemas.microsoft.com/office/drawing/2014/main" xmlns="" val="10005"/>
                  </a:ext>
                </a:extLst>
              </a:tr>
            </a:tbl>
          </a:graphicData>
        </a:graphic>
      </p:graphicFrame>
      <p:sp>
        <p:nvSpPr>
          <p:cNvPr id="3" name="TextBox 2">
            <a:extLst>
              <a:ext uri="{FF2B5EF4-FFF2-40B4-BE49-F238E27FC236}">
                <a16:creationId xmlns:a16="http://schemas.microsoft.com/office/drawing/2014/main" xmlns="" id="{0151306B-B40C-451E-8FB8-D0390FBE8518}"/>
              </a:ext>
            </a:extLst>
          </p:cNvPr>
          <p:cNvSpPr txBox="1"/>
          <p:nvPr/>
        </p:nvSpPr>
        <p:spPr>
          <a:xfrm>
            <a:off x="9750287" y="6398696"/>
            <a:ext cx="1811714" cy="369332"/>
          </a:xfrm>
          <a:prstGeom prst="rect">
            <a:avLst/>
          </a:prstGeom>
          <a:noFill/>
        </p:spPr>
        <p:txBody>
          <a:bodyPr wrap="none" rtlCol="0">
            <a:spAutoFit/>
          </a:bodyPr>
          <a:lstStyle/>
          <a:p>
            <a:r>
              <a:rPr lang="en-IN" dirty="0"/>
              <a:t>Source: SRS-2017</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453" y="229548"/>
            <a:ext cx="11988856" cy="723900"/>
          </a:xfr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a:normAutofit fontScale="90000"/>
          </a:bodyPr>
          <a:lstStyle/>
          <a:p>
            <a:r>
              <a:rPr lang="en-IN" b="1" dirty="0">
                <a:solidFill>
                  <a:schemeClr val="bg1"/>
                </a:solidFill>
              </a:rPr>
              <a:t>Number of HWCs Approved</a:t>
            </a:r>
          </a:p>
        </p:txBody>
      </p:sp>
      <p:graphicFrame>
        <p:nvGraphicFramePr>
          <p:cNvPr id="4" name="Content Placeholder 3"/>
          <p:cNvGraphicFramePr>
            <a:graphicFrameLocks noGrp="1"/>
          </p:cNvGraphicFramePr>
          <p:nvPr>
            <p:ph idx="1"/>
          </p:nvPr>
        </p:nvGraphicFramePr>
        <p:xfrm>
          <a:off x="382924" y="1419368"/>
          <a:ext cx="11989167" cy="4979840"/>
        </p:xfrm>
        <a:graphic>
          <a:graphicData uri="http://schemas.openxmlformats.org/drawingml/2006/table">
            <a:tbl>
              <a:tblPr firstRow="1" bandRow="1">
                <a:tableStyleId>{5C22544A-7EE6-4342-B048-85BDC9FD1C3A}</a:tableStyleId>
              </a:tblPr>
              <a:tblGrid>
                <a:gridCol w="1215500">
                  <a:extLst>
                    <a:ext uri="{9D8B030D-6E8A-4147-A177-3AD203B41FA5}">
                      <a16:colId xmlns:a16="http://schemas.microsoft.com/office/drawing/2014/main" xmlns="" val="20000"/>
                    </a:ext>
                  </a:extLst>
                </a:gridCol>
                <a:gridCol w="3376819">
                  <a:extLst>
                    <a:ext uri="{9D8B030D-6E8A-4147-A177-3AD203B41FA5}">
                      <a16:colId xmlns:a16="http://schemas.microsoft.com/office/drawing/2014/main" xmlns="" val="20001"/>
                    </a:ext>
                  </a:extLst>
                </a:gridCol>
                <a:gridCol w="2894420">
                  <a:extLst>
                    <a:ext uri="{9D8B030D-6E8A-4147-A177-3AD203B41FA5}">
                      <a16:colId xmlns:a16="http://schemas.microsoft.com/office/drawing/2014/main" xmlns="" val="20002"/>
                    </a:ext>
                  </a:extLst>
                </a:gridCol>
                <a:gridCol w="2295069">
                  <a:extLst>
                    <a:ext uri="{9D8B030D-6E8A-4147-A177-3AD203B41FA5}">
                      <a16:colId xmlns:a16="http://schemas.microsoft.com/office/drawing/2014/main" xmlns="" val="20003"/>
                    </a:ext>
                  </a:extLst>
                </a:gridCol>
                <a:gridCol w="2207359">
                  <a:extLst>
                    <a:ext uri="{9D8B030D-6E8A-4147-A177-3AD203B41FA5}">
                      <a16:colId xmlns:a16="http://schemas.microsoft.com/office/drawing/2014/main" xmlns="" val="20004"/>
                    </a:ext>
                  </a:extLst>
                </a:gridCol>
              </a:tblGrid>
              <a:tr h="1068366">
                <a:tc>
                  <a:txBody>
                    <a:bodyPr/>
                    <a:lstStyle/>
                    <a:p>
                      <a:pPr algn="ctr"/>
                      <a:r>
                        <a:rPr lang="en-IN" sz="2700" dirty="0"/>
                        <a:t>Sl. No</a:t>
                      </a:r>
                    </a:p>
                  </a:txBody>
                  <a:tcPr marL="94238" marR="94238" anchor="ctr"/>
                </a:tc>
                <a:tc>
                  <a:txBody>
                    <a:bodyPr/>
                    <a:lstStyle/>
                    <a:p>
                      <a:pPr algn="ctr"/>
                      <a:r>
                        <a:rPr lang="en-IN" sz="2700" dirty="0"/>
                        <a:t>Director Health Services </a:t>
                      </a:r>
                    </a:p>
                  </a:txBody>
                  <a:tcPr marL="94238" marR="94238" anchor="ctr"/>
                </a:tc>
                <a:tc>
                  <a:txBody>
                    <a:bodyPr/>
                    <a:lstStyle/>
                    <a:p>
                      <a:pPr algn="ctr"/>
                      <a:r>
                        <a:rPr lang="en-IN" sz="2700" dirty="0"/>
                        <a:t>HWC-PHCs/ NTPHCs/</a:t>
                      </a:r>
                      <a:r>
                        <a:rPr lang="en-IN" sz="2700" baseline="0" dirty="0"/>
                        <a:t> UPHCs</a:t>
                      </a:r>
                      <a:endParaRPr lang="en-IN" sz="2700" dirty="0"/>
                    </a:p>
                  </a:txBody>
                  <a:tcPr marL="94238" marR="94238" anchor="ctr"/>
                </a:tc>
                <a:tc>
                  <a:txBody>
                    <a:bodyPr/>
                    <a:lstStyle/>
                    <a:p>
                      <a:pPr algn="ctr"/>
                      <a:r>
                        <a:rPr lang="en-IN" sz="2700" dirty="0"/>
                        <a:t>HWC-SCs</a:t>
                      </a:r>
                    </a:p>
                  </a:txBody>
                  <a:tcPr marL="94238" marR="94238" anchor="ctr"/>
                </a:tc>
                <a:tc>
                  <a:txBody>
                    <a:bodyPr/>
                    <a:lstStyle/>
                    <a:p>
                      <a:pPr algn="ctr"/>
                      <a:r>
                        <a:rPr lang="en-IN" sz="2700" dirty="0"/>
                        <a:t>Total</a:t>
                      </a:r>
                    </a:p>
                  </a:txBody>
                  <a:tcPr marL="94238" marR="94238" anchor="ctr"/>
                </a:tc>
                <a:extLst>
                  <a:ext uri="{0D108BD9-81ED-4DB2-BD59-A6C34878D82A}">
                    <a16:rowId xmlns:a16="http://schemas.microsoft.com/office/drawing/2014/main" xmlns="" val="10000"/>
                  </a:ext>
                </a:extLst>
              </a:tr>
              <a:tr h="780535">
                <a:tc>
                  <a:txBody>
                    <a:bodyPr/>
                    <a:lstStyle/>
                    <a:p>
                      <a:pPr algn="ctr"/>
                      <a:r>
                        <a:rPr lang="en-IN" sz="2700" dirty="0"/>
                        <a:t>1</a:t>
                      </a:r>
                    </a:p>
                  </a:txBody>
                  <a:tcPr marL="94238" marR="94238" anchor="ctr"/>
                </a:tc>
                <a:tc>
                  <a:txBody>
                    <a:bodyPr/>
                    <a:lstStyle/>
                    <a:p>
                      <a:pPr algn="ctr"/>
                      <a:r>
                        <a:rPr lang="en-IN" sz="2700" dirty="0"/>
                        <a:t>Jammu</a:t>
                      </a:r>
                    </a:p>
                  </a:txBody>
                  <a:tcPr marL="94238" marR="94238" anchor="ctr"/>
                </a:tc>
                <a:tc>
                  <a:txBody>
                    <a:bodyPr/>
                    <a:lstStyle/>
                    <a:p>
                      <a:pPr algn="ctr"/>
                      <a:r>
                        <a:rPr lang="en-IN" sz="2700" dirty="0"/>
                        <a:t>46</a:t>
                      </a:r>
                    </a:p>
                  </a:txBody>
                  <a:tcPr marL="94238" marR="94238" anchor="ctr"/>
                </a:tc>
                <a:tc>
                  <a:txBody>
                    <a:bodyPr/>
                    <a:lstStyle/>
                    <a:p>
                      <a:pPr algn="ctr"/>
                      <a:r>
                        <a:rPr lang="en-IN" sz="2700" dirty="0"/>
                        <a:t>120</a:t>
                      </a:r>
                    </a:p>
                  </a:txBody>
                  <a:tcPr marL="94238" marR="94238" anchor="ctr"/>
                </a:tc>
                <a:tc>
                  <a:txBody>
                    <a:bodyPr/>
                    <a:lstStyle/>
                    <a:p>
                      <a:pPr algn="ctr"/>
                      <a:r>
                        <a:rPr lang="en-IN" sz="2700" dirty="0"/>
                        <a:t>166</a:t>
                      </a:r>
                    </a:p>
                  </a:txBody>
                  <a:tcPr marL="94238" marR="94238" anchor="ctr"/>
                </a:tc>
                <a:extLst>
                  <a:ext uri="{0D108BD9-81ED-4DB2-BD59-A6C34878D82A}">
                    <a16:rowId xmlns:a16="http://schemas.microsoft.com/office/drawing/2014/main" xmlns="" val="10001"/>
                  </a:ext>
                </a:extLst>
              </a:tr>
              <a:tr h="780535">
                <a:tc>
                  <a:txBody>
                    <a:bodyPr/>
                    <a:lstStyle/>
                    <a:p>
                      <a:pPr algn="ctr"/>
                      <a:r>
                        <a:rPr lang="en-IN" sz="2700" dirty="0"/>
                        <a:t>2</a:t>
                      </a:r>
                    </a:p>
                  </a:txBody>
                  <a:tcPr marL="94238" marR="9423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700" dirty="0"/>
                        <a:t>Kashmir</a:t>
                      </a:r>
                    </a:p>
                  </a:txBody>
                  <a:tcPr marL="94238" marR="94238" anchor="ctr"/>
                </a:tc>
                <a:tc>
                  <a:txBody>
                    <a:bodyPr/>
                    <a:lstStyle/>
                    <a:p>
                      <a:pPr algn="ctr"/>
                      <a:r>
                        <a:rPr lang="en-IN" sz="2700" dirty="0"/>
                        <a:t>94</a:t>
                      </a:r>
                    </a:p>
                  </a:txBody>
                  <a:tcPr marL="94238" marR="94238" anchor="ctr"/>
                </a:tc>
                <a:tc>
                  <a:txBody>
                    <a:bodyPr/>
                    <a:lstStyle/>
                    <a:p>
                      <a:pPr algn="ctr"/>
                      <a:r>
                        <a:rPr lang="en-IN" sz="2700" dirty="0"/>
                        <a:t>81</a:t>
                      </a:r>
                    </a:p>
                  </a:txBody>
                  <a:tcPr marL="94238" marR="94238" anchor="ctr"/>
                </a:tc>
                <a:tc>
                  <a:txBody>
                    <a:bodyPr/>
                    <a:lstStyle/>
                    <a:p>
                      <a:pPr algn="ctr"/>
                      <a:r>
                        <a:rPr lang="en-IN" sz="2700" dirty="0"/>
                        <a:t>175</a:t>
                      </a:r>
                    </a:p>
                  </a:txBody>
                  <a:tcPr marL="94238" marR="94238" anchor="ctr"/>
                </a:tc>
                <a:extLst>
                  <a:ext uri="{0D108BD9-81ED-4DB2-BD59-A6C34878D82A}">
                    <a16:rowId xmlns:a16="http://schemas.microsoft.com/office/drawing/2014/main" xmlns="" val="10002"/>
                  </a:ext>
                </a:extLst>
              </a:tr>
              <a:tr h="587601">
                <a:tc gridSpan="2">
                  <a:txBody>
                    <a:bodyPr/>
                    <a:lstStyle/>
                    <a:p>
                      <a:pPr algn="ctr"/>
                      <a:r>
                        <a:rPr lang="en-IN" sz="2700" b="1" dirty="0"/>
                        <a:t>Total</a:t>
                      </a:r>
                    </a:p>
                  </a:txBody>
                  <a:tcPr marL="94238" marR="94238"/>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txBody>
                  <a:tcPr/>
                </a:tc>
                <a:tc>
                  <a:txBody>
                    <a:bodyPr/>
                    <a:lstStyle/>
                    <a:p>
                      <a:pPr algn="ctr"/>
                      <a:r>
                        <a:rPr lang="en-IN" sz="2700" b="1" dirty="0"/>
                        <a:t>140</a:t>
                      </a:r>
                    </a:p>
                  </a:txBody>
                  <a:tcPr marL="94238" marR="94238"/>
                </a:tc>
                <a:tc>
                  <a:txBody>
                    <a:bodyPr/>
                    <a:lstStyle/>
                    <a:p>
                      <a:pPr algn="ctr"/>
                      <a:r>
                        <a:rPr lang="en-IN" sz="2700" b="1" dirty="0"/>
                        <a:t>201</a:t>
                      </a:r>
                    </a:p>
                  </a:txBody>
                  <a:tcPr marL="94238" marR="94238"/>
                </a:tc>
                <a:tc>
                  <a:txBody>
                    <a:bodyPr/>
                    <a:lstStyle/>
                    <a:p>
                      <a:pPr algn="ctr"/>
                      <a:r>
                        <a:rPr lang="en-IN" sz="2700" b="1" dirty="0"/>
                        <a:t>341</a:t>
                      </a:r>
                    </a:p>
                  </a:txBody>
                  <a:tcPr marL="94238" marR="94238"/>
                </a:tc>
                <a:extLst>
                  <a:ext uri="{0D108BD9-81ED-4DB2-BD59-A6C34878D82A}">
                    <a16:rowId xmlns:a16="http://schemas.microsoft.com/office/drawing/2014/main" xmlns="" val="10003"/>
                  </a:ext>
                </a:extLst>
              </a:tr>
              <a:tr h="587601">
                <a:tc gridSpan="2">
                  <a:txBody>
                    <a:bodyPr/>
                    <a:lstStyle/>
                    <a:p>
                      <a:pPr algn="ctr"/>
                      <a:r>
                        <a:rPr lang="en-IN" sz="2700" b="1" dirty="0">
                          <a:solidFill>
                            <a:srgbClr val="00B050"/>
                          </a:solidFill>
                        </a:rPr>
                        <a:t>FY-2019-20 Approved</a:t>
                      </a:r>
                    </a:p>
                  </a:txBody>
                  <a:tcPr marL="94238" marR="94238"/>
                </a:tc>
                <a:tc hMerge="1">
                  <a:txBody>
                    <a:bodyPr/>
                    <a:lstStyle/>
                    <a:p>
                      <a:endParaRPr lang="en-IN"/>
                    </a:p>
                  </a:txBody>
                  <a:tcPr/>
                </a:tc>
                <a:tc>
                  <a:txBody>
                    <a:bodyPr/>
                    <a:lstStyle/>
                    <a:p>
                      <a:pPr algn="ctr"/>
                      <a:r>
                        <a:rPr lang="en-IN" sz="2700" b="1" dirty="0">
                          <a:solidFill>
                            <a:srgbClr val="00B050"/>
                          </a:solidFill>
                        </a:rPr>
                        <a:t>291</a:t>
                      </a:r>
                    </a:p>
                  </a:txBody>
                  <a:tcPr marL="94238" marR="94238"/>
                </a:tc>
                <a:tc>
                  <a:txBody>
                    <a:bodyPr/>
                    <a:lstStyle/>
                    <a:p>
                      <a:pPr algn="ctr"/>
                      <a:r>
                        <a:rPr lang="en-IN" sz="2700" b="1" dirty="0">
                          <a:solidFill>
                            <a:srgbClr val="00B050"/>
                          </a:solidFill>
                        </a:rPr>
                        <a:t>480</a:t>
                      </a:r>
                    </a:p>
                  </a:txBody>
                  <a:tcPr marL="94238" marR="94238"/>
                </a:tc>
                <a:tc>
                  <a:txBody>
                    <a:bodyPr/>
                    <a:lstStyle/>
                    <a:p>
                      <a:pPr algn="ctr"/>
                      <a:r>
                        <a:rPr lang="en-IN" sz="2700" b="1" dirty="0">
                          <a:solidFill>
                            <a:srgbClr val="00B050"/>
                          </a:solidFill>
                        </a:rPr>
                        <a:t>771</a:t>
                      </a:r>
                    </a:p>
                  </a:txBody>
                  <a:tcPr marL="94238" marR="94238"/>
                </a:tc>
                <a:extLst>
                  <a:ext uri="{0D108BD9-81ED-4DB2-BD59-A6C34878D82A}">
                    <a16:rowId xmlns:a16="http://schemas.microsoft.com/office/drawing/2014/main" xmlns="" val="10004"/>
                  </a:ext>
                </a:extLst>
              </a:tr>
              <a:tr h="587601">
                <a:tc gridSpan="2">
                  <a:txBody>
                    <a:bodyPr/>
                    <a:lstStyle/>
                    <a:p>
                      <a:pPr algn="ctr"/>
                      <a:r>
                        <a:rPr lang="en-IN" sz="2700" b="1" dirty="0">
                          <a:solidFill>
                            <a:srgbClr val="002060"/>
                          </a:solidFill>
                        </a:rPr>
                        <a:t>Target</a:t>
                      </a:r>
                      <a:r>
                        <a:rPr lang="en-IN" sz="2700" b="1" baseline="0" dirty="0">
                          <a:solidFill>
                            <a:srgbClr val="002060"/>
                          </a:solidFill>
                        </a:rPr>
                        <a:t> </a:t>
                      </a:r>
                      <a:r>
                        <a:rPr lang="en-IN" sz="2700" b="1" dirty="0">
                          <a:solidFill>
                            <a:srgbClr val="002060"/>
                          </a:solidFill>
                        </a:rPr>
                        <a:t> by March 2020</a:t>
                      </a:r>
                    </a:p>
                  </a:txBody>
                  <a:tcPr marL="94238" marR="94238"/>
                </a:tc>
                <a:tc hMerge="1">
                  <a:txBody>
                    <a:bodyPr/>
                    <a:lstStyle/>
                    <a:p>
                      <a:endParaRPr lang="en-IN"/>
                    </a:p>
                  </a:txBody>
                  <a:tcPr/>
                </a:tc>
                <a:tc>
                  <a:txBody>
                    <a:bodyPr/>
                    <a:lstStyle/>
                    <a:p>
                      <a:pPr algn="ctr"/>
                      <a:r>
                        <a:rPr lang="en-IN" sz="2700" b="1" dirty="0">
                          <a:solidFill>
                            <a:srgbClr val="FF0000"/>
                          </a:solidFill>
                        </a:rPr>
                        <a:t>431</a:t>
                      </a:r>
                    </a:p>
                  </a:txBody>
                  <a:tcPr marL="94238" marR="94238"/>
                </a:tc>
                <a:tc>
                  <a:txBody>
                    <a:bodyPr/>
                    <a:lstStyle/>
                    <a:p>
                      <a:pPr algn="ctr"/>
                      <a:r>
                        <a:rPr lang="en-IN" sz="2700" b="1" dirty="0">
                          <a:solidFill>
                            <a:srgbClr val="FF0000"/>
                          </a:solidFill>
                        </a:rPr>
                        <a:t>681</a:t>
                      </a:r>
                    </a:p>
                  </a:txBody>
                  <a:tcPr marL="94238" marR="94238"/>
                </a:tc>
                <a:tc>
                  <a:txBody>
                    <a:bodyPr/>
                    <a:lstStyle/>
                    <a:p>
                      <a:pPr algn="ctr"/>
                      <a:r>
                        <a:rPr lang="en-IN" sz="2700" b="1" dirty="0">
                          <a:solidFill>
                            <a:srgbClr val="FF0000"/>
                          </a:solidFill>
                        </a:rPr>
                        <a:t>1112</a:t>
                      </a:r>
                    </a:p>
                  </a:txBody>
                  <a:tcPr marL="94238" marR="94238"/>
                </a:tc>
                <a:extLst>
                  <a:ext uri="{0D108BD9-81ED-4DB2-BD59-A6C34878D82A}">
                    <a16:rowId xmlns:a16="http://schemas.microsoft.com/office/drawing/2014/main" xmlns="" val="10007"/>
                  </a:ext>
                </a:extLst>
              </a:tr>
              <a:tr h="587601">
                <a:tc gridSpan="5">
                  <a:txBody>
                    <a:bodyPr/>
                    <a:lstStyle/>
                    <a:p>
                      <a:pPr algn="l"/>
                      <a:endParaRPr lang="en-IN" sz="2700" b="1" dirty="0"/>
                    </a:p>
                  </a:txBody>
                  <a:tcPr marL="94238" marR="94238"/>
                </a:tc>
                <a:tc hMerge="1">
                  <a:txBody>
                    <a:bodyPr/>
                    <a:lstStyle/>
                    <a:p>
                      <a:endParaRPr lang="en-IN"/>
                    </a:p>
                  </a:txBody>
                  <a:tcPr/>
                </a:tc>
                <a:tc hMerge="1">
                  <a:txBody>
                    <a:bodyPr/>
                    <a:lstStyle/>
                    <a:p>
                      <a:pPr algn="ctr"/>
                      <a:endParaRPr lang="en-IN" sz="2000" b="1" dirty="0"/>
                    </a:p>
                  </a:txBody>
                  <a:tcPr/>
                </a:tc>
                <a:tc hMerge="1">
                  <a:txBody>
                    <a:bodyPr/>
                    <a:lstStyle/>
                    <a:p>
                      <a:pPr algn="ctr"/>
                      <a:endParaRPr lang="en-IN" sz="2000" b="1" dirty="0"/>
                    </a:p>
                  </a:txBody>
                  <a:tcPr/>
                </a:tc>
                <a:tc hMerge="1">
                  <a:txBody>
                    <a:bodyPr/>
                    <a:lstStyle/>
                    <a:p>
                      <a:pPr algn="ctr"/>
                      <a:endParaRPr lang="en-IN" sz="2000" b="1" dirty="0"/>
                    </a:p>
                  </a:txBody>
                  <a:tcPr/>
                </a:tc>
                <a:extLst>
                  <a:ext uri="{0D108BD9-81ED-4DB2-BD59-A6C34878D82A}">
                    <a16:rowId xmlns:a16="http://schemas.microsoft.com/office/drawing/2014/main" xmlns="" val="10008"/>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53" y="56270"/>
            <a:ext cx="11308557" cy="748949"/>
          </a:xfr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a:bodyPr>
          <a:lstStyle/>
          <a:p>
            <a:r>
              <a:rPr lang="en-IN" sz="3200" dirty="0">
                <a:solidFill>
                  <a:schemeClr val="bg1"/>
                </a:solidFill>
                <a:latin typeface="Georgia" pitchFamily="18" charset="0"/>
              </a:rPr>
              <a:t>Current Status of HWCs </a:t>
            </a:r>
          </a:p>
        </p:txBody>
      </p:sp>
      <p:sp>
        <p:nvSpPr>
          <p:cNvPr id="3" name="Content Placeholder 2"/>
          <p:cNvSpPr>
            <a:spLocks noGrp="1"/>
          </p:cNvSpPr>
          <p:nvPr>
            <p:ph idx="1"/>
          </p:nvPr>
        </p:nvSpPr>
        <p:spPr>
          <a:xfrm>
            <a:off x="628253" y="873457"/>
            <a:ext cx="11308557" cy="5581933"/>
          </a:xfrm>
        </p:spPr>
        <p:txBody>
          <a:bodyPr>
            <a:normAutofit fontScale="92500" lnSpcReduction="10000"/>
          </a:bodyPr>
          <a:lstStyle/>
          <a:p>
            <a:pPr marL="723900" indent="-723900" algn="just">
              <a:buFont typeface="Wingdings" pitchFamily="2" charset="2"/>
              <a:buChar char="v"/>
            </a:pPr>
            <a:r>
              <a:rPr lang="en-IN" dirty="0">
                <a:latin typeface="Georgia" pitchFamily="18" charset="0"/>
              </a:rPr>
              <a:t>Total Target for FY-2019-20 is 1112 HWCs.</a:t>
            </a:r>
          </a:p>
          <a:p>
            <a:pPr marL="723900" indent="-723900" algn="just">
              <a:lnSpc>
                <a:spcPct val="150000"/>
              </a:lnSpc>
              <a:buFont typeface="Wingdings" pitchFamily="2" charset="2"/>
              <a:buChar char="v"/>
            </a:pPr>
            <a:r>
              <a:rPr lang="en-US" altLang="en-US" dirty="0">
                <a:latin typeface="Georgia" pitchFamily="18" charset="0"/>
              </a:rPr>
              <a:t>240 HWCs (126-SCs,  100-PHC, 14-UPHCs) are operational in the State against the total approval of 1112.</a:t>
            </a:r>
          </a:p>
          <a:p>
            <a:pPr marL="723900" indent="-723900" algn="just">
              <a:lnSpc>
                <a:spcPct val="150000"/>
              </a:lnSpc>
              <a:buFont typeface="Wingdings" pitchFamily="2" charset="2"/>
              <a:buChar char="v"/>
            </a:pPr>
            <a:r>
              <a:rPr lang="en-US" altLang="en-US" dirty="0">
                <a:latin typeface="Georgia" pitchFamily="18" charset="0"/>
              </a:rPr>
              <a:t>Infrastructure and Façade Branding completed in 310 HWCs.</a:t>
            </a:r>
          </a:p>
          <a:p>
            <a:pPr marL="723900" indent="-723900" algn="just">
              <a:lnSpc>
                <a:spcPct val="150000"/>
              </a:lnSpc>
              <a:buFont typeface="Wingdings" pitchFamily="2" charset="2"/>
              <a:buChar char="v"/>
            </a:pPr>
            <a:r>
              <a:rPr lang="en-US" altLang="en-US" dirty="0">
                <a:latin typeface="Georgia" pitchFamily="18" charset="0"/>
              </a:rPr>
              <a:t>Drugs and diagnostics are being provided as per state government decision and GoI guidelines (19 drugs &amp; 07 diagnostics at HWC-SC; and 71 drugs and 19 diagnostics at HWC-PHC having Lab. Technician.)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53" y="56270"/>
            <a:ext cx="11308557" cy="748949"/>
          </a:xfr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a:bodyPr>
          <a:lstStyle/>
          <a:p>
            <a:r>
              <a:rPr lang="en-IN" sz="3200" dirty="0">
                <a:solidFill>
                  <a:schemeClr val="bg1"/>
                </a:solidFill>
                <a:latin typeface="Georgia" pitchFamily="18" charset="0"/>
              </a:rPr>
              <a:t>Current Status of HWCs-cont. </a:t>
            </a:r>
          </a:p>
        </p:txBody>
      </p:sp>
      <p:sp>
        <p:nvSpPr>
          <p:cNvPr id="3" name="Content Placeholder 2"/>
          <p:cNvSpPr>
            <a:spLocks noGrp="1"/>
          </p:cNvSpPr>
          <p:nvPr>
            <p:ph idx="1"/>
          </p:nvPr>
        </p:nvSpPr>
        <p:spPr>
          <a:xfrm>
            <a:off x="628253" y="873457"/>
            <a:ext cx="11308557" cy="5581933"/>
          </a:xfrm>
        </p:spPr>
        <p:txBody>
          <a:bodyPr>
            <a:normAutofit/>
          </a:bodyPr>
          <a:lstStyle/>
          <a:p>
            <a:pPr marL="723900" indent="-723900" algn="just">
              <a:buFont typeface="Wingdings" pitchFamily="2" charset="2"/>
              <a:buChar char="v"/>
            </a:pPr>
            <a:r>
              <a:rPr lang="en-US" altLang="en-US" dirty="0">
                <a:latin typeface="Georgia" pitchFamily="18" charset="0"/>
              </a:rPr>
              <a:t>Local Health authorities authorized to purchase drugs from Jan Aushadi incase of non availability from JKMSCL.</a:t>
            </a:r>
          </a:p>
          <a:p>
            <a:pPr marL="723900" indent="-723900" algn="just">
              <a:buFont typeface="Wingdings" pitchFamily="2" charset="2"/>
              <a:buChar char="v"/>
            </a:pPr>
            <a:r>
              <a:rPr lang="en-US" altLang="en-US" dirty="0">
                <a:latin typeface="Georgia" pitchFamily="18" charset="0"/>
              </a:rPr>
              <a:t>MPWs of HWCs provided hands on training for 3-5 days at nearest Laboratory of CHC/ DH for basic tests. </a:t>
            </a:r>
          </a:p>
          <a:p>
            <a:pPr marL="723900" indent="-723900" algn="just">
              <a:buFont typeface="Wingdings" pitchFamily="2" charset="2"/>
              <a:buChar char="v"/>
            </a:pPr>
            <a:r>
              <a:rPr lang="en-US" altLang="en-US" dirty="0">
                <a:latin typeface="Georgia" pitchFamily="18" charset="0"/>
              </a:rPr>
              <a:t>Existing services like-Ante Natal care, Family Planning services, immunization, VHNDs, OPD, health promotions are also being strengthened.</a:t>
            </a:r>
          </a:p>
          <a:p>
            <a:pPr marL="723900" indent="-723900" algn="just">
              <a:buFont typeface="Wingdings" pitchFamily="2" charset="2"/>
              <a:buChar char="v"/>
            </a:pPr>
            <a:r>
              <a:rPr lang="en-US" altLang="en-US" dirty="0">
                <a:latin typeface="Georgia" pitchFamily="18" charset="0"/>
              </a:rPr>
              <a:t>Universal Screening for Common NCDs are being conducted on fixed day i.e. (every Saturday). </a:t>
            </a:r>
          </a:p>
          <a:p>
            <a:endParaRPr lang="en-US" altLang="en-US" dirty="0">
              <a:latin typeface="Georg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53" y="56270"/>
            <a:ext cx="11308557" cy="748949"/>
          </a:xfr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a:bodyPr>
          <a:lstStyle/>
          <a:p>
            <a:r>
              <a:rPr lang="en-IN" sz="3200" dirty="0">
                <a:solidFill>
                  <a:schemeClr val="bg1"/>
                </a:solidFill>
                <a:latin typeface="Georgia" pitchFamily="18" charset="0"/>
              </a:rPr>
              <a:t>Current Status of HWCs  Cont.</a:t>
            </a:r>
          </a:p>
        </p:txBody>
      </p:sp>
      <p:sp>
        <p:nvSpPr>
          <p:cNvPr id="3" name="Content Placeholder 2"/>
          <p:cNvSpPr>
            <a:spLocks noGrp="1"/>
          </p:cNvSpPr>
          <p:nvPr>
            <p:ph idx="1"/>
          </p:nvPr>
        </p:nvSpPr>
        <p:spPr>
          <a:xfrm>
            <a:off x="628253" y="873457"/>
            <a:ext cx="11308557" cy="5581933"/>
          </a:xfrm>
        </p:spPr>
        <p:txBody>
          <a:bodyPr>
            <a:normAutofit lnSpcReduction="10000"/>
          </a:bodyPr>
          <a:lstStyle/>
          <a:p>
            <a:pPr marL="723900" indent="-723900" algn="just">
              <a:lnSpc>
                <a:spcPct val="150000"/>
              </a:lnSpc>
              <a:buFont typeface="Wingdings" pitchFamily="2" charset="2"/>
              <a:buChar char="v"/>
            </a:pPr>
            <a:r>
              <a:rPr lang="en-US" altLang="en-US" sz="3000" dirty="0">
                <a:latin typeface="Georgia" pitchFamily="18" charset="0"/>
              </a:rPr>
              <a:t>140 MLHPs are trained and posted  at HWC-SCs, and  Results of 102 candidates of January 2019 session are awaited. </a:t>
            </a:r>
          </a:p>
          <a:p>
            <a:pPr marL="723900" indent="-723900" algn="just">
              <a:lnSpc>
                <a:spcPct val="150000"/>
              </a:lnSpc>
              <a:buFont typeface="Wingdings" pitchFamily="2" charset="2"/>
              <a:buChar char="v"/>
            </a:pPr>
            <a:r>
              <a:rPr lang="en-US" altLang="en-US" sz="3000" dirty="0">
                <a:latin typeface="Georgia" pitchFamily="18" charset="0"/>
              </a:rPr>
              <a:t> 500 MLHPs selected, to be trained in July- Dec. 2019 session out of which 300 MLHPs through IGNOU and 200 through University of Kashmir.</a:t>
            </a:r>
          </a:p>
          <a:p>
            <a:pPr marL="723900" indent="-723900" algn="just">
              <a:lnSpc>
                <a:spcPct val="150000"/>
              </a:lnSpc>
              <a:buFont typeface="Wingdings" pitchFamily="2" charset="2"/>
              <a:buChar char="v"/>
            </a:pPr>
            <a:r>
              <a:rPr lang="en-US" altLang="en-US" sz="3000" dirty="0">
                <a:latin typeface="Georgia" pitchFamily="18" charset="0"/>
              </a:rPr>
              <a:t>IEC material of CPHC is being printed and shall be available in HWCs.</a:t>
            </a:r>
          </a:p>
          <a:p>
            <a:pPr>
              <a:buNone/>
            </a:pP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53" y="56270"/>
            <a:ext cx="11308557" cy="748949"/>
          </a:xfr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a:bodyPr>
          <a:lstStyle/>
          <a:p>
            <a:r>
              <a:rPr lang="en-IN" sz="3200" dirty="0">
                <a:solidFill>
                  <a:schemeClr val="bg1"/>
                </a:solidFill>
                <a:latin typeface="Georgia" pitchFamily="18" charset="0"/>
              </a:rPr>
              <a:t>Current Status of HWCs  Cont.</a:t>
            </a:r>
          </a:p>
        </p:txBody>
      </p:sp>
      <p:sp>
        <p:nvSpPr>
          <p:cNvPr id="3" name="Content Placeholder 2"/>
          <p:cNvSpPr>
            <a:spLocks noGrp="1"/>
          </p:cNvSpPr>
          <p:nvPr>
            <p:ph idx="1"/>
          </p:nvPr>
        </p:nvSpPr>
        <p:spPr>
          <a:xfrm>
            <a:off x="628253" y="873457"/>
            <a:ext cx="11308557" cy="5581933"/>
          </a:xfrm>
        </p:spPr>
        <p:txBody>
          <a:bodyPr>
            <a:normAutofit/>
          </a:bodyPr>
          <a:lstStyle/>
          <a:p>
            <a:pPr marL="723900" indent="-723900" algn="just">
              <a:lnSpc>
                <a:spcPct val="150000"/>
              </a:lnSpc>
              <a:buFont typeface="Wingdings" pitchFamily="2" charset="2"/>
              <a:buChar char="v"/>
            </a:pPr>
            <a:r>
              <a:rPr lang="en-IN" b="1" dirty="0">
                <a:latin typeface="Georgia" pitchFamily="18" charset="0"/>
              </a:rPr>
              <a:t>Wellness Activities  </a:t>
            </a:r>
            <a:r>
              <a:rPr lang="en-IN" dirty="0">
                <a:latin typeface="Georgia" pitchFamily="18" charset="0"/>
              </a:rPr>
              <a:t>at HWC-SCs- State has organised International Yoga Day at most of the HWCs, Yoga sessions are being conducted by MLHPs, in addition to Yoga, other wellness activities are being carried out in form of exercise/ physical activities, Health Promotion and modification in food habits etc.</a:t>
            </a:r>
          </a:p>
          <a:p>
            <a:pPr marL="723900" indent="-723900" algn="just">
              <a:lnSpc>
                <a:spcPct val="150000"/>
              </a:lnSpc>
              <a:buFont typeface="Wingdings" pitchFamily="2" charset="2"/>
              <a:buChar char="v"/>
            </a:pPr>
            <a:r>
              <a:rPr lang="en-IN" dirty="0">
                <a:latin typeface="Georgia" pitchFamily="18" charset="0"/>
              </a:rPr>
              <a:t> Shortage of trained Yoga Instructors in State.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53" y="97213"/>
            <a:ext cx="11308557" cy="639765"/>
          </a:xfrm>
        </p:spPr>
        <p:txBody>
          <a:bodyPr>
            <a:normAutofit fontScale="90000"/>
          </a:bodyPr>
          <a:lstStyle/>
          <a:p>
            <a:r>
              <a:rPr lang="en-IN" dirty="0"/>
              <a:t>Drugs &amp; Diagnostics </a:t>
            </a:r>
          </a:p>
        </p:txBody>
      </p:sp>
      <p:sp>
        <p:nvSpPr>
          <p:cNvPr id="3" name="Content Placeholder 2"/>
          <p:cNvSpPr>
            <a:spLocks noGrp="1"/>
          </p:cNvSpPr>
          <p:nvPr>
            <p:ph idx="1"/>
          </p:nvPr>
        </p:nvSpPr>
        <p:spPr>
          <a:xfrm>
            <a:off x="191069" y="941695"/>
            <a:ext cx="12050973" cy="5500047"/>
          </a:xfrm>
        </p:spPr>
        <p:txBody>
          <a:bodyPr>
            <a:normAutofit fontScale="92500"/>
          </a:bodyPr>
          <a:lstStyle/>
          <a:p>
            <a:pPr marL="742950" indent="-647700" algn="just">
              <a:lnSpc>
                <a:spcPct val="150000"/>
              </a:lnSpc>
              <a:buFont typeface="Wingdings" pitchFamily="2" charset="2"/>
              <a:buChar char="v"/>
              <a:tabLst>
                <a:tab pos="531813" algn="l"/>
              </a:tabLst>
            </a:pPr>
            <a:r>
              <a:rPr lang="en-IN" b="1" dirty="0">
                <a:latin typeface="Georgia" pitchFamily="18" charset="0"/>
              </a:rPr>
              <a:t>Essential Drug List </a:t>
            </a:r>
            <a:r>
              <a:rPr lang="en-IN" dirty="0">
                <a:latin typeface="Georgia" pitchFamily="18" charset="0"/>
              </a:rPr>
              <a:t>: State has approved 23 Drugs including Anti hypertensive and Anti Diabetic drugs for HWC-Sub Centres; and  71 Drugs for HWC-Primary Health Centres and UPHC. </a:t>
            </a:r>
            <a:r>
              <a:rPr lang="en-IN" sz="3200" dirty="0">
                <a:latin typeface="Georgia" pitchFamily="18" charset="0"/>
              </a:rPr>
              <a:t>Funds available under </a:t>
            </a:r>
            <a:r>
              <a:rPr lang="en-IN" sz="3200" b="1" dirty="0">
                <a:latin typeface="Georgia" pitchFamily="18" charset="0"/>
              </a:rPr>
              <a:t>Free Drugs Policy </a:t>
            </a:r>
            <a:r>
              <a:rPr lang="en-IN" sz="3200" dirty="0">
                <a:latin typeface="Georgia" pitchFamily="18" charset="0"/>
              </a:rPr>
              <a:t>have been utilized for providing essential drugs at HWCs.</a:t>
            </a:r>
          </a:p>
          <a:p>
            <a:pPr marL="742950" indent="-647700" algn="just">
              <a:lnSpc>
                <a:spcPct val="150000"/>
              </a:lnSpc>
              <a:buFont typeface="Wingdings" pitchFamily="2" charset="2"/>
              <a:buChar char="v"/>
              <a:tabLst>
                <a:tab pos="531813" algn="l"/>
              </a:tabLst>
            </a:pPr>
            <a:r>
              <a:rPr lang="en-IN" b="1" dirty="0">
                <a:latin typeface="Georgia" pitchFamily="18" charset="0"/>
              </a:rPr>
              <a:t>Diagnostics Services </a:t>
            </a:r>
            <a:r>
              <a:rPr lang="en-IN" dirty="0">
                <a:latin typeface="Georgia" pitchFamily="18" charset="0"/>
              </a:rPr>
              <a:t>: at  HWC-Sub-Centre - 07 Diagnostics; and at PHC/ NTPHC/ UPHC- HWCs 17 Diagnostics </a:t>
            </a:r>
            <a:r>
              <a:rPr lang="en-IN" sz="2000" b="1" i="1" dirty="0">
                <a:latin typeface="Georgia" pitchFamily="18" charset="0"/>
              </a:rPr>
              <a:t>(available  at PHCs where Laboratory Technicians are available)</a:t>
            </a:r>
          </a:p>
          <a:p>
            <a:pPr lvl="1" algn="just">
              <a:buNone/>
            </a:pPr>
            <a:endParaRPr lang="en-IN" sz="2000" b="1" i="1" dirty="0">
              <a:latin typeface="Georgia" pitchFamily="18" charset="0"/>
            </a:endParaRPr>
          </a:p>
        </p:txBody>
      </p:sp>
      <p:sp>
        <p:nvSpPr>
          <p:cNvPr id="4" name="Title 1"/>
          <p:cNvSpPr txBox="1">
            <a:spLocks/>
          </p:cNvSpPr>
          <p:nvPr/>
        </p:nvSpPr>
        <p:spPr>
          <a:xfrm>
            <a:off x="191517" y="69918"/>
            <a:ext cx="12064171" cy="858130"/>
          </a:xfrm>
          <a:prstGeom prst="rect">
            <a:avLst/>
          </a:prstGeo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sz="4000" b="0" i="0" u="none" strike="noStrike" kern="1200" cap="none" spc="0" normalizeH="0" baseline="0" noProof="0" dirty="0">
                <a:ln>
                  <a:noFill/>
                </a:ln>
                <a:solidFill>
                  <a:schemeClr val="lt1"/>
                </a:solidFill>
                <a:effectLst/>
                <a:uLnTx/>
                <a:uFillTx/>
                <a:latin typeface="Georgia" pitchFamily="18" charset="0"/>
                <a:ea typeface="+mn-ea"/>
                <a:cs typeface="+mn-cs"/>
              </a:rPr>
              <a:t>Drugs &amp; Diagnostics </a:t>
            </a:r>
          </a:p>
        </p:txBody>
      </p:sp>
    </p:spTree>
    <p:extLst>
      <p:ext uri="{BB962C8B-B14F-4D97-AF65-F5344CB8AC3E}">
        <p14:creationId xmlns:p14="http://schemas.microsoft.com/office/powerpoint/2010/main" xmlns="" val="794137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517" y="69918"/>
            <a:ext cx="12064171" cy="858130"/>
          </a:xfr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a:normAutofit/>
          </a:bodyPr>
          <a:lstStyle/>
          <a:p>
            <a:r>
              <a:rPr lang="en-IN" sz="4000" dirty="0">
                <a:latin typeface="Georgia" pitchFamily="18" charset="0"/>
              </a:rPr>
              <a:t>Status of Programme Study Centres</a:t>
            </a:r>
          </a:p>
        </p:txBody>
      </p:sp>
      <p:graphicFrame>
        <p:nvGraphicFramePr>
          <p:cNvPr id="5" name="Content Placeholder 4"/>
          <p:cNvGraphicFramePr>
            <a:graphicFrameLocks noGrp="1"/>
          </p:cNvGraphicFramePr>
          <p:nvPr>
            <p:ph idx="1"/>
          </p:nvPr>
        </p:nvGraphicFramePr>
        <p:xfrm>
          <a:off x="239488" y="1105469"/>
          <a:ext cx="12125383" cy="5508455"/>
        </p:xfrm>
        <a:graphic>
          <a:graphicData uri="http://schemas.openxmlformats.org/drawingml/2006/table">
            <a:tbl>
              <a:tblPr firstRow="1" bandRow="1">
                <a:tableStyleId>{5C22544A-7EE6-4342-B048-85BDC9FD1C3A}</a:tableStyleId>
              </a:tblPr>
              <a:tblGrid>
                <a:gridCol w="1193527">
                  <a:extLst>
                    <a:ext uri="{9D8B030D-6E8A-4147-A177-3AD203B41FA5}">
                      <a16:colId xmlns:a16="http://schemas.microsoft.com/office/drawing/2014/main" xmlns="" val="20000"/>
                    </a:ext>
                  </a:extLst>
                </a:gridCol>
                <a:gridCol w="1524972">
                  <a:extLst>
                    <a:ext uri="{9D8B030D-6E8A-4147-A177-3AD203B41FA5}">
                      <a16:colId xmlns:a16="http://schemas.microsoft.com/office/drawing/2014/main" xmlns="" val="20001"/>
                    </a:ext>
                  </a:extLst>
                </a:gridCol>
                <a:gridCol w="1815008">
                  <a:extLst>
                    <a:ext uri="{9D8B030D-6E8A-4147-A177-3AD203B41FA5}">
                      <a16:colId xmlns:a16="http://schemas.microsoft.com/office/drawing/2014/main" xmlns="" val="20002"/>
                    </a:ext>
                  </a:extLst>
                </a:gridCol>
                <a:gridCol w="7591876">
                  <a:extLst>
                    <a:ext uri="{9D8B030D-6E8A-4147-A177-3AD203B41FA5}">
                      <a16:colId xmlns:a16="http://schemas.microsoft.com/office/drawing/2014/main" xmlns="" val="20003"/>
                    </a:ext>
                  </a:extLst>
                </a:gridCol>
              </a:tblGrid>
              <a:tr h="1027233">
                <a:tc>
                  <a:txBody>
                    <a:bodyPr/>
                    <a:lstStyle/>
                    <a:p>
                      <a:pPr algn="ctr"/>
                      <a:r>
                        <a:rPr lang="en-IN" sz="2000" dirty="0">
                          <a:latin typeface="Georgia" pitchFamily="18" charset="0"/>
                        </a:rPr>
                        <a:t> FY</a:t>
                      </a:r>
                    </a:p>
                  </a:txBody>
                  <a:tcPr anchor="ctr"/>
                </a:tc>
                <a:tc>
                  <a:txBody>
                    <a:bodyPr/>
                    <a:lstStyle/>
                    <a:p>
                      <a:pPr algn="ctr"/>
                      <a:r>
                        <a:rPr lang="en-IN" sz="2000" dirty="0">
                          <a:latin typeface="Georgia" pitchFamily="18" charset="0"/>
                        </a:rPr>
                        <a:t>Approved</a:t>
                      </a:r>
                    </a:p>
                  </a:txBody>
                  <a:tcPr anchor="ctr"/>
                </a:tc>
                <a:tc>
                  <a:txBody>
                    <a:bodyPr/>
                    <a:lstStyle/>
                    <a:p>
                      <a:pPr algn="ctr"/>
                      <a:r>
                        <a:rPr lang="en-IN" sz="2000" dirty="0">
                          <a:latin typeface="Georgia" pitchFamily="18" charset="0"/>
                        </a:rPr>
                        <a:t>Established </a:t>
                      </a:r>
                    </a:p>
                  </a:txBody>
                  <a:tcPr anchor="ctr"/>
                </a:tc>
                <a:tc>
                  <a:txBody>
                    <a:bodyPr/>
                    <a:lstStyle/>
                    <a:p>
                      <a:pPr algn="ctr"/>
                      <a:r>
                        <a:rPr lang="en-IN" sz="2000" dirty="0">
                          <a:latin typeface="Georgia" pitchFamily="18" charset="0"/>
                        </a:rPr>
                        <a:t>REMARKS</a:t>
                      </a:r>
                    </a:p>
                  </a:txBody>
                  <a:tcPr anchor="ctr"/>
                </a:tc>
                <a:extLst>
                  <a:ext uri="{0D108BD9-81ED-4DB2-BD59-A6C34878D82A}">
                    <a16:rowId xmlns:a16="http://schemas.microsoft.com/office/drawing/2014/main" xmlns="" val="10000"/>
                  </a:ext>
                </a:extLst>
              </a:tr>
              <a:tr h="1225471">
                <a:tc>
                  <a:txBody>
                    <a:bodyPr/>
                    <a:lstStyle/>
                    <a:p>
                      <a:pPr algn="ctr"/>
                      <a:r>
                        <a:rPr lang="en-IN" dirty="0">
                          <a:latin typeface="Georgia" pitchFamily="18" charset="0"/>
                        </a:rPr>
                        <a:t>2017-18</a:t>
                      </a:r>
                    </a:p>
                  </a:txBody>
                  <a:tcPr anchor="ctr"/>
                </a:tc>
                <a:tc>
                  <a:txBody>
                    <a:bodyPr/>
                    <a:lstStyle/>
                    <a:p>
                      <a:pPr algn="ctr"/>
                      <a:r>
                        <a:rPr lang="en-IN" dirty="0">
                          <a:latin typeface="Georgia" pitchFamily="18" charset="0"/>
                        </a:rPr>
                        <a:t>4</a:t>
                      </a:r>
                    </a:p>
                  </a:txBody>
                  <a:tcPr anchor="ctr"/>
                </a:tc>
                <a:tc>
                  <a:txBody>
                    <a:bodyPr/>
                    <a:lstStyle/>
                    <a:p>
                      <a:pPr algn="ctr"/>
                      <a:r>
                        <a:rPr lang="en-IN" dirty="0">
                          <a:latin typeface="Georgia" pitchFamily="18" charset="0"/>
                        </a:rPr>
                        <a:t>4</a:t>
                      </a:r>
                    </a:p>
                  </a:txBody>
                  <a:tcPr anchor="ctr"/>
                </a:tc>
                <a:tc>
                  <a:txBody>
                    <a:bodyPr/>
                    <a:lstStyle/>
                    <a:p>
                      <a:pPr algn="ctr"/>
                      <a:r>
                        <a:rPr lang="en-IN" dirty="0">
                          <a:latin typeface="Georgia" pitchFamily="18" charset="0"/>
                        </a:rPr>
                        <a:t>Enhancement of intake by PSC Govt. Hospital Gandhi Nagar, Jammu,</a:t>
                      </a:r>
                      <a:r>
                        <a:rPr lang="en-IN" baseline="0" dirty="0">
                          <a:latin typeface="Georgia" pitchFamily="18" charset="0"/>
                        </a:rPr>
                        <a:t> </a:t>
                      </a:r>
                      <a:r>
                        <a:rPr lang="en-IN" dirty="0">
                          <a:latin typeface="Georgia" pitchFamily="18" charset="0"/>
                        </a:rPr>
                        <a:t>PSC DH Udhampur,</a:t>
                      </a:r>
                      <a:r>
                        <a:rPr lang="en-IN" baseline="0" dirty="0">
                          <a:latin typeface="Georgia" pitchFamily="18" charset="0"/>
                        </a:rPr>
                        <a:t> PSC- DH Baramulla &amp; PSC- DH Anantnag  with intake capacity </a:t>
                      </a:r>
                      <a:r>
                        <a:rPr lang="en-IN" dirty="0">
                          <a:latin typeface="Georgia" pitchFamily="18" charset="0"/>
                        </a:rPr>
                        <a:t>30 candidates per PSC</a:t>
                      </a:r>
                    </a:p>
                  </a:txBody>
                  <a:tcPr anchor="ctr"/>
                </a:tc>
                <a:extLst>
                  <a:ext uri="{0D108BD9-81ED-4DB2-BD59-A6C34878D82A}">
                    <a16:rowId xmlns:a16="http://schemas.microsoft.com/office/drawing/2014/main" xmlns="" val="10001"/>
                  </a:ext>
                </a:extLst>
              </a:tr>
              <a:tr h="1295714">
                <a:tc>
                  <a:txBody>
                    <a:bodyPr/>
                    <a:lstStyle/>
                    <a:p>
                      <a:pPr algn="ctr"/>
                      <a:r>
                        <a:rPr lang="en-IN" dirty="0">
                          <a:latin typeface="Georgia" pitchFamily="18" charset="0"/>
                        </a:rPr>
                        <a:t>2018-19</a:t>
                      </a:r>
                    </a:p>
                  </a:txBody>
                  <a:tcPr anchor="ctr"/>
                </a:tc>
                <a:tc>
                  <a:txBody>
                    <a:bodyPr/>
                    <a:lstStyle/>
                    <a:p>
                      <a:pPr algn="ctr"/>
                      <a:r>
                        <a:rPr lang="en-IN" dirty="0">
                          <a:latin typeface="Georgia" pitchFamily="18" charset="0"/>
                        </a:rPr>
                        <a:t>4</a:t>
                      </a:r>
                    </a:p>
                  </a:txBody>
                  <a:tcPr anchor="ctr"/>
                </a:tc>
                <a:tc>
                  <a:txBody>
                    <a:bodyPr/>
                    <a:lstStyle/>
                    <a:p>
                      <a:pPr algn="ctr"/>
                      <a:r>
                        <a:rPr lang="en-IN" dirty="0">
                          <a:latin typeface="Georgia" pitchFamily="18" charset="0"/>
                        </a:rPr>
                        <a:t>4</a:t>
                      </a:r>
                    </a:p>
                  </a:txBody>
                  <a:tcPr anchor="ctr"/>
                </a:tc>
                <a:tc>
                  <a:txBody>
                    <a:bodyPr/>
                    <a:lstStyle/>
                    <a:p>
                      <a:pPr algn="ctr"/>
                      <a:r>
                        <a:rPr lang="en-IN" dirty="0">
                          <a:latin typeface="Georgia" pitchFamily="18" charset="0"/>
                        </a:rPr>
                        <a:t>2 PSC-Kashmir University  (50 candidates per PSC), BUMS only</a:t>
                      </a:r>
                    </a:p>
                    <a:p>
                      <a:pPr algn="ctr"/>
                      <a:r>
                        <a:rPr lang="en-IN" dirty="0">
                          <a:latin typeface="Georgia" pitchFamily="18" charset="0"/>
                        </a:rPr>
                        <a:t>JLNM Hospital, Srinagar and District Hospital Pulwama</a:t>
                      </a:r>
                    </a:p>
                    <a:p>
                      <a:pPr algn="l"/>
                      <a:r>
                        <a:rPr lang="en-IN" dirty="0">
                          <a:latin typeface="Georgia" pitchFamily="18" charset="0"/>
                        </a:rPr>
                        <a:t>2 PSC through</a:t>
                      </a:r>
                      <a:r>
                        <a:rPr lang="en-IN" baseline="0" dirty="0">
                          <a:latin typeface="Georgia" pitchFamily="18" charset="0"/>
                        </a:rPr>
                        <a:t> </a:t>
                      </a:r>
                      <a:r>
                        <a:rPr lang="en-IN" dirty="0">
                          <a:latin typeface="Georgia" pitchFamily="18" charset="0"/>
                        </a:rPr>
                        <a:t>–IGNOU, DH Rajouri, DH Kathua (30 Seats)</a:t>
                      </a:r>
                    </a:p>
                  </a:txBody>
                  <a:tcPr anchor="ctr"/>
                </a:tc>
                <a:extLst>
                  <a:ext uri="{0D108BD9-81ED-4DB2-BD59-A6C34878D82A}">
                    <a16:rowId xmlns:a16="http://schemas.microsoft.com/office/drawing/2014/main" xmlns="" val="10002"/>
                  </a:ext>
                </a:extLst>
              </a:tr>
              <a:tr h="1225471">
                <a:tc>
                  <a:txBody>
                    <a:bodyPr/>
                    <a:lstStyle/>
                    <a:p>
                      <a:pPr algn="ctr"/>
                      <a:r>
                        <a:rPr lang="en-IN" dirty="0">
                          <a:latin typeface="Georgia" pitchFamily="18" charset="0"/>
                        </a:rPr>
                        <a:t>2019-20</a:t>
                      </a:r>
                    </a:p>
                  </a:txBody>
                  <a:tcPr anchor="ctr"/>
                </a:tc>
                <a:tc>
                  <a:txBody>
                    <a:bodyPr/>
                    <a:lstStyle/>
                    <a:p>
                      <a:pPr algn="ctr"/>
                      <a:r>
                        <a:rPr lang="en-IN" dirty="0">
                          <a:latin typeface="Georgia" pitchFamily="18" charset="0"/>
                        </a:rPr>
                        <a:t>4</a:t>
                      </a:r>
                    </a:p>
                  </a:txBody>
                  <a:tcPr anchor="ctr"/>
                </a:tc>
                <a:tc>
                  <a:txBody>
                    <a:bodyPr/>
                    <a:lstStyle/>
                    <a:p>
                      <a:pPr algn="ctr"/>
                      <a:r>
                        <a:rPr lang="en-IN" dirty="0">
                          <a:latin typeface="Georgia" pitchFamily="18" charset="0"/>
                        </a:rPr>
                        <a:t>2</a:t>
                      </a:r>
                    </a:p>
                  </a:txBody>
                  <a:tcPr anchor="ctr"/>
                </a:tc>
                <a:tc>
                  <a:txBody>
                    <a:bodyPr/>
                    <a:lstStyle/>
                    <a:p>
                      <a:pPr algn="ctr"/>
                      <a:r>
                        <a:rPr lang="en-IN" dirty="0">
                          <a:solidFill>
                            <a:schemeClr val="tx1"/>
                          </a:solidFill>
                          <a:latin typeface="Georgia" pitchFamily="18" charset="0"/>
                        </a:rPr>
                        <a:t>2 PSC- Kashmir University (50 Per</a:t>
                      </a:r>
                      <a:r>
                        <a:rPr lang="en-IN" baseline="0" dirty="0">
                          <a:solidFill>
                            <a:schemeClr val="tx1"/>
                          </a:solidFill>
                          <a:latin typeface="Georgia" pitchFamily="18" charset="0"/>
                        </a:rPr>
                        <a:t> PSC), BUMS only </a:t>
                      </a:r>
                    </a:p>
                    <a:p>
                      <a:pPr marL="0" marR="0" indent="0" algn="ctr" defTabSz="914400" rtl="0" eaLnBrk="1" fontAlgn="auto" latinLnBrk="0" hangingPunct="1">
                        <a:lnSpc>
                          <a:spcPct val="100000"/>
                        </a:lnSpc>
                        <a:spcBef>
                          <a:spcPts val="0"/>
                        </a:spcBef>
                        <a:spcAft>
                          <a:spcPts val="0"/>
                        </a:spcAft>
                        <a:buClrTx/>
                        <a:buSzTx/>
                        <a:buFontTx/>
                        <a:buNone/>
                        <a:tabLst/>
                        <a:defRPr/>
                      </a:pPr>
                      <a:r>
                        <a:rPr lang="en-IN" dirty="0">
                          <a:latin typeface="Georgia" pitchFamily="18" charset="0"/>
                        </a:rPr>
                        <a:t>District</a:t>
                      </a:r>
                      <a:r>
                        <a:rPr lang="en-IN" baseline="0" dirty="0">
                          <a:latin typeface="Georgia" pitchFamily="18" charset="0"/>
                        </a:rPr>
                        <a:t> </a:t>
                      </a:r>
                      <a:r>
                        <a:rPr lang="en-IN" dirty="0">
                          <a:latin typeface="Georgia" pitchFamily="18" charset="0"/>
                        </a:rPr>
                        <a:t>Hospital, Ganderbal and District Hospital </a:t>
                      </a:r>
                      <a:r>
                        <a:rPr lang="en-IN" dirty="0" err="1">
                          <a:latin typeface="Georgia" pitchFamily="18" charset="0"/>
                        </a:rPr>
                        <a:t>Kulgam</a:t>
                      </a:r>
                      <a:r>
                        <a:rPr lang="en-IN" dirty="0">
                          <a:latin typeface="Georgia" pitchFamily="18" charset="0"/>
                        </a:rPr>
                        <a:t>.</a:t>
                      </a:r>
                    </a:p>
                    <a:p>
                      <a:pPr marL="0" marR="0" indent="0" algn="ctr" defTabSz="914400" rtl="0" eaLnBrk="1" fontAlgn="auto" latinLnBrk="0" hangingPunct="1">
                        <a:lnSpc>
                          <a:spcPct val="100000"/>
                        </a:lnSpc>
                        <a:spcBef>
                          <a:spcPts val="0"/>
                        </a:spcBef>
                        <a:spcAft>
                          <a:spcPts val="0"/>
                        </a:spcAft>
                        <a:buClrTx/>
                        <a:buSzTx/>
                        <a:buFontTx/>
                        <a:buNone/>
                        <a:tabLst/>
                        <a:defRPr/>
                      </a:pPr>
                      <a:endParaRPr lang="en-IN" dirty="0">
                        <a:latin typeface="Georgia"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dirty="0">
                          <a:solidFill>
                            <a:srgbClr val="7030A0"/>
                          </a:solidFill>
                          <a:latin typeface="Georgia" pitchFamily="18" charset="0"/>
                        </a:rPr>
                        <a:t>2 PSCs  through IGNOU-</a:t>
                      </a:r>
                      <a:r>
                        <a:rPr lang="en-IN" baseline="0" dirty="0">
                          <a:solidFill>
                            <a:srgbClr val="7030A0"/>
                          </a:solidFill>
                          <a:latin typeface="Georgia" pitchFamily="18" charset="0"/>
                        </a:rPr>
                        <a:t> P</a:t>
                      </a:r>
                      <a:r>
                        <a:rPr lang="en-IN" dirty="0">
                          <a:solidFill>
                            <a:srgbClr val="7030A0"/>
                          </a:solidFill>
                          <a:latin typeface="Georgia" pitchFamily="18" charset="0"/>
                        </a:rPr>
                        <a:t>lanned at DH Poonch and CHC/ Nursing College </a:t>
                      </a:r>
                      <a:r>
                        <a:rPr lang="en-IN" dirty="0" err="1">
                          <a:solidFill>
                            <a:srgbClr val="7030A0"/>
                          </a:solidFill>
                          <a:latin typeface="Georgia" pitchFamily="18" charset="0"/>
                        </a:rPr>
                        <a:t>Akhnoor</a:t>
                      </a:r>
                      <a:endParaRPr lang="en-IN" dirty="0">
                        <a:solidFill>
                          <a:srgbClr val="7030A0"/>
                        </a:solidFill>
                        <a:latin typeface="Georgia" pitchFamily="18" charset="0"/>
                      </a:endParaRPr>
                    </a:p>
                  </a:txBody>
                  <a:tcPr anchor="ctr"/>
                </a:tc>
                <a:extLst>
                  <a:ext uri="{0D108BD9-81ED-4DB2-BD59-A6C34878D82A}">
                    <a16:rowId xmlns:a16="http://schemas.microsoft.com/office/drawing/2014/main" xmlns="" val="10003"/>
                  </a:ext>
                </a:extLst>
              </a:tr>
              <a:tr h="496997">
                <a:tc>
                  <a:txBody>
                    <a:bodyPr/>
                    <a:lstStyle/>
                    <a:p>
                      <a:pPr algn="ctr"/>
                      <a:r>
                        <a:rPr lang="en-IN" dirty="0">
                          <a:latin typeface="Georgia" pitchFamily="18" charset="0"/>
                        </a:rPr>
                        <a:t>TOTAL</a:t>
                      </a:r>
                    </a:p>
                  </a:txBody>
                  <a:tcPr anchor="ctr"/>
                </a:tc>
                <a:tc>
                  <a:txBody>
                    <a:bodyPr/>
                    <a:lstStyle/>
                    <a:p>
                      <a:pPr algn="ctr"/>
                      <a:r>
                        <a:rPr lang="en-IN" dirty="0">
                          <a:latin typeface="Georgia" pitchFamily="18" charset="0"/>
                        </a:rPr>
                        <a:t>12</a:t>
                      </a:r>
                    </a:p>
                  </a:txBody>
                  <a:tcPr anchor="ctr"/>
                </a:tc>
                <a:tc>
                  <a:txBody>
                    <a:bodyPr/>
                    <a:lstStyle/>
                    <a:p>
                      <a:pPr algn="ctr"/>
                      <a:r>
                        <a:rPr lang="en-IN" dirty="0">
                          <a:latin typeface="Georgia" pitchFamily="18" charset="0"/>
                        </a:rPr>
                        <a:t>10</a:t>
                      </a:r>
                      <a:r>
                        <a:rPr lang="en-IN" baseline="0" dirty="0">
                          <a:latin typeface="Georgia" pitchFamily="18" charset="0"/>
                        </a:rPr>
                        <a:t> </a:t>
                      </a:r>
                      <a:endParaRPr lang="en-IN" dirty="0">
                        <a:latin typeface="Georgia" pitchFamily="18" charset="0"/>
                      </a:endParaRPr>
                    </a:p>
                  </a:txBody>
                  <a:tcPr anchor="ctr"/>
                </a:tc>
                <a:tc>
                  <a:txBody>
                    <a:bodyPr/>
                    <a:lstStyle/>
                    <a:p>
                      <a:pPr algn="ctr"/>
                      <a:r>
                        <a:rPr lang="en-IN" dirty="0">
                          <a:latin typeface="Georgia" pitchFamily="18" charset="0"/>
                        </a:rPr>
                        <a:t> Total 6 PSC through IGNOU</a:t>
                      </a:r>
                      <a:r>
                        <a:rPr lang="en-IN" baseline="0" dirty="0">
                          <a:latin typeface="Georgia" pitchFamily="18" charset="0"/>
                        </a:rPr>
                        <a:t> and 4 PSC through University of Kashmir. </a:t>
                      </a:r>
                      <a:endParaRPr lang="en-IN" dirty="0">
                        <a:latin typeface="Georgia" pitchFamily="18" charset="0"/>
                      </a:endParaRPr>
                    </a:p>
                  </a:txBody>
                  <a:tcPr anchor="ctr"/>
                </a:tc>
                <a:extLst>
                  <a:ext uri="{0D108BD9-81ED-4DB2-BD59-A6C34878D82A}">
                    <a16:rowId xmlns:a16="http://schemas.microsoft.com/office/drawing/2014/main" xmlns="" val="10004"/>
                  </a:ext>
                </a:extLst>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0506" y="1552489"/>
            <a:ext cx="11627108" cy="446276"/>
          </a:xfrm>
          <a:prstGeom prst="rect">
            <a:avLst/>
          </a:prstGeom>
          <a:noFill/>
        </p:spPr>
        <p:txBody>
          <a:bodyPr wrap="square" rtlCol="0">
            <a:spAutoFit/>
          </a:bodyPr>
          <a:lstStyle/>
          <a:p>
            <a:pPr algn="just"/>
            <a:endParaRPr lang="en-US" sz="23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05219" y="80322"/>
            <a:ext cx="11341288" cy="1077218"/>
          </a:xfrm>
          <a:prstGeom prst="rect">
            <a:avLst/>
          </a:prstGeom>
          <a:solidFill>
            <a:schemeClr val="accent5">
              <a:lumMod val="75000"/>
            </a:schemeClr>
          </a:solidFill>
        </p:spPr>
        <p:txBody>
          <a:bodyPr wrap="square" rtlCol="0">
            <a:spAutoFit/>
          </a:bodyPr>
          <a:lstStyle/>
          <a:p>
            <a:pPr algn="ctr"/>
            <a:r>
              <a:rPr lang="en-US" sz="3200" dirty="0">
                <a:solidFill>
                  <a:schemeClr val="lt1"/>
                </a:solidFill>
                <a:latin typeface="Georgia" pitchFamily="18" charset="0"/>
              </a:rPr>
              <a:t>Establishment of Programme Study Centres (BPCCHN) through IGNOU</a:t>
            </a:r>
          </a:p>
        </p:txBody>
      </p:sp>
      <p:graphicFrame>
        <p:nvGraphicFramePr>
          <p:cNvPr id="7" name="Table 6"/>
          <p:cNvGraphicFramePr>
            <a:graphicFrameLocks noGrp="1"/>
          </p:cNvGraphicFramePr>
          <p:nvPr>
            <p:extLst>
              <p:ext uri="{D42A27DB-BD31-4B8C-83A1-F6EECF244321}">
                <p14:modId xmlns:p14="http://schemas.microsoft.com/office/powerpoint/2010/main" xmlns="" val="2494398919"/>
              </p:ext>
            </p:extLst>
          </p:nvPr>
        </p:nvGraphicFramePr>
        <p:xfrm>
          <a:off x="778761" y="1240971"/>
          <a:ext cx="11351014" cy="5364544"/>
        </p:xfrm>
        <a:graphic>
          <a:graphicData uri="http://schemas.openxmlformats.org/drawingml/2006/table">
            <a:tbl>
              <a:tblPr firstRow="1" bandRow="1">
                <a:tableStyleId>{5C22544A-7EE6-4342-B048-85BDC9FD1C3A}</a:tableStyleId>
              </a:tblPr>
              <a:tblGrid>
                <a:gridCol w="1265939">
                  <a:extLst>
                    <a:ext uri="{9D8B030D-6E8A-4147-A177-3AD203B41FA5}">
                      <a16:colId xmlns:a16="http://schemas.microsoft.com/office/drawing/2014/main" xmlns="" val="20000"/>
                    </a:ext>
                  </a:extLst>
                </a:gridCol>
                <a:gridCol w="6057900">
                  <a:extLst>
                    <a:ext uri="{9D8B030D-6E8A-4147-A177-3AD203B41FA5}">
                      <a16:colId xmlns:a16="http://schemas.microsoft.com/office/drawing/2014/main" xmlns="" val="20001"/>
                    </a:ext>
                  </a:extLst>
                </a:gridCol>
                <a:gridCol w="4027175">
                  <a:extLst>
                    <a:ext uri="{9D8B030D-6E8A-4147-A177-3AD203B41FA5}">
                      <a16:colId xmlns:a16="http://schemas.microsoft.com/office/drawing/2014/main" xmlns="" val="20002"/>
                    </a:ext>
                  </a:extLst>
                </a:gridCol>
              </a:tblGrid>
              <a:tr h="674690">
                <a:tc>
                  <a:txBody>
                    <a:bodyPr/>
                    <a:lstStyle/>
                    <a:p>
                      <a:pPr algn="ctr"/>
                      <a:r>
                        <a:rPr lang="en-IN" sz="2600" b="1" dirty="0"/>
                        <a:t>S. No</a:t>
                      </a:r>
                    </a:p>
                  </a:txBody>
                  <a:tcPr marL="94238" marR="94238" anchor="ctr"/>
                </a:tc>
                <a:tc>
                  <a:txBody>
                    <a:bodyPr/>
                    <a:lstStyle/>
                    <a:p>
                      <a:pPr algn="ctr"/>
                      <a:r>
                        <a:rPr lang="en-US" sz="2400" b="1" dirty="0">
                          <a:solidFill>
                            <a:schemeClr val="bg1"/>
                          </a:solidFill>
                        </a:rPr>
                        <a:t>Programme Study Centres </a:t>
                      </a:r>
                      <a:endParaRPr lang="en-IN" sz="2600" b="1" dirty="0">
                        <a:solidFill>
                          <a:schemeClr val="bg1"/>
                        </a:solidFill>
                      </a:endParaRPr>
                    </a:p>
                  </a:txBody>
                  <a:tcPr marL="94238" marR="94238" anchor="ctr"/>
                </a:tc>
                <a:tc>
                  <a:txBody>
                    <a:bodyPr/>
                    <a:lstStyle/>
                    <a:p>
                      <a:pPr algn="ctr"/>
                      <a:r>
                        <a:rPr lang="en-IN" sz="2600" b="1" dirty="0"/>
                        <a:t>Intake capacity per session </a:t>
                      </a:r>
                    </a:p>
                  </a:txBody>
                  <a:tcPr marL="94238" marR="94238" anchor="ctr"/>
                </a:tc>
                <a:extLst>
                  <a:ext uri="{0D108BD9-81ED-4DB2-BD59-A6C34878D82A}">
                    <a16:rowId xmlns:a16="http://schemas.microsoft.com/office/drawing/2014/main" xmlns="" val="10000"/>
                  </a:ext>
                </a:extLst>
              </a:tr>
              <a:tr h="674690">
                <a:tc>
                  <a:txBody>
                    <a:bodyPr/>
                    <a:lstStyle/>
                    <a:p>
                      <a:pPr algn="ctr"/>
                      <a:r>
                        <a:rPr lang="en-IN" sz="2600" dirty="0"/>
                        <a:t>1</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dirty="0"/>
                        <a:t>District Hospital -</a:t>
                      </a:r>
                      <a:r>
                        <a:rPr lang="en-IN" sz="2800" baseline="0" dirty="0"/>
                        <a:t> Anantnag </a:t>
                      </a:r>
                      <a:endParaRPr lang="en-IN" sz="2600" dirty="0"/>
                    </a:p>
                  </a:txBody>
                  <a:tcPr marL="94238" marR="94238"/>
                </a:tc>
                <a:tc>
                  <a:txBody>
                    <a:bodyPr/>
                    <a:lstStyle/>
                    <a:p>
                      <a:pPr algn="ctr"/>
                      <a:r>
                        <a:rPr lang="en-IN" sz="2600" dirty="0"/>
                        <a:t>60</a:t>
                      </a:r>
                    </a:p>
                  </a:txBody>
                  <a:tcPr marL="94238" marR="94238" anchor="ctr"/>
                </a:tc>
                <a:extLst>
                  <a:ext uri="{0D108BD9-81ED-4DB2-BD59-A6C34878D82A}">
                    <a16:rowId xmlns:a16="http://schemas.microsoft.com/office/drawing/2014/main" xmlns="" val="10001"/>
                  </a:ext>
                </a:extLst>
              </a:tr>
              <a:tr h="599679">
                <a:tc>
                  <a:txBody>
                    <a:bodyPr/>
                    <a:lstStyle/>
                    <a:p>
                      <a:pPr algn="ctr"/>
                      <a:r>
                        <a:rPr lang="en-IN" sz="2600" dirty="0"/>
                        <a:t>2</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dirty="0"/>
                        <a:t>District Hospital </a:t>
                      </a:r>
                      <a:r>
                        <a:rPr lang="en-IN" sz="2800" baseline="0" dirty="0"/>
                        <a:t>- Baramulla</a:t>
                      </a:r>
                      <a:endParaRPr lang="en-IN" sz="2600" dirty="0"/>
                    </a:p>
                  </a:txBody>
                  <a:tcPr marL="94238" marR="94238"/>
                </a:tc>
                <a:tc>
                  <a:txBody>
                    <a:bodyPr/>
                    <a:lstStyle/>
                    <a:p>
                      <a:pPr algn="ctr"/>
                      <a:r>
                        <a:rPr lang="en-IN" sz="2600" dirty="0"/>
                        <a:t>60</a:t>
                      </a:r>
                    </a:p>
                  </a:txBody>
                  <a:tcPr marL="94238" marR="94238" anchor="ctr"/>
                </a:tc>
                <a:extLst>
                  <a:ext uri="{0D108BD9-81ED-4DB2-BD59-A6C34878D82A}">
                    <a16:rowId xmlns:a16="http://schemas.microsoft.com/office/drawing/2014/main" xmlns="" val="10002"/>
                  </a:ext>
                </a:extLst>
              </a:tr>
              <a:tr h="716725">
                <a:tc>
                  <a:txBody>
                    <a:bodyPr/>
                    <a:lstStyle/>
                    <a:p>
                      <a:pPr algn="ctr"/>
                      <a:r>
                        <a:rPr lang="en-IN" sz="2600" dirty="0"/>
                        <a:t>3</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dirty="0"/>
                        <a:t>District Hospital -</a:t>
                      </a:r>
                      <a:r>
                        <a:rPr lang="en-IN" sz="2800" baseline="0" dirty="0"/>
                        <a:t>Udhampur</a:t>
                      </a:r>
                      <a:endParaRPr lang="en-IN" sz="2600" dirty="0"/>
                    </a:p>
                  </a:txBody>
                  <a:tcPr marL="94238" marR="94238"/>
                </a:tc>
                <a:tc>
                  <a:txBody>
                    <a:bodyPr/>
                    <a:lstStyle/>
                    <a:p>
                      <a:pPr algn="ctr"/>
                      <a:r>
                        <a:rPr lang="en-IN" sz="2600" dirty="0"/>
                        <a:t>60</a:t>
                      </a:r>
                    </a:p>
                  </a:txBody>
                  <a:tcPr marL="94238" marR="94238" anchor="ctr"/>
                </a:tc>
                <a:extLst>
                  <a:ext uri="{0D108BD9-81ED-4DB2-BD59-A6C34878D82A}">
                    <a16:rowId xmlns:a16="http://schemas.microsoft.com/office/drawing/2014/main" xmlns="" val="10003"/>
                  </a:ext>
                </a:extLst>
              </a:tr>
              <a:tr h="674690">
                <a:tc>
                  <a:txBody>
                    <a:bodyPr/>
                    <a:lstStyle/>
                    <a:p>
                      <a:pPr algn="ctr"/>
                      <a:r>
                        <a:rPr lang="en-IN" sz="2600" dirty="0"/>
                        <a:t>4</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baseline="0" dirty="0"/>
                        <a:t>Govt. Hospital Gandhi Nagar, Jammu</a:t>
                      </a:r>
                      <a:endParaRPr lang="en-IN" sz="2600" dirty="0"/>
                    </a:p>
                  </a:txBody>
                  <a:tcPr marL="94238" marR="94238"/>
                </a:tc>
                <a:tc>
                  <a:txBody>
                    <a:bodyPr/>
                    <a:lstStyle/>
                    <a:p>
                      <a:pPr algn="ctr"/>
                      <a:r>
                        <a:rPr lang="en-IN" sz="2600" dirty="0"/>
                        <a:t>60</a:t>
                      </a:r>
                    </a:p>
                  </a:txBody>
                  <a:tcPr marL="94238" marR="94238" anchor="ctr"/>
                </a:tc>
                <a:extLst>
                  <a:ext uri="{0D108BD9-81ED-4DB2-BD59-A6C34878D82A}">
                    <a16:rowId xmlns:a16="http://schemas.microsoft.com/office/drawing/2014/main" xmlns="" val="10004"/>
                  </a:ext>
                </a:extLst>
              </a:tr>
              <a:tr h="674690">
                <a:tc>
                  <a:txBody>
                    <a:bodyPr/>
                    <a:lstStyle/>
                    <a:p>
                      <a:pPr algn="ctr"/>
                      <a:r>
                        <a:rPr lang="en-IN" sz="2600" dirty="0"/>
                        <a:t>5</a:t>
                      </a:r>
                    </a:p>
                  </a:txBody>
                  <a:tcPr marL="94238" marR="94238" anchor="ctr"/>
                </a:tc>
                <a:tc>
                  <a:txBody>
                    <a:bodyPr/>
                    <a:lstStyle/>
                    <a:p>
                      <a:r>
                        <a:rPr lang="en-IN" sz="2600" dirty="0"/>
                        <a:t>District Hospital -Kathua</a:t>
                      </a:r>
                    </a:p>
                  </a:txBody>
                  <a:tcPr marL="94238" marR="94238"/>
                </a:tc>
                <a:tc>
                  <a:txBody>
                    <a:bodyPr/>
                    <a:lstStyle/>
                    <a:p>
                      <a:pPr algn="ctr"/>
                      <a:r>
                        <a:rPr lang="en-IN" sz="2600" dirty="0"/>
                        <a:t>30</a:t>
                      </a:r>
                    </a:p>
                  </a:txBody>
                  <a:tcPr marL="94238" marR="94238" anchor="ctr"/>
                </a:tc>
                <a:extLst>
                  <a:ext uri="{0D108BD9-81ED-4DB2-BD59-A6C34878D82A}">
                    <a16:rowId xmlns:a16="http://schemas.microsoft.com/office/drawing/2014/main" xmlns="" val="10005"/>
                  </a:ext>
                </a:extLst>
              </a:tr>
              <a:tr h="674690">
                <a:tc>
                  <a:txBody>
                    <a:bodyPr/>
                    <a:lstStyle/>
                    <a:p>
                      <a:pPr algn="ctr"/>
                      <a:r>
                        <a:rPr lang="en-IN" sz="2600" dirty="0"/>
                        <a:t>6</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dirty="0"/>
                        <a:t>District Hospital -</a:t>
                      </a:r>
                      <a:r>
                        <a:rPr lang="en-IN" sz="2800" baseline="0" dirty="0"/>
                        <a:t> </a:t>
                      </a:r>
                      <a:r>
                        <a:rPr lang="en-IN" sz="2800" dirty="0"/>
                        <a:t>Rajouri</a:t>
                      </a:r>
                      <a:endParaRPr lang="en-IN" sz="2600" dirty="0"/>
                    </a:p>
                  </a:txBody>
                  <a:tcPr marL="94238" marR="94238"/>
                </a:tc>
                <a:tc>
                  <a:txBody>
                    <a:bodyPr/>
                    <a:lstStyle/>
                    <a:p>
                      <a:pPr algn="ctr"/>
                      <a:r>
                        <a:rPr lang="en-IN" sz="2600" dirty="0"/>
                        <a:t>30</a:t>
                      </a:r>
                    </a:p>
                  </a:txBody>
                  <a:tcPr marL="94238" marR="94238" anchor="ctr"/>
                </a:tc>
                <a:extLst>
                  <a:ext uri="{0D108BD9-81ED-4DB2-BD59-A6C34878D82A}">
                    <a16:rowId xmlns:a16="http://schemas.microsoft.com/office/drawing/2014/main" xmlns="" val="10006"/>
                  </a:ext>
                </a:extLst>
              </a:tr>
              <a:tr h="674690">
                <a:tc>
                  <a:txBody>
                    <a:bodyPr/>
                    <a:lstStyle/>
                    <a:p>
                      <a:pPr algn="ctr"/>
                      <a:endParaRPr lang="en-IN" sz="2600" dirty="0"/>
                    </a:p>
                  </a:txBody>
                  <a:tcPr marL="94238" marR="94238" anchor="ctr"/>
                </a:tc>
                <a:tc>
                  <a:txBody>
                    <a:bodyPr/>
                    <a:lstStyle/>
                    <a:p>
                      <a:r>
                        <a:rPr lang="en-IN" sz="2600" dirty="0"/>
                        <a:t>Total </a:t>
                      </a:r>
                    </a:p>
                  </a:txBody>
                  <a:tcPr marL="94238" marR="94238"/>
                </a:tc>
                <a:tc>
                  <a:txBody>
                    <a:bodyPr/>
                    <a:lstStyle/>
                    <a:p>
                      <a:pPr algn="ctr"/>
                      <a:r>
                        <a:rPr lang="en-IN" sz="2600" dirty="0"/>
                        <a:t>300</a:t>
                      </a:r>
                    </a:p>
                  </a:txBody>
                  <a:tcPr marL="94238" marR="94238" anchor="ct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xmlns="" val="385636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36743" y="944367"/>
            <a:ext cx="9953920" cy="2387600"/>
          </a:xfrm>
        </p:spPr>
        <p:txBody>
          <a:bodyPr>
            <a:noAutofit/>
          </a:bodyPr>
          <a:lstStyle/>
          <a:p>
            <a:r>
              <a:rPr lang="en-IN" altLang="en-US" sz="3600" dirty="0">
                <a:solidFill>
                  <a:schemeClr val="accent2">
                    <a:lumMod val="75000"/>
                  </a:schemeClr>
                </a:solidFill>
              </a:rPr>
              <a:t>Alternate strategy to increase availability of MLHPs for operationalization of Health &amp; Wellness Centres</a:t>
            </a:r>
            <a:endParaRPr lang="en-US" sz="3600" dirty="0">
              <a:solidFill>
                <a:schemeClr val="accent2">
                  <a:lumMod val="75000"/>
                </a:schemeClr>
              </a:solidFill>
            </a:endParaRPr>
          </a:p>
        </p:txBody>
      </p:sp>
      <p:sp>
        <p:nvSpPr>
          <p:cNvPr id="2" name="Subtitle 1"/>
          <p:cNvSpPr>
            <a:spLocks noGrp="1"/>
          </p:cNvSpPr>
          <p:nvPr>
            <p:ph type="subTitle" idx="1"/>
          </p:nvPr>
        </p:nvSpPr>
        <p:spPr>
          <a:xfrm>
            <a:off x="863849" y="3411940"/>
            <a:ext cx="9795052" cy="2568730"/>
          </a:xfrm>
        </p:spPr>
        <p:txBody>
          <a:bodyPr>
            <a:normAutofit/>
          </a:bodyPr>
          <a:lstStyle/>
          <a:p>
            <a:r>
              <a:rPr lang="en-IN" b="1" i="1" dirty="0">
                <a:solidFill>
                  <a:schemeClr val="accent5">
                    <a:lumMod val="50000"/>
                  </a:schemeClr>
                </a:solidFill>
              </a:rPr>
              <a:t>A collaborative innovation of University of Kashmir, Directorate of Life-Long learning  and National Health  Mission to roll out the six months certificate course in community health for Unani Graduates.</a:t>
            </a:r>
          </a:p>
        </p:txBody>
      </p:sp>
      <p:sp>
        <p:nvSpPr>
          <p:cNvPr id="6" name="Title 3"/>
          <p:cNvSpPr txBox="1">
            <a:spLocks/>
          </p:cNvSpPr>
          <p:nvPr/>
        </p:nvSpPr>
        <p:spPr>
          <a:xfrm>
            <a:off x="318370" y="119064"/>
            <a:ext cx="5277211" cy="818120"/>
          </a:xfrm>
          <a:prstGeom prst="rect">
            <a:avLst/>
          </a:prstGeom>
          <a:solidFill>
            <a:schemeClr val="accent5">
              <a:lumMod val="7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mn-lt"/>
                <a:ea typeface="+mj-ea"/>
                <a:cs typeface="+mj-cs"/>
              </a:defRPr>
            </a:lvl1pPr>
          </a:lstStyle>
          <a:p>
            <a:r>
              <a:rPr lang="en-IN" altLang="en-US" sz="4000" dirty="0">
                <a:solidFill>
                  <a:schemeClr val="bg1"/>
                </a:solidFill>
              </a:rPr>
              <a:t>J&amp;K Initiative……… </a:t>
            </a:r>
            <a:endParaRPr lang="en-US" sz="4000" dirty="0">
              <a:solidFill>
                <a:schemeClr val="bg1"/>
              </a:solidFill>
            </a:endParaRPr>
          </a:p>
        </p:txBody>
      </p:sp>
    </p:spTree>
    <p:extLst>
      <p:ext uri="{BB962C8B-B14F-4D97-AF65-F5344CB8AC3E}">
        <p14:creationId xmlns:p14="http://schemas.microsoft.com/office/powerpoint/2010/main" xmlns="" val="35583751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0506" y="1552489"/>
            <a:ext cx="11627108" cy="446276"/>
          </a:xfrm>
          <a:prstGeom prst="rect">
            <a:avLst/>
          </a:prstGeom>
          <a:noFill/>
        </p:spPr>
        <p:txBody>
          <a:bodyPr wrap="square" rtlCol="0">
            <a:spAutoFit/>
          </a:bodyPr>
          <a:lstStyle/>
          <a:p>
            <a:pPr algn="just"/>
            <a:endParaRPr lang="en-US" sz="23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764275" y="325120"/>
            <a:ext cx="11395880" cy="954107"/>
          </a:xfrm>
          <a:prstGeom prst="rect">
            <a:avLst/>
          </a:prstGeom>
          <a:solidFill>
            <a:schemeClr val="accent5">
              <a:lumMod val="75000"/>
            </a:schemeClr>
          </a:solidFill>
        </p:spPr>
        <p:txBody>
          <a:bodyPr wrap="square" rtlCol="0">
            <a:spAutoFit/>
          </a:bodyPr>
          <a:lstStyle/>
          <a:p>
            <a:r>
              <a:rPr lang="en-US" sz="2800" b="1" dirty="0">
                <a:solidFill>
                  <a:schemeClr val="bg1"/>
                </a:solidFill>
              </a:rPr>
              <a:t>Establishment of Programme Study Centres (BPCCHN) through University of Kashmir for Unani Graduates</a:t>
            </a:r>
            <a:endParaRPr lang="en-US" sz="2800" b="1" dirty="0">
              <a:solidFill>
                <a:schemeClr val="bg1"/>
              </a:solidFill>
              <a:latin typeface="Arial" pitchFamily="34" charset="0"/>
              <a:cs typeface="Arial"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xmlns="" val="2494398919"/>
              </p:ext>
            </p:extLst>
          </p:nvPr>
        </p:nvGraphicFramePr>
        <p:xfrm>
          <a:off x="778761" y="1683657"/>
          <a:ext cx="11351014" cy="4444188"/>
        </p:xfrm>
        <a:graphic>
          <a:graphicData uri="http://schemas.openxmlformats.org/drawingml/2006/table">
            <a:tbl>
              <a:tblPr firstRow="1" bandRow="1">
                <a:tableStyleId>{5C22544A-7EE6-4342-B048-85BDC9FD1C3A}</a:tableStyleId>
              </a:tblPr>
              <a:tblGrid>
                <a:gridCol w="1265939">
                  <a:extLst>
                    <a:ext uri="{9D8B030D-6E8A-4147-A177-3AD203B41FA5}">
                      <a16:colId xmlns:a16="http://schemas.microsoft.com/office/drawing/2014/main" xmlns="" val="20000"/>
                    </a:ext>
                  </a:extLst>
                </a:gridCol>
                <a:gridCol w="6057900">
                  <a:extLst>
                    <a:ext uri="{9D8B030D-6E8A-4147-A177-3AD203B41FA5}">
                      <a16:colId xmlns:a16="http://schemas.microsoft.com/office/drawing/2014/main" xmlns="" val="20001"/>
                    </a:ext>
                  </a:extLst>
                </a:gridCol>
                <a:gridCol w="4027175">
                  <a:extLst>
                    <a:ext uri="{9D8B030D-6E8A-4147-A177-3AD203B41FA5}">
                      <a16:colId xmlns:a16="http://schemas.microsoft.com/office/drawing/2014/main" xmlns="" val="20002"/>
                    </a:ext>
                  </a:extLst>
                </a:gridCol>
              </a:tblGrid>
              <a:tr h="547719">
                <a:tc>
                  <a:txBody>
                    <a:bodyPr/>
                    <a:lstStyle/>
                    <a:p>
                      <a:pPr algn="ctr"/>
                      <a:r>
                        <a:rPr lang="en-IN" sz="2600" b="1" dirty="0"/>
                        <a:t>S. No</a:t>
                      </a:r>
                    </a:p>
                  </a:txBody>
                  <a:tcPr marL="94238" marR="94238" anchor="ctr"/>
                </a:tc>
                <a:tc>
                  <a:txBody>
                    <a:bodyPr/>
                    <a:lstStyle/>
                    <a:p>
                      <a:pPr algn="ctr"/>
                      <a:r>
                        <a:rPr lang="en-US" sz="2400" b="1" dirty="0">
                          <a:solidFill>
                            <a:schemeClr val="bg1"/>
                          </a:solidFill>
                        </a:rPr>
                        <a:t>Programme Study Centres </a:t>
                      </a:r>
                      <a:endParaRPr lang="en-IN" sz="2600" b="1" dirty="0">
                        <a:solidFill>
                          <a:schemeClr val="bg1"/>
                        </a:solidFill>
                      </a:endParaRPr>
                    </a:p>
                  </a:txBody>
                  <a:tcPr marL="94238" marR="94238" anchor="ctr"/>
                </a:tc>
                <a:tc>
                  <a:txBody>
                    <a:bodyPr/>
                    <a:lstStyle/>
                    <a:p>
                      <a:pPr algn="ctr"/>
                      <a:r>
                        <a:rPr lang="en-IN" sz="2600" b="1" dirty="0"/>
                        <a:t>Intake capacity per session </a:t>
                      </a:r>
                    </a:p>
                  </a:txBody>
                  <a:tcPr marL="94238" marR="94238" anchor="ctr"/>
                </a:tc>
                <a:extLst>
                  <a:ext uri="{0D108BD9-81ED-4DB2-BD59-A6C34878D82A}">
                    <a16:rowId xmlns:a16="http://schemas.microsoft.com/office/drawing/2014/main" xmlns="" val="10000"/>
                  </a:ext>
                </a:extLst>
              </a:tr>
              <a:tr h="654745">
                <a:tc>
                  <a:txBody>
                    <a:bodyPr/>
                    <a:lstStyle/>
                    <a:p>
                      <a:pPr algn="ctr"/>
                      <a:r>
                        <a:rPr lang="en-IN" sz="2600" dirty="0"/>
                        <a:t>1</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dirty="0"/>
                        <a:t>JLNM</a:t>
                      </a:r>
                      <a:r>
                        <a:rPr lang="en-IN" sz="2800" baseline="0" dirty="0"/>
                        <a:t> Hospital, Rainawari, Srinagar</a:t>
                      </a:r>
                    </a:p>
                  </a:txBody>
                  <a:tcPr marL="94238" marR="94238"/>
                </a:tc>
                <a:tc>
                  <a:txBody>
                    <a:bodyPr/>
                    <a:lstStyle/>
                    <a:p>
                      <a:pPr algn="ctr"/>
                      <a:r>
                        <a:rPr lang="en-IN" sz="2600" b="0" dirty="0"/>
                        <a:t>50</a:t>
                      </a:r>
                    </a:p>
                  </a:txBody>
                  <a:tcPr marL="94238" marR="94238" anchor="ctr"/>
                </a:tc>
                <a:extLst>
                  <a:ext uri="{0D108BD9-81ED-4DB2-BD59-A6C34878D82A}">
                    <a16:rowId xmlns:a16="http://schemas.microsoft.com/office/drawing/2014/main" xmlns="" val="10001"/>
                  </a:ext>
                </a:extLst>
              </a:tr>
              <a:tr h="581952">
                <a:tc>
                  <a:txBody>
                    <a:bodyPr/>
                    <a:lstStyle/>
                    <a:p>
                      <a:pPr algn="ctr"/>
                      <a:r>
                        <a:rPr lang="en-IN" sz="2600" dirty="0"/>
                        <a:t>2</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baseline="0" dirty="0"/>
                        <a:t>District Hospital Pulwama</a:t>
                      </a:r>
                      <a:endParaRPr lang="en-IN" sz="2800" dirty="0"/>
                    </a:p>
                  </a:txBody>
                  <a:tcPr marL="94238" marR="94238"/>
                </a:tc>
                <a:tc>
                  <a:txBody>
                    <a:bodyPr/>
                    <a:lstStyle/>
                    <a:p>
                      <a:pPr algn="ctr"/>
                      <a:r>
                        <a:rPr lang="en-IN" sz="2600" b="0" dirty="0"/>
                        <a:t>50</a:t>
                      </a:r>
                    </a:p>
                  </a:txBody>
                  <a:tcPr marL="94238" marR="94238" anchor="ctr"/>
                </a:tc>
                <a:extLst>
                  <a:ext uri="{0D108BD9-81ED-4DB2-BD59-A6C34878D82A}">
                    <a16:rowId xmlns:a16="http://schemas.microsoft.com/office/drawing/2014/main" xmlns="" val="10002"/>
                  </a:ext>
                </a:extLst>
              </a:tr>
              <a:tr h="695537">
                <a:tc>
                  <a:txBody>
                    <a:bodyPr/>
                    <a:lstStyle/>
                    <a:p>
                      <a:pPr algn="ctr"/>
                      <a:r>
                        <a:rPr lang="en-IN" sz="2600" dirty="0"/>
                        <a:t>3</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aseline="0" dirty="0"/>
                        <a:t>District Hospital Kulgam</a:t>
                      </a:r>
                      <a:endParaRPr lang="en-IN" sz="2600" dirty="0"/>
                    </a:p>
                  </a:txBody>
                  <a:tcPr marL="94238" marR="94238"/>
                </a:tc>
                <a:tc>
                  <a:txBody>
                    <a:bodyPr/>
                    <a:lstStyle/>
                    <a:p>
                      <a:pPr algn="ctr"/>
                      <a:r>
                        <a:rPr lang="en-IN" sz="2600" b="0" dirty="0"/>
                        <a:t>50</a:t>
                      </a:r>
                    </a:p>
                  </a:txBody>
                  <a:tcPr marL="94238" marR="94238" anchor="ctr"/>
                </a:tc>
                <a:extLst>
                  <a:ext uri="{0D108BD9-81ED-4DB2-BD59-A6C34878D82A}">
                    <a16:rowId xmlns:a16="http://schemas.microsoft.com/office/drawing/2014/main" xmlns="" val="10003"/>
                  </a:ext>
                </a:extLst>
              </a:tr>
              <a:tr h="654745">
                <a:tc>
                  <a:txBody>
                    <a:bodyPr/>
                    <a:lstStyle/>
                    <a:p>
                      <a:pPr algn="ctr"/>
                      <a:r>
                        <a:rPr lang="en-IN" sz="2600" dirty="0"/>
                        <a:t>4</a:t>
                      </a:r>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aseline="0" dirty="0"/>
                        <a:t>District Hospital Ganderbal</a:t>
                      </a:r>
                      <a:endParaRPr lang="en-IN" sz="2600" dirty="0"/>
                    </a:p>
                  </a:txBody>
                  <a:tcPr marL="94238" marR="94238"/>
                </a:tc>
                <a:tc>
                  <a:txBody>
                    <a:bodyPr/>
                    <a:lstStyle/>
                    <a:p>
                      <a:pPr algn="ctr"/>
                      <a:r>
                        <a:rPr lang="en-IN" sz="2600" b="0" dirty="0"/>
                        <a:t>50</a:t>
                      </a:r>
                    </a:p>
                  </a:txBody>
                  <a:tcPr marL="94238" marR="94238" anchor="ctr"/>
                </a:tc>
                <a:extLst>
                  <a:ext uri="{0D108BD9-81ED-4DB2-BD59-A6C34878D82A}">
                    <a16:rowId xmlns:a16="http://schemas.microsoft.com/office/drawing/2014/main" xmlns="" val="10004"/>
                  </a:ext>
                </a:extLst>
              </a:tr>
              <a:tr h="654745">
                <a:tc>
                  <a:txBody>
                    <a:bodyPr/>
                    <a:lstStyle/>
                    <a:p>
                      <a:pPr algn="ctr"/>
                      <a:endParaRPr lang="en-IN" sz="2600" dirty="0"/>
                    </a:p>
                  </a:txBody>
                  <a:tcPr marL="94238" marR="9423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600" b="1" dirty="0"/>
                        <a:t>Total </a:t>
                      </a:r>
                    </a:p>
                  </a:txBody>
                  <a:tcPr marL="94238" marR="94238"/>
                </a:tc>
                <a:tc>
                  <a:txBody>
                    <a:bodyPr/>
                    <a:lstStyle/>
                    <a:p>
                      <a:pPr algn="ctr"/>
                      <a:r>
                        <a:rPr lang="en-IN" sz="2600" b="1" dirty="0"/>
                        <a:t>200</a:t>
                      </a:r>
                    </a:p>
                  </a:txBody>
                  <a:tcPr marL="94238" marR="94238" anchor="ctr"/>
                </a:tc>
                <a:extLst>
                  <a:ext uri="{0D108BD9-81ED-4DB2-BD59-A6C34878D82A}">
                    <a16:rowId xmlns:a16="http://schemas.microsoft.com/office/drawing/2014/main" xmlns="" val="10005"/>
                  </a:ext>
                </a:extLst>
              </a:tr>
              <a:tr h="654745">
                <a:tc>
                  <a:txBody>
                    <a:bodyPr/>
                    <a:lstStyle/>
                    <a:p>
                      <a:pPr algn="ctr"/>
                      <a:endParaRPr lang="en-IN" sz="2600" dirty="0"/>
                    </a:p>
                  </a:txBody>
                  <a:tcPr marL="94238" marR="94238" anchor="ctr"/>
                </a:tc>
                <a:tc>
                  <a:txBody>
                    <a:bodyPr/>
                    <a:lstStyle/>
                    <a:p>
                      <a:r>
                        <a:rPr lang="en-IN" sz="2600" b="1" dirty="0"/>
                        <a:t>Grand total (IGNOU + Kashmir University)</a:t>
                      </a:r>
                    </a:p>
                  </a:txBody>
                  <a:tcPr marL="94238" marR="94238"/>
                </a:tc>
                <a:tc>
                  <a:txBody>
                    <a:bodyPr/>
                    <a:lstStyle/>
                    <a:p>
                      <a:pPr algn="ctr"/>
                      <a:r>
                        <a:rPr lang="en-IN" sz="2600" b="1" dirty="0"/>
                        <a:t>500</a:t>
                      </a:r>
                    </a:p>
                  </a:txBody>
                  <a:tcPr marL="94238" marR="94238" anchor="ct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xmlns="" val="3856368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13899" y="944367"/>
            <a:ext cx="5268035" cy="2387600"/>
          </a:xfrm>
        </p:spPr>
        <p:txBody>
          <a:bodyPr>
            <a:noAutofit/>
          </a:bodyPr>
          <a:lstStyle/>
          <a:p>
            <a:r>
              <a:rPr lang="en-IN" altLang="en-US" sz="3600" dirty="0">
                <a:solidFill>
                  <a:schemeClr val="accent2">
                    <a:lumMod val="75000"/>
                  </a:schemeClr>
                </a:solidFill>
              </a:rPr>
              <a:t>Alternate strategy for development of Space for Health &amp; Wellness Centre</a:t>
            </a:r>
            <a:endParaRPr lang="en-US" sz="3600" dirty="0">
              <a:solidFill>
                <a:schemeClr val="accent2">
                  <a:lumMod val="75000"/>
                </a:schemeClr>
              </a:solidFill>
            </a:endParaRPr>
          </a:p>
        </p:txBody>
      </p:sp>
      <p:sp>
        <p:nvSpPr>
          <p:cNvPr id="2" name="Subtitle 1"/>
          <p:cNvSpPr>
            <a:spLocks noGrp="1"/>
          </p:cNvSpPr>
          <p:nvPr>
            <p:ph type="subTitle" idx="1"/>
          </p:nvPr>
        </p:nvSpPr>
        <p:spPr>
          <a:xfrm>
            <a:off x="423081" y="3411940"/>
            <a:ext cx="5145206" cy="2568730"/>
          </a:xfrm>
        </p:spPr>
        <p:txBody>
          <a:bodyPr>
            <a:normAutofit/>
          </a:bodyPr>
          <a:lstStyle/>
          <a:p>
            <a:r>
              <a:rPr lang="en-IN" b="1" i="1" dirty="0">
                <a:solidFill>
                  <a:schemeClr val="accent5">
                    <a:lumMod val="50000"/>
                  </a:schemeClr>
                </a:solidFill>
              </a:rPr>
              <a:t>Additional space being created using Pre fabricated materials, helping in reducing the cost and timely completion. </a:t>
            </a:r>
          </a:p>
        </p:txBody>
      </p:sp>
      <p:sp>
        <p:nvSpPr>
          <p:cNvPr id="6" name="Title 3"/>
          <p:cNvSpPr txBox="1">
            <a:spLocks/>
          </p:cNvSpPr>
          <p:nvPr/>
        </p:nvSpPr>
        <p:spPr>
          <a:xfrm>
            <a:off x="318370" y="119064"/>
            <a:ext cx="5277211" cy="818120"/>
          </a:xfrm>
          <a:prstGeom prst="rect">
            <a:avLst/>
          </a:prstGeom>
          <a:solidFill>
            <a:schemeClr val="accent5">
              <a:lumMod val="7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mn-lt"/>
                <a:ea typeface="+mj-ea"/>
                <a:cs typeface="+mj-cs"/>
              </a:defRPr>
            </a:lvl1pPr>
          </a:lstStyle>
          <a:p>
            <a:r>
              <a:rPr lang="en-IN" altLang="en-US" sz="4000" dirty="0">
                <a:solidFill>
                  <a:schemeClr val="bg1"/>
                </a:solidFill>
              </a:rPr>
              <a:t>J&amp;K Initiative Cont…… </a:t>
            </a:r>
            <a:endParaRPr lang="en-US" sz="4000" dirty="0">
              <a:solidFill>
                <a:schemeClr val="bg1"/>
              </a:solidFill>
            </a:endParaRPr>
          </a:p>
        </p:txBody>
      </p:sp>
      <p:pic>
        <p:nvPicPr>
          <p:cNvPr id="5" name="Picture 2"/>
          <p:cNvPicPr>
            <a:picLocks noChangeAspect="1" noChangeArrowheads="1"/>
          </p:cNvPicPr>
          <p:nvPr/>
        </p:nvPicPr>
        <p:blipFill>
          <a:blip r:embed="rId3"/>
          <a:srcRect/>
          <a:stretch>
            <a:fillRect/>
          </a:stretch>
        </p:blipFill>
        <p:spPr bwMode="auto">
          <a:xfrm>
            <a:off x="5718412" y="163773"/>
            <a:ext cx="6660107" cy="6523629"/>
          </a:xfrm>
          <a:prstGeom prst="rect">
            <a:avLst/>
          </a:prstGeom>
          <a:noFill/>
          <a:ln w="9525">
            <a:noFill/>
            <a:miter lim="800000"/>
            <a:headEnd/>
            <a:tailEnd/>
          </a:ln>
          <a:effectLst/>
        </p:spPr>
      </p:pic>
    </p:spTree>
    <p:extLst>
      <p:ext uri="{BB962C8B-B14F-4D97-AF65-F5344CB8AC3E}">
        <p14:creationId xmlns:p14="http://schemas.microsoft.com/office/powerpoint/2010/main" xmlns="" val="35583751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26126" y="40685"/>
            <a:ext cx="6466114" cy="599393"/>
          </a:xfrm>
          <a:prstGeom prst="rect">
            <a:avLst/>
          </a:prstGeom>
          <a:solidFill>
            <a:schemeClr val="accent5">
              <a:lumMod val="7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mn-lt"/>
                <a:ea typeface="+mj-ea"/>
                <a:cs typeface="+mj-cs"/>
              </a:defRPr>
            </a:lvl1pPr>
          </a:lstStyle>
          <a:p>
            <a:r>
              <a:rPr lang="en-IN" altLang="en-US" sz="3600" dirty="0">
                <a:solidFill>
                  <a:schemeClr val="bg1"/>
                </a:solidFill>
              </a:rPr>
              <a:t>Pre Fabricated </a:t>
            </a:r>
            <a:r>
              <a:rPr lang="en-IN" altLang="en-US" sz="3600" dirty="0" smtClean="0">
                <a:solidFill>
                  <a:schemeClr val="bg1"/>
                </a:solidFill>
              </a:rPr>
              <a:t>Structure of HWC </a:t>
            </a:r>
            <a:endParaRPr lang="en-US" sz="3600" dirty="0">
              <a:solidFill>
                <a:schemeClr val="bg1"/>
              </a:solidFill>
            </a:endParaRPr>
          </a:p>
        </p:txBody>
      </p:sp>
      <p:pic>
        <p:nvPicPr>
          <p:cNvPr id="7" name="Picture 2"/>
          <p:cNvPicPr>
            <a:picLocks noChangeAspect="1" noChangeArrowheads="1"/>
          </p:cNvPicPr>
          <p:nvPr/>
        </p:nvPicPr>
        <p:blipFill>
          <a:blip r:embed="rId3"/>
          <a:stretch>
            <a:fillRect/>
          </a:stretch>
        </p:blipFill>
        <p:spPr bwMode="auto">
          <a:xfrm>
            <a:off x="39189" y="718458"/>
            <a:ext cx="6400800" cy="6100354"/>
          </a:xfrm>
          <a:prstGeom prst="rect">
            <a:avLst/>
          </a:prstGeom>
          <a:noFill/>
          <a:ln w="9525">
            <a:noFill/>
            <a:miter lim="800000"/>
            <a:headEnd/>
            <a:tailEnd/>
          </a:ln>
          <a:effectLst/>
        </p:spPr>
      </p:pic>
      <p:pic>
        <p:nvPicPr>
          <p:cNvPr id="1026" name="Picture 2" descr="C:\Users\DeLL\Desktop\IMG-20190529-WA0009.jpg"/>
          <p:cNvPicPr>
            <a:picLocks noChangeAspect="1" noChangeArrowheads="1"/>
          </p:cNvPicPr>
          <p:nvPr/>
        </p:nvPicPr>
        <p:blipFill>
          <a:blip r:embed="rId4"/>
          <a:srcRect/>
          <a:stretch>
            <a:fillRect/>
          </a:stretch>
        </p:blipFill>
        <p:spPr bwMode="auto">
          <a:xfrm>
            <a:off x="6531430" y="13064"/>
            <a:ext cx="5981382" cy="6805750"/>
          </a:xfrm>
          <a:prstGeom prst="rect">
            <a:avLst/>
          </a:prstGeom>
          <a:noFill/>
        </p:spPr>
      </p:pic>
    </p:spTree>
    <p:extLst>
      <p:ext uri="{BB962C8B-B14F-4D97-AF65-F5344CB8AC3E}">
        <p14:creationId xmlns:p14="http://schemas.microsoft.com/office/powerpoint/2010/main" xmlns="" val="35583751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26126" y="40685"/>
            <a:ext cx="7445828" cy="599393"/>
          </a:xfrm>
          <a:prstGeom prst="rect">
            <a:avLst/>
          </a:prstGeom>
          <a:solidFill>
            <a:schemeClr val="accent5">
              <a:lumMod val="7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mn-lt"/>
                <a:ea typeface="+mj-ea"/>
                <a:cs typeface="+mj-cs"/>
              </a:defRPr>
            </a:lvl1pPr>
          </a:lstStyle>
          <a:p>
            <a:r>
              <a:rPr lang="en-IN" altLang="en-US" sz="3600" dirty="0">
                <a:solidFill>
                  <a:schemeClr val="bg1"/>
                </a:solidFill>
              </a:rPr>
              <a:t>Pre Fabricated </a:t>
            </a:r>
            <a:r>
              <a:rPr lang="en-IN" altLang="en-US" sz="3600" dirty="0" smtClean="0">
                <a:solidFill>
                  <a:schemeClr val="bg1"/>
                </a:solidFill>
              </a:rPr>
              <a:t>Structure of HWC- SC </a:t>
            </a:r>
            <a:endParaRPr lang="en-US" sz="3600" dirty="0">
              <a:solidFill>
                <a:schemeClr val="bg1"/>
              </a:solidFill>
            </a:endParaRPr>
          </a:p>
        </p:txBody>
      </p:sp>
      <p:pic>
        <p:nvPicPr>
          <p:cNvPr id="2050" name="Picture 2"/>
          <p:cNvPicPr>
            <a:picLocks noChangeAspect="1" noChangeArrowheads="1"/>
          </p:cNvPicPr>
          <p:nvPr/>
        </p:nvPicPr>
        <p:blipFill>
          <a:blip r:embed="rId3"/>
          <a:srcRect/>
          <a:stretch>
            <a:fillRect/>
          </a:stretch>
        </p:blipFill>
        <p:spPr bwMode="auto">
          <a:xfrm>
            <a:off x="6400800" y="679270"/>
            <a:ext cx="6125074" cy="6139542"/>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a:srcRect/>
          <a:stretch>
            <a:fillRect/>
          </a:stretch>
        </p:blipFill>
        <p:spPr bwMode="auto">
          <a:xfrm>
            <a:off x="124234" y="679269"/>
            <a:ext cx="6224314" cy="6113418"/>
          </a:xfrm>
          <a:prstGeom prst="rect">
            <a:avLst/>
          </a:prstGeom>
          <a:solidFill>
            <a:schemeClr val="accent1"/>
          </a:solidFill>
          <a:ln w="9525">
            <a:noFill/>
            <a:miter lim="800000"/>
            <a:headEnd/>
            <a:tailEnd/>
          </a:ln>
          <a:effectLst/>
        </p:spPr>
      </p:pic>
      <p:graphicFrame>
        <p:nvGraphicFramePr>
          <p:cNvPr id="8" name="Table 7"/>
          <p:cNvGraphicFramePr>
            <a:graphicFrameLocks noGrp="1"/>
          </p:cNvGraphicFramePr>
          <p:nvPr/>
        </p:nvGraphicFramePr>
        <p:xfrm>
          <a:off x="2612580" y="6021972"/>
          <a:ext cx="1528355" cy="518160"/>
        </p:xfrm>
        <a:graphic>
          <a:graphicData uri="http://schemas.openxmlformats.org/drawingml/2006/table">
            <a:tbl>
              <a:tblPr firstRow="1" bandRow="1">
                <a:tableStyleId>{5C22544A-7EE6-4342-B048-85BDC9FD1C3A}</a:tableStyleId>
              </a:tblPr>
              <a:tblGrid>
                <a:gridCol w="1528355"/>
              </a:tblGrid>
              <a:tr h="158518">
                <a:tc>
                  <a:txBody>
                    <a:bodyPr/>
                    <a:lstStyle/>
                    <a:p>
                      <a:r>
                        <a:rPr lang="en-IN" sz="2800" dirty="0" smtClean="0">
                          <a:latin typeface="Georgia" pitchFamily="18" charset="0"/>
                        </a:rPr>
                        <a:t>Before </a:t>
                      </a:r>
                      <a:endParaRPr lang="en-IN" sz="2800" dirty="0">
                        <a:latin typeface="Georgia" pitchFamily="18" charset="0"/>
                      </a:endParaRPr>
                    </a:p>
                  </a:txBody>
                  <a:tcPr/>
                </a:tc>
              </a:tr>
            </a:tbl>
          </a:graphicData>
        </a:graphic>
      </p:graphicFrame>
      <p:graphicFrame>
        <p:nvGraphicFramePr>
          <p:cNvPr id="9" name="Table 8"/>
          <p:cNvGraphicFramePr>
            <a:graphicFrameLocks noGrp="1"/>
          </p:cNvGraphicFramePr>
          <p:nvPr/>
        </p:nvGraphicFramePr>
        <p:xfrm>
          <a:off x="8752114" y="5952301"/>
          <a:ext cx="1436916" cy="518160"/>
        </p:xfrm>
        <a:graphic>
          <a:graphicData uri="http://schemas.openxmlformats.org/drawingml/2006/table">
            <a:tbl>
              <a:tblPr firstRow="1" bandRow="1">
                <a:tableStyleId>{5C22544A-7EE6-4342-B048-85BDC9FD1C3A}</a:tableStyleId>
              </a:tblPr>
              <a:tblGrid>
                <a:gridCol w="1436916"/>
              </a:tblGrid>
              <a:tr h="158518">
                <a:tc>
                  <a:txBody>
                    <a:bodyPr/>
                    <a:lstStyle/>
                    <a:p>
                      <a:pPr algn="ctr"/>
                      <a:r>
                        <a:rPr lang="en-IN" sz="2800" dirty="0" smtClean="0">
                          <a:latin typeface="Georgia" pitchFamily="18" charset="0"/>
                        </a:rPr>
                        <a:t>After</a:t>
                      </a:r>
                      <a:r>
                        <a:rPr lang="en-IN" sz="2800" baseline="0" dirty="0" smtClean="0">
                          <a:latin typeface="Georgia" pitchFamily="18" charset="0"/>
                        </a:rPr>
                        <a:t> </a:t>
                      </a:r>
                      <a:endParaRPr lang="en-IN" sz="2800" dirty="0">
                        <a:latin typeface="Georgia" pitchFamily="18" charset="0"/>
                      </a:endParaRPr>
                    </a:p>
                  </a:txBody>
                  <a:tcPr/>
                </a:tc>
              </a:tr>
            </a:tbl>
          </a:graphicData>
        </a:graphic>
      </p:graphicFrame>
    </p:spTree>
    <p:extLst>
      <p:ext uri="{BB962C8B-B14F-4D97-AF65-F5344CB8AC3E}">
        <p14:creationId xmlns:p14="http://schemas.microsoft.com/office/powerpoint/2010/main" xmlns="" val="35583751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 y="1"/>
            <a:ext cx="12565809" cy="6851671"/>
          </a:xfrm>
          <a:prstGeom prst="rect">
            <a:avLst/>
          </a:prstGeom>
          <a:noFill/>
        </p:spPr>
        <p:txBody>
          <a:bodyPr wrap="square" lIns="0" tIns="0" rIns="0" bIns="0" rtlCol="0">
            <a:noAutofit/>
          </a:bodyPr>
          <a:lstStyle/>
          <a:p>
            <a:endParaRPr dirty="0"/>
          </a:p>
        </p:txBody>
      </p:sp>
      <p:sp>
        <p:nvSpPr>
          <p:cNvPr id="6" name="Rectangle 5"/>
          <p:cNvSpPr/>
          <p:nvPr/>
        </p:nvSpPr>
        <p:spPr>
          <a:xfrm>
            <a:off x="83130" y="34954"/>
            <a:ext cx="12132861" cy="523220"/>
          </a:xfrm>
          <a:prstGeom prst="rect">
            <a:avLst/>
          </a:prstGeom>
          <a:solidFill>
            <a:schemeClr val="accent5">
              <a:lumMod val="75000"/>
            </a:schemeClr>
          </a:solidFill>
        </p:spPr>
        <p:txBody>
          <a:bodyPr wrap="square">
            <a:spAutoFit/>
          </a:bodyPr>
          <a:lstStyle/>
          <a:p>
            <a:pPr algn="ctr"/>
            <a:r>
              <a:rPr lang="en-IN" sz="2800" b="1" dirty="0">
                <a:solidFill>
                  <a:schemeClr val="bg1"/>
                </a:solidFill>
                <a:latin typeface="Times New Roman" panose="02020603050405020304" pitchFamily="18" charset="0"/>
                <a:cs typeface="Times New Roman" panose="02020603050405020304" pitchFamily="18" charset="0"/>
              </a:rPr>
              <a:t>Status of Population Based Screening for Common NCDs FY-2018-19</a:t>
            </a:r>
            <a:endParaRPr lang="en-US" sz="2800" dirty="0">
              <a:solidFill>
                <a:schemeClr val="bg1"/>
              </a:solidFill>
            </a:endParaRPr>
          </a:p>
        </p:txBody>
      </p:sp>
      <p:graphicFrame>
        <p:nvGraphicFramePr>
          <p:cNvPr id="8" name="Table 7"/>
          <p:cNvGraphicFramePr>
            <a:graphicFrameLocks noGrp="1"/>
          </p:cNvGraphicFramePr>
          <p:nvPr/>
        </p:nvGraphicFramePr>
        <p:xfrm>
          <a:off x="96983" y="678876"/>
          <a:ext cx="12372108" cy="6082144"/>
        </p:xfrm>
        <a:graphic>
          <a:graphicData uri="http://schemas.openxmlformats.org/drawingml/2006/table">
            <a:tbl>
              <a:tblPr/>
              <a:tblGrid>
                <a:gridCol w="1561656"/>
                <a:gridCol w="1255493"/>
                <a:gridCol w="1255493"/>
                <a:gridCol w="1255493"/>
                <a:gridCol w="1255493"/>
                <a:gridCol w="1255493"/>
                <a:gridCol w="1255493"/>
                <a:gridCol w="1092498"/>
                <a:gridCol w="1092498"/>
                <a:gridCol w="1092498"/>
              </a:tblGrid>
              <a:tr h="640225">
                <a:tc rowSpan="2">
                  <a:txBody>
                    <a:bodyPr/>
                    <a:lstStyle/>
                    <a:p>
                      <a:pPr algn="ctr">
                        <a:spcAft>
                          <a:spcPts val="0"/>
                        </a:spcAft>
                      </a:pPr>
                      <a:r>
                        <a:rPr lang="en-IN" sz="1400" b="1" dirty="0">
                          <a:latin typeface="Calibri"/>
                          <a:ea typeface="Calibri"/>
                          <a:cs typeface="Times New Roman"/>
                        </a:rPr>
                        <a:t>Name of District</a:t>
                      </a:r>
                      <a:endParaRPr lang="en-IN"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en-IN" sz="1400" b="1">
                          <a:latin typeface="Calibri"/>
                          <a:ea typeface="Calibri"/>
                          <a:cs typeface="Times New Roman"/>
                        </a:rPr>
                        <a:t>Total 30-Plus Population Screened for common NCDs</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6">
                  <a:txBody>
                    <a:bodyPr/>
                    <a:lstStyle/>
                    <a:p>
                      <a:pPr algn="ctr">
                        <a:spcAft>
                          <a:spcPts val="0"/>
                        </a:spcAft>
                      </a:pPr>
                      <a:r>
                        <a:rPr lang="en-IN" sz="1400" b="1">
                          <a:latin typeface="Calibri"/>
                          <a:ea typeface="Calibri"/>
                          <a:cs typeface="Times New Roman"/>
                        </a:rPr>
                        <a:t>Suspected</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20113">
                <a:tc vMerge="1">
                  <a:txBody>
                    <a:bodyPr/>
                    <a:lstStyle/>
                    <a:p>
                      <a:endParaRPr lang="en-IN"/>
                    </a:p>
                  </a:txBody>
                  <a:tcPr/>
                </a:tc>
                <a:tc>
                  <a:txBody>
                    <a:bodyPr/>
                    <a:lstStyle/>
                    <a:p>
                      <a:pPr algn="ctr">
                        <a:spcAft>
                          <a:spcPts val="0"/>
                        </a:spcAft>
                      </a:pPr>
                      <a:r>
                        <a:rPr lang="en-IN" sz="1400" b="1">
                          <a:latin typeface="Calibri"/>
                          <a:ea typeface="Calibri"/>
                          <a:cs typeface="Times New Roman"/>
                        </a:rPr>
                        <a:t>Male </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Female</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Total</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Normal</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Hypertension</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Diabetes</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Oral</a:t>
                      </a:r>
                      <a:endParaRPr lang="en-IN"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Breast</a:t>
                      </a:r>
                      <a:endParaRPr lang="en-IN"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Cervical</a:t>
                      </a:r>
                      <a:endParaRPr lang="en-IN"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13">
                <a:tc>
                  <a:txBody>
                    <a:bodyPr/>
                    <a:lstStyle/>
                    <a:p>
                      <a:pPr>
                        <a:spcAft>
                          <a:spcPts val="0"/>
                        </a:spcAft>
                      </a:pPr>
                      <a:r>
                        <a:rPr lang="en-IN" sz="1400">
                          <a:latin typeface="Calibri"/>
                          <a:ea typeface="Calibri"/>
                          <a:cs typeface="Times New Roman"/>
                        </a:rPr>
                        <a:t>Kupwara </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67765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60495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128260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105697</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18776</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3777</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7</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2</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13">
                <a:tc>
                  <a:txBody>
                    <a:bodyPr/>
                    <a:lstStyle/>
                    <a:p>
                      <a:pPr>
                        <a:spcAft>
                          <a:spcPts val="0"/>
                        </a:spcAft>
                      </a:pPr>
                      <a:r>
                        <a:rPr lang="en-IN" sz="1400">
                          <a:latin typeface="Calibri"/>
                          <a:ea typeface="Calibri"/>
                          <a:cs typeface="Times New Roman"/>
                        </a:rPr>
                        <a:t>Baramulla </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97724</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109383</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207107</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176887</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17227</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12926</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25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30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12</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13">
                <a:tc>
                  <a:txBody>
                    <a:bodyPr/>
                    <a:lstStyle/>
                    <a:p>
                      <a:pPr>
                        <a:spcAft>
                          <a:spcPts val="0"/>
                        </a:spcAft>
                      </a:pPr>
                      <a:r>
                        <a:rPr lang="en-IN" sz="1400">
                          <a:latin typeface="Calibri"/>
                          <a:ea typeface="Calibri"/>
                          <a:cs typeface="Times New Roman"/>
                        </a:rPr>
                        <a:t>Anantnag </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58920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68305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127225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114603</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8045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4572</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4</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13">
                <a:tc>
                  <a:txBody>
                    <a:bodyPr/>
                    <a:lstStyle/>
                    <a:p>
                      <a:pPr>
                        <a:spcAft>
                          <a:spcPts val="0"/>
                        </a:spcAft>
                      </a:pPr>
                      <a:r>
                        <a:rPr lang="en-IN" sz="1400">
                          <a:latin typeface="Calibri"/>
                          <a:ea typeface="Calibri"/>
                          <a:cs typeface="Times New Roman"/>
                        </a:rPr>
                        <a:t>Doda </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42698</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dirty="0">
                          <a:latin typeface="Calibri"/>
                          <a:ea typeface="Calibri"/>
                          <a:cs typeface="Times New Roman"/>
                        </a:rPr>
                        <a:t>33994</a:t>
                      </a:r>
                      <a:endParaRPr lang="en-IN"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76692</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65184</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6631</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3520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1281</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76</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13">
                <a:tc>
                  <a:txBody>
                    <a:bodyPr/>
                    <a:lstStyle/>
                    <a:p>
                      <a:pPr>
                        <a:spcAft>
                          <a:spcPts val="0"/>
                        </a:spcAft>
                      </a:pPr>
                      <a:r>
                        <a:rPr lang="en-IN" sz="1400">
                          <a:latin typeface="Calibri"/>
                          <a:ea typeface="Calibri"/>
                          <a:cs typeface="Times New Roman"/>
                        </a:rPr>
                        <a:t>Udhampur </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33699</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37735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71434</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67326</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2360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1501</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100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147</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13">
                <a:tc>
                  <a:txBody>
                    <a:bodyPr/>
                    <a:lstStyle/>
                    <a:p>
                      <a:pPr>
                        <a:spcAft>
                          <a:spcPts val="0"/>
                        </a:spcAft>
                      </a:pPr>
                      <a:r>
                        <a:rPr lang="en-IN" sz="1400">
                          <a:latin typeface="Calibri"/>
                          <a:ea typeface="Calibri"/>
                          <a:cs typeface="Times New Roman"/>
                        </a:rPr>
                        <a:t>Jammu </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75315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71253</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146568</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125996</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19253</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1294</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20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2</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a:latin typeface="Calibri"/>
                          <a:ea typeface="Calibri"/>
                          <a:cs typeface="Times New Roman"/>
                        </a:rPr>
                        <a:t>3</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13">
                <a:tc>
                  <a:txBody>
                    <a:bodyPr/>
                    <a:lstStyle/>
                    <a:p>
                      <a:pPr>
                        <a:spcAft>
                          <a:spcPts val="0"/>
                        </a:spcAft>
                      </a:pPr>
                      <a:r>
                        <a:rPr lang="en-IN" sz="1400" b="1">
                          <a:latin typeface="Calibri"/>
                          <a:ea typeface="Calibri"/>
                          <a:cs typeface="Times New Roman"/>
                        </a:rPr>
                        <a:t>State Total</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376121</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381165</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757286</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655693</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72292</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27590</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1434</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261</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400" b="1">
                          <a:latin typeface="Calibri"/>
                          <a:ea typeface="Calibri"/>
                          <a:cs typeface="Times New Roman"/>
                        </a:rPr>
                        <a:t>16</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113">
                <a:tc>
                  <a:txBody>
                    <a:bodyPr/>
                    <a:lstStyle/>
                    <a:p>
                      <a:pPr>
                        <a:spcAft>
                          <a:spcPts val="0"/>
                        </a:spcAft>
                      </a:pPr>
                      <a:r>
                        <a:rPr lang="en-IN" sz="1400" b="1">
                          <a:latin typeface="Calibri"/>
                          <a:ea typeface="Calibri"/>
                          <a:cs typeface="Times New Roman"/>
                        </a:rPr>
                        <a:t>Target </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n-IN" sz="1400" b="1">
                          <a:latin typeface="Calibri"/>
                          <a:ea typeface="Calibri"/>
                          <a:cs typeface="Times New Roman"/>
                        </a:rPr>
                        <a:t>696000 (as per 2011 census)</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gridSpan="7">
                  <a:txBody>
                    <a:bodyPr/>
                    <a:lstStyle/>
                    <a:p>
                      <a:pPr algn="ctr">
                        <a:spcAft>
                          <a:spcPts val="0"/>
                        </a:spcAft>
                      </a:pPr>
                      <a:r>
                        <a:rPr lang="en-IN" sz="1400" b="1">
                          <a:latin typeface="Calibri"/>
                          <a:ea typeface="Calibri"/>
                          <a:cs typeface="Times New Roman"/>
                        </a:rPr>
                        <a:t>757286 (till 31</a:t>
                      </a:r>
                      <a:r>
                        <a:rPr lang="en-IN" sz="1400" b="1" baseline="30000">
                          <a:latin typeface="Calibri"/>
                          <a:ea typeface="Calibri"/>
                          <a:cs typeface="Times New Roman"/>
                        </a:rPr>
                        <a:t>st</a:t>
                      </a:r>
                      <a:r>
                        <a:rPr lang="en-IN" sz="1400" b="1">
                          <a:latin typeface="Calibri"/>
                          <a:ea typeface="Calibri"/>
                          <a:cs typeface="Times New Roman"/>
                        </a:rPr>
                        <a:t> March 2019)</a:t>
                      </a:r>
                      <a:endParaRPr lang="en-IN"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2560902">
                <a:tc gridSpan="10">
                  <a:txBody>
                    <a:bodyPr/>
                    <a:lstStyle/>
                    <a:p>
                      <a:pPr marL="342900" lvl="0" indent="-342900">
                        <a:spcAft>
                          <a:spcPts val="0"/>
                        </a:spcAft>
                        <a:buFont typeface="+mj-lt"/>
                        <a:buAutoNum type="arabicPeriod"/>
                      </a:pPr>
                      <a:r>
                        <a:rPr lang="en-IN" sz="1400" dirty="0">
                          <a:latin typeface="Calibri"/>
                          <a:ea typeface="Calibri"/>
                          <a:cs typeface="Times New Roman"/>
                        </a:rPr>
                        <a:t>Number of Hypertension Cases confirmed is 31638 and on treatment is 27232</a:t>
                      </a:r>
                      <a:endParaRPr lang="en-IN" sz="1100" dirty="0">
                        <a:latin typeface="Calibri"/>
                        <a:ea typeface="Times New Roman"/>
                        <a:cs typeface="Times New Roman"/>
                      </a:endParaRPr>
                    </a:p>
                    <a:p>
                      <a:pPr marL="342900" lvl="0" indent="-342900">
                        <a:spcAft>
                          <a:spcPts val="0"/>
                        </a:spcAft>
                        <a:buFont typeface="+mj-lt"/>
                        <a:buAutoNum type="arabicPeriod"/>
                      </a:pPr>
                      <a:r>
                        <a:rPr lang="en-IN" sz="1400" dirty="0">
                          <a:latin typeface="Calibri"/>
                          <a:ea typeface="Calibri"/>
                          <a:cs typeface="Times New Roman"/>
                        </a:rPr>
                        <a:t>Number of Diabetes cases confirmed is 19550 and on treatment is 17149</a:t>
                      </a:r>
                      <a:endParaRPr lang="en-IN" sz="1100" dirty="0">
                        <a:latin typeface="Calibri"/>
                        <a:ea typeface="Times New Roman"/>
                        <a:cs typeface="Times New Roman"/>
                      </a:endParaRPr>
                    </a:p>
                    <a:p>
                      <a:pPr marL="342900" lvl="0" indent="-342900">
                        <a:spcAft>
                          <a:spcPts val="0"/>
                        </a:spcAft>
                        <a:buFont typeface="+mj-lt"/>
                        <a:buAutoNum type="arabicPeriod"/>
                      </a:pPr>
                      <a:r>
                        <a:rPr lang="en-IN" sz="1400" dirty="0">
                          <a:latin typeface="Calibri"/>
                          <a:ea typeface="Calibri"/>
                          <a:cs typeface="Times New Roman"/>
                        </a:rPr>
                        <a:t>Number of oral cancer cases confirmed is 44 and on treatment is 44.</a:t>
                      </a:r>
                      <a:endParaRPr lang="en-IN" sz="1100" dirty="0">
                        <a:latin typeface="Calibri"/>
                        <a:ea typeface="Times New Roman"/>
                        <a:cs typeface="Times New Roman"/>
                      </a:endParaRPr>
                    </a:p>
                    <a:p>
                      <a:pPr marL="342900" lvl="0" indent="-342900">
                        <a:spcAft>
                          <a:spcPts val="0"/>
                        </a:spcAft>
                        <a:buFont typeface="+mj-lt"/>
                        <a:buAutoNum type="arabicPeriod"/>
                      </a:pPr>
                      <a:r>
                        <a:rPr lang="en-IN" sz="1400" dirty="0">
                          <a:latin typeface="Calibri"/>
                          <a:ea typeface="Calibri"/>
                          <a:cs typeface="Times New Roman"/>
                        </a:rPr>
                        <a:t>Number of Breast Cancer cases confirmed is 40 and on treatment is 35.</a:t>
                      </a:r>
                      <a:endParaRPr lang="en-IN" sz="1100" dirty="0">
                        <a:latin typeface="Calibri"/>
                        <a:ea typeface="Times New Roman"/>
                        <a:cs typeface="Times New Roman"/>
                      </a:endParaRPr>
                    </a:p>
                    <a:p>
                      <a:pPr marL="342900" lvl="0" indent="-342900">
                        <a:spcAft>
                          <a:spcPts val="0"/>
                        </a:spcAft>
                        <a:buFont typeface="+mj-lt"/>
                        <a:buAutoNum type="arabicPeriod"/>
                      </a:pPr>
                      <a:r>
                        <a:rPr lang="en-IN" sz="1400" dirty="0">
                          <a:latin typeface="Calibri"/>
                          <a:ea typeface="Calibri"/>
                          <a:cs typeface="Times New Roman"/>
                        </a:rPr>
                        <a:t>Number of Cervical Cancer cases confirmed is 9 and on treatment is 9.</a:t>
                      </a:r>
                      <a:endParaRPr lang="en-IN" sz="1100" dirty="0">
                        <a:latin typeface="Calibri"/>
                        <a:ea typeface="Times New Roman"/>
                        <a:cs typeface="Times New Roman"/>
                      </a:endParaRPr>
                    </a:p>
                    <a:p>
                      <a:pPr marL="21590" algn="just">
                        <a:spcAft>
                          <a:spcPts val="0"/>
                        </a:spcAft>
                      </a:pPr>
                      <a:r>
                        <a:rPr lang="en-IN" sz="1400" b="1" dirty="0">
                          <a:latin typeface="Calibri"/>
                          <a:ea typeface="Calibri"/>
                          <a:cs typeface="Times New Roman"/>
                        </a:rPr>
                        <a:t>Note: </a:t>
                      </a:r>
                      <a:endParaRPr lang="en-IN" sz="1100" dirty="0">
                        <a:latin typeface="Calibri"/>
                        <a:ea typeface="Times New Roman"/>
                        <a:cs typeface="Times New Roman"/>
                      </a:endParaRPr>
                    </a:p>
                    <a:p>
                      <a:pPr marL="342900" lvl="0" indent="-342900" algn="just">
                        <a:spcAft>
                          <a:spcPts val="0"/>
                        </a:spcAft>
                        <a:buFont typeface="+mj-lt"/>
                        <a:buAutoNum type="alphaUcPeriod"/>
                      </a:pPr>
                      <a:r>
                        <a:rPr lang="en-IN" sz="1400" dirty="0">
                          <a:latin typeface="Calibri"/>
                          <a:ea typeface="Calibri"/>
                          <a:cs typeface="Times New Roman"/>
                        </a:rPr>
                        <a:t>Cervical Cancer Screening is being done under NPCDCs Programme at CHC/ DH level.</a:t>
                      </a:r>
                      <a:endParaRPr lang="en-IN" sz="1100" dirty="0">
                        <a:latin typeface="Calibri"/>
                        <a:ea typeface="Times New Roman"/>
                        <a:cs typeface="Times New Roman"/>
                      </a:endParaRPr>
                    </a:p>
                    <a:p>
                      <a:pPr marL="342900" lvl="0" indent="-342900" algn="just">
                        <a:spcAft>
                          <a:spcPts val="0"/>
                        </a:spcAft>
                        <a:buFont typeface="+mj-lt"/>
                        <a:buAutoNum type="alphaUcPeriod"/>
                      </a:pPr>
                      <a:r>
                        <a:rPr lang="en-IN" sz="1400" dirty="0">
                          <a:latin typeface="Calibri"/>
                          <a:ea typeface="Calibri"/>
                          <a:cs typeface="Times New Roman"/>
                        </a:rPr>
                        <a:t>For confirmation of diagnosis and treatment of suspected Cancer cases are being referred to Medical Colleges and territory care centres for further management.</a:t>
                      </a:r>
                      <a:r>
                        <a:rPr lang="en-IN" sz="1400" b="1" dirty="0">
                          <a:latin typeface="Calibri"/>
                          <a:ea typeface="Calibri"/>
                          <a:cs typeface="Times New Roman"/>
                        </a:rPr>
                        <a:t>  </a:t>
                      </a:r>
                      <a:endParaRPr lang="en-IN"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bl>
          </a:graphicData>
        </a:graphic>
      </p:graphicFrame>
    </p:spTree>
    <p:extLst>
      <p:ext uri="{BB962C8B-B14F-4D97-AF65-F5344CB8AC3E}">
        <p14:creationId xmlns:p14="http://schemas.microsoft.com/office/powerpoint/2010/main" xmlns="" val="6802778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081" y="163770"/>
            <a:ext cx="11500081" cy="545915"/>
          </a:xfrm>
          <a:solidFill>
            <a:schemeClr val="accent5">
              <a:lumMod val="75000"/>
            </a:schemeClr>
          </a:solidFill>
        </p:spPr>
        <p:txBody>
          <a:bodyPr>
            <a:normAutofit fontScale="90000"/>
          </a:bodyPr>
          <a:lstStyle/>
          <a:p>
            <a:r>
              <a:rPr lang="en-US" sz="3600" b="1" dirty="0"/>
              <a:t/>
            </a:r>
            <a:br>
              <a:rPr lang="en-US" sz="3600" b="1" dirty="0"/>
            </a:br>
            <a:r>
              <a:rPr lang="en-US" sz="3600" b="1" dirty="0">
                <a:solidFill>
                  <a:schemeClr val="bg1"/>
                </a:solidFill>
                <a:latin typeface="Georgia" pitchFamily="18" charset="0"/>
              </a:rPr>
              <a:t>Training </a:t>
            </a:r>
            <a:r>
              <a:rPr lang="en-US" sz="3600" b="1">
                <a:solidFill>
                  <a:schemeClr val="bg1"/>
                </a:solidFill>
                <a:latin typeface="Georgia" pitchFamily="18" charset="0"/>
              </a:rPr>
              <a:t>Status </a:t>
            </a:r>
            <a:r>
              <a:rPr lang="en-IN" dirty="0">
                <a:solidFill>
                  <a:schemeClr val="bg1"/>
                </a:solidFill>
              </a:rPr>
              <a:t/>
            </a:r>
            <a:br>
              <a:rPr lang="en-IN" dirty="0">
                <a:solidFill>
                  <a:schemeClr val="bg1"/>
                </a:solidFill>
              </a:rPr>
            </a:br>
            <a:endParaRPr lang="en-IN" dirty="0">
              <a:solidFill>
                <a:schemeClr val="bg1"/>
              </a:solidFill>
            </a:endParaRPr>
          </a:p>
        </p:txBody>
      </p:sp>
      <p:sp>
        <p:nvSpPr>
          <p:cNvPr id="3" name="Content Placeholder 2"/>
          <p:cNvSpPr>
            <a:spLocks noGrp="1"/>
          </p:cNvSpPr>
          <p:nvPr>
            <p:ph sz="quarter" idx="1"/>
          </p:nvPr>
        </p:nvSpPr>
        <p:spPr>
          <a:xfrm>
            <a:off x="382137" y="941696"/>
            <a:ext cx="11554673" cy="5382905"/>
          </a:xfrm>
        </p:spPr>
        <p:txBody>
          <a:bodyPr>
            <a:normAutofit/>
          </a:bodyPr>
          <a:lstStyle/>
          <a:p>
            <a:pPr marL="627063" indent="-627063" algn="just" fontAlgn="t">
              <a:buFont typeface="Wingdings" pitchFamily="2" charset="2"/>
              <a:buChar char="Ø"/>
            </a:pPr>
            <a:r>
              <a:rPr lang="en-IN" dirty="0" smtClean="0">
                <a:latin typeface="Georgia" pitchFamily="18" charset="0"/>
              </a:rPr>
              <a:t>Training </a:t>
            </a:r>
            <a:r>
              <a:rPr lang="en-IN" dirty="0">
                <a:latin typeface="Georgia" pitchFamily="18" charset="0"/>
              </a:rPr>
              <a:t>on Universal Screening for common NCDs of District trainers (ToTs) for ASHAs and ANMs are </a:t>
            </a:r>
            <a:r>
              <a:rPr lang="en-IN" dirty="0" smtClean="0">
                <a:latin typeface="Georgia" pitchFamily="18" charset="0"/>
              </a:rPr>
              <a:t>completed.</a:t>
            </a:r>
            <a:endParaRPr lang="en-IN" dirty="0">
              <a:latin typeface="Georgia" pitchFamily="18" charset="0"/>
            </a:endParaRPr>
          </a:p>
          <a:p>
            <a:pPr marL="627063" indent="-627063" algn="just">
              <a:buFont typeface="Wingdings" pitchFamily="2" charset="2"/>
              <a:buChar char="Ø"/>
            </a:pPr>
            <a:r>
              <a:rPr lang="en-US" dirty="0" smtClean="0">
                <a:latin typeface="Georgia" pitchFamily="18" charset="0"/>
              </a:rPr>
              <a:t>Training </a:t>
            </a:r>
            <a:r>
              <a:rPr lang="en-US" dirty="0">
                <a:latin typeface="Georgia" pitchFamily="18" charset="0"/>
              </a:rPr>
              <a:t>of </a:t>
            </a:r>
            <a:r>
              <a:rPr lang="en-US" dirty="0" smtClean="0">
                <a:latin typeface="Georgia" pitchFamily="18" charset="0"/>
              </a:rPr>
              <a:t>ASHAs (5 days) &amp; ANMs (4 days) and </a:t>
            </a:r>
            <a:r>
              <a:rPr lang="en-US" dirty="0">
                <a:latin typeface="Georgia" pitchFamily="18" charset="0"/>
              </a:rPr>
              <a:t>Medical Officers </a:t>
            </a:r>
            <a:r>
              <a:rPr lang="en-US" dirty="0" smtClean="0">
                <a:latin typeface="Georgia" pitchFamily="18" charset="0"/>
              </a:rPr>
              <a:t>(2 days) </a:t>
            </a:r>
            <a:r>
              <a:rPr lang="en-IN" dirty="0" smtClean="0">
                <a:latin typeface="Georgia" pitchFamily="18" charset="0"/>
              </a:rPr>
              <a:t>of </a:t>
            </a:r>
            <a:r>
              <a:rPr lang="en-IN" dirty="0">
                <a:latin typeface="Georgia" pitchFamily="18" charset="0"/>
              </a:rPr>
              <a:t>six </a:t>
            </a:r>
            <a:r>
              <a:rPr lang="en-IN" dirty="0" smtClean="0">
                <a:latin typeface="Georgia" pitchFamily="18" charset="0"/>
              </a:rPr>
              <a:t>districts where Population </a:t>
            </a:r>
            <a:r>
              <a:rPr lang="en-IN" dirty="0">
                <a:latin typeface="Georgia" pitchFamily="18" charset="0"/>
              </a:rPr>
              <a:t>Based Screening </a:t>
            </a:r>
            <a:r>
              <a:rPr lang="en-IN" dirty="0" smtClean="0">
                <a:latin typeface="Georgia" pitchFamily="18" charset="0"/>
              </a:rPr>
              <a:t>is rolled out</a:t>
            </a:r>
            <a:r>
              <a:rPr lang="en-US" dirty="0" smtClean="0">
                <a:latin typeface="Georgia" pitchFamily="18" charset="0"/>
              </a:rPr>
              <a:t>.</a:t>
            </a:r>
          </a:p>
          <a:p>
            <a:pPr marL="627063" indent="-627063" algn="just">
              <a:buFont typeface="Wingdings" pitchFamily="2" charset="2"/>
              <a:buChar char="Ø"/>
            </a:pPr>
            <a:r>
              <a:rPr lang="en-IN" dirty="0" smtClean="0">
                <a:latin typeface="Georgia" pitchFamily="18" charset="0"/>
              </a:rPr>
              <a:t>3 days Induction/ orientation  training regarding Comprehensive Primary Health Care (CPHC) conducted for 126 MLHPs/ CHOs.</a:t>
            </a:r>
          </a:p>
          <a:p>
            <a:pPr marL="627063" indent="-627063" algn="just">
              <a:buFont typeface="Wingdings" pitchFamily="2" charset="2"/>
              <a:buChar char="Ø"/>
            </a:pPr>
            <a:endParaRPr lang="en-US" dirty="0">
              <a:latin typeface="Georgia" pitchFamily="18" charset="0"/>
            </a:endParaRPr>
          </a:p>
          <a:p>
            <a:endParaRPr lang="en-IN" dirty="0">
              <a:latin typeface="Georgia"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081" y="163770"/>
            <a:ext cx="11500081" cy="545915"/>
          </a:xfrm>
          <a:solidFill>
            <a:schemeClr val="accent5">
              <a:lumMod val="75000"/>
            </a:schemeClr>
          </a:solidFill>
        </p:spPr>
        <p:txBody>
          <a:bodyPr>
            <a:normAutofit fontScale="90000"/>
          </a:bodyPr>
          <a:lstStyle/>
          <a:p>
            <a:pPr algn="l"/>
            <a:r>
              <a:rPr lang="en-US" sz="3600" b="1" dirty="0"/>
              <a:t/>
            </a:r>
            <a:br>
              <a:rPr lang="en-US" sz="3600" b="1" dirty="0"/>
            </a:br>
            <a:r>
              <a:rPr lang="en-US" sz="3600" b="1" dirty="0">
                <a:solidFill>
                  <a:schemeClr val="bg1"/>
                </a:solidFill>
                <a:latin typeface="Georgia" pitchFamily="18" charset="0"/>
              </a:rPr>
              <a:t>Training </a:t>
            </a:r>
            <a:r>
              <a:rPr lang="en-US" sz="3600" b="1" dirty="0" smtClean="0">
                <a:solidFill>
                  <a:schemeClr val="bg1"/>
                </a:solidFill>
                <a:latin typeface="Georgia" pitchFamily="18" charset="0"/>
              </a:rPr>
              <a:t>Status Cont…. </a:t>
            </a:r>
            <a:r>
              <a:rPr lang="en-IN" dirty="0">
                <a:solidFill>
                  <a:schemeClr val="bg1"/>
                </a:solidFill>
              </a:rPr>
              <a:t/>
            </a:r>
            <a:br>
              <a:rPr lang="en-IN" dirty="0">
                <a:solidFill>
                  <a:schemeClr val="bg1"/>
                </a:solidFill>
              </a:rPr>
            </a:br>
            <a:endParaRPr lang="en-IN" dirty="0">
              <a:solidFill>
                <a:schemeClr val="bg1"/>
              </a:solidFill>
            </a:endParaRPr>
          </a:p>
        </p:txBody>
      </p:sp>
      <p:sp>
        <p:nvSpPr>
          <p:cNvPr id="3" name="Content Placeholder 2"/>
          <p:cNvSpPr>
            <a:spLocks noGrp="1"/>
          </p:cNvSpPr>
          <p:nvPr>
            <p:ph sz="quarter" idx="1"/>
          </p:nvPr>
        </p:nvSpPr>
        <p:spPr>
          <a:xfrm>
            <a:off x="382137" y="941696"/>
            <a:ext cx="11554673" cy="5382905"/>
          </a:xfrm>
        </p:spPr>
        <p:txBody>
          <a:bodyPr>
            <a:normAutofit/>
          </a:bodyPr>
          <a:lstStyle/>
          <a:p>
            <a:pPr marL="627063" indent="-627063" algn="just" fontAlgn="t">
              <a:buFont typeface="Wingdings" pitchFamily="2" charset="2"/>
              <a:buChar char="Ø"/>
            </a:pPr>
            <a:r>
              <a:rPr lang="en-IN" dirty="0" smtClean="0">
                <a:latin typeface="Georgia" pitchFamily="18" charset="0"/>
              </a:rPr>
              <a:t>2-days Orientation of CMOs/ DHOs/ BMOs &amp; 1 Male &amp; 1 Female MBBS M.O from each block &amp; DPMU of PBS districts   regarding CPHC &amp; operationalization of HWCs conducted.</a:t>
            </a:r>
          </a:p>
          <a:p>
            <a:pPr marL="627063" indent="-627063" algn="just" fontAlgn="t">
              <a:buFont typeface="Wingdings" pitchFamily="2" charset="2"/>
              <a:buChar char="Ø"/>
            </a:pPr>
            <a:r>
              <a:rPr lang="en-US" dirty="0" smtClean="0">
                <a:latin typeface="Georgia" pitchFamily="18" charset="0"/>
              </a:rPr>
              <a:t>2-days Training on software NCD application for District Trainers completed with the support of Tata Trust. </a:t>
            </a:r>
          </a:p>
          <a:p>
            <a:pPr marL="803275" indent="-179388" algn="just" fontAlgn="t">
              <a:buNone/>
            </a:pPr>
            <a:r>
              <a:rPr lang="en-US" dirty="0" smtClean="0">
                <a:latin typeface="Georgia" pitchFamily="18" charset="0"/>
              </a:rPr>
              <a:t> </a:t>
            </a:r>
          </a:p>
          <a:p>
            <a:pPr marL="623888" indent="0" algn="just" fontAlgn="t">
              <a:buNone/>
            </a:pPr>
            <a:r>
              <a:rPr lang="en-US" i="1" dirty="0" smtClean="0">
                <a:latin typeface="Georgia" pitchFamily="18" charset="0"/>
              </a:rPr>
              <a:t>ANMs/ ASHAs/ Medical Officers and CHOs have been provided printed material shared by </a:t>
            </a:r>
            <a:r>
              <a:rPr lang="en-US" i="1" dirty="0" err="1" smtClean="0">
                <a:latin typeface="Georgia" pitchFamily="18" charset="0"/>
              </a:rPr>
              <a:t>MoH&amp;FW</a:t>
            </a:r>
            <a:r>
              <a:rPr lang="en-US" i="1" dirty="0" smtClean="0">
                <a:latin typeface="Georgia" pitchFamily="18" charset="0"/>
              </a:rPr>
              <a:t>, </a:t>
            </a:r>
            <a:r>
              <a:rPr lang="en-US" i="1" dirty="0" err="1" smtClean="0">
                <a:latin typeface="Georgia" pitchFamily="18" charset="0"/>
              </a:rPr>
              <a:t>GoI</a:t>
            </a:r>
            <a:r>
              <a:rPr lang="en-US" i="1" dirty="0" smtClean="0">
                <a:latin typeface="Georgia" pitchFamily="18" charset="0"/>
              </a:rPr>
              <a:t>. for references.</a:t>
            </a:r>
            <a:endParaRPr lang="en-IN" i="1" dirty="0" smtClean="0">
              <a:latin typeface="Georgia" pitchFamily="18" charset="0"/>
            </a:endParaRPr>
          </a:p>
          <a:p>
            <a:pPr marL="627063" indent="-627063" algn="just" fontAlgn="t">
              <a:buFont typeface="Wingdings" pitchFamily="2" charset="2"/>
              <a:buChar char="Ø"/>
            </a:pPr>
            <a:endParaRPr lang="en-IN" dirty="0" smtClean="0">
              <a:latin typeface="Georgia" pitchFamily="18" charset="0"/>
            </a:endParaRPr>
          </a:p>
          <a:p>
            <a:pPr marL="627063" indent="-627063" algn="just" fontAlgn="t">
              <a:buFont typeface="Wingdings" pitchFamily="2" charset="2"/>
              <a:buChar char="Ø"/>
            </a:pPr>
            <a:endParaRPr lang="en-IN" dirty="0">
              <a:latin typeface="Georgi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605" y="163770"/>
            <a:ext cx="11308557" cy="545915"/>
          </a:xfrm>
          <a:solidFill>
            <a:schemeClr val="accent5">
              <a:lumMod val="75000"/>
            </a:schemeClr>
          </a:solidFill>
        </p:spPr>
        <p:txBody>
          <a:bodyPr>
            <a:normAutofit fontScale="90000"/>
          </a:bodyPr>
          <a:lstStyle/>
          <a:p>
            <a:r>
              <a:rPr lang="en-US" sz="3600" b="1" dirty="0">
                <a:solidFill>
                  <a:schemeClr val="bg1"/>
                </a:solidFill>
              </a:rPr>
              <a:t/>
            </a:r>
            <a:br>
              <a:rPr lang="en-US" sz="3600" b="1" dirty="0">
                <a:solidFill>
                  <a:schemeClr val="bg1"/>
                </a:solidFill>
              </a:rPr>
            </a:br>
            <a:r>
              <a:rPr lang="en-US" sz="3600" b="1" dirty="0">
                <a:solidFill>
                  <a:schemeClr val="bg1"/>
                </a:solidFill>
              </a:rPr>
              <a:t>Challenges</a:t>
            </a:r>
            <a:r>
              <a:rPr lang="en-IN" dirty="0">
                <a:solidFill>
                  <a:schemeClr val="bg1"/>
                </a:solidFill>
              </a:rPr>
              <a:t/>
            </a:r>
            <a:br>
              <a:rPr lang="en-IN" dirty="0">
                <a:solidFill>
                  <a:schemeClr val="bg1"/>
                </a:solidFill>
              </a:rPr>
            </a:br>
            <a:endParaRPr lang="en-IN" dirty="0">
              <a:solidFill>
                <a:schemeClr val="bg1"/>
              </a:solidFill>
            </a:endParaRPr>
          </a:p>
        </p:txBody>
      </p:sp>
      <p:sp>
        <p:nvSpPr>
          <p:cNvPr id="3" name="Content Placeholder 2"/>
          <p:cNvSpPr>
            <a:spLocks noGrp="1"/>
          </p:cNvSpPr>
          <p:nvPr>
            <p:ph sz="quarter" idx="1"/>
          </p:nvPr>
        </p:nvSpPr>
        <p:spPr>
          <a:xfrm>
            <a:off x="628253" y="941696"/>
            <a:ext cx="11308557" cy="5382905"/>
          </a:xfrm>
        </p:spPr>
        <p:txBody>
          <a:bodyPr>
            <a:normAutofit fontScale="85000" lnSpcReduction="20000"/>
          </a:bodyPr>
          <a:lstStyle/>
          <a:p>
            <a:pPr marL="627063" indent="-627063" algn="just">
              <a:buFont typeface="Wingdings" pitchFamily="2" charset="2"/>
              <a:buChar char="v"/>
            </a:pPr>
            <a:r>
              <a:rPr lang="en-US" sz="3500" dirty="0">
                <a:latin typeface="Georgia" pitchFamily="18" charset="0"/>
              </a:rPr>
              <a:t>Infrastructure not available as per guidelines, most of NTPHCs/ UPHCs and Sub Centres are in private, rented accommodation with limited space and scope for extension or additional space.</a:t>
            </a:r>
          </a:p>
          <a:p>
            <a:pPr marL="627063" indent="-627063" algn="just">
              <a:buFont typeface="Wingdings" pitchFamily="2" charset="2"/>
              <a:buChar char="v"/>
            </a:pPr>
            <a:r>
              <a:rPr lang="en-US" sz="3600" dirty="0">
                <a:latin typeface="Georgia" pitchFamily="18" charset="0"/>
              </a:rPr>
              <a:t>Non availability of Laboratory Technician (LT’s) in NTPHC/ UPHCs, State has proposed 288 LT’s  in Supplementary PIP for FY-2019-20.</a:t>
            </a:r>
          </a:p>
          <a:p>
            <a:pPr marL="627063" indent="-627063" algn="just">
              <a:buFont typeface="Wingdings" pitchFamily="2" charset="2"/>
              <a:buChar char="v"/>
            </a:pPr>
            <a:r>
              <a:rPr lang="en-US" sz="3600" dirty="0">
                <a:latin typeface="Georgia" pitchFamily="18" charset="0"/>
              </a:rPr>
              <a:t>Non availability of dedicated DEOs for HWCs in Health Blocks- State has proposed 50 DEOs in Supplementary PIP for FY-2019-20.</a:t>
            </a:r>
          </a:p>
          <a:p>
            <a:pPr marL="627063" indent="-627063" algn="just">
              <a:buFont typeface="Wingdings" pitchFamily="2" charset="2"/>
              <a:buChar char="v"/>
            </a:pPr>
            <a:r>
              <a:rPr lang="en-US" sz="3600" dirty="0">
                <a:latin typeface="Georgia" pitchFamily="18" charset="0"/>
              </a:rPr>
              <a:t>Non availability of Helper in HWCs- State has proposed 1112 helper/Sweeper in Supplementary PIP for FY-2019-20.</a:t>
            </a:r>
          </a:p>
          <a:p>
            <a:pPr marL="627063" indent="-627063" algn="just">
              <a:buFont typeface="Wingdings" pitchFamily="2" charset="2"/>
              <a:buChar char="v"/>
            </a:pPr>
            <a:endParaRPr lang="en-US" sz="3500" dirty="0">
              <a:latin typeface="Georgi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DeLL\Desktop\HWC Daily Status\IMG-20181213-WA0013.jpg"/>
          <p:cNvPicPr>
            <a:picLocks noChangeAspect="1" noChangeArrowheads="1"/>
          </p:cNvPicPr>
          <p:nvPr/>
        </p:nvPicPr>
        <p:blipFill>
          <a:blip r:embed="rId2" cstate="print"/>
          <a:srcRect/>
          <a:stretch>
            <a:fillRect/>
          </a:stretch>
        </p:blipFill>
        <p:spPr bwMode="auto">
          <a:xfrm>
            <a:off x="209419" y="1028700"/>
            <a:ext cx="12133139" cy="5613399"/>
          </a:xfrm>
          <a:prstGeom prst="rect">
            <a:avLst/>
          </a:prstGeom>
          <a:noFill/>
        </p:spPr>
      </p:pic>
      <p:sp>
        <p:nvSpPr>
          <p:cNvPr id="5" name="Title 1"/>
          <p:cNvSpPr txBox="1">
            <a:spLocks/>
          </p:cNvSpPr>
          <p:nvPr/>
        </p:nvSpPr>
        <p:spPr>
          <a:xfrm>
            <a:off x="184500" y="0"/>
            <a:ext cx="12146453" cy="981635"/>
          </a:xfrm>
          <a:prstGeom prst="rect">
            <a:avLst/>
          </a:prstGeo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fontScale="97500"/>
          </a:bodyPr>
          <a:lstStyle/>
          <a:p>
            <a:pPr algn="ctr"/>
            <a:r>
              <a:rPr lang="en-IN" sz="3200" b="1" dirty="0">
                <a:solidFill>
                  <a:schemeClr val="bg1"/>
                </a:solidFill>
                <a:latin typeface="Georgia" pitchFamily="18" charset="0"/>
              </a:rPr>
              <a:t>HWC-</a:t>
            </a:r>
            <a:r>
              <a:rPr lang="en-IN" sz="3200" dirty="0">
                <a:solidFill>
                  <a:schemeClr val="bg1"/>
                </a:solidFill>
                <a:latin typeface="Georgia" pitchFamily="18" charset="0"/>
              </a:rPr>
              <a:t> NTPHC Lalpora District Kupwara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LL\Desktop\HWC Daily Status\IMG-20181213-WA0038.jpg"/>
          <p:cNvPicPr>
            <a:picLocks noChangeAspect="1" noChangeArrowheads="1"/>
          </p:cNvPicPr>
          <p:nvPr/>
        </p:nvPicPr>
        <p:blipFill>
          <a:blip r:embed="rId3" cstate="print"/>
          <a:srcRect/>
          <a:stretch>
            <a:fillRect/>
          </a:stretch>
        </p:blipFill>
        <p:spPr bwMode="auto">
          <a:xfrm>
            <a:off x="52357" y="711200"/>
            <a:ext cx="6177822" cy="6057900"/>
          </a:xfrm>
          <a:prstGeom prst="rect">
            <a:avLst/>
          </a:prstGeom>
          <a:noFill/>
        </p:spPr>
      </p:pic>
      <p:graphicFrame>
        <p:nvGraphicFramePr>
          <p:cNvPr id="3" name="Table 2"/>
          <p:cNvGraphicFramePr>
            <a:graphicFrameLocks noGrp="1"/>
          </p:cNvGraphicFramePr>
          <p:nvPr/>
        </p:nvGraphicFramePr>
        <p:xfrm>
          <a:off x="104710" y="139700"/>
          <a:ext cx="6086202" cy="939800"/>
        </p:xfrm>
        <a:graphic>
          <a:graphicData uri="http://schemas.openxmlformats.org/drawingml/2006/table">
            <a:tbl>
              <a:tblPr firstRow="1" bandRow="1">
                <a:tableStyleId>{5C22544A-7EE6-4342-B048-85BDC9FD1C3A}</a:tableStyleId>
              </a:tblPr>
              <a:tblGrid>
                <a:gridCol w="6086202">
                  <a:extLst>
                    <a:ext uri="{9D8B030D-6E8A-4147-A177-3AD203B41FA5}">
                      <a16:colId xmlns:a16="http://schemas.microsoft.com/office/drawing/2014/main" xmlns="" val="20000"/>
                    </a:ext>
                  </a:extLst>
                </a:gridCol>
              </a:tblGrid>
              <a:tr h="939800">
                <a:tc>
                  <a:txBody>
                    <a:bodyPr/>
                    <a:lstStyle/>
                    <a:p>
                      <a:r>
                        <a:rPr lang="en-IN" sz="2400" dirty="0">
                          <a:solidFill>
                            <a:schemeClr val="bg1"/>
                          </a:solidFill>
                          <a:latin typeface="Georgia" pitchFamily="18" charset="0"/>
                        </a:rPr>
                        <a:t>CRM team Visited to HWCs</a:t>
                      </a:r>
                      <a:r>
                        <a:rPr lang="en-IN" sz="2400" baseline="0" dirty="0">
                          <a:solidFill>
                            <a:schemeClr val="bg1"/>
                          </a:solidFill>
                          <a:latin typeface="Georgia" pitchFamily="18" charset="0"/>
                        </a:rPr>
                        <a:t> of Block </a:t>
                      </a:r>
                      <a:r>
                        <a:rPr lang="en-IN" sz="2400" dirty="0">
                          <a:solidFill>
                            <a:schemeClr val="bg1"/>
                          </a:solidFill>
                          <a:latin typeface="Georgia" pitchFamily="18" charset="0"/>
                        </a:rPr>
                        <a:t>Sogam</a:t>
                      </a:r>
                      <a:r>
                        <a:rPr lang="en-IN" sz="2400" baseline="0" dirty="0">
                          <a:solidFill>
                            <a:schemeClr val="bg1"/>
                          </a:solidFill>
                          <a:latin typeface="Georgia" pitchFamily="18" charset="0"/>
                        </a:rPr>
                        <a:t> District Kupwara</a:t>
                      </a:r>
                      <a:endParaRPr lang="en-IN" sz="2400" dirty="0">
                        <a:solidFill>
                          <a:schemeClr val="bg1"/>
                        </a:solidFill>
                        <a:latin typeface="Georgia" pitchFamily="18" charset="0"/>
                      </a:endParaRPr>
                    </a:p>
                  </a:txBody>
                  <a:tcPr marL="94238" marR="94238">
                    <a:solidFill>
                      <a:schemeClr val="accent5">
                        <a:lumMod val="75000"/>
                      </a:schemeClr>
                    </a:solidFill>
                  </a:tcPr>
                </a:tc>
                <a:extLst>
                  <a:ext uri="{0D108BD9-81ED-4DB2-BD59-A6C34878D82A}">
                    <a16:rowId xmlns:a16="http://schemas.microsoft.com/office/drawing/2014/main" xmlns="" val="10000"/>
                  </a:ext>
                </a:extLst>
              </a:tr>
            </a:tbl>
          </a:graphicData>
        </a:graphic>
      </p:graphicFrame>
      <p:pic>
        <p:nvPicPr>
          <p:cNvPr id="2051" name="Picture 3" descr="C:\Users\DeLL\Desktop\HWC Daily Status\IMG-20181213-WA0017.jpg"/>
          <p:cNvPicPr>
            <a:picLocks noChangeAspect="1" noChangeArrowheads="1"/>
          </p:cNvPicPr>
          <p:nvPr/>
        </p:nvPicPr>
        <p:blipFill>
          <a:blip r:embed="rId4" cstate="print"/>
          <a:srcRect/>
          <a:stretch>
            <a:fillRect/>
          </a:stretch>
        </p:blipFill>
        <p:spPr bwMode="auto">
          <a:xfrm>
            <a:off x="6295620" y="1132765"/>
            <a:ext cx="6099291" cy="5610936"/>
          </a:xfrm>
          <a:prstGeom prst="rect">
            <a:avLst/>
          </a:prstGeom>
          <a:noFill/>
        </p:spPr>
      </p:pic>
      <p:sp>
        <p:nvSpPr>
          <p:cNvPr id="7" name="Rectangle 6"/>
          <p:cNvSpPr/>
          <p:nvPr/>
        </p:nvSpPr>
        <p:spPr>
          <a:xfrm>
            <a:off x="6282531" y="127001"/>
            <a:ext cx="6282532" cy="923330"/>
          </a:xfrm>
          <a:prstGeom prst="rect">
            <a:avLst/>
          </a:prstGeom>
          <a:solidFill>
            <a:schemeClr val="accent5">
              <a:lumMod val="75000"/>
            </a:schemeClr>
          </a:solidFill>
          <a:ln>
            <a:solidFill>
              <a:schemeClr val="tx2">
                <a:lumMod val="60000"/>
                <a:lumOff val="40000"/>
              </a:schemeClr>
            </a:solidFill>
          </a:ln>
        </p:spPr>
        <p:txBody>
          <a:bodyPr wrap="square">
            <a:spAutoFit/>
          </a:bodyPr>
          <a:lstStyle/>
          <a:p>
            <a:r>
              <a:rPr lang="en-IN" sz="2700" b="1" dirty="0">
                <a:solidFill>
                  <a:schemeClr val="bg1"/>
                </a:solidFill>
                <a:latin typeface="Georgia" pitchFamily="18" charset="0"/>
              </a:rPr>
              <a:t>Tablet distribution for HWCs- Block Sogam District Kupwara</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Desktop\HWC Daily Status\IMG-20190424-WA0063.jpg"/>
          <p:cNvPicPr>
            <a:picLocks noChangeAspect="1" noChangeArrowheads="1"/>
          </p:cNvPicPr>
          <p:nvPr/>
        </p:nvPicPr>
        <p:blipFill>
          <a:blip r:embed="rId2" cstate="print"/>
          <a:srcRect/>
          <a:stretch>
            <a:fillRect/>
          </a:stretch>
        </p:blipFill>
        <p:spPr bwMode="auto">
          <a:xfrm>
            <a:off x="183242" y="774700"/>
            <a:ext cx="12159316" cy="5956300"/>
          </a:xfrm>
          <a:prstGeom prst="rect">
            <a:avLst/>
          </a:prstGeom>
          <a:noFill/>
        </p:spPr>
      </p:pic>
      <p:sp>
        <p:nvSpPr>
          <p:cNvPr id="4" name="Title 1"/>
          <p:cNvSpPr txBox="1">
            <a:spLocks/>
          </p:cNvSpPr>
          <p:nvPr/>
        </p:nvSpPr>
        <p:spPr>
          <a:xfrm>
            <a:off x="163116" y="107577"/>
            <a:ext cx="12046813" cy="591671"/>
          </a:xfrm>
          <a:prstGeom prst="rect">
            <a:avLst/>
          </a:prstGeo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fontScale="97500"/>
          </a:bodyPr>
          <a:lstStyle/>
          <a:p>
            <a:pPr algn="ctr"/>
            <a:r>
              <a:rPr lang="en-IN" sz="3100" b="1" dirty="0">
                <a:solidFill>
                  <a:schemeClr val="bg1"/>
                </a:solidFill>
                <a:latin typeface="Georgia" pitchFamily="18" charset="0"/>
              </a:rPr>
              <a:t>HWCs of District Srinagar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77" y="41559"/>
            <a:ext cx="12275132" cy="678878"/>
          </a:xfrm>
          <a:solidFill>
            <a:schemeClr val="accent5">
              <a:lumMod val="75000"/>
            </a:schemeClr>
          </a:solidFill>
        </p:spPr>
        <p:txBody>
          <a:bodyPr>
            <a:normAutofit fontScale="90000"/>
          </a:bodyPr>
          <a:lstStyle/>
          <a:p>
            <a:pPr algn="l"/>
            <a:r>
              <a:rPr lang="en-IN" dirty="0" smtClean="0">
                <a:solidFill>
                  <a:schemeClr val="bg1"/>
                </a:solidFill>
              </a:rPr>
              <a:t>Glimpse of HWC-PHC </a:t>
            </a:r>
            <a:r>
              <a:rPr lang="en-IN" dirty="0" err="1" smtClean="0">
                <a:solidFill>
                  <a:schemeClr val="bg1"/>
                </a:solidFill>
              </a:rPr>
              <a:t>Chuchot</a:t>
            </a:r>
            <a:r>
              <a:rPr lang="en-IN" dirty="0" smtClean="0">
                <a:solidFill>
                  <a:schemeClr val="bg1"/>
                </a:solidFill>
              </a:rPr>
              <a:t> in District </a:t>
            </a:r>
            <a:r>
              <a:rPr lang="en-IN" dirty="0" err="1" smtClean="0">
                <a:solidFill>
                  <a:schemeClr val="bg1"/>
                </a:solidFill>
              </a:rPr>
              <a:t>Leh</a:t>
            </a:r>
            <a:endParaRPr lang="en-IN" dirty="0">
              <a:solidFill>
                <a:schemeClr val="bg1"/>
              </a:solidFill>
            </a:endParaRPr>
          </a:p>
        </p:txBody>
      </p:sp>
      <p:pic>
        <p:nvPicPr>
          <p:cNvPr id="1026" name="Picture 2" descr="C:\Users\DeLL\Desktop\PICs HWC\PHC-HWC-Leh.jpeg"/>
          <p:cNvPicPr>
            <a:picLocks noChangeAspect="1" noChangeArrowheads="1"/>
          </p:cNvPicPr>
          <p:nvPr/>
        </p:nvPicPr>
        <p:blipFill>
          <a:blip r:embed="rId2"/>
          <a:srcRect/>
          <a:stretch>
            <a:fillRect/>
          </a:stretch>
        </p:blipFill>
        <p:spPr bwMode="auto">
          <a:xfrm>
            <a:off x="69275" y="761991"/>
            <a:ext cx="6289961" cy="3394373"/>
          </a:xfrm>
          <a:prstGeom prst="rect">
            <a:avLst/>
          </a:prstGeom>
          <a:noFill/>
        </p:spPr>
      </p:pic>
      <p:pic>
        <p:nvPicPr>
          <p:cNvPr id="1029" name="Picture 5" descr="C:\Users\DeLL\Desktop\PICs HWC\leh2.jpeg"/>
          <p:cNvPicPr>
            <a:picLocks noChangeAspect="1" noChangeArrowheads="1"/>
          </p:cNvPicPr>
          <p:nvPr/>
        </p:nvPicPr>
        <p:blipFill>
          <a:blip r:embed="rId3"/>
          <a:srcRect/>
          <a:stretch>
            <a:fillRect/>
          </a:stretch>
        </p:blipFill>
        <p:spPr bwMode="auto">
          <a:xfrm>
            <a:off x="55419" y="4184046"/>
            <a:ext cx="6331527" cy="2660099"/>
          </a:xfrm>
          <a:prstGeom prst="rect">
            <a:avLst/>
          </a:prstGeom>
          <a:noFill/>
        </p:spPr>
      </p:pic>
      <p:pic>
        <p:nvPicPr>
          <p:cNvPr id="1030" name="Picture 6" descr="C:\Users\DeLL\Desktop\PICs HWC\leh5.jpeg"/>
          <p:cNvPicPr>
            <a:picLocks noChangeAspect="1" noChangeArrowheads="1"/>
          </p:cNvPicPr>
          <p:nvPr/>
        </p:nvPicPr>
        <p:blipFill>
          <a:blip r:embed="rId4"/>
          <a:srcRect/>
          <a:stretch>
            <a:fillRect/>
          </a:stretch>
        </p:blipFill>
        <p:spPr bwMode="auto">
          <a:xfrm>
            <a:off x="6442361" y="761999"/>
            <a:ext cx="6053427" cy="601287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1" y="55414"/>
            <a:ext cx="11936810" cy="540331"/>
          </a:xfrm>
          <a:solidFill>
            <a:schemeClr val="accent5">
              <a:lumMod val="75000"/>
            </a:schemeClr>
          </a:solidFill>
        </p:spPr>
        <p:txBody>
          <a:bodyPr>
            <a:normAutofit fontScale="90000"/>
          </a:bodyPr>
          <a:lstStyle/>
          <a:p>
            <a:r>
              <a:rPr lang="en-IN" sz="3200" dirty="0" smtClean="0">
                <a:solidFill>
                  <a:schemeClr val="bg1"/>
                </a:solidFill>
                <a:latin typeface="Georgia" pitchFamily="18" charset="0"/>
              </a:rPr>
              <a:t>NCD Screening conducted on fixed day (Saturday) at HWC- SC </a:t>
            </a:r>
            <a:endParaRPr lang="en-IN" sz="3200" dirty="0">
              <a:solidFill>
                <a:schemeClr val="bg1"/>
              </a:solidFill>
              <a:latin typeface="Georgia" pitchFamily="18" charset="0"/>
            </a:endParaRPr>
          </a:p>
        </p:txBody>
      </p:sp>
      <p:pic>
        <p:nvPicPr>
          <p:cNvPr id="2050" name="Picture 2"/>
          <p:cNvPicPr>
            <a:picLocks noChangeAspect="1" noChangeArrowheads="1"/>
          </p:cNvPicPr>
          <p:nvPr/>
        </p:nvPicPr>
        <p:blipFill>
          <a:blip r:embed="rId2"/>
          <a:srcRect/>
          <a:stretch>
            <a:fillRect/>
          </a:stretch>
        </p:blipFill>
        <p:spPr bwMode="auto">
          <a:xfrm>
            <a:off x="55420" y="678873"/>
            <a:ext cx="3893127" cy="605443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009594" y="678873"/>
            <a:ext cx="3956769" cy="324196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8035635" y="678874"/>
            <a:ext cx="4405749" cy="6040584"/>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cstate="print"/>
          <a:srcRect/>
          <a:stretch>
            <a:fillRect/>
          </a:stretch>
        </p:blipFill>
        <p:spPr bwMode="auto">
          <a:xfrm>
            <a:off x="4031672" y="3990109"/>
            <a:ext cx="3906983" cy="277091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53" y="25400"/>
            <a:ext cx="12169587" cy="609600"/>
          </a:xfr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fontScale="97500"/>
          </a:bodyPr>
          <a:lstStyle/>
          <a:p>
            <a:pPr defTabSz="457200"/>
            <a:r>
              <a:rPr lang="en-IN" sz="3100" b="1" dirty="0">
                <a:solidFill>
                  <a:schemeClr val="bg1"/>
                </a:solidFill>
                <a:latin typeface="Georgia" pitchFamily="18" charset="0"/>
              </a:rPr>
              <a:t>PHC- HWCs of Kashmir Division</a:t>
            </a:r>
            <a:endParaRPr lang="en-US" sz="3100" b="1" dirty="0">
              <a:solidFill>
                <a:schemeClr val="bg1"/>
              </a:solidFill>
              <a:latin typeface="Georgia" pitchFamily="18" charset="0"/>
            </a:endParaRPr>
          </a:p>
        </p:txBody>
      </p:sp>
      <p:pic>
        <p:nvPicPr>
          <p:cNvPr id="1027" name="Picture 3"/>
          <p:cNvPicPr>
            <a:picLocks noGrp="1" noChangeAspect="1" noChangeArrowheads="1"/>
          </p:cNvPicPr>
          <p:nvPr>
            <p:ph idx="1"/>
          </p:nvPr>
        </p:nvPicPr>
        <p:blipFill>
          <a:blip r:embed="rId2" cstate="print"/>
          <a:srcRect/>
          <a:stretch>
            <a:fillRect/>
          </a:stretch>
        </p:blipFill>
        <p:spPr bwMode="auto">
          <a:xfrm>
            <a:off x="242047" y="723903"/>
            <a:ext cx="6092839" cy="6057899"/>
          </a:xfrm>
          <a:prstGeom prst="rect">
            <a:avLst/>
          </a:prstGeom>
          <a:noFill/>
          <a:ln w="9525">
            <a:noFill/>
            <a:miter lim="800000"/>
            <a:headEnd/>
            <a:tailEnd/>
          </a:ln>
          <a:effectLst/>
        </p:spPr>
      </p:pic>
      <p:pic>
        <p:nvPicPr>
          <p:cNvPr id="4" name="Picture 2" descr="C:\Users\Health\Dropbox\Dropbox\2019-20\NHM Programmes\Other Programmes\Health &amp; Wellness Centers\IMG_20190429_164040.jpg"/>
          <p:cNvPicPr>
            <a:picLocks noChangeAspect="1" noChangeArrowheads="1"/>
          </p:cNvPicPr>
          <p:nvPr/>
        </p:nvPicPr>
        <p:blipFill>
          <a:blip r:embed="rId3" cstate="print"/>
          <a:srcRect/>
          <a:stretch>
            <a:fillRect/>
          </a:stretch>
        </p:blipFill>
        <p:spPr bwMode="auto">
          <a:xfrm>
            <a:off x="6439596" y="723900"/>
            <a:ext cx="5942228" cy="60579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eLL\Desktop\HWC Daily Status\IMG-20190424-WA0001.jpg"/>
          <p:cNvPicPr>
            <a:picLocks noChangeAspect="1" noChangeArrowheads="1"/>
          </p:cNvPicPr>
          <p:nvPr/>
        </p:nvPicPr>
        <p:blipFill>
          <a:blip r:embed="rId2" cstate="print"/>
          <a:srcRect/>
          <a:stretch>
            <a:fillRect/>
          </a:stretch>
        </p:blipFill>
        <p:spPr bwMode="auto">
          <a:xfrm>
            <a:off x="222507" y="914400"/>
            <a:ext cx="12159316" cy="5676900"/>
          </a:xfrm>
          <a:prstGeom prst="rect">
            <a:avLst/>
          </a:prstGeom>
          <a:noFill/>
        </p:spPr>
      </p:pic>
      <p:sp>
        <p:nvSpPr>
          <p:cNvPr id="4" name="Title 1"/>
          <p:cNvSpPr txBox="1">
            <a:spLocks/>
          </p:cNvSpPr>
          <p:nvPr/>
        </p:nvSpPr>
        <p:spPr>
          <a:xfrm>
            <a:off x="192746" y="169582"/>
            <a:ext cx="12165101" cy="622300"/>
          </a:xfrm>
          <a:prstGeom prst="rect">
            <a:avLst/>
          </a:prstGeom>
          <a:solidFill>
            <a:schemeClr val="accent5">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fontScale="97500"/>
          </a:bodyPr>
          <a:lstStyle/>
          <a:p>
            <a:pPr algn="ctr">
              <a:spcBef>
                <a:spcPct val="0"/>
              </a:spcBef>
            </a:pPr>
            <a:r>
              <a:rPr kumimoji="0" lang="en-IN" sz="2400" b="1" i="0" u="none" strike="noStrike" kern="1200" cap="none" spc="0" normalizeH="0" baseline="0" noProof="0" dirty="0">
                <a:ln>
                  <a:noFill/>
                </a:ln>
                <a:solidFill>
                  <a:schemeClr val="bg1"/>
                </a:solidFill>
                <a:effectLst/>
                <a:uLnTx/>
                <a:uFillTx/>
                <a:latin typeface="Georgia" pitchFamily="18" charset="0"/>
              </a:rPr>
              <a:t> </a:t>
            </a:r>
            <a:r>
              <a:rPr lang="en-IN" sz="2400" b="1" dirty="0">
                <a:solidFill>
                  <a:schemeClr val="bg1"/>
                </a:solidFill>
                <a:latin typeface="Georgia" pitchFamily="18" charset="0"/>
              </a:rPr>
              <a:t>HWC- SC- </a:t>
            </a:r>
            <a:r>
              <a:rPr lang="en-IN" sz="2400" b="1" dirty="0" err="1">
                <a:solidFill>
                  <a:schemeClr val="bg1"/>
                </a:solidFill>
                <a:latin typeface="Georgia" pitchFamily="18" charset="0"/>
              </a:rPr>
              <a:t>Dradhu</a:t>
            </a:r>
            <a:r>
              <a:rPr lang="en-IN" sz="2400" b="1" dirty="0">
                <a:solidFill>
                  <a:schemeClr val="bg1"/>
                </a:solidFill>
                <a:latin typeface="Georgia" pitchFamily="18" charset="0"/>
              </a:rPr>
              <a:t> District </a:t>
            </a:r>
            <a:r>
              <a:rPr lang="en-IN" sz="2400" b="1" dirty="0" err="1">
                <a:solidFill>
                  <a:schemeClr val="bg1"/>
                </a:solidFill>
                <a:latin typeface="Georgia" pitchFamily="18" charset="0"/>
              </a:rPr>
              <a:t>Doda</a:t>
            </a:r>
            <a:endParaRPr lang="en-IN" sz="2400" b="1" dirty="0">
              <a:solidFill>
                <a:schemeClr val="bg1"/>
              </a:solidFill>
              <a:latin typeface="Georgia"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DeLL\Desktop\HWC Daily Status\IMG-20190424-WA0002.jpg"/>
          <p:cNvPicPr>
            <a:picLocks noChangeAspect="1" noChangeArrowheads="1"/>
          </p:cNvPicPr>
          <p:nvPr/>
        </p:nvPicPr>
        <p:blipFill>
          <a:blip r:embed="rId2" cstate="print"/>
          <a:srcRect/>
          <a:stretch>
            <a:fillRect/>
          </a:stretch>
        </p:blipFill>
        <p:spPr bwMode="auto">
          <a:xfrm>
            <a:off x="26178" y="736600"/>
            <a:ext cx="6164734" cy="5943600"/>
          </a:xfrm>
          <a:prstGeom prst="rect">
            <a:avLst/>
          </a:prstGeom>
          <a:noFill/>
        </p:spPr>
      </p:pic>
      <p:graphicFrame>
        <p:nvGraphicFramePr>
          <p:cNvPr id="3" name="Table 2"/>
          <p:cNvGraphicFramePr>
            <a:graphicFrameLocks noGrp="1"/>
          </p:cNvGraphicFramePr>
          <p:nvPr/>
        </p:nvGraphicFramePr>
        <p:xfrm>
          <a:off x="170153" y="152400"/>
          <a:ext cx="6007671" cy="482600"/>
        </p:xfrm>
        <a:graphic>
          <a:graphicData uri="http://schemas.openxmlformats.org/drawingml/2006/table">
            <a:tbl>
              <a:tblPr firstRow="1" bandRow="1">
                <a:tableStyleId>{5C22544A-7EE6-4342-B048-85BDC9FD1C3A}</a:tableStyleId>
              </a:tblPr>
              <a:tblGrid>
                <a:gridCol w="6007671">
                  <a:extLst>
                    <a:ext uri="{9D8B030D-6E8A-4147-A177-3AD203B41FA5}">
                      <a16:colId xmlns:a16="http://schemas.microsoft.com/office/drawing/2014/main" xmlns="" val="20000"/>
                    </a:ext>
                  </a:extLst>
                </a:gridCol>
              </a:tblGrid>
              <a:tr h="482600">
                <a:tc>
                  <a:txBody>
                    <a:bodyPr/>
                    <a:lstStyle/>
                    <a:p>
                      <a:r>
                        <a:rPr lang="en-IN" sz="2400" dirty="0">
                          <a:solidFill>
                            <a:schemeClr val="bg1"/>
                          </a:solidFill>
                          <a:latin typeface="Georgia" pitchFamily="18" charset="0"/>
                        </a:rPr>
                        <a:t>HWC- SC- </a:t>
                      </a:r>
                      <a:r>
                        <a:rPr lang="en-IN" sz="2400" dirty="0" err="1">
                          <a:solidFill>
                            <a:schemeClr val="bg1"/>
                          </a:solidFill>
                          <a:latin typeface="Georgia" pitchFamily="18" charset="0"/>
                        </a:rPr>
                        <a:t>Sarote</a:t>
                      </a:r>
                      <a:r>
                        <a:rPr lang="en-IN" sz="2400" baseline="0" dirty="0">
                          <a:solidFill>
                            <a:schemeClr val="bg1"/>
                          </a:solidFill>
                          <a:latin typeface="Georgia" pitchFamily="18" charset="0"/>
                        </a:rPr>
                        <a:t> District Jammu</a:t>
                      </a:r>
                      <a:endParaRPr lang="en-IN" sz="2400" dirty="0">
                        <a:solidFill>
                          <a:schemeClr val="bg1"/>
                        </a:solidFill>
                        <a:latin typeface="Georgia" pitchFamily="18" charset="0"/>
                      </a:endParaRPr>
                    </a:p>
                  </a:txBody>
                  <a:tcPr marL="94238" marR="94238">
                    <a:solidFill>
                      <a:schemeClr val="accent5">
                        <a:lumMod val="75000"/>
                      </a:schemeClr>
                    </a:solidFill>
                  </a:tcPr>
                </a:tc>
                <a:extLst>
                  <a:ext uri="{0D108BD9-81ED-4DB2-BD59-A6C34878D82A}">
                    <a16:rowId xmlns:a16="http://schemas.microsoft.com/office/drawing/2014/main" xmlns="" val="10000"/>
                  </a:ext>
                </a:extLst>
              </a:tr>
            </a:tbl>
          </a:graphicData>
        </a:graphic>
      </p:graphicFrame>
      <p:pic>
        <p:nvPicPr>
          <p:cNvPr id="5123" name="Picture 3" descr="C:\Users\DeLL\Desktop\HWC Daily Status\IMG-20190426-WA0335.jpg"/>
          <p:cNvPicPr>
            <a:picLocks noChangeAspect="1" noChangeArrowheads="1"/>
          </p:cNvPicPr>
          <p:nvPr/>
        </p:nvPicPr>
        <p:blipFill>
          <a:blip r:embed="rId3" cstate="print"/>
          <a:srcRect/>
          <a:stretch>
            <a:fillRect/>
          </a:stretch>
        </p:blipFill>
        <p:spPr bwMode="auto">
          <a:xfrm>
            <a:off x="6256355" y="736600"/>
            <a:ext cx="6060025" cy="5969000"/>
          </a:xfrm>
          <a:prstGeom prst="rect">
            <a:avLst/>
          </a:prstGeom>
          <a:noFill/>
        </p:spPr>
      </p:pic>
      <p:graphicFrame>
        <p:nvGraphicFramePr>
          <p:cNvPr id="6" name="Table 5"/>
          <p:cNvGraphicFramePr>
            <a:graphicFrameLocks noGrp="1"/>
          </p:cNvGraphicFramePr>
          <p:nvPr/>
        </p:nvGraphicFramePr>
        <p:xfrm>
          <a:off x="6334886" y="165100"/>
          <a:ext cx="6073114" cy="457200"/>
        </p:xfrm>
        <a:graphic>
          <a:graphicData uri="http://schemas.openxmlformats.org/drawingml/2006/table">
            <a:tbl>
              <a:tblPr firstRow="1" bandRow="1">
                <a:tableStyleId>{5C22544A-7EE6-4342-B048-85BDC9FD1C3A}</a:tableStyleId>
              </a:tblPr>
              <a:tblGrid>
                <a:gridCol w="6073114">
                  <a:extLst>
                    <a:ext uri="{9D8B030D-6E8A-4147-A177-3AD203B41FA5}">
                      <a16:colId xmlns:a16="http://schemas.microsoft.com/office/drawing/2014/main" xmlns="" val="20000"/>
                    </a:ext>
                  </a:extLst>
                </a:gridCol>
              </a:tblGrid>
              <a:tr h="431800">
                <a:tc>
                  <a:txBody>
                    <a:bodyPr/>
                    <a:lstStyle/>
                    <a:p>
                      <a:r>
                        <a:rPr lang="en-IN" sz="2400" dirty="0">
                          <a:solidFill>
                            <a:schemeClr val="bg1"/>
                          </a:solidFill>
                        </a:rPr>
                        <a:t>Monitoring team at HWCs of Jammu Division</a:t>
                      </a:r>
                    </a:p>
                  </a:txBody>
                  <a:tcPr marL="94238" marR="94238">
                    <a:solidFill>
                      <a:schemeClr val="accent5">
                        <a:lumMod val="75000"/>
                      </a:schemeClr>
                    </a:solidFill>
                  </a:tcPr>
                </a:tc>
                <a:extLst>
                  <a:ext uri="{0D108BD9-81ED-4DB2-BD59-A6C34878D82A}">
                    <a16:rowId xmlns:a16="http://schemas.microsoft.com/office/drawing/2014/main" xmlns="" val="10000"/>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DeLL\Desktop\HWC Daily Status\IMG-20190204-WA0017.jpg"/>
          <p:cNvPicPr>
            <a:picLocks noChangeAspect="1" noChangeArrowheads="1"/>
          </p:cNvPicPr>
          <p:nvPr/>
        </p:nvPicPr>
        <p:blipFill>
          <a:blip r:embed="rId2" cstate="print"/>
          <a:srcRect/>
          <a:stretch>
            <a:fillRect/>
          </a:stretch>
        </p:blipFill>
        <p:spPr bwMode="auto">
          <a:xfrm>
            <a:off x="157063" y="698500"/>
            <a:ext cx="12172405" cy="6019800"/>
          </a:xfrm>
          <a:prstGeom prst="rect">
            <a:avLst/>
          </a:prstGeom>
          <a:noFill/>
        </p:spPr>
      </p:pic>
      <p:graphicFrame>
        <p:nvGraphicFramePr>
          <p:cNvPr id="3" name="Table 2"/>
          <p:cNvGraphicFramePr>
            <a:graphicFrameLocks noGrp="1"/>
          </p:cNvGraphicFramePr>
          <p:nvPr/>
        </p:nvGraphicFramePr>
        <p:xfrm>
          <a:off x="196329" y="101600"/>
          <a:ext cx="12134623" cy="518160"/>
        </p:xfrm>
        <a:graphic>
          <a:graphicData uri="http://schemas.openxmlformats.org/drawingml/2006/table">
            <a:tbl>
              <a:tblPr firstRow="1" bandRow="1">
                <a:tableStyleId>{5C22544A-7EE6-4342-B048-85BDC9FD1C3A}</a:tableStyleId>
              </a:tblPr>
              <a:tblGrid>
                <a:gridCol w="12134623">
                  <a:extLst>
                    <a:ext uri="{9D8B030D-6E8A-4147-A177-3AD203B41FA5}">
                      <a16:colId xmlns:a16="http://schemas.microsoft.com/office/drawing/2014/main" xmlns="" val="20000"/>
                    </a:ext>
                  </a:extLst>
                </a:gridCol>
              </a:tblGrid>
              <a:tr h="241300">
                <a:tc>
                  <a:txBody>
                    <a:bodyPr/>
                    <a:lstStyle/>
                    <a:p>
                      <a:pPr algn="ctr"/>
                      <a:r>
                        <a:rPr lang="en-IN" sz="2800" dirty="0">
                          <a:solidFill>
                            <a:schemeClr val="bg1"/>
                          </a:solidFill>
                        </a:rPr>
                        <a:t>Secretary</a:t>
                      </a:r>
                      <a:r>
                        <a:rPr lang="en-IN" sz="2800" dirty="0">
                          <a:solidFill>
                            <a:srgbClr val="0070C0"/>
                          </a:solidFill>
                        </a:rPr>
                        <a:t> </a:t>
                      </a:r>
                      <a:r>
                        <a:rPr lang="en-IN" sz="2800" dirty="0" err="1" smtClean="0">
                          <a:solidFill>
                            <a:schemeClr val="bg1"/>
                          </a:solidFill>
                        </a:rPr>
                        <a:t>MoH&amp;FW</a:t>
                      </a:r>
                      <a:r>
                        <a:rPr lang="en-IN" sz="2800" dirty="0" smtClean="0">
                          <a:solidFill>
                            <a:schemeClr val="bg1"/>
                          </a:solidFill>
                        </a:rPr>
                        <a:t>, </a:t>
                      </a:r>
                      <a:r>
                        <a:rPr lang="en-IN" sz="2800" dirty="0" err="1" smtClean="0">
                          <a:solidFill>
                            <a:schemeClr val="bg1"/>
                          </a:solidFill>
                        </a:rPr>
                        <a:t>GoI</a:t>
                      </a:r>
                      <a:r>
                        <a:rPr lang="en-IN" sz="2800" dirty="0" smtClean="0">
                          <a:solidFill>
                            <a:schemeClr val="bg1"/>
                          </a:solidFill>
                        </a:rPr>
                        <a:t>. visited HWC-SC-</a:t>
                      </a:r>
                      <a:r>
                        <a:rPr lang="en-IN" sz="2800" baseline="0" dirty="0" smtClean="0">
                          <a:solidFill>
                            <a:schemeClr val="bg1"/>
                          </a:solidFill>
                        </a:rPr>
                        <a:t> Raipur District Jammu</a:t>
                      </a:r>
                      <a:endParaRPr lang="en-IN" sz="2800" dirty="0">
                        <a:solidFill>
                          <a:schemeClr val="bg1"/>
                        </a:solidFill>
                      </a:endParaRPr>
                    </a:p>
                  </a:txBody>
                  <a:tcPr marL="94238" marR="94238">
                    <a:solidFill>
                      <a:schemeClr val="accent5">
                        <a:lumMod val="75000"/>
                      </a:schemeClr>
                    </a:solidFill>
                  </a:tcPr>
                </a:tc>
                <a:extLst>
                  <a:ext uri="{0D108BD9-81ED-4DB2-BD59-A6C34878D82A}">
                    <a16:rowId xmlns:a16="http://schemas.microsoft.com/office/drawing/2014/main" xmlns="" val="10000"/>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DeLL\Desktop\IMG-20190621-WA0169.jpg"/>
          <p:cNvPicPr>
            <a:picLocks noChangeAspect="1" noChangeArrowheads="1"/>
          </p:cNvPicPr>
          <p:nvPr/>
        </p:nvPicPr>
        <p:blipFill>
          <a:blip r:embed="rId2" cstate="print"/>
          <a:srcRect/>
          <a:stretch>
            <a:fillRect/>
          </a:stretch>
        </p:blipFill>
        <p:spPr bwMode="auto">
          <a:xfrm>
            <a:off x="199386" y="736979"/>
            <a:ext cx="6037641" cy="5895833"/>
          </a:xfrm>
          <a:prstGeom prst="rect">
            <a:avLst/>
          </a:prstGeom>
          <a:noFill/>
        </p:spPr>
      </p:pic>
      <p:pic>
        <p:nvPicPr>
          <p:cNvPr id="43010" name="Picture 2" descr="C:\Users\DeLL\Desktop\IMG-20190621-WA0162.jpg"/>
          <p:cNvPicPr>
            <a:picLocks noChangeAspect="1" noChangeArrowheads="1"/>
          </p:cNvPicPr>
          <p:nvPr/>
        </p:nvPicPr>
        <p:blipFill>
          <a:blip r:embed="rId3" cstate="print"/>
          <a:srcRect/>
          <a:stretch>
            <a:fillRect/>
          </a:stretch>
        </p:blipFill>
        <p:spPr bwMode="auto">
          <a:xfrm>
            <a:off x="6359856" y="709684"/>
            <a:ext cx="6059609" cy="5977719"/>
          </a:xfrm>
          <a:prstGeom prst="rect">
            <a:avLst/>
          </a:prstGeom>
          <a:noFill/>
        </p:spPr>
      </p:pic>
      <p:graphicFrame>
        <p:nvGraphicFramePr>
          <p:cNvPr id="4" name="Table 3"/>
          <p:cNvGraphicFramePr>
            <a:graphicFrameLocks noGrp="1"/>
          </p:cNvGraphicFramePr>
          <p:nvPr/>
        </p:nvGraphicFramePr>
        <p:xfrm>
          <a:off x="327546" y="204714"/>
          <a:ext cx="11914495" cy="457200"/>
        </p:xfrm>
        <a:graphic>
          <a:graphicData uri="http://schemas.openxmlformats.org/drawingml/2006/table">
            <a:tbl>
              <a:tblPr firstRow="1" bandRow="1">
                <a:tableStyleId>{5C22544A-7EE6-4342-B048-85BDC9FD1C3A}</a:tableStyleId>
              </a:tblPr>
              <a:tblGrid>
                <a:gridCol w="11914495">
                  <a:extLst>
                    <a:ext uri="{9D8B030D-6E8A-4147-A177-3AD203B41FA5}">
                      <a16:colId xmlns:a16="http://schemas.microsoft.com/office/drawing/2014/main" xmlns="" val="20000"/>
                    </a:ext>
                  </a:extLst>
                </a:gridCol>
              </a:tblGrid>
              <a:tr h="395785">
                <a:tc>
                  <a:txBody>
                    <a:bodyPr/>
                    <a:lstStyle/>
                    <a:p>
                      <a:r>
                        <a:rPr lang="en-IN" sz="2400" dirty="0"/>
                        <a:t>List of Drugs available at HWC- SCs</a:t>
                      </a:r>
                      <a:r>
                        <a:rPr lang="en-IN" sz="2400" baseline="0" dirty="0"/>
                        <a:t> and HWC- PHCs </a:t>
                      </a:r>
                      <a:endParaRPr lang="en-IN" sz="2400" dirty="0"/>
                    </a:p>
                  </a:txBody>
                  <a:tcPr>
                    <a:solidFill>
                      <a:schemeClr val="accent5">
                        <a:lumMod val="75000"/>
                      </a:schemeClr>
                    </a:solidFill>
                  </a:tcPr>
                </a:tc>
                <a:extLst>
                  <a:ext uri="{0D108BD9-81ED-4DB2-BD59-A6C34878D82A}">
                    <a16:rowId xmlns:a16="http://schemas.microsoft.com/office/drawing/2014/main" xmlns="" val="10000"/>
                  </a:ext>
                </a:extLst>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DeLL\Desktop\IMG-20190621-WA0071.jpg"/>
          <p:cNvPicPr>
            <a:picLocks noChangeAspect="1" noChangeArrowheads="1"/>
          </p:cNvPicPr>
          <p:nvPr/>
        </p:nvPicPr>
        <p:blipFill>
          <a:blip r:embed="rId2" cstate="print"/>
          <a:srcRect/>
          <a:stretch>
            <a:fillRect/>
          </a:stretch>
        </p:blipFill>
        <p:spPr bwMode="auto">
          <a:xfrm>
            <a:off x="245661" y="709684"/>
            <a:ext cx="5964072" cy="5786651"/>
          </a:xfrm>
          <a:prstGeom prst="rect">
            <a:avLst/>
          </a:prstGeom>
          <a:noFill/>
        </p:spPr>
      </p:pic>
      <p:graphicFrame>
        <p:nvGraphicFramePr>
          <p:cNvPr id="5" name="Table 4"/>
          <p:cNvGraphicFramePr>
            <a:graphicFrameLocks noGrp="1"/>
          </p:cNvGraphicFramePr>
          <p:nvPr/>
        </p:nvGraphicFramePr>
        <p:xfrm>
          <a:off x="209418" y="101600"/>
          <a:ext cx="12134982" cy="518160"/>
        </p:xfrm>
        <a:graphic>
          <a:graphicData uri="http://schemas.openxmlformats.org/drawingml/2006/table">
            <a:tbl>
              <a:tblPr firstRow="1" bandRow="1">
                <a:tableStyleId>{5C22544A-7EE6-4342-B048-85BDC9FD1C3A}</a:tableStyleId>
              </a:tblPr>
              <a:tblGrid>
                <a:gridCol w="12134982">
                  <a:extLst>
                    <a:ext uri="{9D8B030D-6E8A-4147-A177-3AD203B41FA5}">
                      <a16:colId xmlns:a16="http://schemas.microsoft.com/office/drawing/2014/main" xmlns="" val="20000"/>
                    </a:ext>
                  </a:extLst>
                </a:gridCol>
              </a:tblGrid>
              <a:tr h="506306">
                <a:tc>
                  <a:txBody>
                    <a:bodyPr/>
                    <a:lstStyle/>
                    <a:p>
                      <a:pPr algn="l"/>
                      <a:r>
                        <a:rPr lang="en-IN" sz="2800" dirty="0">
                          <a:solidFill>
                            <a:schemeClr val="bg1"/>
                          </a:solidFill>
                        </a:rPr>
                        <a:t>MLHPs conducting</a:t>
                      </a:r>
                      <a:r>
                        <a:rPr lang="en-IN" sz="2800" baseline="0" dirty="0">
                          <a:solidFill>
                            <a:schemeClr val="bg1"/>
                          </a:solidFill>
                        </a:rPr>
                        <a:t> Yoga Session at </a:t>
                      </a:r>
                      <a:r>
                        <a:rPr lang="en-IN" sz="2800" baseline="0" dirty="0" smtClean="0">
                          <a:solidFill>
                            <a:schemeClr val="bg1"/>
                          </a:solidFill>
                        </a:rPr>
                        <a:t>HWC-SC- </a:t>
                      </a:r>
                      <a:r>
                        <a:rPr lang="en-IN" sz="2800" baseline="0" dirty="0" err="1" smtClean="0">
                          <a:solidFill>
                            <a:schemeClr val="bg1"/>
                          </a:solidFill>
                        </a:rPr>
                        <a:t>Sarote</a:t>
                      </a:r>
                      <a:r>
                        <a:rPr lang="en-IN" sz="2800" baseline="0" dirty="0" smtClean="0">
                          <a:solidFill>
                            <a:schemeClr val="bg1"/>
                          </a:solidFill>
                        </a:rPr>
                        <a:t> </a:t>
                      </a:r>
                      <a:endParaRPr lang="en-IN" sz="2800" dirty="0">
                        <a:solidFill>
                          <a:schemeClr val="bg1"/>
                        </a:solidFill>
                      </a:endParaRPr>
                    </a:p>
                  </a:txBody>
                  <a:tcPr marL="94238" marR="94238">
                    <a:solidFill>
                      <a:schemeClr val="accent5">
                        <a:lumMod val="75000"/>
                      </a:schemeClr>
                    </a:solidFill>
                  </a:tcPr>
                </a:tc>
                <a:extLst>
                  <a:ext uri="{0D108BD9-81ED-4DB2-BD59-A6C34878D82A}">
                    <a16:rowId xmlns:a16="http://schemas.microsoft.com/office/drawing/2014/main" xmlns="" val="10000"/>
                  </a:ext>
                </a:extLst>
              </a:tr>
            </a:tbl>
          </a:graphicData>
        </a:graphic>
      </p:graphicFrame>
      <p:pic>
        <p:nvPicPr>
          <p:cNvPr id="1026" name="Picture 2" descr="C:\Users\DeLL\Desktop\IMG-20190621-WA0016.jpg"/>
          <p:cNvPicPr>
            <a:picLocks noChangeAspect="1" noChangeArrowheads="1"/>
          </p:cNvPicPr>
          <p:nvPr/>
        </p:nvPicPr>
        <p:blipFill>
          <a:blip r:embed="rId3"/>
          <a:srcRect/>
          <a:stretch>
            <a:fillRect/>
          </a:stretch>
        </p:blipFill>
        <p:spPr bwMode="auto">
          <a:xfrm>
            <a:off x="6313583" y="682388"/>
            <a:ext cx="5996698" cy="5817358"/>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DeLL\Desktop\HWC Daily Status\IMG-20190523-WA0007.jpg"/>
          <p:cNvPicPr>
            <a:picLocks noChangeAspect="1" noChangeArrowheads="1"/>
          </p:cNvPicPr>
          <p:nvPr/>
        </p:nvPicPr>
        <p:blipFill>
          <a:blip r:embed="rId2" cstate="print"/>
          <a:srcRect/>
          <a:stretch>
            <a:fillRect/>
          </a:stretch>
        </p:blipFill>
        <p:spPr bwMode="auto">
          <a:xfrm>
            <a:off x="170152" y="660400"/>
            <a:ext cx="5706633" cy="6096000"/>
          </a:xfrm>
          <a:prstGeom prst="rect">
            <a:avLst/>
          </a:prstGeom>
          <a:noFill/>
        </p:spPr>
      </p:pic>
      <p:pic>
        <p:nvPicPr>
          <p:cNvPr id="7171" name="Picture 3" descr="C:\Users\DeLL\Desktop\HWC Daily Status\IMG-20190522-WA0006.jpg"/>
          <p:cNvPicPr>
            <a:picLocks noChangeAspect="1" noChangeArrowheads="1"/>
          </p:cNvPicPr>
          <p:nvPr/>
        </p:nvPicPr>
        <p:blipFill>
          <a:blip r:embed="rId3" cstate="print"/>
          <a:srcRect/>
          <a:stretch>
            <a:fillRect/>
          </a:stretch>
        </p:blipFill>
        <p:spPr bwMode="auto">
          <a:xfrm>
            <a:off x="5955316" y="596900"/>
            <a:ext cx="6413418" cy="6184900"/>
          </a:xfrm>
          <a:prstGeom prst="rect">
            <a:avLst/>
          </a:prstGeom>
          <a:noFill/>
        </p:spPr>
      </p:pic>
      <p:graphicFrame>
        <p:nvGraphicFramePr>
          <p:cNvPr id="4" name="Table 3"/>
          <p:cNvGraphicFramePr>
            <a:graphicFrameLocks noGrp="1"/>
          </p:cNvGraphicFramePr>
          <p:nvPr/>
        </p:nvGraphicFramePr>
        <p:xfrm>
          <a:off x="209418" y="101600"/>
          <a:ext cx="12134982" cy="518160"/>
        </p:xfrm>
        <a:graphic>
          <a:graphicData uri="http://schemas.openxmlformats.org/drawingml/2006/table">
            <a:tbl>
              <a:tblPr firstRow="1" bandRow="1">
                <a:tableStyleId>{5C22544A-7EE6-4342-B048-85BDC9FD1C3A}</a:tableStyleId>
              </a:tblPr>
              <a:tblGrid>
                <a:gridCol w="12134982">
                  <a:extLst>
                    <a:ext uri="{9D8B030D-6E8A-4147-A177-3AD203B41FA5}">
                      <a16:colId xmlns:a16="http://schemas.microsoft.com/office/drawing/2014/main" xmlns="" val="20000"/>
                    </a:ext>
                  </a:extLst>
                </a:gridCol>
              </a:tblGrid>
              <a:tr h="506306">
                <a:tc>
                  <a:txBody>
                    <a:bodyPr/>
                    <a:lstStyle/>
                    <a:p>
                      <a:pPr algn="l"/>
                      <a:r>
                        <a:rPr lang="en-IN" sz="2800" dirty="0">
                          <a:solidFill>
                            <a:schemeClr val="bg1"/>
                          </a:solidFill>
                        </a:rPr>
                        <a:t>MLHPs conducting</a:t>
                      </a:r>
                      <a:r>
                        <a:rPr lang="en-IN" sz="2800" baseline="0" dirty="0">
                          <a:solidFill>
                            <a:schemeClr val="bg1"/>
                          </a:solidFill>
                        </a:rPr>
                        <a:t> Yoga Session cont....</a:t>
                      </a:r>
                      <a:endParaRPr lang="en-IN" sz="2800" dirty="0">
                        <a:solidFill>
                          <a:schemeClr val="bg1"/>
                        </a:solidFill>
                      </a:endParaRPr>
                    </a:p>
                  </a:txBody>
                  <a:tcPr marL="94238" marR="94238">
                    <a:solidFill>
                      <a:schemeClr val="accent5">
                        <a:lumMod val="75000"/>
                      </a:schemeClr>
                    </a:solidFill>
                  </a:tcPr>
                </a:tc>
                <a:extLst>
                  <a:ext uri="{0D108BD9-81ED-4DB2-BD59-A6C34878D82A}">
                    <a16:rowId xmlns:a16="http://schemas.microsoft.com/office/drawing/2014/main" xmlns="" val="10000"/>
                  </a:ext>
                </a:extLst>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 y="52253"/>
            <a:ext cx="11766993" cy="613954"/>
          </a:xfrm>
          <a:solidFill>
            <a:schemeClr val="accent5">
              <a:lumMod val="75000"/>
            </a:schemeClr>
          </a:solidFill>
        </p:spPr>
        <p:txBody>
          <a:bodyPr>
            <a:normAutofit fontScale="90000"/>
          </a:bodyPr>
          <a:lstStyle/>
          <a:p>
            <a:pPr algn="l"/>
            <a:r>
              <a:rPr lang="en-IN" dirty="0" smtClean="0">
                <a:solidFill>
                  <a:schemeClr val="bg1"/>
                </a:solidFill>
              </a:rPr>
              <a:t>Visit of Team from </a:t>
            </a:r>
            <a:r>
              <a:rPr lang="en-IN" dirty="0" err="1" smtClean="0">
                <a:solidFill>
                  <a:schemeClr val="bg1"/>
                </a:solidFill>
              </a:rPr>
              <a:t>MoHFW</a:t>
            </a:r>
            <a:r>
              <a:rPr lang="en-IN" dirty="0" smtClean="0">
                <a:solidFill>
                  <a:schemeClr val="bg1"/>
                </a:solidFill>
              </a:rPr>
              <a:t>, </a:t>
            </a:r>
            <a:r>
              <a:rPr lang="en-IN" dirty="0" err="1" smtClean="0">
                <a:solidFill>
                  <a:schemeClr val="bg1"/>
                </a:solidFill>
              </a:rPr>
              <a:t>GoI</a:t>
            </a:r>
            <a:r>
              <a:rPr lang="en-IN" dirty="0" smtClean="0">
                <a:solidFill>
                  <a:schemeClr val="bg1"/>
                </a:solidFill>
              </a:rPr>
              <a:t>.</a:t>
            </a:r>
            <a:endParaRPr lang="en-IN" dirty="0">
              <a:solidFill>
                <a:schemeClr val="bg1"/>
              </a:solidFill>
            </a:endParaRPr>
          </a:p>
        </p:txBody>
      </p:sp>
      <p:pic>
        <p:nvPicPr>
          <p:cNvPr id="60418" name="Picture 2"/>
          <p:cNvPicPr>
            <a:picLocks noChangeAspect="1" noChangeArrowheads="1"/>
          </p:cNvPicPr>
          <p:nvPr/>
        </p:nvPicPr>
        <p:blipFill>
          <a:blip r:embed="rId2"/>
          <a:srcRect/>
          <a:stretch>
            <a:fillRect/>
          </a:stretch>
        </p:blipFill>
        <p:spPr bwMode="auto">
          <a:xfrm flipH="1">
            <a:off x="52249" y="731521"/>
            <a:ext cx="6230983" cy="6061166"/>
          </a:xfrm>
          <a:prstGeom prst="rect">
            <a:avLst/>
          </a:prstGeom>
          <a:noFill/>
          <a:ln w="9525">
            <a:noFill/>
            <a:miter lim="800000"/>
            <a:headEnd/>
            <a:tailEnd/>
          </a:ln>
          <a:effectLst/>
        </p:spPr>
      </p:pic>
      <p:pic>
        <p:nvPicPr>
          <p:cNvPr id="60419" name="Picture 3"/>
          <p:cNvPicPr>
            <a:picLocks noChangeAspect="1" noChangeArrowheads="1"/>
          </p:cNvPicPr>
          <p:nvPr/>
        </p:nvPicPr>
        <p:blipFill>
          <a:blip r:embed="rId3"/>
          <a:srcRect/>
          <a:stretch>
            <a:fillRect/>
          </a:stretch>
        </p:blipFill>
        <p:spPr bwMode="auto">
          <a:xfrm>
            <a:off x="6309360" y="729580"/>
            <a:ext cx="6048102" cy="60761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53" y="53836"/>
            <a:ext cx="11308557" cy="547055"/>
          </a:xfrm>
          <a:solidFill>
            <a:schemeClr val="accent5">
              <a:lumMod val="75000"/>
            </a:schemeClr>
          </a:solidFill>
        </p:spPr>
        <p:txBody>
          <a:bodyPr>
            <a:normAutofit fontScale="90000"/>
          </a:bodyPr>
          <a:lstStyle/>
          <a:p>
            <a:r>
              <a:rPr lang="en-IN" dirty="0" smtClean="0">
                <a:solidFill>
                  <a:schemeClr val="bg1"/>
                </a:solidFill>
              </a:rPr>
              <a:t>Fit India movement Celebrated in most of the HWCs </a:t>
            </a:r>
            <a:endParaRPr lang="en-IN" dirty="0">
              <a:solidFill>
                <a:schemeClr val="bg1"/>
              </a:solidFill>
            </a:endParaRPr>
          </a:p>
        </p:txBody>
      </p:sp>
      <p:pic>
        <p:nvPicPr>
          <p:cNvPr id="59394" name="Picture 2"/>
          <p:cNvPicPr>
            <a:picLocks noGrp="1" noChangeAspect="1" noChangeArrowheads="1"/>
          </p:cNvPicPr>
          <p:nvPr>
            <p:ph idx="1"/>
          </p:nvPr>
        </p:nvPicPr>
        <p:blipFill>
          <a:blip r:embed="rId2"/>
          <a:srcRect/>
          <a:stretch>
            <a:fillRect/>
          </a:stretch>
        </p:blipFill>
        <p:spPr bwMode="auto">
          <a:xfrm>
            <a:off x="96979" y="775855"/>
            <a:ext cx="6373091" cy="5209309"/>
          </a:xfrm>
          <a:prstGeom prst="rect">
            <a:avLst/>
          </a:prstGeom>
          <a:noFill/>
          <a:ln w="9525">
            <a:noFill/>
            <a:miter lim="800000"/>
            <a:headEnd/>
            <a:tailEnd/>
          </a:ln>
          <a:effectLst/>
        </p:spPr>
      </p:pic>
      <p:pic>
        <p:nvPicPr>
          <p:cNvPr id="59395" name="Picture 3"/>
          <p:cNvPicPr>
            <a:picLocks noChangeAspect="1" noChangeArrowheads="1"/>
          </p:cNvPicPr>
          <p:nvPr/>
        </p:nvPicPr>
        <p:blipFill>
          <a:blip r:embed="rId3"/>
          <a:srcRect/>
          <a:stretch>
            <a:fillRect/>
          </a:stretch>
        </p:blipFill>
        <p:spPr bwMode="auto">
          <a:xfrm>
            <a:off x="5924600" y="789707"/>
            <a:ext cx="5893811" cy="5209310"/>
          </a:xfrm>
          <a:prstGeom prst="rect">
            <a:avLst/>
          </a:prstGeom>
          <a:noFill/>
          <a:ln w="9525">
            <a:noFill/>
            <a:miter lim="800000"/>
            <a:headEnd/>
            <a:tailEnd/>
          </a:ln>
          <a:effectLst/>
        </p:spPr>
      </p:pic>
      <p:graphicFrame>
        <p:nvGraphicFramePr>
          <p:cNvPr id="6" name="Table 5"/>
          <p:cNvGraphicFramePr>
            <a:graphicFrameLocks noGrp="1"/>
          </p:cNvGraphicFramePr>
          <p:nvPr/>
        </p:nvGraphicFramePr>
        <p:xfrm>
          <a:off x="1397726" y="6214665"/>
          <a:ext cx="9731827" cy="370840"/>
        </p:xfrm>
        <a:graphic>
          <a:graphicData uri="http://schemas.openxmlformats.org/drawingml/2006/table">
            <a:tbl>
              <a:tblPr firstRow="1" bandRow="1">
                <a:tableStyleId>{5C22544A-7EE6-4342-B048-85BDC9FD1C3A}</a:tableStyleId>
              </a:tblPr>
              <a:tblGrid>
                <a:gridCol w="9731827"/>
              </a:tblGrid>
              <a:tr h="370840">
                <a:tc>
                  <a:txBody>
                    <a:bodyPr/>
                    <a:lstStyle/>
                    <a:p>
                      <a:r>
                        <a:rPr lang="en-IN" dirty="0" smtClean="0"/>
                        <a:t>Awareness</a:t>
                      </a:r>
                      <a:r>
                        <a:rPr lang="en-IN" baseline="0" dirty="0" smtClean="0"/>
                        <a:t> about </a:t>
                      </a:r>
                      <a:r>
                        <a:rPr lang="en-IN" dirty="0" smtClean="0"/>
                        <a:t>Fit India movement</a:t>
                      </a:r>
                      <a:r>
                        <a:rPr lang="en-IN" baseline="0" dirty="0" smtClean="0"/>
                        <a:t> by CHO at HWC- </a:t>
                      </a:r>
                      <a:r>
                        <a:rPr lang="en-IN" baseline="0" dirty="0" err="1" smtClean="0"/>
                        <a:t>Potha</a:t>
                      </a:r>
                      <a:endParaRPr lang="en-IN" dirty="0"/>
                    </a:p>
                  </a:txBody>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687" y="182880"/>
            <a:ext cx="12119428" cy="849086"/>
          </a:xfrm>
          <a:solidFill>
            <a:schemeClr val="accent5">
              <a:lumMod val="75000"/>
            </a:schemeClr>
          </a:solidFill>
        </p:spPr>
        <p:txBody>
          <a:bodyPr>
            <a:normAutofit/>
          </a:bodyPr>
          <a:lstStyle/>
          <a:p>
            <a:pPr algn="l"/>
            <a:r>
              <a:rPr lang="en-IN" sz="3600" dirty="0" smtClean="0">
                <a:solidFill>
                  <a:schemeClr val="bg1"/>
                </a:solidFill>
              </a:rPr>
              <a:t>Availability of Services at </a:t>
            </a:r>
            <a:r>
              <a:rPr lang="en-IN" sz="3600" dirty="0" smtClean="0">
                <a:solidFill>
                  <a:schemeClr val="bg1"/>
                </a:solidFill>
              </a:rPr>
              <a:t>HWC-SCs- Dub </a:t>
            </a:r>
            <a:r>
              <a:rPr lang="en-IN" sz="3600" dirty="0" smtClean="0">
                <a:solidFill>
                  <a:schemeClr val="bg1"/>
                </a:solidFill>
                <a:hlinkClick r:id="rId2" action="ppaction://hlinkfile"/>
              </a:rPr>
              <a:t>HWC-SC-DUB.mp4</a:t>
            </a:r>
            <a:endParaRPr lang="en-IN" sz="3600" dirty="0">
              <a:solidFill>
                <a:schemeClr val="bg1"/>
              </a:solidFill>
            </a:endParaRPr>
          </a:p>
        </p:txBody>
      </p:sp>
      <p:pic>
        <p:nvPicPr>
          <p:cNvPr id="3074" name="Picture 2"/>
          <p:cNvPicPr>
            <a:picLocks noChangeAspect="1" noChangeArrowheads="1"/>
          </p:cNvPicPr>
          <p:nvPr/>
        </p:nvPicPr>
        <p:blipFill>
          <a:blip r:embed="rId3"/>
          <a:srcRect/>
          <a:stretch>
            <a:fillRect/>
          </a:stretch>
        </p:blipFill>
        <p:spPr bwMode="auto">
          <a:xfrm>
            <a:off x="28981" y="1204686"/>
            <a:ext cx="12496893" cy="55749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1" y="91756"/>
            <a:ext cx="8882743" cy="522196"/>
          </a:xfrm>
          <a:solidFill>
            <a:schemeClr val="accent5">
              <a:lumMod val="75000"/>
            </a:schemeClr>
          </a:solidFill>
        </p:spPr>
        <p:txBody>
          <a:bodyPr>
            <a:normAutofit fontScale="90000"/>
          </a:bodyPr>
          <a:lstStyle/>
          <a:p>
            <a:pPr algn="l"/>
            <a:r>
              <a:rPr lang="en-IN" dirty="0" smtClean="0">
                <a:solidFill>
                  <a:schemeClr val="bg1"/>
                </a:solidFill>
              </a:rPr>
              <a:t>Screening test for selection of CHOs </a:t>
            </a:r>
            <a:endParaRPr lang="en-IN" dirty="0">
              <a:solidFill>
                <a:schemeClr val="bg1"/>
              </a:solidFill>
            </a:endParaRPr>
          </a:p>
        </p:txBody>
      </p:sp>
      <p:pic>
        <p:nvPicPr>
          <p:cNvPr id="1026" name="Picture 2"/>
          <p:cNvPicPr>
            <a:picLocks noChangeAspect="1" noChangeArrowheads="1"/>
          </p:cNvPicPr>
          <p:nvPr/>
        </p:nvPicPr>
        <p:blipFill>
          <a:blip r:embed="rId2"/>
          <a:srcRect/>
          <a:stretch>
            <a:fillRect/>
          </a:stretch>
        </p:blipFill>
        <p:spPr bwMode="auto">
          <a:xfrm>
            <a:off x="72571" y="870858"/>
            <a:ext cx="5907314" cy="5892798"/>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850900" y="25400000"/>
            <a:ext cx="6139556" cy="4247241"/>
          </a:xfrm>
          <a:prstGeom prst="rect">
            <a:avLst/>
          </a:prstGeom>
          <a:noFill/>
          <a:ln w="9525">
            <a:noFill/>
            <a:miter lim="800000"/>
            <a:headEnd/>
            <a:tailEnd/>
          </a:ln>
          <a:effectLst/>
        </p:spPr>
      </p:pic>
      <p:pic>
        <p:nvPicPr>
          <p:cNvPr id="1030" name="Picture 6"/>
          <p:cNvPicPr>
            <a:picLocks noChangeAspect="1" noChangeArrowheads="1"/>
          </p:cNvPicPr>
          <p:nvPr/>
        </p:nvPicPr>
        <p:blipFill>
          <a:blip r:embed="rId4"/>
          <a:srcRect/>
          <a:stretch>
            <a:fillRect/>
          </a:stretch>
        </p:blipFill>
        <p:spPr bwMode="auto">
          <a:xfrm>
            <a:off x="6088287" y="837065"/>
            <a:ext cx="6335940" cy="5941104"/>
          </a:xfrm>
          <a:prstGeom prst="rect">
            <a:avLst/>
          </a:prstGeom>
          <a:noFill/>
          <a:ln w="9525">
            <a:noFill/>
            <a:miter lim="800000"/>
            <a:headEnd/>
            <a:tailEnd/>
          </a:ln>
          <a:effectLst/>
        </p:spPr>
      </p:pic>
      <p:graphicFrame>
        <p:nvGraphicFramePr>
          <p:cNvPr id="12" name="Table 11"/>
          <p:cNvGraphicFramePr>
            <a:graphicFrameLocks noGrp="1"/>
          </p:cNvGraphicFramePr>
          <p:nvPr/>
        </p:nvGraphicFramePr>
        <p:xfrm>
          <a:off x="6168571" y="725714"/>
          <a:ext cx="5994400" cy="457200"/>
        </p:xfrm>
        <a:graphic>
          <a:graphicData uri="http://schemas.openxmlformats.org/drawingml/2006/table">
            <a:tbl>
              <a:tblPr firstRow="1" bandRow="1">
                <a:tableStyleId>{5C22544A-7EE6-4342-B048-85BDC9FD1C3A}</a:tableStyleId>
              </a:tblPr>
              <a:tblGrid>
                <a:gridCol w="5994400"/>
              </a:tblGrid>
              <a:tr h="281890">
                <a:tc>
                  <a:txBody>
                    <a:bodyPr/>
                    <a:lstStyle/>
                    <a:p>
                      <a:r>
                        <a:rPr lang="en-IN" sz="2400" dirty="0" smtClean="0">
                          <a:latin typeface="Georgia" pitchFamily="18" charset="0"/>
                        </a:rPr>
                        <a:t>Skill Assessment/</a:t>
                      </a:r>
                      <a:r>
                        <a:rPr lang="en-IN" sz="2400" baseline="0" dirty="0" smtClean="0">
                          <a:latin typeface="Georgia" pitchFamily="18" charset="0"/>
                        </a:rPr>
                        <a:t> interview of CHOs</a:t>
                      </a:r>
                      <a:endParaRPr lang="en-IN" sz="2400" dirty="0">
                        <a:latin typeface="Georgia" pitchFamily="18" charset="0"/>
                      </a:endParaRPr>
                    </a:p>
                  </a:txBody>
                  <a:tcPr/>
                </a:tc>
              </a:tr>
            </a:tbl>
          </a:graphicData>
        </a:graphic>
      </p:graphicFrame>
      <p:graphicFrame>
        <p:nvGraphicFramePr>
          <p:cNvPr id="13" name="Table 12"/>
          <p:cNvGraphicFramePr>
            <a:graphicFrameLocks noGrp="1"/>
          </p:cNvGraphicFramePr>
          <p:nvPr/>
        </p:nvGraphicFramePr>
        <p:xfrm>
          <a:off x="159654" y="781904"/>
          <a:ext cx="5617029" cy="457200"/>
        </p:xfrm>
        <a:graphic>
          <a:graphicData uri="http://schemas.openxmlformats.org/drawingml/2006/table">
            <a:tbl>
              <a:tblPr firstRow="1" bandRow="1">
                <a:tableStyleId>{5C22544A-7EE6-4342-B048-85BDC9FD1C3A}</a:tableStyleId>
              </a:tblPr>
              <a:tblGrid>
                <a:gridCol w="5617029"/>
              </a:tblGrid>
              <a:tr h="370840">
                <a:tc>
                  <a:txBody>
                    <a:bodyPr/>
                    <a:lstStyle/>
                    <a:p>
                      <a:r>
                        <a:rPr lang="en-IN" sz="2400" dirty="0" smtClean="0">
                          <a:latin typeface="Georgia" pitchFamily="18" charset="0"/>
                        </a:rPr>
                        <a:t>Written Test for selection of CHOs</a:t>
                      </a:r>
                      <a:endParaRPr lang="en-IN" sz="2400" dirty="0">
                        <a:latin typeface="Georgia" pitchFamily="18" charset="0"/>
                      </a:endParaRPr>
                    </a:p>
                  </a:txBody>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mage result"/>
          <p:cNvPicPr>
            <a:picLocks noChangeAspect="1" noChangeArrowheads="1"/>
          </p:cNvPicPr>
          <p:nvPr/>
        </p:nvPicPr>
        <p:blipFill>
          <a:blip r:embed="rId2" cstate="print"/>
          <a:srcRect/>
          <a:stretch>
            <a:fillRect/>
          </a:stretch>
        </p:blipFill>
        <p:spPr bwMode="auto">
          <a:xfrm>
            <a:off x="1614294" y="511311"/>
            <a:ext cx="10052049" cy="5495926"/>
          </a:xfrm>
          <a:prstGeom prst="rect">
            <a:avLst/>
          </a:prstGeom>
          <a:noFill/>
        </p:spPr>
      </p:pic>
    </p:spTree>
    <p:extLst>
      <p:ext uri="{BB962C8B-B14F-4D97-AF65-F5344CB8AC3E}">
        <p14:creationId xmlns:p14="http://schemas.microsoft.com/office/powerpoint/2010/main" xmlns="" val="434626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4750</TotalTime>
  <Words>1640</Words>
  <Application>Microsoft Office PowerPoint</Application>
  <PresentationFormat>Custom</PresentationFormat>
  <Paragraphs>314</Paragraphs>
  <Slides>38</Slides>
  <Notes>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AYUSHMAN BHARAT </vt:lpstr>
      <vt:lpstr>J&amp;K State  profile</vt:lpstr>
      <vt:lpstr>J&amp;K State profile Cont...</vt:lpstr>
      <vt:lpstr>Health Indicators-comparison </vt:lpstr>
      <vt:lpstr>Number of HWCs Approved</vt:lpstr>
      <vt:lpstr>Current Status of HWCs </vt:lpstr>
      <vt:lpstr>Current Status of HWCs-cont. </vt:lpstr>
      <vt:lpstr>Current Status of HWCs  Cont.</vt:lpstr>
      <vt:lpstr>Current Status of HWCs  Cont.</vt:lpstr>
      <vt:lpstr>Drugs &amp; Diagnostics </vt:lpstr>
      <vt:lpstr>Status of Programme Study Centres</vt:lpstr>
      <vt:lpstr>Slide 12</vt:lpstr>
      <vt:lpstr>Alternate strategy to increase availability of MLHPs for operationalization of Health &amp; Wellness Centres</vt:lpstr>
      <vt:lpstr>Slide 14</vt:lpstr>
      <vt:lpstr>Alternate strategy for development of Space for Health &amp; Wellness Centre</vt:lpstr>
      <vt:lpstr>Slide 16</vt:lpstr>
      <vt:lpstr>Slide 17</vt:lpstr>
      <vt:lpstr>Slide 18</vt:lpstr>
      <vt:lpstr> Training Status  </vt:lpstr>
      <vt:lpstr> Training Status Cont….  </vt:lpstr>
      <vt:lpstr> Challenges </vt:lpstr>
      <vt:lpstr>Slide 22</vt:lpstr>
      <vt:lpstr>Slide 23</vt:lpstr>
      <vt:lpstr>Slide 24</vt:lpstr>
      <vt:lpstr>Glimpse of HWC-PHC Chuchot in District Leh</vt:lpstr>
      <vt:lpstr>NCD Screening conducted on fixed day (Saturday) at HWC- SC </vt:lpstr>
      <vt:lpstr>PHC- HWCs of Kashmir Division</vt:lpstr>
      <vt:lpstr>Slide 28</vt:lpstr>
      <vt:lpstr>Slide 29</vt:lpstr>
      <vt:lpstr>Slide 30</vt:lpstr>
      <vt:lpstr>Slide 31</vt:lpstr>
      <vt:lpstr>Slide 32</vt:lpstr>
      <vt:lpstr>Slide 33</vt:lpstr>
      <vt:lpstr>Visit of Team from MoHFW, GoI.</vt:lpstr>
      <vt:lpstr>Fit India movement Celebrated in most of the HWCs </vt:lpstr>
      <vt:lpstr>Availability of Services at HWC-SCs- Dub HWC-SC-DUB.mp4</vt:lpstr>
      <vt:lpstr>Screening test for selection of CHOs </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 Guidelines for Comprehensive Primary Health Care:  Screening and Management of Hypertension, Diabetes, and Common Cancers</dc:title>
  <dc:creator>Rajani Ved</dc:creator>
  <cp:lastModifiedBy>DeLL</cp:lastModifiedBy>
  <cp:revision>485</cp:revision>
  <dcterms:created xsi:type="dcterms:W3CDTF">2016-04-01T00:15:02Z</dcterms:created>
  <dcterms:modified xsi:type="dcterms:W3CDTF">2019-09-06T05:11:56Z</dcterms:modified>
</cp:coreProperties>
</file>