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1"/>
  </p:notesMasterIdLst>
  <p:sldIdLst>
    <p:sldId id="662" r:id="rId2"/>
    <p:sldId id="819" r:id="rId3"/>
    <p:sldId id="820" r:id="rId4"/>
    <p:sldId id="821" r:id="rId5"/>
    <p:sldId id="830" r:id="rId6"/>
    <p:sldId id="832" r:id="rId7"/>
    <p:sldId id="857" r:id="rId8"/>
    <p:sldId id="858" r:id="rId9"/>
    <p:sldId id="859" r:id="rId10"/>
    <p:sldId id="848" r:id="rId11"/>
    <p:sldId id="842" r:id="rId12"/>
    <p:sldId id="839" r:id="rId13"/>
    <p:sldId id="865" r:id="rId14"/>
    <p:sldId id="860" r:id="rId15"/>
    <p:sldId id="264" r:id="rId16"/>
    <p:sldId id="838" r:id="rId17"/>
    <p:sldId id="866" r:id="rId18"/>
    <p:sldId id="841" r:id="rId19"/>
    <p:sldId id="867" r:id="rId20"/>
    <p:sldId id="845" r:id="rId21"/>
    <p:sldId id="868" r:id="rId22"/>
    <p:sldId id="856" r:id="rId23"/>
    <p:sldId id="869" r:id="rId24"/>
    <p:sldId id="843" r:id="rId25"/>
    <p:sldId id="823" r:id="rId26"/>
    <p:sldId id="825" r:id="rId27"/>
    <p:sldId id="850" r:id="rId28"/>
    <p:sldId id="853" r:id="rId29"/>
    <p:sldId id="851" r:id="rId30"/>
    <p:sldId id="852" r:id="rId31"/>
    <p:sldId id="827" r:id="rId32"/>
    <p:sldId id="826" r:id="rId33"/>
    <p:sldId id="849" r:id="rId34"/>
    <p:sldId id="828" r:id="rId35"/>
    <p:sldId id="824" r:id="rId36"/>
    <p:sldId id="862" r:id="rId37"/>
    <p:sldId id="829" r:id="rId38"/>
    <p:sldId id="870" r:id="rId39"/>
    <p:sldId id="25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8C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03"/>
    <p:restoredTop sz="94663"/>
  </p:normalViewPr>
  <p:slideViewPr>
    <p:cSldViewPr snapToGrid="0" snapToObjects="1">
      <p:cViewPr varScale="1">
        <p:scale>
          <a:sx n="115" d="100"/>
          <a:sy n="115" d="100"/>
        </p:scale>
        <p:origin x="240"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4A5AFF-49D0-5C47-AF4C-06B1B130C087}" type="doc">
      <dgm:prSet loTypeId="urn:microsoft.com/office/officeart/2009/3/layout/PieProcess" loCatId="" qsTypeId="urn:microsoft.com/office/officeart/2005/8/quickstyle/simple1" qsCatId="simple" csTypeId="urn:microsoft.com/office/officeart/2005/8/colors/accent1_2" csCatId="accent1" phldr="1"/>
      <dgm:spPr/>
      <dgm:t>
        <a:bodyPr/>
        <a:lstStyle/>
        <a:p>
          <a:endParaRPr lang="en-US"/>
        </a:p>
      </dgm:t>
    </dgm:pt>
    <dgm:pt modelId="{2D6C4456-A196-9B47-8910-F9D635B5194F}">
      <dgm:prSet phldrT="[Text]"/>
      <dgm:spPr/>
      <dgm:t>
        <a:bodyPr/>
        <a:lstStyle/>
        <a:p>
          <a:pPr algn="ctr"/>
          <a:r>
            <a:rPr lang="en-US" dirty="0"/>
            <a:t>Preventive and Promotive</a:t>
          </a:r>
        </a:p>
      </dgm:t>
    </dgm:pt>
    <dgm:pt modelId="{E19F9A12-2D3B-0146-BC2B-517C7CD1E7C0}" type="parTrans" cxnId="{F92388B2-E498-D840-8A6B-BB0F58C15933}">
      <dgm:prSet/>
      <dgm:spPr/>
      <dgm:t>
        <a:bodyPr/>
        <a:lstStyle/>
        <a:p>
          <a:endParaRPr lang="en-US"/>
        </a:p>
      </dgm:t>
    </dgm:pt>
    <dgm:pt modelId="{7E8249CD-8718-664D-9208-F4D09D0DE475}" type="sibTrans" cxnId="{F92388B2-E498-D840-8A6B-BB0F58C15933}">
      <dgm:prSet/>
      <dgm:spPr/>
      <dgm:t>
        <a:bodyPr/>
        <a:lstStyle/>
        <a:p>
          <a:endParaRPr lang="en-US"/>
        </a:p>
      </dgm:t>
    </dgm:pt>
    <dgm:pt modelId="{D52B1C3A-D3CA-BB43-96A7-EB60E6F8C023}">
      <dgm:prSet phldrT="[Text]" custT="1"/>
      <dgm:spPr/>
      <dgm:t>
        <a:bodyPr/>
        <a:lstStyle/>
        <a:p>
          <a:r>
            <a:rPr lang="en-US" sz="3200" b="1" dirty="0">
              <a:solidFill>
                <a:schemeClr val="accent1">
                  <a:lumMod val="75000"/>
                </a:schemeClr>
              </a:solidFill>
            </a:rPr>
            <a:t>Comprehensive Primary Health Care</a:t>
          </a:r>
          <a:r>
            <a:rPr lang="en-US" sz="3200" dirty="0"/>
            <a:t> – </a:t>
          </a:r>
          <a:r>
            <a:rPr lang="en-US" sz="2000" dirty="0"/>
            <a:t>Oral, Mental, Geriatric etc</a:t>
          </a:r>
          <a:r>
            <a:rPr lang="en-US" sz="3200" dirty="0"/>
            <a:t>.</a:t>
          </a:r>
        </a:p>
      </dgm:t>
    </dgm:pt>
    <dgm:pt modelId="{6355B83F-F5A5-7544-A134-4698431A848B}" type="parTrans" cxnId="{09D5A97E-65A3-5447-B196-15FC53B2939B}">
      <dgm:prSet/>
      <dgm:spPr/>
      <dgm:t>
        <a:bodyPr/>
        <a:lstStyle/>
        <a:p>
          <a:endParaRPr lang="en-US"/>
        </a:p>
      </dgm:t>
    </dgm:pt>
    <dgm:pt modelId="{762982B9-A75F-BC41-B517-663E9DE19938}" type="sibTrans" cxnId="{09D5A97E-65A3-5447-B196-15FC53B2939B}">
      <dgm:prSet/>
      <dgm:spPr/>
      <dgm:t>
        <a:bodyPr/>
        <a:lstStyle/>
        <a:p>
          <a:endParaRPr lang="en-US"/>
        </a:p>
      </dgm:t>
    </dgm:pt>
    <dgm:pt modelId="{1E55A148-91ED-0441-9297-CF4D28918B59}">
      <dgm:prSet phldrT="[Text]" custT="1">
        <dgm:style>
          <a:lnRef idx="2">
            <a:schemeClr val="accent1"/>
          </a:lnRef>
          <a:fillRef idx="1">
            <a:schemeClr val="lt1"/>
          </a:fillRef>
          <a:effectRef idx="0">
            <a:schemeClr val="accent1"/>
          </a:effectRef>
          <a:fontRef idx="minor">
            <a:schemeClr val="dk1"/>
          </a:fontRef>
        </dgm:style>
      </dgm:prSet>
      <dgm:spPr/>
      <dgm:t>
        <a:bodyPr/>
        <a:lstStyle/>
        <a:p>
          <a:pPr algn="ctr"/>
          <a:r>
            <a:rPr lang="en-US" sz="2800" dirty="0"/>
            <a:t>Moving</a:t>
          </a:r>
          <a:r>
            <a:rPr lang="en-US" sz="2800" baseline="0" dirty="0"/>
            <a:t> towards Universal Health Coverage</a:t>
          </a:r>
          <a:endParaRPr lang="en-US" sz="2800" dirty="0"/>
        </a:p>
      </dgm:t>
    </dgm:pt>
    <dgm:pt modelId="{173A91A3-4571-1E46-9FAA-012FAA8658DC}" type="parTrans" cxnId="{8902E0D4-8C01-F947-8079-C89DB19EC132}">
      <dgm:prSet/>
      <dgm:spPr/>
      <dgm:t>
        <a:bodyPr/>
        <a:lstStyle/>
        <a:p>
          <a:endParaRPr lang="en-US"/>
        </a:p>
      </dgm:t>
    </dgm:pt>
    <dgm:pt modelId="{99685F18-B2C0-314C-88C6-CAB39AF56386}" type="sibTrans" cxnId="{8902E0D4-8C01-F947-8079-C89DB19EC132}">
      <dgm:prSet/>
      <dgm:spPr/>
      <dgm:t>
        <a:bodyPr/>
        <a:lstStyle/>
        <a:p>
          <a:endParaRPr lang="en-US"/>
        </a:p>
      </dgm:t>
    </dgm:pt>
    <dgm:pt modelId="{EDE0F85D-67AD-EE45-8927-CF71F488C71D}">
      <dgm:prSet phldrT="[Text]"/>
      <dgm:spPr/>
      <dgm:t>
        <a:bodyPr/>
        <a:lstStyle/>
        <a:p>
          <a:pPr algn="ctr"/>
          <a:r>
            <a:rPr lang="en-US" dirty="0"/>
            <a:t>RMNCHA+N</a:t>
          </a:r>
        </a:p>
      </dgm:t>
    </dgm:pt>
    <dgm:pt modelId="{4984DF1F-B082-0C42-B418-FBADC17E716E}" type="parTrans" cxnId="{221379CF-4B49-BB44-A168-E367BBBAE045}">
      <dgm:prSet/>
      <dgm:spPr/>
      <dgm:t>
        <a:bodyPr/>
        <a:lstStyle/>
        <a:p>
          <a:endParaRPr lang="en-US"/>
        </a:p>
      </dgm:t>
    </dgm:pt>
    <dgm:pt modelId="{C0ECDD06-B922-FA4D-9EFA-C96693F29192}" type="sibTrans" cxnId="{221379CF-4B49-BB44-A168-E367BBBAE045}">
      <dgm:prSet/>
      <dgm:spPr/>
      <dgm:t>
        <a:bodyPr/>
        <a:lstStyle/>
        <a:p>
          <a:endParaRPr lang="en-US"/>
        </a:p>
      </dgm:t>
    </dgm:pt>
    <dgm:pt modelId="{A315B540-CE40-0F4A-AC86-2843C42EE6B5}">
      <dgm:prSet phldrT="[Text]"/>
      <dgm:spPr/>
      <dgm:t>
        <a:bodyPr/>
        <a:lstStyle/>
        <a:p>
          <a:pPr algn="ctr"/>
          <a:r>
            <a:rPr lang="en-US" dirty="0"/>
            <a:t>Communicable Diseases</a:t>
          </a:r>
        </a:p>
      </dgm:t>
    </dgm:pt>
    <dgm:pt modelId="{FDBCE70A-DE19-8848-BEB9-15ED736ABD31}" type="parTrans" cxnId="{7D28DC52-69F9-8140-B6DB-E5C72267D041}">
      <dgm:prSet/>
      <dgm:spPr/>
      <dgm:t>
        <a:bodyPr/>
        <a:lstStyle/>
        <a:p>
          <a:endParaRPr lang="en-US"/>
        </a:p>
      </dgm:t>
    </dgm:pt>
    <dgm:pt modelId="{2E256470-D5AB-8748-8484-72DD1ABC138D}" type="sibTrans" cxnId="{7D28DC52-69F9-8140-B6DB-E5C72267D041}">
      <dgm:prSet/>
      <dgm:spPr/>
      <dgm:t>
        <a:bodyPr/>
        <a:lstStyle/>
        <a:p>
          <a:endParaRPr lang="en-US"/>
        </a:p>
      </dgm:t>
    </dgm:pt>
    <dgm:pt modelId="{7F156C5A-8535-174B-9D48-5D833BF1EA0B}">
      <dgm:prSet phldrT="[Text]"/>
      <dgm:spPr/>
      <dgm:t>
        <a:bodyPr/>
        <a:lstStyle/>
        <a:p>
          <a:pPr algn="ctr"/>
          <a:r>
            <a:rPr lang="en-US" dirty="0"/>
            <a:t>Non Communicable Diseases</a:t>
          </a:r>
        </a:p>
      </dgm:t>
    </dgm:pt>
    <dgm:pt modelId="{4B40B5EA-A3BC-B643-A0FE-2A2234FDDD21}" type="parTrans" cxnId="{B7740026-8B9A-2C44-A163-21DD7F0CB104}">
      <dgm:prSet/>
      <dgm:spPr/>
      <dgm:t>
        <a:bodyPr/>
        <a:lstStyle/>
        <a:p>
          <a:endParaRPr lang="en-US"/>
        </a:p>
      </dgm:t>
    </dgm:pt>
    <dgm:pt modelId="{24F191EF-1250-8245-A5F5-71F177A65238}" type="sibTrans" cxnId="{B7740026-8B9A-2C44-A163-21DD7F0CB104}">
      <dgm:prSet/>
      <dgm:spPr/>
      <dgm:t>
        <a:bodyPr/>
        <a:lstStyle/>
        <a:p>
          <a:endParaRPr lang="en-US"/>
        </a:p>
      </dgm:t>
    </dgm:pt>
    <dgm:pt modelId="{3CB7469B-F1DB-D246-B854-9A08F1FBE54A}" type="pres">
      <dgm:prSet presAssocID="{564A5AFF-49D0-5C47-AF4C-06B1B130C087}" presName="Name0" presStyleCnt="0">
        <dgm:presLayoutVars>
          <dgm:chMax val="7"/>
          <dgm:chPref val="7"/>
          <dgm:dir/>
          <dgm:animOne val="branch"/>
          <dgm:animLvl val="lvl"/>
        </dgm:presLayoutVars>
      </dgm:prSet>
      <dgm:spPr/>
    </dgm:pt>
    <dgm:pt modelId="{2944B184-592C-E547-86B1-D77556D36239}" type="pres">
      <dgm:prSet presAssocID="{EDE0F85D-67AD-EE45-8927-CF71F488C71D}" presName="ParentComposite" presStyleCnt="0"/>
      <dgm:spPr/>
    </dgm:pt>
    <dgm:pt modelId="{0090837A-5A5D-7C42-B9BD-FDBF944FAB43}" type="pres">
      <dgm:prSet presAssocID="{EDE0F85D-67AD-EE45-8927-CF71F488C71D}" presName="Chord" presStyleLbl="bgShp" presStyleIdx="0" presStyleCnt="5"/>
      <dgm:spPr/>
    </dgm:pt>
    <dgm:pt modelId="{25B7298D-D31B-5D4E-8AC9-1CE6C16F1A2E}" type="pres">
      <dgm:prSet presAssocID="{EDE0F85D-67AD-EE45-8927-CF71F488C71D}" presName="Pie" presStyleLbl="alignNode1" presStyleIdx="0" presStyleCnt="5"/>
      <dgm:spPr/>
    </dgm:pt>
    <dgm:pt modelId="{B1A6302F-D92E-5841-BDDC-78497782F11E}" type="pres">
      <dgm:prSet presAssocID="{EDE0F85D-67AD-EE45-8927-CF71F488C71D}" presName="Parent" presStyleLbl="revTx" presStyleIdx="0" presStyleCnt="6" custScaleX="125765">
        <dgm:presLayoutVars>
          <dgm:chMax val="1"/>
          <dgm:chPref val="1"/>
          <dgm:bulletEnabled val="1"/>
        </dgm:presLayoutVars>
      </dgm:prSet>
      <dgm:spPr/>
    </dgm:pt>
    <dgm:pt modelId="{85BE3032-0798-CC43-8A93-518ED7035013}" type="pres">
      <dgm:prSet presAssocID="{A315B540-CE40-0F4A-AC86-2843C42EE6B5}" presName="ParentComposite" presStyleCnt="0"/>
      <dgm:spPr/>
    </dgm:pt>
    <dgm:pt modelId="{2685AEE3-E57E-1544-9FDD-867AC7BE1B32}" type="pres">
      <dgm:prSet presAssocID="{A315B540-CE40-0F4A-AC86-2843C42EE6B5}" presName="Chord" presStyleLbl="bgShp" presStyleIdx="1" presStyleCnt="5"/>
      <dgm:spPr/>
    </dgm:pt>
    <dgm:pt modelId="{4FE118C3-E896-4C4A-8579-C474FE13A586}" type="pres">
      <dgm:prSet presAssocID="{A315B540-CE40-0F4A-AC86-2843C42EE6B5}" presName="Pie" presStyleLbl="alignNode1" presStyleIdx="1" presStyleCnt="5"/>
      <dgm:spPr/>
    </dgm:pt>
    <dgm:pt modelId="{8B2CFD74-C581-EC40-8625-81EC0A3B84C8}" type="pres">
      <dgm:prSet presAssocID="{A315B540-CE40-0F4A-AC86-2843C42EE6B5}" presName="Parent" presStyleLbl="revTx" presStyleIdx="1" presStyleCnt="6" custScaleX="80083">
        <dgm:presLayoutVars>
          <dgm:chMax val="1"/>
          <dgm:chPref val="1"/>
          <dgm:bulletEnabled val="1"/>
        </dgm:presLayoutVars>
      </dgm:prSet>
      <dgm:spPr/>
    </dgm:pt>
    <dgm:pt modelId="{13FD58F2-8E81-A449-9218-A4AF5145B338}" type="pres">
      <dgm:prSet presAssocID="{7F156C5A-8535-174B-9D48-5D833BF1EA0B}" presName="ParentComposite" presStyleCnt="0"/>
      <dgm:spPr/>
    </dgm:pt>
    <dgm:pt modelId="{4EF821D2-A1C3-8947-B2FF-F71E656B5060}" type="pres">
      <dgm:prSet presAssocID="{7F156C5A-8535-174B-9D48-5D833BF1EA0B}" presName="Chord" presStyleLbl="bgShp" presStyleIdx="2" presStyleCnt="5"/>
      <dgm:spPr/>
    </dgm:pt>
    <dgm:pt modelId="{5430E8FE-A51D-BF4D-9397-B87BF9848188}" type="pres">
      <dgm:prSet presAssocID="{7F156C5A-8535-174B-9D48-5D833BF1EA0B}" presName="Pie" presStyleLbl="alignNode1" presStyleIdx="2" presStyleCnt="5"/>
      <dgm:spPr/>
    </dgm:pt>
    <dgm:pt modelId="{A345BD93-48B0-7D4F-A9E6-D612CE3E43B9}" type="pres">
      <dgm:prSet presAssocID="{7F156C5A-8535-174B-9D48-5D833BF1EA0B}" presName="Parent" presStyleLbl="revTx" presStyleIdx="2" presStyleCnt="6" custScaleX="134506">
        <dgm:presLayoutVars>
          <dgm:chMax val="1"/>
          <dgm:chPref val="1"/>
          <dgm:bulletEnabled val="1"/>
        </dgm:presLayoutVars>
      </dgm:prSet>
      <dgm:spPr/>
    </dgm:pt>
    <dgm:pt modelId="{C5D5C8AA-921A-534D-B662-DB3EA76EC432}" type="pres">
      <dgm:prSet presAssocID="{2D6C4456-A196-9B47-8910-F9D635B5194F}" presName="ParentComposite" presStyleCnt="0"/>
      <dgm:spPr/>
    </dgm:pt>
    <dgm:pt modelId="{2CF3AEB0-A44B-7A46-ABE8-54A505B60A92}" type="pres">
      <dgm:prSet presAssocID="{2D6C4456-A196-9B47-8910-F9D635B5194F}" presName="Chord" presStyleLbl="bgShp" presStyleIdx="3" presStyleCnt="5"/>
      <dgm:spPr/>
    </dgm:pt>
    <dgm:pt modelId="{C9DC0BA6-C7AB-0448-80A2-D9F414EB6487}" type="pres">
      <dgm:prSet presAssocID="{2D6C4456-A196-9B47-8910-F9D635B5194F}" presName="Pie" presStyleLbl="alignNode1" presStyleIdx="3" presStyleCnt="5"/>
      <dgm:spPr/>
    </dgm:pt>
    <dgm:pt modelId="{36679C03-DAE3-D747-B36D-3FE11F478636}" type="pres">
      <dgm:prSet presAssocID="{2D6C4456-A196-9B47-8910-F9D635B5194F}" presName="Parent" presStyleLbl="revTx" presStyleIdx="3" presStyleCnt="6" custScaleX="135183">
        <dgm:presLayoutVars>
          <dgm:chMax val="1"/>
          <dgm:chPref val="1"/>
          <dgm:bulletEnabled val="1"/>
        </dgm:presLayoutVars>
      </dgm:prSet>
      <dgm:spPr/>
    </dgm:pt>
    <dgm:pt modelId="{6F5120AC-ED45-274B-8A26-E0F98E6F852C}" type="pres">
      <dgm:prSet presAssocID="{D52B1C3A-D3CA-BB43-96A7-EB60E6F8C023}" presName="ParentComposite" presStyleCnt="0"/>
      <dgm:spPr/>
    </dgm:pt>
    <dgm:pt modelId="{51C0695E-49C8-3C4B-A587-E92C38043EA9}" type="pres">
      <dgm:prSet presAssocID="{D52B1C3A-D3CA-BB43-96A7-EB60E6F8C023}" presName="Chord" presStyleLbl="bgShp" presStyleIdx="4" presStyleCnt="5"/>
      <dgm:spPr/>
    </dgm:pt>
    <dgm:pt modelId="{BC78697B-7B22-9D45-9910-B9980CF286D1}" type="pres">
      <dgm:prSet presAssocID="{D52B1C3A-D3CA-BB43-96A7-EB60E6F8C023}" presName="Pie" presStyleLbl="alignNode1" presStyleIdx="4" presStyleCnt="5"/>
      <dgm:spPr/>
    </dgm:pt>
    <dgm:pt modelId="{D7E47C25-BCCF-B344-BDB2-5342AE498603}" type="pres">
      <dgm:prSet presAssocID="{D52B1C3A-D3CA-BB43-96A7-EB60E6F8C023}" presName="Parent" presStyleLbl="revTx" presStyleIdx="4" presStyleCnt="6" custScaleX="232974" custLinFactNeighborX="9577" custLinFactNeighborY="306">
        <dgm:presLayoutVars>
          <dgm:chMax val="1"/>
          <dgm:chPref val="1"/>
          <dgm:bulletEnabled val="1"/>
        </dgm:presLayoutVars>
      </dgm:prSet>
      <dgm:spPr/>
    </dgm:pt>
    <dgm:pt modelId="{D9D217FD-943E-A144-A8C8-933F183C14F1}" type="pres">
      <dgm:prSet presAssocID="{99685F18-B2C0-314C-88C6-CAB39AF56386}" presName="negSibTrans" presStyleCnt="0"/>
      <dgm:spPr/>
    </dgm:pt>
    <dgm:pt modelId="{12FC303D-1F51-4447-9E06-B1F18BE9985F}" type="pres">
      <dgm:prSet presAssocID="{D52B1C3A-D3CA-BB43-96A7-EB60E6F8C023}" presName="composite" presStyleCnt="0"/>
      <dgm:spPr/>
    </dgm:pt>
    <dgm:pt modelId="{8E8EBDE7-72F4-3F4D-9B55-38B6032792DD}" type="pres">
      <dgm:prSet presAssocID="{D52B1C3A-D3CA-BB43-96A7-EB60E6F8C023}" presName="Child" presStyleLbl="revTx" presStyleIdx="5" presStyleCnt="6" custAng="10800000" custFlipVert="1" custScaleX="122384" custScaleY="26708" custLinFactNeighborX="31852" custLinFactNeighborY="-9055">
        <dgm:presLayoutVars>
          <dgm:chMax val="0"/>
          <dgm:chPref val="0"/>
          <dgm:bulletEnabled val="1"/>
        </dgm:presLayoutVars>
      </dgm:prSet>
      <dgm:spPr/>
    </dgm:pt>
  </dgm:ptLst>
  <dgm:cxnLst>
    <dgm:cxn modelId="{66EC071F-6A33-354E-9457-A5D4B801975C}" type="presOf" srcId="{1E55A148-91ED-0441-9297-CF4D28918B59}" destId="{8E8EBDE7-72F4-3F4D-9B55-38B6032792DD}" srcOrd="0" destOrd="0" presId="urn:microsoft.com/office/officeart/2009/3/layout/PieProcess"/>
    <dgm:cxn modelId="{B7740026-8B9A-2C44-A163-21DD7F0CB104}" srcId="{564A5AFF-49D0-5C47-AF4C-06B1B130C087}" destId="{7F156C5A-8535-174B-9D48-5D833BF1EA0B}" srcOrd="2" destOrd="0" parTransId="{4B40B5EA-A3BC-B643-A0FE-2A2234FDDD21}" sibTransId="{24F191EF-1250-8245-A5F5-71F177A65238}"/>
    <dgm:cxn modelId="{7D28DC52-69F9-8140-B6DB-E5C72267D041}" srcId="{564A5AFF-49D0-5C47-AF4C-06B1B130C087}" destId="{A315B540-CE40-0F4A-AC86-2843C42EE6B5}" srcOrd="1" destOrd="0" parTransId="{FDBCE70A-DE19-8848-BEB9-15ED736ABD31}" sibTransId="{2E256470-D5AB-8748-8484-72DD1ABC138D}"/>
    <dgm:cxn modelId="{00C08471-72D6-884D-805E-B428EE4B0EF1}" type="presOf" srcId="{EDE0F85D-67AD-EE45-8927-CF71F488C71D}" destId="{B1A6302F-D92E-5841-BDDC-78497782F11E}" srcOrd="0" destOrd="0" presId="urn:microsoft.com/office/officeart/2009/3/layout/PieProcess"/>
    <dgm:cxn modelId="{09D5A97E-65A3-5447-B196-15FC53B2939B}" srcId="{564A5AFF-49D0-5C47-AF4C-06B1B130C087}" destId="{D52B1C3A-D3CA-BB43-96A7-EB60E6F8C023}" srcOrd="4" destOrd="0" parTransId="{6355B83F-F5A5-7544-A134-4698431A848B}" sibTransId="{762982B9-A75F-BC41-B517-663E9DE19938}"/>
    <dgm:cxn modelId="{F92388B2-E498-D840-8A6B-BB0F58C15933}" srcId="{564A5AFF-49D0-5C47-AF4C-06B1B130C087}" destId="{2D6C4456-A196-9B47-8910-F9D635B5194F}" srcOrd="3" destOrd="0" parTransId="{E19F9A12-2D3B-0146-BC2B-517C7CD1E7C0}" sibTransId="{7E8249CD-8718-664D-9208-F4D09D0DE475}"/>
    <dgm:cxn modelId="{4F39C5BD-F4F3-9A4E-A0A0-D3DD92655D15}" type="presOf" srcId="{564A5AFF-49D0-5C47-AF4C-06B1B130C087}" destId="{3CB7469B-F1DB-D246-B854-9A08F1FBE54A}" srcOrd="0" destOrd="0" presId="urn:microsoft.com/office/officeart/2009/3/layout/PieProcess"/>
    <dgm:cxn modelId="{221379CF-4B49-BB44-A168-E367BBBAE045}" srcId="{564A5AFF-49D0-5C47-AF4C-06B1B130C087}" destId="{EDE0F85D-67AD-EE45-8927-CF71F488C71D}" srcOrd="0" destOrd="0" parTransId="{4984DF1F-B082-0C42-B418-FBADC17E716E}" sibTransId="{C0ECDD06-B922-FA4D-9EFA-C96693F29192}"/>
    <dgm:cxn modelId="{E1FC3CD1-B1F4-694E-B39D-BD12837B376A}" type="presOf" srcId="{D52B1C3A-D3CA-BB43-96A7-EB60E6F8C023}" destId="{D7E47C25-BCCF-B344-BDB2-5342AE498603}" srcOrd="0" destOrd="0" presId="urn:microsoft.com/office/officeart/2009/3/layout/PieProcess"/>
    <dgm:cxn modelId="{8902E0D4-8C01-F947-8079-C89DB19EC132}" srcId="{D52B1C3A-D3CA-BB43-96A7-EB60E6F8C023}" destId="{1E55A148-91ED-0441-9297-CF4D28918B59}" srcOrd="0" destOrd="0" parTransId="{173A91A3-4571-1E46-9FAA-012FAA8658DC}" sibTransId="{99685F18-B2C0-314C-88C6-CAB39AF56386}"/>
    <dgm:cxn modelId="{9219EFDD-0E38-654E-BC1A-13A4621F0B90}" type="presOf" srcId="{A315B540-CE40-0F4A-AC86-2843C42EE6B5}" destId="{8B2CFD74-C581-EC40-8625-81EC0A3B84C8}" srcOrd="0" destOrd="0" presId="urn:microsoft.com/office/officeart/2009/3/layout/PieProcess"/>
    <dgm:cxn modelId="{BE04BBE0-59DD-9F46-A807-ED9AB184A518}" type="presOf" srcId="{2D6C4456-A196-9B47-8910-F9D635B5194F}" destId="{36679C03-DAE3-D747-B36D-3FE11F478636}" srcOrd="0" destOrd="0" presId="urn:microsoft.com/office/officeart/2009/3/layout/PieProcess"/>
    <dgm:cxn modelId="{AEE822FE-1FCE-9949-9691-34102A3D0FFE}" type="presOf" srcId="{7F156C5A-8535-174B-9D48-5D833BF1EA0B}" destId="{A345BD93-48B0-7D4F-A9E6-D612CE3E43B9}" srcOrd="0" destOrd="0" presId="urn:microsoft.com/office/officeart/2009/3/layout/PieProcess"/>
    <dgm:cxn modelId="{C46BAE2F-E239-604B-8DE2-3514863DF3AF}" type="presParOf" srcId="{3CB7469B-F1DB-D246-B854-9A08F1FBE54A}" destId="{2944B184-592C-E547-86B1-D77556D36239}" srcOrd="0" destOrd="0" presId="urn:microsoft.com/office/officeart/2009/3/layout/PieProcess"/>
    <dgm:cxn modelId="{8137C2DE-E369-FA4E-8E28-5C6DD3AD4C26}" type="presParOf" srcId="{2944B184-592C-E547-86B1-D77556D36239}" destId="{0090837A-5A5D-7C42-B9BD-FDBF944FAB43}" srcOrd="0" destOrd="0" presId="urn:microsoft.com/office/officeart/2009/3/layout/PieProcess"/>
    <dgm:cxn modelId="{93578126-AF16-D542-A362-2BA21DD5EFE3}" type="presParOf" srcId="{2944B184-592C-E547-86B1-D77556D36239}" destId="{25B7298D-D31B-5D4E-8AC9-1CE6C16F1A2E}" srcOrd="1" destOrd="0" presId="urn:microsoft.com/office/officeart/2009/3/layout/PieProcess"/>
    <dgm:cxn modelId="{11CDC75E-4ACF-C847-8A3B-5E726D6899F7}" type="presParOf" srcId="{2944B184-592C-E547-86B1-D77556D36239}" destId="{B1A6302F-D92E-5841-BDDC-78497782F11E}" srcOrd="2" destOrd="0" presId="urn:microsoft.com/office/officeart/2009/3/layout/PieProcess"/>
    <dgm:cxn modelId="{78F04F33-5D1C-1F4F-A641-FE06B8A12DEB}" type="presParOf" srcId="{3CB7469B-F1DB-D246-B854-9A08F1FBE54A}" destId="{85BE3032-0798-CC43-8A93-518ED7035013}" srcOrd="1" destOrd="0" presId="urn:microsoft.com/office/officeart/2009/3/layout/PieProcess"/>
    <dgm:cxn modelId="{C8133FB6-BF5C-BE4A-91E8-BF1B8C250106}" type="presParOf" srcId="{85BE3032-0798-CC43-8A93-518ED7035013}" destId="{2685AEE3-E57E-1544-9FDD-867AC7BE1B32}" srcOrd="0" destOrd="0" presId="urn:microsoft.com/office/officeart/2009/3/layout/PieProcess"/>
    <dgm:cxn modelId="{1DC0B878-924D-6041-AAA1-116CC7D9D2D2}" type="presParOf" srcId="{85BE3032-0798-CC43-8A93-518ED7035013}" destId="{4FE118C3-E896-4C4A-8579-C474FE13A586}" srcOrd="1" destOrd="0" presId="urn:microsoft.com/office/officeart/2009/3/layout/PieProcess"/>
    <dgm:cxn modelId="{B57F069A-F587-9940-9B29-F17CF1EFF8D6}" type="presParOf" srcId="{85BE3032-0798-CC43-8A93-518ED7035013}" destId="{8B2CFD74-C581-EC40-8625-81EC0A3B84C8}" srcOrd="2" destOrd="0" presId="urn:microsoft.com/office/officeart/2009/3/layout/PieProcess"/>
    <dgm:cxn modelId="{5684E309-9419-7F48-B07C-1D96326FA974}" type="presParOf" srcId="{3CB7469B-F1DB-D246-B854-9A08F1FBE54A}" destId="{13FD58F2-8E81-A449-9218-A4AF5145B338}" srcOrd="2" destOrd="0" presId="urn:microsoft.com/office/officeart/2009/3/layout/PieProcess"/>
    <dgm:cxn modelId="{4A32FF9C-8162-0644-A913-0C31A75D9EA7}" type="presParOf" srcId="{13FD58F2-8E81-A449-9218-A4AF5145B338}" destId="{4EF821D2-A1C3-8947-B2FF-F71E656B5060}" srcOrd="0" destOrd="0" presId="urn:microsoft.com/office/officeart/2009/3/layout/PieProcess"/>
    <dgm:cxn modelId="{A515B37D-9752-1F45-AC4F-2A80E3B77B55}" type="presParOf" srcId="{13FD58F2-8E81-A449-9218-A4AF5145B338}" destId="{5430E8FE-A51D-BF4D-9397-B87BF9848188}" srcOrd="1" destOrd="0" presId="urn:microsoft.com/office/officeart/2009/3/layout/PieProcess"/>
    <dgm:cxn modelId="{BA1EF24B-2DA7-4F45-884D-F22BCF707AAE}" type="presParOf" srcId="{13FD58F2-8E81-A449-9218-A4AF5145B338}" destId="{A345BD93-48B0-7D4F-A9E6-D612CE3E43B9}" srcOrd="2" destOrd="0" presId="urn:microsoft.com/office/officeart/2009/3/layout/PieProcess"/>
    <dgm:cxn modelId="{FDB628EB-9967-C94F-BCEE-7A0DD6E0F00F}" type="presParOf" srcId="{3CB7469B-F1DB-D246-B854-9A08F1FBE54A}" destId="{C5D5C8AA-921A-534D-B662-DB3EA76EC432}" srcOrd="3" destOrd="0" presId="urn:microsoft.com/office/officeart/2009/3/layout/PieProcess"/>
    <dgm:cxn modelId="{53D6F77D-6C7B-A148-830D-4CE8D46FA16D}" type="presParOf" srcId="{C5D5C8AA-921A-534D-B662-DB3EA76EC432}" destId="{2CF3AEB0-A44B-7A46-ABE8-54A505B60A92}" srcOrd="0" destOrd="0" presId="urn:microsoft.com/office/officeart/2009/3/layout/PieProcess"/>
    <dgm:cxn modelId="{175E39FA-0A36-F143-9028-CAD8DC2DED66}" type="presParOf" srcId="{C5D5C8AA-921A-534D-B662-DB3EA76EC432}" destId="{C9DC0BA6-C7AB-0448-80A2-D9F414EB6487}" srcOrd="1" destOrd="0" presId="urn:microsoft.com/office/officeart/2009/3/layout/PieProcess"/>
    <dgm:cxn modelId="{75E0FDAA-DC1F-EE4E-A70F-77AD3D6F8DDA}" type="presParOf" srcId="{C5D5C8AA-921A-534D-B662-DB3EA76EC432}" destId="{36679C03-DAE3-D747-B36D-3FE11F478636}" srcOrd="2" destOrd="0" presId="urn:microsoft.com/office/officeart/2009/3/layout/PieProcess"/>
    <dgm:cxn modelId="{FF88D000-EE50-A540-BEBF-29CC586B77FB}" type="presParOf" srcId="{3CB7469B-F1DB-D246-B854-9A08F1FBE54A}" destId="{6F5120AC-ED45-274B-8A26-E0F98E6F852C}" srcOrd="4" destOrd="0" presId="urn:microsoft.com/office/officeart/2009/3/layout/PieProcess"/>
    <dgm:cxn modelId="{8610D582-33E9-3641-B0C5-35D00BFC4A53}" type="presParOf" srcId="{6F5120AC-ED45-274B-8A26-E0F98E6F852C}" destId="{51C0695E-49C8-3C4B-A587-E92C38043EA9}" srcOrd="0" destOrd="0" presId="urn:microsoft.com/office/officeart/2009/3/layout/PieProcess"/>
    <dgm:cxn modelId="{10313881-266F-E140-B2B2-1353A715FB58}" type="presParOf" srcId="{6F5120AC-ED45-274B-8A26-E0F98E6F852C}" destId="{BC78697B-7B22-9D45-9910-B9980CF286D1}" srcOrd="1" destOrd="0" presId="urn:microsoft.com/office/officeart/2009/3/layout/PieProcess"/>
    <dgm:cxn modelId="{39510A14-A9B9-644E-A968-B0B57C26A8E2}" type="presParOf" srcId="{6F5120AC-ED45-274B-8A26-E0F98E6F852C}" destId="{D7E47C25-BCCF-B344-BDB2-5342AE498603}" srcOrd="2" destOrd="0" presId="urn:microsoft.com/office/officeart/2009/3/layout/PieProcess"/>
    <dgm:cxn modelId="{620B19FC-4CF7-F440-97E5-6CFC7F98BB36}" type="presParOf" srcId="{3CB7469B-F1DB-D246-B854-9A08F1FBE54A}" destId="{D9D217FD-943E-A144-A8C8-933F183C14F1}" srcOrd="5" destOrd="0" presId="urn:microsoft.com/office/officeart/2009/3/layout/PieProcess"/>
    <dgm:cxn modelId="{34ACA5D7-5BEA-D247-844D-25885EE49132}" type="presParOf" srcId="{3CB7469B-F1DB-D246-B854-9A08F1FBE54A}" destId="{12FC303D-1F51-4447-9E06-B1F18BE9985F}" srcOrd="6" destOrd="0" presId="urn:microsoft.com/office/officeart/2009/3/layout/PieProcess"/>
    <dgm:cxn modelId="{65C37B0E-274D-3E49-8319-708A4650A618}" type="presParOf" srcId="{12FC303D-1F51-4447-9E06-B1F18BE9985F}" destId="{8E8EBDE7-72F4-3F4D-9B55-38B6032792DD}" srcOrd="0" destOrd="0" presId="urn:microsoft.com/office/officeart/2009/3/layout/Pi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DCAD86-F132-F341-94C2-F69AF9CB1856}" type="doc">
      <dgm:prSet loTypeId="urn:microsoft.com/office/officeart/2005/8/layout/arrow5" loCatId="" qsTypeId="urn:microsoft.com/office/officeart/2005/8/quickstyle/simple1" qsCatId="simple" csTypeId="urn:microsoft.com/office/officeart/2005/8/colors/accent1_2" csCatId="accent1" phldr="1"/>
      <dgm:spPr/>
      <dgm:t>
        <a:bodyPr/>
        <a:lstStyle/>
        <a:p>
          <a:endParaRPr lang="en-US"/>
        </a:p>
      </dgm:t>
    </dgm:pt>
    <dgm:pt modelId="{C86B14FE-E0A1-704E-9F0D-1906C946F3CF}">
      <dgm:prSet phldrT="[Text]"/>
      <dgm:spPr/>
      <dgm:t>
        <a:bodyPr/>
        <a:lstStyle/>
        <a:p>
          <a:r>
            <a:rPr lang="en-US" dirty="0"/>
            <a:t>Constitution of RKS </a:t>
          </a:r>
        </a:p>
        <a:p>
          <a:r>
            <a:rPr lang="en-US" dirty="0"/>
            <a:t>(</a:t>
          </a:r>
          <a:r>
            <a:rPr lang="en-US" b="1" dirty="0"/>
            <a:t>facility level</a:t>
          </a:r>
          <a:r>
            <a:rPr lang="en-US" dirty="0"/>
            <a:t>)</a:t>
          </a:r>
        </a:p>
      </dgm:t>
    </dgm:pt>
    <dgm:pt modelId="{FBFE66CC-E11C-4447-B900-687F055A7CED}" type="parTrans" cxnId="{5DB849BC-E418-A84B-986B-8F04BC2A0173}">
      <dgm:prSet/>
      <dgm:spPr/>
      <dgm:t>
        <a:bodyPr/>
        <a:lstStyle/>
        <a:p>
          <a:endParaRPr lang="en-US"/>
        </a:p>
      </dgm:t>
    </dgm:pt>
    <dgm:pt modelId="{53593691-26BE-CC47-835D-3C3FA26FAB92}" type="sibTrans" cxnId="{5DB849BC-E418-A84B-986B-8F04BC2A0173}">
      <dgm:prSet/>
      <dgm:spPr/>
      <dgm:t>
        <a:bodyPr/>
        <a:lstStyle/>
        <a:p>
          <a:endParaRPr lang="en-US"/>
        </a:p>
      </dgm:t>
    </dgm:pt>
    <dgm:pt modelId="{1E5FE6FC-6EF1-7544-862C-247915D79835}">
      <dgm:prSet phldrT="[Text]"/>
      <dgm:spPr/>
      <dgm:t>
        <a:bodyPr/>
        <a:lstStyle/>
        <a:p>
          <a:r>
            <a:rPr lang="en-US" dirty="0"/>
            <a:t>VHSNCs / SHGs (</a:t>
          </a:r>
          <a:r>
            <a:rPr lang="en-US" b="1" dirty="0"/>
            <a:t>community based</a:t>
          </a:r>
          <a:r>
            <a:rPr lang="en-US" dirty="0"/>
            <a:t>)</a:t>
          </a:r>
        </a:p>
      </dgm:t>
    </dgm:pt>
    <dgm:pt modelId="{FDC8FF30-48AC-B94C-8A2B-7162674A5418}" type="parTrans" cxnId="{CC97A5F0-92FF-1842-BF72-87912C074B61}">
      <dgm:prSet/>
      <dgm:spPr/>
      <dgm:t>
        <a:bodyPr/>
        <a:lstStyle/>
        <a:p>
          <a:endParaRPr lang="en-US"/>
        </a:p>
      </dgm:t>
    </dgm:pt>
    <dgm:pt modelId="{4E928E54-A4C1-F745-932F-98F2050FDAB6}" type="sibTrans" cxnId="{CC97A5F0-92FF-1842-BF72-87912C074B61}">
      <dgm:prSet/>
      <dgm:spPr/>
      <dgm:t>
        <a:bodyPr/>
        <a:lstStyle/>
        <a:p>
          <a:endParaRPr lang="en-US"/>
        </a:p>
      </dgm:t>
    </dgm:pt>
    <dgm:pt modelId="{A2F44BA6-5FD1-A54E-AE0C-484078B740CD}" type="pres">
      <dgm:prSet presAssocID="{A2DCAD86-F132-F341-94C2-F69AF9CB1856}" presName="diagram" presStyleCnt="0">
        <dgm:presLayoutVars>
          <dgm:dir/>
          <dgm:resizeHandles val="exact"/>
        </dgm:presLayoutVars>
      </dgm:prSet>
      <dgm:spPr/>
    </dgm:pt>
    <dgm:pt modelId="{E25F07E8-0867-8B42-9A21-175AD1C34675}" type="pres">
      <dgm:prSet presAssocID="{C86B14FE-E0A1-704E-9F0D-1906C946F3CF}" presName="arrow" presStyleLbl="node1" presStyleIdx="0" presStyleCnt="2">
        <dgm:presLayoutVars>
          <dgm:bulletEnabled val="1"/>
        </dgm:presLayoutVars>
      </dgm:prSet>
      <dgm:spPr/>
    </dgm:pt>
    <dgm:pt modelId="{B7C4201D-BF5C-4040-8557-C832B538F02F}" type="pres">
      <dgm:prSet presAssocID="{1E5FE6FC-6EF1-7544-862C-247915D79835}" presName="arrow" presStyleLbl="node1" presStyleIdx="1" presStyleCnt="2">
        <dgm:presLayoutVars>
          <dgm:bulletEnabled val="1"/>
        </dgm:presLayoutVars>
      </dgm:prSet>
      <dgm:spPr/>
    </dgm:pt>
  </dgm:ptLst>
  <dgm:cxnLst>
    <dgm:cxn modelId="{82E22845-F302-7B48-9651-10EF4955834A}" type="presOf" srcId="{A2DCAD86-F132-F341-94C2-F69AF9CB1856}" destId="{A2F44BA6-5FD1-A54E-AE0C-484078B740CD}" srcOrd="0" destOrd="0" presId="urn:microsoft.com/office/officeart/2005/8/layout/arrow5"/>
    <dgm:cxn modelId="{27725C4F-A164-5144-91D1-8C3625A98417}" type="presOf" srcId="{C86B14FE-E0A1-704E-9F0D-1906C946F3CF}" destId="{E25F07E8-0867-8B42-9A21-175AD1C34675}" srcOrd="0" destOrd="0" presId="urn:microsoft.com/office/officeart/2005/8/layout/arrow5"/>
    <dgm:cxn modelId="{480B9E70-E03D-C442-9134-B9DC4ACBBD40}" type="presOf" srcId="{1E5FE6FC-6EF1-7544-862C-247915D79835}" destId="{B7C4201D-BF5C-4040-8557-C832B538F02F}" srcOrd="0" destOrd="0" presId="urn:microsoft.com/office/officeart/2005/8/layout/arrow5"/>
    <dgm:cxn modelId="{5DB849BC-E418-A84B-986B-8F04BC2A0173}" srcId="{A2DCAD86-F132-F341-94C2-F69AF9CB1856}" destId="{C86B14FE-E0A1-704E-9F0D-1906C946F3CF}" srcOrd="0" destOrd="0" parTransId="{FBFE66CC-E11C-4447-B900-687F055A7CED}" sibTransId="{53593691-26BE-CC47-835D-3C3FA26FAB92}"/>
    <dgm:cxn modelId="{CC97A5F0-92FF-1842-BF72-87912C074B61}" srcId="{A2DCAD86-F132-F341-94C2-F69AF9CB1856}" destId="{1E5FE6FC-6EF1-7544-862C-247915D79835}" srcOrd="1" destOrd="0" parTransId="{FDC8FF30-48AC-B94C-8A2B-7162674A5418}" sibTransId="{4E928E54-A4C1-F745-932F-98F2050FDAB6}"/>
    <dgm:cxn modelId="{15F003A7-11CD-F04D-AF3D-A85E68A12E91}" type="presParOf" srcId="{A2F44BA6-5FD1-A54E-AE0C-484078B740CD}" destId="{E25F07E8-0867-8B42-9A21-175AD1C34675}" srcOrd="0" destOrd="0" presId="urn:microsoft.com/office/officeart/2005/8/layout/arrow5"/>
    <dgm:cxn modelId="{CA12133A-4EAB-BA4B-A6FB-544AF63F1F73}" type="presParOf" srcId="{A2F44BA6-5FD1-A54E-AE0C-484078B740CD}" destId="{B7C4201D-BF5C-4040-8557-C832B538F02F}"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0837A-5A5D-7C42-B9BD-FDBF944FAB43}">
      <dsp:nvSpPr>
        <dsp:cNvPr id="0" name=""/>
        <dsp:cNvSpPr/>
      </dsp:nvSpPr>
      <dsp:spPr>
        <a:xfrm>
          <a:off x="2564666" y="2222"/>
          <a:ext cx="1136613" cy="1136613"/>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B7298D-D31B-5D4E-8AC9-1CE6C16F1A2E}">
      <dsp:nvSpPr>
        <dsp:cNvPr id="0" name=""/>
        <dsp:cNvSpPr/>
      </dsp:nvSpPr>
      <dsp:spPr>
        <a:xfrm>
          <a:off x="2678327" y="115883"/>
          <a:ext cx="909290" cy="909290"/>
        </a:xfrm>
        <a:prstGeom prst="pie">
          <a:avLst>
            <a:gd name="adj1" fmla="val 14040000"/>
            <a:gd name="adj2" fmla="val 1620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A6302F-D92E-5841-BDDC-78497782F11E}">
      <dsp:nvSpPr>
        <dsp:cNvPr id="0" name=""/>
        <dsp:cNvSpPr/>
      </dsp:nvSpPr>
      <dsp:spPr>
        <a:xfrm rot="16200000">
          <a:off x="1257560" y="2471747"/>
          <a:ext cx="3296178" cy="85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1111250">
            <a:lnSpc>
              <a:spcPct val="90000"/>
            </a:lnSpc>
            <a:spcBef>
              <a:spcPct val="0"/>
            </a:spcBef>
            <a:spcAft>
              <a:spcPct val="35000"/>
            </a:spcAft>
            <a:buNone/>
          </a:pPr>
          <a:r>
            <a:rPr lang="en-US" sz="2500" kern="1200" dirty="0"/>
            <a:t>RMNCHA+N</a:t>
          </a:r>
        </a:p>
      </dsp:txBody>
      <dsp:txXfrm>
        <a:off x="1257560" y="2471747"/>
        <a:ext cx="3296178" cy="857677"/>
      </dsp:txXfrm>
    </dsp:sp>
    <dsp:sp modelId="{2685AEE3-E57E-1544-9FDD-867AC7BE1B32}">
      <dsp:nvSpPr>
        <dsp:cNvPr id="0" name=""/>
        <dsp:cNvSpPr/>
      </dsp:nvSpPr>
      <dsp:spPr>
        <a:xfrm>
          <a:off x="3701279" y="2222"/>
          <a:ext cx="1136613" cy="1136613"/>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E118C3-E896-4C4A-8579-C474FE13A586}">
      <dsp:nvSpPr>
        <dsp:cNvPr id="0" name=""/>
        <dsp:cNvSpPr/>
      </dsp:nvSpPr>
      <dsp:spPr>
        <a:xfrm>
          <a:off x="3814941" y="115883"/>
          <a:ext cx="909290" cy="909290"/>
        </a:xfrm>
        <a:prstGeom prst="pie">
          <a:avLst>
            <a:gd name="adj1" fmla="val 11880000"/>
            <a:gd name="adj2" fmla="val 1620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2CFD74-C581-EC40-8625-81EC0A3B84C8}">
      <dsp:nvSpPr>
        <dsp:cNvPr id="0" name=""/>
        <dsp:cNvSpPr/>
      </dsp:nvSpPr>
      <dsp:spPr>
        <a:xfrm rot="16200000">
          <a:off x="2394174" y="2627516"/>
          <a:ext cx="3296178" cy="546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1111250">
            <a:lnSpc>
              <a:spcPct val="90000"/>
            </a:lnSpc>
            <a:spcBef>
              <a:spcPct val="0"/>
            </a:spcBef>
            <a:spcAft>
              <a:spcPct val="35000"/>
            </a:spcAft>
            <a:buNone/>
          </a:pPr>
          <a:r>
            <a:rPr lang="en-US" sz="2500" kern="1200" dirty="0"/>
            <a:t>Communicable Diseases</a:t>
          </a:r>
        </a:p>
      </dsp:txBody>
      <dsp:txXfrm>
        <a:off x="2394174" y="2627516"/>
        <a:ext cx="3296178" cy="546140"/>
      </dsp:txXfrm>
    </dsp:sp>
    <dsp:sp modelId="{4EF821D2-A1C3-8947-B2FF-F71E656B5060}">
      <dsp:nvSpPr>
        <dsp:cNvPr id="0" name=""/>
        <dsp:cNvSpPr/>
      </dsp:nvSpPr>
      <dsp:spPr>
        <a:xfrm>
          <a:off x="4955553" y="2222"/>
          <a:ext cx="1136613" cy="1136613"/>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30E8FE-A51D-BF4D-9397-B87BF9848188}">
      <dsp:nvSpPr>
        <dsp:cNvPr id="0" name=""/>
        <dsp:cNvSpPr/>
      </dsp:nvSpPr>
      <dsp:spPr>
        <a:xfrm>
          <a:off x="5069214" y="115883"/>
          <a:ext cx="909290" cy="909290"/>
        </a:xfrm>
        <a:prstGeom prst="pie">
          <a:avLst>
            <a:gd name="adj1" fmla="val 9720000"/>
            <a:gd name="adj2" fmla="val 1620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45BD93-48B0-7D4F-A9E6-D612CE3E43B9}">
      <dsp:nvSpPr>
        <dsp:cNvPr id="0" name=""/>
        <dsp:cNvSpPr/>
      </dsp:nvSpPr>
      <dsp:spPr>
        <a:xfrm rot="16200000">
          <a:off x="3648447" y="2441942"/>
          <a:ext cx="3296178" cy="917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1111250">
            <a:lnSpc>
              <a:spcPct val="90000"/>
            </a:lnSpc>
            <a:spcBef>
              <a:spcPct val="0"/>
            </a:spcBef>
            <a:spcAft>
              <a:spcPct val="35000"/>
            </a:spcAft>
            <a:buNone/>
          </a:pPr>
          <a:r>
            <a:rPr lang="en-US" sz="2500" kern="1200" dirty="0"/>
            <a:t>Non Communicable Diseases</a:t>
          </a:r>
        </a:p>
      </dsp:txBody>
      <dsp:txXfrm>
        <a:off x="3648447" y="2441942"/>
        <a:ext cx="3296178" cy="917287"/>
      </dsp:txXfrm>
    </dsp:sp>
    <dsp:sp modelId="{2CF3AEB0-A44B-7A46-ABE8-54A505B60A92}">
      <dsp:nvSpPr>
        <dsp:cNvPr id="0" name=""/>
        <dsp:cNvSpPr/>
      </dsp:nvSpPr>
      <dsp:spPr>
        <a:xfrm>
          <a:off x="6212135" y="2222"/>
          <a:ext cx="1136613" cy="1136613"/>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DC0BA6-C7AB-0448-80A2-D9F414EB6487}">
      <dsp:nvSpPr>
        <dsp:cNvPr id="0" name=""/>
        <dsp:cNvSpPr/>
      </dsp:nvSpPr>
      <dsp:spPr>
        <a:xfrm>
          <a:off x="6325796" y="115883"/>
          <a:ext cx="909290" cy="909290"/>
        </a:xfrm>
        <a:prstGeom prst="pie">
          <a:avLst>
            <a:gd name="adj1" fmla="val 7560000"/>
            <a:gd name="adj2" fmla="val 1620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679C03-DAE3-D747-B36D-3FE11F478636}">
      <dsp:nvSpPr>
        <dsp:cNvPr id="0" name=""/>
        <dsp:cNvSpPr/>
      </dsp:nvSpPr>
      <dsp:spPr>
        <a:xfrm rot="16200000">
          <a:off x="4905029" y="2439633"/>
          <a:ext cx="3296178" cy="921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1111250">
            <a:lnSpc>
              <a:spcPct val="90000"/>
            </a:lnSpc>
            <a:spcBef>
              <a:spcPct val="0"/>
            </a:spcBef>
            <a:spcAft>
              <a:spcPct val="35000"/>
            </a:spcAft>
            <a:buNone/>
          </a:pPr>
          <a:r>
            <a:rPr lang="en-US" sz="2500" kern="1200" dirty="0"/>
            <a:t>Preventive and Promotive</a:t>
          </a:r>
        </a:p>
      </dsp:txBody>
      <dsp:txXfrm>
        <a:off x="4905029" y="2439633"/>
        <a:ext cx="3296178" cy="921904"/>
      </dsp:txXfrm>
    </dsp:sp>
    <dsp:sp modelId="{51C0695E-49C8-3C4B-A587-E92C38043EA9}">
      <dsp:nvSpPr>
        <dsp:cNvPr id="0" name=""/>
        <dsp:cNvSpPr/>
      </dsp:nvSpPr>
      <dsp:spPr>
        <a:xfrm>
          <a:off x="7802168" y="2222"/>
          <a:ext cx="1136613" cy="1136613"/>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78697B-7B22-9D45-9910-B9980CF286D1}">
      <dsp:nvSpPr>
        <dsp:cNvPr id="0" name=""/>
        <dsp:cNvSpPr/>
      </dsp:nvSpPr>
      <dsp:spPr>
        <a:xfrm>
          <a:off x="7915830" y="115883"/>
          <a:ext cx="909290" cy="909290"/>
        </a:xfrm>
        <a:prstGeom prst="pie">
          <a:avLst>
            <a:gd name="adj1" fmla="val 5400000"/>
            <a:gd name="adj2" fmla="val 1620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E47C25-BCCF-B344-BDB2-5342AE498603}">
      <dsp:nvSpPr>
        <dsp:cNvPr id="0" name=""/>
        <dsp:cNvSpPr/>
      </dsp:nvSpPr>
      <dsp:spPr>
        <a:xfrm rot="16200000">
          <a:off x="6560375" y="2108404"/>
          <a:ext cx="3296178" cy="1588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422400">
            <a:lnSpc>
              <a:spcPct val="90000"/>
            </a:lnSpc>
            <a:spcBef>
              <a:spcPct val="0"/>
            </a:spcBef>
            <a:spcAft>
              <a:spcPct val="35000"/>
            </a:spcAft>
            <a:buNone/>
          </a:pPr>
          <a:r>
            <a:rPr lang="en-US" sz="3200" b="1" kern="1200" dirty="0">
              <a:solidFill>
                <a:schemeClr val="accent1">
                  <a:lumMod val="75000"/>
                </a:schemeClr>
              </a:solidFill>
            </a:rPr>
            <a:t>Comprehensive Primary Health Care</a:t>
          </a:r>
          <a:r>
            <a:rPr lang="en-US" sz="3200" kern="1200" dirty="0"/>
            <a:t> – </a:t>
          </a:r>
          <a:r>
            <a:rPr lang="en-US" sz="2000" kern="1200" dirty="0"/>
            <a:t>Oral, Mental, Geriatric etc</a:t>
          </a:r>
          <a:r>
            <a:rPr lang="en-US" sz="3200" kern="1200" dirty="0"/>
            <a:t>.</a:t>
          </a:r>
        </a:p>
      </dsp:txBody>
      <dsp:txXfrm>
        <a:off x="6560375" y="2108404"/>
        <a:ext cx="3296178" cy="1588808"/>
      </dsp:txXfrm>
    </dsp:sp>
    <dsp:sp modelId="{8E8EBDE7-72F4-3F4D-9B55-38B6032792DD}">
      <dsp:nvSpPr>
        <dsp:cNvPr id="0" name=""/>
        <dsp:cNvSpPr/>
      </dsp:nvSpPr>
      <dsp:spPr>
        <a:xfrm rot="10800000" flipV="1">
          <a:off x="9321866" y="1256634"/>
          <a:ext cx="2782065" cy="1214266"/>
        </a:xfrm>
        <a:prstGeom prst="rect">
          <a:avLst/>
        </a:prstGeom>
        <a:solidFill>
          <a:schemeClr val="lt1"/>
        </a:solidFill>
        <a:ln w="22225" cap="rnd"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dirty="0"/>
            <a:t>Moving</a:t>
          </a:r>
          <a:r>
            <a:rPr lang="en-US" sz="2800" kern="1200" baseline="0" dirty="0"/>
            <a:t> towards Universal Health Coverage</a:t>
          </a:r>
          <a:endParaRPr lang="en-US" sz="2800" kern="1200" dirty="0"/>
        </a:p>
      </dsp:txBody>
      <dsp:txXfrm rot="-10800000">
        <a:off x="9321866" y="1256634"/>
        <a:ext cx="2782065" cy="12142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F07E8-0867-8B42-9A21-175AD1C34675}">
      <dsp:nvSpPr>
        <dsp:cNvPr id="0" name=""/>
        <dsp:cNvSpPr/>
      </dsp:nvSpPr>
      <dsp:spPr>
        <a:xfrm rot="16200000">
          <a:off x="609" y="348239"/>
          <a:ext cx="3830768" cy="3830768"/>
        </a:xfrm>
        <a:prstGeom prst="downArrow">
          <a:avLst>
            <a:gd name="adj1" fmla="val 50000"/>
            <a:gd name="adj2" fmla="val 35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kern="1200" dirty="0"/>
            <a:t>Constitution of RKS </a:t>
          </a:r>
        </a:p>
        <a:p>
          <a:pPr marL="0" lvl="0" indent="0" algn="ctr" defTabSz="1377950">
            <a:lnSpc>
              <a:spcPct val="90000"/>
            </a:lnSpc>
            <a:spcBef>
              <a:spcPct val="0"/>
            </a:spcBef>
            <a:spcAft>
              <a:spcPct val="35000"/>
            </a:spcAft>
            <a:buNone/>
          </a:pPr>
          <a:r>
            <a:rPr lang="en-US" sz="3100" kern="1200" dirty="0"/>
            <a:t>(</a:t>
          </a:r>
          <a:r>
            <a:rPr lang="en-US" sz="3100" b="1" kern="1200" dirty="0"/>
            <a:t>facility level</a:t>
          </a:r>
          <a:r>
            <a:rPr lang="en-US" sz="3100" kern="1200" dirty="0"/>
            <a:t>)</a:t>
          </a:r>
        </a:p>
      </dsp:txBody>
      <dsp:txXfrm rot="5400000">
        <a:off x="609" y="1305931"/>
        <a:ext cx="3160384" cy="1915384"/>
      </dsp:txXfrm>
    </dsp:sp>
    <dsp:sp modelId="{B7C4201D-BF5C-4040-8557-C832B538F02F}">
      <dsp:nvSpPr>
        <dsp:cNvPr id="0" name=""/>
        <dsp:cNvSpPr/>
      </dsp:nvSpPr>
      <dsp:spPr>
        <a:xfrm rot="5400000">
          <a:off x="4053459" y="348239"/>
          <a:ext cx="3830768" cy="3830768"/>
        </a:xfrm>
        <a:prstGeom prst="downArrow">
          <a:avLst>
            <a:gd name="adj1" fmla="val 50000"/>
            <a:gd name="adj2" fmla="val 35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kern="1200" dirty="0"/>
            <a:t>VHSNCs / SHGs (</a:t>
          </a:r>
          <a:r>
            <a:rPr lang="en-US" sz="3100" b="1" kern="1200" dirty="0"/>
            <a:t>community based</a:t>
          </a:r>
          <a:r>
            <a:rPr lang="en-US" sz="3100" kern="1200" dirty="0"/>
            <a:t>)</a:t>
          </a:r>
        </a:p>
      </dsp:txBody>
      <dsp:txXfrm rot="-5400000">
        <a:off x="4723843" y="1305931"/>
        <a:ext cx="3160384" cy="1915384"/>
      </dsp:txXfrm>
    </dsp:sp>
  </dsp:spTree>
</dsp:drawing>
</file>

<file path=ppt/diagrams/layout1.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4528EB-540D-134E-A13B-5B4570F7F505}" type="datetimeFigureOut">
              <a:rPr lang="en-US" smtClean="0"/>
              <a:t>9/10/19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8C7B0F-44CC-E945-8E6A-9E9AFB595DAA}" type="slidenum">
              <a:rPr lang="en-US" smtClean="0"/>
              <a:t>‹#›</a:t>
            </a:fld>
            <a:endParaRPr lang="en-US"/>
          </a:p>
        </p:txBody>
      </p:sp>
    </p:spTree>
    <p:extLst>
      <p:ext uri="{BB962C8B-B14F-4D97-AF65-F5344CB8AC3E}">
        <p14:creationId xmlns:p14="http://schemas.microsoft.com/office/powerpoint/2010/main" val="4030455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RMNCHA +N</a:t>
            </a:r>
          </a:p>
          <a:p>
            <a:endParaRPr lang="en-US" dirty="0"/>
          </a:p>
        </p:txBody>
      </p:sp>
      <p:sp>
        <p:nvSpPr>
          <p:cNvPr id="4" name="Slide Number Placeholder 3"/>
          <p:cNvSpPr>
            <a:spLocks noGrp="1"/>
          </p:cNvSpPr>
          <p:nvPr>
            <p:ph type="sldNum" sz="quarter" idx="5"/>
          </p:nvPr>
        </p:nvSpPr>
        <p:spPr/>
        <p:txBody>
          <a:bodyPr/>
          <a:lstStyle/>
          <a:p>
            <a:fld id="{E18C7B0F-44CC-E945-8E6A-9E9AFB595DAA}" type="slidenum">
              <a:rPr lang="en-US" smtClean="0"/>
              <a:t>2</a:t>
            </a:fld>
            <a:endParaRPr lang="en-US"/>
          </a:p>
        </p:txBody>
      </p:sp>
    </p:spTree>
    <p:extLst>
      <p:ext uri="{BB962C8B-B14F-4D97-AF65-F5344CB8AC3E}">
        <p14:creationId xmlns:p14="http://schemas.microsoft.com/office/powerpoint/2010/main" val="3035352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2"/>
                </a:solidFill>
              </a:rPr>
              <a:t>However, it is required to ensure that details of the family (family folder) and CBAC forms of the family members are linked (</a:t>
            </a:r>
            <a:endParaRPr lang="en-US" dirty="0"/>
          </a:p>
        </p:txBody>
      </p:sp>
      <p:sp>
        <p:nvSpPr>
          <p:cNvPr id="4" name="Slide Number Placeholder 3"/>
          <p:cNvSpPr>
            <a:spLocks noGrp="1"/>
          </p:cNvSpPr>
          <p:nvPr>
            <p:ph type="sldNum" sz="quarter" idx="5"/>
          </p:nvPr>
        </p:nvSpPr>
        <p:spPr/>
        <p:txBody>
          <a:bodyPr/>
          <a:lstStyle/>
          <a:p>
            <a:fld id="{E18C7B0F-44CC-E945-8E6A-9E9AFB595DAA}" type="slidenum">
              <a:rPr lang="en-US" smtClean="0"/>
              <a:t>16</a:t>
            </a:fld>
            <a:endParaRPr lang="en-US"/>
          </a:p>
        </p:txBody>
      </p:sp>
    </p:spTree>
    <p:extLst>
      <p:ext uri="{BB962C8B-B14F-4D97-AF65-F5344CB8AC3E}">
        <p14:creationId xmlns:p14="http://schemas.microsoft.com/office/powerpoint/2010/main" val="3184385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2"/>
                </a:solidFill>
              </a:rPr>
              <a:t>However, it is required to ensure that details of the family (family folder) and CBAC forms of the family members are linked (</a:t>
            </a:r>
            <a:endParaRPr lang="en-US" dirty="0"/>
          </a:p>
        </p:txBody>
      </p:sp>
      <p:sp>
        <p:nvSpPr>
          <p:cNvPr id="4" name="Slide Number Placeholder 3"/>
          <p:cNvSpPr>
            <a:spLocks noGrp="1"/>
          </p:cNvSpPr>
          <p:nvPr>
            <p:ph type="sldNum" sz="quarter" idx="5"/>
          </p:nvPr>
        </p:nvSpPr>
        <p:spPr/>
        <p:txBody>
          <a:bodyPr/>
          <a:lstStyle/>
          <a:p>
            <a:fld id="{E18C7B0F-44CC-E945-8E6A-9E9AFB595DAA}" type="slidenum">
              <a:rPr lang="en-US" smtClean="0"/>
              <a:t>17</a:t>
            </a:fld>
            <a:endParaRPr lang="en-US"/>
          </a:p>
        </p:txBody>
      </p:sp>
    </p:spTree>
    <p:extLst>
      <p:ext uri="{BB962C8B-B14F-4D97-AF65-F5344CB8AC3E}">
        <p14:creationId xmlns:p14="http://schemas.microsoft.com/office/powerpoint/2010/main" val="1106239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400" dirty="0"/>
              <a:t>Water and Electricity ;  </a:t>
            </a:r>
            <a:r>
              <a:rPr lang="en-US" sz="2400" b="1" dirty="0"/>
              <a:t>Jharkhand &amp; Bihar </a:t>
            </a:r>
            <a:r>
              <a:rPr lang="en-US" sz="2400" dirty="0"/>
              <a:t>– Around 50% of SHCs without electricity and regular water supply </a:t>
            </a:r>
          </a:p>
          <a:p>
            <a:pPr lvl="1"/>
            <a:r>
              <a:rPr lang="en-US" sz="2400" dirty="0"/>
              <a:t>35.9% of the SHCs in </a:t>
            </a:r>
            <a:r>
              <a:rPr lang="en-US" sz="2400" b="1" dirty="0"/>
              <a:t>UP</a:t>
            </a:r>
            <a:r>
              <a:rPr lang="en-US" sz="2400" dirty="0"/>
              <a:t> do not have electricity at the facilities </a:t>
            </a:r>
          </a:p>
          <a:p>
            <a:endParaRPr lang="en-US" dirty="0"/>
          </a:p>
        </p:txBody>
      </p:sp>
      <p:sp>
        <p:nvSpPr>
          <p:cNvPr id="4" name="Slide Number Placeholder 3"/>
          <p:cNvSpPr>
            <a:spLocks noGrp="1"/>
          </p:cNvSpPr>
          <p:nvPr>
            <p:ph type="sldNum" sz="quarter" idx="5"/>
          </p:nvPr>
        </p:nvSpPr>
        <p:spPr/>
        <p:txBody>
          <a:bodyPr/>
          <a:lstStyle/>
          <a:p>
            <a:fld id="{E18C7B0F-44CC-E945-8E6A-9E9AFB595DAA}" type="slidenum">
              <a:rPr lang="en-US" smtClean="0"/>
              <a:t>27</a:t>
            </a:fld>
            <a:endParaRPr lang="en-US"/>
          </a:p>
        </p:txBody>
      </p:sp>
    </p:spTree>
    <p:extLst>
      <p:ext uri="{BB962C8B-B14F-4D97-AF65-F5344CB8AC3E}">
        <p14:creationId xmlns:p14="http://schemas.microsoft.com/office/powerpoint/2010/main" val="2817862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30321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82138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01361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0762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03757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41043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54829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9/10/19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04714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3606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38789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62191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9/10/19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369568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0935" y="737627"/>
            <a:ext cx="10993549" cy="1475013"/>
          </a:xfrm>
        </p:spPr>
        <p:txBody>
          <a:bodyPr>
            <a:noAutofit/>
          </a:bodyPr>
          <a:lstStyle/>
          <a:p>
            <a:r>
              <a:rPr lang="en-IN" sz="4800" dirty="0"/>
              <a:t>Ayushman </a:t>
            </a:r>
            <a:r>
              <a:rPr lang="en-IN" sz="4800" dirty="0" err="1"/>
              <a:t>bharat</a:t>
            </a:r>
            <a:r>
              <a:rPr lang="en-IN" sz="4800" dirty="0"/>
              <a:t> – health and wellness centres </a:t>
            </a:r>
          </a:p>
        </p:txBody>
      </p:sp>
      <p:sp>
        <p:nvSpPr>
          <p:cNvPr id="3" name="Subtitle 2"/>
          <p:cNvSpPr>
            <a:spLocks noGrp="1"/>
          </p:cNvSpPr>
          <p:nvPr>
            <p:ph type="subTitle" idx="1"/>
          </p:nvPr>
        </p:nvSpPr>
        <p:spPr>
          <a:xfrm>
            <a:off x="420935" y="2151322"/>
            <a:ext cx="11332450" cy="792600"/>
          </a:xfrm>
        </p:spPr>
        <p:txBody>
          <a:bodyPr>
            <a:normAutofit fontScale="92500"/>
          </a:bodyPr>
          <a:lstStyle/>
          <a:p>
            <a:r>
              <a:rPr lang="en-US" sz="2800" dirty="0"/>
              <a:t>Regional Workshop , Amritsar, </a:t>
            </a:r>
            <a:r>
              <a:rPr lang="en-US" sz="2800" dirty="0" err="1"/>
              <a:t>punjab</a:t>
            </a:r>
            <a:r>
              <a:rPr lang="en-US" sz="2800" dirty="0"/>
              <a:t> - 5</a:t>
            </a:r>
            <a:r>
              <a:rPr lang="en-US" sz="2800" baseline="30000" dirty="0"/>
              <a:t>th</a:t>
            </a:r>
            <a:r>
              <a:rPr lang="en-US" sz="2800" dirty="0"/>
              <a:t> – 6</a:t>
            </a:r>
            <a:r>
              <a:rPr lang="en-US" sz="2800" baseline="30000" dirty="0"/>
              <a:t>th</a:t>
            </a:r>
            <a:r>
              <a:rPr lang="en-US" sz="2800" dirty="0"/>
              <a:t> September 2019</a:t>
            </a:r>
          </a:p>
          <a:p>
            <a:endParaRPr lang="en-IN" sz="2800" b="1" dirty="0"/>
          </a:p>
        </p:txBody>
      </p:sp>
      <p:pic>
        <p:nvPicPr>
          <p:cNvPr id="4" name="Picture 6">
            <a:extLst>
              <a:ext uri="{FF2B5EF4-FFF2-40B4-BE49-F238E27FC236}">
                <a16:creationId xmlns:a16="http://schemas.microsoft.com/office/drawing/2014/main" id="{416650D0-1878-4841-8012-6C154BCF073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6990" y="3280026"/>
            <a:ext cx="1580841" cy="1284376"/>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id="{760C5340-EA50-CD46-B4B5-61891F9ED4F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631" y="4718550"/>
            <a:ext cx="1925098" cy="1524944"/>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10">
            <a:extLst>
              <a:ext uri="{FF2B5EF4-FFF2-40B4-BE49-F238E27FC236}">
                <a16:creationId xmlns:a16="http://schemas.microsoft.com/office/drawing/2014/main" id="{49ACC8A5-CF0A-C740-B1CF-1D9D861488B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1284" y="3626335"/>
            <a:ext cx="2657314" cy="2494038"/>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 name="Picture 12">
            <a:extLst>
              <a:ext uri="{FF2B5EF4-FFF2-40B4-BE49-F238E27FC236}">
                <a16:creationId xmlns:a16="http://schemas.microsoft.com/office/drawing/2014/main" id="{739458D1-D9E7-EE42-8C96-9C9B5E7E062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1445" y="3280026"/>
            <a:ext cx="1925098" cy="1284376"/>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 name="Picture 14">
            <a:extLst>
              <a:ext uri="{FF2B5EF4-FFF2-40B4-BE49-F238E27FC236}">
                <a16:creationId xmlns:a16="http://schemas.microsoft.com/office/drawing/2014/main" id="{C8EFC095-7EDE-6A43-934B-FA86C749AA3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8190" y="4718550"/>
            <a:ext cx="1360747" cy="1284376"/>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 name="Picture 16">
            <a:extLst>
              <a:ext uri="{FF2B5EF4-FFF2-40B4-BE49-F238E27FC236}">
                <a16:creationId xmlns:a16="http://schemas.microsoft.com/office/drawing/2014/main" id="{2AA71141-1CBE-FA41-9808-814AFB8A659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0356" y="3270382"/>
            <a:ext cx="2657314" cy="2584007"/>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42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1B77B-5678-4C4A-A71A-F952C65182C2}"/>
              </a:ext>
            </a:extLst>
          </p:cNvPr>
          <p:cNvSpPr>
            <a:spLocks noGrp="1"/>
          </p:cNvSpPr>
          <p:nvPr>
            <p:ph type="title"/>
          </p:nvPr>
        </p:nvSpPr>
        <p:spPr/>
        <p:txBody>
          <a:bodyPr>
            <a:normAutofit/>
          </a:bodyPr>
          <a:lstStyle/>
          <a:p>
            <a:r>
              <a:rPr lang="en-US" dirty="0" err="1"/>
              <a:t>Ayushman</a:t>
            </a:r>
            <a:r>
              <a:rPr lang="en-US" dirty="0"/>
              <a:t> Bharat – Health and Wellness </a:t>
            </a:r>
            <a:r>
              <a:rPr lang="en-US" dirty="0" err="1"/>
              <a:t>Centres</a:t>
            </a:r>
            <a:r>
              <a:rPr lang="en-US" dirty="0"/>
              <a:t> – </a:t>
            </a:r>
            <a:br>
              <a:rPr lang="en-US" dirty="0"/>
            </a:br>
            <a:r>
              <a:rPr lang="en-US" sz="2000" dirty="0"/>
              <a:t>a</a:t>
            </a:r>
            <a:r>
              <a:rPr lang="en-US" dirty="0"/>
              <a:t> </a:t>
            </a:r>
            <a:r>
              <a:rPr lang="en-US" sz="2200" dirty="0"/>
              <a:t>Platform to integrate service delivery – provide comprehensive care</a:t>
            </a:r>
            <a:endParaRPr lang="en-US" dirty="0"/>
          </a:p>
        </p:txBody>
      </p:sp>
      <p:graphicFrame>
        <p:nvGraphicFramePr>
          <p:cNvPr id="4" name="Content Placeholder 3">
            <a:extLst>
              <a:ext uri="{FF2B5EF4-FFF2-40B4-BE49-F238E27FC236}">
                <a16:creationId xmlns:a16="http://schemas.microsoft.com/office/drawing/2014/main" id="{573B4581-3C3E-4247-87C3-6FA3E3E40DF3}"/>
              </a:ext>
            </a:extLst>
          </p:cNvPr>
          <p:cNvGraphicFramePr>
            <a:graphicFrameLocks noGrp="1"/>
          </p:cNvGraphicFramePr>
          <p:nvPr>
            <p:ph idx="1"/>
            <p:extLst>
              <p:ext uri="{D42A27DB-BD31-4B8C-83A1-F6EECF244321}">
                <p14:modId xmlns:p14="http://schemas.microsoft.com/office/powerpoint/2010/main" val="2605718633"/>
              </p:ext>
            </p:extLst>
          </p:nvPr>
        </p:nvGraphicFramePr>
        <p:xfrm>
          <a:off x="-832338" y="2166425"/>
          <a:ext cx="13856676" cy="45508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triped Right Arrow 2">
            <a:extLst>
              <a:ext uri="{FF2B5EF4-FFF2-40B4-BE49-F238E27FC236}">
                <a16:creationId xmlns:a16="http://schemas.microsoft.com/office/drawing/2014/main" id="{2DD79387-9BB2-734B-A1EE-E4F3C6DC66BC}"/>
              </a:ext>
            </a:extLst>
          </p:cNvPr>
          <p:cNvSpPr/>
          <p:nvPr/>
        </p:nvSpPr>
        <p:spPr>
          <a:xfrm>
            <a:off x="8153400" y="4936644"/>
            <a:ext cx="3254830" cy="94705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3057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ight Triangle 29">
            <a:extLst>
              <a:ext uri="{FF2B5EF4-FFF2-40B4-BE49-F238E27FC236}">
                <a16:creationId xmlns:a16="http://schemas.microsoft.com/office/drawing/2014/main" id="{89FF614A-D689-CD49-A270-F438476B9269}"/>
              </a:ext>
            </a:extLst>
          </p:cNvPr>
          <p:cNvSpPr/>
          <p:nvPr/>
        </p:nvSpPr>
        <p:spPr>
          <a:xfrm>
            <a:off x="5889363" y="1379294"/>
            <a:ext cx="2485096" cy="3592567"/>
          </a:xfrm>
          <a:prstGeom prst="rtTriangl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5299B2A4-61B7-414A-8899-EC606C9B446F}"/>
              </a:ext>
            </a:extLst>
          </p:cNvPr>
          <p:cNvGrpSpPr/>
          <p:nvPr/>
        </p:nvGrpSpPr>
        <p:grpSpPr>
          <a:xfrm>
            <a:off x="2712514" y="739755"/>
            <a:ext cx="8214430" cy="4247618"/>
            <a:chOff x="2458434" y="1699174"/>
            <a:chExt cx="5916732" cy="2759055"/>
          </a:xfrm>
        </p:grpSpPr>
        <p:sp>
          <p:nvSpPr>
            <p:cNvPr id="11" name="Isosceles Triangle 4">
              <a:extLst>
                <a:ext uri="{FF2B5EF4-FFF2-40B4-BE49-F238E27FC236}">
                  <a16:creationId xmlns:a16="http://schemas.microsoft.com/office/drawing/2014/main" id="{7A248201-4C7B-6F41-993F-C3A4412D5010}"/>
                </a:ext>
              </a:extLst>
            </p:cNvPr>
            <p:cNvSpPr/>
            <p:nvPr/>
          </p:nvSpPr>
          <p:spPr>
            <a:xfrm>
              <a:off x="4277675" y="1757496"/>
              <a:ext cx="569055" cy="472281"/>
            </a:xfrm>
            <a:prstGeom prst="triangle">
              <a:avLst>
                <a:gd name="adj" fmla="val 49405"/>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61721" tIns="30860" rIns="61721" bIns="30860" anchor="ctr"/>
            <a:lstStyle/>
            <a:p>
              <a:pPr algn="ctr">
                <a:defRPr/>
              </a:pPr>
              <a:endParaRPr lang="en-US" sz="1620">
                <a:solidFill>
                  <a:prstClr val="white"/>
                </a:solidFill>
                <a:latin typeface="Garamond" panose="02020404030301010803" pitchFamily="18" charset="0"/>
              </a:endParaRPr>
            </a:p>
          </p:txBody>
        </p:sp>
        <p:sp>
          <p:nvSpPr>
            <p:cNvPr id="12" name="Trapezoid 11">
              <a:extLst>
                <a:ext uri="{FF2B5EF4-FFF2-40B4-BE49-F238E27FC236}">
                  <a16:creationId xmlns:a16="http://schemas.microsoft.com/office/drawing/2014/main" id="{8B9CCC3D-E989-FD4F-A334-09B5759DDF4D}"/>
                </a:ext>
              </a:extLst>
            </p:cNvPr>
            <p:cNvSpPr/>
            <p:nvPr/>
          </p:nvSpPr>
          <p:spPr>
            <a:xfrm>
              <a:off x="3796771" y="2230438"/>
              <a:ext cx="1543844" cy="641615"/>
            </a:xfrm>
            <a:prstGeom prst="trapezoid">
              <a:avLst>
                <a:gd name="adj" fmla="val 69843"/>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61721" tIns="30860" rIns="61721" bIns="30860" anchor="ctr"/>
            <a:lstStyle/>
            <a:p>
              <a:pPr algn="ctr">
                <a:defRPr/>
              </a:pPr>
              <a:endParaRPr lang="en-US" sz="1620">
                <a:solidFill>
                  <a:prstClr val="white"/>
                </a:solidFill>
                <a:latin typeface="Garamond" panose="02020404030301010803" pitchFamily="18" charset="0"/>
              </a:endParaRPr>
            </a:p>
          </p:txBody>
        </p:sp>
        <p:sp>
          <p:nvSpPr>
            <p:cNvPr id="13" name="Trapezoid 12">
              <a:extLst>
                <a:ext uri="{FF2B5EF4-FFF2-40B4-BE49-F238E27FC236}">
                  <a16:creationId xmlns:a16="http://schemas.microsoft.com/office/drawing/2014/main" id="{CFADA254-BD9F-8740-9E39-1848A7A0875E}"/>
                </a:ext>
              </a:extLst>
            </p:cNvPr>
            <p:cNvSpPr/>
            <p:nvPr/>
          </p:nvSpPr>
          <p:spPr>
            <a:xfrm>
              <a:off x="2590645" y="3018896"/>
              <a:ext cx="3944399" cy="1439333"/>
            </a:xfrm>
            <a:prstGeom prst="trapezoid">
              <a:avLst>
                <a:gd name="adj" fmla="val 68292"/>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61721" tIns="30860" rIns="61721" bIns="30860" anchor="ctr"/>
            <a:lstStyle/>
            <a:p>
              <a:pPr algn="ctr">
                <a:defRPr/>
              </a:pPr>
              <a:endParaRPr lang="en-US" sz="1620">
                <a:solidFill>
                  <a:prstClr val="white"/>
                </a:solidFill>
                <a:latin typeface="Garamond" panose="02020404030301010803" pitchFamily="18" charset="0"/>
              </a:endParaRPr>
            </a:p>
          </p:txBody>
        </p:sp>
        <p:sp>
          <p:nvSpPr>
            <p:cNvPr id="14" name="TextBox 7">
              <a:extLst>
                <a:ext uri="{FF2B5EF4-FFF2-40B4-BE49-F238E27FC236}">
                  <a16:creationId xmlns:a16="http://schemas.microsoft.com/office/drawing/2014/main" id="{45F87A38-879F-804D-B80E-2AB93028E77B}"/>
                </a:ext>
              </a:extLst>
            </p:cNvPr>
            <p:cNvSpPr txBox="1">
              <a:spLocks noChangeArrowheads="1"/>
            </p:cNvSpPr>
            <p:nvPr/>
          </p:nvSpPr>
          <p:spPr bwMode="auto">
            <a:xfrm>
              <a:off x="2458434" y="3171167"/>
              <a:ext cx="866525" cy="220408"/>
            </a:xfrm>
            <a:prstGeom prst="rect">
              <a:avLst/>
            </a:prstGeom>
            <a:noFill/>
            <a:ln w="9525">
              <a:solidFill>
                <a:schemeClr val="accent1"/>
              </a:solidFill>
              <a:miter lim="800000"/>
              <a:headEnd/>
              <a:tailEnd/>
            </a:ln>
          </p:spPr>
          <p:txBody>
            <a:bodyPr wrap="square" lIns="61721" tIns="30860" rIns="61721" bIns="30860">
              <a:spAutoFit/>
            </a:bodyPr>
            <a:lstStyle/>
            <a:p>
              <a:pPr eaLnBrk="1" hangingPunct="1"/>
              <a:r>
                <a:rPr lang="en-US" altLang="en-US" b="1" dirty="0">
                  <a:solidFill>
                    <a:srgbClr val="000000"/>
                  </a:solidFill>
                  <a:latin typeface="Garamond" panose="02020404030301010803" pitchFamily="18" charset="0"/>
                </a:rPr>
                <a:t>PRIMARY</a:t>
              </a:r>
            </a:p>
          </p:txBody>
        </p:sp>
        <p:sp>
          <p:nvSpPr>
            <p:cNvPr id="15" name="TextBox 8">
              <a:extLst>
                <a:ext uri="{FF2B5EF4-FFF2-40B4-BE49-F238E27FC236}">
                  <a16:creationId xmlns:a16="http://schemas.microsoft.com/office/drawing/2014/main" id="{AFDF4798-DD37-5F40-849D-DB9654FDC815}"/>
                </a:ext>
              </a:extLst>
            </p:cNvPr>
            <p:cNvSpPr txBox="1">
              <a:spLocks noChangeArrowheads="1"/>
            </p:cNvSpPr>
            <p:nvPr/>
          </p:nvSpPr>
          <p:spPr bwMode="auto">
            <a:xfrm>
              <a:off x="2797970" y="2373313"/>
              <a:ext cx="1140354" cy="220408"/>
            </a:xfrm>
            <a:prstGeom prst="rect">
              <a:avLst/>
            </a:prstGeom>
            <a:noFill/>
            <a:ln w="9525">
              <a:solidFill>
                <a:schemeClr val="accent1"/>
              </a:solidFill>
              <a:miter lim="800000"/>
              <a:headEnd/>
              <a:tailEnd/>
            </a:ln>
          </p:spPr>
          <p:txBody>
            <a:bodyPr lIns="61721" tIns="30860" rIns="61721" bIns="30860">
              <a:spAutoFit/>
            </a:bodyPr>
            <a:lstStyle/>
            <a:p>
              <a:pPr eaLnBrk="1" hangingPunct="1"/>
              <a:r>
                <a:rPr lang="en-US" altLang="en-US" b="1" dirty="0">
                  <a:solidFill>
                    <a:srgbClr val="000000"/>
                  </a:solidFill>
                  <a:latin typeface="Garamond" panose="02020404030301010803" pitchFamily="18" charset="0"/>
                </a:rPr>
                <a:t>SECONDARY</a:t>
              </a:r>
            </a:p>
          </p:txBody>
        </p:sp>
        <p:sp>
          <p:nvSpPr>
            <p:cNvPr id="16" name="TextBox 9">
              <a:extLst>
                <a:ext uri="{FF2B5EF4-FFF2-40B4-BE49-F238E27FC236}">
                  <a16:creationId xmlns:a16="http://schemas.microsoft.com/office/drawing/2014/main" id="{5E8650DA-F67C-8C42-9AA4-284694208443}"/>
                </a:ext>
              </a:extLst>
            </p:cNvPr>
            <p:cNvSpPr txBox="1">
              <a:spLocks noChangeArrowheads="1"/>
            </p:cNvSpPr>
            <p:nvPr/>
          </p:nvSpPr>
          <p:spPr bwMode="auto">
            <a:xfrm>
              <a:off x="3324959" y="1819011"/>
              <a:ext cx="1000979" cy="220408"/>
            </a:xfrm>
            <a:prstGeom prst="rect">
              <a:avLst/>
            </a:prstGeom>
            <a:noFill/>
            <a:ln w="9525">
              <a:solidFill>
                <a:schemeClr val="accent1"/>
              </a:solidFill>
              <a:miter lim="800000"/>
              <a:headEnd/>
              <a:tailEnd/>
            </a:ln>
          </p:spPr>
          <p:txBody>
            <a:bodyPr wrap="square" lIns="61721" tIns="30860" rIns="61721" bIns="30860">
              <a:spAutoFit/>
            </a:bodyPr>
            <a:lstStyle/>
            <a:p>
              <a:pPr algn="ctr" eaLnBrk="1" hangingPunct="1"/>
              <a:r>
                <a:rPr lang="en-US" altLang="en-US" b="1" dirty="0">
                  <a:solidFill>
                    <a:srgbClr val="000000"/>
                  </a:solidFill>
                  <a:latin typeface="Garamond" panose="02020404030301010803" pitchFamily="18" charset="0"/>
                </a:rPr>
                <a:t>TERTIARY</a:t>
              </a:r>
            </a:p>
          </p:txBody>
        </p:sp>
        <p:sp>
          <p:nvSpPr>
            <p:cNvPr id="19" name="Right Brace 18">
              <a:extLst>
                <a:ext uri="{FF2B5EF4-FFF2-40B4-BE49-F238E27FC236}">
                  <a16:creationId xmlns:a16="http://schemas.microsoft.com/office/drawing/2014/main" id="{31E5D47C-3109-9548-A94F-705D4467EABC}"/>
                </a:ext>
              </a:extLst>
            </p:cNvPr>
            <p:cNvSpPr/>
            <p:nvPr/>
          </p:nvSpPr>
          <p:spPr>
            <a:xfrm rot="19610238">
              <a:off x="5082646" y="1762125"/>
              <a:ext cx="236803" cy="904875"/>
            </a:xfrm>
            <a:prstGeom prst="rightBrace">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20">
                <a:latin typeface="Garamond" panose="02020404030301010803" pitchFamily="18" charset="0"/>
              </a:endParaRPr>
            </a:p>
          </p:txBody>
        </p:sp>
        <p:sp>
          <p:nvSpPr>
            <p:cNvPr id="20" name="TextBox 19">
              <a:extLst>
                <a:ext uri="{FF2B5EF4-FFF2-40B4-BE49-F238E27FC236}">
                  <a16:creationId xmlns:a16="http://schemas.microsoft.com/office/drawing/2014/main" id="{1A3DDA3A-DB57-9E4E-9537-8B862CA8D56E}"/>
                </a:ext>
              </a:extLst>
            </p:cNvPr>
            <p:cNvSpPr txBox="1"/>
            <p:nvPr/>
          </p:nvSpPr>
          <p:spPr>
            <a:xfrm>
              <a:off x="5417029" y="1699174"/>
              <a:ext cx="2105363" cy="731697"/>
            </a:xfrm>
            <a:prstGeom prst="rect">
              <a:avLst/>
            </a:prstGeom>
            <a:solidFill>
              <a:schemeClr val="accent2">
                <a:lumMod val="20000"/>
                <a:lumOff val="80000"/>
              </a:schemeClr>
            </a:solidFill>
            <a:ln>
              <a:noFill/>
            </a:ln>
          </p:spPr>
          <p:txBody>
            <a:bodyPr wrap="square">
              <a:spAutoFit/>
            </a:bodyPr>
            <a:lstStyle/>
            <a:p>
              <a:pPr>
                <a:defRPr/>
              </a:pPr>
              <a:r>
                <a:rPr lang="en-US" sz="1680" b="1" dirty="0">
                  <a:latin typeface="Garamond" panose="02020404030301010803" pitchFamily="18" charset="0"/>
                </a:rPr>
                <a:t>CHC / SDH / District Hospitals / Medical Colleges, PMJAY empanelled Pvt. facilities</a:t>
              </a:r>
            </a:p>
          </p:txBody>
        </p:sp>
        <p:sp>
          <p:nvSpPr>
            <p:cNvPr id="23" name="TextBox 19">
              <a:extLst>
                <a:ext uri="{FF2B5EF4-FFF2-40B4-BE49-F238E27FC236}">
                  <a16:creationId xmlns:a16="http://schemas.microsoft.com/office/drawing/2014/main" id="{CCBED85D-446C-BB43-A42B-1831352E10B4}"/>
                </a:ext>
              </a:extLst>
            </p:cNvPr>
            <p:cNvSpPr txBox="1">
              <a:spLocks noChangeArrowheads="1"/>
            </p:cNvSpPr>
            <p:nvPr/>
          </p:nvSpPr>
          <p:spPr bwMode="auto">
            <a:xfrm>
              <a:off x="6079905" y="3149550"/>
              <a:ext cx="2295261" cy="599752"/>
            </a:xfrm>
            <a:prstGeom prst="rect">
              <a:avLst/>
            </a:prstGeom>
            <a:noFill/>
            <a:ln w="9525">
              <a:noFill/>
              <a:miter lim="800000"/>
              <a:headEnd/>
              <a:tailEnd/>
            </a:ln>
          </p:spPr>
          <p:txBody>
            <a:bodyPr>
              <a:spAutoFit/>
            </a:bodyPr>
            <a:lstStyle/>
            <a:p>
              <a:pPr eaLnBrk="1" hangingPunct="1"/>
              <a:r>
                <a:rPr lang="en-US" altLang="en-US" b="1" i="1" dirty="0">
                  <a:latin typeface="Garamond" panose="02020404030301010803" pitchFamily="18" charset="0"/>
                </a:rPr>
                <a:t>Preventive, Promotive, Curative, Rehabilitative &amp; Palliative Care</a:t>
              </a:r>
            </a:p>
          </p:txBody>
        </p:sp>
        <p:sp>
          <p:nvSpPr>
            <p:cNvPr id="24" name="TextBox 23">
              <a:extLst>
                <a:ext uri="{FF2B5EF4-FFF2-40B4-BE49-F238E27FC236}">
                  <a16:creationId xmlns:a16="http://schemas.microsoft.com/office/drawing/2014/main" id="{A4D6814B-E4C9-EA43-BF01-EC5803F49A45}"/>
                </a:ext>
              </a:extLst>
            </p:cNvPr>
            <p:cNvSpPr txBox="1"/>
            <p:nvPr/>
          </p:nvSpPr>
          <p:spPr>
            <a:xfrm>
              <a:off x="3331263" y="3749302"/>
              <a:ext cx="1151109" cy="460309"/>
            </a:xfrm>
            <a:prstGeom prst="rect">
              <a:avLst/>
            </a:prstGeom>
            <a:solidFill>
              <a:schemeClr val="accent4">
                <a:lumMod val="40000"/>
                <a:lumOff val="60000"/>
              </a:schemeClr>
            </a:solidFill>
          </p:spPr>
          <p:txBody>
            <a:bodyPr wrap="square" lIns="61721" tIns="30860" rIns="61721" bIns="30860">
              <a:spAutoFit/>
            </a:bodyPr>
            <a:lstStyle/>
            <a:p>
              <a:pPr>
                <a:defRPr/>
              </a:pPr>
              <a:r>
                <a:rPr lang="en-US" sz="1400" b="1" dirty="0">
                  <a:solidFill>
                    <a:prstClr val="black"/>
                  </a:solidFill>
                  <a:latin typeface="Garamond" panose="02020404030301010803" pitchFamily="18" charset="0"/>
                </a:rPr>
                <a:t>Unmet need: NCDs/other Chronic Diseases</a:t>
              </a:r>
            </a:p>
          </p:txBody>
        </p:sp>
        <p:sp>
          <p:nvSpPr>
            <p:cNvPr id="18" name="TextBox 17">
              <a:extLst>
                <a:ext uri="{FF2B5EF4-FFF2-40B4-BE49-F238E27FC236}">
                  <a16:creationId xmlns:a16="http://schemas.microsoft.com/office/drawing/2014/main" id="{4509E874-8D98-744B-967B-11ABD748189D}"/>
                </a:ext>
              </a:extLst>
            </p:cNvPr>
            <p:cNvSpPr txBox="1"/>
            <p:nvPr/>
          </p:nvSpPr>
          <p:spPr>
            <a:xfrm>
              <a:off x="4944476" y="3670600"/>
              <a:ext cx="1169134" cy="580258"/>
            </a:xfrm>
            <a:prstGeom prst="rect">
              <a:avLst/>
            </a:prstGeom>
            <a:noFill/>
          </p:spPr>
          <p:txBody>
            <a:bodyPr wrap="square" lIns="61721" tIns="30860" rIns="61721" bIns="30860">
              <a:spAutoFit/>
            </a:bodyPr>
            <a:lstStyle/>
            <a:p>
              <a:pPr>
                <a:defRPr/>
              </a:pPr>
              <a:r>
                <a:rPr lang="en-US" b="1" dirty="0">
                  <a:solidFill>
                    <a:prstClr val="black"/>
                  </a:solidFill>
                  <a:latin typeface="Garamond" panose="02020404030301010803" pitchFamily="18" charset="0"/>
                </a:rPr>
                <a:t>Existing services: RMNCH+A</a:t>
              </a:r>
            </a:p>
          </p:txBody>
        </p:sp>
        <p:sp>
          <p:nvSpPr>
            <p:cNvPr id="21" name="Trapezoid 20">
              <a:extLst>
                <a:ext uri="{FF2B5EF4-FFF2-40B4-BE49-F238E27FC236}">
                  <a16:creationId xmlns:a16="http://schemas.microsoft.com/office/drawing/2014/main" id="{29ECC137-3485-594E-A4FA-0DF11A189F66}"/>
                </a:ext>
              </a:extLst>
            </p:cNvPr>
            <p:cNvSpPr/>
            <p:nvPr/>
          </p:nvSpPr>
          <p:spPr>
            <a:xfrm>
              <a:off x="3684323" y="2869407"/>
              <a:ext cx="1762125" cy="148167"/>
            </a:xfrm>
            <a:prstGeom prst="trapezoid">
              <a:avLst>
                <a:gd name="adj" fmla="val 69843"/>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1721" tIns="30860" rIns="61721" bIns="30860" anchor="ctr"/>
            <a:lstStyle/>
            <a:p>
              <a:pPr algn="ctr">
                <a:defRPr/>
              </a:pPr>
              <a:endParaRPr lang="en-US" sz="1620">
                <a:solidFill>
                  <a:prstClr val="white"/>
                </a:solidFill>
                <a:latin typeface="Garamond" panose="02020404030301010803" pitchFamily="18" charset="0"/>
              </a:endParaRPr>
            </a:p>
          </p:txBody>
        </p:sp>
        <p:sp>
          <p:nvSpPr>
            <p:cNvPr id="22" name="TextBox 17">
              <a:extLst>
                <a:ext uri="{FF2B5EF4-FFF2-40B4-BE49-F238E27FC236}">
                  <a16:creationId xmlns:a16="http://schemas.microsoft.com/office/drawing/2014/main" id="{B0E8BDC2-7C88-BD42-AFBC-F87646CBF288}"/>
                </a:ext>
              </a:extLst>
            </p:cNvPr>
            <p:cNvSpPr txBox="1">
              <a:spLocks noChangeArrowheads="1"/>
            </p:cNvSpPr>
            <p:nvPr/>
          </p:nvSpPr>
          <p:spPr bwMode="auto">
            <a:xfrm>
              <a:off x="3717846" y="2807664"/>
              <a:ext cx="1701694" cy="239901"/>
            </a:xfrm>
            <a:prstGeom prst="rect">
              <a:avLst/>
            </a:prstGeom>
            <a:noFill/>
            <a:ln w="9525">
              <a:noFill/>
              <a:miter lim="800000"/>
              <a:headEnd/>
              <a:tailEnd/>
            </a:ln>
          </p:spPr>
          <p:txBody>
            <a:bodyPr wrap="square">
              <a:spAutoFit/>
            </a:bodyPr>
            <a:lstStyle/>
            <a:p>
              <a:pPr algn="ctr" eaLnBrk="1" hangingPunct="1"/>
              <a:r>
                <a:rPr lang="en-US" altLang="en-US" b="1" dirty="0">
                  <a:latin typeface="Garamond" panose="02020404030301010803" pitchFamily="18" charset="0"/>
                </a:rPr>
                <a:t>Referral/Return</a:t>
              </a:r>
            </a:p>
          </p:txBody>
        </p:sp>
      </p:grpSp>
      <p:sp>
        <p:nvSpPr>
          <p:cNvPr id="4" name="TextBox 3">
            <a:extLst>
              <a:ext uri="{FF2B5EF4-FFF2-40B4-BE49-F238E27FC236}">
                <a16:creationId xmlns:a16="http://schemas.microsoft.com/office/drawing/2014/main" id="{3B145ED7-782E-344E-B397-B404BDCCB65C}"/>
              </a:ext>
            </a:extLst>
          </p:cNvPr>
          <p:cNvSpPr txBox="1"/>
          <p:nvPr/>
        </p:nvSpPr>
        <p:spPr>
          <a:xfrm>
            <a:off x="1161588" y="2541351"/>
            <a:ext cx="1324522" cy="1089529"/>
          </a:xfrm>
          <a:prstGeom prst="rect">
            <a:avLst/>
          </a:prstGeom>
          <a:solidFill>
            <a:schemeClr val="accent2">
              <a:lumMod val="20000"/>
              <a:lumOff val="80000"/>
            </a:schemeClr>
          </a:solidFill>
          <a:ln>
            <a:noFill/>
          </a:ln>
        </p:spPr>
        <p:txBody>
          <a:bodyPr wrap="square">
            <a:spAutoFit/>
          </a:bodyPr>
          <a:lstStyle/>
          <a:p>
            <a:pPr algn="ctr">
              <a:defRPr/>
            </a:pPr>
            <a:r>
              <a:rPr lang="en-US" sz="2160" b="1" dirty="0">
                <a:latin typeface="Garamond" panose="02020404030301010803" pitchFamily="18" charset="0"/>
              </a:rPr>
              <a:t>CPHC through HWCs</a:t>
            </a:r>
          </a:p>
        </p:txBody>
      </p:sp>
      <p:pic>
        <p:nvPicPr>
          <p:cNvPr id="5" name="Picture 6">
            <a:extLst>
              <a:ext uri="{FF2B5EF4-FFF2-40B4-BE49-F238E27FC236}">
                <a16:creationId xmlns:a16="http://schemas.microsoft.com/office/drawing/2014/main" id="{1931629C-77D2-8F4D-AAC9-505A1E39B4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886" y="5708648"/>
            <a:ext cx="1234440" cy="94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id="{FB4AA981-8272-054A-BB91-93B3820D2D9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1242" y="5708648"/>
            <a:ext cx="1234440" cy="961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BCE93714-660C-CA46-AD1D-402CFA7DD9F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1152" y="5680232"/>
            <a:ext cx="1234440" cy="98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a:extLst>
              <a:ext uri="{FF2B5EF4-FFF2-40B4-BE49-F238E27FC236}">
                <a16:creationId xmlns:a16="http://schemas.microsoft.com/office/drawing/2014/main" id="{C4A468EB-9FBE-7544-8923-CF314D5FBCB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1430" y="5692405"/>
            <a:ext cx="1234440" cy="96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a:extLst>
              <a:ext uri="{FF2B5EF4-FFF2-40B4-BE49-F238E27FC236}">
                <a16:creationId xmlns:a16="http://schemas.microsoft.com/office/drawing/2014/main" id="{05B8AD58-5B04-1D48-AB12-368C6FEACE7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50351" y="5676173"/>
            <a:ext cx="1234440" cy="94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6">
            <a:extLst>
              <a:ext uri="{FF2B5EF4-FFF2-40B4-BE49-F238E27FC236}">
                <a16:creationId xmlns:a16="http://schemas.microsoft.com/office/drawing/2014/main" id="{F89AD6EB-F3D7-D340-A11A-1AA61C2014A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79095" y="5708648"/>
            <a:ext cx="1234440" cy="94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a:extLst>
              <a:ext uri="{FF2B5EF4-FFF2-40B4-BE49-F238E27FC236}">
                <a16:creationId xmlns:a16="http://schemas.microsoft.com/office/drawing/2014/main" id="{8100C593-6727-1B47-894A-09EE05BA01F1}"/>
              </a:ext>
            </a:extLst>
          </p:cNvPr>
          <p:cNvSpPr txBox="1"/>
          <p:nvPr/>
        </p:nvSpPr>
        <p:spPr>
          <a:xfrm>
            <a:off x="0" y="5093862"/>
            <a:ext cx="12192000" cy="369332"/>
          </a:xfrm>
          <a:prstGeom prst="rect">
            <a:avLst/>
          </a:prstGeom>
          <a:solidFill>
            <a:schemeClr val="accent2"/>
          </a:solidFill>
        </p:spPr>
        <p:txBody>
          <a:bodyPr wrap="square" rtlCol="0">
            <a:spAutoFit/>
          </a:bodyPr>
          <a:lstStyle/>
          <a:p>
            <a:pPr algn="ctr"/>
            <a:r>
              <a:rPr lang="en-US" b="1" dirty="0"/>
              <a:t>AYUSHMAN BHARAT – HEALTH AND WELLNESS CENTRES</a:t>
            </a:r>
          </a:p>
        </p:txBody>
      </p:sp>
      <p:sp>
        <p:nvSpPr>
          <p:cNvPr id="36" name="Right Triangle 35">
            <a:extLst>
              <a:ext uri="{FF2B5EF4-FFF2-40B4-BE49-F238E27FC236}">
                <a16:creationId xmlns:a16="http://schemas.microsoft.com/office/drawing/2014/main" id="{2E9A18D5-FC2D-6B4B-A4EA-B4A8CD8AEEAE}"/>
              </a:ext>
            </a:extLst>
          </p:cNvPr>
          <p:cNvSpPr/>
          <p:nvPr/>
        </p:nvSpPr>
        <p:spPr>
          <a:xfrm>
            <a:off x="5889363" y="1340608"/>
            <a:ext cx="824596" cy="1200743"/>
          </a:xfrm>
          <a:prstGeom prst="rtTriangl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6303924-A787-2A4E-908E-E0188F419191}"/>
              </a:ext>
            </a:extLst>
          </p:cNvPr>
          <p:cNvSpPr txBox="1"/>
          <p:nvPr/>
        </p:nvSpPr>
        <p:spPr>
          <a:xfrm>
            <a:off x="6856110" y="2446297"/>
            <a:ext cx="1960217" cy="369332"/>
          </a:xfrm>
          <a:prstGeom prst="rect">
            <a:avLst/>
          </a:prstGeom>
          <a:noFill/>
        </p:spPr>
        <p:txBody>
          <a:bodyPr wrap="square" rtlCol="0">
            <a:spAutoFit/>
          </a:bodyPr>
          <a:lstStyle/>
          <a:p>
            <a:r>
              <a:rPr lang="en-US" b="1" dirty="0">
                <a:latin typeface="Garamond" panose="02020404030301010803" pitchFamily="18" charset="0"/>
              </a:rPr>
              <a:t>Gatekeeping</a:t>
            </a:r>
          </a:p>
        </p:txBody>
      </p:sp>
    </p:spTree>
    <p:extLst>
      <p:ext uri="{BB962C8B-B14F-4D97-AF65-F5344CB8AC3E}">
        <p14:creationId xmlns:p14="http://schemas.microsoft.com/office/powerpoint/2010/main" val="278972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par>
                                <p:cTn id="7" presetID="6" presetClass="emph" presetSubtype="0" fill="hold" nodeType="withEffect">
                                  <p:stCondLst>
                                    <p:cond delay="0"/>
                                  </p:stCondLst>
                                  <p:childTnLst>
                                    <p:animScale>
                                      <p:cBhvr>
                                        <p:cTn id="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BB4F4-5CF7-9346-BBF5-A3A6F8AA8020}"/>
              </a:ext>
            </a:extLst>
          </p:cNvPr>
          <p:cNvSpPr>
            <a:spLocks noGrp="1"/>
          </p:cNvSpPr>
          <p:nvPr>
            <p:ph type="title"/>
          </p:nvPr>
        </p:nvSpPr>
        <p:spPr/>
        <p:txBody>
          <a:bodyPr/>
          <a:lstStyle/>
          <a:p>
            <a:r>
              <a:rPr lang="en-US" dirty="0"/>
              <a:t>AB-HWCs - What has CHANGED ? </a:t>
            </a:r>
          </a:p>
        </p:txBody>
      </p:sp>
      <p:sp>
        <p:nvSpPr>
          <p:cNvPr id="3" name="Content Placeholder 2">
            <a:extLst>
              <a:ext uri="{FF2B5EF4-FFF2-40B4-BE49-F238E27FC236}">
                <a16:creationId xmlns:a16="http://schemas.microsoft.com/office/drawing/2014/main" id="{D99F62D9-C71C-F74C-BA02-7CA859524507}"/>
              </a:ext>
            </a:extLst>
          </p:cNvPr>
          <p:cNvSpPr>
            <a:spLocks noGrp="1"/>
          </p:cNvSpPr>
          <p:nvPr>
            <p:ph idx="1"/>
          </p:nvPr>
        </p:nvSpPr>
        <p:spPr>
          <a:xfrm>
            <a:off x="581192" y="1715956"/>
            <a:ext cx="11239101" cy="5264707"/>
          </a:xfrm>
        </p:spPr>
        <p:txBody>
          <a:bodyPr>
            <a:normAutofit fontScale="77500" lnSpcReduction="20000"/>
          </a:bodyPr>
          <a:lstStyle/>
          <a:p>
            <a:r>
              <a:rPr lang="en-US" sz="3200" b="1" dirty="0">
                <a:solidFill>
                  <a:schemeClr val="tx1"/>
                </a:solidFill>
              </a:rPr>
              <a:t>Improved infrastructure including branding </a:t>
            </a:r>
          </a:p>
          <a:p>
            <a:r>
              <a:rPr lang="en-US" sz="3200" b="1" dirty="0">
                <a:solidFill>
                  <a:schemeClr val="tx1"/>
                </a:solidFill>
              </a:rPr>
              <a:t>Human Resources at AB-HWCs – ideally as per IPHC norms ; </a:t>
            </a:r>
          </a:p>
          <a:p>
            <a:pPr lvl="1"/>
            <a:r>
              <a:rPr lang="en-US" sz="3000" b="1" dirty="0">
                <a:solidFill>
                  <a:schemeClr val="tx1"/>
                </a:solidFill>
              </a:rPr>
              <a:t>Community Health Officer (SHC), </a:t>
            </a:r>
          </a:p>
          <a:p>
            <a:pPr lvl="1"/>
            <a:r>
              <a:rPr lang="en-US" sz="3000" b="1" dirty="0">
                <a:solidFill>
                  <a:schemeClr val="tx1"/>
                </a:solidFill>
              </a:rPr>
              <a:t>One MO, LT and Pharmacist (PHC/UPHC) </a:t>
            </a:r>
          </a:p>
          <a:p>
            <a:pPr lvl="1"/>
            <a:r>
              <a:rPr lang="en-US" sz="3000" b="1" dirty="0">
                <a:solidFill>
                  <a:schemeClr val="tx1"/>
                </a:solidFill>
              </a:rPr>
              <a:t>MPW – M&amp;F and ASHA (as per population norms)</a:t>
            </a:r>
          </a:p>
          <a:p>
            <a:r>
              <a:rPr lang="en-US" sz="3200" b="1" dirty="0">
                <a:solidFill>
                  <a:schemeClr val="tx1"/>
                </a:solidFill>
              </a:rPr>
              <a:t>Strengthening of existing services – RMNCHA+N</a:t>
            </a:r>
          </a:p>
          <a:p>
            <a:r>
              <a:rPr lang="en-US" sz="3200" b="1" dirty="0">
                <a:solidFill>
                  <a:schemeClr val="tx1"/>
                </a:solidFill>
              </a:rPr>
              <a:t>Availability of essential medicines </a:t>
            </a:r>
          </a:p>
          <a:p>
            <a:r>
              <a:rPr lang="en-US" sz="3200" b="1" dirty="0">
                <a:solidFill>
                  <a:schemeClr val="tx1"/>
                </a:solidFill>
              </a:rPr>
              <a:t>Availability of essential diagnostic services </a:t>
            </a:r>
          </a:p>
          <a:p>
            <a:r>
              <a:rPr lang="en-US" sz="3200" b="1" dirty="0">
                <a:solidFill>
                  <a:schemeClr val="tx1"/>
                </a:solidFill>
              </a:rPr>
              <a:t>Population Based Screening for 30+ (NCD – diabetes/hypertension, 3 Common Cancers)</a:t>
            </a:r>
          </a:p>
          <a:p>
            <a:r>
              <a:rPr lang="en-US" sz="3200" b="1" dirty="0">
                <a:solidFill>
                  <a:schemeClr val="tx1"/>
                </a:solidFill>
              </a:rPr>
              <a:t>Emergence of IT – AB-HWC portal and NCD Application</a:t>
            </a:r>
          </a:p>
          <a:p>
            <a:r>
              <a:rPr lang="en-US" sz="3200" b="1" dirty="0">
                <a:solidFill>
                  <a:schemeClr val="tx1"/>
                </a:solidFill>
              </a:rPr>
              <a:t>Wellness activity – YOGA and others</a:t>
            </a:r>
          </a:p>
        </p:txBody>
      </p:sp>
    </p:spTree>
    <p:extLst>
      <p:ext uri="{BB962C8B-B14F-4D97-AF65-F5344CB8AC3E}">
        <p14:creationId xmlns:p14="http://schemas.microsoft.com/office/powerpoint/2010/main" val="109643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7D9-F183-AC44-A187-1A13A6EF9533}"/>
              </a:ext>
            </a:extLst>
          </p:cNvPr>
          <p:cNvSpPr>
            <a:spLocks noGrp="1"/>
          </p:cNvSpPr>
          <p:nvPr>
            <p:ph type="title"/>
          </p:nvPr>
        </p:nvSpPr>
        <p:spPr/>
        <p:txBody>
          <a:bodyPr/>
          <a:lstStyle/>
          <a:p>
            <a:r>
              <a:rPr lang="en-US" dirty="0"/>
              <a:t>Good practices : 1</a:t>
            </a:r>
            <a:r>
              <a:rPr lang="en-US" baseline="30000" dirty="0"/>
              <a:t>st</a:t>
            </a:r>
            <a:r>
              <a:rPr lang="en-US" dirty="0"/>
              <a:t> regional workshop - Hyderabad</a:t>
            </a:r>
          </a:p>
        </p:txBody>
      </p:sp>
      <p:sp>
        <p:nvSpPr>
          <p:cNvPr id="3" name="Content Placeholder 2">
            <a:extLst>
              <a:ext uri="{FF2B5EF4-FFF2-40B4-BE49-F238E27FC236}">
                <a16:creationId xmlns:a16="http://schemas.microsoft.com/office/drawing/2014/main" id="{DB315DA8-70CB-9F4D-92D7-E77C26AAA8FC}"/>
              </a:ext>
            </a:extLst>
          </p:cNvPr>
          <p:cNvSpPr>
            <a:spLocks noGrp="1"/>
          </p:cNvSpPr>
          <p:nvPr>
            <p:ph idx="1"/>
          </p:nvPr>
        </p:nvSpPr>
        <p:spPr>
          <a:xfrm>
            <a:off x="440788" y="1879413"/>
            <a:ext cx="11310423" cy="5101250"/>
          </a:xfrm>
        </p:spPr>
        <p:txBody>
          <a:bodyPr>
            <a:normAutofit fontScale="62500" lnSpcReduction="20000"/>
          </a:bodyPr>
          <a:lstStyle/>
          <a:p>
            <a:pPr marL="0" indent="0">
              <a:buNone/>
            </a:pPr>
            <a:r>
              <a:rPr lang="en-US" sz="3400" b="1" dirty="0">
                <a:solidFill>
                  <a:schemeClr val="tx1"/>
                </a:solidFill>
                <a:latin typeface="Gill Sans MT" panose="020B0502020104020203" pitchFamily="34" charset="0"/>
              </a:rPr>
              <a:t>Andhra Pradesh : </a:t>
            </a:r>
          </a:p>
          <a:p>
            <a:pPr lvl="1"/>
            <a:r>
              <a:rPr lang="en-US" sz="3400" b="1" dirty="0">
                <a:solidFill>
                  <a:schemeClr val="tx1"/>
                </a:solidFill>
                <a:latin typeface="Gill Sans MT" panose="020B0502020104020203" pitchFamily="34" charset="0"/>
              </a:rPr>
              <a:t>Tele consultation at </a:t>
            </a:r>
            <a:r>
              <a:rPr lang="en-US" sz="3400" b="1" dirty="0">
                <a:solidFill>
                  <a:schemeClr val="tx1"/>
                </a:solidFill>
              </a:rPr>
              <a:t>e-</a:t>
            </a:r>
            <a:r>
              <a:rPr lang="en-US" sz="3400" b="1" dirty="0">
                <a:solidFill>
                  <a:schemeClr val="tx1"/>
                </a:solidFill>
                <a:latin typeface="Gill Sans MT" panose="020B0502020104020203" pitchFamily="34" charset="0"/>
              </a:rPr>
              <a:t>UPHC ; paperless </a:t>
            </a:r>
          </a:p>
          <a:p>
            <a:pPr lvl="1"/>
            <a:r>
              <a:rPr lang="en-US" sz="3400" b="1" dirty="0">
                <a:solidFill>
                  <a:schemeClr val="tx1"/>
                </a:solidFill>
                <a:latin typeface="Gill Sans MT" panose="020B0502020104020203" pitchFamily="34" charset="0"/>
              </a:rPr>
              <a:t>e-health record </a:t>
            </a:r>
            <a:r>
              <a:rPr lang="en-US" sz="3400" b="1" dirty="0">
                <a:solidFill>
                  <a:schemeClr val="tx1"/>
                </a:solidFill>
              </a:rPr>
              <a:t>accessible throughout the State </a:t>
            </a:r>
          </a:p>
          <a:p>
            <a:pPr lvl="1"/>
            <a:r>
              <a:rPr lang="en-US" sz="3400" b="1" dirty="0">
                <a:solidFill>
                  <a:schemeClr val="tx1"/>
                </a:solidFill>
                <a:latin typeface="Gill Sans MT" panose="020B0502020104020203" pitchFamily="34" charset="0"/>
              </a:rPr>
              <a:t>Safe Delivery Calendar</a:t>
            </a:r>
          </a:p>
          <a:p>
            <a:pPr marL="0" indent="0">
              <a:buNone/>
            </a:pPr>
            <a:r>
              <a:rPr lang="en-US" sz="3400" b="1" dirty="0">
                <a:solidFill>
                  <a:schemeClr val="tx1"/>
                </a:solidFill>
                <a:latin typeface="Gill Sans MT" panose="020B0502020104020203" pitchFamily="34" charset="0"/>
              </a:rPr>
              <a:t>Karnataka : </a:t>
            </a:r>
          </a:p>
          <a:p>
            <a:pPr lvl="1"/>
            <a:r>
              <a:rPr lang="en-US" sz="3400" b="1" dirty="0">
                <a:solidFill>
                  <a:schemeClr val="tx1"/>
                </a:solidFill>
                <a:latin typeface="Gill Sans MT" panose="020B0502020104020203" pitchFamily="34" charset="0"/>
              </a:rPr>
              <a:t>CHO – Streamlined recruitment process and Performance Linked Payments</a:t>
            </a:r>
          </a:p>
          <a:p>
            <a:pPr marL="0" indent="0">
              <a:buNone/>
            </a:pPr>
            <a:r>
              <a:rPr lang="en-US" sz="3400" b="1" dirty="0">
                <a:solidFill>
                  <a:schemeClr val="tx1"/>
                </a:solidFill>
                <a:latin typeface="Gill Sans MT" panose="020B0502020104020203" pitchFamily="34" charset="0"/>
              </a:rPr>
              <a:t>Kerala : </a:t>
            </a:r>
          </a:p>
          <a:p>
            <a:pPr lvl="1"/>
            <a:r>
              <a:rPr lang="en-US" sz="3400" b="1" dirty="0">
                <a:solidFill>
                  <a:schemeClr val="tx1"/>
                </a:solidFill>
                <a:latin typeface="Gill Sans MT" panose="020B0502020104020203" pitchFamily="34" charset="0"/>
              </a:rPr>
              <a:t>PRI Involvement in Palliative Care</a:t>
            </a:r>
          </a:p>
          <a:p>
            <a:pPr lvl="1"/>
            <a:r>
              <a:rPr lang="en-US" sz="3400" b="1" dirty="0">
                <a:solidFill>
                  <a:schemeClr val="tx1"/>
                </a:solidFill>
                <a:latin typeface="Gill Sans MT" panose="020B0502020104020203" pitchFamily="34" charset="0"/>
              </a:rPr>
              <a:t>Arogya </a:t>
            </a:r>
            <a:r>
              <a:rPr lang="en-US" sz="3400" b="1" dirty="0" err="1">
                <a:solidFill>
                  <a:schemeClr val="tx1"/>
                </a:solidFill>
                <a:latin typeface="Gill Sans MT" panose="020B0502020104020203" pitchFamily="34" charset="0"/>
              </a:rPr>
              <a:t>Sena</a:t>
            </a:r>
            <a:r>
              <a:rPr lang="en-US" sz="3400" b="1" dirty="0">
                <a:solidFill>
                  <a:schemeClr val="tx1"/>
                </a:solidFill>
                <a:latin typeface="Gill Sans MT" panose="020B0502020104020203" pitchFamily="34" charset="0"/>
              </a:rPr>
              <a:t> / Health Ambassadors</a:t>
            </a:r>
          </a:p>
          <a:p>
            <a:pPr marL="0" indent="0">
              <a:buNone/>
            </a:pPr>
            <a:r>
              <a:rPr lang="en-US" sz="3400" b="1" dirty="0">
                <a:solidFill>
                  <a:schemeClr val="tx1"/>
                </a:solidFill>
                <a:latin typeface="Gill Sans MT" panose="020B0502020104020203" pitchFamily="34" charset="0"/>
              </a:rPr>
              <a:t>Puducherry : </a:t>
            </a:r>
          </a:p>
          <a:p>
            <a:pPr lvl="1">
              <a:lnSpc>
                <a:spcPct val="100000"/>
              </a:lnSpc>
            </a:pPr>
            <a:r>
              <a:rPr lang="en-US" sz="3400" b="1" dirty="0">
                <a:solidFill>
                  <a:schemeClr val="tx1"/>
                </a:solidFill>
                <a:latin typeface="Gill Sans MT" panose="020B0502020104020203" pitchFamily="34" charset="0"/>
              </a:rPr>
              <a:t>Range of Wellness activities at AB-HWC – laughter clubs etc. </a:t>
            </a:r>
          </a:p>
          <a:p>
            <a:pPr lvl="1"/>
            <a:endParaRPr lang="en-US" dirty="0"/>
          </a:p>
        </p:txBody>
      </p:sp>
    </p:spTree>
    <p:extLst>
      <p:ext uri="{BB962C8B-B14F-4D97-AF65-F5344CB8AC3E}">
        <p14:creationId xmlns:p14="http://schemas.microsoft.com/office/powerpoint/2010/main" val="849199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7D9-F183-AC44-A187-1A13A6EF9533}"/>
              </a:ext>
            </a:extLst>
          </p:cNvPr>
          <p:cNvSpPr>
            <a:spLocks noGrp="1"/>
          </p:cNvSpPr>
          <p:nvPr>
            <p:ph type="title"/>
          </p:nvPr>
        </p:nvSpPr>
        <p:spPr/>
        <p:txBody>
          <a:bodyPr/>
          <a:lstStyle/>
          <a:p>
            <a:r>
              <a:rPr lang="en-US" dirty="0"/>
              <a:t>Good practices : 1</a:t>
            </a:r>
            <a:r>
              <a:rPr lang="en-US" baseline="30000" dirty="0"/>
              <a:t>st</a:t>
            </a:r>
            <a:r>
              <a:rPr lang="en-US" dirty="0"/>
              <a:t> regional workshop - Hyderabad</a:t>
            </a:r>
          </a:p>
        </p:txBody>
      </p:sp>
      <p:sp>
        <p:nvSpPr>
          <p:cNvPr id="3" name="Content Placeholder 2">
            <a:extLst>
              <a:ext uri="{FF2B5EF4-FFF2-40B4-BE49-F238E27FC236}">
                <a16:creationId xmlns:a16="http://schemas.microsoft.com/office/drawing/2014/main" id="{DB315DA8-70CB-9F4D-92D7-E77C26AAA8FC}"/>
              </a:ext>
            </a:extLst>
          </p:cNvPr>
          <p:cNvSpPr>
            <a:spLocks noGrp="1"/>
          </p:cNvSpPr>
          <p:nvPr>
            <p:ph idx="1"/>
          </p:nvPr>
        </p:nvSpPr>
        <p:spPr>
          <a:xfrm>
            <a:off x="581192" y="1907417"/>
            <a:ext cx="11029615" cy="5273968"/>
          </a:xfrm>
        </p:spPr>
        <p:txBody>
          <a:bodyPr>
            <a:normAutofit/>
          </a:bodyPr>
          <a:lstStyle/>
          <a:p>
            <a:pPr marL="0" indent="0">
              <a:buFont typeface="Wingdings 2" panose="05020102010507070707" pitchFamily="18" charset="2"/>
              <a:buNone/>
            </a:pPr>
            <a:r>
              <a:rPr lang="en-US" sz="2100" b="1" dirty="0">
                <a:solidFill>
                  <a:schemeClr val="tx1"/>
                </a:solidFill>
                <a:latin typeface="Gill Sans MT" panose="020B0502020104020203" pitchFamily="34" charset="0"/>
              </a:rPr>
              <a:t>Odisha :</a:t>
            </a:r>
          </a:p>
          <a:p>
            <a:pPr lvl="1"/>
            <a:r>
              <a:rPr lang="en-US" sz="2100" b="1" dirty="0">
                <a:solidFill>
                  <a:schemeClr val="tx1"/>
                </a:solidFill>
                <a:latin typeface="Gill Sans MT" panose="020B0502020104020203" pitchFamily="34" charset="0"/>
              </a:rPr>
              <a:t>Population Based Screening – Campaign mode</a:t>
            </a:r>
          </a:p>
          <a:p>
            <a:pPr lvl="1"/>
            <a:r>
              <a:rPr lang="en-US" sz="2100" b="1" dirty="0" err="1">
                <a:solidFill>
                  <a:schemeClr val="tx1"/>
                </a:solidFill>
                <a:latin typeface="Gill Sans MT" panose="020B0502020104020203" pitchFamily="34" charset="0"/>
              </a:rPr>
              <a:t>Mahila</a:t>
            </a:r>
            <a:r>
              <a:rPr lang="en-US" sz="2100" b="1" dirty="0">
                <a:solidFill>
                  <a:schemeClr val="tx1"/>
                </a:solidFill>
                <a:latin typeface="Gill Sans MT" panose="020B0502020104020203" pitchFamily="34" charset="0"/>
              </a:rPr>
              <a:t> </a:t>
            </a:r>
            <a:r>
              <a:rPr lang="en-US" sz="2100" b="1" dirty="0" err="1">
                <a:solidFill>
                  <a:schemeClr val="tx1"/>
                </a:solidFill>
                <a:latin typeface="Gill Sans MT" panose="020B0502020104020203" pitchFamily="34" charset="0"/>
              </a:rPr>
              <a:t>Aarogya</a:t>
            </a:r>
            <a:r>
              <a:rPr lang="en-US" sz="2100" b="1" dirty="0">
                <a:solidFill>
                  <a:schemeClr val="tx1"/>
                </a:solidFill>
                <a:latin typeface="Gill Sans MT" panose="020B0502020104020203" pitchFamily="34" charset="0"/>
              </a:rPr>
              <a:t> Samitis (SHG) are actively involved for in house profiling, IEC and health promotional activities – urban areas</a:t>
            </a:r>
          </a:p>
          <a:p>
            <a:pPr lvl="1"/>
            <a:r>
              <a:rPr lang="en-US" sz="2100" b="1" dirty="0">
                <a:solidFill>
                  <a:schemeClr val="tx1"/>
                </a:solidFill>
                <a:latin typeface="Gill Sans MT" panose="020B0502020104020203" pitchFamily="34" charset="0"/>
              </a:rPr>
              <a:t>Yoga and Mediation – for pregnant women </a:t>
            </a:r>
          </a:p>
          <a:p>
            <a:pPr marL="0" indent="0">
              <a:buFont typeface="Wingdings 2" panose="05020102010507070707" pitchFamily="18" charset="2"/>
              <a:buNone/>
            </a:pPr>
            <a:r>
              <a:rPr lang="en-US" sz="2100" b="1" dirty="0">
                <a:solidFill>
                  <a:schemeClr val="tx1"/>
                </a:solidFill>
                <a:latin typeface="Gill Sans MT" panose="020B0502020104020203" pitchFamily="34" charset="0"/>
              </a:rPr>
              <a:t>Tamil Nadu :</a:t>
            </a:r>
          </a:p>
          <a:p>
            <a:pPr lvl="1"/>
            <a:r>
              <a:rPr lang="en-US" sz="2100" b="1" dirty="0">
                <a:solidFill>
                  <a:schemeClr val="tx1"/>
                </a:solidFill>
                <a:latin typeface="Gill Sans MT" panose="020B0502020104020203" pitchFamily="34" charset="0"/>
              </a:rPr>
              <a:t>3 months of buffer stock of medicines at SHC, PHC</a:t>
            </a:r>
          </a:p>
          <a:p>
            <a:pPr lvl="1"/>
            <a:r>
              <a:rPr lang="en-US" sz="2100" b="1" dirty="0">
                <a:solidFill>
                  <a:schemeClr val="tx1"/>
                </a:solidFill>
                <a:latin typeface="Gill Sans MT" panose="020B0502020104020203" pitchFamily="34" charset="0"/>
              </a:rPr>
              <a:t>Population being served is defined with SHC – PHC linkages, Yoga and Meditation </a:t>
            </a:r>
          </a:p>
          <a:p>
            <a:pPr marL="0" indent="0">
              <a:buFont typeface="Wingdings 2" panose="05020102010507070707" pitchFamily="18" charset="2"/>
              <a:buNone/>
            </a:pPr>
            <a:r>
              <a:rPr lang="en-US" sz="2100" b="1" dirty="0">
                <a:solidFill>
                  <a:schemeClr val="tx1"/>
                </a:solidFill>
                <a:latin typeface="Gill Sans MT" panose="020B0502020104020203" pitchFamily="34" charset="0"/>
              </a:rPr>
              <a:t>Telangana : </a:t>
            </a:r>
          </a:p>
          <a:p>
            <a:pPr lvl="1"/>
            <a:r>
              <a:rPr lang="en-US" sz="2100" b="1" dirty="0">
                <a:solidFill>
                  <a:schemeClr val="tx1"/>
                </a:solidFill>
                <a:latin typeface="Gill Sans MT" panose="020B0502020104020203" pitchFamily="34" charset="0"/>
              </a:rPr>
              <a:t>Basti </a:t>
            </a:r>
            <a:r>
              <a:rPr lang="en-US" sz="2100" b="1" dirty="0" err="1">
                <a:solidFill>
                  <a:schemeClr val="tx1"/>
                </a:solidFill>
                <a:latin typeface="Gill Sans MT" panose="020B0502020104020203" pitchFamily="34" charset="0"/>
              </a:rPr>
              <a:t>Dawa</a:t>
            </a:r>
            <a:r>
              <a:rPr lang="en-US" sz="2100" b="1" dirty="0">
                <a:solidFill>
                  <a:schemeClr val="tx1"/>
                </a:solidFill>
                <a:latin typeface="Gill Sans MT" panose="020B0502020104020203" pitchFamily="34" charset="0"/>
              </a:rPr>
              <a:t> </a:t>
            </a:r>
            <a:r>
              <a:rPr lang="en-US" sz="2100" b="1" dirty="0" err="1">
                <a:solidFill>
                  <a:schemeClr val="tx1"/>
                </a:solidFill>
                <a:latin typeface="Gill Sans MT" panose="020B0502020104020203" pitchFamily="34" charset="0"/>
              </a:rPr>
              <a:t>Khana</a:t>
            </a:r>
            <a:r>
              <a:rPr lang="en-US" sz="2100" b="1" dirty="0">
                <a:solidFill>
                  <a:schemeClr val="tx1"/>
                </a:solidFill>
                <a:latin typeface="Gill Sans MT" panose="020B0502020104020203" pitchFamily="34" charset="0"/>
              </a:rPr>
              <a:t> in Urban Areas</a:t>
            </a:r>
          </a:p>
          <a:p>
            <a:pPr lvl="1"/>
            <a:r>
              <a:rPr lang="en-US" sz="2100" b="1" dirty="0">
                <a:solidFill>
                  <a:schemeClr val="tx1"/>
                </a:solidFill>
                <a:latin typeface="Gill Sans MT" panose="020B0502020104020203" pitchFamily="34" charset="0"/>
              </a:rPr>
              <a:t>State run diagnostic hub ; streamlined collection of samples and reporting </a:t>
            </a:r>
          </a:p>
          <a:p>
            <a:pPr marL="0" indent="0">
              <a:buNone/>
            </a:pPr>
            <a:endParaRPr lang="en-US" dirty="0"/>
          </a:p>
        </p:txBody>
      </p:sp>
    </p:spTree>
    <p:extLst>
      <p:ext uri="{BB962C8B-B14F-4D97-AF65-F5344CB8AC3E}">
        <p14:creationId xmlns:p14="http://schemas.microsoft.com/office/powerpoint/2010/main" val="1273655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9ACC-976B-E440-895D-6C559659EBBD}"/>
              </a:ext>
            </a:extLst>
          </p:cNvPr>
          <p:cNvSpPr>
            <a:spLocks noGrp="1"/>
          </p:cNvSpPr>
          <p:nvPr>
            <p:ph type="title"/>
          </p:nvPr>
        </p:nvSpPr>
        <p:spPr/>
        <p:txBody>
          <a:bodyPr/>
          <a:lstStyle/>
          <a:p>
            <a:r>
              <a:rPr lang="en-US" dirty="0"/>
              <a:t>Good practices : 2</a:t>
            </a:r>
            <a:r>
              <a:rPr lang="en-US" baseline="30000" dirty="0"/>
              <a:t>nd</a:t>
            </a:r>
            <a:r>
              <a:rPr lang="en-US" dirty="0"/>
              <a:t> Regional workshop - goa</a:t>
            </a:r>
          </a:p>
        </p:txBody>
      </p:sp>
      <p:sp>
        <p:nvSpPr>
          <p:cNvPr id="3" name="Content Placeholder 2">
            <a:extLst>
              <a:ext uri="{FF2B5EF4-FFF2-40B4-BE49-F238E27FC236}">
                <a16:creationId xmlns:a16="http://schemas.microsoft.com/office/drawing/2014/main" id="{79EA6C58-87B7-2040-865F-DBA95DF935BD}"/>
              </a:ext>
            </a:extLst>
          </p:cNvPr>
          <p:cNvSpPr>
            <a:spLocks noGrp="1"/>
          </p:cNvSpPr>
          <p:nvPr>
            <p:ph idx="1"/>
          </p:nvPr>
        </p:nvSpPr>
        <p:spPr>
          <a:xfrm>
            <a:off x="456274" y="1715956"/>
            <a:ext cx="11279451" cy="5376220"/>
          </a:xfrm>
        </p:spPr>
        <p:txBody>
          <a:bodyPr>
            <a:normAutofit fontScale="55000" lnSpcReduction="20000"/>
          </a:bodyPr>
          <a:lstStyle/>
          <a:p>
            <a:pPr marL="0" indent="0">
              <a:lnSpc>
                <a:spcPct val="90000"/>
              </a:lnSpc>
              <a:buNone/>
            </a:pPr>
            <a:endParaRPr lang="en-US" sz="2100" b="1" dirty="0">
              <a:latin typeface="Gill Sans MT" panose="020B0502020104020203" pitchFamily="34" charset="0"/>
            </a:endParaRPr>
          </a:p>
          <a:p>
            <a:pPr marL="0" indent="0">
              <a:lnSpc>
                <a:spcPct val="90000"/>
              </a:lnSpc>
              <a:buNone/>
            </a:pPr>
            <a:r>
              <a:rPr lang="en-US" sz="3600" b="1" dirty="0">
                <a:solidFill>
                  <a:schemeClr val="tx1"/>
                </a:solidFill>
                <a:latin typeface="Gill Sans MT" panose="020B0502020104020203" pitchFamily="34" charset="0"/>
              </a:rPr>
              <a:t>Maharashtra</a:t>
            </a:r>
            <a:r>
              <a:rPr lang="en-US" sz="3300" b="1" dirty="0">
                <a:solidFill>
                  <a:schemeClr val="tx1"/>
                </a:solidFill>
                <a:latin typeface="Gill Sans MT" panose="020B0502020104020203" pitchFamily="34" charset="0"/>
              </a:rPr>
              <a:t> </a:t>
            </a:r>
          </a:p>
          <a:p>
            <a:pPr lvl="1"/>
            <a:r>
              <a:rPr lang="en-US" sz="3300" b="1" dirty="0">
                <a:solidFill>
                  <a:schemeClr val="tx1"/>
                </a:solidFill>
                <a:latin typeface="Gill Sans MT" panose="020B0502020104020203" pitchFamily="34" charset="0"/>
              </a:rPr>
              <a:t>	Model AB-HWCs – SHC layout-3 Designs </a:t>
            </a:r>
          </a:p>
          <a:p>
            <a:pPr lvl="1"/>
            <a:r>
              <a:rPr lang="en-US" sz="3300" b="1" dirty="0">
                <a:solidFill>
                  <a:schemeClr val="tx1"/>
                </a:solidFill>
                <a:latin typeface="Gill Sans MT" panose="020B0502020104020203" pitchFamily="34" charset="0"/>
              </a:rPr>
              <a:t>	Certificate Course in Community Health through MUHS – capacity of 6300 candidates/batch</a:t>
            </a:r>
          </a:p>
          <a:p>
            <a:pPr lvl="1"/>
            <a:r>
              <a:rPr lang="en-US" sz="3300" b="1" dirty="0">
                <a:solidFill>
                  <a:schemeClr val="tx1"/>
                </a:solidFill>
                <a:latin typeface="Gill Sans MT" panose="020B0502020104020203" pitchFamily="34" charset="0"/>
              </a:rPr>
              <a:t>	Healthcare services to the elderly in Chandrapur district (Physiotherapy) </a:t>
            </a:r>
          </a:p>
          <a:p>
            <a:pPr lvl="1"/>
            <a:r>
              <a:rPr lang="en-US" sz="3300" b="1" dirty="0">
                <a:solidFill>
                  <a:schemeClr val="tx1"/>
                </a:solidFill>
                <a:latin typeface="Gill Sans MT" panose="020B0502020104020203" pitchFamily="34" charset="0"/>
              </a:rPr>
              <a:t>     </a:t>
            </a:r>
            <a:r>
              <a:rPr lang="en-US" sz="3300" b="1" dirty="0" err="1">
                <a:solidFill>
                  <a:schemeClr val="tx1"/>
                </a:solidFill>
                <a:latin typeface="Gill Sans MT" panose="020B0502020104020203" pitchFamily="34" charset="0"/>
              </a:rPr>
              <a:t>Netradan</a:t>
            </a:r>
            <a:r>
              <a:rPr lang="en-US" sz="3300" b="1" dirty="0">
                <a:solidFill>
                  <a:schemeClr val="tx1"/>
                </a:solidFill>
                <a:latin typeface="Gill Sans MT" panose="020B0502020104020203" pitchFamily="34" charset="0"/>
              </a:rPr>
              <a:t> trust – NGO collaboration for diagnosis and treatment for cataract etc.</a:t>
            </a:r>
          </a:p>
          <a:p>
            <a:pPr marL="0" indent="0">
              <a:buNone/>
            </a:pPr>
            <a:r>
              <a:rPr lang="en-US" sz="3600" b="1" dirty="0">
                <a:solidFill>
                  <a:schemeClr val="tx1"/>
                </a:solidFill>
                <a:latin typeface="Gill Sans MT" panose="020B0502020104020203" pitchFamily="34" charset="0"/>
              </a:rPr>
              <a:t>Gujarat</a:t>
            </a:r>
          </a:p>
          <a:p>
            <a:pPr lvl="1"/>
            <a:r>
              <a:rPr lang="en-IN" sz="3300" b="1" dirty="0">
                <a:solidFill>
                  <a:schemeClr val="tx1"/>
                </a:solidFill>
                <a:latin typeface="Gill Sans MT" panose="020B0502020104020203" pitchFamily="34" charset="0"/>
              </a:rPr>
              <a:t>Yoga at SHC/PHCs - daily by trained CHO/MPW-M/ANM while at UPHCs it is conducted twice a week by trained ANMs.</a:t>
            </a:r>
          </a:p>
          <a:p>
            <a:pPr lvl="1"/>
            <a:r>
              <a:rPr lang="en-US" sz="3300" b="1" dirty="0">
                <a:solidFill>
                  <a:schemeClr val="tx1"/>
                </a:solidFill>
                <a:latin typeface="Gill Sans MT" panose="020B0502020104020203" pitchFamily="34" charset="0"/>
              </a:rPr>
              <a:t>Meditation and </a:t>
            </a:r>
            <a:r>
              <a:rPr lang="en-US" sz="3300" b="1" dirty="0" err="1">
                <a:solidFill>
                  <a:schemeClr val="tx1"/>
                </a:solidFill>
                <a:latin typeface="Gill Sans MT" panose="020B0502020104020203" pitchFamily="34" charset="0"/>
              </a:rPr>
              <a:t>Sapthdhara</a:t>
            </a:r>
            <a:r>
              <a:rPr lang="en-US" sz="3300" b="1" dirty="0">
                <a:solidFill>
                  <a:schemeClr val="tx1"/>
                </a:solidFill>
                <a:latin typeface="Gill Sans MT" panose="020B0502020104020203" pitchFamily="34" charset="0"/>
              </a:rPr>
              <a:t> included</a:t>
            </a:r>
          </a:p>
          <a:p>
            <a:pPr lvl="1"/>
            <a:r>
              <a:rPr lang="en-IN" sz="3300" b="1" dirty="0">
                <a:solidFill>
                  <a:schemeClr val="tx1"/>
                </a:solidFill>
                <a:latin typeface="Gill Sans MT" panose="020B0502020104020203" pitchFamily="34" charset="0"/>
              </a:rPr>
              <a:t>Arogya </a:t>
            </a:r>
            <a:r>
              <a:rPr lang="en-IN" sz="3300" b="1" dirty="0" err="1">
                <a:solidFill>
                  <a:schemeClr val="tx1"/>
                </a:solidFill>
                <a:latin typeface="Gill Sans MT" panose="020B0502020104020203" pitchFamily="34" charset="0"/>
              </a:rPr>
              <a:t>Samanwaya</a:t>
            </a:r>
            <a:r>
              <a:rPr lang="en-IN" sz="3300" b="1" dirty="0">
                <a:solidFill>
                  <a:schemeClr val="tx1"/>
                </a:solidFill>
                <a:latin typeface="Gill Sans MT" panose="020B0502020104020203" pitchFamily="34" charset="0"/>
              </a:rPr>
              <a:t> – Integration of Ayurvedic and Yogic practices with Allopathy – 21 days training for CHO on ayurvedic healing practices, preparation of decoctions etc.</a:t>
            </a:r>
          </a:p>
          <a:p>
            <a:pPr marL="0" lvl="1" indent="0">
              <a:buNone/>
            </a:pPr>
            <a:r>
              <a:rPr lang="en-IN" sz="3600" b="1" dirty="0">
                <a:solidFill>
                  <a:schemeClr val="tx1"/>
                </a:solidFill>
                <a:latin typeface="Gill Sans MT" panose="020B0502020104020203" pitchFamily="34" charset="0"/>
              </a:rPr>
              <a:t>Goa</a:t>
            </a:r>
          </a:p>
          <a:p>
            <a:pPr lvl="1"/>
            <a:r>
              <a:rPr lang="en-US" sz="3300" b="1" dirty="0">
                <a:solidFill>
                  <a:schemeClr val="tx1"/>
                </a:solidFill>
                <a:latin typeface="Gill Sans MT" panose="020B0502020104020203" pitchFamily="34" charset="0"/>
              </a:rPr>
              <a:t>Good linkages with School Health Programs - Identified Health &amp; Wellness Ambassadors </a:t>
            </a:r>
          </a:p>
          <a:p>
            <a:pPr lvl="1"/>
            <a:r>
              <a:rPr lang="en-US" sz="3300" b="1" dirty="0">
                <a:solidFill>
                  <a:schemeClr val="tx1"/>
                </a:solidFill>
                <a:latin typeface="Gill Sans MT" panose="020B0502020104020203" pitchFamily="34" charset="0"/>
              </a:rPr>
              <a:t>Expanded Wellness Activities – laughter clubs etc. </a:t>
            </a:r>
            <a:endParaRPr lang="en-IN" sz="2900" b="1" dirty="0">
              <a:solidFill>
                <a:schemeClr val="tx1"/>
              </a:solidFill>
              <a:latin typeface="Gill Sans MT" panose="020B0502020104020203" pitchFamily="34" charset="0"/>
            </a:endParaRPr>
          </a:p>
          <a:p>
            <a:pPr lvl="1"/>
            <a:endParaRPr lang="en-US" sz="1900" b="1" dirty="0">
              <a:latin typeface="Gill Sans MT" panose="020B0502020104020203" pitchFamily="34" charset="0"/>
            </a:endParaRPr>
          </a:p>
        </p:txBody>
      </p:sp>
    </p:spTree>
    <p:extLst>
      <p:ext uri="{BB962C8B-B14F-4D97-AF65-F5344CB8AC3E}">
        <p14:creationId xmlns:p14="http://schemas.microsoft.com/office/powerpoint/2010/main" val="1510224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B39C-F7DF-1644-A99C-27F36C808714}"/>
              </a:ext>
            </a:extLst>
          </p:cNvPr>
          <p:cNvSpPr>
            <a:spLocks noGrp="1"/>
          </p:cNvSpPr>
          <p:nvPr>
            <p:ph type="title"/>
          </p:nvPr>
        </p:nvSpPr>
        <p:spPr/>
        <p:txBody>
          <a:bodyPr/>
          <a:lstStyle/>
          <a:p>
            <a:r>
              <a:rPr lang="en-US" dirty="0"/>
              <a:t>Good practices : 2</a:t>
            </a:r>
            <a:r>
              <a:rPr lang="en-US" baseline="30000" dirty="0"/>
              <a:t>nd</a:t>
            </a:r>
            <a:r>
              <a:rPr lang="en-US" dirty="0"/>
              <a:t> Regional workshop - goa</a:t>
            </a:r>
          </a:p>
        </p:txBody>
      </p:sp>
      <p:sp>
        <p:nvSpPr>
          <p:cNvPr id="3" name="Content Placeholder 2">
            <a:extLst>
              <a:ext uri="{FF2B5EF4-FFF2-40B4-BE49-F238E27FC236}">
                <a16:creationId xmlns:a16="http://schemas.microsoft.com/office/drawing/2014/main" id="{EA0DB308-CEE7-7144-8680-508A0990D6C4}"/>
              </a:ext>
            </a:extLst>
          </p:cNvPr>
          <p:cNvSpPr>
            <a:spLocks noGrp="1"/>
          </p:cNvSpPr>
          <p:nvPr>
            <p:ph idx="1"/>
          </p:nvPr>
        </p:nvSpPr>
        <p:spPr>
          <a:xfrm>
            <a:off x="486026" y="1840911"/>
            <a:ext cx="11219947" cy="5117449"/>
          </a:xfrm>
        </p:spPr>
        <p:txBody>
          <a:bodyPr>
            <a:normAutofit/>
          </a:bodyPr>
          <a:lstStyle/>
          <a:p>
            <a:pPr marL="0" lvl="1" indent="0">
              <a:lnSpc>
                <a:spcPct val="80000"/>
              </a:lnSpc>
              <a:buNone/>
            </a:pPr>
            <a:r>
              <a:rPr lang="en-US" sz="2400" b="1" dirty="0">
                <a:solidFill>
                  <a:schemeClr val="tx1"/>
                </a:solidFill>
                <a:latin typeface="Gill Sans MT" panose="020B0502020104020203" pitchFamily="34" charset="0"/>
              </a:rPr>
              <a:t>Jharkhand </a:t>
            </a:r>
          </a:p>
          <a:p>
            <a:pPr lvl="1"/>
            <a:r>
              <a:rPr lang="en-US" sz="2400" b="1" dirty="0">
                <a:solidFill>
                  <a:schemeClr val="tx1"/>
                </a:solidFill>
                <a:latin typeface="Gill Sans MT" panose="020B0502020104020203" pitchFamily="34" charset="0"/>
              </a:rPr>
              <a:t>ATAL Clinic (Community Clinic) started on 16th August, 2019 to cater health care needs of urban </a:t>
            </a:r>
            <a:r>
              <a:rPr lang="en-US" sz="2400" b="1" dirty="0" err="1">
                <a:solidFill>
                  <a:schemeClr val="tx1"/>
                </a:solidFill>
                <a:latin typeface="Gill Sans MT" panose="020B0502020104020203" pitchFamily="34" charset="0"/>
              </a:rPr>
              <a:t>marginalised</a:t>
            </a:r>
            <a:r>
              <a:rPr lang="en-US" sz="2400" b="1" dirty="0">
                <a:solidFill>
                  <a:schemeClr val="tx1"/>
                </a:solidFill>
                <a:latin typeface="Gill Sans MT" panose="020B0502020104020203" pitchFamily="34" charset="0"/>
              </a:rPr>
              <a:t> population by Nagar Nigam</a:t>
            </a:r>
            <a:r>
              <a:rPr lang="en-US" sz="2000" dirty="0">
                <a:solidFill>
                  <a:schemeClr val="tx1"/>
                </a:solidFill>
              </a:rPr>
              <a:t>. </a:t>
            </a:r>
            <a:endParaRPr lang="en-US" sz="2400" b="1" dirty="0">
              <a:solidFill>
                <a:schemeClr val="tx1"/>
              </a:solidFill>
              <a:latin typeface="Gill Sans MT" panose="020B0502020104020203" pitchFamily="34" charset="0"/>
            </a:endParaRPr>
          </a:p>
          <a:p>
            <a:pPr marL="0" indent="0">
              <a:buNone/>
            </a:pPr>
            <a:r>
              <a:rPr lang="en-US" sz="2400" b="1" dirty="0">
                <a:solidFill>
                  <a:schemeClr val="tx1"/>
                </a:solidFill>
                <a:latin typeface="Gill Sans MT" panose="020B0502020104020203" pitchFamily="34" charset="0"/>
              </a:rPr>
              <a:t>Uttar Pradesh</a:t>
            </a:r>
          </a:p>
          <a:p>
            <a:pPr lvl="1"/>
            <a:r>
              <a:rPr lang="en-US" sz="2400" b="1" dirty="0">
                <a:solidFill>
                  <a:schemeClr val="tx1"/>
                </a:solidFill>
                <a:latin typeface="Gill Sans MT" panose="020B0502020104020203" pitchFamily="34" charset="0"/>
              </a:rPr>
              <a:t>Community Health Officer – Virtual Classrooms</a:t>
            </a:r>
          </a:p>
          <a:p>
            <a:pPr lvl="1"/>
            <a:r>
              <a:rPr lang="en-US" sz="2400" b="1" dirty="0">
                <a:solidFill>
                  <a:schemeClr val="tx1"/>
                </a:solidFill>
                <a:latin typeface="Gill Sans MT" panose="020B0502020104020203" pitchFamily="34" charset="0"/>
              </a:rPr>
              <a:t>Curriculum for CHOs has been improvised</a:t>
            </a:r>
          </a:p>
          <a:p>
            <a:pPr marL="0" lvl="1" indent="0">
              <a:buNone/>
            </a:pPr>
            <a:r>
              <a:rPr lang="en-US" sz="2400" b="1" dirty="0">
                <a:solidFill>
                  <a:schemeClr val="tx1"/>
                </a:solidFill>
                <a:latin typeface="Gill Sans MT" panose="020B0502020104020203" pitchFamily="34" charset="0"/>
              </a:rPr>
              <a:t>Dadra Nagar Haveli &amp; Daman Diu</a:t>
            </a:r>
          </a:p>
          <a:p>
            <a:pPr lvl="1"/>
            <a:r>
              <a:rPr lang="en-US" sz="2400" b="1" dirty="0">
                <a:solidFill>
                  <a:schemeClr val="tx1"/>
                </a:solidFill>
                <a:latin typeface="Gill Sans MT" panose="020B0502020104020203" pitchFamily="34" charset="0"/>
              </a:rPr>
              <a:t>Upgradation of Infrastructure using MP-LAD / CSR funds</a:t>
            </a:r>
          </a:p>
          <a:p>
            <a:pPr lvl="1"/>
            <a:r>
              <a:rPr lang="en-US" sz="2400" b="1" dirty="0">
                <a:solidFill>
                  <a:schemeClr val="tx1"/>
                </a:solidFill>
                <a:latin typeface="Gill Sans MT" panose="020B0502020104020203" pitchFamily="34" charset="0"/>
              </a:rPr>
              <a:t>e-Arogya (Cloud based health ecosystem) at all public health facilities in Daman and Diu</a:t>
            </a:r>
          </a:p>
        </p:txBody>
      </p:sp>
    </p:spTree>
    <p:extLst>
      <p:ext uri="{BB962C8B-B14F-4D97-AF65-F5344CB8AC3E}">
        <p14:creationId xmlns:p14="http://schemas.microsoft.com/office/powerpoint/2010/main" val="2259159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F29DF-86FE-3D45-8A44-CDC385B5FD94}"/>
              </a:ext>
            </a:extLst>
          </p:cNvPr>
          <p:cNvSpPr>
            <a:spLocks noGrp="1"/>
          </p:cNvSpPr>
          <p:nvPr>
            <p:ph type="title"/>
          </p:nvPr>
        </p:nvSpPr>
        <p:spPr/>
        <p:txBody>
          <a:bodyPr/>
          <a:lstStyle/>
          <a:p>
            <a:r>
              <a:rPr lang="en-US" dirty="0"/>
              <a:t>3</a:t>
            </a:r>
            <a:r>
              <a:rPr lang="en-US" baseline="30000" dirty="0"/>
              <a:t>RD</a:t>
            </a:r>
            <a:r>
              <a:rPr lang="en-US" dirty="0"/>
              <a:t> regional workshop – Amritsar, </a:t>
            </a:r>
            <a:r>
              <a:rPr lang="en-US" dirty="0" err="1"/>
              <a:t>punjab</a:t>
            </a:r>
            <a:r>
              <a:rPr lang="en-US" dirty="0"/>
              <a:t>    </a:t>
            </a:r>
            <a:br>
              <a:rPr lang="en-US" dirty="0"/>
            </a:br>
            <a:r>
              <a:rPr lang="en-US" dirty="0"/>
              <a:t>																	</a:t>
            </a:r>
            <a:r>
              <a:rPr lang="en-US" sz="2000" dirty="0"/>
              <a:t>(</a:t>
            </a:r>
            <a:r>
              <a:rPr lang="en-US" sz="1600" dirty="0"/>
              <a:t>State and district visited) </a:t>
            </a:r>
            <a:endParaRPr lang="en-US" dirty="0"/>
          </a:p>
        </p:txBody>
      </p:sp>
      <p:sp>
        <p:nvSpPr>
          <p:cNvPr id="3" name="Content Placeholder 2">
            <a:extLst>
              <a:ext uri="{FF2B5EF4-FFF2-40B4-BE49-F238E27FC236}">
                <a16:creationId xmlns:a16="http://schemas.microsoft.com/office/drawing/2014/main" id="{A8CE990B-5C88-E74A-BF3B-CBC4567CEAA6}"/>
              </a:ext>
            </a:extLst>
          </p:cNvPr>
          <p:cNvSpPr>
            <a:spLocks noGrp="1"/>
          </p:cNvSpPr>
          <p:nvPr>
            <p:ph idx="1"/>
          </p:nvPr>
        </p:nvSpPr>
        <p:spPr>
          <a:xfrm>
            <a:off x="423746" y="1883229"/>
            <a:ext cx="11187061" cy="4714519"/>
          </a:xfrm>
        </p:spPr>
        <p:txBody>
          <a:bodyPr>
            <a:normAutofit/>
          </a:bodyPr>
          <a:lstStyle/>
          <a:p>
            <a:r>
              <a:rPr lang="en-US" sz="2400" b="1" dirty="0">
                <a:solidFill>
                  <a:schemeClr val="tx1"/>
                </a:solidFill>
              </a:rPr>
              <a:t>Jammu and Kashmir (Samba and Jammu) </a:t>
            </a:r>
          </a:p>
          <a:p>
            <a:r>
              <a:rPr lang="en-US" sz="2400" b="1" dirty="0">
                <a:solidFill>
                  <a:schemeClr val="tx1"/>
                </a:solidFill>
              </a:rPr>
              <a:t>Punjab (Amritsar, Jalandhar)</a:t>
            </a:r>
          </a:p>
          <a:p>
            <a:r>
              <a:rPr lang="en-US" sz="2400" b="1" dirty="0">
                <a:solidFill>
                  <a:schemeClr val="tx1"/>
                </a:solidFill>
              </a:rPr>
              <a:t>Haryana (Mewat, </a:t>
            </a:r>
            <a:r>
              <a:rPr lang="en-US" sz="2400" b="1" dirty="0" err="1">
                <a:solidFill>
                  <a:schemeClr val="tx1"/>
                </a:solidFill>
              </a:rPr>
              <a:t>Yamunanagar</a:t>
            </a:r>
            <a:r>
              <a:rPr lang="en-US" sz="2400" b="1" dirty="0">
                <a:solidFill>
                  <a:schemeClr val="tx1"/>
                </a:solidFill>
              </a:rPr>
              <a:t>)</a:t>
            </a:r>
          </a:p>
          <a:p>
            <a:r>
              <a:rPr lang="en-US" sz="2400" b="1" dirty="0">
                <a:solidFill>
                  <a:schemeClr val="tx1"/>
                </a:solidFill>
              </a:rPr>
              <a:t>Himachal Pradesh (Mandi, </a:t>
            </a:r>
            <a:r>
              <a:rPr lang="en-US" sz="2400" b="1" dirty="0" err="1">
                <a:solidFill>
                  <a:schemeClr val="tx1"/>
                </a:solidFill>
              </a:rPr>
              <a:t>Solan</a:t>
            </a:r>
            <a:r>
              <a:rPr lang="en-US" sz="2400" b="1" dirty="0">
                <a:solidFill>
                  <a:schemeClr val="tx1"/>
                </a:solidFill>
              </a:rPr>
              <a:t>)</a:t>
            </a:r>
          </a:p>
          <a:p>
            <a:r>
              <a:rPr lang="en-US" sz="2400" b="1" dirty="0">
                <a:solidFill>
                  <a:schemeClr val="tx1"/>
                </a:solidFill>
              </a:rPr>
              <a:t>Uttarakhand (Dehradun, Haridwar)</a:t>
            </a:r>
          </a:p>
          <a:p>
            <a:r>
              <a:rPr lang="en-US" sz="2400" b="1" dirty="0">
                <a:solidFill>
                  <a:schemeClr val="tx1"/>
                </a:solidFill>
              </a:rPr>
              <a:t>Rajasthan (Jaipur, Jaisalmer)</a:t>
            </a:r>
          </a:p>
          <a:p>
            <a:r>
              <a:rPr lang="en-US" sz="2400" b="1" dirty="0">
                <a:solidFill>
                  <a:schemeClr val="tx1"/>
                </a:solidFill>
              </a:rPr>
              <a:t>Madhya Pradesh (Ujjain, Indore)</a:t>
            </a:r>
          </a:p>
          <a:p>
            <a:r>
              <a:rPr lang="en-US" sz="2400" b="1" dirty="0">
                <a:solidFill>
                  <a:schemeClr val="tx1"/>
                </a:solidFill>
              </a:rPr>
              <a:t>Chhattisgarh (</a:t>
            </a:r>
            <a:r>
              <a:rPr lang="en-US" sz="2400" b="1" dirty="0" err="1">
                <a:solidFill>
                  <a:schemeClr val="tx1"/>
                </a:solidFill>
              </a:rPr>
              <a:t>Bemetara</a:t>
            </a:r>
            <a:r>
              <a:rPr lang="en-US" sz="2400" b="1" dirty="0">
                <a:solidFill>
                  <a:schemeClr val="tx1"/>
                </a:solidFill>
              </a:rPr>
              <a:t>, </a:t>
            </a:r>
            <a:r>
              <a:rPr lang="en-US" sz="2400" b="1" dirty="0" err="1">
                <a:solidFill>
                  <a:schemeClr val="tx1"/>
                </a:solidFill>
              </a:rPr>
              <a:t>Durg</a:t>
            </a:r>
            <a:r>
              <a:rPr lang="en-US" sz="2400" b="1" dirty="0">
                <a:solidFill>
                  <a:schemeClr val="tx1"/>
                </a:solidFill>
              </a:rPr>
              <a:t>)</a:t>
            </a:r>
          </a:p>
          <a:p>
            <a:r>
              <a:rPr lang="en-US" sz="2400" b="1" dirty="0">
                <a:solidFill>
                  <a:schemeClr val="tx1"/>
                </a:solidFill>
              </a:rPr>
              <a:t>Chandigarh</a:t>
            </a:r>
          </a:p>
        </p:txBody>
      </p:sp>
    </p:spTree>
    <p:extLst>
      <p:ext uri="{BB962C8B-B14F-4D97-AF65-F5344CB8AC3E}">
        <p14:creationId xmlns:p14="http://schemas.microsoft.com/office/powerpoint/2010/main" val="333280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1E040-B101-8246-94E9-65A19CCD31A1}"/>
              </a:ext>
            </a:extLst>
          </p:cNvPr>
          <p:cNvSpPr>
            <a:spLocks noGrp="1"/>
          </p:cNvSpPr>
          <p:nvPr>
            <p:ph type="title"/>
          </p:nvPr>
        </p:nvSpPr>
        <p:spPr/>
        <p:txBody>
          <a:bodyPr/>
          <a:lstStyle/>
          <a:p>
            <a:r>
              <a:rPr lang="en-IN" b="1" dirty="0"/>
              <a:t>AB-HWC Conditionality 2019-2020</a:t>
            </a:r>
            <a:endParaRPr lang="en-US" dirty="0"/>
          </a:p>
        </p:txBody>
      </p:sp>
      <p:sp>
        <p:nvSpPr>
          <p:cNvPr id="3" name="Content Placeholder 2">
            <a:extLst>
              <a:ext uri="{FF2B5EF4-FFF2-40B4-BE49-F238E27FC236}">
                <a16:creationId xmlns:a16="http://schemas.microsoft.com/office/drawing/2014/main" id="{22F9DA51-D2C7-6744-95D3-ECA36AA7BA6C}"/>
              </a:ext>
            </a:extLst>
          </p:cNvPr>
          <p:cNvSpPr>
            <a:spLocks noGrp="1"/>
          </p:cNvSpPr>
          <p:nvPr>
            <p:ph idx="1"/>
          </p:nvPr>
        </p:nvSpPr>
        <p:spPr/>
        <p:txBody>
          <a:bodyPr/>
          <a:lstStyle/>
          <a:p>
            <a:endParaRPr lang="en-US" dirty="0"/>
          </a:p>
        </p:txBody>
      </p:sp>
      <p:graphicFrame>
        <p:nvGraphicFramePr>
          <p:cNvPr id="6" name="Content Placeholder 5">
            <a:extLst>
              <a:ext uri="{FF2B5EF4-FFF2-40B4-BE49-F238E27FC236}">
                <a16:creationId xmlns:a16="http://schemas.microsoft.com/office/drawing/2014/main" id="{E7BF0068-FF77-224F-BBC8-A3F16A1D1E66}"/>
              </a:ext>
            </a:extLst>
          </p:cNvPr>
          <p:cNvGraphicFramePr>
            <a:graphicFrameLocks/>
          </p:cNvGraphicFramePr>
          <p:nvPr>
            <p:extLst>
              <p:ext uri="{D42A27DB-BD31-4B8C-83A1-F6EECF244321}">
                <p14:modId xmlns:p14="http://schemas.microsoft.com/office/powerpoint/2010/main" val="1406533569"/>
              </p:ext>
            </p:extLst>
          </p:nvPr>
        </p:nvGraphicFramePr>
        <p:xfrm>
          <a:off x="458991" y="1876414"/>
          <a:ext cx="11274015" cy="4848202"/>
        </p:xfrm>
        <a:graphic>
          <a:graphicData uri="http://schemas.openxmlformats.org/drawingml/2006/table">
            <a:tbl>
              <a:tblPr firstRow="1" firstCol="1" bandRow="1">
                <a:tableStyleId>{8A107856-5554-42FB-B03E-39F5DBC370BA}</a:tableStyleId>
              </a:tblPr>
              <a:tblGrid>
                <a:gridCol w="2704068">
                  <a:extLst>
                    <a:ext uri="{9D8B030D-6E8A-4147-A177-3AD203B41FA5}">
                      <a16:colId xmlns:a16="http://schemas.microsoft.com/office/drawing/2014/main" val="2961422139"/>
                    </a:ext>
                  </a:extLst>
                </a:gridCol>
                <a:gridCol w="1076541">
                  <a:extLst>
                    <a:ext uri="{9D8B030D-6E8A-4147-A177-3AD203B41FA5}">
                      <a16:colId xmlns:a16="http://schemas.microsoft.com/office/drawing/2014/main" val="4257400845"/>
                    </a:ext>
                  </a:extLst>
                </a:gridCol>
                <a:gridCol w="966344">
                  <a:extLst>
                    <a:ext uri="{9D8B030D-6E8A-4147-A177-3AD203B41FA5}">
                      <a16:colId xmlns:a16="http://schemas.microsoft.com/office/drawing/2014/main" val="2657711878"/>
                    </a:ext>
                  </a:extLst>
                </a:gridCol>
                <a:gridCol w="1042635">
                  <a:extLst>
                    <a:ext uri="{9D8B030D-6E8A-4147-A177-3AD203B41FA5}">
                      <a16:colId xmlns:a16="http://schemas.microsoft.com/office/drawing/2014/main" val="1234554865"/>
                    </a:ext>
                  </a:extLst>
                </a:gridCol>
                <a:gridCol w="1110448">
                  <a:extLst>
                    <a:ext uri="{9D8B030D-6E8A-4147-A177-3AD203B41FA5}">
                      <a16:colId xmlns:a16="http://schemas.microsoft.com/office/drawing/2014/main" val="2899295222"/>
                    </a:ext>
                  </a:extLst>
                </a:gridCol>
                <a:gridCol w="1198938">
                  <a:extLst>
                    <a:ext uri="{9D8B030D-6E8A-4147-A177-3AD203B41FA5}">
                      <a16:colId xmlns:a16="http://schemas.microsoft.com/office/drawing/2014/main" val="1217849159"/>
                    </a:ext>
                  </a:extLst>
                </a:gridCol>
                <a:gridCol w="1241260">
                  <a:extLst>
                    <a:ext uri="{9D8B030D-6E8A-4147-A177-3AD203B41FA5}">
                      <a16:colId xmlns:a16="http://schemas.microsoft.com/office/drawing/2014/main" val="20006"/>
                    </a:ext>
                  </a:extLst>
                </a:gridCol>
                <a:gridCol w="1933781">
                  <a:extLst>
                    <a:ext uri="{9D8B030D-6E8A-4147-A177-3AD203B41FA5}">
                      <a16:colId xmlns:a16="http://schemas.microsoft.com/office/drawing/2014/main" val="537458584"/>
                    </a:ext>
                  </a:extLst>
                </a:gridCol>
              </a:tblGrid>
              <a:tr h="743594">
                <a:tc rowSpan="2">
                  <a:txBody>
                    <a:bodyPr/>
                    <a:lstStyle/>
                    <a:p>
                      <a:pPr algn="ctr">
                        <a:lnSpc>
                          <a:spcPct val="107000"/>
                        </a:lnSpc>
                        <a:spcAft>
                          <a:spcPts val="0"/>
                        </a:spcAft>
                      </a:pPr>
                      <a:r>
                        <a:rPr lang="en-IN" sz="2000" b="1" dirty="0">
                          <a:effectLst/>
                          <a:latin typeface="+mn-lt"/>
                        </a:rPr>
                        <a:t>STATE/UT</a:t>
                      </a:r>
                      <a:endParaRPr lang="en-IN" sz="2000" b="1" dirty="0">
                        <a:effectLst/>
                        <a:latin typeface="+mn-lt"/>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0"/>
                        </a:spcAft>
                      </a:pPr>
                      <a:r>
                        <a:rPr lang="en-IN" sz="1400" b="1" dirty="0">
                          <a:effectLst/>
                          <a:latin typeface="+mn-lt"/>
                        </a:rPr>
                        <a:t>Total facilities (NUHM + RHS 2018)</a:t>
                      </a:r>
                      <a:endParaRPr lang="en-IN" sz="1400" b="1" dirty="0">
                        <a:effectLst/>
                        <a:latin typeface="+mn-lt"/>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0"/>
                        </a:spcAft>
                      </a:pPr>
                      <a:r>
                        <a:rPr lang="en-IN" sz="1400" b="1" dirty="0">
                          <a:effectLst/>
                          <a:latin typeface="+mn-lt"/>
                        </a:rPr>
                        <a:t>Approvals Accorded Till date</a:t>
                      </a:r>
                      <a:endParaRPr lang="en-IN" sz="1400" b="1" dirty="0">
                        <a:effectLst/>
                        <a:latin typeface="+mn-lt"/>
                        <a:ea typeface="Calibri" panose="020F0502020204030204" pitchFamily="34" charset="0"/>
                        <a:cs typeface="Times New Roman" panose="02020603050405020304" pitchFamily="18" charset="0"/>
                      </a:endParaRPr>
                    </a:p>
                  </a:txBody>
                  <a:tcPr marL="68580" marR="68580" marT="0" marB="0" anchor="ctr"/>
                </a:tc>
                <a:tc gridSpan="3">
                  <a:txBody>
                    <a:bodyPr/>
                    <a:lstStyle/>
                    <a:p>
                      <a:pPr algn="ctr">
                        <a:lnSpc>
                          <a:spcPct val="107000"/>
                        </a:lnSpc>
                        <a:spcAft>
                          <a:spcPts val="0"/>
                        </a:spcAft>
                      </a:pPr>
                      <a:r>
                        <a:rPr lang="en-IN" sz="1400" b="1" dirty="0">
                          <a:effectLst/>
                          <a:latin typeface="+mn-lt"/>
                        </a:rPr>
                        <a:t>FUNCTIONAL HWC as on 04.09.19</a:t>
                      </a:r>
                      <a:endParaRPr lang="en-IN" sz="1400" b="1"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IN"/>
                    </a:p>
                  </a:txBody>
                  <a:tcPr/>
                </a:tc>
                <a:tc hMerge="1">
                  <a:txBody>
                    <a:bodyPr/>
                    <a:lstStyle/>
                    <a:p>
                      <a:endParaRPr lang="en-IN"/>
                    </a:p>
                  </a:txBody>
                  <a:tcPr/>
                </a:tc>
                <a:tc rowSpan="2">
                  <a:txBody>
                    <a:bodyPr/>
                    <a:lstStyle/>
                    <a:p>
                      <a:pPr algn="ctr">
                        <a:lnSpc>
                          <a:spcPct val="107000"/>
                        </a:lnSpc>
                        <a:spcAft>
                          <a:spcPts val="0"/>
                        </a:spcAft>
                      </a:pPr>
                      <a:r>
                        <a:rPr lang="en-IN" sz="1400" b="1" dirty="0">
                          <a:effectLst/>
                          <a:latin typeface="+mn-lt"/>
                        </a:rPr>
                        <a:t>25% of  Total facilities</a:t>
                      </a:r>
                      <a:endParaRPr lang="en-IN" sz="1400" b="1" dirty="0">
                        <a:effectLst/>
                        <a:latin typeface="+mn-lt"/>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0"/>
                        </a:spcAft>
                      </a:pPr>
                      <a:r>
                        <a:rPr lang="en-IN" sz="1600" b="1" dirty="0">
                          <a:effectLst/>
                          <a:latin typeface="+mn-lt"/>
                        </a:rPr>
                        <a:t>TOTAL AB-HWC FUNCTIONAL as on 04.09.19</a:t>
                      </a:r>
                      <a:endParaRPr lang="en-IN" sz="1600" b="1"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93534913"/>
                  </a:ext>
                </a:extLst>
              </a:tr>
              <a:tr h="51046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ctr">
                        <a:lnSpc>
                          <a:spcPct val="107000"/>
                        </a:lnSpc>
                        <a:spcAft>
                          <a:spcPts val="0"/>
                        </a:spcAft>
                      </a:pPr>
                      <a:r>
                        <a:rPr lang="en-IN" sz="1600" b="1" dirty="0">
                          <a:effectLst/>
                          <a:latin typeface="+mn-lt"/>
                        </a:rPr>
                        <a:t>SHC</a:t>
                      </a:r>
                      <a:endParaRPr lang="en-IN"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b="1" dirty="0">
                          <a:effectLst/>
                          <a:latin typeface="+mn-lt"/>
                        </a:rPr>
                        <a:t>PHC</a:t>
                      </a:r>
                      <a:endParaRPr lang="en-IN"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b="1" dirty="0">
                          <a:effectLst/>
                          <a:latin typeface="+mn-lt"/>
                        </a:rPr>
                        <a:t>UPHC</a:t>
                      </a:r>
                      <a:endParaRPr lang="en-IN" sz="1600" b="1" dirty="0">
                        <a:effectLst/>
                        <a:latin typeface="+mn-lt"/>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IN" dirty="0"/>
                    </a:p>
                  </a:txBody>
                  <a:tcPr/>
                </a:tc>
                <a:tc vMerge="1">
                  <a:txBody>
                    <a:bodyPr/>
                    <a:lstStyle/>
                    <a:p>
                      <a:endParaRPr lang="en-IN"/>
                    </a:p>
                  </a:txBody>
                  <a:tcPr/>
                </a:tc>
                <a:extLst>
                  <a:ext uri="{0D108BD9-81ED-4DB2-BD59-A6C34878D82A}">
                    <a16:rowId xmlns:a16="http://schemas.microsoft.com/office/drawing/2014/main" val="1870075102"/>
                  </a:ext>
                </a:extLst>
              </a:tr>
              <a:tr h="399349">
                <a:tc>
                  <a:txBody>
                    <a:bodyPr/>
                    <a:lstStyle/>
                    <a:p>
                      <a:pPr>
                        <a:lnSpc>
                          <a:spcPct val="107000"/>
                        </a:lnSpc>
                        <a:spcAft>
                          <a:spcPts val="0"/>
                        </a:spcAft>
                      </a:pPr>
                      <a:r>
                        <a:rPr lang="en-IN" sz="2000" dirty="0">
                          <a:effectLst/>
                          <a:latin typeface="+mn-lt"/>
                        </a:rPr>
                        <a:t>Chandigarh</a:t>
                      </a:r>
                      <a:endParaRPr lang="en-IN" sz="28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IN" sz="2000" b="1" dirty="0">
                          <a:effectLst/>
                          <a:latin typeface="+mn-lt"/>
                        </a:rPr>
                        <a:t>20</a:t>
                      </a:r>
                      <a:endParaRPr lang="en-IN" sz="2000" b="1" dirty="0">
                        <a:effectLst/>
                        <a:latin typeface="+mn-lt"/>
                        <a:ea typeface="Cambria" panose="02040503050406030204" pitchFamily="18"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IN" sz="2000" b="1" dirty="0">
                          <a:effectLst/>
                          <a:latin typeface="+mn-lt"/>
                        </a:rPr>
                        <a:t>34</a:t>
                      </a:r>
                      <a:endParaRPr lang="en-IN" sz="2000" b="1" dirty="0">
                        <a:effectLst/>
                        <a:latin typeface="+mn-lt"/>
                        <a:ea typeface="Cambria" panose="02040503050406030204" pitchFamily="18" charset="0"/>
                        <a:cs typeface="Times New Roman" panose="02020603050405020304" pitchFamily="18" charset="0"/>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1</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0</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8</a:t>
                      </a:r>
                    </a:p>
                  </a:txBody>
                  <a:tcPr marL="9525" marR="9525" marT="9525" marB="0" anchor="b"/>
                </a:tc>
                <a:tc>
                  <a:txBody>
                    <a:bodyPr/>
                    <a:lstStyle/>
                    <a:p>
                      <a:pPr algn="ctr">
                        <a:lnSpc>
                          <a:spcPct val="107000"/>
                        </a:lnSpc>
                        <a:spcAft>
                          <a:spcPts val="0"/>
                        </a:spcAft>
                      </a:pPr>
                      <a:r>
                        <a:rPr lang="en-IN" sz="2000" b="1" dirty="0">
                          <a:effectLst/>
                          <a:latin typeface="+mn-lt"/>
                        </a:rPr>
                        <a:t>5</a:t>
                      </a:r>
                      <a:endParaRPr lang="en-IN" sz="2000" b="1" dirty="0">
                        <a:effectLst/>
                        <a:latin typeface="+mn-lt"/>
                        <a:ea typeface="Cambria" panose="02040503050406030204" pitchFamily="18" charset="0"/>
                        <a:cs typeface="Times New Roman" panose="02020603050405020304" pitchFamily="18" charset="0"/>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9</a:t>
                      </a:r>
                    </a:p>
                  </a:txBody>
                  <a:tcPr marL="9525" marR="9525" marT="9525" marB="0" anchor="b">
                    <a:solidFill>
                      <a:schemeClr val="accent2">
                        <a:lumMod val="60000"/>
                        <a:lumOff val="40000"/>
                      </a:schemeClr>
                    </a:solidFill>
                  </a:tcPr>
                </a:tc>
                <a:extLst>
                  <a:ext uri="{0D108BD9-81ED-4DB2-BD59-A6C34878D82A}">
                    <a16:rowId xmlns:a16="http://schemas.microsoft.com/office/drawing/2014/main" val="960360628"/>
                  </a:ext>
                </a:extLst>
              </a:tr>
              <a:tr h="399349">
                <a:tc>
                  <a:txBody>
                    <a:bodyPr/>
                    <a:lstStyle/>
                    <a:p>
                      <a:pPr>
                        <a:lnSpc>
                          <a:spcPct val="107000"/>
                        </a:lnSpc>
                        <a:spcAft>
                          <a:spcPts val="0"/>
                        </a:spcAft>
                      </a:pPr>
                      <a:r>
                        <a:rPr lang="en-IN" sz="2000" dirty="0">
                          <a:effectLst/>
                          <a:latin typeface="+mn-lt"/>
                        </a:rPr>
                        <a:t>Chhattisgarh</a:t>
                      </a:r>
                      <a:endParaRPr lang="en-IN" sz="28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IN" sz="2000" b="1" dirty="0">
                          <a:effectLst/>
                          <a:latin typeface="+mn-lt"/>
                        </a:rPr>
                        <a:t>5236</a:t>
                      </a:r>
                      <a:endParaRPr lang="en-IN" sz="2000" b="1" dirty="0">
                        <a:effectLst/>
                        <a:latin typeface="+mn-lt"/>
                        <a:ea typeface="Cambria" panose="02040503050406030204" pitchFamily="18"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IN" sz="2000" b="1">
                          <a:effectLst/>
                          <a:latin typeface="+mn-lt"/>
                        </a:rPr>
                        <a:t>1900</a:t>
                      </a:r>
                      <a:endParaRPr lang="en-IN" sz="2000" b="1">
                        <a:effectLst/>
                        <a:latin typeface="+mn-lt"/>
                        <a:ea typeface="Cambria" panose="02040503050406030204" pitchFamily="18" charset="0"/>
                        <a:cs typeface="Times New Roman" panose="02020603050405020304" pitchFamily="18" charset="0"/>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594</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195</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21</a:t>
                      </a:r>
                    </a:p>
                  </a:txBody>
                  <a:tcPr marL="9525" marR="9525" marT="9525" marB="0" anchor="b"/>
                </a:tc>
                <a:tc>
                  <a:txBody>
                    <a:bodyPr/>
                    <a:lstStyle/>
                    <a:p>
                      <a:pPr algn="ctr">
                        <a:lnSpc>
                          <a:spcPct val="107000"/>
                        </a:lnSpc>
                        <a:spcAft>
                          <a:spcPts val="0"/>
                        </a:spcAft>
                      </a:pPr>
                      <a:r>
                        <a:rPr lang="en-IN" sz="2000" b="1" dirty="0">
                          <a:effectLst/>
                          <a:latin typeface="+mn-lt"/>
                        </a:rPr>
                        <a:t>1309</a:t>
                      </a:r>
                      <a:endParaRPr lang="en-IN" sz="2000" b="1" dirty="0">
                        <a:effectLst/>
                        <a:latin typeface="+mn-lt"/>
                        <a:ea typeface="Cambria" panose="02040503050406030204" pitchFamily="18" charset="0"/>
                        <a:cs typeface="Times New Roman" panose="02020603050405020304" pitchFamily="18" charset="0"/>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810</a:t>
                      </a:r>
                    </a:p>
                  </a:txBody>
                  <a:tcPr marL="9525" marR="9525" marT="9525" marB="0" anchor="b">
                    <a:solidFill>
                      <a:schemeClr val="accent6">
                        <a:lumMod val="20000"/>
                        <a:lumOff val="80000"/>
                      </a:schemeClr>
                    </a:solidFill>
                  </a:tcPr>
                </a:tc>
                <a:extLst>
                  <a:ext uri="{0D108BD9-81ED-4DB2-BD59-A6C34878D82A}">
                    <a16:rowId xmlns:a16="http://schemas.microsoft.com/office/drawing/2014/main" val="3097355719"/>
                  </a:ext>
                </a:extLst>
              </a:tr>
              <a:tr h="399349">
                <a:tc>
                  <a:txBody>
                    <a:bodyPr/>
                    <a:lstStyle/>
                    <a:p>
                      <a:pPr marL="0" algn="l" defTabSz="914400" rtl="0" eaLnBrk="1" latinLnBrk="0" hangingPunct="1">
                        <a:lnSpc>
                          <a:spcPct val="107000"/>
                        </a:lnSpc>
                        <a:spcAft>
                          <a:spcPts val="0"/>
                        </a:spcAft>
                      </a:pPr>
                      <a:r>
                        <a:rPr lang="en-IN" sz="2000" kern="1200" dirty="0">
                          <a:effectLst/>
                          <a:latin typeface="+mn-lt"/>
                        </a:rPr>
                        <a:t>Haryana</a:t>
                      </a:r>
                      <a:endParaRPr lang="en-IN" sz="2000" b="1" kern="1200" dirty="0">
                        <a:solidFill>
                          <a:schemeClr val="lt1"/>
                        </a:solidFill>
                        <a:effectLst/>
                        <a:latin typeface="+mn-lt"/>
                        <a:ea typeface="+mn-ea"/>
                        <a:cs typeface="+mn-cs"/>
                      </a:endParaRPr>
                    </a:p>
                  </a:txBody>
                  <a:tcPr marL="68580" marR="68580" marT="0" marB="0" anchor="b"/>
                </a:tc>
                <a:tc>
                  <a:txBody>
                    <a:bodyPr/>
                    <a:lstStyle/>
                    <a:p>
                      <a:pPr marL="0" algn="ctr" defTabSz="914400" rtl="0" eaLnBrk="1" latinLnBrk="0" hangingPunct="1">
                        <a:lnSpc>
                          <a:spcPct val="107000"/>
                        </a:lnSpc>
                        <a:spcAft>
                          <a:spcPts val="0"/>
                        </a:spcAft>
                      </a:pPr>
                      <a:r>
                        <a:rPr lang="en-IN" sz="2000" b="1" kern="1200">
                          <a:effectLst/>
                          <a:latin typeface="+mn-lt"/>
                        </a:rPr>
                        <a:t>2685</a:t>
                      </a:r>
                      <a:endParaRPr lang="en-IN" sz="2000" b="1" kern="120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914400" rtl="0" eaLnBrk="1" latinLnBrk="0" hangingPunct="1">
                        <a:lnSpc>
                          <a:spcPct val="107000"/>
                        </a:lnSpc>
                        <a:spcAft>
                          <a:spcPts val="0"/>
                        </a:spcAft>
                      </a:pPr>
                      <a:r>
                        <a:rPr lang="en-IN" sz="2000" b="1" kern="1200" dirty="0">
                          <a:solidFill>
                            <a:schemeClr val="dk1"/>
                          </a:solidFill>
                          <a:effectLst/>
                          <a:latin typeface="+mn-lt"/>
                          <a:ea typeface="+mn-ea"/>
                          <a:cs typeface="+mn-cs"/>
                        </a:rPr>
                        <a:t>1504</a:t>
                      </a:r>
                      <a:endParaRPr lang="en-IN" sz="2000" b="1" kern="1200" dirty="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169</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209</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86</a:t>
                      </a:r>
                    </a:p>
                  </a:txBody>
                  <a:tcPr marL="9525" marR="9525" marT="9525" marB="0" anchor="b"/>
                </a:tc>
                <a:tc>
                  <a:txBody>
                    <a:bodyPr/>
                    <a:lstStyle/>
                    <a:p>
                      <a:pPr marL="0" algn="ctr" defTabSz="914400" rtl="0" eaLnBrk="1" latinLnBrk="0" hangingPunct="1">
                        <a:lnSpc>
                          <a:spcPct val="107000"/>
                        </a:lnSpc>
                        <a:spcAft>
                          <a:spcPts val="0"/>
                        </a:spcAft>
                      </a:pPr>
                      <a:r>
                        <a:rPr lang="en-IN" sz="2000" b="1" kern="1200" dirty="0">
                          <a:effectLst/>
                          <a:latin typeface="+mn-lt"/>
                        </a:rPr>
                        <a:t>671</a:t>
                      </a:r>
                      <a:endParaRPr lang="en-IN" sz="2000" b="1" kern="1200" dirty="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464</a:t>
                      </a:r>
                    </a:p>
                  </a:txBody>
                  <a:tcPr marL="9525" marR="9525" marT="9525" marB="0" anchor="b">
                    <a:solidFill>
                      <a:schemeClr val="accent6">
                        <a:lumMod val="20000"/>
                        <a:lumOff val="80000"/>
                      </a:schemeClr>
                    </a:solidFill>
                  </a:tcPr>
                </a:tc>
                <a:extLst>
                  <a:ext uri="{0D108BD9-81ED-4DB2-BD59-A6C34878D82A}">
                    <a16:rowId xmlns:a16="http://schemas.microsoft.com/office/drawing/2014/main" val="3790532940"/>
                  </a:ext>
                </a:extLst>
              </a:tr>
              <a:tr h="399349">
                <a:tc>
                  <a:txBody>
                    <a:bodyPr/>
                    <a:lstStyle/>
                    <a:p>
                      <a:pPr marL="0" algn="l" defTabSz="914400" rtl="0" eaLnBrk="1" latinLnBrk="0" hangingPunct="1">
                        <a:lnSpc>
                          <a:spcPct val="107000"/>
                        </a:lnSpc>
                        <a:spcAft>
                          <a:spcPts val="0"/>
                        </a:spcAft>
                      </a:pPr>
                      <a:r>
                        <a:rPr lang="en-IN" sz="2000" kern="1200" dirty="0">
                          <a:effectLst/>
                          <a:latin typeface="+mn-lt"/>
                        </a:rPr>
                        <a:t>Himachal Pradesh</a:t>
                      </a:r>
                      <a:endParaRPr lang="en-IN" sz="2000" b="1" kern="1200" dirty="0">
                        <a:solidFill>
                          <a:schemeClr val="lt1"/>
                        </a:solidFill>
                        <a:effectLst/>
                        <a:latin typeface="+mn-lt"/>
                        <a:ea typeface="+mn-ea"/>
                        <a:cs typeface="+mn-cs"/>
                      </a:endParaRPr>
                    </a:p>
                  </a:txBody>
                  <a:tcPr marL="68580" marR="68580" marT="0" marB="0" anchor="b"/>
                </a:tc>
                <a:tc>
                  <a:txBody>
                    <a:bodyPr/>
                    <a:lstStyle/>
                    <a:p>
                      <a:pPr marL="0" algn="ctr" defTabSz="914400" rtl="0" eaLnBrk="1" latinLnBrk="0" hangingPunct="1">
                        <a:lnSpc>
                          <a:spcPct val="107000"/>
                        </a:lnSpc>
                        <a:spcAft>
                          <a:spcPts val="0"/>
                        </a:spcAft>
                      </a:pPr>
                      <a:r>
                        <a:rPr lang="en-IN" sz="2000" b="1" kern="1200">
                          <a:effectLst/>
                          <a:latin typeface="+mn-lt"/>
                        </a:rPr>
                        <a:t>2092</a:t>
                      </a:r>
                      <a:endParaRPr lang="en-IN" sz="2000" b="1" kern="120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914400" rtl="0" eaLnBrk="1" latinLnBrk="0" hangingPunct="1">
                        <a:lnSpc>
                          <a:spcPct val="107000"/>
                        </a:lnSpc>
                        <a:spcAft>
                          <a:spcPts val="0"/>
                        </a:spcAft>
                      </a:pPr>
                      <a:r>
                        <a:rPr lang="en-IN" sz="2000" b="1" kern="1200" dirty="0">
                          <a:effectLst/>
                          <a:latin typeface="+mn-lt"/>
                        </a:rPr>
                        <a:t>785</a:t>
                      </a:r>
                      <a:endParaRPr lang="en-IN" sz="2000" b="1" kern="1200" dirty="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0</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37</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2</a:t>
                      </a:r>
                    </a:p>
                  </a:txBody>
                  <a:tcPr marL="9525" marR="9525" marT="9525" marB="0" anchor="b"/>
                </a:tc>
                <a:tc>
                  <a:txBody>
                    <a:bodyPr/>
                    <a:lstStyle/>
                    <a:p>
                      <a:pPr marL="0" algn="ctr" defTabSz="914400" rtl="0" eaLnBrk="1" latinLnBrk="0" hangingPunct="1">
                        <a:lnSpc>
                          <a:spcPct val="107000"/>
                        </a:lnSpc>
                        <a:spcAft>
                          <a:spcPts val="0"/>
                        </a:spcAft>
                      </a:pPr>
                      <a:r>
                        <a:rPr lang="en-IN" sz="2000" b="1" kern="1200" dirty="0">
                          <a:effectLst/>
                          <a:latin typeface="+mn-lt"/>
                        </a:rPr>
                        <a:t>523</a:t>
                      </a:r>
                      <a:endParaRPr lang="en-IN" sz="2000" b="1" kern="1200" dirty="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39</a:t>
                      </a:r>
                    </a:p>
                  </a:txBody>
                  <a:tcPr marL="9525" marR="9525" marT="9525" marB="0" anchor="b">
                    <a:solidFill>
                      <a:schemeClr val="accent6">
                        <a:lumMod val="75000"/>
                      </a:schemeClr>
                    </a:solidFill>
                  </a:tcPr>
                </a:tc>
                <a:extLst>
                  <a:ext uri="{0D108BD9-81ED-4DB2-BD59-A6C34878D82A}">
                    <a16:rowId xmlns:a16="http://schemas.microsoft.com/office/drawing/2014/main" val="3964662359"/>
                  </a:ext>
                </a:extLst>
              </a:tr>
              <a:tr h="399349">
                <a:tc>
                  <a:txBody>
                    <a:bodyPr/>
                    <a:lstStyle/>
                    <a:p>
                      <a:pPr marL="0" algn="l" defTabSz="914400" rtl="0" eaLnBrk="1" latinLnBrk="0" hangingPunct="1">
                        <a:lnSpc>
                          <a:spcPct val="107000"/>
                        </a:lnSpc>
                        <a:spcAft>
                          <a:spcPts val="0"/>
                        </a:spcAft>
                      </a:pPr>
                      <a:r>
                        <a:rPr lang="en-IN" sz="2000" kern="1200" dirty="0">
                          <a:effectLst/>
                          <a:latin typeface="+mn-lt"/>
                        </a:rPr>
                        <a:t>Jammu &amp; Kashmir</a:t>
                      </a:r>
                      <a:endParaRPr lang="en-IN" sz="2000" b="1" kern="1200" dirty="0">
                        <a:solidFill>
                          <a:schemeClr val="lt1"/>
                        </a:solidFill>
                        <a:effectLst/>
                        <a:latin typeface="+mn-lt"/>
                        <a:ea typeface="+mn-ea"/>
                        <a:cs typeface="+mn-cs"/>
                      </a:endParaRPr>
                    </a:p>
                  </a:txBody>
                  <a:tcPr marL="68580" marR="68580" marT="0" marB="0" anchor="b"/>
                </a:tc>
                <a:tc>
                  <a:txBody>
                    <a:bodyPr/>
                    <a:lstStyle/>
                    <a:p>
                      <a:pPr marL="0" algn="ctr" defTabSz="914400" rtl="0" eaLnBrk="1" latinLnBrk="0" hangingPunct="1">
                        <a:lnSpc>
                          <a:spcPct val="107000"/>
                        </a:lnSpc>
                        <a:spcAft>
                          <a:spcPts val="0"/>
                        </a:spcAft>
                      </a:pPr>
                      <a:r>
                        <a:rPr lang="en-IN" sz="2000" b="1" kern="1200">
                          <a:effectLst/>
                          <a:latin typeface="+mn-lt"/>
                        </a:rPr>
                        <a:t>3016</a:t>
                      </a:r>
                      <a:endParaRPr lang="en-IN" sz="2000" b="1" kern="120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914400" rtl="0" eaLnBrk="1" latinLnBrk="0" hangingPunct="1">
                        <a:lnSpc>
                          <a:spcPct val="107000"/>
                        </a:lnSpc>
                        <a:spcAft>
                          <a:spcPts val="0"/>
                        </a:spcAft>
                      </a:pPr>
                      <a:r>
                        <a:rPr lang="en-IN" sz="2000" b="1" kern="1200" dirty="0">
                          <a:effectLst/>
                          <a:latin typeface="+mn-lt"/>
                        </a:rPr>
                        <a:t>1185</a:t>
                      </a:r>
                      <a:endParaRPr lang="en-IN" sz="2000" b="1" kern="1200" dirty="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113</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115</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4</a:t>
                      </a:r>
                    </a:p>
                  </a:txBody>
                  <a:tcPr marL="9525" marR="9525" marT="9525" marB="0" anchor="b"/>
                </a:tc>
                <a:tc>
                  <a:txBody>
                    <a:bodyPr/>
                    <a:lstStyle/>
                    <a:p>
                      <a:pPr marL="0" algn="ctr" defTabSz="914400" rtl="0" eaLnBrk="1" latinLnBrk="0" hangingPunct="1">
                        <a:lnSpc>
                          <a:spcPct val="107000"/>
                        </a:lnSpc>
                        <a:spcAft>
                          <a:spcPts val="0"/>
                        </a:spcAft>
                      </a:pPr>
                      <a:r>
                        <a:rPr lang="en-IN" sz="2000" b="1" kern="1200" dirty="0">
                          <a:effectLst/>
                          <a:latin typeface="+mn-lt"/>
                        </a:rPr>
                        <a:t>754</a:t>
                      </a:r>
                      <a:endParaRPr lang="en-IN" sz="2000" b="1" kern="1200" dirty="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232</a:t>
                      </a:r>
                    </a:p>
                  </a:txBody>
                  <a:tcPr marL="9525" marR="9525" marT="9525" marB="0" anchor="b">
                    <a:solidFill>
                      <a:schemeClr val="accent6">
                        <a:lumMod val="75000"/>
                      </a:schemeClr>
                    </a:solidFill>
                  </a:tcPr>
                </a:tc>
                <a:extLst>
                  <a:ext uri="{0D108BD9-81ED-4DB2-BD59-A6C34878D82A}">
                    <a16:rowId xmlns:a16="http://schemas.microsoft.com/office/drawing/2014/main" val="1244788865"/>
                  </a:ext>
                </a:extLst>
              </a:tr>
              <a:tr h="399349">
                <a:tc>
                  <a:txBody>
                    <a:bodyPr/>
                    <a:lstStyle/>
                    <a:p>
                      <a:pPr>
                        <a:lnSpc>
                          <a:spcPct val="107000"/>
                        </a:lnSpc>
                        <a:spcAft>
                          <a:spcPts val="0"/>
                        </a:spcAft>
                      </a:pPr>
                      <a:r>
                        <a:rPr lang="en-IN" sz="2000" kern="1200" dirty="0">
                          <a:effectLst/>
                          <a:latin typeface="+mn-lt"/>
                        </a:rPr>
                        <a:t>Madhya Pradesh</a:t>
                      </a:r>
                      <a:endParaRPr lang="en-IN" sz="2000" b="1" kern="1200" dirty="0">
                        <a:solidFill>
                          <a:schemeClr val="lt1"/>
                        </a:solidFill>
                        <a:effectLst/>
                        <a:latin typeface="+mn-lt"/>
                        <a:ea typeface="+mn-ea"/>
                        <a:cs typeface="+mn-cs"/>
                      </a:endParaRPr>
                    </a:p>
                  </a:txBody>
                  <a:tcPr marL="68580" marR="68580" marT="0" marB="0" anchor="b"/>
                </a:tc>
                <a:tc>
                  <a:txBody>
                    <a:bodyPr/>
                    <a:lstStyle/>
                    <a:p>
                      <a:pPr marL="0" algn="ctr" defTabSz="914400" rtl="0" eaLnBrk="1" latinLnBrk="0" hangingPunct="1">
                        <a:lnSpc>
                          <a:spcPct val="107000"/>
                        </a:lnSpc>
                        <a:spcAft>
                          <a:spcPts val="0"/>
                        </a:spcAft>
                      </a:pPr>
                      <a:r>
                        <a:rPr lang="en-IN" sz="2000" b="1" kern="1200" dirty="0">
                          <a:effectLst/>
                          <a:latin typeface="+mn-lt"/>
                        </a:rPr>
                        <a:t>11333</a:t>
                      </a:r>
                      <a:endParaRPr lang="en-IN" sz="2000" b="1" kern="1200" dirty="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914400" rtl="0" eaLnBrk="1" latinLnBrk="0" hangingPunct="1">
                        <a:lnSpc>
                          <a:spcPct val="107000"/>
                        </a:lnSpc>
                        <a:spcAft>
                          <a:spcPts val="0"/>
                        </a:spcAft>
                      </a:pPr>
                      <a:r>
                        <a:rPr lang="en-IN" sz="2000" b="1" kern="1200" dirty="0">
                          <a:effectLst/>
                          <a:latin typeface="+mn-lt"/>
                        </a:rPr>
                        <a:t>2871</a:t>
                      </a:r>
                      <a:endParaRPr lang="en-IN" sz="2000" b="1" kern="1200" dirty="0">
                        <a:solidFill>
                          <a:schemeClr val="dk1"/>
                        </a:solidFill>
                        <a:effectLst/>
                        <a:latin typeface="+mn-lt"/>
                        <a:ea typeface="Cambria" panose="02040503050406030204" pitchFamily="18" charset="0"/>
                        <a:cs typeface="+mn-cs"/>
                      </a:endParaRPr>
                    </a:p>
                  </a:txBody>
                  <a:tcPr marL="68580" marR="68580" marT="0" marB="0" anchor="b">
                    <a:solidFill>
                      <a:schemeClr val="accent2">
                        <a:lumMod val="20000"/>
                        <a:lumOff val="80000"/>
                      </a:schemeClr>
                    </a:solidFill>
                  </a:tcPr>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0</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666</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97</a:t>
                      </a:r>
                    </a:p>
                  </a:txBody>
                  <a:tcPr marL="9525" marR="9525" marT="9525" marB="0" anchor="b"/>
                </a:tc>
                <a:tc>
                  <a:txBody>
                    <a:bodyPr/>
                    <a:lstStyle/>
                    <a:p>
                      <a:pPr marL="0" algn="ctr" defTabSz="914400" rtl="0" eaLnBrk="1" latinLnBrk="0" hangingPunct="1">
                        <a:lnSpc>
                          <a:spcPct val="107000"/>
                        </a:lnSpc>
                        <a:spcAft>
                          <a:spcPts val="0"/>
                        </a:spcAft>
                      </a:pPr>
                      <a:r>
                        <a:rPr lang="en-IN" sz="2000" b="1" kern="1200" dirty="0">
                          <a:effectLst/>
                          <a:latin typeface="+mn-lt"/>
                        </a:rPr>
                        <a:t>2833</a:t>
                      </a:r>
                      <a:endParaRPr lang="en-IN" sz="2000" b="1" kern="1200" dirty="0">
                        <a:solidFill>
                          <a:schemeClr val="dk1"/>
                        </a:solidFill>
                        <a:effectLst/>
                        <a:latin typeface="+mn-lt"/>
                        <a:ea typeface="Cambria" panose="02040503050406030204" pitchFamily="18" charset="0"/>
                        <a:cs typeface="+mn-cs"/>
                      </a:endParaRP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763</a:t>
                      </a:r>
                    </a:p>
                  </a:txBody>
                  <a:tcPr marL="9525" marR="9525" marT="9525" marB="0" anchor="b">
                    <a:solidFill>
                      <a:schemeClr val="accent6">
                        <a:lumMod val="75000"/>
                      </a:schemeClr>
                    </a:solidFill>
                  </a:tcPr>
                </a:tc>
                <a:extLst>
                  <a:ext uri="{0D108BD9-81ED-4DB2-BD59-A6C34878D82A}">
                    <a16:rowId xmlns:a16="http://schemas.microsoft.com/office/drawing/2014/main" val="2518711217"/>
                  </a:ext>
                </a:extLst>
              </a:tr>
              <a:tr h="399349">
                <a:tc>
                  <a:txBody>
                    <a:bodyPr/>
                    <a:lstStyle/>
                    <a:p>
                      <a:pPr marL="0" algn="l" defTabSz="457200" rtl="0" eaLnBrk="1" latinLnBrk="0" hangingPunct="1">
                        <a:lnSpc>
                          <a:spcPct val="107000"/>
                        </a:lnSpc>
                        <a:spcAft>
                          <a:spcPts val="0"/>
                        </a:spcAft>
                      </a:pPr>
                      <a:r>
                        <a:rPr lang="en-IN" sz="2000" b="1" kern="1200" dirty="0">
                          <a:solidFill>
                            <a:schemeClr val="dk1"/>
                          </a:solidFill>
                          <a:effectLst/>
                          <a:latin typeface="+mn-lt"/>
                          <a:ea typeface="+mn-ea"/>
                          <a:cs typeface="+mn-cs"/>
                        </a:rPr>
                        <a:t>Punjab</a:t>
                      </a:r>
                    </a:p>
                  </a:txBody>
                  <a:tcPr marL="68580" marR="68580" marT="0" marB="0" anchor="b"/>
                </a:tc>
                <a:tc>
                  <a:txBody>
                    <a:bodyPr/>
                    <a:lstStyle/>
                    <a:p>
                      <a:pPr marL="0" algn="ctr" defTabSz="457200" rtl="0" eaLnBrk="1" latinLnBrk="0" hangingPunct="1">
                        <a:lnSpc>
                          <a:spcPct val="107000"/>
                        </a:lnSpc>
                        <a:spcAft>
                          <a:spcPts val="0"/>
                        </a:spcAft>
                      </a:pPr>
                      <a:r>
                        <a:rPr lang="en-IN" sz="2000" b="1" kern="1200">
                          <a:solidFill>
                            <a:schemeClr val="dk1"/>
                          </a:solidFill>
                          <a:effectLst/>
                          <a:latin typeface="+mn-lt"/>
                          <a:ea typeface="+mn-ea"/>
                          <a:cs typeface="+mn-cs"/>
                        </a:rPr>
                        <a:t>3043</a:t>
                      </a:r>
                    </a:p>
                  </a:txBody>
                  <a:tcPr marL="68580" marR="68580" marT="0" marB="0" anchor="b"/>
                </a:tc>
                <a:tc>
                  <a:txBody>
                    <a:bodyPr/>
                    <a:lstStyle/>
                    <a:p>
                      <a:pPr marL="0" algn="ctr" defTabSz="457200" rtl="0" eaLnBrk="1" latinLnBrk="0" hangingPunct="1">
                        <a:lnSpc>
                          <a:spcPct val="107000"/>
                        </a:lnSpc>
                        <a:spcAft>
                          <a:spcPts val="0"/>
                        </a:spcAft>
                      </a:pPr>
                      <a:r>
                        <a:rPr lang="en-IN" sz="2000" b="1" kern="1200" dirty="0">
                          <a:solidFill>
                            <a:schemeClr val="dk1"/>
                          </a:solidFill>
                          <a:effectLst/>
                          <a:latin typeface="+mn-lt"/>
                          <a:ea typeface="+mn-ea"/>
                          <a:cs typeface="+mn-cs"/>
                        </a:rPr>
                        <a:t>1833</a:t>
                      </a:r>
                    </a:p>
                  </a:txBody>
                  <a:tcPr marL="68580" marR="68580" marT="0" marB="0" anchor="b">
                    <a:solidFill>
                      <a:schemeClr val="accent2">
                        <a:lumMod val="20000"/>
                        <a:lumOff val="80000"/>
                      </a:schemeClr>
                    </a:solidFill>
                  </a:tcPr>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423</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348</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91</a:t>
                      </a:r>
                    </a:p>
                  </a:txBody>
                  <a:tcPr marL="9525" marR="9525" marT="9525" marB="0" anchor="b"/>
                </a:tc>
                <a:tc>
                  <a:txBody>
                    <a:bodyPr/>
                    <a:lstStyle/>
                    <a:p>
                      <a:pPr marL="0" algn="ctr" defTabSz="457200" rtl="0" eaLnBrk="1" latinLnBrk="0" hangingPunct="1">
                        <a:lnSpc>
                          <a:spcPct val="107000"/>
                        </a:lnSpc>
                        <a:spcAft>
                          <a:spcPts val="0"/>
                        </a:spcAft>
                      </a:pPr>
                      <a:r>
                        <a:rPr lang="en-IN" sz="2000" b="1" kern="1200" dirty="0">
                          <a:solidFill>
                            <a:schemeClr val="dk1"/>
                          </a:solidFill>
                          <a:effectLst/>
                          <a:latin typeface="+mn-lt"/>
                          <a:ea typeface="+mn-ea"/>
                          <a:cs typeface="+mn-cs"/>
                        </a:rPr>
                        <a:t>761</a:t>
                      </a: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862</a:t>
                      </a:r>
                    </a:p>
                  </a:txBody>
                  <a:tcPr marL="9525" marR="9525" marT="9525" marB="0" anchor="b">
                    <a:solidFill>
                      <a:schemeClr val="accent2">
                        <a:lumMod val="60000"/>
                        <a:lumOff val="40000"/>
                      </a:schemeClr>
                    </a:solidFill>
                  </a:tcPr>
                </a:tc>
                <a:extLst>
                  <a:ext uri="{0D108BD9-81ED-4DB2-BD59-A6C34878D82A}">
                    <a16:rowId xmlns:a16="http://schemas.microsoft.com/office/drawing/2014/main" val="1161019159"/>
                  </a:ext>
                </a:extLst>
              </a:tr>
              <a:tr h="399349">
                <a:tc>
                  <a:txBody>
                    <a:bodyPr/>
                    <a:lstStyle/>
                    <a:p>
                      <a:pPr marL="0" algn="l" defTabSz="457200" rtl="0" eaLnBrk="1" latinLnBrk="0" hangingPunct="1">
                        <a:lnSpc>
                          <a:spcPct val="107000"/>
                        </a:lnSpc>
                        <a:spcAft>
                          <a:spcPts val="0"/>
                        </a:spcAft>
                      </a:pPr>
                      <a:r>
                        <a:rPr lang="en-IN" sz="2000" b="1" kern="1200" dirty="0">
                          <a:solidFill>
                            <a:schemeClr val="dk1"/>
                          </a:solidFill>
                          <a:effectLst/>
                          <a:latin typeface="+mn-lt"/>
                          <a:ea typeface="+mn-ea"/>
                          <a:cs typeface="+mn-cs"/>
                        </a:rPr>
                        <a:t>Rajasthan</a:t>
                      </a:r>
                    </a:p>
                  </a:txBody>
                  <a:tcPr marL="68580" marR="68580" marT="0" marB="0" anchor="b"/>
                </a:tc>
                <a:tc>
                  <a:txBody>
                    <a:bodyPr/>
                    <a:lstStyle/>
                    <a:p>
                      <a:pPr marL="0" algn="ctr" defTabSz="457200" rtl="0" eaLnBrk="1" latinLnBrk="0" hangingPunct="1">
                        <a:lnSpc>
                          <a:spcPct val="107000"/>
                        </a:lnSpc>
                        <a:spcAft>
                          <a:spcPts val="0"/>
                        </a:spcAft>
                      </a:pPr>
                      <a:r>
                        <a:rPr lang="en-IN" sz="2000" b="1" kern="1200" dirty="0">
                          <a:solidFill>
                            <a:schemeClr val="dk1"/>
                          </a:solidFill>
                          <a:effectLst/>
                          <a:latin typeface="+mn-lt"/>
                          <a:ea typeface="+mn-ea"/>
                          <a:cs typeface="+mn-cs"/>
                        </a:rPr>
                        <a:t>14650</a:t>
                      </a:r>
                    </a:p>
                  </a:txBody>
                  <a:tcPr marL="68580" marR="68580" marT="0" marB="0" anchor="b"/>
                </a:tc>
                <a:tc>
                  <a:txBody>
                    <a:bodyPr/>
                    <a:lstStyle/>
                    <a:p>
                      <a:pPr marL="0" algn="ctr" defTabSz="457200" rtl="0" eaLnBrk="1" latinLnBrk="0" hangingPunct="1">
                        <a:lnSpc>
                          <a:spcPct val="107000"/>
                        </a:lnSpc>
                        <a:spcAft>
                          <a:spcPts val="0"/>
                        </a:spcAft>
                      </a:pPr>
                      <a:r>
                        <a:rPr lang="en-IN" sz="2000" b="1" kern="1200" dirty="0">
                          <a:solidFill>
                            <a:schemeClr val="dk1"/>
                          </a:solidFill>
                          <a:effectLst/>
                          <a:latin typeface="+mn-lt"/>
                          <a:ea typeface="+mn-ea"/>
                          <a:cs typeface="+mn-cs"/>
                        </a:rPr>
                        <a:t>4806</a:t>
                      </a:r>
                    </a:p>
                  </a:txBody>
                  <a:tcPr marL="68580" marR="68580" marT="0" marB="0" anchor="b">
                    <a:solidFill>
                      <a:schemeClr val="accent2">
                        <a:lumMod val="20000"/>
                        <a:lumOff val="80000"/>
                      </a:schemeClr>
                    </a:solidFill>
                  </a:tcPr>
                </a:tc>
                <a:tc>
                  <a:txBody>
                    <a:bodyPr/>
                    <a:lstStyle/>
                    <a:p>
                      <a:pPr marL="0" algn="ctr" defTabSz="457200" rtl="0" eaLnBrk="1" fontAlgn="b" latinLnBrk="0" hangingPunct="1">
                        <a:lnSpc>
                          <a:spcPct val="107000"/>
                        </a:lnSpc>
                        <a:spcAft>
                          <a:spcPts val="0"/>
                        </a:spcAft>
                      </a:pPr>
                      <a:r>
                        <a:rPr lang="en-IN" sz="2000" b="1" kern="1200">
                          <a:solidFill>
                            <a:schemeClr val="dk1"/>
                          </a:solidFill>
                          <a:effectLst/>
                          <a:latin typeface="+mn-lt"/>
                          <a:ea typeface="+mn-ea"/>
                          <a:cs typeface="+mn-cs"/>
                        </a:rPr>
                        <a:t>130</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423</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57</a:t>
                      </a:r>
                    </a:p>
                  </a:txBody>
                  <a:tcPr marL="9525" marR="9525" marT="9525" marB="0" anchor="b"/>
                </a:tc>
                <a:tc>
                  <a:txBody>
                    <a:bodyPr/>
                    <a:lstStyle/>
                    <a:p>
                      <a:pPr marL="0" algn="ctr" defTabSz="457200" rtl="0" eaLnBrk="1" latinLnBrk="0" hangingPunct="1">
                        <a:lnSpc>
                          <a:spcPct val="107000"/>
                        </a:lnSpc>
                        <a:spcAft>
                          <a:spcPts val="0"/>
                        </a:spcAft>
                      </a:pPr>
                      <a:r>
                        <a:rPr lang="en-IN" sz="2000" b="1" kern="1200" dirty="0">
                          <a:solidFill>
                            <a:schemeClr val="dk1"/>
                          </a:solidFill>
                          <a:effectLst/>
                          <a:latin typeface="+mn-lt"/>
                          <a:ea typeface="+mn-ea"/>
                          <a:cs typeface="+mn-cs"/>
                        </a:rPr>
                        <a:t>3663</a:t>
                      </a: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610</a:t>
                      </a:r>
                    </a:p>
                  </a:txBody>
                  <a:tcPr marL="9525" marR="9525" marT="9525" marB="0" anchor="b">
                    <a:solidFill>
                      <a:schemeClr val="accent6">
                        <a:lumMod val="75000"/>
                      </a:schemeClr>
                    </a:solidFill>
                  </a:tcPr>
                </a:tc>
                <a:extLst>
                  <a:ext uri="{0D108BD9-81ED-4DB2-BD59-A6C34878D82A}">
                    <a16:rowId xmlns:a16="http://schemas.microsoft.com/office/drawing/2014/main" val="3146875130"/>
                  </a:ext>
                </a:extLst>
              </a:tr>
              <a:tr h="399349">
                <a:tc>
                  <a:txBody>
                    <a:bodyPr/>
                    <a:lstStyle/>
                    <a:p>
                      <a:pPr marL="0" algn="l" defTabSz="457200" rtl="0" eaLnBrk="1" latinLnBrk="0" hangingPunct="1">
                        <a:lnSpc>
                          <a:spcPct val="107000"/>
                        </a:lnSpc>
                        <a:spcAft>
                          <a:spcPts val="0"/>
                        </a:spcAft>
                      </a:pPr>
                      <a:r>
                        <a:rPr lang="en-IN" sz="2000" b="1" kern="1200" dirty="0" err="1">
                          <a:solidFill>
                            <a:schemeClr val="dk1"/>
                          </a:solidFill>
                          <a:effectLst/>
                          <a:latin typeface="+mn-lt"/>
                          <a:ea typeface="+mn-ea"/>
                          <a:cs typeface="+mn-cs"/>
                        </a:rPr>
                        <a:t>Uttarakhand</a:t>
                      </a:r>
                      <a:endParaRPr lang="en-IN" sz="2000" b="1" kern="1200" dirty="0">
                        <a:solidFill>
                          <a:schemeClr val="dk1"/>
                        </a:solidFill>
                        <a:effectLst/>
                        <a:latin typeface="+mn-lt"/>
                        <a:ea typeface="+mn-ea"/>
                        <a:cs typeface="+mn-cs"/>
                      </a:endParaRPr>
                    </a:p>
                  </a:txBody>
                  <a:tcPr marL="68580" marR="68580" marT="0" marB="0" anchor="b"/>
                </a:tc>
                <a:tc>
                  <a:txBody>
                    <a:bodyPr/>
                    <a:lstStyle/>
                    <a:p>
                      <a:pPr marL="0" algn="ctr" defTabSz="457200" rtl="0" eaLnBrk="1" latinLnBrk="0" hangingPunct="1">
                        <a:lnSpc>
                          <a:spcPct val="107000"/>
                        </a:lnSpc>
                        <a:spcAft>
                          <a:spcPts val="0"/>
                        </a:spcAft>
                      </a:pPr>
                      <a:r>
                        <a:rPr lang="en-IN" sz="2000" b="1" kern="1200" dirty="0">
                          <a:solidFill>
                            <a:schemeClr val="dk1"/>
                          </a:solidFill>
                          <a:effectLst/>
                          <a:latin typeface="+mn-lt"/>
                          <a:ea typeface="+mn-ea"/>
                          <a:cs typeface="+mn-cs"/>
                        </a:rPr>
                        <a:t>1847</a:t>
                      </a:r>
                    </a:p>
                  </a:txBody>
                  <a:tcPr marL="68580" marR="68580" marT="0" marB="0" anchor="b"/>
                </a:tc>
                <a:tc>
                  <a:txBody>
                    <a:bodyPr/>
                    <a:lstStyle/>
                    <a:p>
                      <a:pPr marL="0" algn="ctr" defTabSz="457200" rtl="0" eaLnBrk="1" latinLnBrk="0" hangingPunct="1">
                        <a:lnSpc>
                          <a:spcPct val="107000"/>
                        </a:lnSpc>
                        <a:spcAft>
                          <a:spcPts val="0"/>
                        </a:spcAft>
                      </a:pPr>
                      <a:r>
                        <a:rPr lang="en-IN" sz="2000" b="1" kern="1200" dirty="0">
                          <a:solidFill>
                            <a:schemeClr val="dk1"/>
                          </a:solidFill>
                          <a:effectLst/>
                          <a:latin typeface="+mn-lt"/>
                          <a:ea typeface="+mn-ea"/>
                          <a:cs typeface="+mn-cs"/>
                        </a:rPr>
                        <a:t>996</a:t>
                      </a:r>
                    </a:p>
                  </a:txBody>
                  <a:tcPr marL="68580" marR="68580" marT="0" marB="0" anchor="b">
                    <a:solidFill>
                      <a:schemeClr val="accent2">
                        <a:lumMod val="20000"/>
                        <a:lumOff val="80000"/>
                      </a:schemeClr>
                    </a:solidFill>
                  </a:tcPr>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85</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82</a:t>
                      </a:r>
                    </a:p>
                  </a:txBody>
                  <a:tcPr marL="9525" marR="9525" marT="9525"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34</a:t>
                      </a:r>
                    </a:p>
                  </a:txBody>
                  <a:tcPr marL="9525" marR="9525" marT="9525" marB="0" anchor="b"/>
                </a:tc>
                <a:tc>
                  <a:txBody>
                    <a:bodyPr/>
                    <a:lstStyle/>
                    <a:p>
                      <a:pPr marL="0" algn="ctr" defTabSz="457200" rtl="0" eaLnBrk="1" latinLnBrk="0" hangingPunct="1">
                        <a:lnSpc>
                          <a:spcPct val="107000"/>
                        </a:lnSpc>
                        <a:spcAft>
                          <a:spcPts val="0"/>
                        </a:spcAft>
                      </a:pPr>
                      <a:r>
                        <a:rPr lang="en-IN" sz="2000" b="1" kern="1200" dirty="0">
                          <a:solidFill>
                            <a:schemeClr val="dk1"/>
                          </a:solidFill>
                          <a:effectLst/>
                          <a:latin typeface="+mn-lt"/>
                          <a:ea typeface="+mn-ea"/>
                          <a:cs typeface="+mn-cs"/>
                        </a:rPr>
                        <a:t>462</a:t>
                      </a:r>
                    </a:p>
                  </a:txBody>
                  <a:tcPr marL="68580" marR="68580" marT="0" marB="0" anchor="b"/>
                </a:tc>
                <a:tc>
                  <a:txBody>
                    <a:bodyPr/>
                    <a:lstStyle/>
                    <a:p>
                      <a:pPr marL="0" algn="ctr" defTabSz="457200" rtl="0" eaLnBrk="1" fontAlgn="b" latinLnBrk="0" hangingPunct="1">
                        <a:lnSpc>
                          <a:spcPct val="107000"/>
                        </a:lnSpc>
                        <a:spcAft>
                          <a:spcPts val="0"/>
                        </a:spcAft>
                      </a:pPr>
                      <a:r>
                        <a:rPr lang="en-IN" sz="2000" b="1" kern="1200" dirty="0">
                          <a:solidFill>
                            <a:schemeClr val="dk1"/>
                          </a:solidFill>
                          <a:effectLst/>
                          <a:latin typeface="+mn-lt"/>
                          <a:ea typeface="+mn-ea"/>
                          <a:cs typeface="+mn-cs"/>
                        </a:rPr>
                        <a:t>201</a:t>
                      </a:r>
                    </a:p>
                  </a:txBody>
                  <a:tcPr marL="9525" marR="9525" marT="9525" marB="0" anchor="b">
                    <a:solidFill>
                      <a:schemeClr val="accent6">
                        <a:lumMod val="75000"/>
                      </a:schemeClr>
                    </a:solidFill>
                  </a:tcPr>
                </a:tc>
                <a:extLst>
                  <a:ext uri="{0D108BD9-81ED-4DB2-BD59-A6C34878D82A}">
                    <a16:rowId xmlns:a16="http://schemas.microsoft.com/office/drawing/2014/main" val="3300109333"/>
                  </a:ext>
                </a:extLst>
              </a:tr>
            </a:tbl>
          </a:graphicData>
        </a:graphic>
      </p:graphicFrame>
    </p:spTree>
    <p:extLst>
      <p:ext uri="{BB962C8B-B14F-4D97-AF65-F5344CB8AC3E}">
        <p14:creationId xmlns:p14="http://schemas.microsoft.com/office/powerpoint/2010/main" val="2944189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1AF94-B33D-B94E-B45B-A00AA15593F7}"/>
              </a:ext>
            </a:extLst>
          </p:cNvPr>
          <p:cNvSpPr>
            <a:spLocks noGrp="1"/>
          </p:cNvSpPr>
          <p:nvPr>
            <p:ph type="title"/>
          </p:nvPr>
        </p:nvSpPr>
        <p:spPr/>
        <p:txBody>
          <a:bodyPr/>
          <a:lstStyle/>
          <a:p>
            <a:r>
              <a:rPr lang="en-IN" b="1" dirty="0"/>
              <a:t>FIELD FINDINGS : Infrastructure</a:t>
            </a:r>
            <a:endParaRPr lang="en-US" dirty="0"/>
          </a:p>
        </p:txBody>
      </p:sp>
      <p:sp>
        <p:nvSpPr>
          <p:cNvPr id="3" name="TextBox 2">
            <a:extLst>
              <a:ext uri="{FF2B5EF4-FFF2-40B4-BE49-F238E27FC236}">
                <a16:creationId xmlns:a16="http://schemas.microsoft.com/office/drawing/2014/main" id="{C92846A0-40F3-3941-A7F7-9CDCBA20556D}"/>
              </a:ext>
            </a:extLst>
          </p:cNvPr>
          <p:cNvSpPr txBox="1"/>
          <p:nvPr/>
        </p:nvSpPr>
        <p:spPr>
          <a:xfrm>
            <a:off x="437033" y="2030813"/>
            <a:ext cx="11307338" cy="4401205"/>
          </a:xfrm>
          <a:prstGeom prst="rect">
            <a:avLst/>
          </a:prstGeom>
          <a:noFill/>
        </p:spPr>
        <p:txBody>
          <a:bodyPr wrap="square" rtlCol="0">
            <a:spAutoFit/>
          </a:bodyPr>
          <a:lstStyle/>
          <a:p>
            <a:pPr algn="just"/>
            <a:r>
              <a:rPr lang="en-IN" sz="2800" dirty="0">
                <a:solidFill>
                  <a:srgbClr val="478C1D"/>
                </a:solidFill>
              </a:rPr>
              <a:t>1.Upgraded centres have been adequately branded in most of the facilities visited </a:t>
            </a:r>
            <a:r>
              <a:rPr lang="en-IN" sz="2800" dirty="0"/>
              <a:t>except </a:t>
            </a:r>
            <a:r>
              <a:rPr lang="en-US" sz="2800" dirty="0"/>
              <a:t>Punjab, Madhya Pradesh. </a:t>
            </a:r>
          </a:p>
          <a:p>
            <a:pPr algn="just"/>
            <a:r>
              <a:rPr lang="en-US" sz="2800" dirty="0"/>
              <a:t>2.In Rajasthan and Haryana - quality of branding was poor in the facilities visited. </a:t>
            </a:r>
          </a:p>
          <a:p>
            <a:pPr algn="just"/>
            <a:r>
              <a:rPr lang="en-US" sz="2800" dirty="0"/>
              <a:t>3.Separate building / structures were noted for AB-HWCs in Uttarakhand.</a:t>
            </a:r>
            <a:endParaRPr lang="en-IN" sz="2800" dirty="0"/>
          </a:p>
          <a:p>
            <a:pPr algn="just"/>
            <a:r>
              <a:rPr lang="en-IN" sz="2800" dirty="0"/>
              <a:t>4.</a:t>
            </a:r>
            <a:r>
              <a:rPr lang="en-IN" sz="2800" dirty="0">
                <a:solidFill>
                  <a:schemeClr val="tx2"/>
                </a:solidFill>
              </a:rPr>
              <a:t> </a:t>
            </a:r>
            <a:r>
              <a:rPr lang="en-IN" sz="2800" dirty="0"/>
              <a:t>Adequate</a:t>
            </a:r>
            <a:r>
              <a:rPr lang="en-IN" sz="2800" dirty="0">
                <a:solidFill>
                  <a:schemeClr val="tx2"/>
                </a:solidFill>
              </a:rPr>
              <a:t> </a:t>
            </a:r>
            <a:r>
              <a:rPr lang="en-IN" sz="2800" dirty="0"/>
              <a:t>Planning for HWCs - identification and prioritization of facilities for transformation was not observed in Rajasthan</a:t>
            </a:r>
            <a:r>
              <a:rPr lang="en-IN" sz="2800" dirty="0">
                <a:solidFill>
                  <a:schemeClr val="tx2"/>
                </a:solidFill>
              </a:rPr>
              <a:t>.</a:t>
            </a:r>
          </a:p>
          <a:p>
            <a:pPr algn="just"/>
            <a:r>
              <a:rPr lang="en-US" sz="2800" dirty="0"/>
              <a:t>5. The infrastructure of the Programme Study Center (Jaipur) needs immediate attention as some parts of the skill lab are already damaged and not functional at present. </a:t>
            </a:r>
          </a:p>
        </p:txBody>
      </p:sp>
    </p:spTree>
    <p:extLst>
      <p:ext uri="{BB962C8B-B14F-4D97-AF65-F5344CB8AC3E}">
        <p14:creationId xmlns:p14="http://schemas.microsoft.com/office/powerpoint/2010/main" val="2937741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70A5B-43B6-414E-ABA3-58F02AFFCCD2}"/>
              </a:ext>
            </a:extLst>
          </p:cNvPr>
          <p:cNvSpPr>
            <a:spLocks noGrp="1"/>
          </p:cNvSpPr>
          <p:nvPr>
            <p:ph type="title"/>
          </p:nvPr>
        </p:nvSpPr>
        <p:spPr/>
        <p:txBody>
          <a:bodyPr/>
          <a:lstStyle/>
          <a:p>
            <a:r>
              <a:rPr lang="en-IN" b="1" dirty="0"/>
              <a:t>FIELD FINDINGS : </a:t>
            </a:r>
            <a:r>
              <a:rPr lang="en-US" b="1" dirty="0"/>
              <a:t>Expanding HR and Multiskilling  </a:t>
            </a:r>
            <a:endParaRPr lang="en-US" dirty="0"/>
          </a:p>
        </p:txBody>
      </p:sp>
      <p:sp>
        <p:nvSpPr>
          <p:cNvPr id="3" name="Content Placeholder 2">
            <a:extLst>
              <a:ext uri="{FF2B5EF4-FFF2-40B4-BE49-F238E27FC236}">
                <a16:creationId xmlns:a16="http://schemas.microsoft.com/office/drawing/2014/main" id="{0A494BBE-49CF-3646-A9C3-B8239409B82A}"/>
              </a:ext>
            </a:extLst>
          </p:cNvPr>
          <p:cNvSpPr>
            <a:spLocks noGrp="1"/>
          </p:cNvSpPr>
          <p:nvPr>
            <p:ph idx="1"/>
          </p:nvPr>
        </p:nvSpPr>
        <p:spPr>
          <a:xfrm>
            <a:off x="383297" y="1424065"/>
            <a:ext cx="11686390" cy="5433935"/>
          </a:xfrm>
        </p:spPr>
        <p:txBody>
          <a:bodyPr>
            <a:noAutofit/>
          </a:bodyPr>
          <a:lstStyle/>
          <a:p>
            <a:pPr marL="0" indent="0" algn="just">
              <a:buNone/>
            </a:pPr>
            <a:r>
              <a:rPr lang="en-US" sz="2400" dirty="0">
                <a:solidFill>
                  <a:schemeClr val="tx1"/>
                </a:solidFill>
              </a:rPr>
              <a:t>1. </a:t>
            </a:r>
            <a:r>
              <a:rPr lang="en-US" sz="2800" dirty="0">
                <a:solidFill>
                  <a:schemeClr val="tx1"/>
                </a:solidFill>
              </a:rPr>
              <a:t>Adequate HR was not available - shortage of MO, staff nurse and lab-technician in Rajasthan, Chandigarh, Uttarakhand, Madhya Pradesh.</a:t>
            </a:r>
          </a:p>
          <a:p>
            <a:pPr lvl="2" algn="just"/>
            <a:r>
              <a:rPr lang="en-US" sz="2800" dirty="0"/>
              <a:t>	</a:t>
            </a:r>
            <a:r>
              <a:rPr lang="en-IN" sz="2800" dirty="0"/>
              <a:t> </a:t>
            </a:r>
            <a:r>
              <a:rPr lang="en-IN" sz="2800" dirty="0">
                <a:solidFill>
                  <a:schemeClr val="tx1"/>
                </a:solidFill>
              </a:rPr>
              <a:t>Full time MO is not available / attachment is done from other hospitals. (MP)</a:t>
            </a:r>
          </a:p>
          <a:p>
            <a:pPr marL="36000" indent="0" algn="just">
              <a:buNone/>
            </a:pPr>
            <a:r>
              <a:rPr lang="en-IN" sz="2800" dirty="0">
                <a:solidFill>
                  <a:schemeClr val="tx1"/>
                </a:solidFill>
              </a:rPr>
              <a:t>2. However, MBBS and CHO posted together in RMD (HWC-SHC), Amritsar</a:t>
            </a:r>
            <a:endParaRPr lang="en-US" sz="2800" dirty="0">
              <a:solidFill>
                <a:schemeClr val="tx1"/>
              </a:solidFill>
            </a:endParaRPr>
          </a:p>
          <a:p>
            <a:pPr marL="0" indent="0" algn="just">
              <a:buNone/>
            </a:pPr>
            <a:r>
              <a:rPr lang="en-US" sz="2800" dirty="0">
                <a:solidFill>
                  <a:schemeClr val="tx1"/>
                </a:solidFill>
              </a:rPr>
              <a:t>3. </a:t>
            </a:r>
            <a:r>
              <a:rPr lang="en-US" sz="2800" dirty="0">
                <a:solidFill>
                  <a:srgbClr val="478C1D"/>
                </a:solidFill>
              </a:rPr>
              <a:t>Trainings have been completed in most of the states </a:t>
            </a:r>
            <a:r>
              <a:rPr lang="en-US" sz="2800" dirty="0">
                <a:solidFill>
                  <a:schemeClr val="tx1"/>
                </a:solidFill>
              </a:rPr>
              <a:t>except Rajasthan, HP </a:t>
            </a:r>
          </a:p>
          <a:p>
            <a:pPr lvl="2" algn="just"/>
            <a:r>
              <a:rPr lang="en-US" sz="2800" dirty="0">
                <a:solidFill>
                  <a:schemeClr val="tx1"/>
                </a:solidFill>
              </a:rPr>
              <a:t>NCD training of MO, ANM, SN not yet started at district level (HP)</a:t>
            </a:r>
          </a:p>
          <a:p>
            <a:pPr marL="0" indent="0" algn="just">
              <a:buNone/>
            </a:pPr>
            <a:r>
              <a:rPr lang="en-US" sz="2800" dirty="0">
                <a:solidFill>
                  <a:schemeClr val="tx1"/>
                </a:solidFill>
              </a:rPr>
              <a:t>4. Training on VIA has not been initiated in most of the States. </a:t>
            </a:r>
            <a:r>
              <a:rPr lang="en-US" sz="2800" dirty="0">
                <a:solidFill>
                  <a:srgbClr val="478C1D"/>
                </a:solidFill>
              </a:rPr>
              <a:t>(except Haryana)</a:t>
            </a:r>
          </a:p>
        </p:txBody>
      </p:sp>
    </p:spTree>
    <p:extLst>
      <p:ext uri="{BB962C8B-B14F-4D97-AF65-F5344CB8AC3E}">
        <p14:creationId xmlns:p14="http://schemas.microsoft.com/office/powerpoint/2010/main" val="1079503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70A5B-43B6-414E-ABA3-58F02AFFCCD2}"/>
              </a:ext>
            </a:extLst>
          </p:cNvPr>
          <p:cNvSpPr>
            <a:spLocks noGrp="1"/>
          </p:cNvSpPr>
          <p:nvPr>
            <p:ph type="title"/>
          </p:nvPr>
        </p:nvSpPr>
        <p:spPr/>
        <p:txBody>
          <a:bodyPr/>
          <a:lstStyle/>
          <a:p>
            <a:r>
              <a:rPr lang="en-IN" b="1" dirty="0"/>
              <a:t>FIELD FINDINGS : </a:t>
            </a:r>
            <a:r>
              <a:rPr lang="en-US" b="1" dirty="0"/>
              <a:t>Expanding HR and Multiskilling  </a:t>
            </a:r>
            <a:endParaRPr lang="en-US" dirty="0"/>
          </a:p>
        </p:txBody>
      </p:sp>
      <p:sp>
        <p:nvSpPr>
          <p:cNvPr id="3" name="Content Placeholder 2">
            <a:extLst>
              <a:ext uri="{FF2B5EF4-FFF2-40B4-BE49-F238E27FC236}">
                <a16:creationId xmlns:a16="http://schemas.microsoft.com/office/drawing/2014/main" id="{0A494BBE-49CF-3646-A9C3-B8239409B82A}"/>
              </a:ext>
            </a:extLst>
          </p:cNvPr>
          <p:cNvSpPr>
            <a:spLocks noGrp="1"/>
          </p:cNvSpPr>
          <p:nvPr>
            <p:ph idx="1"/>
          </p:nvPr>
        </p:nvSpPr>
        <p:spPr>
          <a:xfrm>
            <a:off x="415963" y="1554592"/>
            <a:ext cx="11686390" cy="5433935"/>
          </a:xfrm>
        </p:spPr>
        <p:txBody>
          <a:bodyPr>
            <a:noAutofit/>
          </a:bodyPr>
          <a:lstStyle/>
          <a:p>
            <a:pPr marL="0" indent="0">
              <a:buNone/>
            </a:pPr>
            <a:r>
              <a:rPr lang="en-US" sz="3200" dirty="0">
                <a:solidFill>
                  <a:schemeClr val="tx1"/>
                </a:solidFill>
              </a:rPr>
              <a:t>5. Oral Cancer Screening being done is not as per protocol – use of ice-cream sticks (use and throw) can be propagated. </a:t>
            </a:r>
          </a:p>
          <a:p>
            <a:pPr marL="0" indent="0">
              <a:buNone/>
            </a:pPr>
            <a:r>
              <a:rPr lang="en-US" sz="3200" dirty="0">
                <a:solidFill>
                  <a:schemeClr val="tx1"/>
                </a:solidFill>
              </a:rPr>
              <a:t>6. Performance linked payments were not being disbursed </a:t>
            </a:r>
            <a:r>
              <a:rPr lang="en-US" sz="3200" dirty="0">
                <a:solidFill>
                  <a:srgbClr val="478C1D"/>
                </a:solidFill>
              </a:rPr>
              <a:t>(except Chhattisgarh &amp; UK, Punjab – </a:t>
            </a:r>
            <a:r>
              <a:rPr lang="en-US" sz="3200" dirty="0">
                <a:solidFill>
                  <a:schemeClr val="tx1"/>
                </a:solidFill>
              </a:rPr>
              <a:t>only for CHOs).</a:t>
            </a:r>
          </a:p>
          <a:p>
            <a:pPr lvl="1">
              <a:buFont typeface="Wingdings" pitchFamily="2" charset="2"/>
              <a:buChar char="§"/>
            </a:pPr>
            <a:r>
              <a:rPr lang="en-US" sz="2400" dirty="0">
                <a:solidFill>
                  <a:schemeClr val="tx1"/>
                </a:solidFill>
              </a:rPr>
              <a:t>CHOs/ Primary healthcare team have not received PLP for past 3-4 months (Rajasthan).</a:t>
            </a:r>
          </a:p>
          <a:p>
            <a:pPr lvl="1">
              <a:buFont typeface="Wingdings" pitchFamily="2" charset="2"/>
              <a:buChar char="§"/>
            </a:pPr>
            <a:r>
              <a:rPr lang="en-US" sz="2800" dirty="0">
                <a:solidFill>
                  <a:schemeClr val="tx1"/>
                </a:solidFill>
              </a:rPr>
              <a:t>Huge disparity between remuneration of CHOs and MPW (F), thus leading to dissatisfaction amongst CHOs. (Rs 9500 pm to Rs 60000 pm) </a:t>
            </a:r>
          </a:p>
          <a:p>
            <a:pPr marL="0" indent="0">
              <a:buNone/>
            </a:pPr>
            <a:endParaRPr lang="en-US" sz="2000" dirty="0"/>
          </a:p>
        </p:txBody>
      </p:sp>
    </p:spTree>
    <p:extLst>
      <p:ext uri="{BB962C8B-B14F-4D97-AF65-F5344CB8AC3E}">
        <p14:creationId xmlns:p14="http://schemas.microsoft.com/office/powerpoint/2010/main" val="2232713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D6FAB7-B170-9940-A477-14ADD7900D5B}"/>
              </a:ext>
            </a:extLst>
          </p:cNvPr>
          <p:cNvSpPr>
            <a:spLocks noGrp="1"/>
          </p:cNvSpPr>
          <p:nvPr>
            <p:ph type="title"/>
          </p:nvPr>
        </p:nvSpPr>
        <p:spPr>
          <a:xfrm>
            <a:off x="575894" y="675066"/>
            <a:ext cx="11029616" cy="988332"/>
          </a:xfrm>
        </p:spPr>
        <p:txBody>
          <a:bodyPr/>
          <a:lstStyle/>
          <a:p>
            <a:r>
              <a:rPr lang="en-IN" b="1" dirty="0"/>
              <a:t>FIELD FINDINGS : </a:t>
            </a:r>
            <a:r>
              <a:rPr lang="en-US" b="1" dirty="0"/>
              <a:t>EXPANDING Medicines</a:t>
            </a:r>
            <a:endParaRPr lang="en-US" dirty="0"/>
          </a:p>
        </p:txBody>
      </p:sp>
      <p:sp>
        <p:nvSpPr>
          <p:cNvPr id="2" name="Rectangle 1"/>
          <p:cNvSpPr/>
          <p:nvPr/>
        </p:nvSpPr>
        <p:spPr>
          <a:xfrm>
            <a:off x="256284" y="1632907"/>
            <a:ext cx="11668835" cy="584775"/>
          </a:xfrm>
          <a:prstGeom prst="rect">
            <a:avLst/>
          </a:prstGeom>
        </p:spPr>
        <p:txBody>
          <a:bodyPr wrap="square">
            <a:spAutoFit/>
          </a:bodyPr>
          <a:lstStyle/>
          <a:p>
            <a:endParaRPr lang="en-US" sz="1600" dirty="0"/>
          </a:p>
          <a:p>
            <a:endParaRPr lang="en-US" sz="1600" dirty="0"/>
          </a:p>
        </p:txBody>
      </p:sp>
      <p:sp>
        <p:nvSpPr>
          <p:cNvPr id="5" name="TextBox 4">
            <a:extLst>
              <a:ext uri="{FF2B5EF4-FFF2-40B4-BE49-F238E27FC236}">
                <a16:creationId xmlns:a16="http://schemas.microsoft.com/office/drawing/2014/main" id="{5E40397C-C7CD-3846-B7F3-DC659B2FF50C}"/>
              </a:ext>
            </a:extLst>
          </p:cNvPr>
          <p:cNvSpPr txBox="1"/>
          <p:nvPr/>
        </p:nvSpPr>
        <p:spPr>
          <a:xfrm>
            <a:off x="414529" y="1969931"/>
            <a:ext cx="11510589" cy="7035772"/>
          </a:xfrm>
          <a:prstGeom prst="rect">
            <a:avLst/>
          </a:prstGeom>
          <a:noFill/>
        </p:spPr>
        <p:txBody>
          <a:bodyPr wrap="square" rtlCol="0">
            <a:spAutoFit/>
          </a:bodyPr>
          <a:lstStyle/>
          <a:p>
            <a:pPr marL="514350" indent="-514350" algn="just" defTabSz="457200">
              <a:lnSpc>
                <a:spcPct val="80000"/>
              </a:lnSpc>
              <a:spcBef>
                <a:spcPct val="20000"/>
              </a:spcBef>
              <a:spcAft>
                <a:spcPts val="600"/>
              </a:spcAft>
              <a:buClr>
                <a:schemeClr val="accent2"/>
              </a:buClr>
              <a:buSzPct val="92000"/>
              <a:buFont typeface="+mj-lt"/>
              <a:buAutoNum type="arabicPeriod"/>
            </a:pPr>
            <a:r>
              <a:rPr lang="en-US" sz="2800" dirty="0">
                <a:solidFill>
                  <a:srgbClr val="478C1D"/>
                </a:solidFill>
              </a:rPr>
              <a:t>NCD Drugs were available in most of the facilities </a:t>
            </a:r>
            <a:r>
              <a:rPr lang="en-US" sz="2800" dirty="0"/>
              <a:t>except sporadically in Punjab.</a:t>
            </a:r>
          </a:p>
          <a:p>
            <a:pPr marL="514350" indent="-514350" algn="just" defTabSz="457200">
              <a:lnSpc>
                <a:spcPct val="80000"/>
              </a:lnSpc>
              <a:spcBef>
                <a:spcPct val="20000"/>
              </a:spcBef>
              <a:spcAft>
                <a:spcPts val="600"/>
              </a:spcAft>
              <a:buClr>
                <a:schemeClr val="accent2"/>
              </a:buClr>
              <a:buSzPct val="92000"/>
              <a:buFont typeface="+mj-lt"/>
              <a:buAutoNum type="arabicPeriod"/>
            </a:pPr>
            <a:r>
              <a:rPr lang="en-US" sz="2800" dirty="0">
                <a:solidFill>
                  <a:srgbClr val="478C1D"/>
                </a:solidFill>
              </a:rPr>
              <a:t>Prescription by MO, PHC and dispensation was being done at SHC. </a:t>
            </a:r>
            <a:r>
              <a:rPr lang="en-US" sz="2800" dirty="0"/>
              <a:t>However, medicine prescription for only 10-15 days in most SHC for chronic diseases. (except prescription by CHO in Haryana)</a:t>
            </a:r>
          </a:p>
          <a:p>
            <a:pPr marL="514350" indent="-514350" algn="just" defTabSz="457200">
              <a:lnSpc>
                <a:spcPct val="80000"/>
              </a:lnSpc>
              <a:spcBef>
                <a:spcPct val="20000"/>
              </a:spcBef>
              <a:spcAft>
                <a:spcPts val="600"/>
              </a:spcAft>
              <a:buClr>
                <a:schemeClr val="accent2"/>
              </a:buClr>
              <a:buSzPct val="92000"/>
              <a:buFont typeface="+mj-lt"/>
              <a:buAutoNum type="arabicPeriod"/>
            </a:pPr>
            <a:r>
              <a:rPr lang="en-US" sz="2800" dirty="0">
                <a:solidFill>
                  <a:srgbClr val="478C1D"/>
                </a:solidFill>
              </a:rPr>
              <a:t>Prescription audit in Rajasthan</a:t>
            </a:r>
          </a:p>
          <a:p>
            <a:pPr marL="514350" indent="-514350" algn="just" defTabSz="457200">
              <a:lnSpc>
                <a:spcPct val="80000"/>
              </a:lnSpc>
              <a:spcBef>
                <a:spcPct val="20000"/>
              </a:spcBef>
              <a:spcAft>
                <a:spcPts val="600"/>
              </a:spcAft>
              <a:buClr>
                <a:schemeClr val="accent2"/>
              </a:buClr>
              <a:buSzPct val="92000"/>
              <a:buFont typeface="+mj-lt"/>
              <a:buAutoNum type="arabicPeriod"/>
            </a:pPr>
            <a:r>
              <a:rPr lang="en-US" sz="2800" dirty="0"/>
              <a:t>Focus on AMR , irrational prescription is not being monitored</a:t>
            </a:r>
          </a:p>
          <a:p>
            <a:pPr marL="514350" indent="-514350" algn="just" defTabSz="457200">
              <a:lnSpc>
                <a:spcPct val="80000"/>
              </a:lnSpc>
              <a:spcBef>
                <a:spcPct val="20000"/>
              </a:spcBef>
              <a:spcAft>
                <a:spcPts val="600"/>
              </a:spcAft>
              <a:buClr>
                <a:schemeClr val="accent2"/>
              </a:buClr>
              <a:buSzPct val="92000"/>
              <a:buFont typeface="+mj-lt"/>
              <a:buAutoNum type="arabicPeriod"/>
            </a:pPr>
            <a:r>
              <a:rPr lang="en-US" sz="2800" dirty="0"/>
              <a:t>No IT enabled supply chain system (Chandigarh)</a:t>
            </a:r>
          </a:p>
          <a:p>
            <a:pPr marL="514350" indent="-514350" algn="just" defTabSz="457200">
              <a:lnSpc>
                <a:spcPct val="80000"/>
              </a:lnSpc>
              <a:spcBef>
                <a:spcPct val="20000"/>
              </a:spcBef>
              <a:spcAft>
                <a:spcPts val="600"/>
              </a:spcAft>
              <a:buClr>
                <a:schemeClr val="accent2"/>
              </a:buClr>
              <a:buSzPct val="92000"/>
              <a:buFont typeface="+mj-lt"/>
              <a:buAutoNum type="arabicPeriod"/>
            </a:pPr>
            <a:r>
              <a:rPr lang="en-US" sz="2800" dirty="0"/>
              <a:t>Block CHC supplies drugs to HWC-SHCs.(Chhattisgarh)</a:t>
            </a:r>
          </a:p>
          <a:p>
            <a:pPr marL="514350" indent="-514350" algn="just" defTabSz="457200">
              <a:lnSpc>
                <a:spcPct val="80000"/>
              </a:lnSpc>
              <a:spcBef>
                <a:spcPct val="20000"/>
              </a:spcBef>
              <a:spcAft>
                <a:spcPts val="600"/>
              </a:spcAft>
              <a:buClr>
                <a:schemeClr val="accent2"/>
              </a:buClr>
              <a:buSzPct val="92000"/>
              <a:buFont typeface="+mj-lt"/>
              <a:buAutoNum type="arabicPeriod"/>
            </a:pPr>
            <a:r>
              <a:rPr lang="en-US" sz="2800" dirty="0"/>
              <a:t>Drug stock register not maintained properly in any of the HWCs visited in district Amritsar</a:t>
            </a:r>
          </a:p>
          <a:p>
            <a:pPr defTabSz="457200">
              <a:lnSpc>
                <a:spcPct val="80000"/>
              </a:lnSpc>
              <a:spcBef>
                <a:spcPct val="20000"/>
              </a:spcBef>
              <a:spcAft>
                <a:spcPts val="600"/>
              </a:spcAft>
              <a:buClr>
                <a:schemeClr val="accent2"/>
              </a:buClr>
              <a:buSzPct val="92000"/>
            </a:pPr>
            <a:endParaRPr lang="en-US" sz="3200" dirty="0">
              <a:solidFill>
                <a:schemeClr val="tx2"/>
              </a:solidFill>
            </a:endParaRPr>
          </a:p>
          <a:p>
            <a:pPr marL="514350" indent="-514350" defTabSz="457200">
              <a:lnSpc>
                <a:spcPct val="80000"/>
              </a:lnSpc>
              <a:spcBef>
                <a:spcPct val="20000"/>
              </a:spcBef>
              <a:spcAft>
                <a:spcPts val="600"/>
              </a:spcAft>
              <a:buClr>
                <a:schemeClr val="accent2"/>
              </a:buClr>
              <a:buSzPct val="92000"/>
              <a:buFont typeface="+mj-lt"/>
              <a:buAutoNum type="arabicPeriod"/>
            </a:pPr>
            <a:endParaRPr lang="en-US" sz="3200" dirty="0">
              <a:solidFill>
                <a:schemeClr val="tx2"/>
              </a:solidFill>
            </a:endParaRPr>
          </a:p>
          <a:p>
            <a:pPr defTabSz="457200">
              <a:lnSpc>
                <a:spcPct val="80000"/>
              </a:lnSpc>
              <a:spcBef>
                <a:spcPct val="20000"/>
              </a:spcBef>
              <a:spcAft>
                <a:spcPts val="600"/>
              </a:spcAft>
              <a:buClr>
                <a:schemeClr val="accent2"/>
              </a:buClr>
              <a:buSzPct val="92000"/>
            </a:pPr>
            <a:endParaRPr lang="en-US" sz="3200" dirty="0">
              <a:solidFill>
                <a:schemeClr val="tx2"/>
              </a:solidFill>
            </a:endParaRPr>
          </a:p>
          <a:p>
            <a:pPr marL="285750" indent="-285750">
              <a:buFontTx/>
              <a:buChar char="-"/>
            </a:pPr>
            <a:endParaRPr lang="en-US" dirty="0"/>
          </a:p>
        </p:txBody>
      </p:sp>
    </p:spTree>
    <p:extLst>
      <p:ext uri="{BB962C8B-B14F-4D97-AF65-F5344CB8AC3E}">
        <p14:creationId xmlns:p14="http://schemas.microsoft.com/office/powerpoint/2010/main" val="227272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D6FAB7-B170-9940-A477-14ADD7900D5B}"/>
              </a:ext>
            </a:extLst>
          </p:cNvPr>
          <p:cNvSpPr>
            <a:spLocks noGrp="1"/>
          </p:cNvSpPr>
          <p:nvPr>
            <p:ph type="title"/>
          </p:nvPr>
        </p:nvSpPr>
        <p:spPr/>
        <p:txBody>
          <a:bodyPr/>
          <a:lstStyle/>
          <a:p>
            <a:r>
              <a:rPr lang="en-IN" b="1" dirty="0"/>
              <a:t>FIELD FINDINGS : </a:t>
            </a:r>
            <a:r>
              <a:rPr lang="en-US" b="1" dirty="0"/>
              <a:t>Expanding diagnostics SERVICES</a:t>
            </a:r>
            <a:endParaRPr lang="en-US" dirty="0"/>
          </a:p>
        </p:txBody>
      </p:sp>
      <p:sp>
        <p:nvSpPr>
          <p:cNvPr id="5" name="TextBox 4">
            <a:extLst>
              <a:ext uri="{FF2B5EF4-FFF2-40B4-BE49-F238E27FC236}">
                <a16:creationId xmlns:a16="http://schemas.microsoft.com/office/drawing/2014/main" id="{75B2709F-FEF8-9B40-8FF2-4D9B5DBE92A4}"/>
              </a:ext>
            </a:extLst>
          </p:cNvPr>
          <p:cNvSpPr txBox="1"/>
          <p:nvPr/>
        </p:nvSpPr>
        <p:spPr>
          <a:xfrm>
            <a:off x="429669" y="1968649"/>
            <a:ext cx="11479045" cy="5816977"/>
          </a:xfrm>
          <a:prstGeom prst="rect">
            <a:avLst/>
          </a:prstGeom>
          <a:noFill/>
        </p:spPr>
        <p:txBody>
          <a:bodyPr wrap="square" rtlCol="0">
            <a:spAutoFit/>
          </a:bodyPr>
          <a:lstStyle/>
          <a:p>
            <a:pPr algn="just"/>
            <a:r>
              <a:rPr lang="en-US" sz="2800" dirty="0"/>
              <a:t>1. States are yet to plan for expanding the list of diagnostics to be provided at the AB-HWCs. </a:t>
            </a:r>
          </a:p>
          <a:p>
            <a:pPr algn="just"/>
            <a:r>
              <a:rPr lang="en-US" sz="2800" dirty="0"/>
              <a:t>2. No structured policy existed for procurement of reagents for diagnostics in the state – Uttarakhand</a:t>
            </a:r>
          </a:p>
          <a:p>
            <a:pPr algn="just"/>
            <a:r>
              <a:rPr lang="en-US" sz="2800" dirty="0"/>
              <a:t>3. No screening is being done for any cancers (logistics not available with MPWs) (J &amp; K)</a:t>
            </a:r>
          </a:p>
          <a:p>
            <a:pPr algn="just"/>
            <a:r>
              <a:rPr lang="en-IN" sz="2800" dirty="0">
                <a:solidFill>
                  <a:srgbClr val="478C1D"/>
                </a:solidFill>
              </a:rPr>
              <a:t>4. State has established Hub and spoke model for PHC-HWCs, samples are collected from SHCs/PHCs and sent to Hub CHC/PHC (Madhya Pradesh) </a:t>
            </a:r>
          </a:p>
          <a:p>
            <a:pPr algn="just"/>
            <a:r>
              <a:rPr lang="en-US" sz="2800" dirty="0"/>
              <a:t>5. Limited diagnostic tests(Hb, sugar, rapid malaria test, sputum collection) were being conducted at SC-HWCs of District Amritsar and Jalandhar. At PHCs-blood count and few other tests were being done.</a:t>
            </a:r>
          </a:p>
          <a:p>
            <a:pPr algn="just"/>
            <a:endParaRPr lang="en-IN" sz="2800" dirty="0"/>
          </a:p>
          <a:p>
            <a:endParaRPr lang="en-US" dirty="0"/>
          </a:p>
          <a:p>
            <a:endParaRPr lang="en-US" dirty="0"/>
          </a:p>
        </p:txBody>
      </p:sp>
    </p:spTree>
    <p:extLst>
      <p:ext uri="{BB962C8B-B14F-4D97-AF65-F5344CB8AC3E}">
        <p14:creationId xmlns:p14="http://schemas.microsoft.com/office/powerpoint/2010/main" val="3375182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D9C41-BF66-E041-BC70-DC028A207CA5}"/>
              </a:ext>
            </a:extLst>
          </p:cNvPr>
          <p:cNvSpPr>
            <a:spLocks noGrp="1"/>
          </p:cNvSpPr>
          <p:nvPr>
            <p:ph type="title"/>
          </p:nvPr>
        </p:nvSpPr>
        <p:spPr>
          <a:xfrm>
            <a:off x="575894" y="729658"/>
            <a:ext cx="11029616" cy="776413"/>
          </a:xfrm>
        </p:spPr>
        <p:txBody>
          <a:bodyPr/>
          <a:lstStyle/>
          <a:p>
            <a:r>
              <a:rPr lang="en-IN" b="1" dirty="0"/>
              <a:t>FIELD FINDINGS : Community Mobilisation</a:t>
            </a:r>
            <a:endParaRPr lang="en-US" dirty="0"/>
          </a:p>
        </p:txBody>
      </p:sp>
      <p:sp>
        <p:nvSpPr>
          <p:cNvPr id="4" name="TextBox 3">
            <a:extLst>
              <a:ext uri="{FF2B5EF4-FFF2-40B4-BE49-F238E27FC236}">
                <a16:creationId xmlns:a16="http://schemas.microsoft.com/office/drawing/2014/main" id="{4EFAF523-9681-7B44-B0DC-3603D1A1742E}"/>
              </a:ext>
            </a:extLst>
          </p:cNvPr>
          <p:cNvSpPr txBox="1"/>
          <p:nvPr/>
        </p:nvSpPr>
        <p:spPr>
          <a:xfrm>
            <a:off x="254277" y="2029992"/>
            <a:ext cx="11683445" cy="6063198"/>
          </a:xfrm>
          <a:prstGeom prst="rect">
            <a:avLst/>
          </a:prstGeom>
          <a:noFill/>
        </p:spPr>
        <p:txBody>
          <a:bodyPr wrap="square" rtlCol="0">
            <a:spAutoFit/>
          </a:bodyPr>
          <a:lstStyle/>
          <a:p>
            <a:pPr indent="-342900" algn="just">
              <a:buAutoNum type="arabicPeriod"/>
            </a:pPr>
            <a:r>
              <a:rPr lang="en-IN" sz="2800" dirty="0">
                <a:solidFill>
                  <a:srgbClr val="478C1D"/>
                </a:solidFill>
              </a:rPr>
              <a:t>Organization of need based camps at village level, participation in VHNDs (Uttarakhand)</a:t>
            </a:r>
          </a:p>
          <a:p>
            <a:pPr indent="-342900" algn="just">
              <a:buFontTx/>
              <a:buAutoNum type="arabicPeriod"/>
            </a:pPr>
            <a:r>
              <a:rPr lang="en-US" altLang="en-US" sz="2800" dirty="0"/>
              <a:t>CBAC formats are not been adequately and appropriately filled by ASHAs </a:t>
            </a:r>
            <a:r>
              <a:rPr lang="en-IN" sz="2800" dirty="0"/>
              <a:t>(Uttarakhand, Rajasthan)</a:t>
            </a:r>
          </a:p>
          <a:p>
            <a:pPr algn="just"/>
            <a:r>
              <a:rPr lang="en-IN" sz="2800" dirty="0"/>
              <a:t>3. </a:t>
            </a:r>
            <a:r>
              <a:rPr lang="en-US" sz="2800" dirty="0"/>
              <a:t>NCD registers were not found at HWCs (Himachal Pradesh)</a:t>
            </a:r>
          </a:p>
          <a:p>
            <a:pPr algn="just"/>
            <a:r>
              <a:rPr lang="en-US" sz="2800" dirty="0">
                <a:solidFill>
                  <a:srgbClr val="478C1D"/>
                </a:solidFill>
              </a:rPr>
              <a:t>4.</a:t>
            </a:r>
            <a:r>
              <a:rPr lang="en-IN" sz="2800" dirty="0">
                <a:solidFill>
                  <a:srgbClr val="478C1D"/>
                </a:solidFill>
              </a:rPr>
              <a:t> Good linkages with School Health Program. RBSK doctors are conducting 2 hrs OPD at identified schools.(Chandigarh)</a:t>
            </a:r>
          </a:p>
          <a:p>
            <a:pPr algn="just"/>
            <a:r>
              <a:rPr lang="en-IN" sz="2800" dirty="0"/>
              <a:t>5. </a:t>
            </a:r>
            <a:r>
              <a:rPr lang="en-US" sz="2800" dirty="0"/>
              <a:t>Family folders and CBAC forms are filled by ASHAs, however lack of clarity was observed in ASHAs with regards to scoring in the CBAC form – Old forms were being used. (Haryana, J &amp; K)</a:t>
            </a:r>
          </a:p>
          <a:p>
            <a:endParaRPr lang="en-US" dirty="0"/>
          </a:p>
          <a:p>
            <a:endParaRPr lang="en-IN" dirty="0">
              <a:solidFill>
                <a:schemeClr val="tx1">
                  <a:lumMod val="75000"/>
                  <a:lumOff val="25000"/>
                </a:schemeClr>
              </a:solidFill>
            </a:endParaRPr>
          </a:p>
          <a:p>
            <a:endParaRPr lang="en-US" dirty="0"/>
          </a:p>
          <a:p>
            <a:endParaRPr lang="en-US" dirty="0"/>
          </a:p>
          <a:p>
            <a:pPr marL="342900" indent="-342900">
              <a:buAutoNum type="arabicPeriod"/>
            </a:pPr>
            <a:endParaRPr lang="en-IN" i="1" dirty="0">
              <a:solidFill>
                <a:schemeClr val="tx1">
                  <a:lumMod val="75000"/>
                  <a:lumOff val="25000"/>
                </a:schemeClr>
              </a:solidFill>
            </a:endParaRPr>
          </a:p>
          <a:p>
            <a:endParaRPr lang="en-US" dirty="0"/>
          </a:p>
        </p:txBody>
      </p:sp>
    </p:spTree>
    <p:extLst>
      <p:ext uri="{BB962C8B-B14F-4D97-AF65-F5344CB8AC3E}">
        <p14:creationId xmlns:p14="http://schemas.microsoft.com/office/powerpoint/2010/main" val="3207514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D9C41-BF66-E041-BC70-DC028A207CA5}"/>
              </a:ext>
            </a:extLst>
          </p:cNvPr>
          <p:cNvSpPr>
            <a:spLocks noGrp="1"/>
          </p:cNvSpPr>
          <p:nvPr>
            <p:ph type="title"/>
          </p:nvPr>
        </p:nvSpPr>
        <p:spPr>
          <a:xfrm>
            <a:off x="575894" y="729658"/>
            <a:ext cx="11029616" cy="776413"/>
          </a:xfrm>
        </p:spPr>
        <p:txBody>
          <a:bodyPr/>
          <a:lstStyle/>
          <a:p>
            <a:r>
              <a:rPr lang="en-IN" b="1" dirty="0"/>
              <a:t>FIELD FINDINGS : Community Mobilisation</a:t>
            </a:r>
            <a:endParaRPr lang="en-US" dirty="0"/>
          </a:p>
        </p:txBody>
      </p:sp>
      <p:sp>
        <p:nvSpPr>
          <p:cNvPr id="4" name="TextBox 3">
            <a:extLst>
              <a:ext uri="{FF2B5EF4-FFF2-40B4-BE49-F238E27FC236}">
                <a16:creationId xmlns:a16="http://schemas.microsoft.com/office/drawing/2014/main" id="{4EFAF523-9681-7B44-B0DC-3603D1A1742E}"/>
              </a:ext>
            </a:extLst>
          </p:cNvPr>
          <p:cNvSpPr txBox="1"/>
          <p:nvPr/>
        </p:nvSpPr>
        <p:spPr>
          <a:xfrm>
            <a:off x="451822" y="2202114"/>
            <a:ext cx="11230984" cy="4924425"/>
          </a:xfrm>
          <a:prstGeom prst="rect">
            <a:avLst/>
          </a:prstGeom>
          <a:noFill/>
        </p:spPr>
        <p:txBody>
          <a:bodyPr wrap="square" rtlCol="0">
            <a:spAutoFit/>
          </a:bodyPr>
          <a:lstStyle/>
          <a:p>
            <a:pPr algn="just"/>
            <a:r>
              <a:rPr lang="en-US" sz="3200" dirty="0">
                <a:solidFill>
                  <a:srgbClr val="478C1D"/>
                </a:solidFill>
              </a:rPr>
              <a:t>6.</a:t>
            </a:r>
            <a:r>
              <a:rPr lang="en-IN" sz="3200" dirty="0">
                <a:solidFill>
                  <a:srgbClr val="478C1D"/>
                </a:solidFill>
              </a:rPr>
              <a:t> Special outreach camps are being conducted twice a month per UPHCs with the involvement of Specialists (Rajasthan, Haryana). </a:t>
            </a:r>
            <a:r>
              <a:rPr lang="en-US" sz="3200" dirty="0">
                <a:solidFill>
                  <a:srgbClr val="478C1D"/>
                </a:solidFill>
              </a:rPr>
              <a:t>Eye Camps in Urban Areas of </a:t>
            </a:r>
            <a:r>
              <a:rPr lang="en-US" sz="3200" dirty="0" err="1">
                <a:solidFill>
                  <a:srgbClr val="478C1D"/>
                </a:solidFill>
              </a:rPr>
              <a:t>Yamunagar</a:t>
            </a:r>
            <a:r>
              <a:rPr lang="en-US" sz="3200" dirty="0">
                <a:solidFill>
                  <a:srgbClr val="478C1D"/>
                </a:solidFill>
              </a:rPr>
              <a:t> for Drivers to reduce accident cases (Haryana).</a:t>
            </a:r>
          </a:p>
          <a:p>
            <a:pPr algn="just"/>
            <a:r>
              <a:rPr lang="en-IN" sz="3200" dirty="0"/>
              <a:t> 7. </a:t>
            </a:r>
            <a:r>
              <a:rPr lang="en-US" sz="3200" dirty="0"/>
              <a:t>Community level NCD screening not happening across facilities visited. (J &amp; K)</a:t>
            </a:r>
          </a:p>
          <a:p>
            <a:pPr algn="just"/>
            <a:endParaRPr lang="en-US" sz="2000" dirty="0"/>
          </a:p>
          <a:p>
            <a:endParaRPr lang="en-IN" dirty="0">
              <a:solidFill>
                <a:schemeClr val="tx1">
                  <a:lumMod val="75000"/>
                  <a:lumOff val="25000"/>
                </a:schemeClr>
              </a:solidFill>
            </a:endParaRPr>
          </a:p>
          <a:p>
            <a:endParaRPr lang="en-US" dirty="0"/>
          </a:p>
          <a:p>
            <a:endParaRPr lang="en-US" dirty="0"/>
          </a:p>
          <a:p>
            <a:pPr marL="342900" indent="-342900">
              <a:buAutoNum type="arabicPeriod"/>
            </a:pPr>
            <a:endParaRPr lang="en-IN" i="1" dirty="0">
              <a:solidFill>
                <a:schemeClr val="tx1">
                  <a:lumMod val="75000"/>
                  <a:lumOff val="25000"/>
                </a:schemeClr>
              </a:solidFill>
            </a:endParaRPr>
          </a:p>
          <a:p>
            <a:endParaRPr lang="en-US" dirty="0"/>
          </a:p>
        </p:txBody>
      </p:sp>
    </p:spTree>
    <p:extLst>
      <p:ext uri="{BB962C8B-B14F-4D97-AF65-F5344CB8AC3E}">
        <p14:creationId xmlns:p14="http://schemas.microsoft.com/office/powerpoint/2010/main" val="2103812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6CC9D-BC1B-8345-9C8E-DE67CA41B45A}"/>
              </a:ext>
            </a:extLst>
          </p:cNvPr>
          <p:cNvSpPr>
            <a:spLocks noGrp="1"/>
          </p:cNvSpPr>
          <p:nvPr>
            <p:ph type="title"/>
          </p:nvPr>
        </p:nvSpPr>
        <p:spPr/>
        <p:txBody>
          <a:bodyPr/>
          <a:lstStyle/>
          <a:p>
            <a:r>
              <a:rPr lang="en-IN" b="1" dirty="0"/>
              <a:t>Field findings : IT System</a:t>
            </a:r>
            <a:endParaRPr lang="en-US" dirty="0"/>
          </a:p>
        </p:txBody>
      </p:sp>
      <p:sp>
        <p:nvSpPr>
          <p:cNvPr id="4" name="TextBox 3">
            <a:extLst>
              <a:ext uri="{FF2B5EF4-FFF2-40B4-BE49-F238E27FC236}">
                <a16:creationId xmlns:a16="http://schemas.microsoft.com/office/drawing/2014/main" id="{C34372BE-23FF-274F-81C4-6E8DBD204662}"/>
              </a:ext>
            </a:extLst>
          </p:cNvPr>
          <p:cNvSpPr txBox="1"/>
          <p:nvPr/>
        </p:nvSpPr>
        <p:spPr>
          <a:xfrm>
            <a:off x="430307" y="1968650"/>
            <a:ext cx="11370832" cy="4832092"/>
          </a:xfrm>
          <a:prstGeom prst="rect">
            <a:avLst/>
          </a:prstGeom>
          <a:noFill/>
        </p:spPr>
        <p:txBody>
          <a:bodyPr wrap="square" rtlCol="0">
            <a:spAutoFit/>
          </a:bodyPr>
          <a:lstStyle/>
          <a:p>
            <a:r>
              <a:rPr lang="en-US" sz="2800" dirty="0">
                <a:solidFill>
                  <a:srgbClr val="478C1D"/>
                </a:solidFill>
              </a:rPr>
              <a:t>1. NCD application, NCD MO Portal and HWC portal are in use at HWCs. HWC portal is updated daily at visited HWCs. (Chhattisgarh) </a:t>
            </a:r>
          </a:p>
          <a:p>
            <a:r>
              <a:rPr lang="en-US" sz="2800" dirty="0"/>
              <a:t>2. Tablets not provided to CHOs and ANMs and no smart phones provided to ASHAs. Data entry in HWC portal are done at block level – internet connectivity is an issue at SHC. (Uttarakhand, Amritsar – Punjab, No training in Rajasthan) </a:t>
            </a:r>
          </a:p>
          <a:p>
            <a:r>
              <a:rPr lang="en-US" sz="2800" dirty="0"/>
              <a:t>3. Laptops procured , but yet to be provided at the AB-HWCs. Daily reporting was being done at HWC portal through centralized mechanism (MOs from HWC send the data to DEO at head quarter and DEO enters the data into HWC portal). (Chandigarh) </a:t>
            </a:r>
          </a:p>
          <a:p>
            <a:r>
              <a:rPr lang="en-US" sz="2800" dirty="0"/>
              <a:t>Entry into NCD application software was limited (software related issues). </a:t>
            </a:r>
          </a:p>
        </p:txBody>
      </p:sp>
    </p:spTree>
    <p:extLst>
      <p:ext uri="{BB962C8B-B14F-4D97-AF65-F5344CB8AC3E}">
        <p14:creationId xmlns:p14="http://schemas.microsoft.com/office/powerpoint/2010/main" val="487730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6CC9D-BC1B-8345-9C8E-DE67CA41B45A}"/>
              </a:ext>
            </a:extLst>
          </p:cNvPr>
          <p:cNvSpPr>
            <a:spLocks noGrp="1"/>
          </p:cNvSpPr>
          <p:nvPr>
            <p:ph type="title"/>
          </p:nvPr>
        </p:nvSpPr>
        <p:spPr/>
        <p:txBody>
          <a:bodyPr/>
          <a:lstStyle/>
          <a:p>
            <a:r>
              <a:rPr lang="en-IN" b="1" dirty="0"/>
              <a:t>Field findings : IT System</a:t>
            </a:r>
            <a:endParaRPr lang="en-US" dirty="0"/>
          </a:p>
        </p:txBody>
      </p:sp>
      <p:sp>
        <p:nvSpPr>
          <p:cNvPr id="4" name="TextBox 3">
            <a:extLst>
              <a:ext uri="{FF2B5EF4-FFF2-40B4-BE49-F238E27FC236}">
                <a16:creationId xmlns:a16="http://schemas.microsoft.com/office/drawing/2014/main" id="{C34372BE-23FF-274F-81C4-6E8DBD204662}"/>
              </a:ext>
            </a:extLst>
          </p:cNvPr>
          <p:cNvSpPr txBox="1"/>
          <p:nvPr/>
        </p:nvSpPr>
        <p:spPr>
          <a:xfrm>
            <a:off x="453695" y="1622963"/>
            <a:ext cx="11274013" cy="5355312"/>
          </a:xfrm>
          <a:prstGeom prst="rect">
            <a:avLst/>
          </a:prstGeom>
          <a:noFill/>
        </p:spPr>
        <p:txBody>
          <a:bodyPr wrap="square" rtlCol="0">
            <a:spAutoFit/>
          </a:bodyPr>
          <a:lstStyle/>
          <a:p>
            <a:endParaRPr lang="en-US" sz="2800" dirty="0"/>
          </a:p>
          <a:p>
            <a:r>
              <a:rPr lang="en-US" sz="2800" dirty="0"/>
              <a:t>4. Battery related issue in the tablets at the facilities (Mewat) – no data entry. </a:t>
            </a:r>
          </a:p>
          <a:p>
            <a:r>
              <a:rPr lang="en-US" sz="2800" dirty="0"/>
              <a:t>5. No tablets were functioning- either not available at most of the facilities or login credentials not provided to end user (J &amp; K).</a:t>
            </a:r>
          </a:p>
          <a:p>
            <a:r>
              <a:rPr lang="en-US" sz="2800" dirty="0"/>
              <a:t>6. MO Portal is not made available at PHCs and PHC staff is not aware about daily reporting </a:t>
            </a:r>
            <a:r>
              <a:rPr lang="en-IN" sz="2800" dirty="0"/>
              <a:t>(Madhya Pradesh) </a:t>
            </a:r>
            <a:endParaRPr lang="en-IN" sz="2800" dirty="0">
              <a:solidFill>
                <a:schemeClr val="accent3">
                  <a:lumMod val="75000"/>
                </a:schemeClr>
              </a:solidFill>
            </a:endParaRPr>
          </a:p>
          <a:p>
            <a:r>
              <a:rPr lang="en-IN" sz="2800" dirty="0">
                <a:solidFill>
                  <a:schemeClr val="accent3">
                    <a:lumMod val="75000"/>
                  </a:schemeClr>
                </a:solidFill>
              </a:rPr>
              <a:t>	</a:t>
            </a:r>
            <a:r>
              <a:rPr lang="en-IN" sz="2800" dirty="0"/>
              <a:t>NCD registers are filled up by the MOs, and data of hypertension and 	Diabetes Mellitus was available at the facility level. </a:t>
            </a:r>
            <a:endParaRPr lang="en-US" sz="2800" dirty="0"/>
          </a:p>
          <a:p>
            <a:r>
              <a:rPr lang="en-US" sz="2800" dirty="0">
                <a:solidFill>
                  <a:srgbClr val="478C1D"/>
                </a:solidFill>
              </a:rPr>
              <a:t>7. e-</a:t>
            </a:r>
            <a:r>
              <a:rPr lang="en-US" sz="2800" dirty="0" err="1">
                <a:solidFill>
                  <a:srgbClr val="478C1D"/>
                </a:solidFill>
              </a:rPr>
              <a:t>Aushadhi</a:t>
            </a:r>
            <a:r>
              <a:rPr lang="en-US" sz="2800" dirty="0">
                <a:solidFill>
                  <a:srgbClr val="478C1D"/>
                </a:solidFill>
              </a:rPr>
              <a:t> system is functioning well in Madhya Pradesh and Rajasthan</a:t>
            </a:r>
          </a:p>
          <a:p>
            <a:r>
              <a:rPr lang="en-US" sz="2800" dirty="0">
                <a:solidFill>
                  <a:srgbClr val="478C1D"/>
                </a:solidFill>
              </a:rPr>
              <a:t>Portals like PCTS/HMIS/HWC/NCD/</a:t>
            </a:r>
            <a:r>
              <a:rPr lang="en-US" sz="2800" dirty="0" err="1">
                <a:solidFill>
                  <a:srgbClr val="478C1D"/>
                </a:solidFill>
              </a:rPr>
              <a:t>Nikshay</a:t>
            </a:r>
            <a:r>
              <a:rPr lang="en-US" sz="2800" dirty="0">
                <a:solidFill>
                  <a:srgbClr val="478C1D"/>
                </a:solidFill>
              </a:rPr>
              <a:t>/E-</a:t>
            </a:r>
            <a:r>
              <a:rPr lang="en-US" sz="2800" dirty="0" err="1">
                <a:solidFill>
                  <a:srgbClr val="478C1D"/>
                </a:solidFill>
              </a:rPr>
              <a:t>Aushadhi</a:t>
            </a:r>
            <a:r>
              <a:rPr lang="en-US" sz="2800" dirty="0">
                <a:solidFill>
                  <a:srgbClr val="478C1D"/>
                </a:solidFill>
              </a:rPr>
              <a:t>/OJAS/E-</a:t>
            </a:r>
            <a:r>
              <a:rPr lang="en-US" sz="2800" dirty="0" err="1">
                <a:solidFill>
                  <a:srgbClr val="478C1D"/>
                </a:solidFill>
              </a:rPr>
              <a:t>Upkaran</a:t>
            </a:r>
            <a:r>
              <a:rPr lang="en-US" sz="2800" dirty="0">
                <a:solidFill>
                  <a:srgbClr val="478C1D"/>
                </a:solidFill>
              </a:rPr>
              <a:t>, ASHA Soft were linked with the PHC/U-PHCs.(Rajasthan)</a:t>
            </a:r>
          </a:p>
          <a:p>
            <a:endParaRPr lang="en-US" sz="1600" dirty="0">
              <a:solidFill>
                <a:schemeClr val="tx1">
                  <a:lumMod val="75000"/>
                  <a:lumOff val="25000"/>
                </a:schemeClr>
              </a:solidFill>
            </a:endParaRPr>
          </a:p>
          <a:p>
            <a:endParaRPr lang="en-US" dirty="0"/>
          </a:p>
        </p:txBody>
      </p:sp>
    </p:spTree>
    <p:extLst>
      <p:ext uri="{BB962C8B-B14F-4D97-AF65-F5344CB8AC3E}">
        <p14:creationId xmlns:p14="http://schemas.microsoft.com/office/powerpoint/2010/main" val="2604254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E6A7-2791-4441-8589-F031F35C0A41}"/>
              </a:ext>
            </a:extLst>
          </p:cNvPr>
          <p:cNvSpPr>
            <a:spLocks noGrp="1"/>
          </p:cNvSpPr>
          <p:nvPr>
            <p:ph type="title"/>
          </p:nvPr>
        </p:nvSpPr>
        <p:spPr/>
        <p:txBody>
          <a:bodyPr/>
          <a:lstStyle/>
          <a:p>
            <a:r>
              <a:rPr lang="en-IN" b="1" dirty="0"/>
              <a:t>Service Delivery(including expanded packages)</a:t>
            </a:r>
            <a:endParaRPr lang="en-US" dirty="0"/>
          </a:p>
        </p:txBody>
      </p:sp>
      <p:sp>
        <p:nvSpPr>
          <p:cNvPr id="4" name="TextBox 3">
            <a:extLst>
              <a:ext uri="{FF2B5EF4-FFF2-40B4-BE49-F238E27FC236}">
                <a16:creationId xmlns:a16="http://schemas.microsoft.com/office/drawing/2014/main" id="{993895EC-4A87-5C48-95CE-0EEC1EA87187}"/>
              </a:ext>
            </a:extLst>
          </p:cNvPr>
          <p:cNvSpPr txBox="1"/>
          <p:nvPr/>
        </p:nvSpPr>
        <p:spPr>
          <a:xfrm>
            <a:off x="453695" y="2025908"/>
            <a:ext cx="11274014" cy="4832092"/>
          </a:xfrm>
          <a:prstGeom prst="rect">
            <a:avLst/>
          </a:prstGeom>
          <a:noFill/>
        </p:spPr>
        <p:txBody>
          <a:bodyPr wrap="square" rtlCol="0">
            <a:spAutoFit/>
          </a:bodyPr>
          <a:lstStyle/>
          <a:p>
            <a:r>
              <a:rPr lang="en-US" sz="2800" dirty="0">
                <a:solidFill>
                  <a:srgbClr val="478C1D"/>
                </a:solidFill>
              </a:rPr>
              <a:t>1. Engaging PGI Specialists for OPD services at HWCs.(Chandigarh)</a:t>
            </a:r>
            <a:endParaRPr lang="en-IN" sz="2800" dirty="0">
              <a:solidFill>
                <a:srgbClr val="478C1D"/>
              </a:solidFill>
            </a:endParaRPr>
          </a:p>
          <a:p>
            <a:r>
              <a:rPr lang="en-IN" sz="2800" dirty="0"/>
              <a:t>2. Lack of coordination among CHO and ANM were observed at SC level during field visit (RCH register are with ANM and not accessible to CHOs)</a:t>
            </a:r>
          </a:p>
          <a:p>
            <a:r>
              <a:rPr lang="en-US" sz="2800" dirty="0">
                <a:solidFill>
                  <a:srgbClr val="478C1D"/>
                </a:solidFill>
              </a:rPr>
              <a:t>3. Sanitary Napkins vending machines along with disposal machine were installed at SC-HWCs in district Mewat leveraged through District Collector office. Staff Nurse utilized as Adolescent Heath counselor in UPHC, </a:t>
            </a:r>
            <a:r>
              <a:rPr lang="en-US" sz="2800" dirty="0" err="1">
                <a:solidFill>
                  <a:srgbClr val="478C1D"/>
                </a:solidFill>
              </a:rPr>
              <a:t>Yamunanagar</a:t>
            </a:r>
            <a:r>
              <a:rPr lang="en-US" sz="2800" dirty="0">
                <a:solidFill>
                  <a:srgbClr val="478C1D"/>
                </a:solidFill>
              </a:rPr>
              <a:t>.(Haryana)</a:t>
            </a:r>
            <a:endParaRPr lang="en-IN" sz="2800" dirty="0">
              <a:solidFill>
                <a:srgbClr val="478C1D"/>
              </a:solidFill>
            </a:endParaRPr>
          </a:p>
          <a:p>
            <a:r>
              <a:rPr lang="en-IN" sz="2800" dirty="0"/>
              <a:t>4. All RMNCHA+N services were not being provided in Himachal Pradesh. 5.Dental Officers were posted at PHCs where no dental chairs were available. Fixed day facility based RI sessions (Chandigarh, J&amp;K) </a:t>
            </a:r>
          </a:p>
          <a:p>
            <a:endParaRPr lang="en-US" dirty="0"/>
          </a:p>
        </p:txBody>
      </p:sp>
    </p:spTree>
    <p:extLst>
      <p:ext uri="{BB962C8B-B14F-4D97-AF65-F5344CB8AC3E}">
        <p14:creationId xmlns:p14="http://schemas.microsoft.com/office/powerpoint/2010/main" val="1512886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E6A7-2791-4441-8589-F031F35C0A41}"/>
              </a:ext>
            </a:extLst>
          </p:cNvPr>
          <p:cNvSpPr>
            <a:spLocks noGrp="1"/>
          </p:cNvSpPr>
          <p:nvPr>
            <p:ph type="title"/>
          </p:nvPr>
        </p:nvSpPr>
        <p:spPr/>
        <p:txBody>
          <a:bodyPr/>
          <a:lstStyle/>
          <a:p>
            <a:r>
              <a:rPr lang="en-IN" b="1" dirty="0"/>
              <a:t>Service Delivery(including expanded packages)</a:t>
            </a:r>
            <a:endParaRPr lang="en-US" dirty="0"/>
          </a:p>
        </p:txBody>
      </p:sp>
      <p:sp>
        <p:nvSpPr>
          <p:cNvPr id="4" name="TextBox 3">
            <a:extLst>
              <a:ext uri="{FF2B5EF4-FFF2-40B4-BE49-F238E27FC236}">
                <a16:creationId xmlns:a16="http://schemas.microsoft.com/office/drawing/2014/main" id="{993895EC-4A87-5C48-95CE-0EEC1EA87187}"/>
              </a:ext>
            </a:extLst>
          </p:cNvPr>
          <p:cNvSpPr txBox="1"/>
          <p:nvPr/>
        </p:nvSpPr>
        <p:spPr>
          <a:xfrm>
            <a:off x="453695" y="2188802"/>
            <a:ext cx="11274014" cy="4801314"/>
          </a:xfrm>
          <a:prstGeom prst="rect">
            <a:avLst/>
          </a:prstGeom>
          <a:noFill/>
        </p:spPr>
        <p:txBody>
          <a:bodyPr wrap="square" rtlCol="0">
            <a:spAutoFit/>
          </a:bodyPr>
          <a:lstStyle/>
          <a:p>
            <a:r>
              <a:rPr lang="en-IN" sz="2800" dirty="0"/>
              <a:t>6. RDT kits with ASHA were not available during the visit. (Madhya Pradesh)</a:t>
            </a:r>
            <a:endParaRPr lang="en-IN" sz="2800" dirty="0">
              <a:solidFill>
                <a:schemeClr val="accent3">
                  <a:lumMod val="75000"/>
                </a:schemeClr>
              </a:solidFill>
            </a:endParaRPr>
          </a:p>
          <a:p>
            <a:r>
              <a:rPr lang="en-IN" sz="2800" dirty="0"/>
              <a:t>7. CHO updates the data base of Identified NCD cases to follow up regular with them to ensure treatment compliance and life style modification. (Rajasthan)</a:t>
            </a:r>
          </a:p>
          <a:p>
            <a:pPr algn="just"/>
            <a:r>
              <a:rPr lang="en-IN" sz="2800" dirty="0">
                <a:solidFill>
                  <a:srgbClr val="478C1D"/>
                </a:solidFill>
              </a:rPr>
              <a:t>8. </a:t>
            </a:r>
            <a:r>
              <a:rPr lang="en-US" sz="2800" dirty="0">
                <a:solidFill>
                  <a:srgbClr val="478C1D"/>
                </a:solidFill>
              </a:rPr>
              <a:t>OPD register for HWCs and Health card for NCD patients.(Chhattisgarh)</a:t>
            </a:r>
          </a:p>
          <a:p>
            <a:pPr algn="just"/>
            <a:r>
              <a:rPr lang="en-US" sz="2800" dirty="0">
                <a:solidFill>
                  <a:srgbClr val="478C1D"/>
                </a:solidFill>
              </a:rPr>
              <a:t>9. Work plans were displayed at the SHCs for CHO in Haryana, Uttarakhand</a:t>
            </a:r>
            <a:r>
              <a:rPr lang="en-US" sz="2800" dirty="0">
                <a:solidFill>
                  <a:srgbClr val="00B050"/>
                </a:solidFill>
              </a:rPr>
              <a:t>. </a:t>
            </a:r>
            <a:r>
              <a:rPr lang="en-US" sz="2800" dirty="0"/>
              <a:t>No work-plan in Rajasthan, Punjab. </a:t>
            </a:r>
          </a:p>
          <a:p>
            <a:endParaRPr lang="en-IN" sz="2800" dirty="0"/>
          </a:p>
          <a:p>
            <a:endParaRPr lang="en-IN" sz="2800" dirty="0"/>
          </a:p>
          <a:p>
            <a:endParaRPr lang="en-IN" dirty="0">
              <a:solidFill>
                <a:schemeClr val="tx1">
                  <a:lumMod val="75000"/>
                  <a:lumOff val="25000"/>
                </a:schemeClr>
              </a:solidFill>
            </a:endParaRPr>
          </a:p>
          <a:p>
            <a:endParaRPr lang="en-IN" dirty="0">
              <a:solidFill>
                <a:schemeClr val="tx1">
                  <a:lumMod val="75000"/>
                  <a:lumOff val="25000"/>
                </a:schemeClr>
              </a:solidFill>
            </a:endParaRPr>
          </a:p>
          <a:p>
            <a:endParaRPr lang="en-US" dirty="0"/>
          </a:p>
        </p:txBody>
      </p:sp>
    </p:spTree>
    <p:extLst>
      <p:ext uri="{BB962C8B-B14F-4D97-AF65-F5344CB8AC3E}">
        <p14:creationId xmlns:p14="http://schemas.microsoft.com/office/powerpoint/2010/main" val="4084783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23FA0-F658-F34A-91DC-3E4E082B3F80}"/>
              </a:ext>
            </a:extLst>
          </p:cNvPr>
          <p:cNvSpPr>
            <a:spLocks noGrp="1"/>
          </p:cNvSpPr>
          <p:nvPr>
            <p:ph type="title"/>
          </p:nvPr>
        </p:nvSpPr>
        <p:spPr/>
        <p:txBody>
          <a:bodyPr/>
          <a:lstStyle/>
          <a:p>
            <a:r>
              <a:rPr lang="en-US" b="1" dirty="0"/>
              <a:t>wellness</a:t>
            </a:r>
          </a:p>
        </p:txBody>
      </p:sp>
      <p:sp>
        <p:nvSpPr>
          <p:cNvPr id="3" name="TextBox 2">
            <a:extLst>
              <a:ext uri="{FF2B5EF4-FFF2-40B4-BE49-F238E27FC236}">
                <a16:creationId xmlns:a16="http://schemas.microsoft.com/office/drawing/2014/main" id="{8B6E9004-5BB7-F541-8849-830145D054F2}"/>
              </a:ext>
            </a:extLst>
          </p:cNvPr>
          <p:cNvSpPr txBox="1"/>
          <p:nvPr/>
        </p:nvSpPr>
        <p:spPr>
          <a:xfrm>
            <a:off x="374943" y="1957236"/>
            <a:ext cx="11738168" cy="5940088"/>
          </a:xfrm>
          <a:prstGeom prst="rect">
            <a:avLst/>
          </a:prstGeom>
          <a:noFill/>
        </p:spPr>
        <p:txBody>
          <a:bodyPr wrap="square" rtlCol="0">
            <a:spAutoFit/>
          </a:bodyPr>
          <a:lstStyle/>
          <a:p>
            <a:pPr marL="457200" indent="-457200" algn="just">
              <a:buFont typeface="Wingdings" pitchFamily="2" charset="2"/>
              <a:buChar char="§"/>
            </a:pPr>
            <a:r>
              <a:rPr lang="en-US" sz="2800" dirty="0">
                <a:solidFill>
                  <a:srgbClr val="478C1D"/>
                </a:solidFill>
              </a:rPr>
              <a:t>Tug of war in schools, awareness in dance performance in schools, community dances (Haryana) </a:t>
            </a:r>
          </a:p>
          <a:p>
            <a:pPr marL="457200" indent="-457200" algn="just">
              <a:buFont typeface="Wingdings" pitchFamily="2" charset="2"/>
              <a:buChar char="§"/>
            </a:pPr>
            <a:r>
              <a:rPr lang="en-IN" sz="2800" dirty="0">
                <a:solidFill>
                  <a:srgbClr val="478C1D"/>
                </a:solidFill>
              </a:rPr>
              <a:t>Various health days (</a:t>
            </a:r>
            <a:r>
              <a:rPr lang="en-US" sz="2800" dirty="0">
                <a:solidFill>
                  <a:srgbClr val="478C1D"/>
                </a:solidFill>
              </a:rPr>
              <a:t>Suraksha Sutra Divas, </a:t>
            </a:r>
            <a:r>
              <a:rPr lang="en-US" sz="2800" dirty="0" err="1">
                <a:solidFill>
                  <a:srgbClr val="478C1D"/>
                </a:solidFill>
              </a:rPr>
              <a:t>Pyari</a:t>
            </a:r>
            <a:r>
              <a:rPr lang="en-US" sz="2800" dirty="0">
                <a:solidFill>
                  <a:srgbClr val="478C1D"/>
                </a:solidFill>
              </a:rPr>
              <a:t> </a:t>
            </a:r>
            <a:r>
              <a:rPr lang="en-US" sz="2800" dirty="0" err="1">
                <a:solidFill>
                  <a:srgbClr val="478C1D"/>
                </a:solidFill>
              </a:rPr>
              <a:t>Bitiya</a:t>
            </a:r>
            <a:r>
              <a:rPr lang="en-US" sz="2800" dirty="0">
                <a:solidFill>
                  <a:srgbClr val="478C1D"/>
                </a:solidFill>
              </a:rPr>
              <a:t> Divas, </a:t>
            </a:r>
            <a:r>
              <a:rPr lang="en-US" sz="2800" dirty="0" err="1">
                <a:solidFill>
                  <a:srgbClr val="478C1D"/>
                </a:solidFill>
              </a:rPr>
              <a:t>Nirogi</a:t>
            </a:r>
            <a:r>
              <a:rPr lang="en-US" sz="2800" dirty="0">
                <a:solidFill>
                  <a:srgbClr val="478C1D"/>
                </a:solidFill>
              </a:rPr>
              <a:t> </a:t>
            </a:r>
            <a:r>
              <a:rPr lang="en-US" sz="2800" dirty="0" err="1">
                <a:solidFill>
                  <a:srgbClr val="478C1D"/>
                </a:solidFill>
              </a:rPr>
              <a:t>Divyang</a:t>
            </a:r>
            <a:r>
              <a:rPr lang="en-US" sz="2800" dirty="0">
                <a:solidFill>
                  <a:srgbClr val="478C1D"/>
                </a:solidFill>
              </a:rPr>
              <a:t> Divas) </a:t>
            </a:r>
            <a:r>
              <a:rPr lang="en-IN" sz="2800" dirty="0">
                <a:solidFill>
                  <a:srgbClr val="478C1D"/>
                </a:solidFill>
              </a:rPr>
              <a:t>are celebrated in HWCs .</a:t>
            </a:r>
            <a:r>
              <a:rPr lang="en-US" sz="2800" dirty="0">
                <a:solidFill>
                  <a:srgbClr val="478C1D"/>
                </a:solidFill>
              </a:rPr>
              <a:t>Other wellness activities such as Jalebi race, NCD snake &amp; ladder game, Chair race etc. were conducted in some HWCs during NCD Suraksha </a:t>
            </a:r>
            <a:r>
              <a:rPr lang="en-US" sz="2800" dirty="0" err="1">
                <a:solidFill>
                  <a:srgbClr val="478C1D"/>
                </a:solidFill>
              </a:rPr>
              <a:t>Maah</a:t>
            </a:r>
            <a:r>
              <a:rPr lang="en-US" sz="2800" dirty="0">
                <a:solidFill>
                  <a:srgbClr val="478C1D"/>
                </a:solidFill>
              </a:rPr>
              <a:t> in 900 HWCs across 27 districts. (Chhattisgarh)</a:t>
            </a:r>
          </a:p>
          <a:p>
            <a:pPr marL="457200" indent="-457200" algn="just">
              <a:buFont typeface="Wingdings" pitchFamily="2" charset="2"/>
              <a:buChar char="§"/>
            </a:pPr>
            <a:r>
              <a:rPr lang="en-US" sz="2800" dirty="0">
                <a:solidFill>
                  <a:srgbClr val="478C1D"/>
                </a:solidFill>
              </a:rPr>
              <a:t>Collaboration with Government Yoga College for recruitment of Yoga Instructors. Monthly sessions on oral hygiene awareness at the facility, camps for elderly at old age homes(in partnership with an NGO). Integration of Mobile Food Testing Laboratory at designated HWCs to curb food adulteration. (Chandigarh)</a:t>
            </a:r>
          </a:p>
          <a:p>
            <a:endParaRPr lang="en-US" dirty="0">
              <a:solidFill>
                <a:schemeClr val="tx1">
                  <a:lumMod val="75000"/>
                  <a:lumOff val="25000"/>
                </a:schemeClr>
              </a:solidFill>
            </a:endParaRPr>
          </a:p>
          <a:p>
            <a:endParaRPr lang="en-US" dirty="0">
              <a:solidFill>
                <a:schemeClr val="tx1">
                  <a:lumMod val="75000"/>
                  <a:lumOff val="25000"/>
                </a:schemeClr>
              </a:solidFill>
            </a:endParaRPr>
          </a:p>
          <a:p>
            <a:endParaRPr lang="en-US" dirty="0">
              <a:solidFill>
                <a:schemeClr val="tx1">
                  <a:lumMod val="75000"/>
                  <a:lumOff val="25000"/>
                </a:schemeClr>
              </a:solidFill>
            </a:endParaRPr>
          </a:p>
          <a:p>
            <a:r>
              <a:rPr lang="en-US" dirty="0"/>
              <a:t> </a:t>
            </a:r>
          </a:p>
        </p:txBody>
      </p:sp>
    </p:spTree>
    <p:extLst>
      <p:ext uri="{BB962C8B-B14F-4D97-AF65-F5344CB8AC3E}">
        <p14:creationId xmlns:p14="http://schemas.microsoft.com/office/powerpoint/2010/main" val="2432384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23FA0-F658-F34A-91DC-3E4E082B3F80}"/>
              </a:ext>
            </a:extLst>
          </p:cNvPr>
          <p:cNvSpPr>
            <a:spLocks noGrp="1"/>
          </p:cNvSpPr>
          <p:nvPr>
            <p:ph type="title"/>
          </p:nvPr>
        </p:nvSpPr>
        <p:spPr/>
        <p:txBody>
          <a:bodyPr/>
          <a:lstStyle/>
          <a:p>
            <a:r>
              <a:rPr lang="en-US" b="1" dirty="0"/>
              <a:t>wellness</a:t>
            </a:r>
          </a:p>
        </p:txBody>
      </p:sp>
      <p:sp>
        <p:nvSpPr>
          <p:cNvPr id="3" name="TextBox 2">
            <a:extLst>
              <a:ext uri="{FF2B5EF4-FFF2-40B4-BE49-F238E27FC236}">
                <a16:creationId xmlns:a16="http://schemas.microsoft.com/office/drawing/2014/main" id="{8B6E9004-5BB7-F541-8849-830145D054F2}"/>
              </a:ext>
            </a:extLst>
          </p:cNvPr>
          <p:cNvSpPr txBox="1"/>
          <p:nvPr/>
        </p:nvSpPr>
        <p:spPr>
          <a:xfrm>
            <a:off x="374943" y="1957236"/>
            <a:ext cx="11340135" cy="6063198"/>
          </a:xfrm>
          <a:prstGeom prst="rect">
            <a:avLst/>
          </a:prstGeom>
          <a:noFill/>
        </p:spPr>
        <p:txBody>
          <a:bodyPr wrap="square" rtlCol="0">
            <a:spAutoFit/>
          </a:bodyPr>
          <a:lstStyle/>
          <a:p>
            <a:pPr marL="457200" indent="-457200" algn="just">
              <a:buFont typeface="Wingdings" pitchFamily="2" charset="2"/>
              <a:buChar char="§"/>
            </a:pPr>
            <a:r>
              <a:rPr lang="en-US" sz="2800" dirty="0">
                <a:solidFill>
                  <a:srgbClr val="478C1D"/>
                </a:solidFill>
              </a:rPr>
              <a:t>Wellness activities including exercise for joint pain , laughing club and dancing and folk activities conducted. Mobile Mitra for community awareness. (Haryana)</a:t>
            </a:r>
          </a:p>
          <a:p>
            <a:pPr marL="457200" indent="-457200">
              <a:buFont typeface="Wingdings" pitchFamily="2" charset="2"/>
              <a:buChar char="§"/>
            </a:pPr>
            <a:r>
              <a:rPr lang="en-US" sz="2800" dirty="0"/>
              <a:t>No wellness activities are being conducted at UPHC visited – space constraints.(Uttarakhand)</a:t>
            </a:r>
          </a:p>
          <a:p>
            <a:pPr marL="457200" indent="-457200">
              <a:buFont typeface="Wingdings" pitchFamily="2" charset="2"/>
              <a:buChar char="§"/>
            </a:pPr>
            <a:r>
              <a:rPr lang="en-US" sz="2800" dirty="0"/>
              <a:t>Activities yet to be initiated in HP, Madhya Pradesh, Rajasthan. </a:t>
            </a:r>
          </a:p>
          <a:p>
            <a:pPr marL="914400" lvl="1" indent="-457200">
              <a:buFont typeface="Wingdings" pitchFamily="2" charset="2"/>
              <a:buChar char="§"/>
            </a:pPr>
            <a:r>
              <a:rPr lang="en-IN" sz="2800" dirty="0"/>
              <a:t>CHO has planted medicinal plants within the HWC premises and also encourages the community to 	make use of herbs and medicinal plants in their lifestyle. (Rajasthan)</a:t>
            </a:r>
          </a:p>
          <a:p>
            <a:endParaRPr lang="en-US" sz="2800" dirty="0"/>
          </a:p>
          <a:p>
            <a:endParaRPr lang="en-US" dirty="0">
              <a:solidFill>
                <a:schemeClr val="tx1">
                  <a:lumMod val="75000"/>
                  <a:lumOff val="25000"/>
                </a:schemeClr>
              </a:solidFill>
            </a:endParaRPr>
          </a:p>
          <a:p>
            <a:endParaRPr lang="en-US" dirty="0">
              <a:solidFill>
                <a:schemeClr val="tx1">
                  <a:lumMod val="75000"/>
                  <a:lumOff val="25000"/>
                </a:schemeClr>
              </a:solidFill>
            </a:endParaRPr>
          </a:p>
          <a:p>
            <a:endParaRPr lang="en-US" dirty="0">
              <a:solidFill>
                <a:schemeClr val="tx1">
                  <a:lumMod val="75000"/>
                  <a:lumOff val="25000"/>
                </a:schemeClr>
              </a:solidFill>
            </a:endParaRPr>
          </a:p>
          <a:p>
            <a:endParaRPr lang="en-US" dirty="0">
              <a:solidFill>
                <a:schemeClr val="tx1">
                  <a:lumMod val="75000"/>
                  <a:lumOff val="25000"/>
                </a:schemeClr>
              </a:solidFill>
            </a:endParaRPr>
          </a:p>
          <a:p>
            <a:endParaRPr lang="en-US" dirty="0">
              <a:solidFill>
                <a:schemeClr val="tx1">
                  <a:lumMod val="75000"/>
                  <a:lumOff val="25000"/>
                </a:schemeClr>
              </a:solidFill>
            </a:endParaRPr>
          </a:p>
          <a:p>
            <a:r>
              <a:rPr lang="en-US" dirty="0"/>
              <a:t> </a:t>
            </a:r>
          </a:p>
        </p:txBody>
      </p:sp>
    </p:spTree>
    <p:extLst>
      <p:ext uri="{BB962C8B-B14F-4D97-AF65-F5344CB8AC3E}">
        <p14:creationId xmlns:p14="http://schemas.microsoft.com/office/powerpoint/2010/main" val="450870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7A0C5-5709-7A46-B14F-F07557E65FEE}"/>
              </a:ext>
            </a:extLst>
          </p:cNvPr>
          <p:cNvSpPr>
            <a:spLocks noGrp="1"/>
          </p:cNvSpPr>
          <p:nvPr>
            <p:ph type="title"/>
          </p:nvPr>
        </p:nvSpPr>
        <p:spPr/>
        <p:txBody>
          <a:bodyPr/>
          <a:lstStyle/>
          <a:p>
            <a:r>
              <a:rPr lang="en-IN" b="1" dirty="0"/>
              <a:t>others</a:t>
            </a:r>
            <a:endParaRPr lang="en-US" dirty="0"/>
          </a:p>
        </p:txBody>
      </p:sp>
      <p:sp>
        <p:nvSpPr>
          <p:cNvPr id="4" name="TextBox 3">
            <a:extLst>
              <a:ext uri="{FF2B5EF4-FFF2-40B4-BE49-F238E27FC236}">
                <a16:creationId xmlns:a16="http://schemas.microsoft.com/office/drawing/2014/main" id="{8F96976F-6F8C-A64C-919A-D2E91C21BFFD}"/>
              </a:ext>
            </a:extLst>
          </p:cNvPr>
          <p:cNvSpPr txBox="1"/>
          <p:nvPr/>
        </p:nvSpPr>
        <p:spPr>
          <a:xfrm>
            <a:off x="412234" y="1925618"/>
            <a:ext cx="11313601" cy="4832092"/>
          </a:xfrm>
          <a:prstGeom prst="rect">
            <a:avLst/>
          </a:prstGeom>
          <a:noFill/>
        </p:spPr>
        <p:txBody>
          <a:bodyPr wrap="square" rtlCol="0">
            <a:spAutoFit/>
          </a:bodyPr>
          <a:lstStyle/>
          <a:p>
            <a:pPr marL="342900" indent="-342900">
              <a:buFontTx/>
              <a:buAutoNum type="arabicPeriod"/>
            </a:pPr>
            <a:r>
              <a:rPr lang="en-US" sz="2200" b="1" dirty="0">
                <a:solidFill>
                  <a:srgbClr val="478C1D"/>
                </a:solidFill>
              </a:rPr>
              <a:t>Good CSR leverage – TATA Steel and Indian Oil, Mewat. (Haryana) MO at PHC level can indent drugs of district level - </a:t>
            </a:r>
            <a:r>
              <a:rPr lang="en-US" sz="2200" b="1" dirty="0" err="1">
                <a:solidFill>
                  <a:srgbClr val="478C1D"/>
                </a:solidFill>
              </a:rPr>
              <a:t>Mukhya</a:t>
            </a:r>
            <a:r>
              <a:rPr lang="en-US" sz="2200" b="1" dirty="0">
                <a:solidFill>
                  <a:srgbClr val="478C1D"/>
                </a:solidFill>
              </a:rPr>
              <a:t> Mantri </a:t>
            </a:r>
            <a:r>
              <a:rPr lang="en-US" sz="2200" b="1" dirty="0" err="1">
                <a:solidFill>
                  <a:srgbClr val="478C1D"/>
                </a:solidFill>
              </a:rPr>
              <a:t>Muft</a:t>
            </a:r>
            <a:r>
              <a:rPr lang="en-US" sz="2200" b="1" dirty="0">
                <a:solidFill>
                  <a:srgbClr val="478C1D"/>
                </a:solidFill>
              </a:rPr>
              <a:t> </a:t>
            </a:r>
            <a:r>
              <a:rPr lang="en-US" sz="2200" b="1" dirty="0" err="1">
                <a:solidFill>
                  <a:srgbClr val="478C1D"/>
                </a:solidFill>
              </a:rPr>
              <a:t>Illaj</a:t>
            </a:r>
            <a:r>
              <a:rPr lang="en-US" sz="2200" b="1" dirty="0">
                <a:solidFill>
                  <a:srgbClr val="478C1D"/>
                </a:solidFill>
              </a:rPr>
              <a:t> Yojana to reduce OOPE. </a:t>
            </a:r>
            <a:endParaRPr lang="en-IN" sz="2200" b="1" dirty="0">
              <a:solidFill>
                <a:srgbClr val="478C1D"/>
              </a:solidFill>
            </a:endParaRPr>
          </a:p>
          <a:p>
            <a:pPr marL="342900" indent="-342900">
              <a:buAutoNum type="arabicPeriod"/>
            </a:pPr>
            <a:r>
              <a:rPr lang="en-IN" sz="2200" b="1" dirty="0"/>
              <a:t>Uttarakhand has identified Himalayan Medical university for designing and conduction of certificate course (3 months) in the state. Himachal Pradesh is yet to start the Certificate Course in Community Health.</a:t>
            </a:r>
          </a:p>
          <a:p>
            <a:pPr marL="342900" indent="-342900">
              <a:buFontTx/>
              <a:buAutoNum type="arabicPeriod"/>
            </a:pPr>
            <a:r>
              <a:rPr lang="en-IN" sz="2200" b="1" dirty="0"/>
              <a:t>Trainings were not being given as per the recommended protocol. </a:t>
            </a:r>
            <a:r>
              <a:rPr lang="en-US" sz="2200" b="1" dirty="0"/>
              <a:t>Training is yet to be completed for Medical Officers, ANMs and ASHAs on NCD screening in both rural and urban areas. (Haryana)</a:t>
            </a:r>
            <a:endParaRPr lang="en-IN" sz="2200" b="1" dirty="0"/>
          </a:p>
          <a:p>
            <a:pPr marL="342900" indent="-342900">
              <a:buAutoNum type="arabicPeriod"/>
            </a:pPr>
            <a:r>
              <a:rPr lang="en-IN" sz="2200" b="1" dirty="0"/>
              <a:t>Display of citizens charter (except Haryana), list of essential medicines and diagnostic tests was not done at the facilities. </a:t>
            </a:r>
          </a:p>
          <a:p>
            <a:pPr marL="342900" indent="-342900">
              <a:buFontTx/>
              <a:buAutoNum type="arabicPeriod"/>
            </a:pPr>
            <a:r>
              <a:rPr lang="en-IN" sz="2200" b="1" dirty="0"/>
              <a:t>Definite referral pathways and mechanisms were not established for continuum of care. </a:t>
            </a:r>
            <a:r>
              <a:rPr lang="en-IN" sz="2200" b="1" dirty="0">
                <a:solidFill>
                  <a:srgbClr val="478C1D"/>
                </a:solidFill>
              </a:rPr>
              <a:t>Except Madhya Pradesh, (urban) where at the tertiary care centre, a separate queue of referred clients is made so that waiting time is reduced considerably.</a:t>
            </a:r>
          </a:p>
        </p:txBody>
      </p:sp>
    </p:spTree>
    <p:extLst>
      <p:ext uri="{BB962C8B-B14F-4D97-AF65-F5344CB8AC3E}">
        <p14:creationId xmlns:p14="http://schemas.microsoft.com/office/powerpoint/2010/main" val="4250727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11BF0-9752-3D4D-957D-20B342D73E4E}"/>
              </a:ext>
            </a:extLst>
          </p:cNvPr>
          <p:cNvSpPr>
            <a:spLocks noGrp="1"/>
          </p:cNvSpPr>
          <p:nvPr>
            <p:ph type="title"/>
          </p:nvPr>
        </p:nvSpPr>
        <p:spPr/>
        <p:txBody>
          <a:bodyPr/>
          <a:lstStyle/>
          <a:p>
            <a:r>
              <a:rPr lang="en-US" dirty="0"/>
              <a:t>VISION DOCUMENT FOR AB-HWCs !!</a:t>
            </a:r>
          </a:p>
        </p:txBody>
      </p:sp>
      <p:sp>
        <p:nvSpPr>
          <p:cNvPr id="3" name="Content Placeholder 2">
            <a:extLst>
              <a:ext uri="{FF2B5EF4-FFF2-40B4-BE49-F238E27FC236}">
                <a16:creationId xmlns:a16="http://schemas.microsoft.com/office/drawing/2014/main" id="{A55D3B4C-9084-8247-A03F-FA3B12E4785C}"/>
              </a:ext>
            </a:extLst>
          </p:cNvPr>
          <p:cNvSpPr>
            <a:spLocks noGrp="1"/>
          </p:cNvSpPr>
          <p:nvPr>
            <p:ph idx="1"/>
          </p:nvPr>
        </p:nvSpPr>
        <p:spPr>
          <a:xfrm>
            <a:off x="326316" y="1928103"/>
            <a:ext cx="11865684" cy="4783014"/>
          </a:xfrm>
        </p:spPr>
        <p:txBody>
          <a:bodyPr>
            <a:normAutofit fontScale="92500"/>
          </a:bodyPr>
          <a:lstStyle/>
          <a:p>
            <a:r>
              <a:rPr lang="en-US" sz="2800" b="1" dirty="0">
                <a:solidFill>
                  <a:srgbClr val="FF0000"/>
                </a:solidFill>
              </a:rPr>
              <a:t>An ad-hoc mechanism or it needs comprehensive thinking &amp; planning for a bigger structural reform - Overarching objective of CPHC ?</a:t>
            </a:r>
          </a:p>
          <a:p>
            <a:r>
              <a:rPr lang="en-US" sz="2800" dirty="0">
                <a:solidFill>
                  <a:schemeClr val="tx1"/>
                </a:solidFill>
              </a:rPr>
              <a:t>Financial planning – NHP 2017 (2/3rd allocation to Primary Care) </a:t>
            </a:r>
          </a:p>
          <a:p>
            <a:r>
              <a:rPr lang="en-US" sz="2800" dirty="0">
                <a:solidFill>
                  <a:schemeClr val="tx1"/>
                </a:solidFill>
              </a:rPr>
              <a:t>Infrastructure strengthening </a:t>
            </a:r>
          </a:p>
          <a:p>
            <a:r>
              <a:rPr lang="en-US" sz="2800" dirty="0">
                <a:solidFill>
                  <a:schemeClr val="tx1"/>
                </a:solidFill>
              </a:rPr>
              <a:t>Strengthening of Drug Distribution and Management Systems and Expansion of essential Diagnostic services </a:t>
            </a:r>
          </a:p>
          <a:p>
            <a:r>
              <a:rPr lang="en-US" sz="2800" dirty="0">
                <a:solidFill>
                  <a:schemeClr val="tx1"/>
                </a:solidFill>
              </a:rPr>
              <a:t>Expanded package of services , Capacity building of the existing staff</a:t>
            </a:r>
          </a:p>
          <a:p>
            <a:r>
              <a:rPr lang="en-US" sz="2800" dirty="0">
                <a:solidFill>
                  <a:schemeClr val="tx1"/>
                </a:solidFill>
              </a:rPr>
              <a:t>Bidirectional referral and return</a:t>
            </a:r>
          </a:p>
          <a:p>
            <a:r>
              <a:rPr lang="en-US" sz="2800" dirty="0">
                <a:solidFill>
                  <a:schemeClr val="tx1"/>
                </a:solidFill>
              </a:rPr>
              <a:t>CHOs retention and motivation </a:t>
            </a:r>
            <a:endParaRPr lang="en-US" sz="3200" dirty="0">
              <a:solidFill>
                <a:schemeClr val="tx1"/>
              </a:solidFill>
            </a:endParaRPr>
          </a:p>
        </p:txBody>
      </p:sp>
    </p:spTree>
    <p:extLst>
      <p:ext uri="{BB962C8B-B14F-4D97-AF65-F5344CB8AC3E}">
        <p14:creationId xmlns:p14="http://schemas.microsoft.com/office/powerpoint/2010/main" val="3553667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D6274-665A-E543-9197-8FD7F10FFF2B}"/>
              </a:ext>
            </a:extLst>
          </p:cNvPr>
          <p:cNvSpPr>
            <a:spLocks noGrp="1"/>
          </p:cNvSpPr>
          <p:nvPr>
            <p:ph type="title"/>
          </p:nvPr>
        </p:nvSpPr>
        <p:spPr/>
        <p:txBody>
          <a:bodyPr/>
          <a:lstStyle/>
          <a:p>
            <a:r>
              <a:rPr lang="en-US" dirty="0"/>
              <a:t>Financial planning – optimal resources </a:t>
            </a:r>
          </a:p>
        </p:txBody>
      </p:sp>
      <p:sp>
        <p:nvSpPr>
          <p:cNvPr id="3" name="Content Placeholder 2">
            <a:extLst>
              <a:ext uri="{FF2B5EF4-FFF2-40B4-BE49-F238E27FC236}">
                <a16:creationId xmlns:a16="http://schemas.microsoft.com/office/drawing/2014/main" id="{F5B42CF0-EA10-C949-842A-058D65FECDF1}"/>
              </a:ext>
            </a:extLst>
          </p:cNvPr>
          <p:cNvSpPr>
            <a:spLocks noGrp="1"/>
          </p:cNvSpPr>
          <p:nvPr>
            <p:ph idx="1"/>
          </p:nvPr>
        </p:nvSpPr>
        <p:spPr>
          <a:xfrm>
            <a:off x="445477" y="1835722"/>
            <a:ext cx="11165331" cy="4431319"/>
          </a:xfrm>
        </p:spPr>
        <p:txBody>
          <a:bodyPr>
            <a:normAutofit/>
          </a:bodyPr>
          <a:lstStyle/>
          <a:p>
            <a:r>
              <a:rPr lang="en-US" sz="3200" dirty="0">
                <a:solidFill>
                  <a:schemeClr val="tx1"/>
                </a:solidFill>
              </a:rPr>
              <a:t>Gap analysis and planning – Infrastructure &amp; HR</a:t>
            </a:r>
          </a:p>
          <a:p>
            <a:r>
              <a:rPr lang="en-US" sz="3200" dirty="0">
                <a:solidFill>
                  <a:schemeClr val="tx1"/>
                </a:solidFill>
              </a:rPr>
              <a:t>Recurrent expenditure - Human Resource and Training</a:t>
            </a:r>
          </a:p>
          <a:p>
            <a:r>
              <a:rPr lang="en-US" sz="3200" dirty="0">
                <a:solidFill>
                  <a:schemeClr val="tx1"/>
                </a:solidFill>
              </a:rPr>
              <a:t>Additional resources – Medicines (0.5% of the GDP) and Diagnostics, IT – tablets / laptops, telemedicine etc.</a:t>
            </a:r>
          </a:p>
          <a:p>
            <a:r>
              <a:rPr lang="en-US" sz="3200" dirty="0">
                <a:solidFill>
                  <a:schemeClr val="tx1"/>
                </a:solidFill>
              </a:rPr>
              <a:t>Untied funds</a:t>
            </a:r>
          </a:p>
          <a:p>
            <a:r>
              <a:rPr lang="en-US" sz="3200" dirty="0">
                <a:solidFill>
                  <a:schemeClr val="tx1"/>
                </a:solidFill>
              </a:rPr>
              <a:t>Telemedicine Hubs and Spokes</a:t>
            </a:r>
          </a:p>
        </p:txBody>
      </p:sp>
    </p:spTree>
    <p:extLst>
      <p:ext uri="{BB962C8B-B14F-4D97-AF65-F5344CB8AC3E}">
        <p14:creationId xmlns:p14="http://schemas.microsoft.com/office/powerpoint/2010/main" val="223053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28E4-3C6C-4B47-AE49-02C14245E3E1}"/>
              </a:ext>
            </a:extLst>
          </p:cNvPr>
          <p:cNvSpPr>
            <a:spLocks noGrp="1"/>
          </p:cNvSpPr>
          <p:nvPr>
            <p:ph type="title"/>
          </p:nvPr>
        </p:nvSpPr>
        <p:spPr/>
        <p:txBody>
          <a:bodyPr/>
          <a:lstStyle/>
          <a:p>
            <a:r>
              <a:rPr lang="en-US" dirty="0"/>
              <a:t>INFRASTRUCTURE : WHAT NEEDS TO BE PLANNED ? </a:t>
            </a:r>
          </a:p>
        </p:txBody>
      </p:sp>
      <p:sp>
        <p:nvSpPr>
          <p:cNvPr id="9" name="TextBox 8">
            <a:extLst>
              <a:ext uri="{FF2B5EF4-FFF2-40B4-BE49-F238E27FC236}">
                <a16:creationId xmlns:a16="http://schemas.microsoft.com/office/drawing/2014/main" id="{8128B510-6C1C-5F4C-A435-A031DC57B679}"/>
              </a:ext>
            </a:extLst>
          </p:cNvPr>
          <p:cNvSpPr txBox="1"/>
          <p:nvPr/>
        </p:nvSpPr>
        <p:spPr>
          <a:xfrm>
            <a:off x="9607240" y="15536"/>
            <a:ext cx="2479829" cy="369332"/>
          </a:xfrm>
          <a:prstGeom prst="rect">
            <a:avLst/>
          </a:prstGeom>
          <a:noFill/>
        </p:spPr>
        <p:txBody>
          <a:bodyPr wrap="square" rtlCol="0">
            <a:spAutoFit/>
          </a:bodyPr>
          <a:lstStyle/>
          <a:p>
            <a:pPr algn="r"/>
            <a:r>
              <a:rPr lang="en-IN" dirty="0"/>
              <a:t>Data Source: RHS 2018</a:t>
            </a:r>
          </a:p>
        </p:txBody>
      </p:sp>
      <p:graphicFrame>
        <p:nvGraphicFramePr>
          <p:cNvPr id="5" name="Content Placeholder 3">
            <a:extLst>
              <a:ext uri="{FF2B5EF4-FFF2-40B4-BE49-F238E27FC236}">
                <a16:creationId xmlns:a16="http://schemas.microsoft.com/office/drawing/2014/main" id="{20A73F81-8AFE-834D-AB50-CFEF4D52A1D4}"/>
              </a:ext>
            </a:extLst>
          </p:cNvPr>
          <p:cNvGraphicFramePr>
            <a:graphicFrameLocks/>
          </p:cNvGraphicFramePr>
          <p:nvPr>
            <p:extLst>
              <p:ext uri="{D42A27DB-BD31-4B8C-83A1-F6EECF244321}">
                <p14:modId xmlns:p14="http://schemas.microsoft.com/office/powerpoint/2010/main" val="985370431"/>
              </p:ext>
            </p:extLst>
          </p:nvPr>
        </p:nvGraphicFramePr>
        <p:xfrm>
          <a:off x="430306" y="1818091"/>
          <a:ext cx="11295532" cy="4916798"/>
        </p:xfrm>
        <a:graphic>
          <a:graphicData uri="http://schemas.openxmlformats.org/drawingml/2006/table">
            <a:tbl>
              <a:tblPr firstRow="1" bandRow="1">
                <a:tableStyleId>{93296810-A885-4BE3-A3E7-6D5BEEA58F35}</a:tableStyleId>
              </a:tblPr>
              <a:tblGrid>
                <a:gridCol w="2889752">
                  <a:extLst>
                    <a:ext uri="{9D8B030D-6E8A-4147-A177-3AD203B41FA5}">
                      <a16:colId xmlns:a16="http://schemas.microsoft.com/office/drawing/2014/main" val="3664275481"/>
                    </a:ext>
                  </a:extLst>
                </a:gridCol>
                <a:gridCol w="1539998">
                  <a:extLst>
                    <a:ext uri="{9D8B030D-6E8A-4147-A177-3AD203B41FA5}">
                      <a16:colId xmlns:a16="http://schemas.microsoft.com/office/drawing/2014/main" val="4027315163"/>
                    </a:ext>
                  </a:extLst>
                </a:gridCol>
                <a:gridCol w="1449198">
                  <a:extLst>
                    <a:ext uri="{9D8B030D-6E8A-4147-A177-3AD203B41FA5}">
                      <a16:colId xmlns:a16="http://schemas.microsoft.com/office/drawing/2014/main" val="3241216539"/>
                    </a:ext>
                  </a:extLst>
                </a:gridCol>
                <a:gridCol w="1218970">
                  <a:extLst>
                    <a:ext uri="{9D8B030D-6E8A-4147-A177-3AD203B41FA5}">
                      <a16:colId xmlns:a16="http://schemas.microsoft.com/office/drawing/2014/main" val="156614118"/>
                    </a:ext>
                  </a:extLst>
                </a:gridCol>
                <a:gridCol w="1489322">
                  <a:extLst>
                    <a:ext uri="{9D8B030D-6E8A-4147-A177-3AD203B41FA5}">
                      <a16:colId xmlns:a16="http://schemas.microsoft.com/office/drawing/2014/main" val="123364322"/>
                    </a:ext>
                  </a:extLst>
                </a:gridCol>
                <a:gridCol w="1489322">
                  <a:extLst>
                    <a:ext uri="{9D8B030D-6E8A-4147-A177-3AD203B41FA5}">
                      <a16:colId xmlns:a16="http://schemas.microsoft.com/office/drawing/2014/main" val="2532091770"/>
                    </a:ext>
                  </a:extLst>
                </a:gridCol>
                <a:gridCol w="1218970">
                  <a:extLst>
                    <a:ext uri="{9D8B030D-6E8A-4147-A177-3AD203B41FA5}">
                      <a16:colId xmlns:a16="http://schemas.microsoft.com/office/drawing/2014/main" val="1517913433"/>
                    </a:ext>
                  </a:extLst>
                </a:gridCol>
              </a:tblGrid>
              <a:tr h="409346">
                <a:tc rowSpan="2">
                  <a:txBody>
                    <a:bodyPr/>
                    <a:lstStyle/>
                    <a:p>
                      <a:pPr marL="0" indent="139700" algn="l" defTabSz="914400" rtl="0" eaLnBrk="1" latinLnBrk="0" hangingPunct="1">
                        <a:lnSpc>
                          <a:spcPct val="107000"/>
                        </a:lnSpc>
                        <a:spcAft>
                          <a:spcPts val="800"/>
                        </a:spcAft>
                      </a:pPr>
                      <a:r>
                        <a:rPr lang="en-IN" sz="2800" b="1" kern="1200" dirty="0">
                          <a:effectLst/>
                        </a:rPr>
                        <a:t>State/UT</a:t>
                      </a:r>
                      <a:endParaRPr lang="en-IN" sz="2800" b="1" kern="1200" dirty="0">
                        <a:solidFill>
                          <a:schemeClr val="bg1"/>
                        </a:solidFill>
                        <a:effectLst/>
                        <a:latin typeface="Cambria" panose="02040503050406030204" pitchFamily="18" charset="0"/>
                        <a:ea typeface="Cambria" panose="02040503050406030204" pitchFamily="18" charset="0"/>
                        <a:cs typeface="+mn-cs"/>
                      </a:endParaRPr>
                    </a:p>
                  </a:txBody>
                  <a:tcPr marL="68894" marR="68894" marT="34447" marB="34447" anchor="ctr"/>
                </a:tc>
                <a:tc gridSpan="3">
                  <a:txBody>
                    <a:bodyPr/>
                    <a:lstStyle/>
                    <a:p>
                      <a:pPr marL="0" indent="139700" algn="ctr" defTabSz="914400" rtl="0" eaLnBrk="1" latinLnBrk="0" hangingPunct="1">
                        <a:lnSpc>
                          <a:spcPct val="107000"/>
                        </a:lnSpc>
                        <a:spcAft>
                          <a:spcPts val="800"/>
                        </a:spcAft>
                      </a:pPr>
                      <a:r>
                        <a:rPr lang="en-IN" sz="2000" b="1" kern="1200" dirty="0">
                          <a:solidFill>
                            <a:schemeClr val="tx1"/>
                          </a:solidFill>
                          <a:effectLst/>
                          <a:latin typeface="Cambria" panose="02040503050406030204" pitchFamily="18" charset="0"/>
                          <a:ea typeface="Cambria" panose="02040503050406030204" pitchFamily="18" charset="0"/>
                        </a:rPr>
                        <a:t>Number of SHCs</a:t>
                      </a:r>
                      <a:endParaRPr lang="en-IN" sz="2000" b="1" kern="1200" dirty="0">
                        <a:solidFill>
                          <a:schemeClr val="tx1"/>
                        </a:solidFill>
                        <a:effectLst/>
                        <a:latin typeface="Cambria" panose="02040503050406030204" pitchFamily="18" charset="0"/>
                        <a:ea typeface="Cambria" panose="02040503050406030204" pitchFamily="18" charset="0"/>
                        <a:cs typeface="+mn-cs"/>
                      </a:endParaRPr>
                    </a:p>
                  </a:txBody>
                  <a:tcPr marL="68894" marR="68894" marT="34447" marB="34447">
                    <a:solidFill>
                      <a:schemeClr val="accent2"/>
                    </a:solidFill>
                  </a:tcPr>
                </a:tc>
                <a:tc hMerge="1">
                  <a:txBody>
                    <a:bodyPr/>
                    <a:lstStyle/>
                    <a:p>
                      <a:endParaRPr lang="en-IN"/>
                    </a:p>
                  </a:txBody>
                  <a:tcPr/>
                </a:tc>
                <a:tc hMerge="1">
                  <a:txBody>
                    <a:bodyPr/>
                    <a:lstStyle/>
                    <a:p>
                      <a:endParaRPr lang="en-IN"/>
                    </a:p>
                  </a:txBody>
                  <a:tcPr/>
                </a:tc>
                <a:tc gridSpan="3">
                  <a:txBody>
                    <a:bodyPr/>
                    <a:lstStyle/>
                    <a:p>
                      <a:pPr marL="0" indent="139700" algn="ctr" defTabSz="914400" rtl="0" eaLnBrk="1" latinLnBrk="0" hangingPunct="1">
                        <a:lnSpc>
                          <a:spcPct val="107000"/>
                        </a:lnSpc>
                        <a:spcAft>
                          <a:spcPts val="800"/>
                        </a:spcAft>
                      </a:pPr>
                      <a:r>
                        <a:rPr lang="en-IN" sz="2000" b="1" kern="1200" dirty="0">
                          <a:solidFill>
                            <a:schemeClr val="tx1"/>
                          </a:solidFill>
                          <a:effectLst/>
                          <a:latin typeface="Cambria" panose="02040503050406030204" pitchFamily="18" charset="0"/>
                          <a:ea typeface="Cambria" panose="02040503050406030204" pitchFamily="18" charset="0"/>
                        </a:rPr>
                        <a:t>Number of PHCs</a:t>
                      </a:r>
                      <a:endParaRPr lang="en-IN" sz="2000" b="1" kern="1200" dirty="0">
                        <a:solidFill>
                          <a:schemeClr val="tx1"/>
                        </a:solidFill>
                        <a:effectLst/>
                        <a:latin typeface="Cambria" panose="02040503050406030204" pitchFamily="18" charset="0"/>
                        <a:ea typeface="Cambria" panose="02040503050406030204" pitchFamily="18" charset="0"/>
                        <a:cs typeface="+mn-cs"/>
                      </a:endParaRPr>
                    </a:p>
                  </a:txBody>
                  <a:tcPr marL="68894" marR="68894" marT="34447" marB="34447">
                    <a:solidFill>
                      <a:schemeClr val="accent1"/>
                    </a:solid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58102196"/>
                  </a:ext>
                </a:extLst>
              </a:tr>
              <a:tr h="1023196">
                <a:tc vMerge="1">
                  <a:txBody>
                    <a:bodyPr/>
                    <a:lstStyle/>
                    <a:p>
                      <a:endParaRPr lang="en-IN"/>
                    </a:p>
                  </a:txBody>
                  <a:tcPr/>
                </a:tc>
                <a:tc>
                  <a:txBody>
                    <a:bodyPr/>
                    <a:lstStyle/>
                    <a:p>
                      <a:pPr marL="0" indent="139700" algn="ctr" defTabSz="914400" rtl="0" eaLnBrk="1" latinLnBrk="0" hangingPunct="1">
                        <a:lnSpc>
                          <a:spcPct val="107000"/>
                        </a:lnSpc>
                        <a:spcAft>
                          <a:spcPts val="800"/>
                        </a:spcAft>
                      </a:pPr>
                      <a:r>
                        <a:rPr lang="en-IN" sz="1800" b="1" kern="1200" dirty="0">
                          <a:effectLst/>
                          <a:latin typeface="Cambria" panose="02040503050406030204" pitchFamily="18" charset="0"/>
                          <a:ea typeface="Cambria" panose="02040503050406030204" pitchFamily="18" charset="0"/>
                        </a:rPr>
                        <a:t>Total Facilities</a:t>
                      </a:r>
                      <a:endParaRPr lang="en-IN" sz="1800" b="1" kern="1200" dirty="0">
                        <a:solidFill>
                          <a:schemeClr val="dk1"/>
                        </a:solidFill>
                        <a:effectLst/>
                        <a:latin typeface="Cambria" panose="02040503050406030204" pitchFamily="18" charset="0"/>
                        <a:ea typeface="Cambria" panose="02040503050406030204" pitchFamily="18" charset="0"/>
                        <a:cs typeface="+mn-cs"/>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US" sz="1800" b="1" kern="1200" dirty="0">
                          <a:effectLst/>
                          <a:latin typeface="Cambria" panose="02040503050406030204" pitchFamily="18" charset="0"/>
                          <a:ea typeface="Cambria" panose="02040503050406030204" pitchFamily="18" charset="0"/>
                        </a:rPr>
                        <a:t>% Without</a:t>
                      </a:r>
                      <a:r>
                        <a:rPr lang="en-US" sz="1800" b="1" kern="1200" baseline="0" dirty="0">
                          <a:effectLst/>
                          <a:latin typeface="Cambria" panose="02040503050406030204" pitchFamily="18" charset="0"/>
                          <a:ea typeface="Cambria" panose="02040503050406030204" pitchFamily="18" charset="0"/>
                        </a:rPr>
                        <a:t> Water supply</a:t>
                      </a:r>
                      <a:endParaRPr lang="en-IN" sz="1800" b="1" kern="1200" dirty="0">
                        <a:solidFill>
                          <a:schemeClr val="dk1"/>
                        </a:solidFill>
                        <a:effectLst/>
                        <a:latin typeface="Cambria" panose="02040503050406030204" pitchFamily="18" charset="0"/>
                        <a:ea typeface="Cambria" panose="02040503050406030204" pitchFamily="18" charset="0"/>
                        <a:cs typeface="+mn-cs"/>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Cambria" panose="02040503050406030204" pitchFamily="18" charset="0"/>
                          <a:ea typeface="Cambria" panose="02040503050406030204" pitchFamily="18" charset="0"/>
                        </a:rPr>
                        <a:t>% Without electricity</a:t>
                      </a:r>
                      <a:endParaRPr lang="en-IN" sz="1800" b="1" kern="1200" dirty="0">
                        <a:solidFill>
                          <a:schemeClr val="dk1"/>
                        </a:solidFill>
                        <a:effectLst/>
                        <a:latin typeface="Cambria" panose="02040503050406030204" pitchFamily="18" charset="0"/>
                        <a:ea typeface="Cambria" panose="02040503050406030204" pitchFamily="18" charset="0"/>
                        <a:cs typeface="+mn-cs"/>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Cambria" panose="02040503050406030204" pitchFamily="18" charset="0"/>
                          <a:ea typeface="Cambria" panose="02040503050406030204" pitchFamily="18" charset="0"/>
                        </a:rPr>
                        <a:t>Total Facilities</a:t>
                      </a:r>
                      <a:endParaRPr lang="en-IN" sz="1800" b="1" kern="1200" dirty="0">
                        <a:solidFill>
                          <a:schemeClr val="dk1"/>
                        </a:solidFill>
                        <a:effectLst/>
                        <a:latin typeface="Cambria" panose="02040503050406030204" pitchFamily="18" charset="0"/>
                        <a:ea typeface="Cambria" panose="02040503050406030204" pitchFamily="18" charset="0"/>
                        <a:cs typeface="+mn-cs"/>
                      </a:endParaRPr>
                    </a:p>
                  </a:txBody>
                  <a:tcPr marL="68894" marR="68894" marT="34447" marB="34447"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Cambria" panose="02040503050406030204" pitchFamily="18" charset="0"/>
                          <a:ea typeface="Cambria" panose="02040503050406030204" pitchFamily="18" charset="0"/>
                        </a:rPr>
                        <a:t>% Without Water supply</a:t>
                      </a:r>
                      <a:endParaRPr lang="en-IN" sz="1800" b="1" kern="1200" dirty="0">
                        <a:solidFill>
                          <a:schemeClr val="dk1"/>
                        </a:solidFill>
                        <a:effectLst/>
                        <a:latin typeface="Cambria" panose="02040503050406030204" pitchFamily="18" charset="0"/>
                        <a:ea typeface="Cambria" panose="02040503050406030204" pitchFamily="18" charset="0"/>
                        <a:cs typeface="+mn-cs"/>
                      </a:endParaRPr>
                    </a:p>
                  </a:txBody>
                  <a:tcPr marL="68894" marR="68894" marT="34447" marB="34447"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Cambria" panose="02040503050406030204" pitchFamily="18" charset="0"/>
                          <a:ea typeface="Cambria" panose="02040503050406030204" pitchFamily="18" charset="0"/>
                        </a:rPr>
                        <a:t>% Without electricity</a:t>
                      </a:r>
                      <a:endParaRPr lang="en-IN" sz="1800" b="1" kern="1200" dirty="0">
                        <a:solidFill>
                          <a:schemeClr val="dk1"/>
                        </a:solidFill>
                        <a:effectLst/>
                        <a:latin typeface="Cambria" panose="02040503050406030204" pitchFamily="18" charset="0"/>
                        <a:ea typeface="Cambria" panose="02040503050406030204" pitchFamily="18" charset="0"/>
                        <a:cs typeface="+mn-cs"/>
                      </a:endParaRPr>
                    </a:p>
                  </a:txBody>
                  <a:tcPr marL="68894" marR="68894" marT="34447" marB="34447" anchor="ctr">
                    <a:solidFill>
                      <a:schemeClr val="accent1">
                        <a:lumMod val="20000"/>
                        <a:lumOff val="80000"/>
                      </a:schemeClr>
                    </a:solidFill>
                  </a:tcPr>
                </a:tc>
                <a:extLst>
                  <a:ext uri="{0D108BD9-81ED-4DB2-BD59-A6C34878D82A}">
                    <a16:rowId xmlns:a16="http://schemas.microsoft.com/office/drawing/2014/main" val="1012442914"/>
                  </a:ext>
                </a:extLst>
              </a:tr>
              <a:tr h="376092">
                <a:tc>
                  <a:txBody>
                    <a:bodyPr/>
                    <a:lstStyle/>
                    <a:p>
                      <a:pPr marL="0" indent="139700" algn="l"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Chandigarh</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tc>
                <a:tc>
                  <a:txBody>
                    <a:bodyPr/>
                    <a:lstStyle/>
                    <a:p>
                      <a:pPr marL="0" indent="139700" algn="ctr" defTabSz="914400" rtl="0" eaLnBrk="1" latinLnBrk="0" hangingPunct="1">
                        <a:lnSpc>
                          <a:spcPct val="107000"/>
                        </a:lnSpc>
                        <a:spcAft>
                          <a:spcPts val="800"/>
                        </a:spcAft>
                      </a:pPr>
                      <a:r>
                        <a:rPr lang="en-IN" sz="1800" b="1" kern="1200">
                          <a:effectLst/>
                          <a:latin typeface="Arial" panose="020B0604020202020204" pitchFamily="34" charset="0"/>
                          <a:cs typeface="Arial" panose="020B0604020202020204" pitchFamily="34" charset="0"/>
                        </a:rPr>
                        <a:t>17</a:t>
                      </a:r>
                      <a:endParaRPr lang="en-IN" sz="1800" b="1" kern="120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0</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0</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0</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1800" b="1" kern="1200">
                          <a:solidFill>
                            <a:schemeClr val="dk1"/>
                          </a:solidFill>
                          <a:effectLst/>
                          <a:latin typeface="Arial" panose="020B0604020202020204" pitchFamily="34" charset="0"/>
                          <a:ea typeface="+mn-ea"/>
                          <a:cs typeface="Arial" panose="020B0604020202020204" pitchFamily="34" charset="0"/>
                        </a:rPr>
                        <a:t>0.0</a:t>
                      </a:r>
                    </a:p>
                  </a:txBody>
                  <a:tcPr marL="9525" marR="9525" marT="9525"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0.0</a:t>
                      </a:r>
                    </a:p>
                  </a:txBody>
                  <a:tcPr marL="9525" marR="9525" marT="9525" marB="0" anchor="b">
                    <a:solidFill>
                      <a:schemeClr val="accent1">
                        <a:lumMod val="20000"/>
                        <a:lumOff val="80000"/>
                      </a:schemeClr>
                    </a:solidFill>
                  </a:tcPr>
                </a:tc>
                <a:extLst>
                  <a:ext uri="{0D108BD9-81ED-4DB2-BD59-A6C34878D82A}">
                    <a16:rowId xmlns:a16="http://schemas.microsoft.com/office/drawing/2014/main" val="52697479"/>
                  </a:ext>
                </a:extLst>
              </a:tr>
              <a:tr h="376092">
                <a:tc>
                  <a:txBody>
                    <a:bodyPr/>
                    <a:lstStyle/>
                    <a:p>
                      <a:pPr marL="0" indent="139700" algn="l"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Chhattisgarh</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5200</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solidFill>
                            <a:schemeClr val="accent6"/>
                          </a:solidFill>
                          <a:effectLst/>
                          <a:latin typeface="Arial" panose="020B0604020202020204" pitchFamily="34" charset="0"/>
                          <a:ea typeface="+mn-ea"/>
                          <a:cs typeface="Arial" panose="020B0604020202020204" pitchFamily="34" charset="0"/>
                        </a:rPr>
                        <a:t>26.6</a:t>
                      </a: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14.9</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793</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1800" b="1" kern="1200">
                          <a:solidFill>
                            <a:schemeClr val="dk1"/>
                          </a:solidFill>
                          <a:effectLst/>
                          <a:latin typeface="Arial" panose="020B0604020202020204" pitchFamily="34" charset="0"/>
                          <a:ea typeface="+mn-ea"/>
                          <a:cs typeface="Arial" panose="020B0604020202020204" pitchFamily="34" charset="0"/>
                        </a:rPr>
                        <a:t>9.6</a:t>
                      </a:r>
                    </a:p>
                  </a:txBody>
                  <a:tcPr marL="9525" marR="9525" marT="9525"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5.0</a:t>
                      </a:r>
                    </a:p>
                  </a:txBody>
                  <a:tcPr marL="9525" marR="9525" marT="9525" marB="0" anchor="b">
                    <a:solidFill>
                      <a:schemeClr val="accent1">
                        <a:lumMod val="20000"/>
                        <a:lumOff val="80000"/>
                      </a:schemeClr>
                    </a:solidFill>
                  </a:tcPr>
                </a:tc>
                <a:extLst>
                  <a:ext uri="{0D108BD9-81ED-4DB2-BD59-A6C34878D82A}">
                    <a16:rowId xmlns:a16="http://schemas.microsoft.com/office/drawing/2014/main" val="1183401543"/>
                  </a:ext>
                </a:extLst>
              </a:tr>
              <a:tr h="376092">
                <a:tc>
                  <a:txBody>
                    <a:bodyPr/>
                    <a:lstStyle/>
                    <a:p>
                      <a:pPr marL="0" indent="139700" algn="l"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Haryana</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2589</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11</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a:effectLst/>
                          <a:latin typeface="Arial" panose="020B0604020202020204" pitchFamily="34" charset="0"/>
                          <a:cs typeface="Arial" panose="020B0604020202020204" pitchFamily="34" charset="0"/>
                        </a:rPr>
                        <a:t>10.2</a:t>
                      </a:r>
                      <a:endParaRPr lang="en-IN" sz="1800" b="1" kern="120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368</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0.8</a:t>
                      </a:r>
                    </a:p>
                  </a:txBody>
                  <a:tcPr marL="9525" marR="9525" marT="9525"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0.8</a:t>
                      </a:r>
                    </a:p>
                  </a:txBody>
                  <a:tcPr marL="9525" marR="9525" marT="9525" marB="0" anchor="b">
                    <a:solidFill>
                      <a:schemeClr val="accent1">
                        <a:lumMod val="20000"/>
                        <a:lumOff val="80000"/>
                      </a:schemeClr>
                    </a:solidFill>
                  </a:tcPr>
                </a:tc>
                <a:extLst>
                  <a:ext uri="{0D108BD9-81ED-4DB2-BD59-A6C34878D82A}">
                    <a16:rowId xmlns:a16="http://schemas.microsoft.com/office/drawing/2014/main" val="2020424868"/>
                  </a:ext>
                </a:extLst>
              </a:tr>
              <a:tr h="376092">
                <a:tc>
                  <a:txBody>
                    <a:bodyPr/>
                    <a:lstStyle/>
                    <a:p>
                      <a:pPr marL="0" indent="139700" algn="l"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Himachal Pradesh</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2084</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17</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0</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576</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5.0</a:t>
                      </a:r>
                    </a:p>
                  </a:txBody>
                  <a:tcPr marL="9525" marR="9525" marT="9525"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0.0</a:t>
                      </a:r>
                    </a:p>
                  </a:txBody>
                  <a:tcPr marL="9525" marR="9525" marT="9525" marB="0" anchor="b">
                    <a:solidFill>
                      <a:schemeClr val="accent1">
                        <a:lumMod val="20000"/>
                        <a:lumOff val="80000"/>
                      </a:schemeClr>
                    </a:solidFill>
                  </a:tcPr>
                </a:tc>
                <a:extLst>
                  <a:ext uri="{0D108BD9-81ED-4DB2-BD59-A6C34878D82A}">
                    <a16:rowId xmlns:a16="http://schemas.microsoft.com/office/drawing/2014/main" val="3512563360"/>
                  </a:ext>
                </a:extLst>
              </a:tr>
              <a:tr h="376092">
                <a:tc>
                  <a:txBody>
                    <a:bodyPr/>
                    <a:lstStyle/>
                    <a:p>
                      <a:pPr marL="0" indent="139700" algn="l"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Jammu &amp; Kashmir</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2967</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solidFill>
                            <a:schemeClr val="accent6"/>
                          </a:solidFill>
                          <a:effectLst/>
                          <a:latin typeface="Arial" panose="020B0604020202020204" pitchFamily="34" charset="0"/>
                          <a:cs typeface="Arial" panose="020B0604020202020204" pitchFamily="34" charset="0"/>
                        </a:rPr>
                        <a:t>51.1</a:t>
                      </a:r>
                      <a:endParaRPr lang="en-IN" sz="18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solidFill>
                            <a:schemeClr val="accent6"/>
                          </a:solidFill>
                          <a:effectLst/>
                          <a:latin typeface="Arial" panose="020B0604020202020204" pitchFamily="34" charset="0"/>
                          <a:cs typeface="Arial" panose="020B0604020202020204" pitchFamily="34" charset="0"/>
                        </a:rPr>
                        <a:t>41.2</a:t>
                      </a:r>
                      <a:endParaRPr lang="en-IN" sz="18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637</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894" marR="68894" marT="34447" marB="34447"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20.7</a:t>
                      </a:r>
                    </a:p>
                  </a:txBody>
                  <a:tcPr marL="9525" marR="9525" marT="9525"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16.8</a:t>
                      </a:r>
                    </a:p>
                  </a:txBody>
                  <a:tcPr marL="9525" marR="9525" marT="9525" marB="0" anchor="b">
                    <a:solidFill>
                      <a:schemeClr val="accent1">
                        <a:lumMod val="20000"/>
                        <a:lumOff val="80000"/>
                      </a:schemeClr>
                    </a:solidFill>
                  </a:tcPr>
                </a:tc>
                <a:extLst>
                  <a:ext uri="{0D108BD9-81ED-4DB2-BD59-A6C34878D82A}">
                    <a16:rowId xmlns:a16="http://schemas.microsoft.com/office/drawing/2014/main" val="3554418468"/>
                  </a:ext>
                </a:extLst>
              </a:tr>
              <a:tr h="400949">
                <a:tc>
                  <a:txBody>
                    <a:bodyPr/>
                    <a:lstStyle/>
                    <a:p>
                      <a:pPr marL="0" indent="139700" algn="l"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Madhya Pradesh</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11192</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27</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35.7</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a:effectLst/>
                          <a:latin typeface="Arial" panose="020B0604020202020204" pitchFamily="34" charset="0"/>
                          <a:cs typeface="Arial" panose="020B0604020202020204" pitchFamily="34" charset="0"/>
                        </a:rPr>
                        <a:t>1171</a:t>
                      </a:r>
                      <a:endParaRPr lang="en-IN" sz="1800" b="1" kern="120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9.6</a:t>
                      </a:r>
                    </a:p>
                  </a:txBody>
                  <a:tcPr marL="9525" marR="9525" marT="9525"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0.0</a:t>
                      </a:r>
                    </a:p>
                  </a:txBody>
                  <a:tcPr marL="9525" marR="9525" marT="9525" marB="0" anchor="b">
                    <a:solidFill>
                      <a:schemeClr val="accent1">
                        <a:lumMod val="20000"/>
                        <a:lumOff val="80000"/>
                      </a:schemeClr>
                    </a:solidFill>
                  </a:tcPr>
                </a:tc>
                <a:extLst>
                  <a:ext uri="{0D108BD9-81ED-4DB2-BD59-A6C34878D82A}">
                    <a16:rowId xmlns:a16="http://schemas.microsoft.com/office/drawing/2014/main" val="2649259416"/>
                  </a:ext>
                </a:extLst>
              </a:tr>
              <a:tr h="400949">
                <a:tc>
                  <a:txBody>
                    <a:bodyPr/>
                    <a:lstStyle/>
                    <a:p>
                      <a:pPr marL="0" indent="139700" algn="l"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Punjab</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tc>
                <a:tc>
                  <a:txBody>
                    <a:bodyPr/>
                    <a:lstStyle/>
                    <a:p>
                      <a:pPr marL="0" indent="139700" algn="ctr" defTabSz="914400" rtl="0" eaLnBrk="1" latinLnBrk="0" hangingPunct="1">
                        <a:lnSpc>
                          <a:spcPct val="107000"/>
                        </a:lnSpc>
                        <a:spcAft>
                          <a:spcPts val="800"/>
                        </a:spcAft>
                      </a:pPr>
                      <a:r>
                        <a:rPr lang="en-IN" sz="1800" b="1" kern="1200">
                          <a:effectLst/>
                          <a:latin typeface="Arial" panose="020B0604020202020204" pitchFamily="34" charset="0"/>
                          <a:cs typeface="Arial" panose="020B0604020202020204" pitchFamily="34" charset="0"/>
                        </a:rPr>
                        <a:t>2950</a:t>
                      </a:r>
                      <a:endParaRPr lang="en-IN" sz="1800" b="1" kern="120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3.4</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a:effectLst/>
                          <a:latin typeface="Arial" panose="020B0604020202020204" pitchFamily="34" charset="0"/>
                          <a:cs typeface="Arial" panose="020B0604020202020204" pitchFamily="34" charset="0"/>
                        </a:rPr>
                        <a:t>6.1</a:t>
                      </a:r>
                      <a:endParaRPr lang="en-IN" sz="1800" b="1" kern="120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432</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0.0</a:t>
                      </a:r>
                    </a:p>
                  </a:txBody>
                  <a:tcPr marL="9525" marR="9525" marT="9525"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0.0</a:t>
                      </a:r>
                    </a:p>
                  </a:txBody>
                  <a:tcPr marL="9525" marR="9525" marT="9525" marB="0" anchor="b">
                    <a:solidFill>
                      <a:schemeClr val="accent1">
                        <a:lumMod val="20000"/>
                        <a:lumOff val="80000"/>
                      </a:schemeClr>
                    </a:solidFill>
                  </a:tcPr>
                </a:tc>
                <a:extLst>
                  <a:ext uri="{0D108BD9-81ED-4DB2-BD59-A6C34878D82A}">
                    <a16:rowId xmlns:a16="http://schemas.microsoft.com/office/drawing/2014/main" val="3307659588"/>
                  </a:ext>
                </a:extLst>
              </a:tr>
              <a:tr h="400949">
                <a:tc>
                  <a:txBody>
                    <a:bodyPr/>
                    <a:lstStyle/>
                    <a:p>
                      <a:pPr marL="0" indent="139700" algn="l"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Rajasthan</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tc>
                <a:tc>
                  <a:txBody>
                    <a:bodyPr/>
                    <a:lstStyle/>
                    <a:p>
                      <a:pPr marL="0" indent="139700" algn="ctr" defTabSz="914400" rtl="0" eaLnBrk="1" latinLnBrk="0" hangingPunct="1">
                        <a:lnSpc>
                          <a:spcPct val="107000"/>
                        </a:lnSpc>
                        <a:spcAft>
                          <a:spcPts val="800"/>
                        </a:spcAft>
                      </a:pPr>
                      <a:r>
                        <a:rPr lang="en-IN" sz="1800" b="1" kern="1200">
                          <a:effectLst/>
                          <a:latin typeface="Arial" panose="020B0604020202020204" pitchFamily="34" charset="0"/>
                          <a:cs typeface="Arial" panose="020B0604020202020204" pitchFamily="34" charset="0"/>
                        </a:rPr>
                        <a:t>14405</a:t>
                      </a:r>
                      <a:endParaRPr lang="en-IN" sz="1800" b="1" kern="120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solidFill>
                            <a:schemeClr val="accent6"/>
                          </a:solidFill>
                          <a:effectLst/>
                          <a:latin typeface="Arial" panose="020B0604020202020204" pitchFamily="34" charset="0"/>
                          <a:cs typeface="Arial" panose="020B0604020202020204" pitchFamily="34" charset="0"/>
                        </a:rPr>
                        <a:t>34</a:t>
                      </a:r>
                      <a:endParaRPr lang="en-IN" sz="18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solidFill>
                            <a:schemeClr val="accent6"/>
                          </a:solidFill>
                          <a:effectLst/>
                          <a:latin typeface="Arial" panose="020B0604020202020204" pitchFamily="34" charset="0"/>
                          <a:ea typeface="+mn-ea"/>
                          <a:cs typeface="Arial" panose="020B0604020202020204" pitchFamily="34" charset="0"/>
                        </a:rPr>
                        <a:t>32.5</a:t>
                      </a: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2078</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7.7</a:t>
                      </a:r>
                    </a:p>
                  </a:txBody>
                  <a:tcPr marL="9525" marR="9525" marT="9525"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2.8</a:t>
                      </a:r>
                    </a:p>
                  </a:txBody>
                  <a:tcPr marL="9525" marR="9525" marT="9525" marB="0" anchor="b">
                    <a:solidFill>
                      <a:schemeClr val="accent1">
                        <a:lumMod val="20000"/>
                        <a:lumOff val="80000"/>
                      </a:schemeClr>
                    </a:solidFill>
                  </a:tcPr>
                </a:tc>
                <a:extLst>
                  <a:ext uri="{0D108BD9-81ED-4DB2-BD59-A6C34878D82A}">
                    <a16:rowId xmlns:a16="http://schemas.microsoft.com/office/drawing/2014/main" val="3027150456"/>
                  </a:ext>
                </a:extLst>
              </a:tr>
              <a:tr h="400949">
                <a:tc>
                  <a:txBody>
                    <a:bodyPr/>
                    <a:lstStyle/>
                    <a:p>
                      <a:pPr marL="0" indent="139700" algn="l" defTabSz="914400" rtl="0" eaLnBrk="1" latinLnBrk="0" hangingPunct="1">
                        <a:lnSpc>
                          <a:spcPct val="107000"/>
                        </a:lnSpc>
                        <a:spcAft>
                          <a:spcPts val="800"/>
                        </a:spcAft>
                      </a:pPr>
                      <a:r>
                        <a:rPr lang="en-IN" sz="1800" b="1" kern="1200" dirty="0" err="1">
                          <a:effectLst/>
                          <a:latin typeface="Arial" panose="020B0604020202020204" pitchFamily="34" charset="0"/>
                          <a:cs typeface="Arial" panose="020B0604020202020204" pitchFamily="34" charset="0"/>
                        </a:rPr>
                        <a:t>Uttarakhand</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1847</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solidFill>
                            <a:schemeClr val="accent6"/>
                          </a:solidFill>
                          <a:effectLst/>
                          <a:latin typeface="Arial" panose="020B0604020202020204" pitchFamily="34" charset="0"/>
                          <a:ea typeface="+mn-ea"/>
                          <a:cs typeface="Arial" panose="020B0604020202020204" pitchFamily="34" charset="0"/>
                        </a:rPr>
                        <a:t>33.1</a:t>
                      </a: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27.4</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1800" b="1" kern="1200" dirty="0">
                          <a:effectLst/>
                          <a:latin typeface="Arial" panose="020B0604020202020204" pitchFamily="34" charset="0"/>
                          <a:cs typeface="Arial" panose="020B0604020202020204" pitchFamily="34" charset="0"/>
                        </a:rPr>
                        <a:t>257</a:t>
                      </a:r>
                      <a:endParaRPr lang="en-IN" sz="18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11.7</a:t>
                      </a:r>
                    </a:p>
                  </a:txBody>
                  <a:tcPr marL="9525" marR="9525" marT="9525"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1800" b="1" kern="1200" dirty="0">
                          <a:solidFill>
                            <a:schemeClr val="dk1"/>
                          </a:solidFill>
                          <a:effectLst/>
                          <a:latin typeface="Arial" panose="020B0604020202020204" pitchFamily="34" charset="0"/>
                          <a:ea typeface="+mn-ea"/>
                          <a:cs typeface="Arial" panose="020B0604020202020204" pitchFamily="34" charset="0"/>
                        </a:rPr>
                        <a:t>12.8</a:t>
                      </a:r>
                    </a:p>
                  </a:txBody>
                  <a:tcPr marL="9525" marR="9525" marT="9525" marB="0" anchor="b">
                    <a:solidFill>
                      <a:schemeClr val="accent1">
                        <a:lumMod val="20000"/>
                        <a:lumOff val="80000"/>
                      </a:schemeClr>
                    </a:solidFill>
                  </a:tcPr>
                </a:tc>
                <a:extLst>
                  <a:ext uri="{0D108BD9-81ED-4DB2-BD59-A6C34878D82A}">
                    <a16:rowId xmlns:a16="http://schemas.microsoft.com/office/drawing/2014/main" val="4060690136"/>
                  </a:ext>
                </a:extLst>
              </a:tr>
            </a:tbl>
          </a:graphicData>
        </a:graphic>
      </p:graphicFrame>
    </p:spTree>
    <p:extLst>
      <p:ext uri="{BB962C8B-B14F-4D97-AF65-F5344CB8AC3E}">
        <p14:creationId xmlns:p14="http://schemas.microsoft.com/office/powerpoint/2010/main" val="2919798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5C57-A634-0D4E-B68D-71C721D5BFDE}"/>
              </a:ext>
            </a:extLst>
          </p:cNvPr>
          <p:cNvSpPr>
            <a:spLocks noGrp="1"/>
          </p:cNvSpPr>
          <p:nvPr>
            <p:ph type="title"/>
          </p:nvPr>
        </p:nvSpPr>
        <p:spPr/>
        <p:txBody>
          <a:bodyPr/>
          <a:lstStyle/>
          <a:p>
            <a:r>
              <a:rPr lang="en-US" dirty="0"/>
              <a:t>PLANNING FOR INFRASTRUCTURE AT AB-HWCs</a:t>
            </a:r>
          </a:p>
        </p:txBody>
      </p:sp>
      <p:sp>
        <p:nvSpPr>
          <p:cNvPr id="3" name="Content Placeholder 2">
            <a:extLst>
              <a:ext uri="{FF2B5EF4-FFF2-40B4-BE49-F238E27FC236}">
                <a16:creationId xmlns:a16="http://schemas.microsoft.com/office/drawing/2014/main" id="{FBE58AD3-B1DA-B74C-977C-D035B12FE23A}"/>
              </a:ext>
            </a:extLst>
          </p:cNvPr>
          <p:cNvSpPr>
            <a:spLocks noGrp="1"/>
          </p:cNvSpPr>
          <p:nvPr>
            <p:ph idx="1"/>
          </p:nvPr>
        </p:nvSpPr>
        <p:spPr>
          <a:xfrm>
            <a:off x="581192" y="2477541"/>
            <a:ext cx="11110065" cy="3678303"/>
          </a:xfrm>
        </p:spPr>
        <p:txBody>
          <a:bodyPr/>
          <a:lstStyle/>
          <a:p>
            <a:r>
              <a:rPr lang="en-US" sz="3200" dirty="0">
                <a:solidFill>
                  <a:schemeClr val="tx1"/>
                </a:solidFill>
              </a:rPr>
              <a:t>Additional space for lab services, drug dispensation &amp; drugs storage cabinets, patient waiting area, etc. </a:t>
            </a:r>
          </a:p>
          <a:p>
            <a:r>
              <a:rPr lang="en-US" sz="3200" dirty="0">
                <a:solidFill>
                  <a:schemeClr val="tx1"/>
                </a:solidFill>
              </a:rPr>
              <a:t>Space for YOGA / other wellness activities</a:t>
            </a:r>
          </a:p>
          <a:p>
            <a:r>
              <a:rPr lang="en-US" sz="3200" dirty="0">
                <a:solidFill>
                  <a:schemeClr val="tx1"/>
                </a:solidFill>
              </a:rPr>
              <a:t>Rooms for MPW / CHO etc. </a:t>
            </a:r>
          </a:p>
          <a:p>
            <a:pPr marL="0" indent="0">
              <a:buNone/>
            </a:pPr>
            <a:r>
              <a:rPr lang="en-US" sz="3200" b="1" dirty="0">
                <a:solidFill>
                  <a:schemeClr val="accent1">
                    <a:lumMod val="75000"/>
                  </a:schemeClr>
                </a:solidFill>
              </a:rPr>
              <a:t>Draft layout plan for AB-HWCs – shared with the States.</a:t>
            </a:r>
          </a:p>
          <a:p>
            <a:endParaRPr lang="en-US" dirty="0"/>
          </a:p>
        </p:txBody>
      </p:sp>
    </p:spTree>
    <p:extLst>
      <p:ext uri="{BB962C8B-B14F-4D97-AF65-F5344CB8AC3E}">
        <p14:creationId xmlns:p14="http://schemas.microsoft.com/office/powerpoint/2010/main" val="6514479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4055-2A8E-2940-B47D-ADB0DA263FA6}"/>
              </a:ext>
            </a:extLst>
          </p:cNvPr>
          <p:cNvSpPr>
            <a:spLocks noGrp="1"/>
          </p:cNvSpPr>
          <p:nvPr>
            <p:ph type="title"/>
          </p:nvPr>
        </p:nvSpPr>
        <p:spPr>
          <a:xfrm>
            <a:off x="407233" y="702156"/>
            <a:ext cx="11377531" cy="1013800"/>
          </a:xfrm>
        </p:spPr>
        <p:txBody>
          <a:bodyPr/>
          <a:lstStyle/>
          <a:p>
            <a:r>
              <a:rPr lang="en-US" b="1" dirty="0"/>
              <a:t>STRENGTHENING OF DRUGS AND VACCINE MANAGEMENT SYSTEM</a:t>
            </a:r>
          </a:p>
        </p:txBody>
      </p:sp>
      <p:sp>
        <p:nvSpPr>
          <p:cNvPr id="3" name="Content Placeholder 2">
            <a:extLst>
              <a:ext uri="{FF2B5EF4-FFF2-40B4-BE49-F238E27FC236}">
                <a16:creationId xmlns:a16="http://schemas.microsoft.com/office/drawing/2014/main" id="{B7AA178E-66C0-7044-B03B-12ECA0F34A94}"/>
              </a:ext>
            </a:extLst>
          </p:cNvPr>
          <p:cNvSpPr>
            <a:spLocks noGrp="1"/>
          </p:cNvSpPr>
          <p:nvPr>
            <p:ph idx="1"/>
          </p:nvPr>
        </p:nvSpPr>
        <p:spPr>
          <a:xfrm>
            <a:off x="407232" y="1715956"/>
            <a:ext cx="11377531" cy="1866848"/>
          </a:xfrm>
        </p:spPr>
        <p:txBody>
          <a:bodyPr/>
          <a:lstStyle/>
          <a:p>
            <a:r>
              <a:rPr lang="en-US" sz="2400" dirty="0"/>
              <a:t>Strengthen the current system for Drugs and Vaccine management – till AB-HWC-SHC – for management of drug stock outs, stock availability and consumption patterns.</a:t>
            </a:r>
          </a:p>
          <a:p>
            <a:endParaRPr lang="en-US" sz="2800" dirty="0"/>
          </a:p>
          <a:p>
            <a:endParaRPr lang="en-US" dirty="0"/>
          </a:p>
        </p:txBody>
      </p:sp>
      <p:graphicFrame>
        <p:nvGraphicFramePr>
          <p:cNvPr id="4" name="Table 3">
            <a:extLst>
              <a:ext uri="{FF2B5EF4-FFF2-40B4-BE49-F238E27FC236}">
                <a16:creationId xmlns:a16="http://schemas.microsoft.com/office/drawing/2014/main" id="{B11554B1-556E-E743-A7CA-1C58BAFD818F}"/>
              </a:ext>
            </a:extLst>
          </p:cNvPr>
          <p:cNvGraphicFramePr>
            <a:graphicFrameLocks noGrp="1"/>
          </p:cNvGraphicFramePr>
          <p:nvPr>
            <p:extLst>
              <p:ext uri="{D42A27DB-BD31-4B8C-83A1-F6EECF244321}">
                <p14:modId xmlns:p14="http://schemas.microsoft.com/office/powerpoint/2010/main" val="294911598"/>
              </p:ext>
            </p:extLst>
          </p:nvPr>
        </p:nvGraphicFramePr>
        <p:xfrm>
          <a:off x="159893" y="2524799"/>
          <a:ext cx="11872208" cy="4306288"/>
        </p:xfrm>
        <a:graphic>
          <a:graphicData uri="http://schemas.openxmlformats.org/drawingml/2006/table">
            <a:tbl>
              <a:tblPr firstRow="1" bandRow="1">
                <a:tableStyleId>{5C22544A-7EE6-4342-B048-85BDC9FD1C3A}</a:tableStyleId>
              </a:tblPr>
              <a:tblGrid>
                <a:gridCol w="2215316">
                  <a:extLst>
                    <a:ext uri="{9D8B030D-6E8A-4147-A177-3AD203B41FA5}">
                      <a16:colId xmlns:a16="http://schemas.microsoft.com/office/drawing/2014/main" val="20000"/>
                    </a:ext>
                  </a:extLst>
                </a:gridCol>
                <a:gridCol w="1479015">
                  <a:extLst>
                    <a:ext uri="{9D8B030D-6E8A-4147-A177-3AD203B41FA5}">
                      <a16:colId xmlns:a16="http://schemas.microsoft.com/office/drawing/2014/main" val="20001"/>
                    </a:ext>
                  </a:extLst>
                </a:gridCol>
                <a:gridCol w="1608307">
                  <a:extLst>
                    <a:ext uri="{9D8B030D-6E8A-4147-A177-3AD203B41FA5}">
                      <a16:colId xmlns:a16="http://schemas.microsoft.com/office/drawing/2014/main" val="20002"/>
                    </a:ext>
                  </a:extLst>
                </a:gridCol>
                <a:gridCol w="1624068">
                  <a:extLst>
                    <a:ext uri="{9D8B030D-6E8A-4147-A177-3AD203B41FA5}">
                      <a16:colId xmlns:a16="http://schemas.microsoft.com/office/drawing/2014/main" val="20003"/>
                    </a:ext>
                  </a:extLst>
                </a:gridCol>
                <a:gridCol w="1990646">
                  <a:extLst>
                    <a:ext uri="{9D8B030D-6E8A-4147-A177-3AD203B41FA5}">
                      <a16:colId xmlns:a16="http://schemas.microsoft.com/office/drawing/2014/main" val="20004"/>
                    </a:ext>
                  </a:extLst>
                </a:gridCol>
                <a:gridCol w="1416112">
                  <a:extLst>
                    <a:ext uri="{9D8B030D-6E8A-4147-A177-3AD203B41FA5}">
                      <a16:colId xmlns:a16="http://schemas.microsoft.com/office/drawing/2014/main" val="20005"/>
                    </a:ext>
                  </a:extLst>
                </a:gridCol>
                <a:gridCol w="1538744">
                  <a:extLst>
                    <a:ext uri="{9D8B030D-6E8A-4147-A177-3AD203B41FA5}">
                      <a16:colId xmlns:a16="http://schemas.microsoft.com/office/drawing/2014/main" val="20006"/>
                    </a:ext>
                  </a:extLst>
                </a:gridCol>
              </a:tblGrid>
              <a:tr h="354978">
                <a:tc rowSpan="2">
                  <a:txBody>
                    <a:bodyPr/>
                    <a:lstStyle/>
                    <a:p>
                      <a:r>
                        <a:rPr lang="en-US" b="1" dirty="0"/>
                        <a:t>Name of State/ UT</a:t>
                      </a:r>
                    </a:p>
                  </a:txBody>
                  <a:tcPr/>
                </a:tc>
                <a:tc gridSpan="3">
                  <a:txBody>
                    <a:bodyPr/>
                    <a:lstStyle/>
                    <a:p>
                      <a:pPr algn="ctr"/>
                      <a:r>
                        <a:rPr lang="en-US" b="1" dirty="0"/>
                        <a:t>HWC- SHC</a:t>
                      </a:r>
                      <a:r>
                        <a:rPr lang="en-US" b="1" baseline="0" dirty="0"/>
                        <a:t> </a:t>
                      </a:r>
                      <a:endParaRPr lang="en-US" b="1" dirty="0"/>
                    </a:p>
                  </a:txBody>
                  <a:tcPr/>
                </a:tc>
                <a:tc hMerge="1">
                  <a:txBody>
                    <a:bodyPr/>
                    <a:lstStyle/>
                    <a:p>
                      <a:endParaRPr lang="en-US" dirty="0"/>
                    </a:p>
                  </a:txBody>
                  <a:tcPr/>
                </a:tc>
                <a:tc hMerge="1">
                  <a:txBody>
                    <a:bodyPr/>
                    <a:lstStyle/>
                    <a:p>
                      <a:endParaRPr lang="en-US" dirty="0"/>
                    </a:p>
                  </a:txBody>
                  <a:tcPr/>
                </a:tc>
                <a:tc gridSpan="3">
                  <a:txBody>
                    <a:bodyPr/>
                    <a:lstStyle/>
                    <a:p>
                      <a:pPr algn="ctr"/>
                      <a:r>
                        <a:rPr lang="en-US" b="1" dirty="0"/>
                        <a:t>HWC - PHC </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621211">
                <a:tc vMerge="1">
                  <a:txBody>
                    <a:bodyPr/>
                    <a:lstStyle/>
                    <a:p>
                      <a:endParaRPr lang="en-US" dirty="0"/>
                    </a:p>
                  </a:txBody>
                  <a:tcPr/>
                </a:tc>
                <a:tc>
                  <a:txBody>
                    <a:bodyPr/>
                    <a:lstStyle/>
                    <a:p>
                      <a:pPr algn="ctr"/>
                      <a:r>
                        <a:rPr lang="en-US" b="1" dirty="0"/>
                        <a:t>EML as per guideline</a:t>
                      </a:r>
                    </a:p>
                  </a:txBody>
                  <a:tcPr/>
                </a:tc>
                <a:tc>
                  <a:txBody>
                    <a:bodyPr/>
                    <a:lstStyle/>
                    <a:p>
                      <a:pPr algn="ctr"/>
                      <a:r>
                        <a:rPr lang="en-US" b="1" dirty="0"/>
                        <a:t>State EML</a:t>
                      </a:r>
                      <a:r>
                        <a:rPr lang="en-US" b="1" baseline="0" dirty="0"/>
                        <a:t> </a:t>
                      </a:r>
                      <a:endParaRPr lang="en-US" b="1" dirty="0"/>
                    </a:p>
                  </a:txBody>
                  <a:tcPr/>
                </a:tc>
                <a:tc>
                  <a:txBody>
                    <a:bodyPr/>
                    <a:lstStyle/>
                    <a:p>
                      <a:pPr algn="ctr"/>
                      <a:r>
                        <a:rPr lang="en-US" b="1" dirty="0"/>
                        <a:t>Available </a:t>
                      </a:r>
                    </a:p>
                  </a:txBody>
                  <a:tcPr/>
                </a:tc>
                <a:tc>
                  <a:txBody>
                    <a:bodyPr/>
                    <a:lstStyle/>
                    <a:p>
                      <a:pPr algn="ctr"/>
                      <a:r>
                        <a:rPr lang="en-US" b="1" dirty="0"/>
                        <a:t>EML as per CPHC guideline</a:t>
                      </a:r>
                    </a:p>
                  </a:txBody>
                  <a:tcPr/>
                </a:tc>
                <a:tc>
                  <a:txBody>
                    <a:bodyPr/>
                    <a:lstStyle/>
                    <a:p>
                      <a:pPr algn="ctr"/>
                      <a:r>
                        <a:rPr lang="en-US" b="1" dirty="0"/>
                        <a:t>State EML</a:t>
                      </a:r>
                      <a:r>
                        <a:rPr lang="en-US" b="1" baseline="0" dirty="0"/>
                        <a:t> </a:t>
                      </a:r>
                      <a:endParaRPr lang="en-US" b="1" dirty="0"/>
                    </a:p>
                  </a:txBody>
                  <a:tcPr/>
                </a:tc>
                <a:tc>
                  <a:txBody>
                    <a:bodyPr/>
                    <a:lstStyle/>
                    <a:p>
                      <a:pPr algn="ctr"/>
                      <a:r>
                        <a:rPr lang="en-US" b="1" dirty="0"/>
                        <a:t>Available </a:t>
                      </a:r>
                    </a:p>
                  </a:txBody>
                  <a:tcPr/>
                </a:tc>
                <a:extLst>
                  <a:ext uri="{0D108BD9-81ED-4DB2-BD59-A6C34878D82A}">
                    <a16:rowId xmlns:a16="http://schemas.microsoft.com/office/drawing/2014/main" val="10001"/>
                  </a:ext>
                </a:extLst>
              </a:tr>
              <a:tr h="367267">
                <a:tc>
                  <a:txBody>
                    <a:bodyPr/>
                    <a:lstStyle/>
                    <a:p>
                      <a:r>
                        <a:rPr lang="en-US" b="1" dirty="0"/>
                        <a:t>Madhya Pradesh</a:t>
                      </a:r>
                    </a:p>
                  </a:txBody>
                  <a:tcPr/>
                </a:tc>
                <a:tc>
                  <a:txBody>
                    <a:bodyPr/>
                    <a:lstStyle/>
                    <a:p>
                      <a:pPr algn="ctr"/>
                      <a:r>
                        <a:rPr lang="en-US" b="1" dirty="0"/>
                        <a:t>91</a:t>
                      </a:r>
                    </a:p>
                  </a:txBody>
                  <a:tcPr anchor="ctr"/>
                </a:tc>
                <a:tc>
                  <a:txBody>
                    <a:bodyPr/>
                    <a:lstStyle/>
                    <a:p>
                      <a:pPr algn="ctr"/>
                      <a:r>
                        <a:rPr lang="en-US" b="1" dirty="0">
                          <a:solidFill>
                            <a:srgbClr val="FF0000"/>
                          </a:solidFill>
                        </a:rPr>
                        <a:t>30</a:t>
                      </a:r>
                    </a:p>
                  </a:txBody>
                  <a:tcPr anchor="ctr"/>
                </a:tc>
                <a:tc>
                  <a:txBody>
                    <a:bodyPr/>
                    <a:lstStyle/>
                    <a:p>
                      <a:pPr algn="ctr"/>
                      <a:r>
                        <a:rPr lang="en-US" b="1" dirty="0">
                          <a:solidFill>
                            <a:srgbClr val="FF0000"/>
                          </a:solidFill>
                        </a:rPr>
                        <a:t>30</a:t>
                      </a:r>
                    </a:p>
                  </a:txBody>
                  <a:tcPr anchor="ctr"/>
                </a:tc>
                <a:tc>
                  <a:txBody>
                    <a:bodyPr/>
                    <a:lstStyle/>
                    <a:p>
                      <a:pPr algn="ctr"/>
                      <a:r>
                        <a:rPr lang="en-US" b="1" dirty="0"/>
                        <a:t>285</a:t>
                      </a:r>
                    </a:p>
                  </a:txBody>
                  <a:tcPr anchor="ctr"/>
                </a:tc>
                <a:tc>
                  <a:txBody>
                    <a:bodyPr/>
                    <a:lstStyle/>
                    <a:p>
                      <a:pPr algn="ctr"/>
                      <a:r>
                        <a:rPr lang="en-US" b="1" dirty="0">
                          <a:solidFill>
                            <a:srgbClr val="FF0000"/>
                          </a:solidFill>
                        </a:rPr>
                        <a:t>171</a:t>
                      </a:r>
                    </a:p>
                  </a:txBody>
                  <a:tcPr anchor="ctr"/>
                </a:tc>
                <a:tc>
                  <a:txBody>
                    <a:bodyPr/>
                    <a:lstStyle/>
                    <a:p>
                      <a:pPr algn="ctr"/>
                      <a:r>
                        <a:rPr lang="en-US" b="1" dirty="0">
                          <a:solidFill>
                            <a:srgbClr val="FF0000"/>
                          </a:solidFill>
                        </a:rPr>
                        <a:t>74</a:t>
                      </a:r>
                    </a:p>
                  </a:txBody>
                  <a:tcPr anchor="ctr"/>
                </a:tc>
                <a:extLst>
                  <a:ext uri="{0D108BD9-81ED-4DB2-BD59-A6C34878D82A}">
                    <a16:rowId xmlns:a16="http://schemas.microsoft.com/office/drawing/2014/main" val="10002"/>
                  </a:ext>
                </a:extLst>
              </a:tr>
              <a:tr h="354978">
                <a:tc>
                  <a:txBody>
                    <a:bodyPr/>
                    <a:lstStyle/>
                    <a:p>
                      <a:r>
                        <a:rPr lang="en-US" b="1" dirty="0"/>
                        <a:t>Chhattisgarh</a:t>
                      </a:r>
                    </a:p>
                  </a:txBody>
                  <a:tcPr/>
                </a:tc>
                <a:tc>
                  <a:txBody>
                    <a:bodyPr/>
                    <a:lstStyle/>
                    <a:p>
                      <a:pPr algn="ctr"/>
                      <a:r>
                        <a:rPr lang="en-US" b="1" dirty="0"/>
                        <a:t>91</a:t>
                      </a:r>
                    </a:p>
                  </a:txBody>
                  <a:tcPr anchor="ctr"/>
                </a:tc>
                <a:tc>
                  <a:txBody>
                    <a:bodyPr/>
                    <a:lstStyle/>
                    <a:p>
                      <a:pPr algn="ctr"/>
                      <a:r>
                        <a:rPr lang="en-US" b="1" dirty="0">
                          <a:solidFill>
                            <a:srgbClr val="FF0000"/>
                          </a:solidFill>
                        </a:rPr>
                        <a:t>46</a:t>
                      </a:r>
                    </a:p>
                  </a:txBody>
                  <a:tcPr anchor="ctr"/>
                </a:tc>
                <a:tc>
                  <a:txBody>
                    <a:bodyPr/>
                    <a:lstStyle/>
                    <a:p>
                      <a:pPr algn="ctr"/>
                      <a:r>
                        <a:rPr lang="en-US" b="1" dirty="0">
                          <a:solidFill>
                            <a:srgbClr val="FF0000"/>
                          </a:solidFill>
                        </a:rPr>
                        <a:t>31</a:t>
                      </a:r>
                    </a:p>
                  </a:txBody>
                  <a:tcPr anchor="ctr"/>
                </a:tc>
                <a:tc>
                  <a:txBody>
                    <a:bodyPr/>
                    <a:lstStyle/>
                    <a:p>
                      <a:pPr algn="ctr"/>
                      <a:r>
                        <a:rPr lang="en-US" b="1" dirty="0"/>
                        <a:t>285</a:t>
                      </a:r>
                    </a:p>
                  </a:txBody>
                  <a:tcPr anchor="ctr"/>
                </a:tc>
                <a:tc>
                  <a:txBody>
                    <a:bodyPr/>
                    <a:lstStyle/>
                    <a:p>
                      <a:pPr algn="ctr"/>
                      <a:r>
                        <a:rPr lang="en-US" b="1" dirty="0">
                          <a:solidFill>
                            <a:srgbClr val="FF0000"/>
                          </a:solidFill>
                        </a:rPr>
                        <a:t>90</a:t>
                      </a:r>
                    </a:p>
                  </a:txBody>
                  <a:tcPr anchor="ctr"/>
                </a:tc>
                <a:tc>
                  <a:txBody>
                    <a:bodyPr/>
                    <a:lstStyle/>
                    <a:p>
                      <a:pPr algn="ctr"/>
                      <a:r>
                        <a:rPr lang="en-US" b="1" dirty="0">
                          <a:solidFill>
                            <a:srgbClr val="FF0000"/>
                          </a:solidFill>
                        </a:rPr>
                        <a:t>40-50</a:t>
                      </a:r>
                    </a:p>
                  </a:txBody>
                  <a:tcPr anchor="ctr"/>
                </a:tc>
                <a:extLst>
                  <a:ext uri="{0D108BD9-81ED-4DB2-BD59-A6C34878D82A}">
                    <a16:rowId xmlns:a16="http://schemas.microsoft.com/office/drawing/2014/main" val="10003"/>
                  </a:ext>
                </a:extLst>
              </a:tr>
              <a:tr h="354978">
                <a:tc>
                  <a:txBody>
                    <a:bodyPr/>
                    <a:lstStyle/>
                    <a:p>
                      <a:r>
                        <a:rPr lang="en-US" b="1" dirty="0"/>
                        <a:t>Himachal Pradesh</a:t>
                      </a:r>
                    </a:p>
                  </a:txBody>
                  <a:tcPr/>
                </a:tc>
                <a:tc>
                  <a:txBody>
                    <a:bodyPr/>
                    <a:lstStyle/>
                    <a:p>
                      <a:pPr algn="ctr"/>
                      <a:r>
                        <a:rPr lang="en-US" b="1" dirty="0"/>
                        <a:t>91</a:t>
                      </a:r>
                    </a:p>
                  </a:txBody>
                  <a:tcPr anchor="ctr"/>
                </a:tc>
                <a:tc>
                  <a:txBody>
                    <a:bodyPr/>
                    <a:lstStyle/>
                    <a:p>
                      <a:pPr algn="ctr"/>
                      <a:r>
                        <a:rPr lang="en-US" b="1" dirty="0">
                          <a:solidFill>
                            <a:srgbClr val="FF0000"/>
                          </a:solidFill>
                        </a:rPr>
                        <a:t>43</a:t>
                      </a:r>
                    </a:p>
                  </a:txBody>
                  <a:tcPr anchor="ctr"/>
                </a:tc>
                <a:tc>
                  <a:txBody>
                    <a:bodyPr/>
                    <a:lstStyle/>
                    <a:p>
                      <a:pPr algn="ctr"/>
                      <a:r>
                        <a:rPr lang="en-US" b="1" dirty="0">
                          <a:solidFill>
                            <a:srgbClr val="FF0000"/>
                          </a:solidFill>
                        </a:rPr>
                        <a:t>35</a:t>
                      </a:r>
                    </a:p>
                  </a:txBody>
                  <a:tcPr anchor="ctr"/>
                </a:tc>
                <a:tc>
                  <a:txBody>
                    <a:bodyPr/>
                    <a:lstStyle/>
                    <a:p>
                      <a:pPr algn="ctr"/>
                      <a:r>
                        <a:rPr lang="en-US" b="1" dirty="0"/>
                        <a:t>285</a:t>
                      </a:r>
                    </a:p>
                  </a:txBody>
                  <a:tcPr anchor="ctr"/>
                </a:tc>
                <a:tc>
                  <a:txBody>
                    <a:bodyPr/>
                    <a:lstStyle/>
                    <a:p>
                      <a:pPr algn="ctr"/>
                      <a:r>
                        <a:rPr lang="en-US" b="1" dirty="0">
                          <a:solidFill>
                            <a:srgbClr val="FF0000"/>
                          </a:solidFill>
                        </a:rPr>
                        <a:t>106</a:t>
                      </a:r>
                    </a:p>
                  </a:txBody>
                  <a:tcPr anchor="ctr"/>
                </a:tc>
                <a:tc>
                  <a:txBody>
                    <a:bodyPr/>
                    <a:lstStyle/>
                    <a:p>
                      <a:pPr algn="ctr"/>
                      <a:r>
                        <a:rPr lang="en-US" b="1" dirty="0">
                          <a:solidFill>
                            <a:srgbClr val="FF0000"/>
                          </a:solidFill>
                        </a:rPr>
                        <a:t>80-85</a:t>
                      </a:r>
                    </a:p>
                  </a:txBody>
                  <a:tcPr anchor="ctr"/>
                </a:tc>
                <a:extLst>
                  <a:ext uri="{0D108BD9-81ED-4DB2-BD59-A6C34878D82A}">
                    <a16:rowId xmlns:a16="http://schemas.microsoft.com/office/drawing/2014/main" val="10004"/>
                  </a:ext>
                </a:extLst>
              </a:tr>
              <a:tr h="354978">
                <a:tc>
                  <a:txBody>
                    <a:bodyPr/>
                    <a:lstStyle/>
                    <a:p>
                      <a:r>
                        <a:rPr lang="en-US" b="1" dirty="0"/>
                        <a:t>Punjab</a:t>
                      </a:r>
                    </a:p>
                  </a:txBody>
                  <a:tcPr/>
                </a:tc>
                <a:tc>
                  <a:txBody>
                    <a:bodyPr/>
                    <a:lstStyle/>
                    <a:p>
                      <a:pPr algn="ctr"/>
                      <a:r>
                        <a:rPr lang="en-US" b="1" dirty="0"/>
                        <a:t>91</a:t>
                      </a:r>
                    </a:p>
                  </a:txBody>
                  <a:tcPr anchor="ctr"/>
                </a:tc>
                <a:tc>
                  <a:txBody>
                    <a:bodyPr/>
                    <a:lstStyle/>
                    <a:p>
                      <a:pPr algn="ctr"/>
                      <a:r>
                        <a:rPr lang="en-US" b="1" dirty="0"/>
                        <a:t>91</a:t>
                      </a:r>
                    </a:p>
                  </a:txBody>
                  <a:tcPr anchor="ctr"/>
                </a:tc>
                <a:tc>
                  <a:txBody>
                    <a:bodyPr/>
                    <a:lstStyle/>
                    <a:p>
                      <a:pPr algn="ctr"/>
                      <a:r>
                        <a:rPr lang="en-US" b="1" dirty="0">
                          <a:solidFill>
                            <a:srgbClr val="FF0000"/>
                          </a:solidFill>
                        </a:rPr>
                        <a:t>30-35</a:t>
                      </a:r>
                    </a:p>
                  </a:txBody>
                  <a:tcPr anchor="ctr"/>
                </a:tc>
                <a:tc>
                  <a:txBody>
                    <a:bodyPr/>
                    <a:lstStyle/>
                    <a:p>
                      <a:pPr algn="ctr"/>
                      <a:r>
                        <a:rPr lang="en-US" b="1" dirty="0"/>
                        <a:t>285</a:t>
                      </a:r>
                    </a:p>
                  </a:txBody>
                  <a:tcPr anchor="ctr"/>
                </a:tc>
                <a:tc>
                  <a:txBody>
                    <a:bodyPr/>
                    <a:lstStyle/>
                    <a:p>
                      <a:pPr algn="ctr"/>
                      <a:r>
                        <a:rPr lang="en-US" b="1" dirty="0">
                          <a:solidFill>
                            <a:srgbClr val="FF0000"/>
                          </a:solidFill>
                        </a:rPr>
                        <a:t>90</a:t>
                      </a:r>
                    </a:p>
                  </a:txBody>
                  <a:tcPr anchor="ctr"/>
                </a:tc>
                <a:tc>
                  <a:txBody>
                    <a:bodyPr/>
                    <a:lstStyle/>
                    <a:p>
                      <a:pPr algn="ctr"/>
                      <a:r>
                        <a:rPr lang="en-US" b="1" dirty="0">
                          <a:solidFill>
                            <a:srgbClr val="FF0000"/>
                          </a:solidFill>
                        </a:rPr>
                        <a:t>75</a:t>
                      </a:r>
                    </a:p>
                  </a:txBody>
                  <a:tcPr anchor="ctr"/>
                </a:tc>
                <a:extLst>
                  <a:ext uri="{0D108BD9-81ED-4DB2-BD59-A6C34878D82A}">
                    <a16:rowId xmlns:a16="http://schemas.microsoft.com/office/drawing/2014/main" val="10005"/>
                  </a:ext>
                </a:extLst>
              </a:tr>
              <a:tr h="354978">
                <a:tc>
                  <a:txBody>
                    <a:bodyPr/>
                    <a:lstStyle/>
                    <a:p>
                      <a:r>
                        <a:rPr lang="en-US" b="1" dirty="0"/>
                        <a:t>Chandigarh</a:t>
                      </a:r>
                    </a:p>
                  </a:txBody>
                  <a:tcPr/>
                </a:tc>
                <a:tc>
                  <a:txBody>
                    <a:bodyPr/>
                    <a:lstStyle/>
                    <a:p>
                      <a:pPr algn="ctr"/>
                      <a:r>
                        <a:rPr lang="en-US" b="1" dirty="0"/>
                        <a:t>91</a:t>
                      </a:r>
                    </a:p>
                  </a:txBody>
                  <a:tcPr anchor="ctr"/>
                </a:tc>
                <a:tc>
                  <a:txBody>
                    <a:bodyPr/>
                    <a:lstStyle/>
                    <a:p>
                      <a:pPr algn="ctr"/>
                      <a:r>
                        <a:rPr lang="en-US" b="1" dirty="0"/>
                        <a:t>-</a:t>
                      </a:r>
                    </a:p>
                  </a:txBody>
                  <a:tcPr anchor="ctr"/>
                </a:tc>
                <a:tc>
                  <a:txBody>
                    <a:bodyPr/>
                    <a:lstStyle/>
                    <a:p>
                      <a:pPr algn="ctr"/>
                      <a:r>
                        <a:rPr lang="en-US" b="1" dirty="0">
                          <a:solidFill>
                            <a:schemeClr val="tx1"/>
                          </a:solidFill>
                        </a:rPr>
                        <a:t>-</a:t>
                      </a:r>
                    </a:p>
                  </a:txBody>
                  <a:tcPr anchor="ctr"/>
                </a:tc>
                <a:tc>
                  <a:txBody>
                    <a:bodyPr/>
                    <a:lstStyle/>
                    <a:p>
                      <a:pPr algn="ctr"/>
                      <a:r>
                        <a:rPr lang="en-US" b="1" dirty="0"/>
                        <a:t>285</a:t>
                      </a:r>
                    </a:p>
                  </a:txBody>
                  <a:tcPr anchor="ctr"/>
                </a:tc>
                <a:tc>
                  <a:txBody>
                    <a:bodyPr/>
                    <a:lstStyle/>
                    <a:p>
                      <a:pPr algn="ctr"/>
                      <a:r>
                        <a:rPr lang="en-US" b="1" dirty="0">
                          <a:solidFill>
                            <a:srgbClr val="FF0000"/>
                          </a:solidFill>
                        </a:rPr>
                        <a:t>44</a:t>
                      </a:r>
                    </a:p>
                  </a:txBody>
                  <a:tcPr anchor="ctr"/>
                </a:tc>
                <a:tc>
                  <a:txBody>
                    <a:bodyPr/>
                    <a:lstStyle/>
                    <a:p>
                      <a:pPr algn="ctr"/>
                      <a:r>
                        <a:rPr lang="en-US" b="1" dirty="0">
                          <a:solidFill>
                            <a:srgbClr val="FF0000"/>
                          </a:solidFill>
                        </a:rPr>
                        <a:t>25-30</a:t>
                      </a:r>
                    </a:p>
                  </a:txBody>
                  <a:tcPr anchor="ctr"/>
                </a:tc>
                <a:extLst>
                  <a:ext uri="{0D108BD9-81ED-4DB2-BD59-A6C34878D82A}">
                    <a16:rowId xmlns:a16="http://schemas.microsoft.com/office/drawing/2014/main" val="10006"/>
                  </a:ext>
                </a:extLst>
              </a:tr>
              <a:tr h="372861">
                <a:tc>
                  <a:txBody>
                    <a:bodyPr/>
                    <a:lstStyle/>
                    <a:p>
                      <a:r>
                        <a:rPr lang="en-US" b="1" dirty="0"/>
                        <a:t>Haryana</a:t>
                      </a:r>
                    </a:p>
                  </a:txBody>
                  <a:tcPr/>
                </a:tc>
                <a:tc>
                  <a:txBody>
                    <a:bodyPr/>
                    <a:lstStyle/>
                    <a:p>
                      <a:pPr algn="ctr"/>
                      <a:r>
                        <a:rPr lang="en-US" b="1" dirty="0"/>
                        <a:t>91</a:t>
                      </a:r>
                    </a:p>
                  </a:txBody>
                  <a:tcPr anchor="ctr"/>
                </a:tc>
                <a:tc>
                  <a:txBody>
                    <a:bodyPr/>
                    <a:lstStyle/>
                    <a:p>
                      <a:pPr algn="ctr"/>
                      <a:r>
                        <a:rPr lang="en-US" b="1" dirty="0"/>
                        <a:t>91</a:t>
                      </a:r>
                    </a:p>
                  </a:txBody>
                  <a:tcPr anchor="ctr"/>
                </a:tc>
                <a:tc>
                  <a:txBody>
                    <a:bodyPr/>
                    <a:lstStyle/>
                    <a:p>
                      <a:pPr algn="ctr"/>
                      <a:r>
                        <a:rPr lang="en-US" b="1" dirty="0"/>
                        <a:t>79</a:t>
                      </a:r>
                    </a:p>
                  </a:txBody>
                  <a:tcPr anchor="ctr"/>
                </a:tc>
                <a:tc>
                  <a:txBody>
                    <a:bodyPr/>
                    <a:lstStyle/>
                    <a:p>
                      <a:pPr algn="ctr"/>
                      <a:r>
                        <a:rPr lang="en-US" b="1" dirty="0"/>
                        <a:t>285</a:t>
                      </a:r>
                    </a:p>
                  </a:txBody>
                  <a:tcPr anchor="ctr"/>
                </a:tc>
                <a:tc>
                  <a:txBody>
                    <a:bodyPr/>
                    <a:lstStyle/>
                    <a:p>
                      <a:pPr algn="ctr"/>
                      <a:r>
                        <a:rPr lang="en-US" b="1" dirty="0">
                          <a:solidFill>
                            <a:srgbClr val="FF0000"/>
                          </a:solidFill>
                        </a:rPr>
                        <a:t>94</a:t>
                      </a:r>
                    </a:p>
                  </a:txBody>
                  <a:tcPr anchor="ctr"/>
                </a:tc>
                <a:tc>
                  <a:txBody>
                    <a:bodyPr/>
                    <a:lstStyle/>
                    <a:p>
                      <a:pPr algn="ctr"/>
                      <a:r>
                        <a:rPr lang="en-US" b="1" dirty="0">
                          <a:solidFill>
                            <a:srgbClr val="FF0000"/>
                          </a:solidFill>
                        </a:rPr>
                        <a:t>90</a:t>
                      </a:r>
                    </a:p>
                  </a:txBody>
                  <a:tcPr anchor="ctr"/>
                </a:tc>
                <a:extLst>
                  <a:ext uri="{0D108BD9-81ED-4DB2-BD59-A6C34878D82A}">
                    <a16:rowId xmlns:a16="http://schemas.microsoft.com/office/drawing/2014/main" val="10007"/>
                  </a:ext>
                </a:extLst>
              </a:tr>
              <a:tr h="354978">
                <a:tc>
                  <a:txBody>
                    <a:bodyPr/>
                    <a:lstStyle/>
                    <a:p>
                      <a:r>
                        <a:rPr lang="en-US" b="1" dirty="0"/>
                        <a:t>Uttarakhand</a:t>
                      </a:r>
                    </a:p>
                  </a:txBody>
                  <a:tcPr/>
                </a:tc>
                <a:tc>
                  <a:txBody>
                    <a:bodyPr/>
                    <a:lstStyle/>
                    <a:p>
                      <a:pPr algn="ctr"/>
                      <a:r>
                        <a:rPr lang="en-US" b="1" dirty="0"/>
                        <a:t>91</a:t>
                      </a:r>
                    </a:p>
                  </a:txBody>
                  <a:tcPr anchor="ctr"/>
                </a:tc>
                <a:tc>
                  <a:txBody>
                    <a:bodyPr/>
                    <a:lstStyle/>
                    <a:p>
                      <a:pPr algn="ctr"/>
                      <a:r>
                        <a:rPr lang="en-US" b="1" dirty="0">
                          <a:solidFill>
                            <a:srgbClr val="FF0000"/>
                          </a:solidFill>
                        </a:rPr>
                        <a:t>32</a:t>
                      </a:r>
                    </a:p>
                  </a:txBody>
                  <a:tcPr anchor="ctr"/>
                </a:tc>
                <a:tc>
                  <a:txBody>
                    <a:bodyPr/>
                    <a:lstStyle/>
                    <a:p>
                      <a:pPr algn="ctr"/>
                      <a:r>
                        <a:rPr lang="en-US" b="1" dirty="0">
                          <a:solidFill>
                            <a:srgbClr val="FF0000"/>
                          </a:solidFill>
                        </a:rPr>
                        <a:t>15</a:t>
                      </a:r>
                    </a:p>
                  </a:txBody>
                  <a:tcPr anchor="ctr"/>
                </a:tc>
                <a:tc>
                  <a:txBody>
                    <a:bodyPr/>
                    <a:lstStyle/>
                    <a:p>
                      <a:pPr algn="ctr"/>
                      <a:r>
                        <a:rPr lang="en-US" b="1" dirty="0"/>
                        <a:t>285</a:t>
                      </a:r>
                    </a:p>
                  </a:txBody>
                  <a:tcPr anchor="ctr"/>
                </a:tc>
                <a:tc>
                  <a:txBody>
                    <a:bodyPr/>
                    <a:lstStyle/>
                    <a:p>
                      <a:pPr algn="ctr"/>
                      <a:r>
                        <a:rPr lang="en-US" b="1" dirty="0">
                          <a:solidFill>
                            <a:srgbClr val="FF0000"/>
                          </a:solidFill>
                        </a:rPr>
                        <a:t>65</a:t>
                      </a:r>
                    </a:p>
                  </a:txBody>
                  <a:tcPr anchor="ctr"/>
                </a:tc>
                <a:tc>
                  <a:txBody>
                    <a:bodyPr/>
                    <a:lstStyle/>
                    <a:p>
                      <a:pPr algn="ctr"/>
                      <a:r>
                        <a:rPr lang="en-US" b="1" dirty="0">
                          <a:solidFill>
                            <a:srgbClr val="FF0000"/>
                          </a:solidFill>
                        </a:rPr>
                        <a:t>40</a:t>
                      </a:r>
                    </a:p>
                  </a:txBody>
                  <a:tcPr anchor="ctr"/>
                </a:tc>
                <a:extLst>
                  <a:ext uri="{0D108BD9-81ED-4DB2-BD59-A6C34878D82A}">
                    <a16:rowId xmlns:a16="http://schemas.microsoft.com/office/drawing/2014/main" val="10008"/>
                  </a:ext>
                </a:extLst>
              </a:tr>
              <a:tr h="0">
                <a:tc>
                  <a:txBody>
                    <a:bodyPr/>
                    <a:lstStyle/>
                    <a:p>
                      <a:r>
                        <a:rPr lang="en-US" b="1" dirty="0"/>
                        <a:t>J&amp;K</a:t>
                      </a:r>
                    </a:p>
                  </a:txBody>
                  <a:tcPr/>
                </a:tc>
                <a:tc>
                  <a:txBody>
                    <a:bodyPr/>
                    <a:lstStyle/>
                    <a:p>
                      <a:pPr algn="ctr"/>
                      <a:r>
                        <a:rPr lang="en-US" b="1" dirty="0"/>
                        <a:t>91</a:t>
                      </a:r>
                    </a:p>
                  </a:txBody>
                  <a:tcPr/>
                </a:tc>
                <a:tc>
                  <a:txBody>
                    <a:bodyPr/>
                    <a:lstStyle/>
                    <a:p>
                      <a:pPr algn="ctr"/>
                      <a:r>
                        <a:rPr lang="en-US" b="1" dirty="0">
                          <a:solidFill>
                            <a:srgbClr val="FF0000"/>
                          </a:solidFill>
                        </a:rPr>
                        <a:t>23</a:t>
                      </a:r>
                    </a:p>
                  </a:txBody>
                  <a:tcPr/>
                </a:tc>
                <a:tc>
                  <a:txBody>
                    <a:bodyPr/>
                    <a:lstStyle/>
                    <a:p>
                      <a:pPr algn="ctr"/>
                      <a:r>
                        <a:rPr lang="en-US" b="1" dirty="0">
                          <a:solidFill>
                            <a:srgbClr val="FF0000"/>
                          </a:solidFill>
                        </a:rPr>
                        <a:t>15</a:t>
                      </a:r>
                    </a:p>
                  </a:txBody>
                  <a:tcPr/>
                </a:tc>
                <a:tc>
                  <a:txBody>
                    <a:bodyPr/>
                    <a:lstStyle/>
                    <a:p>
                      <a:pPr algn="ctr"/>
                      <a:r>
                        <a:rPr lang="en-US" b="1" dirty="0"/>
                        <a:t>285</a:t>
                      </a:r>
                    </a:p>
                  </a:txBody>
                  <a:tcPr/>
                </a:tc>
                <a:tc>
                  <a:txBody>
                    <a:bodyPr/>
                    <a:lstStyle/>
                    <a:p>
                      <a:pPr algn="ctr"/>
                      <a:r>
                        <a:rPr lang="en-US" b="1" dirty="0">
                          <a:solidFill>
                            <a:srgbClr val="FF0000"/>
                          </a:solidFill>
                        </a:rPr>
                        <a:t>71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50</a:t>
                      </a:r>
                    </a:p>
                  </a:txBody>
                  <a:tcPr/>
                </a:tc>
                <a:extLst>
                  <a:ext uri="{0D108BD9-81ED-4DB2-BD59-A6C34878D82A}">
                    <a16:rowId xmlns:a16="http://schemas.microsoft.com/office/drawing/2014/main" val="10009"/>
                  </a:ext>
                </a:extLst>
              </a:tr>
              <a:tr h="0">
                <a:tc>
                  <a:txBody>
                    <a:bodyPr/>
                    <a:lstStyle/>
                    <a:p>
                      <a:r>
                        <a:rPr lang="en-US" b="1" dirty="0"/>
                        <a:t>Rajasthan</a:t>
                      </a:r>
                    </a:p>
                  </a:txBody>
                  <a:tcPr/>
                </a:tc>
                <a:tc>
                  <a:txBody>
                    <a:bodyPr/>
                    <a:lstStyle/>
                    <a:p>
                      <a:pPr algn="ctr"/>
                      <a:r>
                        <a:rPr lang="en-US" b="1" dirty="0"/>
                        <a:t>91</a:t>
                      </a:r>
                    </a:p>
                  </a:txBody>
                  <a:tcPr/>
                </a:tc>
                <a:tc>
                  <a:txBody>
                    <a:bodyPr/>
                    <a:lstStyle/>
                    <a:p>
                      <a:pPr algn="ctr"/>
                      <a:r>
                        <a:rPr lang="en-US" b="1" dirty="0"/>
                        <a:t>91</a:t>
                      </a:r>
                    </a:p>
                  </a:txBody>
                  <a:tcPr/>
                </a:tc>
                <a:tc>
                  <a:txBody>
                    <a:bodyPr/>
                    <a:lstStyle/>
                    <a:p>
                      <a:pPr algn="ctr"/>
                      <a:r>
                        <a:rPr lang="en-US" b="1" dirty="0">
                          <a:solidFill>
                            <a:srgbClr val="FF0000"/>
                          </a:solidFill>
                        </a:rPr>
                        <a:t>32-35</a:t>
                      </a:r>
                    </a:p>
                  </a:txBody>
                  <a:tcPr/>
                </a:tc>
                <a:tc>
                  <a:txBody>
                    <a:bodyPr/>
                    <a:lstStyle/>
                    <a:p>
                      <a:pPr algn="ctr"/>
                      <a:r>
                        <a:rPr lang="en-US" b="1" dirty="0"/>
                        <a:t>285</a:t>
                      </a:r>
                    </a:p>
                  </a:txBody>
                  <a:tcPr/>
                </a:tc>
                <a:tc>
                  <a:txBody>
                    <a:bodyPr/>
                    <a:lstStyle/>
                    <a:p>
                      <a:pPr algn="ctr"/>
                      <a:r>
                        <a:rPr lang="en-US" b="1" dirty="0"/>
                        <a:t>244</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a:t>140-150</a:t>
                      </a:r>
                    </a:p>
                  </a:txBody>
                  <a:tcPr/>
                </a:tc>
                <a:extLst>
                  <a:ext uri="{0D108BD9-81ED-4DB2-BD59-A6C34878D82A}">
                    <a16:rowId xmlns:a16="http://schemas.microsoft.com/office/drawing/2014/main" val="529407399"/>
                  </a:ext>
                </a:extLst>
              </a:tr>
            </a:tbl>
          </a:graphicData>
        </a:graphic>
      </p:graphicFrame>
    </p:spTree>
    <p:extLst>
      <p:ext uri="{BB962C8B-B14F-4D97-AF65-F5344CB8AC3E}">
        <p14:creationId xmlns:p14="http://schemas.microsoft.com/office/powerpoint/2010/main" val="1078199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67007-E0DC-624A-9223-6FF3EDA066E1}"/>
              </a:ext>
            </a:extLst>
          </p:cNvPr>
          <p:cNvSpPr>
            <a:spLocks noGrp="1"/>
          </p:cNvSpPr>
          <p:nvPr>
            <p:ph type="title"/>
          </p:nvPr>
        </p:nvSpPr>
        <p:spPr/>
        <p:txBody>
          <a:bodyPr/>
          <a:lstStyle/>
          <a:p>
            <a:r>
              <a:rPr lang="en-US" dirty="0"/>
              <a:t>EXPANDED RANGE OF POC DIAGNOSTICS</a:t>
            </a:r>
          </a:p>
        </p:txBody>
      </p:sp>
      <p:sp>
        <p:nvSpPr>
          <p:cNvPr id="3" name="Content Placeholder 2">
            <a:extLst>
              <a:ext uri="{FF2B5EF4-FFF2-40B4-BE49-F238E27FC236}">
                <a16:creationId xmlns:a16="http://schemas.microsoft.com/office/drawing/2014/main" id="{FA7CD954-AACE-B34E-A366-9C98D6B39E41}"/>
              </a:ext>
            </a:extLst>
          </p:cNvPr>
          <p:cNvSpPr>
            <a:spLocks noGrp="1"/>
          </p:cNvSpPr>
          <p:nvPr>
            <p:ph idx="1"/>
          </p:nvPr>
        </p:nvSpPr>
        <p:spPr>
          <a:xfrm>
            <a:off x="461271" y="1766741"/>
            <a:ext cx="11029615" cy="547714"/>
          </a:xfrm>
        </p:spPr>
        <p:txBody>
          <a:bodyPr/>
          <a:lstStyle/>
          <a:p>
            <a:r>
              <a:rPr lang="en-US" sz="2400" dirty="0">
                <a:solidFill>
                  <a:schemeClr val="tx1"/>
                </a:solidFill>
              </a:rPr>
              <a:t>14 at AB-HWC-SHC and 63 AB-HWC-PHC</a:t>
            </a:r>
          </a:p>
        </p:txBody>
      </p:sp>
      <p:graphicFrame>
        <p:nvGraphicFramePr>
          <p:cNvPr id="4" name="Table 3">
            <a:extLst>
              <a:ext uri="{FF2B5EF4-FFF2-40B4-BE49-F238E27FC236}">
                <a16:creationId xmlns:a16="http://schemas.microsoft.com/office/drawing/2014/main" id="{5CCA573B-A7FC-E04C-BCC5-B2B4135FBF09}"/>
              </a:ext>
            </a:extLst>
          </p:cNvPr>
          <p:cNvGraphicFramePr>
            <a:graphicFrameLocks noGrp="1"/>
          </p:cNvGraphicFramePr>
          <p:nvPr>
            <p:extLst>
              <p:ext uri="{D42A27DB-BD31-4B8C-83A1-F6EECF244321}">
                <p14:modId xmlns:p14="http://schemas.microsoft.com/office/powerpoint/2010/main" val="1258803879"/>
              </p:ext>
            </p:extLst>
          </p:nvPr>
        </p:nvGraphicFramePr>
        <p:xfrm>
          <a:off x="461271" y="2297166"/>
          <a:ext cx="11228696" cy="4492759"/>
        </p:xfrm>
        <a:graphic>
          <a:graphicData uri="http://schemas.openxmlformats.org/drawingml/2006/table">
            <a:tbl>
              <a:tblPr firstRow="1" bandRow="1">
                <a:tableStyleId>{5C22544A-7EE6-4342-B048-85BDC9FD1C3A}</a:tableStyleId>
              </a:tblPr>
              <a:tblGrid>
                <a:gridCol w="887006">
                  <a:extLst>
                    <a:ext uri="{9D8B030D-6E8A-4147-A177-3AD203B41FA5}">
                      <a16:colId xmlns:a16="http://schemas.microsoft.com/office/drawing/2014/main" val="20000"/>
                    </a:ext>
                  </a:extLst>
                </a:gridCol>
                <a:gridCol w="3548027">
                  <a:extLst>
                    <a:ext uri="{9D8B030D-6E8A-4147-A177-3AD203B41FA5}">
                      <a16:colId xmlns:a16="http://schemas.microsoft.com/office/drawing/2014/main" val="20001"/>
                    </a:ext>
                  </a:extLst>
                </a:gridCol>
                <a:gridCol w="2277994">
                  <a:extLst>
                    <a:ext uri="{9D8B030D-6E8A-4147-A177-3AD203B41FA5}">
                      <a16:colId xmlns:a16="http://schemas.microsoft.com/office/drawing/2014/main" val="20002"/>
                    </a:ext>
                  </a:extLst>
                </a:gridCol>
                <a:gridCol w="2277994">
                  <a:extLst>
                    <a:ext uri="{9D8B030D-6E8A-4147-A177-3AD203B41FA5}">
                      <a16:colId xmlns:a16="http://schemas.microsoft.com/office/drawing/2014/main" val="1635564798"/>
                    </a:ext>
                  </a:extLst>
                </a:gridCol>
                <a:gridCol w="2237675">
                  <a:extLst>
                    <a:ext uri="{9D8B030D-6E8A-4147-A177-3AD203B41FA5}">
                      <a16:colId xmlns:a16="http://schemas.microsoft.com/office/drawing/2014/main" val="20003"/>
                    </a:ext>
                  </a:extLst>
                </a:gridCol>
              </a:tblGrid>
              <a:tr h="466301">
                <a:tc>
                  <a:txBody>
                    <a:bodyPr/>
                    <a:lstStyle/>
                    <a:p>
                      <a:pPr algn="ctr"/>
                      <a:r>
                        <a:rPr lang="en-US" sz="2000" dirty="0"/>
                        <a:t>S. No</a:t>
                      </a:r>
                    </a:p>
                  </a:txBody>
                  <a:tcPr/>
                </a:tc>
                <a:tc>
                  <a:txBody>
                    <a:bodyPr/>
                    <a:lstStyle/>
                    <a:p>
                      <a:pPr algn="ctr"/>
                      <a:r>
                        <a:rPr lang="en-US" sz="2000" dirty="0"/>
                        <a:t>State/UT</a:t>
                      </a:r>
                    </a:p>
                  </a:txBody>
                  <a:tcPr/>
                </a:tc>
                <a:tc>
                  <a:txBody>
                    <a:bodyPr/>
                    <a:lstStyle/>
                    <a:p>
                      <a:pPr algn="ctr"/>
                      <a:r>
                        <a:rPr lang="en-US" sz="2000" dirty="0"/>
                        <a:t>HWC_SC</a:t>
                      </a:r>
                    </a:p>
                  </a:txBody>
                  <a:tcPr/>
                </a:tc>
                <a:tc>
                  <a:txBody>
                    <a:bodyPr/>
                    <a:lstStyle/>
                    <a:p>
                      <a:pPr algn="ctr"/>
                      <a:r>
                        <a:rPr lang="en-US" sz="2000" dirty="0"/>
                        <a:t>HWC_PHC</a:t>
                      </a:r>
                    </a:p>
                  </a:txBody>
                  <a:tcPr/>
                </a:tc>
                <a:tc>
                  <a:txBody>
                    <a:bodyPr/>
                    <a:lstStyle/>
                    <a:p>
                      <a:pPr algn="ctr"/>
                      <a:r>
                        <a:rPr lang="en-US" sz="2000" dirty="0"/>
                        <a:t>HWC_UPHC</a:t>
                      </a:r>
                    </a:p>
                  </a:txBody>
                  <a:tcPr/>
                </a:tc>
                <a:extLst>
                  <a:ext uri="{0D108BD9-81ED-4DB2-BD59-A6C34878D82A}">
                    <a16:rowId xmlns:a16="http://schemas.microsoft.com/office/drawing/2014/main" val="10000"/>
                  </a:ext>
                </a:extLst>
              </a:tr>
              <a:tr h="444346">
                <a:tc>
                  <a:txBody>
                    <a:bodyPr/>
                    <a:lstStyle/>
                    <a:p>
                      <a:pPr algn="ctr"/>
                      <a:r>
                        <a:rPr lang="en-US" sz="2000" dirty="0"/>
                        <a:t>1</a:t>
                      </a:r>
                    </a:p>
                  </a:txBody>
                  <a:tcPr/>
                </a:tc>
                <a:tc>
                  <a:txBody>
                    <a:bodyPr/>
                    <a:lstStyle/>
                    <a:p>
                      <a:r>
                        <a:rPr lang="en-US" b="1" dirty="0"/>
                        <a:t>Madhya Pradesh</a:t>
                      </a:r>
                    </a:p>
                  </a:txBody>
                  <a:tcPr/>
                </a:tc>
                <a:tc>
                  <a:txBody>
                    <a:bodyPr/>
                    <a:lstStyle/>
                    <a:p>
                      <a:pPr algn="ctr"/>
                      <a:r>
                        <a:rPr lang="en-US" sz="2000" b="1" dirty="0">
                          <a:solidFill>
                            <a:srgbClr val="FF0000"/>
                          </a:solidFill>
                        </a:rPr>
                        <a:t>7</a:t>
                      </a:r>
                    </a:p>
                  </a:txBody>
                  <a:tcPr/>
                </a:tc>
                <a:tc>
                  <a:txBody>
                    <a:bodyPr/>
                    <a:lstStyle/>
                    <a:p>
                      <a:pPr algn="ctr"/>
                      <a:r>
                        <a:rPr lang="en-US" sz="2000" b="1" dirty="0">
                          <a:solidFill>
                            <a:srgbClr val="FF0000"/>
                          </a:solidFill>
                        </a:rPr>
                        <a:t>19</a:t>
                      </a:r>
                    </a:p>
                  </a:txBody>
                  <a:tcPr/>
                </a:tc>
                <a:tc>
                  <a:txBody>
                    <a:bodyPr/>
                    <a:lstStyle/>
                    <a:p>
                      <a:pPr algn="ctr"/>
                      <a:r>
                        <a:rPr lang="en-US" sz="2000" b="1" dirty="0">
                          <a:solidFill>
                            <a:srgbClr val="FF0000"/>
                          </a:solidFill>
                        </a:rPr>
                        <a:t>17-18</a:t>
                      </a:r>
                    </a:p>
                  </a:txBody>
                  <a:tcPr/>
                </a:tc>
                <a:extLst>
                  <a:ext uri="{0D108BD9-81ED-4DB2-BD59-A6C34878D82A}">
                    <a16:rowId xmlns:a16="http://schemas.microsoft.com/office/drawing/2014/main" val="10001"/>
                  </a:ext>
                </a:extLst>
              </a:tr>
              <a:tr h="444346">
                <a:tc>
                  <a:txBody>
                    <a:bodyPr/>
                    <a:lstStyle/>
                    <a:p>
                      <a:pPr algn="ctr"/>
                      <a:r>
                        <a:rPr lang="en-US" sz="2000" dirty="0"/>
                        <a:t>2</a:t>
                      </a:r>
                    </a:p>
                  </a:txBody>
                  <a:tcPr/>
                </a:tc>
                <a:tc>
                  <a:txBody>
                    <a:bodyPr/>
                    <a:lstStyle/>
                    <a:p>
                      <a:r>
                        <a:rPr lang="en-US" b="1" dirty="0"/>
                        <a:t>Chhattisgarh</a:t>
                      </a:r>
                    </a:p>
                  </a:txBody>
                  <a:tcPr/>
                </a:tc>
                <a:tc>
                  <a:txBody>
                    <a:bodyPr/>
                    <a:lstStyle/>
                    <a:p>
                      <a:pPr algn="ctr"/>
                      <a:r>
                        <a:rPr lang="en-US" sz="2000" b="1" dirty="0">
                          <a:solidFill>
                            <a:srgbClr val="FF0000"/>
                          </a:solidFill>
                        </a:rPr>
                        <a:t>6</a:t>
                      </a:r>
                    </a:p>
                  </a:txBody>
                  <a:tcPr/>
                </a:tc>
                <a:tc>
                  <a:txBody>
                    <a:bodyPr/>
                    <a:lstStyle/>
                    <a:p>
                      <a:pPr algn="ctr"/>
                      <a:r>
                        <a:rPr lang="en-US" sz="2000" b="1" dirty="0">
                          <a:solidFill>
                            <a:srgbClr val="FF0000"/>
                          </a:solidFill>
                        </a:rPr>
                        <a:t>10</a:t>
                      </a:r>
                    </a:p>
                  </a:txBody>
                  <a:tcPr/>
                </a:tc>
                <a:tc>
                  <a:txBody>
                    <a:bodyPr/>
                    <a:lstStyle/>
                    <a:p>
                      <a:pPr algn="ctr"/>
                      <a:r>
                        <a:rPr lang="en-US" sz="2000" b="1" dirty="0">
                          <a:solidFill>
                            <a:srgbClr val="FF0000"/>
                          </a:solidFill>
                        </a:rPr>
                        <a:t>12</a:t>
                      </a:r>
                    </a:p>
                  </a:txBody>
                  <a:tcPr/>
                </a:tc>
                <a:extLst>
                  <a:ext uri="{0D108BD9-81ED-4DB2-BD59-A6C34878D82A}">
                    <a16:rowId xmlns:a16="http://schemas.microsoft.com/office/drawing/2014/main" val="10002"/>
                  </a:ext>
                </a:extLst>
              </a:tr>
              <a:tr h="464966">
                <a:tc>
                  <a:txBody>
                    <a:bodyPr/>
                    <a:lstStyle/>
                    <a:p>
                      <a:pPr algn="ctr"/>
                      <a:r>
                        <a:rPr lang="en-US" sz="2000" dirty="0"/>
                        <a:t>3</a:t>
                      </a:r>
                    </a:p>
                  </a:txBody>
                  <a:tcPr/>
                </a:tc>
                <a:tc>
                  <a:txBody>
                    <a:bodyPr/>
                    <a:lstStyle/>
                    <a:p>
                      <a:r>
                        <a:rPr lang="en-US" b="1" dirty="0"/>
                        <a:t>Himachal Pradesh</a:t>
                      </a:r>
                    </a:p>
                  </a:txBody>
                  <a:tcPr/>
                </a:tc>
                <a:tc>
                  <a:txBody>
                    <a:bodyPr/>
                    <a:lstStyle/>
                    <a:p>
                      <a:pPr algn="ctr"/>
                      <a:r>
                        <a:rPr lang="en-US" sz="2000" b="1" dirty="0">
                          <a:solidFill>
                            <a:srgbClr val="FF0000"/>
                          </a:solidFill>
                        </a:rPr>
                        <a:t>3</a:t>
                      </a:r>
                    </a:p>
                  </a:txBody>
                  <a:tcPr/>
                </a:tc>
                <a:tc>
                  <a:txBody>
                    <a:bodyPr/>
                    <a:lstStyle/>
                    <a:p>
                      <a:pPr algn="ctr"/>
                      <a:r>
                        <a:rPr lang="en-US" sz="2000" b="1" dirty="0">
                          <a:solidFill>
                            <a:srgbClr val="FF0000"/>
                          </a:solidFill>
                        </a:rPr>
                        <a:t>16</a:t>
                      </a:r>
                    </a:p>
                  </a:txBody>
                  <a:tcPr/>
                </a:tc>
                <a:tc>
                  <a:txBody>
                    <a:bodyPr/>
                    <a:lstStyle/>
                    <a:p>
                      <a:pPr algn="ctr"/>
                      <a:r>
                        <a:rPr lang="en-US" sz="2000" b="1" dirty="0">
                          <a:solidFill>
                            <a:srgbClr val="FF0000"/>
                          </a:solidFill>
                        </a:rPr>
                        <a:t>16</a:t>
                      </a:r>
                    </a:p>
                  </a:txBody>
                  <a:tcPr/>
                </a:tc>
                <a:extLst>
                  <a:ext uri="{0D108BD9-81ED-4DB2-BD59-A6C34878D82A}">
                    <a16:rowId xmlns:a16="http://schemas.microsoft.com/office/drawing/2014/main" val="10003"/>
                  </a:ext>
                </a:extLst>
              </a:tr>
              <a:tr h="444346">
                <a:tc>
                  <a:txBody>
                    <a:bodyPr/>
                    <a:lstStyle/>
                    <a:p>
                      <a:pPr algn="ctr"/>
                      <a:r>
                        <a:rPr lang="en-US" sz="2000" dirty="0"/>
                        <a:t>4</a:t>
                      </a:r>
                    </a:p>
                  </a:txBody>
                  <a:tcPr/>
                </a:tc>
                <a:tc>
                  <a:txBody>
                    <a:bodyPr/>
                    <a:lstStyle/>
                    <a:p>
                      <a:r>
                        <a:rPr lang="en-US" b="1" dirty="0"/>
                        <a:t>Punjab</a:t>
                      </a:r>
                    </a:p>
                  </a:txBody>
                  <a:tcPr/>
                </a:tc>
                <a:tc>
                  <a:txBody>
                    <a:bodyPr/>
                    <a:lstStyle/>
                    <a:p>
                      <a:pPr algn="ctr"/>
                      <a:r>
                        <a:rPr lang="en-US" sz="2000" b="1" dirty="0">
                          <a:solidFill>
                            <a:srgbClr val="FF0000"/>
                          </a:solidFill>
                        </a:rPr>
                        <a:t>4</a:t>
                      </a:r>
                    </a:p>
                  </a:txBody>
                  <a:tcPr/>
                </a:tc>
                <a:tc>
                  <a:txBody>
                    <a:bodyPr/>
                    <a:lstStyle/>
                    <a:p>
                      <a:pPr algn="ctr"/>
                      <a:r>
                        <a:rPr lang="en-US" sz="2000" b="1" dirty="0">
                          <a:solidFill>
                            <a:srgbClr val="FF0000"/>
                          </a:solidFill>
                        </a:rPr>
                        <a:t>12</a:t>
                      </a:r>
                    </a:p>
                  </a:txBody>
                  <a:tcPr/>
                </a:tc>
                <a:tc>
                  <a:txBody>
                    <a:bodyPr/>
                    <a:lstStyle/>
                    <a:p>
                      <a:pPr algn="ctr"/>
                      <a:r>
                        <a:rPr lang="en-US" sz="2000" b="1" dirty="0">
                          <a:solidFill>
                            <a:srgbClr val="FF0000"/>
                          </a:solidFill>
                        </a:rPr>
                        <a:t>12</a:t>
                      </a:r>
                    </a:p>
                  </a:txBody>
                  <a:tcPr/>
                </a:tc>
                <a:extLst>
                  <a:ext uri="{0D108BD9-81ED-4DB2-BD59-A6C34878D82A}">
                    <a16:rowId xmlns:a16="http://schemas.microsoft.com/office/drawing/2014/main" val="10004"/>
                  </a:ext>
                </a:extLst>
              </a:tr>
              <a:tr h="444346">
                <a:tc>
                  <a:txBody>
                    <a:bodyPr/>
                    <a:lstStyle/>
                    <a:p>
                      <a:pPr algn="ctr"/>
                      <a:r>
                        <a:rPr lang="en-US" sz="2000" dirty="0"/>
                        <a:t>5</a:t>
                      </a:r>
                    </a:p>
                  </a:txBody>
                  <a:tcPr/>
                </a:tc>
                <a:tc>
                  <a:txBody>
                    <a:bodyPr/>
                    <a:lstStyle/>
                    <a:p>
                      <a:r>
                        <a:rPr lang="en-US" b="1" dirty="0"/>
                        <a:t>Chandigarh</a:t>
                      </a:r>
                    </a:p>
                  </a:txBody>
                  <a:tcPr/>
                </a:tc>
                <a:tc>
                  <a:txBody>
                    <a:bodyPr/>
                    <a:lstStyle/>
                    <a:p>
                      <a:pPr algn="ctr"/>
                      <a:r>
                        <a:rPr lang="en-US" sz="2000" b="1" dirty="0">
                          <a:solidFill>
                            <a:srgbClr val="FF0000"/>
                          </a:solidFill>
                        </a:rPr>
                        <a:t>-</a:t>
                      </a:r>
                    </a:p>
                  </a:txBody>
                  <a:tcPr/>
                </a:tc>
                <a:tc>
                  <a:txBody>
                    <a:bodyPr/>
                    <a:lstStyle/>
                    <a:p>
                      <a:pPr algn="ctr"/>
                      <a:r>
                        <a:rPr lang="en-US" sz="2000" b="1" dirty="0">
                          <a:solidFill>
                            <a:srgbClr val="FF0000"/>
                          </a:solidFill>
                        </a:rPr>
                        <a:t>8</a:t>
                      </a:r>
                    </a:p>
                  </a:txBody>
                  <a:tcPr/>
                </a:tc>
                <a:tc>
                  <a:txBody>
                    <a:bodyPr/>
                    <a:lstStyle/>
                    <a:p>
                      <a:pPr algn="ctr"/>
                      <a:r>
                        <a:rPr lang="en-US" sz="2000" b="1" dirty="0">
                          <a:solidFill>
                            <a:srgbClr val="FF0000"/>
                          </a:solidFill>
                        </a:rPr>
                        <a:t>2</a:t>
                      </a:r>
                    </a:p>
                  </a:txBody>
                  <a:tcPr/>
                </a:tc>
                <a:extLst>
                  <a:ext uri="{0D108BD9-81ED-4DB2-BD59-A6C34878D82A}">
                    <a16:rowId xmlns:a16="http://schemas.microsoft.com/office/drawing/2014/main" val="10005"/>
                  </a:ext>
                </a:extLst>
              </a:tr>
              <a:tr h="451070">
                <a:tc>
                  <a:txBody>
                    <a:bodyPr/>
                    <a:lstStyle/>
                    <a:p>
                      <a:pPr algn="ctr"/>
                      <a:r>
                        <a:rPr lang="en-US" sz="2000" dirty="0"/>
                        <a:t>6</a:t>
                      </a:r>
                    </a:p>
                  </a:txBody>
                  <a:tcPr/>
                </a:tc>
                <a:tc>
                  <a:txBody>
                    <a:bodyPr/>
                    <a:lstStyle/>
                    <a:p>
                      <a:r>
                        <a:rPr lang="en-US" b="1" dirty="0"/>
                        <a:t>Haryana</a:t>
                      </a:r>
                    </a:p>
                  </a:txBody>
                  <a:tcPr/>
                </a:tc>
                <a:tc>
                  <a:txBody>
                    <a:bodyPr/>
                    <a:lstStyle/>
                    <a:p>
                      <a:pPr algn="ctr"/>
                      <a:r>
                        <a:rPr lang="en-US" sz="2000" b="1" dirty="0">
                          <a:solidFill>
                            <a:srgbClr val="FF0000"/>
                          </a:solidFill>
                        </a:rPr>
                        <a:t>6</a:t>
                      </a:r>
                    </a:p>
                  </a:txBody>
                  <a:tcPr/>
                </a:tc>
                <a:tc>
                  <a:txBody>
                    <a:bodyPr/>
                    <a:lstStyle/>
                    <a:p>
                      <a:pPr algn="ctr"/>
                      <a:r>
                        <a:rPr lang="en-US" sz="2000" b="1" dirty="0">
                          <a:solidFill>
                            <a:srgbClr val="FF0000"/>
                          </a:solidFill>
                        </a:rPr>
                        <a:t>19</a:t>
                      </a:r>
                    </a:p>
                  </a:txBody>
                  <a:tcPr/>
                </a:tc>
                <a:tc>
                  <a:txBody>
                    <a:bodyPr/>
                    <a:lstStyle/>
                    <a:p>
                      <a:pPr algn="ctr"/>
                      <a:r>
                        <a:rPr lang="en-US" sz="2000" b="1" dirty="0">
                          <a:solidFill>
                            <a:srgbClr val="FF0000"/>
                          </a:solidFill>
                        </a:rPr>
                        <a:t>15-21</a:t>
                      </a:r>
                    </a:p>
                  </a:txBody>
                  <a:tcPr/>
                </a:tc>
                <a:extLst>
                  <a:ext uri="{0D108BD9-81ED-4DB2-BD59-A6C34878D82A}">
                    <a16:rowId xmlns:a16="http://schemas.microsoft.com/office/drawing/2014/main" val="10006"/>
                  </a:ext>
                </a:extLst>
              </a:tr>
              <a:tr h="444346">
                <a:tc>
                  <a:txBody>
                    <a:bodyPr/>
                    <a:lstStyle/>
                    <a:p>
                      <a:pPr algn="ctr"/>
                      <a:r>
                        <a:rPr lang="en-US" sz="2000" dirty="0"/>
                        <a:t>7</a:t>
                      </a:r>
                    </a:p>
                  </a:txBody>
                  <a:tcPr/>
                </a:tc>
                <a:tc>
                  <a:txBody>
                    <a:bodyPr/>
                    <a:lstStyle/>
                    <a:p>
                      <a:r>
                        <a:rPr lang="en-US" b="1" dirty="0"/>
                        <a:t>Uttarakhand</a:t>
                      </a:r>
                    </a:p>
                  </a:txBody>
                  <a:tcPr/>
                </a:tc>
                <a:tc>
                  <a:txBody>
                    <a:bodyPr/>
                    <a:lstStyle/>
                    <a:p>
                      <a:pPr algn="ctr"/>
                      <a:r>
                        <a:rPr lang="en-US" sz="2000" b="1" dirty="0">
                          <a:solidFill>
                            <a:srgbClr val="FF0000"/>
                          </a:solidFill>
                        </a:rPr>
                        <a:t>4</a:t>
                      </a:r>
                    </a:p>
                  </a:txBody>
                  <a:tcPr/>
                </a:tc>
                <a:tc>
                  <a:txBody>
                    <a:bodyPr/>
                    <a:lstStyle/>
                    <a:p>
                      <a:pPr algn="ctr"/>
                      <a:r>
                        <a:rPr lang="en-US" sz="2000" b="1" dirty="0">
                          <a:solidFill>
                            <a:srgbClr val="FF0000"/>
                          </a:solidFill>
                        </a:rPr>
                        <a:t>19</a:t>
                      </a:r>
                    </a:p>
                  </a:txBody>
                  <a:tcPr/>
                </a:tc>
                <a:tc>
                  <a:txBody>
                    <a:bodyPr/>
                    <a:lstStyle/>
                    <a:p>
                      <a:pPr algn="ctr"/>
                      <a:r>
                        <a:rPr lang="en-US" sz="2000" b="1" dirty="0">
                          <a:solidFill>
                            <a:srgbClr val="FF0000"/>
                          </a:solidFill>
                        </a:rPr>
                        <a:t>2-7</a:t>
                      </a:r>
                    </a:p>
                  </a:txBody>
                  <a:tcPr/>
                </a:tc>
                <a:extLst>
                  <a:ext uri="{0D108BD9-81ED-4DB2-BD59-A6C34878D82A}">
                    <a16:rowId xmlns:a16="http://schemas.microsoft.com/office/drawing/2014/main" val="10007"/>
                  </a:ext>
                </a:extLst>
              </a:tr>
              <a:tr h="444346">
                <a:tc>
                  <a:txBody>
                    <a:bodyPr/>
                    <a:lstStyle/>
                    <a:p>
                      <a:pPr algn="ctr"/>
                      <a:r>
                        <a:rPr lang="en-US" sz="2000" dirty="0"/>
                        <a:t>8</a:t>
                      </a:r>
                    </a:p>
                  </a:txBody>
                  <a:tcPr/>
                </a:tc>
                <a:tc>
                  <a:txBody>
                    <a:bodyPr/>
                    <a:lstStyle/>
                    <a:p>
                      <a:r>
                        <a:rPr lang="en-US" b="1" dirty="0"/>
                        <a:t>J&amp;K</a:t>
                      </a:r>
                    </a:p>
                  </a:txBody>
                  <a:tcPr/>
                </a:tc>
                <a:tc>
                  <a:txBody>
                    <a:bodyPr/>
                    <a:lstStyle/>
                    <a:p>
                      <a:pPr algn="ctr"/>
                      <a:r>
                        <a:rPr lang="en-US" sz="2000" b="1" dirty="0">
                          <a:solidFill>
                            <a:srgbClr val="FF0000"/>
                          </a:solidFill>
                        </a:rPr>
                        <a:t>4</a:t>
                      </a:r>
                    </a:p>
                  </a:txBody>
                  <a:tcPr/>
                </a:tc>
                <a:tc>
                  <a:txBody>
                    <a:bodyPr/>
                    <a:lstStyle/>
                    <a:p>
                      <a:pPr algn="ctr"/>
                      <a:r>
                        <a:rPr lang="en-US" sz="2000" b="1" dirty="0">
                          <a:solidFill>
                            <a:srgbClr val="FF0000"/>
                          </a:solidFill>
                        </a:rPr>
                        <a:t>12</a:t>
                      </a:r>
                    </a:p>
                  </a:txBody>
                  <a:tcPr/>
                </a:tc>
                <a:tc>
                  <a:txBody>
                    <a:bodyPr/>
                    <a:lstStyle/>
                    <a:p>
                      <a:pPr algn="ctr"/>
                      <a:r>
                        <a:rPr lang="en-US" sz="2000" b="1" dirty="0">
                          <a:solidFill>
                            <a:srgbClr val="FF0000"/>
                          </a:solidFill>
                        </a:rPr>
                        <a:t>12</a:t>
                      </a:r>
                    </a:p>
                  </a:txBody>
                  <a:tcPr/>
                </a:tc>
                <a:extLst>
                  <a:ext uri="{0D108BD9-81ED-4DB2-BD59-A6C34878D82A}">
                    <a16:rowId xmlns:a16="http://schemas.microsoft.com/office/drawing/2014/main" val="10008"/>
                  </a:ext>
                </a:extLst>
              </a:tr>
              <a:tr h="444346">
                <a:tc>
                  <a:txBody>
                    <a:bodyPr/>
                    <a:lstStyle/>
                    <a:p>
                      <a:pPr algn="ctr"/>
                      <a:r>
                        <a:rPr lang="en-US" sz="2000" dirty="0"/>
                        <a:t>9</a:t>
                      </a:r>
                    </a:p>
                  </a:txBody>
                  <a:tcPr/>
                </a:tc>
                <a:tc>
                  <a:txBody>
                    <a:bodyPr/>
                    <a:lstStyle/>
                    <a:p>
                      <a:r>
                        <a:rPr lang="en-US" b="1" dirty="0"/>
                        <a:t>Rajasthan</a:t>
                      </a:r>
                    </a:p>
                  </a:txBody>
                  <a:tcPr/>
                </a:tc>
                <a:tc>
                  <a:txBody>
                    <a:bodyPr/>
                    <a:lstStyle/>
                    <a:p>
                      <a:pPr algn="ctr"/>
                      <a:r>
                        <a:rPr lang="en-US" sz="2000" b="1" dirty="0">
                          <a:solidFill>
                            <a:srgbClr val="FF0000"/>
                          </a:solidFill>
                        </a:rPr>
                        <a:t>7</a:t>
                      </a:r>
                    </a:p>
                  </a:txBody>
                  <a:tcPr/>
                </a:tc>
                <a:tc>
                  <a:txBody>
                    <a:bodyPr/>
                    <a:lstStyle/>
                    <a:p>
                      <a:pPr algn="ctr"/>
                      <a:r>
                        <a:rPr lang="en-US" sz="2000" b="1" dirty="0">
                          <a:solidFill>
                            <a:srgbClr val="FF0000"/>
                          </a:solidFill>
                        </a:rPr>
                        <a:t>12</a:t>
                      </a:r>
                    </a:p>
                  </a:txBody>
                  <a:tcPr/>
                </a:tc>
                <a:tc>
                  <a:txBody>
                    <a:bodyPr/>
                    <a:lstStyle/>
                    <a:p>
                      <a:pPr algn="ctr"/>
                      <a:r>
                        <a:rPr lang="en-US" sz="2000" b="1" dirty="0">
                          <a:solidFill>
                            <a:srgbClr val="FF0000"/>
                          </a:solidFill>
                        </a:rPr>
                        <a:t>12</a:t>
                      </a:r>
                    </a:p>
                  </a:txBody>
                  <a:tcPr/>
                </a:tc>
                <a:extLst>
                  <a:ext uri="{0D108BD9-81ED-4DB2-BD59-A6C34878D82A}">
                    <a16:rowId xmlns:a16="http://schemas.microsoft.com/office/drawing/2014/main" val="4185477570"/>
                  </a:ext>
                </a:extLst>
              </a:tr>
            </a:tbl>
          </a:graphicData>
        </a:graphic>
      </p:graphicFrame>
    </p:spTree>
    <p:extLst>
      <p:ext uri="{BB962C8B-B14F-4D97-AF65-F5344CB8AC3E}">
        <p14:creationId xmlns:p14="http://schemas.microsoft.com/office/powerpoint/2010/main" val="3420189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DF461-F90B-A143-B6DB-A470B78E9260}"/>
              </a:ext>
            </a:extLst>
          </p:cNvPr>
          <p:cNvSpPr>
            <a:spLocks noGrp="1"/>
          </p:cNvSpPr>
          <p:nvPr>
            <p:ph type="title"/>
          </p:nvPr>
        </p:nvSpPr>
        <p:spPr/>
        <p:txBody>
          <a:bodyPr/>
          <a:lstStyle/>
          <a:p>
            <a:r>
              <a:rPr lang="en-US" b="1" dirty="0"/>
              <a:t>IT Systems</a:t>
            </a:r>
          </a:p>
        </p:txBody>
      </p:sp>
      <p:sp>
        <p:nvSpPr>
          <p:cNvPr id="3" name="Content Placeholder 2">
            <a:extLst>
              <a:ext uri="{FF2B5EF4-FFF2-40B4-BE49-F238E27FC236}">
                <a16:creationId xmlns:a16="http://schemas.microsoft.com/office/drawing/2014/main" id="{20F7B05D-FBF0-4C47-85A6-DFDA003E48AC}"/>
              </a:ext>
            </a:extLst>
          </p:cNvPr>
          <p:cNvSpPr>
            <a:spLocks noGrp="1"/>
          </p:cNvSpPr>
          <p:nvPr>
            <p:ph idx="1"/>
          </p:nvPr>
        </p:nvSpPr>
        <p:spPr>
          <a:xfrm>
            <a:off x="395586" y="1715956"/>
            <a:ext cx="11400828" cy="4445387"/>
          </a:xfrm>
        </p:spPr>
        <p:txBody>
          <a:bodyPr>
            <a:normAutofit/>
          </a:bodyPr>
          <a:lstStyle/>
          <a:p>
            <a:pPr algn="just"/>
            <a:r>
              <a:rPr lang="en-US" sz="3200" dirty="0">
                <a:solidFill>
                  <a:schemeClr val="tx1"/>
                </a:solidFill>
              </a:rPr>
              <a:t>Daily reporting and Monthly reporting at AB-HWC portal needs to be ensured </a:t>
            </a:r>
          </a:p>
          <a:p>
            <a:pPr algn="just"/>
            <a:r>
              <a:rPr lang="en-US" sz="3200" dirty="0">
                <a:solidFill>
                  <a:schemeClr val="tx1"/>
                </a:solidFill>
              </a:rPr>
              <a:t>IT Systems – standardized and integrated with </a:t>
            </a:r>
            <a:r>
              <a:rPr lang="en-US" sz="3200" dirty="0" err="1">
                <a:solidFill>
                  <a:schemeClr val="tx1"/>
                </a:solidFill>
              </a:rPr>
              <a:t>GoI</a:t>
            </a:r>
            <a:r>
              <a:rPr lang="en-US" sz="3200" dirty="0">
                <a:solidFill>
                  <a:schemeClr val="tx1"/>
                </a:solidFill>
              </a:rPr>
              <a:t> applications</a:t>
            </a:r>
          </a:p>
          <a:p>
            <a:pPr lvl="1" algn="just"/>
            <a:r>
              <a:rPr lang="en-US" sz="3000" b="1" dirty="0">
                <a:solidFill>
                  <a:schemeClr val="accent1">
                    <a:lumMod val="75000"/>
                  </a:schemeClr>
                </a:solidFill>
              </a:rPr>
              <a:t>In the mean-time, manual records – allowed for PLPs till December 2019. </a:t>
            </a:r>
          </a:p>
        </p:txBody>
      </p:sp>
    </p:spTree>
    <p:extLst>
      <p:ext uri="{BB962C8B-B14F-4D97-AF65-F5344CB8AC3E}">
        <p14:creationId xmlns:p14="http://schemas.microsoft.com/office/powerpoint/2010/main" val="3260515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C2C3-6E07-2047-9D24-911102EAAA34}"/>
              </a:ext>
            </a:extLst>
          </p:cNvPr>
          <p:cNvSpPr>
            <a:spLocks noGrp="1"/>
          </p:cNvSpPr>
          <p:nvPr>
            <p:ph type="title"/>
          </p:nvPr>
        </p:nvSpPr>
        <p:spPr/>
        <p:txBody>
          <a:bodyPr/>
          <a:lstStyle/>
          <a:p>
            <a:r>
              <a:rPr lang="en-US" dirty="0" err="1"/>
              <a:t>bI-DiRECTIONAL</a:t>
            </a:r>
            <a:r>
              <a:rPr lang="en-US" dirty="0"/>
              <a:t> REFERRAL AND RETURN linkages</a:t>
            </a:r>
          </a:p>
        </p:txBody>
      </p:sp>
      <p:sp>
        <p:nvSpPr>
          <p:cNvPr id="3" name="Content Placeholder 2">
            <a:extLst>
              <a:ext uri="{FF2B5EF4-FFF2-40B4-BE49-F238E27FC236}">
                <a16:creationId xmlns:a16="http://schemas.microsoft.com/office/drawing/2014/main" id="{CBA70596-17B6-8E4F-9079-1986726FFF73}"/>
              </a:ext>
            </a:extLst>
          </p:cNvPr>
          <p:cNvSpPr>
            <a:spLocks noGrp="1"/>
          </p:cNvSpPr>
          <p:nvPr>
            <p:ph idx="1"/>
          </p:nvPr>
        </p:nvSpPr>
        <p:spPr>
          <a:xfrm>
            <a:off x="414860" y="1821766"/>
            <a:ext cx="11362279" cy="5036234"/>
          </a:xfrm>
        </p:spPr>
        <p:txBody>
          <a:bodyPr>
            <a:normAutofit/>
          </a:bodyPr>
          <a:lstStyle/>
          <a:p>
            <a:pPr algn="just"/>
            <a:r>
              <a:rPr lang="en-US" sz="3200" dirty="0">
                <a:solidFill>
                  <a:schemeClr val="tx1"/>
                </a:solidFill>
              </a:rPr>
              <a:t>Facility mapping with </a:t>
            </a:r>
            <a:r>
              <a:rPr lang="en-US" sz="3200" dirty="0" err="1">
                <a:solidFill>
                  <a:schemeClr val="tx1"/>
                </a:solidFill>
              </a:rPr>
              <a:t>speciality</a:t>
            </a:r>
            <a:r>
              <a:rPr lang="en-US" sz="3200" dirty="0">
                <a:solidFill>
                  <a:schemeClr val="tx1"/>
                </a:solidFill>
              </a:rPr>
              <a:t> mapping – CHC/SDH/DH/MC/ PMJAY</a:t>
            </a:r>
          </a:p>
          <a:p>
            <a:pPr algn="just"/>
            <a:r>
              <a:rPr lang="en-US" sz="3200" dirty="0">
                <a:solidFill>
                  <a:schemeClr val="tx1"/>
                </a:solidFill>
              </a:rPr>
              <a:t>Referral to be prioritized treatment – referral slips / cards / point person at the referred facility</a:t>
            </a:r>
          </a:p>
          <a:p>
            <a:pPr algn="just"/>
            <a:r>
              <a:rPr lang="en-US" sz="3200" dirty="0">
                <a:solidFill>
                  <a:schemeClr val="tx1"/>
                </a:solidFill>
              </a:rPr>
              <a:t>Return linkages – information to be provided to the linked AB-HWC-SHC (CHO and ASHA)</a:t>
            </a:r>
          </a:p>
          <a:p>
            <a:pPr marL="0" indent="0">
              <a:buNone/>
            </a:pPr>
            <a:endParaRPr lang="en-US" dirty="0"/>
          </a:p>
        </p:txBody>
      </p:sp>
    </p:spTree>
    <p:extLst>
      <p:ext uri="{BB962C8B-B14F-4D97-AF65-F5344CB8AC3E}">
        <p14:creationId xmlns:p14="http://schemas.microsoft.com/office/powerpoint/2010/main" val="4022364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06DE3-300E-7747-85D1-6F333BA9C960}"/>
              </a:ext>
            </a:extLst>
          </p:cNvPr>
          <p:cNvSpPr>
            <a:spLocks noGrp="1"/>
          </p:cNvSpPr>
          <p:nvPr>
            <p:ph type="title"/>
          </p:nvPr>
        </p:nvSpPr>
        <p:spPr/>
        <p:txBody>
          <a:bodyPr/>
          <a:lstStyle/>
          <a:p>
            <a:r>
              <a:rPr lang="en-US" dirty="0"/>
              <a:t>Community Health Officers : Retention and Motivation </a:t>
            </a:r>
          </a:p>
        </p:txBody>
      </p:sp>
      <p:sp>
        <p:nvSpPr>
          <p:cNvPr id="3" name="Content Placeholder 2">
            <a:extLst>
              <a:ext uri="{FF2B5EF4-FFF2-40B4-BE49-F238E27FC236}">
                <a16:creationId xmlns:a16="http://schemas.microsoft.com/office/drawing/2014/main" id="{128EA392-34D1-BD42-AEFD-A8E90D55FA09}"/>
              </a:ext>
            </a:extLst>
          </p:cNvPr>
          <p:cNvSpPr>
            <a:spLocks noGrp="1"/>
          </p:cNvSpPr>
          <p:nvPr>
            <p:ph idx="1"/>
          </p:nvPr>
        </p:nvSpPr>
        <p:spPr>
          <a:xfrm>
            <a:off x="364416" y="2225675"/>
            <a:ext cx="11665974" cy="3678303"/>
          </a:xfrm>
        </p:spPr>
        <p:txBody>
          <a:bodyPr>
            <a:normAutofit lnSpcReduction="10000"/>
          </a:bodyPr>
          <a:lstStyle/>
          <a:p>
            <a:pPr lvl="1">
              <a:buFont typeface="Wingdings" pitchFamily="2" charset="2"/>
              <a:buChar char="ü"/>
            </a:pPr>
            <a:r>
              <a:rPr lang="en-US" sz="3200" dirty="0">
                <a:solidFill>
                  <a:schemeClr val="tx1"/>
                </a:solidFill>
              </a:rPr>
              <a:t>Defined career pathways </a:t>
            </a:r>
          </a:p>
          <a:p>
            <a:pPr lvl="1">
              <a:buFont typeface="Wingdings" pitchFamily="2" charset="2"/>
              <a:buChar char="ü"/>
            </a:pPr>
            <a:r>
              <a:rPr lang="en-US" sz="3200" dirty="0">
                <a:solidFill>
                  <a:schemeClr val="tx1"/>
                </a:solidFill>
              </a:rPr>
              <a:t>Streamlined recruitment procedures  – preference postings </a:t>
            </a:r>
          </a:p>
          <a:p>
            <a:pPr lvl="1">
              <a:buFont typeface="Wingdings" pitchFamily="2" charset="2"/>
              <a:buChar char="ü"/>
            </a:pPr>
            <a:r>
              <a:rPr lang="en-US" sz="3200" dirty="0">
                <a:solidFill>
                  <a:schemeClr val="tx1"/>
                </a:solidFill>
              </a:rPr>
              <a:t>Performance linked payments</a:t>
            </a:r>
          </a:p>
          <a:p>
            <a:pPr lvl="1">
              <a:buFont typeface="Wingdings" pitchFamily="2" charset="2"/>
              <a:buChar char="ü"/>
            </a:pPr>
            <a:r>
              <a:rPr lang="en-US" sz="3200" dirty="0">
                <a:solidFill>
                  <a:schemeClr val="tx1"/>
                </a:solidFill>
              </a:rPr>
              <a:t>Training at District level – National Health </a:t>
            </a:r>
            <a:r>
              <a:rPr lang="en-US" sz="3200" dirty="0" err="1">
                <a:solidFill>
                  <a:schemeClr val="tx1"/>
                </a:solidFill>
              </a:rPr>
              <a:t>Programmes</a:t>
            </a:r>
            <a:endParaRPr lang="en-US" sz="3200" dirty="0">
              <a:solidFill>
                <a:schemeClr val="tx1"/>
              </a:solidFill>
            </a:endParaRPr>
          </a:p>
          <a:p>
            <a:pPr lvl="1">
              <a:buFont typeface="Wingdings" pitchFamily="2" charset="2"/>
              <a:buChar char="ü"/>
            </a:pPr>
            <a:r>
              <a:rPr lang="en-US" sz="3200" dirty="0">
                <a:solidFill>
                  <a:schemeClr val="tx1"/>
                </a:solidFill>
              </a:rPr>
              <a:t>Constant Supportive Monitoring and Mentoring </a:t>
            </a:r>
          </a:p>
          <a:p>
            <a:pPr lvl="1">
              <a:buFont typeface="Wingdings" pitchFamily="2" charset="2"/>
              <a:buChar char="ü"/>
            </a:pPr>
            <a:r>
              <a:rPr lang="en-US" sz="3200" dirty="0">
                <a:solidFill>
                  <a:schemeClr val="tx1"/>
                </a:solidFill>
              </a:rPr>
              <a:t>GNM – SN ; 6 month training would be required</a:t>
            </a:r>
          </a:p>
        </p:txBody>
      </p:sp>
    </p:spTree>
    <p:extLst>
      <p:ext uri="{BB962C8B-B14F-4D97-AF65-F5344CB8AC3E}">
        <p14:creationId xmlns:p14="http://schemas.microsoft.com/office/powerpoint/2010/main" val="3703148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383E5-08A9-C74E-AC64-D2F5292E691D}"/>
              </a:ext>
            </a:extLst>
          </p:cNvPr>
          <p:cNvSpPr>
            <a:spLocks noGrp="1"/>
          </p:cNvSpPr>
          <p:nvPr>
            <p:ph type="title"/>
          </p:nvPr>
        </p:nvSpPr>
        <p:spPr/>
        <p:txBody>
          <a:bodyPr/>
          <a:lstStyle/>
          <a:p>
            <a:r>
              <a:rPr lang="en-US" dirty="0"/>
              <a:t>IEC</a:t>
            </a:r>
          </a:p>
        </p:txBody>
      </p:sp>
      <p:sp>
        <p:nvSpPr>
          <p:cNvPr id="3" name="Content Placeholder 2">
            <a:extLst>
              <a:ext uri="{FF2B5EF4-FFF2-40B4-BE49-F238E27FC236}">
                <a16:creationId xmlns:a16="http://schemas.microsoft.com/office/drawing/2014/main" id="{2118A1C5-F067-C24D-BFC4-60172392ECC0}"/>
              </a:ext>
            </a:extLst>
          </p:cNvPr>
          <p:cNvSpPr>
            <a:spLocks noGrp="1"/>
          </p:cNvSpPr>
          <p:nvPr>
            <p:ph idx="1"/>
          </p:nvPr>
        </p:nvSpPr>
        <p:spPr>
          <a:xfrm>
            <a:off x="417342" y="1715956"/>
            <a:ext cx="11193466" cy="4825218"/>
          </a:xfrm>
        </p:spPr>
        <p:txBody>
          <a:bodyPr>
            <a:normAutofit/>
          </a:bodyPr>
          <a:lstStyle/>
          <a:p>
            <a:r>
              <a:rPr lang="en-US" sz="2800" dirty="0">
                <a:solidFill>
                  <a:schemeClr val="tx1"/>
                </a:solidFill>
              </a:rPr>
              <a:t>Uniform IEC display at facilities – local language </a:t>
            </a:r>
          </a:p>
          <a:p>
            <a:r>
              <a:rPr lang="en-US" sz="2800" dirty="0">
                <a:solidFill>
                  <a:schemeClr val="tx1"/>
                </a:solidFill>
              </a:rPr>
              <a:t>State / District specific media plan / IEC strategy</a:t>
            </a:r>
          </a:p>
          <a:p>
            <a:r>
              <a:rPr lang="en-US" sz="2800" dirty="0">
                <a:solidFill>
                  <a:schemeClr val="tx1"/>
                </a:solidFill>
              </a:rPr>
              <a:t>Wider dissemination of services available – use of Social Media</a:t>
            </a:r>
          </a:p>
          <a:p>
            <a:r>
              <a:rPr lang="en-US" sz="2800" dirty="0">
                <a:solidFill>
                  <a:schemeClr val="tx1"/>
                </a:solidFill>
              </a:rPr>
              <a:t>IEC on prevention, promotion (Eat Right), early diagnosis and improved treatment outcomes (with regular treatment) – need to be emphasized </a:t>
            </a:r>
          </a:p>
          <a:p>
            <a:endParaRPr lang="en-US" sz="2800" dirty="0"/>
          </a:p>
        </p:txBody>
      </p:sp>
    </p:spTree>
    <p:extLst>
      <p:ext uri="{BB962C8B-B14F-4D97-AF65-F5344CB8AC3E}">
        <p14:creationId xmlns:p14="http://schemas.microsoft.com/office/powerpoint/2010/main" val="3051375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3EE4-C171-004A-A768-F09CE84BB07D}"/>
              </a:ext>
            </a:extLst>
          </p:cNvPr>
          <p:cNvSpPr>
            <a:spLocks noGrp="1"/>
          </p:cNvSpPr>
          <p:nvPr>
            <p:ph type="title"/>
          </p:nvPr>
        </p:nvSpPr>
        <p:spPr/>
        <p:txBody>
          <a:bodyPr/>
          <a:lstStyle/>
          <a:p>
            <a:r>
              <a:rPr lang="en-US" dirty="0"/>
              <a:t>Basket of Wellness activities  </a:t>
            </a:r>
          </a:p>
        </p:txBody>
      </p:sp>
      <p:sp>
        <p:nvSpPr>
          <p:cNvPr id="3" name="Content Placeholder 2">
            <a:extLst>
              <a:ext uri="{FF2B5EF4-FFF2-40B4-BE49-F238E27FC236}">
                <a16:creationId xmlns:a16="http://schemas.microsoft.com/office/drawing/2014/main" id="{1147C64F-76F9-6243-ADFA-7B6C883C99B4}"/>
              </a:ext>
            </a:extLst>
          </p:cNvPr>
          <p:cNvSpPr>
            <a:spLocks noGrp="1"/>
          </p:cNvSpPr>
          <p:nvPr>
            <p:ph idx="1"/>
          </p:nvPr>
        </p:nvSpPr>
        <p:spPr>
          <a:xfrm>
            <a:off x="581192" y="2068286"/>
            <a:ext cx="11151263" cy="4640161"/>
          </a:xfrm>
        </p:spPr>
        <p:txBody>
          <a:bodyPr>
            <a:normAutofit fontScale="62500" lnSpcReduction="20000"/>
          </a:bodyPr>
          <a:lstStyle/>
          <a:p>
            <a:r>
              <a:rPr lang="en-US" sz="3800" dirty="0">
                <a:solidFill>
                  <a:schemeClr val="tx1"/>
                </a:solidFill>
              </a:rPr>
              <a:t>YOGA – the only activity being focused on – can </a:t>
            </a:r>
            <a:r>
              <a:rPr lang="en-US" sz="3800" b="1" dirty="0">
                <a:solidFill>
                  <a:schemeClr val="tx1"/>
                </a:solidFill>
              </a:rPr>
              <a:t>CHOs be trained as Yoga instructors? </a:t>
            </a:r>
          </a:p>
          <a:p>
            <a:r>
              <a:rPr lang="en-US" sz="3800" dirty="0">
                <a:solidFill>
                  <a:schemeClr val="tx1"/>
                </a:solidFill>
              </a:rPr>
              <a:t>Different options : </a:t>
            </a:r>
          </a:p>
          <a:p>
            <a:pPr lvl="4"/>
            <a:r>
              <a:rPr lang="en-US" sz="3400" dirty="0">
                <a:solidFill>
                  <a:schemeClr val="tx1"/>
                </a:solidFill>
              </a:rPr>
              <a:t>Open Gyms – in collaboration with the local panchayats</a:t>
            </a:r>
          </a:p>
          <a:p>
            <a:pPr lvl="4"/>
            <a:r>
              <a:rPr lang="en-US" sz="3400" dirty="0" err="1">
                <a:solidFill>
                  <a:schemeClr val="tx1"/>
                </a:solidFill>
              </a:rPr>
              <a:t>Sahi</a:t>
            </a:r>
            <a:r>
              <a:rPr lang="en-US" sz="3400" dirty="0">
                <a:solidFill>
                  <a:schemeClr val="tx1"/>
                </a:solidFill>
              </a:rPr>
              <a:t> </a:t>
            </a:r>
            <a:r>
              <a:rPr lang="en-US" sz="3400" dirty="0" err="1">
                <a:solidFill>
                  <a:schemeClr val="tx1"/>
                </a:solidFill>
              </a:rPr>
              <a:t>Bhojan</a:t>
            </a:r>
            <a:r>
              <a:rPr lang="en-US" sz="3400" dirty="0">
                <a:solidFill>
                  <a:schemeClr val="tx1"/>
                </a:solidFill>
              </a:rPr>
              <a:t>, </a:t>
            </a:r>
            <a:r>
              <a:rPr lang="en-US" sz="3400" dirty="0" err="1">
                <a:solidFill>
                  <a:schemeClr val="tx1"/>
                </a:solidFill>
              </a:rPr>
              <a:t>Behtar</a:t>
            </a:r>
            <a:r>
              <a:rPr lang="en-US" sz="3400" dirty="0">
                <a:solidFill>
                  <a:schemeClr val="tx1"/>
                </a:solidFill>
              </a:rPr>
              <a:t> Jeevan – Eat Right Campaign </a:t>
            </a:r>
          </a:p>
          <a:p>
            <a:pPr lvl="4"/>
            <a:r>
              <a:rPr lang="en-US" sz="3400" dirty="0">
                <a:solidFill>
                  <a:schemeClr val="tx1"/>
                </a:solidFill>
              </a:rPr>
              <a:t>Nutrition Counselling – expanded to adolescents, patients suffering with chronic conditions, awareness building (BMI), lifestyle modifications – less salt, less sugar</a:t>
            </a:r>
          </a:p>
          <a:p>
            <a:pPr lvl="4"/>
            <a:r>
              <a:rPr lang="en-US" sz="3400" dirty="0">
                <a:solidFill>
                  <a:schemeClr val="tx1"/>
                </a:solidFill>
              </a:rPr>
              <a:t>Food adulteration kits</a:t>
            </a:r>
          </a:p>
          <a:p>
            <a:pPr lvl="4"/>
            <a:r>
              <a:rPr lang="en-US" sz="3400" dirty="0">
                <a:solidFill>
                  <a:schemeClr val="tx1"/>
                </a:solidFill>
              </a:rPr>
              <a:t>Medicinal Plants and their use</a:t>
            </a:r>
          </a:p>
          <a:p>
            <a:pPr lvl="4"/>
            <a:r>
              <a:rPr lang="en-US" sz="3400" dirty="0">
                <a:solidFill>
                  <a:schemeClr val="tx1"/>
                </a:solidFill>
              </a:rPr>
              <a:t>Health Talks / Discussions / Counselling / Laughter Clubs</a:t>
            </a:r>
          </a:p>
          <a:p>
            <a:pPr lvl="4"/>
            <a:r>
              <a:rPr lang="en-US" sz="3400" dirty="0">
                <a:solidFill>
                  <a:schemeClr val="tx1"/>
                </a:solidFill>
              </a:rPr>
              <a:t>Health Calendar / Planning of Events </a:t>
            </a:r>
          </a:p>
          <a:p>
            <a:pPr lvl="4"/>
            <a:r>
              <a:rPr lang="en-US" sz="3400" dirty="0">
                <a:solidFill>
                  <a:schemeClr val="tx1"/>
                </a:solidFill>
              </a:rPr>
              <a:t>Cycling / Zumba Activities</a:t>
            </a:r>
          </a:p>
          <a:p>
            <a:endParaRPr lang="en-US" dirty="0"/>
          </a:p>
        </p:txBody>
      </p:sp>
    </p:spTree>
    <p:extLst>
      <p:ext uri="{BB962C8B-B14F-4D97-AF65-F5344CB8AC3E}">
        <p14:creationId xmlns:p14="http://schemas.microsoft.com/office/powerpoint/2010/main" val="3313355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0E22C-CF7E-4744-875C-855F29DC1C8A}"/>
              </a:ext>
            </a:extLst>
          </p:cNvPr>
          <p:cNvSpPr>
            <a:spLocks noGrp="1"/>
          </p:cNvSpPr>
          <p:nvPr>
            <p:ph type="title"/>
          </p:nvPr>
        </p:nvSpPr>
        <p:spPr/>
        <p:txBody>
          <a:bodyPr/>
          <a:lstStyle/>
          <a:p>
            <a:r>
              <a:rPr lang="en-US" dirty="0"/>
              <a:t>Monitoring at AB-HWC</a:t>
            </a:r>
          </a:p>
        </p:txBody>
      </p:sp>
      <p:graphicFrame>
        <p:nvGraphicFramePr>
          <p:cNvPr id="3" name="Diagram 2">
            <a:extLst>
              <a:ext uri="{FF2B5EF4-FFF2-40B4-BE49-F238E27FC236}">
                <a16:creationId xmlns:a16="http://schemas.microsoft.com/office/drawing/2014/main" id="{EDA835E3-3CC2-9F4F-9969-20CF07683A02}"/>
              </a:ext>
            </a:extLst>
          </p:cNvPr>
          <p:cNvGraphicFramePr/>
          <p:nvPr>
            <p:extLst>
              <p:ext uri="{D42A27DB-BD31-4B8C-83A1-F6EECF244321}">
                <p14:modId xmlns:p14="http://schemas.microsoft.com/office/powerpoint/2010/main" val="619384507"/>
              </p:ext>
            </p:extLst>
          </p:nvPr>
        </p:nvGraphicFramePr>
        <p:xfrm>
          <a:off x="2269864" y="1970315"/>
          <a:ext cx="7884838" cy="45272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1958C5C-FA55-F741-8AE9-7882A6575F67}"/>
              </a:ext>
            </a:extLst>
          </p:cNvPr>
          <p:cNvSpPr txBox="1"/>
          <p:nvPr/>
        </p:nvSpPr>
        <p:spPr>
          <a:xfrm>
            <a:off x="10165298" y="2147733"/>
            <a:ext cx="2026702" cy="3139321"/>
          </a:xfrm>
          <a:prstGeom prst="rect">
            <a:avLst/>
          </a:prstGeom>
          <a:noFill/>
        </p:spPr>
        <p:txBody>
          <a:bodyPr wrap="square" rtlCol="0">
            <a:spAutoFit/>
          </a:bodyPr>
          <a:lstStyle/>
          <a:p>
            <a:pPr algn="just"/>
            <a:r>
              <a:rPr lang="en-US" sz="2000" b="1" u="sng" dirty="0"/>
              <a:t>Social Audits </a:t>
            </a:r>
            <a:r>
              <a:rPr lang="en-US" sz="2000" dirty="0"/>
              <a:t>:</a:t>
            </a:r>
          </a:p>
          <a:p>
            <a:pPr algn="just"/>
            <a:r>
              <a:rPr lang="en-US" sz="2000" dirty="0"/>
              <a:t>PBS, CBAC,</a:t>
            </a:r>
          </a:p>
          <a:p>
            <a:pPr algn="just"/>
            <a:r>
              <a:rPr lang="en-US" sz="2000" dirty="0"/>
              <a:t>Immunization, ANC, Other outreach activities, Health Promotion and Wellness Activities</a:t>
            </a:r>
          </a:p>
          <a:p>
            <a:pPr marL="285750" indent="-285750">
              <a:buFontTx/>
              <a:buChar char="-"/>
            </a:pPr>
            <a:endParaRPr lang="en-US" dirty="0"/>
          </a:p>
        </p:txBody>
      </p:sp>
      <p:sp>
        <p:nvSpPr>
          <p:cNvPr id="5" name="TextBox 4">
            <a:extLst>
              <a:ext uri="{FF2B5EF4-FFF2-40B4-BE49-F238E27FC236}">
                <a16:creationId xmlns:a16="http://schemas.microsoft.com/office/drawing/2014/main" id="{2DDEA0BE-EF73-AC4C-BDF9-EB8C99FCE842}"/>
              </a:ext>
            </a:extLst>
          </p:cNvPr>
          <p:cNvSpPr txBox="1"/>
          <p:nvPr/>
        </p:nvSpPr>
        <p:spPr>
          <a:xfrm>
            <a:off x="119742" y="2147733"/>
            <a:ext cx="1896363" cy="4739759"/>
          </a:xfrm>
          <a:prstGeom prst="rect">
            <a:avLst/>
          </a:prstGeom>
          <a:noFill/>
        </p:spPr>
        <p:txBody>
          <a:bodyPr wrap="square" rtlCol="0">
            <a:spAutoFit/>
          </a:bodyPr>
          <a:lstStyle/>
          <a:p>
            <a:pPr algn="just"/>
            <a:r>
              <a:rPr lang="en-US" sz="2000" b="1" u="sng" dirty="0"/>
              <a:t>Facility based Monitoring</a:t>
            </a:r>
            <a:r>
              <a:rPr lang="en-US" sz="2000" dirty="0"/>
              <a:t>: Medicines, Diagnostics, </a:t>
            </a:r>
            <a:r>
              <a:rPr lang="en-US" sz="2000" dirty="0" err="1"/>
              <a:t>Swachhata</a:t>
            </a:r>
            <a:r>
              <a:rPr lang="en-US" sz="2000" dirty="0"/>
              <a:t> related activities, Counselling, Wellness, Patient records, Tele-consultation  Utilization of untied funds</a:t>
            </a:r>
          </a:p>
          <a:p>
            <a:endParaRPr lang="en-US" sz="2400" dirty="0"/>
          </a:p>
          <a:p>
            <a:pPr marL="285750" indent="-285750">
              <a:buFontTx/>
              <a:buChar char="-"/>
            </a:pPr>
            <a:endParaRPr lang="en-US" dirty="0"/>
          </a:p>
        </p:txBody>
      </p:sp>
    </p:spTree>
    <p:extLst>
      <p:ext uri="{BB962C8B-B14F-4D97-AF65-F5344CB8AC3E}">
        <p14:creationId xmlns:p14="http://schemas.microsoft.com/office/powerpoint/2010/main" val="3554729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005F-04DA-A74C-B25B-DDF7450A366F}"/>
              </a:ext>
            </a:extLst>
          </p:cNvPr>
          <p:cNvSpPr>
            <a:spLocks noGrp="1"/>
          </p:cNvSpPr>
          <p:nvPr>
            <p:ph type="title"/>
          </p:nvPr>
        </p:nvSpPr>
        <p:spPr/>
        <p:txBody>
          <a:bodyPr/>
          <a:lstStyle/>
          <a:p>
            <a:r>
              <a:rPr lang="en-US" dirty="0"/>
              <a:t>AB-HWCs in Urban areas</a:t>
            </a:r>
          </a:p>
        </p:txBody>
      </p:sp>
      <p:sp>
        <p:nvSpPr>
          <p:cNvPr id="3" name="Content Placeholder 2">
            <a:extLst>
              <a:ext uri="{FF2B5EF4-FFF2-40B4-BE49-F238E27FC236}">
                <a16:creationId xmlns:a16="http://schemas.microsoft.com/office/drawing/2014/main" id="{14A864CC-785A-D942-8CA1-5B51C1A71409}"/>
              </a:ext>
            </a:extLst>
          </p:cNvPr>
          <p:cNvSpPr>
            <a:spLocks noGrp="1"/>
          </p:cNvSpPr>
          <p:nvPr>
            <p:ph idx="1"/>
          </p:nvPr>
        </p:nvSpPr>
        <p:spPr>
          <a:xfrm>
            <a:off x="581192" y="1941342"/>
            <a:ext cx="11029615" cy="4740812"/>
          </a:xfrm>
        </p:spPr>
        <p:txBody>
          <a:bodyPr>
            <a:normAutofit fontScale="85000" lnSpcReduction="10000"/>
          </a:bodyPr>
          <a:lstStyle/>
          <a:p>
            <a:r>
              <a:rPr lang="en-US" sz="2800" dirty="0">
                <a:solidFill>
                  <a:schemeClr val="tx1"/>
                </a:solidFill>
              </a:rPr>
              <a:t>Criteria for establishing  AB-HWCs ?</a:t>
            </a:r>
          </a:p>
          <a:p>
            <a:pPr lvl="1"/>
            <a:r>
              <a:rPr lang="en-US" sz="2600" dirty="0">
                <a:solidFill>
                  <a:schemeClr val="tx1"/>
                </a:solidFill>
              </a:rPr>
              <a:t>Population based / Ward based / Restricted to slum population</a:t>
            </a:r>
          </a:p>
          <a:p>
            <a:r>
              <a:rPr lang="en-US" sz="2800" dirty="0">
                <a:solidFill>
                  <a:schemeClr val="tx1"/>
                </a:solidFill>
              </a:rPr>
              <a:t>Infrastructure (Buildings)  - Community Halls of Urban Local Bodies / Corporation / existing health facilities can be utilized   </a:t>
            </a:r>
          </a:p>
          <a:p>
            <a:r>
              <a:rPr lang="en-US" sz="2800" dirty="0">
                <a:solidFill>
                  <a:schemeClr val="tx1"/>
                </a:solidFill>
              </a:rPr>
              <a:t>Facility based services - Specialty Services- Model ? (Facility based / Tele-consultation)</a:t>
            </a:r>
          </a:p>
          <a:p>
            <a:r>
              <a:rPr lang="en-US" sz="2800" dirty="0">
                <a:solidFill>
                  <a:schemeClr val="tx1"/>
                </a:solidFill>
              </a:rPr>
              <a:t>Outreach – Can we have a different Model ? </a:t>
            </a:r>
          </a:p>
          <a:p>
            <a:pPr lvl="1"/>
            <a:r>
              <a:rPr lang="en-US" sz="2600" dirty="0">
                <a:solidFill>
                  <a:schemeClr val="tx1"/>
                </a:solidFill>
              </a:rPr>
              <a:t>Role of Self Help Groups ,  RWAs </a:t>
            </a:r>
          </a:p>
          <a:p>
            <a:pPr lvl="4"/>
            <a:r>
              <a:rPr lang="en-US" sz="2400" dirty="0">
                <a:solidFill>
                  <a:schemeClr val="tx1"/>
                </a:solidFill>
              </a:rPr>
              <a:t>Basti </a:t>
            </a:r>
            <a:r>
              <a:rPr lang="en-US" sz="2400" dirty="0" err="1">
                <a:solidFill>
                  <a:schemeClr val="tx1"/>
                </a:solidFill>
              </a:rPr>
              <a:t>Dawa</a:t>
            </a:r>
            <a:r>
              <a:rPr lang="en-US" sz="2400" dirty="0">
                <a:solidFill>
                  <a:schemeClr val="tx1"/>
                </a:solidFill>
              </a:rPr>
              <a:t> </a:t>
            </a:r>
            <a:r>
              <a:rPr lang="en-US" sz="2400" dirty="0" err="1">
                <a:solidFill>
                  <a:schemeClr val="tx1"/>
                </a:solidFill>
              </a:rPr>
              <a:t>Khana</a:t>
            </a:r>
            <a:r>
              <a:rPr lang="en-US" sz="2400" dirty="0">
                <a:solidFill>
                  <a:schemeClr val="tx1"/>
                </a:solidFill>
              </a:rPr>
              <a:t> , Telangana – thinking for performance linked payments for outreach activities ?</a:t>
            </a:r>
          </a:p>
          <a:p>
            <a:pPr lvl="4"/>
            <a:r>
              <a:rPr lang="en-IN" sz="2400" dirty="0">
                <a:solidFill>
                  <a:schemeClr val="tx1"/>
                </a:solidFill>
              </a:rPr>
              <a:t>In areas where there are no ASHAs, existing community volunteers, SHGs, NGOs, Nursing students etc may be identified to undertake population enumeration and risk assessment (using CBAC) under Universal Screening of common NCDs.</a:t>
            </a:r>
            <a:endParaRPr lang="en-US" sz="2400" dirty="0">
              <a:solidFill>
                <a:schemeClr val="tx1"/>
              </a:solidFill>
            </a:endParaRPr>
          </a:p>
        </p:txBody>
      </p:sp>
    </p:spTree>
    <p:extLst>
      <p:ext uri="{BB962C8B-B14F-4D97-AF65-F5344CB8AC3E}">
        <p14:creationId xmlns:p14="http://schemas.microsoft.com/office/powerpoint/2010/main" val="20447146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005F-04DA-A74C-B25B-DDF7450A366F}"/>
              </a:ext>
            </a:extLst>
          </p:cNvPr>
          <p:cNvSpPr>
            <a:spLocks noGrp="1"/>
          </p:cNvSpPr>
          <p:nvPr>
            <p:ph type="title"/>
          </p:nvPr>
        </p:nvSpPr>
        <p:spPr/>
        <p:txBody>
          <a:bodyPr/>
          <a:lstStyle/>
          <a:p>
            <a:r>
              <a:rPr lang="en-US" dirty="0"/>
              <a:t>AB-HWCs in Urban areas</a:t>
            </a:r>
          </a:p>
        </p:txBody>
      </p:sp>
      <p:sp>
        <p:nvSpPr>
          <p:cNvPr id="3" name="Content Placeholder 2">
            <a:extLst>
              <a:ext uri="{FF2B5EF4-FFF2-40B4-BE49-F238E27FC236}">
                <a16:creationId xmlns:a16="http://schemas.microsoft.com/office/drawing/2014/main" id="{14A864CC-785A-D942-8CA1-5B51C1A71409}"/>
              </a:ext>
            </a:extLst>
          </p:cNvPr>
          <p:cNvSpPr>
            <a:spLocks noGrp="1"/>
          </p:cNvSpPr>
          <p:nvPr>
            <p:ph idx="1"/>
          </p:nvPr>
        </p:nvSpPr>
        <p:spPr>
          <a:xfrm>
            <a:off x="581192" y="1941342"/>
            <a:ext cx="11029615" cy="4740812"/>
          </a:xfrm>
        </p:spPr>
        <p:txBody>
          <a:bodyPr>
            <a:normAutofit/>
          </a:bodyPr>
          <a:lstStyle/>
          <a:p>
            <a:r>
              <a:rPr lang="en-IN" sz="2800" dirty="0">
                <a:solidFill>
                  <a:schemeClr val="tx1"/>
                </a:solidFill>
              </a:rPr>
              <a:t>Outreach services for the marginalized/vulnerable can be planned in a camp mode, to insure Universal Coverage.</a:t>
            </a:r>
          </a:p>
          <a:p>
            <a:r>
              <a:rPr lang="en-IN" sz="2800" dirty="0">
                <a:solidFill>
                  <a:schemeClr val="tx1"/>
                </a:solidFill>
              </a:rPr>
              <a:t>Nutrition related services to be strengthened in slum areas and identified pockets with vulnerable population sub group</a:t>
            </a:r>
            <a:endParaRPr lang="en-US" sz="2800" dirty="0">
              <a:solidFill>
                <a:schemeClr val="tx1"/>
              </a:solidFill>
            </a:endParaRPr>
          </a:p>
          <a:p>
            <a:r>
              <a:rPr lang="en-US" sz="2800" dirty="0">
                <a:solidFill>
                  <a:schemeClr val="tx1"/>
                </a:solidFill>
              </a:rPr>
              <a:t>Linkages for secondary and tertiary care</a:t>
            </a:r>
          </a:p>
          <a:p>
            <a:r>
              <a:rPr lang="en-IN" sz="2800" dirty="0">
                <a:solidFill>
                  <a:schemeClr val="tx1"/>
                </a:solidFill>
              </a:rPr>
              <a:t>Community based platforms to be involved actively in Health Promotion and preventive care activities.</a:t>
            </a:r>
            <a:endParaRPr lang="en-US" sz="2800" dirty="0">
              <a:solidFill>
                <a:schemeClr val="tx1"/>
              </a:solidFill>
            </a:endParaRPr>
          </a:p>
          <a:p>
            <a:r>
              <a:rPr lang="en-US" sz="2800" dirty="0">
                <a:solidFill>
                  <a:schemeClr val="tx1"/>
                </a:solidFill>
              </a:rPr>
              <a:t>Wellness – Open spaces or gyms </a:t>
            </a:r>
          </a:p>
          <a:p>
            <a:endParaRPr lang="en-US" sz="2800" dirty="0"/>
          </a:p>
        </p:txBody>
      </p:sp>
    </p:spTree>
    <p:extLst>
      <p:ext uri="{BB962C8B-B14F-4D97-AF65-F5344CB8AC3E}">
        <p14:creationId xmlns:p14="http://schemas.microsoft.com/office/powerpoint/2010/main" val="1476242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678BB5-4DCD-4E94-9B0C-FFB7AFF5D512}"/>
              </a:ext>
            </a:extLst>
          </p:cNvPr>
          <p:cNvPicPr>
            <a:picLocks noChangeAspect="1"/>
          </p:cNvPicPr>
          <p:nvPr/>
        </p:nvPicPr>
        <p:blipFill rotWithShape="1">
          <a:blip r:embed="rId2"/>
          <a:srcRect l="14781" r="1" b="1"/>
          <a:stretch/>
        </p:blipFill>
        <p:spPr>
          <a:xfrm>
            <a:off x="404558" y="443068"/>
            <a:ext cx="11465864" cy="6062690"/>
          </a:xfrm>
          <a:prstGeom prst="rect">
            <a:avLst/>
          </a:prstGeom>
        </p:spPr>
      </p:pic>
      <p:sp>
        <p:nvSpPr>
          <p:cNvPr id="5" name="TextBox 4">
            <a:extLst>
              <a:ext uri="{FF2B5EF4-FFF2-40B4-BE49-F238E27FC236}">
                <a16:creationId xmlns:a16="http://schemas.microsoft.com/office/drawing/2014/main" id="{7ACA7430-D6D5-904D-8E00-B3D71F90C89B}"/>
              </a:ext>
            </a:extLst>
          </p:cNvPr>
          <p:cNvSpPr txBox="1"/>
          <p:nvPr/>
        </p:nvSpPr>
        <p:spPr>
          <a:xfrm rot="1800949">
            <a:off x="7886924" y="4576068"/>
            <a:ext cx="1679148" cy="369332"/>
          </a:xfrm>
          <a:prstGeom prst="rect">
            <a:avLst/>
          </a:prstGeom>
          <a:noFill/>
        </p:spPr>
        <p:txBody>
          <a:bodyPr wrap="square" rtlCol="0">
            <a:spAutoFit/>
          </a:bodyPr>
          <a:lstStyle/>
          <a:p>
            <a:r>
              <a:rPr lang="en-US" b="1" dirty="0"/>
              <a:t>WELLNESS</a:t>
            </a:r>
          </a:p>
        </p:txBody>
      </p:sp>
      <p:sp>
        <p:nvSpPr>
          <p:cNvPr id="6" name="TextBox 5">
            <a:extLst>
              <a:ext uri="{FF2B5EF4-FFF2-40B4-BE49-F238E27FC236}">
                <a16:creationId xmlns:a16="http://schemas.microsoft.com/office/drawing/2014/main" id="{24278675-F198-6849-9941-1A4E0AA9CCA9}"/>
              </a:ext>
            </a:extLst>
          </p:cNvPr>
          <p:cNvSpPr txBox="1"/>
          <p:nvPr/>
        </p:nvSpPr>
        <p:spPr>
          <a:xfrm rot="1282580">
            <a:off x="3379763" y="566026"/>
            <a:ext cx="1349114" cy="646331"/>
          </a:xfrm>
          <a:prstGeom prst="rect">
            <a:avLst/>
          </a:prstGeom>
          <a:noFill/>
        </p:spPr>
        <p:txBody>
          <a:bodyPr wrap="square" rtlCol="0">
            <a:spAutoFit/>
          </a:bodyPr>
          <a:lstStyle/>
          <a:p>
            <a:r>
              <a:rPr lang="en-US" dirty="0"/>
              <a:t>ESSENTIAL MEDICINES</a:t>
            </a:r>
          </a:p>
        </p:txBody>
      </p:sp>
      <p:sp>
        <p:nvSpPr>
          <p:cNvPr id="7" name="TextBox 6">
            <a:extLst>
              <a:ext uri="{FF2B5EF4-FFF2-40B4-BE49-F238E27FC236}">
                <a16:creationId xmlns:a16="http://schemas.microsoft.com/office/drawing/2014/main" id="{7D6D1A35-CC51-CD4D-A1D1-DDD1CE963826}"/>
              </a:ext>
            </a:extLst>
          </p:cNvPr>
          <p:cNvSpPr txBox="1"/>
          <p:nvPr/>
        </p:nvSpPr>
        <p:spPr>
          <a:xfrm rot="19552137">
            <a:off x="5863254" y="1428206"/>
            <a:ext cx="1738859" cy="369332"/>
          </a:xfrm>
          <a:prstGeom prst="rect">
            <a:avLst/>
          </a:prstGeom>
          <a:noFill/>
        </p:spPr>
        <p:txBody>
          <a:bodyPr wrap="square" rtlCol="0">
            <a:spAutoFit/>
          </a:bodyPr>
          <a:lstStyle/>
          <a:p>
            <a:r>
              <a:rPr lang="en-US" dirty="0"/>
              <a:t>DIAGNOSTICS</a:t>
            </a:r>
          </a:p>
        </p:txBody>
      </p:sp>
      <p:sp>
        <p:nvSpPr>
          <p:cNvPr id="8" name="TextBox 7">
            <a:extLst>
              <a:ext uri="{FF2B5EF4-FFF2-40B4-BE49-F238E27FC236}">
                <a16:creationId xmlns:a16="http://schemas.microsoft.com/office/drawing/2014/main" id="{6B31E0AD-5D05-C448-B14D-A52C31BE62B5}"/>
              </a:ext>
            </a:extLst>
          </p:cNvPr>
          <p:cNvSpPr txBox="1"/>
          <p:nvPr/>
        </p:nvSpPr>
        <p:spPr>
          <a:xfrm rot="18213124">
            <a:off x="3048379" y="4732518"/>
            <a:ext cx="2214947" cy="369332"/>
          </a:xfrm>
          <a:prstGeom prst="rect">
            <a:avLst/>
          </a:prstGeom>
          <a:noFill/>
        </p:spPr>
        <p:txBody>
          <a:bodyPr wrap="square" rtlCol="0">
            <a:spAutoFit/>
          </a:bodyPr>
          <a:lstStyle/>
          <a:p>
            <a:r>
              <a:rPr lang="en-US" dirty="0"/>
              <a:t>INFRASTRUCTURE</a:t>
            </a:r>
          </a:p>
        </p:txBody>
      </p:sp>
      <p:sp>
        <p:nvSpPr>
          <p:cNvPr id="10" name="TextBox 9">
            <a:extLst>
              <a:ext uri="{FF2B5EF4-FFF2-40B4-BE49-F238E27FC236}">
                <a16:creationId xmlns:a16="http://schemas.microsoft.com/office/drawing/2014/main" id="{41BC8B1F-AFCD-2D42-BF54-5D9F0A04EC28}"/>
              </a:ext>
            </a:extLst>
          </p:cNvPr>
          <p:cNvSpPr txBox="1"/>
          <p:nvPr/>
        </p:nvSpPr>
        <p:spPr>
          <a:xfrm rot="867296">
            <a:off x="901045" y="3995389"/>
            <a:ext cx="1286153" cy="369332"/>
          </a:xfrm>
          <a:prstGeom prst="rect">
            <a:avLst/>
          </a:prstGeom>
          <a:noFill/>
        </p:spPr>
        <p:txBody>
          <a:bodyPr wrap="square" rtlCol="0">
            <a:spAutoFit/>
          </a:bodyPr>
          <a:lstStyle/>
          <a:p>
            <a:r>
              <a:rPr lang="en-US" dirty="0"/>
              <a:t>TRAINING</a:t>
            </a:r>
          </a:p>
        </p:txBody>
      </p:sp>
      <p:sp>
        <p:nvSpPr>
          <p:cNvPr id="12" name="TextBox 11">
            <a:extLst>
              <a:ext uri="{FF2B5EF4-FFF2-40B4-BE49-F238E27FC236}">
                <a16:creationId xmlns:a16="http://schemas.microsoft.com/office/drawing/2014/main" id="{B669767F-90D5-7440-8B02-8DB28D8E3506}"/>
              </a:ext>
            </a:extLst>
          </p:cNvPr>
          <p:cNvSpPr txBox="1"/>
          <p:nvPr/>
        </p:nvSpPr>
        <p:spPr>
          <a:xfrm rot="18120179">
            <a:off x="1487494" y="2138408"/>
            <a:ext cx="2548328" cy="369332"/>
          </a:xfrm>
          <a:prstGeom prst="rect">
            <a:avLst/>
          </a:prstGeom>
          <a:noFill/>
        </p:spPr>
        <p:txBody>
          <a:bodyPr wrap="square" rtlCol="0">
            <a:spAutoFit/>
          </a:bodyPr>
          <a:lstStyle/>
          <a:p>
            <a:r>
              <a:rPr lang="en-US" dirty="0"/>
              <a:t>HUMAN RESOURCE</a:t>
            </a:r>
          </a:p>
        </p:txBody>
      </p:sp>
      <p:sp>
        <p:nvSpPr>
          <p:cNvPr id="14" name="TextBox 13">
            <a:extLst>
              <a:ext uri="{FF2B5EF4-FFF2-40B4-BE49-F238E27FC236}">
                <a16:creationId xmlns:a16="http://schemas.microsoft.com/office/drawing/2014/main" id="{F30F7D5B-76A3-BA4F-930C-50698521DFD7}"/>
              </a:ext>
            </a:extLst>
          </p:cNvPr>
          <p:cNvSpPr txBox="1"/>
          <p:nvPr/>
        </p:nvSpPr>
        <p:spPr>
          <a:xfrm rot="18165841">
            <a:off x="183925" y="1630612"/>
            <a:ext cx="1767504" cy="369332"/>
          </a:xfrm>
          <a:prstGeom prst="rect">
            <a:avLst/>
          </a:prstGeom>
          <a:noFill/>
        </p:spPr>
        <p:txBody>
          <a:bodyPr wrap="square" rtlCol="0">
            <a:spAutoFit/>
          </a:bodyPr>
          <a:lstStyle/>
          <a:p>
            <a:r>
              <a:rPr lang="en-US" dirty="0"/>
              <a:t>RMNCHA+N</a:t>
            </a:r>
          </a:p>
        </p:txBody>
      </p:sp>
      <p:sp>
        <p:nvSpPr>
          <p:cNvPr id="9" name="Title 8">
            <a:extLst>
              <a:ext uri="{FF2B5EF4-FFF2-40B4-BE49-F238E27FC236}">
                <a16:creationId xmlns:a16="http://schemas.microsoft.com/office/drawing/2014/main" id="{070DAF68-900F-7C45-A536-CACC70870FB5}"/>
              </a:ext>
            </a:extLst>
          </p:cNvPr>
          <p:cNvSpPr>
            <a:spLocks noGrp="1"/>
          </p:cNvSpPr>
          <p:nvPr>
            <p:ph type="ctrTitle"/>
          </p:nvPr>
        </p:nvSpPr>
        <p:spPr>
          <a:xfrm>
            <a:off x="8736297" y="-235436"/>
            <a:ext cx="3797662" cy="2387600"/>
          </a:xfrm>
        </p:spPr>
        <p:txBody>
          <a:bodyPr/>
          <a:lstStyle/>
          <a:p>
            <a:r>
              <a:rPr lang="en-US" dirty="0"/>
              <a:t>Thank-you!</a:t>
            </a:r>
            <a:br>
              <a:rPr lang="en-US" dirty="0"/>
            </a:br>
            <a:endParaRPr lang="en-US" dirty="0"/>
          </a:p>
        </p:txBody>
      </p:sp>
    </p:spTree>
    <p:extLst>
      <p:ext uri="{BB962C8B-B14F-4D97-AF65-F5344CB8AC3E}">
        <p14:creationId xmlns:p14="http://schemas.microsoft.com/office/powerpoint/2010/main" val="1803392202"/>
      </p:ext>
    </p:extLst>
  </p:cSld>
  <p:clrMapOvr>
    <a:masterClrMapping/>
  </p:clrMapOvr>
</p:sld>
</file>

<file path=ppt/theme/theme1.xml><?xml version="1.0" encoding="utf-8"?>
<a:theme xmlns:a="http://schemas.openxmlformats.org/drawingml/2006/main" name="Dividend">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2804</TotalTime>
  <Words>3195</Words>
  <Application>Microsoft Macintosh PowerPoint</Application>
  <PresentationFormat>Widescreen</PresentationFormat>
  <Paragraphs>564</Paragraphs>
  <Slides>39</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Cambria</vt:lpstr>
      <vt:lpstr>Garamond</vt:lpstr>
      <vt:lpstr>Gill Sans MT</vt:lpstr>
      <vt:lpstr>Wingdings</vt:lpstr>
      <vt:lpstr>Wingdings 2</vt:lpstr>
      <vt:lpstr>Dividend</vt:lpstr>
      <vt:lpstr>Ayushman bharat – health and wellness centres </vt:lpstr>
      <vt:lpstr>Ayushman Bharat – Health and Wellness Centres –  a Platform to integrate service delivery – provide comprehensive care</vt:lpstr>
      <vt:lpstr>PowerPoint Presentation</vt:lpstr>
      <vt:lpstr>AB-HWCs - What has CHANGED ? </vt:lpstr>
      <vt:lpstr>Good practices : 1st regional workshop - Hyderabad</vt:lpstr>
      <vt:lpstr>Good practices : 1st regional workshop - Hyderabad</vt:lpstr>
      <vt:lpstr>Good practices : 2nd Regional workshop - goa</vt:lpstr>
      <vt:lpstr>Good practices : 2nd Regional workshop - goa</vt:lpstr>
      <vt:lpstr>3RD regional workshop – Amritsar, punjab                      (State and district visited) </vt:lpstr>
      <vt:lpstr>AB-HWC Conditionality 2019-2020</vt:lpstr>
      <vt:lpstr>FIELD FINDINGS : Infrastructure</vt:lpstr>
      <vt:lpstr>FIELD FINDINGS : Expanding HR and Multiskilling  </vt:lpstr>
      <vt:lpstr>FIELD FINDINGS : Expanding HR and Multiskilling  </vt:lpstr>
      <vt:lpstr>FIELD FINDINGS : EXPANDING Medicines</vt:lpstr>
      <vt:lpstr>FIELD FINDINGS : Expanding diagnostics SERVICES</vt:lpstr>
      <vt:lpstr>FIELD FINDINGS : Community Mobilisation</vt:lpstr>
      <vt:lpstr>FIELD FINDINGS : Community Mobilisation</vt:lpstr>
      <vt:lpstr>Field findings : IT System</vt:lpstr>
      <vt:lpstr>Field findings : IT System</vt:lpstr>
      <vt:lpstr>Service Delivery(including expanded packages)</vt:lpstr>
      <vt:lpstr>Service Delivery(including expanded packages)</vt:lpstr>
      <vt:lpstr>wellness</vt:lpstr>
      <vt:lpstr>wellness</vt:lpstr>
      <vt:lpstr>others</vt:lpstr>
      <vt:lpstr>VISION DOCUMENT FOR AB-HWCs !!</vt:lpstr>
      <vt:lpstr>Financial planning – optimal resources </vt:lpstr>
      <vt:lpstr>INFRASTRUCTURE : WHAT NEEDS TO BE PLANNED ? </vt:lpstr>
      <vt:lpstr>PLANNING FOR INFRASTRUCTURE AT AB-HWCs</vt:lpstr>
      <vt:lpstr>STRENGTHENING OF DRUGS AND VACCINE MANAGEMENT SYSTEM</vt:lpstr>
      <vt:lpstr>EXPANDED RANGE OF POC DIAGNOSTICS</vt:lpstr>
      <vt:lpstr>IT Systems</vt:lpstr>
      <vt:lpstr>bI-DiRECTIONAL REFERRAL AND RETURN linkages</vt:lpstr>
      <vt:lpstr>Community Health Officers : Retention and Motivation </vt:lpstr>
      <vt:lpstr>IEC</vt:lpstr>
      <vt:lpstr>Basket of Wellness activities  </vt:lpstr>
      <vt:lpstr>Monitoring at AB-HWC</vt:lpstr>
      <vt:lpstr>AB-HWCs in Urban areas</vt:lpstr>
      <vt:lpstr>AB-HWCs in Urban areas</vt:lpstr>
      <vt:lpstr>Thank-you!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rakshita khanijou</dc:creator>
  <cp:lastModifiedBy>Rakshita Khanijou</cp:lastModifiedBy>
  <cp:revision>192</cp:revision>
  <dcterms:created xsi:type="dcterms:W3CDTF">2019-08-18T13:42:12Z</dcterms:created>
  <dcterms:modified xsi:type="dcterms:W3CDTF">2019-09-10T07:22:07Z</dcterms:modified>
</cp:coreProperties>
</file>