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</p:sldMasterIdLst>
  <p:sldIdLst>
    <p:sldId id="287" r:id="rId4"/>
    <p:sldId id="259" r:id="rId5"/>
    <p:sldId id="260" r:id="rId6"/>
    <p:sldId id="283" r:id="rId7"/>
    <p:sldId id="284" r:id="rId8"/>
    <p:sldId id="285" r:id="rId9"/>
    <p:sldId id="269" r:id="rId10"/>
    <p:sldId id="270" r:id="rId11"/>
    <p:sldId id="286" r:id="rId12"/>
    <p:sldId id="290" r:id="rId13"/>
    <p:sldId id="271" r:id="rId14"/>
    <p:sldId id="272" r:id="rId15"/>
    <p:sldId id="273" r:id="rId16"/>
    <p:sldId id="276" r:id="rId17"/>
    <p:sldId id="274" r:id="rId18"/>
    <p:sldId id="275" r:id="rId19"/>
    <p:sldId id="280" r:id="rId20"/>
    <p:sldId id="282" r:id="rId21"/>
    <p:sldId id="277" r:id="rId22"/>
    <p:sldId id="278" r:id="rId23"/>
    <p:sldId id="279" r:id="rId24"/>
    <p:sldId id="281" r:id="rId25"/>
    <p:sldId id="289" r:id="rId26"/>
    <p:sldId id="292" r:id="rId27"/>
    <p:sldId id="293" r:id="rId28"/>
    <p:sldId id="295" r:id="rId29"/>
    <p:sldId id="294" r:id="rId30"/>
    <p:sldId id="296" r:id="rId31"/>
    <p:sldId id="288" r:id="rId32"/>
    <p:sldId id="29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59CE9F-B341-431F-8EE1-BE390A751664}" type="doc">
      <dgm:prSet loTypeId="urn:microsoft.com/office/officeart/2005/8/layout/cycle8" loCatId="cycle" qsTypeId="urn:microsoft.com/office/officeart/2005/8/quickstyle/simple1" qsCatId="simple" csTypeId="urn:microsoft.com/office/officeart/2005/8/colors/colorful1" csCatId="colorful" phldr="1"/>
      <dgm:spPr/>
    </dgm:pt>
    <dgm:pt modelId="{09546CB7-EC3C-4A0D-AEA9-D61624CA02D5}">
      <dgm:prSet phldrT="[Text]"/>
      <dgm:spPr/>
      <dgm:t>
        <a:bodyPr/>
        <a:lstStyle/>
        <a:p>
          <a:r>
            <a:rPr lang="en-US" dirty="0" smtClean="0"/>
            <a:t>Screening</a:t>
          </a:r>
          <a:endParaRPr lang="en-US" dirty="0"/>
        </a:p>
      </dgm:t>
    </dgm:pt>
    <dgm:pt modelId="{7DD8178A-BBD0-43AA-A950-8F40035E5272}" type="parTrans" cxnId="{578DA83E-0902-4971-8682-8222326CAC5A}">
      <dgm:prSet/>
      <dgm:spPr/>
      <dgm:t>
        <a:bodyPr/>
        <a:lstStyle/>
        <a:p>
          <a:endParaRPr lang="en-US"/>
        </a:p>
      </dgm:t>
    </dgm:pt>
    <dgm:pt modelId="{76DE9154-0A91-45E3-9965-59C8619AD8C3}" type="sibTrans" cxnId="{578DA83E-0902-4971-8682-8222326CAC5A}">
      <dgm:prSet/>
      <dgm:spPr/>
      <dgm:t>
        <a:bodyPr/>
        <a:lstStyle/>
        <a:p>
          <a:endParaRPr lang="en-US"/>
        </a:p>
      </dgm:t>
    </dgm:pt>
    <dgm:pt modelId="{7F922FF9-68B1-4084-BBE7-655EA5EE02E0}">
      <dgm:prSet phldrT="[Text]"/>
      <dgm:spPr/>
      <dgm:t>
        <a:bodyPr/>
        <a:lstStyle/>
        <a:p>
          <a:r>
            <a:rPr lang="en-US" dirty="0" smtClean="0"/>
            <a:t>Treatment &amp; follow up</a:t>
          </a:r>
          <a:endParaRPr lang="en-US" dirty="0"/>
        </a:p>
      </dgm:t>
    </dgm:pt>
    <dgm:pt modelId="{1CD7393A-E1DD-48AB-95C5-AB54945F74E1}" type="parTrans" cxnId="{1A0C4B00-9E7C-47C7-A613-16F3BF0B813C}">
      <dgm:prSet/>
      <dgm:spPr/>
      <dgm:t>
        <a:bodyPr/>
        <a:lstStyle/>
        <a:p>
          <a:endParaRPr lang="en-US"/>
        </a:p>
      </dgm:t>
    </dgm:pt>
    <dgm:pt modelId="{56011B9C-B835-4CA7-90F0-79DE226F430E}" type="sibTrans" cxnId="{1A0C4B00-9E7C-47C7-A613-16F3BF0B813C}">
      <dgm:prSet/>
      <dgm:spPr/>
      <dgm:t>
        <a:bodyPr/>
        <a:lstStyle/>
        <a:p>
          <a:endParaRPr lang="en-US"/>
        </a:p>
      </dgm:t>
    </dgm:pt>
    <dgm:pt modelId="{5CCBB5C9-9DBD-45B4-9AF7-D48B7B0B2CF8}">
      <dgm:prSet phldrT="[Text]"/>
      <dgm:spPr/>
      <dgm:t>
        <a:bodyPr/>
        <a:lstStyle/>
        <a:p>
          <a:r>
            <a:rPr lang="en-US" dirty="0" smtClean="0"/>
            <a:t>Risk Reduction</a:t>
          </a:r>
          <a:endParaRPr lang="en-US" dirty="0"/>
        </a:p>
      </dgm:t>
    </dgm:pt>
    <dgm:pt modelId="{32103A79-C364-46BA-A0F7-E909EE7DEB9B}" type="parTrans" cxnId="{67B49E26-0F90-4DBD-91DA-AE9A5B6ADF45}">
      <dgm:prSet/>
      <dgm:spPr/>
      <dgm:t>
        <a:bodyPr/>
        <a:lstStyle/>
        <a:p>
          <a:endParaRPr lang="en-US"/>
        </a:p>
      </dgm:t>
    </dgm:pt>
    <dgm:pt modelId="{86C51C39-D8B3-47BF-AE69-2B1D8E656E88}" type="sibTrans" cxnId="{67B49E26-0F90-4DBD-91DA-AE9A5B6ADF45}">
      <dgm:prSet/>
      <dgm:spPr/>
      <dgm:t>
        <a:bodyPr/>
        <a:lstStyle/>
        <a:p>
          <a:endParaRPr lang="en-US"/>
        </a:p>
      </dgm:t>
    </dgm:pt>
    <dgm:pt modelId="{04552AE9-8941-4321-8575-B516BC172D4A}" type="pres">
      <dgm:prSet presAssocID="{8959CE9F-B341-431F-8EE1-BE390A751664}" presName="compositeShape" presStyleCnt="0">
        <dgm:presLayoutVars>
          <dgm:chMax val="7"/>
          <dgm:dir/>
          <dgm:resizeHandles val="exact"/>
        </dgm:presLayoutVars>
      </dgm:prSet>
      <dgm:spPr/>
    </dgm:pt>
    <dgm:pt modelId="{E70B6145-C044-4C1C-9E8F-6030B8FD4F2C}" type="pres">
      <dgm:prSet presAssocID="{8959CE9F-B341-431F-8EE1-BE390A751664}" presName="wedge1" presStyleLbl="node1" presStyleIdx="0" presStyleCnt="3"/>
      <dgm:spPr/>
      <dgm:t>
        <a:bodyPr/>
        <a:lstStyle/>
        <a:p>
          <a:endParaRPr lang="en-US"/>
        </a:p>
      </dgm:t>
    </dgm:pt>
    <dgm:pt modelId="{C3EFC79D-0400-447A-A14E-F839AC0B3DFE}" type="pres">
      <dgm:prSet presAssocID="{8959CE9F-B341-431F-8EE1-BE390A751664}" presName="dummy1a" presStyleCnt="0"/>
      <dgm:spPr/>
    </dgm:pt>
    <dgm:pt modelId="{71B86ABA-9F98-4E29-A5A4-1AC0A613E578}" type="pres">
      <dgm:prSet presAssocID="{8959CE9F-B341-431F-8EE1-BE390A751664}" presName="dummy1b" presStyleCnt="0"/>
      <dgm:spPr/>
    </dgm:pt>
    <dgm:pt modelId="{D42321D5-FD86-4F49-8468-8C2E1F518844}" type="pres">
      <dgm:prSet presAssocID="{8959CE9F-B341-431F-8EE1-BE390A75166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FED857-D2B6-48A3-AB42-33E8E6169C40}" type="pres">
      <dgm:prSet presAssocID="{8959CE9F-B341-431F-8EE1-BE390A751664}" presName="wedge2" presStyleLbl="node1" presStyleIdx="1" presStyleCnt="3"/>
      <dgm:spPr/>
      <dgm:t>
        <a:bodyPr/>
        <a:lstStyle/>
        <a:p>
          <a:endParaRPr lang="en-US"/>
        </a:p>
      </dgm:t>
    </dgm:pt>
    <dgm:pt modelId="{E1363616-0DBD-45A4-AFD7-2DEE9069100D}" type="pres">
      <dgm:prSet presAssocID="{8959CE9F-B341-431F-8EE1-BE390A751664}" presName="dummy2a" presStyleCnt="0"/>
      <dgm:spPr/>
    </dgm:pt>
    <dgm:pt modelId="{9C828403-8F22-4F10-81C3-5C57E74E8E32}" type="pres">
      <dgm:prSet presAssocID="{8959CE9F-B341-431F-8EE1-BE390A751664}" presName="dummy2b" presStyleCnt="0"/>
      <dgm:spPr/>
    </dgm:pt>
    <dgm:pt modelId="{56E4C8BD-D3B3-458C-AD66-8E38AD1C191D}" type="pres">
      <dgm:prSet presAssocID="{8959CE9F-B341-431F-8EE1-BE390A75166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233DC4-58EF-469F-8620-9A3C492C4726}" type="pres">
      <dgm:prSet presAssocID="{8959CE9F-B341-431F-8EE1-BE390A751664}" presName="wedge3" presStyleLbl="node1" presStyleIdx="2" presStyleCnt="3"/>
      <dgm:spPr/>
      <dgm:t>
        <a:bodyPr/>
        <a:lstStyle/>
        <a:p>
          <a:endParaRPr lang="en-US"/>
        </a:p>
      </dgm:t>
    </dgm:pt>
    <dgm:pt modelId="{1178DA9D-4E3A-4DF0-B44A-8A51748CF909}" type="pres">
      <dgm:prSet presAssocID="{8959CE9F-B341-431F-8EE1-BE390A751664}" presName="dummy3a" presStyleCnt="0"/>
      <dgm:spPr/>
    </dgm:pt>
    <dgm:pt modelId="{296FD887-9A3B-4F5B-A25C-23690023F386}" type="pres">
      <dgm:prSet presAssocID="{8959CE9F-B341-431F-8EE1-BE390A751664}" presName="dummy3b" presStyleCnt="0"/>
      <dgm:spPr/>
    </dgm:pt>
    <dgm:pt modelId="{DDB1ADC6-F73E-419E-8A02-7D1A66E6BFC2}" type="pres">
      <dgm:prSet presAssocID="{8959CE9F-B341-431F-8EE1-BE390A75166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31D79-E596-43B2-ABB9-1EF1CF9C1268}" type="pres">
      <dgm:prSet presAssocID="{76DE9154-0A91-45E3-9965-59C8619AD8C3}" presName="arrowWedge1" presStyleLbl="fgSibTrans2D1" presStyleIdx="0" presStyleCnt="3"/>
      <dgm:spPr/>
    </dgm:pt>
    <dgm:pt modelId="{73D81F55-83D2-48BB-9CE0-B91164BD8B39}" type="pres">
      <dgm:prSet presAssocID="{56011B9C-B835-4CA7-90F0-79DE226F430E}" presName="arrowWedge2" presStyleLbl="fgSibTrans2D1" presStyleIdx="1" presStyleCnt="3"/>
      <dgm:spPr/>
    </dgm:pt>
    <dgm:pt modelId="{2041E403-252C-42BD-A4C5-D37B1058F223}" type="pres">
      <dgm:prSet presAssocID="{86C51C39-D8B3-47BF-AE69-2B1D8E656E88}" presName="arrowWedge3" presStyleLbl="fgSibTrans2D1" presStyleIdx="2" presStyleCnt="3"/>
      <dgm:spPr/>
    </dgm:pt>
  </dgm:ptLst>
  <dgm:cxnLst>
    <dgm:cxn modelId="{1A0C4B00-9E7C-47C7-A613-16F3BF0B813C}" srcId="{8959CE9F-B341-431F-8EE1-BE390A751664}" destId="{7F922FF9-68B1-4084-BBE7-655EA5EE02E0}" srcOrd="1" destOrd="0" parTransId="{1CD7393A-E1DD-48AB-95C5-AB54945F74E1}" sibTransId="{56011B9C-B835-4CA7-90F0-79DE226F430E}"/>
    <dgm:cxn modelId="{22069A0F-508B-4F5E-B3BF-80D1B2539449}" type="presOf" srcId="{09546CB7-EC3C-4A0D-AEA9-D61624CA02D5}" destId="{E70B6145-C044-4C1C-9E8F-6030B8FD4F2C}" srcOrd="0" destOrd="0" presId="urn:microsoft.com/office/officeart/2005/8/layout/cycle8"/>
    <dgm:cxn modelId="{9E4DEC6F-6325-4CA6-B8AF-7A2C9CE144E4}" type="presOf" srcId="{8959CE9F-B341-431F-8EE1-BE390A751664}" destId="{04552AE9-8941-4321-8575-B516BC172D4A}" srcOrd="0" destOrd="0" presId="urn:microsoft.com/office/officeart/2005/8/layout/cycle8"/>
    <dgm:cxn modelId="{1F64487A-BF85-4B13-9C5C-32D59AC716DA}" type="presOf" srcId="{5CCBB5C9-9DBD-45B4-9AF7-D48B7B0B2CF8}" destId="{34233DC4-58EF-469F-8620-9A3C492C4726}" srcOrd="0" destOrd="0" presId="urn:microsoft.com/office/officeart/2005/8/layout/cycle8"/>
    <dgm:cxn modelId="{C8EBAA23-517A-4F54-B71D-9D549E02E776}" type="presOf" srcId="{09546CB7-EC3C-4A0D-AEA9-D61624CA02D5}" destId="{D42321D5-FD86-4F49-8468-8C2E1F518844}" srcOrd="1" destOrd="0" presId="urn:microsoft.com/office/officeart/2005/8/layout/cycle8"/>
    <dgm:cxn modelId="{C695E80A-2495-4F21-8A19-3E610ED93476}" type="presOf" srcId="{5CCBB5C9-9DBD-45B4-9AF7-D48B7B0B2CF8}" destId="{DDB1ADC6-F73E-419E-8A02-7D1A66E6BFC2}" srcOrd="1" destOrd="0" presId="urn:microsoft.com/office/officeart/2005/8/layout/cycle8"/>
    <dgm:cxn modelId="{135D5DCA-DEF0-4113-AD2C-53710AFE21B6}" type="presOf" srcId="{7F922FF9-68B1-4084-BBE7-655EA5EE02E0}" destId="{56E4C8BD-D3B3-458C-AD66-8E38AD1C191D}" srcOrd="1" destOrd="0" presId="urn:microsoft.com/office/officeart/2005/8/layout/cycle8"/>
    <dgm:cxn modelId="{67B49E26-0F90-4DBD-91DA-AE9A5B6ADF45}" srcId="{8959CE9F-B341-431F-8EE1-BE390A751664}" destId="{5CCBB5C9-9DBD-45B4-9AF7-D48B7B0B2CF8}" srcOrd="2" destOrd="0" parTransId="{32103A79-C364-46BA-A0F7-E909EE7DEB9B}" sibTransId="{86C51C39-D8B3-47BF-AE69-2B1D8E656E88}"/>
    <dgm:cxn modelId="{86E0352A-15C4-4663-9C74-786CA85E467F}" type="presOf" srcId="{7F922FF9-68B1-4084-BBE7-655EA5EE02E0}" destId="{D9FED857-D2B6-48A3-AB42-33E8E6169C40}" srcOrd="0" destOrd="0" presId="urn:microsoft.com/office/officeart/2005/8/layout/cycle8"/>
    <dgm:cxn modelId="{578DA83E-0902-4971-8682-8222326CAC5A}" srcId="{8959CE9F-B341-431F-8EE1-BE390A751664}" destId="{09546CB7-EC3C-4A0D-AEA9-D61624CA02D5}" srcOrd="0" destOrd="0" parTransId="{7DD8178A-BBD0-43AA-A950-8F40035E5272}" sibTransId="{76DE9154-0A91-45E3-9965-59C8619AD8C3}"/>
    <dgm:cxn modelId="{0A1F3633-7C42-492D-BBC5-33E19EBD88E0}" type="presParOf" srcId="{04552AE9-8941-4321-8575-B516BC172D4A}" destId="{E70B6145-C044-4C1C-9E8F-6030B8FD4F2C}" srcOrd="0" destOrd="0" presId="urn:microsoft.com/office/officeart/2005/8/layout/cycle8"/>
    <dgm:cxn modelId="{820A9639-893C-4177-91B4-DDF492B06AF6}" type="presParOf" srcId="{04552AE9-8941-4321-8575-B516BC172D4A}" destId="{C3EFC79D-0400-447A-A14E-F839AC0B3DFE}" srcOrd="1" destOrd="0" presId="urn:microsoft.com/office/officeart/2005/8/layout/cycle8"/>
    <dgm:cxn modelId="{B392129F-0D6E-4D5A-A13A-034B8BEAC2F6}" type="presParOf" srcId="{04552AE9-8941-4321-8575-B516BC172D4A}" destId="{71B86ABA-9F98-4E29-A5A4-1AC0A613E578}" srcOrd="2" destOrd="0" presId="urn:microsoft.com/office/officeart/2005/8/layout/cycle8"/>
    <dgm:cxn modelId="{545C0F39-FE4B-4FB2-8BB1-C7317D169E19}" type="presParOf" srcId="{04552AE9-8941-4321-8575-B516BC172D4A}" destId="{D42321D5-FD86-4F49-8468-8C2E1F518844}" srcOrd="3" destOrd="0" presId="urn:microsoft.com/office/officeart/2005/8/layout/cycle8"/>
    <dgm:cxn modelId="{97E05C7D-E9F0-4768-BCC3-806329680EA1}" type="presParOf" srcId="{04552AE9-8941-4321-8575-B516BC172D4A}" destId="{D9FED857-D2B6-48A3-AB42-33E8E6169C40}" srcOrd="4" destOrd="0" presId="urn:microsoft.com/office/officeart/2005/8/layout/cycle8"/>
    <dgm:cxn modelId="{CE74ECA6-16DD-4573-BAF4-C53A7A8016B0}" type="presParOf" srcId="{04552AE9-8941-4321-8575-B516BC172D4A}" destId="{E1363616-0DBD-45A4-AFD7-2DEE9069100D}" srcOrd="5" destOrd="0" presId="urn:microsoft.com/office/officeart/2005/8/layout/cycle8"/>
    <dgm:cxn modelId="{6A3DFA90-E478-492D-8AFF-F36A8CF79EA3}" type="presParOf" srcId="{04552AE9-8941-4321-8575-B516BC172D4A}" destId="{9C828403-8F22-4F10-81C3-5C57E74E8E32}" srcOrd="6" destOrd="0" presId="urn:microsoft.com/office/officeart/2005/8/layout/cycle8"/>
    <dgm:cxn modelId="{D33D0474-670C-4E2A-8D94-27904DCBADFC}" type="presParOf" srcId="{04552AE9-8941-4321-8575-B516BC172D4A}" destId="{56E4C8BD-D3B3-458C-AD66-8E38AD1C191D}" srcOrd="7" destOrd="0" presId="urn:microsoft.com/office/officeart/2005/8/layout/cycle8"/>
    <dgm:cxn modelId="{DAF6E25C-5125-499F-A039-9FE620C8BA6F}" type="presParOf" srcId="{04552AE9-8941-4321-8575-B516BC172D4A}" destId="{34233DC4-58EF-469F-8620-9A3C492C4726}" srcOrd="8" destOrd="0" presId="urn:microsoft.com/office/officeart/2005/8/layout/cycle8"/>
    <dgm:cxn modelId="{A6D92DD1-BB16-4973-AB1E-44EB056B8605}" type="presParOf" srcId="{04552AE9-8941-4321-8575-B516BC172D4A}" destId="{1178DA9D-4E3A-4DF0-B44A-8A51748CF909}" srcOrd="9" destOrd="0" presId="urn:microsoft.com/office/officeart/2005/8/layout/cycle8"/>
    <dgm:cxn modelId="{3AAD756A-2863-4C54-9679-F088DEFEB74D}" type="presParOf" srcId="{04552AE9-8941-4321-8575-B516BC172D4A}" destId="{296FD887-9A3B-4F5B-A25C-23690023F386}" srcOrd="10" destOrd="0" presId="urn:microsoft.com/office/officeart/2005/8/layout/cycle8"/>
    <dgm:cxn modelId="{ED6885B1-874A-4E0E-9E18-4C8AFCA61B76}" type="presParOf" srcId="{04552AE9-8941-4321-8575-B516BC172D4A}" destId="{DDB1ADC6-F73E-419E-8A02-7D1A66E6BFC2}" srcOrd="11" destOrd="0" presId="urn:microsoft.com/office/officeart/2005/8/layout/cycle8"/>
    <dgm:cxn modelId="{8C8C5D8B-87C6-4FC7-A21C-935A72BB663B}" type="presParOf" srcId="{04552AE9-8941-4321-8575-B516BC172D4A}" destId="{D6731D79-E596-43B2-ABB9-1EF1CF9C1268}" srcOrd="12" destOrd="0" presId="urn:microsoft.com/office/officeart/2005/8/layout/cycle8"/>
    <dgm:cxn modelId="{6AD7183E-299D-4C57-93F2-77E0BBAA84D5}" type="presParOf" srcId="{04552AE9-8941-4321-8575-B516BC172D4A}" destId="{73D81F55-83D2-48BB-9CE0-B91164BD8B39}" srcOrd="13" destOrd="0" presId="urn:microsoft.com/office/officeart/2005/8/layout/cycle8"/>
    <dgm:cxn modelId="{D19891CB-CB3D-4077-85F0-1409F1935D76}" type="presParOf" srcId="{04552AE9-8941-4321-8575-B516BC172D4A}" destId="{2041E403-252C-42BD-A4C5-D37B1058F223}" srcOrd="14" destOrd="0" presId="urn:microsoft.com/office/officeart/2005/8/layout/cycle8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C598EC0-F2D5-4DFB-86B4-EB35AB324003}" type="datetimeFigureOut">
              <a:rPr lang="en-IN" smtClean="0"/>
              <a:pPr/>
              <a:t>06-09-2019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A19DEE4-5E76-49B2-87BB-42E67BD417E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CPHC%20HWC%20-%20review\Health%20Wellness%20Centre%20-%2030%20secs.mp3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n-IN" sz="3200" b="1" dirty="0" smtClean="0">
                <a:solidFill>
                  <a:schemeClr val="tx1"/>
                </a:solidFill>
              </a:rPr>
              <a:t>Comprehensive Primary Health Care through </a:t>
            </a:r>
            <a:br>
              <a:rPr lang="en-IN" sz="3200" b="1" dirty="0" smtClean="0">
                <a:solidFill>
                  <a:schemeClr val="tx1"/>
                </a:solidFill>
              </a:rPr>
            </a:br>
            <a:r>
              <a:rPr lang="en-IN" sz="3200" b="1" dirty="0" smtClean="0">
                <a:solidFill>
                  <a:schemeClr val="tx1"/>
                </a:solidFill>
              </a:rPr>
              <a:t>Health &amp; Wellness Centres</a:t>
            </a:r>
            <a:endParaRPr lang="en-IN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19400" y="3810000"/>
            <a:ext cx="4114800" cy="2435352"/>
          </a:xfrm>
        </p:spPr>
        <p:txBody>
          <a:bodyPr/>
          <a:lstStyle/>
          <a:p>
            <a:pPr>
              <a:buNone/>
            </a:pPr>
            <a:r>
              <a:rPr lang="en-IN" b="1" dirty="0" smtClean="0"/>
              <a:t>HIMACHAL PRADESH</a:t>
            </a:r>
            <a:endParaRPr lang="en-IN" b="1" dirty="0"/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208400"/>
            <a:ext cx="1280160" cy="12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8180" y="175063"/>
            <a:ext cx="1280160" cy="12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7630" y="222688"/>
            <a:ext cx="1280160" cy="12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580" y="5086788"/>
            <a:ext cx="1280160" cy="12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8180" y="5086788"/>
            <a:ext cx="1280160" cy="12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9068" y="5099488"/>
            <a:ext cx="1280160" cy="12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Progress at a glance - Notification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pPr marL="0" indent="0">
              <a:buNone/>
            </a:pPr>
            <a:r>
              <a:rPr lang="en-IN" dirty="0" smtClean="0"/>
              <a:t>* The state opted to up-grade PHCs instead of HSCs in 2018-19</a:t>
            </a:r>
          </a:p>
          <a:p>
            <a:pPr marL="0" indent="0">
              <a:buNone/>
            </a:pPr>
            <a:r>
              <a:rPr lang="en-IN" dirty="0" smtClean="0"/>
              <a:t>** The state notified 250 HSCs as per target of 2019-20 + 104 left out of 2018-19</a:t>
            </a:r>
          </a:p>
          <a:p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7707949"/>
              </p:ext>
            </p:extLst>
          </p:nvPr>
        </p:nvGraphicFramePr>
        <p:xfrm>
          <a:off x="539552" y="1725981"/>
          <a:ext cx="8208911" cy="1800200"/>
        </p:xfrm>
        <a:graphic>
          <a:graphicData uri="http://schemas.openxmlformats.org/drawingml/2006/table">
            <a:tbl>
              <a:tblPr/>
              <a:tblGrid>
                <a:gridCol w="1103719"/>
                <a:gridCol w="1103719"/>
                <a:gridCol w="1103719"/>
                <a:gridCol w="1103719"/>
                <a:gridCol w="1586597"/>
                <a:gridCol w="1103719"/>
                <a:gridCol w="1103719"/>
              </a:tblGrid>
              <a:tr h="39567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Target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Notification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9567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UPHC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HSC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UPHC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HSC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42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n-IN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 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42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2019-20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 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6218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Up-Gradation and Branding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Being conducted through HLL</a:t>
            </a:r>
          </a:p>
          <a:p>
            <a:r>
              <a:rPr lang="en-IN" dirty="0" smtClean="0"/>
              <a:t>As per the GOI guidelines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 descr="C:\Users\K-YAN\Desktop\fresh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4492114" cy="3469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HCL\Desktop\HWC Sites Photo\PHC Annadale\IMG-20190902-WA0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1600199"/>
            <a:ext cx="2769704" cy="5029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728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HP\Desktop\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8154075" cy="4097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600200"/>
            <a:ext cx="3048000" cy="4525963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Functionalisation</a:t>
            </a:r>
            <a:r>
              <a:rPr lang="en-US" dirty="0" smtClean="0"/>
              <a:t> </a:t>
            </a:r>
            <a:r>
              <a:rPr lang="en-US" dirty="0" smtClean="0"/>
              <a:t>of HWCs</a:t>
            </a:r>
            <a:endParaRPr lang="en-US" dirty="0"/>
          </a:p>
        </p:txBody>
      </p:sp>
      <p:pic>
        <p:nvPicPr>
          <p:cNvPr id="4" name="Picture 2" descr="C:\Users\HP\Desktop\dashboar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5878075" cy="6678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1600200"/>
            <a:ext cx="29718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Daily Reporting</a:t>
            </a:r>
            <a:endParaRPr lang="en-US" dirty="0"/>
          </a:p>
        </p:txBody>
      </p:sp>
      <p:pic>
        <p:nvPicPr>
          <p:cNvPr id="5" name="Picture 3" descr="C:\Users\HP\Desktop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4896520" cy="5516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447800" y="1676400"/>
          <a:ext cx="6858000" cy="490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ea typeface="ＭＳ Ｐゴシック" pitchFamily="34" charset="-128"/>
              </a:rPr>
              <a:t>Organisation</a:t>
            </a:r>
            <a:r>
              <a:rPr lang="en-US" sz="3200" dirty="0" smtClean="0">
                <a:ea typeface="ＭＳ Ｐゴシック" pitchFamily="34" charset="-128"/>
              </a:rPr>
              <a:t> of wellness activities </a:t>
            </a:r>
          </a:p>
          <a:p>
            <a:r>
              <a:rPr lang="en-US" sz="3200" dirty="0" smtClean="0">
                <a:ea typeface="ＭＳ Ｐゴシック" pitchFamily="34" charset="-128"/>
              </a:rPr>
              <a:t>Comprehensive IEC pamphlet (IEC) being distributed to all  beneficiaries by ASHA during home visits</a:t>
            </a:r>
          </a:p>
          <a:p>
            <a:r>
              <a:rPr lang="en-US" sz="3200" dirty="0" smtClean="0">
                <a:ea typeface="ＭＳ Ｐゴシック" pitchFamily="34" charset="-128"/>
              </a:rPr>
              <a:t>Health </a:t>
            </a:r>
            <a:r>
              <a:rPr lang="en-US" sz="3200" dirty="0" err="1" smtClean="0">
                <a:ea typeface="ＭＳ Ｐゴシック" pitchFamily="34" charset="-128"/>
              </a:rPr>
              <a:t>cess</a:t>
            </a:r>
            <a:r>
              <a:rPr lang="en-US" sz="3200" dirty="0" smtClean="0">
                <a:ea typeface="ＭＳ Ｐゴシック" pitchFamily="34" charset="-128"/>
              </a:rPr>
              <a:t> on alcohol @Rs 1 per bottle</a:t>
            </a:r>
          </a:p>
          <a:p>
            <a:r>
              <a:rPr lang="en-US" sz="3200" dirty="0" smtClean="0">
                <a:ea typeface="ＭＳ Ｐゴシック" pitchFamily="34" charset="-128"/>
              </a:rPr>
              <a:t>Tobacco control activities – School Health activities, constitution of Tobacco Control Committees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09801" y="99776"/>
            <a:ext cx="4724399" cy="668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HP\Desktop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8350408" cy="2361150"/>
          </a:xfrm>
          <a:prstGeom prst="rect">
            <a:avLst/>
          </a:prstGeom>
          <a:noFill/>
        </p:spPr>
      </p:pic>
      <p:pic>
        <p:nvPicPr>
          <p:cNvPr id="5" name="Picture 2" descr="C:\Users\HP\Desktop\3.pn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209800" y="2971800"/>
            <a:ext cx="4952759" cy="32688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Rs. 8 </a:t>
            </a:r>
            <a:r>
              <a:rPr lang="en-US" dirty="0" err="1" smtClean="0"/>
              <a:t>Crore</a:t>
            </a:r>
            <a:r>
              <a:rPr lang="en-US" dirty="0" smtClean="0"/>
              <a:t> additional resource </a:t>
            </a:r>
            <a:r>
              <a:rPr lang="en-US" dirty="0" err="1" smtClean="0"/>
              <a:t>mobilisation</a:t>
            </a:r>
            <a:r>
              <a:rPr lang="en-US" dirty="0" smtClean="0"/>
              <a:t> through alcohol </a:t>
            </a:r>
            <a:r>
              <a:rPr lang="en-US" dirty="0" err="1" smtClean="0"/>
              <a:t>cess</a:t>
            </a:r>
            <a:r>
              <a:rPr lang="en-US" dirty="0" smtClean="0"/>
              <a:t> in last Financial year.</a:t>
            </a:r>
          </a:p>
          <a:p>
            <a:r>
              <a:rPr lang="en-US" dirty="0" smtClean="0"/>
              <a:t>24% reduction in tobacco use from 2010-2016 (GATS).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43600" y="2819400"/>
            <a:ext cx="2822448" cy="3276600"/>
          </a:xfrm>
        </p:spPr>
        <p:txBody>
          <a:bodyPr/>
          <a:lstStyle/>
          <a:p>
            <a:pPr>
              <a:buNone/>
            </a:pPr>
            <a:r>
              <a:rPr lang="en-US" sz="3200" dirty="0" smtClean="0">
                <a:ea typeface="ＭＳ Ｐゴシック" pitchFamily="34" charset="-128"/>
              </a:rPr>
              <a:t>15 risk factors and 10 NCDs through a expanded CBAC</a:t>
            </a:r>
          </a:p>
          <a:p>
            <a:endParaRPr lang="en-US" dirty="0"/>
          </a:p>
        </p:txBody>
      </p:sp>
      <p:pic>
        <p:nvPicPr>
          <p:cNvPr id="4" name="Picture 2" descr="C:\Users\HP-PC\Desktop\Part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2754351" cy="4343400"/>
          </a:xfrm>
          <a:prstGeom prst="rect">
            <a:avLst/>
          </a:prstGeom>
          <a:noFill/>
        </p:spPr>
      </p:pic>
      <p:pic>
        <p:nvPicPr>
          <p:cNvPr id="5" name="Picture 2" descr="C:\Users\HP-PC\Desktop\Part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904999"/>
            <a:ext cx="2819400" cy="4285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err="1" smtClean="0"/>
              <a:t>Mukhya</a:t>
            </a:r>
            <a:r>
              <a:rPr lang="en-US" b="1" dirty="0" smtClean="0"/>
              <a:t> </a:t>
            </a:r>
            <a:r>
              <a:rPr lang="en-US" b="1" dirty="0" err="1" smtClean="0"/>
              <a:t>Mantri</a:t>
            </a:r>
            <a:r>
              <a:rPr lang="en-US" b="1" dirty="0" smtClean="0"/>
              <a:t> </a:t>
            </a:r>
            <a:r>
              <a:rPr lang="en-US" b="1" dirty="0" err="1" smtClean="0"/>
              <a:t>Nirog</a:t>
            </a:r>
            <a:r>
              <a:rPr lang="en-US" b="1" dirty="0" smtClean="0"/>
              <a:t> </a:t>
            </a:r>
            <a:r>
              <a:rPr lang="en-US" b="1" dirty="0" err="1" smtClean="0"/>
              <a:t>Yojana</a:t>
            </a:r>
            <a:r>
              <a:rPr lang="en-US" b="1" dirty="0" smtClean="0"/>
              <a:t> </a:t>
            </a:r>
            <a:r>
              <a:rPr lang="en-US" dirty="0" smtClean="0"/>
              <a:t>– expanding the screening base to 18-30 years of population as well.</a:t>
            </a:r>
          </a:p>
          <a:p>
            <a:r>
              <a:rPr lang="en-US" dirty="0" smtClean="0"/>
              <a:t>Population based enumeration –ongoing</a:t>
            </a:r>
          </a:p>
          <a:p>
            <a:r>
              <a:rPr lang="en-US" dirty="0" smtClean="0"/>
              <a:t>Digital Health Record – E-Health card</a:t>
            </a:r>
          </a:p>
          <a:p>
            <a:r>
              <a:rPr lang="en-US" dirty="0" smtClean="0"/>
              <a:t>Special outreach camps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457200"/>
            <a:ext cx="82296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47625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457200"/>
            <a:ext cx="4800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3429000"/>
            <a:ext cx="44196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3505200"/>
            <a:ext cx="4919134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600200"/>
            <a:ext cx="3200400" cy="4525963"/>
          </a:xfrm>
        </p:spPr>
        <p:txBody>
          <a:bodyPr/>
          <a:lstStyle/>
          <a:p>
            <a:pPr>
              <a:buNone/>
            </a:pPr>
            <a:r>
              <a:rPr lang="en-IN" b="1" dirty="0" smtClean="0"/>
              <a:t> 1063392 18+ population assessed by ASHA for risk factors</a:t>
            </a:r>
            <a:endParaRPr lang="en-US" dirty="0"/>
          </a:p>
        </p:txBody>
      </p:sp>
      <p:pic>
        <p:nvPicPr>
          <p:cNvPr id="5" name="Picture 2" descr="C:\Users\HP-PC\Desktop\Risk Assessment by ASHA Worker year-20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4876"/>
            <a:ext cx="4876800" cy="6222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600200"/>
            <a:ext cx="2971800" cy="4525963"/>
          </a:xfrm>
        </p:spPr>
        <p:txBody>
          <a:bodyPr/>
          <a:lstStyle/>
          <a:p>
            <a:pPr>
              <a:buNone/>
            </a:pPr>
            <a:r>
              <a:rPr lang="en-IN" b="1" dirty="0" smtClean="0"/>
              <a:t>214970 18+ population screened by ANM</a:t>
            </a:r>
            <a:endParaRPr lang="en-US" dirty="0"/>
          </a:p>
        </p:txBody>
      </p:sp>
      <p:pic>
        <p:nvPicPr>
          <p:cNvPr id="6" name="Picture 3" descr="C:\Users\HP-PC\Desktop\Screening Outputs at ANM_HW Level year-20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4648200" cy="5610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685800"/>
            <a:ext cx="8680756" cy="55544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Cervical Cancer</a:t>
            </a:r>
            <a:endParaRPr lang="en-US" dirty="0"/>
          </a:p>
        </p:txBody>
      </p:sp>
      <p:pic>
        <p:nvPicPr>
          <p:cNvPr id="4" name="Picture 2" descr="C:\Users\H P\Downloads\IMG_20190905_19450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01356" y="1600200"/>
            <a:ext cx="6176238" cy="44958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3400" y="1600200"/>
            <a:ext cx="8153400" cy="5334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Health facility based screening – pilot in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Shimla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 District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Cervical Cancer</a:t>
            </a:r>
            <a:endParaRPr lang="en-US" dirty="0"/>
          </a:p>
        </p:txBody>
      </p:sp>
      <p:pic>
        <p:nvPicPr>
          <p:cNvPr id="4" name="Picture 2" descr="C:\Users\H P\Downloads\IMG_20190905_19460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36800" y="1930400"/>
            <a:ext cx="4705350" cy="383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and Follow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>
                <a:ea typeface="ＭＳ Ｐゴシック" pitchFamily="34" charset="-128"/>
              </a:rPr>
              <a:t>Cardiac Care Units in 11/12 Districts </a:t>
            </a:r>
          </a:p>
          <a:p>
            <a:r>
              <a:rPr lang="en-US" sz="2800" dirty="0" smtClean="0">
                <a:ea typeface="ＭＳ Ｐゴシック" pitchFamily="34" charset="-128"/>
              </a:rPr>
              <a:t>Day care cancer centers x 10 (1987 + chemo given)</a:t>
            </a:r>
          </a:p>
          <a:p>
            <a:r>
              <a:rPr lang="en-US" sz="2800" dirty="0" smtClean="0">
                <a:ea typeface="ＭＳ Ｐゴシック" pitchFamily="34" charset="-128"/>
              </a:rPr>
              <a:t>Dialysis units 13/13 functional – 67858 session</a:t>
            </a:r>
          </a:p>
          <a:p>
            <a:r>
              <a:rPr lang="en-US" sz="2800" dirty="0" smtClean="0">
                <a:ea typeface="ＭＳ Ｐゴシック" pitchFamily="34" charset="-128"/>
              </a:rPr>
              <a:t>HP </a:t>
            </a:r>
            <a:r>
              <a:rPr lang="en-US" sz="2800" dirty="0" err="1" smtClean="0">
                <a:ea typeface="ＭＳ Ｐゴシック" pitchFamily="34" charset="-128"/>
              </a:rPr>
              <a:t>telestroke</a:t>
            </a:r>
            <a:r>
              <a:rPr lang="en-US" sz="2800" dirty="0" smtClean="0">
                <a:ea typeface="ＭＳ Ｐゴシック" pitchFamily="34" charset="-128"/>
              </a:rPr>
              <a:t> project (364+ </a:t>
            </a:r>
            <a:r>
              <a:rPr lang="en-US" sz="2800" dirty="0" err="1" smtClean="0">
                <a:ea typeface="ＭＳ Ｐゴシック" pitchFamily="34" charset="-128"/>
              </a:rPr>
              <a:t>thrombolysis</a:t>
            </a:r>
            <a:r>
              <a:rPr lang="en-US" sz="2800" dirty="0" smtClean="0">
                <a:ea typeface="ＭＳ Ｐゴシック" pitchFamily="34" charset="-128"/>
              </a:rPr>
              <a:t> so far)</a:t>
            </a:r>
          </a:p>
          <a:p>
            <a:r>
              <a:rPr lang="en-US" sz="2800" dirty="0" smtClean="0">
                <a:ea typeface="ＭＳ Ｐゴシック" pitchFamily="34" charset="-128"/>
              </a:rPr>
              <a:t>Palliative care started in 8/11 hospitals</a:t>
            </a:r>
          </a:p>
          <a:p>
            <a:r>
              <a:rPr lang="en-US" sz="2800" b="1" dirty="0" smtClean="0">
                <a:ea typeface="ＭＳ Ｐゴシック" pitchFamily="34" charset="-128"/>
              </a:rPr>
              <a:t>COPD Clinics being opened in 10 Hospitals before November 2019</a:t>
            </a:r>
          </a:p>
          <a:p>
            <a:r>
              <a:rPr lang="en-US" sz="2800" b="1" dirty="0" smtClean="0">
                <a:ea typeface="ＭＳ Ｐゴシック" pitchFamily="34" charset="-128"/>
              </a:rPr>
              <a:t>To provide the last mile delivery – capacity of Tertiary Institutions being enhanced </a:t>
            </a:r>
          </a:p>
          <a:p>
            <a:endParaRPr lang="en-US" sz="2800" b="1" dirty="0" smtClean="0">
              <a:ea typeface="ＭＳ Ｐゴシック" pitchFamily="34" charset="-128"/>
            </a:endParaRPr>
          </a:p>
          <a:p>
            <a:endParaRPr lang="en-US" sz="2800" b="1" dirty="0" smtClean="0">
              <a:ea typeface="ＭＳ Ｐゴシック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cer\Desktop\EB1qwljVAAAfJb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28600"/>
            <a:ext cx="6782541" cy="6292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1000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29200"/>
            <a:ext cx="8458200" cy="1447800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Annualised</a:t>
            </a:r>
            <a:r>
              <a:rPr lang="en-US" dirty="0" smtClean="0"/>
              <a:t> TB case notification – 226/</a:t>
            </a:r>
            <a:r>
              <a:rPr lang="en-US" dirty="0" err="1" smtClean="0"/>
              <a:t>lakh</a:t>
            </a:r>
            <a:r>
              <a:rPr lang="en-US" dirty="0" smtClean="0"/>
              <a:t>/annum</a:t>
            </a:r>
          </a:p>
          <a:p>
            <a:r>
              <a:rPr lang="en-US" dirty="0" smtClean="0"/>
              <a:t>500 new TB cases detected in first round of TB </a:t>
            </a:r>
            <a:r>
              <a:rPr lang="en-US" dirty="0" err="1" smtClean="0"/>
              <a:t>Mukt</a:t>
            </a:r>
            <a:r>
              <a:rPr lang="en-US" dirty="0" smtClean="0"/>
              <a:t> </a:t>
            </a:r>
            <a:r>
              <a:rPr lang="en-US" dirty="0" err="1" smtClean="0"/>
              <a:t>Abhiyan</a:t>
            </a:r>
            <a:endParaRPr lang="en-US" dirty="0" smtClean="0"/>
          </a:p>
          <a:p>
            <a:r>
              <a:rPr lang="en-US" dirty="0" smtClean="0"/>
              <a:t>State registered 61% increase in TB case notification from private sector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04800"/>
            <a:ext cx="8839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1000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0"/>
            <a:ext cx="4114800" cy="5621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2514600"/>
            <a:ext cx="5029199" cy="308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561015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0" y="57150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/>
              <a:t>Van based outreach BERA for RBSK screened children in 7 medical blocks, June 2019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21920"/>
            <a:ext cx="822960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85800"/>
            <a:ext cx="4038600" cy="5867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smtClean="0">
                <a:solidFill>
                  <a:schemeClr val="tx1"/>
                </a:solidFill>
              </a:rPr>
              <a:t>MUKHYAMANTRI CHIKITSA SAHAYTA KOSH</a:t>
            </a:r>
          </a:p>
          <a:p>
            <a:pPr algn="ctr"/>
            <a:endParaRPr lang="en-IN" sz="28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800" dirty="0" smtClean="0">
                <a:solidFill>
                  <a:schemeClr val="tx1"/>
                </a:solidFill>
              </a:rPr>
              <a:t>For expenditure incurred on OPD/miscellaneous</a:t>
            </a:r>
          </a:p>
          <a:p>
            <a:pPr algn="just">
              <a:buFont typeface="Arial" pitchFamily="34" charset="0"/>
              <a:buChar char="•"/>
            </a:pPr>
            <a:r>
              <a:rPr lang="en-IN" sz="2800" dirty="0" smtClean="0">
                <a:solidFill>
                  <a:schemeClr val="tx1"/>
                </a:solidFill>
              </a:rPr>
              <a:t>Launched on 2oth October, 2018</a:t>
            </a:r>
          </a:p>
          <a:p>
            <a:pPr algn="just">
              <a:buFont typeface="Arial" pitchFamily="34" charset="0"/>
              <a:buChar char="•"/>
            </a:pPr>
            <a:r>
              <a:rPr lang="en-IN" sz="2800" dirty="0" smtClean="0">
                <a:solidFill>
                  <a:schemeClr val="tx1"/>
                </a:solidFill>
              </a:rPr>
              <a:t>Rs. 3.24 </a:t>
            </a:r>
            <a:r>
              <a:rPr lang="en-IN" sz="2800" dirty="0" err="1" smtClean="0">
                <a:solidFill>
                  <a:schemeClr val="tx1"/>
                </a:solidFill>
              </a:rPr>
              <a:t>Crore</a:t>
            </a:r>
            <a:r>
              <a:rPr lang="en-IN" sz="2800" dirty="0" smtClean="0">
                <a:solidFill>
                  <a:schemeClr val="tx1"/>
                </a:solidFill>
              </a:rPr>
              <a:t> spent on 137 beneficiaries</a:t>
            </a:r>
          </a:p>
          <a:p>
            <a:pPr>
              <a:buFont typeface="Arial" pitchFamily="34" charset="0"/>
              <a:buChar char="•"/>
            </a:pPr>
            <a:endParaRPr lang="en-IN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24400" y="685800"/>
            <a:ext cx="4038600" cy="5791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200" dirty="0" smtClean="0">
              <a:solidFill>
                <a:schemeClr val="tx1"/>
              </a:solidFill>
            </a:endParaRPr>
          </a:p>
          <a:p>
            <a:pPr algn="ctr"/>
            <a:r>
              <a:rPr lang="en-IN" sz="3200" b="1" dirty="0" smtClean="0">
                <a:solidFill>
                  <a:schemeClr val="tx1"/>
                </a:solidFill>
              </a:rPr>
              <a:t>SAHARA</a:t>
            </a:r>
          </a:p>
          <a:p>
            <a:pPr algn="ctr"/>
            <a:endParaRPr lang="en-IN" sz="32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800" dirty="0" smtClean="0">
                <a:solidFill>
                  <a:schemeClr val="tx1"/>
                </a:solidFill>
              </a:rPr>
              <a:t>Rs. 2000 per month DBT to patients afflicted with chronic and debilitating conditions like Parkinsonism, Renal failure, malignant cancers etc.</a:t>
            </a:r>
          </a:p>
          <a:p>
            <a:pPr algn="just">
              <a:buFont typeface="Arial" pitchFamily="34" charset="0"/>
              <a:buChar char="•"/>
            </a:pPr>
            <a:r>
              <a:rPr lang="en-IN" sz="2800" dirty="0" smtClean="0">
                <a:solidFill>
                  <a:schemeClr val="tx1"/>
                </a:solidFill>
              </a:rPr>
              <a:t>Till date more than 4000 patients enrolled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CHOs – first batch starting from 16</a:t>
            </a:r>
            <a:r>
              <a:rPr lang="en-US" baseline="30000" dirty="0" smtClean="0"/>
              <a:t>th</a:t>
            </a:r>
            <a:r>
              <a:rPr lang="en-US" dirty="0" smtClean="0"/>
              <a:t> September in 7 IGNOU certified PSCs – 342 CHOs</a:t>
            </a:r>
          </a:p>
          <a:p>
            <a:r>
              <a:rPr lang="en-US" dirty="0" smtClean="0"/>
              <a:t>Diagnostics – Hub and Spoke under process, expanded tests still not available</a:t>
            </a:r>
          </a:p>
          <a:p>
            <a:r>
              <a:rPr lang="en-US" dirty="0" smtClean="0"/>
              <a:t>Training issues – As per the prescribed norms, District TOTs scheduled on </a:t>
            </a:r>
            <a:r>
              <a:rPr lang="en-US" dirty="0" smtClean="0"/>
              <a:t>17-19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September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pic>
        <p:nvPicPr>
          <p:cNvPr id="6146" name="Picture 2" descr="C:\Users\acer\Desktop\IMG-20190829-WA00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1447800"/>
            <a:ext cx="5029200" cy="5029200"/>
          </a:xfrm>
          <a:prstGeom prst="rect">
            <a:avLst/>
          </a:prstGeom>
          <a:noFill/>
        </p:spPr>
      </p:pic>
      <p:pic>
        <p:nvPicPr>
          <p:cNvPr id="5" name="Health Wellness Centre - 30 secs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70400" y="3760788"/>
            <a:ext cx="203200" cy="20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154</TotalTime>
  <Words>452</Words>
  <Application>Microsoft Office PowerPoint</Application>
  <PresentationFormat>On-screen Show (4:3)</PresentationFormat>
  <Paragraphs>90</Paragraphs>
  <Slides>30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Office Theme</vt:lpstr>
      <vt:lpstr>Median</vt:lpstr>
      <vt:lpstr>Equity</vt:lpstr>
      <vt:lpstr>Comprehensive Primary Health Care through  Health &amp; Wellness Centres</vt:lpstr>
      <vt:lpstr>Progress at a glance - Notification</vt:lpstr>
      <vt:lpstr>Up-Gradation and Branding</vt:lpstr>
      <vt:lpstr>Slide 4</vt:lpstr>
      <vt:lpstr>Slide 5</vt:lpstr>
      <vt:lpstr>Slide 6</vt:lpstr>
      <vt:lpstr>NCDs</vt:lpstr>
      <vt:lpstr>Risk Reduction</vt:lpstr>
      <vt:lpstr>Slide 9</vt:lpstr>
      <vt:lpstr>Slide 10</vt:lpstr>
      <vt:lpstr>Risk Reduction</vt:lpstr>
      <vt:lpstr>Screening</vt:lpstr>
      <vt:lpstr>Screening</vt:lpstr>
      <vt:lpstr>Slide 14</vt:lpstr>
      <vt:lpstr>Slide 15</vt:lpstr>
      <vt:lpstr>Slide 16</vt:lpstr>
      <vt:lpstr>Slide 17</vt:lpstr>
      <vt:lpstr>Slide 18</vt:lpstr>
      <vt:lpstr>Cervical Cancer</vt:lpstr>
      <vt:lpstr>Cervical Cancer</vt:lpstr>
      <vt:lpstr>Treatment and Follow up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GAPS</vt:lpstr>
      <vt:lpstr>Thanks!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Health &amp; Wellness Centres under Ayushman Bharat</dc:title>
  <dc:creator>K-YAN</dc:creator>
  <cp:lastModifiedBy>HP</cp:lastModifiedBy>
  <cp:revision>17</cp:revision>
  <dcterms:created xsi:type="dcterms:W3CDTF">2019-09-03T08:19:08Z</dcterms:created>
  <dcterms:modified xsi:type="dcterms:W3CDTF">2019-09-06T04:42:52Z</dcterms:modified>
</cp:coreProperties>
</file>