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46"/>
  </p:notesMasterIdLst>
  <p:handoutMasterIdLst>
    <p:handoutMasterId r:id="rId47"/>
  </p:handoutMasterIdLst>
  <p:sldIdLst>
    <p:sldId id="483" r:id="rId2"/>
    <p:sldId id="488" r:id="rId3"/>
    <p:sldId id="485" r:id="rId4"/>
    <p:sldId id="486" r:id="rId5"/>
    <p:sldId id="487" r:id="rId6"/>
    <p:sldId id="490" r:id="rId7"/>
    <p:sldId id="491" r:id="rId8"/>
    <p:sldId id="492" r:id="rId9"/>
    <p:sldId id="427" r:id="rId10"/>
    <p:sldId id="553" r:id="rId11"/>
    <p:sldId id="554" r:id="rId12"/>
    <p:sldId id="555" r:id="rId13"/>
    <p:sldId id="559" r:id="rId14"/>
    <p:sldId id="556" r:id="rId15"/>
    <p:sldId id="565" r:id="rId16"/>
    <p:sldId id="567" r:id="rId17"/>
    <p:sldId id="557" r:id="rId18"/>
    <p:sldId id="464" r:id="rId19"/>
    <p:sldId id="568" r:id="rId20"/>
    <p:sldId id="569" r:id="rId21"/>
    <p:sldId id="570" r:id="rId22"/>
    <p:sldId id="365" r:id="rId23"/>
    <p:sldId id="465" r:id="rId24"/>
    <p:sldId id="499" r:id="rId25"/>
    <p:sldId id="501" r:id="rId26"/>
    <p:sldId id="563" r:id="rId27"/>
    <p:sldId id="545" r:id="rId28"/>
    <p:sldId id="518" r:id="rId29"/>
    <p:sldId id="560" r:id="rId30"/>
    <p:sldId id="524" r:id="rId31"/>
    <p:sldId id="522" r:id="rId32"/>
    <p:sldId id="523" r:id="rId33"/>
    <p:sldId id="528" r:id="rId34"/>
    <p:sldId id="564" r:id="rId35"/>
    <p:sldId id="532" r:id="rId36"/>
    <p:sldId id="533" r:id="rId37"/>
    <p:sldId id="534" r:id="rId38"/>
    <p:sldId id="535" r:id="rId39"/>
    <p:sldId id="562" r:id="rId40"/>
    <p:sldId id="538" r:id="rId41"/>
    <p:sldId id="539" r:id="rId42"/>
    <p:sldId id="540" r:id="rId43"/>
    <p:sldId id="541" r:id="rId44"/>
    <p:sldId id="548" r:id="rId45"/>
  </p:sldIdLst>
  <p:sldSz cx="9144000" cy="5143500" type="screen16x9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79CD"/>
    <a:srgbClr val="F89746"/>
    <a:srgbClr val="F67E1A"/>
    <a:srgbClr val="78A6DE"/>
    <a:srgbClr val="F577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086" autoAdjust="0"/>
  </p:normalViewPr>
  <p:slideViewPr>
    <p:cSldViewPr>
      <p:cViewPr>
        <p:scale>
          <a:sx n="70" d="100"/>
          <a:sy n="70" d="100"/>
        </p:scale>
        <p:origin x="-1332" y="-4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tacked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Sheet1!$B$12</c:f>
              <c:strCache>
                <c:ptCount val="1"/>
                <c:pt idx="0">
                  <c:v>%age Govt. Inst. Del</c:v>
                </c:pt>
              </c:strCache>
            </c:strRef>
          </c:tx>
          <c:invertIfNegative val="0"/>
          <c:cat>
            <c:strRef>
              <c:f>Sheet1!$A$13:$A$18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2019(Till Apr)</c:v>
                </c:pt>
              </c:strCache>
            </c:strRef>
          </c:cat>
          <c:val>
            <c:numRef>
              <c:f>Sheet1!$B$13:$B$18</c:f>
              <c:numCache>
                <c:formatCode>General</c:formatCode>
                <c:ptCount val="6"/>
                <c:pt idx="0">
                  <c:v>49.160000000000011</c:v>
                </c:pt>
                <c:pt idx="1">
                  <c:v>51.1</c:v>
                </c:pt>
                <c:pt idx="2">
                  <c:v>52.09</c:v>
                </c:pt>
                <c:pt idx="3">
                  <c:v>52.8</c:v>
                </c:pt>
                <c:pt idx="4">
                  <c:v>51.47</c:v>
                </c:pt>
                <c:pt idx="5">
                  <c:v>49.8</c:v>
                </c:pt>
              </c:numCache>
            </c:numRef>
          </c:val>
        </c:ser>
        <c:ser>
          <c:idx val="1"/>
          <c:order val="1"/>
          <c:tx>
            <c:strRef>
              <c:f>Sheet1!$C$12</c:f>
              <c:strCache>
                <c:ptCount val="1"/>
                <c:pt idx="0">
                  <c:v>%age Pvt. Inst. Del</c:v>
                </c:pt>
              </c:strCache>
            </c:strRef>
          </c:tx>
          <c:invertIfNegative val="0"/>
          <c:cat>
            <c:strRef>
              <c:f>Sheet1!$A$13:$A$18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2019(Till Apr)</c:v>
                </c:pt>
              </c:strCache>
            </c:strRef>
          </c:cat>
          <c:val>
            <c:numRef>
              <c:f>Sheet1!$C$13:$C$18</c:f>
              <c:numCache>
                <c:formatCode>General</c:formatCode>
                <c:ptCount val="6"/>
                <c:pt idx="0">
                  <c:v>36.770000000000003</c:v>
                </c:pt>
                <c:pt idx="1">
                  <c:v>38</c:v>
                </c:pt>
                <c:pt idx="2">
                  <c:v>40</c:v>
                </c:pt>
                <c:pt idx="3">
                  <c:v>37.6</c:v>
                </c:pt>
                <c:pt idx="4">
                  <c:v>41.43</c:v>
                </c:pt>
                <c:pt idx="5">
                  <c:v>43.2</c:v>
                </c:pt>
              </c:numCache>
            </c:numRef>
          </c:val>
        </c:ser>
        <c:ser>
          <c:idx val="2"/>
          <c:order val="2"/>
          <c:tx>
            <c:strRef>
              <c:f>Sheet1!$D$12</c:f>
              <c:strCache>
                <c:ptCount val="1"/>
                <c:pt idx="0">
                  <c:v>%age Non Inst. Del</c:v>
                </c:pt>
              </c:strCache>
            </c:strRef>
          </c:tx>
          <c:invertIfNegative val="0"/>
          <c:cat>
            <c:strRef>
              <c:f>Sheet1!$A$13:$A$18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2019(Till Apr)</c:v>
                </c:pt>
              </c:strCache>
            </c:strRef>
          </c:cat>
          <c:val>
            <c:numRef>
              <c:f>Sheet1!$D$13:$D$18</c:f>
              <c:numCache>
                <c:formatCode>General</c:formatCode>
                <c:ptCount val="6"/>
                <c:pt idx="0">
                  <c:v>14.07</c:v>
                </c:pt>
                <c:pt idx="1">
                  <c:v>10.900000000000006</c:v>
                </c:pt>
                <c:pt idx="2">
                  <c:v>7.9200000000000017</c:v>
                </c:pt>
                <c:pt idx="3">
                  <c:v>9.6000000000000014</c:v>
                </c:pt>
                <c:pt idx="4">
                  <c:v>7.0999999999999943</c:v>
                </c:pt>
                <c:pt idx="5">
                  <c:v>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90962560"/>
        <c:axId val="90976640"/>
        <c:axId val="0"/>
      </c:bar3DChart>
      <c:catAx>
        <c:axId val="909625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90976640"/>
        <c:crosses val="autoZero"/>
        <c:auto val="1"/>
        <c:lblAlgn val="ctr"/>
        <c:lblOffset val="100"/>
        <c:noMultiLvlLbl val="0"/>
      </c:catAx>
      <c:valAx>
        <c:axId val="909766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9096256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lang="en-IN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%FIC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IN"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5875" cap="rnd">
                <a:solidFill>
                  <a:schemeClr val="tx1"/>
                </a:solidFill>
                <a:prstDash val="solid"/>
                <a:tailEnd type="triangle" w="lg" len="lg"/>
              </a:ln>
              <a:effectLst/>
            </c:spPr>
            <c:trendlineType val="poly"/>
            <c:order val="2"/>
            <c:dispRSqr val="0"/>
            <c:dispEq val="0"/>
          </c:trendline>
          <c:cat>
            <c:strRef>
              <c:f>Sheet1!$A$2:$A$4</c:f>
              <c:strCache>
                <c:ptCount val="3"/>
                <c:pt idx="0">
                  <c:v>NFHS-3
2005-06</c:v>
                </c:pt>
                <c:pt idx="1">
                  <c:v>NFHS-4
2015-16</c:v>
                </c:pt>
                <c:pt idx="2">
                  <c:v>HMIS
2018-19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65</c:v>
                </c:pt>
                <c:pt idx="1">
                  <c:v>62</c:v>
                </c:pt>
                <c:pt idx="2">
                  <c:v>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136512"/>
        <c:axId val="129138048"/>
      </c:barChart>
      <c:catAx>
        <c:axId val="12913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I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138048"/>
        <c:crosses val="autoZero"/>
        <c:auto val="1"/>
        <c:lblAlgn val="ctr"/>
        <c:lblOffset val="100"/>
        <c:noMultiLvlLbl val="0"/>
      </c:catAx>
      <c:valAx>
        <c:axId val="129138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IN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13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0.15342</cdr:x>
      <cdr:y>0</cdr:y>
    </cdr:from>
    <cdr:to>
      <cdr:x>0.74357</cdr:x>
      <cdr:y>0.13185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97571" y="-657245"/>
          <a:ext cx="3068055" cy="339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IN" sz="14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Full Immunization Coverage in %</a:t>
          </a:r>
          <a:endParaRPr lang="en-IN" sz="1400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48FCA8EA-3E46-4AED-8A2B-9DD690179FF6}" type="datetimeFigureOut">
              <a:rPr lang="en-US" smtClean="0"/>
              <a:pPr/>
              <a:t>9/4/2019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31D72AE9-B429-43E6-9D20-AF5C0E4E22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328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A4A54-3C93-465B-A484-D5CA39437882}" type="datetimeFigureOut">
              <a:rPr lang="en-US" smtClean="0"/>
              <a:pPr/>
              <a:t>9/4/2019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8500"/>
            <a:ext cx="62039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850" y="4421188"/>
            <a:ext cx="5643563" cy="4189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2BECCD-6767-4111-A92C-C9AD40FCB6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293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25450" y="698500"/>
            <a:ext cx="6203950" cy="34909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RMNCH A stretegy</a:t>
            </a:r>
            <a:endParaRPr lang="en-IN" alt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9640" indent="-292169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8677" indent="-23373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6148" indent="-23373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03619" indent="-23373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71089" indent="-2337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38560" indent="-2337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06031" indent="-2337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73502" indent="-2337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7CEF3CD-5C7B-4412-A39B-E91F9254CC93}" type="slidenum">
              <a:rPr lang="en-IN" altLang="en-US">
                <a:latin typeface="Calibri" panose="020F0502020204030204" pitchFamily="34" charset="0"/>
                <a:cs typeface="Calibri" panose="020F0502020204030204" pitchFamily="34" charset="0"/>
              </a:rPr>
              <a:pPr eaLnBrk="1" hangingPunct="1"/>
              <a:t>22</a:t>
            </a:fld>
            <a:endParaRPr lang="en-I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833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5450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BECCD-6767-4111-A92C-C9AD40FCB60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25450" y="698500"/>
            <a:ext cx="6203950" cy="34909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RMNCH A stretegy</a:t>
            </a:r>
            <a:endParaRPr lang="en-IN" alt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9640" indent="-292169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8677" indent="-23373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6148" indent="-23373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03619" indent="-23373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71089" indent="-2337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38560" indent="-2337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06031" indent="-2337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73502" indent="-2337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7CEF3CD-5C7B-4412-A39B-E91F9254CC93}" type="slidenum">
              <a:rPr lang="en-IN" altLang="en-US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eaLnBrk="1" hangingPunct="1"/>
              <a:t>37</a:t>
            </a:fld>
            <a:endParaRPr lang="en-IN" altLang="en-US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833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25450" y="698500"/>
            <a:ext cx="6203950" cy="34909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RMNCH A stretegy</a:t>
            </a:r>
            <a:endParaRPr lang="en-IN" alt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9640" indent="-292169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8677" indent="-23373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6148" indent="-23373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03619" indent="-23373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71089" indent="-2337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38560" indent="-2337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06031" indent="-2337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73502" indent="-2337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7CEF3CD-5C7B-4412-A39B-E91F9254CC93}" type="slidenum">
              <a:rPr lang="en-IN" altLang="en-US">
                <a:latin typeface="Calibri" panose="020F0502020204030204" pitchFamily="34" charset="0"/>
                <a:cs typeface="Calibri" panose="020F0502020204030204" pitchFamily="34" charset="0"/>
              </a:rPr>
              <a:pPr eaLnBrk="1" hangingPunct="1"/>
              <a:t>38</a:t>
            </a:fld>
            <a:endParaRPr lang="en-I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833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4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nd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366912" y="118532"/>
            <a:ext cx="7189135" cy="57829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740529" y="4940026"/>
            <a:ext cx="302877" cy="20274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  <p:cxnSp>
        <p:nvCxnSpPr>
          <p:cNvPr id="4" name="Straight Connector 3"/>
          <p:cNvCxnSpPr/>
          <p:nvPr userDrawn="1"/>
        </p:nvCxnSpPr>
        <p:spPr>
          <a:xfrm flipV="1">
            <a:off x="0" y="840353"/>
            <a:ext cx="9144000" cy="9659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 userDrawn="1"/>
        </p:nvSpPr>
        <p:spPr>
          <a:xfrm>
            <a:off x="0" y="4940026"/>
            <a:ext cx="9144000" cy="202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18921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54"/>
            <a:ext cx="4038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00152"/>
            <a:ext cx="4038600" cy="16394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2953947"/>
            <a:ext cx="4038600" cy="164068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A4778-85CA-4C19-A0E5-DC515C8CAA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860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videnceAction_Content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130728_EvidenceAction_PowerPointTemplate5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/>
            </a:extLst>
          </p:cNvPr>
          <p:cNvSpPr txBox="1">
            <a:spLocks noChangeArrowheads="1"/>
          </p:cNvSpPr>
          <p:nvPr userDrawn="1"/>
        </p:nvSpPr>
        <p:spPr bwMode="auto">
          <a:xfrm>
            <a:off x="8214901" y="4796871"/>
            <a:ext cx="469486" cy="273566"/>
          </a:xfrm>
          <a:prstGeom prst="rect">
            <a:avLst/>
          </a:prstGeom>
          <a:noFill/>
          <a:ln>
            <a:noFill/>
          </a:ln>
          <a:extLst/>
        </p:spPr>
        <p:txBody>
          <a:bodyPr lIns="103279" tIns="51640" rIns="103279" bIns="51640">
            <a:spAutoFit/>
          </a:bodyPr>
          <a:lstStyle/>
          <a:p>
            <a:pPr algn="r" eaLnBrk="1" hangingPunct="1">
              <a:defRPr/>
            </a:pPr>
            <a:fld id="{1F4C9997-0D86-42AA-B182-5588C65C4EF9}" type="slidenum">
              <a:rPr lang="en-US" altLang="en-US" sz="1100">
                <a:latin typeface="Georgia" pitchFamily="18" charset="0"/>
              </a:rPr>
              <a:pPr algn="r" eaLnBrk="1" hangingPunct="1">
                <a:defRPr/>
              </a:pPr>
              <a:t>‹#›</a:t>
            </a:fld>
            <a:r>
              <a:rPr lang="en-US" altLang="en-US" sz="1100" i="1" dirty="0">
                <a:latin typeface="Georgia" pitchFamily="18" charset="0"/>
              </a:rPr>
              <a:t> </a:t>
            </a:r>
            <a:endParaRPr lang="en-US" alt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580" y="208323"/>
            <a:ext cx="8229600" cy="615143"/>
          </a:xfrm>
        </p:spPr>
        <p:txBody>
          <a:bodyPr>
            <a:normAutofit/>
          </a:bodyPr>
          <a:lstStyle>
            <a:lvl1pPr algn="l">
              <a:defRPr sz="3800" baseline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4026" y="1228725"/>
            <a:ext cx="8229600" cy="2133600"/>
          </a:xfrm>
        </p:spPr>
        <p:txBody>
          <a:bodyPr/>
          <a:lstStyle>
            <a:lvl2pPr>
              <a:defRPr sz="17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J-PAL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r>
              <a:rPr lang="en-IN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J-PAL | GoH &amp; J-PAL SA Partnership </a:t>
            </a:r>
            <a:endParaRPr lang="en-US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ECB1696-1F23-9849-960D-916B9EF0C8D4}" type="slidenum">
              <a:rPr lang="en-US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150876"/>
            <a:ext cx="8229600" cy="864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/>
            </a:lvl1pPr>
          </a:lstStyle>
          <a:p>
            <a:r>
              <a:rPr lang="en-US" dirty="0" smtClean="0"/>
              <a:t>Click </a:t>
            </a:r>
            <a:r>
              <a:rPr lang="en-US" smtClean="0"/>
              <a:t>to edit </a:t>
            </a:r>
            <a:r>
              <a:rPr lang="en-US" dirty="0" smtClean="0"/>
              <a:t>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57199" y="1104139"/>
            <a:ext cx="8229600" cy="353190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173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jpeg"/><Relationship Id="rId4" Type="http://schemas.openxmlformats.org/officeDocument/2006/relationships/image" Target="../media/image7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4" y="0"/>
            <a:ext cx="9134475" cy="5139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cer\Pictures\Picture2.png"/>
          <p:cNvPicPr>
            <a:picLocks noChangeAspect="1" noChangeArrowheads="1"/>
          </p:cNvPicPr>
          <p:nvPr/>
        </p:nvPicPr>
        <p:blipFill>
          <a:blip r:embed="rId2">
            <a:lum contrast="40000"/>
          </a:blip>
          <a:srcRect/>
          <a:stretch>
            <a:fillRect/>
          </a:stretch>
        </p:blipFill>
        <p:spPr bwMode="auto">
          <a:xfrm>
            <a:off x="0" y="0"/>
            <a:ext cx="9155113" cy="51839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3676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9144000" cy="5228474"/>
        </p:xfrm>
        <a:graphic>
          <a:graphicData uri="http://schemas.openxmlformats.org/drawingml/2006/table">
            <a:tbl>
              <a:tblPr/>
              <a:tblGrid>
                <a:gridCol w="2133599"/>
                <a:gridCol w="1295400"/>
                <a:gridCol w="1796144"/>
                <a:gridCol w="1596571"/>
                <a:gridCol w="1179285"/>
                <a:gridCol w="1143001"/>
              </a:tblGrid>
              <a:tr h="1054860">
                <a:tc gridSpan="6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700" b="1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libri"/>
                          <a:cs typeface="Calibri"/>
                        </a:rPr>
                        <a:t>AB-HWC</a:t>
                      </a:r>
                      <a:r>
                        <a:rPr lang="en-IN" sz="2700" b="1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libri"/>
                          <a:cs typeface="Calibri"/>
                        </a:rPr>
                        <a:t> </a:t>
                      </a:r>
                      <a:r>
                        <a:rPr lang="en-IN" sz="2700" b="1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libri"/>
                          <a:cs typeface="Calibri"/>
                        </a:rPr>
                        <a:t>Conditionality  Framework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libri"/>
                          <a:cs typeface="Calibri"/>
                        </a:rPr>
                        <a:t>Targets</a:t>
                      </a:r>
                      <a:r>
                        <a:rPr lang="en-IN" sz="2100" b="1" dirty="0">
                          <a:solidFill>
                            <a:schemeClr val="tx1"/>
                          </a:solidFill>
                          <a:latin typeface="Cambria" pitchFamily="18" charset="0"/>
                          <a:ea typeface="Calibri"/>
                          <a:cs typeface="Calibri"/>
                        </a:rPr>
                        <a:t>, </a:t>
                      </a:r>
                      <a:r>
                        <a:rPr lang="en-IN" sz="2100" b="1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libri"/>
                          <a:cs typeface="Calibri"/>
                        </a:rPr>
                        <a:t>Planning, Achievements in Haryana</a:t>
                      </a:r>
                      <a:endParaRPr lang="en-US" sz="2100" dirty="0">
                        <a:solidFill>
                          <a:schemeClr val="tx1"/>
                        </a:solidFill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dirty="0">
                          <a:solidFill>
                            <a:schemeClr val="tx1"/>
                          </a:solidFill>
                          <a:latin typeface="Cambria" pitchFamily="18" charset="0"/>
                          <a:ea typeface="Calibri"/>
                          <a:cs typeface="Calibri"/>
                        </a:rPr>
                        <a:t>(2018-19 and 2019-20)</a:t>
                      </a:r>
                      <a:endParaRPr lang="en-US" sz="2100" dirty="0">
                        <a:solidFill>
                          <a:schemeClr val="tx1"/>
                        </a:solidFill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9961" marR="59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21276">
                <a:tc rowSpan="2"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dirty="0" smtClean="0">
                          <a:latin typeface="Cambria" pitchFamily="18" charset="0"/>
                          <a:ea typeface="Calibri"/>
                          <a:cs typeface="Calibri"/>
                        </a:rPr>
                        <a:t>Total</a:t>
                      </a:r>
                      <a:r>
                        <a:rPr lang="en-IN" sz="2100" b="1" baseline="0" dirty="0" smtClean="0">
                          <a:latin typeface="Cambria" pitchFamily="18" charset="0"/>
                          <a:ea typeface="Calibri"/>
                          <a:cs typeface="Calibri"/>
                        </a:rPr>
                        <a:t> </a:t>
                      </a:r>
                      <a:r>
                        <a:rPr lang="en-IN" sz="2100" b="1" dirty="0" smtClean="0">
                          <a:latin typeface="Cambria" pitchFamily="18" charset="0"/>
                          <a:ea typeface="Calibri"/>
                          <a:cs typeface="Calibri"/>
                        </a:rPr>
                        <a:t>Standalone 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dirty="0" smtClean="0">
                          <a:latin typeface="Cambria" pitchFamily="18" charset="0"/>
                          <a:ea typeface="Calibri"/>
                          <a:cs typeface="Calibri"/>
                        </a:rPr>
                        <a:t>Health Facilities 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dirty="0" smtClean="0">
                          <a:latin typeface="Cambria" pitchFamily="18" charset="0"/>
                          <a:ea typeface="Calibri"/>
                          <a:cs typeface="Calibri"/>
                        </a:rPr>
                        <a:t>to </a:t>
                      </a:r>
                      <a:r>
                        <a:rPr lang="en-IN" sz="2100" b="1" dirty="0">
                          <a:latin typeface="Cambria" pitchFamily="18" charset="0"/>
                          <a:ea typeface="Calibri"/>
                          <a:cs typeface="Calibri"/>
                        </a:rPr>
                        <a:t>be covered by </a:t>
                      </a:r>
                      <a:endParaRPr lang="en-IN" sz="2100" b="1" dirty="0" smtClean="0">
                        <a:latin typeface="Cambria" pitchFamily="18" charset="0"/>
                        <a:ea typeface="Calibri"/>
                        <a:cs typeface="Calibri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dirty="0" smtClean="0">
                          <a:latin typeface="Cambria" pitchFamily="18" charset="0"/>
                          <a:ea typeface="Calibri"/>
                          <a:cs typeface="Calibri"/>
                        </a:rPr>
                        <a:t>FY 2022-23*</a:t>
                      </a:r>
                      <a:endParaRPr lang="en-US" sz="1200" dirty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9961" marR="59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dirty="0" smtClean="0">
                          <a:latin typeface="Cambria" pitchFamily="18" charset="0"/>
                          <a:ea typeface="Calibri"/>
                          <a:cs typeface="Calibri"/>
                        </a:rPr>
                        <a:t>Already Covered </a:t>
                      </a:r>
                      <a:r>
                        <a:rPr lang="en-IN" sz="1500" b="1" dirty="0" smtClean="0">
                          <a:latin typeface="Cambria" pitchFamily="18" charset="0"/>
                          <a:ea typeface="Calibri"/>
                          <a:cs typeface="Calibri"/>
                        </a:rPr>
                        <a:t>(as</a:t>
                      </a:r>
                      <a:r>
                        <a:rPr lang="en-IN" sz="1500" b="1" baseline="0" dirty="0" smtClean="0">
                          <a:latin typeface="Cambria" pitchFamily="18" charset="0"/>
                          <a:ea typeface="Calibri"/>
                          <a:cs typeface="Calibri"/>
                        </a:rPr>
                        <a:t> on 31/8/2019)</a:t>
                      </a:r>
                      <a:r>
                        <a:rPr lang="en-IN" sz="1500" b="1" dirty="0" smtClean="0">
                          <a:latin typeface="Cambria" pitchFamily="18" charset="0"/>
                          <a:ea typeface="Calibri"/>
                          <a:cs typeface="Calibri"/>
                        </a:rPr>
                        <a:t> </a:t>
                      </a:r>
                      <a:endParaRPr lang="en-US" sz="1200" dirty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dirty="0" smtClean="0">
                          <a:latin typeface="Cambria" pitchFamily="18" charset="0"/>
                          <a:ea typeface="Calibri"/>
                          <a:cs typeface="Calibri"/>
                        </a:rPr>
                        <a:t>Planned </a:t>
                      </a:r>
                      <a:endParaRPr lang="en-US" sz="1200" dirty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dirty="0" smtClean="0">
                          <a:latin typeface="Cambria" pitchFamily="18" charset="0"/>
                          <a:ea typeface="Calibri"/>
                          <a:cs typeface="Calibri"/>
                        </a:rPr>
                        <a:t>For</a:t>
                      </a:r>
                      <a:r>
                        <a:rPr lang="en-IN" sz="2100" b="1" baseline="0" dirty="0" smtClean="0">
                          <a:latin typeface="Cambria" pitchFamily="18" charset="0"/>
                          <a:ea typeface="Calibri"/>
                          <a:cs typeface="Calibri"/>
                        </a:rPr>
                        <a:t> </a:t>
                      </a:r>
                      <a:r>
                        <a:rPr lang="en-IN" sz="2100" b="1" dirty="0" smtClean="0">
                          <a:latin typeface="Cambria" pitchFamily="18" charset="0"/>
                          <a:ea typeface="Calibri"/>
                          <a:cs typeface="Calibri"/>
                        </a:rPr>
                        <a:t>FY 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dirty="0" smtClean="0">
                          <a:latin typeface="Cambria" pitchFamily="18" charset="0"/>
                          <a:ea typeface="Calibri"/>
                          <a:cs typeface="Calibri"/>
                        </a:rPr>
                        <a:t>2019-20</a:t>
                      </a:r>
                      <a:endParaRPr lang="en-US" sz="1200" dirty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dirty="0">
                          <a:latin typeface="Cambria" pitchFamily="18" charset="0"/>
                          <a:ea typeface="Calibri"/>
                          <a:cs typeface="Calibri"/>
                        </a:rPr>
                        <a:t>Target by </a:t>
                      </a:r>
                      <a:endParaRPr lang="en-US" sz="1200" dirty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dirty="0" smtClean="0">
                          <a:latin typeface="Cambria" pitchFamily="18" charset="0"/>
                          <a:ea typeface="Calibri"/>
                          <a:cs typeface="Calibri"/>
                        </a:rPr>
                        <a:t>FY </a:t>
                      </a:r>
                      <a:r>
                        <a:rPr lang="en-IN" sz="2100" b="1" dirty="0">
                          <a:latin typeface="Cambria" pitchFamily="18" charset="0"/>
                          <a:ea typeface="Calibri"/>
                          <a:cs typeface="Calibri"/>
                        </a:rPr>
                        <a:t>2019-20</a:t>
                      </a:r>
                      <a:endParaRPr lang="en-US" sz="1200" dirty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9961" marR="59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2902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dirty="0">
                          <a:latin typeface="Cambria" pitchFamily="18" charset="0"/>
                          <a:ea typeface="Calibri"/>
                          <a:cs typeface="Calibri"/>
                        </a:rPr>
                        <a:t>No.</a:t>
                      </a:r>
                      <a:endParaRPr lang="en-US" sz="1200" dirty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dirty="0">
                          <a:latin typeface="Cambria" pitchFamily="18" charset="0"/>
                          <a:ea typeface="Calibri"/>
                          <a:cs typeface="Calibri"/>
                        </a:rPr>
                        <a:t>%</a:t>
                      </a:r>
                      <a:endParaRPr lang="en-US" sz="1200" dirty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700" b="1" dirty="0" smtClean="0">
                          <a:latin typeface="Cambria" pitchFamily="18" charset="0"/>
                          <a:ea typeface="Calibri"/>
                          <a:cs typeface="Calibri"/>
                        </a:rPr>
                        <a:t>Total</a:t>
                      </a:r>
                      <a:endParaRPr lang="en-US" sz="1500" dirty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700" b="1" dirty="0" smtClean="0">
                          <a:latin typeface="Cambria" pitchFamily="18" charset="0"/>
                          <a:ea typeface="Calibri"/>
                          <a:cs typeface="Calibri"/>
                        </a:rPr>
                        <a:t>2803</a:t>
                      </a:r>
                      <a:endParaRPr lang="en-US" sz="1500" dirty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7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libri"/>
                          <a:cs typeface="Calibri"/>
                        </a:rPr>
                        <a:t>463</a:t>
                      </a:r>
                      <a:endParaRPr lang="en-US" sz="27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Calibri"/>
                        <a:cs typeface="Calibri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libri"/>
                          <a:cs typeface="Calibri"/>
                        </a:rPr>
                        <a:t>487</a:t>
                      </a:r>
                      <a:endParaRPr lang="en-US" sz="27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Calibri"/>
                        <a:cs typeface="Calibri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7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libri"/>
                          <a:cs typeface="Calibri"/>
                        </a:rPr>
                        <a:t>950</a:t>
                      </a:r>
                      <a:endParaRPr lang="en-US" sz="27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Calibri"/>
                        <a:cs typeface="Calibri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7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libri"/>
                          <a:cs typeface="Calibri"/>
                        </a:rPr>
                        <a:t>34%</a:t>
                      </a:r>
                      <a:endParaRPr lang="en-US" sz="27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Calibri"/>
                        <a:cs typeface="Calibri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17145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dirty="0">
                          <a:latin typeface="Cambria" pitchFamily="18" charset="0"/>
                          <a:ea typeface="Calibri"/>
                          <a:cs typeface="Calibri"/>
                        </a:rPr>
                        <a:t>Sub Centres</a:t>
                      </a:r>
                      <a:endParaRPr lang="en-US" sz="1200" dirty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8275" marR="17145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dirty="0" smtClean="0">
                          <a:latin typeface="Cambria" pitchFamily="18" charset="0"/>
                          <a:ea typeface="Calibri"/>
                          <a:cs typeface="Calibri"/>
                        </a:rPr>
                        <a:t>2328</a:t>
                      </a:r>
                      <a:endParaRPr lang="en-US" sz="1200" dirty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libri"/>
                          <a:cs typeface="Calibri"/>
                        </a:rPr>
                        <a:t>169</a:t>
                      </a:r>
                      <a:endParaRPr lang="en-US" sz="21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Calibri"/>
                        <a:cs typeface="Calibri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libri"/>
                          <a:cs typeface="Calibri"/>
                        </a:rPr>
                        <a:t>307</a:t>
                      </a:r>
                      <a:endParaRPr lang="en-US" sz="21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Calibri"/>
                        <a:cs typeface="Calibri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marL="0" marR="17145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dirty="0">
                          <a:latin typeface="Cambria" pitchFamily="18" charset="0"/>
                          <a:ea typeface="Calibri"/>
                          <a:cs typeface="Calibri"/>
                        </a:rPr>
                        <a:t>Rural-PHCs</a:t>
                      </a:r>
                      <a:endParaRPr lang="en-US" sz="1200" dirty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8275" marR="17145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dirty="0" smtClean="0">
                          <a:latin typeface="Cambria" pitchFamily="18" charset="0"/>
                          <a:ea typeface="Calibri"/>
                          <a:cs typeface="Calibri"/>
                        </a:rPr>
                        <a:t>375</a:t>
                      </a:r>
                      <a:endParaRPr lang="en-US" sz="1200" dirty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libri"/>
                          <a:cs typeface="Calibri"/>
                        </a:rPr>
                        <a:t>208</a:t>
                      </a:r>
                      <a:endParaRPr lang="en-US" sz="21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Calibri"/>
                        <a:cs typeface="Calibri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libri"/>
                          <a:cs typeface="Calibri"/>
                        </a:rPr>
                        <a:t>167</a:t>
                      </a:r>
                      <a:endParaRPr lang="en-US" sz="21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Calibri"/>
                        <a:cs typeface="Calibri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marL="0" marR="17145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dirty="0">
                          <a:latin typeface="Cambria" pitchFamily="18" charset="0"/>
                          <a:ea typeface="Calibri"/>
                          <a:cs typeface="Calibri"/>
                        </a:rPr>
                        <a:t>Urban-PHCs</a:t>
                      </a:r>
                      <a:endParaRPr lang="en-US" sz="1200" dirty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8275" marR="17145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dirty="0">
                          <a:latin typeface="Cambria" pitchFamily="18" charset="0"/>
                          <a:ea typeface="Calibri"/>
                          <a:cs typeface="Calibri"/>
                        </a:rPr>
                        <a:t>100</a:t>
                      </a:r>
                      <a:endParaRPr lang="en-US" sz="1200" dirty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libri"/>
                          <a:cs typeface="Calibri"/>
                        </a:rPr>
                        <a:t>86</a:t>
                      </a:r>
                      <a:endParaRPr lang="en-US" sz="21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Calibri"/>
                        <a:cs typeface="Calibri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1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libri"/>
                          <a:cs typeface="Calibri"/>
                        </a:rPr>
                        <a:t>14</a:t>
                      </a:r>
                      <a:endParaRPr lang="en-US" sz="2100" b="1" kern="1200" dirty="0">
                        <a:solidFill>
                          <a:schemeClr val="tx1"/>
                        </a:solidFill>
                        <a:latin typeface="Cambria" pitchFamily="18" charset="0"/>
                        <a:ea typeface="Calibri"/>
                        <a:cs typeface="Calibri"/>
                      </a:endParaRPr>
                    </a:p>
                  </a:txBody>
                  <a:tcPr marL="59961" marR="599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1976">
                <a:tc gridSpan="6">
                  <a:txBody>
                    <a:bodyPr/>
                    <a:lstStyle/>
                    <a:p>
                      <a:pPr marL="0" marR="1714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i="1" dirty="0">
                          <a:latin typeface="Cambria" pitchFamily="18" charset="0"/>
                          <a:ea typeface="Calibri"/>
                          <a:cs typeface="Calibri"/>
                        </a:rPr>
                        <a:t>Source: Rural Health Statistics, </a:t>
                      </a:r>
                      <a:r>
                        <a:rPr lang="en-IN" sz="1800" b="1" i="1" dirty="0" err="1">
                          <a:latin typeface="Cambria" pitchFamily="18" charset="0"/>
                          <a:ea typeface="Calibri"/>
                          <a:cs typeface="Calibri"/>
                        </a:rPr>
                        <a:t>GoI</a:t>
                      </a:r>
                      <a:r>
                        <a:rPr lang="en-IN" sz="1800" b="1" i="1" dirty="0">
                          <a:latin typeface="Cambria" pitchFamily="18" charset="0"/>
                          <a:ea typeface="Calibri"/>
                          <a:cs typeface="Calibri"/>
                        </a:rPr>
                        <a:t> Data 2018 </a:t>
                      </a:r>
                      <a:endParaRPr lang="en-US" sz="1200" dirty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9961" marR="59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83179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844629"/>
              </p:ext>
            </p:extLst>
          </p:nvPr>
        </p:nvGraphicFramePr>
        <p:xfrm>
          <a:off x="0" y="5"/>
          <a:ext cx="9144000" cy="5258743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114599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mbria" pitchFamily="18" charset="0"/>
                          <a:cs typeface="Calibri"/>
                        </a:rPr>
                        <a:t>AB-HWC</a:t>
                      </a:r>
                      <a:r>
                        <a:rPr lang="en-IN" sz="2400" b="1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mbria" pitchFamily="18" charset="0"/>
                          <a:cs typeface="Calibri"/>
                        </a:rPr>
                        <a:t> </a:t>
                      </a:r>
                      <a:r>
                        <a:rPr lang="en-IN" sz="2400" b="1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mbria" pitchFamily="18" charset="0"/>
                          <a:cs typeface="Calibri"/>
                        </a:rPr>
                        <a:t>Conditionality  Framework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mbria" pitchFamily="18" charset="0"/>
                          <a:cs typeface="Calibri"/>
                        </a:rPr>
                        <a:t>Saturations of Health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mbria" pitchFamily="18" charset="0"/>
                          <a:cs typeface="Calibri"/>
                        </a:rPr>
                        <a:t> Facilities and Districts</a:t>
                      </a:r>
                      <a:endParaRPr lang="en-US" sz="2400" dirty="0">
                        <a:solidFill>
                          <a:schemeClr val="tx1"/>
                        </a:solidFill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59961" marR="59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112753">
                <a:tc>
                  <a:txBody>
                    <a:bodyPr/>
                    <a:lstStyle/>
                    <a:p>
                      <a:pPr marL="342900" marR="17145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IN" sz="1800" b="1" i="1" dirty="0" smtClean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  <a:p>
                      <a:pPr marL="342900" marR="17145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itchFamily="49" charset="0"/>
                        <a:buChar char="o"/>
                      </a:pPr>
                      <a:r>
                        <a:rPr lang="en-IN" sz="1800" b="1" i="1" dirty="0" smtClean="0">
                          <a:latin typeface="Cambria" pitchFamily="18" charset="0"/>
                          <a:ea typeface="Times New Roman"/>
                          <a:cs typeface="Times New Roman"/>
                        </a:rPr>
                        <a:t>As</a:t>
                      </a:r>
                      <a:r>
                        <a:rPr lang="en-IN" sz="1800" b="1" i="1" baseline="0" dirty="0" smtClean="0">
                          <a:latin typeface="Cambria" pitchFamily="18" charset="0"/>
                          <a:ea typeface="Times New Roman"/>
                          <a:cs typeface="Times New Roman"/>
                        </a:rPr>
                        <a:t> per </a:t>
                      </a:r>
                      <a:r>
                        <a:rPr lang="en-IN" sz="1800" b="1" i="1" baseline="0" dirty="0" err="1" smtClean="0">
                          <a:latin typeface="Cambria" pitchFamily="18" charset="0"/>
                          <a:ea typeface="Times New Roman"/>
                          <a:cs typeface="Times New Roman"/>
                        </a:rPr>
                        <a:t>GoI</a:t>
                      </a:r>
                      <a:r>
                        <a:rPr lang="en-IN" sz="1800" b="1" i="1" baseline="0" dirty="0" smtClean="0">
                          <a:latin typeface="Cambria" pitchFamily="18" charset="0"/>
                          <a:ea typeface="Times New Roman"/>
                          <a:cs typeface="Times New Roman"/>
                        </a:rPr>
                        <a:t> Conditionality Framework, Haryana will be able to cover 34% of its total Health Facilities (i.e. Standalone Sub Centres, Rural PHCs, &amp; Urban PHCs)</a:t>
                      </a:r>
                    </a:p>
                    <a:p>
                      <a:pPr marL="0" marR="17145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itchFamily="49" charset="0"/>
                        <a:buChar char="o"/>
                      </a:pPr>
                      <a:endParaRPr lang="en-IN" sz="1800" b="1" i="1" baseline="0" dirty="0" smtClean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  <a:p>
                      <a:pPr marL="342900" marR="17145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itchFamily="49" charset="0"/>
                        <a:buChar char="o"/>
                      </a:pPr>
                      <a:r>
                        <a:rPr lang="en-IN" sz="1800" b="1" i="1" baseline="0" dirty="0" smtClean="0">
                          <a:latin typeface="Cambria" pitchFamily="18" charset="0"/>
                          <a:ea typeface="Times New Roman"/>
                          <a:cs typeface="Times New Roman"/>
                        </a:rPr>
                        <a:t>100% Rural PHCs, 100% Urban PHCs and approx 29% Sub Centres will be transformed into HWCs by end of FY 2019-20</a:t>
                      </a:r>
                    </a:p>
                    <a:p>
                      <a:pPr marL="0" marR="17145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itchFamily="49" charset="0"/>
                        <a:buChar char="o"/>
                      </a:pPr>
                      <a:endParaRPr lang="en-IN" sz="1800" b="1" i="1" baseline="0" dirty="0" smtClean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  <a:p>
                      <a:pPr marL="342900" marR="17145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itchFamily="49" charset="0"/>
                        <a:buChar char="o"/>
                      </a:pPr>
                      <a:r>
                        <a:rPr lang="en-IN" sz="1800" b="1" i="1" baseline="0" dirty="0" smtClean="0">
                          <a:latin typeface="Cambria" pitchFamily="18" charset="0"/>
                          <a:ea typeface="Times New Roman"/>
                          <a:cs typeface="Times New Roman"/>
                        </a:rPr>
                        <a:t>100% health facilities of Mewat (Aspirational District) will  also be covered by the end of FY 2019-20</a:t>
                      </a:r>
                    </a:p>
                    <a:p>
                      <a:pPr marL="342900" marR="17145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itchFamily="49" charset="0"/>
                        <a:buChar char="o"/>
                      </a:pPr>
                      <a:endParaRPr lang="en-IN" sz="1800" b="1" i="1" baseline="0" dirty="0" smtClean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  <a:p>
                      <a:pPr marL="342900" marR="17145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itchFamily="49" charset="0"/>
                        <a:buChar char="o"/>
                      </a:pPr>
                      <a:r>
                        <a:rPr lang="en-IN" sz="1800" b="1" i="1" baseline="0" dirty="0" smtClean="0">
                          <a:latin typeface="Cambria" pitchFamily="18" charset="0"/>
                          <a:ea typeface="Times New Roman"/>
                          <a:cs typeface="Times New Roman"/>
                        </a:rPr>
                        <a:t>Apart from Mewat (Aspirational District), 06 more Districts will be saturated by the end of FY 2019-20.</a:t>
                      </a:r>
                    </a:p>
                    <a:p>
                      <a:pPr marL="342900" marR="17145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itchFamily="49" charset="0"/>
                        <a:buChar char="o"/>
                      </a:pPr>
                      <a:endParaRPr lang="en-US" sz="1200" dirty="0"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9961" marR="59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91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solidFill>
            <a:schemeClr val="accent6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Health &amp; Wellness Centres</a:t>
            </a:r>
            <a:br>
              <a:rPr lang="en-US" sz="24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Target &amp; Progress FY 2018-19 &amp; 2019-20 </a:t>
            </a:r>
            <a:br>
              <a:rPr lang="en-US" sz="24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(Source: HWC GoI Portal)</a:t>
            </a:r>
            <a:endParaRPr lang="en-US" sz="2400" b="1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405208"/>
              </p:ext>
            </p:extLst>
          </p:nvPr>
        </p:nvGraphicFramePr>
        <p:xfrm>
          <a:off x="76198" y="1168147"/>
          <a:ext cx="8991602" cy="3975354"/>
        </p:xfrm>
        <a:graphic>
          <a:graphicData uri="http://schemas.openxmlformats.org/drawingml/2006/table">
            <a:tbl>
              <a:tblPr/>
              <a:tblGrid>
                <a:gridCol w="1910715"/>
                <a:gridCol w="1910715"/>
                <a:gridCol w="1292543"/>
                <a:gridCol w="1292543"/>
                <a:gridCol w="1292543"/>
                <a:gridCol w="1292543"/>
              </a:tblGrid>
              <a:tr h="567908">
                <a:tc rowSpan="2"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Financial 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Year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Targets 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 smtClean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as per </a:t>
                      </a:r>
                      <a:r>
                        <a:rPr lang="en-IN" sz="1800" b="1" kern="1200" dirty="0" err="1" smtClean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RoPs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No. of Operational HWCs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358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Total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Rural-PHC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Urban-PHC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Sub Centre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67908"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2018-19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408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432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196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72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164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67908"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2019-20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542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 smtClean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31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 smtClean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12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 smtClean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14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05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67908">
                <a:tc>
                  <a:txBody>
                    <a:bodyPr/>
                    <a:lstStyle/>
                    <a:p>
                      <a:pPr marL="173038" marR="17145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dirty="0">
                          <a:latin typeface="Cambria"/>
                          <a:ea typeface="Calibri"/>
                          <a:cs typeface="Calibri"/>
                        </a:rPr>
                        <a:t>Total</a:t>
                      </a:r>
                      <a:endParaRPr lang="en-US" sz="15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950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 smtClean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463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 smtClean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208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 smtClean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86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17145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kern="12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Calibri"/>
                        </a:rPr>
                        <a:t>169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67908">
                <a:tc gridSpan="6">
                  <a:txBody>
                    <a:bodyPr/>
                    <a:lstStyle/>
                    <a:p>
                      <a:pPr marL="0" marR="17145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15060" algn="l"/>
                        </a:tabLst>
                      </a:pPr>
                      <a:r>
                        <a:rPr lang="en-US" sz="1800" i="1" dirty="0">
                          <a:latin typeface="Cambria"/>
                          <a:ea typeface="Calibri"/>
                          <a:cs typeface="Calibri"/>
                        </a:rPr>
                        <a:t>Source: </a:t>
                      </a:r>
                      <a:r>
                        <a:rPr lang="en-US" sz="1800" i="1" dirty="0" err="1">
                          <a:latin typeface="Cambria"/>
                          <a:ea typeface="Calibri"/>
                          <a:cs typeface="Calibri"/>
                        </a:rPr>
                        <a:t>GoI</a:t>
                      </a:r>
                      <a:r>
                        <a:rPr lang="en-US" sz="1800" i="1" dirty="0">
                          <a:latin typeface="Cambria"/>
                          <a:ea typeface="Calibri"/>
                          <a:cs typeface="Calibri"/>
                        </a:rPr>
                        <a:t> HWC Portal, as on </a:t>
                      </a:r>
                      <a:r>
                        <a:rPr lang="en-US" sz="1800" i="1" dirty="0" smtClean="0">
                          <a:latin typeface="Cambria"/>
                          <a:ea typeface="Calibri"/>
                          <a:cs typeface="Calibri"/>
                        </a:rPr>
                        <a:t>31/08/2019 </a:t>
                      </a:r>
                      <a:r>
                        <a:rPr lang="en-US" sz="1800" i="1" dirty="0">
                          <a:latin typeface="Cambria"/>
                          <a:ea typeface="Calibri"/>
                          <a:cs typeface="Calibri"/>
                        </a:rPr>
                        <a:t>at 3:00pm</a:t>
                      </a:r>
                      <a:endParaRPr lang="en-US" sz="15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509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" y="1"/>
          <a:ext cx="9144005" cy="5143498"/>
        </p:xfrm>
        <a:graphic>
          <a:graphicData uri="http://schemas.openxmlformats.org/drawingml/2006/table">
            <a:tbl>
              <a:tblPr/>
              <a:tblGrid>
                <a:gridCol w="1214438"/>
                <a:gridCol w="785813"/>
                <a:gridCol w="881063"/>
                <a:gridCol w="881063"/>
                <a:gridCol w="881063"/>
                <a:gridCol w="881063"/>
                <a:gridCol w="881063"/>
                <a:gridCol w="928688"/>
                <a:gridCol w="928688"/>
                <a:gridCol w="881063"/>
              </a:tblGrid>
              <a:tr h="778343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Cambria" pitchFamily="18" charset="0"/>
                          <a:ea typeface="Cambria" pitchFamily="18" charset="0"/>
                        </a:rPr>
                        <a:t>Functionality Status of </a:t>
                      </a:r>
                      <a:endParaRPr lang="en-US" sz="2400" b="1" i="0" u="none" strike="noStrike" dirty="0" smtClean="0">
                        <a:solidFill>
                          <a:schemeClr val="tx1"/>
                        </a:solidFill>
                        <a:latin typeface="Cambria" pitchFamily="18" charset="0"/>
                        <a:ea typeface="Cambria" pitchFamily="18" charset="0"/>
                      </a:endParaRPr>
                    </a:p>
                    <a:p>
                      <a:pPr algn="ctr" rtl="0" fontAlgn="ctr"/>
                      <a:r>
                        <a:rPr lang="en-US" sz="24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mbria" pitchFamily="18" charset="0"/>
                        </a:rPr>
                        <a:t>Health 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Cambria" pitchFamily="18" charset="0"/>
                          <a:ea typeface="Cambria" pitchFamily="18" charset="0"/>
                        </a:rPr>
                        <a:t>&amp; Wellness Centers in Haryana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4845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(Source: </a:t>
                      </a:r>
                      <a:r>
                        <a:rPr lang="en-US" sz="1800" b="1" i="0" u="none" strike="noStrike" dirty="0" err="1">
                          <a:solidFill>
                            <a:schemeClr val="tx1"/>
                          </a:solidFill>
                          <a:latin typeface="Calibri"/>
                        </a:rPr>
                        <a:t>GoI</a:t>
                      </a: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 HWC Portal: As on  </a:t>
                      </a:r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31/08/2019</a:t>
                      </a: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3195">
                <a:tc rowSpan="2" gridSpan="2">
                  <a:txBody>
                    <a:bodyPr/>
                    <a:lstStyle/>
                    <a:p>
                      <a:pPr algn="ctr" rtl="0" fontAlgn="ctr"/>
                      <a:r>
                        <a:rPr lang="en-US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Type &amp; No.  of Operational  HWCs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n-US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HWCs Meeting Functionality Criteria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1378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Human </a:t>
                      </a:r>
                      <a:r>
                        <a:rPr lang="en-US" sz="15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Resource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NCD </a:t>
                      </a:r>
                      <a:endParaRPr lang="en-US" sz="15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rtl="0" fontAlgn="ctr"/>
                      <a:r>
                        <a:rPr lang="en-US" sz="15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Training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Community Outreach</a:t>
                      </a:r>
                    </a:p>
                  </a:txBody>
                  <a:tcPr marL="5984" marR="5984" marT="448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Universal Screening</a:t>
                      </a:r>
                    </a:p>
                  </a:txBody>
                  <a:tcPr marL="5984" marR="5984" marT="448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Medicines</a:t>
                      </a:r>
                    </a:p>
                  </a:txBody>
                  <a:tcPr marL="5984" marR="5984" marT="448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Diagnostic Services </a:t>
                      </a:r>
                    </a:p>
                  </a:txBody>
                  <a:tcPr marL="5984" marR="5984" marT="448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Information Technology </a:t>
                      </a:r>
                    </a:p>
                  </a:txBody>
                  <a:tcPr marL="5984" marR="5984" marT="448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Facade Designing</a:t>
                      </a:r>
                    </a:p>
                  </a:txBody>
                  <a:tcPr marL="5984" marR="5984" marT="448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319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Rural-PHCs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208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208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208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187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208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208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208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104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208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31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90%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50%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319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Urban-PHCs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86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86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86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83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86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86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86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31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96%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319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Sub Centers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169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169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169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169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169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169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169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119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169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31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707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Total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463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463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463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439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463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463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463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279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459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70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98%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63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9504346"/>
              </p:ext>
            </p:extLst>
          </p:nvPr>
        </p:nvGraphicFramePr>
        <p:xfrm>
          <a:off x="1" y="21369"/>
          <a:ext cx="5334000" cy="5095956"/>
        </p:xfrm>
        <a:graphic>
          <a:graphicData uri="http://schemas.openxmlformats.org/drawingml/2006/table">
            <a:tbl>
              <a:tblPr/>
              <a:tblGrid>
                <a:gridCol w="344643"/>
                <a:gridCol w="1026956"/>
                <a:gridCol w="833122"/>
                <a:gridCol w="439867"/>
                <a:gridCol w="936811"/>
                <a:gridCol w="756922"/>
                <a:gridCol w="995679"/>
              </a:tblGrid>
              <a:tr h="575401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District-wise Target &amp; Progress of HWCs </a:t>
                      </a:r>
                    </a:p>
                    <a:p>
                      <a:pPr algn="ctr" font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(FYs 2018-19 &amp; 2019-20:)  Source: GOI HWC Portal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38" marR="3838" marT="3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38" marR="3838" marT="3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500" b="1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38" marR="3838" marT="3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500" b="1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38" marR="3838" marT="3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653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Sr. </a:t>
                      </a:r>
                      <a:endParaRPr lang="en-US" sz="1000" b="1" i="0" u="none" strike="noStrike" dirty="0" smtClean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No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.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Name of </a:t>
                      </a:r>
                    </a:p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Districts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Total</a:t>
                      </a:r>
                      <a:r>
                        <a:rPr lang="en-US" sz="1000" b="1" i="0" u="none" strike="noStrike" baseline="0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No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. of Standalone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SCs</a:t>
                      </a:r>
                      <a:r>
                        <a:rPr lang="en-US" sz="1000" b="1" i="0" u="none" strike="noStrike" baseline="0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,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 PHC</a:t>
                      </a:r>
                      <a:r>
                        <a:rPr lang="en-US" sz="1000" b="1" i="0" u="none" strike="noStrike" baseline="0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FY </a:t>
                      </a:r>
                      <a:r>
                        <a:rPr lang="en-US" sz="1000" b="1" i="0" u="none" strike="noStrike" kern="1200" baseline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2018-19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38" marR="3838" marT="3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FY </a:t>
                      </a:r>
                      <a:r>
                        <a:rPr lang="en-US" sz="1000" b="1" i="0" u="none" strike="noStrike" kern="1200" baseline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2019-20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838" marR="3838" marT="38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6558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Target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Achievement as </a:t>
                      </a:r>
                    </a:p>
                    <a:p>
                      <a:pPr algn="ctr" fontAlgn="ctr"/>
                      <a:r>
                        <a:rPr lang="en-US" sz="1000" b="1" i="0" u="none" strike="noStrike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on 31/03/2019</a:t>
                      </a:r>
                      <a:endParaRPr lang="en-US" sz="1000" b="1" i="0" u="none" strike="noStrike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Target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Achievement as on 31/08/2019</a:t>
                      </a:r>
                      <a:endParaRPr lang="en-US" sz="1000" b="1" i="0" u="none" strike="noStrike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Ambala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112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25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56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Bhiwani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164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25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Ch. </a:t>
                      </a:r>
                      <a:r>
                        <a:rPr lang="en-US" sz="1000" b="1" i="0" u="none" strike="noStrike" kern="1200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Dadri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87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12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57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Faridabad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72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17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11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57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Fatehabad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152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21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57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6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Gurugram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101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18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48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7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Hisar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30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07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8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Jhajjar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135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25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15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9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Jind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165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19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01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12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21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Kaithal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164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04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Karnal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151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24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82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523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12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Kurukshetra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119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24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03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Mewat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94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57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26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14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Narnual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136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21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08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15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Palwal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98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23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08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57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16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Panchkula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15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11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17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Panipat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22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15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18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Rewari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128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16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19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Rohtak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136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13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Sirsa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160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28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81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21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Sonepat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165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31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11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22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l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Y. Nagar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29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57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0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5703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Total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1125" indent="0" algn="ctr" defTabSz="914400" rtl="0" eaLnBrk="1" fontAlgn="ctr" latinLnBrk="0" hangingPunct="1"/>
                      <a:r>
                        <a:rPr lang="en-US" sz="11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2803</a:t>
                      </a:r>
                      <a:endParaRPr lang="en-US" sz="11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408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1" i="0" u="none" strike="noStrike" kern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542</a:t>
                      </a: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1" i="0" u="none" strike="noStrike" kern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31</a:t>
                      </a:r>
                      <a:endParaRPr lang="en-US" sz="1100" b="1" i="0" u="none" strike="noStrike" kern="1200" dirty="0">
                        <a:solidFill>
                          <a:srgbClr val="00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3838" marR="3838" marT="28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Picture 2" descr="C:\Users\Priyanka Raghav\Pictures\HaryanaHW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10" y="1"/>
            <a:ext cx="3733801" cy="514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34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819155"/>
            <a:ext cx="9144000" cy="43242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346075" algn="just">
              <a:buFont typeface="+mj-lt"/>
              <a:buAutoNum type="arabicPeriod"/>
            </a:pPr>
            <a:endParaRPr lang="en-US" sz="1200" b="1" dirty="0" smtClean="0">
              <a:solidFill>
                <a:prstClr val="black"/>
              </a:solidFill>
              <a:latin typeface="Cambria" pitchFamily="18" charset="0"/>
            </a:endParaRPr>
          </a:p>
          <a:p>
            <a:pPr marL="457200" indent="-346075" algn="just">
              <a:buFont typeface="+mj-lt"/>
              <a:buAutoNum type="arabicPeriod"/>
            </a:pPr>
            <a:endParaRPr lang="en-US" sz="1100" b="1" dirty="0" smtClean="0">
              <a:solidFill>
                <a:prstClr val="black"/>
              </a:solidFill>
              <a:latin typeface="Cambria" pitchFamily="18" charset="0"/>
            </a:endParaRPr>
          </a:p>
          <a:p>
            <a:pPr marL="457200" indent="-346075" algn="just">
              <a:buFont typeface="+mj-lt"/>
              <a:buAutoNum type="arabicPeriod"/>
            </a:pPr>
            <a:r>
              <a:rPr lang="en-US" b="1" dirty="0" smtClean="0">
                <a:solidFill>
                  <a:prstClr val="black"/>
                </a:solidFill>
                <a:latin typeface="Cambria" pitchFamily="18" charset="0"/>
              </a:rPr>
              <a:t>Total 184 Community Health Officers (i.e. 45 BAMS + 139 </a:t>
            </a:r>
            <a:r>
              <a:rPr lang="en-US" b="1" dirty="0" err="1" smtClean="0">
                <a:solidFill>
                  <a:prstClr val="black"/>
                </a:solidFill>
                <a:latin typeface="Cambria" pitchFamily="18" charset="0"/>
              </a:rPr>
              <a:t>BSc</a:t>
            </a:r>
            <a:r>
              <a:rPr lang="en-US" b="1" dirty="0" smtClean="0">
                <a:solidFill>
                  <a:prstClr val="black"/>
                </a:solidFill>
                <a:latin typeface="Cambria" pitchFamily="18" charset="0"/>
              </a:rPr>
              <a:t> Nursing) engaged in FY 2018-19; out of which 169 now posted at Sub Centre level HWCs after completion of their 6 month Course in Community Health through IGNOU, as per GoI norms. All CHOs have been trained in induction module with technical Support of NHSRC.</a:t>
            </a:r>
          </a:p>
          <a:p>
            <a:pPr marL="457200" indent="-346075" algn="just">
              <a:buFont typeface="+mj-lt"/>
              <a:buAutoNum type="arabicPeriod"/>
            </a:pPr>
            <a:endParaRPr lang="en-US" b="1" dirty="0" smtClean="0">
              <a:solidFill>
                <a:prstClr val="black"/>
              </a:solidFill>
              <a:latin typeface="Cambria" pitchFamily="18" charset="0"/>
            </a:endParaRPr>
          </a:p>
          <a:p>
            <a:pPr marL="457200" indent="-346075" algn="just">
              <a:buFont typeface="+mj-lt"/>
              <a:buAutoNum type="arabicPeriod"/>
            </a:pPr>
            <a:r>
              <a:rPr lang="en-US" b="1" dirty="0" smtClean="0">
                <a:solidFill>
                  <a:prstClr val="black"/>
                </a:solidFill>
                <a:latin typeface="Cambria" pitchFamily="18" charset="0"/>
              </a:rPr>
              <a:t>Processes has already been initiated for engagement of 328 more Community Health Officers  (i.e. BAMS). </a:t>
            </a:r>
          </a:p>
          <a:p>
            <a:pPr marL="457200" indent="-346075" algn="just">
              <a:buFont typeface="+mj-lt"/>
              <a:buAutoNum type="arabicPeriod"/>
            </a:pPr>
            <a:endParaRPr lang="en-US" b="1" dirty="0" smtClean="0">
              <a:solidFill>
                <a:prstClr val="black"/>
              </a:solidFill>
              <a:latin typeface="Cambria" pitchFamily="18" charset="0"/>
            </a:endParaRPr>
          </a:p>
          <a:p>
            <a:pPr marL="457200" indent="-346075" algn="just">
              <a:buFont typeface="+mj-lt"/>
              <a:buAutoNum type="arabicPeriod"/>
            </a:pPr>
            <a:r>
              <a:rPr lang="en-US" b="1" dirty="0" smtClean="0">
                <a:solidFill>
                  <a:prstClr val="black"/>
                </a:solidFill>
                <a:latin typeface="Cambria" pitchFamily="18" charset="0"/>
              </a:rPr>
              <a:t>Total 09 Programme Study Centres have been accredited by the IGNOU for Haryana. </a:t>
            </a:r>
          </a:p>
          <a:p>
            <a:pPr marL="457200" indent="-346075" algn="just">
              <a:buFont typeface="+mj-lt"/>
              <a:buAutoNum type="arabicPeriod"/>
            </a:pPr>
            <a:endParaRPr lang="en-US" b="1" dirty="0" smtClean="0">
              <a:solidFill>
                <a:prstClr val="black"/>
              </a:solidFill>
              <a:latin typeface="Cambria" pitchFamily="18" charset="0"/>
            </a:endParaRPr>
          </a:p>
          <a:p>
            <a:pPr marL="457200" indent="-346075" algn="just">
              <a:buFont typeface="+mj-lt"/>
              <a:buAutoNum type="arabicPeriod"/>
            </a:pPr>
            <a:r>
              <a:rPr lang="en-US" b="1" dirty="0" smtClean="0">
                <a:solidFill>
                  <a:prstClr val="black"/>
                </a:solidFill>
                <a:latin typeface="Cambria" pitchFamily="18" charset="0"/>
              </a:rPr>
              <a:t>05 more Programme Study Centres at District Hospital have been processed and the accreditation is pending with the IGNOU.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95350"/>
          </a:xfrm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en-US" sz="2400" b="1" dirty="0" smtClean="0">
                <a:latin typeface="Cambria" pitchFamily="18" charset="0"/>
              </a:rPr>
              <a:t>Status of MLHP-cum-CHOs &amp;</a:t>
            </a:r>
            <a:br>
              <a:rPr lang="en-US" sz="2400" b="1" dirty="0" smtClean="0">
                <a:latin typeface="Cambria" pitchFamily="18" charset="0"/>
              </a:rPr>
            </a:br>
            <a:r>
              <a:rPr lang="en-US" sz="2400" b="1" dirty="0" smtClean="0">
                <a:latin typeface="Cambria" pitchFamily="18" charset="0"/>
              </a:rPr>
              <a:t>Programme Study Centres in Haryana </a:t>
            </a:r>
            <a:endParaRPr lang="en-US" sz="24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22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cer\Downloads\IMG-20190620-WA00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23950"/>
            <a:ext cx="4572000" cy="3429000"/>
          </a:xfrm>
          <a:prstGeom prst="rect">
            <a:avLst/>
          </a:prstGeom>
          <a:noFill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3024" y="12875"/>
            <a:ext cx="9130976" cy="1111077"/>
          </a:xfrm>
          <a:solidFill>
            <a:schemeClr val="accent6"/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latin typeface="Cambria" pitchFamily="18" charset="0"/>
                <a:ea typeface="Cambria" pitchFamily="18" charset="0"/>
              </a:rPr>
              <a:t>Chief Secretary to Govt. Haryana visited Health &amp; Wellness Centre, </a:t>
            </a:r>
            <a:r>
              <a:rPr lang="en-US" sz="2000" b="1" dirty="0" err="1" smtClean="0">
                <a:latin typeface="Cambria" pitchFamily="18" charset="0"/>
                <a:ea typeface="Cambria" pitchFamily="18" charset="0"/>
              </a:rPr>
              <a:t>Masana</a:t>
            </a:r>
            <a:r>
              <a:rPr lang="en-US" sz="2000" b="1" dirty="0" smtClean="0">
                <a:latin typeface="Cambria" pitchFamily="18" charset="0"/>
                <a:ea typeface="Cambria" pitchFamily="18" charset="0"/>
              </a:rPr>
              <a:t> (Kurukshetra)  on 20/06/2019 ;  Reviewed  its activities with the local People and PRI Members , Dy. Commissioner  and Civil Surgeon </a:t>
            </a:r>
            <a:endParaRPr lang="en-US" sz="2000" b="1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14" name="Content Placeholder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lum contrast="40000"/>
          </a:blip>
          <a:srcRect t="17371" r="3704" b="47405"/>
          <a:stretch>
            <a:fillRect/>
          </a:stretch>
        </p:blipFill>
        <p:spPr>
          <a:xfrm>
            <a:off x="4572000" y="1123950"/>
            <a:ext cx="4514850" cy="3429000"/>
          </a:xfrm>
        </p:spPr>
      </p:pic>
      <p:grpSp>
        <p:nvGrpSpPr>
          <p:cNvPr id="2" name="Group 6"/>
          <p:cNvGrpSpPr/>
          <p:nvPr/>
        </p:nvGrpSpPr>
        <p:grpSpPr>
          <a:xfrm>
            <a:off x="152400" y="4572000"/>
            <a:ext cx="8839200" cy="571500"/>
            <a:chOff x="236490" y="5470648"/>
            <a:chExt cx="11719034" cy="1387352"/>
          </a:xfrm>
        </p:grpSpPr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xmlns="" id="{D4E6EC06-D201-443E-9D39-FDD2BF069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490" y="5470648"/>
              <a:ext cx="13716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7B7B4CCA-60E2-4F82-8AAD-DD62B2880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5977" y="5470649"/>
              <a:ext cx="13716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0">
              <a:extLst>
                <a:ext uri="{FF2B5EF4-FFF2-40B4-BE49-F238E27FC236}">
                  <a16:creationId xmlns:a16="http://schemas.microsoft.com/office/drawing/2014/main" xmlns="" id="{CBED77CB-96BE-4DEE-831A-5C8AB4B7F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5464" y="5470649"/>
              <a:ext cx="13716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2">
              <a:extLst>
                <a:ext uri="{FF2B5EF4-FFF2-40B4-BE49-F238E27FC236}">
                  <a16:creationId xmlns:a16="http://schemas.microsoft.com/office/drawing/2014/main" xmlns="" id="{4450B154-4ECB-4BB9-B810-99A1004BA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952" y="5470650"/>
              <a:ext cx="13716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4">
              <a:extLst>
                <a:ext uri="{FF2B5EF4-FFF2-40B4-BE49-F238E27FC236}">
                  <a16:creationId xmlns:a16="http://schemas.microsoft.com/office/drawing/2014/main" xmlns="" id="{D9A132D8-7BD5-43A5-948A-DA5855F4B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14439" y="5486400"/>
              <a:ext cx="13716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6">
              <a:extLst>
                <a:ext uri="{FF2B5EF4-FFF2-40B4-BE49-F238E27FC236}">
                  <a16:creationId xmlns:a16="http://schemas.microsoft.com/office/drawing/2014/main" xmlns="" id="{AA215F4A-C4DB-4D16-908B-1C64EF20A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83924" y="5470648"/>
              <a:ext cx="13716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047750"/>
            <a:ext cx="9144000" cy="2514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>
            <a:noAutofit/>
          </a:bodyPr>
          <a:lstStyle/>
          <a:p>
            <a:pPr algn="ctr"/>
            <a:r>
              <a:rPr lang="en-US" sz="4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Transformation of </a:t>
            </a:r>
          </a:p>
          <a:p>
            <a:pPr algn="ctr"/>
            <a:r>
              <a:rPr lang="en-US" sz="4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Health &amp; Wellness Centres in Aspirational District</a:t>
            </a:r>
          </a:p>
          <a:p>
            <a:pPr algn="ctr"/>
            <a:r>
              <a:rPr lang="en-US" sz="41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Nuh</a:t>
            </a:r>
            <a:r>
              <a:rPr lang="en-US" sz="4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/ Mewat (Haryana)</a:t>
            </a:r>
          </a:p>
          <a:p>
            <a:pPr algn="ctr"/>
            <a:r>
              <a:rPr lang="en-US" sz="2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15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n-US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0" y="4686300"/>
            <a:ext cx="9144000" cy="530904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 lIns="68568" tIns="34285" rIns="68568" bIns="34285">
            <a:spAutoFit/>
          </a:bodyPr>
          <a:lstStyle/>
          <a:p>
            <a:pPr marL="136899" indent="-136899" algn="ctr">
              <a:defRPr/>
            </a:pPr>
            <a:r>
              <a:rPr lang="en-US" sz="3000" b="1" dirty="0">
                <a:solidFill>
                  <a:srgbClr val="FFFF00"/>
                </a:solidFill>
                <a:latin typeface="Cambria" pitchFamily="18" charset="0"/>
                <a:cs typeface="Times New Roman" pitchFamily="18" charset="0"/>
              </a:rPr>
              <a:t>NATIONAL </a:t>
            </a:r>
            <a:r>
              <a:rPr lang="en-US" sz="3000" b="1" dirty="0" smtClean="0">
                <a:solidFill>
                  <a:srgbClr val="FFFF00"/>
                </a:solidFill>
                <a:latin typeface="Cambria" pitchFamily="18" charset="0"/>
                <a:cs typeface="Times New Roman" pitchFamily="18" charset="0"/>
              </a:rPr>
              <a:t>HEALTH  </a:t>
            </a:r>
            <a:r>
              <a:rPr lang="en-US" sz="3000" b="1" dirty="0">
                <a:solidFill>
                  <a:srgbClr val="FFFF00"/>
                </a:solidFill>
                <a:latin typeface="Cambria" pitchFamily="18" charset="0"/>
                <a:cs typeface="Times New Roman" pitchFamily="18" charset="0"/>
              </a:rPr>
              <a:t>MISSION  </a:t>
            </a:r>
            <a:r>
              <a:rPr lang="en-US" sz="3000" b="1" dirty="0" smtClean="0">
                <a:solidFill>
                  <a:srgbClr val="FFFF00"/>
                </a:solidFill>
                <a:latin typeface="Cambria" pitchFamily="18" charset="0"/>
                <a:cs typeface="Times New Roman" pitchFamily="18" charset="0"/>
              </a:rPr>
              <a:t>(HARYANA)</a:t>
            </a:r>
            <a:endParaRPr lang="en-US" sz="3000" b="1" dirty="0">
              <a:solidFill>
                <a:srgbClr val="FFFF00"/>
              </a:solidFill>
              <a:latin typeface="Cambria" pitchFamily="18" charset="0"/>
              <a:cs typeface="Times New Roman" pitchFamily="18" charset="0"/>
            </a:endParaRPr>
          </a:p>
        </p:txBody>
      </p:sp>
      <p:grpSp>
        <p:nvGrpSpPr>
          <p:cNvPr id="2" name="Group 7"/>
          <p:cNvGrpSpPr/>
          <p:nvPr/>
        </p:nvGrpSpPr>
        <p:grpSpPr>
          <a:xfrm>
            <a:off x="114300" y="3600456"/>
            <a:ext cx="8919872" cy="971549"/>
            <a:chOff x="236490" y="5448464"/>
            <a:chExt cx="11149108" cy="1444487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xmlns="" id="{D4E6EC06-D201-443E-9D39-FDD2BF069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490" y="5470648"/>
              <a:ext cx="13716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8">
              <a:extLst>
                <a:ext uri="{FF2B5EF4-FFF2-40B4-BE49-F238E27FC236}">
                  <a16:creationId xmlns:a16="http://schemas.microsoft.com/office/drawing/2014/main" xmlns="" id="{7B7B4CCA-60E2-4F82-8AAD-DD62B2880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9506" y="5461694"/>
              <a:ext cx="13716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CBED77CB-96BE-4DEE-831A-5C8AB4B7F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8736" y="5448465"/>
              <a:ext cx="13716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2">
              <a:extLst>
                <a:ext uri="{FF2B5EF4-FFF2-40B4-BE49-F238E27FC236}">
                  <a16:creationId xmlns:a16="http://schemas.microsoft.com/office/drawing/2014/main" xmlns="" id="{4450B154-4ECB-4BB9-B810-99A1004BA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13997" y="5461692"/>
              <a:ext cx="1371601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4">
              <a:extLst>
                <a:ext uri="{FF2B5EF4-FFF2-40B4-BE49-F238E27FC236}">
                  <a16:creationId xmlns:a16="http://schemas.microsoft.com/office/drawing/2014/main" xmlns="" id="{D9A132D8-7BD5-43A5-948A-DA5855F4B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2875" y="5521350"/>
              <a:ext cx="1515388" cy="1371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6">
              <a:extLst>
                <a:ext uri="{FF2B5EF4-FFF2-40B4-BE49-F238E27FC236}">
                  <a16:creationId xmlns:a16="http://schemas.microsoft.com/office/drawing/2014/main" xmlns="" id="{AA215F4A-C4DB-4D16-908B-1C64EF20A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1752" y="5448464"/>
              <a:ext cx="1437869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16" descr="haryana logo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" y="-20876"/>
            <a:ext cx="1142999" cy="1068631"/>
          </a:xfrm>
          <a:prstGeom prst="rect">
            <a:avLst/>
          </a:prstGeom>
        </p:spPr>
      </p:pic>
      <p:pic>
        <p:nvPicPr>
          <p:cNvPr id="18" name="Picture 17" descr="NHM Logo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772404" y="-38100"/>
            <a:ext cx="1371601" cy="1085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0" y="1"/>
            <a:ext cx="9144000" cy="923330"/>
          </a:xfrm>
          <a:solidFill>
            <a:schemeClr val="accent6"/>
          </a:solidFill>
        </p:spPr>
        <p:style>
          <a:lnRef idx="0">
            <a:schemeClr val="accent2"/>
          </a:lnRef>
          <a:fillRef idx="1001">
            <a:schemeClr val="dk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3300" b="1" dirty="0" smtClean="0">
                <a:solidFill>
                  <a:schemeClr val="bg1"/>
                </a:solidFill>
                <a:latin typeface="Cambria" pitchFamily="18" charset="0"/>
              </a:rPr>
              <a:t>Location of </a:t>
            </a:r>
            <a:r>
              <a:rPr lang="en-US" sz="3300" b="1" dirty="0" err="1" smtClean="0">
                <a:solidFill>
                  <a:schemeClr val="bg1"/>
                </a:solidFill>
                <a:latin typeface="Cambria" pitchFamily="18" charset="0"/>
              </a:rPr>
              <a:t>Nuh</a:t>
            </a:r>
            <a:r>
              <a:rPr lang="en-US" sz="3300" b="1" dirty="0" smtClean="0">
                <a:solidFill>
                  <a:schemeClr val="bg1"/>
                </a:solidFill>
                <a:latin typeface="Cambria" pitchFamily="18" charset="0"/>
              </a:rPr>
              <a:t>/Mewat in Haryana</a:t>
            </a:r>
          </a:p>
          <a:p>
            <a:pPr algn="ctr">
              <a:buNone/>
            </a:pPr>
            <a:r>
              <a:rPr lang="en-US" sz="2700" b="1" dirty="0" smtClean="0">
                <a:solidFill>
                  <a:schemeClr val="bg1"/>
                </a:solidFill>
                <a:latin typeface="Cambria" pitchFamily="18" charset="0"/>
              </a:rPr>
              <a:t>(Aspirational District)</a:t>
            </a:r>
            <a:endParaRPr lang="en-US" sz="27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38914" name="AutoShape 2" descr="Image result for Haryana Political Map"/>
          <p:cNvSpPr>
            <a:spLocks noChangeAspect="1" noChangeArrowheads="1"/>
          </p:cNvSpPr>
          <p:nvPr/>
        </p:nvSpPr>
        <p:spPr bwMode="auto">
          <a:xfrm>
            <a:off x="116681" y="-108346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16" name="AutoShape 4" descr="Image result for Haryana Political Map"/>
          <p:cNvSpPr>
            <a:spLocks noChangeAspect="1" noChangeArrowheads="1"/>
          </p:cNvSpPr>
          <p:nvPr/>
        </p:nvSpPr>
        <p:spPr bwMode="auto">
          <a:xfrm>
            <a:off x="116681" y="-108346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8921" name="Picture 9" descr="C:\Users\Acer\Desktop\mewat-district-ma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926975"/>
            <a:ext cx="4114800" cy="4216527"/>
          </a:xfrm>
          <a:prstGeom prst="rect">
            <a:avLst/>
          </a:prstGeom>
          <a:noFill/>
        </p:spPr>
      </p:pic>
      <p:pic>
        <p:nvPicPr>
          <p:cNvPr id="1026" name="Picture 2" descr="C:\Users\Dr sonia\Desktop\Haryana_-_Mewa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71550"/>
            <a:ext cx="3810000" cy="42004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0" y="1036834"/>
          <a:ext cx="9144000" cy="4106665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5029200"/>
                <a:gridCol w="1371600"/>
                <a:gridCol w="1371600"/>
                <a:gridCol w="1371600"/>
              </a:tblGrid>
              <a:tr h="558548">
                <a:tc rowSpan="2">
                  <a:txBody>
                    <a:bodyPr/>
                    <a:lstStyle/>
                    <a:p>
                      <a:pPr marL="97790" marR="19558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ambria" pitchFamily="18" charset="0"/>
                          <a:cs typeface="Arial"/>
                        </a:rPr>
                        <a:t>Description</a:t>
                      </a: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  <a:latin typeface="Cambria" pitchFamily="18" charset="0"/>
                          <a:cs typeface="Arial"/>
                        </a:rPr>
                        <a:t> </a:t>
                      </a:r>
                      <a:endParaRPr sz="1800" b="1">
                        <a:solidFill>
                          <a:schemeClr val="bg1"/>
                        </a:solidFill>
                        <a:latin typeface="Cambria" pitchFamily="18" charset="0"/>
                        <a:cs typeface="Arial"/>
                      </a:endParaRPr>
                    </a:p>
                  </a:txBody>
                  <a:tcPr marL="0" marR="0" marT="214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7790" marR="53848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ambria" pitchFamily="18" charset="0"/>
                          <a:cs typeface="Arial"/>
                        </a:rPr>
                        <a:t>No.  of  Health Facilities </a:t>
                      </a:r>
                      <a:endParaRPr sz="1800" b="1">
                        <a:solidFill>
                          <a:schemeClr val="bg1"/>
                        </a:solidFill>
                        <a:latin typeface="Cambria" pitchFamily="18" charset="0"/>
                        <a:cs typeface="Arial"/>
                      </a:endParaRPr>
                    </a:p>
                  </a:txBody>
                  <a:tcPr marL="0" marR="0" marT="2143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8425" marR="36639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endParaRPr sz="2800" b="1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98425" marR="36639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endParaRPr sz="2800" b="1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399">
                <a:tc vMerge="1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2800" b="1">
                        <a:latin typeface="Arial"/>
                        <a:cs typeface="Arial"/>
                      </a:endParaRPr>
                    </a:p>
                  </a:txBody>
                  <a:tcPr marL="0" marR="0" marT="292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ambria" pitchFamily="18" charset="0"/>
                          <a:cs typeface="Arial"/>
                        </a:rPr>
                        <a:t>PHCs</a:t>
                      </a:r>
                      <a:endParaRPr sz="1800" b="1">
                        <a:solidFill>
                          <a:schemeClr val="bg1"/>
                        </a:solidFill>
                        <a:latin typeface="Cambria" pitchFamily="18" charset="0"/>
                        <a:cs typeface="Arial"/>
                      </a:endParaRPr>
                    </a:p>
                  </a:txBody>
                  <a:tcPr marL="0" marR="0" marT="2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ambria" pitchFamily="18" charset="0"/>
                          <a:cs typeface="Arial"/>
                        </a:rPr>
                        <a:t>SCs</a:t>
                      </a:r>
                      <a:endParaRPr sz="1800" b="1">
                        <a:solidFill>
                          <a:schemeClr val="bg1"/>
                        </a:solidFill>
                        <a:latin typeface="Cambria" pitchFamily="18" charset="0"/>
                        <a:cs typeface="Arial"/>
                      </a:endParaRPr>
                    </a:p>
                  </a:txBody>
                  <a:tcPr marL="0" marR="0" marT="2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Cambria" pitchFamily="18" charset="0"/>
                          <a:cs typeface="Arial"/>
                        </a:rPr>
                        <a:t>Total</a:t>
                      </a:r>
                      <a:endParaRPr sz="1800" b="1">
                        <a:solidFill>
                          <a:schemeClr val="bg1"/>
                        </a:solidFill>
                        <a:latin typeface="Cambria" pitchFamily="18" charset="0"/>
                        <a:cs typeface="Arial"/>
                      </a:endParaRPr>
                    </a:p>
                  </a:txBody>
                  <a:tcPr marL="0" marR="0" marT="2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713364">
                <a:tc>
                  <a:txBody>
                    <a:bodyPr/>
                    <a:lstStyle/>
                    <a:p>
                      <a:pPr marL="174625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400" b="1" dirty="0" smtClean="0">
                          <a:latin typeface="Cambria" pitchFamily="18" charset="0"/>
                          <a:cs typeface="Arial"/>
                        </a:rPr>
                        <a:t>Targeted Health Facilities</a:t>
                      </a:r>
                      <a:r>
                        <a:rPr lang="en-US" sz="1400" b="1" baseline="0" dirty="0" smtClean="0">
                          <a:latin typeface="Cambria" pitchFamily="18" charset="0"/>
                          <a:cs typeface="Arial"/>
                        </a:rPr>
                        <a:t> </a:t>
                      </a:r>
                      <a:r>
                        <a:rPr lang="en-US" sz="1400" b="1" dirty="0" smtClean="0">
                          <a:latin typeface="Cambria" pitchFamily="18" charset="0"/>
                          <a:cs typeface="Arial"/>
                        </a:rPr>
                        <a:t> to be Transformed into HWCs </a:t>
                      </a:r>
                      <a:r>
                        <a:rPr lang="en-US" sz="1400" b="1" baseline="0" dirty="0" smtClean="0">
                          <a:latin typeface="Cambria" pitchFamily="18" charset="0"/>
                          <a:cs typeface="Arial"/>
                        </a:rPr>
                        <a:t> in </a:t>
                      </a:r>
                      <a:r>
                        <a:rPr lang="en-US" sz="1400" b="1" baseline="0" dirty="0" err="1" smtClean="0">
                          <a:latin typeface="Cambria" pitchFamily="18" charset="0"/>
                          <a:cs typeface="Arial"/>
                        </a:rPr>
                        <a:t>Nuh</a:t>
                      </a:r>
                      <a:r>
                        <a:rPr lang="en-US" sz="1400" b="1" baseline="0" dirty="0" smtClean="0">
                          <a:latin typeface="Cambria" pitchFamily="18" charset="0"/>
                          <a:cs typeface="Arial"/>
                        </a:rPr>
                        <a:t> </a:t>
                      </a:r>
                      <a:r>
                        <a:rPr lang="en-US" sz="1400" b="1" dirty="0" smtClean="0">
                          <a:latin typeface="Cambria" pitchFamily="18" charset="0"/>
                          <a:cs typeface="Arial"/>
                        </a:rPr>
                        <a:t>(As per RHS 2018)</a:t>
                      </a:r>
                      <a:endParaRPr sz="1400" b="1">
                        <a:latin typeface="Cambria" pitchFamily="18" charset="0"/>
                        <a:cs typeface="Arial"/>
                      </a:endParaRPr>
                    </a:p>
                  </a:txBody>
                  <a:tcPr marL="0" marR="0" marT="2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400" b="1" dirty="0" smtClean="0">
                          <a:latin typeface="Cambria" pitchFamily="18" charset="0"/>
                          <a:cs typeface="Arial"/>
                        </a:rPr>
                        <a:t>18</a:t>
                      </a:r>
                      <a:endParaRPr sz="1400" b="1">
                        <a:latin typeface="Cambria" pitchFamily="18" charset="0"/>
                        <a:cs typeface="Arial"/>
                      </a:endParaRPr>
                    </a:p>
                  </a:txBody>
                  <a:tcPr marL="0" marR="0" marT="2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400" b="1" dirty="0" smtClean="0">
                          <a:latin typeface="Cambria" pitchFamily="18" charset="0"/>
                          <a:cs typeface="Arial"/>
                        </a:rPr>
                        <a:t>76</a:t>
                      </a:r>
                      <a:endParaRPr sz="1400" b="1">
                        <a:latin typeface="Cambria" pitchFamily="18" charset="0"/>
                        <a:cs typeface="Arial"/>
                      </a:endParaRPr>
                    </a:p>
                  </a:txBody>
                  <a:tcPr marL="0" marR="0" marT="2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800" b="1" dirty="0" smtClean="0">
                          <a:latin typeface="Cambria" pitchFamily="18" charset="0"/>
                          <a:cs typeface="Arial"/>
                        </a:rPr>
                        <a:t>94</a:t>
                      </a:r>
                      <a:endParaRPr sz="1800" b="1">
                        <a:latin typeface="Cambria" pitchFamily="18" charset="0"/>
                        <a:cs typeface="Arial"/>
                      </a:endParaRPr>
                    </a:p>
                  </a:txBody>
                  <a:tcPr marL="0" marR="0" marT="2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364">
                <a:tc>
                  <a:txBody>
                    <a:bodyPr/>
                    <a:lstStyle/>
                    <a:p>
                      <a:pPr marL="174625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400" b="1" dirty="0" smtClean="0">
                          <a:latin typeface="Cambria" pitchFamily="18" charset="0"/>
                          <a:cs typeface="Arial"/>
                        </a:rPr>
                        <a:t>Health Facilities Already Transformed</a:t>
                      </a:r>
                      <a:r>
                        <a:rPr lang="en-US" sz="1400" b="1" baseline="0" dirty="0" smtClean="0">
                          <a:latin typeface="Cambria" pitchFamily="18" charset="0"/>
                          <a:cs typeface="Arial"/>
                        </a:rPr>
                        <a:t>  in </a:t>
                      </a:r>
                      <a:r>
                        <a:rPr lang="en-US" sz="1400" b="1" baseline="0" dirty="0" err="1" smtClean="0">
                          <a:latin typeface="Cambria" pitchFamily="18" charset="0"/>
                          <a:cs typeface="Arial"/>
                        </a:rPr>
                        <a:t>Nuh</a:t>
                      </a:r>
                      <a:r>
                        <a:rPr lang="en-US" sz="1400" b="1" baseline="0" dirty="0" smtClean="0">
                          <a:latin typeface="Cambria" pitchFamily="18" charset="0"/>
                          <a:cs typeface="Arial"/>
                        </a:rPr>
                        <a:t> into </a:t>
                      </a:r>
                      <a:r>
                        <a:rPr lang="en-US" sz="1400" b="1" dirty="0" smtClean="0">
                          <a:latin typeface="Cambria" pitchFamily="18" charset="0"/>
                          <a:cs typeface="Arial"/>
                        </a:rPr>
                        <a:t>HWCs  in</a:t>
                      </a:r>
                      <a:r>
                        <a:rPr lang="en-US" sz="1400" b="1" baseline="0" dirty="0" smtClean="0">
                          <a:latin typeface="Cambria" pitchFamily="18" charset="0"/>
                          <a:cs typeface="Arial"/>
                        </a:rPr>
                        <a:t> </a:t>
                      </a:r>
                      <a:r>
                        <a:rPr lang="en-US" sz="1400" b="1" dirty="0" smtClean="0">
                          <a:latin typeface="Cambria" pitchFamily="18" charset="0"/>
                          <a:cs typeface="Arial"/>
                        </a:rPr>
                        <a:t>2018-19</a:t>
                      </a:r>
                      <a:endParaRPr sz="1400" b="1">
                        <a:latin typeface="Cambria" pitchFamily="18" charset="0"/>
                        <a:cs typeface="Arial"/>
                      </a:endParaRPr>
                    </a:p>
                  </a:txBody>
                  <a:tcPr marL="0" marR="0" marT="2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400" b="1" dirty="0" smtClean="0">
                          <a:latin typeface="Cambria" pitchFamily="18" charset="0"/>
                          <a:cs typeface="Arial"/>
                        </a:rPr>
                        <a:t>12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400" b="1" dirty="0" smtClean="0">
                          <a:latin typeface="Cambria" pitchFamily="18" charset="0"/>
                          <a:cs typeface="Arial"/>
                        </a:rPr>
                        <a:t>(67%)</a:t>
                      </a:r>
                      <a:endParaRPr sz="1400" b="1">
                        <a:latin typeface="Cambria" pitchFamily="18" charset="0"/>
                        <a:cs typeface="Arial"/>
                      </a:endParaRPr>
                    </a:p>
                  </a:txBody>
                  <a:tcPr marL="0" marR="0" marT="2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400" b="1" dirty="0" smtClean="0">
                          <a:latin typeface="Cambria" pitchFamily="18" charset="0"/>
                          <a:cs typeface="Arial"/>
                        </a:rPr>
                        <a:t>44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400" b="1" dirty="0" smtClean="0">
                          <a:latin typeface="Cambria" pitchFamily="18" charset="0"/>
                          <a:cs typeface="Arial"/>
                        </a:rPr>
                        <a:t>(58%)</a:t>
                      </a:r>
                    </a:p>
                  </a:txBody>
                  <a:tcPr marL="0" marR="0" marT="2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800" b="1" dirty="0" smtClean="0">
                          <a:latin typeface="Cambria" pitchFamily="18" charset="0"/>
                          <a:cs typeface="Arial"/>
                        </a:rPr>
                        <a:t>56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800" b="1" dirty="0" smtClean="0">
                          <a:latin typeface="Cambria" pitchFamily="18" charset="0"/>
                          <a:cs typeface="Arial"/>
                        </a:rPr>
                        <a:t>(60%)</a:t>
                      </a:r>
                      <a:endParaRPr sz="1800" b="1">
                        <a:latin typeface="Cambria" pitchFamily="18" charset="0"/>
                        <a:cs typeface="Arial"/>
                      </a:endParaRPr>
                    </a:p>
                  </a:txBody>
                  <a:tcPr marL="0" marR="0" marT="2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364">
                <a:tc>
                  <a:txBody>
                    <a:bodyPr/>
                    <a:lstStyle/>
                    <a:p>
                      <a:pPr marL="177800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400" b="1" dirty="0" smtClean="0">
                          <a:latin typeface="Cambria" pitchFamily="18" charset="0"/>
                          <a:cs typeface="Arial"/>
                        </a:rPr>
                        <a:t>Health Facilities Processed for Transformation </a:t>
                      </a:r>
                      <a:r>
                        <a:rPr lang="en-US" sz="1400" b="1" baseline="0" dirty="0" smtClean="0">
                          <a:latin typeface="Cambria" pitchFamily="18" charset="0"/>
                          <a:cs typeface="Arial"/>
                        </a:rPr>
                        <a:t> </a:t>
                      </a:r>
                      <a:r>
                        <a:rPr lang="en-US" sz="1400" b="1" dirty="0" smtClean="0">
                          <a:latin typeface="Cambria" pitchFamily="18" charset="0"/>
                          <a:cs typeface="Arial"/>
                        </a:rPr>
                        <a:t>into HWCs</a:t>
                      </a:r>
                      <a:r>
                        <a:rPr lang="en-US" sz="1400" b="1" baseline="0" dirty="0" smtClean="0">
                          <a:latin typeface="Cambria" pitchFamily="18" charset="0"/>
                          <a:cs typeface="Arial"/>
                        </a:rPr>
                        <a:t> in   FY</a:t>
                      </a:r>
                      <a:r>
                        <a:rPr lang="en-US" sz="1400" b="1" dirty="0" smtClean="0">
                          <a:latin typeface="Cambria" pitchFamily="18" charset="0"/>
                          <a:cs typeface="Arial"/>
                        </a:rPr>
                        <a:t> 2019-20 </a:t>
                      </a:r>
                      <a:endParaRPr sz="1400" b="1">
                        <a:latin typeface="Cambria" pitchFamily="18" charset="0"/>
                        <a:cs typeface="Arial"/>
                      </a:endParaRPr>
                    </a:p>
                  </a:txBody>
                  <a:tcPr marL="0" marR="0" marT="2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400" b="1" dirty="0" smtClean="0">
                          <a:latin typeface="Cambria" pitchFamily="18" charset="0"/>
                          <a:cs typeface="Arial"/>
                        </a:rPr>
                        <a:t>06</a:t>
                      </a:r>
                    </a:p>
                  </a:txBody>
                  <a:tcPr marL="0" marR="0" marT="2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400" b="1" dirty="0" smtClean="0">
                          <a:latin typeface="Cambria" pitchFamily="18" charset="0"/>
                          <a:cs typeface="Arial"/>
                        </a:rPr>
                        <a:t>20</a:t>
                      </a:r>
                      <a:endParaRPr sz="1400" b="1">
                        <a:latin typeface="Cambria" pitchFamily="18" charset="0"/>
                        <a:cs typeface="Arial"/>
                      </a:endParaRPr>
                    </a:p>
                  </a:txBody>
                  <a:tcPr marL="0" marR="0" marT="2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800" b="1" dirty="0" smtClean="0">
                          <a:latin typeface="Cambria" pitchFamily="18" charset="0"/>
                          <a:cs typeface="Arial"/>
                        </a:rPr>
                        <a:t>26</a:t>
                      </a:r>
                      <a:endParaRPr sz="1800" b="1">
                        <a:latin typeface="Cambria" pitchFamily="18" charset="0"/>
                        <a:cs typeface="Arial"/>
                      </a:endParaRPr>
                    </a:p>
                  </a:txBody>
                  <a:tcPr marL="0" marR="0" marT="2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318"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600" b="1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Arial"/>
                        </a:rPr>
                        <a:t>Health Facilities to be Transformed into HWCs by the FY 2019-20</a:t>
                      </a:r>
                      <a:endParaRPr lang="en-US" sz="1600" b="1" dirty="0">
                        <a:solidFill>
                          <a:schemeClr val="dk1"/>
                        </a:solidFill>
                        <a:latin typeface="Cambria" pitchFamily="18" charset="0"/>
                        <a:ea typeface="+mn-ea"/>
                        <a:cs typeface="Arial"/>
                      </a:endParaRPr>
                    </a:p>
                  </a:txBody>
                  <a:tcPr marL="0" marR="0" marT="2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600" b="1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Arial"/>
                        </a:rPr>
                        <a:t>18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600" b="1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Arial"/>
                        </a:rPr>
                        <a:t>(100%)</a:t>
                      </a:r>
                      <a:endParaRPr lang="en-US" sz="1600" b="1" dirty="0">
                        <a:solidFill>
                          <a:schemeClr val="dk1"/>
                        </a:solidFill>
                        <a:latin typeface="Cambria" pitchFamily="18" charset="0"/>
                        <a:ea typeface="+mn-ea"/>
                        <a:cs typeface="Arial"/>
                      </a:endParaRPr>
                    </a:p>
                  </a:txBody>
                  <a:tcPr marL="0" marR="0" marT="2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600" b="1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Arial"/>
                        </a:rPr>
                        <a:t>74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600" b="1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Arial"/>
                        </a:rPr>
                        <a:t>(97%)</a:t>
                      </a:r>
                      <a:endParaRPr lang="en-US" sz="1600" b="1" dirty="0">
                        <a:solidFill>
                          <a:schemeClr val="dk1"/>
                        </a:solidFill>
                        <a:latin typeface="Cambria" pitchFamily="18" charset="0"/>
                        <a:ea typeface="+mn-ea"/>
                        <a:cs typeface="Arial"/>
                      </a:endParaRPr>
                    </a:p>
                  </a:txBody>
                  <a:tcPr marL="0" marR="0" marT="2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600" b="1" dirty="0" smtClean="0">
                          <a:latin typeface="Cambria" pitchFamily="18" charset="0"/>
                          <a:cs typeface="Arial"/>
                        </a:rPr>
                        <a:t>92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600" b="1" dirty="0" smtClean="0">
                          <a:latin typeface="Cambria" pitchFamily="18" charset="0"/>
                          <a:cs typeface="Arial"/>
                        </a:rPr>
                        <a:t>(97%)</a:t>
                      </a:r>
                      <a:endParaRPr sz="1600" b="1">
                        <a:latin typeface="Cambria" pitchFamily="18" charset="0"/>
                        <a:cs typeface="Arial"/>
                      </a:endParaRPr>
                    </a:p>
                  </a:txBody>
                  <a:tcPr marL="0" marR="0" marT="2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308">
                <a:tc gridSpan="4"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US" sz="1200" b="1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Arial"/>
                        </a:rPr>
                        <a:t>Remaining 02 Sub Centres just</a:t>
                      </a:r>
                      <a:r>
                        <a:rPr lang="en-US" sz="1200" b="1" baseline="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Arial"/>
                        </a:rPr>
                        <a:t> sanctioned and buildings to be constructed.</a:t>
                      </a:r>
                      <a:endParaRPr lang="en-US" sz="1200" b="1" dirty="0">
                        <a:solidFill>
                          <a:schemeClr val="dk1"/>
                        </a:solidFill>
                        <a:latin typeface="Cambria" pitchFamily="18" charset="0"/>
                        <a:ea typeface="+mn-ea"/>
                        <a:cs typeface="Arial"/>
                      </a:endParaRPr>
                    </a:p>
                  </a:txBody>
                  <a:tcPr marL="0" marR="0" marT="219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lang="en-US" sz="2400" b="1" dirty="0">
                        <a:solidFill>
                          <a:schemeClr val="dk1"/>
                        </a:solidFill>
                        <a:latin typeface="Cambria" pitchFamily="18" charset="0"/>
                        <a:ea typeface="+mn-ea"/>
                        <a:cs typeface="Arial"/>
                      </a:endParaRPr>
                    </a:p>
                  </a:txBody>
                  <a:tcPr marL="0" marR="0" marT="292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lang="en-US" sz="2400" b="1" dirty="0">
                        <a:solidFill>
                          <a:schemeClr val="dk1"/>
                        </a:solidFill>
                        <a:latin typeface="Cambria" pitchFamily="18" charset="0"/>
                        <a:ea typeface="+mn-ea"/>
                        <a:cs typeface="Arial"/>
                      </a:endParaRPr>
                    </a:p>
                  </a:txBody>
                  <a:tcPr marL="0" marR="0" marT="292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2400" b="1">
                        <a:latin typeface="Cambria" pitchFamily="18" charset="0"/>
                        <a:cs typeface="Arial"/>
                      </a:endParaRPr>
                    </a:p>
                  </a:txBody>
                  <a:tcPr marL="0" marR="0" marT="292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0" y="0"/>
            <a:ext cx="9144000" cy="971550"/>
          </a:xfrm>
          <a:solidFill>
            <a:schemeClr val="accent6"/>
          </a:solidFill>
        </p:spPr>
        <p:style>
          <a:lnRef idx="0">
            <a:schemeClr val="accent2"/>
          </a:lnRef>
          <a:fillRef idx="1001">
            <a:schemeClr val="dk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3300" b="1" dirty="0" smtClean="0">
                <a:solidFill>
                  <a:schemeClr val="bg1"/>
                </a:solidFill>
                <a:latin typeface="Cambria" pitchFamily="18" charset="0"/>
              </a:rPr>
              <a:t>Status of HWCs in </a:t>
            </a:r>
            <a:r>
              <a:rPr lang="en-US" sz="3300" b="1" dirty="0" err="1" smtClean="0">
                <a:solidFill>
                  <a:schemeClr val="bg1"/>
                </a:solidFill>
                <a:latin typeface="Cambria" pitchFamily="18" charset="0"/>
              </a:rPr>
              <a:t>Nuh</a:t>
            </a:r>
            <a:r>
              <a:rPr lang="en-US" sz="3300" b="1" dirty="0" smtClean="0">
                <a:solidFill>
                  <a:schemeClr val="bg1"/>
                </a:solidFill>
                <a:latin typeface="Cambria" pitchFamily="18" charset="0"/>
              </a:rPr>
              <a:t>/Mewat </a:t>
            </a:r>
          </a:p>
          <a:p>
            <a:pPr algn="ctr">
              <a:buNone/>
            </a:pPr>
            <a:r>
              <a:rPr lang="en-US" sz="2300" b="1" dirty="0" smtClean="0">
                <a:solidFill>
                  <a:schemeClr val="bg1"/>
                </a:solidFill>
                <a:latin typeface="Cambria" pitchFamily="18" charset="0"/>
              </a:rPr>
              <a:t>(Aspirational District: 2018-19 &amp; 2019-20)</a:t>
            </a:r>
            <a:endParaRPr lang="en-US" sz="2300" b="1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-8" y="1"/>
          <a:ext cx="9144005" cy="5190200"/>
        </p:xfrm>
        <a:graphic>
          <a:graphicData uri="http://schemas.openxmlformats.org/drawingml/2006/table">
            <a:tbl>
              <a:tblPr/>
              <a:tblGrid>
                <a:gridCol w="1214438"/>
                <a:gridCol w="785813"/>
                <a:gridCol w="881063"/>
                <a:gridCol w="881063"/>
                <a:gridCol w="881063"/>
                <a:gridCol w="881063"/>
                <a:gridCol w="881063"/>
                <a:gridCol w="928688"/>
                <a:gridCol w="928688"/>
                <a:gridCol w="881063"/>
              </a:tblGrid>
              <a:tr h="1365163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en-US" sz="3300" b="1" i="0" u="none" strike="noStrike" dirty="0">
                          <a:solidFill>
                            <a:srgbClr val="FFFFFF"/>
                          </a:solidFill>
                          <a:latin typeface="Cambria" pitchFamily="18" charset="0"/>
                        </a:rPr>
                        <a:t>Functionality Status of </a:t>
                      </a:r>
                      <a:endParaRPr lang="en-US" sz="3300" b="1" i="0" u="none" strike="noStrike" dirty="0" smtClean="0">
                        <a:solidFill>
                          <a:srgbClr val="FFFFFF"/>
                        </a:solidFill>
                        <a:latin typeface="Cambria" pitchFamily="18" charset="0"/>
                      </a:endParaRPr>
                    </a:p>
                    <a:p>
                      <a:pPr algn="ctr" rtl="0" fontAlgn="ctr"/>
                      <a:r>
                        <a:rPr lang="en-US" sz="3300" b="1" i="0" u="none" strike="noStrike" dirty="0" smtClean="0">
                          <a:solidFill>
                            <a:srgbClr val="FFFFFF"/>
                          </a:solidFill>
                          <a:latin typeface="Cambria" pitchFamily="18" charset="0"/>
                        </a:rPr>
                        <a:t>Health </a:t>
                      </a:r>
                      <a:r>
                        <a:rPr lang="en-US" sz="3300" b="1" i="0" u="none" strike="noStrike" dirty="0">
                          <a:solidFill>
                            <a:srgbClr val="FFFFFF"/>
                          </a:solidFill>
                          <a:latin typeface="Cambria" pitchFamily="18" charset="0"/>
                        </a:rPr>
                        <a:t>&amp; Wellness Centers in </a:t>
                      </a:r>
                      <a:r>
                        <a:rPr lang="en-US" sz="3300" b="1" i="0" u="none" strike="noStrike" dirty="0" err="1" smtClean="0">
                          <a:solidFill>
                            <a:srgbClr val="FFFFFF"/>
                          </a:solidFill>
                          <a:latin typeface="Cambria" pitchFamily="18" charset="0"/>
                        </a:rPr>
                        <a:t>Nuh</a:t>
                      </a:r>
                      <a:r>
                        <a:rPr lang="en-US" sz="3300" b="1" i="0" u="none" strike="noStrike" dirty="0" smtClean="0">
                          <a:solidFill>
                            <a:srgbClr val="FFFFFF"/>
                          </a:solidFill>
                          <a:latin typeface="Cambria" pitchFamily="18" charset="0"/>
                        </a:rPr>
                        <a:t>/Mewat</a:t>
                      </a:r>
                      <a:endParaRPr lang="en-US" sz="3300" b="1" i="0" u="none" strike="noStrike" dirty="0">
                        <a:solidFill>
                          <a:srgbClr val="FFFFFF"/>
                        </a:solidFill>
                        <a:latin typeface="Cambria" pitchFamily="18" charset="0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3641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(Source: </a:t>
                      </a:r>
                      <a:r>
                        <a:rPr lang="en-US" sz="1800" b="1" i="0" u="none" strike="noStrike" dirty="0" err="1">
                          <a:solidFill>
                            <a:schemeClr val="tx1"/>
                          </a:solidFill>
                          <a:latin typeface="Calibri"/>
                        </a:rPr>
                        <a:t>GoI</a:t>
                      </a: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 HWC Portal: As on  </a:t>
                      </a:r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31/08/2019</a:t>
                      </a: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8514">
                <a:tc rowSpan="2" gridSpan="2">
                  <a:txBody>
                    <a:bodyPr/>
                    <a:lstStyle/>
                    <a:p>
                      <a:pPr algn="ctr" rtl="0" fontAlgn="ctr"/>
                      <a:r>
                        <a:rPr lang="en-US" sz="2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Type </a:t>
                      </a:r>
                      <a:r>
                        <a:rPr lang="en-US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&amp; No.  </a:t>
                      </a:r>
                      <a:endParaRPr lang="en-US" sz="21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rtl="0" fontAlgn="ctr"/>
                      <a:r>
                        <a:rPr lang="en-US" sz="2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of </a:t>
                      </a:r>
                    </a:p>
                    <a:p>
                      <a:pPr algn="ctr" rtl="0" fontAlgn="ctr"/>
                      <a:r>
                        <a:rPr lang="en-US" sz="2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Operational  </a:t>
                      </a:r>
                      <a:r>
                        <a:rPr lang="en-US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HWCs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n-US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HWCs Meeting Functionality Criteria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0501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Human </a:t>
                      </a:r>
                      <a:endParaRPr lang="en-US" sz="1800" b="1" i="0" u="none" strike="noStrike" dirty="0" smtClean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  <a:p>
                      <a:pPr algn="ctr" rtl="0" fontAlgn="ctr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Recourse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5984" marR="5984" marT="448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NCD </a:t>
                      </a:r>
                      <a:endParaRPr lang="en-US" sz="1800" b="1" i="0" u="none" strike="noStrike" dirty="0" smtClean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  <a:p>
                      <a:pPr algn="ctr" rtl="0" fontAlgn="ctr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Training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5984" marR="5984" marT="448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Community Outreach</a:t>
                      </a:r>
                    </a:p>
                  </a:txBody>
                  <a:tcPr marL="5984" marR="5984" marT="448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Universal Screening</a:t>
                      </a:r>
                    </a:p>
                  </a:txBody>
                  <a:tcPr marL="5984" marR="5984" marT="448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Medicines</a:t>
                      </a:r>
                    </a:p>
                  </a:txBody>
                  <a:tcPr marL="5984" marR="5984" marT="448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Diagnostic Services </a:t>
                      </a:r>
                    </a:p>
                  </a:txBody>
                  <a:tcPr marL="5984" marR="5984" marT="448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Information Technology </a:t>
                      </a:r>
                    </a:p>
                  </a:txBody>
                  <a:tcPr marL="5984" marR="5984" marT="448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Facade Designing</a:t>
                      </a:r>
                    </a:p>
                  </a:txBody>
                  <a:tcPr marL="5984" marR="5984" marT="448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851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Rural-PHCs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</a:tr>
              <a:tr h="318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90%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</a:tr>
              <a:tr h="31851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Sub Centers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44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44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smtClean="0">
                          <a:solidFill>
                            <a:srgbClr val="000000"/>
                          </a:solidFill>
                          <a:latin typeface="Calibri"/>
                        </a:rPr>
                        <a:t>44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44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smtClean="0">
                          <a:solidFill>
                            <a:srgbClr val="000000"/>
                          </a:solidFill>
                          <a:latin typeface="Calibri"/>
                        </a:rPr>
                        <a:t>44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smtClean="0">
                          <a:solidFill>
                            <a:srgbClr val="000000"/>
                          </a:solidFill>
                          <a:latin typeface="Calibri"/>
                        </a:rPr>
                        <a:t>44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smtClean="0">
                          <a:solidFill>
                            <a:srgbClr val="000000"/>
                          </a:solidFill>
                          <a:latin typeface="Calibri"/>
                        </a:rPr>
                        <a:t>44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smtClean="0">
                          <a:solidFill>
                            <a:srgbClr val="000000"/>
                          </a:solidFill>
                          <a:latin typeface="Calibri"/>
                        </a:rPr>
                        <a:t>44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44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</a:tr>
              <a:tr h="318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</a:tr>
              <a:tr h="30355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Total</a:t>
                      </a: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smtClean="0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smtClean="0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smtClean="0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smtClean="0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smtClean="0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35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4" marR="5984" marT="4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1371600"/>
            <a:ext cx="3143250" cy="3771900"/>
          </a:xfr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3000" dirty="0" smtClean="0">
                <a:latin typeface="Cambria" pitchFamily="18" charset="0"/>
              </a:rPr>
              <a:t>PHC-HWC </a:t>
            </a:r>
            <a:r>
              <a:rPr lang="en-US" sz="3000" dirty="0" err="1" smtClean="0">
                <a:latin typeface="Cambria" pitchFamily="18" charset="0"/>
              </a:rPr>
              <a:t>Tigaon</a:t>
            </a:r>
            <a:r>
              <a:rPr lang="en-US" sz="3000" dirty="0" smtClean="0">
                <a:latin typeface="Cambria" pitchFamily="18" charset="0"/>
              </a:rPr>
              <a:t> in Mewat  </a:t>
            </a:r>
            <a:br>
              <a:rPr lang="en-US" sz="3000" dirty="0" smtClean="0">
                <a:latin typeface="Cambria" pitchFamily="18" charset="0"/>
              </a:rPr>
            </a:br>
            <a:r>
              <a:rPr lang="en-US" sz="3000" dirty="0" smtClean="0">
                <a:latin typeface="Cambria" pitchFamily="18" charset="0"/>
              </a:rPr>
              <a:t>Commanded </a:t>
            </a:r>
            <a:br>
              <a:rPr lang="en-US" sz="3000" dirty="0" smtClean="0">
                <a:latin typeface="Cambria" pitchFamily="18" charset="0"/>
              </a:rPr>
            </a:br>
            <a:r>
              <a:rPr lang="en-US" sz="3000" dirty="0" smtClean="0">
                <a:latin typeface="Cambria" pitchFamily="18" charset="0"/>
              </a:rPr>
              <a:t>on </a:t>
            </a:r>
            <a:br>
              <a:rPr lang="en-US" sz="3000" dirty="0" smtClean="0">
                <a:latin typeface="Cambria" pitchFamily="18" charset="0"/>
              </a:rPr>
            </a:br>
            <a:r>
              <a:rPr lang="en-US" sz="3000" dirty="0" smtClean="0">
                <a:latin typeface="Cambria" pitchFamily="18" charset="0"/>
              </a:rPr>
              <a:t> NITI Aayog Portal </a:t>
            </a:r>
            <a:endParaRPr lang="en-US" sz="2400" dirty="0">
              <a:latin typeface="Cambria" pitchFamily="18" charset="0"/>
            </a:endParaRPr>
          </a:p>
        </p:txBody>
      </p:sp>
      <p:pic>
        <p:nvPicPr>
          <p:cNvPr id="5" name="Picture 2" descr="C:\Users\acer\Downloads\IMG-20190725-WA00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7550" y="1485900"/>
            <a:ext cx="5829300" cy="26860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2" name="Group 6"/>
          <p:cNvGrpSpPr/>
          <p:nvPr/>
        </p:nvGrpSpPr>
        <p:grpSpPr>
          <a:xfrm>
            <a:off x="3200400" y="4343400"/>
            <a:ext cx="2571750" cy="800100"/>
            <a:chOff x="236490" y="5470648"/>
            <a:chExt cx="5556970" cy="313732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D4E6EC06-D201-443E-9D39-FDD2BF069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490" y="5470648"/>
              <a:ext cx="13716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7B7B4CCA-60E2-4F82-8AAD-DD62B2880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5977" y="5470649"/>
              <a:ext cx="13716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CBED77CB-96BE-4DEE-831A-5C8AB4B7F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5464" y="5470649"/>
              <a:ext cx="13716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2">
              <a:extLst>
                <a:ext uri="{FF2B5EF4-FFF2-40B4-BE49-F238E27FC236}">
                  <a16:creationId xmlns:a16="http://schemas.microsoft.com/office/drawing/2014/main" xmlns="" id="{4450B154-4ECB-4BB9-B810-99A1004BA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490" y="7236369"/>
              <a:ext cx="1371601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4">
              <a:extLst>
                <a:ext uri="{FF2B5EF4-FFF2-40B4-BE49-F238E27FC236}">
                  <a16:creationId xmlns:a16="http://schemas.microsoft.com/office/drawing/2014/main" xmlns="" id="{D9A132D8-7BD5-43A5-948A-DA5855F4B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9384" y="7110246"/>
              <a:ext cx="1371601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6">
              <a:extLst>
                <a:ext uri="{FF2B5EF4-FFF2-40B4-BE49-F238E27FC236}">
                  <a16:creationId xmlns:a16="http://schemas.microsoft.com/office/drawing/2014/main" xmlns="" id="{AA215F4A-C4DB-4D16-908B-1C64EF20A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1859" y="7110246"/>
              <a:ext cx="1371601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9" cstate="print"/>
          <a:srcRect t="17361" r="1113" b="9722"/>
          <a:stretch>
            <a:fillRect/>
          </a:stretch>
        </p:blipFill>
        <p:spPr bwMode="auto">
          <a:xfrm>
            <a:off x="5943600" y="4270104"/>
            <a:ext cx="1485900" cy="873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0" cstate="print"/>
          <a:srcRect l="13585" t="18382" r="15861" b="35049"/>
          <a:stretch>
            <a:fillRect/>
          </a:stretch>
        </p:blipFill>
        <p:spPr bwMode="auto">
          <a:xfrm>
            <a:off x="7772400" y="4229100"/>
            <a:ext cx="1371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0" y="1"/>
            <a:ext cx="9144000" cy="1454244"/>
          </a:xfrm>
          <a:prstGeom prst="rect">
            <a:avLst/>
          </a:prstGeom>
          <a:solidFill>
            <a:schemeClr val="accent6"/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700" b="1" dirty="0" smtClean="0">
                <a:solidFill>
                  <a:schemeClr val="bg1"/>
                </a:solidFill>
                <a:latin typeface="Cambria" pitchFamily="18" charset="0"/>
              </a:rPr>
              <a:t>Success Story: PHC-HWC </a:t>
            </a:r>
            <a:r>
              <a:rPr lang="en-US" sz="2700" b="1" dirty="0" err="1" smtClean="0">
                <a:solidFill>
                  <a:schemeClr val="bg1"/>
                </a:solidFill>
                <a:latin typeface="Cambria" pitchFamily="18" charset="0"/>
              </a:rPr>
              <a:t>Tigaon</a:t>
            </a:r>
            <a:r>
              <a:rPr lang="en-US" sz="2700" b="1" dirty="0" smtClean="0">
                <a:solidFill>
                  <a:schemeClr val="bg1"/>
                </a:solidFill>
                <a:latin typeface="Cambria" pitchFamily="18" charset="0"/>
              </a:rPr>
              <a:t> (</a:t>
            </a:r>
            <a:r>
              <a:rPr lang="en-US" sz="2700" b="1" dirty="0" err="1" smtClean="0">
                <a:solidFill>
                  <a:schemeClr val="bg1"/>
                </a:solidFill>
                <a:latin typeface="Cambria" pitchFamily="18" charset="0"/>
              </a:rPr>
              <a:t>Nuh</a:t>
            </a:r>
            <a:r>
              <a:rPr lang="en-US" sz="2700" b="1" dirty="0" smtClean="0">
                <a:solidFill>
                  <a:schemeClr val="bg1"/>
                </a:solidFill>
                <a:latin typeface="Cambria" pitchFamily="18" charset="0"/>
              </a:rPr>
              <a:t>/Mewat)</a:t>
            </a:r>
          </a:p>
          <a:p>
            <a:pPr algn="just">
              <a:buFont typeface="Arial" pitchFamily="34" charset="0"/>
              <a:buChar char="•"/>
            </a:pPr>
            <a:r>
              <a:rPr lang="en-US" sz="2100" b="1" dirty="0" smtClean="0">
                <a:solidFill>
                  <a:schemeClr val="bg1"/>
                </a:solidFill>
                <a:latin typeface="Cambria" pitchFamily="18" charset="0"/>
              </a:rPr>
              <a:t> PHC-HWC </a:t>
            </a:r>
            <a:r>
              <a:rPr lang="en-US" sz="2100" b="1" dirty="0" err="1" smtClean="0">
                <a:solidFill>
                  <a:schemeClr val="bg1"/>
                </a:solidFill>
                <a:latin typeface="Cambria" pitchFamily="18" charset="0"/>
              </a:rPr>
              <a:t>Tigaon</a:t>
            </a:r>
            <a:r>
              <a:rPr lang="en-US" sz="2100" b="1" dirty="0" smtClean="0">
                <a:solidFill>
                  <a:schemeClr val="bg1"/>
                </a:solidFill>
                <a:latin typeface="Cambria" pitchFamily="18" charset="0"/>
              </a:rPr>
              <a:t> was dilapidated and non-functional since many years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en-US" sz="2100" b="1" dirty="0" smtClean="0">
                <a:solidFill>
                  <a:schemeClr val="bg1"/>
                </a:solidFill>
                <a:latin typeface="Cambria" pitchFamily="18" charset="0"/>
              </a:rPr>
              <a:t>Earnest efforts of State &amp; District Teams resulted this transformed into a </a:t>
            </a:r>
            <a:r>
              <a:rPr lang="en-US" sz="2100" b="1" dirty="0" smtClean="0">
                <a:solidFill>
                  <a:schemeClr val="bg1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HWC, NQAS Certified and Ready for LaQshya Certification…</a:t>
            </a:r>
            <a:endParaRPr lang="en-US" sz="2100" b="1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8FF33B16-8696-4F89-ACD8-9D924E8EB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19150"/>
          </a:xfrm>
          <a:solidFill>
            <a:schemeClr val="accent6"/>
          </a:solidFill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Initiatives under NHM for strengthening </a:t>
            </a:r>
            <a:r>
              <a:rPr lang="en-US" sz="2400" b="1" dirty="0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MCH </a:t>
            </a:r>
            <a:r>
              <a:rPr lang="en-US" sz="2400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services in </a:t>
            </a:r>
            <a:r>
              <a:rPr lang="en-US" sz="2400" b="1" dirty="0" err="1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Nuh</a:t>
            </a:r>
            <a:endParaRPr lang="en-US" sz="2400" b="1" dirty="0">
              <a:solidFill>
                <a:schemeClr val="bg1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19150"/>
            <a:ext cx="5105400" cy="3276600"/>
          </a:xfrm>
        </p:spPr>
        <p:txBody>
          <a:bodyPr>
            <a:normAutofit fontScale="85000" lnSpcReduction="10000"/>
          </a:bodyPr>
          <a:lstStyle/>
          <a:p>
            <a:pPr lvl="0">
              <a:buNone/>
            </a:pPr>
            <a:r>
              <a:rPr lang="en-US" sz="2400" b="1" dirty="0" smtClean="0"/>
              <a:t>Facility up-gradation:</a:t>
            </a:r>
          </a:p>
          <a:p>
            <a:pPr lvl="0"/>
            <a:r>
              <a:rPr lang="en-US" sz="1900" dirty="0" smtClean="0"/>
              <a:t>Out </a:t>
            </a:r>
            <a:r>
              <a:rPr lang="en-US" sz="1900" dirty="0"/>
              <a:t>of 20 Govt. health facilities (CH, CHCs and PHCs) in </a:t>
            </a:r>
            <a:r>
              <a:rPr lang="en-US" sz="1900" dirty="0" err="1"/>
              <a:t>Mewat</a:t>
            </a:r>
            <a:r>
              <a:rPr lang="en-US" sz="1900" dirty="0"/>
              <a:t>, 18 health facilities have been strengthened as 24x7 for round the clock delivery care services</a:t>
            </a:r>
            <a:r>
              <a:rPr lang="en-US" sz="1900" dirty="0" smtClean="0"/>
              <a:t>.</a:t>
            </a:r>
          </a:p>
          <a:p>
            <a:r>
              <a:rPr lang="en-US" sz="1900" dirty="0" smtClean="0"/>
              <a:t>Designation of 1 more FRU – CHC </a:t>
            </a:r>
            <a:r>
              <a:rPr lang="en-US" sz="1900" dirty="0" err="1" smtClean="0"/>
              <a:t>Nuh</a:t>
            </a:r>
            <a:r>
              <a:rPr lang="en-US" sz="1900" dirty="0" smtClean="0"/>
              <a:t> for provision of obstetric and newborn care services.</a:t>
            </a:r>
          </a:p>
          <a:p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Blood Storage Units established at all the three CHCs.</a:t>
            </a:r>
            <a:endParaRPr lang="en-US" sz="1900" dirty="0" smtClean="0"/>
          </a:p>
          <a:p>
            <a:r>
              <a:rPr lang="en-US" sz="1900" dirty="0" smtClean="0"/>
              <a:t>Human resource: for Civil Hospital and all 3 CHCs, sanction given under NHM for MCH services:</a:t>
            </a:r>
          </a:p>
          <a:p>
            <a:pPr lvl="1"/>
            <a:r>
              <a:rPr lang="en-US" sz="1900" dirty="0" smtClean="0"/>
              <a:t>22 Specialists</a:t>
            </a:r>
          </a:p>
          <a:p>
            <a:pPr lvl="1"/>
            <a:r>
              <a:rPr lang="en-US" sz="1900" dirty="0" smtClean="0"/>
              <a:t>134 Staff Nurses</a:t>
            </a:r>
          </a:p>
          <a:p>
            <a:pPr lvl="1"/>
            <a:r>
              <a:rPr lang="en-US" sz="1900" dirty="0" smtClean="0"/>
              <a:t>94 ANMs</a:t>
            </a:r>
          </a:p>
          <a:p>
            <a:pPr lvl="1"/>
            <a:endParaRPr lang="en-US" sz="2200" b="1" dirty="0" smtClean="0">
              <a:solidFill>
                <a:srgbClr val="00B050"/>
              </a:solidFill>
            </a:endParaRPr>
          </a:p>
          <a:p>
            <a:pPr lvl="1"/>
            <a:endParaRPr lang="en-US" sz="2200" b="1" dirty="0" smtClean="0">
              <a:solidFill>
                <a:srgbClr val="00B050"/>
              </a:solidFill>
            </a:endParaRPr>
          </a:p>
          <a:p>
            <a:pPr lvl="1"/>
            <a:endParaRPr lang="en-US" sz="2200" b="1" dirty="0" smtClean="0">
              <a:solidFill>
                <a:srgbClr val="00B050"/>
              </a:solidFill>
            </a:endParaRPr>
          </a:p>
          <a:p>
            <a:pPr lvl="1"/>
            <a:endParaRPr lang="en-US" sz="2200" b="1" dirty="0" smtClean="0">
              <a:solidFill>
                <a:srgbClr val="00B050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2200" b="1" dirty="0" smtClean="0">
              <a:solidFill>
                <a:srgbClr val="00B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095750"/>
            <a:ext cx="5105400" cy="1219200"/>
          </a:xfrm>
          <a:prstGeom prst="rect">
            <a:avLst/>
          </a:prstGeom>
          <a:solidFill>
            <a:srgbClr val="F897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Labour room of CH </a:t>
            </a:r>
            <a:r>
              <a:rPr lang="en-US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Mandikhera</a:t>
            </a:r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is  National </a:t>
            </a:r>
            <a:r>
              <a:rPr lang="en-US" sz="16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certified under </a:t>
            </a:r>
            <a:r>
              <a:rPr lang="en-US" sz="1600" b="1" dirty="0" err="1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LaQshya</a:t>
            </a:r>
            <a:r>
              <a:rPr lang="en-US" sz="16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Increase in institutional deliveries : by 28.55 %  since 2014 (CRS)i.e. from 42.35% in 2014 to 70.9% in 2018 </a:t>
            </a:r>
            <a:r>
              <a:rPr lang="en-US" sz="20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E764CAE9-14AF-4646-AA42-29E1BC5294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05400" y="819152"/>
            <a:ext cx="4038600" cy="26937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E941ADE-3B92-4EAC-B26D-B409EB605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409950"/>
            <a:ext cx="4038600" cy="1905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00100"/>
          </a:xfrm>
          <a:solidFill>
            <a:schemeClr val="accent6"/>
          </a:solidFill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Strengthening of MCH services at GMC </a:t>
            </a:r>
            <a:r>
              <a:rPr lang="en-US" sz="2800" b="1" dirty="0" err="1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Nalhar</a:t>
            </a:r>
            <a:r>
              <a:rPr lang="en-US" sz="2800" b="1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800" b="1" dirty="0" err="1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Nuh</a:t>
            </a:r>
            <a:r>
              <a:rPr lang="en-US" sz="2800" b="1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under NHM-ensuring continuum of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57250"/>
            <a:ext cx="5638800" cy="4286250"/>
          </a:xfrm>
        </p:spPr>
        <p:txBody>
          <a:bodyPr>
            <a:normAutofit fontScale="77500" lnSpcReduction="20000"/>
          </a:bodyPr>
          <a:lstStyle/>
          <a:p>
            <a:pPr lvl="1" algn="just">
              <a:buFont typeface="Arial" pitchFamily="34" charset="0"/>
              <a:buChar char="•"/>
            </a:pPr>
            <a:r>
              <a:rPr lang="en-US" sz="2600" dirty="0" smtClean="0"/>
              <a:t>Establishment of separate 100 bedded MCH wing and 8 bedded Obstetric HDU-ICU  is in process.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sz="2600" dirty="0" smtClean="0"/>
              <a:t>Sanction of 10 Specialists  accorded to Medical College.</a:t>
            </a:r>
          </a:p>
          <a:p>
            <a:pPr lvl="1" algn="just">
              <a:buFont typeface="Arial" pitchFamily="34" charset="0"/>
              <a:buChar char="•"/>
            </a:pPr>
            <a:r>
              <a:rPr lang="en-IN" sz="2600" dirty="0" err="1" smtClean="0"/>
              <a:t>Nalhar</a:t>
            </a:r>
            <a:r>
              <a:rPr lang="en-IN" sz="2600" dirty="0" smtClean="0"/>
              <a:t> Medical College has five bedded SNCU with six ventilators and cater to population of 3-4 nearby districts. </a:t>
            </a:r>
          </a:p>
          <a:p>
            <a:pPr lvl="1" algn="just">
              <a:buFont typeface="Arial" pitchFamily="34" charset="0"/>
              <a:buChar char="•"/>
            </a:pPr>
            <a:r>
              <a:rPr lang="en-IN" sz="2600" dirty="0" smtClean="0"/>
              <a:t>To expand child care services,  state has planned to establish Regional SNCU at </a:t>
            </a:r>
            <a:r>
              <a:rPr lang="en-IN" sz="2600" dirty="0" err="1" smtClean="0"/>
              <a:t>Nalhar</a:t>
            </a:r>
            <a:r>
              <a:rPr lang="en-IN" sz="2600" dirty="0" smtClean="0"/>
              <a:t> Medical college.</a:t>
            </a:r>
          </a:p>
          <a:p>
            <a:pPr lvl="1" algn="just">
              <a:buFont typeface="Arial" pitchFamily="34" charset="0"/>
              <a:buChar char="•"/>
            </a:pPr>
            <a:r>
              <a:rPr lang="en-IN" sz="2600" dirty="0" smtClean="0"/>
              <a:t>It will decongest the premium institute like PGIMS </a:t>
            </a:r>
            <a:r>
              <a:rPr lang="en-IN" sz="2600" dirty="0" err="1" smtClean="0"/>
              <a:t>Rohtak</a:t>
            </a:r>
            <a:r>
              <a:rPr lang="en-IN" sz="2600" dirty="0" smtClean="0"/>
              <a:t>, AIIMS and will increase the quality of services given to patients.</a:t>
            </a:r>
          </a:p>
          <a:p>
            <a:pPr lvl="1" algn="just">
              <a:buFont typeface="Arial" pitchFamily="34" charset="0"/>
              <a:buChar char="•"/>
            </a:pPr>
            <a:endParaRPr lang="en-US" sz="2000" dirty="0" smtClean="0"/>
          </a:p>
          <a:p>
            <a:pPr lvl="0"/>
            <a:endParaRPr lang="en-US" sz="2800" dirty="0" smtClean="0"/>
          </a:p>
          <a:p>
            <a:endParaRPr lang="en-US" sz="3600" dirty="0"/>
          </a:p>
        </p:txBody>
      </p:sp>
      <p:pic>
        <p:nvPicPr>
          <p:cNvPr id="6" name="Picture 2" descr="C:\Users\pc\Downloads\WhatsApp Image 2019-05-27 at 10.42.05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91200" y="819150"/>
            <a:ext cx="3352800" cy="2438400"/>
          </a:xfrm>
          <a:prstGeom prst="rect">
            <a:avLst/>
          </a:prstGeom>
          <a:noFill/>
        </p:spPr>
      </p:pic>
      <p:pic>
        <p:nvPicPr>
          <p:cNvPr id="7" name="Picture 2" descr="C:\Users\pc\Downloads\WhatsApp Image 2019-05-28 at 11.53.58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257550"/>
            <a:ext cx="3352800" cy="18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MH 2017-18\One Page Note for MD NHM on 19-7-17\MI &amp; Immunisation (MEWAT)\NUH\DSCN6597.JPG"/>
          <p:cNvPicPr/>
          <p:nvPr/>
        </p:nvPicPr>
        <p:blipFill>
          <a:blip r:embed="rId2" cstate="print">
            <a:lum bright="40000"/>
          </a:blip>
          <a:srcRect l="8739" r="7821"/>
          <a:stretch>
            <a:fillRect/>
          </a:stretch>
        </p:blipFill>
        <p:spPr bwMode="auto">
          <a:xfrm>
            <a:off x="4286250" y="1028700"/>
            <a:ext cx="48577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D:\MH 2017-18\One Page Note for MD NHM on 19-7-17\MI &amp; Immunisation (MEWAT)\DSCN6989.JPG"/>
          <p:cNvPicPr/>
          <p:nvPr/>
        </p:nvPicPr>
        <p:blipFill>
          <a:blip r:embed="rId3" cstate="print">
            <a:lum bright="30000"/>
          </a:blip>
          <a:srcRect/>
          <a:stretch>
            <a:fillRect/>
          </a:stretch>
        </p:blipFill>
        <p:spPr bwMode="auto">
          <a:xfrm>
            <a:off x="0" y="1028700"/>
            <a:ext cx="42291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ject 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117614"/>
          </a:xfrm>
          <a:prstGeom prst="rect">
            <a:avLst/>
          </a:prstGeom>
          <a:solidFill>
            <a:schemeClr val="accent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0" tIns="9525" rIns="0" bIns="0" rtlCol="0">
            <a:spAutoFit/>
          </a:bodyPr>
          <a:lstStyle/>
          <a:p>
            <a:pPr algn="ctr"/>
            <a:r>
              <a:rPr lang="en-IN" sz="2400" b="1" dirty="0" smtClean="0">
                <a:solidFill>
                  <a:schemeClr val="bg1"/>
                </a:solidFill>
                <a:latin typeface="Cambria" pitchFamily="18" charset="0"/>
              </a:rPr>
              <a:t>Review &amp; Orientation Meeting with Health Department, Religious Leaders, Frontline Workers  etc. also being conducted by Worthy Principal Secretary/Health, and Mission Director/ NHM in </a:t>
            </a:r>
            <a:r>
              <a:rPr lang="en-IN" sz="2400" b="1" dirty="0" err="1" smtClean="0">
                <a:solidFill>
                  <a:schemeClr val="bg1"/>
                </a:solidFill>
                <a:latin typeface="Cambria" pitchFamily="18" charset="0"/>
              </a:rPr>
              <a:t>Mewat</a:t>
            </a:r>
            <a:endParaRPr lang="en-US" sz="2400" b="1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 information page"/>
          <p:cNvSpPr txBox="1">
            <a:spLocks noGrp="1"/>
          </p:cNvSpPr>
          <p:nvPr>
            <p:ph type="title"/>
          </p:nvPr>
        </p:nvSpPr>
        <p:spPr>
          <a:xfrm>
            <a:off x="2" y="0"/>
            <a:ext cx="9143999" cy="819150"/>
          </a:xfrm>
          <a:prstGeom prst="rect">
            <a:avLst/>
          </a:prstGeom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en-US" sz="33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NPCDCS -PBS</a:t>
            </a:r>
            <a:endParaRPr sz="3300" b="1" dirty="0"/>
          </a:p>
        </p:txBody>
      </p:sp>
      <p:sp>
        <p:nvSpPr>
          <p:cNvPr id="5" name="Rectangle 4"/>
          <p:cNvSpPr/>
          <p:nvPr/>
        </p:nvSpPr>
        <p:spPr>
          <a:xfrm>
            <a:off x="0" y="819155"/>
            <a:ext cx="9144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dirty="0" smtClean="0">
                <a:latin typeface="Cambria" pitchFamily="18" charset="0"/>
                <a:ea typeface="Cambria" pitchFamily="18" charset="0"/>
              </a:rPr>
              <a:t>Modular training Health staff </a:t>
            </a:r>
            <a:r>
              <a:rPr lang="en-US" dirty="0" smtClean="0">
                <a:latin typeface="Cambria" pitchFamily="18" charset="0"/>
                <a:ea typeface="Cambria" pitchFamily="18" charset="0"/>
              </a:rPr>
              <a:t>(ASHAs, ANMs, SN and MO) completed in 13 districts (ASHA-12622,  ANM-2871,  SN-755, MO-574)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dirty="0" smtClean="0">
                <a:latin typeface="Cambria" pitchFamily="18" charset="0"/>
                <a:ea typeface="Cambria" pitchFamily="18" charset="0"/>
              </a:rPr>
              <a:t>F.Y 2019-20- initiated in  remaining 9 districts</a:t>
            </a:r>
            <a:r>
              <a:rPr lang="en-US" dirty="0" smtClean="0">
                <a:latin typeface="Cambria" pitchFamily="18" charset="0"/>
                <a:ea typeface="Cambria" pitchFamily="18" charset="0"/>
              </a:rPr>
              <a:t>  for Operationalization of HWCs  pool of </a:t>
            </a:r>
            <a:r>
              <a:rPr lang="en-US" dirty="0" err="1" smtClean="0">
                <a:latin typeface="Cambria" pitchFamily="18" charset="0"/>
                <a:ea typeface="Cambria" pitchFamily="18" charset="0"/>
              </a:rPr>
              <a:t>ToTs</a:t>
            </a:r>
            <a:r>
              <a:rPr lang="en-US" dirty="0" smtClean="0">
                <a:latin typeface="Cambria" pitchFamily="18" charset="0"/>
                <a:ea typeface="Cambria" pitchFamily="18" charset="0"/>
              </a:rPr>
              <a:t>  for ASHAs/ANMs/SNs/MOs –created, Printing/Trainings under Process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dirty="0" smtClean="0">
                <a:latin typeface="Cambria" pitchFamily="18" charset="0"/>
                <a:ea typeface="Cambria" pitchFamily="18" charset="0"/>
              </a:rPr>
              <a:t>Screening activity Status:  </a:t>
            </a:r>
          </a:p>
          <a:p>
            <a:pPr marL="1035050" lvl="0" indent="-346075">
              <a:buFont typeface="Wingdings" pitchFamily="2" charset="2"/>
              <a:buChar char="ü"/>
            </a:pPr>
            <a:r>
              <a:rPr lang="en-US" dirty="0" smtClean="0">
                <a:latin typeface="Cambria" pitchFamily="18" charset="0"/>
                <a:ea typeface="Cambria" pitchFamily="18" charset="0"/>
              </a:rPr>
              <a:t> Enumerated: 4863800 </a:t>
            </a:r>
          </a:p>
          <a:p>
            <a:pPr marL="1035050" lvl="0" indent="-346075">
              <a:buFont typeface="Wingdings" pitchFamily="2" charset="2"/>
              <a:buChar char="ü"/>
            </a:pPr>
            <a:r>
              <a:rPr lang="en-US" dirty="0" smtClean="0">
                <a:latin typeface="Cambria" pitchFamily="18" charset="0"/>
                <a:ea typeface="Cambria" pitchFamily="18" charset="0"/>
              </a:rPr>
              <a:t>CBAC -2095467</a:t>
            </a:r>
          </a:p>
          <a:p>
            <a:pPr marL="1035050" lvl="0" indent="-346075">
              <a:buFont typeface="Wingdings" pitchFamily="2" charset="2"/>
              <a:buChar char="ü"/>
            </a:pPr>
            <a:r>
              <a:rPr lang="en-US" dirty="0" smtClean="0">
                <a:latin typeface="Cambria" pitchFamily="18" charset="0"/>
                <a:ea typeface="Cambria" pitchFamily="18" charset="0"/>
              </a:rPr>
              <a:t>Screened- 13,14,615</a:t>
            </a:r>
          </a:p>
          <a:p>
            <a:pPr marL="1035050" lvl="0" indent="-346075">
              <a:buFont typeface="Wingdings" pitchFamily="2" charset="2"/>
              <a:buChar char="ü"/>
            </a:pPr>
            <a:r>
              <a:rPr lang="en-US" dirty="0" smtClean="0">
                <a:latin typeface="Cambria" pitchFamily="18" charset="0"/>
                <a:ea typeface="Cambria" pitchFamily="18" charset="0"/>
              </a:rPr>
              <a:t>Suspected for DM- 1,24,233 (9.4 2%)</a:t>
            </a:r>
          </a:p>
          <a:p>
            <a:pPr marL="1035050" lvl="0" indent="-346075">
              <a:buFont typeface="Wingdings" pitchFamily="2" charset="2"/>
              <a:buChar char="ü"/>
            </a:pPr>
            <a:r>
              <a:rPr lang="en-US" dirty="0" smtClean="0">
                <a:latin typeface="Cambria" pitchFamily="18" charset="0"/>
                <a:ea typeface="Cambria" pitchFamily="18" charset="0"/>
              </a:rPr>
              <a:t>Suspected for HT- 1, 72,242 (13.1%)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dirty="0" smtClean="0">
                <a:latin typeface="Cambria" pitchFamily="18" charset="0"/>
                <a:ea typeface="Cambria" pitchFamily="18" charset="0"/>
              </a:rPr>
              <a:t>CPHC NCD App Training: </a:t>
            </a:r>
          </a:p>
          <a:p>
            <a:pPr marL="1035050" indent="-346075">
              <a:buFont typeface="Wingdings" pitchFamily="2" charset="2"/>
              <a:buChar char="Ø"/>
            </a:pPr>
            <a:r>
              <a:rPr lang="en-US" dirty="0" smtClean="0">
                <a:latin typeface="Cambria" pitchFamily="18" charset="0"/>
                <a:ea typeface="Cambria" pitchFamily="18" charset="0"/>
              </a:rPr>
              <a:t>Completed in 5 districts and under process in 5 more districts following completion of Modular trainings.</a:t>
            </a:r>
          </a:p>
          <a:p>
            <a:pPr marL="1035050" indent="-346075">
              <a:buFont typeface="Wingdings" pitchFamily="2" charset="2"/>
              <a:buChar char="Ø"/>
            </a:pPr>
            <a:r>
              <a:rPr lang="en-US" dirty="0" smtClean="0">
                <a:latin typeface="Cambria" pitchFamily="18" charset="0"/>
                <a:ea typeface="Cambria" pitchFamily="18" charset="0"/>
              </a:rPr>
              <a:t>Data uploaded:  Enumeration – 4,05,889 </a:t>
            </a:r>
          </a:p>
          <a:p>
            <a:pPr marL="1035050" indent="-346075">
              <a:buFont typeface="Wingdings" pitchFamily="2" charset="2"/>
              <a:buChar char="Ø"/>
            </a:pPr>
            <a:r>
              <a:rPr lang="en-US" dirty="0" smtClean="0">
                <a:latin typeface="Cambria" pitchFamily="18" charset="0"/>
                <a:ea typeface="Cambria" pitchFamily="18" charset="0"/>
              </a:rPr>
              <a:t>CBAC -2,15,322 </a:t>
            </a:r>
            <a:endParaRPr lang="en-US" dirty="0" smtClean="0"/>
          </a:p>
        </p:txBody>
      </p:sp>
      <p:sp>
        <p:nvSpPr>
          <p:cNvPr id="2050" name="AutoShape 2" descr="https://lh3.googleusercontent.com/2G8T1ECJgvxGE8rZfsxzjMj7W5vyJxRZBkKBeAirIO9F_TilC7xWmn4qtZoH-R3hDg=s180-rw"/>
          <p:cNvSpPr>
            <a:spLocks noChangeAspect="1" noChangeArrowheads="1"/>
          </p:cNvSpPr>
          <p:nvPr/>
        </p:nvSpPr>
        <p:spPr bwMode="auto">
          <a:xfrm>
            <a:off x="155575" y="-108346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2286000"/>
            <a:ext cx="4013948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01446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514350"/>
          <a:ext cx="9067798" cy="4629157"/>
        </p:xfrm>
        <a:graphic>
          <a:graphicData uri="http://schemas.openxmlformats.org/drawingml/2006/table">
            <a:tbl>
              <a:tblPr/>
              <a:tblGrid>
                <a:gridCol w="447241"/>
                <a:gridCol w="1229157"/>
                <a:gridCol w="756695"/>
                <a:gridCol w="945190"/>
                <a:gridCol w="945190"/>
                <a:gridCol w="897452"/>
                <a:gridCol w="897452"/>
                <a:gridCol w="868810"/>
                <a:gridCol w="1013811"/>
                <a:gridCol w="1066800"/>
              </a:tblGrid>
              <a:tr h="237593">
                <a:tc gridSpan="10">
                  <a:txBody>
                    <a:bodyPr/>
                    <a:lstStyle/>
                    <a:p>
                      <a:pPr algn="ctr" fontAlgn="ctr"/>
                      <a:endParaRPr lang="en-IN" sz="15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750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Sr. No.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District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ASHA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ANM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SN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75037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Target 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Trained 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Target 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Trained 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Target 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Trained 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Target 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Trained 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Faridabad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1023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908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186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268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Hisar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1341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1341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396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365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Jind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1095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1095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322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Karnal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1100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1099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294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221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Kurukshetra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750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750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234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155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Mewat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1043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1027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Narnaul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865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865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Sonipat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1270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1270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Gurugram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1016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1005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285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233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Panchkula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342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341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116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125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Sirsa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923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923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234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172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Yamunanagar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978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978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182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Ambala 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832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826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189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Jhajjar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860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860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253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288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203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173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Palwal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1025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1015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179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125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Panipat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932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932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217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Rewari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812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740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Fatehabad 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832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650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Kaithal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935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i="0" u="none" strike="noStrike" dirty="0">
                          <a:solidFill>
                            <a:srgbClr val="000000"/>
                          </a:solidFill>
                          <a:latin typeface="Times'"/>
                        </a:rPr>
                        <a:t>630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Rohtak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Bhiwani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</a:tr>
              <a:tr h="175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Charkhi Dadri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</a:tr>
              <a:tr h="19067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Total 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>
                          <a:solidFill>
                            <a:srgbClr val="000000"/>
                          </a:solidFill>
                          <a:latin typeface="Times'"/>
                        </a:rPr>
                        <a:t>17974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100" b="1" i="0" u="none" strike="noStrike" dirty="0">
                          <a:solidFill>
                            <a:srgbClr val="000000"/>
                          </a:solidFill>
                          <a:latin typeface="Times'"/>
                        </a:rPr>
                        <a:t>17255</a:t>
                      </a:r>
                    </a:p>
                  </a:txBody>
                  <a:tcPr marL="9525" marR="9525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3855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3344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1191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929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1054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629</a:t>
                      </a:r>
                    </a:p>
                  </a:txBody>
                  <a:tcPr marL="3908" marR="3908" marT="29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1"/>
            <a:ext cx="9144000" cy="46166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 fontAlgn="ctr"/>
            <a:r>
              <a:rPr lang="en-IN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NCD Training Status of ASHA,ANM,SN &amp; MO</a:t>
            </a:r>
            <a:endParaRPr lang="en-IN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95350"/>
          </a:xfrm>
          <a:solidFill>
            <a:schemeClr val="accent6"/>
          </a:solidFill>
        </p:spPr>
        <p:txBody>
          <a:bodyPr/>
          <a:lstStyle/>
          <a:p>
            <a:r>
              <a:rPr lang="en-US" dirty="0" smtClean="0"/>
              <a:t>District wise PBS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1" y="971550"/>
          <a:ext cx="8915399" cy="4038606"/>
        </p:xfrm>
        <a:graphic>
          <a:graphicData uri="http://schemas.openxmlformats.org/drawingml/2006/table">
            <a:tbl>
              <a:tblPr/>
              <a:tblGrid>
                <a:gridCol w="685799"/>
                <a:gridCol w="1295400"/>
                <a:gridCol w="990600"/>
                <a:gridCol w="1285739"/>
                <a:gridCol w="1226274"/>
                <a:gridCol w="688388"/>
                <a:gridCol w="907086"/>
                <a:gridCol w="860370"/>
                <a:gridCol w="975743"/>
              </a:tblGrid>
              <a:tr h="8621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S.No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Name of District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Total Population of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the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district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 years &amp; above Population  (37% of the total Population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)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# persons enumerated 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# CBAC forms filled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NO. of persons screened by ANM/SN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26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Sonipat</a:t>
                      </a:r>
                    </a:p>
                  </a:txBody>
                  <a:tcPr marL="9352" marR="9352" marT="70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1450001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536500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1206887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225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444260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83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3192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Gurugram </a:t>
                      </a:r>
                    </a:p>
                  </a:txBody>
                  <a:tcPr marL="9352" marR="9352" marT="70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1514432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560340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1597961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285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361148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149187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Ambala </a:t>
                      </a:r>
                    </a:p>
                  </a:txBody>
                  <a:tcPr marL="9352" marR="9352" marT="70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1271337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470395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513436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248204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53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446170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Sirsa </a:t>
                      </a:r>
                    </a:p>
                  </a:txBody>
                  <a:tcPr marL="9352" marR="9352" marT="70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1295189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479220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533348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111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242302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178821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Panchkula </a:t>
                      </a:r>
                    </a:p>
                  </a:txBody>
                  <a:tcPr marL="9352" marR="9352" marT="70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558890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206789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406352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197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222350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108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101537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Yamunanagar </a:t>
                      </a:r>
                    </a:p>
                  </a:txBody>
                  <a:tcPr marL="9352" marR="9352" marT="70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1214162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449240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242035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210973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261949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Narnaul</a:t>
                      </a:r>
                    </a:p>
                  </a:txBody>
                  <a:tcPr marL="9352" marR="9352" marT="70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922088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341173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88258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154729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107016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Mewat </a:t>
                      </a:r>
                    </a:p>
                  </a:txBody>
                  <a:tcPr marL="9352" marR="9352" marT="70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1089263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403027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77668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67546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36052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Karnal </a:t>
                      </a:r>
                    </a:p>
                  </a:txBody>
                  <a:tcPr marL="9352" marR="9352" marT="70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1505324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556970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71326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44187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13450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Kurukshetra</a:t>
                      </a:r>
                    </a:p>
                  </a:txBody>
                  <a:tcPr marL="9352" marR="9352" marT="70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964655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356922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39577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39577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1338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Hisar </a:t>
                      </a:r>
                    </a:p>
                  </a:txBody>
                  <a:tcPr marL="9352" marR="9352" marT="70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1743931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645254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41369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39008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2610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Faridabad</a:t>
                      </a:r>
                    </a:p>
                  </a:txBody>
                  <a:tcPr marL="9352" marR="9352" marT="70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2383918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882050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33399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13881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569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Palwal</a:t>
                      </a:r>
                    </a:p>
                  </a:txBody>
                  <a:tcPr marL="9352" marR="9352" marT="70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1227058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454011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12184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7302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477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88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Total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17140248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6341892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4863800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2095467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1314615</a:t>
                      </a:r>
                    </a:p>
                  </a:txBody>
                  <a:tcPr marL="9352" marR="9352" marT="70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-4" y="638861"/>
          <a:ext cx="9144004" cy="450463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94757"/>
                <a:gridCol w="1331614"/>
                <a:gridCol w="575345"/>
                <a:gridCol w="564490"/>
                <a:gridCol w="586200"/>
                <a:gridCol w="597058"/>
                <a:gridCol w="651334"/>
                <a:gridCol w="629622"/>
                <a:gridCol w="640477"/>
                <a:gridCol w="629622"/>
                <a:gridCol w="618767"/>
                <a:gridCol w="810550"/>
                <a:gridCol w="814168"/>
              </a:tblGrid>
              <a:tr h="1941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200" u="none" strike="noStrike" dirty="0" err="1"/>
                        <a:t>S.No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62" marR="7362" marT="552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200" u="none" strike="noStrike" dirty="0" smtClean="0"/>
                        <a:t> </a:t>
                      </a:r>
                      <a:r>
                        <a:rPr lang="en-IN" sz="1200" u="none" strike="noStrike" dirty="0"/>
                        <a:t>District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ctr"/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200" u="none" strike="noStrike" kern="1200" dirty="0"/>
                        <a:t>DM</a:t>
                      </a:r>
                      <a:endParaRPr lang="en-IN" sz="12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362" marR="7362" marT="5522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200" u="none" strike="noStrike" kern="1200"/>
                        <a:t> HT</a:t>
                      </a:r>
                      <a:endParaRPr lang="en-IN" sz="1200" b="1" i="0" u="none" strike="noStrike" kern="120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362" marR="7362" marT="5522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200" u="none" strike="noStrike" kern="1200"/>
                        <a:t> Oral Cancer </a:t>
                      </a:r>
                      <a:endParaRPr lang="en-IN" sz="1200" b="1" i="0" u="none" strike="noStrike" kern="120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362" marR="7362" marT="5522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200" u="none" strike="noStrike" kern="1200" dirty="0"/>
                        <a:t>Breast Cancer </a:t>
                      </a:r>
                      <a:endParaRPr lang="en-IN" sz="12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362" marR="7362" marT="5522" marB="0" anchor="b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200" u="none" strike="noStrike" kern="1200" dirty="0"/>
                        <a:t>Cervical Cancer </a:t>
                      </a:r>
                      <a:endParaRPr lang="en-IN" sz="12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362" marR="7362" marT="5522" marB="0" anchor="b"/>
                </a:tc>
              </a:tr>
              <a:tr h="196009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200" u="none" strike="noStrike" kern="1200" dirty="0"/>
                        <a:t>Male </a:t>
                      </a:r>
                      <a:endParaRPr lang="en-IN" sz="12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200" u="none" strike="noStrike" kern="1200" dirty="0"/>
                        <a:t>Female</a:t>
                      </a:r>
                      <a:endParaRPr lang="en-IN" sz="12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200" u="none" strike="noStrike" kern="1200" dirty="0"/>
                        <a:t>Total </a:t>
                      </a:r>
                      <a:endParaRPr lang="en-IN" sz="12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200" u="none" strike="noStrike" kern="1200" dirty="0"/>
                        <a:t>Male </a:t>
                      </a:r>
                      <a:endParaRPr lang="en-IN" sz="12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200" u="none" strike="noStrike" kern="1200" dirty="0"/>
                        <a:t>Female</a:t>
                      </a:r>
                      <a:endParaRPr lang="en-IN" sz="12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200" u="none" strike="noStrike" kern="1200" dirty="0"/>
                        <a:t>Total </a:t>
                      </a:r>
                      <a:endParaRPr lang="en-IN" sz="12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200" u="none" strike="noStrike" kern="1200" dirty="0"/>
                        <a:t>Male </a:t>
                      </a:r>
                      <a:endParaRPr lang="en-IN" sz="12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200" u="none" strike="noStrike" kern="1200" dirty="0"/>
                        <a:t>Female</a:t>
                      </a:r>
                      <a:endParaRPr lang="en-IN" sz="12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1200" u="none" strike="noStrike" kern="1200" dirty="0"/>
                        <a:t>Total </a:t>
                      </a:r>
                      <a:endParaRPr lang="en-IN" sz="12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362" marR="7362" marT="5522" marB="0" anchor="b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5747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/>
                        <a:t>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62" marR="7362" marT="552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200" u="none" strike="noStrike" dirty="0" err="1"/>
                        <a:t>Ambala</a:t>
                      </a:r>
                      <a:r>
                        <a:rPr lang="en-IN" sz="1200" u="none" strike="noStrike" dirty="0"/>
                        <a:t> 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35992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43220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79212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40182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52266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92448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227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141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368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265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461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</a:tr>
              <a:tr h="25747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/>
                        <a:t>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62" marR="7362" marT="552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200" u="none" strike="noStrike" dirty="0"/>
                        <a:t>Faridabad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61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216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277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66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185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251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2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3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9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4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</a:tr>
              <a:tr h="25747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/>
                        <a:t>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62" marR="7362" marT="552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200" u="none" strike="noStrike" dirty="0" err="1"/>
                        <a:t>Gurugram</a:t>
                      </a:r>
                      <a:r>
                        <a:rPr lang="en-IN" sz="1200" u="none" strike="noStrike" dirty="0"/>
                        <a:t> 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2890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4855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7745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3786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5694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9480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22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34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56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28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167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</a:tr>
              <a:tr h="25747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/>
                        <a:t>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62" marR="7362" marT="552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200" u="none" strike="noStrike" dirty="0" err="1"/>
                        <a:t>Hisar</a:t>
                      </a:r>
                      <a:r>
                        <a:rPr lang="en-IN" sz="1200" u="none" strike="noStrike" dirty="0"/>
                        <a:t> 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221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165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386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282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247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529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3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3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3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7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</a:tr>
              <a:tr h="25747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/>
                        <a:t>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62" marR="7362" marT="552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200" u="none" strike="noStrike" dirty="0" err="1"/>
                        <a:t>Panchkula</a:t>
                      </a:r>
                      <a:r>
                        <a:rPr lang="en-IN" sz="1200" u="none" strike="noStrike" dirty="0"/>
                        <a:t> 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7702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9984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17686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10613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13253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23866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161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24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185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72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125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</a:tr>
              <a:tr h="25747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/>
                        <a:t>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62" marR="7362" marT="552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200" u="none" strike="noStrike" dirty="0" err="1"/>
                        <a:t>Sirsa</a:t>
                      </a:r>
                      <a:r>
                        <a:rPr lang="en-IN" sz="1200" u="none" strike="noStrike" dirty="0"/>
                        <a:t> 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2612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3242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5854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5195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6380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11575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153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117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270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102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234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</a:tr>
              <a:tr h="25747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/>
                        <a:t>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62" marR="7362" marT="552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200" u="none" strike="noStrike" dirty="0" err="1"/>
                        <a:t>Karnal</a:t>
                      </a:r>
                      <a:r>
                        <a:rPr lang="en-IN" sz="1200" u="none" strike="noStrike" dirty="0"/>
                        <a:t> 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104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330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434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175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539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714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5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5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8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6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</a:tr>
              <a:tr h="25747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/>
                        <a:t>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62" marR="7362" marT="552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200" u="none" strike="noStrike" dirty="0" err="1"/>
                        <a:t>Mewat</a:t>
                      </a:r>
                      <a:r>
                        <a:rPr lang="en-IN" sz="1200" u="none" strike="noStrike" dirty="0"/>
                        <a:t> 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348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376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724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429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330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759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23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19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42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</a:tr>
              <a:tr h="25747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/>
                        <a:t>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62" marR="7362" marT="552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200" u="none" strike="noStrike" dirty="0"/>
                        <a:t>Narnaul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808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782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1590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632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596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1228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32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4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36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36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2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</a:tr>
              <a:tr h="25747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/>
                        <a:t>10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62" marR="7362" marT="552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200" u="none" strike="noStrike" dirty="0" err="1"/>
                        <a:t>Sonipat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93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103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196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105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91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196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30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34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64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10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54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</a:tr>
              <a:tr h="25747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/>
                        <a:t>11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62" marR="7362" marT="552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200" u="none" strike="noStrike" dirty="0" err="1"/>
                        <a:t>Jind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0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0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0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</a:tr>
              <a:tr h="25747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/>
                        <a:t>12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62" marR="7362" marT="552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200" u="none" strike="noStrike" dirty="0"/>
                        <a:t>Kurukshetra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0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0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0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</a:tr>
              <a:tr h="28421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/>
                        <a:t>13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62" marR="7362" marT="552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200" u="none" strike="noStrike" dirty="0" err="1"/>
                        <a:t>Yamunanagar</a:t>
                      </a:r>
                      <a:r>
                        <a:rPr lang="en-IN" sz="1200" u="none" strike="noStrike" dirty="0"/>
                        <a:t> 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3924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5601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9525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14092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16390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30482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186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162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348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255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215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</a:tr>
              <a:tr h="25747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/>
                        <a:t>14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62" marR="7362" marT="552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200" u="none" strike="noStrike" dirty="0" err="1"/>
                        <a:t>Jhajjar</a:t>
                      </a:r>
                      <a:r>
                        <a:rPr lang="en-IN" sz="1200" u="none" strike="noStrike" dirty="0"/>
                        <a:t> 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215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378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593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227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434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661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18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8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26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12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12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</a:tr>
              <a:tr h="25747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/>
                        <a:t>15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62" marR="7362" marT="552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200" u="none" strike="noStrike" dirty="0" err="1"/>
                        <a:t>Palwal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7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4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11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34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21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55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0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0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</a:tr>
              <a:tr h="22555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/>
                        <a:t>Total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54977</a:t>
                      </a:r>
                      <a:endParaRPr lang="en-IN" sz="11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69256</a:t>
                      </a:r>
                      <a:endParaRPr lang="en-IN" sz="11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124233</a:t>
                      </a:r>
                      <a:endParaRPr lang="en-IN" sz="11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75818</a:t>
                      </a:r>
                      <a:endParaRPr lang="en-IN" sz="11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96426</a:t>
                      </a:r>
                      <a:endParaRPr lang="en-IN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172244</a:t>
                      </a:r>
                      <a:endParaRPr lang="en-IN" sz="11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862</a:t>
                      </a:r>
                      <a:endParaRPr lang="en-IN" sz="11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549</a:t>
                      </a:r>
                      <a:endParaRPr lang="en-IN" sz="11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/>
                        <a:t>1411</a:t>
                      </a:r>
                      <a:endParaRPr lang="en-IN" sz="11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801</a:t>
                      </a:r>
                      <a:endParaRPr lang="en-IN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100" u="none" strike="noStrike" dirty="0"/>
                        <a:t>1287</a:t>
                      </a:r>
                      <a:endParaRPr lang="en-IN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362" marR="7362" marT="5522" marB="0" anchor="b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dirty="0" smtClean="0">
                <a:solidFill>
                  <a:srgbClr val="000000"/>
                </a:solidFill>
                <a:latin typeface="Times New Roman"/>
              </a:rPr>
              <a:t>STATUS OF SUSPECTED CASES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solidFill>
            <a:schemeClr val="accent6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  <a:ea typeface="Cambria" pitchFamily="18" charset="0"/>
              </a:rPr>
              <a:t>Mega Outreach Camps for NCDs screening - NUHM </a:t>
            </a:r>
            <a:endParaRPr lang="en-IN" sz="2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7" name="Round Same Side Corner Rectangle 4"/>
          <p:cNvSpPr/>
          <p:nvPr/>
        </p:nvSpPr>
        <p:spPr>
          <a:xfrm>
            <a:off x="1021491" y="2584652"/>
            <a:ext cx="7390726" cy="27899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792" tIns="10160" rIns="10160" bIns="10160" numCol="1" spcCol="1270" anchor="ctr" anchorCtr="0">
            <a:noAutofit/>
          </a:bodyPr>
          <a:lstStyle/>
          <a:p>
            <a:pPr marL="171450" lvl="1" indent="-171450" algn="l" defTabSz="7112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16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819150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AutoShape 2" descr="Image result for HIV A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052" name="AutoShape 4" descr="Image result for HIV A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152400" y="1062774"/>
            <a:ext cx="480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400" b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b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b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010400" y="2571750"/>
            <a:ext cx="21336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lum bright="40000"/>
          </a:blip>
          <a:srcRect/>
          <a:stretch>
            <a:fillRect/>
          </a:stretch>
        </p:blipFill>
        <p:spPr bwMode="auto">
          <a:xfrm>
            <a:off x="0" y="524856"/>
            <a:ext cx="2895600" cy="4618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Content Placeholder 5" descr="D:\PD\IMG-20171128-WA0039.jpg"/>
          <p:cNvPicPr>
            <a:picLocks/>
          </p:cNvPicPr>
          <p:nvPr/>
        </p:nvPicPr>
        <p:blipFill>
          <a:blip r:embed="rId4" cstate="print">
            <a:lum bright="40000"/>
          </a:blip>
          <a:srcRect/>
          <a:stretch>
            <a:fillRect/>
          </a:stretch>
        </p:blipFill>
        <p:spPr bwMode="auto">
          <a:xfrm>
            <a:off x="2908736" y="510740"/>
            <a:ext cx="2958664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Content Placeholder 3" descr="C:\Users\Dr. Neha Ghai\Desktop\g PDRIVE\PICOS\MEGA Haelth Mela NCD\IMG_20180730_103535.jpg"/>
          <p:cNvPicPr>
            <a:picLocks/>
          </p:cNvPicPr>
          <p:nvPr/>
        </p:nvPicPr>
        <p:blipFill>
          <a:blip r:embed="rId5" cstate="print">
            <a:lum bright="40000"/>
          </a:blip>
          <a:srcRect/>
          <a:stretch>
            <a:fillRect/>
          </a:stretch>
        </p:blipFill>
        <p:spPr bwMode="auto">
          <a:xfrm rot="5400000">
            <a:off x="5196378" y="1195878"/>
            <a:ext cx="4618644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5943600" y="967104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2400" b="1" dirty="0" smtClean="0">
                <a:solidFill>
                  <a:srgbClr val="FFFF00"/>
                </a:solidFill>
              </a:rPr>
              <a:t>VIA being done in camps</a:t>
            </a:r>
            <a:endParaRPr lang="en-IN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35876"/>
          </a:xfrm>
          <a:solidFill>
            <a:schemeClr val="accent6"/>
          </a:solidFill>
        </p:spPr>
        <p:txBody>
          <a:bodyPr>
            <a:noAutofit/>
          </a:bodyPr>
          <a:lstStyle/>
          <a:p>
            <a:r>
              <a:rPr lang="en-US" sz="2800" b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Haryana State secured first Rank in the Country in implementation of NPCDCS during 2018-19  </a:t>
            </a:r>
            <a:endParaRPr lang="en-US" sz="2800" b="1" dirty="0">
              <a:latin typeface="Cambria" pitchFamily="18" charset="0"/>
              <a:ea typeface="Cambria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C:\Users\NCD\Desktop\IMG-20181102-WA0000.jpg"/>
          <p:cNvPicPr>
            <a:picLocks noGrp="1"/>
          </p:cNvPicPr>
          <p:nvPr>
            <p:ph idx="1"/>
          </p:nvPr>
        </p:nvPicPr>
        <p:blipFill>
          <a:blip r:embed="rId2">
            <a:extLst/>
          </a:blip>
          <a:stretch>
            <a:fillRect/>
          </a:stretch>
        </p:blipFill>
        <p:spPr bwMode="auto">
          <a:xfrm>
            <a:off x="4050898" y="1143000"/>
            <a:ext cx="5093102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 cstate="print">
            <a:extLst/>
          </a:blip>
          <a:srcRect t="7500" b="9000"/>
          <a:stretch>
            <a:fillRect/>
          </a:stretch>
        </p:blipFill>
        <p:spPr bwMode="auto">
          <a:xfrm>
            <a:off x="76200" y="1123950"/>
            <a:ext cx="358140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4205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" t="8381" r="9250" b="8191"/>
          <a:stretch/>
        </p:blipFill>
        <p:spPr>
          <a:xfrm>
            <a:off x="0" y="0"/>
            <a:ext cx="9144000" cy="5124642"/>
          </a:xfrm>
          <a:prstGeom prst="rect">
            <a:avLst/>
          </a:prstGeom>
        </p:spPr>
      </p:pic>
      <p:sp>
        <p:nvSpPr>
          <p:cNvPr id="40" name="Triangle"/>
          <p:cNvSpPr/>
          <p:nvPr/>
        </p:nvSpPr>
        <p:spPr>
          <a:xfrm rot="13500000">
            <a:off x="1287721" y="1864503"/>
            <a:ext cx="476251" cy="476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4B90C2">
              <a:alpha val="10560"/>
            </a:srgbClr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200"/>
          </a:p>
        </p:txBody>
      </p:sp>
      <p:pic>
        <p:nvPicPr>
          <p:cNvPr id="49" name="Picture 4" descr="http://anmol.dhanushinfotech.com/bootstrap/new/images/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640" y="3995403"/>
            <a:ext cx="578644" cy="709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6"/>
          <p:cNvGrpSpPr/>
          <p:nvPr/>
        </p:nvGrpSpPr>
        <p:grpSpPr>
          <a:xfrm>
            <a:off x="1" y="94707"/>
            <a:ext cx="1557746" cy="620486"/>
            <a:chOff x="1" y="126275"/>
            <a:chExt cx="2076994" cy="827314"/>
          </a:xfrm>
        </p:grpSpPr>
        <p:sp>
          <p:nvSpPr>
            <p:cNvPr id="53" name="Rectangle 52"/>
            <p:cNvSpPr/>
            <p:nvPr/>
          </p:nvSpPr>
          <p:spPr>
            <a:xfrm>
              <a:off x="1" y="126275"/>
              <a:ext cx="2076994" cy="827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7170" name="Picture 2" descr="http://anmol.dhanushinfotech.com/bootstrap/new/images/nrm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638" y="287519"/>
              <a:ext cx="714375" cy="504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2" name="Picture 4" descr="http://anmol.dhanushinfotech.com/bootstrap/new/images/haryana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166" y="201794"/>
              <a:ext cx="447675" cy="590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/>
          <p:cNvSpPr/>
          <p:nvPr/>
        </p:nvSpPr>
        <p:spPr>
          <a:xfrm>
            <a:off x="4085408" y="4019551"/>
            <a:ext cx="5058592" cy="871946"/>
          </a:xfrm>
          <a:prstGeom prst="rect">
            <a:avLst/>
          </a:prstGeom>
          <a:solidFill>
            <a:schemeClr val="accent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Company…"/>
          <p:cNvSpPr txBox="1">
            <a:spLocks/>
          </p:cNvSpPr>
          <p:nvPr/>
        </p:nvSpPr>
        <p:spPr>
          <a:xfrm>
            <a:off x="5094514" y="4171951"/>
            <a:ext cx="4049486" cy="462302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82500" lnSpcReduction="10000"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j-cs"/>
              </a:rPr>
              <a:t>ANMOL</a:t>
            </a:r>
            <a:r>
              <a:rPr kumimoji="0" lang="en-US" sz="33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j-cs"/>
              </a:rPr>
              <a:t>  </a:t>
            </a:r>
            <a:r>
              <a:rPr kumimoji="0" 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j-cs"/>
              </a:rPr>
              <a:t>IT   INNOVATION</a:t>
            </a:r>
            <a:endParaRPr kumimoji="0" lang="en-US" sz="33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itchFamily="18" charset="0"/>
              <a:ea typeface="Cambria" pitchFamily="18" charset="0"/>
              <a:cs typeface="+mj-cs"/>
            </a:endParaRPr>
          </a:p>
        </p:txBody>
      </p:sp>
      <p:sp>
        <p:nvSpPr>
          <p:cNvPr id="18" name="PowerPoint and Keynote Template…"/>
          <p:cNvSpPr txBox="1"/>
          <p:nvPr/>
        </p:nvSpPr>
        <p:spPr>
          <a:xfrm>
            <a:off x="6172210" y="4570574"/>
            <a:ext cx="1831049" cy="346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9050" tIns="19050" rIns="19050" bIns="190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</a:rPr>
              <a:t>NHM, Haryana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19" name="Picture 4" descr="http://anmol.dhanushinfotech.com/bootstrap/new/images/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678" y="4149298"/>
            <a:ext cx="578644" cy="709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77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38150"/>
          </a:xfrm>
          <a:solidFill>
            <a:schemeClr val="accent6"/>
          </a:solidFill>
        </p:spPr>
        <p:txBody>
          <a:bodyPr>
            <a:noAutofit/>
          </a:bodyPr>
          <a:lstStyle/>
          <a:p>
            <a:r>
              <a:rPr lang="en-US" sz="2400" b="1" dirty="0" smtClean="0">
                <a:latin typeface="Cambria" pitchFamily="18" charset="0"/>
                <a:ea typeface="Cambria" pitchFamily="18" charset="0"/>
                <a:cs typeface="Calibri" panose="020F0502020204030204" pitchFamily="34" charset="0"/>
              </a:rPr>
              <a:t>ANMOL -  MCP QR Code integration </a:t>
            </a:r>
            <a:endParaRPr lang="en-IN" sz="2400" b="1" u="sng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90550"/>
            <a:ext cx="6186518" cy="4320480"/>
          </a:xfrm>
        </p:spPr>
        <p:txBody>
          <a:bodyPr>
            <a:noAutofit/>
          </a:bodyPr>
          <a:lstStyle/>
          <a:p>
            <a:pPr lvl="0"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ANMOL Currently implemented in 12 districts in 1</a:t>
            </a:r>
            <a:r>
              <a:rPr lang="en-US" sz="1600" baseline="300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st</a:t>
            </a:r>
            <a:r>
              <a:rPr lang="en-US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Phase and is being scaled up to rest of 10 </a:t>
            </a:r>
            <a:r>
              <a:rPr lang="en-US" sz="1600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districts.</a:t>
            </a:r>
            <a:endParaRPr lang="en-US" sz="1600" dirty="0">
              <a:solidFill>
                <a:prstClr val="black"/>
              </a:solidFill>
              <a:latin typeface="Cambria" pitchFamily="18" charset="0"/>
              <a:ea typeface="Cambria" pitchFamily="18" charset="0"/>
            </a:endParaRPr>
          </a:p>
          <a:p>
            <a:pPr lvl="0" algn="just"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All </a:t>
            </a:r>
            <a:r>
              <a:rPr lang="en-US" sz="1600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ANMs </a:t>
            </a:r>
            <a:r>
              <a:rPr lang="en-US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(2735 ANMs ) are provided with Integrated Tablets with Biometric Finger Print Device </a:t>
            </a:r>
          </a:p>
          <a:p>
            <a:pPr lvl="0" algn="just"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After introducing </a:t>
            </a:r>
            <a:r>
              <a:rPr lang="en-US" sz="1600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ANMOL </a:t>
            </a:r>
            <a:r>
              <a:rPr lang="en-US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, Data Entry  Coverage for Eligible Couples  improved from 45% </a:t>
            </a:r>
            <a:r>
              <a:rPr lang="en-US" sz="160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to </a:t>
            </a:r>
            <a:r>
              <a:rPr lang="en-US" sz="160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84% </a:t>
            </a:r>
            <a:r>
              <a:rPr lang="en-US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, Pregnant Women 36% </a:t>
            </a:r>
            <a:r>
              <a:rPr lang="en-US" sz="160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to  </a:t>
            </a:r>
            <a:r>
              <a:rPr lang="en-US" sz="160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58% </a:t>
            </a:r>
            <a:r>
              <a:rPr lang="en-US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and Children from 30% </a:t>
            </a:r>
            <a:r>
              <a:rPr lang="en-US" sz="160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to  </a:t>
            </a:r>
            <a:r>
              <a:rPr lang="en-US" sz="160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40</a:t>
            </a:r>
            <a:r>
              <a:rPr lang="en-US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% in RCH Portal.</a:t>
            </a:r>
          </a:p>
          <a:p>
            <a:pPr marL="285750" indent="-285750" algn="just">
              <a:lnSpc>
                <a:spcPct val="100000"/>
              </a:lnSpc>
              <a:buFont typeface="Courier New" pitchFamily="49" charset="0"/>
              <a:buChar char="o"/>
            </a:pPr>
            <a:r>
              <a:rPr lang="en-US" sz="1600" dirty="0" smtClean="0">
                <a:latin typeface="Cambria" pitchFamily="18" charset="0"/>
                <a:ea typeface="Cambria" pitchFamily="18" charset="0"/>
              </a:rPr>
              <a:t>MCP Cards with preprinted unique QR Codes</a:t>
            </a:r>
          </a:p>
          <a:p>
            <a:pPr marL="285750" indent="-285750" algn="just">
              <a:lnSpc>
                <a:spcPct val="100000"/>
              </a:lnSpc>
              <a:buFont typeface="Courier New" pitchFamily="49" charset="0"/>
              <a:buChar char="o"/>
            </a:pPr>
            <a:r>
              <a:rPr lang="en-US" sz="1600" dirty="0" smtClean="0">
                <a:latin typeface="Cambria" pitchFamily="18" charset="0"/>
                <a:ea typeface="Cambria" pitchFamily="18" charset="0"/>
              </a:rPr>
              <a:t>At point of registration the beneficiaries data is linked with QR Code of  MCP card</a:t>
            </a:r>
          </a:p>
          <a:p>
            <a:pPr marL="285750" indent="-285750" algn="just">
              <a:lnSpc>
                <a:spcPct val="100000"/>
              </a:lnSpc>
              <a:buFont typeface="Courier New" pitchFamily="49" charset="0"/>
              <a:buChar char="o"/>
            </a:pPr>
            <a:r>
              <a:rPr lang="en-US" sz="1600" dirty="0" smtClean="0">
                <a:latin typeface="Cambria" pitchFamily="18" charset="0"/>
                <a:ea typeface="Cambria" pitchFamily="18" charset="0"/>
              </a:rPr>
              <a:t>Service delivery data can be updated by scanning the QR code on MCP Card with the tablet.</a:t>
            </a:r>
          </a:p>
          <a:p>
            <a:pPr marL="285750" indent="-285750" algn="just">
              <a:lnSpc>
                <a:spcPct val="100000"/>
              </a:lnSpc>
              <a:buFont typeface="Courier New" pitchFamily="49" charset="0"/>
              <a:buChar char="o"/>
            </a:pPr>
            <a:r>
              <a:rPr lang="en-US" sz="1600" dirty="0" smtClean="0">
                <a:latin typeface="Cambria" pitchFamily="18" charset="0"/>
                <a:ea typeface="Cambria" pitchFamily="18" charset="0"/>
              </a:rPr>
              <a:t>Ensures real-time service updating at point of care</a:t>
            </a:r>
          </a:p>
          <a:p>
            <a:pPr marL="285750" indent="-285750" algn="just">
              <a:lnSpc>
                <a:spcPct val="100000"/>
              </a:lnSpc>
              <a:buFont typeface="Courier New" pitchFamily="49" charset="0"/>
              <a:buChar char="o"/>
            </a:pPr>
            <a:r>
              <a:rPr lang="en-US" sz="1600" dirty="0" smtClean="0">
                <a:latin typeface="Cambria" pitchFamily="18" charset="0"/>
                <a:ea typeface="Cambria" pitchFamily="18" charset="0"/>
              </a:rPr>
              <a:t>Patient’s Community healthcare episodes with ANMs  will be integrated with Hospital EMR System in ensuring continuum of care through QR Code scanning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7" t="6118" r="11082" b="7231"/>
          <a:stretch/>
        </p:blipFill>
        <p:spPr>
          <a:xfrm>
            <a:off x="6544402" y="458945"/>
            <a:ext cx="2599598" cy="1970911"/>
          </a:xfrm>
          <a:prstGeom prst="rect">
            <a:avLst/>
          </a:prstGeom>
        </p:spPr>
      </p:pic>
      <p:pic>
        <p:nvPicPr>
          <p:cNvPr id="5" name="Picture 4" descr="IMG_20190708_103409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0809" y="2616107"/>
            <a:ext cx="979097" cy="1947353"/>
          </a:xfrm>
          <a:prstGeom prst="rect">
            <a:avLst/>
          </a:prstGeom>
        </p:spPr>
      </p:pic>
      <p:grpSp>
        <p:nvGrpSpPr>
          <p:cNvPr id="6" name="Group 9"/>
          <p:cNvGrpSpPr/>
          <p:nvPr/>
        </p:nvGrpSpPr>
        <p:grpSpPr>
          <a:xfrm>
            <a:off x="7224806" y="2571750"/>
            <a:ext cx="1919194" cy="1981200"/>
            <a:chOff x="5641975" y="3753134"/>
            <a:chExt cx="6408966" cy="2966732"/>
          </a:xfrm>
        </p:grpSpPr>
        <p:grpSp>
          <p:nvGrpSpPr>
            <p:cNvPr id="7" name="Group 1"/>
            <p:cNvGrpSpPr/>
            <p:nvPr/>
          </p:nvGrpSpPr>
          <p:grpSpPr>
            <a:xfrm>
              <a:off x="5641975" y="3753134"/>
              <a:ext cx="6408966" cy="2966732"/>
              <a:chOff x="5641975" y="3753134"/>
              <a:chExt cx="6408966" cy="2966732"/>
            </a:xfrm>
          </p:grpSpPr>
          <p:pic>
            <p:nvPicPr>
              <p:cNvPr id="9" name="Picture 2" descr="Related image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41975" y="3753134"/>
                <a:ext cx="6408966" cy="29667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2" descr="C:\Users\admin\Desktop\Untitled.png"/>
              <p:cNvPicPr>
                <a:picLocks noChangeAspect="1" noChangeArrowheads="1"/>
              </p:cNvPicPr>
              <p:nvPr/>
            </p:nvPicPr>
            <p:blipFill rotWithShape="1">
              <a:blip r:embed="rId6" cstate="print"/>
              <a:srcRect l="9675" b="24004"/>
              <a:stretch/>
            </p:blipFill>
            <p:spPr bwMode="auto">
              <a:xfrm>
                <a:off x="5923128" y="4364152"/>
                <a:ext cx="2756847" cy="2355714"/>
              </a:xfrm>
              <a:prstGeom prst="rect">
                <a:avLst/>
              </a:prstGeom>
              <a:noFill/>
            </p:spPr>
          </p:pic>
        </p:grpSp>
        <p:pic>
          <p:nvPicPr>
            <p:cNvPr id="8" name="Picture 2" descr="C:\Users\admin\Desktop\Untitled.png"/>
            <p:cNvPicPr>
              <a:picLocks noChangeAspect="1" noChangeArrowheads="1"/>
            </p:cNvPicPr>
            <p:nvPr/>
          </p:nvPicPr>
          <p:blipFill rotWithShape="1">
            <a:blip r:embed="rId7" cstate="print"/>
            <a:srcRect l="9715" b="36643"/>
            <a:stretch/>
          </p:blipFill>
          <p:spPr bwMode="auto">
            <a:xfrm>
              <a:off x="8961128" y="4364152"/>
              <a:ext cx="2775947" cy="225072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41135486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19150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latin typeface="Cambria" pitchFamily="18" charset="0"/>
                <a:ea typeface="Cambria" pitchFamily="18" charset="0"/>
                <a:cs typeface="Calibri" panose="020F0502020204030204" pitchFamily="34" charset="0"/>
              </a:rPr>
              <a:t>PCV Vaccine QR Code</a:t>
            </a:r>
            <a:endParaRPr lang="en-US" sz="2800" b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819150"/>
            <a:ext cx="5867400" cy="4267200"/>
          </a:xfrm>
        </p:spPr>
        <p:txBody>
          <a:bodyPr>
            <a:normAutofit/>
          </a:bodyPr>
          <a:lstStyle/>
          <a:p>
            <a:pPr marL="0" lvl="0" indent="0" algn="just">
              <a:spcBef>
                <a:spcPts val="0"/>
              </a:spcBef>
              <a:buNone/>
            </a:pPr>
            <a:r>
              <a:rPr lang="en-IN" sz="1600" b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Verdana" panose="020B0604030504040204" pitchFamily="34" charset="0"/>
              </a:rPr>
              <a:t>Pneumococcal Conjugate Vaccine (PCV</a:t>
            </a:r>
            <a:r>
              <a:rPr lang="en-IN" sz="1600" b="1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Verdana" panose="020B0604030504040204" pitchFamily="34" charset="0"/>
              </a:rPr>
              <a:t>)</a:t>
            </a:r>
            <a:r>
              <a:rPr lang="en-IN" sz="1600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Verdana" panose="020B0604030504040204" pitchFamily="34" charset="0"/>
              </a:rPr>
              <a:t> launched </a:t>
            </a:r>
            <a:r>
              <a:rPr lang="en-IN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Verdana" panose="020B0604030504040204" pitchFamily="34" charset="0"/>
              </a:rPr>
              <a:t>as </a:t>
            </a:r>
            <a:r>
              <a:rPr lang="en-IN" sz="1600" b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Verdana" panose="020B0604030504040204" pitchFamily="34" charset="0"/>
              </a:rPr>
              <a:t>Atal </a:t>
            </a:r>
            <a:r>
              <a:rPr lang="en-IN" sz="1600" b="1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Verdana" panose="020B0604030504040204" pitchFamily="34" charset="0"/>
              </a:rPr>
              <a:t>Teekakaran</a:t>
            </a:r>
            <a:r>
              <a:rPr lang="en-IN" sz="1600" b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Verdana" panose="020B0604030504040204" pitchFamily="34" charset="0"/>
              </a:rPr>
              <a:t> </a:t>
            </a:r>
            <a:r>
              <a:rPr lang="en-IN" sz="1600" b="1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Verdana" panose="020B0604030504040204" pitchFamily="34" charset="0"/>
              </a:rPr>
              <a:t>Yojana</a:t>
            </a:r>
            <a:r>
              <a:rPr lang="en-IN" sz="1600" b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Verdana" panose="020B0604030504040204" pitchFamily="34" charset="0"/>
              </a:rPr>
              <a:t> Under </a:t>
            </a:r>
            <a:r>
              <a:rPr lang="en-IN" sz="1600" b="1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Verdana" panose="020B0604030504040204" pitchFamily="34" charset="0"/>
              </a:rPr>
              <a:t>Swaran</a:t>
            </a:r>
            <a:r>
              <a:rPr lang="en-IN" sz="1600" b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Verdana" panose="020B0604030504040204" pitchFamily="34" charset="0"/>
              </a:rPr>
              <a:t> Jayanti </a:t>
            </a:r>
            <a:r>
              <a:rPr lang="en-IN" sz="1600" b="1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Verdana" panose="020B0604030504040204" pitchFamily="34" charset="0"/>
              </a:rPr>
              <a:t>celebration.  </a:t>
            </a:r>
            <a:endParaRPr lang="en-IN" sz="1600" dirty="0">
              <a:solidFill>
                <a:prstClr val="black"/>
              </a:solidFill>
              <a:latin typeface="Cambria" pitchFamily="18" charset="0"/>
              <a:ea typeface="Cambria" pitchFamily="18" charset="0"/>
              <a:cs typeface="Verdana" panose="020B0604030504040204" pitchFamily="34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endParaRPr lang="en-IN" sz="1600" dirty="0" smtClean="0">
              <a:solidFill>
                <a:prstClr val="black"/>
              </a:solidFill>
              <a:latin typeface="Cambria" pitchFamily="18" charset="0"/>
              <a:ea typeface="Cambria" pitchFamily="18" charset="0"/>
              <a:cs typeface="Verdana" panose="020B0604030504040204" pitchFamily="34" charset="0"/>
            </a:endParaRPr>
          </a:p>
          <a:p>
            <a:pPr lvl="0"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IN" sz="1600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Verdana" panose="020B0604030504040204" pitchFamily="34" charset="0"/>
              </a:rPr>
              <a:t> </a:t>
            </a:r>
            <a:r>
              <a:rPr lang="en-IN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Verdana" panose="020B0604030504040204" pitchFamily="34" charset="0"/>
              </a:rPr>
              <a:t>T</a:t>
            </a:r>
            <a:r>
              <a:rPr lang="en-IN" sz="1600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Verdana" panose="020B0604030504040204" pitchFamily="34" charset="0"/>
              </a:rPr>
              <a:t>otal </a:t>
            </a:r>
            <a:r>
              <a:rPr lang="en-IN" sz="1600" b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Verdana" panose="020B0604030504040204" pitchFamily="34" charset="0"/>
              </a:rPr>
              <a:t>3,66,619</a:t>
            </a:r>
            <a:r>
              <a:rPr lang="en-IN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Verdana" panose="020B0604030504040204" pitchFamily="34" charset="0"/>
              </a:rPr>
              <a:t> children have received PCV </a:t>
            </a:r>
            <a:r>
              <a:rPr lang="en-IN" sz="1600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Verdana" panose="020B0604030504040204" pitchFamily="34" charset="0"/>
              </a:rPr>
              <a:t>doses till April 2019</a:t>
            </a:r>
            <a:endParaRPr lang="en-IN" sz="1600" dirty="0">
              <a:solidFill>
                <a:prstClr val="black"/>
              </a:solidFill>
              <a:latin typeface="Cambria" pitchFamily="18" charset="0"/>
              <a:ea typeface="Cambria" pitchFamily="18" charset="0"/>
              <a:cs typeface="Verdana" panose="020B0604030504040204" pitchFamily="34" charset="0"/>
            </a:endParaRPr>
          </a:p>
          <a:p>
            <a:pPr marL="285750" lvl="0" indent="-285750" algn="just">
              <a:buFont typeface="Courier New" pitchFamily="49" charset="0"/>
              <a:buChar char="o"/>
            </a:pPr>
            <a:r>
              <a:rPr lang="en-US" sz="1600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At  </a:t>
            </a:r>
            <a:r>
              <a:rPr lang="en-US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Immunization session ANM is scanning QR Code pre-printed in  PCV Vial</a:t>
            </a:r>
          </a:p>
          <a:p>
            <a:pPr marL="285750" lvl="0" indent="-285750" algn="just"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Batch number of PCV Vaccine can be identified immediately in case of any AEFI</a:t>
            </a:r>
          </a:p>
          <a:p>
            <a:pPr marL="285750" lvl="0" indent="-285750" algn="just"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Real-time service </a:t>
            </a:r>
            <a:r>
              <a:rPr lang="en-US" sz="16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updation</a:t>
            </a:r>
            <a:r>
              <a:rPr lang="en-US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of vaccine during immunization session </a:t>
            </a:r>
          </a:p>
          <a:p>
            <a:pPr marL="285750" lvl="0" indent="-285750" algn="just"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PCV Vaccines administrated and wastage  can be derived from data and published on dashboard.</a:t>
            </a:r>
          </a:p>
          <a:p>
            <a:pPr marL="285750" lvl="0" indent="-285750" algn="just"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No additional cost component involved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742950"/>
            <a:ext cx="3200400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066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E5474A-DA90-42BF-B8C7-6CAE53B94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" y="5"/>
            <a:ext cx="9143999" cy="742075"/>
          </a:xfrm>
          <a:solidFill>
            <a:schemeClr val="accent6"/>
          </a:solidFill>
        </p:spPr>
        <p:txBody>
          <a:bodyPr>
            <a:noAutofit/>
          </a:bodyPr>
          <a:lstStyle/>
          <a:p>
            <a:r>
              <a:rPr lang="en-US" sz="2400" b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Pregnancy and child care initiatives</a:t>
            </a:r>
            <a:endParaRPr lang="en-IN" sz="2400" b="1" dirty="0">
              <a:latin typeface="Cambria" pitchFamily="18" charset="0"/>
              <a:ea typeface="Cambria" pitchFamily="18" charset="0"/>
              <a:cs typeface="Times New Roman" pitchFamily="18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="" xmlns:a16="http://schemas.microsoft.com/office/drawing/2014/main" id="{257988E5-6E88-42BD-9C98-FA6EFF5AE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13001"/>
            <a:ext cx="6324600" cy="4430501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ea typeface="Cambria" pitchFamily="18" charset="0"/>
                <a:cs typeface="Times New Roman" pitchFamily="18" charset="0"/>
              </a:rPr>
              <a:t>Launch of </a:t>
            </a:r>
            <a:r>
              <a:rPr lang="en-US" sz="1800" dirty="0">
                <a:ea typeface="Cambria" pitchFamily="18" charset="0"/>
                <a:cs typeface="Times New Roman" pitchFamily="18" charset="0"/>
              </a:rPr>
              <a:t>ATAL ABHIYAAN </a:t>
            </a:r>
            <a:r>
              <a:rPr lang="en-US" sz="1800" dirty="0" smtClean="0">
                <a:ea typeface="Cambria" pitchFamily="18" charset="0"/>
                <a:cs typeface="Times New Roman" pitchFamily="18" charset="0"/>
              </a:rPr>
              <a:t>(</a:t>
            </a:r>
            <a:r>
              <a:rPr lang="en-US" sz="1800" dirty="0">
                <a:ea typeface="Cambria" pitchFamily="18" charset="0"/>
                <a:cs typeface="Times New Roman" pitchFamily="18" charset="0"/>
              </a:rPr>
              <a:t>Assuring Total Anemia Limit </a:t>
            </a:r>
            <a:r>
              <a:rPr lang="en-US" sz="1800" dirty="0" err="1">
                <a:ea typeface="Cambria" pitchFamily="18" charset="0"/>
                <a:cs typeface="Times New Roman" pitchFamily="18" charset="0"/>
              </a:rPr>
              <a:t>Abhiyaan</a:t>
            </a:r>
            <a:r>
              <a:rPr lang="en-US" sz="1800" dirty="0">
                <a:ea typeface="Cambria" pitchFamily="18" charset="0"/>
                <a:cs typeface="Times New Roman" pitchFamily="18" charset="0"/>
              </a:rPr>
              <a:t>) by </a:t>
            </a:r>
            <a:r>
              <a:rPr lang="en-US" sz="1800" dirty="0" smtClean="0">
                <a:ea typeface="Cambria" pitchFamily="18" charset="0"/>
                <a:cs typeface="Times New Roman" pitchFamily="18" charset="0"/>
              </a:rPr>
              <a:t>Hon’ble </a:t>
            </a:r>
            <a:r>
              <a:rPr lang="en-US" sz="1800" dirty="0">
                <a:ea typeface="Cambria" pitchFamily="18" charset="0"/>
                <a:cs typeface="Times New Roman" pitchFamily="18" charset="0"/>
              </a:rPr>
              <a:t>Health Minister Haryana  on 8th March </a:t>
            </a:r>
            <a:r>
              <a:rPr lang="en-US" sz="1800" dirty="0" smtClean="0">
                <a:ea typeface="Cambria" pitchFamily="18" charset="0"/>
                <a:cs typeface="Times New Roman" pitchFamily="18" charset="0"/>
              </a:rPr>
              <a:t>2019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ea typeface="Cambria" pitchFamily="18" charset="0"/>
                <a:cs typeface="Times New Roman" pitchFamily="18" charset="0"/>
              </a:rPr>
              <a:t>Inclusion of Injection Iron Sucrose for treating Severely </a:t>
            </a:r>
            <a:r>
              <a:rPr lang="en-US" sz="1800" dirty="0" err="1" smtClean="0">
                <a:ea typeface="Cambria" pitchFamily="18" charset="0"/>
                <a:cs typeface="Times New Roman" pitchFamily="18" charset="0"/>
              </a:rPr>
              <a:t>Anaemic</a:t>
            </a:r>
            <a:r>
              <a:rPr lang="en-US" sz="1800" dirty="0" smtClean="0">
                <a:ea typeface="Cambria" pitchFamily="18" charset="0"/>
                <a:cs typeface="Times New Roman" pitchFamily="18" charset="0"/>
              </a:rPr>
              <a:t> Pregnant and Lactating Women in State’s EDL </a:t>
            </a:r>
            <a:r>
              <a:rPr lang="en-US" sz="1800" dirty="0" err="1" smtClean="0">
                <a:ea typeface="Cambria" pitchFamily="18" charset="0"/>
                <a:cs typeface="Times New Roman" pitchFamily="18" charset="0"/>
              </a:rPr>
              <a:t>upto</a:t>
            </a:r>
            <a:r>
              <a:rPr lang="en-US" sz="1800" dirty="0" smtClean="0">
                <a:ea typeface="Cambria" pitchFamily="18" charset="0"/>
                <a:cs typeface="Times New Roman" pitchFamily="18" charset="0"/>
              </a:rPr>
              <a:t> PHC level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1800" dirty="0" smtClean="0">
                <a:cs typeface="Times New Roman" pitchFamily="18" charset="0"/>
              </a:rPr>
              <a:t>Distribution </a:t>
            </a:r>
            <a:r>
              <a:rPr lang="en-US" sz="1800" dirty="0">
                <a:cs typeface="Times New Roman" pitchFamily="18" charset="0"/>
              </a:rPr>
              <a:t>of Welcome kit to Private doctors and Refreshment to pregnant </a:t>
            </a:r>
            <a:r>
              <a:rPr lang="en-US" sz="1800" dirty="0" smtClean="0">
                <a:cs typeface="Times New Roman" pitchFamily="18" charset="0"/>
              </a:rPr>
              <a:t>women in PMSMA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1800" dirty="0">
                <a:cs typeface="Times New Roman" pitchFamily="18" charset="0"/>
              </a:rPr>
              <a:t>Provision of ultrasound services to pregnant women through public-private partnership (PPP) mode.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1800" dirty="0">
                <a:cs typeface="Times New Roman" pitchFamily="18" charset="0"/>
              </a:rPr>
              <a:t>Formulation of State specific Standard Operating Protocols (SOPs).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1800" dirty="0">
                <a:cs typeface="Times New Roman" pitchFamily="18" charset="0"/>
              </a:rPr>
              <a:t>Inclusion of 75 gm glucose in State essential drugs list (EDL) for ensuring screening of Gestational Diabetes Mellitus (GDM</a:t>
            </a:r>
            <a:r>
              <a:rPr lang="en-US" sz="1800" dirty="0" smtClean="0">
                <a:cs typeface="Times New Roman" pitchFamily="18" charset="0"/>
              </a:rPr>
              <a:t>).</a:t>
            </a:r>
          </a:p>
          <a:p>
            <a:pPr marL="457200" lvl="1" indent="0" algn="just">
              <a:buNone/>
            </a:pPr>
            <a:endParaRPr lang="en-US" sz="1800" dirty="0" smtClean="0">
              <a:latin typeface="Garamond" pitchFamily="18" charset="0"/>
              <a:cs typeface="Times New Roman" pitchFamily="18" charset="0"/>
            </a:endParaRPr>
          </a:p>
          <a:p>
            <a:pPr lvl="1" algn="just">
              <a:buFont typeface="Arial" panose="020B0604020202020204" pitchFamily="34" charset="0"/>
              <a:buChar char="•"/>
            </a:pPr>
            <a:endParaRPr lang="en-US" sz="1800" dirty="0">
              <a:latin typeface="Garamond" pitchFamily="18" charset="0"/>
              <a:cs typeface="Times New Roman" pitchFamily="18" charset="0"/>
            </a:endParaRPr>
          </a:p>
          <a:p>
            <a:pPr marL="457200" lvl="1" indent="0" algn="just">
              <a:buNone/>
            </a:pPr>
            <a:endParaRPr lang="en-IN" sz="1800" dirty="0" smtClean="0">
              <a:latin typeface="Cambria" pitchFamily="18" charset="0"/>
              <a:ea typeface="Cambria" pitchFamily="18" charset="0"/>
            </a:endParaRPr>
          </a:p>
          <a:p>
            <a:pPr marL="457200" lvl="1" indent="0" algn="just">
              <a:buNone/>
            </a:pPr>
            <a:endParaRPr lang="en-IN" sz="1800" b="1" dirty="0" smtClean="0">
              <a:latin typeface="Cambria" pitchFamily="18" charset="0"/>
              <a:ea typeface="Cambria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2876550"/>
            <a:ext cx="27432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Connector 9"/>
          <p:cNvCxnSpPr/>
          <p:nvPr/>
        </p:nvCxnSpPr>
        <p:spPr>
          <a:xfrm flipV="1">
            <a:off x="8553057" y="683921"/>
            <a:ext cx="197561" cy="58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8562943" y="905003"/>
            <a:ext cx="199499" cy="104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10" y="760415"/>
            <a:ext cx="2743199" cy="203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974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4BA204-6388-4322-AB88-1A05B90DC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1353"/>
          </a:xfrm>
          <a:solidFill>
            <a:schemeClr val="accent6"/>
          </a:solidFill>
          <a:ln>
            <a:solidFill>
              <a:srgbClr val="92D050"/>
            </a:solidFill>
          </a:ln>
        </p:spPr>
        <p:txBody>
          <a:bodyPr anchor="t" anchorCtr="0">
            <a:noAutofit/>
          </a:bodyPr>
          <a:lstStyle/>
          <a:p>
            <a:r>
              <a:rPr lang="en-IN" sz="2400" b="1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Trends </a:t>
            </a:r>
            <a:r>
              <a:rPr lang="en-IN" sz="2400" b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–Institutional </a:t>
            </a:r>
            <a:r>
              <a:rPr lang="en-IN" sz="2400" b="1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deliveries (</a:t>
            </a:r>
            <a:r>
              <a:rPr lang="en-IN" sz="2400" b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2014-2019, </a:t>
            </a:r>
            <a:r>
              <a:rPr lang="en-IN" sz="2400" b="1" dirty="0" err="1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upto</a:t>
            </a:r>
            <a:r>
              <a:rPr lang="en-IN" sz="2400" b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IN" sz="2400" b="1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April) CRS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F16A1B4-6BAF-4A08-9BD5-25AB8F56E569}"/>
              </a:ext>
            </a:extLst>
          </p:cNvPr>
          <p:cNvSpPr/>
          <p:nvPr/>
        </p:nvSpPr>
        <p:spPr>
          <a:xfrm>
            <a:off x="179512" y="627534"/>
            <a:ext cx="8964488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Increase in Institutional Deliveries from 85.9% in 2014 to 93% in 2019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(CRS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" y="4355254"/>
            <a:ext cx="8976168" cy="7078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2"/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Launch of </a:t>
            </a:r>
            <a:r>
              <a:rPr lang="en-IN" sz="2000" b="1" i="1" dirty="0" smtClean="0">
                <a:latin typeface="Times New Roman" pitchFamily="18" charset="0"/>
                <a:cs typeface="Times New Roman" pitchFamily="18" charset="0"/>
              </a:rPr>
              <a:t>“Zero Home Delivery Campaign” 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with aim of achieving 100% institutional deliveries in the state 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0" y="1047750"/>
          <a:ext cx="8915400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790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" y="-19049"/>
            <a:ext cx="9143999" cy="614361"/>
          </a:xfrm>
          <a:solidFill>
            <a:srgbClr val="F89746"/>
          </a:solidFill>
        </p:spPr>
        <p:txBody>
          <a:bodyPr>
            <a:noAutofit/>
          </a:bodyPr>
          <a:lstStyle/>
          <a:p>
            <a:r>
              <a:rPr lang="en-IN" sz="2400" b="1" dirty="0" smtClean="0">
                <a:latin typeface="Cambria" pitchFamily="18" charset="0"/>
                <a:ea typeface="Cambria" pitchFamily="18" charset="0"/>
              </a:rPr>
              <a:t>Innovative model: To increase immunization in Urban Slums</a:t>
            </a:r>
            <a:endParaRPr lang="en-IN" sz="2400" b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81000" y="507092"/>
            <a:ext cx="5257800" cy="3207661"/>
          </a:xfrm>
        </p:spPr>
        <p:txBody>
          <a:bodyPr anchor="t">
            <a:noAutofit/>
          </a:bodyPr>
          <a:lstStyle/>
          <a:p>
            <a:pPr marL="0" indent="0" algn="just">
              <a:buNone/>
            </a:pPr>
            <a:endParaRPr lang="en-IN" sz="1800" dirty="0" smtClean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 algn="just">
              <a:buFont typeface="Wingdings" pitchFamily="2" charset="2"/>
              <a:buChar char="q"/>
            </a:pPr>
            <a:r>
              <a:rPr lang="en-IN" sz="1800" dirty="0">
                <a:latin typeface="Garamond" pitchFamily="18" charset="0"/>
                <a:cs typeface="Times New Roman" pitchFamily="18" charset="0"/>
              </a:rPr>
              <a:t>E-Rickshaw: </a:t>
            </a:r>
            <a:r>
              <a:rPr lang="en-IN" sz="1800" dirty="0" smtClean="0">
                <a:latin typeface="Garamond" pitchFamily="18" charset="0"/>
                <a:cs typeface="Times New Roman" pitchFamily="18" charset="0"/>
              </a:rPr>
              <a:t>To increase immunization coverage in urban slums, e -rickshaw project implemented in all districts.</a:t>
            </a:r>
          </a:p>
          <a:p>
            <a:pPr lvl="1" algn="just">
              <a:buNone/>
            </a:pPr>
            <a:endParaRPr lang="en-IN" sz="1800" dirty="0" smtClean="0">
              <a:latin typeface="Garamond" pitchFamily="18" charset="0"/>
              <a:cs typeface="Times New Roman" pitchFamily="18" charset="0"/>
            </a:endParaRPr>
          </a:p>
          <a:p>
            <a:pPr lvl="1" algn="just">
              <a:buFont typeface="Wingdings" pitchFamily="2" charset="2"/>
              <a:buChar char="q"/>
            </a:pPr>
            <a:r>
              <a:rPr lang="en-IN" sz="1800" dirty="0" smtClean="0">
                <a:latin typeface="Garamond" pitchFamily="18" charset="0"/>
                <a:cs typeface="Times New Roman" pitchFamily="18" charset="0"/>
              </a:rPr>
              <a:t>Canopy tents also provided for immunisation sessions in urban slums.</a:t>
            </a:r>
          </a:p>
          <a:p>
            <a:pPr lvl="1" algn="just">
              <a:buNone/>
            </a:pPr>
            <a:endParaRPr lang="en-IN" sz="1800" dirty="0" smtClean="0">
              <a:latin typeface="Garamond" pitchFamily="18" charset="0"/>
              <a:cs typeface="Times New Roman" pitchFamily="18" charset="0"/>
            </a:endParaRPr>
          </a:p>
          <a:p>
            <a:pPr lvl="1" algn="just">
              <a:buFont typeface="Wingdings" pitchFamily="2" charset="2"/>
              <a:buChar char="q"/>
            </a:pPr>
            <a:r>
              <a:rPr lang="en-IN" sz="1800" dirty="0" smtClean="0">
                <a:latin typeface="Garamond" pitchFamily="18" charset="0"/>
                <a:cs typeface="Times New Roman" pitchFamily="18" charset="0"/>
              </a:rPr>
              <a:t>Rollout </a:t>
            </a:r>
            <a:r>
              <a:rPr lang="en-IN" sz="1800" dirty="0">
                <a:latin typeface="Garamond" pitchFamily="18" charset="0"/>
                <a:cs typeface="Times New Roman" pitchFamily="18" charset="0"/>
              </a:rPr>
              <a:t>of Boosting Routine Immunization Demand Generation (BRIDGE) </a:t>
            </a:r>
            <a:r>
              <a:rPr lang="en-IN" sz="1800" dirty="0" smtClean="0">
                <a:latin typeface="Garamond" pitchFamily="18" charset="0"/>
                <a:cs typeface="Times New Roman" pitchFamily="18" charset="0"/>
              </a:rPr>
              <a:t>trainings </a:t>
            </a:r>
            <a:r>
              <a:rPr lang="en-IN" sz="1800" dirty="0">
                <a:latin typeface="Garamond" pitchFamily="18" charset="0"/>
                <a:cs typeface="Times New Roman" pitchFamily="18" charset="0"/>
              </a:rPr>
              <a:t>in May 2019, for enhancing Inter-personnel communication (IPC) skills of Frontline workers (ANMs, ASHAs &amp; AWW)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IN" sz="1800" dirty="0" smtClean="0">
              <a:latin typeface="Cambria" pitchFamily="18" charset="0"/>
              <a:ea typeface="Cambria" pitchFamily="18" charset="0"/>
              <a:cs typeface="Verdana" panose="020B0604030504040204" pitchFamily="34" charset="0"/>
            </a:endParaRPr>
          </a:p>
        </p:txBody>
      </p:sp>
      <p:sp>
        <p:nvSpPr>
          <p:cNvPr id="5" name="AutoShape 2" descr="https://ssl.gstatic.com/ui/v1/icons/mail/images/cleardot.gif"/>
          <p:cNvSpPr>
            <a:spLocks noChangeAspect="1" noChangeArrowheads="1"/>
          </p:cNvSpPr>
          <p:nvPr/>
        </p:nvSpPr>
        <p:spPr bwMode="auto">
          <a:xfrm>
            <a:off x="28575" y="1365647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8" name="Picture 7" descr="C:\Users\Dr. Neha Ghai\Desktop\g PDRIVE\PICOS\Canopy\IMG-20181102-WA000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2743203"/>
            <a:ext cx="3810000" cy="2021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G:\e rickshaw\revissed design\IMG_20181012_15201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857250"/>
            <a:ext cx="38100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7110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" y="1"/>
            <a:ext cx="9143999" cy="614361"/>
          </a:xfrm>
          <a:solidFill>
            <a:srgbClr val="F89746"/>
          </a:solidFill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latin typeface="Cambria" pitchFamily="18" charset="0"/>
                <a:ea typeface="Cambria" pitchFamily="18" charset="0"/>
                <a:cs typeface="Verdana" panose="020B0604030504040204" pitchFamily="34" charset="0"/>
              </a:rPr>
              <a:t>Immunization Achievements (FY 2018-19)</a:t>
            </a:r>
            <a:endParaRPr lang="en-IN" sz="24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8400" y="1447800"/>
            <a:ext cx="2819400" cy="3486150"/>
          </a:xfrm>
        </p:spPr>
        <p:txBody>
          <a:bodyPr anchor="t">
            <a:noAutofit/>
          </a:bodyPr>
          <a:lstStyle/>
          <a:p>
            <a:pPr marL="0" indent="0" algn="just">
              <a:buNone/>
            </a:pPr>
            <a:r>
              <a:rPr lang="en-IN" sz="2400" dirty="0">
                <a:ea typeface="Verdana" panose="020B0604030504040204" pitchFamily="34" charset="0"/>
                <a:cs typeface="Verdana" panose="020B0604030504040204" pitchFamily="34" charset="0"/>
              </a:rPr>
              <a:t>State has achieved </a:t>
            </a:r>
            <a:r>
              <a:rPr lang="en-IN" sz="24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96%</a:t>
            </a:r>
            <a:r>
              <a:rPr lang="en-IN" sz="2400" dirty="0" smtClean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N" sz="2400" dirty="0">
                <a:ea typeface="Verdana" panose="020B0604030504040204" pitchFamily="34" charset="0"/>
                <a:cs typeface="Verdana" panose="020B0604030504040204" pitchFamily="34" charset="0"/>
              </a:rPr>
              <a:t>total </a:t>
            </a:r>
            <a:r>
              <a:rPr lang="en-IN" sz="2400" dirty="0" smtClean="0">
                <a:ea typeface="Verdana" panose="020B0604030504040204" pitchFamily="34" charset="0"/>
                <a:cs typeface="Verdana" panose="020B0604030504040204" pitchFamily="34" charset="0"/>
              </a:rPr>
              <a:t>Full Immunization </a:t>
            </a:r>
            <a:r>
              <a:rPr lang="en-IN" sz="2400" dirty="0">
                <a:ea typeface="Verdana" panose="020B0604030504040204" pitchFamily="34" charset="0"/>
                <a:cs typeface="Verdana" panose="020B0604030504040204" pitchFamily="34" charset="0"/>
              </a:rPr>
              <a:t>Coverage in FY 2018-19 as compare to </a:t>
            </a:r>
            <a:r>
              <a:rPr lang="en-IN" sz="24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62%</a:t>
            </a:r>
            <a:r>
              <a:rPr lang="en-IN" sz="2400" dirty="0" smtClean="0">
                <a:ea typeface="Verdana" panose="020B0604030504040204" pitchFamily="34" charset="0"/>
                <a:cs typeface="Verdana" panose="020B0604030504040204" pitchFamily="34" charset="0"/>
              </a:rPr>
              <a:t> in </a:t>
            </a:r>
            <a:r>
              <a:rPr lang="en-IN" sz="24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NFHS-4 </a:t>
            </a:r>
            <a:r>
              <a:rPr lang="en-IN" sz="2400" dirty="0" smtClean="0">
                <a:ea typeface="Verdana" panose="020B0604030504040204" pitchFamily="34" charset="0"/>
                <a:cs typeface="Verdana" panose="020B0604030504040204" pitchFamily="34" charset="0"/>
              </a:rPr>
              <a:t>(2015-16)</a:t>
            </a:r>
          </a:p>
          <a:p>
            <a:pPr marL="0" indent="0" algn="just">
              <a:buNone/>
            </a:pPr>
            <a:endParaRPr lang="en-IN" sz="2400" dirty="0" smtClean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AutoShape 2" descr="https://ssl.gstatic.com/ui/v1/icons/mail/images/cleardot.gif"/>
          <p:cNvSpPr>
            <a:spLocks noChangeAspect="1" noChangeArrowheads="1"/>
          </p:cNvSpPr>
          <p:nvPr/>
        </p:nvSpPr>
        <p:spPr bwMode="auto">
          <a:xfrm>
            <a:off x="28575" y="1365647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graphicFrame>
        <p:nvGraphicFramePr>
          <p:cNvPr id="1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0269982"/>
              </p:ext>
            </p:extLst>
          </p:nvPr>
        </p:nvGraphicFramePr>
        <p:xfrm>
          <a:off x="138548" y="742950"/>
          <a:ext cx="6317431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7840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037889"/>
              </p:ext>
            </p:extLst>
          </p:nvPr>
        </p:nvGraphicFramePr>
        <p:xfrm>
          <a:off x="-152400" y="-2"/>
          <a:ext cx="9296400" cy="5378666"/>
        </p:xfrm>
        <a:graphic>
          <a:graphicData uri="http://schemas.openxmlformats.org/drawingml/2006/table">
            <a:tbl>
              <a:tblPr/>
              <a:tblGrid>
                <a:gridCol w="619761"/>
                <a:gridCol w="4889110"/>
                <a:gridCol w="1157799"/>
                <a:gridCol w="1157799"/>
                <a:gridCol w="1471931"/>
              </a:tblGrid>
              <a:tr h="684193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Comprehensive Incentive Package for ASHA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under State</a:t>
                      </a:r>
                      <a:r>
                        <a:rPr lang="en-US" sz="2200" b="1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Plan Budget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Cambria" pitchFamily="18" charset="0"/>
                        <a:ea typeface="Cambria" pitchFamily="18" charset="0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0792">
                <a:tc gridSpan="5">
                  <a:txBody>
                    <a:bodyPr/>
                    <a:lstStyle/>
                    <a:p>
                      <a:pPr marL="225425" marR="0" lvl="0" indent="-2254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itchFamily="49" charset="-128"/>
                          <a:cs typeface="Times New Roman" pitchFamily="18" charset="0"/>
                        </a:rPr>
                        <a:t>Monthly fixed incentive @Rs. 4000/- (w.e.f. Jan. 2018)</a:t>
                      </a:r>
                      <a:endParaRPr kumimoji="0" lang="en-US" altLang="ja-JP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  <a:p>
                      <a:pPr marL="225425" marR="0" lvl="0" indent="-2254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itchFamily="49" charset="-128"/>
                          <a:cs typeface="Times New Roman" pitchFamily="18" charset="0"/>
                        </a:rPr>
                        <a:t>50% added incentive of the monthly earning under NHM (Contd. from Feb. 2014)</a:t>
                      </a:r>
                    </a:p>
                    <a:p>
                      <a:pPr marL="225425" marR="0" lvl="0" indent="-2254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altLang="ja-JP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itchFamily="49" charset="-128"/>
                          <a:cs typeface="Times New Roman" pitchFamily="18" charset="0"/>
                        </a:rPr>
                        <a:t>Ex-gratia grant of Rs. Three Lakh to the family of deceased ASHA</a:t>
                      </a:r>
                    </a:p>
                    <a:p>
                      <a:pPr marL="225425" marR="0" lvl="0" indent="-2254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itchFamily="18" charset="0"/>
                          <a:cs typeface="Calibri" pitchFamily="34" charset="0"/>
                        </a:rPr>
                        <a:t>Additional Incentive of Rs. 750/- for following 06 Major Activities:</a:t>
                      </a:r>
                      <a:endParaRPr kumimoji="0" lang="en-US" altLang="ja-JP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3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Sr.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No.</a:t>
                      </a:r>
                      <a:endParaRPr lang="en-US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 06 Major Activities</a:t>
                      </a:r>
                      <a:endParaRPr lang="en-US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GoI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Rates</a:t>
                      </a:r>
                      <a:endParaRPr lang="en-US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State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Rates </a:t>
                      </a:r>
                      <a:endParaRPr lang="en-US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Additional Amount 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515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</a:t>
                      </a:r>
                      <a:endParaRPr lang="en-US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+mn-lt"/>
                          <a:ea typeface="MS Mincho"/>
                          <a:cs typeface="Times New Roman"/>
                        </a:rPr>
                        <a:t>Facilitation </a:t>
                      </a:r>
                      <a:r>
                        <a:rPr lang="en-US" sz="1400" b="1" dirty="0">
                          <a:latin typeface="+mn-lt"/>
                          <a:ea typeface="MS Mincho"/>
                          <a:cs typeface="Times New Roman"/>
                        </a:rPr>
                        <a:t>of Institutional Deliveries (other than JSY cases</a:t>
                      </a:r>
                      <a:r>
                        <a:rPr lang="en-US" sz="1400" b="1" dirty="0" smtClean="0">
                          <a:latin typeface="+mn-lt"/>
                          <a:ea typeface="MS Mincho"/>
                          <a:cs typeface="Times New Roman"/>
                        </a:rPr>
                        <a:t>) @ Rs. 200/- per</a:t>
                      </a:r>
                      <a:r>
                        <a:rPr lang="en-US" sz="1400" b="1" baseline="0" dirty="0" smtClean="0">
                          <a:latin typeface="+mn-lt"/>
                          <a:ea typeface="MS Mincho"/>
                          <a:cs typeface="Times New Roman"/>
                        </a:rPr>
                        <a:t> case w.e.f. Feb. 2014</a:t>
                      </a:r>
                      <a:endParaRPr lang="en-US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-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Rs. </a:t>
                      </a:r>
                      <a:endParaRPr lang="en-US" sz="1400" b="1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300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/-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353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</a:t>
                      </a:r>
                      <a:endParaRPr lang="en-US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Facilitation of JSY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Cases for Institutional Deliveries (Rural/Urban)</a:t>
                      </a:r>
                      <a:endParaRPr lang="en-US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Rs. 300/200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Rs. 400/300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Rs. </a:t>
                      </a:r>
                      <a:endParaRPr lang="en-US" sz="1400" b="1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100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/-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353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3</a:t>
                      </a:r>
                      <a:endParaRPr lang="en-US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Routine 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Immunization of Children</a:t>
                      </a:r>
                      <a:endParaRPr lang="en-US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Rs. </a:t>
                      </a:r>
                      <a:endParaRPr lang="en-US" sz="1400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150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/-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Rs. </a:t>
                      </a:r>
                      <a:endParaRPr lang="en-US" sz="1400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250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/-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Rs. </a:t>
                      </a:r>
                      <a:endParaRPr lang="en-US" sz="1400" b="1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100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/-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353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4</a:t>
                      </a:r>
                      <a:endParaRPr lang="en-US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ANC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Check-up of Pregnant Women</a:t>
                      </a:r>
                      <a:endParaRPr lang="en-US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Rs. </a:t>
                      </a:r>
                      <a:endParaRPr lang="en-US" sz="1400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250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/-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Rs. </a:t>
                      </a:r>
                      <a:endParaRPr lang="en-US" sz="1400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350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/-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Rs. </a:t>
                      </a:r>
                      <a:endParaRPr lang="en-US" sz="1400" b="1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100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/-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353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</a:t>
                      </a:r>
                      <a:endParaRPr lang="en-US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HBNC of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Newborn &amp;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Mothers</a:t>
                      </a:r>
                      <a:endParaRPr lang="en-US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Rs. </a:t>
                      </a:r>
                      <a:endParaRPr lang="en-US" sz="1400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250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/-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Rs. </a:t>
                      </a:r>
                      <a:endParaRPr lang="en-US" sz="1400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350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/-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Rs. </a:t>
                      </a:r>
                      <a:endParaRPr lang="en-US" sz="1400" b="1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100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/-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353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6</a:t>
                      </a:r>
                      <a:endParaRPr lang="en-US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Promoting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Spacing between Births </a:t>
                      </a:r>
                      <a:endParaRPr lang="en-US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Rs. </a:t>
                      </a:r>
                      <a:endParaRPr lang="en-US" sz="1400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500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/-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Rs. </a:t>
                      </a:r>
                      <a:endParaRPr lang="en-US" sz="1400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550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/-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Rs. </a:t>
                      </a:r>
                      <a:endParaRPr lang="en-US" sz="1400" b="1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50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/-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59795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Now each ASHA would be able to earn minimum</a:t>
                      </a:r>
                      <a:r>
                        <a:rPr 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Rs. 9000/- per month after implementation of the enhanced incentive </a:t>
                      </a:r>
                      <a:endParaRPr lang="en-US" sz="1200" b="1" kern="12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451" marR="9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451" marR="9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451" marR="9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451" marR="9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448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F89746"/>
          </a:solidFill>
        </p:spPr>
        <p:txBody>
          <a:bodyPr>
            <a:noAutofit/>
          </a:bodyPr>
          <a:lstStyle/>
          <a:p>
            <a:r>
              <a:rPr lang="en-US" sz="3600" b="1" dirty="0" smtClean="0"/>
              <a:t>Total 18007 Special VHND Celebrated by ASHAs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in Haryana under </a:t>
            </a:r>
            <a:r>
              <a:rPr lang="en-US" sz="2800" b="1" i="1" dirty="0" smtClean="0"/>
              <a:t>Gram </a:t>
            </a:r>
            <a:r>
              <a:rPr lang="en-US" sz="2800" b="1" i="1" dirty="0" err="1" smtClean="0"/>
              <a:t>Swaraj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Abhiyaan</a:t>
            </a:r>
            <a:r>
              <a:rPr lang="en-US" sz="2800" b="1" i="1" dirty="0" smtClean="0"/>
              <a:t> </a:t>
            </a:r>
            <a:endParaRPr lang="en-US" sz="2800" i="1" dirty="0"/>
          </a:p>
        </p:txBody>
      </p:sp>
      <p:pic>
        <p:nvPicPr>
          <p:cNvPr id="5" name="Picture 2" descr="I:\VHND\Dr bhim\IMG-20180414-WA008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914400"/>
            <a:ext cx="3048000" cy="2457450"/>
          </a:xfrm>
          <a:prstGeom prst="rect">
            <a:avLst/>
          </a:prstGeom>
          <a:noFill/>
        </p:spPr>
      </p:pic>
      <p:pic>
        <p:nvPicPr>
          <p:cNvPr id="12" name="Picture 2" descr="I:\VHND\Dr bhim\IMG-20180414-WA008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1800" y="3429000"/>
            <a:ext cx="3048000" cy="1714500"/>
          </a:xfrm>
          <a:prstGeom prst="rect">
            <a:avLst/>
          </a:prstGeom>
          <a:noFill/>
        </p:spPr>
      </p:pic>
      <p:pic>
        <p:nvPicPr>
          <p:cNvPr id="9" name="Picture 3" descr="C:\Users\Tarandeep\Documents\VHND april 18\bhita vhdn.jpg"/>
          <p:cNvPicPr>
            <a:picLocks noChangeAspect="1" noChangeArrowheads="1"/>
          </p:cNvPicPr>
          <p:nvPr/>
        </p:nvPicPr>
        <p:blipFill>
          <a:blip r:embed="rId4" cstate="email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3429006"/>
            <a:ext cx="3048000" cy="1714501"/>
          </a:xfrm>
          <a:prstGeom prst="rect">
            <a:avLst/>
          </a:prstGeom>
          <a:noFill/>
        </p:spPr>
      </p:pic>
      <p:pic>
        <p:nvPicPr>
          <p:cNvPr id="10" name="Picture 2" descr="C:\Users\pradeep\Downloads\IMG-20180529-WA0010.jpg"/>
          <p:cNvPicPr>
            <a:picLocks noChangeAspect="1" noChangeArrowheads="1"/>
          </p:cNvPicPr>
          <p:nvPr/>
        </p:nvPicPr>
        <p:blipFill>
          <a:blip r:embed="rId5" cstate="email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6019800" cy="2457450"/>
          </a:xfrm>
          <a:prstGeom prst="rect">
            <a:avLst/>
          </a:prstGeom>
          <a:noFill/>
        </p:spPr>
      </p:pic>
      <p:pic>
        <p:nvPicPr>
          <p:cNvPr id="13" name="Picture 2" descr="C:\Users\Tarandeep\Documents\VHND april 18\tandwali phota.jpg"/>
          <p:cNvPicPr>
            <a:picLocks noChangeAspect="1" noChangeArrowheads="1"/>
          </p:cNvPicPr>
          <p:nvPr/>
        </p:nvPicPr>
        <p:blipFill rotWithShape="1">
          <a:blip r:embed="rId6" cstate="email">
            <a:lum brigh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3429000"/>
            <a:ext cx="2895600" cy="1714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463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itle 17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19150"/>
          </a:xfrm>
          <a:solidFill>
            <a:srgbClr val="F89746"/>
          </a:solidFill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400" b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Adolescent Friendly Health Clinics</a:t>
            </a:r>
            <a:br>
              <a:rPr lang="en-US" sz="2400" b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(AFHCs)</a:t>
            </a:r>
            <a:endParaRPr lang="en-US" altLang="en-US" sz="2400" b="1" dirty="0">
              <a:latin typeface="Cambria" pitchFamily="18" charset="0"/>
              <a:ea typeface="Cambria" pitchFamily="18" charset="0"/>
              <a:cs typeface="Arial" panose="020B0604020202020204" pitchFamily="34" charset="0"/>
            </a:endParaRPr>
          </a:p>
        </p:txBody>
      </p:sp>
      <p:sp>
        <p:nvSpPr>
          <p:cNvPr id="41986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2190" y="887416"/>
            <a:ext cx="6719609" cy="2790038"/>
          </a:xfrm>
        </p:spPr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Branded </a:t>
            </a:r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US" sz="1800" b="1" i="1" dirty="0" err="1" smtClean="0">
                <a:latin typeface="Times New Roman" pitchFamily="18" charset="0"/>
                <a:cs typeface="Times New Roman" pitchFamily="18" charset="0"/>
              </a:rPr>
              <a:t>Mitrata</a:t>
            </a:r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 Clinics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in State. Functional in 126 PHCs and 76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uphcs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upgraded as HWCs with trained  manpower.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Service Providers: Trained Adolescent Health Counselors, Trained AYUSH Doctors/Dental Surgeons.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Sources of demand generation for AFHCs:</a:t>
            </a:r>
          </a:p>
          <a:p>
            <a:pPr>
              <a:buFont typeface="Arial" pitchFamily="34" charset="0"/>
              <a:buNone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	- Referrals from OPDs.</a:t>
            </a:r>
          </a:p>
          <a:p>
            <a:pPr>
              <a:buFont typeface="Arial" pitchFamily="34" charset="0"/>
              <a:buNone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	- Walk in clients.</a:t>
            </a:r>
          </a:p>
          <a:p>
            <a:pPr marL="217429" indent="-132668">
              <a:buNone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	-  Through outreach visits to schools , Community, Bal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Bhawans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ITIs, Nehru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Yuva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Kendras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etc.</a:t>
            </a:r>
          </a:p>
          <a:p>
            <a:pPr>
              <a:buFont typeface="Arial" pitchFamily="34" charset="0"/>
              <a:buNone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-  Daily 15-20 adolescents visits AFHCs.</a:t>
            </a:r>
          </a:p>
          <a:p>
            <a:pPr>
              <a:buFont typeface="Arial" pitchFamily="34" charset="0"/>
              <a:buChar char="•"/>
              <a:defRPr/>
            </a:pPr>
            <a:endParaRPr lang="en-US" sz="1800" dirty="0" smtClean="0">
              <a:latin typeface="TSTAR Mono Round"/>
              <a:cs typeface="Times New Roman" pitchFamily="18" charset="0"/>
            </a:endParaRPr>
          </a:p>
          <a:p>
            <a:pPr>
              <a:defRPr/>
            </a:pPr>
            <a:endParaRPr lang="en-US" sz="1800" dirty="0" smtClean="0">
              <a:latin typeface="TSTAR Mono Round"/>
              <a:cs typeface="Times New Roman" pitchFamily="18" charset="0"/>
            </a:endParaRPr>
          </a:p>
          <a:p>
            <a:pPr>
              <a:buFont typeface="Arial" pitchFamily="34" charset="0"/>
              <a:buNone/>
              <a:defRPr/>
            </a:pPr>
            <a:endParaRPr lang="en-US" sz="1800" i="1" dirty="0" smtClean="0">
              <a:latin typeface="TSTAR Mono Round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en-US" altLang="en-US" sz="1400" dirty="0" smtClean="0">
              <a:latin typeface="Georgia" pitchFamily="18" charset="0"/>
              <a:cs typeface="Georgia" pitchFamily="18" charset="0"/>
            </a:endParaRPr>
          </a:p>
        </p:txBody>
      </p:sp>
      <p:pic>
        <p:nvPicPr>
          <p:cNvPr id="31748" name="Picture 3" descr="D:\Photos of dedicated AFHC\photosofarshclinicindistthospitalsirsa\ff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2457456"/>
            <a:ext cx="1948441" cy="1211009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1749" name="Picture 2" descr="C:\Users\acer\Pictures\Mitrata clinic\Mitrata Vlinic\IMG_20150804_1154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1182714"/>
            <a:ext cx="1948146" cy="1217591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813343" y="917205"/>
            <a:ext cx="2053451" cy="30227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lIns="70756" tIns="35378" rIns="70756" bIns="35378">
            <a:spAutoFit/>
          </a:bodyPr>
          <a:lstStyle/>
          <a:p>
            <a:pPr>
              <a:defRPr/>
            </a:pPr>
            <a:r>
              <a:rPr lang="en-US" sz="1500" b="1" i="1" dirty="0"/>
              <a:t>SIGNBOARDS OF AFHCs</a:t>
            </a:r>
          </a:p>
        </p:txBody>
      </p:sp>
      <p:pic>
        <p:nvPicPr>
          <p:cNvPr id="9" name="Picture 2" descr="C:\Users\acer\Documents\RKSK MAIN DOCUMENTS\Out reach photos\New folder\IMG-20170719-WA00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588" y="3863955"/>
            <a:ext cx="2106104" cy="11055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2" descr="C:\Users\acer\Documents\RKSK MAIN DOCUMENTS\Out reach photos\Various\IMG-20170805-WA00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7692" y="3872048"/>
            <a:ext cx="2472452" cy="10974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2" descr="C:\Users\acer\Documents\RKSK MAIN DOCUMENTS\Photos of RKSK\afhc pkla\Photo125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4631521" y="3872044"/>
            <a:ext cx="2158756" cy="11320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3" descr="C:\Users\acer\Documents\RKSK MAIN DOCUMENTS\Out reach photos\faridabad\arshclinicoutreachpicsnewspics\0812201474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8153" y="3885777"/>
            <a:ext cx="2320063" cy="11011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55332" y="3548161"/>
            <a:ext cx="6614922" cy="348446"/>
          </a:xfrm>
          <a:prstGeom prst="rect">
            <a:avLst/>
          </a:prstGeom>
          <a:solidFill>
            <a:schemeClr val="accent1"/>
          </a:solidFill>
        </p:spPr>
        <p:txBody>
          <a:bodyPr wrap="none" lIns="70756" tIns="35378" rIns="70756" bIns="35378">
            <a:spAutoFit/>
          </a:bodyPr>
          <a:lstStyle/>
          <a:p>
            <a:pPr algn="ctr" defTabSz="914242">
              <a:defRPr/>
            </a:pPr>
            <a:r>
              <a:rPr lang="en-US" b="1" dirty="0">
                <a:latin typeface="TSTAR Mono Round"/>
              </a:rPr>
              <a:t>INTERACTIVE SESSIONS BY DOCTORS AND COUNSELOR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6200" y="1158478"/>
            <a:ext cx="4038600" cy="3394472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Theme </a:t>
            </a:r>
            <a:r>
              <a:rPr lang="en-US" sz="2000" dirty="0">
                <a:solidFill>
                  <a:prstClr val="black"/>
                </a:solidFill>
              </a:rPr>
              <a:t>based and disease specific </a:t>
            </a:r>
            <a:r>
              <a:rPr lang="en-US" sz="2000" dirty="0" smtClean="0">
                <a:solidFill>
                  <a:prstClr val="black"/>
                </a:solidFill>
              </a:rPr>
              <a:t>screening every month </a:t>
            </a:r>
            <a:r>
              <a:rPr lang="en-US" sz="2000" dirty="0">
                <a:solidFill>
                  <a:prstClr val="black"/>
                </a:solidFill>
              </a:rPr>
              <a:t>under RBSK across all </a:t>
            </a:r>
            <a:r>
              <a:rPr lang="en-US" sz="2000" dirty="0" smtClean="0">
                <a:solidFill>
                  <a:prstClr val="black"/>
                </a:solidFill>
              </a:rPr>
              <a:t>districts.</a:t>
            </a:r>
          </a:p>
          <a:p>
            <a:pPr>
              <a:buNone/>
            </a:pPr>
            <a:endParaRPr lang="en-US" sz="2000" dirty="0" smtClean="0">
              <a:solidFill>
                <a:prstClr val="black"/>
              </a:solidFill>
            </a:endParaRPr>
          </a:p>
          <a:p>
            <a:pPr lvl="0" algn="just">
              <a:spcBef>
                <a:spcPts val="0"/>
              </a:spcBef>
            </a:pPr>
            <a:r>
              <a:rPr lang="en-US" sz="1800" dirty="0">
                <a:solidFill>
                  <a:prstClr val="black"/>
                </a:solidFill>
              </a:rPr>
              <a:t>Dental Camps are being organized every week at CHC and </a:t>
            </a:r>
            <a:r>
              <a:rPr lang="en-US" sz="1800" dirty="0" smtClean="0">
                <a:solidFill>
                  <a:prstClr val="black"/>
                </a:solidFill>
              </a:rPr>
              <a:t>PHC/UPHC </a:t>
            </a:r>
            <a:r>
              <a:rPr lang="en-US" sz="1800" dirty="0">
                <a:solidFill>
                  <a:prstClr val="black"/>
                </a:solidFill>
              </a:rPr>
              <a:t>level and every month at </a:t>
            </a:r>
            <a:r>
              <a:rPr lang="en-US" sz="1800" dirty="0" smtClean="0">
                <a:solidFill>
                  <a:prstClr val="black"/>
                </a:solidFill>
              </a:rPr>
              <a:t>DEIC.</a:t>
            </a:r>
          </a:p>
          <a:p>
            <a:pPr lvl="0" algn="just">
              <a:spcBef>
                <a:spcPts val="0"/>
              </a:spcBef>
              <a:buNone/>
            </a:pPr>
            <a:endParaRPr lang="en-US" sz="1800" dirty="0" smtClean="0">
              <a:solidFill>
                <a:prstClr val="black"/>
              </a:solidFill>
            </a:endParaRPr>
          </a:p>
          <a:p>
            <a:pPr lvl="0" algn="just">
              <a:spcBef>
                <a:spcPts val="0"/>
              </a:spcBef>
            </a:pPr>
            <a:r>
              <a:rPr lang="en-US" sz="1800" dirty="0" smtClean="0">
                <a:solidFill>
                  <a:prstClr val="black"/>
                </a:solidFill>
              </a:rPr>
              <a:t>2712 </a:t>
            </a:r>
            <a:r>
              <a:rPr lang="en-US" sz="1800" dirty="0">
                <a:solidFill>
                  <a:prstClr val="black"/>
                </a:solidFill>
              </a:rPr>
              <a:t>no of Spectacles have been distributed in the first quarter to children with refractive errors. </a:t>
            </a:r>
            <a:endParaRPr lang="en-IN" sz="18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71550"/>
          </a:xfrm>
          <a:solidFill>
            <a:srgbClr val="F89746"/>
          </a:solidFill>
        </p:spPr>
        <p:txBody>
          <a:bodyPr>
            <a:normAutofit/>
          </a:bodyPr>
          <a:lstStyle/>
          <a:p>
            <a:r>
              <a:rPr lang="en-IN" sz="2800" b="1" dirty="0" err="1" smtClean="0">
                <a:latin typeface="Cambria" pitchFamily="18" charset="0"/>
                <a:ea typeface="Cambria" pitchFamily="18" charset="0"/>
              </a:rPr>
              <a:t>Rashtriya</a:t>
            </a:r>
            <a:r>
              <a:rPr lang="en-IN" sz="2800" b="1" dirty="0" smtClean="0">
                <a:latin typeface="Cambria" pitchFamily="18" charset="0"/>
                <a:ea typeface="Cambria" pitchFamily="18" charset="0"/>
              </a:rPr>
              <a:t> Bal Swasthya </a:t>
            </a:r>
            <a:r>
              <a:rPr lang="en-IN" sz="2800" b="1" dirty="0" err="1" smtClean="0">
                <a:latin typeface="Cambria" pitchFamily="18" charset="0"/>
                <a:ea typeface="Cambria" pitchFamily="18" charset="0"/>
              </a:rPr>
              <a:t>Karyakaram</a:t>
            </a:r>
            <a:r>
              <a:rPr lang="en-IN" sz="28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IN" sz="2800" b="1" dirty="0" smtClean="0">
                <a:latin typeface="Cambria" pitchFamily="18" charset="0"/>
                <a:ea typeface="Cambria" pitchFamily="18" charset="0"/>
              </a:rPr>
              <a:t>RBSK</a:t>
            </a:r>
            <a:endParaRPr lang="en-IN" sz="2800" b="1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008063"/>
            <a:ext cx="4267200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1" y="3106738"/>
            <a:ext cx="4267200" cy="190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192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FY 2018-19\PICS\Assesment camps\IMG_20181206_13234604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133355"/>
            <a:ext cx="4114800" cy="2465855"/>
          </a:xfrm>
          <a:prstGeom prst="rect">
            <a:avLst/>
          </a:prstGeom>
          <a:noFill/>
        </p:spPr>
      </p:pic>
      <p:pic>
        <p:nvPicPr>
          <p:cNvPr id="4099" name="Picture 3" descr="D:\FY 2018-19\PICS\Assesment camps\IMG_20181206_13283208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2993656"/>
            <a:ext cx="2895600" cy="2092699"/>
          </a:xfrm>
          <a:prstGeom prst="rect">
            <a:avLst/>
          </a:prstGeom>
          <a:noFill/>
        </p:spPr>
      </p:pic>
      <p:pic>
        <p:nvPicPr>
          <p:cNvPr id="4100" name="Picture 4" descr="C:\Users\pc\Desktop\New folder (3)\New folder (2)\IMG_20190522_11362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33352"/>
            <a:ext cx="4495800" cy="2526367"/>
          </a:xfrm>
          <a:prstGeom prst="rect">
            <a:avLst/>
          </a:prstGeom>
          <a:noFill/>
        </p:spPr>
      </p:pic>
      <p:pic>
        <p:nvPicPr>
          <p:cNvPr id="4101" name="Picture 5" descr="C:\Users\pc\Desktop\New folder (3)\New folder (2)\IMG_20190522_115758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9634" y="3028950"/>
            <a:ext cx="3193676" cy="2039884"/>
          </a:xfrm>
          <a:prstGeom prst="rect">
            <a:avLst/>
          </a:prstGeom>
          <a:noFill/>
        </p:spPr>
      </p:pic>
      <p:pic>
        <p:nvPicPr>
          <p:cNvPr id="4102" name="Picture 6" descr="C:\Users\pc\Desktop\New folder (3)\New folder (2)\IMG_20190522_130841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95207" y="3028950"/>
            <a:ext cx="2672603" cy="20574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57200" y="2708756"/>
            <a:ext cx="7765676" cy="320199"/>
          </a:xfrm>
          <a:prstGeom prst="rect">
            <a:avLst/>
          </a:prstGeom>
          <a:solidFill>
            <a:schemeClr val="accent5"/>
          </a:solidFill>
        </p:spPr>
        <p:txBody>
          <a:bodyPr wrap="square" lIns="73262" tIns="36631" rIns="73262" bIns="36631" rtlCol="0">
            <a:spAutoFit/>
          </a:bodyPr>
          <a:lstStyle/>
          <a:p>
            <a:pPr algn="ctr"/>
            <a:r>
              <a:rPr lang="en-US" sz="1600" b="1" dirty="0"/>
              <a:t>FREE OF COST SPECTACLES DISTRIBUTION TO CHILDREN WITH REFRACTIVE ERRORS </a:t>
            </a:r>
          </a:p>
        </p:txBody>
      </p:sp>
    </p:spTree>
    <p:extLst>
      <p:ext uri="{BB962C8B-B14F-4D97-AF65-F5344CB8AC3E}">
        <p14:creationId xmlns:p14="http://schemas.microsoft.com/office/powerpoint/2010/main" val="269574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4343400" cy="110799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Newborn/Infants/Children Facilitated  through HWCs for Management of Critical illness</a:t>
            </a:r>
            <a:endParaRPr lang="en-US" sz="2200" b="1" dirty="0">
              <a:solidFill>
                <a:schemeClr val="bg1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0" y="1"/>
            <a:ext cx="4572000" cy="110799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IEC Material Displayed at all 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Health &amp; Wellness Centers for BCC &amp; Awareness Generation </a:t>
            </a:r>
            <a:endParaRPr lang="en-US" sz="2200" b="1" dirty="0">
              <a:solidFill>
                <a:schemeClr val="bg1"/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13313" name="Picture 1" descr="G:\HWC booklet\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07996"/>
            <a:ext cx="4419600" cy="4035504"/>
          </a:xfrm>
          <a:prstGeom prst="rect">
            <a:avLst/>
          </a:prstGeom>
          <a:noFill/>
        </p:spPr>
      </p:pic>
      <p:pic>
        <p:nvPicPr>
          <p:cNvPr id="13314" name="Picture 2" descr="G:\HWC booklet\1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44" t="11530" r="5703" b="4422"/>
          <a:stretch>
            <a:fillRect/>
          </a:stretch>
        </p:blipFill>
        <p:spPr bwMode="auto">
          <a:xfrm>
            <a:off x="4572000" y="1123950"/>
            <a:ext cx="4572000" cy="4019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918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>
            <a:hlinkClick r:id="" action="ppaction://noaction" highlightClick="1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125412"/>
            <a:ext cx="8991600" cy="617538"/>
          </a:xfrm>
        </p:spPr>
        <p:txBody>
          <a:bodyPr>
            <a:normAutofit fontScale="90000"/>
          </a:bodyPr>
          <a:lstStyle/>
          <a:p>
            <a:r>
              <a:rPr lang="en-IN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IN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en-US" altLang="en-US" sz="3600" b="1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00100"/>
            <a:ext cx="91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-152399" y="57155"/>
            <a:ext cx="960120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en-IN" sz="4800" b="1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7" name="Round Same Side Corner Rectangle 4"/>
          <p:cNvSpPr/>
          <p:nvPr/>
        </p:nvSpPr>
        <p:spPr>
          <a:xfrm>
            <a:off x="1021491" y="2584652"/>
            <a:ext cx="7390726" cy="27899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792" tIns="10160" rIns="10160" bIns="10160" numCol="1" spcCol="1270" anchor="ctr" anchorCtr="0">
            <a:noAutofit/>
          </a:bodyPr>
          <a:lstStyle/>
          <a:p>
            <a:pPr marL="171450" lvl="1" indent="-171450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16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819150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2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IN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IN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AutoShape 2" descr="Image result for HIV A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prstClr val="black"/>
              </a:solidFill>
            </a:endParaRPr>
          </a:p>
        </p:txBody>
      </p:sp>
      <p:sp>
        <p:nvSpPr>
          <p:cNvPr id="2052" name="AutoShape 4" descr="Image result for HIV A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2400" y="1062774"/>
            <a:ext cx="480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4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14" descr="C:\Users\Dr. Neha Ghai\Desktop\g PDRIVE\PICOS\BLS\Oct 08\IMG_20181008_112245.jpg"/>
          <p:cNvPicPr/>
          <p:nvPr/>
        </p:nvPicPr>
        <p:blipFill>
          <a:blip r:embed="rId3" cstate="print"/>
          <a:srcRect l="12554" r="11255"/>
          <a:stretch>
            <a:fillRect/>
          </a:stretch>
        </p:blipFill>
        <p:spPr bwMode="auto">
          <a:xfrm rot="5400000">
            <a:off x="-523875" y="1419234"/>
            <a:ext cx="4248150" cy="320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/>
          <p:cNvPicPr/>
          <p:nvPr/>
        </p:nvPicPr>
        <p:blipFill>
          <a:blip r:embed="rId4" cstate="print"/>
          <a:srcRect l="8424" r="27290"/>
          <a:stretch>
            <a:fillRect/>
          </a:stretch>
        </p:blipFill>
        <p:spPr bwMode="auto">
          <a:xfrm>
            <a:off x="3352800" y="895350"/>
            <a:ext cx="29718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6" descr="C:\Users\Dr. Neha Ghai\Desktop\g PDRIVE\PICOS\BLS\Oct 08\IMG_20181008_11253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5676900" y="1619250"/>
            <a:ext cx="4191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0" y="-19048"/>
            <a:ext cx="9144000" cy="830997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  <a:ea typeface="Cambria" pitchFamily="18" charset="0"/>
              </a:rPr>
              <a:t>Staff Nurses and MOs trained in BLS to provide Emergency Medical Services in UPHCs </a:t>
            </a:r>
            <a:endParaRPr lang="en-US" sz="2400" dirty="0">
              <a:solidFill>
                <a:schemeClr val="bg1"/>
              </a:solidFill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9427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>
            <a:hlinkClick r:id="" action="ppaction://noaction" highlightClick="1"/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9050"/>
            <a:ext cx="9144000" cy="750888"/>
          </a:xfrm>
          <a:solidFill>
            <a:schemeClr val="accent6"/>
          </a:solidFill>
        </p:spPr>
        <p:txBody>
          <a:bodyPr>
            <a:noAutofit/>
          </a:bodyPr>
          <a:lstStyle/>
          <a:p>
            <a:r>
              <a:rPr lang="en-US" sz="40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  <a:ea typeface="Cambria" pitchFamily="18" charset="0"/>
              </a:rPr>
              <a:t>Yoga and Wellness Activity in HWCs</a:t>
            </a:r>
            <a:endParaRPr lang="en-US" altLang="en-US" sz="4000" b="1" dirty="0" smtClean="0">
              <a:solidFill>
                <a:schemeClr val="bg1"/>
              </a:solidFill>
              <a:latin typeface="Cambria" pitchFamily="18" charset="0"/>
              <a:ea typeface="Cambria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00100"/>
            <a:ext cx="91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-152399" y="57155"/>
            <a:ext cx="960120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en-IN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7" name="Round Same Side Corner Rectangle 4"/>
          <p:cNvSpPr/>
          <p:nvPr/>
        </p:nvSpPr>
        <p:spPr>
          <a:xfrm>
            <a:off x="1021491" y="2584652"/>
            <a:ext cx="7390726" cy="27899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792" tIns="10160" rIns="10160" bIns="10160" numCol="1" spcCol="1270" anchor="ctr" anchorCtr="0">
            <a:noAutofit/>
          </a:bodyPr>
          <a:lstStyle/>
          <a:p>
            <a:pPr marL="171450" lvl="1" indent="-171450" algn="l" defTabSz="7112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16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819150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AutoShape 2" descr="Image result for HIV A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052" name="AutoShape 4" descr="Image result for HIV A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152400" y="1062774"/>
            <a:ext cx="480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400" b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b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b="1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1" descr="C:\Users\Dr sonia\Downloads\PHOTO-2019-03-12-14-10-4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57250"/>
            <a:ext cx="4572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C:\Users\Dr sonia\Downloads\PHOTO-2019-03-12-14-10-4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028950"/>
            <a:ext cx="46482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857250"/>
            <a:ext cx="44958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5171" name="Picture 3"/>
          <p:cNvPicPr>
            <a:picLocks noChangeAspect="1" noChangeArrowheads="1"/>
          </p:cNvPicPr>
          <p:nvPr/>
        </p:nvPicPr>
        <p:blipFill>
          <a:blip r:embed="rId6" cstate="print"/>
          <a:srcRect b="49339"/>
          <a:stretch>
            <a:fillRect/>
          </a:stretch>
        </p:blipFill>
        <p:spPr bwMode="auto">
          <a:xfrm>
            <a:off x="4648200" y="2914650"/>
            <a:ext cx="44958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0" y="0"/>
            <a:ext cx="4572000" cy="70788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ambria" pitchFamily="18" charset="0"/>
                <a:ea typeface="Cambria" pitchFamily="18" charset="0"/>
              </a:rPr>
              <a:t>Outreach Activities for Community Mobilization through HWCs</a:t>
            </a:r>
            <a:endParaRPr lang="en-US" sz="2000" b="1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099" name="Picture 3" descr="G:\HWC booklet\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179" t="11111" r="4469" b="7778"/>
          <a:stretch>
            <a:fillRect/>
          </a:stretch>
        </p:blipFill>
        <p:spPr bwMode="auto">
          <a:xfrm>
            <a:off x="4572000" y="742950"/>
            <a:ext cx="4572000" cy="4343400"/>
          </a:xfrm>
          <a:prstGeom prst="rect">
            <a:avLst/>
          </a:prstGeom>
          <a:noFill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76200" y="19050"/>
            <a:ext cx="45529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5355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6"/>
            <a:ext cx="9144000" cy="954107"/>
          </a:xfrm>
          <a:prstGeom prst="rect">
            <a:avLst/>
          </a:prstGeom>
          <a:solidFill>
            <a:schemeClr val="accent6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Mega Health Camps for Universal Health Coverage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Organized by Health &amp; Wellness Centers </a:t>
            </a:r>
            <a:endParaRPr lang="en-US" sz="2800" b="1" dirty="0">
              <a:solidFill>
                <a:schemeClr val="bg1"/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2051" name="Picture 3" descr="G:\HWC booklet\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71550"/>
            <a:ext cx="4419600" cy="4171950"/>
          </a:xfrm>
          <a:prstGeom prst="rect">
            <a:avLst/>
          </a:prstGeom>
          <a:noFill/>
        </p:spPr>
      </p:pic>
      <p:pic>
        <p:nvPicPr>
          <p:cNvPr id="2052" name="Picture 4" descr="G:\HWC booklet\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19" t="10000" r="6039" b="6667"/>
          <a:stretch>
            <a:fillRect/>
          </a:stretch>
        </p:blipFill>
        <p:spPr bwMode="auto">
          <a:xfrm>
            <a:off x="4572000" y="971550"/>
            <a:ext cx="4572000" cy="4171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6532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82100" cy="685799"/>
          </a:xfrm>
          <a:solidFill>
            <a:srgbClr val="F89746"/>
          </a:solidFill>
        </p:spPr>
        <p:txBody>
          <a:bodyPr>
            <a:noAutofit/>
          </a:bodyPr>
          <a:lstStyle/>
          <a:p>
            <a:pPr eaLnBrk="1" hangingPunct="1"/>
            <a:r>
              <a:rPr lang="en-IN" altLang="en-US" sz="2400" b="1" dirty="0" smtClean="0">
                <a:latin typeface="Cambria" pitchFamily="18" charset="0"/>
                <a:ea typeface="Cambria" pitchFamily="18" charset="0"/>
                <a:cs typeface="Arial" pitchFamily="34" charset="0"/>
              </a:rPr>
              <a:t>Health &amp; Wellness Centre</a:t>
            </a:r>
            <a:br>
              <a:rPr lang="en-IN" altLang="en-US" sz="2400" b="1" dirty="0" smtClean="0">
                <a:latin typeface="Cambria" pitchFamily="18" charset="0"/>
                <a:ea typeface="Cambria" pitchFamily="18" charset="0"/>
                <a:cs typeface="Arial" pitchFamily="34" charset="0"/>
              </a:rPr>
            </a:br>
            <a:r>
              <a:rPr lang="en-IN" altLang="en-US" sz="2400" b="1" dirty="0" smtClean="0">
                <a:latin typeface="Cambria" pitchFamily="18" charset="0"/>
                <a:ea typeface="Cambria" pitchFamily="18" charset="0"/>
                <a:cs typeface="Arial" pitchFamily="34" charset="0"/>
              </a:rPr>
              <a:t>Govt. Dispensary, Haryana Bhawan, New Delhi</a:t>
            </a:r>
          </a:p>
        </p:txBody>
      </p:sp>
      <p:pic>
        <p:nvPicPr>
          <p:cNvPr id="3075" name="Content Placeholder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lum contras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7200" y="1200150"/>
            <a:ext cx="4876800" cy="3943350"/>
          </a:xfrm>
        </p:spPr>
      </p:pic>
      <p:sp>
        <p:nvSpPr>
          <p:cNvPr id="3077" name="TextBox 1"/>
          <p:cNvSpPr txBox="1">
            <a:spLocks noChangeArrowheads="1"/>
          </p:cNvSpPr>
          <p:nvPr/>
        </p:nvSpPr>
        <p:spPr bwMode="auto">
          <a:xfrm flipH="1">
            <a:off x="0" y="703287"/>
            <a:ext cx="4267200" cy="52322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altLang="en-US" sz="2800" b="1" dirty="0" smtClean="0"/>
              <a:t>Before</a:t>
            </a:r>
            <a:endParaRPr lang="en-IN" altLang="en-US" sz="2800" b="1" dirty="0"/>
          </a:p>
        </p:txBody>
      </p:sp>
      <p:sp>
        <p:nvSpPr>
          <p:cNvPr id="3078" name="TextBox 6"/>
          <p:cNvSpPr txBox="1">
            <a:spLocks noChangeArrowheads="1"/>
          </p:cNvSpPr>
          <p:nvPr/>
        </p:nvSpPr>
        <p:spPr bwMode="auto">
          <a:xfrm flipH="1">
            <a:off x="4267201" y="695652"/>
            <a:ext cx="4853157" cy="52322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altLang="en-US" sz="2800" b="1" dirty="0" smtClean="0"/>
              <a:t>After</a:t>
            </a:r>
            <a:endParaRPr lang="en-IN" altLang="en-US" sz="2800" b="1" dirty="0"/>
          </a:p>
        </p:txBody>
      </p:sp>
      <p:pic>
        <p:nvPicPr>
          <p:cNvPr id="7" name="Content Placeholder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211975"/>
            <a:ext cx="4284203" cy="393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10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1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1028709"/>
            <a:ext cx="4339459" cy="1986455"/>
          </a:xfrm>
        </p:spPr>
      </p:pic>
      <p:pic>
        <p:nvPicPr>
          <p:cNvPr id="9" name="Content Placeholder 1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lum brigh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69524" y="1016885"/>
            <a:ext cx="4674476" cy="1986451"/>
          </a:xfrm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 cstate="email">
            <a:lum brigh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097924"/>
            <a:ext cx="4351283" cy="204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Content Placeholder 4"/>
          <p:cNvPicPr>
            <a:picLocks noChangeAspect="1" noChangeArrowheads="1"/>
          </p:cNvPicPr>
          <p:nvPr/>
        </p:nvPicPr>
        <p:blipFill>
          <a:blip r:embed="rId5" cstate="email">
            <a:lum brigh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81360" y="3097927"/>
            <a:ext cx="4662651" cy="2045576"/>
          </a:xfrm>
          <a:prstGeom prst="rect">
            <a:avLst/>
          </a:prstGeom>
        </p:spPr>
      </p:pic>
      <p:sp>
        <p:nvSpPr>
          <p:cNvPr id="13" name="TextBox 1"/>
          <p:cNvSpPr txBox="1">
            <a:spLocks noChangeArrowheads="1"/>
          </p:cNvSpPr>
          <p:nvPr/>
        </p:nvSpPr>
        <p:spPr bwMode="auto">
          <a:xfrm flipH="1">
            <a:off x="1" y="819149"/>
            <a:ext cx="4315811" cy="52322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altLang="en-US" sz="2800" b="1" dirty="0" smtClean="0"/>
              <a:t>Before</a:t>
            </a:r>
            <a:endParaRPr lang="en-IN" altLang="en-US" sz="2800" b="1" dirty="0"/>
          </a:p>
        </p:txBody>
      </p:sp>
      <p:sp>
        <p:nvSpPr>
          <p:cNvPr id="14" name="TextBox 6"/>
          <p:cNvSpPr txBox="1">
            <a:spLocks noChangeArrowheads="1"/>
          </p:cNvSpPr>
          <p:nvPr/>
        </p:nvSpPr>
        <p:spPr bwMode="auto">
          <a:xfrm flipH="1">
            <a:off x="4472154" y="819150"/>
            <a:ext cx="4671851" cy="52322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altLang="en-US" sz="2800" b="1" dirty="0" smtClean="0"/>
              <a:t>After</a:t>
            </a:r>
            <a:endParaRPr lang="en-IN" altLang="en-US" sz="2800" b="1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0"/>
            <a:ext cx="9144000" cy="819150"/>
          </a:xfrm>
          <a:prstGeom prst="rect">
            <a:avLst/>
          </a:prstGeom>
          <a:solidFill>
            <a:schemeClr val="accent6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IN" altLang="en-US" sz="2800" b="1" dirty="0" smtClean="0">
                <a:latin typeface="Cambria" pitchFamily="18" charset="0"/>
                <a:cs typeface="Arial" pitchFamily="34" charset="0"/>
              </a:rPr>
              <a:t>Health &amp; Wellness Centres</a:t>
            </a:r>
            <a:br>
              <a:rPr lang="en-IN" altLang="en-US" sz="2800" b="1" dirty="0" smtClean="0">
                <a:latin typeface="Cambria" pitchFamily="18" charset="0"/>
                <a:cs typeface="Arial" pitchFamily="34" charset="0"/>
              </a:rPr>
            </a:br>
            <a:r>
              <a:rPr lang="en-IN" altLang="en-US" sz="2800" b="1" dirty="0" smtClean="0">
                <a:latin typeface="Cambria" pitchFamily="18" charset="0"/>
                <a:cs typeface="Arial" pitchFamily="34" charset="0"/>
              </a:rPr>
              <a:t>Rural-PHCs  </a:t>
            </a:r>
            <a:r>
              <a:rPr lang="en-IN" altLang="en-US" sz="2800" b="1" dirty="0" err="1" smtClean="0">
                <a:latin typeface="Cambria" pitchFamily="18" charset="0"/>
                <a:cs typeface="Arial" pitchFamily="34" charset="0"/>
              </a:rPr>
              <a:t>Kunjpura</a:t>
            </a:r>
            <a:r>
              <a:rPr lang="en-IN" altLang="en-US" sz="2800" b="1" dirty="0" smtClean="0">
                <a:latin typeface="Cambria" pitchFamily="18" charset="0"/>
                <a:cs typeface="Arial" pitchFamily="34" charset="0"/>
              </a:rPr>
              <a:t> and  </a:t>
            </a:r>
            <a:r>
              <a:rPr lang="en-IN" altLang="en-US" sz="2800" b="1" dirty="0" err="1" smtClean="0">
                <a:latin typeface="Cambria" pitchFamily="18" charset="0"/>
                <a:cs typeface="Arial" pitchFamily="34" charset="0"/>
              </a:rPr>
              <a:t>Salwan</a:t>
            </a:r>
            <a:r>
              <a:rPr lang="en-IN" altLang="en-US" sz="2800" b="1" dirty="0" smtClean="0">
                <a:latin typeface="Cambria" pitchFamily="18" charset="0"/>
                <a:cs typeface="Arial" pitchFamily="34" charset="0"/>
              </a:rPr>
              <a:t> (</a:t>
            </a:r>
            <a:r>
              <a:rPr lang="en-IN" altLang="en-US" sz="2800" b="1" dirty="0" err="1" smtClean="0">
                <a:latin typeface="Cambria" pitchFamily="18" charset="0"/>
                <a:cs typeface="Arial" pitchFamily="34" charset="0"/>
              </a:rPr>
              <a:t>Karnal</a:t>
            </a:r>
            <a:r>
              <a:rPr lang="en-IN" altLang="en-US" sz="2800" b="1" dirty="0" smtClean="0">
                <a:latin typeface="Cambria" pitchFamily="18" charset="0"/>
                <a:cs typeface="Arial" pitchFamily="34" charset="0"/>
              </a:rPr>
              <a:t>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Content Placeholder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1200150"/>
            <a:ext cx="4343401" cy="1600200"/>
          </a:xfrm>
        </p:spPr>
      </p:pic>
      <p:pic>
        <p:nvPicPr>
          <p:cNvPr id="9222" name="Content Placeholder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0" y="1200150"/>
            <a:ext cx="4572000" cy="1600200"/>
          </a:xfrm>
        </p:spPr>
      </p:pic>
      <p:sp>
        <p:nvSpPr>
          <p:cNvPr id="10" name="TextBox 1"/>
          <p:cNvSpPr txBox="1">
            <a:spLocks noChangeArrowheads="1"/>
          </p:cNvSpPr>
          <p:nvPr/>
        </p:nvSpPr>
        <p:spPr bwMode="auto">
          <a:xfrm flipH="1">
            <a:off x="0" y="800100"/>
            <a:ext cx="4343400" cy="52322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altLang="en-US" sz="2800" b="1" dirty="0" smtClean="0"/>
              <a:t>Before</a:t>
            </a:r>
            <a:endParaRPr lang="en-IN" altLang="en-US" sz="2800" b="1" dirty="0"/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 flipH="1">
            <a:off x="4572000" y="818719"/>
            <a:ext cx="4571998" cy="52322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altLang="en-US" sz="2800" b="1" dirty="0" smtClean="0"/>
              <a:t>After</a:t>
            </a:r>
            <a:endParaRPr lang="en-IN" altLang="en-US" sz="2800" b="1" dirty="0"/>
          </a:p>
        </p:txBody>
      </p:sp>
      <p:pic>
        <p:nvPicPr>
          <p:cNvPr id="7" name="Content Placeholder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914650"/>
            <a:ext cx="4343400" cy="2228850"/>
          </a:xfrm>
          <a:prstGeom prst="rect">
            <a:avLst/>
          </a:prstGeom>
        </p:spPr>
      </p:pic>
      <p:pic>
        <p:nvPicPr>
          <p:cNvPr id="8" name="Content Placeholder 9"/>
          <p:cNvPicPr>
            <a:picLocks noChangeAspect="1" noChangeArrowheads="1"/>
          </p:cNvPicPr>
          <p:nvPr/>
        </p:nvPicPr>
        <p:blipFill>
          <a:blip r:embed="rId5" cstate="email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0" y="2896914"/>
            <a:ext cx="4572000" cy="2246586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0" y="0"/>
            <a:ext cx="9144000" cy="819150"/>
          </a:xfrm>
          <a:prstGeom prst="rect">
            <a:avLst/>
          </a:prstGeom>
          <a:solidFill>
            <a:schemeClr val="accent6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IN" altLang="en-US" sz="2800" b="1" dirty="0" smtClean="0">
                <a:latin typeface="Cambria" pitchFamily="18" charset="0"/>
                <a:cs typeface="Arial" pitchFamily="34" charset="0"/>
              </a:rPr>
              <a:t>Health &amp; Wellness Centres </a:t>
            </a:r>
            <a:br>
              <a:rPr lang="en-IN" altLang="en-US" sz="2800" b="1" dirty="0" smtClean="0">
                <a:latin typeface="Cambria" pitchFamily="18" charset="0"/>
                <a:cs typeface="Arial" pitchFamily="34" charset="0"/>
              </a:rPr>
            </a:br>
            <a:r>
              <a:rPr lang="en-IN" altLang="en-US" sz="2800" b="1" dirty="0" smtClean="0">
                <a:latin typeface="Cambria" pitchFamily="18" charset="0"/>
                <a:cs typeface="Arial" pitchFamily="34" charset="0"/>
              </a:rPr>
              <a:t>Rural-PHC </a:t>
            </a:r>
            <a:r>
              <a:rPr lang="en-IN" altLang="en-US" sz="2800" b="1" dirty="0" err="1" smtClean="0">
                <a:latin typeface="Cambria" pitchFamily="18" charset="0"/>
                <a:cs typeface="Arial" pitchFamily="34" charset="0"/>
              </a:rPr>
              <a:t>Samlerhi</a:t>
            </a:r>
            <a:r>
              <a:rPr lang="en-IN" altLang="en-US" sz="2800" b="1" dirty="0" smtClean="0">
                <a:latin typeface="Cambria" pitchFamily="18" charset="0"/>
                <a:cs typeface="Arial" pitchFamily="34" charset="0"/>
              </a:rPr>
              <a:t> &amp; </a:t>
            </a:r>
            <a:r>
              <a:rPr lang="en-IN" altLang="en-US" sz="2800" b="1" dirty="0" err="1" smtClean="0">
                <a:latin typeface="Cambria" pitchFamily="18" charset="0"/>
                <a:cs typeface="Arial" pitchFamily="34" charset="0"/>
              </a:rPr>
              <a:t>Nahoni</a:t>
            </a:r>
            <a:r>
              <a:rPr lang="en-IN" altLang="en-US" sz="2800" b="1" dirty="0" smtClean="0">
                <a:latin typeface="Cambria" pitchFamily="18" charset="0"/>
                <a:cs typeface="Arial" pitchFamily="34" charset="0"/>
              </a:rPr>
              <a:t> (Ambala)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08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B1696-1F23-9849-960D-916B9EF0C8D4}" type="slidenum">
              <a:rPr lang="en-US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44</a:t>
            </a:fld>
            <a:endParaRPr lang="en-US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/>
          <a:srcRect l="36502" t="30433" r="35275" b="41518"/>
          <a:stretch>
            <a:fillRect/>
          </a:stretch>
        </p:blipFill>
        <p:spPr bwMode="auto">
          <a:xfrm>
            <a:off x="1683656" y="729227"/>
            <a:ext cx="6843089" cy="382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3788</TotalTime>
  <Words>2960</Words>
  <Application>Microsoft Office PowerPoint</Application>
  <PresentationFormat>On-screen Show (16:9)</PresentationFormat>
  <Paragraphs>1256</Paragraphs>
  <Slides>44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Health &amp; Wellness Centres Target &amp; Progress FY 2018-19 &amp; 2019-20  (Source: HWC GoI Portal)</vt:lpstr>
      <vt:lpstr>PowerPoint Presentation</vt:lpstr>
      <vt:lpstr>PowerPoint Presentation</vt:lpstr>
      <vt:lpstr>Status of MLHP-cum-CHOs &amp; Programme Study Centres in Haryana </vt:lpstr>
      <vt:lpstr>Chief Secretary to Govt. Haryana visited Health &amp; Wellness Centre, Masana (Kurukshetra)  on 20/06/2019 ;  Reviewed  its activities with the local People and PRI Members , Dy. Commissioner  and Civil Surgeon </vt:lpstr>
      <vt:lpstr>PowerPoint Presentation</vt:lpstr>
      <vt:lpstr>PowerPoint Presentation</vt:lpstr>
      <vt:lpstr>PowerPoint Presentation</vt:lpstr>
      <vt:lpstr>PowerPoint Presentation</vt:lpstr>
      <vt:lpstr>PHC-HWC Tigaon in Mewat   Commanded  on   NITI Aayog Portal </vt:lpstr>
      <vt:lpstr>Initiatives under NHM for strengthening MCH services in Nuh</vt:lpstr>
      <vt:lpstr>Strengthening of MCH services at GMC Nalhar, Nuh under NHM-ensuring continuum of Care</vt:lpstr>
      <vt:lpstr>Review &amp; Orientation Meeting with Health Department, Religious Leaders, Frontline Workers  etc. also being conducted by Worthy Principal Secretary/Health, and Mission Director/ NHM in Mewat</vt:lpstr>
      <vt:lpstr>NPCDCS -PBS</vt:lpstr>
      <vt:lpstr>PowerPoint Presentation</vt:lpstr>
      <vt:lpstr>District wise PBS</vt:lpstr>
      <vt:lpstr>PowerPoint Presentation</vt:lpstr>
      <vt:lpstr>PowerPoint Presentation</vt:lpstr>
      <vt:lpstr>Haryana State secured first Rank in the Country in implementation of NPCDCS during 2018-19  </vt:lpstr>
      <vt:lpstr>PowerPoint Presentation</vt:lpstr>
      <vt:lpstr>ANMOL -  MCP QR Code integration </vt:lpstr>
      <vt:lpstr>PCV Vaccine QR Code</vt:lpstr>
      <vt:lpstr>Pregnancy and child care initiatives</vt:lpstr>
      <vt:lpstr>Trends –Institutional deliveries (2014-2019, upto April) CRS</vt:lpstr>
      <vt:lpstr>Innovative model: To increase immunization in Urban Slums</vt:lpstr>
      <vt:lpstr>Immunization Achievements (FY 2018-19)</vt:lpstr>
      <vt:lpstr>PowerPoint Presentation</vt:lpstr>
      <vt:lpstr>Total 18007 Special VHND Celebrated by ASHAs  in Haryana under Gram Swaraj Abhiyaan </vt:lpstr>
      <vt:lpstr>Adolescent Friendly Health Clinics (AFHCs)</vt:lpstr>
      <vt:lpstr>Rashtriya Bal Swasthya Karyakaram RBSK</vt:lpstr>
      <vt:lpstr>PowerPoint Presentation</vt:lpstr>
      <vt:lpstr>PowerPoint Presentation</vt:lpstr>
      <vt:lpstr> </vt:lpstr>
      <vt:lpstr>Yoga and Wellness Activity in HWCs</vt:lpstr>
      <vt:lpstr>PowerPoint Presentation</vt:lpstr>
      <vt:lpstr>PowerPoint Presentation</vt:lpstr>
      <vt:lpstr>Health &amp; Wellness Centre Govt. Dispensary, Haryana Bhawan, New Delhi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for Sub Center Converted into HWC</dc:title>
  <dc:creator>acer</dc:creator>
  <cp:lastModifiedBy>Priyanka Raghav</cp:lastModifiedBy>
  <cp:revision>307</cp:revision>
  <dcterms:created xsi:type="dcterms:W3CDTF">2006-08-16T00:00:00Z</dcterms:created>
  <dcterms:modified xsi:type="dcterms:W3CDTF">2019-09-04T09:41:29Z</dcterms:modified>
</cp:coreProperties>
</file>