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84" r:id="rId3"/>
    <p:sldId id="263" r:id="rId4"/>
    <p:sldId id="352" r:id="rId5"/>
    <p:sldId id="264" r:id="rId6"/>
    <p:sldId id="275" r:id="rId7"/>
    <p:sldId id="357" r:id="rId8"/>
    <p:sldId id="361" r:id="rId9"/>
    <p:sldId id="259" r:id="rId10"/>
    <p:sldId id="365" r:id="rId11"/>
    <p:sldId id="366" r:id="rId12"/>
    <p:sldId id="364" r:id="rId13"/>
    <p:sldId id="363" r:id="rId14"/>
    <p:sldId id="3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6DC03AD6-C609-479A-B6F3-0CFC706C1CD4}">
          <p14:sldIdLst>
            <p14:sldId id="257"/>
            <p14:sldId id="284"/>
            <p14:sldId id="358"/>
            <p14:sldId id="263"/>
            <p14:sldId id="352"/>
            <p14:sldId id="264"/>
            <p14:sldId id="275"/>
            <p14:sldId id="357"/>
            <p14:sldId id="361"/>
            <p14:sldId id="259"/>
            <p14:sldId id="365"/>
            <p14:sldId id="366"/>
            <p14:sldId id="364"/>
            <p14:sldId id="363"/>
            <p14:sldId id="36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650" y="-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DELL%20PC\Desktop\Daily%20reporting%20statu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tx1"/>
                </a:solidFill>
              </a:rPr>
              <a:t>Total- All States </a:t>
            </a:r>
          </a:p>
        </c:rich>
      </c:tx>
      <c:layout>
        <c:manualLayout>
          <c:xMode val="edge"/>
          <c:yMode val="edge"/>
          <c:x val="0.47244802947189435"/>
          <c:y val="1.893939393939394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7.4978577549271652E-3"/>
          <c:y val="7.1458333333333346E-2"/>
          <c:w val="0.97643530419880031"/>
          <c:h val="0.85756323073252194"/>
        </c:manualLayout>
      </c:layout>
      <c:lineChart>
        <c:grouping val="stacked"/>
        <c:ser>
          <c:idx val="0"/>
          <c:order val="0"/>
          <c:tx>
            <c:strRef>
              <c:f>Sheet1!$A$16</c:f>
              <c:strCache>
                <c:ptCount val="1"/>
                <c:pt idx="0">
                  <c:v>Total 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Sheet1!$B$15:$K$15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Sheet1!$B$16:$K$16</c:f>
              <c:numCache>
                <c:formatCode>General</c:formatCode>
                <c:ptCount val="10"/>
                <c:pt idx="0">
                  <c:v>7631</c:v>
                </c:pt>
                <c:pt idx="1">
                  <c:v>7577</c:v>
                </c:pt>
                <c:pt idx="2">
                  <c:v>7391</c:v>
                </c:pt>
                <c:pt idx="3">
                  <c:v>7179</c:v>
                </c:pt>
                <c:pt idx="4">
                  <c:v>7010</c:v>
                </c:pt>
                <c:pt idx="5">
                  <c:v>6477</c:v>
                </c:pt>
                <c:pt idx="6">
                  <c:v>1750</c:v>
                </c:pt>
                <c:pt idx="7">
                  <c:v>4496</c:v>
                </c:pt>
                <c:pt idx="8">
                  <c:v>5471</c:v>
                </c:pt>
                <c:pt idx="9">
                  <c:v>4218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D4-47F7-8E6D-CBA4D24379FF}"/>
            </c:ext>
          </c:extLst>
        </c:ser>
        <c:dLbls>
          <c:showVal val="1"/>
        </c:dLbls>
        <c:marker val="1"/>
        <c:axId val="104119296"/>
        <c:axId val="103731968"/>
      </c:lineChart>
      <c:dateAx>
        <c:axId val="104119296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731968"/>
        <c:crosses val="autoZero"/>
        <c:auto val="1"/>
        <c:lblOffset val="100"/>
        <c:baseTimeUnit val="days"/>
      </c:dateAx>
      <c:valAx>
        <c:axId val="1037319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411929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autoTitleDeleted val="1"/>
    <c:plotArea>
      <c:layout>
        <c:manualLayout>
          <c:layoutTarget val="inner"/>
          <c:xMode val="edge"/>
          <c:yMode val="edge"/>
          <c:x val="2.5437510470765631E-2"/>
          <c:y val="1.9083969465648859E-2"/>
          <c:w val="0.96286036186965973"/>
          <c:h val="0.73734387209232444"/>
        </c:manualLayout>
      </c:layout>
      <c:lineChart>
        <c:grouping val="standard"/>
        <c:ser>
          <c:idx val="0"/>
          <c:order val="0"/>
          <c:tx>
            <c:strRef>
              <c:f>Sheet1!$A$42</c:f>
              <c:strCache>
                <c:ptCount val="1"/>
                <c:pt idx="0">
                  <c:v>Haryana 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9"/>
              <c:layout>
                <c:manualLayout>
                  <c:x val="-3.2114424526721391E-2"/>
                  <c:y val="2.4809160305343515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0B-4A10-898D-7FEEB48629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Sheet1!$B$41:$K$41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Sheet1!$B$42:$K$42</c:f>
              <c:numCache>
                <c:formatCode>General</c:formatCode>
                <c:ptCount val="10"/>
                <c:pt idx="0">
                  <c:v>137</c:v>
                </c:pt>
                <c:pt idx="1">
                  <c:v>142</c:v>
                </c:pt>
                <c:pt idx="2">
                  <c:v>152</c:v>
                </c:pt>
                <c:pt idx="3">
                  <c:v>147</c:v>
                </c:pt>
                <c:pt idx="4">
                  <c:v>162</c:v>
                </c:pt>
                <c:pt idx="5">
                  <c:v>157</c:v>
                </c:pt>
                <c:pt idx="6">
                  <c:v>15</c:v>
                </c:pt>
                <c:pt idx="7">
                  <c:v>186</c:v>
                </c:pt>
                <c:pt idx="8">
                  <c:v>168</c:v>
                </c:pt>
                <c:pt idx="9">
                  <c:v>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0B-4A10-898D-7FEEB486292A}"/>
            </c:ext>
          </c:extLst>
        </c:ser>
        <c:ser>
          <c:idx val="1"/>
          <c:order val="1"/>
          <c:tx>
            <c:strRef>
              <c:f>Sheet1!$A$43</c:f>
              <c:strCache>
                <c:ptCount val="1"/>
                <c:pt idx="0">
                  <c:v>MP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9"/>
              <c:layout>
                <c:manualLayout>
                  <c:x val="-1.5093147930976714E-2"/>
                  <c:y val="-9.5419847328244278E-3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0B-4A10-898D-7FEEB48629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Sheet1!$B$41:$K$41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Sheet1!$B$43:$K$43</c:f>
              <c:numCache>
                <c:formatCode>General</c:formatCode>
                <c:ptCount val="10"/>
                <c:pt idx="0">
                  <c:v>188</c:v>
                </c:pt>
                <c:pt idx="1">
                  <c:v>193</c:v>
                </c:pt>
                <c:pt idx="2">
                  <c:v>186</c:v>
                </c:pt>
                <c:pt idx="3">
                  <c:v>133</c:v>
                </c:pt>
                <c:pt idx="4">
                  <c:v>130</c:v>
                </c:pt>
                <c:pt idx="5">
                  <c:v>118</c:v>
                </c:pt>
                <c:pt idx="6">
                  <c:v>31</c:v>
                </c:pt>
                <c:pt idx="7">
                  <c:v>108</c:v>
                </c:pt>
                <c:pt idx="8">
                  <c:v>145</c:v>
                </c:pt>
                <c:pt idx="9">
                  <c:v>129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0B-4A10-898D-7FEEB486292A}"/>
            </c:ext>
          </c:extLst>
        </c:ser>
        <c:ser>
          <c:idx val="2"/>
          <c:order val="2"/>
          <c:tx>
            <c:strRef>
              <c:f>Sheet1!$A$44</c:f>
              <c:strCache>
                <c:ptCount val="1"/>
                <c:pt idx="0">
                  <c:v>Rajasthan</c:v>
                </c:pt>
              </c:strCache>
            </c:strRef>
          </c:tx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5526507847233402E-2"/>
                  <c:y val="-1.8787254396938704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0B-4A10-898D-7FEEB486292A}"/>
                </c:ext>
              </c:extLst>
            </c:dLbl>
            <c:dLbl>
              <c:idx val="1"/>
              <c:layout>
                <c:manualLayout>
                  <c:x val="-2.9961266002463984E-2"/>
                  <c:y val="2.33644859813084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0B-4A10-898D-7FEEB48629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Sheet1!$B$41:$K$41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Sheet1!$B$44:$K$44</c:f>
              <c:numCache>
                <c:formatCode>General</c:formatCode>
                <c:ptCount val="10"/>
                <c:pt idx="0">
                  <c:v>140</c:v>
                </c:pt>
                <c:pt idx="1">
                  <c:v>136</c:v>
                </c:pt>
                <c:pt idx="2">
                  <c:v>127</c:v>
                </c:pt>
                <c:pt idx="3">
                  <c:v>119</c:v>
                </c:pt>
                <c:pt idx="4">
                  <c:v>108</c:v>
                </c:pt>
                <c:pt idx="5">
                  <c:v>96</c:v>
                </c:pt>
                <c:pt idx="6">
                  <c:v>40</c:v>
                </c:pt>
                <c:pt idx="7">
                  <c:v>62</c:v>
                </c:pt>
                <c:pt idx="8">
                  <c:v>58</c:v>
                </c:pt>
                <c:pt idx="9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0B-4A10-898D-7FEEB486292A}"/>
            </c:ext>
          </c:extLst>
        </c:ser>
        <c:dLbls>
          <c:showVal val="1"/>
        </c:dLbls>
        <c:marker val="1"/>
        <c:axId val="158152960"/>
        <c:axId val="163201024"/>
      </c:lineChart>
      <c:dateAx>
        <c:axId val="158152960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1024"/>
        <c:crosses val="autoZero"/>
        <c:auto val="1"/>
        <c:lblOffset val="100"/>
        <c:baseTimeUnit val="days"/>
      </c:dateAx>
      <c:valAx>
        <c:axId val="16320102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5815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737703132853073"/>
          <c:y val="4.1416721764741253E-2"/>
          <c:w val="0.44294267904011997"/>
          <c:h val="5.224999407077127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800" b="1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Sheet1!$A$71</c:f>
              <c:strCache>
                <c:ptCount val="1"/>
                <c:pt idx="0">
                  <c:v>HP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Sheet1!$B$70:$K$70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Sheet1!$B$71:$K$71</c:f>
              <c:numCache>
                <c:formatCode>General</c:formatCode>
                <c:ptCount val="10"/>
                <c:pt idx="0">
                  <c:v>74</c:v>
                </c:pt>
                <c:pt idx="1">
                  <c:v>77</c:v>
                </c:pt>
                <c:pt idx="2">
                  <c:v>74</c:v>
                </c:pt>
                <c:pt idx="3">
                  <c:v>72</c:v>
                </c:pt>
                <c:pt idx="4">
                  <c:v>70</c:v>
                </c:pt>
                <c:pt idx="5">
                  <c:v>69</c:v>
                </c:pt>
                <c:pt idx="6">
                  <c:v>2</c:v>
                </c:pt>
                <c:pt idx="7">
                  <c:v>68</c:v>
                </c:pt>
                <c:pt idx="8">
                  <c:v>65</c:v>
                </c:pt>
                <c:pt idx="9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7A-451F-BEE1-F370FFAFFFED}"/>
            </c:ext>
          </c:extLst>
        </c:ser>
        <c:ser>
          <c:idx val="1"/>
          <c:order val="1"/>
          <c:tx>
            <c:strRef>
              <c:f>Sheet1!$A$72</c:f>
              <c:strCache>
                <c:ptCount val="1"/>
                <c:pt idx="0">
                  <c:v>J&amp;K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Sheet1!$B$70:$K$70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Sheet1!$B$72:$K$72</c:f>
              <c:numCache>
                <c:formatCode>General</c:formatCode>
                <c:ptCount val="10"/>
                <c:pt idx="0">
                  <c:v>20</c:v>
                </c:pt>
                <c:pt idx="1">
                  <c:v>18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12</c:v>
                </c:pt>
                <c:pt idx="6">
                  <c:v>6</c:v>
                </c:pt>
                <c:pt idx="7">
                  <c:v>10</c:v>
                </c:pt>
                <c:pt idx="8">
                  <c:v>10</c:v>
                </c:pt>
                <c:pt idx="9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7A-451F-BEE1-F370FFAFFFED}"/>
            </c:ext>
          </c:extLst>
        </c:ser>
        <c:ser>
          <c:idx val="2"/>
          <c:order val="2"/>
          <c:tx>
            <c:strRef>
              <c:f>Sheet1!$A$73</c:f>
              <c:strCache>
                <c:ptCount val="1"/>
                <c:pt idx="0">
                  <c:v>UK</c:v>
                </c:pt>
              </c:strCache>
            </c:strRef>
          </c:tx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4"/>
              <c:layout>
                <c:manualLayout>
                  <c:x val="-4.1412275936990789E-2"/>
                  <c:y val="-4.0133779264214048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A-451F-BEE1-F370FFAFFF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Sheet1!$B$70:$K$70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Sheet1!$B$73:$K$73</c:f>
              <c:numCache>
                <c:formatCode>General</c:formatCode>
                <c:ptCount val="10"/>
                <c:pt idx="0">
                  <c:v>70</c:v>
                </c:pt>
                <c:pt idx="1">
                  <c:v>87</c:v>
                </c:pt>
                <c:pt idx="2">
                  <c:v>89</c:v>
                </c:pt>
                <c:pt idx="3">
                  <c:v>82</c:v>
                </c:pt>
                <c:pt idx="4">
                  <c:v>71</c:v>
                </c:pt>
                <c:pt idx="5">
                  <c:v>77</c:v>
                </c:pt>
                <c:pt idx="6">
                  <c:v>14</c:v>
                </c:pt>
                <c:pt idx="7">
                  <c:v>35</c:v>
                </c:pt>
                <c:pt idx="8">
                  <c:v>48</c:v>
                </c:pt>
                <c:pt idx="9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7A-451F-BEE1-F370FFAFFFED}"/>
            </c:ext>
          </c:extLst>
        </c:ser>
        <c:dLbls>
          <c:showVal val="1"/>
        </c:dLbls>
        <c:marker val="1"/>
        <c:axId val="163306112"/>
        <c:axId val="163312000"/>
      </c:lineChart>
      <c:dateAx>
        <c:axId val="163306112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12000"/>
        <c:crosses val="autoZero"/>
        <c:auto val="1"/>
        <c:lblOffset val="100"/>
        <c:baseTimeUnit val="days"/>
      </c:dateAx>
      <c:valAx>
        <c:axId val="16331200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6330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20557553879908"/>
          <c:y val="3.2886875762603227E-2"/>
          <c:w val="0.27738878647773596"/>
          <c:h val="7.525136281041794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000" b="1" i="0" u="none" strike="noStrike" kern="1200" cap="all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plotArea>
      <c:layout/>
      <c:lineChart>
        <c:grouping val="standard"/>
        <c:ser>
          <c:idx val="0"/>
          <c:order val="0"/>
          <c:tx>
            <c:strRef>
              <c:f>Sheet1!$A$40</c:f>
              <c:strCache>
                <c:ptCount val="1"/>
                <c:pt idx="0">
                  <c:v>Chhattisgarh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Sheet1!$B$39:$K$39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Sheet1!$B$40:$K$40</c:f>
              <c:numCache>
                <c:formatCode>General</c:formatCode>
                <c:ptCount val="10"/>
                <c:pt idx="0">
                  <c:v>430</c:v>
                </c:pt>
                <c:pt idx="1">
                  <c:v>405</c:v>
                </c:pt>
                <c:pt idx="2">
                  <c:v>404</c:v>
                </c:pt>
                <c:pt idx="3">
                  <c:v>369</c:v>
                </c:pt>
                <c:pt idx="4">
                  <c:v>300</c:v>
                </c:pt>
                <c:pt idx="5">
                  <c:v>251</c:v>
                </c:pt>
                <c:pt idx="6">
                  <c:v>159</c:v>
                </c:pt>
                <c:pt idx="7">
                  <c:v>156</c:v>
                </c:pt>
                <c:pt idx="8">
                  <c:v>193</c:v>
                </c:pt>
                <c:pt idx="9">
                  <c:v>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45-412C-A6C6-9C9EA2844C0E}"/>
            </c:ext>
          </c:extLst>
        </c:ser>
        <c:dLbls>
          <c:showVal val="1"/>
        </c:dLbls>
        <c:marker val="1"/>
        <c:axId val="164589952"/>
        <c:axId val="164591488"/>
      </c:lineChart>
      <c:dateAx>
        <c:axId val="164589952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91488"/>
        <c:crosses val="autoZero"/>
        <c:auto val="1"/>
        <c:lblOffset val="100"/>
        <c:baseTimeUnit val="days"/>
      </c:dateAx>
      <c:valAx>
        <c:axId val="16459148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6458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autoTitleDeleted val="1"/>
    <c:plotArea>
      <c:layout>
        <c:manualLayout>
          <c:layoutTarget val="inner"/>
          <c:xMode val="edge"/>
          <c:yMode val="edge"/>
          <c:x val="6.1642825896762898E-2"/>
          <c:y val="0.17171296296296301"/>
          <c:w val="0.90502384076990361"/>
          <c:h val="0.49241943715368924"/>
        </c:manualLayout>
      </c:layout>
      <c:lineChart>
        <c:grouping val="standard"/>
        <c:ser>
          <c:idx val="0"/>
          <c:order val="0"/>
          <c:tx>
            <c:strRef>
              <c:f>Sheet1!$A$94</c:f>
              <c:strCache>
                <c:ptCount val="1"/>
                <c:pt idx="0">
                  <c:v>Chandigarh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Sheet1!$B$93:$K$93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Sheet1!$B$94:$K$94</c:f>
              <c:numCache>
                <c:formatCode>General</c:formatCode>
                <c:ptCount val="10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6C-42BB-973E-91796A198E6C}"/>
            </c:ext>
          </c:extLst>
        </c:ser>
        <c:ser>
          <c:idx val="1"/>
          <c:order val="1"/>
          <c:tx>
            <c:strRef>
              <c:f>Sheet1!$A$95</c:f>
              <c:strCache>
                <c:ptCount val="1"/>
                <c:pt idx="0">
                  <c:v>Punjab 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Sheet1!$B$93:$K$93</c:f>
              <c:numCache>
                <c:formatCode>dd/mm/yyyy</c:formatCode>
                <c:ptCount val="10"/>
                <c:pt idx="0">
                  <c:v>43703</c:v>
                </c:pt>
                <c:pt idx="1">
                  <c:v>43704</c:v>
                </c:pt>
                <c:pt idx="2">
                  <c:v>43705</c:v>
                </c:pt>
                <c:pt idx="3">
                  <c:v>43706</c:v>
                </c:pt>
                <c:pt idx="4">
                  <c:v>43707</c:v>
                </c:pt>
                <c:pt idx="5">
                  <c:v>43708</c:v>
                </c:pt>
                <c:pt idx="6">
                  <c:v>43709</c:v>
                </c:pt>
                <c:pt idx="7">
                  <c:v>43710</c:v>
                </c:pt>
                <c:pt idx="8">
                  <c:v>43711</c:v>
                </c:pt>
                <c:pt idx="9">
                  <c:v>43712</c:v>
                </c:pt>
              </c:numCache>
            </c:numRef>
          </c:cat>
          <c:val>
            <c:numRef>
              <c:f>Sheet1!$B$95:$K$95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96C-42BB-973E-91796A198E6C}"/>
            </c:ext>
          </c:extLst>
        </c:ser>
        <c:dLbls>
          <c:showVal val="1"/>
        </c:dLbls>
        <c:marker val="1"/>
        <c:axId val="165333632"/>
        <c:axId val="165339520"/>
      </c:lineChart>
      <c:dateAx>
        <c:axId val="165333632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39520"/>
        <c:crosses val="autoZero"/>
        <c:auto val="1"/>
        <c:lblOffset val="100"/>
        <c:baseTimeUnit val="days"/>
      </c:dateAx>
      <c:valAx>
        <c:axId val="16533952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6533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79965004374454"/>
          <c:y val="6.0763342082239685E-2"/>
          <c:w val="0.39040048118985149"/>
          <c:h val="7.812554680664918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7FBF6-9E67-45FF-9A17-7108FB48D891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CE715-3130-42FF-ACF3-68F9441530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804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CE715-3130-42FF-ACF3-68F9441530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3379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011B5-7A68-4747-BA60-34ECE1A0EE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999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CE715-3130-42FF-ACF3-68F9441530C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0735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1B597-EE90-498E-B673-B36A21A89D6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249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1B597-EE90-498E-B673-B36A21A89D6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059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4C3B13-5BEC-449C-80C9-F0EF6C056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EAE2B55-F0E2-48B2-892F-2DBB8369F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A2AEBF-89D4-49FD-A0BB-92DAF720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45BFFE-2B13-462E-850F-54D090ECD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81BF04-EE27-42F4-B953-7458B206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958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78912D-BE1F-4A48-B631-768F69239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DD127F-BEEE-441F-8594-3078BE530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4D605B-7F1A-4DCF-A4DD-360C7E05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505A3A-7EA3-45BD-9ED5-2F3BA8A3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4AAEE6-C006-423C-8082-C3AA6A8B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66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3AC61D-A71B-4514-B7DE-34EC88C3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4EA06FF-53B4-4858-8ADC-B631C0EDA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0BA27D-228A-4242-A1CA-C7461F31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A6CCEB-FCD4-4265-9918-22A53E37B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92FED2-AB5D-4E5A-A036-2C322C1B2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996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026152-3BDD-45AB-B756-8CC2192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F4321F-2400-4B42-9574-435271B78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5F8ACC9-9DEC-4CC6-9038-432B8EF58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B2E0B8-61A5-4CD9-99C2-9CFD23E8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8DB3DC-8ECB-455C-AF38-CDB263FB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238086-1228-4E2B-85C3-41E479FA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665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4AC8F3-A2D4-49DA-AAFD-5AD4FD6A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715A7B-2F9C-484D-BB05-58D7237E2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94856F0-6C36-4758-91A0-EAD550B8D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5AFEB98-EB32-423E-87C9-564B78DE7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C586EAB-4193-444E-8216-DEE207593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9D9BCA7-AA49-4B13-B163-10332BE6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575D215-8399-4A1C-907D-4A66A698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FB1702E-119F-4FC4-8B44-BC40DA5A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087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DDD32-A606-4F26-B75C-BED33CF9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47C0B9B-13D0-49EE-B646-C74494B3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0004354-2342-427A-946E-2CC1353B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6E05F1B-7A8B-4ED7-BCC9-CF51EAE0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92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111DE1B-9A9A-4904-A27B-58F4F3F6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2716552-17FC-414F-8148-CCF446AB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548648-893E-4DA3-BF67-A947BC74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898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19C539-7085-4C35-8CB9-FCBA8A8B5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CED1D3-9DA2-4682-A85C-036980DF5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D1794C6-7082-49FC-992A-E5BB7D05B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4DD9526-5CE2-4BF4-95F6-66F20A3A0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0F9AF1-9008-4066-AE5D-B084CFB6A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2BB05E-C1ED-428D-BF3A-E24DDD8B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08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9C4DB-10C6-479E-BA56-67BCDEBBA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4AB11EA-B5EC-4A09-88F7-93DD5D0FB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921F40-2EBD-4241-9EB5-D92D255EE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F5F8052-03A7-45C2-AF8A-1D93CD589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62C7789-DCF2-44CC-A0D5-AE2773A4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C977539-A430-4041-9731-C6CC9BD6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69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993F2-9487-458F-8139-EF957645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D242E1-56BD-4130-9B0B-751678865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3EBA00-DF46-4C5B-AD39-32D5DA30B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E0B8E1-44F6-4409-B3CF-8E590BFB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407222-93F8-472D-A51B-50488C78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55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B4F9569-2929-49BD-9124-CDB2074FF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3DB06BD-8D1E-4150-883F-33A291D9E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B7D33F-D997-411B-843F-C811A4BFD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6F02F3-AED9-46D8-9F30-BB4597E0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75D2D0-698B-4909-87E2-C79972C5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6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B2CADA-F931-499D-979C-7F714244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412C8B-83DC-419A-A684-997788219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0F6232-3FC2-4DD9-9508-980D84C97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06551-65C8-4908-8574-3A44C39AEC15}" type="datetimeFigureOut">
              <a:rPr lang="en-US" smtClean="0"/>
              <a:pPr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832C21-3121-4AFA-AD77-B4EA808C4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EC4179-E3CE-4678-969D-051A33256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37B9-D9C5-45AE-A7B3-E73EB17EE1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281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B43410-7D66-4A8F-84D8-49ACA7041474}"/>
              </a:ext>
            </a:extLst>
          </p:cNvPr>
          <p:cNvSpPr txBox="1"/>
          <p:nvPr/>
        </p:nvSpPr>
        <p:spPr>
          <a:xfrm>
            <a:off x="0" y="0"/>
            <a:ext cx="120396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HWC Portal (https://ab-hwc.nhp.gov.in/)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E8327A0-294B-4BAF-BDE2-7DCB0EAD4699}"/>
              </a:ext>
            </a:extLst>
          </p:cNvPr>
          <p:cNvSpPr/>
          <p:nvPr/>
        </p:nvSpPr>
        <p:spPr>
          <a:xfrm>
            <a:off x="152400" y="2235477"/>
            <a:ext cx="6112923" cy="255454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000" b="1" i="1" dirty="0">
                <a:latin typeface="Garamond" panose="02020404030301010803" pitchFamily="18" charset="0"/>
                <a:cs typeface="Times New Roman" panose="02020603050405020304" pitchFamily="18" charset="0"/>
              </a:rPr>
              <a:t>Key Features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Facility wise information on all functionality criteria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Reporting on service utilization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Servicer Delivery Reporting Format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HWC and CPCH planning sheet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 and RCH Code mapping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HWC – CHO / MO  Directory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Platform to upload photos, videos and testimonials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AAC17AB-0C03-41E6-A298-38CACC32E7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18" t="31111" r="22916" b="26074"/>
          <a:stretch/>
        </p:blipFill>
        <p:spPr>
          <a:xfrm>
            <a:off x="6492240" y="1828382"/>
            <a:ext cx="5467490" cy="323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181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99EBF3-1C8B-4394-979E-243200B3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80" y="0"/>
            <a:ext cx="9595880" cy="1325563"/>
          </a:xfrm>
        </p:spPr>
        <p:txBody>
          <a:bodyPr>
            <a:normAutofit/>
          </a:bodyPr>
          <a:lstStyle/>
          <a:p>
            <a:r>
              <a:rPr lang="en-US" sz="3200" b="1" i="1" dirty="0">
                <a:latin typeface="Garamond" panose="02020404030301010803" pitchFamily="18" charset="0"/>
              </a:rPr>
              <a:t>Functionality Criteria </a:t>
            </a:r>
            <a:br>
              <a:rPr lang="en-US" sz="3200" b="1" i="1" dirty="0">
                <a:latin typeface="Garamond" panose="02020404030301010803" pitchFamily="18" charset="0"/>
              </a:rPr>
            </a:br>
            <a:endParaRPr lang="en-US" sz="3200" b="1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D27D260-F0F7-4774-9289-9D014C53FA38}"/>
              </a:ext>
            </a:extLst>
          </p:cNvPr>
          <p:cNvSpPr/>
          <p:nvPr/>
        </p:nvSpPr>
        <p:spPr>
          <a:xfrm>
            <a:off x="77976" y="2684921"/>
            <a:ext cx="5518298" cy="40164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SHC-HWC: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in position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MPW(F) and ASHA + Diagnostics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if the facility is in Government Building </a:t>
            </a:r>
          </a:p>
          <a:p>
            <a:endParaRPr lang="en-US" sz="17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PHC-HWC &amp; UPHC- 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MBBS MO in position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MO or Staff Nurse +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if the facility is in Government Building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F28C340-9EB4-4474-B05C-AB826CA3F41A}"/>
              </a:ext>
            </a:extLst>
          </p:cNvPr>
          <p:cNvSpPr/>
          <p:nvPr/>
        </p:nvSpPr>
        <p:spPr>
          <a:xfrm>
            <a:off x="5670702" y="0"/>
            <a:ext cx="6368894" cy="40164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SHC-HWC: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in position+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MPW(F) and ASHA+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+ Screening of NCDs- Hypertension + Diabetes+ Oral Cancer + Breast Cancer started </a:t>
            </a:r>
          </a:p>
          <a:p>
            <a:pPr algn="just"/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PHC-HWC &amp; UPHC- 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MBBS MO in position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MO or Staff Nurse+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+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Screening of NCDs-  Hypertension + Diabetes + Oral Cancer + Breast Cancer started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64B7DB5-D904-47A6-9C12-44EB0D360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52" t="31111" r="41733" b="27464"/>
          <a:stretch/>
        </p:blipFill>
        <p:spPr>
          <a:xfrm>
            <a:off x="0" y="662781"/>
            <a:ext cx="3802200" cy="2003884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xmlns="" id="{7D02BAF0-1D7F-42E4-9F2B-11D9ADF1A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8960" t="31111" r="22916" b="26074"/>
          <a:stretch/>
        </p:blipFill>
        <p:spPr>
          <a:xfrm>
            <a:off x="7259946" y="4016484"/>
            <a:ext cx="4779650" cy="28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3304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D762E1-7D44-4D13-B242-4030FF475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79195"/>
            <a:ext cx="10515600" cy="82391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HWC portal data entry status </a:t>
            </a:r>
            <a:endParaRPr lang="en-US" sz="32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BD1A44C-CDBB-410D-932C-0975BCA12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3333" y="1524471"/>
            <a:ext cx="5593081" cy="68611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1800" dirty="0"/>
              <a:t>Service delivery reporting status </a:t>
            </a:r>
          </a:p>
          <a:p>
            <a:pPr algn="ctr">
              <a:lnSpc>
                <a:spcPct val="100000"/>
              </a:lnSpc>
            </a:pPr>
            <a:r>
              <a:rPr lang="en-IN" sz="1800" dirty="0"/>
              <a:t>May- August, 2019</a:t>
            </a:r>
            <a:endParaRPr lang="en-US" sz="1800" dirty="0"/>
          </a:p>
        </p:txBody>
      </p:sp>
      <p:grpSp>
        <p:nvGrpSpPr>
          <p:cNvPr id="11" name="Group 15">
            <a:extLst>
              <a:ext uri="{FF2B5EF4-FFF2-40B4-BE49-F238E27FC236}">
                <a16:creationId xmlns:a16="http://schemas.microsoft.com/office/drawing/2014/main" xmlns="" id="{CD55483D-794B-4336-A103-82C129EF3220}"/>
              </a:ext>
            </a:extLst>
          </p:cNvPr>
          <p:cNvGrpSpPr/>
          <p:nvPr/>
        </p:nvGrpSpPr>
        <p:grpSpPr>
          <a:xfrm>
            <a:off x="109728" y="10020"/>
            <a:ext cx="11979491" cy="925645"/>
            <a:chOff x="599089" y="5433356"/>
            <a:chExt cx="11219952" cy="1125715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xmlns="" id="{A326473F-942C-48E1-9D00-21EC00452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xmlns="" id="{64073D73-2846-4898-BD9A-EE4DD9C3A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xmlns="" id="{405FCE99-E89B-4D3F-9ECC-5277D1DE4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6D4771BD-FCC8-4DD1-BA92-EA0DC5A65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xmlns="" id="{5B4D39C4-7797-4A0B-95BA-5E108776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888E5E04-5CB4-442C-8F4A-0659E2E9A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8">
            <a:extLst>
              <a:ext uri="{FF2B5EF4-FFF2-40B4-BE49-F238E27FC236}">
                <a16:creationId xmlns:a16="http://schemas.microsoft.com/office/drawing/2014/main" xmlns="" id="{B14171E1-52DD-419D-9E47-02E724A9DD5E}"/>
              </a:ext>
            </a:extLst>
          </p:cNvPr>
          <p:cNvSpPr txBox="1">
            <a:spLocks/>
          </p:cNvSpPr>
          <p:nvPr/>
        </p:nvSpPr>
        <p:spPr>
          <a:xfrm>
            <a:off x="-14435" y="6465096"/>
            <a:ext cx="12191999" cy="382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BB1B00B5-7A0E-4730-82A2-C0207227A5D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738233318"/>
              </p:ext>
            </p:extLst>
          </p:nvPr>
        </p:nvGraphicFramePr>
        <p:xfrm>
          <a:off x="814079" y="2191913"/>
          <a:ext cx="10710775" cy="3878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7412">
                  <a:extLst>
                    <a:ext uri="{9D8B030D-6E8A-4147-A177-3AD203B41FA5}">
                      <a16:colId xmlns:a16="http://schemas.microsoft.com/office/drawing/2014/main" xmlns="" val="2225412627"/>
                    </a:ext>
                  </a:extLst>
                </a:gridCol>
                <a:gridCol w="1266833">
                  <a:extLst>
                    <a:ext uri="{9D8B030D-6E8A-4147-A177-3AD203B41FA5}">
                      <a16:colId xmlns:a16="http://schemas.microsoft.com/office/drawing/2014/main" xmlns="" val="3790213080"/>
                    </a:ext>
                  </a:extLst>
                </a:gridCol>
                <a:gridCol w="680581">
                  <a:extLst>
                    <a:ext uri="{9D8B030D-6E8A-4147-A177-3AD203B41FA5}">
                      <a16:colId xmlns:a16="http://schemas.microsoft.com/office/drawing/2014/main" xmlns="" val="712922999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2210587919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1883824214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2774102016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4187955538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1049594302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1751066239"/>
                    </a:ext>
                  </a:extLst>
                </a:gridCol>
                <a:gridCol w="973707">
                  <a:extLst>
                    <a:ext uri="{9D8B030D-6E8A-4147-A177-3AD203B41FA5}">
                      <a16:colId xmlns:a16="http://schemas.microsoft.com/office/drawing/2014/main" xmlns="" val="1166732616"/>
                    </a:ext>
                  </a:extLst>
                </a:gridCol>
              </a:tblGrid>
              <a:tr h="60817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HWC Operational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May, 2019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>
                          <a:effectLst/>
                        </a:rPr>
                        <a:t>%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June, 2019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July, 2019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Aug, 2019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843874444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Chandigarh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3198068008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Chhattisgarh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808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191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2600842295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Haryana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463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144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144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135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91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3141338260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HP*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229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133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429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192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619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123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1870696495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J &amp;K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229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3909989691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744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1130239364"/>
                  </a:ext>
                </a:extLst>
              </a:tr>
              <a:tr h="34715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Punjab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859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829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808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784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286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102373782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Rajasthan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580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606400814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Uttarakhand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184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207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39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415371560"/>
                  </a:ext>
                </a:extLst>
              </a:tr>
              <a:tr h="32483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Total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19993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11377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effectLst/>
                        </a:rPr>
                        <a:t>57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11206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10480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2732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55" marR="5655" marT="5655" marB="0"/>
                </a:tc>
                <a:extLst>
                  <a:ext uri="{0D108BD9-81ED-4DB2-BD59-A6C34878D82A}">
                    <a16:rowId xmlns:a16="http://schemas.microsoft.com/office/drawing/2014/main" xmlns="" val="162683955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36BF66-2F0D-4B69-8F3B-54EB3C519E29}"/>
              </a:ext>
            </a:extLst>
          </p:cNvPr>
          <p:cNvSpPr txBox="1"/>
          <p:nvPr/>
        </p:nvSpPr>
        <p:spPr>
          <a:xfrm>
            <a:off x="914400" y="6146682"/>
            <a:ext cx="10353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/>
              <a:t>* Entries also include data from proposed HWCs which are yet to become progressive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35160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DFDB4F-857C-4582-B1F8-67A27BD4A6BE}"/>
              </a:ext>
            </a:extLst>
          </p:cNvPr>
          <p:cNvSpPr txBox="1"/>
          <p:nvPr/>
        </p:nvSpPr>
        <p:spPr>
          <a:xfrm>
            <a:off x="3616960" y="451545"/>
            <a:ext cx="45313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Use of IT application </a:t>
            </a:r>
            <a:endParaRPr lang="en-US" sz="24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EFC15F66-8905-4D21-BFB8-8014A3CA4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2669492"/>
              </p:ext>
            </p:extLst>
          </p:nvPr>
        </p:nvGraphicFramePr>
        <p:xfrm>
          <a:off x="1082040" y="1339915"/>
          <a:ext cx="10027920" cy="3361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9840">
                  <a:extLst>
                    <a:ext uri="{9D8B030D-6E8A-4147-A177-3AD203B41FA5}">
                      <a16:colId xmlns:a16="http://schemas.microsoft.com/office/drawing/2014/main" xmlns="" val="2483981750"/>
                    </a:ext>
                  </a:extLst>
                </a:gridCol>
                <a:gridCol w="3820160">
                  <a:extLst>
                    <a:ext uri="{9D8B030D-6E8A-4147-A177-3AD203B41FA5}">
                      <a16:colId xmlns:a16="http://schemas.microsoft.com/office/drawing/2014/main" xmlns="" val="3759675838"/>
                    </a:ext>
                  </a:extLst>
                </a:gridCol>
                <a:gridCol w="3677920">
                  <a:extLst>
                    <a:ext uri="{9D8B030D-6E8A-4147-A177-3AD203B41FA5}">
                      <a16:colId xmlns:a16="http://schemas.microsoft.com/office/drawing/2014/main" xmlns="" val="2081606649"/>
                    </a:ext>
                  </a:extLst>
                </a:gridCol>
              </a:tblGrid>
              <a:tr h="35680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HWC Operational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effectLst/>
                        </a:rPr>
                        <a:t>Use of IT app  as per HWC  Portal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0429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Chandigarh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5285421"/>
                  </a:ext>
                </a:extLst>
              </a:tr>
              <a:tr h="21673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Chhattisgarh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808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872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697470"/>
                  </a:ext>
                </a:extLst>
              </a:tr>
              <a:tr h="26118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Haryana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463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6395367"/>
                  </a:ext>
                </a:extLst>
              </a:tr>
              <a:tr h="27716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HP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261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6909497"/>
                  </a:ext>
                </a:extLst>
              </a:tr>
              <a:tr h="24848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J &amp;K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229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3419659"/>
                  </a:ext>
                </a:extLst>
              </a:tr>
              <a:tr h="15069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MP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>
                          <a:effectLst/>
                        </a:rPr>
                        <a:t>744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5515338"/>
                  </a:ext>
                </a:extLst>
              </a:tr>
              <a:tr h="14640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Punjab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859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246802"/>
                  </a:ext>
                </a:extLst>
              </a:tr>
              <a:tr h="14640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Rajasthan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580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474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6675303"/>
                  </a:ext>
                </a:extLst>
              </a:tr>
              <a:tr h="10031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Uttarakhand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u="none" strike="noStrike" dirty="0">
                          <a:effectLst/>
                        </a:rPr>
                        <a:t>184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5537586"/>
                  </a:ext>
                </a:extLst>
              </a:tr>
              <a:tr h="14640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Total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1" u="none" strike="noStrike" dirty="0">
                          <a:effectLst/>
                        </a:rPr>
                        <a:t>19993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5" marR="5655" marT="565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10818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301724"/>
                  </a:ext>
                </a:extLst>
              </a:tr>
            </a:tbl>
          </a:graphicData>
        </a:graphic>
      </p:graphicFrame>
      <p:sp>
        <p:nvSpPr>
          <p:cNvPr id="7" name="Title 8">
            <a:extLst>
              <a:ext uri="{FF2B5EF4-FFF2-40B4-BE49-F238E27FC236}">
                <a16:creationId xmlns:a16="http://schemas.microsoft.com/office/drawing/2014/main" xmlns="" id="{60526CDD-35B5-4820-A10B-8D300F31A0A2}"/>
              </a:ext>
            </a:extLst>
          </p:cNvPr>
          <p:cNvSpPr txBox="1">
            <a:spLocks/>
          </p:cNvSpPr>
          <p:nvPr/>
        </p:nvSpPr>
        <p:spPr>
          <a:xfrm>
            <a:off x="-14435" y="6502400"/>
            <a:ext cx="12191999" cy="3455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</p:spTree>
    <p:extLst>
      <p:ext uri="{BB962C8B-B14F-4D97-AF65-F5344CB8AC3E}">
        <p14:creationId xmlns:p14="http://schemas.microsoft.com/office/powerpoint/2010/main" xmlns="" val="150577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xmlns="" id="{2F511609-44E3-43D5-9BD6-3A8B47611F30}"/>
              </a:ext>
            </a:extLst>
          </p:cNvPr>
          <p:cNvSpPr txBox="1">
            <a:spLocks/>
          </p:cNvSpPr>
          <p:nvPr/>
        </p:nvSpPr>
        <p:spPr>
          <a:xfrm>
            <a:off x="-14435" y="6614160"/>
            <a:ext cx="12191999" cy="2338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69DFCA-98E8-4886-AC31-1917C6241C0E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as per AB- HWC Portal</a:t>
            </a:r>
            <a:endParaRPr lang="en-US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8F860138-0EAE-4E25-9BAE-238F967FD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8315653"/>
              </p:ext>
            </p:extLst>
          </p:nvPr>
        </p:nvGraphicFramePr>
        <p:xfrm>
          <a:off x="152400" y="704943"/>
          <a:ext cx="11887200" cy="5709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560">
                  <a:extLst>
                    <a:ext uri="{9D8B030D-6E8A-4147-A177-3AD203B41FA5}">
                      <a16:colId xmlns:a16="http://schemas.microsoft.com/office/drawing/2014/main" xmlns="" val="197552522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478367871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xmlns="" val="1578164557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xmlns="" val="914351073"/>
                    </a:ext>
                  </a:extLst>
                </a:gridCol>
                <a:gridCol w="778044">
                  <a:extLst>
                    <a:ext uri="{9D8B030D-6E8A-4147-A177-3AD203B41FA5}">
                      <a16:colId xmlns:a16="http://schemas.microsoft.com/office/drawing/2014/main" xmlns="" val="2836924307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xmlns="" val="358327554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xmlns="" val="10100591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xmlns="" val="404820667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xmlns="" val="1683309841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xmlns="" val="345375335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xmlns="" val="140725010"/>
                    </a:ext>
                  </a:extLst>
                </a:gridCol>
                <a:gridCol w="1142196">
                  <a:extLst>
                    <a:ext uri="{9D8B030D-6E8A-4147-A177-3AD203B41FA5}">
                      <a16:colId xmlns:a16="http://schemas.microsoft.com/office/drawing/2014/main" xmlns="" val="895854280"/>
                    </a:ext>
                  </a:extLst>
                </a:gridCol>
              </a:tblGrid>
              <a:tr h="56505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Chandigarh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Chhattisgarh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Haryana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HP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J&amp;K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MP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Punjab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Rajasthan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UK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Total- all states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xmlns="" val="1033781277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Community 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>
                          <a:effectLst/>
                        </a:rPr>
                        <a:t>Outreach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Individuals Empanelled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469949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425657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124997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13395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78062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86480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16246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157741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24301255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990517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CBAC Filled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652359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155963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67303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17699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114717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589909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30121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60393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15989930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9784795"/>
                  </a:ext>
                </a:extLst>
              </a:tr>
              <a:tr h="28633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3038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833194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44180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149607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18443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31169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262494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37934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23555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15440445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0969659"/>
                  </a:ext>
                </a:extLst>
              </a:tr>
              <a:tr h="345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83626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4198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15926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5525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55115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2624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3284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1279294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1560303"/>
                  </a:ext>
                </a:extLst>
              </a:tr>
              <a:tr h="345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On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354353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7584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30374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2060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8052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76767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4520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2464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7058852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6155278"/>
                  </a:ext>
                </a:extLst>
              </a:tr>
              <a:tr h="28633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Diabetes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1336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717611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37889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82970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17297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19551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151105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28131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19824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14456811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053250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62910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3138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9983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3915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27666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1299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2352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1572479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8568848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On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70729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5676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16926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1114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5569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50003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2134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1813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3127345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7963223"/>
                  </a:ext>
                </a:extLst>
              </a:tr>
              <a:tr h="28633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1101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455983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19816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28210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11979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3021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59313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17506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7451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7680756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8001641"/>
                  </a:ext>
                </a:extLst>
              </a:tr>
              <a:tr h="335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3264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15128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4779371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On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2753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735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10218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9489749"/>
                  </a:ext>
                </a:extLst>
              </a:tr>
              <a:tr h="28633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214964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10013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7532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4198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1323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44163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8620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5821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5293008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187023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1733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232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20408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596286"/>
                  </a:ext>
                </a:extLst>
              </a:tr>
              <a:tr h="3554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On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1653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9742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8755798"/>
                  </a:ext>
                </a:extLst>
              </a:tr>
              <a:tr h="28633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386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109174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2923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3169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1054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954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15858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2874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235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3730142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17392"/>
                  </a:ext>
                </a:extLst>
              </a:tr>
              <a:tr h="286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60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146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87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17785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5359152"/>
                  </a:ext>
                </a:extLst>
              </a:tr>
              <a:tr h="3258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On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587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416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10075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4756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3706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xmlns="" id="{8FCF38C7-CD9A-42C4-AF8C-2B4A32672FAB}"/>
              </a:ext>
            </a:extLst>
          </p:cNvPr>
          <p:cNvSpPr txBox="1">
            <a:spLocks/>
          </p:cNvSpPr>
          <p:nvPr/>
        </p:nvSpPr>
        <p:spPr>
          <a:xfrm>
            <a:off x="-14435" y="6687386"/>
            <a:ext cx="12191999" cy="1605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A4A874-7669-4D68-A675-010F3CAFD6DA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as per NCD Dashboard – Total 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37D5D938-302D-48F5-A576-A7A7BA473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6526647"/>
              </p:ext>
            </p:extLst>
          </p:nvPr>
        </p:nvGraphicFramePr>
        <p:xfrm>
          <a:off x="152400" y="704943"/>
          <a:ext cx="11704638" cy="431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560">
                  <a:extLst>
                    <a:ext uri="{9D8B030D-6E8A-4147-A177-3AD203B41FA5}">
                      <a16:colId xmlns:a16="http://schemas.microsoft.com/office/drawing/2014/main" xmlns="" val="1975525226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xmlns="" val="247836787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xmlns="" val="1578164557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xmlns="" val="91435107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xmlns="" val="2836924307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xmlns="" val="358327554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xmlns="" val="1010059162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xmlns="" val="4048206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68330984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xmlns="" val="3453753351"/>
                    </a:ext>
                  </a:extLst>
                </a:gridCol>
                <a:gridCol w="948542">
                  <a:extLst>
                    <a:ext uri="{9D8B030D-6E8A-4147-A177-3AD203B41FA5}">
                      <a16:colId xmlns:a16="http://schemas.microsoft.com/office/drawing/2014/main" xmlns="" val="140725010"/>
                    </a:ext>
                  </a:extLst>
                </a:gridCol>
                <a:gridCol w="1142196">
                  <a:extLst>
                    <a:ext uri="{9D8B030D-6E8A-4147-A177-3AD203B41FA5}">
                      <a16:colId xmlns:a16="http://schemas.microsoft.com/office/drawing/2014/main" xmlns="" val="895854280"/>
                    </a:ext>
                  </a:extLst>
                </a:gridCol>
              </a:tblGrid>
              <a:tr h="56505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 PBS+ HWC – All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Chandigarh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Chhattisgarh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Haryana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HP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J&amp;K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MP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Punjab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Rajasthan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UK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Total- all states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xmlns="" val="1033781277"/>
                  </a:ext>
                </a:extLst>
              </a:tr>
              <a:tr h="28633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Community 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>
                          <a:effectLst/>
                        </a:rPr>
                        <a:t>Outreach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Individuals Empanelled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834800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477046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1042905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540178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113685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595744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820430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63682732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990517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591258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11112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10582474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0969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16659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433931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1560303"/>
                  </a:ext>
                </a:extLst>
              </a:tr>
              <a:tr h="335944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2905885"/>
                  </a:ext>
                </a:extLst>
              </a:tr>
              <a:tr h="28633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Diabetes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588919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10956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9896891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053250"/>
                  </a:ext>
                </a:extLst>
              </a:tr>
              <a:tr h="286335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10145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172860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8568848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584728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9510927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800164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4779371"/>
                  </a:ext>
                </a:extLst>
              </a:tr>
              <a:tr h="334542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8971277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305050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5173560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187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596286"/>
                  </a:ext>
                </a:extLst>
              </a:tr>
              <a:tr h="263296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8120298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129683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3160550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173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5359152"/>
                  </a:ext>
                </a:extLst>
              </a:tr>
              <a:tr h="304920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6973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6803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xmlns="" id="{8FCF38C7-CD9A-42C4-AF8C-2B4A32672FAB}"/>
              </a:ext>
            </a:extLst>
          </p:cNvPr>
          <p:cNvSpPr txBox="1">
            <a:spLocks/>
          </p:cNvSpPr>
          <p:nvPr/>
        </p:nvSpPr>
        <p:spPr>
          <a:xfrm>
            <a:off x="-14435" y="6687386"/>
            <a:ext cx="12191999" cy="1605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A4A874-7669-4D68-A675-010F3CAFD6DA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from HWCs as per NCD Dashboard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4E0C553A-2D7D-4CD0-BCD1-0F1FB855A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3522570"/>
              </p:ext>
            </p:extLst>
          </p:nvPr>
        </p:nvGraphicFramePr>
        <p:xfrm>
          <a:off x="1284141" y="1269628"/>
          <a:ext cx="10082064" cy="431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560">
                  <a:extLst>
                    <a:ext uri="{9D8B030D-6E8A-4147-A177-3AD203B41FA5}">
                      <a16:colId xmlns:a16="http://schemas.microsoft.com/office/drawing/2014/main" xmlns="" val="197552522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478367871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xmlns="" val="914351073"/>
                    </a:ext>
                  </a:extLst>
                </a:gridCol>
                <a:gridCol w="778044">
                  <a:extLst>
                    <a:ext uri="{9D8B030D-6E8A-4147-A177-3AD203B41FA5}">
                      <a16:colId xmlns:a16="http://schemas.microsoft.com/office/drawing/2014/main" xmlns="" val="2836924307"/>
                    </a:ext>
                  </a:extLst>
                </a:gridCol>
                <a:gridCol w="785664">
                  <a:extLst>
                    <a:ext uri="{9D8B030D-6E8A-4147-A177-3AD203B41FA5}">
                      <a16:colId xmlns:a16="http://schemas.microsoft.com/office/drawing/2014/main" xmlns="" val="10100591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xmlns="" val="404820667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xmlns="" val="1683309841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xmlns="" val="345375335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xmlns="" val="140725010"/>
                    </a:ext>
                  </a:extLst>
                </a:gridCol>
                <a:gridCol w="1142196">
                  <a:extLst>
                    <a:ext uri="{9D8B030D-6E8A-4147-A177-3AD203B41FA5}">
                      <a16:colId xmlns:a16="http://schemas.microsoft.com/office/drawing/2014/main" xmlns="" val="895854280"/>
                    </a:ext>
                  </a:extLst>
                </a:gridCol>
              </a:tblGrid>
              <a:tr h="56505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 HWC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Chhattisgarh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Haryana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J&amp;K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MP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Punjab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Rajasthan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UK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Total- all states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xmlns="" val="1033781277"/>
                  </a:ext>
                </a:extLst>
              </a:tr>
              <a:tr h="32570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Community 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>
                          <a:effectLst/>
                        </a:rPr>
                        <a:t>Outreach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Individuals Empanelled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699797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213345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441195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286762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2733428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990517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521153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874471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0969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14934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1560303"/>
                  </a:ext>
                </a:extLst>
              </a:tr>
              <a:tr h="335944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2905885"/>
                  </a:ext>
                </a:extLst>
              </a:tr>
              <a:tr h="28633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Diabetes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518969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865647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053250"/>
                  </a:ext>
                </a:extLst>
              </a:tr>
              <a:tr h="286335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8579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8568848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516153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858145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800164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4779371"/>
                  </a:ext>
                </a:extLst>
              </a:tr>
              <a:tr h="334542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8971277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268737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440559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187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596286"/>
                  </a:ext>
                </a:extLst>
              </a:tr>
              <a:tr h="263296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8120298"/>
                  </a:ext>
                </a:extLst>
              </a:tr>
              <a:tr h="28633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113374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201490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0173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5359152"/>
                  </a:ext>
                </a:extLst>
              </a:tr>
              <a:tr h="304920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6973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0329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6AE7D4-2ED4-4016-9819-59739BE204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Daily Reporting Status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1D9FFB-B1E4-420F-B107-F7F7598B75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25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CED48D-7E6C-4F40-A519-8D0EAD6F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D8F715-F20E-4ABD-8331-E9CBC1783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16BC6486-87C5-451E-9F37-90B658E788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59345573"/>
              </p:ext>
            </p:extLst>
          </p:nvPr>
        </p:nvGraphicFramePr>
        <p:xfrm>
          <a:off x="223520" y="81280"/>
          <a:ext cx="1185672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06052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590675-A383-45DE-A407-CAB23D11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3DB464B-A571-40F5-9CA1-4A9667C234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58743811"/>
              </p:ext>
            </p:extLst>
          </p:nvPr>
        </p:nvGraphicFramePr>
        <p:xfrm>
          <a:off x="162560" y="91440"/>
          <a:ext cx="11938000" cy="665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58459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523240-307A-4001-B611-A4F3D6F6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DBEADDC6-FEDD-41F7-AD8F-C5C13CA3B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2366906"/>
              </p:ext>
            </p:extLst>
          </p:nvPr>
        </p:nvGraphicFramePr>
        <p:xfrm>
          <a:off x="162560" y="172720"/>
          <a:ext cx="11887200" cy="656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08201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044480-A103-4698-A3BE-64784205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E0EAB565-3B93-4398-8245-C9F25E176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44158366"/>
              </p:ext>
            </p:extLst>
          </p:nvPr>
        </p:nvGraphicFramePr>
        <p:xfrm>
          <a:off x="101600" y="167005"/>
          <a:ext cx="11988800" cy="229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0D021486-5C4C-4155-8D83-73F9BA4CD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1415415"/>
              </p:ext>
            </p:extLst>
          </p:nvPr>
        </p:nvGraphicFramePr>
        <p:xfrm>
          <a:off x="101600" y="2656840"/>
          <a:ext cx="11653520" cy="383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921640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F36960-58BC-4DFE-B31C-E0D131AF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issues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595616-59D4-48F3-A264-EA47333FE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About 50% verification of data done by state nodal teams – affects quality of data entered </a:t>
            </a:r>
          </a:p>
          <a:p>
            <a:r>
              <a:rPr lang="en-IN" dirty="0"/>
              <a:t>No regular </a:t>
            </a:r>
            <a:r>
              <a:rPr lang="en-IN" dirty="0" err="1"/>
              <a:t>updation</a:t>
            </a:r>
            <a:r>
              <a:rPr lang="en-IN" dirty="0"/>
              <a:t> of HWC – suggestive frequency was quarterly </a:t>
            </a:r>
          </a:p>
          <a:p>
            <a:r>
              <a:rPr lang="en-IN" dirty="0"/>
              <a:t>Slow pace of data entry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024971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349929-69C9-4B7A-916B-9CDC210D5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Next phase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8D9A42-BF96-4B76-8CDA-EA9BB61EC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15949" cy="4351338"/>
          </a:xfrm>
        </p:spPr>
        <p:txBody>
          <a:bodyPr/>
          <a:lstStyle/>
          <a:p>
            <a:r>
              <a:rPr lang="en-IN" dirty="0"/>
              <a:t>Integration with NCD- CPHC IT application </a:t>
            </a:r>
            <a:r>
              <a:rPr lang="en-US" dirty="0"/>
              <a:t> for –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Sharing of daily service utilization data (for estimation of Performance Linked Payments for HWCs)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Pulling data for NCD screening </a:t>
            </a:r>
          </a:p>
          <a:p>
            <a:r>
              <a:rPr lang="en-US" dirty="0"/>
              <a:t>Create Hierarchy of SHC and PHCs for planning of strengthening Primary health care units</a:t>
            </a:r>
          </a:p>
        </p:txBody>
      </p:sp>
    </p:spTree>
    <p:extLst>
      <p:ext uri="{BB962C8B-B14F-4D97-AF65-F5344CB8AC3E}">
        <p14:creationId xmlns:p14="http://schemas.microsoft.com/office/powerpoint/2010/main" xmlns="" val="1798333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893</Words>
  <Application>Microsoft Office PowerPoint</Application>
  <PresentationFormat>Custom</PresentationFormat>
  <Paragraphs>671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Functionality Criteria  </vt:lpstr>
      <vt:lpstr>HWC portal data entry status </vt:lpstr>
      <vt:lpstr>Slide 4</vt:lpstr>
      <vt:lpstr>Slide 5</vt:lpstr>
      <vt:lpstr>Slide 6</vt:lpstr>
      <vt:lpstr>Slide 7</vt:lpstr>
      <vt:lpstr>Daily Reporting Status</vt:lpstr>
      <vt:lpstr>Slide 9</vt:lpstr>
      <vt:lpstr>Slide 10</vt:lpstr>
      <vt:lpstr>Slide 11</vt:lpstr>
      <vt:lpstr>Slide 12</vt:lpstr>
      <vt:lpstr>Key issues </vt:lpstr>
      <vt:lpstr>Next phase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Garima Aditya</dc:creator>
  <cp:lastModifiedBy>ANKUR</cp:lastModifiedBy>
  <cp:revision>63</cp:revision>
  <dcterms:created xsi:type="dcterms:W3CDTF">2019-08-18T15:34:54Z</dcterms:created>
  <dcterms:modified xsi:type="dcterms:W3CDTF">2019-09-12T06:03:01Z</dcterms:modified>
</cp:coreProperties>
</file>