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385" r:id="rId2"/>
    <p:sldId id="399" r:id="rId3"/>
    <p:sldId id="328" r:id="rId4"/>
    <p:sldId id="268" r:id="rId5"/>
    <p:sldId id="269" r:id="rId6"/>
    <p:sldId id="387" r:id="rId7"/>
    <p:sldId id="386" r:id="rId8"/>
    <p:sldId id="384" r:id="rId9"/>
    <p:sldId id="391" r:id="rId10"/>
    <p:sldId id="392" r:id="rId11"/>
    <p:sldId id="393" r:id="rId12"/>
    <p:sldId id="394" r:id="rId13"/>
    <p:sldId id="395" r:id="rId14"/>
    <p:sldId id="396" r:id="rId15"/>
    <p:sldId id="397" r:id="rId16"/>
    <p:sldId id="398" r:id="rId17"/>
    <p:sldId id="388" r:id="rId18"/>
    <p:sldId id="295" r:id="rId19"/>
    <p:sldId id="298" r:id="rId20"/>
    <p:sldId id="297" r:id="rId21"/>
    <p:sldId id="401" r:id="rId22"/>
    <p:sldId id="352" r:id="rId23"/>
    <p:sldId id="402" r:id="rId24"/>
    <p:sldId id="354" r:id="rId25"/>
    <p:sldId id="355" r:id="rId26"/>
    <p:sldId id="356" r:id="rId27"/>
    <p:sldId id="364" r:id="rId28"/>
    <p:sldId id="365" r:id="rId29"/>
    <p:sldId id="366" r:id="rId30"/>
    <p:sldId id="367" r:id="rId31"/>
    <p:sldId id="312" r:id="rId32"/>
    <p:sldId id="314" r:id="rId33"/>
    <p:sldId id="315" r:id="rId34"/>
    <p:sldId id="346" r:id="rId35"/>
    <p:sldId id="347" r:id="rId36"/>
    <p:sldId id="340" r:id="rId37"/>
    <p:sldId id="374" r:id="rId38"/>
    <p:sldId id="390" r:id="rId39"/>
    <p:sldId id="375" r:id="rId40"/>
    <p:sldId id="376" r:id="rId41"/>
    <p:sldId id="379" r:id="rId42"/>
    <p:sldId id="403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D60E43"/>
    <a:srgbClr val="FAE6D3"/>
    <a:srgbClr val="FFFF66"/>
    <a:srgbClr val="00FF00"/>
    <a:srgbClr val="FFFF99"/>
    <a:srgbClr val="0C6B82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esktop\Kolkata%20meeting%2021-22%20June\Urgent%20NCD%20Month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Target vs </a:t>
            </a:r>
            <a:r>
              <a:rPr lang="en-US" sz="3200" dirty="0" smtClean="0"/>
              <a:t>Screened in NCD Suraksha</a:t>
            </a:r>
            <a:r>
              <a:rPr lang="en-US" sz="3200" baseline="0" dirty="0" smtClean="0"/>
              <a:t> </a:t>
            </a:r>
            <a:r>
              <a:rPr lang="en-US" sz="3200" baseline="0" dirty="0" err="1" smtClean="0"/>
              <a:t>Maah</a:t>
            </a:r>
            <a:endParaRPr lang="en-US" sz="3200" dirty="0"/>
          </a:p>
        </c:rich>
      </c:tx>
      <c:layout>
        <c:manualLayout>
          <c:xMode val="edge"/>
          <c:yMode val="edge"/>
          <c:x val="0.1264122922134733"/>
          <c:y val="3.01984301556740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208707802509596"/>
          <c:y val="0.3353720097198421"/>
          <c:w val="0.83640114013746691"/>
          <c:h val="0.480226610712529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Sheet1!$C$3:$C$4</c:f>
              <c:strCache>
                <c:ptCount val="2"/>
                <c:pt idx="0">
                  <c:v>Target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Sheet1!$C$5:$C$32</c:f>
              <c:numCache>
                <c:formatCode>General</c:formatCode>
                <c:ptCount val="1"/>
                <c:pt idx="0">
                  <c:v>449500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A5-4ABD-AA21-A36921622616}"/>
            </c:ext>
          </c:extLst>
        </c:ser>
        <c:ser>
          <c:idx val="1"/>
          <c:order val="1"/>
          <c:tx>
            <c:strRef>
              <c:f>Sheet1!$D$3:$D$4</c:f>
              <c:strCache>
                <c:ptCount val="2"/>
                <c:pt idx="0">
                  <c:v>ENROLLMENT</c:v>
                </c:pt>
                <c:pt idx="1">
                  <c:v>All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Sheet1!$D$5:$D$32</c:f>
            </c:numRef>
          </c:val>
          <c:extLst>
            <c:ext xmlns:c16="http://schemas.microsoft.com/office/drawing/2014/chart" uri="{C3380CC4-5D6E-409C-BE32-E72D297353CC}">
              <c16:uniqueId val="{00000001-92A5-4ABD-AA21-A36921622616}"/>
            </c:ext>
          </c:extLst>
        </c:ser>
        <c:ser>
          <c:idx val="2"/>
          <c:order val="2"/>
          <c:tx>
            <c:strRef>
              <c:f>Sheet1!$E$3:$E$4</c:f>
              <c:strCache>
                <c:ptCount val="2"/>
                <c:pt idx="0">
                  <c:v>ENROLLMENT</c:v>
                </c:pt>
                <c:pt idx="1">
                  <c:v>Over 30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Sheet1!$E$5:$E$32</c:f>
            </c:numRef>
          </c:val>
          <c:extLst>
            <c:ext xmlns:c16="http://schemas.microsoft.com/office/drawing/2014/chart" uri="{C3380CC4-5D6E-409C-BE32-E72D297353CC}">
              <c16:uniqueId val="{00000002-92A5-4ABD-AA21-A36921622616}"/>
            </c:ext>
          </c:extLst>
        </c:ser>
        <c:ser>
          <c:idx val="3"/>
          <c:order val="3"/>
          <c:tx>
            <c:strRef>
              <c:f>Sheet1!$F$3:$F$4</c:f>
              <c:strCache>
                <c:ptCount val="2"/>
                <c:pt idx="0">
                  <c:v>SCREENED</c:v>
                </c:pt>
                <c:pt idx="1">
                  <c:v>Partial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Sheet1!$F$5:$F$32</c:f>
            </c:numRef>
          </c:val>
          <c:extLst>
            <c:ext xmlns:c16="http://schemas.microsoft.com/office/drawing/2014/chart" uri="{C3380CC4-5D6E-409C-BE32-E72D297353CC}">
              <c16:uniqueId val="{00000003-92A5-4ABD-AA21-A36921622616}"/>
            </c:ext>
          </c:extLst>
        </c:ser>
        <c:ser>
          <c:idx val="4"/>
          <c:order val="4"/>
          <c:tx>
            <c:strRef>
              <c:f>Sheet1!$G$3:$G$4</c:f>
              <c:strCache>
                <c:ptCount val="2"/>
                <c:pt idx="0">
                  <c:v>SCREENED</c:v>
                </c:pt>
                <c:pt idx="1">
                  <c:v>All Diseases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Sheet1!$G$5:$G$32</c:f>
            </c:numRef>
          </c:val>
          <c:extLst>
            <c:ext xmlns:c16="http://schemas.microsoft.com/office/drawing/2014/chart" uri="{C3380CC4-5D6E-409C-BE32-E72D297353CC}">
              <c16:uniqueId val="{00000004-92A5-4ABD-AA21-A36921622616}"/>
            </c:ext>
          </c:extLst>
        </c:ser>
        <c:ser>
          <c:idx val="5"/>
          <c:order val="5"/>
          <c:tx>
            <c:strRef>
              <c:f>Sheet1!$H$3:$H$4</c:f>
              <c:strCache>
                <c:ptCount val="2"/>
                <c:pt idx="0">
                  <c:v>SCREENED</c:v>
                </c:pt>
                <c:pt idx="1">
                  <c:v>All Diseases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Sheet1!$H$5:$H$32</c:f>
              <c:numCache>
                <c:formatCode>General</c:formatCode>
                <c:ptCount val="1"/>
                <c:pt idx="0">
                  <c:v>676761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A5-4ABD-AA21-A36921622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991752"/>
        <c:axId val="413985520"/>
      </c:barChart>
      <c:catAx>
        <c:axId val="4139917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85520"/>
        <c:crosses val="autoZero"/>
        <c:auto val="1"/>
        <c:lblAlgn val="ctr"/>
        <c:lblOffset val="100"/>
        <c:noMultiLvlLbl val="0"/>
      </c:catAx>
      <c:valAx>
        <c:axId val="41398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91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6"/>
          <c:order val="6"/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Sheet1!$R$11:$Y$11</c:f>
            </c:numRef>
          </c:val>
          <c:extLst>
            <c:ext xmlns:c16="http://schemas.microsoft.com/office/drawing/2014/chart" uri="{C3380CC4-5D6E-409C-BE32-E72D297353CC}">
              <c16:uniqueId val="{00000000-C78D-4567-944F-6D35D8FF3B30}"/>
            </c:ext>
          </c:extLst>
        </c:ser>
        <c:ser>
          <c:idx val="7"/>
          <c:order val="7"/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Sheet1!$R$12:$Y$12</c:f>
            </c:numRef>
          </c:val>
          <c:extLst>
            <c:ext xmlns:c16="http://schemas.microsoft.com/office/drawing/2014/chart" uri="{C3380CC4-5D6E-409C-BE32-E72D297353CC}">
              <c16:uniqueId val="{00000001-C78D-4567-944F-6D35D8FF3B30}"/>
            </c:ext>
          </c:extLst>
        </c:ser>
        <c:ser>
          <c:idx val="8"/>
          <c:order val="8"/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Sheet1!$R$13:$Y$13</c:f>
            </c:numRef>
          </c:val>
          <c:extLst>
            <c:ext xmlns:c16="http://schemas.microsoft.com/office/drawing/2014/chart" uri="{C3380CC4-5D6E-409C-BE32-E72D297353CC}">
              <c16:uniqueId val="{00000002-C78D-4567-944F-6D35D8FF3B30}"/>
            </c:ext>
          </c:extLst>
        </c:ser>
        <c:ser>
          <c:idx val="9"/>
          <c:order val="9"/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Sheet1!$R$14:$Y$14</c:f>
            </c:numRef>
          </c:val>
          <c:extLst>
            <c:ext xmlns:c16="http://schemas.microsoft.com/office/drawing/2014/chart" uri="{C3380CC4-5D6E-409C-BE32-E72D297353CC}">
              <c16:uniqueId val="{00000003-C78D-4567-944F-6D35D8FF3B30}"/>
            </c:ext>
          </c:extLst>
        </c:ser>
        <c:ser>
          <c:idx val="10"/>
          <c:order val="10"/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Sheet1!$R$15:$Y$15</c:f>
            </c:numRef>
          </c:val>
          <c:extLst>
            <c:ext xmlns:c16="http://schemas.microsoft.com/office/drawing/2014/chart" uri="{C3380CC4-5D6E-409C-BE32-E72D297353CC}">
              <c16:uniqueId val="{00000004-C78D-4567-944F-6D35D8FF3B30}"/>
            </c:ext>
          </c:extLst>
        </c:ser>
        <c:ser>
          <c:idx val="11"/>
          <c:order val="11"/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Sheet1!$R$16:$Y$16</c:f>
            </c:numRef>
          </c:val>
          <c:extLst>
            <c:ext xmlns:c16="http://schemas.microsoft.com/office/drawing/2014/chart" uri="{C3380CC4-5D6E-409C-BE32-E72D297353CC}">
              <c16:uniqueId val="{00000005-C78D-4567-944F-6D35D8FF3B30}"/>
            </c:ext>
          </c:extLst>
        </c:ser>
        <c:ser>
          <c:idx val="12"/>
          <c:order val="12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Sheet1!$R$17:$Y$17</c:f>
            </c:numRef>
          </c:val>
          <c:extLst>
            <c:ext xmlns:c16="http://schemas.microsoft.com/office/drawing/2014/chart" uri="{C3380CC4-5D6E-409C-BE32-E72D297353CC}">
              <c16:uniqueId val="{00000006-C78D-4567-944F-6D35D8FF3B30}"/>
            </c:ext>
          </c:extLst>
        </c:ser>
        <c:ser>
          <c:idx val="13"/>
          <c:order val="13"/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Sheet1!$R$18:$Y$18</c:f>
            </c:numRef>
          </c:val>
          <c:extLst>
            <c:ext xmlns:c16="http://schemas.microsoft.com/office/drawing/2014/chart" uri="{C3380CC4-5D6E-409C-BE32-E72D297353CC}">
              <c16:uniqueId val="{00000007-C78D-4567-944F-6D35D8FF3B30}"/>
            </c:ext>
          </c:extLst>
        </c:ser>
        <c:ser>
          <c:idx val="14"/>
          <c:order val="14"/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Sheet1!$R$19:$Y$19</c:f>
            </c:numRef>
          </c:val>
          <c:extLst>
            <c:ext xmlns:c16="http://schemas.microsoft.com/office/drawing/2014/chart" uri="{C3380CC4-5D6E-409C-BE32-E72D297353CC}">
              <c16:uniqueId val="{00000008-C78D-4567-944F-6D35D8FF3B30}"/>
            </c:ext>
          </c:extLst>
        </c:ser>
        <c:ser>
          <c:idx val="15"/>
          <c:order val="15"/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Sheet1!$R$20:$Y$20</c:f>
            </c:numRef>
          </c:val>
          <c:extLst>
            <c:ext xmlns:c16="http://schemas.microsoft.com/office/drawing/2014/chart" uri="{C3380CC4-5D6E-409C-BE32-E72D297353CC}">
              <c16:uniqueId val="{00000009-C78D-4567-944F-6D35D8FF3B30}"/>
            </c:ext>
          </c:extLst>
        </c:ser>
        <c:ser>
          <c:idx val="16"/>
          <c:order val="16"/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Sheet1!$R$21:$Y$21</c:f>
            </c:numRef>
          </c:val>
          <c:extLst>
            <c:ext xmlns:c16="http://schemas.microsoft.com/office/drawing/2014/chart" uri="{C3380CC4-5D6E-409C-BE32-E72D297353CC}">
              <c16:uniqueId val="{0000000A-C78D-4567-944F-6D35D8FF3B30}"/>
            </c:ext>
          </c:extLst>
        </c:ser>
        <c:ser>
          <c:idx val="17"/>
          <c:order val="17"/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Sheet1!$R$22:$Y$22</c:f>
            </c:numRef>
          </c:val>
          <c:extLst>
            <c:ext xmlns:c16="http://schemas.microsoft.com/office/drawing/2014/chart" uri="{C3380CC4-5D6E-409C-BE32-E72D297353CC}">
              <c16:uniqueId val="{0000000B-C78D-4567-944F-6D35D8FF3B30}"/>
            </c:ext>
          </c:extLst>
        </c:ser>
        <c:ser>
          <c:idx val="18"/>
          <c:order val="18"/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Sheet1!$R$23:$Y$23</c:f>
            </c:numRef>
          </c:val>
          <c:extLst>
            <c:ext xmlns:c16="http://schemas.microsoft.com/office/drawing/2014/chart" uri="{C3380CC4-5D6E-409C-BE32-E72D297353CC}">
              <c16:uniqueId val="{0000000C-C78D-4567-944F-6D35D8FF3B30}"/>
            </c:ext>
          </c:extLst>
        </c:ser>
        <c:ser>
          <c:idx val="19"/>
          <c:order val="19"/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Sheet1!$R$24:$Y$24</c:f>
            </c:numRef>
          </c:val>
          <c:extLst>
            <c:ext xmlns:c16="http://schemas.microsoft.com/office/drawing/2014/chart" uri="{C3380CC4-5D6E-409C-BE32-E72D297353CC}">
              <c16:uniqueId val="{0000000D-C78D-4567-944F-6D35D8FF3B30}"/>
            </c:ext>
          </c:extLst>
        </c:ser>
        <c:ser>
          <c:idx val="20"/>
          <c:order val="20"/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Sheet1!$R$25:$Y$25</c:f>
            </c:numRef>
          </c:val>
          <c:extLst>
            <c:ext xmlns:c16="http://schemas.microsoft.com/office/drawing/2014/chart" uri="{C3380CC4-5D6E-409C-BE32-E72D297353CC}">
              <c16:uniqueId val="{0000000E-C78D-4567-944F-6D35D8FF3B30}"/>
            </c:ext>
          </c:extLst>
        </c:ser>
        <c:ser>
          <c:idx val="21"/>
          <c:order val="21"/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Sheet1!$R$26:$Y$26</c:f>
            </c:numRef>
          </c:val>
          <c:extLst>
            <c:ext xmlns:c16="http://schemas.microsoft.com/office/drawing/2014/chart" uri="{C3380CC4-5D6E-409C-BE32-E72D297353CC}">
              <c16:uniqueId val="{0000000F-C78D-4567-944F-6D35D8FF3B30}"/>
            </c:ext>
          </c:extLst>
        </c:ser>
        <c:ser>
          <c:idx val="22"/>
          <c:order val="22"/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Sheet1!$R$27:$Y$27</c:f>
            </c:numRef>
          </c:val>
          <c:extLst>
            <c:ext xmlns:c16="http://schemas.microsoft.com/office/drawing/2014/chart" uri="{C3380CC4-5D6E-409C-BE32-E72D297353CC}">
              <c16:uniqueId val="{00000010-C78D-4567-944F-6D35D8FF3B30}"/>
            </c:ext>
          </c:extLst>
        </c:ser>
        <c:ser>
          <c:idx val="23"/>
          <c:order val="23"/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Sheet1!$R$28:$Y$28</c:f>
            </c:numRef>
          </c:val>
          <c:extLst>
            <c:ext xmlns:c16="http://schemas.microsoft.com/office/drawing/2014/chart" uri="{C3380CC4-5D6E-409C-BE32-E72D297353CC}">
              <c16:uniqueId val="{00000011-C78D-4567-944F-6D35D8FF3B30}"/>
            </c:ext>
          </c:extLst>
        </c:ser>
        <c:ser>
          <c:idx val="24"/>
          <c:order val="24"/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Sheet1!$R$29:$Y$29</c:f>
            </c:numRef>
          </c:val>
          <c:extLst>
            <c:ext xmlns:c16="http://schemas.microsoft.com/office/drawing/2014/chart" uri="{C3380CC4-5D6E-409C-BE32-E72D297353CC}">
              <c16:uniqueId val="{00000012-C78D-4567-944F-6D35D8FF3B30}"/>
            </c:ext>
          </c:extLst>
        </c:ser>
        <c:ser>
          <c:idx val="25"/>
          <c:order val="25"/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Sheet1!$R$30:$Y$30</c:f>
            </c:numRef>
          </c:val>
          <c:extLst>
            <c:ext xmlns:c16="http://schemas.microsoft.com/office/drawing/2014/chart" uri="{C3380CC4-5D6E-409C-BE32-E72D297353CC}">
              <c16:uniqueId val="{00000013-C78D-4567-944F-6D35D8FF3B30}"/>
            </c:ext>
          </c:extLst>
        </c:ser>
        <c:ser>
          <c:idx val="26"/>
          <c:order val="26"/>
          <c:spPr>
            <a:solidFill>
              <a:schemeClr val="accent5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Sheet1!$R$31:$Y$31</c:f>
            </c:numRef>
          </c:val>
          <c:extLst>
            <c:ext xmlns:c16="http://schemas.microsoft.com/office/drawing/2014/chart" uri="{C3380CC4-5D6E-409C-BE32-E72D297353CC}">
              <c16:uniqueId val="{00000014-C78D-4567-944F-6D35D8FF3B30}"/>
            </c:ext>
          </c:extLst>
        </c:ser>
        <c:ser>
          <c:idx val="27"/>
          <c:order val="27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Sheet1!$R$32:$Y$32</c:f>
            </c:numRef>
          </c:val>
          <c:extLst>
            <c:ext xmlns:c16="http://schemas.microsoft.com/office/drawing/2014/chart" uri="{C3380CC4-5D6E-409C-BE32-E72D297353CC}">
              <c16:uniqueId val="{00000015-C78D-4567-944F-6D35D8FF3B30}"/>
            </c:ext>
          </c:extLst>
        </c:ser>
        <c:ser>
          <c:idx val="28"/>
          <c:order val="28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Sheet1!$R$33:$Y$33</c:f>
            </c:numRef>
          </c:val>
          <c:extLst>
            <c:ext xmlns:c16="http://schemas.microsoft.com/office/drawing/2014/chart" uri="{C3380CC4-5D6E-409C-BE32-E72D297353CC}">
              <c16:uniqueId val="{00000016-C78D-4567-944F-6D35D8FF3B30}"/>
            </c:ext>
          </c:extLst>
        </c:ser>
        <c:ser>
          <c:idx val="29"/>
          <c:order val="29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Sheet1!$R$34:$Y$34</c:f>
            </c:numRef>
          </c:val>
          <c:extLst>
            <c:ext xmlns:c16="http://schemas.microsoft.com/office/drawing/2014/chart" uri="{C3380CC4-5D6E-409C-BE32-E72D297353CC}">
              <c16:uniqueId val="{00000017-C78D-4567-944F-6D35D8FF3B30}"/>
            </c:ext>
          </c:extLst>
        </c:ser>
        <c:ser>
          <c:idx val="30"/>
          <c:order val="30"/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3187058578636648"/>
                  <c:y val="-1.627779374414226E-16"/>
                </c:manualLayout>
              </c:layout>
              <c:spPr>
                <a:solidFill>
                  <a:srgbClr val="F8F8F8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DF-478A-9CA3-BE59A8342C3D}"/>
                </c:ext>
              </c:extLst>
            </c:dLbl>
            <c:dLbl>
              <c:idx val="1"/>
              <c:layout>
                <c:manualLayout>
                  <c:x val="-0.127216329817436"/>
                  <c:y val="2.2197247890824497E-3"/>
                </c:manualLayout>
              </c:layout>
              <c:spPr>
                <a:solidFill>
                  <a:srgbClr val="F8F8F8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DF-478A-9CA3-BE59A8342C3D}"/>
                </c:ext>
              </c:extLst>
            </c:dLbl>
            <c:dLbl>
              <c:idx val="2"/>
              <c:layout>
                <c:manualLayout>
                  <c:x val="-0.12721632981743589"/>
                  <c:y val="0"/>
                </c:manualLayout>
              </c:layout>
              <c:spPr>
                <a:solidFill>
                  <a:srgbClr val="F8F8F8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DF-478A-9CA3-BE59A8342C3D}"/>
                </c:ext>
              </c:extLst>
            </c:dLbl>
            <c:dLbl>
              <c:idx val="3"/>
              <c:layout>
                <c:manualLayout>
                  <c:x val="-0.13187058578636648"/>
                  <c:y val="2.2197247890824497E-3"/>
                </c:manualLayout>
              </c:layout>
              <c:spPr>
                <a:solidFill>
                  <a:srgbClr val="F8F8F8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DF-478A-9CA3-BE59A8342C3D}"/>
                </c:ext>
              </c:extLst>
            </c:dLbl>
            <c:dLbl>
              <c:idx val="4"/>
              <c:layout>
                <c:manualLayout>
                  <c:x val="-0.13187058578636648"/>
                  <c:y val="6.6591743672473492E-3"/>
                </c:manualLayout>
              </c:layout>
              <c:spPr>
                <a:solidFill>
                  <a:srgbClr val="F8F8F8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DF-478A-9CA3-BE59A8342C3D}"/>
                </c:ext>
              </c:extLst>
            </c:dLbl>
            <c:dLbl>
              <c:idx val="5"/>
              <c:layout>
                <c:manualLayout>
                  <c:x val="-0.12876774847374609"/>
                  <c:y val="4.4394495781648995E-3"/>
                </c:manualLayout>
              </c:layout>
              <c:spPr>
                <a:solidFill>
                  <a:srgbClr val="F8F8F8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DF-478A-9CA3-BE59A8342C3D}"/>
                </c:ext>
              </c:extLst>
            </c:dLbl>
            <c:dLbl>
              <c:idx val="6"/>
              <c:layout>
                <c:manualLayout>
                  <c:x val="-0.1287677484737462"/>
                  <c:y val="-4.4394495781649194E-3"/>
                </c:manualLayout>
              </c:layout>
              <c:spPr>
                <a:solidFill>
                  <a:srgbClr val="F8F8F8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DF-478A-9CA3-BE59A8342C3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29-4580-AA7F-63A26E2463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Sheet1!$R$35:$Y$35</c:f>
              <c:numCache>
                <c:formatCode>General</c:formatCode>
                <c:ptCount val="8"/>
                <c:pt idx="0">
                  <c:v>21849</c:v>
                </c:pt>
                <c:pt idx="1">
                  <c:v>20986</c:v>
                </c:pt>
                <c:pt idx="2">
                  <c:v>27413</c:v>
                </c:pt>
                <c:pt idx="3">
                  <c:v>16082</c:v>
                </c:pt>
                <c:pt idx="4">
                  <c:v>13061</c:v>
                </c:pt>
                <c:pt idx="5">
                  <c:v>17988</c:v>
                </c:pt>
                <c:pt idx="6">
                  <c:v>21312</c:v>
                </c:pt>
                <c:pt idx="7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78D-4567-944F-6D35D8FF3B30}"/>
            </c:ext>
          </c:extLst>
        </c:ser>
        <c:ser>
          <c:idx val="1"/>
          <c:order val="1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Sheet1!$R$6:$Y$6</c:f>
            </c:numRef>
          </c:val>
          <c:extLst>
            <c:ext xmlns:c16="http://schemas.microsoft.com/office/drawing/2014/chart" uri="{C3380CC4-5D6E-409C-BE32-E72D297353CC}">
              <c16:uniqueId val="{00000019-C78D-4567-944F-6D35D8FF3B30}"/>
            </c:ext>
          </c:extLst>
        </c:ser>
        <c:ser>
          <c:idx val="2"/>
          <c:order val="2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Sheet1!$R$7:$Y$7</c:f>
            </c:numRef>
          </c:val>
          <c:extLst>
            <c:ext xmlns:c16="http://schemas.microsoft.com/office/drawing/2014/chart" uri="{C3380CC4-5D6E-409C-BE32-E72D297353CC}">
              <c16:uniqueId val="{0000001A-C78D-4567-944F-6D35D8FF3B30}"/>
            </c:ext>
          </c:extLst>
        </c:ser>
        <c:ser>
          <c:idx val="3"/>
          <c:order val="3"/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Sheet1!$R$8:$Y$8</c:f>
            </c:numRef>
          </c:val>
          <c:extLst>
            <c:ext xmlns:c16="http://schemas.microsoft.com/office/drawing/2014/chart" uri="{C3380CC4-5D6E-409C-BE32-E72D297353CC}">
              <c16:uniqueId val="{0000001B-C78D-4567-944F-6D35D8FF3B30}"/>
            </c:ext>
          </c:extLst>
        </c:ser>
        <c:ser>
          <c:idx val="4"/>
          <c:order val="4"/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Sheet1!$R$9:$Y$9</c:f>
            </c:numRef>
          </c:val>
          <c:extLst>
            <c:ext xmlns:c16="http://schemas.microsoft.com/office/drawing/2014/chart" uri="{C3380CC4-5D6E-409C-BE32-E72D297353CC}">
              <c16:uniqueId val="{0000001C-C78D-4567-944F-6D35D8FF3B30}"/>
            </c:ext>
          </c:extLst>
        </c:ser>
        <c:ser>
          <c:idx val="5"/>
          <c:order val="5"/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Sheet1!$R$4:$Y$4</c:f>
              <c:strCache>
                <c:ptCount val="8"/>
                <c:pt idx="0">
                  <c:v>Suraksha sutra diwas</c:v>
                </c:pt>
                <c:pt idx="1">
                  <c:v>Swasthya siyan diwas</c:v>
                </c:pt>
                <c:pt idx="2">
                  <c:v>Pyari bitiya diwas </c:v>
                </c:pt>
                <c:pt idx="3">
                  <c:v>World no tobacco day</c:v>
                </c:pt>
                <c:pt idx="4">
                  <c:v>Nirogi Divyang diwas</c:v>
                </c:pt>
                <c:pt idx="5">
                  <c:v>Kissan Mitaan Diwas</c:v>
                </c:pt>
                <c:pt idx="6">
                  <c:v>Swasthya sangwari Diwas</c:v>
                </c:pt>
                <c:pt idx="7">
                  <c:v>World blood donor day</c:v>
                </c:pt>
              </c:strCache>
            </c:strRef>
          </c:cat>
          <c:val>
            <c:numRef>
              <c:f>Sheet1!$R$10:$Y$10</c:f>
            </c:numRef>
          </c:val>
          <c:extLst>
            <c:ext xmlns:c16="http://schemas.microsoft.com/office/drawing/2014/chart" uri="{C3380CC4-5D6E-409C-BE32-E72D297353CC}">
              <c16:uniqueId val="{0000001D-C78D-4567-944F-6D35D8FF3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2463896"/>
        <c:axId val="48246980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Sheet1!$R$4:$Y$4</c15:sqref>
                        </c15:formulaRef>
                      </c:ext>
                    </c:extLst>
                    <c:strCache>
                      <c:ptCount val="8"/>
                      <c:pt idx="0">
                        <c:v>Suraksha sutra diwas</c:v>
                      </c:pt>
                      <c:pt idx="1">
                        <c:v>Swasthya siyan diwas</c:v>
                      </c:pt>
                      <c:pt idx="2">
                        <c:v>Pyari bitiya diwas </c:v>
                      </c:pt>
                      <c:pt idx="3">
                        <c:v>World no tobacco day</c:v>
                      </c:pt>
                      <c:pt idx="4">
                        <c:v>Nirogi Divyang diwas</c:v>
                      </c:pt>
                      <c:pt idx="5">
                        <c:v>Kissan Mitaan Diwas</c:v>
                      </c:pt>
                      <c:pt idx="6">
                        <c:v>Swasthya sangwari Diwas</c:v>
                      </c:pt>
                      <c:pt idx="7">
                        <c:v>World blood donor day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Sheet1!$R$5:$Y$5</c15:sqref>
                        </c15:formulaRef>
                      </c:ext>
                    </c:extLst>
                    <c:numCache>
                      <c:formatCode>General</c:formatCode>
                      <c:ptCount val="8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E-C78D-4567-944F-6D35D8FF3B30}"/>
                  </c:ext>
                </c:extLst>
              </c15:ser>
            </c15:filteredBarSeries>
          </c:ext>
        </c:extLst>
      </c:barChart>
      <c:catAx>
        <c:axId val="482463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469800"/>
        <c:crosses val="autoZero"/>
        <c:auto val="1"/>
        <c:lblAlgn val="ctr"/>
        <c:lblOffset val="100"/>
        <c:noMultiLvlLbl val="0"/>
      </c:catAx>
      <c:valAx>
        <c:axId val="482469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463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63224A-9DA2-439B-9989-41109184D30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4E2FAF-F8B4-4853-B27F-345CDA20837F}">
      <dgm:prSet phldrT="[Text]"/>
      <dgm:spPr>
        <a:solidFill>
          <a:srgbClr val="CC3300"/>
        </a:solidFill>
      </dgm:spPr>
      <dgm:t>
        <a:bodyPr/>
        <a:lstStyle/>
        <a:p>
          <a:r>
            <a:rPr lang="en-US" b="1" dirty="0" err="1" smtClean="0">
              <a:solidFill>
                <a:srgbClr val="FFFF00"/>
              </a:solidFill>
            </a:rPr>
            <a:t>Bemetera</a:t>
          </a:r>
          <a:endParaRPr lang="en-US" b="1" dirty="0">
            <a:solidFill>
              <a:srgbClr val="FFFF00"/>
            </a:solidFill>
          </a:endParaRPr>
        </a:p>
      </dgm:t>
    </dgm:pt>
    <dgm:pt modelId="{A6B45A47-FDA1-4037-9FEF-8C147DAAA7E5}" type="parTrans" cxnId="{EDAD0871-878C-494E-9082-E63FDC49DC1E}">
      <dgm:prSet/>
      <dgm:spPr/>
      <dgm:t>
        <a:bodyPr/>
        <a:lstStyle/>
        <a:p>
          <a:endParaRPr lang="en-US"/>
        </a:p>
      </dgm:t>
    </dgm:pt>
    <dgm:pt modelId="{EFF827E2-54AE-454D-B979-2CB35DDF5376}" type="sibTrans" cxnId="{EDAD0871-878C-494E-9082-E63FDC49DC1E}">
      <dgm:prSet/>
      <dgm:spPr/>
      <dgm:t>
        <a:bodyPr/>
        <a:lstStyle/>
        <a:p>
          <a:endParaRPr lang="en-US"/>
        </a:p>
      </dgm:t>
    </dgm:pt>
    <dgm:pt modelId="{E1411697-71DC-484B-922D-D0DFBFA08BAB}">
      <dgm:prSet phldrT="[Text]"/>
      <dgm:spPr/>
      <dgm:t>
        <a:bodyPr/>
        <a:lstStyle/>
        <a:p>
          <a:r>
            <a:rPr lang="en-US" dirty="0" smtClean="0"/>
            <a:t>Fresh recruitment of additional or 2</a:t>
          </a:r>
          <a:r>
            <a:rPr lang="en-US" baseline="30000" dirty="0" smtClean="0"/>
            <a:t>nd</a:t>
          </a:r>
          <a:r>
            <a:rPr lang="en-US" dirty="0" smtClean="0"/>
            <a:t> MPW (F) were done. Among them, 14 ANMs were trained on basic Yoga for four days</a:t>
          </a:r>
          <a:endParaRPr lang="en-US" dirty="0"/>
        </a:p>
      </dgm:t>
    </dgm:pt>
    <dgm:pt modelId="{3EA9B871-E8D1-449B-9337-9CCEC28CAC69}" type="parTrans" cxnId="{416B2AE6-97FB-4F7B-BE3A-299EA84395F0}">
      <dgm:prSet/>
      <dgm:spPr/>
      <dgm:t>
        <a:bodyPr/>
        <a:lstStyle/>
        <a:p>
          <a:endParaRPr lang="en-US"/>
        </a:p>
      </dgm:t>
    </dgm:pt>
    <dgm:pt modelId="{A93F8C58-1030-497C-8E03-66C1899366D3}" type="sibTrans" cxnId="{416B2AE6-97FB-4F7B-BE3A-299EA84395F0}">
      <dgm:prSet/>
      <dgm:spPr/>
      <dgm:t>
        <a:bodyPr/>
        <a:lstStyle/>
        <a:p>
          <a:endParaRPr lang="en-US"/>
        </a:p>
      </dgm:t>
    </dgm:pt>
    <dgm:pt modelId="{90921595-4CA3-4E0C-B50A-D567EBC67560}">
      <dgm:prSet phldrT="[Text]"/>
      <dgm:spPr>
        <a:solidFill>
          <a:srgbClr val="000099"/>
        </a:solidFill>
      </dgm:spPr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Surguja, Balrampur, Surajpur and Jashpur </a:t>
          </a:r>
          <a:endParaRPr lang="en-US" b="1" dirty="0">
            <a:solidFill>
              <a:srgbClr val="FFFF00"/>
            </a:solidFill>
          </a:endParaRPr>
        </a:p>
      </dgm:t>
    </dgm:pt>
    <dgm:pt modelId="{E90C7B80-C7BB-4986-8BD1-82A7CC7903E7}" type="parTrans" cxnId="{916FA9A4-9198-4FEC-A5C6-8693681EBC08}">
      <dgm:prSet/>
      <dgm:spPr/>
      <dgm:t>
        <a:bodyPr/>
        <a:lstStyle/>
        <a:p>
          <a:endParaRPr lang="en-US"/>
        </a:p>
      </dgm:t>
    </dgm:pt>
    <dgm:pt modelId="{368FB5D1-93A4-4F4F-BBDE-E0FC20C1577E}" type="sibTrans" cxnId="{916FA9A4-9198-4FEC-A5C6-8693681EBC08}">
      <dgm:prSet/>
      <dgm:spPr/>
      <dgm:t>
        <a:bodyPr/>
        <a:lstStyle/>
        <a:p>
          <a:endParaRPr lang="en-US"/>
        </a:p>
      </dgm:t>
    </dgm:pt>
    <dgm:pt modelId="{DCF5E9EE-053E-4F8D-B778-B497B54B8F7E}">
      <dgm:prSet phldrT="[Text]"/>
      <dgm:spPr/>
      <dgm:t>
        <a:bodyPr/>
        <a:lstStyle/>
        <a:p>
          <a:r>
            <a:rPr lang="en-US" dirty="0" smtClean="0"/>
            <a:t>All 3 cadres of MPWs [MPW (M) and 2 MPW (F)] along with the male MPW) were trained in basic Yoga clubbed with their 4-day NCD training at district</a:t>
          </a:r>
          <a:endParaRPr lang="en-US" dirty="0"/>
        </a:p>
      </dgm:t>
    </dgm:pt>
    <dgm:pt modelId="{FC9CF4A0-2DBE-4437-9CF3-37FE8F7CE114}" type="parTrans" cxnId="{042642F6-40F9-46DA-85CF-03A47BBD9059}">
      <dgm:prSet/>
      <dgm:spPr/>
      <dgm:t>
        <a:bodyPr/>
        <a:lstStyle/>
        <a:p>
          <a:endParaRPr lang="en-US"/>
        </a:p>
      </dgm:t>
    </dgm:pt>
    <dgm:pt modelId="{C700EA48-7DB6-4909-9141-48C02FAD88F5}" type="sibTrans" cxnId="{042642F6-40F9-46DA-85CF-03A47BBD9059}">
      <dgm:prSet/>
      <dgm:spPr/>
      <dgm:t>
        <a:bodyPr/>
        <a:lstStyle/>
        <a:p>
          <a:endParaRPr lang="en-US"/>
        </a:p>
      </dgm:t>
    </dgm:pt>
    <dgm:pt modelId="{06B48864-36E0-4F80-8276-2ABE3A704F98}" type="pres">
      <dgm:prSet presAssocID="{3063224A-9DA2-439B-9989-41109184D30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CBE6822-8FC2-49A3-96F4-E4BECB9FBE4F}" type="pres">
      <dgm:prSet presAssocID="{FB4E2FAF-F8B4-4853-B27F-345CDA20837F}" presName="linNode" presStyleCnt="0"/>
      <dgm:spPr/>
    </dgm:pt>
    <dgm:pt modelId="{6437AB56-7689-4EF3-AC2E-6DAD20E6D788}" type="pres">
      <dgm:prSet presAssocID="{FB4E2FAF-F8B4-4853-B27F-345CDA20837F}" presName="parentShp" presStyleLbl="node1" presStyleIdx="0" presStyleCnt="2" custLinFactNeighborX="-280" custLinFactNeighborY="10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2A9ED-EFA2-4CA8-9DC0-5BEDB283C276}" type="pres">
      <dgm:prSet presAssocID="{FB4E2FAF-F8B4-4853-B27F-345CDA20837F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60BD26-C3A3-4DE8-8547-575191E6B494}" type="pres">
      <dgm:prSet presAssocID="{EFF827E2-54AE-454D-B979-2CB35DDF5376}" presName="spacing" presStyleCnt="0"/>
      <dgm:spPr/>
    </dgm:pt>
    <dgm:pt modelId="{57CBFA18-CE15-45C0-9DF1-B5A8FFBFB8D5}" type="pres">
      <dgm:prSet presAssocID="{90921595-4CA3-4E0C-B50A-D567EBC67560}" presName="linNode" presStyleCnt="0"/>
      <dgm:spPr/>
    </dgm:pt>
    <dgm:pt modelId="{A58C3687-EB72-4F23-ADF9-F38A89D75F44}" type="pres">
      <dgm:prSet presAssocID="{90921595-4CA3-4E0C-B50A-D567EBC6756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13938-31E6-4D73-9330-5DBFE4E60E88}" type="pres">
      <dgm:prSet presAssocID="{90921595-4CA3-4E0C-B50A-D567EBC67560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3531B8-DB40-4E51-BFE2-69287C13510D}" type="presOf" srcId="{DCF5E9EE-053E-4F8D-B778-B497B54B8F7E}" destId="{58613938-31E6-4D73-9330-5DBFE4E60E88}" srcOrd="0" destOrd="0" presId="urn:microsoft.com/office/officeart/2005/8/layout/vList6"/>
    <dgm:cxn modelId="{EDAD0871-878C-494E-9082-E63FDC49DC1E}" srcId="{3063224A-9DA2-439B-9989-41109184D30F}" destId="{FB4E2FAF-F8B4-4853-B27F-345CDA20837F}" srcOrd="0" destOrd="0" parTransId="{A6B45A47-FDA1-4037-9FEF-8C147DAAA7E5}" sibTransId="{EFF827E2-54AE-454D-B979-2CB35DDF5376}"/>
    <dgm:cxn modelId="{5AAB0289-DA68-46D6-81D4-D7528E296CCC}" type="presOf" srcId="{E1411697-71DC-484B-922D-D0DFBFA08BAB}" destId="{4052A9ED-EFA2-4CA8-9DC0-5BEDB283C276}" srcOrd="0" destOrd="0" presId="urn:microsoft.com/office/officeart/2005/8/layout/vList6"/>
    <dgm:cxn modelId="{416B2AE6-97FB-4F7B-BE3A-299EA84395F0}" srcId="{FB4E2FAF-F8B4-4853-B27F-345CDA20837F}" destId="{E1411697-71DC-484B-922D-D0DFBFA08BAB}" srcOrd="0" destOrd="0" parTransId="{3EA9B871-E8D1-449B-9337-9CCEC28CAC69}" sibTransId="{A93F8C58-1030-497C-8E03-66C1899366D3}"/>
    <dgm:cxn modelId="{FA9BB420-0977-4944-A535-8C85B48D30CF}" type="presOf" srcId="{90921595-4CA3-4E0C-B50A-D567EBC67560}" destId="{A58C3687-EB72-4F23-ADF9-F38A89D75F44}" srcOrd="0" destOrd="0" presId="urn:microsoft.com/office/officeart/2005/8/layout/vList6"/>
    <dgm:cxn modelId="{916FA9A4-9198-4FEC-A5C6-8693681EBC08}" srcId="{3063224A-9DA2-439B-9989-41109184D30F}" destId="{90921595-4CA3-4E0C-B50A-D567EBC67560}" srcOrd="1" destOrd="0" parTransId="{E90C7B80-C7BB-4986-8BD1-82A7CC7903E7}" sibTransId="{368FB5D1-93A4-4F4F-BBDE-E0FC20C1577E}"/>
    <dgm:cxn modelId="{042642F6-40F9-46DA-85CF-03A47BBD9059}" srcId="{90921595-4CA3-4E0C-B50A-D567EBC67560}" destId="{DCF5E9EE-053E-4F8D-B778-B497B54B8F7E}" srcOrd="0" destOrd="0" parTransId="{FC9CF4A0-2DBE-4437-9CF3-37FE8F7CE114}" sibTransId="{C700EA48-7DB6-4909-9141-48C02FAD88F5}"/>
    <dgm:cxn modelId="{3D9608F2-78ED-46F3-8E62-B2A1452721B2}" type="presOf" srcId="{FB4E2FAF-F8B4-4853-B27F-345CDA20837F}" destId="{6437AB56-7689-4EF3-AC2E-6DAD20E6D788}" srcOrd="0" destOrd="0" presId="urn:microsoft.com/office/officeart/2005/8/layout/vList6"/>
    <dgm:cxn modelId="{4B0E492A-08B4-41B8-9FE9-4CD4ED27414A}" type="presOf" srcId="{3063224A-9DA2-439B-9989-41109184D30F}" destId="{06B48864-36E0-4F80-8276-2ABE3A704F98}" srcOrd="0" destOrd="0" presId="urn:microsoft.com/office/officeart/2005/8/layout/vList6"/>
    <dgm:cxn modelId="{E26301EA-DC14-4650-8ED0-0D9CE093155A}" type="presParOf" srcId="{06B48864-36E0-4F80-8276-2ABE3A704F98}" destId="{6CBE6822-8FC2-49A3-96F4-E4BECB9FBE4F}" srcOrd="0" destOrd="0" presId="urn:microsoft.com/office/officeart/2005/8/layout/vList6"/>
    <dgm:cxn modelId="{4FE4812D-676A-4CDA-9562-BB1D4BF0B631}" type="presParOf" srcId="{6CBE6822-8FC2-49A3-96F4-E4BECB9FBE4F}" destId="{6437AB56-7689-4EF3-AC2E-6DAD20E6D788}" srcOrd="0" destOrd="0" presId="urn:microsoft.com/office/officeart/2005/8/layout/vList6"/>
    <dgm:cxn modelId="{6BA274D1-2DD3-4678-9ABA-FA9E957A8549}" type="presParOf" srcId="{6CBE6822-8FC2-49A3-96F4-E4BECB9FBE4F}" destId="{4052A9ED-EFA2-4CA8-9DC0-5BEDB283C276}" srcOrd="1" destOrd="0" presId="urn:microsoft.com/office/officeart/2005/8/layout/vList6"/>
    <dgm:cxn modelId="{3C0781C7-B7C8-4DF0-8BC5-94CC1014F51D}" type="presParOf" srcId="{06B48864-36E0-4F80-8276-2ABE3A704F98}" destId="{1F60BD26-C3A3-4DE8-8547-575191E6B494}" srcOrd="1" destOrd="0" presId="urn:microsoft.com/office/officeart/2005/8/layout/vList6"/>
    <dgm:cxn modelId="{976492FB-6EE3-48BB-B3EE-57DF51F6CC73}" type="presParOf" srcId="{06B48864-36E0-4F80-8276-2ABE3A704F98}" destId="{57CBFA18-CE15-45C0-9DF1-B5A8FFBFB8D5}" srcOrd="2" destOrd="0" presId="urn:microsoft.com/office/officeart/2005/8/layout/vList6"/>
    <dgm:cxn modelId="{B12543CD-0D5A-4F60-BF9F-E343676F1162}" type="presParOf" srcId="{57CBFA18-CE15-45C0-9DF1-B5A8FFBFB8D5}" destId="{A58C3687-EB72-4F23-ADF9-F38A89D75F44}" srcOrd="0" destOrd="0" presId="urn:microsoft.com/office/officeart/2005/8/layout/vList6"/>
    <dgm:cxn modelId="{283C4DFB-18D4-43BE-856A-209617C4BB64}" type="presParOf" srcId="{57CBFA18-CE15-45C0-9DF1-B5A8FFBFB8D5}" destId="{58613938-31E6-4D73-9330-5DBFE4E60E8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2A9ED-EFA2-4CA8-9DC0-5BEDB283C276}">
      <dsp:nvSpPr>
        <dsp:cNvPr id="0" name=""/>
        <dsp:cNvSpPr/>
      </dsp:nvSpPr>
      <dsp:spPr>
        <a:xfrm>
          <a:off x="3251199" y="661"/>
          <a:ext cx="4876800" cy="2579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Fresh recruitment of additional or 2</a:t>
          </a:r>
          <a:r>
            <a:rPr lang="en-US" sz="2200" kern="1200" baseline="30000" dirty="0" smtClean="0"/>
            <a:t>nd</a:t>
          </a:r>
          <a:r>
            <a:rPr lang="en-US" sz="2200" kern="1200" dirty="0" smtClean="0"/>
            <a:t> MPW (F) were done. Among them, 14 ANMs were trained on basic Yoga for four days</a:t>
          </a:r>
          <a:endParaRPr lang="en-US" sz="2200" kern="1200" dirty="0"/>
        </a:p>
      </dsp:txBody>
      <dsp:txXfrm>
        <a:off x="3251199" y="323122"/>
        <a:ext cx="3909417" cy="1934765"/>
      </dsp:txXfrm>
    </dsp:sp>
    <dsp:sp modelId="{6437AB56-7689-4EF3-AC2E-6DAD20E6D788}">
      <dsp:nvSpPr>
        <dsp:cNvPr id="0" name=""/>
        <dsp:cNvSpPr/>
      </dsp:nvSpPr>
      <dsp:spPr>
        <a:xfrm>
          <a:off x="0" y="27954"/>
          <a:ext cx="3251200" cy="2579687"/>
        </a:xfrm>
        <a:prstGeom prst="roundRect">
          <a:avLst/>
        </a:prstGeom>
        <a:solidFill>
          <a:srgbClr val="CC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err="1" smtClean="0">
              <a:solidFill>
                <a:srgbClr val="FFFF00"/>
              </a:solidFill>
            </a:rPr>
            <a:t>Bemetera</a:t>
          </a:r>
          <a:endParaRPr lang="en-US" sz="3900" b="1" kern="1200" dirty="0">
            <a:solidFill>
              <a:srgbClr val="FFFF00"/>
            </a:solidFill>
          </a:endParaRPr>
        </a:p>
      </dsp:txBody>
      <dsp:txXfrm>
        <a:off x="125930" y="153884"/>
        <a:ext cx="2999340" cy="2327827"/>
      </dsp:txXfrm>
    </dsp:sp>
    <dsp:sp modelId="{58613938-31E6-4D73-9330-5DBFE4E60E88}">
      <dsp:nvSpPr>
        <dsp:cNvPr id="0" name=""/>
        <dsp:cNvSpPr/>
      </dsp:nvSpPr>
      <dsp:spPr>
        <a:xfrm>
          <a:off x="3251199" y="2838317"/>
          <a:ext cx="4876800" cy="2579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All 3 cadres of MPWs [MPW (M) and 2 MPW (F)] along with the male MPW) were trained in basic Yoga clubbed with their 4-day NCD training at district</a:t>
          </a:r>
          <a:endParaRPr lang="en-US" sz="2200" kern="1200" dirty="0"/>
        </a:p>
      </dsp:txBody>
      <dsp:txXfrm>
        <a:off x="3251199" y="3160778"/>
        <a:ext cx="3909417" cy="1934765"/>
      </dsp:txXfrm>
    </dsp:sp>
    <dsp:sp modelId="{A58C3687-EB72-4F23-ADF9-F38A89D75F44}">
      <dsp:nvSpPr>
        <dsp:cNvPr id="0" name=""/>
        <dsp:cNvSpPr/>
      </dsp:nvSpPr>
      <dsp:spPr>
        <a:xfrm>
          <a:off x="0" y="2838317"/>
          <a:ext cx="3251200" cy="2579687"/>
        </a:xfrm>
        <a:prstGeom prst="roundRect">
          <a:avLst/>
        </a:prstGeom>
        <a:solidFill>
          <a:srgbClr val="0000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rgbClr val="FFFF00"/>
              </a:solidFill>
            </a:rPr>
            <a:t>Surguja, Balrampur, Surajpur and Jashpur </a:t>
          </a:r>
          <a:endParaRPr lang="en-US" sz="3900" b="1" kern="1200" dirty="0">
            <a:solidFill>
              <a:srgbClr val="FFFF00"/>
            </a:solidFill>
          </a:endParaRPr>
        </a:p>
      </dsp:txBody>
      <dsp:txXfrm>
        <a:off x="125930" y="2964247"/>
        <a:ext cx="2999340" cy="2327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0.12857</cdr:x>
      <cdr:y>0.1565</cdr:y>
    </cdr:from>
    <cdr:to>
      <cdr:x>0.42381</cdr:x>
      <cdr:y>0.33254</cdr:y>
    </cdr:to>
    <cdr:sp macro="" textlink="">
      <cdr:nvSpPr>
        <cdr:cNvPr id="2" name="TextBox 1"/>
        <cdr:cNvSpPr txBox="1"/>
      </cdr:nvSpPr>
      <cdr:spPr>
        <a:xfrm xmlns:a="http://schemas.openxmlformats.org/drawingml/2006/main" rot="20928955">
          <a:off x="1175657" y="949470"/>
          <a:ext cx="2699657" cy="1068016"/>
        </a:xfrm>
        <a:prstGeom xmlns:a="http://schemas.openxmlformats.org/drawingml/2006/main" prst="rect">
          <a:avLst/>
        </a:prstGeom>
        <a:solidFill xmlns:a="http://schemas.openxmlformats.org/drawingml/2006/main">
          <a:srgbClr val="FFFF66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dirty="0" smtClean="0"/>
            <a:t>Exceeded target by </a:t>
          </a:r>
          <a:r>
            <a:rPr lang="en-US" sz="3600" b="1" dirty="0" smtClean="0">
              <a:solidFill>
                <a:srgbClr val="D60E43"/>
              </a:solidFill>
            </a:rPr>
            <a:t>151%</a:t>
          </a:r>
          <a:endParaRPr lang="en-US" sz="3600" b="1" dirty="0">
            <a:solidFill>
              <a:srgbClr val="D60E43"/>
            </a:solidFill>
          </a:endParaRPr>
        </a:p>
      </cdr:txBody>
    </cdr:sp>
  </cdr:relSizeAnchor>
  <cdr:relSizeAnchor xmlns:cdr="http://schemas.openxmlformats.org/drawingml/2006/chartDrawing">
    <cdr:from>
      <cdr:x>0.35556</cdr:x>
      <cdr:y>0.73575</cdr:y>
    </cdr:from>
    <cdr:to>
      <cdr:x>0.5127</cdr:x>
      <cdr:y>0.8134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51200" y="4463804"/>
          <a:ext cx="1436914" cy="471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 smtClean="0">
              <a:solidFill>
                <a:srgbClr val="F8F8F8"/>
              </a:solidFill>
            </a:rPr>
            <a:t>TARGET</a:t>
          </a:r>
          <a:endParaRPr lang="en-US" sz="2400" b="1" dirty="0">
            <a:solidFill>
              <a:srgbClr val="F8F8F8"/>
            </a:solidFill>
          </a:endParaRPr>
        </a:p>
      </cdr:txBody>
    </cdr:sp>
  </cdr:relSizeAnchor>
  <cdr:relSizeAnchor xmlns:cdr="http://schemas.openxmlformats.org/drawingml/2006/chartDrawing">
    <cdr:from>
      <cdr:x>0.58613</cdr:x>
      <cdr:y>0.73575</cdr:y>
    </cdr:from>
    <cdr:to>
      <cdr:x>0.76099</cdr:x>
      <cdr:y>0.8134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359592" y="4463804"/>
          <a:ext cx="1598862" cy="471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ACHIEVED</a:t>
          </a:r>
          <a:endParaRPr lang="en-US" sz="24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0.00083</cdr:y>
    </cdr:from>
    <cdr:to>
      <cdr:x>1</cdr:x>
      <cdr:y>0.11675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0" y="3748"/>
          <a:ext cx="10972800" cy="524655"/>
        </a:xfrm>
        <a:prstGeom xmlns:a="http://schemas.openxmlformats.org/drawingml/2006/main" prst="rect">
          <a:avLst/>
        </a:prstGeom>
        <a:solidFill xmlns:a="http://schemas.openxmlformats.org/drawingml/2006/main">
          <a:srgbClr val="F8F8F8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Arial" panose="020B0604020202020204" pitchFamily="34" charset="0"/>
            </a:rPr>
            <a:t>Phenomenal community participation</a:t>
          </a:r>
          <a:endParaRPr lang="en-US" sz="2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4D82D-4BCC-47B7-8378-1B733F1823ED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262B8-0E21-4CA7-A5A4-BF7C09CD1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9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342C7F-A0E5-4D9B-B40C-A15D347A27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52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10363200" cy="26670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10363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808080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2332654" y="533418"/>
            <a:ext cx="7116060" cy="1295382"/>
            <a:chOff x="1749490" y="513525"/>
            <a:chExt cx="5337045" cy="1295382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78"/>
            <a:stretch/>
          </p:blipFill>
          <p:spPr>
            <a:xfrm>
              <a:off x="1749490" y="513525"/>
              <a:ext cx="3264160" cy="129538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4855" y="815734"/>
              <a:ext cx="2011680" cy="737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477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6197600" cy="2667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6197600" cy="12192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7518400" y="1981200"/>
            <a:ext cx="3556000" cy="40386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 smtClean="0"/>
              <a:t>Click icon to add online image</a:t>
            </a:r>
            <a:endParaRPr lang="en-US" noProof="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2332654" y="533418"/>
            <a:ext cx="7116060" cy="1295382"/>
            <a:chOff x="1749490" y="513525"/>
            <a:chExt cx="5337045" cy="1295382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78"/>
            <a:stretch/>
          </p:blipFill>
          <p:spPr>
            <a:xfrm>
              <a:off x="1749490" y="513525"/>
              <a:ext cx="3264160" cy="129538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4855" y="815734"/>
              <a:ext cx="2011680" cy="737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214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222A4-8AC8-48A7-9C6E-F978AD53429A}" type="slidenum">
              <a:rPr lang="en-US" smtClean="0">
                <a:solidFill>
                  <a:srgbClr val="002A6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2A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4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>
                <a:solidFill>
                  <a:srgbClr val="5F5F5F"/>
                </a:solidFill>
              </a:defRPr>
            </a:lvl1pPr>
            <a:lvl2pPr>
              <a:defRPr sz="2400">
                <a:solidFill>
                  <a:srgbClr val="5F5F5F"/>
                </a:solidFill>
              </a:defRPr>
            </a:lvl2pPr>
            <a:lvl3pPr>
              <a:defRPr sz="2000">
                <a:solidFill>
                  <a:srgbClr val="5F5F5F"/>
                </a:solidFill>
              </a:defRPr>
            </a:lvl3pPr>
            <a:lvl4pPr>
              <a:defRPr sz="1800">
                <a:solidFill>
                  <a:srgbClr val="5F5F5F"/>
                </a:solidFill>
              </a:defRPr>
            </a:lvl4pPr>
            <a:lvl5pPr>
              <a:defRPr sz="1800">
                <a:solidFill>
                  <a:srgbClr val="5F5F5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>
                <a:solidFill>
                  <a:srgbClr val="5F5F5F"/>
                </a:solidFill>
              </a:defRPr>
            </a:lvl1pPr>
            <a:lvl2pPr>
              <a:defRPr sz="2400">
                <a:solidFill>
                  <a:srgbClr val="5F5F5F"/>
                </a:solidFill>
              </a:defRPr>
            </a:lvl2pPr>
            <a:lvl3pPr>
              <a:defRPr sz="2000">
                <a:solidFill>
                  <a:srgbClr val="5F5F5F"/>
                </a:solidFill>
              </a:defRPr>
            </a:lvl3pPr>
            <a:lvl4pPr>
              <a:defRPr sz="1800">
                <a:solidFill>
                  <a:srgbClr val="5F5F5F"/>
                </a:solidFill>
              </a:defRPr>
            </a:lvl4pPr>
            <a:lvl5pPr>
              <a:defRPr sz="1800">
                <a:solidFill>
                  <a:srgbClr val="5F5F5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D850E-1C30-4D87-8E65-6E186B96877A}" type="slidenum">
              <a:rPr lang="en-US" smtClean="0">
                <a:solidFill>
                  <a:srgbClr val="002A6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2A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5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solidFill>
                  <a:srgbClr val="5F5F5F"/>
                </a:solidFill>
              </a:defRPr>
            </a:lvl1pPr>
            <a:lvl2pPr>
              <a:defRPr sz="2200">
                <a:solidFill>
                  <a:srgbClr val="5F5F5F"/>
                </a:solidFill>
              </a:defRPr>
            </a:lvl2pPr>
            <a:lvl3pPr>
              <a:defRPr sz="2000">
                <a:solidFill>
                  <a:srgbClr val="5F5F5F"/>
                </a:solidFill>
              </a:defRPr>
            </a:lvl3pPr>
            <a:lvl4pPr>
              <a:defRPr sz="1800">
                <a:solidFill>
                  <a:srgbClr val="5F5F5F"/>
                </a:solidFill>
              </a:defRPr>
            </a:lvl4pPr>
            <a:lvl5pPr>
              <a:defRPr sz="1600">
                <a:solidFill>
                  <a:srgbClr val="5F5F5F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75BA6-6F66-4B4F-B889-433C6A812A46}" type="slidenum">
              <a:rPr lang="en-US" smtClean="0">
                <a:solidFill>
                  <a:srgbClr val="002A6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2A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7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6CA6-AB2A-454F-BC4F-F3F64A77953D}" type="slidenum">
              <a:rPr lang="en-US" smtClean="0">
                <a:solidFill>
                  <a:srgbClr val="002A6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2A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45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1EBD9-0337-43EE-B526-2D0F89511152}" type="slidenum">
              <a:rPr lang="en-US" smtClean="0">
                <a:solidFill>
                  <a:srgbClr val="002A6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2A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9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24984" y="1831975"/>
            <a:ext cx="102616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For more information, please visit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www.mcsprogram.org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4984" y="3733800"/>
            <a:ext cx="10261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0584" y="6019801"/>
            <a:ext cx="95504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9266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7648"/>
            <a:ext cx="12192000" cy="4340352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Gill Sans MT" panose="020B0502020104020203" pitchFamily="34" charset="0"/>
                <a:cs typeface="+mn-cs"/>
              </a:defRPr>
            </a:lvl1pPr>
          </a:lstStyle>
          <a:p>
            <a:pPr>
              <a:defRPr/>
            </a:pPr>
            <a:fld id="{79FC7A99-52AE-4C05-A101-E07476EE88DE}" type="slidenum">
              <a:rPr lang="en-US" smtClean="0">
                <a:solidFill>
                  <a:srgbClr val="002A6C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2A6C"/>
              </a:solidFill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9DBFE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500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7.jpg"/><Relationship Id="rId7" Type="http://schemas.openxmlformats.org/officeDocument/2006/relationships/image" Target="../media/image50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microsoft.com/office/2007/relationships/hdphoto" Target="../media/hdphoto1.wdp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microsoft.com/office/2007/relationships/hdphoto" Target="../media/hdphoto3.wdp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microsoft.com/office/2007/relationships/hdphoto" Target="../media/hdphoto2.wdp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2" t="15662" r="21201" b="22011"/>
          <a:stretch/>
        </p:blipFill>
        <p:spPr>
          <a:xfrm>
            <a:off x="0" y="0"/>
            <a:ext cx="83457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399" y="0"/>
            <a:ext cx="5689601" cy="15240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AB-HWC  Best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Practices,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Chhattisgarh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193314" y="5334000"/>
            <a:ext cx="3846286" cy="1524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500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r"/>
            <a:r>
              <a:rPr lang="en-US" sz="2800" i="1" dirty="0" smtClean="0">
                <a:solidFill>
                  <a:schemeClr val="accent6">
                    <a:lumMod val="50000"/>
                  </a:schemeClr>
                </a:solidFill>
              </a:rPr>
              <a:t>Presentation by :</a:t>
            </a:r>
          </a:p>
          <a:p>
            <a:pPr algn="r"/>
            <a:r>
              <a:rPr lang="en-US" sz="2800" i="1" dirty="0" smtClean="0">
                <a:solidFill>
                  <a:schemeClr val="accent6">
                    <a:lumMod val="50000"/>
                  </a:schemeClr>
                </a:solidFill>
              </a:rPr>
              <a:t>Dr. Priyanka Shukla</a:t>
            </a:r>
            <a:br>
              <a:rPr lang="en-US" sz="28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800" i="1" dirty="0" smtClean="0">
                <a:solidFill>
                  <a:schemeClr val="accent6">
                    <a:lumMod val="50000"/>
                  </a:schemeClr>
                </a:solidFill>
              </a:rPr>
              <a:t>MD-NHM CG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0597" y="6263640"/>
            <a:ext cx="5684520" cy="46166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UPHC-HWC </a:t>
            </a:r>
            <a:r>
              <a:rPr lang="en-US" sz="2400" b="1" dirty="0" err="1" smtClean="0"/>
              <a:t>Burha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Mahadev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Kawardha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09240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234876"/>
            <a:ext cx="10515600" cy="707886"/>
          </a:xfr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HWC in Chhattisgarh: Current Status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277700"/>
              </p:ext>
            </p:extLst>
          </p:nvPr>
        </p:nvGraphicFramePr>
        <p:xfrm>
          <a:off x="512614" y="1177637"/>
          <a:ext cx="1084118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694">
                  <a:extLst>
                    <a:ext uri="{9D8B030D-6E8A-4147-A177-3AD203B41FA5}">
                      <a16:colId xmlns:a16="http://schemas.microsoft.com/office/drawing/2014/main" val="328568066"/>
                    </a:ext>
                  </a:extLst>
                </a:gridCol>
                <a:gridCol w="4841432">
                  <a:extLst>
                    <a:ext uri="{9D8B030D-6E8A-4147-A177-3AD203B41FA5}">
                      <a16:colId xmlns:a16="http://schemas.microsoft.com/office/drawing/2014/main" val="720081170"/>
                    </a:ext>
                  </a:extLst>
                </a:gridCol>
                <a:gridCol w="3934058">
                  <a:extLst>
                    <a:ext uri="{9D8B030D-6E8A-4147-A177-3AD203B41FA5}">
                      <a16:colId xmlns:a16="http://schemas.microsoft.com/office/drawing/2014/main" val="2006312009"/>
                    </a:ext>
                  </a:extLst>
                </a:gridCol>
              </a:tblGrid>
              <a:tr h="40304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8F8F8"/>
                          </a:solidFill>
                        </a:rPr>
                        <a:t>Target </a:t>
                      </a:r>
                      <a:endParaRPr lang="en-US" sz="2400" dirty="0">
                        <a:solidFill>
                          <a:srgbClr val="F8F8F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8F8F8"/>
                          </a:solidFill>
                        </a:rPr>
                        <a:t>Achieved </a:t>
                      </a:r>
                      <a:endParaRPr lang="en-US" sz="2400" dirty="0">
                        <a:solidFill>
                          <a:srgbClr val="F8F8F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8F8F8"/>
                          </a:solidFill>
                        </a:rPr>
                        <a:t>Remark </a:t>
                      </a:r>
                      <a:endParaRPr lang="en-US" sz="2400" dirty="0">
                        <a:solidFill>
                          <a:srgbClr val="F8F8F8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985865"/>
                  </a:ext>
                </a:extLst>
              </a:tr>
              <a:tr h="13703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1900 HWC</a:t>
                      </a:r>
                    </a:p>
                    <a:p>
                      <a:r>
                        <a:rPr lang="en-US" sz="2400" dirty="0" smtClean="0"/>
                        <a:t>(Conditionality Target = 1309)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smtClean="0"/>
                        <a:t>810 </a:t>
                      </a:r>
                      <a:r>
                        <a:rPr lang="en-US" sz="2400" dirty="0" smtClean="0"/>
                        <a:t>(1200 Functionally Active</a:t>
                      </a:r>
                      <a:r>
                        <a:rPr lang="en-US" sz="2400" baseline="0" dirty="0" smtClean="0"/>
                        <a:t> in terms of Service Delivery)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1500</a:t>
                      </a:r>
                      <a:r>
                        <a:rPr lang="en-US" sz="2400" baseline="0" dirty="0" smtClean="0"/>
                        <a:t> HWCs planned to be operationalized by Nov 2019,</a:t>
                      </a:r>
                    </a:p>
                    <a:p>
                      <a:r>
                        <a:rPr lang="en-US" sz="2400" baseline="0" dirty="0" smtClean="0"/>
                        <a:t>1900 by February 2020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09532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8686" y="3189317"/>
            <a:ext cx="120033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dk1"/>
                </a:solidFill>
              </a:rPr>
              <a:t>CHO Status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July 2018 Batch – 68 passed and posted in </a:t>
            </a:r>
            <a:r>
              <a:rPr lang="en-US" sz="2400" dirty="0" smtClean="0">
                <a:solidFill>
                  <a:schemeClr val="dk1"/>
                </a:solidFill>
              </a:rPr>
              <a:t>HWC-SC </a:t>
            </a:r>
            <a:endParaRPr lang="en-US" sz="2400" dirty="0">
              <a:solidFill>
                <a:schemeClr val="dk1"/>
              </a:solidFill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January 2019 Batch  - 278 CHO result awaited 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July 2019 Batch – 300 selected and training </a:t>
            </a:r>
            <a:r>
              <a:rPr lang="en-US" sz="2400" dirty="0" smtClean="0">
                <a:solidFill>
                  <a:schemeClr val="dk1"/>
                </a:solidFill>
              </a:rPr>
              <a:t>started</a:t>
            </a:r>
          </a:p>
          <a:p>
            <a:r>
              <a:rPr lang="en-US" sz="2400" dirty="0" smtClean="0">
                <a:solidFill>
                  <a:schemeClr val="dk1"/>
                </a:solidFill>
              </a:rPr>
              <a:t> * Passing Percentage of Student is  &gt; 90% </a:t>
            </a:r>
          </a:p>
          <a:p>
            <a:r>
              <a:rPr lang="en-US" sz="2400" b="1" dirty="0" err="1" smtClean="0">
                <a:solidFill>
                  <a:schemeClr val="dk1"/>
                </a:solidFill>
              </a:rPr>
              <a:t>Programme</a:t>
            </a:r>
            <a:r>
              <a:rPr lang="en-US" sz="2400" b="1" dirty="0" smtClean="0">
                <a:solidFill>
                  <a:schemeClr val="dk1"/>
                </a:solidFill>
              </a:rPr>
              <a:t> study Centre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dk1"/>
                </a:solidFill>
              </a:rPr>
              <a:t>Total 9 PSC has been started with the capacity of 480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dk1"/>
                </a:solidFill>
              </a:rPr>
              <a:t>2 proposals submitted, 6 new PSCs proposed in the FY 2019-20, annual capacity = 1400</a:t>
            </a:r>
          </a:p>
          <a:p>
            <a:r>
              <a:rPr lang="en-US" sz="2400" b="1" dirty="0" smtClean="0">
                <a:solidFill>
                  <a:srgbClr val="D60E43"/>
                </a:solidFill>
              </a:rPr>
              <a:t>228 LTs, 900 SNs have been recruited recently, 700 SN more to be recruited this year </a:t>
            </a:r>
            <a:endParaRPr lang="en-US" sz="2400" b="1" dirty="0">
              <a:solidFill>
                <a:srgbClr val="D60E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727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71"/>
          <a:stretch/>
        </p:blipFill>
        <p:spPr>
          <a:xfrm>
            <a:off x="3584244" y="2827700"/>
            <a:ext cx="4630058" cy="137317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1600200" y="2108038"/>
            <a:ext cx="9204960" cy="7196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500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dirty="0"/>
              <a:t>Best Practice 1 - NCD Suraksha </a:t>
            </a:r>
            <a:r>
              <a:rPr lang="en-US" dirty="0" err="1"/>
              <a:t>Maah</a:t>
            </a:r>
            <a:endParaRPr lang="en-I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1994">
            <a:off x="54291" y="675772"/>
            <a:ext cx="3920835" cy="12263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22"/>
          <a:stretch/>
        </p:blipFill>
        <p:spPr>
          <a:xfrm>
            <a:off x="4180010" y="270112"/>
            <a:ext cx="4034292" cy="95044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1" r="4672" b="34240"/>
          <a:stretch/>
        </p:blipFill>
        <p:spPr>
          <a:xfrm rot="1065992">
            <a:off x="8387585" y="906955"/>
            <a:ext cx="3793775" cy="7416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3" b="23948"/>
          <a:stretch/>
        </p:blipFill>
        <p:spPr>
          <a:xfrm rot="21106774">
            <a:off x="111995" y="4860239"/>
            <a:ext cx="4623581" cy="66765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8" b="70445"/>
          <a:stretch/>
        </p:blipFill>
        <p:spPr>
          <a:xfrm>
            <a:off x="3190132" y="5575014"/>
            <a:ext cx="4667892" cy="110064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" b="93052"/>
          <a:stretch/>
        </p:blipFill>
        <p:spPr>
          <a:xfrm>
            <a:off x="3803077" y="1489449"/>
            <a:ext cx="5158043" cy="4765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00"/>
          <a:stretch/>
        </p:blipFill>
        <p:spPr>
          <a:xfrm rot="507339">
            <a:off x="5923668" y="4798132"/>
            <a:ext cx="6223634" cy="7918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174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6581044" cy="6858000"/>
          </a:xfrm>
        </p:spPr>
        <p:txBody>
          <a:bodyPr/>
          <a:lstStyle/>
          <a:p>
            <a:r>
              <a:rPr lang="en-US" sz="2600" dirty="0" smtClean="0"/>
              <a:t>Increased Mortality and Morbidity in CG from NCDs –60% of deaths-Epidemiological Transition in Burden of Disease</a:t>
            </a:r>
          </a:p>
          <a:p>
            <a:r>
              <a:rPr lang="en-US" sz="2600" dirty="0" smtClean="0"/>
              <a:t>69% of OOP expenditure due to NCDs</a:t>
            </a: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- </a:t>
            </a:r>
            <a:r>
              <a:rPr lang="en-US" sz="2600" dirty="0"/>
              <a:t>Catastrophic expenditure </a:t>
            </a:r>
            <a:endParaRPr lang="en-US" sz="2600" dirty="0" smtClean="0"/>
          </a:p>
          <a:p>
            <a:r>
              <a:rPr lang="en-US" sz="2600" dirty="0" smtClean="0"/>
              <a:t>Low pace of NCD screening at the </a:t>
            </a: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field level</a:t>
            </a:r>
          </a:p>
          <a:p>
            <a:pPr lvl="1"/>
            <a:r>
              <a:rPr lang="en-US" sz="2600" dirty="0" smtClean="0"/>
              <a:t>CBAC filling by Mitanins</a:t>
            </a:r>
          </a:p>
          <a:p>
            <a:pPr lvl="1"/>
            <a:r>
              <a:rPr lang="en-US" sz="2600" dirty="0" smtClean="0"/>
              <a:t>Universal screening of NCDs at </a:t>
            </a:r>
          </a:p>
          <a:p>
            <a:pPr marL="457200" lvl="1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HWCs based on scoring in CBAC</a:t>
            </a:r>
          </a:p>
          <a:p>
            <a:pPr lvl="1"/>
            <a:r>
              <a:rPr lang="en-US" sz="2600" dirty="0" smtClean="0"/>
              <a:t>Proper treatment and timely referral </a:t>
            </a:r>
          </a:p>
          <a:p>
            <a:pPr marL="457200" lvl="1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of NCD identified cases </a:t>
            </a:r>
            <a:endParaRPr lang="en-US" sz="2600" dirty="0"/>
          </a:p>
          <a:p>
            <a:r>
              <a:rPr lang="en-US" sz="2600" dirty="0" smtClean="0"/>
              <a:t>Need for Massive awareness </a:t>
            </a:r>
            <a:r>
              <a:rPr lang="en-US" sz="2600" b="1" dirty="0" smtClean="0"/>
              <a:t>generation</a:t>
            </a:r>
            <a:r>
              <a:rPr lang="en-US" sz="2600" dirty="0" smtClean="0"/>
              <a:t> reg. NCDs, concept of wellness &amp; healthy lifestyle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7711440" y="353943"/>
            <a:ext cx="3576649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accent1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Rationale</a:t>
            </a:r>
          </a:p>
        </p:txBody>
      </p:sp>
      <p:pic>
        <p:nvPicPr>
          <p:cNvPr id="6" name="Content Placeholder 5" descr="IMG_20180820_221005_056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/>
          <a:srcRect b="18535"/>
          <a:stretch/>
        </p:blipFill>
        <p:spPr bwMode="auto">
          <a:xfrm>
            <a:off x="5820731" y="1415772"/>
            <a:ext cx="6371269" cy="3892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65519" y="5440680"/>
            <a:ext cx="45405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Need to re-invigorate the HWC field staff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9723120" y="5440680"/>
            <a:ext cx="2468880" cy="1295400"/>
          </a:xfrm>
          <a:prstGeom prst="cloudCallout">
            <a:avLst>
              <a:gd name="adj1" fmla="val -79475"/>
              <a:gd name="adj2" fmla="val -104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8F8F8"/>
                </a:solidFill>
              </a:rPr>
              <a:t>NUDGE</a:t>
            </a:r>
          </a:p>
          <a:p>
            <a:pPr algn="ctr"/>
            <a:r>
              <a:rPr lang="en-US" sz="2800" b="1" dirty="0" smtClean="0">
                <a:solidFill>
                  <a:srgbClr val="F8F8F8"/>
                </a:solidFill>
              </a:rPr>
              <a:t>NEEDED</a:t>
            </a:r>
            <a:endParaRPr lang="en-US" sz="2800" b="1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15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9886" y="0"/>
            <a:ext cx="3062514" cy="6066971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NCD Suraksha </a:t>
            </a:r>
            <a:r>
              <a:rPr lang="en-US" sz="3600" b="1" dirty="0" err="1" smtClean="0">
                <a:solidFill>
                  <a:srgbClr val="C00000"/>
                </a:solidFill>
              </a:rPr>
              <a:t>Maah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Organized </a:t>
            </a:r>
            <a:r>
              <a:rPr lang="en-US" sz="3600" dirty="0"/>
              <a:t>in </a:t>
            </a:r>
            <a:r>
              <a:rPr lang="en-US" sz="3600" dirty="0" smtClean="0"/>
              <a:t> </a:t>
            </a:r>
            <a:r>
              <a:rPr lang="en-US" sz="3600" dirty="0"/>
              <a:t>900 SHC, PHCs &amp; UPHCs upgraded as HWCs </a:t>
            </a:r>
            <a:r>
              <a:rPr lang="en-US" sz="3600" dirty="0" smtClean="0"/>
              <a:t>in </a:t>
            </a:r>
            <a:r>
              <a:rPr lang="en-US" sz="3600" dirty="0"/>
              <a:t>all 27 </a:t>
            </a:r>
            <a:r>
              <a:rPr lang="en-US" sz="3600" dirty="0" smtClean="0"/>
              <a:t>districts</a:t>
            </a:r>
            <a:br>
              <a:rPr lang="en-US" sz="3600" dirty="0" smtClean="0"/>
            </a:br>
            <a:r>
              <a:rPr lang="en-US" sz="3600" dirty="0" smtClean="0"/>
              <a:t>(As on 15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May)</a:t>
            </a:r>
            <a:r>
              <a:rPr lang="en-US" sz="3600" dirty="0"/>
              <a:t/>
            </a:r>
            <a:br>
              <a:rPr lang="en-US" sz="3600" dirty="0"/>
            </a:b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0"/>
          <a:stretch/>
        </p:blipFill>
        <p:spPr>
          <a:xfrm>
            <a:off x="0" y="117745"/>
            <a:ext cx="8104636" cy="6123395"/>
          </a:xfrm>
          <a:prstGeom prst="rect">
            <a:avLst/>
          </a:prstGeom>
        </p:spPr>
      </p:pic>
      <p:sp>
        <p:nvSpPr>
          <p:cNvPr id="3" name="AutoShape 2" descr="blob:https://web.whatsapp.com/9356b41d-ba62-4b17-b5b2-7d2fef2ca8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2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17920" y="259398"/>
            <a:ext cx="5836920" cy="86836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THE STRATEGY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"/>
            <a:ext cx="5765800" cy="673608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Robust Planning</a:t>
            </a:r>
          </a:p>
          <a:p>
            <a:pPr marL="285750" lvl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State level orientation cum consultation organized for  all state &amp; </a:t>
            </a:r>
            <a:r>
              <a:rPr lang="en-US" dirty="0" err="1"/>
              <a:t>dist</a:t>
            </a:r>
            <a:r>
              <a:rPr lang="en-US" dirty="0"/>
              <a:t> officials on 10</a:t>
            </a:r>
            <a:r>
              <a:rPr lang="en-US" baseline="30000" dirty="0"/>
              <a:t>th</a:t>
            </a:r>
            <a:r>
              <a:rPr lang="en-US" dirty="0"/>
              <a:t> May in collaboration with USAID MCSP / Jhpiego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/>
              <a:t>Detailed guidelines prepared for implementation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/>
              <a:t>Daily / weekly reporting, monitoring formats developed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/>
              <a:t>Microplanning to ensure logistics (CBAC formats, family folders, Drugs, Diagnostics, consumables, equipment, instruments, referral cards etc.) at all HWCs  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/>
              <a:t>Attractive, informative NCD Card developed for everyone to be screened to ensure effective follow-up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17920" y="1386841"/>
            <a:ext cx="5974080" cy="534924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Intensive Follow-up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lt1"/>
                </a:solidFill>
              </a:rPr>
              <a:t>Nodal officers at state level for each division/</a:t>
            </a:r>
            <a:r>
              <a:rPr lang="en-US" dirty="0" err="1">
                <a:solidFill>
                  <a:schemeClr val="lt1"/>
                </a:solidFill>
              </a:rPr>
              <a:t>distt</a:t>
            </a:r>
            <a:endParaRPr lang="en-US" dirty="0">
              <a:solidFill>
                <a:schemeClr val="lt1"/>
              </a:solidFill>
            </a:endParaRP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lt1"/>
                </a:solidFill>
              </a:rPr>
              <a:t>24*7 follow up thru </a:t>
            </a:r>
            <a:r>
              <a:rPr lang="en-US" dirty="0" err="1">
                <a:solidFill>
                  <a:schemeClr val="lt1"/>
                </a:solidFill>
              </a:rPr>
              <a:t>Whats</a:t>
            </a:r>
            <a:r>
              <a:rPr lang="en-US" dirty="0">
                <a:solidFill>
                  <a:schemeClr val="lt1"/>
                </a:solidFill>
              </a:rPr>
              <a:t> app group</a:t>
            </a:r>
          </a:p>
          <a:p>
            <a:pPr marL="285750" lvl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lt1"/>
                </a:solidFill>
              </a:rPr>
              <a:t>Weekly VC with district officials 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lt1"/>
                </a:solidFill>
              </a:rPr>
              <a:t>Continuous follow-up with district collectors, CMHOs and other district officials 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lt1"/>
                </a:solidFill>
              </a:rPr>
              <a:t>Daily compilation of district level progress and sharing with districts- Relative performance shared in group</a:t>
            </a:r>
          </a:p>
          <a:p>
            <a:pPr marL="285750" lvl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lt1"/>
                </a:solidFill>
              </a:rPr>
              <a:t>State officials &amp; DPs involved in district level orientation and monitoring of NCD month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87474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03200" y="130629"/>
            <a:ext cx="5791200" cy="6458857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Ensuring Effective </a:t>
            </a:r>
            <a:r>
              <a:rPr lang="en-US" b="1" dirty="0">
                <a:solidFill>
                  <a:schemeClr val="accent1"/>
                </a:solidFill>
              </a:rPr>
              <a:t>Execution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lt1"/>
                </a:solidFill>
              </a:rPr>
              <a:t>100% Compliance Of Guidelines &amp; Action Plans Ensured thru District and block level orientation 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lt1"/>
                </a:solidFill>
              </a:rPr>
              <a:t>Supportive Supervision by CMHOs and others thru VC, meetings etc.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lt1"/>
                </a:solidFill>
              </a:rPr>
              <a:t>Technical issues related to NCD </a:t>
            </a:r>
            <a:r>
              <a:rPr lang="en-US" sz="2800" dirty="0" smtClean="0">
                <a:solidFill>
                  <a:schemeClr val="lt1"/>
                </a:solidFill>
              </a:rPr>
              <a:t>app </a:t>
            </a:r>
            <a:r>
              <a:rPr lang="en-US" sz="2800" dirty="0">
                <a:solidFill>
                  <a:schemeClr val="lt1"/>
                </a:solidFill>
              </a:rPr>
              <a:t>were solved on daily basis in collaboration with Tata Trust &amp; Dell</a:t>
            </a:r>
          </a:p>
          <a:p>
            <a:pPr marL="285750" lvl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lt1"/>
                </a:solidFill>
              </a:rPr>
              <a:t>Ensured population enumeration, universal screening of NCDs, treatment, referral and entry of the data in NCD app and MO portal at all 900 HWCs of the state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17920" y="1233715"/>
            <a:ext cx="5836920" cy="5355772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Innovative Mechanism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lt1"/>
                </a:solidFill>
              </a:rPr>
              <a:t>Massive </a:t>
            </a:r>
            <a:r>
              <a:rPr lang="en-US" sz="2600" dirty="0">
                <a:solidFill>
                  <a:schemeClr val="lt1"/>
                </a:solidFill>
              </a:rPr>
              <a:t>Mobilization ensured through Special health days organized at all HWCs involving the target population of all age groups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lt1"/>
                </a:solidFill>
              </a:rPr>
              <a:t>Leveraged various social events 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lt1"/>
                </a:solidFill>
              </a:rPr>
              <a:t>Special screening of various target groups including farmers, MNREGA workers, </a:t>
            </a:r>
            <a:r>
              <a:rPr lang="en-US" sz="2600" dirty="0" err="1">
                <a:solidFill>
                  <a:schemeClr val="lt1"/>
                </a:solidFill>
              </a:rPr>
              <a:t>S</a:t>
            </a:r>
            <a:r>
              <a:rPr lang="en-US" sz="2600" dirty="0" err="1" smtClean="0">
                <a:solidFill>
                  <a:schemeClr val="lt1"/>
                </a:solidFill>
              </a:rPr>
              <a:t>wachhatakarmis</a:t>
            </a:r>
            <a:r>
              <a:rPr lang="en-US" sz="2600" dirty="0">
                <a:solidFill>
                  <a:schemeClr val="lt1"/>
                </a:solidFill>
              </a:rPr>
              <a:t>, elderly .</a:t>
            </a:r>
          </a:p>
          <a:p>
            <a:pPr marL="285750" lvl="1"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lt1"/>
                </a:solidFill>
              </a:rPr>
              <a:t>Extensive IEC on various media platforms- quiz competition</a:t>
            </a:r>
          </a:p>
          <a:p>
            <a:pPr marL="285750" lvl="1"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lt1"/>
                </a:solidFill>
              </a:rPr>
              <a:t>Wellness innovations</a:t>
            </a:r>
          </a:p>
          <a:p>
            <a:endParaRPr lang="en-US" sz="2600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217920" y="259398"/>
            <a:ext cx="5836920" cy="868362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EXECUTION</a:t>
            </a:r>
          </a:p>
        </p:txBody>
      </p:sp>
    </p:spTree>
    <p:extLst>
      <p:ext uri="{BB962C8B-B14F-4D97-AF65-F5344CB8AC3E}">
        <p14:creationId xmlns:p14="http://schemas.microsoft.com/office/powerpoint/2010/main" val="876949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4173" y="1161143"/>
            <a:ext cx="2423884" cy="492776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Intensive Social Mobilization Plan</a:t>
            </a:r>
            <a:br>
              <a:rPr lang="en-US" sz="2800" b="1" dirty="0" smtClean="0">
                <a:solidFill>
                  <a:schemeClr val="accent1"/>
                </a:solidFill>
              </a:rPr>
            </a:br>
            <a:r>
              <a:rPr lang="en-US" sz="2800" b="1" dirty="0" smtClean="0">
                <a:solidFill>
                  <a:schemeClr val="accent1"/>
                </a:solidFill>
              </a:rPr>
              <a:t>&amp;</a:t>
            </a:r>
            <a:br>
              <a:rPr lang="en-US" sz="2800" b="1" dirty="0" smtClean="0">
                <a:solidFill>
                  <a:schemeClr val="accent1"/>
                </a:solidFill>
              </a:rPr>
            </a:br>
            <a:r>
              <a:rPr lang="en-US" sz="2800" b="1" dirty="0" smtClean="0">
                <a:solidFill>
                  <a:schemeClr val="accent1"/>
                </a:solidFill>
              </a:rPr>
              <a:t>Consistent engagement of field teams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04"/>
          <a:stretch/>
        </p:blipFill>
        <p:spPr>
          <a:xfrm>
            <a:off x="2888346" y="6246"/>
            <a:ext cx="9289470" cy="679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47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72" y="274638"/>
            <a:ext cx="11866728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Suraksha </a:t>
            </a:r>
            <a:r>
              <a:rPr lang="en-US" sz="3200" b="1" dirty="0" err="1">
                <a:solidFill>
                  <a:schemeClr val="accent1"/>
                </a:solidFill>
              </a:rPr>
              <a:t>Sootra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Diwas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340" y="1558571"/>
            <a:ext cx="3675422" cy="455761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1558571"/>
            <a:ext cx="3905815" cy="45576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762" y="1558571"/>
            <a:ext cx="4375052" cy="455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04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58"/>
            <a:ext cx="6255657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 err="1">
                <a:solidFill>
                  <a:schemeClr val="accent1"/>
                </a:solidFill>
              </a:rPr>
              <a:t>Swasth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Siyan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Diwas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491" y="1843547"/>
            <a:ext cx="3840478" cy="225015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8898"/>
            <a:ext cx="4881491" cy="5579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r="3958"/>
          <a:stretch/>
        </p:blipFill>
        <p:spPr>
          <a:xfrm>
            <a:off x="8721969" y="1166358"/>
            <a:ext cx="3334043" cy="29273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68" y="4093700"/>
            <a:ext cx="7033844" cy="2764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79407" y="1255407"/>
            <a:ext cx="324464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Health Minister being Screened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69974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28" y="101414"/>
            <a:ext cx="5678943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 err="1">
                <a:solidFill>
                  <a:schemeClr val="accent1"/>
                </a:solidFill>
              </a:rPr>
              <a:t>Pyari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Bitiya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Diwas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8" y="1417638"/>
            <a:ext cx="3625491" cy="54403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367" y="3603518"/>
            <a:ext cx="2332371" cy="32093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888" y="3456432"/>
            <a:ext cx="3893480" cy="34015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739" y="3603518"/>
            <a:ext cx="2318363" cy="32544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66"/>
          <a:stretch/>
        </p:blipFill>
        <p:spPr>
          <a:xfrm rot="21233027">
            <a:off x="3944674" y="1076132"/>
            <a:ext cx="8247326" cy="22070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39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39" y="84179"/>
            <a:ext cx="5746018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World No-Tobacco Day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08295"/>
            <a:ext cx="2855740" cy="482703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741" y="1308295"/>
            <a:ext cx="4740811" cy="2461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55" y="1308295"/>
            <a:ext cx="4595446" cy="5375458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5741" y="3770142"/>
            <a:ext cx="4740813" cy="291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3239" y="6209071"/>
            <a:ext cx="2359742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Ex MD – DR </a:t>
            </a:r>
            <a:r>
              <a:rPr lang="en-US" sz="2000" b="1" dirty="0" err="1" smtClean="0"/>
              <a:t>Bhure</a:t>
            </a:r>
            <a:endParaRPr lang="en-US" sz="2000" b="1" dirty="0"/>
          </a:p>
        </p:txBody>
      </p:sp>
      <p:sp>
        <p:nvSpPr>
          <p:cNvPr id="8" name="Up Arrow 7"/>
          <p:cNvSpPr/>
          <p:nvPr/>
        </p:nvSpPr>
        <p:spPr>
          <a:xfrm>
            <a:off x="899652" y="4903839"/>
            <a:ext cx="398207" cy="1150374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7596552" y="84179"/>
            <a:ext cx="4426857" cy="12241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935 Challan</a:t>
            </a: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Rs</a:t>
            </a:r>
            <a:r>
              <a:rPr lang="en-US" sz="2400" b="1" dirty="0" smtClean="0">
                <a:solidFill>
                  <a:schemeClr val="tx1"/>
                </a:solidFill>
              </a:rPr>
              <a:t>. 1.38 Lac Collection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5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9941" y="130627"/>
            <a:ext cx="5800801" cy="983343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 err="1">
                <a:solidFill>
                  <a:schemeClr val="accent1"/>
                </a:solidFill>
              </a:rPr>
              <a:t>Nirogi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Divyang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Diwas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6" y="1318205"/>
            <a:ext cx="3893968" cy="551341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0"/>
          <a:stretch/>
        </p:blipFill>
        <p:spPr>
          <a:xfrm>
            <a:off x="4044024" y="4051494"/>
            <a:ext cx="7997920" cy="27801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24" y="1291828"/>
            <a:ext cx="7997920" cy="275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3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39" y="107426"/>
            <a:ext cx="6298418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 err="1">
                <a:solidFill>
                  <a:schemeClr val="accent1"/>
                </a:solidFill>
              </a:rPr>
              <a:t>Kisaan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Mitaan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Diwas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50426"/>
            <a:ext cx="3812344" cy="560757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345" y="1250426"/>
            <a:ext cx="3756073" cy="56075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7"/>
          <a:stretch/>
        </p:blipFill>
        <p:spPr>
          <a:xfrm>
            <a:off x="7568418" y="1250426"/>
            <a:ext cx="4623581" cy="31332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" t="10256" r="7604" b="28615"/>
          <a:stretch/>
        </p:blipFill>
        <p:spPr>
          <a:xfrm>
            <a:off x="7568418" y="4383685"/>
            <a:ext cx="4623582" cy="247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57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6342" y="142140"/>
            <a:ext cx="6023429" cy="902889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 err="1">
                <a:solidFill>
                  <a:schemeClr val="accent1"/>
                </a:solidFill>
              </a:rPr>
              <a:t>Swasth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Sangwari</a:t>
            </a:r>
            <a:r>
              <a:rPr lang="en-US" sz="3200" b="1" dirty="0">
                <a:solidFill>
                  <a:schemeClr val="accent1"/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Diwas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09" y="1162929"/>
            <a:ext cx="6142892" cy="5899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67618"/>
            <a:ext cx="6161649" cy="589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87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9" y="144009"/>
            <a:ext cx="5638331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World Blood Donor Day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69" y="1417637"/>
            <a:ext cx="5692726" cy="543200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26" y="1417636"/>
            <a:ext cx="5432005" cy="543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76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857" y="0"/>
            <a:ext cx="4209143" cy="75474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THE RESULT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464458"/>
            <a:ext cx="5283199" cy="6212114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sz="3200" dirty="0" smtClean="0"/>
              <a:t>Enumerated = 6,86,972</a:t>
            </a:r>
          </a:p>
          <a:p>
            <a:r>
              <a:rPr lang="en-US" sz="3200" dirty="0" smtClean="0"/>
              <a:t>Screened = 6,76,761</a:t>
            </a:r>
          </a:p>
          <a:p>
            <a:r>
              <a:rPr lang="en-US" sz="3200" dirty="0" smtClean="0"/>
              <a:t>Suspected:</a:t>
            </a:r>
          </a:p>
          <a:p>
            <a:pPr lvl="1"/>
            <a:r>
              <a:rPr lang="en-US" sz="3200" dirty="0" smtClean="0"/>
              <a:t>Diabetes = 34,952</a:t>
            </a:r>
          </a:p>
          <a:p>
            <a:pPr lvl="1"/>
            <a:r>
              <a:rPr lang="en-US" sz="3200" dirty="0" smtClean="0"/>
              <a:t>Hypertension = 39,450</a:t>
            </a:r>
          </a:p>
          <a:p>
            <a:r>
              <a:rPr lang="en-US" sz="3200" dirty="0" smtClean="0"/>
              <a:t>Diagnosed &amp; T/t initia</a:t>
            </a:r>
            <a:r>
              <a:rPr lang="en-US" dirty="0" smtClean="0"/>
              <a:t>ted</a:t>
            </a:r>
          </a:p>
          <a:p>
            <a:pPr lvl="1"/>
            <a:r>
              <a:rPr lang="en-US" sz="3200" dirty="0" smtClean="0"/>
              <a:t>Diabetes </a:t>
            </a:r>
            <a:r>
              <a:rPr lang="en-US" sz="3200" dirty="0"/>
              <a:t>= </a:t>
            </a:r>
            <a:r>
              <a:rPr lang="en-US" sz="3200" dirty="0" smtClean="0"/>
              <a:t>19,527</a:t>
            </a:r>
          </a:p>
          <a:p>
            <a:pPr lvl="1"/>
            <a:r>
              <a:rPr lang="en-US" sz="3200" dirty="0" smtClean="0"/>
              <a:t>Hypertension </a:t>
            </a:r>
            <a:r>
              <a:rPr lang="en-US" sz="3200" dirty="0"/>
              <a:t>= </a:t>
            </a:r>
            <a:r>
              <a:rPr lang="en-US" sz="3200" dirty="0" smtClean="0"/>
              <a:t>25,021</a:t>
            </a:r>
          </a:p>
          <a:p>
            <a:pPr marL="347663" lvl="1" indent="-347663"/>
            <a:r>
              <a:rPr lang="en-US" sz="3200" dirty="0" smtClean="0"/>
              <a:t>Population screened (till date) -  8,33,194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3"/>
          <a:stretch/>
        </p:blipFill>
        <p:spPr>
          <a:xfrm>
            <a:off x="6165205" y="1177463"/>
            <a:ext cx="5384800" cy="2943943"/>
          </a:xfrm>
        </p:spPr>
      </p:pic>
      <p:sp>
        <p:nvSpPr>
          <p:cNvPr id="9" name="Rectangle 8"/>
          <p:cNvSpPr/>
          <p:nvPr/>
        </p:nvSpPr>
        <p:spPr>
          <a:xfrm>
            <a:off x="6161315" y="4522393"/>
            <a:ext cx="5390636" cy="1159224"/>
          </a:xfrm>
          <a:prstGeom prst="rect">
            <a:avLst/>
          </a:prstGeom>
          <a:solidFill>
            <a:srgbClr val="F8F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District Dhamtari was awarded by Hon’ble CM for ensuring best continuum of care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42507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596513"/>
              </p:ext>
            </p:extLst>
          </p:nvPr>
        </p:nvGraphicFramePr>
        <p:xfrm>
          <a:off x="145143" y="420914"/>
          <a:ext cx="9144000" cy="6066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rved Down Arrow 3"/>
          <p:cNvSpPr/>
          <p:nvPr/>
        </p:nvSpPr>
        <p:spPr>
          <a:xfrm rot="20287539">
            <a:off x="3859490" y="1503475"/>
            <a:ext cx="2316889" cy="11336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143" y="5646057"/>
            <a:ext cx="11698514" cy="1015663"/>
          </a:xfrm>
          <a:prstGeom prst="rect">
            <a:avLst/>
          </a:prstGeom>
          <a:solidFill>
            <a:srgbClr val="FAE6D3"/>
          </a:solidFill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b="1" dirty="0" smtClean="0">
                <a:solidFill>
                  <a:srgbClr val="C00000"/>
                </a:solidFill>
              </a:rPr>
              <a:t>Reach of “wellness” was ensured  to more than 8.5 lakh people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b="1" dirty="0" smtClean="0">
                <a:solidFill>
                  <a:srgbClr val="C00000"/>
                </a:solidFill>
              </a:rPr>
              <a:t>NCD App entry increased 119 times when compared to pre- NCD Suraksha </a:t>
            </a:r>
            <a:r>
              <a:rPr lang="en-US" sz="2400" b="1" dirty="0" err="1" smtClean="0">
                <a:solidFill>
                  <a:srgbClr val="C00000"/>
                </a:solidFill>
              </a:rPr>
              <a:t>maah</a:t>
            </a:r>
            <a:r>
              <a:rPr lang="en-US" sz="2400" b="1" dirty="0" smtClean="0">
                <a:solidFill>
                  <a:srgbClr val="C00000"/>
                </a:solidFill>
              </a:rPr>
              <a:t> figures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209143" cy="56605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THE ACHIEVEMENT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086" y="7937"/>
            <a:ext cx="3468915" cy="548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8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518056"/>
              </p:ext>
            </p:extLst>
          </p:nvPr>
        </p:nvGraphicFramePr>
        <p:xfrm>
          <a:off x="0" y="303134"/>
          <a:ext cx="7750629" cy="6554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461829" y="0"/>
            <a:ext cx="3715657" cy="56605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THE IMPACT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/>
          <a:stretch/>
        </p:blipFill>
        <p:spPr>
          <a:xfrm>
            <a:off x="8207022" y="856343"/>
            <a:ext cx="3970464" cy="217714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00"/>
          <a:stretch/>
        </p:blipFill>
        <p:spPr>
          <a:xfrm>
            <a:off x="8215085" y="3439885"/>
            <a:ext cx="3947886" cy="16788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06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6531409" cy="698734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WELLNESS BEYOND YOGA 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"/>
          <a:stretch/>
        </p:blipFill>
        <p:spPr>
          <a:xfrm>
            <a:off x="6664279" y="0"/>
            <a:ext cx="5527721" cy="31759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830241"/>
            <a:ext cx="4120858" cy="380773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74" t="16663" r="2171" b="41221"/>
          <a:stretch/>
        </p:blipFill>
        <p:spPr>
          <a:xfrm>
            <a:off x="121920" y="3969656"/>
            <a:ext cx="3407773" cy="288834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074" name="Picture 2" descr="https://www.vnahealth.com/wp-content/uploads/2019/01/wellness-appl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648" y="830241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8113">
            <a:off x="6457563" y="2955316"/>
            <a:ext cx="5993010" cy="33653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716">
            <a:off x="3625891" y="2836723"/>
            <a:ext cx="3070165" cy="40935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0098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0913" y="101601"/>
            <a:ext cx="11161486" cy="72571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IN" b="1" dirty="0">
                <a:solidFill>
                  <a:schemeClr val="accent1"/>
                </a:solidFill>
              </a:rPr>
              <a:t>Best Practice 2 - </a:t>
            </a:r>
            <a:r>
              <a:rPr lang="en-US" b="1" dirty="0">
                <a:solidFill>
                  <a:schemeClr val="accent1"/>
                </a:solidFill>
              </a:rPr>
              <a:t>Specialist services at UPHC-HWCs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93486" y="957331"/>
            <a:ext cx="10019423" cy="5746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tx1"/>
                </a:solidFill>
              </a:rPr>
              <a:t>Fixed day specialist services made available at 2 UPHC-HWCs of Raipur city in collaboration with Govt Medical College, Raipur</a:t>
            </a:r>
            <a:endParaRPr lang="en-IN" sz="2800" dirty="0" smtClean="0">
              <a:solidFill>
                <a:schemeClr val="tx1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2"/>
          <a:srcRect t="10772"/>
          <a:stretch/>
        </p:blipFill>
        <p:spPr bwMode="auto">
          <a:xfrm>
            <a:off x="631371" y="2002972"/>
            <a:ext cx="10740570" cy="485502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867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10459"/>
            <a:ext cx="10972800" cy="803941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UPHC-HWC: Best Practices </a:t>
            </a:r>
            <a:r>
              <a:rPr lang="en-US" altLang="en-US" b="1" dirty="0">
                <a:solidFill>
                  <a:schemeClr val="accent1"/>
                </a:solidFill>
              </a:rPr>
              <a:t> 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5418" y="928914"/>
            <a:ext cx="6476011" cy="5929085"/>
          </a:xfrm>
          <a:ln w="28575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 algn="just"/>
            <a:r>
              <a:rPr lang="en-US" sz="2800" dirty="0" smtClean="0"/>
              <a:t>Presentation </a:t>
            </a:r>
            <a:r>
              <a:rPr lang="en-US" sz="2800" dirty="0"/>
              <a:t>by Medical </a:t>
            </a:r>
            <a:r>
              <a:rPr lang="en-US" sz="2800" dirty="0" smtClean="0"/>
              <a:t>College students to </a:t>
            </a:r>
            <a:r>
              <a:rPr lang="en-US" sz="2800" dirty="0"/>
              <a:t>improve the implementation of National </a:t>
            </a:r>
            <a:r>
              <a:rPr lang="en-US" sz="2800" dirty="0" err="1"/>
              <a:t>Programmes</a:t>
            </a:r>
            <a:r>
              <a:rPr lang="en-US" sz="2800" dirty="0"/>
              <a:t> in Urban area- </a:t>
            </a:r>
          </a:p>
          <a:p>
            <a:pPr algn="just"/>
            <a:r>
              <a:rPr lang="en-US" sz="2800" dirty="0" smtClean="0"/>
              <a:t>Increased </a:t>
            </a:r>
            <a:r>
              <a:rPr lang="en-US" sz="2800" dirty="0"/>
              <a:t>range of </a:t>
            </a:r>
            <a:r>
              <a:rPr lang="en-US" sz="2800" dirty="0" smtClean="0"/>
              <a:t>services- RMNCHA+N, </a:t>
            </a:r>
            <a:r>
              <a:rPr lang="en-US" sz="2800" dirty="0" err="1"/>
              <a:t>Poshan</a:t>
            </a:r>
            <a:r>
              <a:rPr lang="en-US" sz="2800" dirty="0"/>
              <a:t> </a:t>
            </a:r>
            <a:r>
              <a:rPr lang="en-US" sz="2800" dirty="0" err="1" smtClean="0"/>
              <a:t>Maah</a:t>
            </a:r>
            <a:r>
              <a:rPr lang="en-US" sz="2800" dirty="0"/>
              <a:t>, 2 days in Week NMA for leprosy, DMC for TB, 2 </a:t>
            </a:r>
            <a:r>
              <a:rPr lang="en-US" sz="2800" dirty="0" smtClean="0"/>
              <a:t>days-Ophthalmic </a:t>
            </a:r>
            <a:r>
              <a:rPr lang="en-US" sz="2800" dirty="0"/>
              <a:t>services with the integration of RBSK, </a:t>
            </a:r>
            <a:r>
              <a:rPr lang="en-US" sz="2800" dirty="0" smtClean="0"/>
              <a:t>Geriatric Care and </a:t>
            </a:r>
            <a:r>
              <a:rPr lang="en-US" sz="2800" dirty="0"/>
              <a:t>NPCB. </a:t>
            </a:r>
          </a:p>
          <a:p>
            <a:pPr algn="just"/>
            <a:r>
              <a:rPr lang="en-US" sz="2800" dirty="0"/>
              <a:t>Mental Health services with the help of NIMHANS </a:t>
            </a:r>
          </a:p>
          <a:p>
            <a:pPr algn="just"/>
            <a:r>
              <a:rPr lang="en-US" sz="2800" dirty="0"/>
              <a:t>Online indent of drugs through DPDMIS </a:t>
            </a:r>
          </a:p>
          <a:p>
            <a:pPr algn="just"/>
            <a:r>
              <a:rPr lang="en-US" sz="2800" dirty="0"/>
              <a:t>Free camp for ULB </a:t>
            </a:r>
            <a:r>
              <a:rPr lang="en-US" sz="2800" dirty="0" err="1" smtClean="0"/>
              <a:t>Swachhta</a:t>
            </a:r>
            <a:r>
              <a:rPr lang="en-US" sz="2800" dirty="0" smtClean="0"/>
              <a:t> </a:t>
            </a:r>
            <a:r>
              <a:rPr lang="en-US" sz="2800" dirty="0" err="1" smtClean="0"/>
              <a:t>Karmis</a:t>
            </a:r>
            <a:r>
              <a:rPr lang="en-US" sz="2800" dirty="0" smtClean="0"/>
              <a:t> </a:t>
            </a:r>
            <a:endParaRPr lang="en-US" sz="2800" b="1" dirty="0"/>
          </a:p>
          <a:p>
            <a:pPr marL="0" indent="0" algn="just">
              <a:buNone/>
            </a:pP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581" y="1385456"/>
            <a:ext cx="4979719" cy="26600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745" y="4045527"/>
            <a:ext cx="5500254" cy="281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10459"/>
            <a:ext cx="10972800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b="1" dirty="0">
                <a:solidFill>
                  <a:schemeClr val="accent1"/>
                </a:solidFill>
              </a:rPr>
              <a:t>Best Practice 3 - Internal Branding 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253459"/>
            <a:ext cx="8969829" cy="487433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Why Internal Branding? </a:t>
            </a:r>
            <a:endParaRPr lang="en-US" sz="2400" dirty="0" smtClean="0"/>
          </a:p>
          <a:p>
            <a:pPr algn="just"/>
            <a:r>
              <a:rPr lang="en-US" sz="2400" dirty="0" smtClean="0"/>
              <a:t>To </a:t>
            </a:r>
            <a:r>
              <a:rPr lang="en-US" sz="2400" dirty="0"/>
              <a:t>extend </a:t>
            </a:r>
            <a:r>
              <a:rPr lang="en-US" sz="2400" dirty="0" smtClean="0"/>
              <a:t>the standardization of branding of HWCs beyond the</a:t>
            </a:r>
          </a:p>
          <a:p>
            <a:pPr marL="0" indent="0" algn="just">
              <a:buNone/>
            </a:pPr>
            <a:r>
              <a:rPr lang="en-US" sz="2400" dirty="0"/>
              <a:t> </a:t>
            </a:r>
            <a:r>
              <a:rPr lang="en-US" sz="2400" dirty="0" smtClean="0"/>
              <a:t>   exteriors by including the interiors.</a:t>
            </a:r>
          </a:p>
          <a:p>
            <a:pPr algn="just"/>
            <a:r>
              <a:rPr lang="en-US" sz="2400" dirty="0" smtClean="0"/>
              <a:t>USAID MCSP / Jhpiego supported the Govt. of Chhattisgarh in developing a comprehensive Internal </a:t>
            </a:r>
            <a:r>
              <a:rPr lang="en-US" sz="2400" dirty="0"/>
              <a:t>B</a:t>
            </a:r>
            <a:r>
              <a:rPr lang="en-US" sz="2400" dirty="0" smtClean="0"/>
              <a:t>randing </a:t>
            </a:r>
            <a:r>
              <a:rPr lang="en-US" sz="2400" dirty="0"/>
              <a:t>P</a:t>
            </a:r>
            <a:r>
              <a:rPr lang="en-US" sz="2400" dirty="0" smtClean="0"/>
              <a:t>ackage.</a:t>
            </a:r>
          </a:p>
          <a:p>
            <a:pPr marL="0" indent="0" algn="just">
              <a:buNone/>
            </a:pPr>
            <a:r>
              <a:rPr lang="en-US" sz="2400" b="1" dirty="0"/>
              <a:t>Objectives</a:t>
            </a:r>
          </a:p>
          <a:p>
            <a:pPr algn="just">
              <a:spcBef>
                <a:spcPts val="400"/>
              </a:spcBef>
              <a:spcAft>
                <a:spcPts val="400"/>
              </a:spcAft>
            </a:pPr>
            <a:r>
              <a:rPr lang="en-US" sz="2400" dirty="0"/>
              <a:t>To raise awareness among beneficiaries and service providers</a:t>
            </a:r>
          </a:p>
          <a:p>
            <a:pPr algn="just">
              <a:spcBef>
                <a:spcPts val="400"/>
              </a:spcBef>
              <a:spcAft>
                <a:spcPts val="400"/>
              </a:spcAft>
            </a:pPr>
            <a:r>
              <a:rPr lang="en-US" sz="2400" dirty="0"/>
              <a:t>To ensure uniformity in interiors of the HWCs</a:t>
            </a:r>
          </a:p>
          <a:p>
            <a:pPr algn="just">
              <a:spcBef>
                <a:spcPts val="400"/>
              </a:spcBef>
              <a:spcAft>
                <a:spcPts val="400"/>
              </a:spcAft>
            </a:pPr>
            <a:r>
              <a:rPr lang="en-US" sz="2400" dirty="0" smtClean="0"/>
              <a:t>To </a:t>
            </a:r>
            <a:r>
              <a:rPr lang="en-US" sz="2400" dirty="0"/>
              <a:t>enable service providers to follow standardized treatment protocols</a:t>
            </a:r>
          </a:p>
          <a:p>
            <a:pPr marL="0" indent="0" algn="just">
              <a:buNone/>
            </a:pPr>
            <a:endParaRPr lang="en-US" sz="2400" b="1" dirty="0"/>
          </a:p>
          <a:p>
            <a:pPr marL="0" indent="0" algn="just">
              <a:buNone/>
            </a:pP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509" y="2180705"/>
            <a:ext cx="2286319" cy="30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74638"/>
            <a:ext cx="7460343" cy="944562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Contents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The package </a:t>
            </a:r>
            <a:r>
              <a:rPr lang="en-US" sz="2400" b="1" dirty="0" smtClean="0"/>
              <a:t>included:</a:t>
            </a:r>
          </a:p>
          <a:p>
            <a:r>
              <a:rPr lang="en-US" sz="2400" dirty="0" smtClean="0"/>
              <a:t>Facility </a:t>
            </a:r>
            <a:r>
              <a:rPr lang="en-US" sz="2400" b="1" dirty="0">
                <a:solidFill>
                  <a:schemeClr val="accent1"/>
                </a:solidFill>
              </a:rPr>
              <a:t>internal branding materials </a:t>
            </a:r>
            <a:r>
              <a:rPr lang="en-US" sz="2400" dirty="0"/>
              <a:t>for </a:t>
            </a:r>
            <a:r>
              <a:rPr lang="en-US" sz="2400" dirty="0" smtClean="0"/>
              <a:t>SHCs, UPHCs, and PHCs 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New IEC materials </a:t>
            </a:r>
            <a:r>
              <a:rPr lang="en-US" sz="2400" dirty="0"/>
              <a:t>on the additional services of HWCs </a:t>
            </a:r>
            <a:endParaRPr lang="en-US" sz="2400" dirty="0" smtClean="0"/>
          </a:p>
          <a:p>
            <a:r>
              <a:rPr lang="en-US" sz="2400" dirty="0" smtClean="0"/>
              <a:t>Adaptation </a:t>
            </a:r>
            <a:r>
              <a:rPr lang="en-US" sz="2400" dirty="0"/>
              <a:t>of existing </a:t>
            </a:r>
            <a:r>
              <a:rPr lang="en-US" sz="2400" b="1" dirty="0" smtClean="0">
                <a:solidFill>
                  <a:schemeClr val="accent1"/>
                </a:solidFill>
              </a:rPr>
              <a:t>RMNCHA </a:t>
            </a:r>
            <a:r>
              <a:rPr lang="en-US" sz="2400" b="1" dirty="0">
                <a:solidFill>
                  <a:schemeClr val="accent1"/>
                </a:solidFill>
              </a:rPr>
              <a:t>IEC materials </a:t>
            </a:r>
            <a:r>
              <a:rPr lang="en-US" sz="2400" dirty="0"/>
              <a:t>with the Ayushman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Bharat branding</a:t>
            </a:r>
          </a:p>
          <a:p>
            <a:r>
              <a:rPr lang="en-US" sz="2400" dirty="0" smtClean="0"/>
              <a:t>A </a:t>
            </a:r>
            <a:r>
              <a:rPr lang="en-US" sz="2400" dirty="0"/>
              <a:t>detailed </a:t>
            </a:r>
            <a:r>
              <a:rPr lang="en-US" sz="2400" dirty="0" smtClean="0"/>
              <a:t>guidebook </a:t>
            </a:r>
            <a:r>
              <a:rPr lang="en-US" sz="2400" dirty="0"/>
              <a:t>highlighting the internal branding components and IEC </a:t>
            </a:r>
            <a:r>
              <a:rPr lang="en-US" sz="2400" dirty="0" smtClean="0"/>
              <a:t>components, area and room-wise </a:t>
            </a:r>
          </a:p>
          <a:p>
            <a:r>
              <a:rPr lang="en-US" sz="2400" dirty="0" smtClean="0"/>
              <a:t>Each </a:t>
            </a:r>
            <a:r>
              <a:rPr lang="en-US" sz="2400" dirty="0"/>
              <a:t>component </a:t>
            </a:r>
            <a:r>
              <a:rPr lang="en-US" sz="2400" dirty="0" smtClean="0"/>
              <a:t>further </a:t>
            </a:r>
            <a:r>
              <a:rPr lang="en-US" sz="2400" dirty="0"/>
              <a:t>described in terms of design sample, dimensions, </a:t>
            </a:r>
            <a:r>
              <a:rPr lang="en-US" sz="2400" dirty="0" smtClean="0"/>
              <a:t>material </a:t>
            </a:r>
            <a:r>
              <a:rPr lang="en-US" sz="2400" dirty="0"/>
              <a:t>used for developing, location for placement, target audience and </a:t>
            </a:r>
            <a:r>
              <a:rPr lang="en-US" sz="2400" dirty="0" smtClean="0"/>
              <a:t>uses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317" y="547612"/>
            <a:ext cx="2286319" cy="31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8418286" cy="915533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Outcome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7126514" cy="4525963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Internal Branding was one of the Best practices presented by CG in GOI workshop at Guwahati.</a:t>
            </a:r>
          </a:p>
          <a:p>
            <a:r>
              <a:rPr lang="en-US" sz="2400" dirty="0" smtClean="0"/>
              <a:t>It is rolled out in HWCs of all 27 districts.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5375" y="3857149"/>
            <a:ext cx="6634964" cy="1117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smtClean="0">
                <a:solidFill>
                  <a:srgbClr val="FFFF00"/>
                </a:solidFill>
                <a:latin typeface="Gill Sans MT" panose="020B0502020104020203" pitchFamily="34" charset="0"/>
              </a:rPr>
              <a:t>The internal branding package was shared with GoI by Chhattisgarh for scale-up, many other state have taken up this package</a:t>
            </a:r>
            <a:endParaRPr lang="en-US" sz="2400" dirty="0">
              <a:solidFill>
                <a:srgbClr val="FFFF00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735" y="1417638"/>
            <a:ext cx="4161552" cy="4302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842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008A9F-0DBA-42BD-86BF-0D6AF6A87DB1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81" y="3388422"/>
            <a:ext cx="6464069" cy="30428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6290" y="263238"/>
            <a:ext cx="6276110" cy="278476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3238"/>
            <a:ext cx="5261479" cy="278476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2573697" y="2571005"/>
            <a:ext cx="2687782" cy="5126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Road Signage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894618" y="2577603"/>
            <a:ext cx="2687782" cy="5126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Waiting area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69886" y="5918607"/>
            <a:ext cx="2687782" cy="5126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Waiting area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020" t="7433"/>
          <a:stretch/>
        </p:blipFill>
        <p:spPr>
          <a:xfrm>
            <a:off x="6484850" y="3388423"/>
            <a:ext cx="5257207" cy="30681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9081457" y="5918607"/>
            <a:ext cx="2687782" cy="5126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OPD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IN" b="1" dirty="0">
                <a:solidFill>
                  <a:schemeClr val="accent1"/>
                </a:solidFill>
              </a:rPr>
              <a:t>Best Practice 4 - </a:t>
            </a:r>
            <a:r>
              <a:rPr lang="en-IN" b="1" dirty="0" smtClean="0">
                <a:solidFill>
                  <a:schemeClr val="accent1"/>
                </a:solidFill>
              </a:rPr>
              <a:t>MPWs (M&amp;F) trained </a:t>
            </a:r>
            <a:r>
              <a:rPr lang="en-IN" b="1" dirty="0">
                <a:solidFill>
                  <a:schemeClr val="accent1"/>
                </a:solidFill>
              </a:rPr>
              <a:t>as Yoga Instructors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698" y="1417638"/>
            <a:ext cx="8998424" cy="4583972"/>
          </a:xfrm>
        </p:spPr>
        <p:txBody>
          <a:bodyPr/>
          <a:lstStyle/>
          <a:p>
            <a:pPr marL="0" indent="0" algn="just">
              <a:buNone/>
            </a:pPr>
            <a:r>
              <a:rPr lang="en-IN" sz="2400" b="1" dirty="0"/>
              <a:t>Why train Multi-purpose Workers? </a:t>
            </a:r>
            <a:endParaRPr lang="en-US" sz="2400" dirty="0" smtClean="0"/>
          </a:p>
          <a:p>
            <a:pPr algn="just"/>
            <a:r>
              <a:rPr lang="en-US" sz="2400" dirty="0" smtClean="0"/>
              <a:t>To ensure regular wellness activities.</a:t>
            </a:r>
          </a:p>
          <a:p>
            <a:pPr algn="just"/>
            <a:r>
              <a:rPr lang="en-US" sz="2400" dirty="0" smtClean="0"/>
              <a:t>Ensuring wellness activities, like yoga many </a:t>
            </a:r>
            <a:r>
              <a:rPr lang="en-US" sz="2400" dirty="0"/>
              <a:t>cadres were involved</a:t>
            </a:r>
            <a:r>
              <a:rPr lang="en-US" sz="2400" dirty="0" smtClean="0"/>
              <a:t> - school </a:t>
            </a:r>
            <a:r>
              <a:rPr lang="en-US" sz="2400" dirty="0"/>
              <a:t>teachers, local yoga trainers </a:t>
            </a:r>
            <a:r>
              <a:rPr lang="en-US" sz="2400" dirty="0" smtClean="0"/>
              <a:t>etc.; but initiation and sustenance of regular wellness activities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WAS NOT HAPPENING!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852" y="1575790"/>
            <a:ext cx="1448658" cy="2133834"/>
          </a:xfrm>
          <a:prstGeom prst="rect">
            <a:avLst/>
          </a:prstGeom>
        </p:spPr>
      </p:pic>
      <p:sp>
        <p:nvSpPr>
          <p:cNvPr id="7" name="Horizontal Scroll 6"/>
          <p:cNvSpPr/>
          <p:nvPr/>
        </p:nvSpPr>
        <p:spPr>
          <a:xfrm>
            <a:off x="618698" y="4099429"/>
            <a:ext cx="10963702" cy="1902181"/>
          </a:xfrm>
          <a:prstGeom prst="horizontalScroll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Gill Sans MT" panose="020B0502020104020203" pitchFamily="34" charset="0"/>
              </a:rPr>
              <a:t>As an </a:t>
            </a:r>
            <a:r>
              <a:rPr lang="en-US" sz="2400" dirty="0" smtClean="0">
                <a:solidFill>
                  <a:srgbClr val="FFFF00"/>
                </a:solidFill>
                <a:latin typeface="Gill Sans MT" panose="020B0502020104020203" pitchFamily="34" charset="0"/>
              </a:rPr>
              <a:t>alternative 5 districts Bemetara, </a:t>
            </a:r>
            <a:r>
              <a:rPr lang="en-US" sz="2400" dirty="0">
                <a:solidFill>
                  <a:srgbClr val="FFFF00"/>
                </a:solidFill>
                <a:latin typeface="Gill Sans MT" panose="020B0502020104020203" pitchFamily="34" charset="0"/>
              </a:rPr>
              <a:t>Jashpur, Surguja, Surajpur and Balrampur </a:t>
            </a:r>
            <a:r>
              <a:rPr lang="en-US" sz="2400" dirty="0" smtClean="0">
                <a:solidFill>
                  <a:srgbClr val="FFFF00"/>
                </a:solidFill>
                <a:latin typeface="Gill Sans MT" panose="020B0502020104020203" pitchFamily="34" charset="0"/>
              </a:rPr>
              <a:t>in collaboration with USAID MCSP / Jhpiego decided </a:t>
            </a:r>
            <a:r>
              <a:rPr lang="en-US" sz="2400" dirty="0">
                <a:solidFill>
                  <a:srgbClr val="FFFF00"/>
                </a:solidFill>
                <a:latin typeface="Gill Sans MT" panose="020B0502020104020203" pitchFamily="34" charset="0"/>
              </a:rPr>
              <a:t>to train its </a:t>
            </a:r>
            <a:r>
              <a:rPr lang="en-US" sz="2400" dirty="0" smtClean="0">
                <a:solidFill>
                  <a:srgbClr val="FFFF00"/>
                </a:solidFill>
                <a:latin typeface="Gill Sans MT" panose="020B0502020104020203" pitchFamily="34" charset="0"/>
              </a:rPr>
              <a:t>ANMs &amp; MPWs from within the system as </a:t>
            </a:r>
            <a:r>
              <a:rPr lang="en-US" sz="2400" dirty="0">
                <a:solidFill>
                  <a:srgbClr val="FFFF00"/>
                </a:solidFill>
                <a:latin typeface="Gill Sans MT" panose="020B0502020104020203" pitchFamily="34" charset="0"/>
              </a:rPr>
              <a:t>Yoga Trainers  </a:t>
            </a:r>
          </a:p>
          <a:p>
            <a:pPr algn="ctr"/>
            <a:endParaRPr lang="en-US" sz="2400" dirty="0">
              <a:solidFill>
                <a:srgbClr val="FFFF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3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9889"/>
            <a:ext cx="10972800" cy="76436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IN" b="1" dirty="0">
                <a:solidFill>
                  <a:schemeClr val="accent1"/>
                </a:solidFill>
              </a:rPr>
              <a:t>Action taken!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82889"/>
            <a:ext cx="8484458" cy="5073464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750634970"/>
              </p:ext>
            </p:extLst>
          </p:nvPr>
        </p:nvGraphicFramePr>
        <p:xfrm>
          <a:off x="489095" y="110828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Flowchart: Predefined Process 8"/>
          <p:cNvSpPr/>
          <p:nvPr/>
        </p:nvSpPr>
        <p:spPr>
          <a:xfrm>
            <a:off x="9214563" y="1705969"/>
            <a:ext cx="2604398" cy="3848669"/>
          </a:xfrm>
          <a:prstGeom prst="flowChartPredefined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ANMs were asked to make a schedule for Yoga at their respective HWCs and conduct Yoga </a:t>
            </a:r>
            <a:r>
              <a:rPr lang="en-US" sz="2400" b="1" dirty="0" smtClean="0">
                <a:solidFill>
                  <a:srgbClr val="FFFF00"/>
                </a:solidFill>
              </a:rPr>
              <a:t>sessions</a:t>
            </a:r>
            <a:endParaRPr lang="en-US" sz="2400" b="1" dirty="0">
              <a:solidFill>
                <a:srgbClr val="FFFF00"/>
              </a:solidFill>
            </a:endParaRP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5144"/>
            <a:ext cx="10972800" cy="730603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IN" b="1" dirty="0">
                <a:solidFill>
                  <a:schemeClr val="accent1"/>
                </a:solidFill>
              </a:rPr>
              <a:t>Outcomes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59012"/>
            <a:ext cx="7315200" cy="4525963"/>
          </a:xfrm>
        </p:spPr>
        <p:txBody>
          <a:bodyPr/>
          <a:lstStyle/>
          <a:p>
            <a:r>
              <a:rPr lang="en-US" sz="2800" dirty="0" smtClean="0"/>
              <a:t>From only 2 HWCs, now Yoga activities were initiated at 14 HWCs for 2-3 days a week in Bemetara </a:t>
            </a:r>
          </a:p>
          <a:p>
            <a:r>
              <a:rPr lang="en-US" sz="2800" dirty="0" smtClean="0"/>
              <a:t>In Surguja, Surajpur, Balrampur and Jashpur, yoga activities are carried out every Saturday or Monday across all HWCs </a:t>
            </a:r>
          </a:p>
          <a:p>
            <a:r>
              <a:rPr lang="en-US" sz="2800" dirty="0" smtClean="0"/>
              <a:t>Average number of participants: 10-30 </a:t>
            </a:r>
          </a:p>
          <a:p>
            <a:r>
              <a:rPr lang="en-US" sz="2800" dirty="0" smtClean="0"/>
              <a:t>District administration have now included this activity as a part of MPWs daily activities</a:t>
            </a:r>
          </a:p>
        </p:txBody>
      </p:sp>
      <p:pic>
        <p:nvPicPr>
          <p:cNvPr id="6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3" b="2917"/>
          <a:stretch/>
        </p:blipFill>
        <p:spPr>
          <a:xfrm>
            <a:off x="8589966" y="797350"/>
            <a:ext cx="2866030" cy="2529828"/>
          </a:xfr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55429" y="3518810"/>
            <a:ext cx="3935104" cy="24542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2">
                    <a:lumMod val="75000"/>
                  </a:schemeClr>
                </a:solidFill>
                <a:latin typeface="Gill Sans MT" panose="020B0502020104020203" pitchFamily="34" charset="0"/>
              </a:rPr>
              <a:t>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No </a:t>
            </a:r>
            <a:r>
              <a:rPr lang="en-US" sz="2000" dirty="0">
                <a:solidFill>
                  <a:schemeClr val="tx1"/>
                </a:solidFill>
                <a:latin typeface="Gill Sans MT" panose="020B0502020104020203" pitchFamily="34" charset="0"/>
              </a:rPr>
              <a:t>additional </a:t>
            </a:r>
            <a:r>
              <a:rPr lang="en-US" sz="20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Yoga </a:t>
            </a:r>
            <a:r>
              <a:rPr lang="en-US" sz="2000" dirty="0">
                <a:solidFill>
                  <a:schemeClr val="tx1"/>
                </a:solidFill>
                <a:latin typeface="Gill Sans MT" panose="020B0502020104020203" pitchFamily="34" charset="0"/>
              </a:rPr>
              <a:t>training </a:t>
            </a:r>
            <a:r>
              <a:rPr lang="en-US" sz="20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can be clubbed with NCD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Can </a:t>
            </a:r>
            <a:r>
              <a:rPr lang="en-US" sz="2000" dirty="0">
                <a:solidFill>
                  <a:schemeClr val="tx1"/>
                </a:solidFill>
                <a:latin typeface="Gill Sans MT" panose="020B0502020104020203" pitchFamily="34" charset="0"/>
              </a:rPr>
              <a:t>be scaled up to </a:t>
            </a:r>
            <a:r>
              <a:rPr lang="en-US" sz="20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all HWCs which have at least 2 MPWs</a:t>
            </a:r>
            <a:endParaRPr lang="en-US" sz="2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4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008A9F-0DBA-42BD-86BF-0D6AF6A87DB1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482687" cy="3448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2"/>
          <a:stretch/>
        </p:blipFill>
        <p:spPr>
          <a:xfrm>
            <a:off x="6482687" y="0"/>
            <a:ext cx="5709313" cy="34485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7" t="-746" r="3951" b="746"/>
          <a:stretch/>
        </p:blipFill>
        <p:spPr>
          <a:xfrm>
            <a:off x="6482686" y="3448593"/>
            <a:ext cx="5709314" cy="34094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14"/>
          <a:stretch/>
        </p:blipFill>
        <p:spPr>
          <a:xfrm rot="16200000">
            <a:off x="1536643" y="1911956"/>
            <a:ext cx="3409404" cy="64826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210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2412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Best Practice 5 - Monthly Fixed Day Indenting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24120"/>
            <a:ext cx="11203858" cy="603388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The Goal</a:t>
            </a:r>
            <a:endParaRPr lang="en-US" sz="2400" dirty="0" smtClean="0"/>
          </a:p>
          <a:p>
            <a:pPr algn="just"/>
            <a:r>
              <a:rPr lang="en-US" sz="2400" dirty="0" smtClean="0"/>
              <a:t>To ensure uninterrupted availability of Drugs &amp; Consumables at the HWC including maintenance of the buffer stock</a:t>
            </a:r>
          </a:p>
          <a:p>
            <a:pPr marL="0" indent="0" algn="just">
              <a:buNone/>
            </a:pPr>
            <a:r>
              <a:rPr lang="en-US" sz="2400" b="1" dirty="0" smtClean="0"/>
              <a:t>Situation</a:t>
            </a:r>
          </a:p>
          <a:p>
            <a:pPr marL="292100" lvl="1" algn="just"/>
            <a:r>
              <a:rPr lang="en-US" sz="2400" dirty="0" smtClean="0"/>
              <a:t>Sometimes states have all systems in place from </a:t>
            </a:r>
            <a:r>
              <a:rPr lang="en-US" sz="2400" b="1" dirty="0" smtClean="0"/>
              <a:t>supply side</a:t>
            </a:r>
            <a:r>
              <a:rPr lang="en-US" sz="2400" dirty="0" smtClean="0"/>
              <a:t> such as Centralized procurement agency, DVDMS, Quality assurance mechanism, District Drug ware houses etc.</a:t>
            </a:r>
          </a:p>
          <a:p>
            <a:pPr marL="292100" lvl="1" algn="just"/>
            <a:r>
              <a:rPr lang="en-US" sz="2400" dirty="0" smtClean="0"/>
              <a:t>Still there is unavailability of drugs &amp; consumables at the HWCs from the </a:t>
            </a:r>
            <a:r>
              <a:rPr lang="en-US" sz="2400" b="1" dirty="0" smtClean="0"/>
              <a:t>demand side </a:t>
            </a:r>
            <a:r>
              <a:rPr lang="en-US" sz="2400" dirty="0" smtClean="0"/>
              <a:t>due to erratic indenting behaviour of staff at HWCs</a:t>
            </a:r>
          </a:p>
          <a:p>
            <a:pPr marL="292100" lvl="1" algn="just"/>
            <a:r>
              <a:rPr lang="en-US" sz="2400" dirty="0" smtClean="0"/>
              <a:t>Incomplete / Irregular / Inconsistent </a:t>
            </a:r>
            <a:r>
              <a:rPr lang="en-US" sz="2400" dirty="0"/>
              <a:t>Indenting from the HWCs leading to :</a:t>
            </a:r>
          </a:p>
          <a:p>
            <a:pPr marL="806450" lvl="2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Unavailability </a:t>
            </a:r>
            <a:r>
              <a:rPr lang="en-US" dirty="0"/>
              <a:t>of Drugs &amp; Consumables at the </a:t>
            </a:r>
            <a:r>
              <a:rPr lang="en-US" dirty="0" smtClean="0"/>
              <a:t>HWCs</a:t>
            </a:r>
          </a:p>
          <a:p>
            <a:pPr marL="806450" lvl="2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Non </a:t>
            </a:r>
            <a:r>
              <a:rPr lang="en-US" dirty="0"/>
              <a:t>maintenance of Buffer </a:t>
            </a:r>
            <a:r>
              <a:rPr lang="en-US" dirty="0" smtClean="0"/>
              <a:t>Stock</a:t>
            </a:r>
          </a:p>
          <a:p>
            <a:pPr marL="806450" lvl="2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Leads </a:t>
            </a:r>
            <a:r>
              <a:rPr lang="en-US" dirty="0"/>
              <a:t>to loss in service demand at the </a:t>
            </a:r>
            <a:r>
              <a:rPr lang="en-US" dirty="0" smtClean="0"/>
              <a:t>HWC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4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987"/>
            <a:ext cx="10972800" cy="1047135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3" y="1032388"/>
            <a:ext cx="11518490" cy="5825612"/>
          </a:xfrm>
        </p:spPr>
        <p:txBody>
          <a:bodyPr/>
          <a:lstStyle/>
          <a:p>
            <a:r>
              <a:rPr lang="en-US" sz="2800" b="1" dirty="0" smtClean="0"/>
              <a:t>Monthly Fixed day indents </a:t>
            </a:r>
            <a:r>
              <a:rPr lang="en-US" sz="2800" dirty="0" smtClean="0"/>
              <a:t>to be generated by every HWC even if it is </a:t>
            </a:r>
            <a:r>
              <a:rPr lang="en-US" sz="2800" b="1" dirty="0" smtClean="0"/>
              <a:t>NIL</a:t>
            </a:r>
          </a:p>
          <a:p>
            <a:pPr marL="973138" lvl="1"/>
            <a:r>
              <a:rPr lang="en-US" sz="2800" dirty="0" smtClean="0"/>
              <a:t>Under DPDMIS</a:t>
            </a:r>
          </a:p>
          <a:p>
            <a:pPr marL="973138" lvl="1"/>
            <a:r>
              <a:rPr lang="en-US" sz="2800" dirty="0" smtClean="0"/>
              <a:t>Or Manual</a:t>
            </a:r>
          </a:p>
          <a:p>
            <a:pPr marL="342900" lvl="1" indent="-342900"/>
            <a:r>
              <a:rPr lang="en-US" sz="2800" b="1" dirty="0" smtClean="0"/>
              <a:t>Action to be taken</a:t>
            </a:r>
          </a:p>
          <a:p>
            <a:pPr marL="973138" lvl="2" indent="-342900"/>
            <a:r>
              <a:rPr lang="en-US" sz="2800" dirty="0" smtClean="0"/>
              <a:t>Finalization of EDL for HWCs (SHC/PHC)</a:t>
            </a:r>
          </a:p>
          <a:p>
            <a:pPr marL="973138" lvl="2" indent="-342900"/>
            <a:r>
              <a:rPr lang="en-US" sz="2800" dirty="0" smtClean="0"/>
              <a:t>Training of facility staff on inventory management &amp; fixed day indenting</a:t>
            </a:r>
          </a:p>
          <a:p>
            <a:pPr marL="973138" lvl="2" indent="-342900"/>
            <a:r>
              <a:rPr lang="en-US" sz="2800" dirty="0" smtClean="0"/>
              <a:t>Fix the date of the month till which indents should be generated from HWCs</a:t>
            </a:r>
          </a:p>
          <a:p>
            <a:pPr marL="973138" lvl="2" indent="-342900"/>
            <a:r>
              <a:rPr lang="en-US" sz="2800" dirty="0" smtClean="0"/>
              <a:t>If the State is big, divisions can be given different dates for indenting, to reduce the burden on procurement corporation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65717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7428"/>
            <a:ext cx="8401665" cy="1143000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Pilot – CG Experience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54000" y="1166922"/>
            <a:ext cx="8123084" cy="545510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Key Findings :</a:t>
            </a:r>
          </a:p>
          <a:p>
            <a:r>
              <a:rPr lang="en-US" dirty="0" smtClean="0"/>
              <a:t>Earlier Indents were generated after a gap of 2-3 months</a:t>
            </a:r>
          </a:p>
          <a:p>
            <a:r>
              <a:rPr lang="en-US" dirty="0" smtClean="0"/>
              <a:t>After pilot at Kondagaon district with support of USAID MCSP / Jhpiego,  Availability of Drugs &amp; Consumables improved drastically </a:t>
            </a:r>
          </a:p>
          <a:p>
            <a:r>
              <a:rPr lang="en-US" dirty="0" smtClean="0"/>
              <a:t>Buffer stock was maintained</a:t>
            </a:r>
          </a:p>
          <a:p>
            <a:r>
              <a:rPr lang="en-US" dirty="0" smtClean="0"/>
              <a:t>SSV findings say </a:t>
            </a:r>
            <a:r>
              <a:rPr lang="en-US" dirty="0"/>
              <a:t>that most of the consumable and drugs </a:t>
            </a:r>
            <a:r>
              <a:rPr lang="en-US" dirty="0" smtClean="0"/>
              <a:t>available </a:t>
            </a:r>
            <a:r>
              <a:rPr lang="en-US" dirty="0"/>
              <a:t>at PHC were available at SHC of same </a:t>
            </a:r>
            <a:r>
              <a:rPr lang="en-US" dirty="0" smtClean="0"/>
              <a:t>sector</a:t>
            </a:r>
          </a:p>
          <a:p>
            <a:r>
              <a:rPr lang="en-US" dirty="0" smtClean="0"/>
              <a:t>Improved quality of indenting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320981" y="2897181"/>
            <a:ext cx="2591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Pre - intervention indent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0980" y="6126164"/>
            <a:ext cx="2591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Post intervention indent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20683" y="205811"/>
            <a:ext cx="2391685" cy="25910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980" y="3466497"/>
            <a:ext cx="2591089" cy="2382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361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5359" t="15625" r="33602" b="7292"/>
          <a:stretch/>
        </p:blipFill>
        <p:spPr>
          <a:xfrm>
            <a:off x="521646" y="816772"/>
            <a:ext cx="2782111" cy="40765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0" y="102687"/>
            <a:ext cx="12192000" cy="6309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IN" sz="3500" b="1" dirty="0">
                <a:solidFill>
                  <a:schemeClr val="accent1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>Best Practice 6 - Learning Resource Package for PSCs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5403" t="20833" r="11346" b="15625"/>
          <a:stretch/>
        </p:blipFill>
        <p:spPr>
          <a:xfrm>
            <a:off x="3879879" y="1009062"/>
            <a:ext cx="2849842" cy="17143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79" y="2920486"/>
            <a:ext cx="2849842" cy="17894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04" t="15238" b="13904"/>
          <a:stretch/>
        </p:blipFill>
        <p:spPr>
          <a:xfrm>
            <a:off x="7014506" y="1228918"/>
            <a:ext cx="5055453" cy="318853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up 9"/>
          <p:cNvGrpSpPr/>
          <p:nvPr/>
        </p:nvGrpSpPr>
        <p:grpSpPr>
          <a:xfrm>
            <a:off x="335301" y="4893341"/>
            <a:ext cx="11628949" cy="1825095"/>
            <a:chOff x="7016270" y="882656"/>
            <a:chExt cx="11628949" cy="1825095"/>
          </a:xfrm>
        </p:grpSpPr>
        <p:grpSp>
          <p:nvGrpSpPr>
            <p:cNvPr id="11" name="Group 10"/>
            <p:cNvGrpSpPr/>
            <p:nvPr/>
          </p:nvGrpSpPr>
          <p:grpSpPr>
            <a:xfrm>
              <a:off x="7016270" y="882656"/>
              <a:ext cx="11628949" cy="1576088"/>
              <a:chOff x="7117134" y="987240"/>
              <a:chExt cx="11628949" cy="1576088"/>
            </a:xfrm>
          </p:grpSpPr>
          <p:pic>
            <p:nvPicPr>
              <p:cNvPr id="15" name="Picture 14" descr="Related image"/>
              <p:cNvPicPr/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7117134" y="987240"/>
                <a:ext cx="575310" cy="5753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Picture 15" descr="Related image"/>
              <p:cNvPicPr/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43163" y="2060408"/>
                <a:ext cx="502920" cy="5029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7826862" y="1210989"/>
                <a:ext cx="1066776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latin typeface="Gill Sans MT" panose="020B0502020104020203" pitchFamily="34" charset="0"/>
                  </a:rPr>
                  <a:t>The Learning Resource Package </a:t>
                </a:r>
                <a:r>
                  <a:rPr lang="en-US" i="1" dirty="0" smtClean="0">
                    <a:latin typeface="Gill Sans MT" panose="020B0502020104020203" pitchFamily="34" charset="0"/>
                  </a:rPr>
                  <a:t>has </a:t>
                </a:r>
                <a:r>
                  <a:rPr lang="en-US" i="1" dirty="0">
                    <a:latin typeface="Gill Sans MT" panose="020B0502020104020203" pitchFamily="34" charset="0"/>
                  </a:rPr>
                  <a:t>come as a boon for us. It helps us ensure we do not miss any topic or material while teaching. This is especially useful as time is short and we have so many </a:t>
                </a:r>
                <a:r>
                  <a:rPr lang="en-US" i="1" dirty="0" smtClean="0">
                    <a:latin typeface="Gill Sans MT" panose="020B0502020104020203" pitchFamily="34" charset="0"/>
                  </a:rPr>
                  <a:t>additional responsibilities </a:t>
                </a:r>
                <a:r>
                  <a:rPr lang="en-US" i="1" dirty="0">
                    <a:latin typeface="Gill Sans MT" panose="020B0502020104020203" pitchFamily="34" charset="0"/>
                  </a:rPr>
                  <a:t>so it is difficult to go through this vast syllabus and provide quality training within the limited time. However, thanks to the learning package developed by </a:t>
                </a:r>
                <a:r>
                  <a:rPr lang="en-US" i="1" dirty="0" smtClean="0">
                    <a:latin typeface="Gill Sans MT" panose="020B0502020104020203" pitchFamily="34" charset="0"/>
                  </a:rPr>
                  <a:t>USAID MCSP / Jhpiego team</a:t>
                </a:r>
                <a:r>
                  <a:rPr lang="en-US" i="1" dirty="0">
                    <a:latin typeface="Gill Sans MT" panose="020B0502020104020203" pitchFamily="34" charset="0"/>
                  </a:rPr>
                  <a:t>, we are able to save time and also deliver quality </a:t>
                </a:r>
                <a:r>
                  <a:rPr lang="en-US" i="1" dirty="0" smtClean="0">
                    <a:latin typeface="Gill Sans MT" panose="020B0502020104020203" pitchFamily="34" charset="0"/>
                  </a:rPr>
                  <a:t>training.</a:t>
                </a:r>
                <a:endParaRPr lang="en-US" i="1" dirty="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2027796" y="2369197"/>
              <a:ext cx="65098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b="1" dirty="0" smtClean="0">
                  <a:latin typeface="Gill Sans MT" panose="020B0502020104020203" pitchFamily="34" charset="0"/>
                </a:rPr>
                <a:t>Academic Counsellor, PSC</a:t>
              </a:r>
              <a:endParaRPr lang="en-US" sz="1600" b="1" dirty="0">
                <a:latin typeface="Gill Sans MT" panose="020B0502020104020203" pitchFamily="34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377299" y="1082353"/>
            <a:ext cx="331631" cy="29313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6398090" y="2956934"/>
            <a:ext cx="331631" cy="29313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19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20" y="11050"/>
            <a:ext cx="12201407" cy="665324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IN" b="1" dirty="0">
                <a:solidFill>
                  <a:schemeClr val="accent1"/>
                </a:solidFill>
              </a:rPr>
              <a:t>Best Practice 7 - Mentoring &amp; Quality Assurance (MQA) Model</a:t>
            </a:r>
            <a:endParaRPr lang="en-US" b="1" dirty="0">
              <a:solidFill>
                <a:schemeClr val="accent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1340" y="846161"/>
            <a:ext cx="5695409" cy="4097076"/>
            <a:chOff x="679980" y="991251"/>
            <a:chExt cx="6608550" cy="4614135"/>
          </a:xfrm>
        </p:grpSpPr>
        <p:grpSp>
          <p:nvGrpSpPr>
            <p:cNvPr id="3" name="Group 2"/>
            <p:cNvGrpSpPr/>
            <p:nvPr/>
          </p:nvGrpSpPr>
          <p:grpSpPr>
            <a:xfrm>
              <a:off x="679980" y="1356259"/>
              <a:ext cx="4209859" cy="3729123"/>
              <a:chOff x="789368" y="614653"/>
              <a:chExt cx="3602352" cy="3312202"/>
            </a:xfrm>
          </p:grpSpPr>
          <p:sp>
            <p:nvSpPr>
              <p:cNvPr id="18" name="Left Arrow 17"/>
              <p:cNvSpPr/>
              <p:nvPr/>
            </p:nvSpPr>
            <p:spPr>
              <a:xfrm rot="10309815">
                <a:off x="3020687" y="1060374"/>
                <a:ext cx="1352483" cy="274400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0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Left Arrow 21"/>
              <p:cNvSpPr/>
              <p:nvPr/>
            </p:nvSpPr>
            <p:spPr>
              <a:xfrm rot="10800000">
                <a:off x="3058862" y="2304539"/>
                <a:ext cx="1332858" cy="274400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0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pic>
            <p:nvPicPr>
              <p:cNvPr id="20" name="Picture 2" descr="C:\Users\Jhpiego\AppData\Local\Microsoft\Windows\Temporary Internet Files\Content.Outlook\RILTDVVY\MQA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368" y="614653"/>
                <a:ext cx="2192193" cy="331220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Left Arrow 20"/>
              <p:cNvSpPr/>
              <p:nvPr/>
            </p:nvSpPr>
            <p:spPr>
              <a:xfrm rot="11431895">
                <a:off x="3061735" y="3494769"/>
                <a:ext cx="1299398" cy="274400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0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38" name="Freeform 37"/>
            <p:cNvSpPr/>
            <p:nvPr/>
          </p:nvSpPr>
          <p:spPr>
            <a:xfrm>
              <a:off x="4996816" y="991251"/>
              <a:ext cx="2206424" cy="1213561"/>
            </a:xfrm>
            <a:custGeom>
              <a:avLst/>
              <a:gdLst>
                <a:gd name="connsiteX0" fmla="*/ 0 w 2206421"/>
                <a:gd name="connsiteY0" fmla="*/ 152222 h 1522221"/>
                <a:gd name="connsiteX1" fmla="*/ 152222 w 2206421"/>
                <a:gd name="connsiteY1" fmla="*/ 0 h 1522221"/>
                <a:gd name="connsiteX2" fmla="*/ 2054199 w 2206421"/>
                <a:gd name="connsiteY2" fmla="*/ 0 h 1522221"/>
                <a:gd name="connsiteX3" fmla="*/ 2206421 w 2206421"/>
                <a:gd name="connsiteY3" fmla="*/ 152222 h 1522221"/>
                <a:gd name="connsiteX4" fmla="*/ 2206421 w 2206421"/>
                <a:gd name="connsiteY4" fmla="*/ 1369999 h 1522221"/>
                <a:gd name="connsiteX5" fmla="*/ 2054199 w 2206421"/>
                <a:gd name="connsiteY5" fmla="*/ 1522221 h 1522221"/>
                <a:gd name="connsiteX6" fmla="*/ 152222 w 2206421"/>
                <a:gd name="connsiteY6" fmla="*/ 1522221 h 1522221"/>
                <a:gd name="connsiteX7" fmla="*/ 0 w 2206421"/>
                <a:gd name="connsiteY7" fmla="*/ 1369999 h 1522221"/>
                <a:gd name="connsiteX8" fmla="*/ 0 w 2206421"/>
                <a:gd name="connsiteY8" fmla="*/ 152222 h 152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6421" h="1522221">
                  <a:moveTo>
                    <a:pt x="0" y="152222"/>
                  </a:moveTo>
                  <a:cubicBezTo>
                    <a:pt x="0" y="68152"/>
                    <a:pt x="68152" y="0"/>
                    <a:pt x="152222" y="0"/>
                  </a:cubicBezTo>
                  <a:lnTo>
                    <a:pt x="2054199" y="0"/>
                  </a:lnTo>
                  <a:cubicBezTo>
                    <a:pt x="2138269" y="0"/>
                    <a:pt x="2206421" y="68152"/>
                    <a:pt x="2206421" y="152222"/>
                  </a:cubicBezTo>
                  <a:lnTo>
                    <a:pt x="2206421" y="1369999"/>
                  </a:lnTo>
                  <a:cubicBezTo>
                    <a:pt x="2206421" y="1454069"/>
                    <a:pt x="2138269" y="1522221"/>
                    <a:pt x="2054199" y="1522221"/>
                  </a:cubicBezTo>
                  <a:lnTo>
                    <a:pt x="152222" y="1522221"/>
                  </a:lnTo>
                  <a:cubicBezTo>
                    <a:pt x="68152" y="1522221"/>
                    <a:pt x="0" y="1454069"/>
                    <a:pt x="0" y="1369999"/>
                  </a:cubicBezTo>
                  <a:lnTo>
                    <a:pt x="0" y="152222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304" tIns="90304" rIns="90304" bIns="90304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>
                  <a:solidFill>
                    <a:srgbClr val="FFFFFF"/>
                  </a:solidFill>
                  <a:latin typeface="Gill Sans MT" panose="020B0502020104020203" pitchFamily="34" charset="0"/>
                </a:rPr>
                <a:t>MQA Checklist</a:t>
              </a:r>
              <a:endParaRPr lang="en-IN" sz="2200" kern="1200" dirty="0">
                <a:solidFill>
                  <a:srgbClr val="FFFFFF"/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5064534" y="2613095"/>
              <a:ext cx="2223996" cy="1215450"/>
            </a:xfrm>
            <a:custGeom>
              <a:avLst/>
              <a:gdLst>
                <a:gd name="connsiteX0" fmla="*/ 0 w 2138701"/>
                <a:gd name="connsiteY0" fmla="*/ 152222 h 1522221"/>
                <a:gd name="connsiteX1" fmla="*/ 152222 w 2138701"/>
                <a:gd name="connsiteY1" fmla="*/ 0 h 1522221"/>
                <a:gd name="connsiteX2" fmla="*/ 1986479 w 2138701"/>
                <a:gd name="connsiteY2" fmla="*/ 0 h 1522221"/>
                <a:gd name="connsiteX3" fmla="*/ 2138701 w 2138701"/>
                <a:gd name="connsiteY3" fmla="*/ 152222 h 1522221"/>
                <a:gd name="connsiteX4" fmla="*/ 2138701 w 2138701"/>
                <a:gd name="connsiteY4" fmla="*/ 1369999 h 1522221"/>
                <a:gd name="connsiteX5" fmla="*/ 1986479 w 2138701"/>
                <a:gd name="connsiteY5" fmla="*/ 1522221 h 1522221"/>
                <a:gd name="connsiteX6" fmla="*/ 152222 w 2138701"/>
                <a:gd name="connsiteY6" fmla="*/ 1522221 h 1522221"/>
                <a:gd name="connsiteX7" fmla="*/ 0 w 2138701"/>
                <a:gd name="connsiteY7" fmla="*/ 1369999 h 1522221"/>
                <a:gd name="connsiteX8" fmla="*/ 0 w 2138701"/>
                <a:gd name="connsiteY8" fmla="*/ 152222 h 152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8701" h="1522221">
                  <a:moveTo>
                    <a:pt x="0" y="152222"/>
                  </a:moveTo>
                  <a:cubicBezTo>
                    <a:pt x="0" y="68152"/>
                    <a:pt x="68152" y="0"/>
                    <a:pt x="152222" y="0"/>
                  </a:cubicBezTo>
                  <a:lnTo>
                    <a:pt x="1986479" y="0"/>
                  </a:lnTo>
                  <a:cubicBezTo>
                    <a:pt x="2070549" y="0"/>
                    <a:pt x="2138701" y="68152"/>
                    <a:pt x="2138701" y="152222"/>
                  </a:cubicBezTo>
                  <a:lnTo>
                    <a:pt x="2138701" y="1369999"/>
                  </a:lnTo>
                  <a:cubicBezTo>
                    <a:pt x="2138701" y="1454069"/>
                    <a:pt x="2070549" y="1522221"/>
                    <a:pt x="1986479" y="1522221"/>
                  </a:cubicBezTo>
                  <a:lnTo>
                    <a:pt x="152222" y="1522221"/>
                  </a:lnTo>
                  <a:cubicBezTo>
                    <a:pt x="68152" y="1522221"/>
                    <a:pt x="0" y="1454069"/>
                    <a:pt x="0" y="1369999"/>
                  </a:cubicBezTo>
                  <a:lnTo>
                    <a:pt x="0" y="152222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304" tIns="90304" rIns="90304" bIns="90304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>
                  <a:solidFill>
                    <a:srgbClr val="FFFFFF"/>
                  </a:solidFill>
                  <a:latin typeface="Gill Sans MT" panose="020B0502020104020203" pitchFamily="34" charset="0"/>
                </a:rPr>
                <a:t>Student Feedback Questionnaire</a:t>
              </a:r>
              <a:endParaRPr lang="en-IN" sz="2200" kern="1200" dirty="0">
                <a:solidFill>
                  <a:srgbClr val="FFFFFF"/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5064530" y="4338714"/>
              <a:ext cx="2167875" cy="1266672"/>
            </a:xfrm>
            <a:custGeom>
              <a:avLst/>
              <a:gdLst>
                <a:gd name="connsiteX0" fmla="*/ 0 w 2167871"/>
                <a:gd name="connsiteY0" fmla="*/ 152222 h 1522221"/>
                <a:gd name="connsiteX1" fmla="*/ 152222 w 2167871"/>
                <a:gd name="connsiteY1" fmla="*/ 0 h 1522221"/>
                <a:gd name="connsiteX2" fmla="*/ 2015649 w 2167871"/>
                <a:gd name="connsiteY2" fmla="*/ 0 h 1522221"/>
                <a:gd name="connsiteX3" fmla="*/ 2167871 w 2167871"/>
                <a:gd name="connsiteY3" fmla="*/ 152222 h 1522221"/>
                <a:gd name="connsiteX4" fmla="*/ 2167871 w 2167871"/>
                <a:gd name="connsiteY4" fmla="*/ 1369999 h 1522221"/>
                <a:gd name="connsiteX5" fmla="*/ 2015649 w 2167871"/>
                <a:gd name="connsiteY5" fmla="*/ 1522221 h 1522221"/>
                <a:gd name="connsiteX6" fmla="*/ 152222 w 2167871"/>
                <a:gd name="connsiteY6" fmla="*/ 1522221 h 1522221"/>
                <a:gd name="connsiteX7" fmla="*/ 0 w 2167871"/>
                <a:gd name="connsiteY7" fmla="*/ 1369999 h 1522221"/>
                <a:gd name="connsiteX8" fmla="*/ 0 w 2167871"/>
                <a:gd name="connsiteY8" fmla="*/ 152222 h 152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7871" h="1522221">
                  <a:moveTo>
                    <a:pt x="0" y="152222"/>
                  </a:moveTo>
                  <a:cubicBezTo>
                    <a:pt x="0" y="68152"/>
                    <a:pt x="68152" y="0"/>
                    <a:pt x="152222" y="0"/>
                  </a:cubicBezTo>
                  <a:lnTo>
                    <a:pt x="2015649" y="0"/>
                  </a:lnTo>
                  <a:cubicBezTo>
                    <a:pt x="2099719" y="0"/>
                    <a:pt x="2167871" y="68152"/>
                    <a:pt x="2167871" y="152222"/>
                  </a:cubicBezTo>
                  <a:lnTo>
                    <a:pt x="2167871" y="1369999"/>
                  </a:lnTo>
                  <a:cubicBezTo>
                    <a:pt x="2167871" y="1454069"/>
                    <a:pt x="2099719" y="1522221"/>
                    <a:pt x="2015649" y="1522221"/>
                  </a:cubicBezTo>
                  <a:lnTo>
                    <a:pt x="152222" y="1522221"/>
                  </a:lnTo>
                  <a:cubicBezTo>
                    <a:pt x="68152" y="1522221"/>
                    <a:pt x="0" y="1454069"/>
                    <a:pt x="0" y="1369999"/>
                  </a:cubicBezTo>
                  <a:lnTo>
                    <a:pt x="0" y="152222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304" tIns="90304" rIns="90304" bIns="90304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>
                  <a:solidFill>
                    <a:srgbClr val="FFFFFF"/>
                  </a:solidFill>
                  <a:latin typeface="Gill Sans MT" panose="020B0502020104020203" pitchFamily="34" charset="0"/>
                </a:rPr>
                <a:t>Knowledge Assessment Tool</a:t>
              </a:r>
              <a:endParaRPr lang="en-IN" sz="2200" kern="1200" dirty="0">
                <a:solidFill>
                  <a:srgbClr val="FFFFFF"/>
                </a:solidFill>
                <a:latin typeface="Gill Sans MT" panose="020B0502020104020203" pitchFamily="34" charset="0"/>
              </a:endParaRPr>
            </a:p>
          </p:txBody>
        </p:sp>
      </p:grpSp>
      <p:pic>
        <p:nvPicPr>
          <p:cNvPr id="4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91" r="2346"/>
          <a:stretch/>
        </p:blipFill>
        <p:spPr bwMode="auto">
          <a:xfrm>
            <a:off x="7396843" y="3920410"/>
            <a:ext cx="4555047" cy="26735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08263" y="700446"/>
            <a:ext cx="4829190" cy="31570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ight Brace 6"/>
          <p:cNvSpPr/>
          <p:nvPr/>
        </p:nvSpPr>
        <p:spPr>
          <a:xfrm>
            <a:off x="6139528" y="920995"/>
            <a:ext cx="709683" cy="3995262"/>
          </a:xfrm>
          <a:prstGeom prst="rightBrace">
            <a:avLst/>
          </a:prstGeom>
          <a:ln w="38100">
            <a:solidFill>
              <a:srgbClr val="5F5F5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131284" y="5126831"/>
            <a:ext cx="7076979" cy="1631216"/>
          </a:xfrm>
          <a:prstGeom prst="rect">
            <a:avLst/>
          </a:prstGeom>
          <a:solidFill>
            <a:srgbClr val="F8F8F8"/>
          </a:solidFill>
          <a:ln w="57150">
            <a:solidFill>
              <a:schemeClr val="accent4"/>
            </a:solidFill>
            <a:prstDash val="sysDash"/>
          </a:ln>
        </p:spPr>
        <p:txBody>
          <a:bodyPr wrap="square">
            <a:spAutoFit/>
          </a:bodyPr>
          <a:lstStyle/>
          <a:p>
            <a:pPr marL="174625">
              <a:tabLst>
                <a:tab pos="6454775" algn="l"/>
                <a:tab pos="6919913" algn="l"/>
              </a:tabLst>
            </a:pPr>
            <a:r>
              <a:rPr lang="en-US" sz="2000" dirty="0" smtClean="0">
                <a:solidFill>
                  <a:schemeClr val="accent4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Times New Roman" panose="02020603050405020304" pitchFamily="18" charset="0"/>
              </a:rPr>
              <a:t>MQA has helped in improving quality of CCCH program, through addressing challenges faced by academic counselors / PSCs / students. Few decisions like additional theory classes, realignment of peripheral posting and smooth flow of fund from IGNOU and NHM </a:t>
            </a:r>
            <a:r>
              <a:rPr lang="en-US" sz="2000" dirty="0" err="1" smtClean="0">
                <a:solidFill>
                  <a:schemeClr val="accent4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Times New Roman" panose="02020603050405020304" pitchFamily="18" charset="0"/>
              </a:rPr>
              <a:t>etc</a:t>
            </a:r>
            <a:r>
              <a:rPr lang="en-US" sz="2000" dirty="0" smtClean="0">
                <a:solidFill>
                  <a:schemeClr val="accent4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Times New Roman" panose="02020603050405020304" pitchFamily="18" charset="0"/>
              </a:rPr>
              <a:t> were taken based on MQA findings</a:t>
            </a:r>
          </a:p>
        </p:txBody>
      </p:sp>
    </p:spTree>
    <p:extLst>
      <p:ext uri="{BB962C8B-B14F-4D97-AF65-F5344CB8AC3E}">
        <p14:creationId xmlns:p14="http://schemas.microsoft.com/office/powerpoint/2010/main" val="183370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0"/>
            <a:ext cx="10972800" cy="82844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Other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823" y="924238"/>
            <a:ext cx="11698514" cy="6151472"/>
          </a:xfrm>
        </p:spPr>
        <p:txBody>
          <a:bodyPr/>
          <a:lstStyle/>
          <a:p>
            <a:pPr algn="just"/>
            <a:r>
              <a:rPr lang="en-US" sz="2800" dirty="0" smtClean="0"/>
              <a:t>Institutional structures to review HWCs – State level working group, District HWC Committees- Quarterly Intensive District-wise review by MD NHM</a:t>
            </a:r>
          </a:p>
          <a:p>
            <a:pPr algn="just"/>
            <a:r>
              <a:rPr lang="en-US" sz="2800" dirty="0" smtClean="0"/>
              <a:t>Regular supportive supervision visits at HWCs on standard checklist developed by USAID MCSP / Jhpiego</a:t>
            </a:r>
          </a:p>
          <a:p>
            <a:pPr algn="just"/>
            <a:r>
              <a:rPr lang="en-US" sz="2800" dirty="0" smtClean="0"/>
              <a:t>Standard documentation at HWCs – OPD register, MPR, NCD Health Card</a:t>
            </a:r>
          </a:p>
          <a:p>
            <a:pPr algn="just"/>
            <a:r>
              <a:rPr lang="en-US" sz="2800" dirty="0" smtClean="0"/>
              <a:t>Fixed day health services – Piloted posting </a:t>
            </a:r>
            <a:r>
              <a:rPr lang="en-US" sz="2800" dirty="0"/>
              <a:t>of </a:t>
            </a:r>
            <a:r>
              <a:rPr lang="en-US" sz="2800" dirty="0" smtClean="0"/>
              <a:t>MBBS MO /Ophthalmic </a:t>
            </a:r>
            <a:r>
              <a:rPr lang="en-US" sz="2800" dirty="0"/>
              <a:t>Assistant </a:t>
            </a:r>
            <a:r>
              <a:rPr lang="en-US" sz="2800" dirty="0" smtClean="0"/>
              <a:t>/ Lab Technician /Dental Surgeon at </a:t>
            </a:r>
            <a:r>
              <a:rPr lang="en-US" sz="2800" dirty="0"/>
              <a:t>HWC </a:t>
            </a:r>
            <a:r>
              <a:rPr lang="en-US" sz="2800" dirty="0" smtClean="0"/>
              <a:t>to </a:t>
            </a:r>
            <a:r>
              <a:rPr lang="en-US" sz="2800" dirty="0"/>
              <a:t>provide fixed day services</a:t>
            </a:r>
          </a:p>
          <a:p>
            <a:pPr marL="342900" lvl="1" indent="-342900" algn="just"/>
            <a:r>
              <a:rPr lang="en-IN" dirty="0"/>
              <a:t>Pilot Suitcase labs at HWCs in Bilaspur</a:t>
            </a:r>
          </a:p>
          <a:p>
            <a:pPr marL="342900" lvl="1" indent="-342900" algn="just">
              <a:spcBef>
                <a:spcPts val="0"/>
              </a:spcBef>
            </a:pPr>
            <a:r>
              <a:rPr lang="en-IN" dirty="0"/>
              <a:t>Utilizing PRI, DMF funds for Infra developments</a:t>
            </a:r>
          </a:p>
          <a:p>
            <a:pPr marL="342900" lvl="1" indent="-342900" algn="just">
              <a:spcBef>
                <a:spcPts val="0"/>
              </a:spcBef>
            </a:pPr>
            <a:r>
              <a:rPr lang="en-IN" dirty="0"/>
              <a:t>Division-wise </a:t>
            </a:r>
            <a:r>
              <a:rPr lang="en-IN" dirty="0" smtClean="0"/>
              <a:t>selection of candidates for CCCH </a:t>
            </a:r>
            <a:r>
              <a:rPr lang="en-IN" dirty="0"/>
              <a:t>program to ensure the operationalization of SHC-HWCs </a:t>
            </a:r>
            <a:r>
              <a:rPr lang="en-IN" dirty="0" smtClean="0"/>
              <a:t>in tribal districts</a:t>
            </a:r>
            <a:endParaRPr lang="en-IN" dirty="0"/>
          </a:p>
          <a:p>
            <a:pPr marL="231775" lvl="1" indent="-225425">
              <a:lnSpc>
                <a:spcPct val="150000"/>
              </a:lnSpc>
            </a:pPr>
            <a:endParaRPr lang="en-IN" dirty="0"/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800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976"/>
            <a:ext cx="12090399" cy="71790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WAY FORWARD : </a:t>
            </a:r>
            <a:r>
              <a:rPr lang="en-US" sz="3200" b="1" dirty="0" err="1" smtClean="0">
                <a:solidFill>
                  <a:schemeClr val="accent1"/>
                </a:solidFill>
              </a:rPr>
              <a:t>Kyunki</a:t>
            </a:r>
            <a:r>
              <a:rPr lang="en-US" sz="3200" b="1" dirty="0" smtClean="0">
                <a:solidFill>
                  <a:schemeClr val="accent1"/>
                </a:solidFill>
              </a:rPr>
              <a:t> Picture </a:t>
            </a:r>
            <a:r>
              <a:rPr lang="en-US" sz="3200" b="1" dirty="0" err="1" smtClean="0">
                <a:solidFill>
                  <a:schemeClr val="accent1"/>
                </a:solidFill>
              </a:rPr>
              <a:t>abhi</a:t>
            </a:r>
            <a:r>
              <a:rPr lang="en-US" sz="3200" b="1" dirty="0" smtClean="0">
                <a:solidFill>
                  <a:schemeClr val="accent1"/>
                </a:solidFill>
              </a:rPr>
              <a:t> </a:t>
            </a:r>
            <a:r>
              <a:rPr lang="en-US" sz="3200" b="1" dirty="0" err="1" smtClean="0">
                <a:solidFill>
                  <a:schemeClr val="accent1"/>
                </a:solidFill>
              </a:rPr>
              <a:t>baki</a:t>
            </a:r>
            <a:r>
              <a:rPr lang="en-US" sz="3200" b="1" dirty="0" smtClean="0">
                <a:solidFill>
                  <a:schemeClr val="accent1"/>
                </a:solidFill>
              </a:rPr>
              <a:t> </a:t>
            </a:r>
            <a:r>
              <a:rPr lang="en-US" sz="3200" b="1" dirty="0" err="1" smtClean="0">
                <a:solidFill>
                  <a:schemeClr val="accent1"/>
                </a:solidFill>
              </a:rPr>
              <a:t>hai</a:t>
            </a:r>
            <a:r>
              <a:rPr lang="en-US" sz="3200" b="1" dirty="0" smtClean="0">
                <a:solidFill>
                  <a:schemeClr val="accent1"/>
                </a:solidFill>
              </a:rPr>
              <a:t> mere dost!!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2114"/>
            <a:ext cx="12192000" cy="5589362"/>
          </a:xfrm>
        </p:spPr>
        <p:txBody>
          <a:bodyPr/>
          <a:lstStyle/>
          <a:p>
            <a:pPr marL="342900" lvl="1" indent="-342900"/>
            <a:r>
              <a:rPr lang="en-US" sz="3000" b="1" dirty="0" smtClean="0">
                <a:solidFill>
                  <a:schemeClr val="accent1"/>
                </a:solidFill>
              </a:rPr>
              <a:t>CPHC Control room </a:t>
            </a:r>
            <a:r>
              <a:rPr lang="en-US" sz="3000" dirty="0" smtClean="0"/>
              <a:t>at NHM Office to monitor drugs &amp; Diagnostics</a:t>
            </a:r>
          </a:p>
          <a:p>
            <a:pPr marL="342900" lvl="1" indent="-342900"/>
            <a:r>
              <a:rPr lang="en-US" sz="3200" b="1" dirty="0" smtClean="0">
                <a:solidFill>
                  <a:schemeClr val="accent1"/>
                </a:solidFill>
              </a:rPr>
              <a:t>Pictorial Manuals </a:t>
            </a:r>
            <a:r>
              <a:rPr lang="en-US" sz="3200" dirty="0"/>
              <a:t>for Lab Technicians </a:t>
            </a:r>
            <a:endParaRPr lang="en-US" sz="3000" dirty="0" smtClean="0"/>
          </a:p>
          <a:p>
            <a:pPr marL="342900" lvl="1" indent="-342900"/>
            <a:r>
              <a:rPr lang="en-US" sz="3000" dirty="0" smtClean="0"/>
              <a:t>District-wise  </a:t>
            </a:r>
            <a:r>
              <a:rPr lang="en-US" sz="3000" b="1" dirty="0" smtClean="0">
                <a:solidFill>
                  <a:schemeClr val="accent1"/>
                </a:solidFill>
              </a:rPr>
              <a:t>HWC Report Cards</a:t>
            </a:r>
          </a:p>
          <a:p>
            <a:pPr marL="342900" lvl="1" indent="-342900"/>
            <a:r>
              <a:rPr lang="en-US" sz="3000" b="1" dirty="0" smtClean="0">
                <a:solidFill>
                  <a:schemeClr val="accent1"/>
                </a:solidFill>
              </a:rPr>
              <a:t>Valediction </a:t>
            </a:r>
            <a:r>
              <a:rPr lang="en-US" sz="3000" dirty="0" smtClean="0"/>
              <a:t>&amp; Felicitation ceremony for CCCH pass out students</a:t>
            </a:r>
          </a:p>
          <a:p>
            <a:pPr marL="342900" lvl="1" indent="-342900"/>
            <a:r>
              <a:rPr lang="en-US" sz="3000" dirty="0" smtClean="0"/>
              <a:t>Ensuring10 </a:t>
            </a:r>
            <a:r>
              <a:rPr lang="en-US" sz="3000" b="1" dirty="0" smtClean="0">
                <a:solidFill>
                  <a:schemeClr val="accent1"/>
                </a:solidFill>
              </a:rPr>
              <a:t>Assured Minimum Facilities (</a:t>
            </a:r>
            <a:r>
              <a:rPr lang="en-US" sz="3000" b="1" dirty="0" smtClean="0">
                <a:solidFill>
                  <a:schemeClr val="accent1"/>
                </a:solidFill>
                <a:hlinkClick r:id="rId2" action="ppaction://hlinksldjump"/>
              </a:rPr>
              <a:t>AMFs</a:t>
            </a:r>
            <a:r>
              <a:rPr lang="en-US" sz="3000" b="1" dirty="0" smtClean="0">
                <a:solidFill>
                  <a:schemeClr val="accent1"/>
                </a:solidFill>
              </a:rPr>
              <a:t>) </a:t>
            </a:r>
            <a:r>
              <a:rPr lang="en-US" sz="3000" dirty="0" smtClean="0"/>
              <a:t>at all HWCs</a:t>
            </a:r>
          </a:p>
          <a:p>
            <a:pPr marL="342900" lvl="1" indent="-342900"/>
            <a:r>
              <a:rPr lang="en-US" sz="3000" b="1" dirty="0" smtClean="0">
                <a:solidFill>
                  <a:schemeClr val="accent1"/>
                </a:solidFill>
              </a:rPr>
              <a:t>Model UPHCs:  </a:t>
            </a:r>
            <a:r>
              <a:rPr lang="en-US" sz="3000" dirty="0"/>
              <a:t>3 UPHC-HWCs </a:t>
            </a:r>
            <a:r>
              <a:rPr lang="en-US" sz="3000" dirty="0" smtClean="0"/>
              <a:t>at Raipur to ensure 16 hours </a:t>
            </a:r>
            <a:r>
              <a:rPr lang="en-US" sz="3000" dirty="0"/>
              <a:t>OPD </a:t>
            </a:r>
            <a:r>
              <a:rPr lang="en-US" sz="3000" dirty="0" smtClean="0"/>
              <a:t>services; PPP with Tata Trust </a:t>
            </a:r>
          </a:p>
          <a:p>
            <a:pPr marL="342900" lvl="1" indent="-342900"/>
            <a:r>
              <a:rPr lang="en-US" sz="3000" b="1" dirty="0" err="1" smtClean="0">
                <a:solidFill>
                  <a:schemeClr val="accent1"/>
                </a:solidFill>
              </a:rPr>
              <a:t>Sangwari</a:t>
            </a:r>
            <a:r>
              <a:rPr lang="en-US" sz="3000" b="1" dirty="0" smtClean="0">
                <a:solidFill>
                  <a:schemeClr val="accent1"/>
                </a:solidFill>
              </a:rPr>
              <a:t> Clubs </a:t>
            </a:r>
            <a:r>
              <a:rPr lang="en-US" sz="3000" dirty="0" smtClean="0"/>
              <a:t>– at every HWC ; </a:t>
            </a:r>
            <a:r>
              <a:rPr lang="en-US" sz="3000" b="1" dirty="0" smtClean="0">
                <a:solidFill>
                  <a:schemeClr val="accent1"/>
                </a:solidFill>
              </a:rPr>
              <a:t>Nutrition Ambassadors </a:t>
            </a:r>
            <a:r>
              <a:rPr lang="en-US" sz="3000" dirty="0" smtClean="0"/>
              <a:t>in schools</a:t>
            </a:r>
          </a:p>
          <a:p>
            <a:pPr marL="342900" lvl="1" indent="-342900"/>
            <a:r>
              <a:rPr lang="en-US" sz="3000" b="1" dirty="0" smtClean="0">
                <a:solidFill>
                  <a:schemeClr val="accent1"/>
                </a:solidFill>
              </a:rPr>
              <a:t>HWCs with Positive Deviance </a:t>
            </a:r>
            <a:r>
              <a:rPr lang="en-US" sz="3000" dirty="0" smtClean="0"/>
              <a:t>– model HWCs for exposure visits</a:t>
            </a:r>
          </a:p>
          <a:p>
            <a:pPr marL="342900" lvl="1" indent="-342900"/>
            <a:r>
              <a:rPr lang="en-US" sz="3000" dirty="0" smtClean="0"/>
              <a:t>Wellness beyond Yoga : Aerobics, Zumba classes in UPHCs</a:t>
            </a:r>
          </a:p>
          <a:p>
            <a:pPr marL="342900" lvl="1" indent="-342900"/>
            <a:endParaRPr lang="en-US" sz="3000" dirty="0" smtClean="0"/>
          </a:p>
          <a:p>
            <a:pPr marL="342900" lvl="1" indent="-342900"/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C4741C-1513-445B-8E8E-CEDDDFEC9D37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9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936"/>
            <a:ext cx="12090399" cy="71790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WAY FORWARD </a:t>
            </a:r>
            <a:r>
              <a:rPr lang="en-US" sz="3200" b="1" dirty="0" smtClean="0">
                <a:solidFill>
                  <a:schemeClr val="accent1"/>
                </a:solidFill>
              </a:rPr>
              <a:t>: </a:t>
            </a:r>
            <a:r>
              <a:rPr lang="en-US" sz="3200" b="1" dirty="0" err="1" smtClean="0">
                <a:solidFill>
                  <a:schemeClr val="accent1"/>
                </a:solidFill>
              </a:rPr>
              <a:t>Kyunki</a:t>
            </a:r>
            <a:r>
              <a:rPr lang="en-US" sz="3200" b="1" dirty="0" smtClean="0">
                <a:solidFill>
                  <a:schemeClr val="accent1"/>
                </a:solidFill>
              </a:rPr>
              <a:t> Picture </a:t>
            </a:r>
            <a:r>
              <a:rPr lang="en-US" sz="3200" b="1" dirty="0" err="1" smtClean="0">
                <a:solidFill>
                  <a:schemeClr val="accent1"/>
                </a:solidFill>
              </a:rPr>
              <a:t>abhi</a:t>
            </a:r>
            <a:r>
              <a:rPr lang="en-US" sz="3200" b="1" dirty="0" smtClean="0">
                <a:solidFill>
                  <a:schemeClr val="accent1"/>
                </a:solidFill>
              </a:rPr>
              <a:t> </a:t>
            </a:r>
            <a:r>
              <a:rPr lang="en-US" sz="3200" b="1" dirty="0" err="1" smtClean="0">
                <a:solidFill>
                  <a:schemeClr val="accent1"/>
                </a:solidFill>
              </a:rPr>
              <a:t>baki</a:t>
            </a:r>
            <a:r>
              <a:rPr lang="en-US" sz="3200" b="1" dirty="0" smtClean="0">
                <a:solidFill>
                  <a:schemeClr val="accent1"/>
                </a:solidFill>
              </a:rPr>
              <a:t> </a:t>
            </a:r>
            <a:r>
              <a:rPr lang="en-US" sz="3200" b="1" dirty="0" err="1" smtClean="0">
                <a:solidFill>
                  <a:schemeClr val="accent1"/>
                </a:solidFill>
              </a:rPr>
              <a:t>hai</a:t>
            </a:r>
            <a:r>
              <a:rPr lang="en-US" sz="3200" b="1" dirty="0" smtClean="0">
                <a:solidFill>
                  <a:schemeClr val="accent1"/>
                </a:solidFill>
              </a:rPr>
              <a:t> mere dost!!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56" y="989618"/>
            <a:ext cx="11887199" cy="5731858"/>
          </a:xfrm>
        </p:spPr>
        <p:txBody>
          <a:bodyPr/>
          <a:lstStyle/>
          <a:p>
            <a:pPr lvl="0"/>
            <a:r>
              <a:rPr lang="en-US" dirty="0" smtClean="0"/>
              <a:t>Training of ANMs &amp; MPWs on </a:t>
            </a:r>
            <a:r>
              <a:rPr lang="en-US" b="1" dirty="0" smtClean="0">
                <a:solidFill>
                  <a:schemeClr val="accent1"/>
                </a:solidFill>
              </a:rPr>
              <a:t>Multiskilling package </a:t>
            </a:r>
            <a:endParaRPr lang="en-US" dirty="0"/>
          </a:p>
          <a:p>
            <a:pPr lvl="0"/>
            <a:r>
              <a:rPr lang="en-IN" b="1" dirty="0">
                <a:solidFill>
                  <a:schemeClr val="accent1"/>
                </a:solidFill>
              </a:rPr>
              <a:t>Convergence with Chhattisgarh Yoga </a:t>
            </a:r>
            <a:r>
              <a:rPr lang="en-IN" b="1" dirty="0" err="1">
                <a:solidFill>
                  <a:schemeClr val="accent1"/>
                </a:solidFill>
              </a:rPr>
              <a:t>Aayog</a:t>
            </a:r>
            <a:r>
              <a:rPr lang="en-IN" b="1" dirty="0">
                <a:solidFill>
                  <a:schemeClr val="accent1"/>
                </a:solidFill>
              </a:rPr>
              <a:t> </a:t>
            </a:r>
            <a:r>
              <a:rPr lang="en-IN" dirty="0"/>
              <a:t>to ensure Yoga at HWCs through 21,000 trained Yoga instructors</a:t>
            </a:r>
            <a:endParaRPr lang="en-US" dirty="0" smtClean="0"/>
          </a:p>
          <a:p>
            <a:pPr lvl="0"/>
            <a:r>
              <a:rPr lang="en-US" b="1" dirty="0" smtClean="0">
                <a:solidFill>
                  <a:schemeClr val="accent1"/>
                </a:solidFill>
              </a:rPr>
              <a:t>Refresher Trainings </a:t>
            </a:r>
            <a:r>
              <a:rPr lang="en-US" dirty="0" smtClean="0"/>
              <a:t>for CHOs</a:t>
            </a:r>
          </a:p>
          <a:p>
            <a:pPr lvl="0"/>
            <a:r>
              <a:rPr lang="en-US" b="1" dirty="0" smtClean="0">
                <a:solidFill>
                  <a:schemeClr val="accent1"/>
                </a:solidFill>
              </a:rPr>
              <a:t>Skill lab </a:t>
            </a:r>
            <a:r>
              <a:rPr lang="en-US" dirty="0" smtClean="0"/>
              <a:t>being developed for training of CHOs at PSCs</a:t>
            </a:r>
            <a:endParaRPr lang="en-US" dirty="0"/>
          </a:p>
          <a:p>
            <a:pPr lvl="0"/>
            <a:r>
              <a:rPr lang="en-US" b="1" dirty="0">
                <a:solidFill>
                  <a:schemeClr val="accent1"/>
                </a:solidFill>
              </a:rPr>
              <a:t>ECHO/ Zoom based continuing education </a:t>
            </a:r>
            <a:r>
              <a:rPr lang="en-US" dirty="0"/>
              <a:t>of </a:t>
            </a:r>
            <a:r>
              <a:rPr lang="en-US" dirty="0" smtClean="0"/>
              <a:t>MLHPs</a:t>
            </a:r>
          </a:p>
          <a:p>
            <a:pPr lvl="0"/>
            <a:r>
              <a:rPr lang="en-US" b="1" dirty="0">
                <a:solidFill>
                  <a:schemeClr val="accent1"/>
                </a:solidFill>
              </a:rPr>
              <a:t>Monthly Fixed day indenting </a:t>
            </a:r>
            <a:r>
              <a:rPr lang="en-US" dirty="0" smtClean="0"/>
              <a:t>across the state</a:t>
            </a:r>
            <a:endParaRPr lang="en-US" dirty="0"/>
          </a:p>
          <a:p>
            <a:pPr lvl="0"/>
            <a:r>
              <a:rPr lang="en-US" dirty="0" smtClean="0"/>
              <a:t>Development of </a:t>
            </a:r>
            <a:r>
              <a:rPr lang="en-US" b="1" dirty="0">
                <a:solidFill>
                  <a:schemeClr val="accent1"/>
                </a:solidFill>
              </a:rPr>
              <a:t>Community mobilization material </a:t>
            </a:r>
            <a:r>
              <a:rPr lang="en-US" dirty="0" smtClean="0"/>
              <a:t>in collaboration with USAID MCSP / Jhpiego</a:t>
            </a:r>
          </a:p>
          <a:p>
            <a:pPr lvl="0"/>
            <a:r>
              <a:rPr lang="en-US" b="1" dirty="0">
                <a:solidFill>
                  <a:schemeClr val="accent1"/>
                </a:solidFill>
              </a:rPr>
              <a:t>Telemedicine</a:t>
            </a:r>
            <a:r>
              <a:rPr lang="en-US" dirty="0" smtClean="0"/>
              <a:t> being initiated from District </a:t>
            </a:r>
            <a:r>
              <a:rPr lang="en-US" dirty="0" err="1" smtClean="0"/>
              <a:t>Gariyaband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C4741C-1513-445B-8E8E-CEDDDFEC9D37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3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1998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THANKS TO OUR TECHNICAL PARTNERS!!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1371603"/>
            <a:ext cx="12313920" cy="452596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sz="3400" dirty="0" smtClean="0"/>
              <a:t>USAID MCSP / Jhpiego – 13 Districts, Innovations &amp; Management of Program Study Centres</a:t>
            </a:r>
            <a:endParaRPr lang="en-US" sz="3400" dirty="0"/>
          </a:p>
          <a:p>
            <a:pPr lvl="0">
              <a:lnSpc>
                <a:spcPct val="150000"/>
              </a:lnSpc>
            </a:pPr>
            <a:r>
              <a:rPr lang="en-US" sz="3400" dirty="0" smtClean="0"/>
              <a:t>SHRC – 10 Districts &amp; Community Process</a:t>
            </a:r>
            <a:endParaRPr lang="en-US" sz="3400" dirty="0"/>
          </a:p>
          <a:p>
            <a:pPr lvl="0">
              <a:lnSpc>
                <a:spcPct val="150000"/>
              </a:lnSpc>
            </a:pPr>
            <a:r>
              <a:rPr lang="en-US" sz="3400" dirty="0"/>
              <a:t>Tata </a:t>
            </a:r>
            <a:r>
              <a:rPr lang="en-US" sz="3400" dirty="0" smtClean="0"/>
              <a:t>Trust – NCD App</a:t>
            </a:r>
            <a:endParaRPr lang="en-US" sz="3400" dirty="0"/>
          </a:p>
          <a:p>
            <a:pPr lvl="0">
              <a:lnSpc>
                <a:spcPct val="150000"/>
              </a:lnSpc>
            </a:pPr>
            <a:r>
              <a:rPr lang="en-US" sz="3400" dirty="0" smtClean="0"/>
              <a:t>WHO – 3 Districts</a:t>
            </a:r>
            <a:endParaRPr lang="en-US" sz="3400" dirty="0"/>
          </a:p>
          <a:p>
            <a:pPr lvl="0">
              <a:lnSpc>
                <a:spcPct val="150000"/>
              </a:lnSpc>
            </a:pPr>
            <a:r>
              <a:rPr lang="en-US" sz="3400" dirty="0" smtClean="0"/>
              <a:t>Unicef – 1 District</a:t>
            </a:r>
            <a:endParaRPr lang="en-US" sz="3400" dirty="0"/>
          </a:p>
          <a:p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4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034095" cy="72229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dirty="0" smtClean="0">
                <a:solidFill>
                  <a:schemeClr val="accent1"/>
                </a:solidFill>
              </a:rPr>
              <a:t>THE CHALLENGES THAT REMAIN</a:t>
            </a:r>
            <a:endParaRPr lang="en-US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76592A-DAA4-48C6-8DC1-34BEDBEAB492}" type="slidenum">
              <a:rPr kumimoji="0" lang="en-US" alt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825" b="0" i="0" u="none" strike="noStrike" kern="1200" cap="none" spc="0" normalizeH="0" baseline="0" noProof="0">
              <a:ln>
                <a:noFill/>
              </a:ln>
              <a:solidFill>
                <a:srgbClr val="002A6C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22293"/>
            <a:ext cx="9525000" cy="603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2800" b="1" dirty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Unavailability of HR </a:t>
            </a:r>
            <a:r>
              <a:rPr lang="en-IN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- MBBS </a:t>
            </a:r>
            <a:r>
              <a:rPr lang="en-IN" sz="2800" dirty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MOs for </a:t>
            </a:r>
            <a:r>
              <a:rPr lang="en-IN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PHCs</a:t>
            </a: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Availability of CHOs in remote tribal areas</a:t>
            </a: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Issues in LWE affected areas</a:t>
            </a:r>
            <a:endParaRPr lang="en-IN" sz="2800" dirty="0">
              <a:solidFill>
                <a:srgbClr val="5F5F5F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Drugs </a:t>
            </a:r>
            <a:r>
              <a:rPr lang="en-IN" sz="2800" dirty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and Diagnostics related issues </a:t>
            </a:r>
            <a:endParaRPr lang="en-IN" sz="2800" dirty="0" smtClean="0">
              <a:solidFill>
                <a:srgbClr val="5F5F5F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Quality </a:t>
            </a:r>
            <a:r>
              <a:rPr lang="en-US" sz="2800" dirty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of filled CBAC </a:t>
            </a:r>
            <a:r>
              <a:rPr lang="en-US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forms </a:t>
            </a: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Slow progress </a:t>
            </a:r>
            <a:r>
              <a:rPr lang="en-US" sz="2800" noProof="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of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 Infra works, HWC Branding</a:t>
            </a: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Ensuring persistence of enthusiasm in </a:t>
            </a:r>
          </a:p>
          <a:p>
            <a:pPr marL="228600" marR="0" lvl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   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the field teams </a:t>
            </a: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noProof="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Ensuring 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continuous voluntary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Community involvement</a:t>
            </a:r>
          </a:p>
          <a:p>
            <a:pPr marL="6858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Internet connectivity </a:t>
            </a:r>
            <a:r>
              <a:rPr lang="en-US" sz="2800" dirty="0" smtClean="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related issues hampering data entries, shall affect teleconsultation in future</a:t>
            </a: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mage result for we shall overcome imag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6" b="17155"/>
          <a:stretch/>
        </p:blipFill>
        <p:spPr bwMode="auto">
          <a:xfrm rot="20878387">
            <a:off x="7973874" y="1284744"/>
            <a:ext cx="3998365" cy="253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23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79"/>
            <a:ext cx="9535557" cy="630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2" name="Picture 4" descr="Image result for thank you imag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680" y="3916679"/>
            <a:ext cx="2941320" cy="294132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69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6"/>
            <a:ext cx="7886700" cy="86579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10 </a:t>
            </a:r>
            <a:r>
              <a:rPr lang="en-US" dirty="0"/>
              <a:t>Assured Minimum Facilities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1. Drinking Water</a:t>
            </a:r>
          </a:p>
          <a:p>
            <a:pPr marL="0" indent="0">
              <a:buNone/>
            </a:pPr>
            <a:r>
              <a:rPr lang="en-US" dirty="0" smtClean="0"/>
              <a:t>2. Clean Linen, Clean Premises &amp; Clean toilets with running water</a:t>
            </a:r>
          </a:p>
          <a:p>
            <a:pPr marL="0" indent="0">
              <a:buNone/>
            </a:pPr>
            <a:r>
              <a:rPr lang="en-US" dirty="0" smtClean="0"/>
              <a:t>3. Regular Supply of Electricity </a:t>
            </a:r>
          </a:p>
          <a:p>
            <a:pPr marL="0" indent="0">
              <a:buNone/>
            </a:pPr>
            <a:r>
              <a:rPr lang="en-US" dirty="0" smtClean="0"/>
              <a:t>4. Proper Seating arrangement for patients and attendants</a:t>
            </a:r>
          </a:p>
          <a:p>
            <a:pPr marL="0" indent="0">
              <a:buNone/>
            </a:pPr>
            <a:r>
              <a:rPr lang="en-US" dirty="0" smtClean="0"/>
              <a:t>5. Sheds for patient waiting outside</a:t>
            </a:r>
          </a:p>
          <a:p>
            <a:pPr marL="0" indent="0">
              <a:buNone/>
            </a:pPr>
            <a:r>
              <a:rPr lang="en-US" dirty="0" smtClean="0"/>
              <a:t>6. Wheel-chairs and ramps for differently abled</a:t>
            </a:r>
          </a:p>
          <a:p>
            <a:pPr marL="0" indent="0">
              <a:buNone/>
            </a:pPr>
            <a:r>
              <a:rPr lang="en-US" dirty="0" smtClean="0"/>
              <a:t>7. </a:t>
            </a:r>
            <a:r>
              <a:rPr lang="en-US" dirty="0" err="1" smtClean="0"/>
              <a:t>Signages</a:t>
            </a:r>
            <a:r>
              <a:rPr lang="en-US" dirty="0" smtClean="0"/>
              <a:t> to aid patient and attendants</a:t>
            </a:r>
          </a:p>
          <a:p>
            <a:pPr marL="0" indent="0">
              <a:buNone/>
            </a:pPr>
            <a:r>
              <a:rPr lang="en-US" dirty="0" smtClean="0"/>
              <a:t>8. Display of essential services, drugs &amp; diagnostics available at all center</a:t>
            </a:r>
          </a:p>
          <a:p>
            <a:pPr marL="0" indent="0">
              <a:buNone/>
            </a:pPr>
            <a:r>
              <a:rPr lang="en-US" dirty="0" smtClean="0"/>
              <a:t>9. Patient help desk at </a:t>
            </a:r>
            <a:r>
              <a:rPr lang="en-US" dirty="0" err="1" smtClean="0"/>
              <a:t>HWC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10. Level-wise uniform branding of all health </a:t>
            </a:r>
            <a:r>
              <a:rPr lang="en-US" dirty="0" err="1" smtClean="0"/>
              <a:t>centres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92457" y="5617029"/>
            <a:ext cx="264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2" action="ppaction://hlinksldjump"/>
              </a:rPr>
              <a:t>BACK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4808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CSP_PowerPoint_Template copy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2855</TotalTime>
  <Words>2171</Words>
  <Application>Microsoft Office PowerPoint</Application>
  <PresentationFormat>Widescreen</PresentationFormat>
  <Paragraphs>266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Gill Sans MT</vt:lpstr>
      <vt:lpstr>Times New Roman</vt:lpstr>
      <vt:lpstr>Wingdings</vt:lpstr>
      <vt:lpstr>MCSP_PowerPoint_Template copy</vt:lpstr>
      <vt:lpstr>AB-HWC  Best Practices,  Chhattisgarh</vt:lpstr>
      <vt:lpstr>HWC in Chhattisgarh: Current Status </vt:lpstr>
      <vt:lpstr>PowerPoint Presentation</vt:lpstr>
      <vt:lpstr>PowerPoint Presentation</vt:lpstr>
      <vt:lpstr>NCD Suraksha Maah Organized in  900 SHC, PHCs &amp; UPHCs upgraded as HWCs in all 27 districts (As on 15th May) </vt:lpstr>
      <vt:lpstr>THE STRATEGY</vt:lpstr>
      <vt:lpstr>THE EXECUTION</vt:lpstr>
      <vt:lpstr>Intensive Social Mobilization Plan &amp; Consistent engagement of field teams</vt:lpstr>
      <vt:lpstr>Suraksha Sootra Diwas</vt:lpstr>
      <vt:lpstr>Swasth Siyan Diwas</vt:lpstr>
      <vt:lpstr>Pyari Bitiya Diwas</vt:lpstr>
      <vt:lpstr>World No-Tobacco Day</vt:lpstr>
      <vt:lpstr>Nirogi Divyang Diwas</vt:lpstr>
      <vt:lpstr>Kisaan Mitaan Diwas</vt:lpstr>
      <vt:lpstr>Swasth Sangwari Diwas</vt:lpstr>
      <vt:lpstr>World Blood Donor Day</vt:lpstr>
      <vt:lpstr>THE RESULT</vt:lpstr>
      <vt:lpstr>THE ACHIEVEMENT</vt:lpstr>
      <vt:lpstr>THE IMPACT</vt:lpstr>
      <vt:lpstr>WELLNESS BEYOND YOGA </vt:lpstr>
      <vt:lpstr>Best Practice 2 - Specialist services at UPHC-HWCs</vt:lpstr>
      <vt:lpstr>UPHC-HWC: Best Practices  </vt:lpstr>
      <vt:lpstr>Best Practice 3 - Internal Branding </vt:lpstr>
      <vt:lpstr>Contents </vt:lpstr>
      <vt:lpstr>Outcome </vt:lpstr>
      <vt:lpstr>PowerPoint Presentation</vt:lpstr>
      <vt:lpstr>Best Practice 4 - MPWs (M&amp;F) trained as Yoga Instructors</vt:lpstr>
      <vt:lpstr>Action taken!</vt:lpstr>
      <vt:lpstr>Outcomes</vt:lpstr>
      <vt:lpstr>PowerPoint Presentation</vt:lpstr>
      <vt:lpstr>Best Practice 5 - Monthly Fixed Day Indenting</vt:lpstr>
      <vt:lpstr>The Solution</vt:lpstr>
      <vt:lpstr>Pilot – CG Experience</vt:lpstr>
      <vt:lpstr>PowerPoint Presentation</vt:lpstr>
      <vt:lpstr>Best Practice 7 - Mentoring &amp; Quality Assurance (MQA) Model</vt:lpstr>
      <vt:lpstr>Other Best Practices</vt:lpstr>
      <vt:lpstr>WAY FORWARD : Kyunki Picture abhi baki hai mere dost!!</vt:lpstr>
      <vt:lpstr>WAY FORWARD : Kyunki Picture abhi baki hai mere dost!!</vt:lpstr>
      <vt:lpstr>THANKS TO OUR TECHNICAL PARTNERS!!</vt:lpstr>
      <vt:lpstr>THE CHALLENGES THAT REMAIN</vt:lpstr>
      <vt:lpstr>PowerPoint Presentation</vt:lpstr>
      <vt:lpstr> 10 Assured Minimum Facilities </vt:lpstr>
    </vt:vector>
  </TitlesOfParts>
  <Company>Johns Hopkins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Admin1</dc:creator>
  <cp:lastModifiedBy>Sanjay Tripathi</cp:lastModifiedBy>
  <cp:revision>460</cp:revision>
  <dcterms:created xsi:type="dcterms:W3CDTF">2018-04-24T07:57:39Z</dcterms:created>
  <dcterms:modified xsi:type="dcterms:W3CDTF">2019-09-06T06:04:29Z</dcterms:modified>
</cp:coreProperties>
</file>