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9"/>
  </p:notesMasterIdLst>
  <p:handoutMasterIdLst>
    <p:handoutMasterId r:id="rId40"/>
  </p:handoutMasterIdLst>
  <p:sldIdLst>
    <p:sldId id="256" r:id="rId2"/>
    <p:sldId id="501" r:id="rId3"/>
    <p:sldId id="544" r:id="rId4"/>
    <p:sldId id="498" r:id="rId5"/>
    <p:sldId id="524" r:id="rId6"/>
    <p:sldId id="537" r:id="rId7"/>
    <p:sldId id="538" r:id="rId8"/>
    <p:sldId id="550" r:id="rId9"/>
    <p:sldId id="526" r:id="rId10"/>
    <p:sldId id="567" r:id="rId11"/>
    <p:sldId id="566" r:id="rId12"/>
    <p:sldId id="551" r:id="rId13"/>
    <p:sldId id="528" r:id="rId14"/>
    <p:sldId id="572" r:id="rId15"/>
    <p:sldId id="552" r:id="rId16"/>
    <p:sldId id="556" r:id="rId17"/>
    <p:sldId id="553" r:id="rId18"/>
    <p:sldId id="557" r:id="rId19"/>
    <p:sldId id="554" r:id="rId20"/>
    <p:sldId id="568" r:id="rId21"/>
    <p:sldId id="569" r:id="rId22"/>
    <p:sldId id="570" r:id="rId23"/>
    <p:sldId id="571" r:id="rId24"/>
    <p:sldId id="539" r:id="rId25"/>
    <p:sldId id="547" r:id="rId26"/>
    <p:sldId id="261" r:id="rId27"/>
    <p:sldId id="548" r:id="rId28"/>
    <p:sldId id="316" r:id="rId29"/>
    <p:sldId id="564" r:id="rId30"/>
    <p:sldId id="565" r:id="rId31"/>
    <p:sldId id="561" r:id="rId32"/>
    <p:sldId id="562" r:id="rId33"/>
    <p:sldId id="563" r:id="rId34"/>
    <p:sldId id="396" r:id="rId35"/>
    <p:sldId id="386" r:id="rId36"/>
    <p:sldId id="400" r:id="rId37"/>
    <p:sldId id="504" r:id="rId38"/>
  </p:sldIdLst>
  <p:sldSz cx="9144000" cy="5143500" type="screen16x9"/>
  <p:notesSz cx="6934200" cy="92202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240" userDrawn="1">
          <p15:clr>
            <a:srgbClr val="A4A3A4"/>
          </p15:clr>
        </p15:guide>
        <p15:guide id="4" orient="horz" pos="75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  <a:srgbClr val="0076CE"/>
    <a:srgbClr val="808080"/>
    <a:srgbClr val="EEEEEE"/>
    <a:srgbClr val="C8C9C7"/>
    <a:srgbClr val="B7295A"/>
    <a:srgbClr val="41B6E6"/>
    <a:srgbClr val="00447C"/>
    <a:srgbClr val="42AEA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2673" autoAdjust="0"/>
    <p:restoredTop sz="94644" autoAdjust="0"/>
  </p:normalViewPr>
  <p:slideViewPr>
    <p:cSldViewPr snapToGrid="0" showGuides="1">
      <p:cViewPr varScale="1">
        <p:scale>
          <a:sx n="79" d="100"/>
          <a:sy n="79" d="100"/>
        </p:scale>
        <p:origin x="1032" y="68"/>
      </p:cViewPr>
      <p:guideLst>
        <p:guide pos="3240"/>
        <p:guide orient="horz" pos="75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1088"/>
    </p:cViewPr>
  </p:sorterViewPr>
  <p:notesViewPr>
    <p:cSldViewPr snapToGrid="0" showGuides="1">
      <p:cViewPr>
        <p:scale>
          <a:sx n="103" d="100"/>
          <a:sy n="103" d="100"/>
        </p:scale>
        <p:origin x="2110" y="-258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bg2"/>
                </a:solidFill>
              </a:rPr>
              <a:t>Total Individuals – 19,22,269</a:t>
            </a:r>
          </a:p>
        </c:rich>
      </c:tx>
      <c:layout>
        <c:manualLayout>
          <c:xMode val="edge"/>
          <c:yMode val="edge"/>
          <c:x val="0.12983483960508191"/>
          <c:y val="2.62064646395863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7693838608851817E-2"/>
          <c:y val="0.22405482041587901"/>
          <c:w val="0.6782883489613013"/>
          <c:h val="0.77594517958412101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Total Individual - 1922269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23B0-4C7C-A431-FE6DEAABE06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23B0-4C7C-A431-FE6DEAABE06D}"/>
              </c:ext>
            </c:extLst>
          </c:dPt>
          <c:dLbls>
            <c:dLbl>
              <c:idx val="0"/>
              <c:layout>
                <c:manualLayout>
                  <c:x val="-0.22904627559590487"/>
                  <c:y val="9.4705248386186117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2056059938869602"/>
                      <c:h val="0.1891780658797612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23B0-4C7C-A431-FE6DEAABE06D}"/>
                </c:ext>
              </c:extLst>
            </c:dLbl>
            <c:dLbl>
              <c:idx val="1"/>
              <c:layout>
                <c:manualLayout>
                  <c:x val="4.317900714914779E-2"/>
                  <c:y val="-0.22505767828170817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776405653698046"/>
                      <c:h val="0.3393194706994329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23B0-4C7C-A431-FE6DEAABE06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CBAC Score more than 4</c:v>
                </c:pt>
                <c:pt idx="1">
                  <c:v>CBAC Score Less than 4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531286</c:v>
                </c:pt>
                <c:pt idx="1">
                  <c:v>1390983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3B0-4C7C-A431-FE6DEAABE06D}"/>
            </c:ext>
          </c:extLst>
        </c:ser>
        <c:dLbls>
          <c:dLblPos val="in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tr"/>
      <c:layout>
        <c:manualLayout>
          <c:xMode val="edge"/>
          <c:yMode val="edge"/>
          <c:x val="0.48872374066836105"/>
          <c:y val="0.82061086882098144"/>
          <c:w val="0.36887751687993231"/>
          <c:h val="0.1558127261971018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bg2">
          <a:lumMod val="85000"/>
          <a:lumOff val="15000"/>
        </a:schemeClr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930560310395982"/>
          <c:y val="0"/>
          <c:w val="0.62364125679942184"/>
          <c:h val="1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Score &gt;= 4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641-45C1-BA30-6F36E346B2D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641-45C1-BA30-6F36E346B2D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641-45C1-BA30-6F36E346B2D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641-45C1-BA30-6F36E346B2D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Age &lt; 40 </c:v>
                </c:pt>
                <c:pt idx="1">
                  <c:v>Age &gt;= 40 and Age &lt;50 </c:v>
                </c:pt>
                <c:pt idx="2">
                  <c:v>Age &gt;= 50 and Age &lt;60 </c:v>
                </c:pt>
                <c:pt idx="3">
                  <c:v>Age &gt;= 60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67946</c:v>
                </c:pt>
                <c:pt idx="1">
                  <c:v>137301</c:v>
                </c:pt>
                <c:pt idx="2">
                  <c:v>184642</c:v>
                </c:pt>
                <c:pt idx="3">
                  <c:v>195088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641-45C1-BA30-6F36E346B2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tr"/>
      <c:layout>
        <c:manualLayout>
          <c:xMode val="edge"/>
          <c:yMode val="edge"/>
          <c:x val="0.73204743428810526"/>
          <c:y val="0"/>
          <c:w val="0.26070618890030051"/>
          <c:h val="0.395155273135621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bg2">
          <a:lumMod val="85000"/>
          <a:lumOff val="15000"/>
        </a:schemeClr>
      </a:solidFill>
    </a:ln>
    <a:effectLst/>
  </c:spPr>
  <c:txPr>
    <a:bodyPr/>
    <a:lstStyle/>
    <a:p>
      <a:pPr>
        <a:defRPr>
          <a:solidFill>
            <a:schemeClr val="bg2"/>
          </a:solidFill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074221944265268"/>
          <c:y val="5.4884823236843544E-2"/>
          <c:w val="0.68624262563117633"/>
          <c:h val="0.6010098955413107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Daily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Smoking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304358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77-4ACD-9A8B-70D9D8608C5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Used to consume in the past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Smoking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117625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77-4ACD-9A8B-70D9D8608C5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Never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Smoking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139987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677-4ACD-9A8B-70D9D8608C5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Not Selected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Smoking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22910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677-4ACD-9A8B-70D9D8608C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00229344"/>
        <c:axId val="1135911136"/>
      </c:barChart>
      <c:catAx>
        <c:axId val="1200229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35911136"/>
        <c:crosses val="autoZero"/>
        <c:auto val="1"/>
        <c:lblAlgn val="ctr"/>
        <c:lblOffset val="100"/>
        <c:noMultiLvlLbl val="0"/>
      </c:catAx>
      <c:valAx>
        <c:axId val="1135911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00229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65488974099374786"/>
          <c:w val="0.59140089635911841"/>
          <c:h val="0.3451103492683478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bg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bg2">
          <a:lumMod val="85000"/>
          <a:lumOff val="15000"/>
        </a:schemeClr>
      </a:solidFill>
    </a:ln>
    <a:effectLst/>
  </c:spPr>
  <c:txPr>
    <a:bodyPr/>
    <a:lstStyle/>
    <a:p>
      <a:pPr>
        <a:defRPr>
          <a:solidFill>
            <a:schemeClr val="bg2"/>
          </a:solidFill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Drinking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163612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C2-4D78-AD61-889B505710A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Drinking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391103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7C2-4D78-AD61-889B505710A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selected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Drinking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30289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7C2-4D78-AD61-889B505710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01232368"/>
        <c:axId val="1193085424"/>
      </c:barChart>
      <c:catAx>
        <c:axId val="1201232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93085424"/>
        <c:crosses val="autoZero"/>
        <c:auto val="1"/>
        <c:lblAlgn val="ctr"/>
        <c:lblOffset val="100"/>
        <c:noMultiLvlLbl val="0"/>
      </c:catAx>
      <c:valAx>
        <c:axId val="1193085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01232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bg2">
          <a:lumMod val="85000"/>
          <a:lumOff val="15000"/>
        </a:schemeClr>
      </a:solidFill>
    </a:ln>
    <a:effectLst/>
  </c:spPr>
  <c:txPr>
    <a:bodyPr/>
    <a:lstStyle/>
    <a:p>
      <a:pPr>
        <a:defRPr>
          <a:solidFill>
            <a:schemeClr val="bg2"/>
          </a:solidFill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pPr>
            <a:r>
              <a:rPr lang="en-US" sz="1200"/>
              <a:t>Family History of BP, Diabates or Heart Desease</a:t>
            </a:r>
          </a:p>
        </c:rich>
      </c:tx>
      <c:layout>
        <c:manualLayout>
          <c:xMode val="edge"/>
          <c:yMode val="edge"/>
          <c:x val="7.5460549485008563E-2"/>
          <c:y val="5.462905077277164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bg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2676884482717032"/>
          <c:y val="0.17635727670410831"/>
          <c:w val="0.58265628202682773"/>
          <c:h val="0.4479362281839802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Do you have family history of High BP, Diabates and Heart Desease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155510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C0-4F26-8ECC-8579EFE6340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Do you have family history of High BP, Diabates and Heart Desease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392827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FC0-4F26-8ECC-8579EFE6340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Selected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Do you have family history of High BP, Diabates and Heart Desease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36667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FC0-4F26-8ECC-8579EFE634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66728896"/>
        <c:axId val="1133141584"/>
      </c:barChart>
      <c:catAx>
        <c:axId val="1066728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33141584"/>
        <c:crosses val="autoZero"/>
        <c:auto val="1"/>
        <c:lblAlgn val="ctr"/>
        <c:lblOffset val="100"/>
        <c:noMultiLvlLbl val="0"/>
      </c:catAx>
      <c:valAx>
        <c:axId val="1133141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66728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0698757748992932"/>
          <c:y val="0.80674605092926777"/>
          <c:w val="0.49146054948500856"/>
          <c:h val="9.79453691423696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bg2">
          <a:lumMod val="85000"/>
          <a:lumOff val="15000"/>
        </a:schemeClr>
      </a:solidFill>
    </a:ln>
    <a:effectLst/>
  </c:spPr>
  <c:txPr>
    <a:bodyPr/>
    <a:lstStyle/>
    <a:p>
      <a:pPr>
        <a:defRPr>
          <a:solidFill>
            <a:schemeClr val="bg2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5F8B4C7-C2D1-4732-B3D2-5DDE272C4E8B}" type="doc">
      <dgm:prSet loTypeId="urn:microsoft.com/office/officeart/2009/3/layout/StepUpProcess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EA4A40E6-76F7-4328-BB34-538BCF21BD59}">
      <dgm:prSet phldrT="[Text]" custT="1"/>
      <dgm:spPr/>
      <dgm:t>
        <a:bodyPr/>
        <a:lstStyle/>
        <a:p>
          <a:r>
            <a:rPr lang="en-US" sz="1600" b="1" dirty="0"/>
            <a:t>Enrolment</a:t>
          </a:r>
        </a:p>
      </dgm:t>
    </dgm:pt>
    <dgm:pt modelId="{9D12FB3B-10F7-4BB0-919A-59F4E1D3715C}" type="parTrans" cxnId="{249334B8-A88B-486B-A155-C8CD647980C5}">
      <dgm:prSet/>
      <dgm:spPr/>
      <dgm:t>
        <a:bodyPr/>
        <a:lstStyle/>
        <a:p>
          <a:endParaRPr lang="en-US" sz="1400"/>
        </a:p>
      </dgm:t>
    </dgm:pt>
    <dgm:pt modelId="{66FBF12B-E741-41C7-B982-A1298430A9B3}" type="sibTrans" cxnId="{249334B8-A88B-486B-A155-C8CD647980C5}">
      <dgm:prSet/>
      <dgm:spPr/>
      <dgm:t>
        <a:bodyPr/>
        <a:lstStyle/>
        <a:p>
          <a:endParaRPr lang="en-US" sz="1400"/>
        </a:p>
      </dgm:t>
    </dgm:pt>
    <dgm:pt modelId="{ECD5D4BE-0B0E-40B2-B935-731147FCBFC4}">
      <dgm:prSet phldrT="[Text]" custT="1"/>
      <dgm:spPr/>
      <dgm:t>
        <a:bodyPr/>
        <a:lstStyle/>
        <a:p>
          <a:r>
            <a:rPr lang="en-US" sz="1600" b="1" dirty="0"/>
            <a:t>Screening</a:t>
          </a:r>
        </a:p>
      </dgm:t>
    </dgm:pt>
    <dgm:pt modelId="{31A06BFF-B035-4B09-9D3F-4316ACE49DF2}" type="parTrans" cxnId="{5D12B689-8FEB-45C3-8311-3CA41DD71EE8}">
      <dgm:prSet/>
      <dgm:spPr/>
      <dgm:t>
        <a:bodyPr/>
        <a:lstStyle/>
        <a:p>
          <a:endParaRPr lang="en-US" sz="1400"/>
        </a:p>
      </dgm:t>
    </dgm:pt>
    <dgm:pt modelId="{03B25238-405F-4FC9-80C6-DCCD033AD8B7}" type="sibTrans" cxnId="{5D12B689-8FEB-45C3-8311-3CA41DD71EE8}">
      <dgm:prSet/>
      <dgm:spPr/>
      <dgm:t>
        <a:bodyPr/>
        <a:lstStyle/>
        <a:p>
          <a:endParaRPr lang="en-US" sz="1400"/>
        </a:p>
      </dgm:t>
    </dgm:pt>
    <dgm:pt modelId="{AB4DF9F7-B79C-4269-A068-7B460F996E3D}">
      <dgm:prSet phldrT="[Text]" custT="1"/>
      <dgm:spPr/>
      <dgm:t>
        <a:bodyPr/>
        <a:lstStyle/>
        <a:p>
          <a:r>
            <a:rPr lang="en-US" sz="1600" b="1" dirty="0"/>
            <a:t>Examination</a:t>
          </a:r>
        </a:p>
      </dgm:t>
    </dgm:pt>
    <dgm:pt modelId="{3DA3A55A-42FF-4177-B47C-A65845C9A1B0}" type="parTrans" cxnId="{F2379392-213A-4315-992A-E144D65CFA98}">
      <dgm:prSet/>
      <dgm:spPr/>
      <dgm:t>
        <a:bodyPr/>
        <a:lstStyle/>
        <a:p>
          <a:endParaRPr lang="en-US" sz="1400"/>
        </a:p>
      </dgm:t>
    </dgm:pt>
    <dgm:pt modelId="{DAF3DA83-9CD8-4B9D-BEBB-BDCA428F56B7}" type="sibTrans" cxnId="{F2379392-213A-4315-992A-E144D65CFA98}">
      <dgm:prSet/>
      <dgm:spPr/>
      <dgm:t>
        <a:bodyPr/>
        <a:lstStyle/>
        <a:p>
          <a:endParaRPr lang="en-US" sz="1400"/>
        </a:p>
      </dgm:t>
    </dgm:pt>
    <dgm:pt modelId="{47F4A394-BF92-4E6A-9942-CEC2CE4FC1C6}">
      <dgm:prSet phldrT="[Text]" custT="1"/>
      <dgm:spPr/>
      <dgm:t>
        <a:bodyPr/>
        <a:lstStyle/>
        <a:p>
          <a:r>
            <a:rPr lang="en-US" sz="1600" b="1" dirty="0"/>
            <a:t>Treatment</a:t>
          </a:r>
        </a:p>
      </dgm:t>
    </dgm:pt>
    <dgm:pt modelId="{E950EF78-0A23-4746-A656-0E238A58040E}" type="parTrans" cxnId="{B7C5F7D8-6AEE-464E-B658-A38DC205BB2F}">
      <dgm:prSet/>
      <dgm:spPr/>
      <dgm:t>
        <a:bodyPr/>
        <a:lstStyle/>
        <a:p>
          <a:endParaRPr lang="en-US" sz="1400"/>
        </a:p>
      </dgm:t>
    </dgm:pt>
    <dgm:pt modelId="{E5A314B3-4304-40AD-8F89-0E2E5F848082}" type="sibTrans" cxnId="{B7C5F7D8-6AEE-464E-B658-A38DC205BB2F}">
      <dgm:prSet/>
      <dgm:spPr/>
      <dgm:t>
        <a:bodyPr/>
        <a:lstStyle/>
        <a:p>
          <a:endParaRPr lang="en-US" sz="1400"/>
        </a:p>
      </dgm:t>
    </dgm:pt>
    <dgm:pt modelId="{3FE0AAE0-B777-4919-AFDC-AD50BDDDF223}">
      <dgm:prSet phldrT="[Text]" custT="1"/>
      <dgm:spPr/>
      <dgm:t>
        <a:bodyPr/>
        <a:lstStyle/>
        <a:p>
          <a:r>
            <a:rPr lang="en-US" sz="1600" b="1" dirty="0"/>
            <a:t>Diagnosis</a:t>
          </a:r>
        </a:p>
      </dgm:t>
    </dgm:pt>
    <dgm:pt modelId="{9645CE9C-5213-4728-9901-CD39F010989D}" type="parTrans" cxnId="{BE8FB025-E1B7-445D-8216-AD0D7B8D6C69}">
      <dgm:prSet/>
      <dgm:spPr/>
      <dgm:t>
        <a:bodyPr/>
        <a:lstStyle/>
        <a:p>
          <a:endParaRPr lang="en-US" sz="1400"/>
        </a:p>
      </dgm:t>
    </dgm:pt>
    <dgm:pt modelId="{B95F061A-925B-4B73-BA2E-F2881291652C}" type="sibTrans" cxnId="{BE8FB025-E1B7-445D-8216-AD0D7B8D6C69}">
      <dgm:prSet/>
      <dgm:spPr/>
      <dgm:t>
        <a:bodyPr/>
        <a:lstStyle/>
        <a:p>
          <a:endParaRPr lang="en-US" sz="1400"/>
        </a:p>
      </dgm:t>
    </dgm:pt>
    <dgm:pt modelId="{EA843082-1EA3-46AA-8C6E-B1C8B9BDC676}" type="pres">
      <dgm:prSet presAssocID="{25F8B4C7-C2D1-4732-B3D2-5DDE272C4E8B}" presName="rootnode" presStyleCnt="0">
        <dgm:presLayoutVars>
          <dgm:chMax/>
          <dgm:chPref/>
          <dgm:dir/>
          <dgm:animLvl val="lvl"/>
        </dgm:presLayoutVars>
      </dgm:prSet>
      <dgm:spPr/>
    </dgm:pt>
    <dgm:pt modelId="{10632D24-C01C-4005-ADDD-9AABE07E886E}" type="pres">
      <dgm:prSet presAssocID="{EA4A40E6-76F7-4328-BB34-538BCF21BD59}" presName="composite" presStyleCnt="0"/>
      <dgm:spPr/>
    </dgm:pt>
    <dgm:pt modelId="{864D60F0-5AAC-439E-8D75-02241741FE42}" type="pres">
      <dgm:prSet presAssocID="{EA4A40E6-76F7-4328-BB34-538BCF21BD59}" presName="LShape" presStyleLbl="alignNode1" presStyleIdx="0" presStyleCnt="9" custScaleX="127157"/>
      <dgm:spPr>
        <a:solidFill>
          <a:srgbClr val="F9A44A"/>
        </a:solidFill>
        <a:ln>
          <a:solidFill>
            <a:srgbClr val="F9A44A"/>
          </a:solidFill>
        </a:ln>
      </dgm:spPr>
    </dgm:pt>
    <dgm:pt modelId="{BA6BC57A-6EB0-4704-98C5-A58CC4C56BA1}" type="pres">
      <dgm:prSet presAssocID="{EA4A40E6-76F7-4328-BB34-538BCF21BD59}" presName="ParentText" presStyleLbl="revTx" presStyleIdx="0" presStyleCnt="5" custScaleX="132994">
        <dgm:presLayoutVars>
          <dgm:chMax val="0"/>
          <dgm:chPref val="0"/>
          <dgm:bulletEnabled val="1"/>
        </dgm:presLayoutVars>
      </dgm:prSet>
      <dgm:spPr/>
    </dgm:pt>
    <dgm:pt modelId="{63AEB531-B4EC-4614-A779-5AE7F15E7AD2}" type="pres">
      <dgm:prSet presAssocID="{EA4A40E6-76F7-4328-BB34-538BCF21BD59}" presName="Triangle" presStyleLbl="alignNode1" presStyleIdx="1" presStyleCnt="9"/>
      <dgm:spPr>
        <a:solidFill>
          <a:srgbClr val="F9A44A"/>
        </a:solidFill>
        <a:ln>
          <a:solidFill>
            <a:srgbClr val="F9A44A"/>
          </a:solidFill>
        </a:ln>
      </dgm:spPr>
    </dgm:pt>
    <dgm:pt modelId="{29827E88-F62E-41AB-848D-24B943EBF520}" type="pres">
      <dgm:prSet presAssocID="{66FBF12B-E741-41C7-B982-A1298430A9B3}" presName="sibTrans" presStyleCnt="0"/>
      <dgm:spPr/>
    </dgm:pt>
    <dgm:pt modelId="{4FE7C774-10D3-4DBF-B330-74C38D27FDEC}" type="pres">
      <dgm:prSet presAssocID="{66FBF12B-E741-41C7-B982-A1298430A9B3}" presName="space" presStyleCnt="0"/>
      <dgm:spPr/>
    </dgm:pt>
    <dgm:pt modelId="{E28809D9-0D35-49F2-982A-F7FA345A941B}" type="pres">
      <dgm:prSet presAssocID="{ECD5D4BE-0B0E-40B2-B935-731147FCBFC4}" presName="composite" presStyleCnt="0"/>
      <dgm:spPr/>
    </dgm:pt>
    <dgm:pt modelId="{341A381E-57E4-469B-A467-4C7E98B0736A}" type="pres">
      <dgm:prSet presAssocID="{ECD5D4BE-0B0E-40B2-B935-731147FCBFC4}" presName="LShape" presStyleLbl="alignNode1" presStyleIdx="2" presStyleCnt="9" custScaleX="130134" custLinFactNeighborX="25716" custLinFactNeighborY="232"/>
      <dgm:spPr>
        <a:solidFill>
          <a:srgbClr val="F25F67"/>
        </a:solidFill>
        <a:ln>
          <a:solidFill>
            <a:srgbClr val="F25F67"/>
          </a:solidFill>
        </a:ln>
      </dgm:spPr>
    </dgm:pt>
    <dgm:pt modelId="{4954FB32-5DD4-4C35-A005-E77CF645FC9F}" type="pres">
      <dgm:prSet presAssocID="{ECD5D4BE-0B0E-40B2-B935-731147FCBFC4}" presName="ParentText" presStyleLbl="revTx" presStyleIdx="1" presStyleCnt="5" custScaleX="118217" custLinFactNeighborX="28484" custLinFactNeighborY="176">
        <dgm:presLayoutVars>
          <dgm:chMax val="0"/>
          <dgm:chPref val="0"/>
          <dgm:bulletEnabled val="1"/>
        </dgm:presLayoutVars>
      </dgm:prSet>
      <dgm:spPr/>
    </dgm:pt>
    <dgm:pt modelId="{61F3E46B-52DF-49AE-BB82-861D3ADEF274}" type="pres">
      <dgm:prSet presAssocID="{ECD5D4BE-0B0E-40B2-B935-731147FCBFC4}" presName="Triangle" presStyleLbl="alignNode1" presStyleIdx="3" presStyleCnt="9" custLinFactX="50967" custLinFactNeighborX="100000" custLinFactNeighborY="817"/>
      <dgm:spPr>
        <a:solidFill>
          <a:srgbClr val="F25F67"/>
        </a:solidFill>
        <a:ln>
          <a:solidFill>
            <a:srgbClr val="F25F67"/>
          </a:solidFill>
        </a:ln>
      </dgm:spPr>
    </dgm:pt>
    <dgm:pt modelId="{39B6B298-7BFD-4F81-86C7-F3C4CE5D7713}" type="pres">
      <dgm:prSet presAssocID="{03B25238-405F-4FC9-80C6-DCCD033AD8B7}" presName="sibTrans" presStyleCnt="0"/>
      <dgm:spPr/>
    </dgm:pt>
    <dgm:pt modelId="{6F36ED95-0502-4D0F-B0B9-06CEA46071D3}" type="pres">
      <dgm:prSet presAssocID="{03B25238-405F-4FC9-80C6-DCCD033AD8B7}" presName="space" presStyleCnt="0"/>
      <dgm:spPr/>
    </dgm:pt>
    <dgm:pt modelId="{10B793FC-352D-4EA7-8516-451519F6791D}" type="pres">
      <dgm:prSet presAssocID="{AB4DF9F7-B79C-4269-A068-7B460F996E3D}" presName="composite" presStyleCnt="0"/>
      <dgm:spPr/>
    </dgm:pt>
    <dgm:pt modelId="{8E4E0582-D9FA-42FD-BEF6-9BF5A7480D49}" type="pres">
      <dgm:prSet presAssocID="{AB4DF9F7-B79C-4269-A068-7B460F996E3D}" presName="LShape" presStyleLbl="alignNode1" presStyleIdx="4" presStyleCnt="9" custScaleX="121730" custLinFactNeighborX="36784" custLinFactNeighborY="-3241"/>
      <dgm:spPr>
        <a:solidFill>
          <a:srgbClr val="47A5D9"/>
        </a:solidFill>
        <a:ln>
          <a:solidFill>
            <a:srgbClr val="47A5D9"/>
          </a:solidFill>
        </a:ln>
      </dgm:spPr>
    </dgm:pt>
    <dgm:pt modelId="{DB3EE778-B37E-4D0F-92B5-7B9E6D93841D}" type="pres">
      <dgm:prSet presAssocID="{AB4DF9F7-B79C-4269-A068-7B460F996E3D}" presName="ParentText" presStyleLbl="revTx" presStyleIdx="2" presStyleCnt="5" custScaleX="162436" custLinFactNeighborX="56094" custLinFactNeighborY="-2461">
        <dgm:presLayoutVars>
          <dgm:chMax val="0"/>
          <dgm:chPref val="0"/>
          <dgm:bulletEnabled val="1"/>
        </dgm:presLayoutVars>
      </dgm:prSet>
      <dgm:spPr/>
    </dgm:pt>
    <dgm:pt modelId="{F0A7661D-FE57-4C89-9A8A-1661E40204A2}" type="pres">
      <dgm:prSet presAssocID="{AB4DF9F7-B79C-4269-A068-7B460F996E3D}" presName="Triangle" presStyleLbl="alignNode1" presStyleIdx="5" presStyleCnt="9" custLinFactX="100000" custLinFactNeighborX="115945" custLinFactNeighborY="-11433"/>
      <dgm:spPr>
        <a:solidFill>
          <a:srgbClr val="47A5D9"/>
        </a:solidFill>
        <a:ln>
          <a:solidFill>
            <a:srgbClr val="47A5D9"/>
          </a:solidFill>
        </a:ln>
      </dgm:spPr>
    </dgm:pt>
    <dgm:pt modelId="{08C58733-3579-488B-848F-797E1768B095}" type="pres">
      <dgm:prSet presAssocID="{DAF3DA83-9CD8-4B9D-BEBB-BDCA428F56B7}" presName="sibTrans" presStyleCnt="0"/>
      <dgm:spPr/>
    </dgm:pt>
    <dgm:pt modelId="{7E74B004-28A5-4951-A3C1-F6196E481B9A}" type="pres">
      <dgm:prSet presAssocID="{DAF3DA83-9CD8-4B9D-BEBB-BDCA428F56B7}" presName="space" presStyleCnt="0"/>
      <dgm:spPr/>
    </dgm:pt>
    <dgm:pt modelId="{890B5FD3-EB1D-4027-B97B-6B780CABD5EB}" type="pres">
      <dgm:prSet presAssocID="{3FE0AAE0-B777-4919-AFDC-AD50BDDDF223}" presName="composite" presStyleCnt="0"/>
      <dgm:spPr/>
    </dgm:pt>
    <dgm:pt modelId="{F1B3B691-C285-4858-8694-1BE10C73172C}" type="pres">
      <dgm:prSet presAssocID="{3FE0AAE0-B777-4919-AFDC-AD50BDDDF223}" presName="LShape" presStyleLbl="alignNode1" presStyleIdx="6" presStyleCnt="9" custScaleX="122969" custLinFactNeighborX="43179" custLinFactNeighborY="-1753"/>
      <dgm:spPr>
        <a:solidFill>
          <a:srgbClr val="A2B973"/>
        </a:solidFill>
        <a:ln>
          <a:solidFill>
            <a:srgbClr val="A2B973"/>
          </a:solidFill>
        </a:ln>
      </dgm:spPr>
    </dgm:pt>
    <dgm:pt modelId="{4EBA5FF1-20F6-4914-8A0E-0D49020C8A8E}" type="pres">
      <dgm:prSet presAssocID="{3FE0AAE0-B777-4919-AFDC-AD50BDDDF223}" presName="ParentText" presStyleLbl="revTx" presStyleIdx="3" presStyleCnt="5" custScaleX="132905" custLinFactNeighborX="47823" custLinFactNeighborY="-1331">
        <dgm:presLayoutVars>
          <dgm:chMax val="0"/>
          <dgm:chPref val="0"/>
          <dgm:bulletEnabled val="1"/>
        </dgm:presLayoutVars>
      </dgm:prSet>
      <dgm:spPr/>
    </dgm:pt>
    <dgm:pt modelId="{024AB6FB-F591-4743-9BF0-33591A2DFB27}" type="pres">
      <dgm:prSet presAssocID="{3FE0AAE0-B777-4919-AFDC-AD50BDDDF223}" presName="Triangle" presStyleLbl="alignNode1" presStyleIdx="7" presStyleCnt="9" custLinFactX="100000" custLinFactNeighborX="153480" custLinFactNeighborY="-6183"/>
      <dgm:spPr>
        <a:solidFill>
          <a:srgbClr val="A2B973"/>
        </a:solidFill>
        <a:ln>
          <a:solidFill>
            <a:srgbClr val="A2B973"/>
          </a:solidFill>
        </a:ln>
      </dgm:spPr>
    </dgm:pt>
    <dgm:pt modelId="{184FEB30-BDA1-491E-953E-DCCA707F85DA}" type="pres">
      <dgm:prSet presAssocID="{B95F061A-925B-4B73-BA2E-F2881291652C}" presName="sibTrans" presStyleCnt="0"/>
      <dgm:spPr/>
    </dgm:pt>
    <dgm:pt modelId="{ECA5E26C-CCB2-48F4-84B5-D4973D48BA88}" type="pres">
      <dgm:prSet presAssocID="{B95F061A-925B-4B73-BA2E-F2881291652C}" presName="space" presStyleCnt="0"/>
      <dgm:spPr/>
    </dgm:pt>
    <dgm:pt modelId="{D209797C-1DE1-43E7-9F34-A8D215482120}" type="pres">
      <dgm:prSet presAssocID="{47F4A394-BF92-4E6A-9942-CEC2CE4FC1C6}" presName="composite" presStyleCnt="0"/>
      <dgm:spPr/>
    </dgm:pt>
    <dgm:pt modelId="{9FEBC6BB-C77E-400B-AA6E-8518F3EBA6CC}" type="pres">
      <dgm:prSet presAssocID="{47F4A394-BF92-4E6A-9942-CEC2CE4FC1C6}" presName="LShape" presStyleLbl="alignNode1" presStyleIdx="8" presStyleCnt="9" custScaleX="123335" custLinFactNeighborX="45402"/>
      <dgm:spPr>
        <a:solidFill>
          <a:srgbClr val="D9839E"/>
        </a:solidFill>
        <a:ln>
          <a:solidFill>
            <a:srgbClr val="D26F8E"/>
          </a:solidFill>
        </a:ln>
      </dgm:spPr>
    </dgm:pt>
    <dgm:pt modelId="{1640C2A1-21DF-437E-9AFC-DCCF37BCC63E}" type="pres">
      <dgm:prSet presAssocID="{47F4A394-BF92-4E6A-9942-CEC2CE4FC1C6}" presName="ParentText" presStyleLbl="revTx" presStyleIdx="4" presStyleCnt="5" custScaleX="125182" custLinFactNeighborX="50288">
        <dgm:presLayoutVars>
          <dgm:chMax val="0"/>
          <dgm:chPref val="0"/>
          <dgm:bulletEnabled val="1"/>
        </dgm:presLayoutVars>
      </dgm:prSet>
      <dgm:spPr/>
    </dgm:pt>
  </dgm:ptLst>
  <dgm:cxnLst>
    <dgm:cxn modelId="{BE8FB025-E1B7-445D-8216-AD0D7B8D6C69}" srcId="{25F8B4C7-C2D1-4732-B3D2-5DDE272C4E8B}" destId="{3FE0AAE0-B777-4919-AFDC-AD50BDDDF223}" srcOrd="3" destOrd="0" parTransId="{9645CE9C-5213-4728-9901-CD39F010989D}" sibTransId="{B95F061A-925B-4B73-BA2E-F2881291652C}"/>
    <dgm:cxn modelId="{F976412A-3DF5-4A90-ADC4-3C90A361D6D4}" type="presOf" srcId="{47F4A394-BF92-4E6A-9942-CEC2CE4FC1C6}" destId="{1640C2A1-21DF-437E-9AFC-DCCF37BCC63E}" srcOrd="0" destOrd="0" presId="urn:microsoft.com/office/officeart/2009/3/layout/StepUpProcess"/>
    <dgm:cxn modelId="{8F040A75-DA2C-44ED-9059-66B8BE974688}" type="presOf" srcId="{25F8B4C7-C2D1-4732-B3D2-5DDE272C4E8B}" destId="{EA843082-1EA3-46AA-8C6E-B1C8B9BDC676}" srcOrd="0" destOrd="0" presId="urn:microsoft.com/office/officeart/2009/3/layout/StepUpProcess"/>
    <dgm:cxn modelId="{295FB07C-7048-4BEF-97A2-1688CAC3DA45}" type="presOf" srcId="{3FE0AAE0-B777-4919-AFDC-AD50BDDDF223}" destId="{4EBA5FF1-20F6-4914-8A0E-0D49020C8A8E}" srcOrd="0" destOrd="0" presId="urn:microsoft.com/office/officeart/2009/3/layout/StepUpProcess"/>
    <dgm:cxn modelId="{F497667D-FF8F-4D0C-873D-A87B604CBA9B}" type="presOf" srcId="{EA4A40E6-76F7-4328-BB34-538BCF21BD59}" destId="{BA6BC57A-6EB0-4704-98C5-A58CC4C56BA1}" srcOrd="0" destOrd="0" presId="urn:microsoft.com/office/officeart/2009/3/layout/StepUpProcess"/>
    <dgm:cxn modelId="{5D12B689-8FEB-45C3-8311-3CA41DD71EE8}" srcId="{25F8B4C7-C2D1-4732-B3D2-5DDE272C4E8B}" destId="{ECD5D4BE-0B0E-40B2-B935-731147FCBFC4}" srcOrd="1" destOrd="0" parTransId="{31A06BFF-B035-4B09-9D3F-4316ACE49DF2}" sibTransId="{03B25238-405F-4FC9-80C6-DCCD033AD8B7}"/>
    <dgm:cxn modelId="{F2379392-213A-4315-992A-E144D65CFA98}" srcId="{25F8B4C7-C2D1-4732-B3D2-5DDE272C4E8B}" destId="{AB4DF9F7-B79C-4269-A068-7B460F996E3D}" srcOrd="2" destOrd="0" parTransId="{3DA3A55A-42FF-4177-B47C-A65845C9A1B0}" sibTransId="{DAF3DA83-9CD8-4B9D-BEBB-BDCA428F56B7}"/>
    <dgm:cxn modelId="{8CB03E98-8C43-4AE1-BFAC-70B4919E22F0}" type="presOf" srcId="{ECD5D4BE-0B0E-40B2-B935-731147FCBFC4}" destId="{4954FB32-5DD4-4C35-A005-E77CF645FC9F}" srcOrd="0" destOrd="0" presId="urn:microsoft.com/office/officeart/2009/3/layout/StepUpProcess"/>
    <dgm:cxn modelId="{249334B8-A88B-486B-A155-C8CD647980C5}" srcId="{25F8B4C7-C2D1-4732-B3D2-5DDE272C4E8B}" destId="{EA4A40E6-76F7-4328-BB34-538BCF21BD59}" srcOrd="0" destOrd="0" parTransId="{9D12FB3B-10F7-4BB0-919A-59F4E1D3715C}" sibTransId="{66FBF12B-E741-41C7-B982-A1298430A9B3}"/>
    <dgm:cxn modelId="{F5B9A6D1-92F5-4EFC-A49C-5C1E4A617D68}" type="presOf" srcId="{AB4DF9F7-B79C-4269-A068-7B460F996E3D}" destId="{DB3EE778-B37E-4D0F-92B5-7B9E6D93841D}" srcOrd="0" destOrd="0" presId="urn:microsoft.com/office/officeart/2009/3/layout/StepUpProcess"/>
    <dgm:cxn modelId="{B7C5F7D8-6AEE-464E-B658-A38DC205BB2F}" srcId="{25F8B4C7-C2D1-4732-B3D2-5DDE272C4E8B}" destId="{47F4A394-BF92-4E6A-9942-CEC2CE4FC1C6}" srcOrd="4" destOrd="0" parTransId="{E950EF78-0A23-4746-A656-0E238A58040E}" sibTransId="{E5A314B3-4304-40AD-8F89-0E2E5F848082}"/>
    <dgm:cxn modelId="{3D65DF5F-07A7-450F-BA5B-10F18CEC4AEE}" type="presParOf" srcId="{EA843082-1EA3-46AA-8C6E-B1C8B9BDC676}" destId="{10632D24-C01C-4005-ADDD-9AABE07E886E}" srcOrd="0" destOrd="0" presId="urn:microsoft.com/office/officeart/2009/3/layout/StepUpProcess"/>
    <dgm:cxn modelId="{D760B5C1-355D-46F1-9FCC-348D16C4BE8D}" type="presParOf" srcId="{10632D24-C01C-4005-ADDD-9AABE07E886E}" destId="{864D60F0-5AAC-439E-8D75-02241741FE42}" srcOrd="0" destOrd="0" presId="urn:microsoft.com/office/officeart/2009/3/layout/StepUpProcess"/>
    <dgm:cxn modelId="{272FA7C2-62BD-40DC-A90A-B203223D26EA}" type="presParOf" srcId="{10632D24-C01C-4005-ADDD-9AABE07E886E}" destId="{BA6BC57A-6EB0-4704-98C5-A58CC4C56BA1}" srcOrd="1" destOrd="0" presId="urn:microsoft.com/office/officeart/2009/3/layout/StepUpProcess"/>
    <dgm:cxn modelId="{3DC9D57D-E7E0-4B16-AFA3-918F592FE4EA}" type="presParOf" srcId="{10632D24-C01C-4005-ADDD-9AABE07E886E}" destId="{63AEB531-B4EC-4614-A779-5AE7F15E7AD2}" srcOrd="2" destOrd="0" presId="urn:microsoft.com/office/officeart/2009/3/layout/StepUpProcess"/>
    <dgm:cxn modelId="{807E09B5-4A1D-44F0-A85E-09327CFCC19E}" type="presParOf" srcId="{EA843082-1EA3-46AA-8C6E-B1C8B9BDC676}" destId="{29827E88-F62E-41AB-848D-24B943EBF520}" srcOrd="1" destOrd="0" presId="urn:microsoft.com/office/officeart/2009/3/layout/StepUpProcess"/>
    <dgm:cxn modelId="{2D75FF0D-1A51-4511-A0A6-1AF766E5B0E7}" type="presParOf" srcId="{29827E88-F62E-41AB-848D-24B943EBF520}" destId="{4FE7C774-10D3-4DBF-B330-74C38D27FDEC}" srcOrd="0" destOrd="0" presId="urn:microsoft.com/office/officeart/2009/3/layout/StepUpProcess"/>
    <dgm:cxn modelId="{F20C5FE2-1D3F-49CE-9EB0-272A298E22E9}" type="presParOf" srcId="{EA843082-1EA3-46AA-8C6E-B1C8B9BDC676}" destId="{E28809D9-0D35-49F2-982A-F7FA345A941B}" srcOrd="2" destOrd="0" presId="urn:microsoft.com/office/officeart/2009/3/layout/StepUpProcess"/>
    <dgm:cxn modelId="{D2B5E5ED-36DA-4376-9592-F1B38A4A922B}" type="presParOf" srcId="{E28809D9-0D35-49F2-982A-F7FA345A941B}" destId="{341A381E-57E4-469B-A467-4C7E98B0736A}" srcOrd="0" destOrd="0" presId="urn:microsoft.com/office/officeart/2009/3/layout/StepUpProcess"/>
    <dgm:cxn modelId="{52E88F77-5A17-41DF-9855-1972E5F61D5F}" type="presParOf" srcId="{E28809D9-0D35-49F2-982A-F7FA345A941B}" destId="{4954FB32-5DD4-4C35-A005-E77CF645FC9F}" srcOrd="1" destOrd="0" presId="urn:microsoft.com/office/officeart/2009/3/layout/StepUpProcess"/>
    <dgm:cxn modelId="{022B1F98-2747-4B17-A87F-FA79A1892C9C}" type="presParOf" srcId="{E28809D9-0D35-49F2-982A-F7FA345A941B}" destId="{61F3E46B-52DF-49AE-BB82-861D3ADEF274}" srcOrd="2" destOrd="0" presId="urn:microsoft.com/office/officeart/2009/3/layout/StepUpProcess"/>
    <dgm:cxn modelId="{B6799808-148E-4E56-ACFA-8782FD822D9D}" type="presParOf" srcId="{EA843082-1EA3-46AA-8C6E-B1C8B9BDC676}" destId="{39B6B298-7BFD-4F81-86C7-F3C4CE5D7713}" srcOrd="3" destOrd="0" presId="urn:microsoft.com/office/officeart/2009/3/layout/StepUpProcess"/>
    <dgm:cxn modelId="{1BD828ED-CA60-468F-87B4-9B1484431122}" type="presParOf" srcId="{39B6B298-7BFD-4F81-86C7-F3C4CE5D7713}" destId="{6F36ED95-0502-4D0F-B0B9-06CEA46071D3}" srcOrd="0" destOrd="0" presId="urn:microsoft.com/office/officeart/2009/3/layout/StepUpProcess"/>
    <dgm:cxn modelId="{392245B2-951D-426B-8A71-A6BFB45C0E59}" type="presParOf" srcId="{EA843082-1EA3-46AA-8C6E-B1C8B9BDC676}" destId="{10B793FC-352D-4EA7-8516-451519F6791D}" srcOrd="4" destOrd="0" presId="urn:microsoft.com/office/officeart/2009/3/layout/StepUpProcess"/>
    <dgm:cxn modelId="{DDA23C31-53EF-4F41-849E-E67AA2929608}" type="presParOf" srcId="{10B793FC-352D-4EA7-8516-451519F6791D}" destId="{8E4E0582-D9FA-42FD-BEF6-9BF5A7480D49}" srcOrd="0" destOrd="0" presId="urn:microsoft.com/office/officeart/2009/3/layout/StepUpProcess"/>
    <dgm:cxn modelId="{727BB51C-545F-4753-82C7-DEBABAA33E2F}" type="presParOf" srcId="{10B793FC-352D-4EA7-8516-451519F6791D}" destId="{DB3EE778-B37E-4D0F-92B5-7B9E6D93841D}" srcOrd="1" destOrd="0" presId="urn:microsoft.com/office/officeart/2009/3/layout/StepUpProcess"/>
    <dgm:cxn modelId="{0777E220-24FE-4575-9956-CF7ED0197DB4}" type="presParOf" srcId="{10B793FC-352D-4EA7-8516-451519F6791D}" destId="{F0A7661D-FE57-4C89-9A8A-1661E40204A2}" srcOrd="2" destOrd="0" presId="urn:microsoft.com/office/officeart/2009/3/layout/StepUpProcess"/>
    <dgm:cxn modelId="{00EFB00A-BC7D-4120-9993-EBB23BDBE15B}" type="presParOf" srcId="{EA843082-1EA3-46AA-8C6E-B1C8B9BDC676}" destId="{08C58733-3579-488B-848F-797E1768B095}" srcOrd="5" destOrd="0" presId="urn:microsoft.com/office/officeart/2009/3/layout/StepUpProcess"/>
    <dgm:cxn modelId="{00B4DEA3-40AF-4A4F-A13D-889FAC418B67}" type="presParOf" srcId="{08C58733-3579-488B-848F-797E1768B095}" destId="{7E74B004-28A5-4951-A3C1-F6196E481B9A}" srcOrd="0" destOrd="0" presId="urn:microsoft.com/office/officeart/2009/3/layout/StepUpProcess"/>
    <dgm:cxn modelId="{9BAC62ED-4932-4A4C-BF2D-838F6D8D728C}" type="presParOf" srcId="{EA843082-1EA3-46AA-8C6E-B1C8B9BDC676}" destId="{890B5FD3-EB1D-4027-B97B-6B780CABD5EB}" srcOrd="6" destOrd="0" presId="urn:microsoft.com/office/officeart/2009/3/layout/StepUpProcess"/>
    <dgm:cxn modelId="{08A25EEB-B7A7-4038-923B-406124728A82}" type="presParOf" srcId="{890B5FD3-EB1D-4027-B97B-6B780CABD5EB}" destId="{F1B3B691-C285-4858-8694-1BE10C73172C}" srcOrd="0" destOrd="0" presId="urn:microsoft.com/office/officeart/2009/3/layout/StepUpProcess"/>
    <dgm:cxn modelId="{13CD5D90-8EE9-4D5B-9050-5CC025C7B730}" type="presParOf" srcId="{890B5FD3-EB1D-4027-B97B-6B780CABD5EB}" destId="{4EBA5FF1-20F6-4914-8A0E-0D49020C8A8E}" srcOrd="1" destOrd="0" presId="urn:microsoft.com/office/officeart/2009/3/layout/StepUpProcess"/>
    <dgm:cxn modelId="{F748E709-07B7-45E6-A61E-8E46A479642B}" type="presParOf" srcId="{890B5FD3-EB1D-4027-B97B-6B780CABD5EB}" destId="{024AB6FB-F591-4743-9BF0-33591A2DFB27}" srcOrd="2" destOrd="0" presId="urn:microsoft.com/office/officeart/2009/3/layout/StepUpProcess"/>
    <dgm:cxn modelId="{95965E2E-169E-42BD-A592-D823F638E223}" type="presParOf" srcId="{EA843082-1EA3-46AA-8C6E-B1C8B9BDC676}" destId="{184FEB30-BDA1-491E-953E-DCCA707F85DA}" srcOrd="7" destOrd="0" presId="urn:microsoft.com/office/officeart/2009/3/layout/StepUpProcess"/>
    <dgm:cxn modelId="{11E6A60E-BB6E-41F5-9CA6-528ED0180E97}" type="presParOf" srcId="{184FEB30-BDA1-491E-953E-DCCA707F85DA}" destId="{ECA5E26C-CCB2-48F4-84B5-D4973D48BA88}" srcOrd="0" destOrd="0" presId="urn:microsoft.com/office/officeart/2009/3/layout/StepUpProcess"/>
    <dgm:cxn modelId="{3F54B755-C923-448C-AD58-D3BDAB8E6466}" type="presParOf" srcId="{EA843082-1EA3-46AA-8C6E-B1C8B9BDC676}" destId="{D209797C-1DE1-43E7-9F34-A8D215482120}" srcOrd="8" destOrd="0" presId="urn:microsoft.com/office/officeart/2009/3/layout/StepUpProcess"/>
    <dgm:cxn modelId="{A37A239B-B70D-4BFD-A11D-8537EF235B83}" type="presParOf" srcId="{D209797C-1DE1-43E7-9F34-A8D215482120}" destId="{9FEBC6BB-C77E-400B-AA6E-8518F3EBA6CC}" srcOrd="0" destOrd="0" presId="urn:microsoft.com/office/officeart/2009/3/layout/StepUpProcess"/>
    <dgm:cxn modelId="{542A297E-6D4D-4A31-BA94-DB5104E696D4}" type="presParOf" srcId="{D209797C-1DE1-43E7-9F34-A8D215482120}" destId="{1640C2A1-21DF-437E-9AFC-DCCF37BCC63E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536A99F-DFAC-4BD1-860B-A2DF29A2CCEA}" type="doc">
      <dgm:prSet loTypeId="urn:microsoft.com/office/officeart/2005/8/layout/pyramid1" loCatId="pyramid" qsTypeId="urn:microsoft.com/office/officeart/2005/8/quickstyle/simple1" qsCatId="simple" csTypeId="urn:microsoft.com/office/officeart/2005/8/colors/accent1_3" csCatId="accent1" phldr="1"/>
      <dgm:spPr/>
    </dgm:pt>
    <dgm:pt modelId="{EDEED68C-7AAC-4211-A0DB-07E108F38F33}">
      <dgm:prSet phldrT="[Text]" custT="1"/>
      <dgm:spPr/>
      <dgm:t>
        <a:bodyPr/>
        <a:lstStyle/>
        <a:p>
          <a:pPr>
            <a:lnSpc>
              <a:spcPct val="90000"/>
            </a:lnSpc>
            <a:spcAft>
              <a:spcPct val="35000"/>
            </a:spcAft>
          </a:pPr>
          <a:endParaRPr lang="en-US" sz="2400" dirty="0">
            <a:solidFill>
              <a:schemeClr val="tx2"/>
            </a:solidFill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2000" dirty="0">
              <a:solidFill>
                <a:schemeClr val="tx2"/>
              </a:solidFill>
            </a:rPr>
            <a:t>Master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2000" dirty="0">
              <a:solidFill>
                <a:schemeClr val="tx2"/>
              </a:solidFill>
            </a:rPr>
            <a:t>trainers</a:t>
          </a:r>
        </a:p>
      </dgm:t>
    </dgm:pt>
    <dgm:pt modelId="{73A116D6-615B-4ABD-A941-B900D2548DAE}" type="parTrans" cxnId="{085FDB27-E11B-45CF-AF17-AE5E5A0C5F7B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16A29C42-A902-48BD-A359-D7BF0E50BCCE}" type="sibTrans" cxnId="{085FDB27-E11B-45CF-AF17-AE5E5A0C5F7B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D49A9AD8-21D9-4056-A1D0-E6E689B47B52}">
      <dgm:prSet phldrT="[Text]" custT="1"/>
      <dgm:spPr/>
      <dgm:t>
        <a:bodyPr/>
        <a:lstStyle/>
        <a:p>
          <a:r>
            <a:rPr lang="en-US" sz="2000" dirty="0">
              <a:solidFill>
                <a:schemeClr val="tx2"/>
              </a:solidFill>
            </a:rPr>
            <a:t>District level trainers</a:t>
          </a:r>
        </a:p>
      </dgm:t>
    </dgm:pt>
    <dgm:pt modelId="{FC89FE1D-1341-48C4-A3AA-4FB8E5574001}" type="parTrans" cxnId="{3C52513D-D840-4D0D-8D85-83606A749B46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1A17FD21-35BA-42BD-952C-C0A0ED6E1007}" type="sibTrans" cxnId="{3C52513D-D840-4D0D-8D85-83606A749B46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F16733F0-1DB8-40E3-BD61-07470E30227E}">
      <dgm:prSet phldrT="[Text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endParaRPr lang="en-US" sz="2000" dirty="0">
            <a:solidFill>
              <a:schemeClr val="tx2"/>
            </a:solidFill>
          </a:endParaRPr>
        </a:p>
        <a:p>
          <a:r>
            <a:rPr lang="en-US" sz="2000" dirty="0">
              <a:solidFill>
                <a:schemeClr val="tx2"/>
              </a:solidFill>
            </a:rPr>
            <a:t>Healthcare workers (ANMs &amp; MOs) </a:t>
          </a:r>
        </a:p>
        <a:p>
          <a:endParaRPr lang="en-US" sz="2400" dirty="0">
            <a:solidFill>
              <a:schemeClr val="tx2"/>
            </a:solidFill>
          </a:endParaRPr>
        </a:p>
      </dgm:t>
    </dgm:pt>
    <dgm:pt modelId="{89882536-4F7A-4AB6-82EC-D702D80C60DC}" type="parTrans" cxnId="{8A794BB2-A101-43E1-A068-666DE35D2F80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E0CF8B7F-97CE-4D38-90B6-1F7E68C2CB38}" type="sibTrans" cxnId="{8A794BB2-A101-43E1-A068-666DE35D2F80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88A69A4A-172B-408F-8ECB-A736B3235CA0}" type="pres">
      <dgm:prSet presAssocID="{D536A99F-DFAC-4BD1-860B-A2DF29A2CCEA}" presName="Name0" presStyleCnt="0">
        <dgm:presLayoutVars>
          <dgm:dir/>
          <dgm:animLvl val="lvl"/>
          <dgm:resizeHandles val="exact"/>
        </dgm:presLayoutVars>
      </dgm:prSet>
      <dgm:spPr/>
    </dgm:pt>
    <dgm:pt modelId="{7A4C957B-9E10-4431-A868-0A4858F856E1}" type="pres">
      <dgm:prSet presAssocID="{EDEED68C-7AAC-4211-A0DB-07E108F38F33}" presName="Name8" presStyleCnt="0"/>
      <dgm:spPr/>
    </dgm:pt>
    <dgm:pt modelId="{C7164D61-3D53-4434-8B9E-236B72B50AE0}" type="pres">
      <dgm:prSet presAssocID="{EDEED68C-7AAC-4211-A0DB-07E108F38F33}" presName="level" presStyleLbl="node1" presStyleIdx="0" presStyleCnt="3">
        <dgm:presLayoutVars>
          <dgm:chMax val="1"/>
          <dgm:bulletEnabled val="1"/>
        </dgm:presLayoutVars>
      </dgm:prSet>
      <dgm:spPr/>
    </dgm:pt>
    <dgm:pt modelId="{10D5ADDC-2119-4D54-87E8-E2CFEBE2F036}" type="pres">
      <dgm:prSet presAssocID="{EDEED68C-7AAC-4211-A0DB-07E108F38F33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B728B798-5B76-47C5-959E-3851EFB18C42}" type="pres">
      <dgm:prSet presAssocID="{D49A9AD8-21D9-4056-A1D0-E6E689B47B52}" presName="Name8" presStyleCnt="0"/>
      <dgm:spPr/>
    </dgm:pt>
    <dgm:pt modelId="{4410A1B7-AF50-4CFB-B588-D686F7F717E0}" type="pres">
      <dgm:prSet presAssocID="{D49A9AD8-21D9-4056-A1D0-E6E689B47B52}" presName="level" presStyleLbl="node1" presStyleIdx="1" presStyleCnt="3">
        <dgm:presLayoutVars>
          <dgm:chMax val="1"/>
          <dgm:bulletEnabled val="1"/>
        </dgm:presLayoutVars>
      </dgm:prSet>
      <dgm:spPr/>
    </dgm:pt>
    <dgm:pt modelId="{598D4612-260B-448F-AF83-7350DE2606C1}" type="pres">
      <dgm:prSet presAssocID="{D49A9AD8-21D9-4056-A1D0-E6E689B47B52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C98FD7C0-D16A-4CA5-A640-499AD0CCEDFE}" type="pres">
      <dgm:prSet presAssocID="{F16733F0-1DB8-40E3-BD61-07470E30227E}" presName="Name8" presStyleCnt="0"/>
      <dgm:spPr/>
    </dgm:pt>
    <dgm:pt modelId="{ADBFC7EE-DECC-492E-A684-1C43BD44CAC8}" type="pres">
      <dgm:prSet presAssocID="{F16733F0-1DB8-40E3-BD61-07470E30227E}" presName="level" presStyleLbl="node1" presStyleIdx="2" presStyleCnt="3">
        <dgm:presLayoutVars>
          <dgm:chMax val="1"/>
          <dgm:bulletEnabled val="1"/>
        </dgm:presLayoutVars>
      </dgm:prSet>
      <dgm:spPr/>
    </dgm:pt>
    <dgm:pt modelId="{AEECA888-BA37-43EC-A6FA-25EDD5CEF85B}" type="pres">
      <dgm:prSet presAssocID="{F16733F0-1DB8-40E3-BD61-07470E30227E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085FDB27-E11B-45CF-AF17-AE5E5A0C5F7B}" srcId="{D536A99F-DFAC-4BD1-860B-A2DF29A2CCEA}" destId="{EDEED68C-7AAC-4211-A0DB-07E108F38F33}" srcOrd="0" destOrd="0" parTransId="{73A116D6-615B-4ABD-A941-B900D2548DAE}" sibTransId="{16A29C42-A902-48BD-A359-D7BF0E50BCCE}"/>
    <dgm:cxn modelId="{3C52513D-D840-4D0D-8D85-83606A749B46}" srcId="{D536A99F-DFAC-4BD1-860B-A2DF29A2CCEA}" destId="{D49A9AD8-21D9-4056-A1D0-E6E689B47B52}" srcOrd="1" destOrd="0" parTransId="{FC89FE1D-1341-48C4-A3AA-4FB8E5574001}" sibTransId="{1A17FD21-35BA-42BD-952C-C0A0ED6E1007}"/>
    <dgm:cxn modelId="{204AEB76-4529-46DA-9D94-AD3DE51602D7}" type="presOf" srcId="{D536A99F-DFAC-4BD1-860B-A2DF29A2CCEA}" destId="{88A69A4A-172B-408F-8ECB-A736B3235CA0}" srcOrd="0" destOrd="0" presId="urn:microsoft.com/office/officeart/2005/8/layout/pyramid1"/>
    <dgm:cxn modelId="{5E253F58-7660-4FEC-A048-1C8A0F2FA4CD}" type="presOf" srcId="{D49A9AD8-21D9-4056-A1D0-E6E689B47B52}" destId="{598D4612-260B-448F-AF83-7350DE2606C1}" srcOrd="1" destOrd="0" presId="urn:microsoft.com/office/officeart/2005/8/layout/pyramid1"/>
    <dgm:cxn modelId="{F5EFAB7E-198B-488D-9561-328D0386CB09}" type="presOf" srcId="{F16733F0-1DB8-40E3-BD61-07470E30227E}" destId="{ADBFC7EE-DECC-492E-A684-1C43BD44CAC8}" srcOrd="0" destOrd="0" presId="urn:microsoft.com/office/officeart/2005/8/layout/pyramid1"/>
    <dgm:cxn modelId="{8A794BB2-A101-43E1-A068-666DE35D2F80}" srcId="{D536A99F-DFAC-4BD1-860B-A2DF29A2CCEA}" destId="{F16733F0-1DB8-40E3-BD61-07470E30227E}" srcOrd="2" destOrd="0" parTransId="{89882536-4F7A-4AB6-82EC-D702D80C60DC}" sibTransId="{E0CF8B7F-97CE-4D38-90B6-1F7E68C2CB38}"/>
    <dgm:cxn modelId="{04204ED6-05F4-42BA-B2A0-D575D6698E36}" type="presOf" srcId="{EDEED68C-7AAC-4211-A0DB-07E108F38F33}" destId="{C7164D61-3D53-4434-8B9E-236B72B50AE0}" srcOrd="0" destOrd="0" presId="urn:microsoft.com/office/officeart/2005/8/layout/pyramid1"/>
    <dgm:cxn modelId="{48BC63EB-973F-438F-94DE-5D0CD6E669E5}" type="presOf" srcId="{D49A9AD8-21D9-4056-A1D0-E6E689B47B52}" destId="{4410A1B7-AF50-4CFB-B588-D686F7F717E0}" srcOrd="0" destOrd="0" presId="urn:microsoft.com/office/officeart/2005/8/layout/pyramid1"/>
    <dgm:cxn modelId="{AC9FC7F5-8F91-4DDD-A2F2-CF884C389831}" type="presOf" srcId="{EDEED68C-7AAC-4211-A0DB-07E108F38F33}" destId="{10D5ADDC-2119-4D54-87E8-E2CFEBE2F036}" srcOrd="1" destOrd="0" presId="urn:microsoft.com/office/officeart/2005/8/layout/pyramid1"/>
    <dgm:cxn modelId="{492B85FB-C7D1-4C41-BF84-9BFCD04F87AF}" type="presOf" srcId="{F16733F0-1DB8-40E3-BD61-07470E30227E}" destId="{AEECA888-BA37-43EC-A6FA-25EDD5CEF85B}" srcOrd="1" destOrd="0" presId="urn:microsoft.com/office/officeart/2005/8/layout/pyramid1"/>
    <dgm:cxn modelId="{190B8C76-868C-4967-87CD-2F486339508C}" type="presParOf" srcId="{88A69A4A-172B-408F-8ECB-A736B3235CA0}" destId="{7A4C957B-9E10-4431-A868-0A4858F856E1}" srcOrd="0" destOrd="0" presId="urn:microsoft.com/office/officeart/2005/8/layout/pyramid1"/>
    <dgm:cxn modelId="{828125C0-4D38-4C5A-B04A-408C767696C7}" type="presParOf" srcId="{7A4C957B-9E10-4431-A868-0A4858F856E1}" destId="{C7164D61-3D53-4434-8B9E-236B72B50AE0}" srcOrd="0" destOrd="0" presId="urn:microsoft.com/office/officeart/2005/8/layout/pyramid1"/>
    <dgm:cxn modelId="{2CF38AF5-1690-4DF6-83C5-8EC733C273D3}" type="presParOf" srcId="{7A4C957B-9E10-4431-A868-0A4858F856E1}" destId="{10D5ADDC-2119-4D54-87E8-E2CFEBE2F036}" srcOrd="1" destOrd="0" presId="urn:microsoft.com/office/officeart/2005/8/layout/pyramid1"/>
    <dgm:cxn modelId="{1499563C-D333-41F1-AB35-3D9C2F5E5BDC}" type="presParOf" srcId="{88A69A4A-172B-408F-8ECB-A736B3235CA0}" destId="{B728B798-5B76-47C5-959E-3851EFB18C42}" srcOrd="1" destOrd="0" presId="urn:microsoft.com/office/officeart/2005/8/layout/pyramid1"/>
    <dgm:cxn modelId="{279B84F3-5FC9-49BC-8E4B-A2E36B7F0BDA}" type="presParOf" srcId="{B728B798-5B76-47C5-959E-3851EFB18C42}" destId="{4410A1B7-AF50-4CFB-B588-D686F7F717E0}" srcOrd="0" destOrd="0" presId="urn:microsoft.com/office/officeart/2005/8/layout/pyramid1"/>
    <dgm:cxn modelId="{F9AE9270-CA11-4960-9863-23C4A9FC6FF7}" type="presParOf" srcId="{B728B798-5B76-47C5-959E-3851EFB18C42}" destId="{598D4612-260B-448F-AF83-7350DE2606C1}" srcOrd="1" destOrd="0" presId="urn:microsoft.com/office/officeart/2005/8/layout/pyramid1"/>
    <dgm:cxn modelId="{E73A577F-210B-4CFD-90DC-F98D6A3DC8B8}" type="presParOf" srcId="{88A69A4A-172B-408F-8ECB-A736B3235CA0}" destId="{C98FD7C0-D16A-4CA5-A640-499AD0CCEDFE}" srcOrd="2" destOrd="0" presId="urn:microsoft.com/office/officeart/2005/8/layout/pyramid1"/>
    <dgm:cxn modelId="{26790E3D-19C5-4CEC-83AD-B7F7B0C0A121}" type="presParOf" srcId="{C98FD7C0-D16A-4CA5-A640-499AD0CCEDFE}" destId="{ADBFC7EE-DECC-492E-A684-1C43BD44CAC8}" srcOrd="0" destOrd="0" presId="urn:microsoft.com/office/officeart/2005/8/layout/pyramid1"/>
    <dgm:cxn modelId="{F62849E4-9B2A-4B05-B8E1-119F61480AE5}" type="presParOf" srcId="{C98FD7C0-D16A-4CA5-A640-499AD0CCEDFE}" destId="{AEECA888-BA37-43EC-A6FA-25EDD5CEF85B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046F6BC-0C71-4F9A-A78A-79256940AD5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0DE13ED-4875-4969-884E-A07D017CB19B}">
      <dgm:prSet phldrT="[Text]" custT="1"/>
      <dgm:spPr/>
      <dgm:t>
        <a:bodyPr/>
        <a:lstStyle/>
        <a:p>
          <a:r>
            <a:rPr lang="en-US" sz="1400" dirty="0">
              <a:solidFill>
                <a:schemeClr val="tx2"/>
              </a:solidFill>
            </a:rPr>
            <a:t>Simple Issues </a:t>
          </a:r>
        </a:p>
        <a:p>
          <a:r>
            <a:rPr lang="en-US" sz="1400" dirty="0">
              <a:solidFill>
                <a:schemeClr val="tx2"/>
              </a:solidFill>
            </a:rPr>
            <a:t>(Fixed same day)</a:t>
          </a:r>
        </a:p>
      </dgm:t>
    </dgm:pt>
    <dgm:pt modelId="{5A62CC1B-48DE-4E48-9106-C6B29C4A855A}" type="parTrans" cxnId="{F938DD47-DEC3-47C6-A534-7332048ECDC8}">
      <dgm:prSet/>
      <dgm:spPr/>
      <dgm:t>
        <a:bodyPr/>
        <a:lstStyle/>
        <a:p>
          <a:endParaRPr lang="en-US" sz="1800"/>
        </a:p>
      </dgm:t>
    </dgm:pt>
    <dgm:pt modelId="{CB7EA5B7-2707-456B-8B14-CF97B861707A}" type="sibTrans" cxnId="{F938DD47-DEC3-47C6-A534-7332048ECDC8}">
      <dgm:prSet/>
      <dgm:spPr/>
      <dgm:t>
        <a:bodyPr/>
        <a:lstStyle/>
        <a:p>
          <a:endParaRPr lang="en-US" sz="1800"/>
        </a:p>
      </dgm:t>
    </dgm:pt>
    <dgm:pt modelId="{4E741997-BF69-4982-B4A9-93697D7986A3}">
      <dgm:prSet phldrT="[Text]" custT="1"/>
      <dgm:spPr/>
      <dgm:t>
        <a:bodyPr/>
        <a:lstStyle/>
        <a:p>
          <a:pPr>
            <a:buNone/>
          </a:pPr>
          <a:r>
            <a:rPr lang="en-US" sz="1200" dirty="0">
              <a:solidFill>
                <a:schemeClr val="bg2">
                  <a:lumMod val="25000"/>
                </a:schemeClr>
              </a:solidFill>
            </a:rPr>
            <a:t>Examples:</a:t>
          </a:r>
        </a:p>
      </dgm:t>
    </dgm:pt>
    <dgm:pt modelId="{FF70CAE0-BA69-4563-A069-2083913905F8}" type="parTrans" cxnId="{21141A04-F89C-4CBB-A22C-62BFCB3141AC}">
      <dgm:prSet/>
      <dgm:spPr/>
      <dgm:t>
        <a:bodyPr/>
        <a:lstStyle/>
        <a:p>
          <a:endParaRPr lang="en-US" sz="1800"/>
        </a:p>
      </dgm:t>
    </dgm:pt>
    <dgm:pt modelId="{0460002C-E242-4EBF-97A9-D8C31AB1C667}" type="sibTrans" cxnId="{21141A04-F89C-4CBB-A22C-62BFCB3141AC}">
      <dgm:prSet/>
      <dgm:spPr/>
      <dgm:t>
        <a:bodyPr/>
        <a:lstStyle/>
        <a:p>
          <a:endParaRPr lang="en-US" sz="1800"/>
        </a:p>
      </dgm:t>
    </dgm:pt>
    <dgm:pt modelId="{B4C16976-14D4-452B-BA3A-50CCB9C70CF2}">
      <dgm:prSet phldrT="[Text]" custT="1"/>
      <dgm:spPr/>
      <dgm:t>
        <a:bodyPr/>
        <a:lstStyle/>
        <a:p>
          <a:r>
            <a:rPr lang="en-US" sz="1200" dirty="0">
              <a:solidFill>
                <a:schemeClr val="bg2">
                  <a:lumMod val="25000"/>
                </a:schemeClr>
              </a:solidFill>
            </a:rPr>
            <a:t>Sync – Wrong version, low bandwidth</a:t>
          </a:r>
        </a:p>
      </dgm:t>
    </dgm:pt>
    <dgm:pt modelId="{60BA5CD9-D0FA-4259-821D-493CF62F9533}" type="parTrans" cxnId="{2942D626-552E-40D9-97F2-A9A25B4D30DE}">
      <dgm:prSet/>
      <dgm:spPr/>
      <dgm:t>
        <a:bodyPr/>
        <a:lstStyle/>
        <a:p>
          <a:endParaRPr lang="en-US" sz="1800"/>
        </a:p>
      </dgm:t>
    </dgm:pt>
    <dgm:pt modelId="{3052B271-22D1-453A-A91B-B09CC23B9879}" type="sibTrans" cxnId="{2942D626-552E-40D9-97F2-A9A25B4D30DE}">
      <dgm:prSet/>
      <dgm:spPr/>
      <dgm:t>
        <a:bodyPr/>
        <a:lstStyle/>
        <a:p>
          <a:endParaRPr lang="en-US" sz="1800"/>
        </a:p>
      </dgm:t>
    </dgm:pt>
    <dgm:pt modelId="{29ED711C-EDCA-4FB0-939C-8D220C4B260E}">
      <dgm:prSet phldrT="[Text]" custT="1"/>
      <dgm:spPr/>
      <dgm:t>
        <a:bodyPr/>
        <a:lstStyle/>
        <a:p>
          <a:r>
            <a:rPr lang="en-US" sz="1400" dirty="0">
              <a:solidFill>
                <a:schemeClr val="tx2"/>
              </a:solidFill>
            </a:rPr>
            <a:t>Medium Term/Effort</a:t>
          </a:r>
        </a:p>
        <a:p>
          <a:r>
            <a:rPr lang="en-IN" sz="1400" dirty="0">
              <a:solidFill>
                <a:schemeClr val="tx2"/>
              </a:solidFill>
            </a:rPr>
            <a:t>(Few days)</a:t>
          </a:r>
          <a:endParaRPr lang="en-US" sz="1400" dirty="0">
            <a:solidFill>
              <a:schemeClr val="tx2"/>
            </a:solidFill>
          </a:endParaRPr>
        </a:p>
      </dgm:t>
    </dgm:pt>
    <dgm:pt modelId="{56F2441A-3E55-4191-B582-21F4B6AF1C60}" type="parTrans" cxnId="{DD3299A2-D75F-4582-9A31-7D2B654DE8BA}">
      <dgm:prSet/>
      <dgm:spPr/>
      <dgm:t>
        <a:bodyPr/>
        <a:lstStyle/>
        <a:p>
          <a:endParaRPr lang="en-US" sz="1800"/>
        </a:p>
      </dgm:t>
    </dgm:pt>
    <dgm:pt modelId="{32C4FA1C-6A8F-4EBF-95E7-2D91C6CA6EC0}" type="sibTrans" cxnId="{DD3299A2-D75F-4582-9A31-7D2B654DE8BA}">
      <dgm:prSet/>
      <dgm:spPr/>
      <dgm:t>
        <a:bodyPr/>
        <a:lstStyle/>
        <a:p>
          <a:endParaRPr lang="en-US" sz="1800"/>
        </a:p>
      </dgm:t>
    </dgm:pt>
    <dgm:pt modelId="{ED9EA769-CF5F-472F-821B-78112A24079A}">
      <dgm:prSet phldrT="[Text]" custT="1"/>
      <dgm:spPr/>
      <dgm:t>
        <a:bodyPr/>
        <a:lstStyle/>
        <a:p>
          <a:r>
            <a:rPr lang="en-US" sz="1200" dirty="0">
              <a:solidFill>
                <a:schemeClr val="bg2">
                  <a:lumMod val="25000"/>
                </a:schemeClr>
              </a:solidFill>
            </a:rPr>
            <a:t>App issues: App crashes, sync fails, Subcenter profile not getting updated, Dashboard numbers incorrect</a:t>
          </a:r>
        </a:p>
      </dgm:t>
    </dgm:pt>
    <dgm:pt modelId="{09A9274E-C90B-4F4B-A979-9540EF41334E}" type="parTrans" cxnId="{5125AA23-9E4A-4F63-B913-439B02E204C1}">
      <dgm:prSet/>
      <dgm:spPr/>
      <dgm:t>
        <a:bodyPr/>
        <a:lstStyle/>
        <a:p>
          <a:endParaRPr lang="en-US" sz="1800"/>
        </a:p>
      </dgm:t>
    </dgm:pt>
    <dgm:pt modelId="{173F9E16-3761-4458-B8E9-EC8F77DC79BD}" type="sibTrans" cxnId="{5125AA23-9E4A-4F63-B913-439B02E204C1}">
      <dgm:prSet/>
      <dgm:spPr/>
      <dgm:t>
        <a:bodyPr/>
        <a:lstStyle/>
        <a:p>
          <a:endParaRPr lang="en-US" sz="1800"/>
        </a:p>
      </dgm:t>
    </dgm:pt>
    <dgm:pt modelId="{F1C7B26F-F60F-4C70-904F-81462AC53409}">
      <dgm:prSet phldrT="[Text]" custT="1"/>
      <dgm:spPr/>
      <dgm:t>
        <a:bodyPr/>
        <a:lstStyle/>
        <a:p>
          <a:r>
            <a:rPr lang="en-US" sz="1400" dirty="0">
              <a:solidFill>
                <a:schemeClr val="tx2"/>
              </a:solidFill>
            </a:rPr>
            <a:t>Feature request/changes</a:t>
          </a:r>
        </a:p>
        <a:p>
          <a:r>
            <a:rPr lang="en-IN" sz="1400" dirty="0">
              <a:solidFill>
                <a:schemeClr val="tx2"/>
              </a:solidFill>
            </a:rPr>
            <a:t>(Tied to software releases)</a:t>
          </a:r>
          <a:endParaRPr lang="en-US" sz="1400" dirty="0">
            <a:solidFill>
              <a:schemeClr val="tx2"/>
            </a:solidFill>
          </a:endParaRPr>
        </a:p>
      </dgm:t>
    </dgm:pt>
    <dgm:pt modelId="{52330FEF-8474-4403-AB15-43D755709A9C}" type="parTrans" cxnId="{CB497371-4DE8-478F-8598-B42399F1D8D8}">
      <dgm:prSet/>
      <dgm:spPr/>
      <dgm:t>
        <a:bodyPr/>
        <a:lstStyle/>
        <a:p>
          <a:endParaRPr lang="en-US" sz="1800"/>
        </a:p>
      </dgm:t>
    </dgm:pt>
    <dgm:pt modelId="{EEBE87D5-DB21-4FAC-AD90-9C500C8C12F9}" type="sibTrans" cxnId="{CB497371-4DE8-478F-8598-B42399F1D8D8}">
      <dgm:prSet/>
      <dgm:spPr/>
      <dgm:t>
        <a:bodyPr/>
        <a:lstStyle/>
        <a:p>
          <a:endParaRPr lang="en-US" sz="1800"/>
        </a:p>
      </dgm:t>
    </dgm:pt>
    <dgm:pt modelId="{84709CC6-BF43-445F-A16C-8020B3E6B3C7}">
      <dgm:prSet phldrT="[Text]" custT="1"/>
      <dgm:spPr/>
      <dgm:t>
        <a:bodyPr/>
        <a:lstStyle/>
        <a:p>
          <a:pPr>
            <a:buNone/>
          </a:pPr>
          <a:r>
            <a:rPr lang="en-US" sz="1200" kern="1200" dirty="0">
              <a:solidFill>
                <a:schemeClr val="bg2">
                  <a:lumMod val="25000"/>
                </a:schemeClr>
              </a:solidFill>
            </a:rPr>
            <a:t>Examples:</a:t>
          </a:r>
        </a:p>
      </dgm:t>
    </dgm:pt>
    <dgm:pt modelId="{9D95C49E-F8C8-4E32-8E51-72FA894242B5}" type="parTrans" cxnId="{7461AF7D-7937-46AC-9793-E9F36C7F73F4}">
      <dgm:prSet/>
      <dgm:spPr/>
      <dgm:t>
        <a:bodyPr/>
        <a:lstStyle/>
        <a:p>
          <a:endParaRPr lang="en-US" sz="1800"/>
        </a:p>
      </dgm:t>
    </dgm:pt>
    <dgm:pt modelId="{9697233B-69B2-4A17-8D37-15BA30382CF7}" type="sibTrans" cxnId="{7461AF7D-7937-46AC-9793-E9F36C7F73F4}">
      <dgm:prSet/>
      <dgm:spPr/>
      <dgm:t>
        <a:bodyPr/>
        <a:lstStyle/>
        <a:p>
          <a:endParaRPr lang="en-US" sz="1800"/>
        </a:p>
      </dgm:t>
    </dgm:pt>
    <dgm:pt modelId="{06F3ECD1-FE5A-4627-A2EF-62B6A2A4D193}">
      <dgm:prSet phldrT="[Text]" custT="1"/>
      <dgm:spPr/>
      <dgm:t>
        <a:bodyPr/>
        <a:lstStyle/>
        <a:p>
          <a:r>
            <a:rPr lang="en-US" sz="1200" kern="1200" dirty="0">
              <a:solidFill>
                <a:schemeClr val="bg2">
                  <a:lumMod val="25000"/>
                </a:schemeClr>
              </a:solidFill>
            </a:rPr>
            <a:t>Functionality- </a:t>
          </a:r>
          <a:r>
            <a:rPr lang="en-US" sz="1050" i="1" kern="1200" dirty="0">
              <a:solidFill>
                <a:schemeClr val="bg2">
                  <a:lumMod val="25000"/>
                </a:schemeClr>
              </a:solidFill>
            </a:rPr>
            <a:t>(Ex: CBAC in PHC portal)</a:t>
          </a:r>
        </a:p>
      </dgm:t>
    </dgm:pt>
    <dgm:pt modelId="{AB1F66F7-815E-4942-BDEB-5E349CBB34C2}" type="parTrans" cxnId="{A514E7AA-9000-46AF-AC48-ED5B5A866649}">
      <dgm:prSet/>
      <dgm:spPr/>
      <dgm:t>
        <a:bodyPr/>
        <a:lstStyle/>
        <a:p>
          <a:endParaRPr lang="en-US" sz="1800"/>
        </a:p>
      </dgm:t>
    </dgm:pt>
    <dgm:pt modelId="{BFC8C68A-9A9E-45FC-A707-C2E435B1BD38}" type="sibTrans" cxnId="{A514E7AA-9000-46AF-AC48-ED5B5A866649}">
      <dgm:prSet/>
      <dgm:spPr/>
      <dgm:t>
        <a:bodyPr/>
        <a:lstStyle/>
        <a:p>
          <a:endParaRPr lang="en-US" sz="1800"/>
        </a:p>
      </dgm:t>
    </dgm:pt>
    <dgm:pt modelId="{4450932B-6322-443D-98D5-A8255D192CD2}">
      <dgm:prSet phldrT="[Text]" custT="1"/>
      <dgm:spPr/>
      <dgm:t>
        <a:bodyPr/>
        <a:lstStyle/>
        <a:p>
          <a:r>
            <a:rPr lang="en-US" sz="1200" dirty="0">
              <a:solidFill>
                <a:schemeClr val="bg2">
                  <a:lumMod val="25000"/>
                </a:schemeClr>
              </a:solidFill>
            </a:rPr>
            <a:t>Missing Villages – Added in admin portal, sync tablet and log in again</a:t>
          </a:r>
        </a:p>
      </dgm:t>
    </dgm:pt>
    <dgm:pt modelId="{6BBD7470-F24D-4B67-BE91-3A01E0D3411F}" type="parTrans" cxnId="{D6042DE8-AEA8-4991-A95B-B2B2F7903425}">
      <dgm:prSet/>
      <dgm:spPr/>
      <dgm:t>
        <a:bodyPr/>
        <a:lstStyle/>
        <a:p>
          <a:endParaRPr lang="en-US"/>
        </a:p>
      </dgm:t>
    </dgm:pt>
    <dgm:pt modelId="{9AFCFE01-D2C2-4DEA-88EA-A03A6AD04D11}" type="sibTrans" cxnId="{D6042DE8-AEA8-4991-A95B-B2B2F7903425}">
      <dgm:prSet/>
      <dgm:spPr/>
      <dgm:t>
        <a:bodyPr/>
        <a:lstStyle/>
        <a:p>
          <a:endParaRPr lang="en-US"/>
        </a:p>
      </dgm:t>
    </dgm:pt>
    <dgm:pt modelId="{625CD98E-36CD-4FB5-9D88-7B340BDCAA0E}">
      <dgm:prSet phldrT="[Text]" custT="1"/>
      <dgm:spPr/>
      <dgm:t>
        <a:bodyPr/>
        <a:lstStyle/>
        <a:p>
          <a:endParaRPr lang="en-US" sz="1200" kern="1200" dirty="0">
            <a:solidFill>
              <a:schemeClr val="bg2">
                <a:lumMod val="25000"/>
              </a:schemeClr>
            </a:solidFill>
          </a:endParaRPr>
        </a:p>
      </dgm:t>
    </dgm:pt>
    <dgm:pt modelId="{9E709E48-4F76-4183-A68C-F0FC18520A15}" type="parTrans" cxnId="{E3C981EA-A814-4569-8CF1-4955E03435A5}">
      <dgm:prSet/>
      <dgm:spPr/>
      <dgm:t>
        <a:bodyPr/>
        <a:lstStyle/>
        <a:p>
          <a:endParaRPr lang="en-US"/>
        </a:p>
      </dgm:t>
    </dgm:pt>
    <dgm:pt modelId="{C7D1B99C-E7FC-4E4D-8202-184CC8345005}" type="sibTrans" cxnId="{E3C981EA-A814-4569-8CF1-4955E03435A5}">
      <dgm:prSet/>
      <dgm:spPr/>
      <dgm:t>
        <a:bodyPr/>
        <a:lstStyle/>
        <a:p>
          <a:endParaRPr lang="en-US"/>
        </a:p>
      </dgm:t>
    </dgm:pt>
    <dgm:pt modelId="{149B390F-E295-467C-97D3-7F9A61907D59}">
      <dgm:prSet phldrT="[Text]" custT="1"/>
      <dgm:spPr/>
      <dgm:t>
        <a:bodyPr/>
        <a:lstStyle/>
        <a:p>
          <a:r>
            <a:rPr lang="en-IN" sz="1200" dirty="0">
              <a:solidFill>
                <a:schemeClr val="bg2">
                  <a:lumMod val="25000"/>
                </a:schemeClr>
              </a:solidFill>
            </a:rPr>
            <a:t>Version update</a:t>
          </a:r>
          <a:endParaRPr lang="en-US" sz="1200" dirty="0">
            <a:solidFill>
              <a:schemeClr val="bg2">
                <a:lumMod val="25000"/>
              </a:schemeClr>
            </a:solidFill>
          </a:endParaRPr>
        </a:p>
      </dgm:t>
    </dgm:pt>
    <dgm:pt modelId="{5DB67839-E731-4221-B53D-10F1C85A748E}" type="parTrans" cxnId="{1D7B09A6-4B6A-464F-A119-5A4DB6F51FF9}">
      <dgm:prSet/>
      <dgm:spPr/>
      <dgm:t>
        <a:bodyPr/>
        <a:lstStyle/>
        <a:p>
          <a:endParaRPr lang="en-US"/>
        </a:p>
      </dgm:t>
    </dgm:pt>
    <dgm:pt modelId="{78E883AB-BAE0-45C7-8976-118E716432BC}" type="sibTrans" cxnId="{1D7B09A6-4B6A-464F-A119-5A4DB6F51FF9}">
      <dgm:prSet/>
      <dgm:spPr/>
      <dgm:t>
        <a:bodyPr/>
        <a:lstStyle/>
        <a:p>
          <a:endParaRPr lang="en-US"/>
        </a:p>
      </dgm:t>
    </dgm:pt>
    <dgm:pt modelId="{EAA1BB63-A9B1-49D6-B4DC-DF11FA2A5792}">
      <dgm:prSet phldrT="[Text]" custT="1"/>
      <dgm:spPr/>
      <dgm:t>
        <a:bodyPr/>
        <a:lstStyle/>
        <a:p>
          <a:endParaRPr lang="en-US" sz="1200" dirty="0">
            <a:solidFill>
              <a:schemeClr val="bg2">
                <a:lumMod val="25000"/>
              </a:schemeClr>
            </a:solidFill>
          </a:endParaRPr>
        </a:p>
      </dgm:t>
    </dgm:pt>
    <dgm:pt modelId="{EED81FD0-48CE-4637-A443-688C29D15B8F}" type="parTrans" cxnId="{6396BB43-F0B3-4630-9799-B306E9E074FB}">
      <dgm:prSet/>
      <dgm:spPr/>
      <dgm:t>
        <a:bodyPr/>
        <a:lstStyle/>
        <a:p>
          <a:endParaRPr lang="en-US"/>
        </a:p>
      </dgm:t>
    </dgm:pt>
    <dgm:pt modelId="{9B96940A-C93A-40F9-812A-4B5AA5C89459}" type="sibTrans" cxnId="{6396BB43-F0B3-4630-9799-B306E9E074FB}">
      <dgm:prSet/>
      <dgm:spPr/>
      <dgm:t>
        <a:bodyPr/>
        <a:lstStyle/>
        <a:p>
          <a:endParaRPr lang="en-US"/>
        </a:p>
      </dgm:t>
    </dgm:pt>
    <dgm:pt modelId="{CB258648-CB12-4967-9535-751F80CC4A45}">
      <dgm:prSet phldrT="[Text]" custT="1"/>
      <dgm:spPr/>
      <dgm:t>
        <a:bodyPr/>
        <a:lstStyle/>
        <a:p>
          <a:pPr>
            <a:buNone/>
          </a:pPr>
          <a:r>
            <a:rPr lang="en-US" sz="1200" dirty="0">
              <a:solidFill>
                <a:schemeClr val="bg2">
                  <a:lumMod val="25000"/>
                </a:schemeClr>
              </a:solidFill>
            </a:rPr>
            <a:t>Example 1:</a:t>
          </a:r>
        </a:p>
      </dgm:t>
    </dgm:pt>
    <dgm:pt modelId="{061BA98D-D06A-4ECC-BB3D-F138624CAAC2}" type="parTrans" cxnId="{39D621AB-70A9-410A-8D12-7685A98574AB}">
      <dgm:prSet/>
      <dgm:spPr/>
      <dgm:t>
        <a:bodyPr/>
        <a:lstStyle/>
        <a:p>
          <a:endParaRPr lang="en-US"/>
        </a:p>
      </dgm:t>
    </dgm:pt>
    <dgm:pt modelId="{4FA27357-5EED-40F1-87D6-C6DB4092F318}" type="sibTrans" cxnId="{39D621AB-70A9-410A-8D12-7685A98574AB}">
      <dgm:prSet/>
      <dgm:spPr/>
      <dgm:t>
        <a:bodyPr/>
        <a:lstStyle/>
        <a:p>
          <a:endParaRPr lang="en-US"/>
        </a:p>
      </dgm:t>
    </dgm:pt>
    <dgm:pt modelId="{A7ED3562-E07C-4640-8CD5-EB2D84B7D857}">
      <dgm:prSet phldrT="[Text]" custT="1"/>
      <dgm:spPr/>
      <dgm:t>
        <a:bodyPr/>
        <a:lstStyle/>
        <a:p>
          <a:r>
            <a:rPr lang="en-IN" sz="1200" kern="1200" dirty="0">
              <a:solidFill>
                <a:schemeClr val="bg2">
                  <a:lumMod val="25000"/>
                </a:schemeClr>
              </a:solidFill>
              <a:latin typeface="Calibri" panose="020F0502020204030204"/>
              <a:ea typeface="+mn-ea"/>
              <a:cs typeface="+mn-cs"/>
            </a:rPr>
            <a:t>Dashboard integration</a:t>
          </a:r>
          <a:endParaRPr lang="en-US" sz="1200" kern="1200" dirty="0">
            <a:solidFill>
              <a:schemeClr val="bg2">
                <a:lumMod val="25000"/>
              </a:schemeClr>
            </a:solidFill>
            <a:latin typeface="Calibri" panose="020F0502020204030204"/>
            <a:ea typeface="+mn-ea"/>
            <a:cs typeface="+mn-cs"/>
          </a:endParaRPr>
        </a:p>
      </dgm:t>
    </dgm:pt>
    <dgm:pt modelId="{479B2FC1-C7EF-42BB-A46F-7BED13D2C3CD}" type="parTrans" cxnId="{CE0EF559-BA40-4515-913A-2845A8E14BB2}">
      <dgm:prSet/>
      <dgm:spPr/>
      <dgm:t>
        <a:bodyPr/>
        <a:lstStyle/>
        <a:p>
          <a:endParaRPr lang="en-US"/>
        </a:p>
      </dgm:t>
    </dgm:pt>
    <dgm:pt modelId="{6A97E2C9-115D-40B4-81BB-99A29B506A0C}" type="sibTrans" cxnId="{CE0EF559-BA40-4515-913A-2845A8E14BB2}">
      <dgm:prSet/>
      <dgm:spPr/>
      <dgm:t>
        <a:bodyPr/>
        <a:lstStyle/>
        <a:p>
          <a:endParaRPr lang="en-US"/>
        </a:p>
      </dgm:t>
    </dgm:pt>
    <dgm:pt modelId="{F9793F6B-B580-42BB-AEFB-B3AAAC3D606D}">
      <dgm:prSet phldrT="[Text]" custT="1"/>
      <dgm:spPr/>
      <dgm:t>
        <a:bodyPr/>
        <a:lstStyle/>
        <a:p>
          <a:r>
            <a:rPr lang="en-IN" sz="1200" kern="1200" dirty="0">
              <a:solidFill>
                <a:schemeClr val="bg2">
                  <a:lumMod val="25000"/>
                </a:schemeClr>
              </a:solidFill>
              <a:latin typeface="Calibri" panose="020F0502020204030204"/>
              <a:ea typeface="+mn-ea"/>
              <a:cs typeface="+mn-cs"/>
            </a:rPr>
            <a:t>Integration of Apps</a:t>
          </a:r>
          <a:endParaRPr lang="en-US" sz="1200" kern="1200" dirty="0">
            <a:solidFill>
              <a:schemeClr val="bg2">
                <a:lumMod val="25000"/>
              </a:schemeClr>
            </a:solidFill>
            <a:latin typeface="Calibri" panose="020F0502020204030204"/>
            <a:ea typeface="+mn-ea"/>
            <a:cs typeface="+mn-cs"/>
          </a:endParaRPr>
        </a:p>
      </dgm:t>
    </dgm:pt>
    <dgm:pt modelId="{2700C0E5-303B-4152-A010-49C1317D3E29}" type="parTrans" cxnId="{606F5D16-A877-4EF6-B6A8-25BADAABEAFF}">
      <dgm:prSet/>
      <dgm:spPr/>
      <dgm:t>
        <a:bodyPr/>
        <a:lstStyle/>
        <a:p>
          <a:endParaRPr lang="en-US"/>
        </a:p>
      </dgm:t>
    </dgm:pt>
    <dgm:pt modelId="{9D5E3619-420E-40E6-AEDD-C534BA7EF8AF}" type="sibTrans" cxnId="{606F5D16-A877-4EF6-B6A8-25BADAABEAFF}">
      <dgm:prSet/>
      <dgm:spPr/>
      <dgm:t>
        <a:bodyPr/>
        <a:lstStyle/>
        <a:p>
          <a:endParaRPr lang="en-US"/>
        </a:p>
      </dgm:t>
    </dgm:pt>
    <dgm:pt modelId="{C0C44697-BBF7-4F91-8CB0-F93A57CDEF85}">
      <dgm:prSet phldrT="[Text]" custT="1"/>
      <dgm:spPr/>
      <dgm:t>
        <a:bodyPr/>
        <a:lstStyle/>
        <a:p>
          <a:r>
            <a:rPr lang="en-IN" sz="1200" kern="1200" dirty="0">
              <a:solidFill>
                <a:schemeClr val="bg2">
                  <a:lumMod val="25000"/>
                </a:schemeClr>
              </a:solidFill>
              <a:latin typeface="Calibri" panose="020F0502020204030204"/>
              <a:ea typeface="+mn-ea"/>
              <a:cs typeface="+mn-cs"/>
            </a:rPr>
            <a:t>Data Migration</a:t>
          </a:r>
          <a:endParaRPr lang="en-US" sz="1200" kern="1200" dirty="0">
            <a:solidFill>
              <a:schemeClr val="bg2">
                <a:lumMod val="25000"/>
              </a:schemeClr>
            </a:solidFill>
            <a:latin typeface="Calibri" panose="020F0502020204030204"/>
            <a:ea typeface="+mn-ea"/>
            <a:cs typeface="+mn-cs"/>
          </a:endParaRPr>
        </a:p>
      </dgm:t>
    </dgm:pt>
    <dgm:pt modelId="{AE2E37FF-A425-4BCF-AC88-ACA1A367644C}" type="parTrans" cxnId="{2925F1DF-21B0-4136-84BF-33B820358B7D}">
      <dgm:prSet/>
      <dgm:spPr/>
      <dgm:t>
        <a:bodyPr/>
        <a:lstStyle/>
        <a:p>
          <a:endParaRPr lang="en-US"/>
        </a:p>
      </dgm:t>
    </dgm:pt>
    <dgm:pt modelId="{06323357-27C8-43CF-9354-8E22BADFF8C5}" type="sibTrans" cxnId="{2925F1DF-21B0-4136-84BF-33B820358B7D}">
      <dgm:prSet/>
      <dgm:spPr/>
      <dgm:t>
        <a:bodyPr/>
        <a:lstStyle/>
        <a:p>
          <a:endParaRPr lang="en-US"/>
        </a:p>
      </dgm:t>
    </dgm:pt>
    <dgm:pt modelId="{87DEDAFD-2EC0-4D81-9CD2-5F6E8C8E747D}">
      <dgm:prSet phldrT="[Text]" custT="1"/>
      <dgm:spPr/>
      <dgm:t>
        <a:bodyPr/>
        <a:lstStyle/>
        <a:p>
          <a:r>
            <a:rPr lang="en-US" sz="1200" dirty="0">
              <a:solidFill>
                <a:schemeClr val="bg2">
                  <a:lumMod val="25000"/>
                </a:schemeClr>
              </a:solidFill>
            </a:rPr>
            <a:t>Login – OTP, Mobile number</a:t>
          </a:r>
        </a:p>
      </dgm:t>
    </dgm:pt>
    <dgm:pt modelId="{71D82AB1-16CE-40FD-833E-BD988BED0A58}" type="parTrans" cxnId="{D0320ACD-0F9D-42AE-B084-6A16C7981BEF}">
      <dgm:prSet/>
      <dgm:spPr/>
      <dgm:t>
        <a:bodyPr/>
        <a:lstStyle/>
        <a:p>
          <a:endParaRPr lang="en-US"/>
        </a:p>
      </dgm:t>
    </dgm:pt>
    <dgm:pt modelId="{A1C2FED7-E92F-4098-B4CB-D5E62E692565}" type="sibTrans" cxnId="{D0320ACD-0F9D-42AE-B084-6A16C7981BEF}">
      <dgm:prSet/>
      <dgm:spPr/>
      <dgm:t>
        <a:bodyPr/>
        <a:lstStyle/>
        <a:p>
          <a:endParaRPr lang="en-US"/>
        </a:p>
      </dgm:t>
    </dgm:pt>
    <dgm:pt modelId="{F8D46BC3-338A-FC4F-8EC9-C153BFC481C3}">
      <dgm:prSet phldrT="[Text]" custT="1"/>
      <dgm:spPr/>
      <dgm:t>
        <a:bodyPr/>
        <a:lstStyle/>
        <a:p>
          <a:r>
            <a:rPr lang="en-IN" sz="1200" dirty="0">
              <a:solidFill>
                <a:schemeClr val="bg2">
                  <a:lumMod val="25000"/>
                </a:schemeClr>
              </a:solidFill>
            </a:rPr>
            <a:t>Mapping – SC to diff PHC</a:t>
          </a:r>
          <a:endParaRPr lang="en-US" sz="1200" dirty="0">
            <a:solidFill>
              <a:schemeClr val="bg2">
                <a:lumMod val="25000"/>
              </a:schemeClr>
            </a:solidFill>
          </a:endParaRPr>
        </a:p>
      </dgm:t>
    </dgm:pt>
    <dgm:pt modelId="{48605194-1ACE-A84B-A444-6DDD2121A990}" type="parTrans" cxnId="{FF9414FC-8DA5-DE4D-85E8-0146EBCF3EC1}">
      <dgm:prSet/>
      <dgm:spPr/>
      <dgm:t>
        <a:bodyPr/>
        <a:lstStyle/>
        <a:p>
          <a:endParaRPr lang="en-US"/>
        </a:p>
      </dgm:t>
    </dgm:pt>
    <dgm:pt modelId="{E2581613-D8F4-A94F-A25B-90FD4B860984}" type="sibTrans" cxnId="{FF9414FC-8DA5-DE4D-85E8-0146EBCF3EC1}">
      <dgm:prSet/>
      <dgm:spPr/>
      <dgm:t>
        <a:bodyPr/>
        <a:lstStyle/>
        <a:p>
          <a:endParaRPr lang="en-US"/>
        </a:p>
      </dgm:t>
    </dgm:pt>
    <dgm:pt modelId="{D0591E8F-C2B8-7F4A-92E4-A86EAE6562E2}">
      <dgm:prSet phldrT="[Text]" custT="1"/>
      <dgm:spPr/>
      <dgm:t>
        <a:bodyPr/>
        <a:lstStyle/>
        <a:p>
          <a:r>
            <a:rPr lang="en-US" sz="1200" dirty="0"/>
            <a:t>Handle field requests – Creating users, villages, adding SCs, change mobile numbers, transfer of ANM</a:t>
          </a:r>
          <a:endParaRPr lang="en-US" sz="1200" dirty="0">
            <a:solidFill>
              <a:schemeClr val="bg2">
                <a:lumMod val="25000"/>
              </a:schemeClr>
            </a:solidFill>
          </a:endParaRPr>
        </a:p>
      </dgm:t>
    </dgm:pt>
    <dgm:pt modelId="{766931C1-00A0-2041-A5CD-DB2A56FFB2F0}" type="parTrans" cxnId="{6C70FC0E-395A-D843-9AE3-E0B1E443A8CD}">
      <dgm:prSet/>
      <dgm:spPr/>
      <dgm:t>
        <a:bodyPr/>
        <a:lstStyle/>
        <a:p>
          <a:endParaRPr lang="en-US"/>
        </a:p>
      </dgm:t>
    </dgm:pt>
    <dgm:pt modelId="{83446BC5-7C8A-F448-9450-6C6D1B3D97AD}" type="sibTrans" cxnId="{6C70FC0E-395A-D843-9AE3-E0B1E443A8CD}">
      <dgm:prSet/>
      <dgm:spPr/>
      <dgm:t>
        <a:bodyPr/>
        <a:lstStyle/>
        <a:p>
          <a:endParaRPr lang="en-US"/>
        </a:p>
      </dgm:t>
    </dgm:pt>
    <dgm:pt modelId="{51D204A0-36E2-3C4E-B916-24D34C1E62DB}">
      <dgm:prSet phldrT="[Text]" custT="1"/>
      <dgm:spPr/>
      <dgm:t>
        <a:bodyPr/>
        <a:lstStyle/>
        <a:p>
          <a:pPr>
            <a:buNone/>
          </a:pPr>
          <a:r>
            <a:rPr lang="en-US" sz="1200" dirty="0">
              <a:solidFill>
                <a:schemeClr val="bg2">
                  <a:lumMod val="25000"/>
                </a:schemeClr>
              </a:solidFill>
            </a:rPr>
            <a:t>Example 2:</a:t>
          </a:r>
        </a:p>
      </dgm:t>
    </dgm:pt>
    <dgm:pt modelId="{F3101E5A-8413-FA42-B5CC-3DDDA9CF5548}" type="parTrans" cxnId="{3AA6DF0F-7B48-424D-B708-8ED7E482038D}">
      <dgm:prSet/>
      <dgm:spPr/>
      <dgm:t>
        <a:bodyPr/>
        <a:lstStyle/>
        <a:p>
          <a:endParaRPr lang="en-US"/>
        </a:p>
      </dgm:t>
    </dgm:pt>
    <dgm:pt modelId="{892F05AF-CE90-1E42-B4D8-D10A90895E77}" type="sibTrans" cxnId="{3AA6DF0F-7B48-424D-B708-8ED7E482038D}">
      <dgm:prSet/>
      <dgm:spPr/>
      <dgm:t>
        <a:bodyPr/>
        <a:lstStyle/>
        <a:p>
          <a:endParaRPr lang="en-US"/>
        </a:p>
      </dgm:t>
    </dgm:pt>
    <dgm:pt modelId="{ED063294-BBE7-114E-B67B-A37F2BB24264}">
      <dgm:prSet phldrT="[Text]" custT="1"/>
      <dgm:spPr/>
      <dgm:t>
        <a:bodyPr/>
        <a:lstStyle/>
        <a:p>
          <a:r>
            <a:rPr lang="en-US" sz="1200" kern="1200" dirty="0">
              <a:solidFill>
                <a:schemeClr val="bg2">
                  <a:lumMod val="25000"/>
                </a:schemeClr>
              </a:solidFill>
            </a:rPr>
            <a:t>Additional information in dashboard</a:t>
          </a:r>
        </a:p>
      </dgm:t>
    </dgm:pt>
    <dgm:pt modelId="{BE0F7F46-906F-B541-A875-31FB3F84ECFE}" type="parTrans" cxnId="{522F371F-EC69-B043-9452-35FA1BEC76A9}">
      <dgm:prSet/>
      <dgm:spPr/>
      <dgm:t>
        <a:bodyPr/>
        <a:lstStyle/>
        <a:p>
          <a:endParaRPr lang="en-US"/>
        </a:p>
      </dgm:t>
    </dgm:pt>
    <dgm:pt modelId="{F882D995-1D16-554C-9589-EF6DB4D9FFE3}" type="sibTrans" cxnId="{522F371F-EC69-B043-9452-35FA1BEC76A9}">
      <dgm:prSet/>
      <dgm:spPr/>
      <dgm:t>
        <a:bodyPr/>
        <a:lstStyle/>
        <a:p>
          <a:endParaRPr lang="en-US"/>
        </a:p>
      </dgm:t>
    </dgm:pt>
    <dgm:pt modelId="{A472D4C0-6FE4-4F03-AAA3-16F7E6B4C1B6}" type="pres">
      <dgm:prSet presAssocID="{C046F6BC-0C71-4F9A-A78A-79256940AD58}" presName="Name0" presStyleCnt="0">
        <dgm:presLayoutVars>
          <dgm:dir/>
          <dgm:animLvl val="lvl"/>
          <dgm:resizeHandles val="exact"/>
        </dgm:presLayoutVars>
      </dgm:prSet>
      <dgm:spPr/>
    </dgm:pt>
    <dgm:pt modelId="{2F303011-2D9B-40C9-9889-0A8CC144B7A2}" type="pres">
      <dgm:prSet presAssocID="{40DE13ED-4875-4969-884E-A07D017CB19B}" presName="composite" presStyleCnt="0"/>
      <dgm:spPr/>
    </dgm:pt>
    <dgm:pt modelId="{A9A33D2B-638D-4F4B-B881-1FC3F3868B0B}" type="pres">
      <dgm:prSet presAssocID="{40DE13ED-4875-4969-884E-A07D017CB19B}" presName="parTx" presStyleLbl="alignNode1" presStyleIdx="0" presStyleCnt="3" custLinFactNeighborY="-59460">
        <dgm:presLayoutVars>
          <dgm:chMax val="0"/>
          <dgm:chPref val="0"/>
          <dgm:bulletEnabled val="1"/>
        </dgm:presLayoutVars>
      </dgm:prSet>
      <dgm:spPr/>
    </dgm:pt>
    <dgm:pt modelId="{13E3D1EA-3D59-4D27-AD5A-33FC2D7CF889}" type="pres">
      <dgm:prSet presAssocID="{40DE13ED-4875-4969-884E-A07D017CB19B}" presName="desTx" presStyleLbl="alignAccFollowNode1" presStyleIdx="0" presStyleCnt="3" custScaleY="100000" custLinFactNeighborY="-9669">
        <dgm:presLayoutVars>
          <dgm:bulletEnabled val="1"/>
        </dgm:presLayoutVars>
      </dgm:prSet>
      <dgm:spPr/>
    </dgm:pt>
    <dgm:pt modelId="{B25B3D88-08AA-4E46-B0D5-958FB2BABBFD}" type="pres">
      <dgm:prSet presAssocID="{CB7EA5B7-2707-456B-8B14-CF97B861707A}" presName="space" presStyleCnt="0"/>
      <dgm:spPr/>
    </dgm:pt>
    <dgm:pt modelId="{3BF57272-4B8C-4BAB-9700-664A93394B41}" type="pres">
      <dgm:prSet presAssocID="{29ED711C-EDCA-4FB0-939C-8D220C4B260E}" presName="composite" presStyleCnt="0"/>
      <dgm:spPr/>
    </dgm:pt>
    <dgm:pt modelId="{85405CF7-2DD8-442E-B861-7A5C52D5E2A7}" type="pres">
      <dgm:prSet presAssocID="{29ED711C-EDCA-4FB0-939C-8D220C4B260E}" presName="parTx" presStyleLbl="alignNode1" presStyleIdx="1" presStyleCnt="3" custScaleX="113937" custLinFactNeighborY="-59460">
        <dgm:presLayoutVars>
          <dgm:chMax val="0"/>
          <dgm:chPref val="0"/>
          <dgm:bulletEnabled val="1"/>
        </dgm:presLayoutVars>
      </dgm:prSet>
      <dgm:spPr/>
    </dgm:pt>
    <dgm:pt modelId="{0D7536EB-DA51-441E-BF39-BC149D22A255}" type="pres">
      <dgm:prSet presAssocID="{29ED711C-EDCA-4FB0-939C-8D220C4B260E}" presName="desTx" presStyleLbl="alignAccFollowNode1" presStyleIdx="1" presStyleCnt="3" custScaleX="115472" custScaleY="100000" custLinFactNeighborY="-9669">
        <dgm:presLayoutVars>
          <dgm:bulletEnabled val="1"/>
        </dgm:presLayoutVars>
      </dgm:prSet>
      <dgm:spPr/>
    </dgm:pt>
    <dgm:pt modelId="{64AD1E3A-8736-46BF-B071-C030DD3BC53F}" type="pres">
      <dgm:prSet presAssocID="{32C4FA1C-6A8F-4EBF-95E7-2D91C6CA6EC0}" presName="space" presStyleCnt="0"/>
      <dgm:spPr/>
    </dgm:pt>
    <dgm:pt modelId="{2294E894-65CE-4732-AA8B-141D93C11631}" type="pres">
      <dgm:prSet presAssocID="{F1C7B26F-F60F-4C70-904F-81462AC53409}" presName="composite" presStyleCnt="0"/>
      <dgm:spPr/>
    </dgm:pt>
    <dgm:pt modelId="{61C8F4F5-1D24-43FF-B066-49BBDA9331F4}" type="pres">
      <dgm:prSet presAssocID="{F1C7B26F-F60F-4C70-904F-81462AC53409}" presName="parTx" presStyleLbl="alignNode1" presStyleIdx="2" presStyleCnt="3" custLinFactNeighborY="-59460">
        <dgm:presLayoutVars>
          <dgm:chMax val="0"/>
          <dgm:chPref val="0"/>
          <dgm:bulletEnabled val="1"/>
        </dgm:presLayoutVars>
      </dgm:prSet>
      <dgm:spPr/>
    </dgm:pt>
    <dgm:pt modelId="{ABAE1D47-46D4-4E70-B92F-523E28CC15A1}" type="pres">
      <dgm:prSet presAssocID="{F1C7B26F-F60F-4C70-904F-81462AC53409}" presName="desTx" presStyleLbl="alignAccFollowNode1" presStyleIdx="2" presStyleCnt="3" custScaleX="99430" custScaleY="100000" custLinFactNeighborY="-9669">
        <dgm:presLayoutVars>
          <dgm:bulletEnabled val="1"/>
        </dgm:presLayoutVars>
      </dgm:prSet>
      <dgm:spPr/>
    </dgm:pt>
  </dgm:ptLst>
  <dgm:cxnLst>
    <dgm:cxn modelId="{21141A04-F89C-4CBB-A22C-62BFCB3141AC}" srcId="{40DE13ED-4875-4969-884E-A07D017CB19B}" destId="{4E741997-BF69-4982-B4A9-93697D7986A3}" srcOrd="0" destOrd="0" parTransId="{FF70CAE0-BA69-4563-A069-2083913905F8}" sibTransId="{0460002C-E242-4EBF-97A9-D8C31AB1C667}"/>
    <dgm:cxn modelId="{69FA6F06-6785-45EC-BC8F-93D09AF7766B}" type="presOf" srcId="{625CD98E-36CD-4FB5-9D88-7B340BDCAA0E}" destId="{ABAE1D47-46D4-4E70-B92F-523E28CC15A1}" srcOrd="0" destOrd="6" presId="urn:microsoft.com/office/officeart/2005/8/layout/hList1"/>
    <dgm:cxn modelId="{8E8AEE0C-B8F3-C14D-A890-C3A34DE37AB0}" type="presOf" srcId="{D0591E8F-C2B8-7F4A-92E4-A86EAE6562E2}" destId="{0D7536EB-DA51-441E-BF39-BC149D22A255}" srcOrd="0" destOrd="4" presId="urn:microsoft.com/office/officeart/2005/8/layout/hList1"/>
    <dgm:cxn modelId="{6C70FC0E-395A-D843-9AE3-E0B1E443A8CD}" srcId="{29ED711C-EDCA-4FB0-939C-8D220C4B260E}" destId="{D0591E8F-C2B8-7F4A-92E4-A86EAE6562E2}" srcOrd="4" destOrd="0" parTransId="{766931C1-00A0-2041-A5CD-DB2A56FFB2F0}" sibTransId="{83446BC5-7C8A-F448-9450-6C6D1B3D97AD}"/>
    <dgm:cxn modelId="{3AA6DF0F-7B48-424D-B708-8ED7E482038D}" srcId="{29ED711C-EDCA-4FB0-939C-8D220C4B260E}" destId="{51D204A0-36E2-3C4E-B916-24D34C1E62DB}" srcOrd="3" destOrd="0" parTransId="{F3101E5A-8413-FA42-B5CC-3DDDA9CF5548}" sibTransId="{892F05AF-CE90-1E42-B4D8-D10A90895E77}"/>
    <dgm:cxn modelId="{606F5D16-A877-4EF6-B6A8-25BADAABEAFF}" srcId="{F1C7B26F-F60F-4C70-904F-81462AC53409}" destId="{F9793F6B-B580-42BB-AEFB-B3AAAC3D606D}" srcOrd="4" destOrd="0" parTransId="{2700C0E5-303B-4152-A010-49C1317D3E29}" sibTransId="{9D5E3619-420E-40E6-AEDD-C534BA7EF8AF}"/>
    <dgm:cxn modelId="{522F371F-EC69-B043-9452-35FA1BEC76A9}" srcId="{F1C7B26F-F60F-4C70-904F-81462AC53409}" destId="{ED063294-BBE7-114E-B67B-A37F2BB24264}" srcOrd="1" destOrd="0" parTransId="{BE0F7F46-906F-B541-A875-31FB3F84ECFE}" sibTransId="{F882D995-1D16-554C-9589-EF6DB4D9FFE3}"/>
    <dgm:cxn modelId="{5125AA23-9E4A-4F63-B913-439B02E204C1}" srcId="{29ED711C-EDCA-4FB0-939C-8D220C4B260E}" destId="{ED9EA769-CF5F-472F-821B-78112A24079A}" srcOrd="2" destOrd="0" parTransId="{09A9274E-C90B-4F4B-A979-9540EF41334E}" sibTransId="{173F9E16-3761-4458-B8E9-EC8F77DC79BD}"/>
    <dgm:cxn modelId="{55F4F324-ECAB-4C05-BEBA-6F510B98B002}" type="presOf" srcId="{29ED711C-EDCA-4FB0-939C-8D220C4B260E}" destId="{85405CF7-2DD8-442E-B861-7A5C52D5E2A7}" srcOrd="0" destOrd="0" presId="urn:microsoft.com/office/officeart/2005/8/layout/hList1"/>
    <dgm:cxn modelId="{61B9CE25-FEC4-494B-A599-630927FC9093}" type="presOf" srcId="{ED063294-BBE7-114E-B67B-A37F2BB24264}" destId="{ABAE1D47-46D4-4E70-B92F-523E28CC15A1}" srcOrd="0" destOrd="1" presId="urn:microsoft.com/office/officeart/2005/8/layout/hList1"/>
    <dgm:cxn modelId="{2942D626-552E-40D9-97F2-A9A25B4D30DE}" srcId="{40DE13ED-4875-4969-884E-A07D017CB19B}" destId="{B4C16976-14D4-452B-BA3A-50CCB9C70CF2}" srcOrd="2" destOrd="0" parTransId="{60BA5CD9-D0FA-4259-821D-493CF62F9533}" sibTransId="{3052B271-22D1-453A-A91B-B09CC23B9879}"/>
    <dgm:cxn modelId="{B2009830-51E0-4B18-B4D5-B010238D90E4}" type="presOf" srcId="{F9793F6B-B580-42BB-AEFB-B3AAAC3D606D}" destId="{ABAE1D47-46D4-4E70-B92F-523E28CC15A1}" srcOrd="0" destOrd="4" presId="urn:microsoft.com/office/officeart/2005/8/layout/hList1"/>
    <dgm:cxn modelId="{FD2F9231-56CD-4162-8D09-A9C3C70AE7D0}" type="presOf" srcId="{149B390F-E295-467C-97D3-7F9A61907D59}" destId="{13E3D1EA-3D59-4D27-AD5A-33FC2D7CF889}" srcOrd="0" destOrd="4" presId="urn:microsoft.com/office/officeart/2005/8/layout/hList1"/>
    <dgm:cxn modelId="{DDF6843C-6DAF-4749-AD9F-B0598D5FB280}" type="presOf" srcId="{87DEDAFD-2EC0-4D81-9CD2-5F6E8C8E747D}" destId="{13E3D1EA-3D59-4D27-AD5A-33FC2D7CF889}" srcOrd="0" destOrd="1" presId="urn:microsoft.com/office/officeart/2005/8/layout/hList1"/>
    <dgm:cxn modelId="{7522BF5B-EE7A-D34D-B45D-99A9EA21AC89}" type="presOf" srcId="{51D204A0-36E2-3C4E-B916-24D34C1E62DB}" destId="{0D7536EB-DA51-441E-BF39-BC149D22A255}" srcOrd="0" destOrd="3" presId="urn:microsoft.com/office/officeart/2005/8/layout/hList1"/>
    <dgm:cxn modelId="{8F4D9A60-B168-47B9-9E20-894010DDC085}" type="presOf" srcId="{C046F6BC-0C71-4F9A-A78A-79256940AD58}" destId="{A472D4C0-6FE4-4F03-AAA3-16F7E6B4C1B6}" srcOrd="0" destOrd="0" presId="urn:microsoft.com/office/officeart/2005/8/layout/hList1"/>
    <dgm:cxn modelId="{6396BB43-F0B3-4630-9799-B306E9E074FB}" srcId="{40DE13ED-4875-4969-884E-A07D017CB19B}" destId="{EAA1BB63-A9B1-49D6-B4DC-DF11FA2A5792}" srcOrd="5" destOrd="0" parTransId="{EED81FD0-48CE-4637-A443-688C29D15B8F}" sibTransId="{9B96940A-C93A-40F9-812A-4B5AA5C89459}"/>
    <dgm:cxn modelId="{F938DD47-DEC3-47C6-A534-7332048ECDC8}" srcId="{C046F6BC-0C71-4F9A-A78A-79256940AD58}" destId="{40DE13ED-4875-4969-884E-A07D017CB19B}" srcOrd="0" destOrd="0" parTransId="{5A62CC1B-48DE-4E48-9106-C6B29C4A855A}" sibTransId="{CB7EA5B7-2707-456B-8B14-CF97B861707A}"/>
    <dgm:cxn modelId="{1D638F6F-B1AC-4BBA-80A3-50B94BEE784D}" type="presOf" srcId="{40DE13ED-4875-4969-884E-A07D017CB19B}" destId="{A9A33D2B-638D-4F4B-B881-1FC3F3868B0B}" srcOrd="0" destOrd="0" presId="urn:microsoft.com/office/officeart/2005/8/layout/hList1"/>
    <dgm:cxn modelId="{F12FEF70-8A47-4640-97C4-B1C122AB6518}" type="presOf" srcId="{06F3ECD1-FE5A-4627-A2EF-62B6A2A4D193}" destId="{ABAE1D47-46D4-4E70-B92F-523E28CC15A1}" srcOrd="0" destOrd="2" presId="urn:microsoft.com/office/officeart/2005/8/layout/hList1"/>
    <dgm:cxn modelId="{CB497371-4DE8-478F-8598-B42399F1D8D8}" srcId="{C046F6BC-0C71-4F9A-A78A-79256940AD58}" destId="{F1C7B26F-F60F-4C70-904F-81462AC53409}" srcOrd="2" destOrd="0" parTransId="{52330FEF-8474-4403-AB15-43D755709A9C}" sibTransId="{EEBE87D5-DB21-4FAC-AD90-9C500C8C12F9}"/>
    <dgm:cxn modelId="{E2AB1454-771A-3F46-A762-1102815891AC}" type="presOf" srcId="{F8D46BC3-338A-FC4F-8EC9-C153BFC481C3}" destId="{0D7536EB-DA51-441E-BF39-BC149D22A255}" srcOrd="0" destOrd="1" presId="urn:microsoft.com/office/officeart/2005/8/layout/hList1"/>
    <dgm:cxn modelId="{75052B55-83AC-489E-9C1D-113DD7DE697E}" type="presOf" srcId="{4E741997-BF69-4982-B4A9-93697D7986A3}" destId="{13E3D1EA-3D59-4D27-AD5A-33FC2D7CF889}" srcOrd="0" destOrd="0" presId="urn:microsoft.com/office/officeart/2005/8/layout/hList1"/>
    <dgm:cxn modelId="{CE0EF559-BA40-4515-913A-2845A8E14BB2}" srcId="{F1C7B26F-F60F-4C70-904F-81462AC53409}" destId="{A7ED3562-E07C-4640-8CD5-EB2D84B7D857}" srcOrd="3" destOrd="0" parTransId="{479B2FC1-C7EF-42BB-A46F-7BED13D2C3CD}" sibTransId="{6A97E2C9-115D-40B4-81BB-99A29B506A0C}"/>
    <dgm:cxn modelId="{9890427D-1FA5-4A28-BAB6-18F4E25A62A3}" type="presOf" srcId="{EAA1BB63-A9B1-49D6-B4DC-DF11FA2A5792}" destId="{13E3D1EA-3D59-4D27-AD5A-33FC2D7CF889}" srcOrd="0" destOrd="5" presId="urn:microsoft.com/office/officeart/2005/8/layout/hList1"/>
    <dgm:cxn modelId="{7461AF7D-7937-46AC-9793-E9F36C7F73F4}" srcId="{F1C7B26F-F60F-4C70-904F-81462AC53409}" destId="{84709CC6-BF43-445F-A16C-8020B3E6B3C7}" srcOrd="0" destOrd="0" parTransId="{9D95C49E-F8C8-4E32-8E51-72FA894242B5}" sibTransId="{9697233B-69B2-4A17-8D37-15BA30382CF7}"/>
    <dgm:cxn modelId="{77BDD07F-477F-4D8B-8C6E-AE0B5F44FEF1}" type="presOf" srcId="{ED9EA769-CF5F-472F-821B-78112A24079A}" destId="{0D7536EB-DA51-441E-BF39-BC149D22A255}" srcOrd="0" destOrd="2" presId="urn:microsoft.com/office/officeart/2005/8/layout/hList1"/>
    <dgm:cxn modelId="{A003AB81-3FE8-425C-8969-B5D0CCC51E55}" type="presOf" srcId="{A7ED3562-E07C-4640-8CD5-EB2D84B7D857}" destId="{ABAE1D47-46D4-4E70-B92F-523E28CC15A1}" srcOrd="0" destOrd="3" presId="urn:microsoft.com/office/officeart/2005/8/layout/hList1"/>
    <dgm:cxn modelId="{28F9128B-EF03-4A26-92DE-F7D5B54B0A89}" type="presOf" srcId="{C0C44697-BBF7-4F91-8CB0-F93A57CDEF85}" destId="{ABAE1D47-46D4-4E70-B92F-523E28CC15A1}" srcOrd="0" destOrd="5" presId="urn:microsoft.com/office/officeart/2005/8/layout/hList1"/>
    <dgm:cxn modelId="{98BA5D9B-1F4E-454A-A608-9241567105C2}" type="presOf" srcId="{B4C16976-14D4-452B-BA3A-50CCB9C70CF2}" destId="{13E3D1EA-3D59-4D27-AD5A-33FC2D7CF889}" srcOrd="0" destOrd="2" presId="urn:microsoft.com/office/officeart/2005/8/layout/hList1"/>
    <dgm:cxn modelId="{DD3299A2-D75F-4582-9A31-7D2B654DE8BA}" srcId="{C046F6BC-0C71-4F9A-A78A-79256940AD58}" destId="{29ED711C-EDCA-4FB0-939C-8D220C4B260E}" srcOrd="1" destOrd="0" parTransId="{56F2441A-3E55-4191-B582-21F4B6AF1C60}" sibTransId="{32C4FA1C-6A8F-4EBF-95E7-2D91C6CA6EC0}"/>
    <dgm:cxn modelId="{117A0FA5-79DF-448C-8209-073FF0365535}" type="presOf" srcId="{F1C7B26F-F60F-4C70-904F-81462AC53409}" destId="{61C8F4F5-1D24-43FF-B066-49BBDA9331F4}" srcOrd="0" destOrd="0" presId="urn:microsoft.com/office/officeart/2005/8/layout/hList1"/>
    <dgm:cxn modelId="{1D7B09A6-4B6A-464F-A119-5A4DB6F51FF9}" srcId="{40DE13ED-4875-4969-884E-A07D017CB19B}" destId="{149B390F-E295-467C-97D3-7F9A61907D59}" srcOrd="4" destOrd="0" parTransId="{5DB67839-E731-4221-B53D-10F1C85A748E}" sibTransId="{78E883AB-BAE0-45C7-8976-118E716432BC}"/>
    <dgm:cxn modelId="{A514E7AA-9000-46AF-AC48-ED5B5A866649}" srcId="{F1C7B26F-F60F-4C70-904F-81462AC53409}" destId="{06F3ECD1-FE5A-4627-A2EF-62B6A2A4D193}" srcOrd="2" destOrd="0" parTransId="{AB1F66F7-815E-4942-BDEB-5E349CBB34C2}" sibTransId="{BFC8C68A-9A9E-45FC-A707-C2E435B1BD38}"/>
    <dgm:cxn modelId="{39D621AB-70A9-410A-8D12-7685A98574AB}" srcId="{29ED711C-EDCA-4FB0-939C-8D220C4B260E}" destId="{CB258648-CB12-4967-9535-751F80CC4A45}" srcOrd="0" destOrd="0" parTransId="{061BA98D-D06A-4ECC-BB3D-F138624CAAC2}" sibTransId="{4FA27357-5EED-40F1-87D6-C6DB4092F318}"/>
    <dgm:cxn modelId="{D0320ACD-0F9D-42AE-B084-6A16C7981BEF}" srcId="{40DE13ED-4875-4969-884E-A07D017CB19B}" destId="{87DEDAFD-2EC0-4D81-9CD2-5F6E8C8E747D}" srcOrd="1" destOrd="0" parTransId="{71D82AB1-16CE-40FD-833E-BD988BED0A58}" sibTransId="{A1C2FED7-E92F-4098-B4CB-D5E62E692565}"/>
    <dgm:cxn modelId="{0D6B85CD-1A30-4917-A115-10F787AF0130}" type="presOf" srcId="{CB258648-CB12-4967-9535-751F80CC4A45}" destId="{0D7536EB-DA51-441E-BF39-BC149D22A255}" srcOrd="0" destOrd="0" presId="urn:microsoft.com/office/officeart/2005/8/layout/hList1"/>
    <dgm:cxn modelId="{2925F1DF-21B0-4136-84BF-33B820358B7D}" srcId="{F1C7B26F-F60F-4C70-904F-81462AC53409}" destId="{C0C44697-BBF7-4F91-8CB0-F93A57CDEF85}" srcOrd="5" destOrd="0" parTransId="{AE2E37FF-A425-4BCF-AC88-ACA1A367644C}" sibTransId="{06323357-27C8-43CF-9354-8E22BADFF8C5}"/>
    <dgm:cxn modelId="{15846DE0-F192-473E-BF9A-497FD600244D}" type="presOf" srcId="{84709CC6-BF43-445F-A16C-8020B3E6B3C7}" destId="{ABAE1D47-46D4-4E70-B92F-523E28CC15A1}" srcOrd="0" destOrd="0" presId="urn:microsoft.com/office/officeart/2005/8/layout/hList1"/>
    <dgm:cxn modelId="{D6042DE8-AEA8-4991-A95B-B2B2F7903425}" srcId="{40DE13ED-4875-4969-884E-A07D017CB19B}" destId="{4450932B-6322-443D-98D5-A8255D192CD2}" srcOrd="3" destOrd="0" parTransId="{6BBD7470-F24D-4B67-BE91-3A01E0D3411F}" sibTransId="{9AFCFE01-D2C2-4DEA-88EA-A03A6AD04D11}"/>
    <dgm:cxn modelId="{E3C981EA-A814-4569-8CF1-4955E03435A5}" srcId="{F1C7B26F-F60F-4C70-904F-81462AC53409}" destId="{625CD98E-36CD-4FB5-9D88-7B340BDCAA0E}" srcOrd="6" destOrd="0" parTransId="{9E709E48-4F76-4183-A68C-F0FC18520A15}" sibTransId="{C7D1B99C-E7FC-4E4D-8202-184CC8345005}"/>
    <dgm:cxn modelId="{FF9414FC-8DA5-DE4D-85E8-0146EBCF3EC1}" srcId="{29ED711C-EDCA-4FB0-939C-8D220C4B260E}" destId="{F8D46BC3-338A-FC4F-8EC9-C153BFC481C3}" srcOrd="1" destOrd="0" parTransId="{48605194-1ACE-A84B-A444-6DDD2121A990}" sibTransId="{E2581613-D8F4-A94F-A25B-90FD4B860984}"/>
    <dgm:cxn modelId="{068125FF-C58F-4419-8073-708221CC5390}" type="presOf" srcId="{4450932B-6322-443D-98D5-A8255D192CD2}" destId="{13E3D1EA-3D59-4D27-AD5A-33FC2D7CF889}" srcOrd="0" destOrd="3" presId="urn:microsoft.com/office/officeart/2005/8/layout/hList1"/>
    <dgm:cxn modelId="{A5406458-2195-4258-968C-25E8B9E82B8D}" type="presParOf" srcId="{A472D4C0-6FE4-4F03-AAA3-16F7E6B4C1B6}" destId="{2F303011-2D9B-40C9-9889-0A8CC144B7A2}" srcOrd="0" destOrd="0" presId="urn:microsoft.com/office/officeart/2005/8/layout/hList1"/>
    <dgm:cxn modelId="{2143A65E-A708-4DDD-B581-3433589A7933}" type="presParOf" srcId="{2F303011-2D9B-40C9-9889-0A8CC144B7A2}" destId="{A9A33D2B-638D-4F4B-B881-1FC3F3868B0B}" srcOrd="0" destOrd="0" presId="urn:microsoft.com/office/officeart/2005/8/layout/hList1"/>
    <dgm:cxn modelId="{C8533A34-DB09-440A-9FC5-4C67FE0B3845}" type="presParOf" srcId="{2F303011-2D9B-40C9-9889-0A8CC144B7A2}" destId="{13E3D1EA-3D59-4D27-AD5A-33FC2D7CF889}" srcOrd="1" destOrd="0" presId="urn:microsoft.com/office/officeart/2005/8/layout/hList1"/>
    <dgm:cxn modelId="{60FA6194-DE16-4D38-B4E9-F54A9A34B64D}" type="presParOf" srcId="{A472D4C0-6FE4-4F03-AAA3-16F7E6B4C1B6}" destId="{B25B3D88-08AA-4E46-B0D5-958FB2BABBFD}" srcOrd="1" destOrd="0" presId="urn:microsoft.com/office/officeart/2005/8/layout/hList1"/>
    <dgm:cxn modelId="{46E149EC-A987-4058-AAAC-E4A0E8983A50}" type="presParOf" srcId="{A472D4C0-6FE4-4F03-AAA3-16F7E6B4C1B6}" destId="{3BF57272-4B8C-4BAB-9700-664A93394B41}" srcOrd="2" destOrd="0" presId="urn:microsoft.com/office/officeart/2005/8/layout/hList1"/>
    <dgm:cxn modelId="{48576728-5065-497C-A23A-D771772EE05C}" type="presParOf" srcId="{3BF57272-4B8C-4BAB-9700-664A93394B41}" destId="{85405CF7-2DD8-442E-B861-7A5C52D5E2A7}" srcOrd="0" destOrd="0" presId="urn:microsoft.com/office/officeart/2005/8/layout/hList1"/>
    <dgm:cxn modelId="{B14B4D12-1164-4F3B-A465-B2A387CB7CD2}" type="presParOf" srcId="{3BF57272-4B8C-4BAB-9700-664A93394B41}" destId="{0D7536EB-DA51-441E-BF39-BC149D22A255}" srcOrd="1" destOrd="0" presId="urn:microsoft.com/office/officeart/2005/8/layout/hList1"/>
    <dgm:cxn modelId="{4D169829-B9B5-4E62-AE4A-3FC0D36FBF12}" type="presParOf" srcId="{A472D4C0-6FE4-4F03-AAA3-16F7E6B4C1B6}" destId="{64AD1E3A-8736-46BF-B071-C030DD3BC53F}" srcOrd="3" destOrd="0" presId="urn:microsoft.com/office/officeart/2005/8/layout/hList1"/>
    <dgm:cxn modelId="{E3D6EB91-E8C2-450E-A5F5-31B59F38C18B}" type="presParOf" srcId="{A472D4C0-6FE4-4F03-AAA3-16F7E6B4C1B6}" destId="{2294E894-65CE-4732-AA8B-141D93C11631}" srcOrd="4" destOrd="0" presId="urn:microsoft.com/office/officeart/2005/8/layout/hList1"/>
    <dgm:cxn modelId="{5B94FCC3-48A6-4C0C-99B7-07875E2C13D8}" type="presParOf" srcId="{2294E894-65CE-4732-AA8B-141D93C11631}" destId="{61C8F4F5-1D24-43FF-B066-49BBDA9331F4}" srcOrd="0" destOrd="0" presId="urn:microsoft.com/office/officeart/2005/8/layout/hList1"/>
    <dgm:cxn modelId="{387C41E3-A2E6-426A-A780-90B75CFC5472}" type="presParOf" srcId="{2294E894-65CE-4732-AA8B-141D93C11631}" destId="{ABAE1D47-46D4-4E70-B92F-523E28CC15A1}" srcOrd="1" destOrd="0" presId="urn:microsoft.com/office/officeart/2005/8/layout/hList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4D60F0-5AAC-439E-8D75-02241741FE42}">
      <dsp:nvSpPr>
        <dsp:cNvPr id="0" name=""/>
        <dsp:cNvSpPr/>
      </dsp:nvSpPr>
      <dsp:spPr>
        <a:xfrm rot="5400000">
          <a:off x="1477915" y="790370"/>
          <a:ext cx="625448" cy="1323364"/>
        </a:xfrm>
        <a:prstGeom prst="corner">
          <a:avLst>
            <a:gd name="adj1" fmla="val 16120"/>
            <a:gd name="adj2" fmla="val 16110"/>
          </a:avLst>
        </a:prstGeom>
        <a:solidFill>
          <a:srgbClr val="F9A44A"/>
        </a:solidFill>
        <a:ln w="12700" cap="flat" cmpd="sng" algn="ctr">
          <a:solidFill>
            <a:srgbClr val="F9A44A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6BC57A-6EB0-4704-98C5-A58CC4C56BA1}">
      <dsp:nvSpPr>
        <dsp:cNvPr id="0" name=""/>
        <dsp:cNvSpPr/>
      </dsp:nvSpPr>
      <dsp:spPr>
        <a:xfrm>
          <a:off x="1218510" y="1242641"/>
          <a:ext cx="1249583" cy="8235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Enrolment</a:t>
          </a:r>
        </a:p>
      </dsp:txBody>
      <dsp:txXfrm>
        <a:off x="1218510" y="1242641"/>
        <a:ext cx="1249583" cy="823596"/>
      </dsp:txXfrm>
    </dsp:sp>
    <dsp:sp modelId="{63AEB531-B4EC-4614-A779-5AE7F15E7AD2}">
      <dsp:nvSpPr>
        <dsp:cNvPr id="0" name=""/>
        <dsp:cNvSpPr/>
      </dsp:nvSpPr>
      <dsp:spPr>
        <a:xfrm>
          <a:off x="2135812" y="855066"/>
          <a:ext cx="177279" cy="177279"/>
        </a:xfrm>
        <a:prstGeom prst="triangle">
          <a:avLst>
            <a:gd name="adj" fmla="val 100000"/>
          </a:avLst>
        </a:prstGeom>
        <a:solidFill>
          <a:srgbClr val="F9A44A"/>
        </a:solidFill>
        <a:ln w="12700" cap="flat" cmpd="sng" algn="ctr">
          <a:solidFill>
            <a:srgbClr val="F9A44A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1A381E-57E4-469B-A467-4C7E98B0736A}">
      <dsp:nvSpPr>
        <dsp:cNvPr id="0" name=""/>
        <dsp:cNvSpPr/>
      </dsp:nvSpPr>
      <dsp:spPr>
        <a:xfrm rot="5400000">
          <a:off x="3207588" y="491705"/>
          <a:ext cx="625448" cy="1354346"/>
        </a:xfrm>
        <a:prstGeom prst="corner">
          <a:avLst>
            <a:gd name="adj1" fmla="val 16120"/>
            <a:gd name="adj2" fmla="val 16110"/>
          </a:avLst>
        </a:prstGeom>
        <a:solidFill>
          <a:srgbClr val="F25F67"/>
        </a:solidFill>
        <a:ln w="12700" cap="flat" cmpd="sng" algn="ctr">
          <a:solidFill>
            <a:srgbClr val="F25F67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54FB32-5DD4-4C35-A005-E77CF645FC9F}">
      <dsp:nvSpPr>
        <dsp:cNvPr id="0" name=""/>
        <dsp:cNvSpPr/>
      </dsp:nvSpPr>
      <dsp:spPr>
        <a:xfrm>
          <a:off x="3017598" y="959465"/>
          <a:ext cx="1110742" cy="8235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Screening</a:t>
          </a:r>
        </a:p>
      </dsp:txBody>
      <dsp:txXfrm>
        <a:off x="3017598" y="959465"/>
        <a:ext cx="1110742" cy="823596"/>
      </dsp:txXfrm>
    </dsp:sp>
    <dsp:sp modelId="{61F3E46B-52DF-49AE-BB82-861D3ADEF274}">
      <dsp:nvSpPr>
        <dsp:cNvPr id="0" name=""/>
        <dsp:cNvSpPr/>
      </dsp:nvSpPr>
      <dsp:spPr>
        <a:xfrm>
          <a:off x="3865483" y="571889"/>
          <a:ext cx="177279" cy="177279"/>
        </a:xfrm>
        <a:prstGeom prst="triangle">
          <a:avLst>
            <a:gd name="adj" fmla="val 100000"/>
          </a:avLst>
        </a:prstGeom>
        <a:solidFill>
          <a:srgbClr val="F25F67"/>
        </a:solidFill>
        <a:ln w="12700" cap="flat" cmpd="sng" algn="ctr">
          <a:solidFill>
            <a:srgbClr val="F25F67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4E0582-D9FA-42FD-BEF6-9BF5A7480D49}">
      <dsp:nvSpPr>
        <dsp:cNvPr id="0" name=""/>
        <dsp:cNvSpPr/>
      </dsp:nvSpPr>
      <dsp:spPr>
        <a:xfrm rot="5400000">
          <a:off x="4802595" y="229089"/>
          <a:ext cx="625448" cy="1266883"/>
        </a:xfrm>
        <a:prstGeom prst="corner">
          <a:avLst>
            <a:gd name="adj1" fmla="val 16120"/>
            <a:gd name="adj2" fmla="val 16110"/>
          </a:avLst>
        </a:prstGeom>
        <a:solidFill>
          <a:srgbClr val="47A5D9"/>
        </a:solidFill>
        <a:ln w="12700" cap="flat" cmpd="sng" algn="ctr">
          <a:solidFill>
            <a:srgbClr val="47A5D9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3EE778-B37E-4D0F-92B5-7B9E6D93841D}">
      <dsp:nvSpPr>
        <dsp:cNvPr id="0" name=""/>
        <dsp:cNvSpPr/>
      </dsp:nvSpPr>
      <dsp:spPr>
        <a:xfrm>
          <a:off x="4549098" y="653122"/>
          <a:ext cx="1526214" cy="8235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Examination</a:t>
          </a:r>
        </a:p>
      </dsp:txBody>
      <dsp:txXfrm>
        <a:off x="4549098" y="653122"/>
        <a:ext cx="1526214" cy="823596"/>
      </dsp:txXfrm>
    </dsp:sp>
    <dsp:sp modelId="{F0A7661D-FE57-4C89-9A8A-1661E40204A2}">
      <dsp:nvSpPr>
        <dsp:cNvPr id="0" name=""/>
        <dsp:cNvSpPr/>
      </dsp:nvSpPr>
      <dsp:spPr>
        <a:xfrm>
          <a:off x="5460494" y="265547"/>
          <a:ext cx="177279" cy="177279"/>
        </a:xfrm>
        <a:prstGeom prst="triangle">
          <a:avLst>
            <a:gd name="adj" fmla="val 100000"/>
          </a:avLst>
        </a:prstGeom>
        <a:solidFill>
          <a:srgbClr val="47A5D9"/>
        </a:solidFill>
        <a:ln w="12700" cap="flat" cmpd="sng" algn="ctr">
          <a:solidFill>
            <a:srgbClr val="47A5D9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B3B691-C285-4858-8694-1BE10C73172C}">
      <dsp:nvSpPr>
        <dsp:cNvPr id="0" name=""/>
        <dsp:cNvSpPr/>
      </dsp:nvSpPr>
      <dsp:spPr>
        <a:xfrm rot="5400000">
          <a:off x="6245140" y="-52676"/>
          <a:ext cx="625448" cy="1279778"/>
        </a:xfrm>
        <a:prstGeom prst="corner">
          <a:avLst>
            <a:gd name="adj1" fmla="val 16120"/>
            <a:gd name="adj2" fmla="val 16110"/>
          </a:avLst>
        </a:prstGeom>
        <a:solidFill>
          <a:srgbClr val="A2B973"/>
        </a:solidFill>
        <a:ln w="12700" cap="flat" cmpd="sng" algn="ctr">
          <a:solidFill>
            <a:srgbClr val="A2B97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BA5FF1-20F6-4914-8A0E-0D49020C8A8E}">
      <dsp:nvSpPr>
        <dsp:cNvPr id="0" name=""/>
        <dsp:cNvSpPr/>
      </dsp:nvSpPr>
      <dsp:spPr>
        <a:xfrm>
          <a:off x="5986110" y="377803"/>
          <a:ext cx="1248747" cy="8235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Diagnosis</a:t>
          </a:r>
        </a:p>
      </dsp:txBody>
      <dsp:txXfrm>
        <a:off x="5986110" y="377803"/>
        <a:ext cx="1248747" cy="823596"/>
      </dsp:txXfrm>
    </dsp:sp>
    <dsp:sp modelId="{024AB6FB-F591-4743-9BF0-33591A2DFB27}">
      <dsp:nvSpPr>
        <dsp:cNvPr id="0" name=""/>
        <dsp:cNvSpPr/>
      </dsp:nvSpPr>
      <dsp:spPr>
        <a:xfrm>
          <a:off x="6903026" y="0"/>
          <a:ext cx="177279" cy="177279"/>
        </a:xfrm>
        <a:prstGeom prst="triangle">
          <a:avLst>
            <a:gd name="adj" fmla="val 100000"/>
          </a:avLst>
        </a:prstGeom>
        <a:solidFill>
          <a:srgbClr val="A2B973"/>
        </a:solidFill>
        <a:ln w="12700" cap="flat" cmpd="sng" algn="ctr">
          <a:solidFill>
            <a:srgbClr val="A2B97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EBC6BB-C77E-400B-AA6E-8518F3EBA6CC}">
      <dsp:nvSpPr>
        <dsp:cNvPr id="0" name=""/>
        <dsp:cNvSpPr/>
      </dsp:nvSpPr>
      <dsp:spPr>
        <a:xfrm rot="5400000">
          <a:off x="7716727" y="-328241"/>
          <a:ext cx="625448" cy="1283587"/>
        </a:xfrm>
        <a:prstGeom prst="corner">
          <a:avLst>
            <a:gd name="adj1" fmla="val 16120"/>
            <a:gd name="adj2" fmla="val 16110"/>
          </a:avLst>
        </a:prstGeom>
        <a:solidFill>
          <a:srgbClr val="D9839E"/>
        </a:solidFill>
        <a:ln w="12700" cap="flat" cmpd="sng" algn="ctr">
          <a:solidFill>
            <a:srgbClr val="D26F8E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40C2A1-21DF-437E-9AFC-DCCF37BCC63E}">
      <dsp:nvSpPr>
        <dsp:cNvPr id="0" name=""/>
        <dsp:cNvSpPr/>
      </dsp:nvSpPr>
      <dsp:spPr>
        <a:xfrm>
          <a:off x="7494004" y="104140"/>
          <a:ext cx="1176183" cy="8235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Treatment</a:t>
          </a:r>
        </a:p>
      </dsp:txBody>
      <dsp:txXfrm>
        <a:off x="7494004" y="104140"/>
        <a:ext cx="1176183" cy="82359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164D61-3D53-4434-8B9E-236B72B50AE0}">
      <dsp:nvSpPr>
        <dsp:cNvPr id="0" name=""/>
        <dsp:cNvSpPr/>
      </dsp:nvSpPr>
      <dsp:spPr>
        <a:xfrm>
          <a:off x="1797148" y="0"/>
          <a:ext cx="1797148" cy="1384134"/>
        </a:xfrm>
        <a:prstGeom prst="trapezoid">
          <a:avLst>
            <a:gd name="adj" fmla="val 64920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 dirty="0">
            <a:solidFill>
              <a:schemeClr val="tx2"/>
            </a:solidFill>
          </a:endParaRPr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000" kern="1200" dirty="0">
              <a:solidFill>
                <a:schemeClr val="tx2"/>
              </a:solidFill>
            </a:rPr>
            <a:t>Master</a:t>
          </a:r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000" kern="1200" dirty="0">
              <a:solidFill>
                <a:schemeClr val="tx2"/>
              </a:solidFill>
            </a:rPr>
            <a:t>trainers</a:t>
          </a:r>
        </a:p>
      </dsp:txBody>
      <dsp:txXfrm>
        <a:off x="1797148" y="0"/>
        <a:ext cx="1797148" cy="1384134"/>
      </dsp:txXfrm>
    </dsp:sp>
    <dsp:sp modelId="{4410A1B7-AF50-4CFB-B588-D686F7F717E0}">
      <dsp:nvSpPr>
        <dsp:cNvPr id="0" name=""/>
        <dsp:cNvSpPr/>
      </dsp:nvSpPr>
      <dsp:spPr>
        <a:xfrm>
          <a:off x="898573" y="1384134"/>
          <a:ext cx="3594296" cy="1384134"/>
        </a:xfrm>
        <a:prstGeom prst="trapezoid">
          <a:avLst>
            <a:gd name="adj" fmla="val 64920"/>
          </a:avLst>
        </a:prstGeom>
        <a:solidFill>
          <a:schemeClr val="accent1">
            <a:shade val="80000"/>
            <a:hueOff val="418733"/>
            <a:satOff val="-42282"/>
            <a:lumOff val="2101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2"/>
              </a:solidFill>
            </a:rPr>
            <a:t>District level trainers</a:t>
          </a:r>
        </a:p>
      </dsp:txBody>
      <dsp:txXfrm>
        <a:off x="1527575" y="1384134"/>
        <a:ext cx="2336292" cy="1384134"/>
      </dsp:txXfrm>
    </dsp:sp>
    <dsp:sp modelId="{ADBFC7EE-DECC-492E-A684-1C43BD44CAC8}">
      <dsp:nvSpPr>
        <dsp:cNvPr id="0" name=""/>
        <dsp:cNvSpPr/>
      </dsp:nvSpPr>
      <dsp:spPr>
        <a:xfrm>
          <a:off x="0" y="2768269"/>
          <a:ext cx="5391444" cy="1384134"/>
        </a:xfrm>
        <a:prstGeom prst="trapezoid">
          <a:avLst>
            <a:gd name="adj" fmla="val 64920"/>
          </a:avLst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dirty="0">
            <a:solidFill>
              <a:schemeClr val="tx2"/>
            </a:solidFill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2"/>
              </a:solidFill>
            </a:rPr>
            <a:t>Healthcare workers (ANMs &amp; MOs)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 dirty="0">
            <a:solidFill>
              <a:schemeClr val="tx2"/>
            </a:solidFill>
          </a:endParaRPr>
        </a:p>
      </dsp:txBody>
      <dsp:txXfrm>
        <a:off x="943502" y="2768269"/>
        <a:ext cx="3504438" cy="138413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A33D2B-638D-4F4B-B881-1FC3F3868B0B}">
      <dsp:nvSpPr>
        <dsp:cNvPr id="0" name=""/>
        <dsp:cNvSpPr/>
      </dsp:nvSpPr>
      <dsp:spPr>
        <a:xfrm>
          <a:off x="1886" y="0"/>
          <a:ext cx="2479064" cy="9916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tx2"/>
              </a:solidFill>
            </a:rPr>
            <a:t>Simple Issues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tx2"/>
              </a:solidFill>
            </a:rPr>
            <a:t>(Fixed same day)</a:t>
          </a:r>
        </a:p>
      </dsp:txBody>
      <dsp:txXfrm>
        <a:off x="1886" y="0"/>
        <a:ext cx="2479064" cy="991625"/>
      </dsp:txXfrm>
    </dsp:sp>
    <dsp:sp modelId="{13E3D1EA-3D59-4D27-AD5A-33FC2D7CF889}">
      <dsp:nvSpPr>
        <dsp:cNvPr id="0" name=""/>
        <dsp:cNvSpPr/>
      </dsp:nvSpPr>
      <dsp:spPr>
        <a:xfrm>
          <a:off x="1886" y="1004538"/>
          <a:ext cx="2479064" cy="28548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200" kern="1200" dirty="0">
              <a:solidFill>
                <a:schemeClr val="bg2">
                  <a:lumMod val="25000"/>
                </a:schemeClr>
              </a:solidFill>
            </a:rPr>
            <a:t>Examples: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>
              <a:solidFill>
                <a:schemeClr val="bg2">
                  <a:lumMod val="25000"/>
                </a:schemeClr>
              </a:solidFill>
            </a:rPr>
            <a:t>Login – OTP, Mobile number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>
              <a:solidFill>
                <a:schemeClr val="bg2">
                  <a:lumMod val="25000"/>
                </a:schemeClr>
              </a:solidFill>
            </a:rPr>
            <a:t>Sync – Wrong version, low bandwidth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>
              <a:solidFill>
                <a:schemeClr val="bg2">
                  <a:lumMod val="25000"/>
                </a:schemeClr>
              </a:solidFill>
            </a:rPr>
            <a:t>Missing Villages – Added in admin portal, sync tablet and log in again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200" kern="1200" dirty="0">
              <a:solidFill>
                <a:schemeClr val="bg2">
                  <a:lumMod val="25000"/>
                </a:schemeClr>
              </a:solidFill>
            </a:rPr>
            <a:t>Version update</a:t>
          </a:r>
          <a:endParaRPr lang="en-US" sz="1200" kern="1200" dirty="0">
            <a:solidFill>
              <a:schemeClr val="bg2">
                <a:lumMod val="25000"/>
              </a:schemeClr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200" kern="1200" dirty="0">
            <a:solidFill>
              <a:schemeClr val="bg2">
                <a:lumMod val="25000"/>
              </a:schemeClr>
            </a:solidFill>
          </a:endParaRPr>
        </a:p>
      </dsp:txBody>
      <dsp:txXfrm>
        <a:off x="1886" y="1004538"/>
        <a:ext cx="2479064" cy="2854800"/>
      </dsp:txXfrm>
    </dsp:sp>
    <dsp:sp modelId="{85405CF7-2DD8-442E-B861-7A5C52D5E2A7}">
      <dsp:nvSpPr>
        <dsp:cNvPr id="0" name=""/>
        <dsp:cNvSpPr/>
      </dsp:nvSpPr>
      <dsp:spPr>
        <a:xfrm>
          <a:off x="2847046" y="0"/>
          <a:ext cx="2824571" cy="9916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tx2"/>
              </a:solidFill>
            </a:rPr>
            <a:t>Medium Term/Effort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400" kern="1200" dirty="0">
              <a:solidFill>
                <a:schemeClr val="tx2"/>
              </a:solidFill>
            </a:rPr>
            <a:t>(Few days)</a:t>
          </a:r>
          <a:endParaRPr lang="en-US" sz="1400" kern="1200" dirty="0">
            <a:solidFill>
              <a:schemeClr val="tx2"/>
            </a:solidFill>
          </a:endParaRPr>
        </a:p>
      </dsp:txBody>
      <dsp:txXfrm>
        <a:off x="2847046" y="0"/>
        <a:ext cx="2824571" cy="991625"/>
      </dsp:txXfrm>
    </dsp:sp>
    <dsp:sp modelId="{0D7536EB-DA51-441E-BF39-BC149D22A255}">
      <dsp:nvSpPr>
        <dsp:cNvPr id="0" name=""/>
        <dsp:cNvSpPr/>
      </dsp:nvSpPr>
      <dsp:spPr>
        <a:xfrm>
          <a:off x="2828019" y="1004538"/>
          <a:ext cx="2862625" cy="28548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200" kern="1200" dirty="0">
              <a:solidFill>
                <a:schemeClr val="bg2">
                  <a:lumMod val="25000"/>
                </a:schemeClr>
              </a:solidFill>
            </a:rPr>
            <a:t>Example 1: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200" kern="1200" dirty="0">
              <a:solidFill>
                <a:schemeClr val="bg2">
                  <a:lumMod val="25000"/>
                </a:schemeClr>
              </a:solidFill>
            </a:rPr>
            <a:t>Mapping – SC to diff PHC</a:t>
          </a:r>
          <a:endParaRPr lang="en-US" sz="1200" kern="1200" dirty="0">
            <a:solidFill>
              <a:schemeClr val="bg2">
                <a:lumMod val="25000"/>
              </a:schemeClr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>
              <a:solidFill>
                <a:schemeClr val="bg2">
                  <a:lumMod val="25000"/>
                </a:schemeClr>
              </a:solidFill>
            </a:rPr>
            <a:t>App issues: App crashes, sync fails, Subcenter profile not getting updated, Dashboard numbers incorrect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200" kern="1200" dirty="0">
              <a:solidFill>
                <a:schemeClr val="bg2">
                  <a:lumMod val="25000"/>
                </a:schemeClr>
              </a:solidFill>
            </a:rPr>
            <a:t>Example 2: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Handle field requests – Creating users, villages, adding SCs, change mobile numbers, transfer of ANM</a:t>
          </a:r>
          <a:endParaRPr lang="en-US" sz="1200" kern="1200" dirty="0">
            <a:solidFill>
              <a:schemeClr val="bg2">
                <a:lumMod val="25000"/>
              </a:schemeClr>
            </a:solidFill>
          </a:endParaRPr>
        </a:p>
      </dsp:txBody>
      <dsp:txXfrm>
        <a:off x="2828019" y="1004538"/>
        <a:ext cx="2862625" cy="2854800"/>
      </dsp:txXfrm>
    </dsp:sp>
    <dsp:sp modelId="{61C8F4F5-1D24-43FF-B066-49BBDA9331F4}">
      <dsp:nvSpPr>
        <dsp:cNvPr id="0" name=""/>
        <dsp:cNvSpPr/>
      </dsp:nvSpPr>
      <dsp:spPr>
        <a:xfrm>
          <a:off x="6037713" y="0"/>
          <a:ext cx="2479064" cy="9916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tx2"/>
              </a:solidFill>
            </a:rPr>
            <a:t>Feature request/changes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400" kern="1200" dirty="0">
              <a:solidFill>
                <a:schemeClr val="tx2"/>
              </a:solidFill>
            </a:rPr>
            <a:t>(Tied to software releases)</a:t>
          </a:r>
          <a:endParaRPr lang="en-US" sz="1400" kern="1200" dirty="0">
            <a:solidFill>
              <a:schemeClr val="tx2"/>
            </a:solidFill>
          </a:endParaRPr>
        </a:p>
      </dsp:txBody>
      <dsp:txXfrm>
        <a:off x="6037713" y="0"/>
        <a:ext cx="2479064" cy="991625"/>
      </dsp:txXfrm>
    </dsp:sp>
    <dsp:sp modelId="{ABAE1D47-46D4-4E70-B92F-523E28CC15A1}">
      <dsp:nvSpPr>
        <dsp:cNvPr id="0" name=""/>
        <dsp:cNvSpPr/>
      </dsp:nvSpPr>
      <dsp:spPr>
        <a:xfrm>
          <a:off x="6044778" y="1004538"/>
          <a:ext cx="2464933" cy="28548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200" kern="1200" dirty="0">
              <a:solidFill>
                <a:schemeClr val="bg2">
                  <a:lumMod val="25000"/>
                </a:schemeClr>
              </a:solidFill>
            </a:rPr>
            <a:t>Examples: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>
              <a:solidFill>
                <a:schemeClr val="bg2">
                  <a:lumMod val="25000"/>
                </a:schemeClr>
              </a:solidFill>
            </a:rPr>
            <a:t>Additional information in dashboard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>
              <a:solidFill>
                <a:schemeClr val="bg2">
                  <a:lumMod val="25000"/>
                </a:schemeClr>
              </a:solidFill>
            </a:rPr>
            <a:t>Functionality- </a:t>
          </a:r>
          <a:r>
            <a:rPr lang="en-US" sz="1050" i="1" kern="1200" dirty="0">
              <a:solidFill>
                <a:schemeClr val="bg2">
                  <a:lumMod val="25000"/>
                </a:schemeClr>
              </a:solidFill>
            </a:rPr>
            <a:t>(Ex: CBAC in PHC portal)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200" kern="1200" dirty="0">
              <a:solidFill>
                <a:schemeClr val="bg2">
                  <a:lumMod val="25000"/>
                </a:schemeClr>
              </a:solidFill>
              <a:latin typeface="Calibri" panose="020F0502020204030204"/>
              <a:ea typeface="+mn-ea"/>
              <a:cs typeface="+mn-cs"/>
            </a:rPr>
            <a:t>Dashboard integration</a:t>
          </a:r>
          <a:endParaRPr lang="en-US" sz="1200" kern="1200" dirty="0">
            <a:solidFill>
              <a:schemeClr val="bg2">
                <a:lumMod val="25000"/>
              </a:schemeClr>
            </a:solidFill>
            <a:latin typeface="Calibri" panose="020F0502020204030204"/>
            <a:ea typeface="+mn-ea"/>
            <a:cs typeface="+mn-cs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200" kern="1200" dirty="0">
              <a:solidFill>
                <a:schemeClr val="bg2">
                  <a:lumMod val="25000"/>
                </a:schemeClr>
              </a:solidFill>
              <a:latin typeface="Calibri" panose="020F0502020204030204"/>
              <a:ea typeface="+mn-ea"/>
              <a:cs typeface="+mn-cs"/>
            </a:rPr>
            <a:t>Integration of Apps</a:t>
          </a:r>
          <a:endParaRPr lang="en-US" sz="1200" kern="1200" dirty="0">
            <a:solidFill>
              <a:schemeClr val="bg2">
                <a:lumMod val="25000"/>
              </a:schemeClr>
            </a:solidFill>
            <a:latin typeface="Calibri" panose="020F0502020204030204"/>
            <a:ea typeface="+mn-ea"/>
            <a:cs typeface="+mn-cs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200" kern="1200" dirty="0">
              <a:solidFill>
                <a:schemeClr val="bg2">
                  <a:lumMod val="25000"/>
                </a:schemeClr>
              </a:solidFill>
              <a:latin typeface="Calibri" panose="020F0502020204030204"/>
              <a:ea typeface="+mn-ea"/>
              <a:cs typeface="+mn-cs"/>
            </a:rPr>
            <a:t>Data Migration</a:t>
          </a:r>
          <a:endParaRPr lang="en-US" sz="1200" kern="1200" dirty="0">
            <a:solidFill>
              <a:schemeClr val="bg2">
                <a:lumMod val="25000"/>
              </a:schemeClr>
            </a:solidFill>
            <a:latin typeface="Calibri" panose="020F0502020204030204"/>
            <a:ea typeface="+mn-ea"/>
            <a:cs typeface="+mn-cs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200" kern="1200" dirty="0">
            <a:solidFill>
              <a:schemeClr val="bg2">
                <a:lumMod val="25000"/>
              </a:schemeClr>
            </a:solidFill>
          </a:endParaRPr>
        </a:p>
      </dsp:txBody>
      <dsp:txXfrm>
        <a:off x="6044778" y="1004538"/>
        <a:ext cx="2464933" cy="28548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" descr="                              Dell - Internal Use - Confidential&#10;"/>
          <p:cNvSpPr txBox="1"/>
          <p:nvPr/>
        </p:nvSpPr>
        <p:spPr>
          <a:xfrm>
            <a:off x="780683" y="8989695"/>
            <a:ext cx="912519" cy="83793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spAutoFit/>
          </a:bodyPr>
          <a:lstStyle/>
          <a:p>
            <a:pPr defTabSz="923087" fontAlgn="base">
              <a:lnSpc>
                <a:spcPct val="90000"/>
              </a:lnSpc>
              <a:spcBef>
                <a:spcPts val="101"/>
              </a:spcBef>
              <a:spcAft>
                <a:spcPts val="101"/>
              </a:spcAft>
              <a:defRPr/>
            </a:pPr>
            <a:r>
              <a:rPr lang="en-US" sz="600" dirty="0">
                <a:solidFill>
                  <a:schemeClr val="bg2"/>
                </a:solidFill>
                <a:latin typeface="Arial" panose="020B0604020202020204" pitchFamily="34" charset="0"/>
              </a:rPr>
              <a:t>© Copyright 2018 Dell Inc.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77119" y="8989695"/>
            <a:ext cx="95629" cy="83793"/>
          </a:xfrm>
          <a:prstGeom prst="rect">
            <a:avLst/>
          </a:prstGeom>
        </p:spPr>
        <p:txBody>
          <a:bodyPr vert="horz" wrap="none" lIns="0" tIns="0" rIns="0" bIns="0" rtlCol="0" anchor="ctr" anchorCtr="0">
            <a:spAutoFit/>
          </a:bodyPr>
          <a:lstStyle/>
          <a:p>
            <a: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bg1"/>
              </a:buClr>
            </a:pPr>
            <a:fld id="{58EC7406-F4CC-4ABF-902E-2AF4E70E5C0F}" type="slidenum">
              <a:rPr lang="en-US" sz="600">
                <a:solidFill>
                  <a:schemeClr val="bg2"/>
                </a:solidFill>
                <a:latin typeface="Arial" panose="020B0604020202020204" pitchFamily="34" charset="0"/>
              </a:rPr>
              <a:pPr algn="l" rtl="0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bg1"/>
                </a:buClr>
              </a:pPr>
              <a:t>‹#›</a:t>
            </a:fld>
            <a:endParaRPr lang="en-US" sz="600" dirty="0" err="1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71365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96888" y="173038"/>
            <a:ext cx="5940425" cy="3341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309" tIns="46154" rIns="92309" bIns="4615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462280" y="3803332"/>
            <a:ext cx="6009640" cy="4494848"/>
          </a:xfrm>
          <a:prstGeom prst="rect">
            <a:avLst/>
          </a:prstGeom>
        </p:spPr>
        <p:txBody>
          <a:bodyPr vert="horz" lIns="0" tIns="0" rIns="0" bIns="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8" name="fl" descr="                              Dell - Internal Use - Confidential&#10;"/>
          <p:cNvSpPr txBox="1"/>
          <p:nvPr/>
        </p:nvSpPr>
        <p:spPr>
          <a:xfrm>
            <a:off x="780683" y="8989695"/>
            <a:ext cx="912519" cy="83793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spAutoFit/>
          </a:bodyPr>
          <a:lstStyle/>
          <a:p>
            <a:pPr defTabSz="923087" fontAlgn="base">
              <a:lnSpc>
                <a:spcPct val="90000"/>
              </a:lnSpc>
              <a:spcBef>
                <a:spcPts val="101"/>
              </a:spcBef>
              <a:spcAft>
                <a:spcPts val="101"/>
              </a:spcAft>
              <a:defRPr/>
            </a:pPr>
            <a:r>
              <a:rPr lang="en-US" sz="600" dirty="0">
                <a:solidFill>
                  <a:schemeClr val="bg2"/>
                </a:solidFill>
                <a:latin typeface="Arial" panose="020B0604020202020204" pitchFamily="34" charset="0"/>
              </a:rPr>
              <a:t>© Copyright 2018 Dell Inc.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7119" y="8989695"/>
            <a:ext cx="95629" cy="83793"/>
          </a:xfrm>
          <a:prstGeom prst="rect">
            <a:avLst/>
          </a:prstGeom>
        </p:spPr>
        <p:txBody>
          <a:bodyPr vert="horz" wrap="none" lIns="0" tIns="0" rIns="0" bIns="0" rtlCol="0" anchor="ctr" anchorCtr="0">
            <a:spAutoFit/>
          </a:bodyPr>
          <a:lstStyle/>
          <a:p>
            <a: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bg1"/>
              </a:buClr>
            </a:pPr>
            <a:fld id="{58EC7406-F4CC-4ABF-902E-2AF4E70E5C0F}" type="slidenum">
              <a:rPr lang="en-US" sz="600">
                <a:solidFill>
                  <a:schemeClr val="bg2"/>
                </a:solidFill>
                <a:latin typeface="Arial" panose="020B0604020202020204" pitchFamily="34" charset="0"/>
              </a:rPr>
              <a:pPr algn="l" rtl="0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bg1"/>
                </a:buClr>
              </a:pPr>
              <a:t>‹#›</a:t>
            </a:fld>
            <a:endParaRPr lang="en-US" sz="600" dirty="0" err="1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4313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spcBef>
        <a:spcPts val="0"/>
      </a:spcBef>
      <a:defRPr sz="1100" kern="1200">
        <a:solidFill>
          <a:schemeClr val="bg2"/>
        </a:solidFill>
        <a:latin typeface="Arial" panose="020B0604020202020204" pitchFamily="34" charset="0"/>
        <a:ea typeface="+mn-ea"/>
        <a:cs typeface="+mn-cs"/>
      </a:defRPr>
    </a:lvl1pPr>
    <a:lvl2pPr marL="514350" indent="-171450" algn="l" defTabSz="685800" rtl="0" eaLnBrk="1" latinLnBrk="0" hangingPunct="1">
      <a:spcBef>
        <a:spcPts val="300"/>
      </a:spcBef>
      <a:buClrTx/>
      <a:buFont typeface="Arial" panose="020B0604020202020204" pitchFamily="34" charset="0"/>
      <a:buChar char="•"/>
      <a:defRPr sz="1100" kern="1200">
        <a:solidFill>
          <a:schemeClr val="bg2"/>
        </a:solidFill>
        <a:latin typeface="Arial" panose="020B0604020202020204" pitchFamily="34" charset="0"/>
        <a:ea typeface="+mn-ea"/>
        <a:cs typeface="+mn-cs"/>
      </a:defRPr>
    </a:lvl2pPr>
    <a:lvl3pPr marL="857250" indent="-171450" algn="l" defTabSz="685800" rtl="0" eaLnBrk="1" latinLnBrk="0" hangingPunct="1">
      <a:spcBef>
        <a:spcPts val="300"/>
      </a:spcBef>
      <a:buClrTx/>
      <a:buFont typeface="Arial" panose="020B0604020202020204" pitchFamily="34" charset="0"/>
      <a:buChar char="–"/>
      <a:defRPr sz="1100" kern="1200">
        <a:solidFill>
          <a:schemeClr val="bg2"/>
        </a:solidFill>
        <a:latin typeface="Arial" panose="020B0604020202020204" pitchFamily="34" charset="0"/>
        <a:ea typeface="+mn-ea"/>
        <a:cs typeface="+mn-cs"/>
      </a:defRPr>
    </a:lvl3pPr>
    <a:lvl4pPr marL="1200150" indent="-171450" algn="l" defTabSz="685800" rtl="0" eaLnBrk="1" latinLnBrk="0" hangingPunct="1">
      <a:spcBef>
        <a:spcPts val="300"/>
      </a:spcBef>
      <a:buClrTx/>
      <a:buFont typeface="Arial" panose="020B0604020202020204" pitchFamily="34" charset="0"/>
      <a:buChar char="▪"/>
      <a:defRPr sz="1100" kern="1200">
        <a:solidFill>
          <a:schemeClr val="bg2"/>
        </a:solidFill>
        <a:latin typeface="Arial" panose="020B0604020202020204" pitchFamily="34" charset="0"/>
        <a:ea typeface="+mn-ea"/>
        <a:cs typeface="+mn-cs"/>
      </a:defRPr>
    </a:lvl4pPr>
    <a:lvl5pPr marL="1543050" indent="-171450" algn="l" defTabSz="685800" rtl="0" eaLnBrk="1" latinLnBrk="0" hangingPunct="1">
      <a:spcBef>
        <a:spcPts val="300"/>
      </a:spcBef>
      <a:buClrTx/>
      <a:buFont typeface="Arial" panose="020B0604020202020204" pitchFamily="34" charset="0"/>
      <a:buChar char="•"/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85775" y="384175"/>
            <a:ext cx="6040438" cy="33988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47F3B2-F72A-4734-B0EA-575349621180}" type="slidenum">
              <a:rPr kumimoji="0" lang="en-US" sz="1350" b="0" i="0" u="none" strike="noStrike" kern="1200" cap="none" spc="0" normalizeH="0" baseline="0" noProof="0" smtClean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44444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42642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47006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68326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85775" y="384175"/>
            <a:ext cx="6040438" cy="33988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66449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85775" y="384175"/>
            <a:ext cx="6040438" cy="33988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73297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85775" y="384175"/>
            <a:ext cx="6040438" cy="33988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77581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85775" y="384175"/>
            <a:ext cx="6040438" cy="33988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6032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85775" y="384175"/>
            <a:ext cx="6040438" cy="33988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0129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85775" y="384175"/>
            <a:ext cx="6040438" cy="33988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57355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85775" y="384175"/>
            <a:ext cx="6040438" cy="33988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7673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85775" y="384175"/>
            <a:ext cx="6040438" cy="33988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4357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85775" y="384175"/>
            <a:ext cx="6040438" cy="33988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90849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85775" y="384175"/>
            <a:ext cx="6040438" cy="33988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04072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85775" y="384175"/>
            <a:ext cx="6040438" cy="33988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510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85775" y="384175"/>
            <a:ext cx="6040438" cy="33988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5148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85775" y="384175"/>
            <a:ext cx="6040438" cy="33988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19943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85775" y="384175"/>
            <a:ext cx="6040438" cy="33988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2549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85775" y="384175"/>
            <a:ext cx="6040438" cy="33988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13182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85775" y="384175"/>
            <a:ext cx="6040438" cy="33988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288525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85775" y="384175"/>
            <a:ext cx="6040438" cy="33988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0267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85775" y="384175"/>
            <a:ext cx="6040438" cy="33988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287272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85775" y="384175"/>
            <a:ext cx="6040438" cy="33988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17775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85775" y="384175"/>
            <a:ext cx="6040438" cy="33988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215413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47F3B2-F72A-4734-B0EA-575349621180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70400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9468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285750" y="414337"/>
            <a:ext cx="7486650" cy="1495794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algn="l">
              <a:defRPr sz="5400">
                <a:solidFill>
                  <a:schemeClr val="tx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285750" y="2057400"/>
            <a:ext cx="7486650" cy="124182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8751" y="4373774"/>
            <a:ext cx="2706624" cy="351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352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ver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5750" y="414337"/>
            <a:ext cx="7486650" cy="1495794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algn="l">
              <a:defRPr sz="5400">
                <a:solidFill>
                  <a:schemeClr val="tx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5750" y="2057400"/>
            <a:ext cx="7486650" cy="124182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8751" y="4373774"/>
            <a:ext cx="2706624" cy="351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25229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5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ver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5750" y="414337"/>
            <a:ext cx="7486650" cy="1495794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algn="l">
              <a:defRPr sz="5400">
                <a:solidFill>
                  <a:schemeClr val="tx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5750" y="2057400"/>
            <a:ext cx="7486650" cy="124182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8751" y="4373774"/>
            <a:ext cx="2706624" cy="351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85589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52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ver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5750" y="414337"/>
            <a:ext cx="7486650" cy="1495794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algn="l">
              <a:defRPr sz="5400">
                <a:solidFill>
                  <a:schemeClr val="tx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5750" y="2057400"/>
            <a:ext cx="7486650" cy="124182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8751" y="4373774"/>
            <a:ext cx="2706624" cy="351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61045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52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ver 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5750" y="414337"/>
            <a:ext cx="7486650" cy="1495794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algn="l">
              <a:defRPr sz="5400">
                <a:solidFill>
                  <a:schemeClr val="tx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5750" y="2057400"/>
            <a:ext cx="7486650" cy="124182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8751" y="4373774"/>
            <a:ext cx="2706624" cy="351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51802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52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50" y="228600"/>
            <a:ext cx="857250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102282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44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50" y="228600"/>
            <a:ext cx="857250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5750" y="685800"/>
            <a:ext cx="857250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949754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43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50" y="228600"/>
            <a:ext cx="857250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50" y="1200150"/>
            <a:ext cx="8572500" cy="3314700"/>
          </a:xfrm>
          <a:prstGeom prst="rect">
            <a:avLst/>
          </a:prstGeom>
        </p:spPr>
        <p:txBody>
          <a:bodyPr lIns="0" tIns="0" rIns="0" bIns="0"/>
          <a:lstStyle>
            <a:lvl1pPr marL="171450" indent="-171450">
              <a:lnSpc>
                <a:spcPct val="100000"/>
              </a:lnSpc>
              <a:spcBef>
                <a:spcPts val="1200"/>
              </a:spcBef>
              <a:buClr>
                <a:srgbClr val="808080"/>
              </a:buClr>
              <a:buFont typeface="Arial" panose="020B0604020202020204" pitchFamily="34" charset="0"/>
              <a:buChar char="•"/>
              <a:defRPr sz="1800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514350" indent="-171450">
              <a:lnSpc>
                <a:spcPct val="100000"/>
              </a:lnSpc>
              <a:spcBef>
                <a:spcPts val="300"/>
              </a:spcBef>
              <a:buClr>
                <a:srgbClr val="808080"/>
              </a:buClr>
              <a:buFont typeface="Arial" panose="020B0604020202020204" pitchFamily="34" charset="0"/>
              <a:buChar char="–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800100" indent="-114300">
              <a:lnSpc>
                <a:spcPct val="100000"/>
              </a:lnSpc>
              <a:spcBef>
                <a:spcPts val="300"/>
              </a:spcBef>
              <a:buClr>
                <a:srgbClr val="808080"/>
              </a:buClr>
              <a:buFont typeface="Arial" panose="020B0604020202020204" pitchFamily="34" charset="0"/>
              <a:buChar char="▪"/>
              <a:defRPr sz="1100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200150" indent="-171450">
              <a:lnSpc>
                <a:spcPct val="100000"/>
              </a:lnSpc>
              <a:spcBef>
                <a:spcPts val="300"/>
              </a:spcBef>
              <a:buClr>
                <a:schemeClr val="bg1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 sz="900"/>
            </a:lvl4pPr>
            <a:lvl5pPr marL="1543050" indent="-171450">
              <a:lnSpc>
                <a:spcPct val="100000"/>
              </a:lnSpc>
              <a:spcBef>
                <a:spcPts val="300"/>
              </a:spcBef>
              <a:buClr>
                <a:schemeClr val="bg1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 sz="9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64902775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44">
          <p15:clr>
            <a:srgbClr val="FBAE40"/>
          </p15:clr>
        </p15:guide>
        <p15:guide id="0" orient="horz" pos="756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Sub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50" y="228600"/>
            <a:ext cx="857250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5750" y="685800"/>
            <a:ext cx="857250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285750" y="1200150"/>
            <a:ext cx="8572500" cy="3314700"/>
          </a:xfrm>
          <a:prstGeom prst="rect">
            <a:avLst/>
          </a:prstGeom>
        </p:spPr>
        <p:txBody>
          <a:bodyPr lIns="0" tIns="0" rIns="0" bIns="0"/>
          <a:lstStyle>
            <a:lvl1pPr marL="171450" indent="-171450">
              <a:lnSpc>
                <a:spcPct val="100000"/>
              </a:lnSpc>
              <a:spcBef>
                <a:spcPts val="1200"/>
              </a:spcBef>
              <a:buClr>
                <a:srgbClr val="808080"/>
              </a:buClr>
              <a:buFont typeface="Arial" panose="020B0604020202020204" pitchFamily="34" charset="0"/>
              <a:buChar char="•"/>
              <a:defRPr sz="1800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514350" indent="-171450">
              <a:lnSpc>
                <a:spcPct val="100000"/>
              </a:lnSpc>
              <a:spcBef>
                <a:spcPts val="300"/>
              </a:spcBef>
              <a:buClr>
                <a:srgbClr val="808080"/>
              </a:buClr>
              <a:buFont typeface="Arial" panose="020B0604020202020204" pitchFamily="34" charset="0"/>
              <a:buChar char="–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800100" indent="-114300">
              <a:lnSpc>
                <a:spcPct val="100000"/>
              </a:lnSpc>
              <a:spcBef>
                <a:spcPts val="300"/>
              </a:spcBef>
              <a:buClr>
                <a:srgbClr val="808080"/>
              </a:buClr>
              <a:buFont typeface="Arial" panose="020B0604020202020204" pitchFamily="34" charset="0"/>
              <a:buChar char="▪"/>
              <a:defRPr sz="1100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200150" indent="-171450">
              <a:lnSpc>
                <a:spcPct val="100000"/>
              </a:lnSpc>
              <a:spcBef>
                <a:spcPts val="300"/>
              </a:spcBef>
              <a:buClr>
                <a:schemeClr val="bg1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 sz="900"/>
            </a:lvl4pPr>
            <a:lvl5pPr marL="1543050" indent="-171450">
              <a:lnSpc>
                <a:spcPct val="100000"/>
              </a:lnSpc>
              <a:spcBef>
                <a:spcPts val="300"/>
              </a:spcBef>
              <a:buClr>
                <a:schemeClr val="bg1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 sz="9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49394362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432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986" y="228600"/>
            <a:ext cx="8577263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lang="en-US" sz="2800" dirty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85750" y="1200150"/>
            <a:ext cx="4057650" cy="3263504"/>
          </a:xfrm>
          <a:prstGeom prst="rect">
            <a:avLst/>
          </a:prstGeom>
        </p:spPr>
        <p:txBody>
          <a:bodyPr lIns="0" tIns="0" rIns="0" bIns="0"/>
          <a:lstStyle>
            <a:lvl1pPr>
              <a:buClr>
                <a:srgbClr val="808080"/>
              </a:buClr>
              <a:defRPr lang="en-US" sz="1800" dirty="0" smtClean="0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>
              <a:buClr>
                <a:srgbClr val="808080"/>
              </a:buClr>
              <a:defRPr lang="en-US" sz="1400" dirty="0" smtClean="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>
              <a:buClr>
                <a:srgbClr val="808080"/>
              </a:buClr>
              <a:defRPr lang="en-US" sz="1100" dirty="0" smtClean="0">
                <a:solidFill>
                  <a:schemeClr val="bg2"/>
                </a:solidFill>
                <a:latin typeface="Arial" panose="020B0604020202020204" pitchFamily="34" charset="0"/>
              </a:defRPr>
            </a:lvl3pPr>
          </a:lstStyle>
          <a:p>
            <a:pPr lvl="0">
              <a:lnSpc>
                <a:spcPct val="100000"/>
              </a:lnSpc>
              <a:spcBef>
                <a:spcPts val="1200"/>
              </a:spcBef>
              <a:buClr>
                <a:srgbClr val="808080"/>
              </a:buClr>
            </a:pPr>
            <a:r>
              <a:rPr lang="en-US"/>
              <a:t>Edit Master text styles</a:t>
            </a:r>
          </a:p>
          <a:p>
            <a:pPr lvl="1">
              <a:lnSpc>
                <a:spcPct val="100000"/>
              </a:lnSpc>
              <a:spcBef>
                <a:spcPts val="1200"/>
              </a:spcBef>
              <a:buClr>
                <a:srgbClr val="808080"/>
              </a:buClr>
            </a:pPr>
            <a:r>
              <a:rPr lang="en-US"/>
              <a:t>Second level</a:t>
            </a:r>
          </a:p>
          <a:p>
            <a:pPr lvl="2">
              <a:lnSpc>
                <a:spcPct val="100000"/>
              </a:lnSpc>
              <a:spcBef>
                <a:spcPts val="1200"/>
              </a:spcBef>
              <a:buClr>
                <a:srgbClr val="808080"/>
              </a:buClr>
            </a:pPr>
            <a:r>
              <a:rPr lang="en-US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209675"/>
            <a:ext cx="4057650" cy="3263504"/>
          </a:xfrm>
          <a:prstGeom prst="rect">
            <a:avLst/>
          </a:prstGeom>
        </p:spPr>
        <p:txBody>
          <a:bodyPr lIns="0" tIns="0" rIns="0" bIns="0"/>
          <a:lstStyle>
            <a:lvl1pPr>
              <a:buClr>
                <a:srgbClr val="808080"/>
              </a:buClr>
              <a:defRPr lang="en-US" sz="1800" dirty="0" smtClean="0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>
              <a:buClr>
                <a:srgbClr val="808080"/>
              </a:buClr>
              <a:defRPr lang="en-US" sz="1400" dirty="0" smtClean="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>
              <a:buClr>
                <a:srgbClr val="808080"/>
              </a:buClr>
              <a:defRPr lang="en-US" sz="1100" dirty="0" smtClean="0">
                <a:solidFill>
                  <a:schemeClr val="bg2"/>
                </a:solidFill>
                <a:latin typeface="Arial" panose="020B0604020202020204" pitchFamily="34" charset="0"/>
              </a:defRPr>
            </a:lvl3pPr>
          </a:lstStyle>
          <a:p>
            <a:pPr lvl="0">
              <a:lnSpc>
                <a:spcPct val="100000"/>
              </a:lnSpc>
              <a:spcBef>
                <a:spcPts val="1200"/>
              </a:spcBef>
              <a:buClr>
                <a:srgbClr val="808080"/>
              </a:buClr>
            </a:pPr>
            <a:r>
              <a:rPr lang="en-US"/>
              <a:t>Edit Master text styles</a:t>
            </a:r>
          </a:p>
          <a:p>
            <a:pPr lvl="1">
              <a:lnSpc>
                <a:spcPct val="100000"/>
              </a:lnSpc>
              <a:spcBef>
                <a:spcPts val="1200"/>
              </a:spcBef>
              <a:buClr>
                <a:srgbClr val="808080"/>
              </a:buClr>
            </a:pPr>
            <a:r>
              <a:rPr lang="en-US"/>
              <a:t>Second level</a:t>
            </a:r>
          </a:p>
          <a:p>
            <a:pPr lvl="2">
              <a:lnSpc>
                <a:spcPct val="100000"/>
              </a:lnSpc>
              <a:spcBef>
                <a:spcPts val="1200"/>
              </a:spcBef>
              <a:buClr>
                <a:srgbClr val="808080"/>
              </a:buClr>
            </a:pPr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77567695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756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w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986" y="228600"/>
            <a:ext cx="8577263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lang="en-US" sz="2800" dirty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85750" y="1419225"/>
            <a:ext cx="4057650" cy="3057525"/>
          </a:xfrm>
          <a:prstGeom prst="rect">
            <a:avLst/>
          </a:prstGeom>
        </p:spPr>
        <p:txBody>
          <a:bodyPr lIns="0" tIns="0" rIns="0" bIns="0"/>
          <a:lstStyle>
            <a:lvl1pPr>
              <a:buClr>
                <a:srgbClr val="808080"/>
              </a:buClr>
              <a:defRPr lang="en-US" sz="1800" dirty="0" smtClean="0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>
              <a:buClr>
                <a:srgbClr val="808080"/>
              </a:buClr>
              <a:defRPr lang="en-US" sz="1400" dirty="0" smtClean="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>
              <a:buClr>
                <a:srgbClr val="808080"/>
              </a:buClr>
              <a:defRPr lang="en-US" sz="1100" dirty="0" smtClean="0">
                <a:solidFill>
                  <a:schemeClr val="bg2"/>
                </a:solidFill>
                <a:latin typeface="Arial" panose="020B0604020202020204" pitchFamily="34" charset="0"/>
              </a:defRPr>
            </a:lvl3pPr>
          </a:lstStyle>
          <a:p>
            <a:pPr lvl="0">
              <a:lnSpc>
                <a:spcPct val="100000"/>
              </a:lnSpc>
              <a:spcBef>
                <a:spcPts val="1200"/>
              </a:spcBef>
              <a:buClr>
                <a:srgbClr val="808080"/>
              </a:buClr>
            </a:pPr>
            <a:r>
              <a:rPr lang="en-US"/>
              <a:t>Edit Master text styles</a:t>
            </a:r>
          </a:p>
          <a:p>
            <a:pPr lvl="1">
              <a:lnSpc>
                <a:spcPct val="100000"/>
              </a:lnSpc>
              <a:spcBef>
                <a:spcPts val="1200"/>
              </a:spcBef>
              <a:buClr>
                <a:srgbClr val="808080"/>
              </a:buClr>
            </a:pPr>
            <a:r>
              <a:rPr lang="en-US"/>
              <a:t>Second level</a:t>
            </a:r>
          </a:p>
          <a:p>
            <a:pPr lvl="2">
              <a:lnSpc>
                <a:spcPct val="100000"/>
              </a:lnSpc>
              <a:spcBef>
                <a:spcPts val="1200"/>
              </a:spcBef>
              <a:buClr>
                <a:srgbClr val="808080"/>
              </a:buClr>
            </a:pPr>
            <a:r>
              <a:rPr lang="en-US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428750"/>
            <a:ext cx="4057650" cy="3057525"/>
          </a:xfrm>
          <a:prstGeom prst="rect">
            <a:avLst/>
          </a:prstGeom>
        </p:spPr>
        <p:txBody>
          <a:bodyPr lIns="0" tIns="0" rIns="0" bIns="0"/>
          <a:lstStyle>
            <a:lvl1pPr>
              <a:buClr>
                <a:srgbClr val="808080"/>
              </a:buClr>
              <a:defRPr lang="en-US" sz="1800" dirty="0" smtClean="0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>
              <a:buClr>
                <a:srgbClr val="808080"/>
              </a:buClr>
              <a:defRPr lang="en-US" sz="1400" dirty="0" smtClean="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>
              <a:buClr>
                <a:srgbClr val="808080"/>
              </a:buClr>
              <a:defRPr lang="en-US" sz="1100" dirty="0" smtClean="0">
                <a:solidFill>
                  <a:schemeClr val="bg2"/>
                </a:solidFill>
                <a:latin typeface="Arial" panose="020B0604020202020204" pitchFamily="34" charset="0"/>
              </a:defRPr>
            </a:lvl3pPr>
          </a:lstStyle>
          <a:p>
            <a:pPr lvl="0">
              <a:lnSpc>
                <a:spcPct val="100000"/>
              </a:lnSpc>
              <a:spcBef>
                <a:spcPts val="1200"/>
              </a:spcBef>
              <a:buClr>
                <a:srgbClr val="808080"/>
              </a:buClr>
            </a:pPr>
            <a:r>
              <a:rPr lang="en-US"/>
              <a:t>Edit Master text styles</a:t>
            </a:r>
          </a:p>
          <a:p>
            <a:pPr lvl="1">
              <a:lnSpc>
                <a:spcPct val="100000"/>
              </a:lnSpc>
              <a:spcBef>
                <a:spcPts val="1200"/>
              </a:spcBef>
              <a:buClr>
                <a:srgbClr val="808080"/>
              </a:buClr>
            </a:pPr>
            <a:r>
              <a:rPr lang="en-US"/>
              <a:t>Second level</a:t>
            </a:r>
          </a:p>
          <a:p>
            <a:pPr lvl="2">
              <a:lnSpc>
                <a:spcPct val="100000"/>
              </a:lnSpc>
              <a:spcBef>
                <a:spcPts val="1200"/>
              </a:spcBef>
              <a:buClr>
                <a:srgbClr val="808080"/>
              </a:buClr>
            </a:pPr>
            <a:r>
              <a:rPr lang="en-US"/>
              <a:t>Third level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idx="10"/>
          </p:nvPr>
        </p:nvSpPr>
        <p:spPr>
          <a:xfrm>
            <a:off x="285750" y="971550"/>
            <a:ext cx="4057650" cy="28575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defRPr sz="2000" b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80617" y="971550"/>
            <a:ext cx="4077633" cy="28575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defRPr sz="2000" b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989310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1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30390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50" y="1823853"/>
            <a:ext cx="7886700" cy="1495794"/>
          </a:xfrm>
          <a:prstGeom prst="rect">
            <a:avLst/>
          </a:prstGeom>
        </p:spPr>
        <p:txBody>
          <a:bodyPr lIns="0" tIns="0" rIns="0" bIns="0" anchor="ctr" anchorCtr="0">
            <a:spAutoFit/>
          </a:bodyPr>
          <a:lstStyle>
            <a:lvl1pPr>
              <a:defRPr sz="5400">
                <a:solidFill>
                  <a:schemeClr val="tx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312" y="4838808"/>
            <a:ext cx="1078986" cy="140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4329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Gray">
    <p:bg>
      <p:bgPr>
        <a:solidFill>
          <a:srgbClr val="8080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50" y="1823853"/>
            <a:ext cx="7886700" cy="1495794"/>
          </a:xfrm>
          <a:prstGeom prst="rect">
            <a:avLst/>
          </a:prstGeom>
        </p:spPr>
        <p:txBody>
          <a:bodyPr lIns="0" tIns="0" rIns="0" bIns="0" anchor="ctr" anchorCtr="0">
            <a:spAutoFit/>
          </a:bodyPr>
          <a:lstStyle>
            <a:lvl1pPr>
              <a:defRPr sz="5400">
                <a:solidFill>
                  <a:schemeClr val="tx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312" y="4838808"/>
            <a:ext cx="1078986" cy="140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5632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50" y="1823853"/>
            <a:ext cx="7886700" cy="1495794"/>
          </a:xfrm>
          <a:prstGeom prst="rect">
            <a:avLst/>
          </a:prstGeom>
        </p:spPr>
        <p:txBody>
          <a:bodyPr lIns="0" tIns="0" rIns="0" bIns="0" anchor="ctr" anchorCtr="0">
            <a:spAutoFit/>
          </a:bodyPr>
          <a:lstStyle>
            <a:lvl1pPr>
              <a:defRPr sz="5400">
                <a:solidFill>
                  <a:schemeClr val="tx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312" y="4838808"/>
            <a:ext cx="1078986" cy="140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1371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50" y="1823853"/>
            <a:ext cx="7886700" cy="1495794"/>
          </a:xfrm>
          <a:prstGeom prst="rect">
            <a:avLst/>
          </a:prstGeom>
        </p:spPr>
        <p:txBody>
          <a:bodyPr lIns="0" tIns="0" rIns="0" bIns="0" anchor="ctr" anchorCtr="0">
            <a:spAutoFit/>
          </a:bodyPr>
          <a:lstStyle>
            <a:lvl1pPr>
              <a:defRPr sz="5400">
                <a:solidFill>
                  <a:schemeClr val="tx2"/>
                </a:solidFill>
                <a:effectLst>
                  <a:glow rad="127000">
                    <a:schemeClr val="bg2">
                      <a:alpha val="20000"/>
                    </a:schemeClr>
                  </a:glow>
                </a:effectLst>
                <a:latin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312" y="4838808"/>
            <a:ext cx="1078986" cy="140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1076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50" y="1823853"/>
            <a:ext cx="7886700" cy="1495794"/>
          </a:xfrm>
          <a:prstGeom prst="rect">
            <a:avLst/>
          </a:prstGeom>
        </p:spPr>
        <p:txBody>
          <a:bodyPr lIns="0" tIns="0" rIns="0" bIns="0" anchor="ctr" anchorCtr="0">
            <a:spAutoFit/>
          </a:bodyPr>
          <a:lstStyle>
            <a:lvl1pPr>
              <a:defRPr sz="5400">
                <a:solidFill>
                  <a:schemeClr val="tx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312" y="4838808"/>
            <a:ext cx="1078986" cy="140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3866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85750" y="1823853"/>
            <a:ext cx="7886700" cy="1495794"/>
          </a:xfrm>
          <a:prstGeom prst="rect">
            <a:avLst/>
          </a:prstGeom>
        </p:spPr>
        <p:txBody>
          <a:bodyPr lIns="0" tIns="0" rIns="0" bIns="0" anchor="ctr" anchorCtr="0">
            <a:spAutoFit/>
          </a:bodyPr>
          <a:lstStyle>
            <a:lvl1pPr>
              <a:defRPr sz="5400">
                <a:solidFill>
                  <a:schemeClr val="tx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312" y="4838808"/>
            <a:ext cx="1078986" cy="140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44949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52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 blue wave bkg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50" y="228600"/>
            <a:ext cx="857250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>
                <a:solidFill>
                  <a:schemeClr val="tx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312" y="4838808"/>
            <a:ext cx="1078986" cy="140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386566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 blue blur bkg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50" y="228600"/>
            <a:ext cx="857250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>
                <a:solidFill>
                  <a:schemeClr val="tx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312" y="4838808"/>
            <a:ext cx="1078986" cy="140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65499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logo slide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6378" y="2254304"/>
            <a:ext cx="5093208" cy="660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6211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logo slide gray">
    <p:bg>
      <p:bgPr>
        <a:solidFill>
          <a:srgbClr val="8080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6378" y="2254304"/>
            <a:ext cx="5093208" cy="660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7608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bulleted body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6700" y="247650"/>
            <a:ext cx="8191500" cy="4570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lang="en-US" dirty="0">
                <a:solidFill>
                  <a:srgbClr val="007DB8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content page title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271464" y="1200151"/>
            <a:ext cx="7958137" cy="3270249"/>
          </a:xfrm>
          <a:prstGeom prst="rect">
            <a:avLst/>
          </a:prstGeom>
        </p:spPr>
        <p:txBody>
          <a:bodyPr vert="horz" lIns="0" tIns="0" rIns="0" bIns="0"/>
          <a:lstStyle>
            <a:lvl1pPr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  <a:ea typeface="Arial"/>
              </a:defRPr>
            </a:lvl1pPr>
            <a:lvl2pPr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  <a:ea typeface="Arial"/>
              </a:defRPr>
            </a:lvl2pPr>
            <a:lvl3pPr marL="858817" indent="-169859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  <a:ea typeface="Arial"/>
              </a:defRPr>
            </a:lvl3pPr>
            <a:lvl4pPr marL="1258856" indent="-230183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</a:defRPr>
            </a:lvl4pPr>
            <a:lvl5pPr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 sz="1000"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73164551"/>
      </p:ext>
    </p:extLst>
  </p:cSld>
  <p:clrMapOvr>
    <a:masterClrMapping/>
  </p:clrMapOvr>
  <p:transition spd="med">
    <p:wipe dir="r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Content_Bulleted body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319" y="271886"/>
            <a:ext cx="7955280" cy="640080"/>
          </a:xfrm>
          <a:prstGeom prst="rect">
            <a:avLst/>
          </a:prstGeom>
        </p:spPr>
        <p:txBody>
          <a:bodyPr lIns="0" rIns="0"/>
          <a:lstStyle>
            <a:lvl1pPr>
              <a:defRPr baseline="0">
                <a:solidFill>
                  <a:srgbClr val="007DB8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content page title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271464" y="1277939"/>
            <a:ext cx="7958137" cy="3192461"/>
          </a:xfrm>
          <a:prstGeom prst="rect">
            <a:avLst/>
          </a:prstGeom>
        </p:spPr>
        <p:txBody>
          <a:bodyPr vert="horz" lIns="0" tIns="0" rIns="0" bIns="0"/>
          <a:lstStyle>
            <a:lvl1pPr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  <a:ea typeface="Arial"/>
              </a:defRPr>
            </a:lvl1pPr>
            <a:lvl2pPr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  <a:ea typeface="Arial"/>
              </a:defRPr>
            </a:lvl2pPr>
            <a:lvl3pPr marL="858817" indent="-169859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  <a:ea typeface="Arial"/>
              </a:defRPr>
            </a:lvl3pPr>
            <a:lvl4pPr marL="1258856" indent="-230183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>
                <a:latin typeface="+mn-lt"/>
              </a:defRPr>
            </a:lvl4pPr>
            <a:lvl5pPr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08080"/>
              </a:buClr>
              <a:defRPr sz="10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894027788"/>
      </p:ext>
    </p:extLst>
  </p:cSld>
  <p:clrMapOvr>
    <a:masterClrMapping/>
  </p:clrMapOvr>
  <p:transition spd="med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l" descr="                              Dell - Internal Use - Confidential&#10;"/>
          <p:cNvSpPr txBox="1"/>
          <p:nvPr userDrawn="1"/>
        </p:nvSpPr>
        <p:spPr>
          <a:xfrm>
            <a:off x="576263" y="5007744"/>
            <a:ext cx="902491" cy="83100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90000"/>
              </a:lnSpc>
              <a:spcBef>
                <a:spcPts val="10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lang="en-US" sz="600" b="0" i="0" u="none" baseline="0" dirty="0">
                <a:solidFill>
                  <a:srgbClr val="808080"/>
                </a:solidFill>
                <a:latin typeface="Arial" panose="020B0604020202020204" pitchFamily="34" charset="0"/>
              </a:rPr>
              <a:t>© Copyright 2018 Dell Inc.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276035" y="5007744"/>
            <a:ext cx="94578" cy="83100"/>
          </a:xfrm>
          <a:prstGeom prst="rect">
            <a:avLst/>
          </a:prstGeom>
        </p:spPr>
        <p:txBody>
          <a:bodyPr vert="horz" wrap="none" lIns="0" tIns="0" rIns="0" bIns="0" rtlCol="0" anchor="ctr" anchorCtr="0">
            <a:spAutoFit/>
          </a:bodyPr>
          <a:lstStyle/>
          <a:p>
            <a: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bg1"/>
              </a:buClr>
            </a:pPr>
            <a:fld id="{58EC7406-F4CC-4ABF-902E-2AF4E70E5C0F}" type="slidenum">
              <a:rPr lang="en-US" sz="600" b="0" kern="1200" smtClean="0">
                <a:solidFill>
                  <a:srgbClr val="808080"/>
                </a:solidFill>
                <a:latin typeface="Arial" panose="020B0604020202020204" pitchFamily="34" charset="0"/>
                <a:ea typeface="+mn-ea"/>
                <a:cs typeface="+mn-cs"/>
              </a:rPr>
              <a:pPr algn="l" rtl="0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bg1"/>
                </a:buClr>
              </a:pPr>
              <a:t>‹#›</a:t>
            </a:fld>
            <a:endParaRPr lang="en-US" sz="600" b="0" kern="1200" dirty="0" err="1">
              <a:solidFill>
                <a:srgbClr val="808080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309" y="4838808"/>
            <a:ext cx="1078992" cy="140268"/>
          </a:xfrm>
          <a:prstGeom prst="rect">
            <a:avLst/>
          </a:prstGeom>
        </p:spPr>
      </p:pic>
      <p:sp>
        <p:nvSpPr>
          <p:cNvPr id="2" name="MSIPCMContentMarking" descr="{&quot;HashCode&quot;:-1770358562,&quot;Placement&quot;:&quot;Footer&quot;}">
            <a:extLst>
              <a:ext uri="{FF2B5EF4-FFF2-40B4-BE49-F238E27FC236}">
                <a16:creationId xmlns:a16="http://schemas.microsoft.com/office/drawing/2014/main" id="{F4B6E96D-9D2A-46C6-AF7F-418A7508A5AF}"/>
              </a:ext>
            </a:extLst>
          </p:cNvPr>
          <p:cNvSpPr txBox="1"/>
          <p:nvPr userDrawn="1"/>
        </p:nvSpPr>
        <p:spPr>
          <a:xfrm>
            <a:off x="0" y="4949517"/>
            <a:ext cx="1616618" cy="19398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US" sz="600">
                <a:solidFill>
                  <a:srgbClr val="7F7F7F"/>
                </a:solidFill>
                <a:latin typeface="Calibri" panose="020F0502020204030204" pitchFamily="34" charset="0"/>
              </a:rPr>
              <a:t>Dell Customer Communication - Confidential</a:t>
            </a:r>
            <a:endParaRPr lang="en-US" sz="600" dirty="0">
              <a:solidFill>
                <a:srgbClr val="7F7F7F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8717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61" r:id="rId2"/>
    <p:sldLayoutId id="2147483682" r:id="rId3"/>
    <p:sldLayoutId id="2147483688" r:id="rId4"/>
    <p:sldLayoutId id="2147483684" r:id="rId5"/>
    <p:sldLayoutId id="2147483662" r:id="rId6"/>
    <p:sldLayoutId id="2147483673" r:id="rId7"/>
    <p:sldLayoutId id="2147483672" r:id="rId8"/>
    <p:sldLayoutId id="2147483713" r:id="rId9"/>
    <p:sldLayoutId id="2147483664" r:id="rId10"/>
    <p:sldLayoutId id="2147483674" r:id="rId11"/>
    <p:sldLayoutId id="2147483667" r:id="rId12"/>
    <p:sldLayoutId id="2147483663" r:id="rId13"/>
    <p:sldLayoutId id="2147483677" r:id="rId14"/>
    <p:sldLayoutId id="2147483678" r:id="rId15"/>
    <p:sldLayoutId id="2147483680" r:id="rId16"/>
    <p:sldLayoutId id="2147483681" r:id="rId17"/>
    <p:sldLayoutId id="2147483689" r:id="rId18"/>
    <p:sldLayoutId id="2147483716" r:id="rId19"/>
    <p:sldLayoutId id="2147483715" r:id="rId20"/>
    <p:sldLayoutId id="2147483675" r:id="rId21"/>
    <p:sldLayoutId id="2147483676" r:id="rId22"/>
    <p:sldLayoutId id="2147483717" r:id="rId23"/>
    <p:sldLayoutId id="2147483718" r:id="rId24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2880" userDrawn="1">
          <p15:clr>
            <a:srgbClr val="F26B43"/>
          </p15:clr>
        </p15:guide>
        <p15:guide id="2" orient="horz" pos="1620" userDrawn="1">
          <p15:clr>
            <a:srgbClr val="F26B43"/>
          </p15:clr>
        </p15:guide>
        <p15:guide id="3" pos="180" userDrawn="1">
          <p15:clr>
            <a:srgbClr val="F26B43"/>
          </p15:clr>
        </p15:guide>
        <p15:guide id="4" pos="55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19.svg"/><Relationship Id="rId1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3.svg"/><Relationship Id="rId1" Type="http://schemas.openxmlformats.org/officeDocument/2006/relationships/slideLayout" Target="../slideLayouts/slideLayout23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18.pn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22.png"/><Relationship Id="rId10" Type="http://schemas.openxmlformats.org/officeDocument/2006/relationships/image" Target="../media/image17.svg"/><Relationship Id="rId4" Type="http://schemas.openxmlformats.org/officeDocument/2006/relationships/diagramLayout" Target="../diagrams/layout1.xml"/><Relationship Id="rId9" Type="http://schemas.openxmlformats.org/officeDocument/2006/relationships/image" Target="../media/image16.png"/><Relationship Id="rId14" Type="http://schemas.openxmlformats.org/officeDocument/2006/relationships/image" Target="../media/image21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4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9.png"/><Relationship Id="rId4" Type="http://schemas.openxmlformats.org/officeDocument/2006/relationships/image" Target="../media/image1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4.png"/><Relationship Id="rId4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3.xml"/><Relationship Id="rId4" Type="http://schemas.openxmlformats.org/officeDocument/2006/relationships/chart" Target="../charts/char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8.jpeg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756" y="1210254"/>
            <a:ext cx="8191500" cy="2886175"/>
          </a:xfrm>
        </p:spPr>
        <p:txBody>
          <a:bodyPr/>
          <a:lstStyle/>
          <a:p>
            <a:pPr algn="ctr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en-IN" sz="3200" dirty="0" err="1">
                <a:solidFill>
                  <a:schemeClr val="bg2">
                    <a:lumMod val="85000"/>
                    <a:lumOff val="15000"/>
                  </a:schemeClr>
                </a:solidFill>
              </a:rPr>
              <a:t>Ayushman</a:t>
            </a:r>
            <a:r>
              <a:rPr lang="en-IN" sz="3200" dirty="0">
                <a:solidFill>
                  <a:schemeClr val="bg2">
                    <a:lumMod val="85000"/>
                    <a:lumOff val="15000"/>
                  </a:schemeClr>
                </a:solidFill>
              </a:rPr>
              <a:t> Bharat</a:t>
            </a:r>
            <a:br>
              <a:rPr lang="en-IN" sz="2400" dirty="0">
                <a:solidFill>
                  <a:schemeClr val="bg2">
                    <a:lumMod val="85000"/>
                    <a:lumOff val="15000"/>
                  </a:schemeClr>
                </a:solidFill>
              </a:rPr>
            </a:br>
            <a:r>
              <a:rPr lang="en-IN" sz="2400" dirty="0">
                <a:solidFill>
                  <a:schemeClr val="bg2">
                    <a:lumMod val="85000"/>
                    <a:lumOff val="15000"/>
                  </a:schemeClr>
                </a:solidFill>
              </a:rPr>
              <a:t>Comprehensive Primary Healthcare</a:t>
            </a:r>
            <a:br>
              <a:rPr lang="en-IN" sz="3200" dirty="0">
                <a:solidFill>
                  <a:schemeClr val="bg2">
                    <a:lumMod val="85000"/>
                    <a:lumOff val="15000"/>
                  </a:schemeClr>
                </a:solidFill>
              </a:rPr>
            </a:br>
            <a:r>
              <a:rPr lang="en-IN" sz="2400" dirty="0">
                <a:solidFill>
                  <a:schemeClr val="bg2">
                    <a:lumMod val="85000"/>
                    <a:lumOff val="15000"/>
                  </a:schemeClr>
                </a:solidFill>
              </a:rPr>
              <a:t>Population-based NCD Screening Program</a:t>
            </a:r>
            <a:br>
              <a:rPr lang="en-IN" sz="2400" dirty="0"/>
            </a:br>
            <a:br>
              <a:rPr lang="en-IN" sz="2400" dirty="0"/>
            </a:b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957" b="90000"/>
          <a:stretch/>
        </p:blipFill>
        <p:spPr>
          <a:xfrm>
            <a:off x="2898601" y="342250"/>
            <a:ext cx="3237812" cy="65369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17E9226-2C8D-4DD7-B199-BF40AFBCD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5393" y="3735706"/>
            <a:ext cx="2474080" cy="317594"/>
          </a:xfrm>
          <a:prstGeom prst="rect">
            <a:avLst/>
          </a:prstGeom>
        </p:spPr>
      </p:pic>
      <p:pic>
        <p:nvPicPr>
          <p:cNvPr id="2050" name="Picture 2" descr="Image result for tata trusts logo">
            <a:extLst>
              <a:ext uri="{FF2B5EF4-FFF2-40B4-BE49-F238E27FC236}">
                <a16:creationId xmlns:a16="http://schemas.microsoft.com/office/drawing/2014/main" id="{F3F44AF9-FE11-4C6C-9CD7-E8DFD0D02F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8505" y="3676456"/>
            <a:ext cx="1455816" cy="256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82248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B61EC41F-038F-4D89-BA07-857744419C1D}"/>
              </a:ext>
            </a:extLst>
          </p:cNvPr>
          <p:cNvSpPr txBox="1">
            <a:spLocks/>
          </p:cNvSpPr>
          <p:nvPr/>
        </p:nvSpPr>
        <p:spPr>
          <a:xfrm>
            <a:off x="480526" y="77008"/>
            <a:ext cx="9144000" cy="390379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783">
              <a:defRPr/>
            </a:pPr>
            <a:r>
              <a:rPr lang="en-IN" sz="2800" kern="0" dirty="0" err="1">
                <a:solidFill>
                  <a:srgbClr val="007D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Ayushman</a:t>
            </a:r>
            <a:r>
              <a:rPr lang="en-IN" sz="2800" kern="0" dirty="0">
                <a:solidFill>
                  <a:srgbClr val="007D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Bharat CPHC- NCD Solution </a:t>
            </a:r>
            <a:endParaRPr lang="en-US" sz="2800" kern="0" dirty="0">
              <a:solidFill>
                <a:srgbClr val="007DB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B7FAD5E-8DD2-4B03-806A-3DF9F9455A0D}"/>
              </a:ext>
            </a:extLst>
          </p:cNvPr>
          <p:cNvSpPr/>
          <p:nvPr/>
        </p:nvSpPr>
        <p:spPr>
          <a:xfrm>
            <a:off x="739529" y="467387"/>
            <a:ext cx="8409023" cy="11440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14313" indent="-214313" defTabSz="685783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1500" dirty="0">
                <a:solidFill>
                  <a:prstClr val="black"/>
                </a:solidFill>
                <a:latin typeface="Calibri" panose="020F0502020204030204"/>
              </a:rPr>
              <a:t>Hypertension, Diabetes, Oral, Breast and Cervical Cancers</a:t>
            </a:r>
          </a:p>
          <a:p>
            <a:pPr marL="214313" indent="-214313" defTabSz="685783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1500" dirty="0">
                <a:solidFill>
                  <a:prstClr val="black"/>
                </a:solidFill>
                <a:latin typeface="Calibri" panose="020F0502020204030204"/>
              </a:rPr>
              <a:t>Population based screening and management for everyone over 30</a:t>
            </a:r>
          </a:p>
          <a:p>
            <a:pPr marL="214313" indent="-214313" defTabSz="685783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1500" dirty="0">
                <a:solidFill>
                  <a:prstClr val="black"/>
                </a:solidFill>
                <a:latin typeface="Calibri" panose="020F0502020204030204"/>
              </a:rPr>
              <a:t>6 Apps on CPHC Platform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28609B4-3C85-4970-9905-08D9F5E54ED8}"/>
              </a:ext>
            </a:extLst>
          </p:cNvPr>
          <p:cNvSpPr/>
          <p:nvPr/>
        </p:nvSpPr>
        <p:spPr>
          <a:xfrm>
            <a:off x="0" y="4248150"/>
            <a:ext cx="914400" cy="838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0EBE248-E524-4DCB-BB42-14CA9EDC4C5F}"/>
              </a:ext>
            </a:extLst>
          </p:cNvPr>
          <p:cNvSpPr/>
          <p:nvPr/>
        </p:nvSpPr>
        <p:spPr>
          <a:xfrm>
            <a:off x="739529" y="3411670"/>
            <a:ext cx="7532974" cy="838200"/>
          </a:xfrm>
          <a:prstGeom prst="roundRect">
            <a:avLst/>
          </a:prstGeom>
          <a:solidFill>
            <a:schemeClr val="tx1">
              <a:lumMod val="20000"/>
              <a:lumOff val="80000"/>
            </a:schemeClr>
          </a:solidFill>
          <a:ln w="12700" cmpd="sng">
            <a:noFill/>
          </a:ln>
          <a:effectLst/>
        </p:spPr>
        <p:txBody>
          <a:bodyPr rot="0" spcFirstLastPara="0" vertOverflow="overflow" horzOverflow="overflow" vert="horz" wrap="square" lIns="137160" tIns="102870" rIns="102870" bIns="10287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450"/>
              </a:spcBef>
            </a:pPr>
            <a:r>
              <a:rPr lang="en-US" sz="1800" dirty="0">
                <a:solidFill>
                  <a:schemeClr val="bg2"/>
                </a:solidFill>
              </a:rPr>
              <a:t>CPHC Platform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533ABDB-FEDA-471D-9282-D44837C7DD1B}"/>
              </a:ext>
            </a:extLst>
          </p:cNvPr>
          <p:cNvSpPr/>
          <p:nvPr/>
        </p:nvSpPr>
        <p:spPr>
          <a:xfrm>
            <a:off x="739528" y="2212152"/>
            <a:ext cx="1075487" cy="910589"/>
          </a:xfrm>
          <a:prstGeom prst="roundRect">
            <a:avLst/>
          </a:prstGeom>
          <a:solidFill>
            <a:srgbClr val="F9A44A"/>
          </a:solidFill>
          <a:ln w="12700" cmpd="sng">
            <a:noFill/>
          </a:ln>
          <a:effectLst/>
        </p:spPr>
        <p:txBody>
          <a:bodyPr rot="0" spcFirstLastPara="0" vertOverflow="overflow" horzOverflow="overflow" vert="horz" wrap="square" lIns="137160" tIns="102870" rIns="102870" bIns="10287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450"/>
              </a:spcBef>
            </a:pPr>
            <a:r>
              <a:rPr lang="en-US" sz="1500" dirty="0">
                <a:solidFill>
                  <a:schemeClr val="bg2"/>
                </a:solidFill>
              </a:rPr>
              <a:t>ASHA App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E335D396-B2A8-401C-826E-2AD949EE80E9}"/>
              </a:ext>
            </a:extLst>
          </p:cNvPr>
          <p:cNvSpPr/>
          <p:nvPr/>
        </p:nvSpPr>
        <p:spPr>
          <a:xfrm>
            <a:off x="3235943" y="2212151"/>
            <a:ext cx="1114701" cy="910589"/>
          </a:xfrm>
          <a:prstGeom prst="roundRect">
            <a:avLst/>
          </a:prstGeom>
          <a:solidFill>
            <a:srgbClr val="47A5D9"/>
          </a:solidFill>
          <a:ln w="12700" cmpd="sng">
            <a:noFill/>
          </a:ln>
          <a:effectLst/>
        </p:spPr>
        <p:txBody>
          <a:bodyPr rot="0" spcFirstLastPara="0" vertOverflow="overflow" horzOverflow="overflow" vert="horz" wrap="square" lIns="137160" tIns="102870" rIns="102870" bIns="10287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450"/>
              </a:spcBef>
            </a:pPr>
            <a:r>
              <a:rPr lang="en-US" sz="1500" dirty="0">
                <a:solidFill>
                  <a:schemeClr val="bg2"/>
                </a:solidFill>
              </a:rPr>
              <a:t>PHC Portal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ABA9B8F5-8F4A-4309-9629-1BDA2824509F}"/>
              </a:ext>
            </a:extLst>
          </p:cNvPr>
          <p:cNvSpPr/>
          <p:nvPr/>
        </p:nvSpPr>
        <p:spPr>
          <a:xfrm>
            <a:off x="4495176" y="2212151"/>
            <a:ext cx="1114700" cy="910589"/>
          </a:xfrm>
          <a:prstGeom prst="roundRect">
            <a:avLst/>
          </a:prstGeom>
          <a:solidFill>
            <a:srgbClr val="A2B973"/>
          </a:solidFill>
          <a:ln w="12700" cmpd="sng">
            <a:noFill/>
          </a:ln>
          <a:effectLst/>
        </p:spPr>
        <p:txBody>
          <a:bodyPr rot="0" spcFirstLastPara="0" vertOverflow="overflow" horzOverflow="overflow" vert="horz" wrap="square" lIns="137160" tIns="102870" rIns="102870" bIns="10287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450"/>
              </a:spcBef>
            </a:pPr>
            <a:r>
              <a:rPr lang="en-US" sz="1500" dirty="0">
                <a:solidFill>
                  <a:schemeClr val="bg2"/>
                </a:solidFill>
              </a:rPr>
              <a:t>Admin Portal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2AE42309-B57A-45F8-AE5D-FE42D1D0B7A0}"/>
              </a:ext>
            </a:extLst>
          </p:cNvPr>
          <p:cNvSpPr/>
          <p:nvPr/>
        </p:nvSpPr>
        <p:spPr>
          <a:xfrm>
            <a:off x="5784611" y="2212151"/>
            <a:ext cx="1297676" cy="910589"/>
          </a:xfrm>
          <a:prstGeom prst="roundRect">
            <a:avLst/>
          </a:prstGeom>
          <a:solidFill>
            <a:srgbClr val="D26F8E"/>
          </a:solidFill>
          <a:ln w="12700" cmpd="sng">
            <a:noFill/>
          </a:ln>
          <a:effectLst/>
        </p:spPr>
        <p:txBody>
          <a:bodyPr rot="0" spcFirstLastPara="0" vertOverflow="overflow" horzOverflow="overflow" vert="horz" wrap="square" lIns="137160" tIns="102870" rIns="102870" bIns="10287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450"/>
              </a:spcBef>
            </a:pPr>
            <a:r>
              <a:rPr lang="en-US" sz="1500" dirty="0">
                <a:solidFill>
                  <a:schemeClr val="bg2"/>
                </a:solidFill>
              </a:rPr>
              <a:t>CHC, DH, TCC Portal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E99377E-2144-4E63-8956-2382B19DF7FD}"/>
              </a:ext>
            </a:extLst>
          </p:cNvPr>
          <p:cNvSpPr/>
          <p:nvPr/>
        </p:nvSpPr>
        <p:spPr>
          <a:xfrm>
            <a:off x="7157801" y="2212152"/>
            <a:ext cx="1114702" cy="910589"/>
          </a:xfrm>
          <a:prstGeom prst="roundRect">
            <a:avLst/>
          </a:prstGeom>
          <a:solidFill>
            <a:srgbClr val="938295"/>
          </a:solidFill>
          <a:ln w="12700" cmpd="sng">
            <a:noFill/>
          </a:ln>
          <a:effectLst/>
        </p:spPr>
        <p:txBody>
          <a:bodyPr rot="0" spcFirstLastPara="0" vertOverflow="overflow" horzOverflow="overflow" vert="horz" wrap="square" lIns="137160" tIns="102870" rIns="102870" bIns="10287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450"/>
              </a:spcBef>
            </a:pPr>
            <a:r>
              <a:rPr lang="en-US" sz="1500" dirty="0">
                <a:solidFill>
                  <a:schemeClr val="bg2"/>
                </a:solidFill>
              </a:rPr>
              <a:t>Dash boards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1AB038C6-AFB5-4249-B181-2027B10A7F8F}"/>
              </a:ext>
            </a:extLst>
          </p:cNvPr>
          <p:cNvSpPr/>
          <p:nvPr/>
        </p:nvSpPr>
        <p:spPr>
          <a:xfrm>
            <a:off x="1965196" y="2212151"/>
            <a:ext cx="1114700" cy="910589"/>
          </a:xfrm>
          <a:prstGeom prst="roundRect">
            <a:avLst/>
          </a:prstGeom>
          <a:solidFill>
            <a:srgbClr val="F25F67"/>
          </a:solidFill>
          <a:ln w="12700" cmpd="sng">
            <a:noFill/>
          </a:ln>
          <a:effectLst/>
        </p:spPr>
        <p:txBody>
          <a:bodyPr rot="0" spcFirstLastPara="0" vertOverflow="overflow" horzOverflow="overflow" vert="horz" wrap="square" lIns="137160" tIns="102870" rIns="102870" bIns="10287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450"/>
              </a:spcBef>
            </a:pPr>
            <a:r>
              <a:rPr lang="en-US" sz="1500" dirty="0">
                <a:solidFill>
                  <a:schemeClr val="bg2"/>
                </a:solidFill>
              </a:rPr>
              <a:t>ANM / MLHP  App</a:t>
            </a:r>
          </a:p>
        </p:txBody>
      </p:sp>
      <p:pic>
        <p:nvPicPr>
          <p:cNvPr id="12" name="Picture 2" descr="Image result for tata trusts logo">
            <a:extLst>
              <a:ext uri="{FF2B5EF4-FFF2-40B4-BE49-F238E27FC236}">
                <a16:creationId xmlns:a16="http://schemas.microsoft.com/office/drawing/2014/main" id="{51AC83C4-E302-48A1-A920-20169A0968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520" y="4851285"/>
            <a:ext cx="665836" cy="117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81781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82DB35C8-B1B1-42D2-8405-C3E9E4CA3CCE}"/>
              </a:ext>
            </a:extLst>
          </p:cNvPr>
          <p:cNvSpPr txBox="1">
            <a:spLocks/>
          </p:cNvSpPr>
          <p:nvPr/>
        </p:nvSpPr>
        <p:spPr>
          <a:xfrm>
            <a:off x="266700" y="135676"/>
            <a:ext cx="819150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3733" b="0" cap="none" baseline="0" dirty="0">
                <a:solidFill>
                  <a:srgbClr val="007DB8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defRPr>
            </a:lvl1pPr>
            <a:lvl2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accent1"/>
                </a:solidFill>
                <a:latin typeface="Arial Black" pitchFamily="34" charset="0"/>
              </a:defRPr>
            </a:lvl2pPr>
            <a:lvl3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accent1"/>
                </a:solidFill>
                <a:latin typeface="Arial Black" pitchFamily="34" charset="0"/>
              </a:defRPr>
            </a:lvl3pPr>
            <a:lvl4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accent1"/>
                </a:solidFill>
                <a:latin typeface="Arial Black" pitchFamily="34" charset="0"/>
              </a:defRPr>
            </a:lvl4pPr>
            <a:lvl5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accent1"/>
                </a:solidFill>
                <a:latin typeface="Arial Black" pitchFamily="34" charset="0"/>
              </a:defRPr>
            </a:lvl5pPr>
            <a:lvl6pPr marL="609585" algn="l" rtl="0" eaLnBrk="1" fontAlgn="base" hangingPunct="1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5867" b="1">
                <a:solidFill>
                  <a:schemeClr val="accent1"/>
                </a:solidFill>
                <a:latin typeface="Arial Black" pitchFamily="34" charset="0"/>
              </a:defRPr>
            </a:lvl6pPr>
            <a:lvl7pPr marL="1219170" algn="l" rtl="0" eaLnBrk="1" fontAlgn="base" hangingPunct="1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5867" b="1">
                <a:solidFill>
                  <a:schemeClr val="accent1"/>
                </a:solidFill>
                <a:latin typeface="Arial Black" pitchFamily="34" charset="0"/>
              </a:defRPr>
            </a:lvl7pPr>
            <a:lvl8pPr marL="1828754" algn="l" rtl="0" eaLnBrk="1" fontAlgn="base" hangingPunct="1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5867" b="1">
                <a:solidFill>
                  <a:schemeClr val="accent1"/>
                </a:solidFill>
                <a:latin typeface="Arial Black" pitchFamily="34" charset="0"/>
              </a:defRPr>
            </a:lvl8pPr>
            <a:lvl9pPr marL="2438339" algn="l" rtl="0" eaLnBrk="1" fontAlgn="base" hangingPunct="1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5867" b="1">
                <a:solidFill>
                  <a:schemeClr val="accent1"/>
                </a:solidFill>
                <a:latin typeface="Arial Black" pitchFamily="34" charset="0"/>
              </a:defRPr>
            </a:lvl9pPr>
          </a:lstStyle>
          <a:p>
            <a:pPr>
              <a:defRPr/>
            </a:pPr>
            <a:r>
              <a:rPr lang="en-US" sz="2800" kern="0" dirty="0"/>
              <a:t>Continuum of Care</a:t>
            </a:r>
          </a:p>
        </p:txBody>
      </p:sp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id="{6610368B-A51F-410A-865B-52E517590C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53700475"/>
              </p:ext>
            </p:extLst>
          </p:nvPr>
        </p:nvGraphicFramePr>
        <p:xfrm>
          <a:off x="-385483" y="982467"/>
          <a:ext cx="9327690" cy="20670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4" name="Picture 13">
            <a:extLst>
              <a:ext uri="{FF2B5EF4-FFF2-40B4-BE49-F238E27FC236}">
                <a16:creationId xmlns:a16="http://schemas.microsoft.com/office/drawing/2014/main" id="{482EA02B-FE34-4031-A208-EB5FF9FF4A89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0789" t="63650" r="77476" b="22484"/>
          <a:stretch/>
        </p:blipFill>
        <p:spPr>
          <a:xfrm>
            <a:off x="911470" y="3138682"/>
            <a:ext cx="780858" cy="438644"/>
          </a:xfrm>
          <a:prstGeom prst="rect">
            <a:avLst/>
          </a:prstGeom>
        </p:spPr>
      </p:pic>
      <p:pic>
        <p:nvPicPr>
          <p:cNvPr id="15" name="Graphic 14" descr="Family with two children">
            <a:extLst>
              <a:ext uri="{FF2B5EF4-FFF2-40B4-BE49-F238E27FC236}">
                <a16:creationId xmlns:a16="http://schemas.microsoft.com/office/drawing/2014/main" id="{83C00F99-B6C8-4479-A9A3-BD373277284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01574" y="3531822"/>
            <a:ext cx="903899" cy="837605"/>
          </a:xfrm>
          <a:prstGeom prst="rect">
            <a:avLst/>
          </a:prstGeom>
        </p:spPr>
      </p:pic>
      <p:pic>
        <p:nvPicPr>
          <p:cNvPr id="16" name="Graphic 15" descr="Users">
            <a:extLst>
              <a:ext uri="{FF2B5EF4-FFF2-40B4-BE49-F238E27FC236}">
                <a16:creationId xmlns:a16="http://schemas.microsoft.com/office/drawing/2014/main" id="{B5524754-F477-4B71-9D0C-266331ECA85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689499" y="3513986"/>
            <a:ext cx="673854" cy="768714"/>
          </a:xfrm>
          <a:prstGeom prst="rect">
            <a:avLst/>
          </a:prstGeom>
        </p:spPr>
      </p:pic>
      <p:pic>
        <p:nvPicPr>
          <p:cNvPr id="17" name="Graphic 16" descr="City">
            <a:extLst>
              <a:ext uri="{FF2B5EF4-FFF2-40B4-BE49-F238E27FC236}">
                <a16:creationId xmlns:a16="http://schemas.microsoft.com/office/drawing/2014/main" id="{60E21526-369F-404E-8D18-FF19B49F898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735677" y="3116555"/>
            <a:ext cx="502070" cy="57274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1F04679-7533-4BF0-AC21-65D14B9D8547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2677" t="60430" r="50885" b="23022"/>
          <a:stretch/>
        </p:blipFill>
        <p:spPr>
          <a:xfrm>
            <a:off x="3742860" y="3056191"/>
            <a:ext cx="1196657" cy="572747"/>
          </a:xfrm>
          <a:prstGeom prst="rect">
            <a:avLst/>
          </a:prstGeom>
        </p:spPr>
      </p:pic>
      <p:pic>
        <p:nvPicPr>
          <p:cNvPr id="19" name="Graphic 18" descr="User">
            <a:extLst>
              <a:ext uri="{FF2B5EF4-FFF2-40B4-BE49-F238E27FC236}">
                <a16:creationId xmlns:a16="http://schemas.microsoft.com/office/drawing/2014/main" id="{B5B92174-A191-4CAE-8E81-785ED70D9B7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153577" y="3637174"/>
            <a:ext cx="448017" cy="511086"/>
          </a:xfrm>
          <a:prstGeom prst="rect">
            <a:avLst/>
          </a:prstGeom>
        </p:spPr>
      </p:pic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33ADE2F1-98A4-4BAB-A580-47E71368B195}"/>
              </a:ext>
            </a:extLst>
          </p:cNvPr>
          <p:cNvCxnSpPr>
            <a:cxnSpLocks/>
          </p:cNvCxnSpPr>
          <p:nvPr/>
        </p:nvCxnSpPr>
        <p:spPr>
          <a:xfrm flipV="1">
            <a:off x="782420" y="2786065"/>
            <a:ext cx="3261656" cy="28586"/>
          </a:xfrm>
          <a:prstGeom prst="straightConnector1">
            <a:avLst/>
          </a:prstGeom>
          <a:ln>
            <a:solidFill>
              <a:schemeClr val="bg2">
                <a:lumMod val="85000"/>
                <a:lumOff val="1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2E40FFC0-6C58-4AA6-B875-822669457D44}"/>
              </a:ext>
            </a:extLst>
          </p:cNvPr>
          <p:cNvCxnSpPr>
            <a:cxnSpLocks/>
          </p:cNvCxnSpPr>
          <p:nvPr/>
        </p:nvCxnSpPr>
        <p:spPr>
          <a:xfrm>
            <a:off x="4103421" y="2786062"/>
            <a:ext cx="2330957" cy="2"/>
          </a:xfrm>
          <a:prstGeom prst="straightConnector1">
            <a:avLst/>
          </a:prstGeom>
          <a:ln>
            <a:solidFill>
              <a:schemeClr val="bg2">
                <a:lumMod val="85000"/>
                <a:lumOff val="1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B5E5F191-EF50-4CEA-BC6D-A159AAF24D85}"/>
              </a:ext>
            </a:extLst>
          </p:cNvPr>
          <p:cNvSpPr txBox="1"/>
          <p:nvPr/>
        </p:nvSpPr>
        <p:spPr>
          <a:xfrm>
            <a:off x="840504" y="4201475"/>
            <a:ext cx="90389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500" b="1" dirty="0">
                <a:solidFill>
                  <a:prstClr val="black"/>
                </a:solidFill>
                <a:latin typeface="Calibri" panose="020F0502020204030204"/>
              </a:rPr>
              <a:t>Village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E336C14-2ACD-426B-98EB-524099A85829}"/>
              </a:ext>
            </a:extLst>
          </p:cNvPr>
          <p:cNvSpPr txBox="1"/>
          <p:nvPr/>
        </p:nvSpPr>
        <p:spPr>
          <a:xfrm>
            <a:off x="3909742" y="4199705"/>
            <a:ext cx="90389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1500" b="1" dirty="0">
                <a:solidFill>
                  <a:prstClr val="black"/>
                </a:solidFill>
                <a:latin typeface="Calibri" panose="020F0502020204030204"/>
              </a:rPr>
              <a:t>PHC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F2D8BCC-B189-4B21-BD0B-9B9B3D030D35}"/>
              </a:ext>
            </a:extLst>
          </p:cNvPr>
          <p:cNvSpPr txBox="1"/>
          <p:nvPr/>
        </p:nvSpPr>
        <p:spPr>
          <a:xfrm>
            <a:off x="5612826" y="4177017"/>
            <a:ext cx="90389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1500" b="1" dirty="0">
                <a:solidFill>
                  <a:prstClr val="black"/>
                </a:solidFill>
                <a:latin typeface="Calibri" panose="020F0502020204030204"/>
              </a:rPr>
              <a:t>CHC/DH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25B1D90-E4F9-403C-AB1D-52BBE75E8579}"/>
              </a:ext>
            </a:extLst>
          </p:cNvPr>
          <p:cNvCxnSpPr>
            <a:cxnSpLocks/>
          </p:cNvCxnSpPr>
          <p:nvPr/>
        </p:nvCxnSpPr>
        <p:spPr>
          <a:xfrm>
            <a:off x="6978479" y="2806738"/>
            <a:ext cx="1345943" cy="15824"/>
          </a:xfrm>
          <a:prstGeom prst="straightConnector1">
            <a:avLst/>
          </a:prstGeom>
          <a:ln>
            <a:solidFill>
              <a:schemeClr val="bg2">
                <a:lumMod val="85000"/>
                <a:lumOff val="1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5FCF9CBD-461A-4607-BCCA-D7C53E03A79E}"/>
              </a:ext>
            </a:extLst>
          </p:cNvPr>
          <p:cNvSpPr/>
          <p:nvPr/>
        </p:nvSpPr>
        <p:spPr>
          <a:xfrm>
            <a:off x="740948" y="3191156"/>
            <a:ext cx="1098381" cy="1476602"/>
          </a:xfrm>
          <a:prstGeom prst="rect">
            <a:avLst/>
          </a:prstGeom>
          <a:noFill/>
          <a:ln>
            <a:solidFill>
              <a:schemeClr val="bg2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0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44614AA-8F45-43B6-B1C4-C32D3A231E7D}"/>
              </a:ext>
            </a:extLst>
          </p:cNvPr>
          <p:cNvSpPr/>
          <p:nvPr/>
        </p:nvSpPr>
        <p:spPr>
          <a:xfrm>
            <a:off x="3891834" y="3190919"/>
            <a:ext cx="1124356" cy="1487534"/>
          </a:xfrm>
          <a:prstGeom prst="rect">
            <a:avLst/>
          </a:prstGeom>
          <a:noFill/>
          <a:ln>
            <a:solidFill>
              <a:schemeClr val="bg2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E02D0E7-37D6-475C-974E-3C31B131A800}"/>
              </a:ext>
            </a:extLst>
          </p:cNvPr>
          <p:cNvSpPr/>
          <p:nvPr/>
        </p:nvSpPr>
        <p:spPr>
          <a:xfrm>
            <a:off x="5487268" y="3167130"/>
            <a:ext cx="1142318" cy="1500628"/>
          </a:xfrm>
          <a:prstGeom prst="rect">
            <a:avLst/>
          </a:prstGeom>
          <a:noFill/>
          <a:ln>
            <a:solidFill>
              <a:schemeClr val="bg2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44" name="Graphic 43" descr="City">
            <a:extLst>
              <a:ext uri="{FF2B5EF4-FFF2-40B4-BE49-F238E27FC236}">
                <a16:creationId xmlns:a16="http://schemas.microsoft.com/office/drawing/2014/main" id="{4E05B091-6111-48B6-8A05-24A98A9FD5F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430514" y="3131903"/>
            <a:ext cx="502070" cy="572747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503E2FBE-5D18-40AE-8125-B5DEDD930AC9}"/>
              </a:ext>
            </a:extLst>
          </p:cNvPr>
          <p:cNvSpPr txBox="1"/>
          <p:nvPr/>
        </p:nvSpPr>
        <p:spPr>
          <a:xfrm>
            <a:off x="7307662" y="4192365"/>
            <a:ext cx="90389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1500" b="1" dirty="0">
                <a:solidFill>
                  <a:prstClr val="black"/>
                </a:solidFill>
                <a:latin typeface="Calibri" panose="020F0502020204030204"/>
              </a:rPr>
              <a:t>TCCC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F1FC6ACA-1388-4F42-9C38-7D05C8E27ECE}"/>
              </a:ext>
            </a:extLst>
          </p:cNvPr>
          <p:cNvSpPr/>
          <p:nvPr/>
        </p:nvSpPr>
        <p:spPr>
          <a:xfrm>
            <a:off x="7182104" y="3182478"/>
            <a:ext cx="1142318" cy="1485281"/>
          </a:xfrm>
          <a:prstGeom prst="rect">
            <a:avLst/>
          </a:prstGeom>
          <a:noFill/>
          <a:ln>
            <a:solidFill>
              <a:schemeClr val="bg2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43" name="Graphic 42" descr="Users">
            <a:extLst>
              <a:ext uri="{FF2B5EF4-FFF2-40B4-BE49-F238E27FC236}">
                <a16:creationId xmlns:a16="http://schemas.microsoft.com/office/drawing/2014/main" id="{FFD416C6-0DB6-42DD-B922-DFFC317B0B9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384335" y="3529334"/>
            <a:ext cx="673854" cy="768714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FBD6851E-96A5-44EE-92E2-87B9882E4D7A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0789" t="63650" r="77476" b="22484"/>
          <a:stretch/>
        </p:blipFill>
        <p:spPr>
          <a:xfrm>
            <a:off x="2424446" y="3144694"/>
            <a:ext cx="780858" cy="438644"/>
          </a:xfrm>
          <a:prstGeom prst="rect">
            <a:avLst/>
          </a:prstGeom>
        </p:spPr>
      </p:pic>
      <p:pic>
        <p:nvPicPr>
          <p:cNvPr id="53" name="Graphic 52" descr="Family with two children">
            <a:extLst>
              <a:ext uri="{FF2B5EF4-FFF2-40B4-BE49-F238E27FC236}">
                <a16:creationId xmlns:a16="http://schemas.microsoft.com/office/drawing/2014/main" id="{05943DEE-0579-4188-B27D-5CE979FCA76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314550" y="3537834"/>
            <a:ext cx="903899" cy="837605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AE62BC3A-9348-4B35-A94B-49CA6B37AA16}"/>
              </a:ext>
            </a:extLst>
          </p:cNvPr>
          <p:cNvSpPr txBox="1"/>
          <p:nvPr/>
        </p:nvSpPr>
        <p:spPr>
          <a:xfrm>
            <a:off x="2353480" y="4207487"/>
            <a:ext cx="9038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500" b="1" dirty="0">
                <a:solidFill>
                  <a:prstClr val="black"/>
                </a:solidFill>
                <a:latin typeface="Calibri" panose="020F0502020204030204"/>
              </a:rPr>
              <a:t>SC / HWC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4C340817-2E06-4068-B490-68B905B6C11A}"/>
              </a:ext>
            </a:extLst>
          </p:cNvPr>
          <p:cNvSpPr/>
          <p:nvPr/>
        </p:nvSpPr>
        <p:spPr>
          <a:xfrm>
            <a:off x="2253924" y="3197168"/>
            <a:ext cx="1166831" cy="1476602"/>
          </a:xfrm>
          <a:prstGeom prst="rect">
            <a:avLst/>
          </a:prstGeom>
          <a:noFill/>
          <a:ln>
            <a:solidFill>
              <a:schemeClr val="bg2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05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27" name="Picture 2" descr="Image result for tata trusts logo">
            <a:extLst>
              <a:ext uri="{FF2B5EF4-FFF2-40B4-BE49-F238E27FC236}">
                <a16:creationId xmlns:a16="http://schemas.microsoft.com/office/drawing/2014/main" id="{C3755D39-52E5-44AF-84E8-5C5466E60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416" y="4883653"/>
            <a:ext cx="665836" cy="117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0664930"/>
      </p:ext>
    </p:extLst>
  </p:cSld>
  <p:clrMapOvr>
    <a:masterClrMapping/>
  </p:clrMapOvr>
  <p:transition spd="med"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82DB35C8-B1B1-42D2-8405-C3E9E4CA3CCE}"/>
              </a:ext>
            </a:extLst>
          </p:cNvPr>
          <p:cNvSpPr txBox="1">
            <a:spLocks/>
          </p:cNvSpPr>
          <p:nvPr/>
        </p:nvSpPr>
        <p:spPr>
          <a:xfrm>
            <a:off x="266700" y="135676"/>
            <a:ext cx="819150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3733" b="0" cap="none" baseline="0" dirty="0">
                <a:solidFill>
                  <a:srgbClr val="007DB8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defRPr>
            </a:lvl1pPr>
            <a:lvl2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accent1"/>
                </a:solidFill>
                <a:latin typeface="Arial Black" pitchFamily="34" charset="0"/>
              </a:defRPr>
            </a:lvl2pPr>
            <a:lvl3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accent1"/>
                </a:solidFill>
                <a:latin typeface="Arial Black" pitchFamily="34" charset="0"/>
              </a:defRPr>
            </a:lvl3pPr>
            <a:lvl4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accent1"/>
                </a:solidFill>
                <a:latin typeface="Arial Black" pitchFamily="34" charset="0"/>
              </a:defRPr>
            </a:lvl4pPr>
            <a:lvl5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accent1"/>
                </a:solidFill>
                <a:latin typeface="Arial Black" pitchFamily="34" charset="0"/>
              </a:defRPr>
            </a:lvl5pPr>
            <a:lvl6pPr marL="609585" algn="l" rtl="0" eaLnBrk="1" fontAlgn="base" hangingPunct="1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5867" b="1">
                <a:solidFill>
                  <a:schemeClr val="accent1"/>
                </a:solidFill>
                <a:latin typeface="Arial Black" pitchFamily="34" charset="0"/>
              </a:defRPr>
            </a:lvl6pPr>
            <a:lvl7pPr marL="1219170" algn="l" rtl="0" eaLnBrk="1" fontAlgn="base" hangingPunct="1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5867" b="1">
                <a:solidFill>
                  <a:schemeClr val="accent1"/>
                </a:solidFill>
                <a:latin typeface="Arial Black" pitchFamily="34" charset="0"/>
              </a:defRPr>
            </a:lvl7pPr>
            <a:lvl8pPr marL="1828754" algn="l" rtl="0" eaLnBrk="1" fontAlgn="base" hangingPunct="1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5867" b="1">
                <a:solidFill>
                  <a:schemeClr val="accent1"/>
                </a:solidFill>
                <a:latin typeface="Arial Black" pitchFamily="34" charset="0"/>
              </a:defRPr>
            </a:lvl8pPr>
            <a:lvl9pPr marL="2438339" algn="l" rtl="0" eaLnBrk="1" fontAlgn="base" hangingPunct="1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5867" b="1">
                <a:solidFill>
                  <a:schemeClr val="accent1"/>
                </a:solidFill>
                <a:latin typeface="Arial Black" pitchFamily="34" charset="0"/>
              </a:defRPr>
            </a:lvl9pPr>
          </a:lstStyle>
          <a:p>
            <a:pPr>
              <a:defRPr/>
            </a:pPr>
            <a:r>
              <a:rPr lang="en-US" sz="2800" kern="0" dirty="0"/>
              <a:t>Continuum of Care – Application Features</a:t>
            </a:r>
          </a:p>
        </p:txBody>
      </p:sp>
      <p:sp>
        <p:nvSpPr>
          <p:cNvPr id="37" name="Content Placeholder 79">
            <a:extLst>
              <a:ext uri="{FF2B5EF4-FFF2-40B4-BE49-F238E27FC236}">
                <a16:creationId xmlns:a16="http://schemas.microsoft.com/office/drawing/2014/main" id="{299E32DD-DEAA-4D2F-BE08-423EAE8D2A23}"/>
              </a:ext>
            </a:extLst>
          </p:cNvPr>
          <p:cNvSpPr txBox="1">
            <a:spLocks/>
          </p:cNvSpPr>
          <p:nvPr/>
        </p:nvSpPr>
        <p:spPr>
          <a:xfrm>
            <a:off x="417594" y="923543"/>
            <a:ext cx="8506950" cy="3723947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rtl="0" eaLnBrk="1" fontAlgn="base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808080"/>
              </a:buClr>
              <a:buFont typeface="Arial" pitchFamily="34" charset="0"/>
              <a:buNone/>
              <a:defRPr sz="1867">
                <a:solidFill>
                  <a:srgbClr val="000000"/>
                </a:solidFill>
                <a:latin typeface="+mn-lt"/>
                <a:ea typeface="Arial"/>
                <a:cs typeface="+mn-cs"/>
              </a:defRPr>
            </a:lvl1pPr>
            <a:lvl2pPr marL="455071" indent="0" algn="l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08080"/>
              </a:buClr>
              <a:buFont typeface="Museo Sans For Dell" pitchFamily="2" charset="0"/>
              <a:buNone/>
              <a:defRPr sz="1600" baseline="0">
                <a:solidFill>
                  <a:srgbClr val="000000"/>
                </a:solidFill>
                <a:latin typeface="+mn-lt"/>
                <a:ea typeface="Arial"/>
              </a:defRPr>
            </a:lvl2pPr>
            <a:lvl3pPr marL="918610" indent="0" algn="l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08080"/>
              </a:buClr>
              <a:buFont typeface="Museo Sans For Dell" pitchFamily="2" charset="0"/>
              <a:buNone/>
              <a:defRPr sz="1333" baseline="0">
                <a:solidFill>
                  <a:srgbClr val="000000"/>
                </a:solidFill>
                <a:latin typeface="+mn-lt"/>
                <a:ea typeface="Arial"/>
              </a:defRPr>
            </a:lvl3pPr>
            <a:lvl4pPr marL="1678475" indent="-306910" algn="l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08080"/>
              </a:buClr>
              <a:buFont typeface="Courier New" panose="02070309020205020404" pitchFamily="49" charset="0"/>
              <a:buChar char="o"/>
              <a:defRPr sz="1333" baseline="0">
                <a:solidFill>
                  <a:srgbClr val="000000"/>
                </a:solidFill>
                <a:latin typeface="+mn-lt"/>
                <a:ea typeface="Museo Sans For Dell" pitchFamily="2" charset="0"/>
              </a:defRPr>
            </a:lvl4pPr>
            <a:lvl5pPr marL="2144130" indent="-315376" algn="l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08080"/>
              </a:buClr>
              <a:buFont typeface="Museo For Dell 300" pitchFamily="50" charset="0"/>
              <a:buChar char="–"/>
              <a:defRPr sz="1333">
                <a:solidFill>
                  <a:schemeClr val="bg2"/>
                </a:solidFill>
                <a:latin typeface="+mn-lt"/>
                <a:ea typeface="Museo Sans For Dell" pitchFamily="2" charset="0"/>
              </a:defRPr>
            </a:lvl5pPr>
            <a:lvl6pPr marL="2753715" indent="-315376" algn="l" rtl="0" eaLnBrk="1" fontAlgn="base" hangingPunct="1">
              <a:lnSpc>
                <a:spcPct val="95000"/>
              </a:lnSpc>
              <a:spcBef>
                <a:spcPct val="3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sz="2133">
                <a:solidFill>
                  <a:schemeClr val="accent1"/>
                </a:solidFill>
                <a:latin typeface="+mn-lt"/>
              </a:defRPr>
            </a:lvl6pPr>
            <a:lvl7pPr marL="3363300" indent="-315376" algn="l" rtl="0" eaLnBrk="1" fontAlgn="base" hangingPunct="1">
              <a:lnSpc>
                <a:spcPct val="95000"/>
              </a:lnSpc>
              <a:spcBef>
                <a:spcPct val="3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sz="2133">
                <a:solidFill>
                  <a:schemeClr val="accent1"/>
                </a:solidFill>
                <a:latin typeface="+mn-lt"/>
              </a:defRPr>
            </a:lvl7pPr>
            <a:lvl8pPr marL="3972885" indent="-315376" algn="l" rtl="0" eaLnBrk="1" fontAlgn="base" hangingPunct="1">
              <a:lnSpc>
                <a:spcPct val="95000"/>
              </a:lnSpc>
              <a:spcBef>
                <a:spcPct val="3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sz="2133">
                <a:solidFill>
                  <a:schemeClr val="accent1"/>
                </a:solidFill>
                <a:latin typeface="+mn-lt"/>
              </a:defRPr>
            </a:lvl8pPr>
            <a:lvl9pPr marL="4582469" indent="-315376" algn="l" rtl="0" eaLnBrk="1" fontAlgn="base" hangingPunct="1">
              <a:lnSpc>
                <a:spcPct val="95000"/>
              </a:lnSpc>
              <a:spcBef>
                <a:spcPct val="3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sz="2133">
                <a:solidFill>
                  <a:schemeClr val="accent1"/>
                </a:solidFill>
                <a:latin typeface="+mn-lt"/>
              </a:defRPr>
            </a:lvl9pPr>
          </a:lstStyle>
          <a:p>
            <a:pPr marL="257175" indent="-257175">
              <a:spcBef>
                <a:spcPts val="900"/>
              </a:spcBef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2">
                    <a:lumMod val="25000"/>
                  </a:schemeClr>
                </a:solidFill>
              </a:rPr>
              <a:t>Unique Health ID – linked with Aadhaar. </a:t>
            </a:r>
          </a:p>
          <a:p>
            <a:pPr marL="257175" indent="-257175">
              <a:spcBef>
                <a:spcPts val="900"/>
              </a:spcBef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2">
                    <a:lumMod val="25000"/>
                  </a:schemeClr>
                </a:solidFill>
              </a:rPr>
              <a:t>Enrollment, Family Folder, CBAC. Health Record for each individual. </a:t>
            </a:r>
          </a:p>
          <a:p>
            <a:pPr marL="257175" indent="-257175">
              <a:spcBef>
                <a:spcPts val="900"/>
              </a:spcBef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2">
                    <a:lumMod val="25000"/>
                  </a:schemeClr>
                </a:solidFill>
              </a:rPr>
              <a:t>Enter CBAC paper formats directly into PHC portal</a:t>
            </a:r>
          </a:p>
          <a:p>
            <a:pPr marL="257175" indent="-257175">
              <a:spcBef>
                <a:spcPts val="900"/>
              </a:spcBef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2">
                    <a:lumMod val="25000"/>
                  </a:schemeClr>
                </a:solidFill>
              </a:rPr>
              <a:t>Workplans, Dashboards, Incentives, Awareness material for Health workers</a:t>
            </a:r>
          </a:p>
          <a:p>
            <a:pPr marL="257175" indent="-257175">
              <a:spcBef>
                <a:spcPts val="900"/>
              </a:spcBef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2">
                    <a:lumMod val="25000"/>
                  </a:schemeClr>
                </a:solidFill>
              </a:rPr>
              <a:t>CDSS (pilot), Examination, Investigations, Diagnosis, Treatment – Doctors</a:t>
            </a:r>
          </a:p>
          <a:p>
            <a:pPr marL="257175" indent="-257175">
              <a:spcBef>
                <a:spcPts val="900"/>
              </a:spcBef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2">
                    <a:lumMod val="25000"/>
                  </a:schemeClr>
                </a:solidFill>
              </a:rPr>
              <a:t>Auto-populated drug-list. Drug stock dispensed</a:t>
            </a:r>
          </a:p>
          <a:p>
            <a:pPr marL="257175" indent="-257175">
              <a:spcBef>
                <a:spcPts val="900"/>
              </a:spcBef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2">
                    <a:lumMod val="25000"/>
                  </a:schemeClr>
                </a:solidFill>
              </a:rPr>
              <a:t>Referral workflow for patient moving from SC, PHC, CHC and DH</a:t>
            </a:r>
          </a:p>
          <a:p>
            <a:pPr marL="257175" indent="-257175">
              <a:spcBef>
                <a:spcPts val="900"/>
              </a:spcBef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2">
                    <a:lumMod val="25000"/>
                  </a:schemeClr>
                </a:solidFill>
              </a:rPr>
              <a:t>Standard Disease GOI protocols support for MO and ANM, Initial Assessment by Nurse</a:t>
            </a:r>
          </a:p>
          <a:p>
            <a:pPr marL="257175" indent="-257175">
              <a:spcBef>
                <a:spcPts val="900"/>
              </a:spcBef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400" kern="0" dirty="0"/>
              <a:t>Administrator - Manage User Logins, Transfers, Master Data Changes. Real-time dashboards</a:t>
            </a:r>
          </a:p>
          <a:p>
            <a:pPr marL="257175" indent="-257175">
              <a:spcBef>
                <a:spcPts val="900"/>
              </a:spcBef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400" kern="0" dirty="0"/>
              <a:t>Security – 2 factor authentication. Login protocols. Role-based access; performance for scale</a:t>
            </a:r>
          </a:p>
          <a:p>
            <a:pPr>
              <a:spcBef>
                <a:spcPts val="900"/>
              </a:spcBef>
              <a:spcAft>
                <a:spcPts val="450"/>
              </a:spcAft>
            </a:pPr>
            <a:endParaRPr lang="en-US" sz="1400" kern="0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40081690"/>
      </p:ext>
    </p:extLst>
  </p:cSld>
  <p:clrMapOvr>
    <a:masterClrMapping/>
  </p:clrMapOvr>
  <p:transition spd="med"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57150"/>
            <a:ext cx="8191500" cy="387798"/>
          </a:xfrm>
        </p:spPr>
        <p:txBody>
          <a:bodyPr/>
          <a:lstStyle/>
          <a:p>
            <a:r>
              <a:rPr lang="en-US" sz="2800" dirty="0"/>
              <a:t>State NCD Deployment Status</a:t>
            </a:r>
          </a:p>
        </p:txBody>
      </p:sp>
      <p:pic>
        <p:nvPicPr>
          <p:cNvPr id="4" name="Picture 2" descr="Image result for tata trusts logo">
            <a:extLst>
              <a:ext uri="{FF2B5EF4-FFF2-40B4-BE49-F238E27FC236}">
                <a16:creationId xmlns:a16="http://schemas.microsoft.com/office/drawing/2014/main" id="{560A6EB4-89E8-42B4-8B42-8D4167AE45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078" y="4834032"/>
            <a:ext cx="665836" cy="117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9ACEE16-95A3-4354-AC6D-0FA3D5696006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94210" y="1043873"/>
          <a:ext cx="8632372" cy="2880763"/>
        </p:xfrm>
        <a:graphic>
          <a:graphicData uri="http://schemas.openxmlformats.org/drawingml/2006/table">
            <a:tbl>
              <a:tblPr/>
              <a:tblGrid>
                <a:gridCol w="1221657">
                  <a:extLst>
                    <a:ext uri="{9D8B030D-6E8A-4147-A177-3AD203B41FA5}">
                      <a16:colId xmlns:a16="http://schemas.microsoft.com/office/drawing/2014/main" val="183274311"/>
                    </a:ext>
                  </a:extLst>
                </a:gridCol>
                <a:gridCol w="777418">
                  <a:extLst>
                    <a:ext uri="{9D8B030D-6E8A-4147-A177-3AD203B41FA5}">
                      <a16:colId xmlns:a16="http://schemas.microsoft.com/office/drawing/2014/main" val="3756626912"/>
                    </a:ext>
                  </a:extLst>
                </a:gridCol>
                <a:gridCol w="1181273">
                  <a:extLst>
                    <a:ext uri="{9D8B030D-6E8A-4147-A177-3AD203B41FA5}">
                      <a16:colId xmlns:a16="http://schemas.microsoft.com/office/drawing/2014/main" val="989532875"/>
                    </a:ext>
                  </a:extLst>
                </a:gridCol>
                <a:gridCol w="1060115">
                  <a:extLst>
                    <a:ext uri="{9D8B030D-6E8A-4147-A177-3AD203B41FA5}">
                      <a16:colId xmlns:a16="http://schemas.microsoft.com/office/drawing/2014/main" val="2684752505"/>
                    </a:ext>
                  </a:extLst>
                </a:gridCol>
                <a:gridCol w="1100502">
                  <a:extLst>
                    <a:ext uri="{9D8B030D-6E8A-4147-A177-3AD203B41FA5}">
                      <a16:colId xmlns:a16="http://schemas.microsoft.com/office/drawing/2014/main" val="63436491"/>
                    </a:ext>
                  </a:extLst>
                </a:gridCol>
                <a:gridCol w="1161080">
                  <a:extLst>
                    <a:ext uri="{9D8B030D-6E8A-4147-A177-3AD203B41FA5}">
                      <a16:colId xmlns:a16="http://schemas.microsoft.com/office/drawing/2014/main" val="4017533709"/>
                    </a:ext>
                  </a:extLst>
                </a:gridCol>
                <a:gridCol w="1060115">
                  <a:extLst>
                    <a:ext uri="{9D8B030D-6E8A-4147-A177-3AD203B41FA5}">
                      <a16:colId xmlns:a16="http://schemas.microsoft.com/office/drawing/2014/main" val="2553170566"/>
                    </a:ext>
                  </a:extLst>
                </a:gridCol>
                <a:gridCol w="1070212">
                  <a:extLst>
                    <a:ext uri="{9D8B030D-6E8A-4147-A177-3AD203B41FA5}">
                      <a16:colId xmlns:a16="http://schemas.microsoft.com/office/drawing/2014/main" val="2372849652"/>
                    </a:ext>
                  </a:extLst>
                </a:gridCol>
              </a:tblGrid>
              <a:tr h="35330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State/UT</a:t>
                      </a:r>
                    </a:p>
                  </a:txBody>
                  <a:tcPr marL="4612" marR="4612" marT="4612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Enrolment</a:t>
                      </a:r>
                    </a:p>
                  </a:txBody>
                  <a:tcPr marL="4612" marR="4612" marT="4612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Partial. Screening</a:t>
                      </a:r>
                    </a:p>
                  </a:txBody>
                  <a:tcPr marL="4612" marR="4612" marT="4612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Total Screening</a:t>
                      </a:r>
                    </a:p>
                  </a:txBody>
                  <a:tcPr marL="4612" marR="4612" marT="4612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Referred to PHC</a:t>
                      </a:r>
                    </a:p>
                  </a:txBody>
                  <a:tcPr marL="4612" marR="4612" marT="4612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Examined at PHC</a:t>
                      </a:r>
                    </a:p>
                  </a:txBody>
                  <a:tcPr marL="4612" marR="4612" marT="4612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Diagnosed- DM</a:t>
                      </a:r>
                    </a:p>
                  </a:txBody>
                  <a:tcPr marL="4612" marR="4612" marT="4612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Diagnosed-HTN</a:t>
                      </a:r>
                    </a:p>
                  </a:txBody>
                  <a:tcPr marL="4612" marR="4612" marT="4612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024992"/>
                  </a:ext>
                </a:extLst>
              </a:tr>
              <a:tr h="28082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Himachal (Non-NCD)</a:t>
                      </a:r>
                    </a:p>
                  </a:txBody>
                  <a:tcPr marL="4612" marR="4612" marT="4612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10,42,905</a:t>
                      </a:r>
                    </a:p>
                  </a:txBody>
                  <a:tcPr marL="4612" marR="4612" marT="461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4612" marR="4612" marT="461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5,89,263</a:t>
                      </a:r>
                    </a:p>
                  </a:txBody>
                  <a:tcPr marL="4612" marR="4612" marT="461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3,45,006</a:t>
                      </a:r>
                    </a:p>
                  </a:txBody>
                  <a:tcPr marL="4612" marR="4612" marT="461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15,416</a:t>
                      </a:r>
                    </a:p>
                  </a:txBody>
                  <a:tcPr marL="4612" marR="4612" marT="461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1,205</a:t>
                      </a:r>
                    </a:p>
                  </a:txBody>
                  <a:tcPr marL="4612" marR="4612" marT="461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2,230</a:t>
                      </a:r>
                    </a:p>
                  </a:txBody>
                  <a:tcPr marL="4612" marR="4612" marT="461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4359775"/>
                  </a:ext>
                </a:extLst>
              </a:tr>
              <a:tr h="28082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Chhattisgarh</a:t>
                      </a:r>
                    </a:p>
                  </a:txBody>
                  <a:tcPr marL="4612" marR="4612" marT="4612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8,34,800</a:t>
                      </a:r>
                    </a:p>
                  </a:txBody>
                  <a:tcPr marL="4612" marR="4612" marT="461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2,33,064</a:t>
                      </a:r>
                    </a:p>
                  </a:txBody>
                  <a:tcPr marL="4612" marR="4612" marT="461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6,31,199</a:t>
                      </a:r>
                    </a:p>
                  </a:txBody>
                  <a:tcPr marL="4612" marR="4612" marT="461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85,998</a:t>
                      </a:r>
                    </a:p>
                  </a:txBody>
                  <a:tcPr marL="4612" marR="4612" marT="461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1,13,227</a:t>
                      </a:r>
                    </a:p>
                  </a:txBody>
                  <a:tcPr marL="4612" marR="4612" marT="461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10,145</a:t>
                      </a:r>
                    </a:p>
                  </a:txBody>
                  <a:tcPr marL="4612" marR="4612" marT="461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16,659</a:t>
                      </a:r>
                    </a:p>
                  </a:txBody>
                  <a:tcPr marL="4612" marR="4612" marT="461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5216970"/>
                  </a:ext>
                </a:extLst>
              </a:tr>
              <a:tr h="28082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Rajasthan</a:t>
                      </a:r>
                    </a:p>
                  </a:txBody>
                  <a:tcPr marL="4612" marR="4612" marT="4612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5,95,744</a:t>
                      </a:r>
                    </a:p>
                  </a:txBody>
                  <a:tcPr marL="4612" marR="4612" marT="461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360</a:t>
                      </a:r>
                    </a:p>
                  </a:txBody>
                  <a:tcPr marL="4612" marR="4612" marT="461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360</a:t>
                      </a:r>
                    </a:p>
                  </a:txBody>
                  <a:tcPr marL="4612" marR="4612" marT="461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406</a:t>
                      </a:r>
                    </a:p>
                  </a:txBody>
                  <a:tcPr marL="4612" marR="4612" marT="461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1,237</a:t>
                      </a:r>
                    </a:p>
                  </a:txBody>
                  <a:tcPr marL="4612" marR="4612" marT="461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</a:t>
                      </a:r>
                    </a:p>
                  </a:txBody>
                  <a:tcPr marL="4612" marR="4612" marT="461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197</a:t>
                      </a:r>
                    </a:p>
                  </a:txBody>
                  <a:tcPr marL="4612" marR="4612" marT="461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66115"/>
                  </a:ext>
                </a:extLst>
              </a:tr>
              <a:tr h="28082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Madhya Pradesh</a:t>
                      </a:r>
                    </a:p>
                  </a:txBody>
                  <a:tcPr marL="4612" marR="4612" marT="4612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5,40,178</a:t>
                      </a:r>
                    </a:p>
                  </a:txBody>
                  <a:tcPr marL="4612" marR="4612" marT="461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2,849</a:t>
                      </a:r>
                    </a:p>
                  </a:txBody>
                  <a:tcPr marL="4612" marR="4612" marT="461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9,393</a:t>
                      </a:r>
                    </a:p>
                  </a:txBody>
                  <a:tcPr marL="4612" marR="4612" marT="461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3,716</a:t>
                      </a:r>
                    </a:p>
                  </a:txBody>
                  <a:tcPr marL="4612" marR="4612" marT="461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106</a:t>
                      </a:r>
                    </a:p>
                  </a:txBody>
                  <a:tcPr marL="4612" marR="4612" marT="461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4612" marR="4612" marT="461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4612" marR="4612" marT="461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8882587"/>
                  </a:ext>
                </a:extLst>
              </a:tr>
              <a:tr h="28082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Haryana</a:t>
                      </a:r>
                    </a:p>
                  </a:txBody>
                  <a:tcPr marL="4612" marR="4612" marT="4612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4,77,046</a:t>
                      </a:r>
                    </a:p>
                  </a:txBody>
                  <a:tcPr marL="4612" marR="4612" marT="461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4,177</a:t>
                      </a:r>
                    </a:p>
                  </a:txBody>
                  <a:tcPr marL="4612" marR="4612" marT="461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11,176</a:t>
                      </a:r>
                    </a:p>
                  </a:txBody>
                  <a:tcPr marL="4612" marR="4612" marT="461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1,846</a:t>
                      </a:r>
                    </a:p>
                  </a:txBody>
                  <a:tcPr marL="4612" marR="4612" marT="461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612" marR="4612" marT="461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612" marR="4612" marT="461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612" marR="4612" marT="461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9633969"/>
                  </a:ext>
                </a:extLst>
              </a:tr>
              <a:tr h="28082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Punjab</a:t>
                      </a:r>
                    </a:p>
                  </a:txBody>
                  <a:tcPr marL="4612" marR="4612" marT="4612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1,13,685</a:t>
                      </a:r>
                    </a:p>
                  </a:txBody>
                  <a:tcPr marL="4612" marR="4612" marT="461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378</a:t>
                      </a:r>
                    </a:p>
                  </a:txBody>
                  <a:tcPr marL="4612" marR="4612" marT="461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2,162</a:t>
                      </a:r>
                    </a:p>
                  </a:txBody>
                  <a:tcPr marL="4612" marR="4612" marT="461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1,028</a:t>
                      </a:r>
                    </a:p>
                  </a:txBody>
                  <a:tcPr marL="4612" marR="4612" marT="461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612" marR="4612" marT="461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612" marR="4612" marT="461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612" marR="4612" marT="461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9545415"/>
                  </a:ext>
                </a:extLst>
              </a:tr>
              <a:tr h="28082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Chandigarh</a:t>
                      </a:r>
                    </a:p>
                  </a:txBody>
                  <a:tcPr marL="4612" marR="4612" marT="4612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3,917</a:t>
                      </a:r>
                    </a:p>
                  </a:txBody>
                  <a:tcPr marL="4612" marR="4612" marT="461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628</a:t>
                      </a:r>
                    </a:p>
                  </a:txBody>
                  <a:tcPr marL="4612" marR="4612" marT="461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1,212</a:t>
                      </a:r>
                    </a:p>
                  </a:txBody>
                  <a:tcPr marL="4612" marR="4612" marT="461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368</a:t>
                      </a:r>
                    </a:p>
                  </a:txBody>
                  <a:tcPr marL="4612" marR="4612" marT="461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612" marR="4612" marT="461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612" marR="4612" marT="461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612" marR="4612" marT="461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8772000"/>
                  </a:ext>
                </a:extLst>
              </a:tr>
              <a:tr h="28082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Jammu &amp; Kashmir</a:t>
                      </a:r>
                    </a:p>
                  </a:txBody>
                  <a:tcPr marL="4612" marR="4612" marT="4612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3,491</a:t>
                      </a:r>
                    </a:p>
                  </a:txBody>
                  <a:tcPr marL="4612" marR="4612" marT="461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239</a:t>
                      </a:r>
                    </a:p>
                  </a:txBody>
                  <a:tcPr marL="4612" marR="4612" marT="461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469</a:t>
                      </a:r>
                    </a:p>
                  </a:txBody>
                  <a:tcPr marL="4612" marR="4612" marT="461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113</a:t>
                      </a:r>
                    </a:p>
                  </a:txBody>
                  <a:tcPr marL="4612" marR="4612" marT="461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612" marR="4612" marT="461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612" marR="4612" marT="461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612" marR="4612" marT="461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7627628"/>
                  </a:ext>
                </a:extLst>
              </a:tr>
              <a:tr h="28082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Uttarakhand</a:t>
                      </a:r>
                    </a:p>
                  </a:txBody>
                  <a:tcPr marL="4612" marR="4612" marT="4612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177</a:t>
                      </a:r>
                    </a:p>
                  </a:txBody>
                  <a:tcPr marL="4612" marR="4612" marT="461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4612" marR="4612" marT="461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4612" marR="4612" marT="461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4612" marR="4612" marT="461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612" marR="4612" marT="461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612" marR="4612" marT="461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612" marR="4612" marT="461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20940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4326824"/>
      </p:ext>
    </p:extLst>
  </p:cSld>
  <p:clrMapOvr>
    <a:masterClrMapping/>
  </p:clrMapOvr>
  <p:transition spd="med"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57150"/>
            <a:ext cx="8191500" cy="457048"/>
          </a:xfrm>
        </p:spPr>
        <p:txBody>
          <a:bodyPr/>
          <a:lstStyle/>
          <a:p>
            <a:r>
              <a:rPr lang="en-US" dirty="0"/>
              <a:t>Himachal Pradesh – Snapshot </a:t>
            </a:r>
            <a:r>
              <a:rPr lang="en-US" sz="1600" dirty="0"/>
              <a:t>(Non NCDGOI Apps)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F1C1CE1-5438-476A-B4A5-AAB8F8C81B56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25982" y="647020"/>
          <a:ext cx="8217968" cy="1116364"/>
        </p:xfrm>
        <a:graphic>
          <a:graphicData uri="http://schemas.openxmlformats.org/drawingml/2006/table">
            <a:tbl>
              <a:tblPr bandRow="1">
                <a:tableStyleId>{21E4AEA4-8DFA-4A89-87EB-49C32662AFE0}</a:tableStyleId>
              </a:tblPr>
              <a:tblGrid>
                <a:gridCol w="729456">
                  <a:extLst>
                    <a:ext uri="{9D8B030D-6E8A-4147-A177-3AD203B41FA5}">
                      <a16:colId xmlns:a16="http://schemas.microsoft.com/office/drawing/2014/main" val="502765319"/>
                    </a:ext>
                  </a:extLst>
                </a:gridCol>
                <a:gridCol w="880346">
                  <a:extLst>
                    <a:ext uri="{9D8B030D-6E8A-4147-A177-3AD203B41FA5}">
                      <a16:colId xmlns:a16="http://schemas.microsoft.com/office/drawing/2014/main" val="330983875"/>
                    </a:ext>
                  </a:extLst>
                </a:gridCol>
                <a:gridCol w="1415239">
                  <a:extLst>
                    <a:ext uri="{9D8B030D-6E8A-4147-A177-3AD203B41FA5}">
                      <a16:colId xmlns:a16="http://schemas.microsoft.com/office/drawing/2014/main" val="4092107794"/>
                    </a:ext>
                  </a:extLst>
                </a:gridCol>
                <a:gridCol w="876666">
                  <a:extLst>
                    <a:ext uri="{9D8B030D-6E8A-4147-A177-3AD203B41FA5}">
                      <a16:colId xmlns:a16="http://schemas.microsoft.com/office/drawing/2014/main" val="541338728"/>
                    </a:ext>
                  </a:extLst>
                </a:gridCol>
                <a:gridCol w="1028143">
                  <a:extLst>
                    <a:ext uri="{9D8B030D-6E8A-4147-A177-3AD203B41FA5}">
                      <a16:colId xmlns:a16="http://schemas.microsoft.com/office/drawing/2014/main" val="1537347064"/>
                    </a:ext>
                  </a:extLst>
                </a:gridCol>
                <a:gridCol w="1377324">
                  <a:extLst>
                    <a:ext uri="{9D8B030D-6E8A-4147-A177-3AD203B41FA5}">
                      <a16:colId xmlns:a16="http://schemas.microsoft.com/office/drawing/2014/main" val="4108382514"/>
                    </a:ext>
                  </a:extLst>
                </a:gridCol>
                <a:gridCol w="989345">
                  <a:extLst>
                    <a:ext uri="{9D8B030D-6E8A-4147-A177-3AD203B41FA5}">
                      <a16:colId xmlns:a16="http://schemas.microsoft.com/office/drawing/2014/main" val="745004132"/>
                    </a:ext>
                  </a:extLst>
                </a:gridCol>
                <a:gridCol w="921449">
                  <a:extLst>
                    <a:ext uri="{9D8B030D-6E8A-4147-A177-3AD203B41FA5}">
                      <a16:colId xmlns:a16="http://schemas.microsoft.com/office/drawing/2014/main" val="3930687380"/>
                    </a:ext>
                  </a:extLst>
                </a:gridCol>
              </a:tblGrid>
              <a:tr h="322265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kern="1200" dirty="0">
                          <a:effectLst/>
                        </a:rPr>
                        <a:t>State</a:t>
                      </a:r>
                      <a:r>
                        <a:rPr lang="en-US" sz="1400" b="1" u="none" strike="noStrike" dirty="0">
                          <a:effectLst/>
                        </a:rPr>
                        <a:t> Performance</a:t>
                      </a:r>
                      <a:endParaRPr lang="en-US" sz="14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2953988"/>
                  </a:ext>
                </a:extLst>
              </a:tr>
              <a:tr h="45246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 dirty="0">
                          <a:effectLst/>
                        </a:rPr>
                        <a:t>State</a:t>
                      </a:r>
                      <a:endParaRPr lang="en-US" sz="10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 dirty="0">
                          <a:effectLst/>
                        </a:rPr>
                        <a:t>Enrolment</a:t>
                      </a:r>
                      <a:endParaRPr lang="en-US" sz="10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 dirty="0">
                          <a:effectLst/>
                        </a:rPr>
                        <a:t>Partial. Screening</a:t>
                      </a:r>
                      <a:endParaRPr lang="en-US" sz="10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 dirty="0">
                          <a:effectLst/>
                        </a:rPr>
                        <a:t>Total Screening</a:t>
                      </a:r>
                      <a:endParaRPr lang="en-US" sz="10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 dirty="0">
                          <a:effectLst/>
                        </a:rPr>
                        <a:t>Referred to PHC</a:t>
                      </a:r>
                      <a:endParaRPr lang="en-US" sz="10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 dirty="0">
                          <a:effectLst/>
                        </a:rPr>
                        <a:t>Examined at PHC</a:t>
                      </a:r>
                      <a:endParaRPr lang="en-US" sz="10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 dirty="0">
                          <a:effectLst/>
                        </a:rPr>
                        <a:t>Diagnosed- DM</a:t>
                      </a:r>
                      <a:endParaRPr lang="en-US" sz="10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 dirty="0">
                          <a:effectLst/>
                        </a:rPr>
                        <a:t>Diagnosed-HTN</a:t>
                      </a:r>
                      <a:endParaRPr lang="en-US" sz="10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2840026667"/>
                  </a:ext>
                </a:extLst>
              </a:tr>
              <a:tr h="28319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Himachal Pradesh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10,42,905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5,89,263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3,45,006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15,416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1,205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2,230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856875545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6659067-10E8-4D19-8EAB-9701860BEC5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77356" y="2611870"/>
          <a:ext cx="7297266" cy="1057933"/>
        </p:xfrm>
        <a:graphic>
          <a:graphicData uri="http://schemas.openxmlformats.org/drawingml/2006/table">
            <a:tbl>
              <a:tblPr bandRow="1">
                <a:tableStyleId>{F5AB1C69-6EDB-4FF4-983F-18BD219EF322}</a:tableStyleId>
              </a:tblPr>
              <a:tblGrid>
                <a:gridCol w="1065258">
                  <a:extLst>
                    <a:ext uri="{9D8B030D-6E8A-4147-A177-3AD203B41FA5}">
                      <a16:colId xmlns:a16="http://schemas.microsoft.com/office/drawing/2014/main" val="2631133023"/>
                    </a:ext>
                  </a:extLst>
                </a:gridCol>
                <a:gridCol w="821365">
                  <a:extLst>
                    <a:ext uri="{9D8B030D-6E8A-4147-A177-3AD203B41FA5}">
                      <a16:colId xmlns:a16="http://schemas.microsoft.com/office/drawing/2014/main" val="2715258443"/>
                    </a:ext>
                  </a:extLst>
                </a:gridCol>
                <a:gridCol w="996803">
                  <a:extLst>
                    <a:ext uri="{9D8B030D-6E8A-4147-A177-3AD203B41FA5}">
                      <a16:colId xmlns:a16="http://schemas.microsoft.com/office/drawing/2014/main" val="1142748432"/>
                    </a:ext>
                  </a:extLst>
                </a:gridCol>
                <a:gridCol w="861237">
                  <a:extLst>
                    <a:ext uri="{9D8B030D-6E8A-4147-A177-3AD203B41FA5}">
                      <a16:colId xmlns:a16="http://schemas.microsoft.com/office/drawing/2014/main" val="938628196"/>
                    </a:ext>
                  </a:extLst>
                </a:gridCol>
                <a:gridCol w="948956">
                  <a:extLst>
                    <a:ext uri="{9D8B030D-6E8A-4147-A177-3AD203B41FA5}">
                      <a16:colId xmlns:a16="http://schemas.microsoft.com/office/drawing/2014/main" val="158453397"/>
                    </a:ext>
                  </a:extLst>
                </a:gridCol>
                <a:gridCol w="1012751">
                  <a:extLst>
                    <a:ext uri="{9D8B030D-6E8A-4147-A177-3AD203B41FA5}">
                      <a16:colId xmlns:a16="http://schemas.microsoft.com/office/drawing/2014/main" val="3477764752"/>
                    </a:ext>
                  </a:extLst>
                </a:gridCol>
                <a:gridCol w="885161">
                  <a:extLst>
                    <a:ext uri="{9D8B030D-6E8A-4147-A177-3AD203B41FA5}">
                      <a16:colId xmlns:a16="http://schemas.microsoft.com/office/drawing/2014/main" val="738264226"/>
                    </a:ext>
                  </a:extLst>
                </a:gridCol>
                <a:gridCol w="705735">
                  <a:extLst>
                    <a:ext uri="{9D8B030D-6E8A-4147-A177-3AD203B41FA5}">
                      <a16:colId xmlns:a16="http://schemas.microsoft.com/office/drawing/2014/main" val="2048434839"/>
                    </a:ext>
                  </a:extLst>
                </a:gridCol>
              </a:tblGrid>
              <a:tr h="31257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u="none" strike="noStrike" dirty="0">
                          <a:effectLst/>
                        </a:rPr>
                        <a:t>Top three </a:t>
                      </a:r>
                      <a:r>
                        <a:rPr lang="en-US" sz="1000" b="1" u="none" strike="noStrike" dirty="0" err="1">
                          <a:effectLst/>
                        </a:rPr>
                        <a:t>dist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51" marR="4751" marT="475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u="none" strike="noStrike" kern="1200" dirty="0">
                          <a:effectLst/>
                        </a:rPr>
                        <a:t>Enrolment</a:t>
                      </a:r>
                      <a:endParaRPr lang="en-US" sz="10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751" marR="4751" marT="475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u="none" strike="noStrike" kern="1200" dirty="0">
                          <a:effectLst/>
                        </a:rPr>
                        <a:t>Partial Screening</a:t>
                      </a:r>
                      <a:endParaRPr lang="en-US" sz="10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751" marR="4751" marT="475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u="none" strike="noStrike" kern="1200" dirty="0">
                          <a:effectLst/>
                        </a:rPr>
                        <a:t>Total Screening</a:t>
                      </a:r>
                      <a:endParaRPr lang="en-US" sz="10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751" marR="4751" marT="475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u="none" strike="noStrike" kern="1200" dirty="0">
                          <a:effectLst/>
                        </a:rPr>
                        <a:t>Referred to PHC</a:t>
                      </a:r>
                      <a:endParaRPr lang="en-US" sz="10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751" marR="4751" marT="475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u="none" strike="noStrike" kern="1200" dirty="0">
                          <a:effectLst/>
                        </a:rPr>
                        <a:t>Examined at PHC</a:t>
                      </a:r>
                      <a:endParaRPr lang="en-US" sz="10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751" marR="4751" marT="475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u="none" strike="noStrike" kern="1200" dirty="0">
                          <a:effectLst/>
                        </a:rPr>
                        <a:t>Diagnosed- DM</a:t>
                      </a:r>
                      <a:endParaRPr lang="en-US" sz="10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751" marR="4751" marT="475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u="none" strike="noStrike" kern="1200" dirty="0">
                          <a:effectLst/>
                        </a:rPr>
                        <a:t>Diagnosed-HTN</a:t>
                      </a:r>
                      <a:endParaRPr lang="en-US" sz="10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751" marR="4751" marT="4751" marB="0" anchor="ctr"/>
                </a:tc>
                <a:extLst>
                  <a:ext uri="{0D108BD9-81ED-4DB2-BD59-A6C34878D82A}">
                    <a16:rowId xmlns:a16="http://schemas.microsoft.com/office/drawing/2014/main" val="1977392508"/>
                  </a:ext>
                </a:extLst>
              </a:tr>
              <a:tr h="24845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Mandi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4,98,390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2,38,660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2,11,807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4,287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504773420"/>
                  </a:ext>
                </a:extLst>
              </a:tr>
              <a:tr h="24845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Shimla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1,00,846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75,471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22,727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1,837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174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780874964"/>
                  </a:ext>
                </a:extLst>
              </a:tr>
              <a:tr h="24845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Kangra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71,342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53,787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10,133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414815936"/>
                  </a:ext>
                </a:extLst>
              </a:tr>
            </a:tbl>
          </a:graphicData>
        </a:graphic>
      </p:graphicFrame>
      <p:pic>
        <p:nvPicPr>
          <p:cNvPr id="9" name="Picture 2" descr="Image result for tata trusts logo">
            <a:extLst>
              <a:ext uri="{FF2B5EF4-FFF2-40B4-BE49-F238E27FC236}">
                <a16:creationId xmlns:a16="http://schemas.microsoft.com/office/drawing/2014/main" id="{84927642-047A-4968-B470-D77D26EB9D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246" y="4824768"/>
            <a:ext cx="665836" cy="117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C8BA5B1-306F-473C-9BBE-AF2160121DA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3237" y="4223819"/>
            <a:ext cx="7610178" cy="499320"/>
          </a:xfrm>
        </p:spPr>
        <p:txBody>
          <a:bodyPr>
            <a:normAutofit fontScale="70000" lnSpcReduction="20000"/>
          </a:bodyPr>
          <a:lstStyle/>
          <a:p>
            <a:r>
              <a:rPr lang="en-US" sz="1900" dirty="0"/>
              <a:t>Close to 60% of enrolments in Mandi and Shimla</a:t>
            </a:r>
          </a:p>
          <a:p>
            <a:r>
              <a:rPr lang="en-US" sz="1900" dirty="0"/>
              <a:t>Very low activity in </a:t>
            </a:r>
            <a:r>
              <a:rPr lang="en-US" sz="1900" dirty="0" err="1"/>
              <a:t>Lahaul</a:t>
            </a:r>
            <a:endParaRPr lang="en-US" sz="1900" dirty="0"/>
          </a:p>
          <a:p>
            <a:endParaRPr lang="en-US" sz="29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110815"/>
      </p:ext>
    </p:extLst>
  </p:cSld>
  <p:clrMapOvr>
    <a:masterClrMapping/>
  </p:clrMapOvr>
  <p:transition spd="med"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57150"/>
            <a:ext cx="8191500" cy="290849"/>
          </a:xfrm>
        </p:spPr>
        <p:txBody>
          <a:bodyPr/>
          <a:lstStyle/>
          <a:p>
            <a:r>
              <a:rPr lang="en-US" sz="2100" dirty="0"/>
              <a:t>Himachal Pradesh – Dist. updates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DED198E-48BF-414F-8E8B-651CC906DC05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23848" y="720190"/>
          <a:ext cx="8294170" cy="3293464"/>
        </p:xfrm>
        <a:graphic>
          <a:graphicData uri="http://schemas.openxmlformats.org/drawingml/2006/table">
            <a:tbl>
              <a:tblPr/>
              <a:tblGrid>
                <a:gridCol w="909227">
                  <a:extLst>
                    <a:ext uri="{9D8B030D-6E8A-4147-A177-3AD203B41FA5}">
                      <a16:colId xmlns:a16="http://schemas.microsoft.com/office/drawing/2014/main" val="1817431348"/>
                    </a:ext>
                  </a:extLst>
                </a:gridCol>
                <a:gridCol w="777894">
                  <a:extLst>
                    <a:ext uri="{9D8B030D-6E8A-4147-A177-3AD203B41FA5}">
                      <a16:colId xmlns:a16="http://schemas.microsoft.com/office/drawing/2014/main" val="861442053"/>
                    </a:ext>
                  </a:extLst>
                </a:gridCol>
                <a:gridCol w="1151687">
                  <a:extLst>
                    <a:ext uri="{9D8B030D-6E8A-4147-A177-3AD203B41FA5}">
                      <a16:colId xmlns:a16="http://schemas.microsoft.com/office/drawing/2014/main" val="3566868796"/>
                    </a:ext>
                  </a:extLst>
                </a:gridCol>
                <a:gridCol w="1060765">
                  <a:extLst>
                    <a:ext uri="{9D8B030D-6E8A-4147-A177-3AD203B41FA5}">
                      <a16:colId xmlns:a16="http://schemas.microsoft.com/office/drawing/2014/main" val="3907492996"/>
                    </a:ext>
                  </a:extLst>
                </a:gridCol>
                <a:gridCol w="1101175">
                  <a:extLst>
                    <a:ext uri="{9D8B030D-6E8A-4147-A177-3AD203B41FA5}">
                      <a16:colId xmlns:a16="http://schemas.microsoft.com/office/drawing/2014/main" val="2475706369"/>
                    </a:ext>
                  </a:extLst>
                </a:gridCol>
                <a:gridCol w="1161790">
                  <a:extLst>
                    <a:ext uri="{9D8B030D-6E8A-4147-A177-3AD203B41FA5}">
                      <a16:colId xmlns:a16="http://schemas.microsoft.com/office/drawing/2014/main" val="186680190"/>
                    </a:ext>
                  </a:extLst>
                </a:gridCol>
                <a:gridCol w="1060765">
                  <a:extLst>
                    <a:ext uri="{9D8B030D-6E8A-4147-A177-3AD203B41FA5}">
                      <a16:colId xmlns:a16="http://schemas.microsoft.com/office/drawing/2014/main" val="1815486913"/>
                    </a:ext>
                  </a:extLst>
                </a:gridCol>
                <a:gridCol w="1070867">
                  <a:extLst>
                    <a:ext uri="{9D8B030D-6E8A-4147-A177-3AD203B41FA5}">
                      <a16:colId xmlns:a16="http://schemas.microsoft.com/office/drawing/2014/main" val="1530867087"/>
                    </a:ext>
                  </a:extLst>
                </a:gridCol>
              </a:tblGrid>
              <a:tr h="30524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Dist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Enrolment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Partial Screening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Screening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Referred to PHC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Examined at PHC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Diagnosed- DM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Diagnosed-HTN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038796"/>
                  </a:ext>
                </a:extLst>
              </a:tr>
              <a:tr h="249018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Mandi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4,98,390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2,38,660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2,11,807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4,287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487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773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5873042"/>
                  </a:ext>
                </a:extLst>
              </a:tr>
              <a:tr h="249018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Shimla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1,00,846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75,471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22,727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1,837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128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174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4608492"/>
                  </a:ext>
                </a:extLst>
              </a:tr>
              <a:tr h="249018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Kangra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71,342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53,787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10,133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237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0614601"/>
                  </a:ext>
                </a:extLst>
              </a:tr>
              <a:tr h="249018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Una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67,852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35,504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12,245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894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5304962"/>
                  </a:ext>
                </a:extLst>
              </a:tr>
              <a:tr h="249018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Bilaspur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62,959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29,460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24,133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3,024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195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1825099"/>
                  </a:ext>
                </a:extLst>
              </a:tr>
              <a:tr h="249018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Hamirpur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53,795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26,695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16,741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601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3348607"/>
                  </a:ext>
                </a:extLst>
              </a:tr>
              <a:tr h="249018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Sirmour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52,978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35,157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8,260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149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1941467"/>
                  </a:ext>
                </a:extLst>
              </a:tr>
              <a:tr h="249018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Kullu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52,385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35,757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2,846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5038466"/>
                  </a:ext>
                </a:extLst>
              </a:tr>
              <a:tr h="249018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Solan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40,421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26,968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8,629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652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188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5562390"/>
                  </a:ext>
                </a:extLst>
              </a:tr>
              <a:tr h="249018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Chamba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20,939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14,922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7,417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811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8990794"/>
                  </a:ext>
                </a:extLst>
              </a:tr>
              <a:tr h="249018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Kinnaur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20,087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16,392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19,378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2,492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230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620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1464377"/>
                  </a:ext>
                </a:extLst>
              </a:tr>
              <a:tr h="249018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Lahaul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911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490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690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231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4803" marR="4803" marT="480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04890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6896355"/>
      </p:ext>
    </p:extLst>
  </p:cSld>
  <p:clrMapOvr>
    <a:masterClrMapping/>
  </p:clrMapOvr>
  <p:transition spd="med"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57150"/>
            <a:ext cx="8191500" cy="457048"/>
          </a:xfrm>
        </p:spPr>
        <p:txBody>
          <a:bodyPr/>
          <a:lstStyle/>
          <a:p>
            <a:r>
              <a:rPr lang="en-US" dirty="0"/>
              <a:t>Chhattisgarh – Snapshot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F1C1CE1-5438-476A-B4A5-AAB8F8C81B56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42246" y="647020"/>
          <a:ext cx="8201704" cy="956778"/>
        </p:xfrm>
        <a:graphic>
          <a:graphicData uri="http://schemas.openxmlformats.org/drawingml/2006/table">
            <a:tbl>
              <a:tblPr bandRow="1">
                <a:tableStyleId>{21E4AEA4-8DFA-4A89-87EB-49C32662AFE0}</a:tableStyleId>
              </a:tblPr>
              <a:tblGrid>
                <a:gridCol w="979057">
                  <a:extLst>
                    <a:ext uri="{9D8B030D-6E8A-4147-A177-3AD203B41FA5}">
                      <a16:colId xmlns:a16="http://schemas.microsoft.com/office/drawing/2014/main" val="502765319"/>
                    </a:ext>
                  </a:extLst>
                </a:gridCol>
                <a:gridCol w="882032">
                  <a:extLst>
                    <a:ext uri="{9D8B030D-6E8A-4147-A177-3AD203B41FA5}">
                      <a16:colId xmlns:a16="http://schemas.microsoft.com/office/drawing/2014/main" val="330983875"/>
                    </a:ext>
                  </a:extLst>
                </a:gridCol>
                <a:gridCol w="1147688">
                  <a:extLst>
                    <a:ext uri="{9D8B030D-6E8A-4147-A177-3AD203B41FA5}">
                      <a16:colId xmlns:a16="http://schemas.microsoft.com/office/drawing/2014/main" val="4092107794"/>
                    </a:ext>
                  </a:extLst>
                </a:gridCol>
                <a:gridCol w="876666">
                  <a:extLst>
                    <a:ext uri="{9D8B030D-6E8A-4147-A177-3AD203B41FA5}">
                      <a16:colId xmlns:a16="http://schemas.microsoft.com/office/drawing/2014/main" val="541338728"/>
                    </a:ext>
                  </a:extLst>
                </a:gridCol>
                <a:gridCol w="1028143">
                  <a:extLst>
                    <a:ext uri="{9D8B030D-6E8A-4147-A177-3AD203B41FA5}">
                      <a16:colId xmlns:a16="http://schemas.microsoft.com/office/drawing/2014/main" val="1537347064"/>
                    </a:ext>
                  </a:extLst>
                </a:gridCol>
                <a:gridCol w="1377324">
                  <a:extLst>
                    <a:ext uri="{9D8B030D-6E8A-4147-A177-3AD203B41FA5}">
                      <a16:colId xmlns:a16="http://schemas.microsoft.com/office/drawing/2014/main" val="4108382514"/>
                    </a:ext>
                  </a:extLst>
                </a:gridCol>
                <a:gridCol w="989345">
                  <a:extLst>
                    <a:ext uri="{9D8B030D-6E8A-4147-A177-3AD203B41FA5}">
                      <a16:colId xmlns:a16="http://schemas.microsoft.com/office/drawing/2014/main" val="745004132"/>
                    </a:ext>
                  </a:extLst>
                </a:gridCol>
                <a:gridCol w="921449">
                  <a:extLst>
                    <a:ext uri="{9D8B030D-6E8A-4147-A177-3AD203B41FA5}">
                      <a16:colId xmlns:a16="http://schemas.microsoft.com/office/drawing/2014/main" val="3930687380"/>
                    </a:ext>
                  </a:extLst>
                </a:gridCol>
              </a:tblGrid>
              <a:tr h="291452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kern="1200" dirty="0">
                          <a:effectLst/>
                        </a:rPr>
                        <a:t>State</a:t>
                      </a:r>
                      <a:r>
                        <a:rPr lang="en-US" sz="1200" b="1" u="none" strike="noStrike" dirty="0">
                          <a:effectLst/>
                        </a:rPr>
                        <a:t> Performance</a:t>
                      </a:r>
                      <a:endParaRPr lang="en-US" sz="12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2953988"/>
                  </a:ext>
                </a:extLst>
              </a:tr>
              <a:tr h="409206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u="none" strike="noStrike" dirty="0">
                          <a:effectLst/>
                        </a:rPr>
                        <a:t>State</a:t>
                      </a:r>
                      <a:endParaRPr lang="en-US" sz="9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u="none" strike="noStrike" dirty="0">
                          <a:effectLst/>
                        </a:rPr>
                        <a:t>Enrolment</a:t>
                      </a:r>
                      <a:endParaRPr lang="en-US" sz="9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u="none" strike="noStrike" dirty="0">
                          <a:effectLst/>
                        </a:rPr>
                        <a:t>Partial. Screening</a:t>
                      </a:r>
                      <a:endParaRPr lang="en-US" sz="9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u="none" strike="noStrike" dirty="0">
                          <a:effectLst/>
                        </a:rPr>
                        <a:t>Total Screening</a:t>
                      </a:r>
                      <a:endParaRPr lang="en-US" sz="9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u="none" strike="noStrike" dirty="0">
                          <a:effectLst/>
                        </a:rPr>
                        <a:t>Referred to PHC</a:t>
                      </a:r>
                      <a:endParaRPr lang="en-US" sz="9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u="none" strike="noStrike" dirty="0">
                          <a:effectLst/>
                        </a:rPr>
                        <a:t>Examined at PHC</a:t>
                      </a:r>
                      <a:endParaRPr lang="en-US" sz="9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u="none" strike="noStrike" dirty="0">
                          <a:effectLst/>
                        </a:rPr>
                        <a:t>Diagnosed- DM</a:t>
                      </a:r>
                      <a:endParaRPr lang="en-US" sz="9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u="none" strike="noStrike" dirty="0">
                          <a:effectLst/>
                        </a:rPr>
                        <a:t>Diagnosed-HTN</a:t>
                      </a:r>
                      <a:endParaRPr lang="en-US" sz="9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2840026667"/>
                  </a:ext>
                </a:extLst>
              </a:tr>
              <a:tr h="256120"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Chhattisgarh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8,34,800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2,33,064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6,31,199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85,998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1,13,227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10,145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16,659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856875545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6659067-10E8-4D19-8EAB-9701860BEC5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85448" y="2352926"/>
          <a:ext cx="7297266" cy="1057933"/>
        </p:xfrm>
        <a:graphic>
          <a:graphicData uri="http://schemas.openxmlformats.org/drawingml/2006/table">
            <a:tbl>
              <a:tblPr bandRow="1">
                <a:tableStyleId>{F5AB1C69-6EDB-4FF4-983F-18BD219EF322}</a:tableStyleId>
              </a:tblPr>
              <a:tblGrid>
                <a:gridCol w="1065258">
                  <a:extLst>
                    <a:ext uri="{9D8B030D-6E8A-4147-A177-3AD203B41FA5}">
                      <a16:colId xmlns:a16="http://schemas.microsoft.com/office/drawing/2014/main" val="2631133023"/>
                    </a:ext>
                  </a:extLst>
                </a:gridCol>
                <a:gridCol w="821365">
                  <a:extLst>
                    <a:ext uri="{9D8B030D-6E8A-4147-A177-3AD203B41FA5}">
                      <a16:colId xmlns:a16="http://schemas.microsoft.com/office/drawing/2014/main" val="2715258443"/>
                    </a:ext>
                  </a:extLst>
                </a:gridCol>
                <a:gridCol w="996803">
                  <a:extLst>
                    <a:ext uri="{9D8B030D-6E8A-4147-A177-3AD203B41FA5}">
                      <a16:colId xmlns:a16="http://schemas.microsoft.com/office/drawing/2014/main" val="1142748432"/>
                    </a:ext>
                  </a:extLst>
                </a:gridCol>
                <a:gridCol w="861237">
                  <a:extLst>
                    <a:ext uri="{9D8B030D-6E8A-4147-A177-3AD203B41FA5}">
                      <a16:colId xmlns:a16="http://schemas.microsoft.com/office/drawing/2014/main" val="938628196"/>
                    </a:ext>
                  </a:extLst>
                </a:gridCol>
                <a:gridCol w="948956">
                  <a:extLst>
                    <a:ext uri="{9D8B030D-6E8A-4147-A177-3AD203B41FA5}">
                      <a16:colId xmlns:a16="http://schemas.microsoft.com/office/drawing/2014/main" val="158453397"/>
                    </a:ext>
                  </a:extLst>
                </a:gridCol>
                <a:gridCol w="1012751">
                  <a:extLst>
                    <a:ext uri="{9D8B030D-6E8A-4147-A177-3AD203B41FA5}">
                      <a16:colId xmlns:a16="http://schemas.microsoft.com/office/drawing/2014/main" val="3477764752"/>
                    </a:ext>
                  </a:extLst>
                </a:gridCol>
                <a:gridCol w="885161">
                  <a:extLst>
                    <a:ext uri="{9D8B030D-6E8A-4147-A177-3AD203B41FA5}">
                      <a16:colId xmlns:a16="http://schemas.microsoft.com/office/drawing/2014/main" val="738264226"/>
                    </a:ext>
                  </a:extLst>
                </a:gridCol>
                <a:gridCol w="705735">
                  <a:extLst>
                    <a:ext uri="{9D8B030D-6E8A-4147-A177-3AD203B41FA5}">
                      <a16:colId xmlns:a16="http://schemas.microsoft.com/office/drawing/2014/main" val="2048434839"/>
                    </a:ext>
                  </a:extLst>
                </a:gridCol>
              </a:tblGrid>
              <a:tr h="312571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Top three </a:t>
                      </a:r>
                      <a:r>
                        <a:rPr lang="en-US" sz="900" b="1" u="none" strike="noStrike" dirty="0" err="1">
                          <a:effectLst/>
                        </a:rPr>
                        <a:t>dist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51" marR="4751" marT="475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kern="1200" dirty="0">
                          <a:effectLst/>
                        </a:rPr>
                        <a:t>Enrolment</a:t>
                      </a:r>
                      <a:endParaRPr lang="en-US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751" marR="4751" marT="475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kern="1200" dirty="0">
                          <a:effectLst/>
                        </a:rPr>
                        <a:t>Partial Screening</a:t>
                      </a:r>
                      <a:endParaRPr lang="en-US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751" marR="4751" marT="475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kern="1200" dirty="0">
                          <a:effectLst/>
                        </a:rPr>
                        <a:t>Total Screening</a:t>
                      </a:r>
                      <a:endParaRPr lang="en-US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751" marR="4751" marT="475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kern="1200" dirty="0">
                          <a:effectLst/>
                        </a:rPr>
                        <a:t>Referred to PHC</a:t>
                      </a:r>
                      <a:endParaRPr lang="en-US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751" marR="4751" marT="475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kern="1200" dirty="0">
                          <a:effectLst/>
                        </a:rPr>
                        <a:t>Examined at PHC</a:t>
                      </a:r>
                      <a:endParaRPr lang="en-US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751" marR="4751" marT="475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kern="1200" dirty="0">
                          <a:effectLst/>
                        </a:rPr>
                        <a:t>Diagnosed- DM</a:t>
                      </a:r>
                      <a:endParaRPr lang="en-US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751" marR="4751" marT="475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kern="1200" dirty="0">
                          <a:effectLst/>
                        </a:rPr>
                        <a:t>Diagnosed-HTN</a:t>
                      </a:r>
                      <a:endParaRPr lang="en-US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751" marR="4751" marT="4751" marB="0" anchor="ctr"/>
                </a:tc>
                <a:extLst>
                  <a:ext uri="{0D108BD9-81ED-4DB2-BD59-A6C34878D82A}">
                    <a16:rowId xmlns:a16="http://schemas.microsoft.com/office/drawing/2014/main" val="1977392508"/>
                  </a:ext>
                </a:extLst>
              </a:tr>
              <a:tr h="24845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Korba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71,299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17,328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53,300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8,166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9,395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817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1,494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504773420"/>
                  </a:ext>
                </a:extLst>
              </a:tr>
              <a:tr h="24845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Rajnandgaon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66,633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16,617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55,624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9,466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2,437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419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897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780874964"/>
                  </a:ext>
                </a:extLst>
              </a:tr>
              <a:tr h="24845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Dhamtari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65,456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23,624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51,301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8,484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14,759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1,550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2,792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414815936"/>
                  </a:ext>
                </a:extLst>
              </a:tr>
            </a:tbl>
          </a:graphicData>
        </a:graphic>
      </p:graphicFrame>
      <p:pic>
        <p:nvPicPr>
          <p:cNvPr id="9" name="Picture 2" descr="Image result for tata trusts logo">
            <a:extLst>
              <a:ext uri="{FF2B5EF4-FFF2-40B4-BE49-F238E27FC236}">
                <a16:creationId xmlns:a16="http://schemas.microsoft.com/office/drawing/2014/main" id="{84927642-047A-4968-B470-D77D26EB9D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246" y="4824768"/>
            <a:ext cx="665836" cy="117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C8BA5B1-306F-473C-9BBE-AF2160121DA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66441" y="3832234"/>
            <a:ext cx="8158503" cy="586018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100" dirty="0"/>
              <a:t>Comparatively slower after campaign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100" dirty="0"/>
              <a:t>Yet to procure more tablets</a:t>
            </a:r>
          </a:p>
          <a:p>
            <a:pPr>
              <a:lnSpc>
                <a:spcPct val="320000"/>
              </a:lnSpc>
              <a:spcBef>
                <a:spcPts val="0"/>
              </a:spcBef>
            </a:pPr>
            <a:endParaRPr lang="en-US" sz="600" dirty="0"/>
          </a:p>
          <a:p>
            <a:pPr>
              <a:lnSpc>
                <a:spcPct val="320000"/>
              </a:lnSpc>
              <a:spcBef>
                <a:spcPts val="0"/>
              </a:spcBef>
            </a:pPr>
            <a:endParaRPr lang="en-US" sz="400" dirty="0"/>
          </a:p>
        </p:txBody>
      </p:sp>
    </p:spTree>
    <p:extLst>
      <p:ext uri="{BB962C8B-B14F-4D97-AF65-F5344CB8AC3E}">
        <p14:creationId xmlns:p14="http://schemas.microsoft.com/office/powerpoint/2010/main" val="3945446972"/>
      </p:ext>
    </p:extLst>
  </p:cSld>
  <p:clrMapOvr>
    <a:masterClrMapping/>
  </p:clrMapOvr>
  <p:transition spd="med"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57150"/>
            <a:ext cx="8191500" cy="290849"/>
          </a:xfrm>
        </p:spPr>
        <p:txBody>
          <a:bodyPr/>
          <a:lstStyle/>
          <a:p>
            <a:r>
              <a:rPr lang="en-US" sz="2100" dirty="0"/>
              <a:t>Chhattisgarh– District-wise updates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DA4747-37FB-4DA4-BAC4-8B6B1FA785DE}"/>
              </a:ext>
            </a:extLst>
          </p:cNvPr>
          <p:cNvSpPr txBox="1"/>
          <p:nvPr/>
        </p:nvSpPr>
        <p:spPr>
          <a:xfrm>
            <a:off x="1559376" y="4914897"/>
            <a:ext cx="337945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chemeClr val="bg1"/>
              </a:buClr>
            </a:pPr>
            <a:r>
              <a:rPr lang="en-US" sz="1050" dirty="0">
                <a:solidFill>
                  <a:schemeClr val="bg2"/>
                </a:solidFill>
              </a:rPr>
              <a:t>** Dist. With enrolment less than 100 are not included</a:t>
            </a:r>
          </a:p>
        </p:txBody>
      </p:sp>
      <p:pic>
        <p:nvPicPr>
          <p:cNvPr id="8" name="Picture 2" descr="Image result for tata trusts logo">
            <a:extLst>
              <a:ext uri="{FF2B5EF4-FFF2-40B4-BE49-F238E27FC236}">
                <a16:creationId xmlns:a16="http://schemas.microsoft.com/office/drawing/2014/main" id="{AD96230F-37B1-4DB5-945A-05101049BA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932" y="4851285"/>
            <a:ext cx="665836" cy="117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F5A89F9-80BF-49F6-B519-E5E4EFFDBEC5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80326" y="509799"/>
          <a:ext cx="7338407" cy="4122521"/>
        </p:xfrm>
        <a:graphic>
          <a:graphicData uri="http://schemas.openxmlformats.org/drawingml/2006/table">
            <a:tbl>
              <a:tblPr/>
              <a:tblGrid>
                <a:gridCol w="956427">
                  <a:extLst>
                    <a:ext uri="{9D8B030D-6E8A-4147-A177-3AD203B41FA5}">
                      <a16:colId xmlns:a16="http://schemas.microsoft.com/office/drawing/2014/main" val="143477851"/>
                    </a:ext>
                  </a:extLst>
                </a:gridCol>
                <a:gridCol w="669499">
                  <a:extLst>
                    <a:ext uri="{9D8B030D-6E8A-4147-A177-3AD203B41FA5}">
                      <a16:colId xmlns:a16="http://schemas.microsoft.com/office/drawing/2014/main" val="1623022848"/>
                    </a:ext>
                  </a:extLst>
                </a:gridCol>
                <a:gridCol w="1017290">
                  <a:extLst>
                    <a:ext uri="{9D8B030D-6E8A-4147-A177-3AD203B41FA5}">
                      <a16:colId xmlns:a16="http://schemas.microsoft.com/office/drawing/2014/main" val="4018970566"/>
                    </a:ext>
                  </a:extLst>
                </a:gridCol>
                <a:gridCol w="912954">
                  <a:extLst>
                    <a:ext uri="{9D8B030D-6E8A-4147-A177-3AD203B41FA5}">
                      <a16:colId xmlns:a16="http://schemas.microsoft.com/office/drawing/2014/main" val="435815704"/>
                    </a:ext>
                  </a:extLst>
                </a:gridCol>
                <a:gridCol w="947733">
                  <a:extLst>
                    <a:ext uri="{9D8B030D-6E8A-4147-A177-3AD203B41FA5}">
                      <a16:colId xmlns:a16="http://schemas.microsoft.com/office/drawing/2014/main" val="3839913508"/>
                    </a:ext>
                  </a:extLst>
                </a:gridCol>
                <a:gridCol w="999901">
                  <a:extLst>
                    <a:ext uri="{9D8B030D-6E8A-4147-A177-3AD203B41FA5}">
                      <a16:colId xmlns:a16="http://schemas.microsoft.com/office/drawing/2014/main" val="3540317852"/>
                    </a:ext>
                  </a:extLst>
                </a:gridCol>
                <a:gridCol w="912954">
                  <a:extLst>
                    <a:ext uri="{9D8B030D-6E8A-4147-A177-3AD203B41FA5}">
                      <a16:colId xmlns:a16="http://schemas.microsoft.com/office/drawing/2014/main" val="1825334502"/>
                    </a:ext>
                  </a:extLst>
                </a:gridCol>
                <a:gridCol w="921649">
                  <a:extLst>
                    <a:ext uri="{9D8B030D-6E8A-4147-A177-3AD203B41FA5}">
                      <a16:colId xmlns:a16="http://schemas.microsoft.com/office/drawing/2014/main" val="1359774974"/>
                    </a:ext>
                  </a:extLst>
                </a:gridCol>
              </a:tblGrid>
              <a:tr h="179036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Dist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Enrolment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Partial. Screening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Screening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Referred to PHC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Examined at PHC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Diagnosed- DM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Diagnosed-HTN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9720332"/>
                  </a:ext>
                </a:extLst>
              </a:tr>
              <a:tr h="14605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Korba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71,299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17,328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53,300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8,166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9,395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817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1,494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2363796"/>
                  </a:ext>
                </a:extLst>
              </a:tr>
              <a:tr h="14605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Rajnandgaon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66,633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16,617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55,624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9,466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2,437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419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897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9123851"/>
                  </a:ext>
                </a:extLst>
              </a:tr>
              <a:tr h="14605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Dhamtari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65,456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23,624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51,301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8,484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14,759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1,550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2,792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9623743"/>
                  </a:ext>
                </a:extLst>
              </a:tr>
              <a:tr h="14605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Kanker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62,048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11,170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51,727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6,090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4,659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848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1,355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1341264"/>
                  </a:ext>
                </a:extLst>
              </a:tr>
              <a:tr h="14605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Bemetara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45,960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8,951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17,576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3,685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2,852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353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290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7731302"/>
                  </a:ext>
                </a:extLst>
              </a:tr>
              <a:tr h="14605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Raipur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41,084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10,415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27,298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2,188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10,609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565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694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9620130"/>
                  </a:ext>
                </a:extLst>
              </a:tr>
              <a:tr h="14605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Durg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35,960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14,466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28,503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4,753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1,882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178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190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210514"/>
                  </a:ext>
                </a:extLst>
              </a:tr>
              <a:tr h="14605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Bilaspur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32,536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9,755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27,577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3,302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2,786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918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1,006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5050263"/>
                  </a:ext>
                </a:extLst>
              </a:tr>
              <a:tr h="14605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Mungeli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32,532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8,659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25,218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3,660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2,977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745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1,106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3248216"/>
                  </a:ext>
                </a:extLst>
              </a:tr>
              <a:tr h="14605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Bijapur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31,292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7,705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16,277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1,908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552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104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2812433"/>
                  </a:ext>
                </a:extLst>
              </a:tr>
              <a:tr h="14605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Kabeerdham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30,889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9,005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26,712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5,642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1,994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574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814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631682"/>
                  </a:ext>
                </a:extLst>
              </a:tr>
              <a:tr h="14605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Mahasamund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30,688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9,407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25,186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2,707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1,481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175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9559870"/>
                  </a:ext>
                </a:extLst>
              </a:tr>
              <a:tr h="14605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Surguja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30,565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9,733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23,346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981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8,235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9129425"/>
                  </a:ext>
                </a:extLst>
              </a:tr>
              <a:tr h="14605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Baloda Bajar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24,823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5,890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21,456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4,850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1,088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212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276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0538030"/>
                  </a:ext>
                </a:extLst>
              </a:tr>
              <a:tr h="14605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Bastar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23,310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6,935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18,388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2,898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4,602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344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487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2464770"/>
                  </a:ext>
                </a:extLst>
              </a:tr>
              <a:tr h="14605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Jashpur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22,048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5,490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20,575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1,521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1,340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114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451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15967"/>
                  </a:ext>
                </a:extLst>
              </a:tr>
              <a:tr h="14605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Surajpur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20,753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4,537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14,886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1,452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5,192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166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477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66450"/>
                  </a:ext>
                </a:extLst>
              </a:tr>
              <a:tr h="14605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Dantewada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19,285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4,888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17,582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817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178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7684811"/>
                  </a:ext>
                </a:extLst>
              </a:tr>
              <a:tr h="14605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Balod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19,084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8,495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15,036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2,323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3,699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162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290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590384"/>
                  </a:ext>
                </a:extLst>
              </a:tr>
              <a:tr h="14605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Koriya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18,918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2,751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11,802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245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3,586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159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4975732"/>
                  </a:ext>
                </a:extLst>
              </a:tr>
              <a:tr h="14605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Raigarh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18,327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7,187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14,617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2,083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7,158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469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792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8986207"/>
                  </a:ext>
                </a:extLst>
              </a:tr>
              <a:tr h="14605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Janjgir - Champa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18,145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5,141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11,163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2,431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6,140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976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1,247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1421814"/>
                  </a:ext>
                </a:extLst>
              </a:tr>
              <a:tr h="14605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Gariyabandh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17,698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4,163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10,937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1,571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3,641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272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755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9207410"/>
                  </a:ext>
                </a:extLst>
              </a:tr>
              <a:tr h="14605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Sukma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16,798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7,104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12,476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510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8,074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181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8985979"/>
                  </a:ext>
                </a:extLst>
              </a:tr>
              <a:tr h="14605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Kondagaon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16,482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7,901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14,371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1,217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1,431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138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5677390"/>
                  </a:ext>
                </a:extLst>
              </a:tr>
              <a:tr h="14605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Balrampur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14,651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3,116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12,232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2,377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859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142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9310958"/>
                  </a:ext>
                </a:extLst>
              </a:tr>
              <a:tr h="14605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Narayanpur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7,536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2,631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6,033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671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1,621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</a:t>
                      </a:r>
                    </a:p>
                  </a:txBody>
                  <a:tcPr marL="3728" marR="3728" marT="372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71439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9745407"/>
      </p:ext>
    </p:extLst>
  </p:cSld>
  <p:clrMapOvr>
    <a:masterClrMapping/>
  </p:clrMapOvr>
  <p:transition spd="med"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57150"/>
            <a:ext cx="8191500" cy="457048"/>
          </a:xfrm>
        </p:spPr>
        <p:txBody>
          <a:bodyPr/>
          <a:lstStyle/>
          <a:p>
            <a:r>
              <a:rPr lang="en-US" dirty="0"/>
              <a:t>Rajasthan – Snapshot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F1C1CE1-5438-476A-B4A5-AAB8F8C81B56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42246" y="647020"/>
          <a:ext cx="8201704" cy="956778"/>
        </p:xfrm>
        <a:graphic>
          <a:graphicData uri="http://schemas.openxmlformats.org/drawingml/2006/table">
            <a:tbl>
              <a:tblPr bandRow="1">
                <a:tableStyleId>{21E4AEA4-8DFA-4A89-87EB-49C32662AFE0}</a:tableStyleId>
              </a:tblPr>
              <a:tblGrid>
                <a:gridCol w="979057">
                  <a:extLst>
                    <a:ext uri="{9D8B030D-6E8A-4147-A177-3AD203B41FA5}">
                      <a16:colId xmlns:a16="http://schemas.microsoft.com/office/drawing/2014/main" val="502765319"/>
                    </a:ext>
                  </a:extLst>
                </a:gridCol>
                <a:gridCol w="882032">
                  <a:extLst>
                    <a:ext uri="{9D8B030D-6E8A-4147-A177-3AD203B41FA5}">
                      <a16:colId xmlns:a16="http://schemas.microsoft.com/office/drawing/2014/main" val="330983875"/>
                    </a:ext>
                  </a:extLst>
                </a:gridCol>
                <a:gridCol w="1147688">
                  <a:extLst>
                    <a:ext uri="{9D8B030D-6E8A-4147-A177-3AD203B41FA5}">
                      <a16:colId xmlns:a16="http://schemas.microsoft.com/office/drawing/2014/main" val="4092107794"/>
                    </a:ext>
                  </a:extLst>
                </a:gridCol>
                <a:gridCol w="876666">
                  <a:extLst>
                    <a:ext uri="{9D8B030D-6E8A-4147-A177-3AD203B41FA5}">
                      <a16:colId xmlns:a16="http://schemas.microsoft.com/office/drawing/2014/main" val="541338728"/>
                    </a:ext>
                  </a:extLst>
                </a:gridCol>
                <a:gridCol w="1028143">
                  <a:extLst>
                    <a:ext uri="{9D8B030D-6E8A-4147-A177-3AD203B41FA5}">
                      <a16:colId xmlns:a16="http://schemas.microsoft.com/office/drawing/2014/main" val="1537347064"/>
                    </a:ext>
                  </a:extLst>
                </a:gridCol>
                <a:gridCol w="1377324">
                  <a:extLst>
                    <a:ext uri="{9D8B030D-6E8A-4147-A177-3AD203B41FA5}">
                      <a16:colId xmlns:a16="http://schemas.microsoft.com/office/drawing/2014/main" val="4108382514"/>
                    </a:ext>
                  </a:extLst>
                </a:gridCol>
                <a:gridCol w="989345">
                  <a:extLst>
                    <a:ext uri="{9D8B030D-6E8A-4147-A177-3AD203B41FA5}">
                      <a16:colId xmlns:a16="http://schemas.microsoft.com/office/drawing/2014/main" val="745004132"/>
                    </a:ext>
                  </a:extLst>
                </a:gridCol>
                <a:gridCol w="921449">
                  <a:extLst>
                    <a:ext uri="{9D8B030D-6E8A-4147-A177-3AD203B41FA5}">
                      <a16:colId xmlns:a16="http://schemas.microsoft.com/office/drawing/2014/main" val="3930687380"/>
                    </a:ext>
                  </a:extLst>
                </a:gridCol>
              </a:tblGrid>
              <a:tr h="291452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kern="1200" dirty="0">
                          <a:effectLst/>
                        </a:rPr>
                        <a:t>State</a:t>
                      </a:r>
                      <a:r>
                        <a:rPr lang="en-US" sz="1200" b="1" u="none" strike="noStrike" dirty="0">
                          <a:effectLst/>
                        </a:rPr>
                        <a:t> Performance</a:t>
                      </a:r>
                      <a:endParaRPr lang="en-US" sz="12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2953988"/>
                  </a:ext>
                </a:extLst>
              </a:tr>
              <a:tr h="409206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u="none" strike="noStrike" dirty="0">
                          <a:effectLst/>
                        </a:rPr>
                        <a:t>State</a:t>
                      </a:r>
                      <a:endParaRPr lang="en-US" sz="9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u="none" strike="noStrike" dirty="0">
                          <a:effectLst/>
                        </a:rPr>
                        <a:t>Enrolment</a:t>
                      </a:r>
                      <a:endParaRPr lang="en-US" sz="9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u="none" strike="noStrike" dirty="0">
                          <a:effectLst/>
                        </a:rPr>
                        <a:t>Partial. Screening</a:t>
                      </a:r>
                      <a:endParaRPr lang="en-US" sz="9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u="none" strike="noStrike" dirty="0">
                          <a:effectLst/>
                        </a:rPr>
                        <a:t>Total Screening</a:t>
                      </a:r>
                      <a:endParaRPr lang="en-US" sz="9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u="none" strike="noStrike" dirty="0">
                          <a:effectLst/>
                        </a:rPr>
                        <a:t>Referred to PHC</a:t>
                      </a:r>
                      <a:endParaRPr lang="en-US" sz="9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u="none" strike="noStrike" dirty="0">
                          <a:effectLst/>
                        </a:rPr>
                        <a:t>Examined at PHC</a:t>
                      </a:r>
                      <a:endParaRPr lang="en-US" sz="9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u="none" strike="noStrike" dirty="0">
                          <a:effectLst/>
                        </a:rPr>
                        <a:t>Diagnosed- DM</a:t>
                      </a:r>
                      <a:endParaRPr lang="en-US" sz="9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u="none" strike="noStrike" dirty="0">
                          <a:effectLst/>
                        </a:rPr>
                        <a:t>Diagnosed-HTN</a:t>
                      </a:r>
                      <a:endParaRPr lang="en-US" sz="9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2840026667"/>
                  </a:ext>
                </a:extLst>
              </a:tr>
              <a:tr h="256120"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Rajasthan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5,95,744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1,237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197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856875545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6659067-10E8-4D19-8EAB-9701860BEC5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85448" y="2450030"/>
          <a:ext cx="7297266" cy="1057933"/>
        </p:xfrm>
        <a:graphic>
          <a:graphicData uri="http://schemas.openxmlformats.org/drawingml/2006/table">
            <a:tbl>
              <a:tblPr bandRow="1">
                <a:tableStyleId>{F5AB1C69-6EDB-4FF4-983F-18BD219EF322}</a:tableStyleId>
              </a:tblPr>
              <a:tblGrid>
                <a:gridCol w="1065258">
                  <a:extLst>
                    <a:ext uri="{9D8B030D-6E8A-4147-A177-3AD203B41FA5}">
                      <a16:colId xmlns:a16="http://schemas.microsoft.com/office/drawing/2014/main" val="2631133023"/>
                    </a:ext>
                  </a:extLst>
                </a:gridCol>
                <a:gridCol w="821365">
                  <a:extLst>
                    <a:ext uri="{9D8B030D-6E8A-4147-A177-3AD203B41FA5}">
                      <a16:colId xmlns:a16="http://schemas.microsoft.com/office/drawing/2014/main" val="2715258443"/>
                    </a:ext>
                  </a:extLst>
                </a:gridCol>
                <a:gridCol w="996803">
                  <a:extLst>
                    <a:ext uri="{9D8B030D-6E8A-4147-A177-3AD203B41FA5}">
                      <a16:colId xmlns:a16="http://schemas.microsoft.com/office/drawing/2014/main" val="1142748432"/>
                    </a:ext>
                  </a:extLst>
                </a:gridCol>
                <a:gridCol w="861237">
                  <a:extLst>
                    <a:ext uri="{9D8B030D-6E8A-4147-A177-3AD203B41FA5}">
                      <a16:colId xmlns:a16="http://schemas.microsoft.com/office/drawing/2014/main" val="938628196"/>
                    </a:ext>
                  </a:extLst>
                </a:gridCol>
                <a:gridCol w="948956">
                  <a:extLst>
                    <a:ext uri="{9D8B030D-6E8A-4147-A177-3AD203B41FA5}">
                      <a16:colId xmlns:a16="http://schemas.microsoft.com/office/drawing/2014/main" val="158453397"/>
                    </a:ext>
                  </a:extLst>
                </a:gridCol>
                <a:gridCol w="1012751">
                  <a:extLst>
                    <a:ext uri="{9D8B030D-6E8A-4147-A177-3AD203B41FA5}">
                      <a16:colId xmlns:a16="http://schemas.microsoft.com/office/drawing/2014/main" val="3477764752"/>
                    </a:ext>
                  </a:extLst>
                </a:gridCol>
                <a:gridCol w="885161">
                  <a:extLst>
                    <a:ext uri="{9D8B030D-6E8A-4147-A177-3AD203B41FA5}">
                      <a16:colId xmlns:a16="http://schemas.microsoft.com/office/drawing/2014/main" val="738264226"/>
                    </a:ext>
                  </a:extLst>
                </a:gridCol>
                <a:gridCol w="705735">
                  <a:extLst>
                    <a:ext uri="{9D8B030D-6E8A-4147-A177-3AD203B41FA5}">
                      <a16:colId xmlns:a16="http://schemas.microsoft.com/office/drawing/2014/main" val="2048434839"/>
                    </a:ext>
                  </a:extLst>
                </a:gridCol>
              </a:tblGrid>
              <a:tr h="312571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Top three </a:t>
                      </a:r>
                      <a:r>
                        <a:rPr lang="en-US" sz="900" b="1" u="none" strike="noStrike" dirty="0" err="1">
                          <a:effectLst/>
                        </a:rPr>
                        <a:t>dist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51" marR="4751" marT="475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kern="1200" dirty="0">
                          <a:effectLst/>
                        </a:rPr>
                        <a:t>Enrolment</a:t>
                      </a:r>
                      <a:endParaRPr lang="en-US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751" marR="4751" marT="475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kern="1200" dirty="0">
                          <a:effectLst/>
                        </a:rPr>
                        <a:t>Partial Screening</a:t>
                      </a:r>
                      <a:endParaRPr lang="en-US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751" marR="4751" marT="475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kern="1200" dirty="0">
                          <a:effectLst/>
                        </a:rPr>
                        <a:t>Total Screening</a:t>
                      </a:r>
                      <a:endParaRPr lang="en-US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751" marR="4751" marT="475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kern="1200" dirty="0">
                          <a:effectLst/>
                        </a:rPr>
                        <a:t>Referred to PHC</a:t>
                      </a:r>
                      <a:endParaRPr lang="en-US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751" marR="4751" marT="475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kern="1200" dirty="0">
                          <a:effectLst/>
                        </a:rPr>
                        <a:t>Examined at PHC</a:t>
                      </a:r>
                      <a:endParaRPr lang="en-US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751" marR="4751" marT="475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kern="1200" dirty="0">
                          <a:effectLst/>
                        </a:rPr>
                        <a:t>Diagnosed- DM</a:t>
                      </a:r>
                      <a:endParaRPr lang="en-US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751" marR="4751" marT="475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kern="1200" dirty="0">
                          <a:effectLst/>
                        </a:rPr>
                        <a:t>Diagnosed-HTN</a:t>
                      </a:r>
                      <a:endParaRPr lang="en-US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751" marR="4751" marT="4751" marB="0" anchor="ctr"/>
                </a:tc>
                <a:extLst>
                  <a:ext uri="{0D108BD9-81ED-4DB2-BD59-A6C34878D82A}">
                    <a16:rowId xmlns:a16="http://schemas.microsoft.com/office/drawing/2014/main" val="1977392508"/>
                  </a:ext>
                </a:extLst>
              </a:tr>
              <a:tr h="24845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Churu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1,33,968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504773420"/>
                  </a:ext>
                </a:extLst>
              </a:tr>
              <a:tr h="24845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Bikaner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82,388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780874964"/>
                  </a:ext>
                </a:extLst>
              </a:tr>
              <a:tr h="24845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Jodhpur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65,390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414815936"/>
                  </a:ext>
                </a:extLst>
              </a:tr>
            </a:tbl>
          </a:graphicData>
        </a:graphic>
      </p:graphicFrame>
      <p:pic>
        <p:nvPicPr>
          <p:cNvPr id="9" name="Picture 2" descr="Image result for tata trusts logo">
            <a:extLst>
              <a:ext uri="{FF2B5EF4-FFF2-40B4-BE49-F238E27FC236}">
                <a16:creationId xmlns:a16="http://schemas.microsoft.com/office/drawing/2014/main" id="{84927642-047A-4968-B470-D77D26EB9D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246" y="4824768"/>
            <a:ext cx="665836" cy="117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C8BA5B1-306F-473C-9BBE-AF2160121DA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3237" y="4007751"/>
            <a:ext cx="7610178" cy="604709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1000" dirty="0"/>
              <a:t>All enrolments done through PHC Portal</a:t>
            </a:r>
          </a:p>
          <a:p>
            <a:pPr>
              <a:spcBef>
                <a:spcPts val="0"/>
              </a:spcBef>
            </a:pPr>
            <a:r>
              <a:rPr lang="en-US" sz="1000" dirty="0"/>
              <a:t>Tablets are not available</a:t>
            </a:r>
          </a:p>
          <a:p>
            <a:pPr>
              <a:spcBef>
                <a:spcPts val="0"/>
              </a:spcBef>
            </a:pP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614845877"/>
      </p:ext>
    </p:extLst>
  </p:cSld>
  <p:clrMapOvr>
    <a:masterClrMapping/>
  </p:clrMapOvr>
  <p:transition spd="med"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57150"/>
            <a:ext cx="8191500" cy="290849"/>
          </a:xfrm>
        </p:spPr>
        <p:txBody>
          <a:bodyPr/>
          <a:lstStyle/>
          <a:p>
            <a:r>
              <a:rPr lang="en-US" sz="2100" dirty="0"/>
              <a:t>Rajasthan – Dist. updates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DA4747-37FB-4DA4-BAC4-8B6B1FA785DE}"/>
              </a:ext>
            </a:extLst>
          </p:cNvPr>
          <p:cNvSpPr txBox="1"/>
          <p:nvPr/>
        </p:nvSpPr>
        <p:spPr>
          <a:xfrm>
            <a:off x="1559376" y="4914897"/>
            <a:ext cx="337945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chemeClr val="bg1"/>
              </a:buClr>
            </a:pPr>
            <a:r>
              <a:rPr lang="en-US" sz="1050" dirty="0">
                <a:solidFill>
                  <a:schemeClr val="bg2"/>
                </a:solidFill>
              </a:rPr>
              <a:t>** Dist. With enrolment less than 100 are not included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26C8E10-7171-445A-9630-0B1358C2267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77430" y="453154"/>
          <a:ext cx="8191498" cy="4179169"/>
        </p:xfrm>
        <a:graphic>
          <a:graphicData uri="http://schemas.openxmlformats.org/drawingml/2006/table">
            <a:tbl>
              <a:tblPr/>
              <a:tblGrid>
                <a:gridCol w="715862">
                  <a:extLst>
                    <a:ext uri="{9D8B030D-6E8A-4147-A177-3AD203B41FA5}">
                      <a16:colId xmlns:a16="http://schemas.microsoft.com/office/drawing/2014/main" val="2917939992"/>
                    </a:ext>
                  </a:extLst>
                </a:gridCol>
                <a:gridCol w="787447">
                  <a:extLst>
                    <a:ext uri="{9D8B030D-6E8A-4147-A177-3AD203B41FA5}">
                      <a16:colId xmlns:a16="http://schemas.microsoft.com/office/drawing/2014/main" val="2048661910"/>
                    </a:ext>
                  </a:extLst>
                </a:gridCol>
                <a:gridCol w="1165832">
                  <a:extLst>
                    <a:ext uri="{9D8B030D-6E8A-4147-A177-3AD203B41FA5}">
                      <a16:colId xmlns:a16="http://schemas.microsoft.com/office/drawing/2014/main" val="2724852215"/>
                    </a:ext>
                  </a:extLst>
                </a:gridCol>
                <a:gridCol w="1073791">
                  <a:extLst>
                    <a:ext uri="{9D8B030D-6E8A-4147-A177-3AD203B41FA5}">
                      <a16:colId xmlns:a16="http://schemas.microsoft.com/office/drawing/2014/main" val="2165934924"/>
                    </a:ext>
                  </a:extLst>
                </a:gridCol>
                <a:gridCol w="1114698">
                  <a:extLst>
                    <a:ext uri="{9D8B030D-6E8A-4147-A177-3AD203B41FA5}">
                      <a16:colId xmlns:a16="http://schemas.microsoft.com/office/drawing/2014/main" val="2301365937"/>
                    </a:ext>
                  </a:extLst>
                </a:gridCol>
                <a:gridCol w="1176059">
                  <a:extLst>
                    <a:ext uri="{9D8B030D-6E8A-4147-A177-3AD203B41FA5}">
                      <a16:colId xmlns:a16="http://schemas.microsoft.com/office/drawing/2014/main" val="3788787563"/>
                    </a:ext>
                  </a:extLst>
                </a:gridCol>
                <a:gridCol w="1073791">
                  <a:extLst>
                    <a:ext uri="{9D8B030D-6E8A-4147-A177-3AD203B41FA5}">
                      <a16:colId xmlns:a16="http://schemas.microsoft.com/office/drawing/2014/main" val="2948473413"/>
                    </a:ext>
                  </a:extLst>
                </a:gridCol>
                <a:gridCol w="1084018">
                  <a:extLst>
                    <a:ext uri="{9D8B030D-6E8A-4147-A177-3AD203B41FA5}">
                      <a16:colId xmlns:a16="http://schemas.microsoft.com/office/drawing/2014/main" val="2145604805"/>
                    </a:ext>
                  </a:extLst>
                </a:gridCol>
              </a:tblGrid>
              <a:tr h="146530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Dist</a:t>
                      </a:r>
                    </a:p>
                  </a:txBody>
                  <a:tcPr marL="3010" marR="3010" marT="301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Enrolment</a:t>
                      </a:r>
                    </a:p>
                  </a:txBody>
                  <a:tcPr marL="3010" marR="3010" marT="301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Partial Screening</a:t>
                      </a:r>
                    </a:p>
                  </a:txBody>
                  <a:tcPr marL="3010" marR="3010" marT="301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Screening</a:t>
                      </a:r>
                    </a:p>
                  </a:txBody>
                  <a:tcPr marL="3010" marR="3010" marT="301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Referred to PHC</a:t>
                      </a:r>
                    </a:p>
                  </a:txBody>
                  <a:tcPr marL="3010" marR="3010" marT="301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Examined at PHC</a:t>
                      </a:r>
                    </a:p>
                  </a:txBody>
                  <a:tcPr marL="3010" marR="3010" marT="301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Diagnosed- DM</a:t>
                      </a:r>
                    </a:p>
                  </a:txBody>
                  <a:tcPr marL="3010" marR="3010" marT="301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Diagnosed-HTN</a:t>
                      </a:r>
                    </a:p>
                  </a:txBody>
                  <a:tcPr marL="3010" marR="3010" marT="301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6537295"/>
                  </a:ext>
                </a:extLst>
              </a:tr>
              <a:tr h="119537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Churu</a:t>
                      </a:r>
                    </a:p>
                  </a:txBody>
                  <a:tcPr marL="3010" marR="3010" marT="301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1,33,968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1319699"/>
                  </a:ext>
                </a:extLst>
              </a:tr>
              <a:tr h="119537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Bikaner</a:t>
                      </a:r>
                    </a:p>
                  </a:txBody>
                  <a:tcPr marL="3010" marR="3010" marT="301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82,388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800302"/>
                  </a:ext>
                </a:extLst>
              </a:tr>
              <a:tr h="119537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Jodhpur</a:t>
                      </a:r>
                    </a:p>
                  </a:txBody>
                  <a:tcPr marL="3010" marR="3010" marT="301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65,390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6033793"/>
                  </a:ext>
                </a:extLst>
              </a:tr>
              <a:tr h="119537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Sikar</a:t>
                      </a:r>
                    </a:p>
                  </a:txBody>
                  <a:tcPr marL="3010" marR="3010" marT="301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31,132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2904338"/>
                  </a:ext>
                </a:extLst>
              </a:tr>
              <a:tr h="119537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Baran</a:t>
                      </a:r>
                    </a:p>
                  </a:txBody>
                  <a:tcPr marL="3010" marR="3010" marT="301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24,394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5159849"/>
                  </a:ext>
                </a:extLst>
              </a:tr>
              <a:tr h="119537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Ajmer</a:t>
                      </a:r>
                    </a:p>
                  </a:txBody>
                  <a:tcPr marL="3010" marR="3010" marT="301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23,127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303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303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603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006035"/>
                  </a:ext>
                </a:extLst>
              </a:tr>
              <a:tr h="119537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Pali</a:t>
                      </a:r>
                    </a:p>
                  </a:txBody>
                  <a:tcPr marL="3010" marR="3010" marT="301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22,209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4612996"/>
                  </a:ext>
                </a:extLst>
              </a:tr>
              <a:tr h="119537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Hanumangarh</a:t>
                      </a:r>
                    </a:p>
                  </a:txBody>
                  <a:tcPr marL="3010" marR="3010" marT="301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20,181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383168"/>
                  </a:ext>
                </a:extLst>
              </a:tr>
              <a:tr h="119537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Jhunjhunun</a:t>
                      </a:r>
                    </a:p>
                  </a:txBody>
                  <a:tcPr marL="3010" marR="3010" marT="301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18,923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1311616"/>
                  </a:ext>
                </a:extLst>
              </a:tr>
              <a:tr h="119537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Jaipur</a:t>
                      </a:r>
                    </a:p>
                  </a:txBody>
                  <a:tcPr marL="3010" marR="3010" marT="301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15,785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9378506"/>
                  </a:ext>
                </a:extLst>
              </a:tr>
              <a:tr h="119537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Jhalawar</a:t>
                      </a:r>
                    </a:p>
                  </a:txBody>
                  <a:tcPr marL="3010" marR="3010" marT="301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15,520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154033"/>
                  </a:ext>
                </a:extLst>
              </a:tr>
              <a:tr h="119537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Chittaurgarh</a:t>
                      </a:r>
                    </a:p>
                  </a:txBody>
                  <a:tcPr marL="3010" marR="3010" marT="301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15,312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1156479"/>
                  </a:ext>
                </a:extLst>
              </a:tr>
              <a:tr h="119537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Ganganagar</a:t>
                      </a:r>
                    </a:p>
                  </a:txBody>
                  <a:tcPr marL="3010" marR="3010" marT="301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14,497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245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145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9704941"/>
                  </a:ext>
                </a:extLst>
              </a:tr>
              <a:tr h="119537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Nagaur</a:t>
                      </a:r>
                    </a:p>
                  </a:txBody>
                  <a:tcPr marL="3010" marR="3010" marT="301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13,748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9312846"/>
                  </a:ext>
                </a:extLst>
              </a:tr>
              <a:tr h="119537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Banswara</a:t>
                      </a:r>
                    </a:p>
                  </a:txBody>
                  <a:tcPr marL="3010" marR="3010" marT="301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11,533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2737628"/>
                  </a:ext>
                </a:extLst>
              </a:tr>
              <a:tr h="119537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Barmer</a:t>
                      </a:r>
                    </a:p>
                  </a:txBody>
                  <a:tcPr marL="3010" marR="3010" marT="301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11,037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0792902"/>
                  </a:ext>
                </a:extLst>
              </a:tr>
              <a:tr h="119537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Jalor</a:t>
                      </a:r>
                    </a:p>
                  </a:txBody>
                  <a:tcPr marL="3010" marR="3010" marT="301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8,572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5948712"/>
                  </a:ext>
                </a:extLst>
              </a:tr>
              <a:tr h="119537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Bhilwara</a:t>
                      </a:r>
                    </a:p>
                  </a:txBody>
                  <a:tcPr marL="3010" marR="3010" marT="301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8,255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3762049"/>
                  </a:ext>
                </a:extLst>
              </a:tr>
              <a:tr h="119537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Kota</a:t>
                      </a:r>
                    </a:p>
                  </a:txBody>
                  <a:tcPr marL="3010" marR="3010" marT="301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6,833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8194344"/>
                  </a:ext>
                </a:extLst>
              </a:tr>
              <a:tr h="207455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Sawai Madhopur</a:t>
                      </a:r>
                    </a:p>
                  </a:txBody>
                  <a:tcPr marL="3010" marR="3010" marT="301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6,083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8814202"/>
                  </a:ext>
                </a:extLst>
              </a:tr>
              <a:tr h="119537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Dausa</a:t>
                      </a:r>
                    </a:p>
                  </a:txBody>
                  <a:tcPr marL="3010" marR="3010" marT="301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5,867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539195"/>
                  </a:ext>
                </a:extLst>
              </a:tr>
              <a:tr h="119537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Bundi</a:t>
                      </a:r>
                    </a:p>
                  </a:txBody>
                  <a:tcPr marL="3010" marR="3010" marT="301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5,830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6580692"/>
                  </a:ext>
                </a:extLst>
              </a:tr>
              <a:tr h="119537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Alwar</a:t>
                      </a:r>
                    </a:p>
                  </a:txBody>
                  <a:tcPr marL="3010" marR="3010" marT="301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5,540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092235"/>
                  </a:ext>
                </a:extLst>
              </a:tr>
              <a:tr h="119537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Pratapgarh</a:t>
                      </a:r>
                    </a:p>
                  </a:txBody>
                  <a:tcPr marL="3010" marR="3010" marT="301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5,023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7053347"/>
                  </a:ext>
                </a:extLst>
              </a:tr>
              <a:tr h="119537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Udaipur</a:t>
                      </a:r>
                    </a:p>
                  </a:txBody>
                  <a:tcPr marL="3010" marR="3010" marT="301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4,502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138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6553568"/>
                  </a:ext>
                </a:extLst>
              </a:tr>
              <a:tr h="119537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Karauli</a:t>
                      </a:r>
                    </a:p>
                  </a:txBody>
                  <a:tcPr marL="3010" marR="3010" marT="301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3,942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359309"/>
                  </a:ext>
                </a:extLst>
              </a:tr>
              <a:tr h="119537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Tonk</a:t>
                      </a:r>
                    </a:p>
                  </a:txBody>
                  <a:tcPr marL="3010" marR="3010" marT="301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3,798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1309454"/>
                  </a:ext>
                </a:extLst>
              </a:tr>
              <a:tr h="119537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Rajsamand</a:t>
                      </a:r>
                    </a:p>
                  </a:txBody>
                  <a:tcPr marL="3010" marR="3010" marT="301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3,212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091198"/>
                  </a:ext>
                </a:extLst>
              </a:tr>
              <a:tr h="119537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Jaisalmer</a:t>
                      </a:r>
                    </a:p>
                  </a:txBody>
                  <a:tcPr marL="3010" marR="3010" marT="301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2,209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8738765"/>
                  </a:ext>
                </a:extLst>
              </a:tr>
              <a:tr h="119537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Bharatpur</a:t>
                      </a:r>
                    </a:p>
                  </a:txBody>
                  <a:tcPr marL="3010" marR="3010" marT="301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2,176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9254024"/>
                  </a:ext>
                </a:extLst>
              </a:tr>
              <a:tr h="119537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Sirohi</a:t>
                      </a:r>
                    </a:p>
                  </a:txBody>
                  <a:tcPr marL="3010" marR="3010" marT="301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2,006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7034733"/>
                  </a:ext>
                </a:extLst>
              </a:tr>
              <a:tr h="119537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Dhaulpur</a:t>
                      </a:r>
                    </a:p>
                  </a:txBody>
                  <a:tcPr marL="3010" marR="3010" marT="301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1,482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7946689"/>
                  </a:ext>
                </a:extLst>
              </a:tr>
              <a:tr h="119537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Dungarpur</a:t>
                      </a:r>
                    </a:p>
                  </a:txBody>
                  <a:tcPr marL="3010" marR="3010" marT="301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1,270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010" marR="3010" marT="301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37735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193835"/>
      </p:ext>
    </p:extLst>
  </p:cSld>
  <p:clrMapOvr>
    <a:masterClrMapping/>
  </p:clrMapOvr>
  <p:transition spd="med"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57150"/>
            <a:ext cx="8191500" cy="457048"/>
          </a:xfrm>
        </p:spPr>
        <p:txBody>
          <a:bodyPr/>
          <a:lstStyle/>
          <a:p>
            <a:r>
              <a:rPr lang="en-US" dirty="0"/>
              <a:t>Madhya Pradesh – Snapshot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F1C1CE1-5438-476A-B4A5-AAB8F8C81B56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42246" y="647020"/>
          <a:ext cx="8201704" cy="956778"/>
        </p:xfrm>
        <a:graphic>
          <a:graphicData uri="http://schemas.openxmlformats.org/drawingml/2006/table">
            <a:tbl>
              <a:tblPr bandRow="1">
                <a:tableStyleId>{21E4AEA4-8DFA-4A89-87EB-49C32662AFE0}</a:tableStyleId>
              </a:tblPr>
              <a:tblGrid>
                <a:gridCol w="979057">
                  <a:extLst>
                    <a:ext uri="{9D8B030D-6E8A-4147-A177-3AD203B41FA5}">
                      <a16:colId xmlns:a16="http://schemas.microsoft.com/office/drawing/2014/main" val="502765319"/>
                    </a:ext>
                  </a:extLst>
                </a:gridCol>
                <a:gridCol w="882032">
                  <a:extLst>
                    <a:ext uri="{9D8B030D-6E8A-4147-A177-3AD203B41FA5}">
                      <a16:colId xmlns:a16="http://schemas.microsoft.com/office/drawing/2014/main" val="330983875"/>
                    </a:ext>
                  </a:extLst>
                </a:gridCol>
                <a:gridCol w="1147688">
                  <a:extLst>
                    <a:ext uri="{9D8B030D-6E8A-4147-A177-3AD203B41FA5}">
                      <a16:colId xmlns:a16="http://schemas.microsoft.com/office/drawing/2014/main" val="4092107794"/>
                    </a:ext>
                  </a:extLst>
                </a:gridCol>
                <a:gridCol w="876666">
                  <a:extLst>
                    <a:ext uri="{9D8B030D-6E8A-4147-A177-3AD203B41FA5}">
                      <a16:colId xmlns:a16="http://schemas.microsoft.com/office/drawing/2014/main" val="541338728"/>
                    </a:ext>
                  </a:extLst>
                </a:gridCol>
                <a:gridCol w="1028143">
                  <a:extLst>
                    <a:ext uri="{9D8B030D-6E8A-4147-A177-3AD203B41FA5}">
                      <a16:colId xmlns:a16="http://schemas.microsoft.com/office/drawing/2014/main" val="1537347064"/>
                    </a:ext>
                  </a:extLst>
                </a:gridCol>
                <a:gridCol w="1377324">
                  <a:extLst>
                    <a:ext uri="{9D8B030D-6E8A-4147-A177-3AD203B41FA5}">
                      <a16:colId xmlns:a16="http://schemas.microsoft.com/office/drawing/2014/main" val="4108382514"/>
                    </a:ext>
                  </a:extLst>
                </a:gridCol>
                <a:gridCol w="989345">
                  <a:extLst>
                    <a:ext uri="{9D8B030D-6E8A-4147-A177-3AD203B41FA5}">
                      <a16:colId xmlns:a16="http://schemas.microsoft.com/office/drawing/2014/main" val="745004132"/>
                    </a:ext>
                  </a:extLst>
                </a:gridCol>
                <a:gridCol w="921449">
                  <a:extLst>
                    <a:ext uri="{9D8B030D-6E8A-4147-A177-3AD203B41FA5}">
                      <a16:colId xmlns:a16="http://schemas.microsoft.com/office/drawing/2014/main" val="3930687380"/>
                    </a:ext>
                  </a:extLst>
                </a:gridCol>
              </a:tblGrid>
              <a:tr h="291452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kern="1200" dirty="0">
                          <a:effectLst/>
                        </a:rPr>
                        <a:t>State</a:t>
                      </a:r>
                      <a:r>
                        <a:rPr lang="en-US" sz="1200" b="1" u="none" strike="noStrike" dirty="0">
                          <a:effectLst/>
                        </a:rPr>
                        <a:t> Performance</a:t>
                      </a:r>
                      <a:endParaRPr lang="en-US" sz="12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2953988"/>
                  </a:ext>
                </a:extLst>
              </a:tr>
              <a:tr h="409206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State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u="none" strike="noStrike" dirty="0">
                          <a:effectLst/>
                        </a:rPr>
                        <a:t>Enrolment</a:t>
                      </a:r>
                      <a:endParaRPr lang="en-US" sz="9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u="none" strike="noStrike" dirty="0">
                          <a:effectLst/>
                        </a:rPr>
                        <a:t>Partial. Screening</a:t>
                      </a:r>
                      <a:endParaRPr lang="en-US" sz="9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u="none" strike="noStrike" dirty="0">
                          <a:effectLst/>
                        </a:rPr>
                        <a:t>Total Screening</a:t>
                      </a:r>
                      <a:endParaRPr lang="en-US" sz="9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u="none" strike="noStrike" dirty="0">
                          <a:effectLst/>
                        </a:rPr>
                        <a:t>Referred to PHC</a:t>
                      </a:r>
                      <a:endParaRPr lang="en-US" sz="9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u="none" strike="noStrike" dirty="0">
                          <a:effectLst/>
                        </a:rPr>
                        <a:t>Examined at PHC</a:t>
                      </a:r>
                      <a:endParaRPr lang="en-US" sz="9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u="none" strike="noStrike" dirty="0">
                          <a:effectLst/>
                        </a:rPr>
                        <a:t>Diagnosed- DM</a:t>
                      </a:r>
                      <a:endParaRPr lang="en-US" sz="9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u="none" strike="noStrike" dirty="0">
                          <a:effectLst/>
                        </a:rPr>
                        <a:t>Diagnosed-HTN</a:t>
                      </a:r>
                      <a:endParaRPr lang="en-US" sz="9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2840026667"/>
                  </a:ext>
                </a:extLst>
              </a:tr>
              <a:tr h="256120"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Madhya Pradesh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5,40,178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2,849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9,393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3,716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856875545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6659067-10E8-4D19-8EAB-9701860BEC5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85448" y="2522858"/>
          <a:ext cx="7297266" cy="1057933"/>
        </p:xfrm>
        <a:graphic>
          <a:graphicData uri="http://schemas.openxmlformats.org/drawingml/2006/table">
            <a:tbl>
              <a:tblPr bandRow="1">
                <a:tableStyleId>{F5AB1C69-6EDB-4FF4-983F-18BD219EF322}</a:tableStyleId>
              </a:tblPr>
              <a:tblGrid>
                <a:gridCol w="1065258">
                  <a:extLst>
                    <a:ext uri="{9D8B030D-6E8A-4147-A177-3AD203B41FA5}">
                      <a16:colId xmlns:a16="http://schemas.microsoft.com/office/drawing/2014/main" val="2631133023"/>
                    </a:ext>
                  </a:extLst>
                </a:gridCol>
                <a:gridCol w="821365">
                  <a:extLst>
                    <a:ext uri="{9D8B030D-6E8A-4147-A177-3AD203B41FA5}">
                      <a16:colId xmlns:a16="http://schemas.microsoft.com/office/drawing/2014/main" val="2715258443"/>
                    </a:ext>
                  </a:extLst>
                </a:gridCol>
                <a:gridCol w="996803">
                  <a:extLst>
                    <a:ext uri="{9D8B030D-6E8A-4147-A177-3AD203B41FA5}">
                      <a16:colId xmlns:a16="http://schemas.microsoft.com/office/drawing/2014/main" val="1142748432"/>
                    </a:ext>
                  </a:extLst>
                </a:gridCol>
                <a:gridCol w="861237">
                  <a:extLst>
                    <a:ext uri="{9D8B030D-6E8A-4147-A177-3AD203B41FA5}">
                      <a16:colId xmlns:a16="http://schemas.microsoft.com/office/drawing/2014/main" val="938628196"/>
                    </a:ext>
                  </a:extLst>
                </a:gridCol>
                <a:gridCol w="948956">
                  <a:extLst>
                    <a:ext uri="{9D8B030D-6E8A-4147-A177-3AD203B41FA5}">
                      <a16:colId xmlns:a16="http://schemas.microsoft.com/office/drawing/2014/main" val="158453397"/>
                    </a:ext>
                  </a:extLst>
                </a:gridCol>
                <a:gridCol w="1012751">
                  <a:extLst>
                    <a:ext uri="{9D8B030D-6E8A-4147-A177-3AD203B41FA5}">
                      <a16:colId xmlns:a16="http://schemas.microsoft.com/office/drawing/2014/main" val="3477764752"/>
                    </a:ext>
                  </a:extLst>
                </a:gridCol>
                <a:gridCol w="885161">
                  <a:extLst>
                    <a:ext uri="{9D8B030D-6E8A-4147-A177-3AD203B41FA5}">
                      <a16:colId xmlns:a16="http://schemas.microsoft.com/office/drawing/2014/main" val="738264226"/>
                    </a:ext>
                  </a:extLst>
                </a:gridCol>
                <a:gridCol w="705735">
                  <a:extLst>
                    <a:ext uri="{9D8B030D-6E8A-4147-A177-3AD203B41FA5}">
                      <a16:colId xmlns:a16="http://schemas.microsoft.com/office/drawing/2014/main" val="2048434839"/>
                    </a:ext>
                  </a:extLst>
                </a:gridCol>
              </a:tblGrid>
              <a:tr h="312571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Top three </a:t>
                      </a:r>
                      <a:r>
                        <a:rPr lang="en-US" sz="900" b="1" u="none" strike="noStrike" dirty="0" err="1">
                          <a:effectLst/>
                        </a:rPr>
                        <a:t>dist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51" marR="4751" marT="475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kern="1200" dirty="0">
                          <a:effectLst/>
                        </a:rPr>
                        <a:t>Enrolment</a:t>
                      </a:r>
                      <a:endParaRPr lang="en-US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751" marR="4751" marT="475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kern="1200" dirty="0">
                          <a:effectLst/>
                        </a:rPr>
                        <a:t>Partial Screening</a:t>
                      </a:r>
                      <a:endParaRPr lang="en-US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751" marR="4751" marT="475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kern="1200" dirty="0">
                          <a:effectLst/>
                        </a:rPr>
                        <a:t>Total Screening</a:t>
                      </a:r>
                      <a:endParaRPr lang="en-US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751" marR="4751" marT="475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kern="1200" dirty="0">
                          <a:effectLst/>
                        </a:rPr>
                        <a:t>Referred to PHC</a:t>
                      </a:r>
                      <a:endParaRPr lang="en-US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751" marR="4751" marT="475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kern="1200" dirty="0">
                          <a:effectLst/>
                        </a:rPr>
                        <a:t>Examined at PHC</a:t>
                      </a:r>
                      <a:endParaRPr lang="en-US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751" marR="4751" marT="475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kern="1200" dirty="0">
                          <a:effectLst/>
                        </a:rPr>
                        <a:t>Diagnosed- DM</a:t>
                      </a:r>
                      <a:endParaRPr lang="en-US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751" marR="4751" marT="475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kern="1200" dirty="0">
                          <a:effectLst/>
                        </a:rPr>
                        <a:t>Diagnosed-HTN</a:t>
                      </a:r>
                      <a:endParaRPr lang="en-US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751" marR="4751" marT="4751" marB="0" anchor="ctr"/>
                </a:tc>
                <a:extLst>
                  <a:ext uri="{0D108BD9-81ED-4DB2-BD59-A6C34878D82A}">
                    <a16:rowId xmlns:a16="http://schemas.microsoft.com/office/drawing/2014/main" val="1977392508"/>
                  </a:ext>
                </a:extLst>
              </a:tr>
              <a:tr h="24845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Jabalpur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56,636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504773420"/>
                  </a:ext>
                </a:extLst>
              </a:tr>
              <a:tr h="24845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Sehore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48,509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780874964"/>
                  </a:ext>
                </a:extLst>
              </a:tr>
              <a:tr h="24845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Chhindwara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43,915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414815936"/>
                  </a:ext>
                </a:extLst>
              </a:tr>
            </a:tbl>
          </a:graphicData>
        </a:graphic>
      </p:graphicFrame>
      <p:pic>
        <p:nvPicPr>
          <p:cNvPr id="9" name="Picture 2" descr="Image result for tata trusts logo">
            <a:extLst>
              <a:ext uri="{FF2B5EF4-FFF2-40B4-BE49-F238E27FC236}">
                <a16:creationId xmlns:a16="http://schemas.microsoft.com/office/drawing/2014/main" id="{84927642-047A-4968-B470-D77D26EB9D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246" y="4824768"/>
            <a:ext cx="665836" cy="117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C8BA5B1-306F-473C-9BBE-AF2160121DA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3237" y="4007751"/>
            <a:ext cx="7610178" cy="715387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1000" dirty="0"/>
              <a:t>On mission mode in September and October. Ambitious training program launched</a:t>
            </a:r>
          </a:p>
          <a:p>
            <a:pPr>
              <a:spcBef>
                <a:spcPts val="0"/>
              </a:spcBef>
            </a:pPr>
            <a:r>
              <a:rPr lang="en-US" sz="1000" dirty="0"/>
              <a:t>M&amp;E officers made NCD nodal officers, 20 Tata Trust consultants supporting implementation on ground</a:t>
            </a:r>
          </a:p>
          <a:p>
            <a:pPr>
              <a:spcBef>
                <a:spcPts val="0"/>
              </a:spcBef>
            </a:pPr>
            <a:r>
              <a:rPr lang="en-US" sz="1000" dirty="0"/>
              <a:t>100+ member WhatsApp group working well in monitoring and disseminating information; 3 Train the trainers sessions completed and 26 Dist. trainings  planned</a:t>
            </a:r>
          </a:p>
          <a:p>
            <a:pPr>
              <a:spcBef>
                <a:spcPts val="0"/>
              </a:spcBef>
            </a:pP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817522367"/>
      </p:ext>
    </p:extLst>
  </p:cSld>
  <p:clrMapOvr>
    <a:masterClrMapping/>
  </p:clrMapOvr>
  <p:transition spd="med"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57150"/>
            <a:ext cx="8191500" cy="290849"/>
          </a:xfrm>
        </p:spPr>
        <p:txBody>
          <a:bodyPr/>
          <a:lstStyle/>
          <a:p>
            <a:r>
              <a:rPr lang="en-US" sz="2100" dirty="0"/>
              <a:t>Madhya Pradesh – Dist. updates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DA4747-37FB-4DA4-BAC4-8B6B1FA785DE}"/>
              </a:ext>
            </a:extLst>
          </p:cNvPr>
          <p:cNvSpPr txBox="1"/>
          <p:nvPr/>
        </p:nvSpPr>
        <p:spPr>
          <a:xfrm>
            <a:off x="1559376" y="4914897"/>
            <a:ext cx="337945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chemeClr val="bg1"/>
              </a:buClr>
            </a:pPr>
            <a:r>
              <a:rPr lang="en-US" sz="1050" dirty="0">
                <a:solidFill>
                  <a:schemeClr val="bg2"/>
                </a:solidFill>
              </a:rPr>
              <a:t>** Dist. With enrolment less than 100 are not included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4497A1C5-6377-48B5-A306-F1C43012D14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45062" y="639272"/>
          <a:ext cx="7329332" cy="3993050"/>
        </p:xfrm>
        <a:graphic>
          <a:graphicData uri="http://schemas.openxmlformats.org/drawingml/2006/table">
            <a:tbl>
              <a:tblPr/>
              <a:tblGrid>
                <a:gridCol w="555955">
                  <a:extLst>
                    <a:ext uri="{9D8B030D-6E8A-4147-A177-3AD203B41FA5}">
                      <a16:colId xmlns:a16="http://schemas.microsoft.com/office/drawing/2014/main" val="818350980"/>
                    </a:ext>
                  </a:extLst>
                </a:gridCol>
                <a:gridCol w="713475">
                  <a:extLst>
                    <a:ext uri="{9D8B030D-6E8A-4147-A177-3AD203B41FA5}">
                      <a16:colId xmlns:a16="http://schemas.microsoft.com/office/drawing/2014/main" val="791580667"/>
                    </a:ext>
                  </a:extLst>
                </a:gridCol>
                <a:gridCol w="1056314">
                  <a:extLst>
                    <a:ext uri="{9D8B030D-6E8A-4147-A177-3AD203B41FA5}">
                      <a16:colId xmlns:a16="http://schemas.microsoft.com/office/drawing/2014/main" val="2579087204"/>
                    </a:ext>
                  </a:extLst>
                </a:gridCol>
                <a:gridCol w="972920">
                  <a:extLst>
                    <a:ext uri="{9D8B030D-6E8A-4147-A177-3AD203B41FA5}">
                      <a16:colId xmlns:a16="http://schemas.microsoft.com/office/drawing/2014/main" val="1124128705"/>
                    </a:ext>
                  </a:extLst>
                </a:gridCol>
                <a:gridCol w="1009983">
                  <a:extLst>
                    <a:ext uri="{9D8B030D-6E8A-4147-A177-3AD203B41FA5}">
                      <a16:colId xmlns:a16="http://schemas.microsoft.com/office/drawing/2014/main" val="1301481650"/>
                    </a:ext>
                  </a:extLst>
                </a:gridCol>
                <a:gridCol w="1065579">
                  <a:extLst>
                    <a:ext uri="{9D8B030D-6E8A-4147-A177-3AD203B41FA5}">
                      <a16:colId xmlns:a16="http://schemas.microsoft.com/office/drawing/2014/main" val="1421103280"/>
                    </a:ext>
                  </a:extLst>
                </a:gridCol>
                <a:gridCol w="972920">
                  <a:extLst>
                    <a:ext uri="{9D8B030D-6E8A-4147-A177-3AD203B41FA5}">
                      <a16:colId xmlns:a16="http://schemas.microsoft.com/office/drawing/2014/main" val="2763067521"/>
                    </a:ext>
                  </a:extLst>
                </a:gridCol>
                <a:gridCol w="982186">
                  <a:extLst>
                    <a:ext uri="{9D8B030D-6E8A-4147-A177-3AD203B41FA5}">
                      <a16:colId xmlns:a16="http://schemas.microsoft.com/office/drawing/2014/main" val="2522902614"/>
                    </a:ext>
                  </a:extLst>
                </a:gridCol>
              </a:tblGrid>
              <a:tr h="19326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Dist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Enrolment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Partial Screening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Screening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Referred to PHC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Examined at PHC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Diagnosed- DM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Diagnosed-HTN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2095440"/>
                  </a:ext>
                </a:extLst>
              </a:tr>
              <a:tr h="15361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Jabalpur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56,636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321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775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514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5258410"/>
                  </a:ext>
                </a:extLst>
              </a:tr>
              <a:tr h="15361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Sehore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48,509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111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219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2842149"/>
                  </a:ext>
                </a:extLst>
              </a:tr>
              <a:tr h="15361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Chhindwara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43,915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221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508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171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2208899"/>
                  </a:ext>
                </a:extLst>
              </a:tr>
              <a:tr h="15361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Betul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32,125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161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627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253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1666539"/>
                  </a:ext>
                </a:extLst>
              </a:tr>
              <a:tr h="15361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Ujjain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26,493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2619465"/>
                  </a:ext>
                </a:extLst>
              </a:tr>
              <a:tr h="15361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Raisen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24,568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128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285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249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3001777"/>
                  </a:ext>
                </a:extLst>
              </a:tr>
              <a:tr h="15361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Dewas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22,014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9640599"/>
                  </a:ext>
                </a:extLst>
              </a:tr>
              <a:tr h="15361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Satna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19,489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111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259522"/>
                  </a:ext>
                </a:extLst>
              </a:tr>
              <a:tr h="15361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Shahdol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19,468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557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3,079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326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6026577"/>
                  </a:ext>
                </a:extLst>
              </a:tr>
              <a:tr h="15361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Sheopur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18,891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0261826"/>
                  </a:ext>
                </a:extLst>
              </a:tr>
              <a:tr h="15361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Barwani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18,830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167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611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126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1863063"/>
                  </a:ext>
                </a:extLst>
              </a:tr>
              <a:tr h="15361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Dindori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17,704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209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6341288"/>
                  </a:ext>
                </a:extLst>
              </a:tr>
              <a:tr h="15361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Balaghat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17,248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137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628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203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1275454"/>
                  </a:ext>
                </a:extLst>
              </a:tr>
              <a:tr h="15361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Anuppur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16,965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3042856"/>
                  </a:ext>
                </a:extLst>
              </a:tr>
              <a:tr h="15361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Guna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16,883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176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0706868"/>
                  </a:ext>
                </a:extLst>
              </a:tr>
              <a:tr h="15361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Seoni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16,841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049" marR="4049" marT="404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0228143"/>
                  </a:ext>
                </a:extLst>
              </a:tr>
              <a:tr h="15361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Bhind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16,369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9963921"/>
                  </a:ext>
                </a:extLst>
              </a:tr>
              <a:tr h="15361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Indore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15,397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4005616"/>
                  </a:ext>
                </a:extLst>
              </a:tr>
              <a:tr h="15361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Chhatarpur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14,894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341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825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142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4037155"/>
                  </a:ext>
                </a:extLst>
              </a:tr>
              <a:tr h="15361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Ashoknagar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10,747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125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177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3966641"/>
                  </a:ext>
                </a:extLst>
              </a:tr>
              <a:tr h="15361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Damoh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9,855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5474557"/>
                  </a:ext>
                </a:extLst>
              </a:tr>
              <a:tr h="15361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Rajgarh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8,268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125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271737"/>
                  </a:ext>
                </a:extLst>
              </a:tr>
              <a:tr h="26659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East Nimar (Khandwa)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6,466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133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7107780"/>
                  </a:ext>
                </a:extLst>
              </a:tr>
              <a:tr h="15361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Jhabua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5,441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049" marR="4049" marT="4049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14989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2869113"/>
      </p:ext>
    </p:extLst>
  </p:cSld>
  <p:clrMapOvr>
    <a:masterClrMapping/>
  </p:clrMapOvr>
  <p:transition spd="med"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57150"/>
            <a:ext cx="8191500" cy="290849"/>
          </a:xfrm>
        </p:spPr>
        <p:txBody>
          <a:bodyPr/>
          <a:lstStyle/>
          <a:p>
            <a:r>
              <a:rPr lang="en-US" sz="2100" dirty="0"/>
              <a:t>Madhya Pradesh – Dist. Updates (</a:t>
            </a:r>
            <a:r>
              <a:rPr lang="en-US" sz="2100" dirty="0" err="1"/>
              <a:t>Contd</a:t>
            </a:r>
            <a:r>
              <a:rPr lang="en-US" sz="2100" dirty="0"/>
              <a:t>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DA4747-37FB-4DA4-BAC4-8B6B1FA785DE}"/>
              </a:ext>
            </a:extLst>
          </p:cNvPr>
          <p:cNvSpPr txBox="1"/>
          <p:nvPr/>
        </p:nvSpPr>
        <p:spPr>
          <a:xfrm>
            <a:off x="1559376" y="4914897"/>
            <a:ext cx="337945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chemeClr val="bg1"/>
              </a:buClr>
            </a:pPr>
            <a:r>
              <a:rPr lang="en-US" sz="1050" dirty="0">
                <a:solidFill>
                  <a:schemeClr val="bg2"/>
                </a:solidFill>
              </a:rPr>
              <a:t>** Dist. With enrolment less than 100 are not included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17D7DA0-12C6-4159-BE90-A918FDE10D3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12694" y="517890"/>
          <a:ext cx="8045506" cy="4114438"/>
        </p:xfrm>
        <a:graphic>
          <a:graphicData uri="http://schemas.openxmlformats.org/drawingml/2006/table">
            <a:tbl>
              <a:tblPr/>
              <a:tblGrid>
                <a:gridCol w="610278">
                  <a:extLst>
                    <a:ext uri="{9D8B030D-6E8A-4147-A177-3AD203B41FA5}">
                      <a16:colId xmlns:a16="http://schemas.microsoft.com/office/drawing/2014/main" val="455884799"/>
                    </a:ext>
                  </a:extLst>
                </a:gridCol>
                <a:gridCol w="783191">
                  <a:extLst>
                    <a:ext uri="{9D8B030D-6E8A-4147-A177-3AD203B41FA5}">
                      <a16:colId xmlns:a16="http://schemas.microsoft.com/office/drawing/2014/main" val="550743067"/>
                    </a:ext>
                  </a:extLst>
                </a:gridCol>
                <a:gridCol w="1159529">
                  <a:extLst>
                    <a:ext uri="{9D8B030D-6E8A-4147-A177-3AD203B41FA5}">
                      <a16:colId xmlns:a16="http://schemas.microsoft.com/office/drawing/2014/main" val="256528562"/>
                    </a:ext>
                  </a:extLst>
                </a:gridCol>
                <a:gridCol w="1067988">
                  <a:extLst>
                    <a:ext uri="{9D8B030D-6E8A-4147-A177-3AD203B41FA5}">
                      <a16:colId xmlns:a16="http://schemas.microsoft.com/office/drawing/2014/main" val="390090175"/>
                    </a:ext>
                  </a:extLst>
                </a:gridCol>
                <a:gridCol w="1108672">
                  <a:extLst>
                    <a:ext uri="{9D8B030D-6E8A-4147-A177-3AD203B41FA5}">
                      <a16:colId xmlns:a16="http://schemas.microsoft.com/office/drawing/2014/main" val="1978464779"/>
                    </a:ext>
                  </a:extLst>
                </a:gridCol>
                <a:gridCol w="1169701">
                  <a:extLst>
                    <a:ext uri="{9D8B030D-6E8A-4147-A177-3AD203B41FA5}">
                      <a16:colId xmlns:a16="http://schemas.microsoft.com/office/drawing/2014/main" val="3543735310"/>
                    </a:ext>
                  </a:extLst>
                </a:gridCol>
                <a:gridCol w="1067988">
                  <a:extLst>
                    <a:ext uri="{9D8B030D-6E8A-4147-A177-3AD203B41FA5}">
                      <a16:colId xmlns:a16="http://schemas.microsoft.com/office/drawing/2014/main" val="4245860990"/>
                    </a:ext>
                  </a:extLst>
                </a:gridCol>
                <a:gridCol w="1078159">
                  <a:extLst>
                    <a:ext uri="{9D8B030D-6E8A-4147-A177-3AD203B41FA5}">
                      <a16:colId xmlns:a16="http://schemas.microsoft.com/office/drawing/2014/main" val="1829448764"/>
                    </a:ext>
                  </a:extLst>
                </a:gridCol>
              </a:tblGrid>
              <a:tr h="17411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Dist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Enrolment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Partial Screening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Screening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Referred to PHC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Examined at PHC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Diagnosed- DM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Diagnosed-HTN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8100076"/>
                  </a:ext>
                </a:extLst>
              </a:tr>
              <a:tr h="240187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Hoshangabad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5,217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471019"/>
                  </a:ext>
                </a:extLst>
              </a:tr>
              <a:tr h="138398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Panna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3,973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173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3443922"/>
                  </a:ext>
                </a:extLst>
              </a:tr>
              <a:tr h="138398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Vidisha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3,196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118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284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0157252"/>
                  </a:ext>
                </a:extLst>
              </a:tr>
              <a:tr h="138398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Katni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2,930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5454389"/>
                  </a:ext>
                </a:extLst>
              </a:tr>
              <a:tr h="138398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Dhar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2,371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7875803"/>
                  </a:ext>
                </a:extLst>
              </a:tr>
              <a:tr h="138398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Umaria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2,048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8446407"/>
                  </a:ext>
                </a:extLst>
              </a:tr>
              <a:tr h="138398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Singrauli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1,976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2695289"/>
                  </a:ext>
                </a:extLst>
              </a:tr>
              <a:tr h="138398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Shivpuri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1,658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6910993"/>
                  </a:ext>
                </a:extLst>
              </a:tr>
              <a:tr h="138398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Burhanpur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1,657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126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0908166"/>
                  </a:ext>
                </a:extLst>
              </a:tr>
              <a:tr h="138398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Alirajpur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1,517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7318858"/>
                  </a:ext>
                </a:extLst>
              </a:tr>
              <a:tr h="138398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Mandla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1,393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1059256"/>
                  </a:ext>
                </a:extLst>
              </a:tr>
              <a:tr h="240187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West Nimar (Khargone)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1,251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0842923"/>
                  </a:ext>
                </a:extLst>
              </a:tr>
              <a:tr h="138398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Shajapur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1,157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3074522"/>
                  </a:ext>
                </a:extLst>
              </a:tr>
              <a:tr h="138398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Harda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964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963128"/>
                  </a:ext>
                </a:extLst>
              </a:tr>
              <a:tr h="138398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Morena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762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2341304"/>
                  </a:ext>
                </a:extLst>
              </a:tr>
              <a:tr h="138398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Gwalior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748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6842163"/>
                  </a:ext>
                </a:extLst>
              </a:tr>
              <a:tr h="138398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Neemuch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3024299"/>
                  </a:ext>
                </a:extLst>
              </a:tr>
              <a:tr h="138398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Rewa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561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8257616"/>
                  </a:ext>
                </a:extLst>
              </a:tr>
              <a:tr h="138398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Narsinghpur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506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084459"/>
                  </a:ext>
                </a:extLst>
              </a:tr>
              <a:tr h="138398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Tikamgarh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476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8090907"/>
                  </a:ext>
                </a:extLst>
              </a:tr>
              <a:tr h="138398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Ratlam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443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3287370"/>
                  </a:ext>
                </a:extLst>
              </a:tr>
              <a:tr h="138398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Agar Malwa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258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7119533"/>
                  </a:ext>
                </a:extLst>
              </a:tr>
              <a:tr h="138398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Mandsaur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5130668"/>
                  </a:ext>
                </a:extLst>
              </a:tr>
              <a:tr h="138398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Datia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3050011"/>
                  </a:ext>
                </a:extLst>
              </a:tr>
              <a:tr h="138398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Sidhi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4257711"/>
                  </a:ext>
                </a:extLst>
              </a:tr>
              <a:tr h="138398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Sagar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0705743"/>
                  </a:ext>
                </a:extLst>
              </a:tr>
              <a:tr h="138398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Bhopal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540" marR="3540" marT="354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22546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5188792"/>
      </p:ext>
    </p:extLst>
  </p:cSld>
  <p:clrMapOvr>
    <a:masterClrMapping/>
  </p:clrMapOvr>
  <p:transition spd="med"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57150"/>
            <a:ext cx="8191500" cy="457048"/>
          </a:xfrm>
        </p:spPr>
        <p:txBody>
          <a:bodyPr/>
          <a:lstStyle/>
          <a:p>
            <a:r>
              <a:rPr lang="en-US" dirty="0"/>
              <a:t>Haryana – Snapshot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F1C1CE1-5438-476A-B4A5-AAB8F8C81B56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42246" y="647020"/>
          <a:ext cx="8201704" cy="956778"/>
        </p:xfrm>
        <a:graphic>
          <a:graphicData uri="http://schemas.openxmlformats.org/drawingml/2006/table">
            <a:tbl>
              <a:tblPr bandRow="1">
                <a:tableStyleId>{21E4AEA4-8DFA-4A89-87EB-49C32662AFE0}</a:tableStyleId>
              </a:tblPr>
              <a:tblGrid>
                <a:gridCol w="979057">
                  <a:extLst>
                    <a:ext uri="{9D8B030D-6E8A-4147-A177-3AD203B41FA5}">
                      <a16:colId xmlns:a16="http://schemas.microsoft.com/office/drawing/2014/main" val="502765319"/>
                    </a:ext>
                  </a:extLst>
                </a:gridCol>
                <a:gridCol w="882032">
                  <a:extLst>
                    <a:ext uri="{9D8B030D-6E8A-4147-A177-3AD203B41FA5}">
                      <a16:colId xmlns:a16="http://schemas.microsoft.com/office/drawing/2014/main" val="330983875"/>
                    </a:ext>
                  </a:extLst>
                </a:gridCol>
                <a:gridCol w="1147688">
                  <a:extLst>
                    <a:ext uri="{9D8B030D-6E8A-4147-A177-3AD203B41FA5}">
                      <a16:colId xmlns:a16="http://schemas.microsoft.com/office/drawing/2014/main" val="4092107794"/>
                    </a:ext>
                  </a:extLst>
                </a:gridCol>
                <a:gridCol w="876666">
                  <a:extLst>
                    <a:ext uri="{9D8B030D-6E8A-4147-A177-3AD203B41FA5}">
                      <a16:colId xmlns:a16="http://schemas.microsoft.com/office/drawing/2014/main" val="541338728"/>
                    </a:ext>
                  </a:extLst>
                </a:gridCol>
                <a:gridCol w="1028143">
                  <a:extLst>
                    <a:ext uri="{9D8B030D-6E8A-4147-A177-3AD203B41FA5}">
                      <a16:colId xmlns:a16="http://schemas.microsoft.com/office/drawing/2014/main" val="1537347064"/>
                    </a:ext>
                  </a:extLst>
                </a:gridCol>
                <a:gridCol w="1377324">
                  <a:extLst>
                    <a:ext uri="{9D8B030D-6E8A-4147-A177-3AD203B41FA5}">
                      <a16:colId xmlns:a16="http://schemas.microsoft.com/office/drawing/2014/main" val="4108382514"/>
                    </a:ext>
                  </a:extLst>
                </a:gridCol>
                <a:gridCol w="989345">
                  <a:extLst>
                    <a:ext uri="{9D8B030D-6E8A-4147-A177-3AD203B41FA5}">
                      <a16:colId xmlns:a16="http://schemas.microsoft.com/office/drawing/2014/main" val="745004132"/>
                    </a:ext>
                  </a:extLst>
                </a:gridCol>
                <a:gridCol w="921449">
                  <a:extLst>
                    <a:ext uri="{9D8B030D-6E8A-4147-A177-3AD203B41FA5}">
                      <a16:colId xmlns:a16="http://schemas.microsoft.com/office/drawing/2014/main" val="3930687380"/>
                    </a:ext>
                  </a:extLst>
                </a:gridCol>
              </a:tblGrid>
              <a:tr h="291452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kern="1200" dirty="0">
                          <a:effectLst/>
                        </a:rPr>
                        <a:t>State</a:t>
                      </a:r>
                      <a:r>
                        <a:rPr lang="en-US" sz="1200" b="1" u="none" strike="noStrike" dirty="0">
                          <a:effectLst/>
                        </a:rPr>
                        <a:t> Performance</a:t>
                      </a:r>
                      <a:endParaRPr lang="en-US" sz="12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2953988"/>
                  </a:ext>
                </a:extLst>
              </a:tr>
              <a:tr h="409206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u="none" strike="noStrike" dirty="0">
                          <a:effectLst/>
                        </a:rPr>
                        <a:t>State</a:t>
                      </a:r>
                      <a:endParaRPr lang="en-US" sz="9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u="none" strike="noStrike" dirty="0">
                          <a:effectLst/>
                        </a:rPr>
                        <a:t>Enrolment</a:t>
                      </a:r>
                      <a:endParaRPr lang="en-US" sz="9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u="none" strike="noStrike" dirty="0">
                          <a:effectLst/>
                        </a:rPr>
                        <a:t>Partial. Screening</a:t>
                      </a:r>
                      <a:endParaRPr lang="en-US" sz="9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u="none" strike="noStrike" dirty="0">
                          <a:effectLst/>
                        </a:rPr>
                        <a:t>Total Screening</a:t>
                      </a:r>
                      <a:endParaRPr lang="en-US" sz="9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u="none" strike="noStrike" dirty="0">
                          <a:effectLst/>
                        </a:rPr>
                        <a:t>Referred to PHC</a:t>
                      </a:r>
                      <a:endParaRPr lang="en-US" sz="9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u="none" strike="noStrike" dirty="0">
                          <a:effectLst/>
                        </a:rPr>
                        <a:t>Examined at PHC</a:t>
                      </a:r>
                      <a:endParaRPr lang="en-US" sz="9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u="none" strike="noStrike" dirty="0">
                          <a:effectLst/>
                        </a:rPr>
                        <a:t>Diagnosed- DM</a:t>
                      </a:r>
                      <a:endParaRPr lang="en-US" sz="9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u="none" strike="noStrike" dirty="0">
                          <a:effectLst/>
                        </a:rPr>
                        <a:t>Diagnosed-HTN</a:t>
                      </a:r>
                      <a:endParaRPr lang="en-US" sz="9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2840026667"/>
                  </a:ext>
                </a:extLst>
              </a:tr>
              <a:tr h="256120"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Haryana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4,77,046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4,177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11,176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1,846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856875545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6659067-10E8-4D19-8EAB-9701860BEC5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85448" y="2296282"/>
          <a:ext cx="7297266" cy="1057933"/>
        </p:xfrm>
        <a:graphic>
          <a:graphicData uri="http://schemas.openxmlformats.org/drawingml/2006/table">
            <a:tbl>
              <a:tblPr bandRow="1">
                <a:tableStyleId>{F5AB1C69-6EDB-4FF4-983F-18BD219EF322}</a:tableStyleId>
              </a:tblPr>
              <a:tblGrid>
                <a:gridCol w="1065258">
                  <a:extLst>
                    <a:ext uri="{9D8B030D-6E8A-4147-A177-3AD203B41FA5}">
                      <a16:colId xmlns:a16="http://schemas.microsoft.com/office/drawing/2014/main" val="2631133023"/>
                    </a:ext>
                  </a:extLst>
                </a:gridCol>
                <a:gridCol w="821365">
                  <a:extLst>
                    <a:ext uri="{9D8B030D-6E8A-4147-A177-3AD203B41FA5}">
                      <a16:colId xmlns:a16="http://schemas.microsoft.com/office/drawing/2014/main" val="2715258443"/>
                    </a:ext>
                  </a:extLst>
                </a:gridCol>
                <a:gridCol w="996803">
                  <a:extLst>
                    <a:ext uri="{9D8B030D-6E8A-4147-A177-3AD203B41FA5}">
                      <a16:colId xmlns:a16="http://schemas.microsoft.com/office/drawing/2014/main" val="1142748432"/>
                    </a:ext>
                  </a:extLst>
                </a:gridCol>
                <a:gridCol w="861237">
                  <a:extLst>
                    <a:ext uri="{9D8B030D-6E8A-4147-A177-3AD203B41FA5}">
                      <a16:colId xmlns:a16="http://schemas.microsoft.com/office/drawing/2014/main" val="938628196"/>
                    </a:ext>
                  </a:extLst>
                </a:gridCol>
                <a:gridCol w="948956">
                  <a:extLst>
                    <a:ext uri="{9D8B030D-6E8A-4147-A177-3AD203B41FA5}">
                      <a16:colId xmlns:a16="http://schemas.microsoft.com/office/drawing/2014/main" val="158453397"/>
                    </a:ext>
                  </a:extLst>
                </a:gridCol>
                <a:gridCol w="1012751">
                  <a:extLst>
                    <a:ext uri="{9D8B030D-6E8A-4147-A177-3AD203B41FA5}">
                      <a16:colId xmlns:a16="http://schemas.microsoft.com/office/drawing/2014/main" val="3477764752"/>
                    </a:ext>
                  </a:extLst>
                </a:gridCol>
                <a:gridCol w="885161">
                  <a:extLst>
                    <a:ext uri="{9D8B030D-6E8A-4147-A177-3AD203B41FA5}">
                      <a16:colId xmlns:a16="http://schemas.microsoft.com/office/drawing/2014/main" val="738264226"/>
                    </a:ext>
                  </a:extLst>
                </a:gridCol>
                <a:gridCol w="705735">
                  <a:extLst>
                    <a:ext uri="{9D8B030D-6E8A-4147-A177-3AD203B41FA5}">
                      <a16:colId xmlns:a16="http://schemas.microsoft.com/office/drawing/2014/main" val="2048434839"/>
                    </a:ext>
                  </a:extLst>
                </a:gridCol>
              </a:tblGrid>
              <a:tr h="312571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Top three </a:t>
                      </a:r>
                      <a:r>
                        <a:rPr lang="en-US" sz="900" b="1" u="none" strike="noStrike" dirty="0" err="1">
                          <a:effectLst/>
                        </a:rPr>
                        <a:t>dist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51" marR="4751" marT="475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kern="1200" dirty="0">
                          <a:effectLst/>
                        </a:rPr>
                        <a:t>Enrolment</a:t>
                      </a:r>
                      <a:endParaRPr lang="en-US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751" marR="4751" marT="475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kern="1200" dirty="0">
                          <a:effectLst/>
                        </a:rPr>
                        <a:t>Partial Screening</a:t>
                      </a:r>
                      <a:endParaRPr lang="en-US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751" marR="4751" marT="475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kern="1200" dirty="0">
                          <a:effectLst/>
                        </a:rPr>
                        <a:t>Total Screening</a:t>
                      </a:r>
                      <a:endParaRPr lang="en-US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751" marR="4751" marT="475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kern="1200" dirty="0">
                          <a:effectLst/>
                        </a:rPr>
                        <a:t>Referred to PHC</a:t>
                      </a:r>
                      <a:endParaRPr lang="en-US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751" marR="4751" marT="475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kern="1200" dirty="0">
                          <a:effectLst/>
                        </a:rPr>
                        <a:t>Examined at PHC</a:t>
                      </a:r>
                      <a:endParaRPr lang="en-US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751" marR="4751" marT="475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kern="1200" dirty="0">
                          <a:effectLst/>
                        </a:rPr>
                        <a:t>Diagnosed- DM</a:t>
                      </a:r>
                      <a:endParaRPr lang="en-US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751" marR="4751" marT="475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kern="1200" dirty="0">
                          <a:effectLst/>
                        </a:rPr>
                        <a:t>Diagnosed-HTN</a:t>
                      </a:r>
                      <a:endParaRPr lang="en-US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751" marR="4751" marT="4751" marB="0" anchor="ctr"/>
                </a:tc>
                <a:extLst>
                  <a:ext uri="{0D108BD9-81ED-4DB2-BD59-A6C34878D82A}">
                    <a16:rowId xmlns:a16="http://schemas.microsoft.com/office/drawing/2014/main" val="1977392508"/>
                  </a:ext>
                </a:extLst>
              </a:tr>
              <a:tr h="24845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Yamunanagar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2,48,245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504773420"/>
                  </a:ext>
                </a:extLst>
              </a:tr>
              <a:tr h="24845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Sirsa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92,692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2,541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6,413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780874964"/>
                  </a:ext>
                </a:extLst>
              </a:tr>
              <a:tr h="24845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Ambala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55,181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2,429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414815936"/>
                  </a:ext>
                </a:extLst>
              </a:tr>
            </a:tbl>
          </a:graphicData>
        </a:graphic>
      </p:graphicFrame>
      <p:pic>
        <p:nvPicPr>
          <p:cNvPr id="9" name="Picture 2" descr="Image result for tata trusts logo">
            <a:extLst>
              <a:ext uri="{FF2B5EF4-FFF2-40B4-BE49-F238E27FC236}">
                <a16:creationId xmlns:a16="http://schemas.microsoft.com/office/drawing/2014/main" id="{84927642-047A-4968-B470-D77D26EB9D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246" y="4824768"/>
            <a:ext cx="665836" cy="117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C8BA5B1-306F-473C-9BBE-AF2160121DA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3237" y="4007751"/>
            <a:ext cx="8201704" cy="934463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300" dirty="0" err="1"/>
              <a:t>Yamunanagar</a:t>
            </a:r>
            <a:r>
              <a:rPr lang="en-US" sz="2300" dirty="0"/>
              <a:t> is driving most of the enrolments</a:t>
            </a:r>
          </a:p>
          <a:p>
            <a:pPr>
              <a:spcBef>
                <a:spcPts val="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5940176"/>
      </p:ext>
    </p:extLst>
  </p:cSld>
  <p:clrMapOvr>
    <a:masterClrMapping/>
  </p:clrMapOvr>
  <p:transition spd="med">
    <p:wipe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57150"/>
            <a:ext cx="8191500" cy="457048"/>
          </a:xfrm>
        </p:spPr>
        <p:txBody>
          <a:bodyPr/>
          <a:lstStyle/>
          <a:p>
            <a:r>
              <a:rPr lang="en-US" dirty="0"/>
              <a:t>Haryana – Dist. updates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DA4747-37FB-4DA4-BAC4-8B6B1FA785DE}"/>
              </a:ext>
            </a:extLst>
          </p:cNvPr>
          <p:cNvSpPr txBox="1"/>
          <p:nvPr/>
        </p:nvSpPr>
        <p:spPr>
          <a:xfrm>
            <a:off x="1559376" y="4571999"/>
            <a:ext cx="337945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chemeClr val="bg1"/>
              </a:buClr>
            </a:pPr>
            <a:r>
              <a:rPr lang="en-US" sz="1050" dirty="0">
                <a:solidFill>
                  <a:schemeClr val="bg2"/>
                </a:solidFill>
              </a:rPr>
              <a:t>** Dist. With enrolment less than 100 are not included</a:t>
            </a:r>
          </a:p>
        </p:txBody>
      </p:sp>
      <p:pic>
        <p:nvPicPr>
          <p:cNvPr id="8" name="Picture 2" descr="Image result for tata trusts logo">
            <a:extLst>
              <a:ext uri="{FF2B5EF4-FFF2-40B4-BE49-F238E27FC236}">
                <a16:creationId xmlns:a16="http://schemas.microsoft.com/office/drawing/2014/main" id="{C025797C-E6F4-4887-BFFE-1EFD253FA6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351" y="4825915"/>
            <a:ext cx="665836" cy="117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40F5ABF-FF31-466C-935D-556A2641D2F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78026" y="1011505"/>
          <a:ext cx="8337325" cy="2736405"/>
        </p:xfrm>
        <a:graphic>
          <a:graphicData uri="http://schemas.openxmlformats.org/drawingml/2006/table">
            <a:tbl>
              <a:tblPr/>
              <a:tblGrid>
                <a:gridCol w="1055862">
                  <a:extLst>
                    <a:ext uri="{9D8B030D-6E8A-4147-A177-3AD203B41FA5}">
                      <a16:colId xmlns:a16="http://schemas.microsoft.com/office/drawing/2014/main" val="3521262317"/>
                    </a:ext>
                  </a:extLst>
                </a:gridCol>
                <a:gridCol w="766994">
                  <a:extLst>
                    <a:ext uri="{9D8B030D-6E8A-4147-A177-3AD203B41FA5}">
                      <a16:colId xmlns:a16="http://schemas.microsoft.com/office/drawing/2014/main" val="2211913850"/>
                    </a:ext>
                  </a:extLst>
                </a:gridCol>
                <a:gridCol w="1135549">
                  <a:extLst>
                    <a:ext uri="{9D8B030D-6E8A-4147-A177-3AD203B41FA5}">
                      <a16:colId xmlns:a16="http://schemas.microsoft.com/office/drawing/2014/main" val="2489342537"/>
                    </a:ext>
                  </a:extLst>
                </a:gridCol>
                <a:gridCol w="1045901">
                  <a:extLst>
                    <a:ext uri="{9D8B030D-6E8A-4147-A177-3AD203B41FA5}">
                      <a16:colId xmlns:a16="http://schemas.microsoft.com/office/drawing/2014/main" val="4031770944"/>
                    </a:ext>
                  </a:extLst>
                </a:gridCol>
                <a:gridCol w="1085745">
                  <a:extLst>
                    <a:ext uri="{9D8B030D-6E8A-4147-A177-3AD203B41FA5}">
                      <a16:colId xmlns:a16="http://schemas.microsoft.com/office/drawing/2014/main" val="1940070295"/>
                    </a:ext>
                  </a:extLst>
                </a:gridCol>
                <a:gridCol w="1145511">
                  <a:extLst>
                    <a:ext uri="{9D8B030D-6E8A-4147-A177-3AD203B41FA5}">
                      <a16:colId xmlns:a16="http://schemas.microsoft.com/office/drawing/2014/main" val="2966558328"/>
                    </a:ext>
                  </a:extLst>
                </a:gridCol>
                <a:gridCol w="1045901">
                  <a:extLst>
                    <a:ext uri="{9D8B030D-6E8A-4147-A177-3AD203B41FA5}">
                      <a16:colId xmlns:a16="http://schemas.microsoft.com/office/drawing/2014/main" val="637668462"/>
                    </a:ext>
                  </a:extLst>
                </a:gridCol>
                <a:gridCol w="1055862">
                  <a:extLst>
                    <a:ext uri="{9D8B030D-6E8A-4147-A177-3AD203B41FA5}">
                      <a16:colId xmlns:a16="http://schemas.microsoft.com/office/drawing/2014/main" val="2186155668"/>
                    </a:ext>
                  </a:extLst>
                </a:gridCol>
              </a:tblGrid>
              <a:tr h="32802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Dist</a:t>
                      </a:r>
                    </a:p>
                  </a:txBody>
                  <a:tcPr marL="4711" marR="4711" marT="471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Enrolment</a:t>
                      </a:r>
                    </a:p>
                  </a:txBody>
                  <a:tcPr marL="4711" marR="4711" marT="471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Partial Screening</a:t>
                      </a:r>
                    </a:p>
                  </a:txBody>
                  <a:tcPr marL="4711" marR="4711" marT="471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Screening</a:t>
                      </a:r>
                    </a:p>
                  </a:txBody>
                  <a:tcPr marL="4711" marR="4711" marT="471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Referred to PHC</a:t>
                      </a:r>
                    </a:p>
                  </a:txBody>
                  <a:tcPr marL="4711" marR="4711" marT="471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Examined at PHC</a:t>
                      </a:r>
                    </a:p>
                  </a:txBody>
                  <a:tcPr marL="4711" marR="4711" marT="471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Diagnosed- DM</a:t>
                      </a:r>
                    </a:p>
                  </a:txBody>
                  <a:tcPr marL="4711" marR="4711" marT="471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Diagnosed-HTN</a:t>
                      </a:r>
                    </a:p>
                  </a:txBody>
                  <a:tcPr marL="4711" marR="4711" marT="471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6283556"/>
                  </a:ext>
                </a:extLst>
              </a:tr>
              <a:tr h="2675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Yamunanagar</a:t>
                      </a:r>
                    </a:p>
                  </a:txBody>
                  <a:tcPr marL="4711" marR="4711" marT="471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2,48,245</a:t>
                      </a:r>
                    </a:p>
                  </a:txBody>
                  <a:tcPr marL="4711" marR="4711" marT="471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270</a:t>
                      </a:r>
                    </a:p>
                  </a:txBody>
                  <a:tcPr marL="4711" marR="4711" marT="471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480</a:t>
                      </a:r>
                    </a:p>
                  </a:txBody>
                  <a:tcPr marL="4711" marR="4711" marT="471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280</a:t>
                      </a:r>
                    </a:p>
                  </a:txBody>
                  <a:tcPr marL="4711" marR="4711" marT="471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711" marR="4711" marT="471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711" marR="4711" marT="471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711" marR="4711" marT="471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7565023"/>
                  </a:ext>
                </a:extLst>
              </a:tr>
              <a:tr h="2675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Sirsa</a:t>
                      </a:r>
                    </a:p>
                  </a:txBody>
                  <a:tcPr marL="4711" marR="4711" marT="471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92,692</a:t>
                      </a:r>
                    </a:p>
                  </a:txBody>
                  <a:tcPr marL="4711" marR="4711" marT="471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2,541</a:t>
                      </a:r>
                    </a:p>
                  </a:txBody>
                  <a:tcPr marL="4711" marR="4711" marT="471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6,413</a:t>
                      </a:r>
                    </a:p>
                  </a:txBody>
                  <a:tcPr marL="4711" marR="4711" marT="471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666</a:t>
                      </a:r>
                    </a:p>
                  </a:txBody>
                  <a:tcPr marL="4711" marR="4711" marT="471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711" marR="4711" marT="471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711" marR="4711" marT="471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711" marR="4711" marT="471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455325"/>
                  </a:ext>
                </a:extLst>
              </a:tr>
              <a:tr h="2675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Ambala</a:t>
                      </a:r>
                    </a:p>
                  </a:txBody>
                  <a:tcPr marL="4711" marR="4711" marT="471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55,181</a:t>
                      </a:r>
                    </a:p>
                  </a:txBody>
                  <a:tcPr marL="4711" marR="4711" marT="471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647</a:t>
                      </a:r>
                    </a:p>
                  </a:txBody>
                  <a:tcPr marL="4711" marR="4711" marT="471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2,429</a:t>
                      </a:r>
                    </a:p>
                  </a:txBody>
                  <a:tcPr marL="4711" marR="4711" marT="471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344</a:t>
                      </a:r>
                    </a:p>
                  </a:txBody>
                  <a:tcPr marL="4711" marR="4711" marT="471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711" marR="4711" marT="471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711" marR="4711" marT="471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711" marR="4711" marT="471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3910557"/>
                  </a:ext>
                </a:extLst>
              </a:tr>
              <a:tr h="2675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Gurgaon</a:t>
                      </a:r>
                    </a:p>
                  </a:txBody>
                  <a:tcPr marL="4711" marR="4711" marT="471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39,005</a:t>
                      </a:r>
                    </a:p>
                  </a:txBody>
                  <a:tcPr marL="4711" marR="4711" marT="471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169</a:t>
                      </a:r>
                    </a:p>
                  </a:txBody>
                  <a:tcPr marL="4711" marR="4711" marT="471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538</a:t>
                      </a:r>
                    </a:p>
                  </a:txBody>
                  <a:tcPr marL="4711" marR="4711" marT="471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107</a:t>
                      </a:r>
                    </a:p>
                  </a:txBody>
                  <a:tcPr marL="4711" marR="4711" marT="471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711" marR="4711" marT="471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711" marR="4711" marT="471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711" marR="4711" marT="471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2877991"/>
                  </a:ext>
                </a:extLst>
              </a:tr>
              <a:tr h="2675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Karnal</a:t>
                      </a:r>
                    </a:p>
                  </a:txBody>
                  <a:tcPr marL="4711" marR="4711" marT="471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29,611</a:t>
                      </a:r>
                    </a:p>
                  </a:txBody>
                  <a:tcPr marL="4711" marR="4711" marT="471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424</a:t>
                      </a:r>
                    </a:p>
                  </a:txBody>
                  <a:tcPr marL="4711" marR="4711" marT="471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1,046</a:t>
                      </a:r>
                    </a:p>
                  </a:txBody>
                  <a:tcPr marL="4711" marR="4711" marT="471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321</a:t>
                      </a:r>
                    </a:p>
                  </a:txBody>
                  <a:tcPr marL="4711" marR="4711" marT="471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711" marR="4711" marT="471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711" marR="4711" marT="471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711" marR="4711" marT="471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1305787"/>
                  </a:ext>
                </a:extLst>
              </a:tr>
              <a:tr h="2675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Panchkula</a:t>
                      </a:r>
                    </a:p>
                  </a:txBody>
                  <a:tcPr marL="4711" marR="4711" marT="471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10,738</a:t>
                      </a:r>
                    </a:p>
                  </a:txBody>
                  <a:tcPr marL="4711" marR="4711" marT="471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4711" marR="4711" marT="471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210</a:t>
                      </a:r>
                    </a:p>
                  </a:txBody>
                  <a:tcPr marL="4711" marR="4711" marT="471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</a:t>
                      </a:r>
                    </a:p>
                  </a:txBody>
                  <a:tcPr marL="4711" marR="4711" marT="471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711" marR="4711" marT="471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711" marR="4711" marT="471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711" marR="4711" marT="471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9182885"/>
                  </a:ext>
                </a:extLst>
              </a:tr>
              <a:tr h="2675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Mewat</a:t>
                      </a:r>
                    </a:p>
                  </a:txBody>
                  <a:tcPr marL="4711" marR="4711" marT="471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1,065</a:t>
                      </a:r>
                    </a:p>
                  </a:txBody>
                  <a:tcPr marL="4711" marR="4711" marT="471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4711" marR="4711" marT="471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4711" marR="4711" marT="471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4711" marR="4711" marT="471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711" marR="4711" marT="471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711" marR="4711" marT="471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711" marR="4711" marT="471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3487455"/>
                  </a:ext>
                </a:extLst>
              </a:tr>
              <a:tr h="2675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Hisar</a:t>
                      </a:r>
                    </a:p>
                  </a:txBody>
                  <a:tcPr marL="4711" marR="4711" marT="471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337</a:t>
                      </a:r>
                    </a:p>
                  </a:txBody>
                  <a:tcPr marL="4711" marR="4711" marT="471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4711" marR="4711" marT="471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4711" marR="4711" marT="471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4711" marR="4711" marT="471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711" marR="4711" marT="471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711" marR="4711" marT="471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711" marR="4711" marT="471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7209763"/>
                  </a:ext>
                </a:extLst>
              </a:tr>
              <a:tr h="2675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Jind</a:t>
                      </a:r>
                    </a:p>
                  </a:txBody>
                  <a:tcPr marL="4711" marR="4711" marT="471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109</a:t>
                      </a:r>
                    </a:p>
                  </a:txBody>
                  <a:tcPr marL="4711" marR="4711" marT="471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711" marR="4711" marT="471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711" marR="4711" marT="471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711" marR="4711" marT="471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711" marR="4711" marT="471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711" marR="4711" marT="471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711" marR="4711" marT="4711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99093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0069569"/>
      </p:ext>
    </p:extLst>
  </p:cSld>
  <p:clrMapOvr>
    <a:masterClrMapping/>
  </p:clrMapOvr>
  <p:transition spd="med"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57150"/>
            <a:ext cx="8191500" cy="457048"/>
          </a:xfrm>
        </p:spPr>
        <p:txBody>
          <a:bodyPr/>
          <a:lstStyle/>
          <a:p>
            <a:r>
              <a:rPr lang="en-US" dirty="0"/>
              <a:t>Punjab– Snapshot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F1C1CE1-5438-476A-B4A5-AAB8F8C81B56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42246" y="647020"/>
          <a:ext cx="8201704" cy="956778"/>
        </p:xfrm>
        <a:graphic>
          <a:graphicData uri="http://schemas.openxmlformats.org/drawingml/2006/table">
            <a:tbl>
              <a:tblPr bandRow="1">
                <a:tableStyleId>{21E4AEA4-8DFA-4A89-87EB-49C32662AFE0}</a:tableStyleId>
              </a:tblPr>
              <a:tblGrid>
                <a:gridCol w="979057">
                  <a:extLst>
                    <a:ext uri="{9D8B030D-6E8A-4147-A177-3AD203B41FA5}">
                      <a16:colId xmlns:a16="http://schemas.microsoft.com/office/drawing/2014/main" val="502765319"/>
                    </a:ext>
                  </a:extLst>
                </a:gridCol>
                <a:gridCol w="882032">
                  <a:extLst>
                    <a:ext uri="{9D8B030D-6E8A-4147-A177-3AD203B41FA5}">
                      <a16:colId xmlns:a16="http://schemas.microsoft.com/office/drawing/2014/main" val="330983875"/>
                    </a:ext>
                  </a:extLst>
                </a:gridCol>
                <a:gridCol w="1147688">
                  <a:extLst>
                    <a:ext uri="{9D8B030D-6E8A-4147-A177-3AD203B41FA5}">
                      <a16:colId xmlns:a16="http://schemas.microsoft.com/office/drawing/2014/main" val="4092107794"/>
                    </a:ext>
                  </a:extLst>
                </a:gridCol>
                <a:gridCol w="876666">
                  <a:extLst>
                    <a:ext uri="{9D8B030D-6E8A-4147-A177-3AD203B41FA5}">
                      <a16:colId xmlns:a16="http://schemas.microsoft.com/office/drawing/2014/main" val="541338728"/>
                    </a:ext>
                  </a:extLst>
                </a:gridCol>
                <a:gridCol w="1028143">
                  <a:extLst>
                    <a:ext uri="{9D8B030D-6E8A-4147-A177-3AD203B41FA5}">
                      <a16:colId xmlns:a16="http://schemas.microsoft.com/office/drawing/2014/main" val="1537347064"/>
                    </a:ext>
                  </a:extLst>
                </a:gridCol>
                <a:gridCol w="1377324">
                  <a:extLst>
                    <a:ext uri="{9D8B030D-6E8A-4147-A177-3AD203B41FA5}">
                      <a16:colId xmlns:a16="http://schemas.microsoft.com/office/drawing/2014/main" val="4108382514"/>
                    </a:ext>
                  </a:extLst>
                </a:gridCol>
                <a:gridCol w="989345">
                  <a:extLst>
                    <a:ext uri="{9D8B030D-6E8A-4147-A177-3AD203B41FA5}">
                      <a16:colId xmlns:a16="http://schemas.microsoft.com/office/drawing/2014/main" val="745004132"/>
                    </a:ext>
                  </a:extLst>
                </a:gridCol>
                <a:gridCol w="921449">
                  <a:extLst>
                    <a:ext uri="{9D8B030D-6E8A-4147-A177-3AD203B41FA5}">
                      <a16:colId xmlns:a16="http://schemas.microsoft.com/office/drawing/2014/main" val="3930687380"/>
                    </a:ext>
                  </a:extLst>
                </a:gridCol>
              </a:tblGrid>
              <a:tr h="291452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kern="1200" dirty="0">
                          <a:effectLst/>
                        </a:rPr>
                        <a:t>State</a:t>
                      </a:r>
                      <a:r>
                        <a:rPr lang="en-US" sz="1200" b="1" u="none" strike="noStrike" dirty="0">
                          <a:effectLst/>
                        </a:rPr>
                        <a:t> Performance</a:t>
                      </a:r>
                      <a:endParaRPr lang="en-US" sz="12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2953988"/>
                  </a:ext>
                </a:extLst>
              </a:tr>
              <a:tr h="409206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u="none" strike="noStrike" dirty="0">
                          <a:effectLst/>
                        </a:rPr>
                        <a:t>State</a:t>
                      </a:r>
                      <a:endParaRPr lang="en-US" sz="9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u="none" strike="noStrike" dirty="0">
                          <a:effectLst/>
                        </a:rPr>
                        <a:t>Enrolment</a:t>
                      </a:r>
                      <a:endParaRPr lang="en-US" sz="9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u="none" strike="noStrike" dirty="0">
                          <a:effectLst/>
                        </a:rPr>
                        <a:t>Partial. Screening</a:t>
                      </a:r>
                      <a:endParaRPr lang="en-US" sz="9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u="none" strike="noStrike" dirty="0">
                          <a:effectLst/>
                        </a:rPr>
                        <a:t>Total Screening</a:t>
                      </a:r>
                      <a:endParaRPr lang="en-US" sz="9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u="none" strike="noStrike" dirty="0">
                          <a:effectLst/>
                        </a:rPr>
                        <a:t>Referred to PHC</a:t>
                      </a:r>
                      <a:endParaRPr lang="en-US" sz="9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u="none" strike="noStrike" dirty="0">
                          <a:effectLst/>
                        </a:rPr>
                        <a:t>Examined at PHC</a:t>
                      </a:r>
                      <a:endParaRPr lang="en-US" sz="9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u="none" strike="noStrike" dirty="0">
                          <a:effectLst/>
                        </a:rPr>
                        <a:t>Diagnosed- DM</a:t>
                      </a:r>
                      <a:endParaRPr lang="en-US" sz="9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u="none" strike="noStrike" dirty="0">
                          <a:effectLst/>
                        </a:rPr>
                        <a:t>Diagnosed-HTN</a:t>
                      </a:r>
                      <a:endParaRPr lang="en-US" sz="9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2840026667"/>
                  </a:ext>
                </a:extLst>
              </a:tr>
              <a:tr h="256120"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Punjab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1,13,685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2,162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1,028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856875545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6659067-10E8-4D19-8EAB-9701860BEC5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85448" y="2296282"/>
          <a:ext cx="7297266" cy="1151109"/>
        </p:xfrm>
        <a:graphic>
          <a:graphicData uri="http://schemas.openxmlformats.org/drawingml/2006/table">
            <a:tbl>
              <a:tblPr bandRow="1">
                <a:tableStyleId>{F5AB1C69-6EDB-4FF4-983F-18BD219EF322}</a:tableStyleId>
              </a:tblPr>
              <a:tblGrid>
                <a:gridCol w="1065258">
                  <a:extLst>
                    <a:ext uri="{9D8B030D-6E8A-4147-A177-3AD203B41FA5}">
                      <a16:colId xmlns:a16="http://schemas.microsoft.com/office/drawing/2014/main" val="2631133023"/>
                    </a:ext>
                  </a:extLst>
                </a:gridCol>
                <a:gridCol w="821365">
                  <a:extLst>
                    <a:ext uri="{9D8B030D-6E8A-4147-A177-3AD203B41FA5}">
                      <a16:colId xmlns:a16="http://schemas.microsoft.com/office/drawing/2014/main" val="2715258443"/>
                    </a:ext>
                  </a:extLst>
                </a:gridCol>
                <a:gridCol w="996803">
                  <a:extLst>
                    <a:ext uri="{9D8B030D-6E8A-4147-A177-3AD203B41FA5}">
                      <a16:colId xmlns:a16="http://schemas.microsoft.com/office/drawing/2014/main" val="1142748432"/>
                    </a:ext>
                  </a:extLst>
                </a:gridCol>
                <a:gridCol w="861237">
                  <a:extLst>
                    <a:ext uri="{9D8B030D-6E8A-4147-A177-3AD203B41FA5}">
                      <a16:colId xmlns:a16="http://schemas.microsoft.com/office/drawing/2014/main" val="938628196"/>
                    </a:ext>
                  </a:extLst>
                </a:gridCol>
                <a:gridCol w="948956">
                  <a:extLst>
                    <a:ext uri="{9D8B030D-6E8A-4147-A177-3AD203B41FA5}">
                      <a16:colId xmlns:a16="http://schemas.microsoft.com/office/drawing/2014/main" val="158453397"/>
                    </a:ext>
                  </a:extLst>
                </a:gridCol>
                <a:gridCol w="1012751">
                  <a:extLst>
                    <a:ext uri="{9D8B030D-6E8A-4147-A177-3AD203B41FA5}">
                      <a16:colId xmlns:a16="http://schemas.microsoft.com/office/drawing/2014/main" val="3477764752"/>
                    </a:ext>
                  </a:extLst>
                </a:gridCol>
                <a:gridCol w="885161">
                  <a:extLst>
                    <a:ext uri="{9D8B030D-6E8A-4147-A177-3AD203B41FA5}">
                      <a16:colId xmlns:a16="http://schemas.microsoft.com/office/drawing/2014/main" val="738264226"/>
                    </a:ext>
                  </a:extLst>
                </a:gridCol>
                <a:gridCol w="705735">
                  <a:extLst>
                    <a:ext uri="{9D8B030D-6E8A-4147-A177-3AD203B41FA5}">
                      <a16:colId xmlns:a16="http://schemas.microsoft.com/office/drawing/2014/main" val="2048434839"/>
                    </a:ext>
                  </a:extLst>
                </a:gridCol>
              </a:tblGrid>
              <a:tr h="312571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Top three </a:t>
                      </a:r>
                      <a:r>
                        <a:rPr lang="en-US" sz="900" b="1" u="none" strike="noStrike" dirty="0" err="1">
                          <a:effectLst/>
                        </a:rPr>
                        <a:t>dist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51" marR="4751" marT="475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kern="1200" dirty="0">
                          <a:effectLst/>
                        </a:rPr>
                        <a:t>Enrolment</a:t>
                      </a:r>
                      <a:endParaRPr lang="en-US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751" marR="4751" marT="475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kern="1200" dirty="0">
                          <a:effectLst/>
                        </a:rPr>
                        <a:t>Partial Screening</a:t>
                      </a:r>
                      <a:endParaRPr lang="en-US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751" marR="4751" marT="475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kern="1200" dirty="0">
                          <a:effectLst/>
                        </a:rPr>
                        <a:t>Total Screening</a:t>
                      </a:r>
                      <a:endParaRPr lang="en-US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751" marR="4751" marT="475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kern="1200" dirty="0">
                          <a:effectLst/>
                        </a:rPr>
                        <a:t>Referred to PHC</a:t>
                      </a:r>
                      <a:endParaRPr lang="en-US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751" marR="4751" marT="475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kern="1200" dirty="0">
                          <a:effectLst/>
                        </a:rPr>
                        <a:t>Examined at PHC</a:t>
                      </a:r>
                      <a:endParaRPr lang="en-US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751" marR="4751" marT="475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kern="1200" dirty="0">
                          <a:effectLst/>
                        </a:rPr>
                        <a:t>Diagnosed- DM</a:t>
                      </a:r>
                      <a:endParaRPr lang="en-US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751" marR="4751" marT="475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kern="1200" dirty="0">
                          <a:effectLst/>
                        </a:rPr>
                        <a:t>Diagnosed-HTN</a:t>
                      </a:r>
                      <a:endParaRPr lang="en-US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751" marR="4751" marT="4751" marB="0" anchor="ctr"/>
                </a:tc>
                <a:extLst>
                  <a:ext uri="{0D108BD9-81ED-4DB2-BD59-A6C34878D82A}">
                    <a16:rowId xmlns:a16="http://schemas.microsoft.com/office/drawing/2014/main" val="1977392508"/>
                  </a:ext>
                </a:extLst>
              </a:tr>
              <a:tr h="24845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Barnala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19,646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504773420"/>
                  </a:ext>
                </a:extLst>
              </a:tr>
              <a:tr h="24845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Sahibzada Ajit Singh Nagar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17,887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780874964"/>
                  </a:ext>
                </a:extLst>
              </a:tr>
              <a:tr h="24845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Moga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16,798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414815936"/>
                  </a:ext>
                </a:extLst>
              </a:tr>
            </a:tbl>
          </a:graphicData>
        </a:graphic>
      </p:graphicFrame>
      <p:pic>
        <p:nvPicPr>
          <p:cNvPr id="9" name="Picture 2" descr="Image result for tata trusts logo">
            <a:extLst>
              <a:ext uri="{FF2B5EF4-FFF2-40B4-BE49-F238E27FC236}">
                <a16:creationId xmlns:a16="http://schemas.microsoft.com/office/drawing/2014/main" id="{84927642-047A-4968-B470-D77D26EB9D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246" y="4824768"/>
            <a:ext cx="665836" cy="117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C8BA5B1-306F-473C-9BBE-AF2160121DA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66442" y="4125197"/>
            <a:ext cx="7610178" cy="479171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100" dirty="0"/>
              <a:t>Punjab has restarted enrolment after gap of a few months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276343336"/>
      </p:ext>
    </p:extLst>
  </p:cSld>
  <p:clrMapOvr>
    <a:masterClrMapping/>
  </p:clrMapOvr>
  <p:transition spd="med">
    <p:wipe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57150"/>
            <a:ext cx="8191500" cy="457048"/>
          </a:xfrm>
        </p:spPr>
        <p:txBody>
          <a:bodyPr/>
          <a:lstStyle/>
          <a:p>
            <a:r>
              <a:rPr lang="en-US" dirty="0"/>
              <a:t>Punjab- Dist. updates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DA4747-37FB-4DA4-BAC4-8B6B1FA785DE}"/>
              </a:ext>
            </a:extLst>
          </p:cNvPr>
          <p:cNvSpPr txBox="1"/>
          <p:nvPr/>
        </p:nvSpPr>
        <p:spPr>
          <a:xfrm>
            <a:off x="1559376" y="4914897"/>
            <a:ext cx="337945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chemeClr val="bg1"/>
              </a:buClr>
            </a:pPr>
            <a:r>
              <a:rPr lang="en-US" sz="1050" dirty="0">
                <a:solidFill>
                  <a:schemeClr val="bg2"/>
                </a:solidFill>
              </a:rPr>
              <a:t>** Dist. With enrolment less than 100 are not included</a:t>
            </a:r>
          </a:p>
        </p:txBody>
      </p:sp>
      <p:pic>
        <p:nvPicPr>
          <p:cNvPr id="6" name="Picture 2" descr="Image result for tata trusts logo">
            <a:extLst>
              <a:ext uri="{FF2B5EF4-FFF2-40B4-BE49-F238E27FC236}">
                <a16:creationId xmlns:a16="http://schemas.microsoft.com/office/drawing/2014/main" id="{9759CD01-7446-4B16-86AE-98BFC4CAF5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232" y="4851285"/>
            <a:ext cx="665836" cy="117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FDA1B34-E988-4472-875A-75CBE89E79E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16065" y="793019"/>
          <a:ext cx="8191500" cy="3965118"/>
        </p:xfrm>
        <a:graphic>
          <a:graphicData uri="http://schemas.openxmlformats.org/drawingml/2006/table">
            <a:tbl>
              <a:tblPr/>
              <a:tblGrid>
                <a:gridCol w="1318884">
                  <a:extLst>
                    <a:ext uri="{9D8B030D-6E8A-4147-A177-3AD203B41FA5}">
                      <a16:colId xmlns:a16="http://schemas.microsoft.com/office/drawing/2014/main" val="3306740435"/>
                    </a:ext>
                  </a:extLst>
                </a:gridCol>
                <a:gridCol w="690353">
                  <a:extLst>
                    <a:ext uri="{9D8B030D-6E8A-4147-A177-3AD203B41FA5}">
                      <a16:colId xmlns:a16="http://schemas.microsoft.com/office/drawing/2014/main" val="2401988630"/>
                    </a:ext>
                  </a:extLst>
                </a:gridCol>
                <a:gridCol w="1081896">
                  <a:extLst>
                    <a:ext uri="{9D8B030D-6E8A-4147-A177-3AD203B41FA5}">
                      <a16:colId xmlns:a16="http://schemas.microsoft.com/office/drawing/2014/main" val="1406888327"/>
                    </a:ext>
                  </a:extLst>
                </a:gridCol>
                <a:gridCol w="989162">
                  <a:extLst>
                    <a:ext uri="{9D8B030D-6E8A-4147-A177-3AD203B41FA5}">
                      <a16:colId xmlns:a16="http://schemas.microsoft.com/office/drawing/2014/main" val="3544322690"/>
                    </a:ext>
                  </a:extLst>
                </a:gridCol>
                <a:gridCol w="1030377">
                  <a:extLst>
                    <a:ext uri="{9D8B030D-6E8A-4147-A177-3AD203B41FA5}">
                      <a16:colId xmlns:a16="http://schemas.microsoft.com/office/drawing/2014/main" val="2648817292"/>
                    </a:ext>
                  </a:extLst>
                </a:gridCol>
                <a:gridCol w="1092200">
                  <a:extLst>
                    <a:ext uri="{9D8B030D-6E8A-4147-A177-3AD203B41FA5}">
                      <a16:colId xmlns:a16="http://schemas.microsoft.com/office/drawing/2014/main" val="1084111057"/>
                    </a:ext>
                  </a:extLst>
                </a:gridCol>
                <a:gridCol w="989162">
                  <a:extLst>
                    <a:ext uri="{9D8B030D-6E8A-4147-A177-3AD203B41FA5}">
                      <a16:colId xmlns:a16="http://schemas.microsoft.com/office/drawing/2014/main" val="278407520"/>
                    </a:ext>
                  </a:extLst>
                </a:gridCol>
                <a:gridCol w="999466">
                  <a:extLst>
                    <a:ext uri="{9D8B030D-6E8A-4147-A177-3AD203B41FA5}">
                      <a16:colId xmlns:a16="http://schemas.microsoft.com/office/drawing/2014/main" val="4084183648"/>
                    </a:ext>
                  </a:extLst>
                </a:gridCol>
              </a:tblGrid>
              <a:tr h="21785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Dist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Enrolment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Partial Screening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Screening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Referred to PHC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Examined at PHC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Diagnosed- DM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Diagnosed-HTN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9703741"/>
                  </a:ext>
                </a:extLst>
              </a:tr>
              <a:tr h="173167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Barnala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19,646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238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1841691"/>
                  </a:ext>
                </a:extLst>
              </a:tr>
              <a:tr h="315128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Sahibzada Ajit Singh Nagar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17,887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7081803"/>
                  </a:ext>
                </a:extLst>
              </a:tr>
              <a:tr h="173167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Moga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16,798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9428639"/>
                  </a:ext>
                </a:extLst>
              </a:tr>
              <a:tr h="173167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Gurdaspur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10,813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4027687"/>
                  </a:ext>
                </a:extLst>
              </a:tr>
              <a:tr h="173167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Faridkot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10,208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126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191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7810213"/>
                  </a:ext>
                </a:extLst>
              </a:tr>
              <a:tr h="173167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Hoshiarpur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7,947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4810477"/>
                  </a:ext>
                </a:extLst>
              </a:tr>
              <a:tr h="173167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Ludhiana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7,364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149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148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851270"/>
                  </a:ext>
                </a:extLst>
              </a:tr>
              <a:tr h="173167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Fatehgarh Sahib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4,587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8898994"/>
                  </a:ext>
                </a:extLst>
              </a:tr>
              <a:tr h="173167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Sangrur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3,748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130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1335090"/>
                  </a:ext>
                </a:extLst>
              </a:tr>
              <a:tr h="173167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Bathinda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3,154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4963355"/>
                  </a:ext>
                </a:extLst>
              </a:tr>
              <a:tr h="173167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Jalandhar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2,974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628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3190631"/>
                  </a:ext>
                </a:extLst>
              </a:tr>
              <a:tr h="173167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Patiala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2,335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1,037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7215857"/>
                  </a:ext>
                </a:extLst>
              </a:tr>
              <a:tr h="173167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Amritsar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1,548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6935931"/>
                  </a:ext>
                </a:extLst>
              </a:tr>
              <a:tr h="173167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Firozpur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1,234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897544"/>
                  </a:ext>
                </a:extLst>
              </a:tr>
              <a:tr h="173167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Fazilka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945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1303557"/>
                  </a:ext>
                </a:extLst>
              </a:tr>
              <a:tr h="173167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Muktsar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890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1793760"/>
                  </a:ext>
                </a:extLst>
              </a:tr>
              <a:tr h="173167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Rupnagar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477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9415484"/>
                  </a:ext>
                </a:extLst>
              </a:tr>
              <a:tr h="173167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Kapurthala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448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0580041"/>
                  </a:ext>
                </a:extLst>
              </a:tr>
              <a:tr h="173167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Mansa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426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0626487"/>
                  </a:ext>
                </a:extLst>
              </a:tr>
              <a:tr h="315128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Shahid Bhagat Singh Nagar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129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950" marR="4950" marT="495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23584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0546039"/>
      </p:ext>
    </p:extLst>
  </p:cSld>
  <p:clrMapOvr>
    <a:masterClrMapping/>
  </p:clrMapOvr>
  <p:transition spd="med">
    <p:wipe dir="r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57150"/>
            <a:ext cx="8191500" cy="457048"/>
          </a:xfrm>
        </p:spPr>
        <p:txBody>
          <a:bodyPr/>
          <a:lstStyle/>
          <a:p>
            <a:r>
              <a:rPr lang="en-US" dirty="0"/>
              <a:t>Chandigarh– Snapshot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F1C1CE1-5438-476A-B4A5-AAB8F8C81B56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42246" y="647020"/>
          <a:ext cx="8201704" cy="956778"/>
        </p:xfrm>
        <a:graphic>
          <a:graphicData uri="http://schemas.openxmlformats.org/drawingml/2006/table">
            <a:tbl>
              <a:tblPr bandRow="1">
                <a:tableStyleId>{21E4AEA4-8DFA-4A89-87EB-49C32662AFE0}</a:tableStyleId>
              </a:tblPr>
              <a:tblGrid>
                <a:gridCol w="979057">
                  <a:extLst>
                    <a:ext uri="{9D8B030D-6E8A-4147-A177-3AD203B41FA5}">
                      <a16:colId xmlns:a16="http://schemas.microsoft.com/office/drawing/2014/main" val="502765319"/>
                    </a:ext>
                  </a:extLst>
                </a:gridCol>
                <a:gridCol w="882032">
                  <a:extLst>
                    <a:ext uri="{9D8B030D-6E8A-4147-A177-3AD203B41FA5}">
                      <a16:colId xmlns:a16="http://schemas.microsoft.com/office/drawing/2014/main" val="330983875"/>
                    </a:ext>
                  </a:extLst>
                </a:gridCol>
                <a:gridCol w="1147688">
                  <a:extLst>
                    <a:ext uri="{9D8B030D-6E8A-4147-A177-3AD203B41FA5}">
                      <a16:colId xmlns:a16="http://schemas.microsoft.com/office/drawing/2014/main" val="4092107794"/>
                    </a:ext>
                  </a:extLst>
                </a:gridCol>
                <a:gridCol w="876666">
                  <a:extLst>
                    <a:ext uri="{9D8B030D-6E8A-4147-A177-3AD203B41FA5}">
                      <a16:colId xmlns:a16="http://schemas.microsoft.com/office/drawing/2014/main" val="541338728"/>
                    </a:ext>
                  </a:extLst>
                </a:gridCol>
                <a:gridCol w="1028143">
                  <a:extLst>
                    <a:ext uri="{9D8B030D-6E8A-4147-A177-3AD203B41FA5}">
                      <a16:colId xmlns:a16="http://schemas.microsoft.com/office/drawing/2014/main" val="1537347064"/>
                    </a:ext>
                  </a:extLst>
                </a:gridCol>
                <a:gridCol w="1377324">
                  <a:extLst>
                    <a:ext uri="{9D8B030D-6E8A-4147-A177-3AD203B41FA5}">
                      <a16:colId xmlns:a16="http://schemas.microsoft.com/office/drawing/2014/main" val="4108382514"/>
                    </a:ext>
                  </a:extLst>
                </a:gridCol>
                <a:gridCol w="989345">
                  <a:extLst>
                    <a:ext uri="{9D8B030D-6E8A-4147-A177-3AD203B41FA5}">
                      <a16:colId xmlns:a16="http://schemas.microsoft.com/office/drawing/2014/main" val="745004132"/>
                    </a:ext>
                  </a:extLst>
                </a:gridCol>
                <a:gridCol w="921449">
                  <a:extLst>
                    <a:ext uri="{9D8B030D-6E8A-4147-A177-3AD203B41FA5}">
                      <a16:colId xmlns:a16="http://schemas.microsoft.com/office/drawing/2014/main" val="3930687380"/>
                    </a:ext>
                  </a:extLst>
                </a:gridCol>
              </a:tblGrid>
              <a:tr h="291452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kern="1200" dirty="0">
                          <a:effectLst/>
                        </a:rPr>
                        <a:t>State</a:t>
                      </a:r>
                      <a:r>
                        <a:rPr lang="en-US" sz="1200" b="1" u="none" strike="noStrike" dirty="0">
                          <a:effectLst/>
                        </a:rPr>
                        <a:t> Performance</a:t>
                      </a:r>
                      <a:endParaRPr lang="en-US" sz="12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2953988"/>
                  </a:ext>
                </a:extLst>
              </a:tr>
              <a:tr h="409206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UT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u="none" strike="noStrike" dirty="0">
                          <a:effectLst/>
                        </a:rPr>
                        <a:t>Enrolment</a:t>
                      </a:r>
                      <a:endParaRPr lang="en-US" sz="9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u="none" strike="noStrike" dirty="0">
                          <a:effectLst/>
                        </a:rPr>
                        <a:t>Partial. Screening</a:t>
                      </a:r>
                      <a:endParaRPr lang="en-US" sz="9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u="none" strike="noStrike" dirty="0">
                          <a:effectLst/>
                        </a:rPr>
                        <a:t>Total Screening</a:t>
                      </a:r>
                      <a:endParaRPr lang="en-US" sz="9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u="none" strike="noStrike" dirty="0">
                          <a:effectLst/>
                        </a:rPr>
                        <a:t>Referred to PHC</a:t>
                      </a:r>
                      <a:endParaRPr lang="en-US" sz="9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u="none" strike="noStrike" dirty="0">
                          <a:effectLst/>
                        </a:rPr>
                        <a:t>Examined at PHC</a:t>
                      </a:r>
                      <a:endParaRPr lang="en-US" sz="9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u="none" strike="noStrike" dirty="0">
                          <a:effectLst/>
                        </a:rPr>
                        <a:t>Diagnosed- DM</a:t>
                      </a:r>
                      <a:endParaRPr lang="en-US" sz="9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u="none" strike="noStrike" dirty="0">
                          <a:effectLst/>
                        </a:rPr>
                        <a:t>Diagnosed-HTN</a:t>
                      </a:r>
                      <a:endParaRPr lang="en-US" sz="9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2840026667"/>
                  </a:ext>
                </a:extLst>
              </a:tr>
              <a:tr h="256120"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Chandigarh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3,917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1,212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856875545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6659067-10E8-4D19-8EAB-9701860BEC5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85448" y="2636146"/>
          <a:ext cx="7297266" cy="561025"/>
        </p:xfrm>
        <a:graphic>
          <a:graphicData uri="http://schemas.openxmlformats.org/drawingml/2006/table">
            <a:tbl>
              <a:tblPr bandRow="1">
                <a:tableStyleId>{F5AB1C69-6EDB-4FF4-983F-18BD219EF322}</a:tableStyleId>
              </a:tblPr>
              <a:tblGrid>
                <a:gridCol w="1065258">
                  <a:extLst>
                    <a:ext uri="{9D8B030D-6E8A-4147-A177-3AD203B41FA5}">
                      <a16:colId xmlns:a16="http://schemas.microsoft.com/office/drawing/2014/main" val="2631133023"/>
                    </a:ext>
                  </a:extLst>
                </a:gridCol>
                <a:gridCol w="821365">
                  <a:extLst>
                    <a:ext uri="{9D8B030D-6E8A-4147-A177-3AD203B41FA5}">
                      <a16:colId xmlns:a16="http://schemas.microsoft.com/office/drawing/2014/main" val="2715258443"/>
                    </a:ext>
                  </a:extLst>
                </a:gridCol>
                <a:gridCol w="996803">
                  <a:extLst>
                    <a:ext uri="{9D8B030D-6E8A-4147-A177-3AD203B41FA5}">
                      <a16:colId xmlns:a16="http://schemas.microsoft.com/office/drawing/2014/main" val="1142748432"/>
                    </a:ext>
                  </a:extLst>
                </a:gridCol>
                <a:gridCol w="861237">
                  <a:extLst>
                    <a:ext uri="{9D8B030D-6E8A-4147-A177-3AD203B41FA5}">
                      <a16:colId xmlns:a16="http://schemas.microsoft.com/office/drawing/2014/main" val="938628196"/>
                    </a:ext>
                  </a:extLst>
                </a:gridCol>
                <a:gridCol w="948956">
                  <a:extLst>
                    <a:ext uri="{9D8B030D-6E8A-4147-A177-3AD203B41FA5}">
                      <a16:colId xmlns:a16="http://schemas.microsoft.com/office/drawing/2014/main" val="158453397"/>
                    </a:ext>
                  </a:extLst>
                </a:gridCol>
                <a:gridCol w="1012751">
                  <a:extLst>
                    <a:ext uri="{9D8B030D-6E8A-4147-A177-3AD203B41FA5}">
                      <a16:colId xmlns:a16="http://schemas.microsoft.com/office/drawing/2014/main" val="3477764752"/>
                    </a:ext>
                  </a:extLst>
                </a:gridCol>
                <a:gridCol w="885161">
                  <a:extLst>
                    <a:ext uri="{9D8B030D-6E8A-4147-A177-3AD203B41FA5}">
                      <a16:colId xmlns:a16="http://schemas.microsoft.com/office/drawing/2014/main" val="738264226"/>
                    </a:ext>
                  </a:extLst>
                </a:gridCol>
                <a:gridCol w="705735">
                  <a:extLst>
                    <a:ext uri="{9D8B030D-6E8A-4147-A177-3AD203B41FA5}">
                      <a16:colId xmlns:a16="http://schemas.microsoft.com/office/drawing/2014/main" val="2048434839"/>
                    </a:ext>
                  </a:extLst>
                </a:gridCol>
              </a:tblGrid>
              <a:tr h="312571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Top three </a:t>
                      </a:r>
                      <a:r>
                        <a:rPr lang="en-US" sz="900" b="1" u="none" strike="noStrike" dirty="0" err="1">
                          <a:effectLst/>
                        </a:rPr>
                        <a:t>dist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51" marR="4751" marT="475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kern="1200" dirty="0">
                          <a:effectLst/>
                        </a:rPr>
                        <a:t>Enrolment</a:t>
                      </a:r>
                      <a:endParaRPr lang="en-US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751" marR="4751" marT="475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kern="1200" dirty="0">
                          <a:effectLst/>
                        </a:rPr>
                        <a:t>Partial Screening</a:t>
                      </a:r>
                      <a:endParaRPr lang="en-US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751" marR="4751" marT="475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kern="1200" dirty="0">
                          <a:effectLst/>
                        </a:rPr>
                        <a:t>Total Screening</a:t>
                      </a:r>
                      <a:endParaRPr lang="en-US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751" marR="4751" marT="475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kern="1200" dirty="0">
                          <a:effectLst/>
                        </a:rPr>
                        <a:t>Referred to PHC</a:t>
                      </a:r>
                      <a:endParaRPr lang="en-US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751" marR="4751" marT="475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kern="1200" dirty="0">
                          <a:effectLst/>
                        </a:rPr>
                        <a:t>Examined at PHC</a:t>
                      </a:r>
                      <a:endParaRPr lang="en-US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751" marR="4751" marT="475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kern="1200" dirty="0">
                          <a:effectLst/>
                        </a:rPr>
                        <a:t>Diagnosed- DM</a:t>
                      </a:r>
                      <a:endParaRPr lang="en-US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751" marR="4751" marT="475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kern="1200" dirty="0">
                          <a:effectLst/>
                        </a:rPr>
                        <a:t>Diagnosed-HTN</a:t>
                      </a:r>
                      <a:endParaRPr lang="en-US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751" marR="4751" marT="4751" marB="0" anchor="ctr"/>
                </a:tc>
                <a:extLst>
                  <a:ext uri="{0D108BD9-81ED-4DB2-BD59-A6C34878D82A}">
                    <a16:rowId xmlns:a16="http://schemas.microsoft.com/office/drawing/2014/main" val="1977392508"/>
                  </a:ext>
                </a:extLst>
              </a:tr>
              <a:tr h="24845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Chandigarh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3,917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1,212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504773420"/>
                  </a:ext>
                </a:extLst>
              </a:tr>
            </a:tbl>
          </a:graphicData>
        </a:graphic>
      </p:graphicFrame>
      <p:pic>
        <p:nvPicPr>
          <p:cNvPr id="9" name="Picture 2" descr="Image result for tata trusts logo">
            <a:extLst>
              <a:ext uri="{FF2B5EF4-FFF2-40B4-BE49-F238E27FC236}">
                <a16:creationId xmlns:a16="http://schemas.microsoft.com/office/drawing/2014/main" id="{84927642-047A-4968-B470-D77D26EB9D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246" y="4824768"/>
            <a:ext cx="665836" cy="117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C8BA5B1-306F-473C-9BBE-AF2160121DA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3237" y="4007751"/>
            <a:ext cx="7610178" cy="817017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100" dirty="0"/>
              <a:t>Not much movement in the last few months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100" dirty="0"/>
              <a:t>Need to procure remaining tablets and restart enrolments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2536662070"/>
      </p:ext>
    </p:extLst>
  </p:cSld>
  <p:clrMapOvr>
    <a:masterClrMapping/>
  </p:clrMapOvr>
  <p:transition spd="med">
    <p:wipe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57150"/>
            <a:ext cx="8191500" cy="457048"/>
          </a:xfrm>
        </p:spPr>
        <p:txBody>
          <a:bodyPr/>
          <a:lstStyle/>
          <a:p>
            <a:r>
              <a:rPr lang="en-US" dirty="0"/>
              <a:t>J&amp;K– Snapshot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F1C1CE1-5438-476A-B4A5-AAB8F8C81B56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42246" y="647020"/>
          <a:ext cx="8201704" cy="956778"/>
        </p:xfrm>
        <a:graphic>
          <a:graphicData uri="http://schemas.openxmlformats.org/drawingml/2006/table">
            <a:tbl>
              <a:tblPr bandRow="1">
                <a:tableStyleId>{21E4AEA4-8DFA-4A89-87EB-49C32662AFE0}</a:tableStyleId>
              </a:tblPr>
              <a:tblGrid>
                <a:gridCol w="979057">
                  <a:extLst>
                    <a:ext uri="{9D8B030D-6E8A-4147-A177-3AD203B41FA5}">
                      <a16:colId xmlns:a16="http://schemas.microsoft.com/office/drawing/2014/main" val="502765319"/>
                    </a:ext>
                  </a:extLst>
                </a:gridCol>
                <a:gridCol w="882032">
                  <a:extLst>
                    <a:ext uri="{9D8B030D-6E8A-4147-A177-3AD203B41FA5}">
                      <a16:colId xmlns:a16="http://schemas.microsoft.com/office/drawing/2014/main" val="330983875"/>
                    </a:ext>
                  </a:extLst>
                </a:gridCol>
                <a:gridCol w="1147688">
                  <a:extLst>
                    <a:ext uri="{9D8B030D-6E8A-4147-A177-3AD203B41FA5}">
                      <a16:colId xmlns:a16="http://schemas.microsoft.com/office/drawing/2014/main" val="4092107794"/>
                    </a:ext>
                  </a:extLst>
                </a:gridCol>
                <a:gridCol w="876666">
                  <a:extLst>
                    <a:ext uri="{9D8B030D-6E8A-4147-A177-3AD203B41FA5}">
                      <a16:colId xmlns:a16="http://schemas.microsoft.com/office/drawing/2014/main" val="541338728"/>
                    </a:ext>
                  </a:extLst>
                </a:gridCol>
                <a:gridCol w="1028143">
                  <a:extLst>
                    <a:ext uri="{9D8B030D-6E8A-4147-A177-3AD203B41FA5}">
                      <a16:colId xmlns:a16="http://schemas.microsoft.com/office/drawing/2014/main" val="1537347064"/>
                    </a:ext>
                  </a:extLst>
                </a:gridCol>
                <a:gridCol w="1377324">
                  <a:extLst>
                    <a:ext uri="{9D8B030D-6E8A-4147-A177-3AD203B41FA5}">
                      <a16:colId xmlns:a16="http://schemas.microsoft.com/office/drawing/2014/main" val="4108382514"/>
                    </a:ext>
                  </a:extLst>
                </a:gridCol>
                <a:gridCol w="989345">
                  <a:extLst>
                    <a:ext uri="{9D8B030D-6E8A-4147-A177-3AD203B41FA5}">
                      <a16:colId xmlns:a16="http://schemas.microsoft.com/office/drawing/2014/main" val="745004132"/>
                    </a:ext>
                  </a:extLst>
                </a:gridCol>
                <a:gridCol w="921449">
                  <a:extLst>
                    <a:ext uri="{9D8B030D-6E8A-4147-A177-3AD203B41FA5}">
                      <a16:colId xmlns:a16="http://schemas.microsoft.com/office/drawing/2014/main" val="3930687380"/>
                    </a:ext>
                  </a:extLst>
                </a:gridCol>
              </a:tblGrid>
              <a:tr h="291452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kern="1200" dirty="0">
                          <a:effectLst/>
                        </a:rPr>
                        <a:t>State</a:t>
                      </a:r>
                      <a:r>
                        <a:rPr lang="en-US" sz="1200" b="1" u="none" strike="noStrike" dirty="0">
                          <a:effectLst/>
                        </a:rPr>
                        <a:t> Performance</a:t>
                      </a:r>
                      <a:endParaRPr lang="en-US" sz="12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2953988"/>
                  </a:ext>
                </a:extLst>
              </a:tr>
              <a:tr h="409206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UT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u="none" strike="noStrike" dirty="0">
                          <a:effectLst/>
                        </a:rPr>
                        <a:t>Enrolment</a:t>
                      </a:r>
                      <a:endParaRPr lang="en-US" sz="9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u="none" strike="noStrike" dirty="0">
                          <a:effectLst/>
                        </a:rPr>
                        <a:t>Partial. Screening</a:t>
                      </a:r>
                      <a:endParaRPr lang="en-US" sz="9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u="none" strike="noStrike" dirty="0">
                          <a:effectLst/>
                        </a:rPr>
                        <a:t>Total Screening</a:t>
                      </a:r>
                      <a:endParaRPr lang="en-US" sz="9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u="none" strike="noStrike" dirty="0">
                          <a:effectLst/>
                        </a:rPr>
                        <a:t>Referred to PHC</a:t>
                      </a:r>
                      <a:endParaRPr lang="en-US" sz="9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u="none" strike="noStrike" dirty="0">
                          <a:effectLst/>
                        </a:rPr>
                        <a:t>Examined at PHC</a:t>
                      </a:r>
                      <a:endParaRPr lang="en-US" sz="9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u="none" strike="noStrike" dirty="0">
                          <a:effectLst/>
                        </a:rPr>
                        <a:t>Diagnosed- DM</a:t>
                      </a:r>
                      <a:endParaRPr lang="en-US" sz="9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u="none" strike="noStrike" dirty="0">
                          <a:effectLst/>
                        </a:rPr>
                        <a:t>Diagnosed-HTN</a:t>
                      </a:r>
                      <a:endParaRPr lang="en-US" sz="9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2840026667"/>
                  </a:ext>
                </a:extLst>
              </a:tr>
              <a:tr h="256120"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J&amp;K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3,491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856875545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6659067-10E8-4D19-8EAB-9701860BEC5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85448" y="2530950"/>
          <a:ext cx="7297266" cy="1057933"/>
        </p:xfrm>
        <a:graphic>
          <a:graphicData uri="http://schemas.openxmlformats.org/drawingml/2006/table">
            <a:tbl>
              <a:tblPr bandRow="1">
                <a:tableStyleId>{F5AB1C69-6EDB-4FF4-983F-18BD219EF322}</a:tableStyleId>
              </a:tblPr>
              <a:tblGrid>
                <a:gridCol w="1065258">
                  <a:extLst>
                    <a:ext uri="{9D8B030D-6E8A-4147-A177-3AD203B41FA5}">
                      <a16:colId xmlns:a16="http://schemas.microsoft.com/office/drawing/2014/main" val="2631133023"/>
                    </a:ext>
                  </a:extLst>
                </a:gridCol>
                <a:gridCol w="821365">
                  <a:extLst>
                    <a:ext uri="{9D8B030D-6E8A-4147-A177-3AD203B41FA5}">
                      <a16:colId xmlns:a16="http://schemas.microsoft.com/office/drawing/2014/main" val="2715258443"/>
                    </a:ext>
                  </a:extLst>
                </a:gridCol>
                <a:gridCol w="996803">
                  <a:extLst>
                    <a:ext uri="{9D8B030D-6E8A-4147-A177-3AD203B41FA5}">
                      <a16:colId xmlns:a16="http://schemas.microsoft.com/office/drawing/2014/main" val="1142748432"/>
                    </a:ext>
                  </a:extLst>
                </a:gridCol>
                <a:gridCol w="861237">
                  <a:extLst>
                    <a:ext uri="{9D8B030D-6E8A-4147-A177-3AD203B41FA5}">
                      <a16:colId xmlns:a16="http://schemas.microsoft.com/office/drawing/2014/main" val="938628196"/>
                    </a:ext>
                  </a:extLst>
                </a:gridCol>
                <a:gridCol w="948956">
                  <a:extLst>
                    <a:ext uri="{9D8B030D-6E8A-4147-A177-3AD203B41FA5}">
                      <a16:colId xmlns:a16="http://schemas.microsoft.com/office/drawing/2014/main" val="158453397"/>
                    </a:ext>
                  </a:extLst>
                </a:gridCol>
                <a:gridCol w="1012751">
                  <a:extLst>
                    <a:ext uri="{9D8B030D-6E8A-4147-A177-3AD203B41FA5}">
                      <a16:colId xmlns:a16="http://schemas.microsoft.com/office/drawing/2014/main" val="3477764752"/>
                    </a:ext>
                  </a:extLst>
                </a:gridCol>
                <a:gridCol w="885161">
                  <a:extLst>
                    <a:ext uri="{9D8B030D-6E8A-4147-A177-3AD203B41FA5}">
                      <a16:colId xmlns:a16="http://schemas.microsoft.com/office/drawing/2014/main" val="738264226"/>
                    </a:ext>
                  </a:extLst>
                </a:gridCol>
                <a:gridCol w="705735">
                  <a:extLst>
                    <a:ext uri="{9D8B030D-6E8A-4147-A177-3AD203B41FA5}">
                      <a16:colId xmlns:a16="http://schemas.microsoft.com/office/drawing/2014/main" val="2048434839"/>
                    </a:ext>
                  </a:extLst>
                </a:gridCol>
              </a:tblGrid>
              <a:tr h="312571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Top three </a:t>
                      </a:r>
                      <a:r>
                        <a:rPr lang="en-US" sz="900" b="1" u="none" strike="noStrike" dirty="0" err="1">
                          <a:effectLst/>
                        </a:rPr>
                        <a:t>dist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51" marR="4751" marT="475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kern="1200" dirty="0">
                          <a:effectLst/>
                        </a:rPr>
                        <a:t>Enrolment</a:t>
                      </a:r>
                      <a:endParaRPr lang="en-US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751" marR="4751" marT="475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kern="1200" dirty="0">
                          <a:effectLst/>
                        </a:rPr>
                        <a:t>Partial Screening</a:t>
                      </a:r>
                      <a:endParaRPr lang="en-US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751" marR="4751" marT="475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kern="1200" dirty="0">
                          <a:effectLst/>
                        </a:rPr>
                        <a:t>Total Screening</a:t>
                      </a:r>
                      <a:endParaRPr lang="en-US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751" marR="4751" marT="475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kern="1200" dirty="0">
                          <a:effectLst/>
                        </a:rPr>
                        <a:t>Referred to PHC</a:t>
                      </a:r>
                      <a:endParaRPr lang="en-US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751" marR="4751" marT="475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kern="1200" dirty="0">
                          <a:effectLst/>
                        </a:rPr>
                        <a:t>Examined at PHC</a:t>
                      </a:r>
                      <a:endParaRPr lang="en-US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751" marR="4751" marT="475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kern="1200" dirty="0">
                          <a:effectLst/>
                        </a:rPr>
                        <a:t>Diagnosed- DM</a:t>
                      </a:r>
                      <a:endParaRPr lang="en-US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751" marR="4751" marT="475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kern="1200" dirty="0">
                          <a:effectLst/>
                        </a:rPr>
                        <a:t>Diagnosed-HTN</a:t>
                      </a:r>
                      <a:endParaRPr lang="en-US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751" marR="4751" marT="4751" marB="0" anchor="ctr"/>
                </a:tc>
                <a:extLst>
                  <a:ext uri="{0D108BD9-81ED-4DB2-BD59-A6C34878D82A}">
                    <a16:rowId xmlns:a16="http://schemas.microsoft.com/office/drawing/2014/main" val="1977392508"/>
                  </a:ext>
                </a:extLst>
              </a:tr>
              <a:tr h="24845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Rajauri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504773420"/>
                  </a:ext>
                </a:extLst>
              </a:tr>
              <a:tr h="24845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Kulgam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780874964"/>
                  </a:ext>
                </a:extLst>
              </a:tr>
              <a:tr h="24845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Ramban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414815936"/>
                  </a:ext>
                </a:extLst>
              </a:tr>
            </a:tbl>
          </a:graphicData>
        </a:graphic>
      </p:graphicFrame>
      <p:pic>
        <p:nvPicPr>
          <p:cNvPr id="9" name="Picture 2" descr="Image result for tata trusts logo">
            <a:extLst>
              <a:ext uri="{FF2B5EF4-FFF2-40B4-BE49-F238E27FC236}">
                <a16:creationId xmlns:a16="http://schemas.microsoft.com/office/drawing/2014/main" id="{84927642-047A-4968-B470-D77D26EB9D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246" y="4824768"/>
            <a:ext cx="665836" cy="117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C8BA5B1-306F-473C-9BBE-AF2160121DA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66442" y="4125197"/>
            <a:ext cx="7610178" cy="817017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100" dirty="0"/>
              <a:t>On standstill now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100" dirty="0"/>
              <a:t>Need to procure remaining tablets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149687366"/>
      </p:ext>
    </p:extLst>
  </p:cSld>
  <p:clrMapOvr>
    <a:masterClrMapping/>
  </p:clrMapOvr>
  <p:transition spd="med">
    <p:wipe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57150"/>
            <a:ext cx="8191500" cy="457048"/>
          </a:xfrm>
        </p:spPr>
        <p:txBody>
          <a:bodyPr/>
          <a:lstStyle/>
          <a:p>
            <a:r>
              <a:rPr lang="en-US" dirty="0"/>
              <a:t>J&amp;K- Dist. updates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DA4747-37FB-4DA4-BAC4-8B6B1FA785DE}"/>
              </a:ext>
            </a:extLst>
          </p:cNvPr>
          <p:cNvSpPr txBox="1"/>
          <p:nvPr/>
        </p:nvSpPr>
        <p:spPr>
          <a:xfrm>
            <a:off x="1559376" y="4914897"/>
            <a:ext cx="337945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chemeClr val="bg1"/>
              </a:buClr>
            </a:pPr>
            <a:r>
              <a:rPr lang="en-US" sz="1050" dirty="0">
                <a:solidFill>
                  <a:schemeClr val="bg2"/>
                </a:solidFill>
              </a:rPr>
              <a:t>** Dist. With enrolment less than 100 are not included</a:t>
            </a:r>
          </a:p>
        </p:txBody>
      </p:sp>
      <p:pic>
        <p:nvPicPr>
          <p:cNvPr id="6" name="Picture 2" descr="Image result for tata trusts logo">
            <a:extLst>
              <a:ext uri="{FF2B5EF4-FFF2-40B4-BE49-F238E27FC236}">
                <a16:creationId xmlns:a16="http://schemas.microsoft.com/office/drawing/2014/main" id="{9759CD01-7446-4B16-86AE-98BFC4CAF5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232" y="4851285"/>
            <a:ext cx="665836" cy="117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0926FFA-6D9A-48EE-9B26-D391D84C7C55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28878" y="671639"/>
          <a:ext cx="7722162" cy="4014743"/>
        </p:xfrm>
        <a:graphic>
          <a:graphicData uri="http://schemas.openxmlformats.org/drawingml/2006/table">
            <a:tbl>
              <a:tblPr/>
              <a:tblGrid>
                <a:gridCol w="585752">
                  <a:extLst>
                    <a:ext uri="{9D8B030D-6E8A-4147-A177-3AD203B41FA5}">
                      <a16:colId xmlns:a16="http://schemas.microsoft.com/office/drawing/2014/main" val="2199750650"/>
                    </a:ext>
                  </a:extLst>
                </a:gridCol>
                <a:gridCol w="751714">
                  <a:extLst>
                    <a:ext uri="{9D8B030D-6E8A-4147-A177-3AD203B41FA5}">
                      <a16:colId xmlns:a16="http://schemas.microsoft.com/office/drawing/2014/main" val="1588134374"/>
                    </a:ext>
                  </a:extLst>
                </a:gridCol>
                <a:gridCol w="1112929">
                  <a:extLst>
                    <a:ext uri="{9D8B030D-6E8A-4147-A177-3AD203B41FA5}">
                      <a16:colId xmlns:a16="http://schemas.microsoft.com/office/drawing/2014/main" val="3501336384"/>
                    </a:ext>
                  </a:extLst>
                </a:gridCol>
                <a:gridCol w="1025066">
                  <a:extLst>
                    <a:ext uri="{9D8B030D-6E8A-4147-A177-3AD203B41FA5}">
                      <a16:colId xmlns:a16="http://schemas.microsoft.com/office/drawing/2014/main" val="1590418105"/>
                    </a:ext>
                  </a:extLst>
                </a:gridCol>
                <a:gridCol w="1064116">
                  <a:extLst>
                    <a:ext uri="{9D8B030D-6E8A-4147-A177-3AD203B41FA5}">
                      <a16:colId xmlns:a16="http://schemas.microsoft.com/office/drawing/2014/main" val="1958973752"/>
                    </a:ext>
                  </a:extLst>
                </a:gridCol>
                <a:gridCol w="1122691">
                  <a:extLst>
                    <a:ext uri="{9D8B030D-6E8A-4147-A177-3AD203B41FA5}">
                      <a16:colId xmlns:a16="http://schemas.microsoft.com/office/drawing/2014/main" val="348706583"/>
                    </a:ext>
                  </a:extLst>
                </a:gridCol>
                <a:gridCol w="1025066">
                  <a:extLst>
                    <a:ext uri="{9D8B030D-6E8A-4147-A177-3AD203B41FA5}">
                      <a16:colId xmlns:a16="http://schemas.microsoft.com/office/drawing/2014/main" val="3685326218"/>
                    </a:ext>
                  </a:extLst>
                </a:gridCol>
                <a:gridCol w="1034828">
                  <a:extLst>
                    <a:ext uri="{9D8B030D-6E8A-4147-A177-3AD203B41FA5}">
                      <a16:colId xmlns:a16="http://schemas.microsoft.com/office/drawing/2014/main" val="2114887692"/>
                    </a:ext>
                  </a:extLst>
                </a:gridCol>
              </a:tblGrid>
              <a:tr h="21019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Dist</a:t>
                      </a:r>
                    </a:p>
                  </a:txBody>
                  <a:tcPr marL="4525" marR="4525" marT="4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Enrolment</a:t>
                      </a:r>
                    </a:p>
                  </a:txBody>
                  <a:tcPr marL="4525" marR="4525" marT="4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Partial Screening</a:t>
                      </a:r>
                    </a:p>
                  </a:txBody>
                  <a:tcPr marL="4525" marR="4525" marT="4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Screening</a:t>
                      </a:r>
                    </a:p>
                  </a:txBody>
                  <a:tcPr marL="4525" marR="4525" marT="4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Referred to PHC</a:t>
                      </a:r>
                    </a:p>
                  </a:txBody>
                  <a:tcPr marL="4525" marR="4525" marT="4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Examined at PHC</a:t>
                      </a:r>
                    </a:p>
                  </a:txBody>
                  <a:tcPr marL="4525" marR="4525" marT="4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Diagnosed- DM</a:t>
                      </a:r>
                    </a:p>
                  </a:txBody>
                  <a:tcPr marL="4525" marR="4525" marT="4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Diagnosed-HTN</a:t>
                      </a:r>
                    </a:p>
                  </a:txBody>
                  <a:tcPr marL="4525" marR="4525" marT="4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4603982"/>
                  </a:ext>
                </a:extLst>
              </a:tr>
              <a:tr h="16708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Rajauri</a:t>
                      </a:r>
                    </a:p>
                  </a:txBody>
                  <a:tcPr marL="4525" marR="4525" marT="4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674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152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229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996428"/>
                  </a:ext>
                </a:extLst>
              </a:tr>
              <a:tr h="16708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Kulgam</a:t>
                      </a:r>
                    </a:p>
                  </a:txBody>
                  <a:tcPr marL="4525" marR="4525" marT="4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635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0085520"/>
                  </a:ext>
                </a:extLst>
              </a:tr>
              <a:tr h="16708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Ramban</a:t>
                      </a:r>
                    </a:p>
                  </a:txBody>
                  <a:tcPr marL="4525" marR="4525" marT="4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511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833643"/>
                  </a:ext>
                </a:extLst>
              </a:tr>
              <a:tr h="16708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Doda</a:t>
                      </a:r>
                    </a:p>
                  </a:txBody>
                  <a:tcPr marL="4525" marR="4525" marT="4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495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9797156"/>
                  </a:ext>
                </a:extLst>
              </a:tr>
              <a:tr h="16708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Punch</a:t>
                      </a:r>
                    </a:p>
                  </a:txBody>
                  <a:tcPr marL="4525" marR="4525" marT="4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492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3906496"/>
                  </a:ext>
                </a:extLst>
              </a:tr>
              <a:tr h="16708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Reasi</a:t>
                      </a:r>
                    </a:p>
                  </a:txBody>
                  <a:tcPr marL="4525" marR="4525" marT="4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390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6410193"/>
                  </a:ext>
                </a:extLst>
              </a:tr>
              <a:tr h="16708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Baramula</a:t>
                      </a:r>
                    </a:p>
                  </a:txBody>
                  <a:tcPr marL="4525" marR="4525" marT="4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7027917"/>
                  </a:ext>
                </a:extLst>
              </a:tr>
              <a:tr h="16708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Kathua</a:t>
                      </a:r>
                    </a:p>
                  </a:txBody>
                  <a:tcPr marL="4525" marR="4525" marT="4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7715207"/>
                  </a:ext>
                </a:extLst>
              </a:tr>
              <a:tr h="16708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Anantnag</a:t>
                      </a:r>
                    </a:p>
                  </a:txBody>
                  <a:tcPr marL="4525" marR="4525" marT="4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5133313"/>
                  </a:ext>
                </a:extLst>
              </a:tr>
              <a:tr h="16708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Kupwara</a:t>
                      </a:r>
                    </a:p>
                  </a:txBody>
                  <a:tcPr marL="4525" marR="4525" marT="4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2288765"/>
                  </a:ext>
                </a:extLst>
              </a:tr>
              <a:tr h="16708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Srinagar</a:t>
                      </a:r>
                    </a:p>
                  </a:txBody>
                  <a:tcPr marL="4525" marR="4525" marT="4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7363537"/>
                  </a:ext>
                </a:extLst>
              </a:tr>
              <a:tr h="16708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Badgam</a:t>
                      </a:r>
                    </a:p>
                  </a:txBody>
                  <a:tcPr marL="4525" marR="4525" marT="4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557853"/>
                  </a:ext>
                </a:extLst>
              </a:tr>
              <a:tr h="16708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Ganderbal</a:t>
                      </a:r>
                    </a:p>
                  </a:txBody>
                  <a:tcPr marL="4525" marR="4525" marT="4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2719535"/>
                  </a:ext>
                </a:extLst>
              </a:tr>
              <a:tr h="16708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Jammu</a:t>
                      </a:r>
                    </a:p>
                  </a:txBody>
                  <a:tcPr marL="4525" marR="4525" marT="4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9109345"/>
                  </a:ext>
                </a:extLst>
              </a:tr>
              <a:tr h="16708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Kishtwar</a:t>
                      </a:r>
                    </a:p>
                  </a:txBody>
                  <a:tcPr marL="4525" marR="4525" marT="4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8936102"/>
                  </a:ext>
                </a:extLst>
              </a:tr>
              <a:tr h="16708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Bandipore</a:t>
                      </a:r>
                    </a:p>
                  </a:txBody>
                  <a:tcPr marL="4525" marR="4525" marT="4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9522133"/>
                  </a:ext>
                </a:extLst>
              </a:tr>
              <a:tr h="16708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Kargil</a:t>
                      </a:r>
                    </a:p>
                  </a:txBody>
                  <a:tcPr marL="4525" marR="4525" marT="4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6557480"/>
                  </a:ext>
                </a:extLst>
              </a:tr>
              <a:tr h="295845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Leh (Ladakh)</a:t>
                      </a:r>
                    </a:p>
                  </a:txBody>
                  <a:tcPr marL="4525" marR="4525" marT="4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5584249"/>
                  </a:ext>
                </a:extLst>
              </a:tr>
              <a:tr h="16708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Pulwama</a:t>
                      </a:r>
                    </a:p>
                  </a:txBody>
                  <a:tcPr marL="4525" marR="4525" marT="4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4752218"/>
                  </a:ext>
                </a:extLst>
              </a:tr>
              <a:tr h="16708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Samba</a:t>
                      </a:r>
                    </a:p>
                  </a:txBody>
                  <a:tcPr marL="4525" marR="4525" marT="4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5752253"/>
                  </a:ext>
                </a:extLst>
              </a:tr>
              <a:tr h="16708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Shopian</a:t>
                      </a:r>
                    </a:p>
                  </a:txBody>
                  <a:tcPr marL="4525" marR="4525" marT="4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6517672"/>
                  </a:ext>
                </a:extLst>
              </a:tr>
              <a:tr h="16708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Udhampur</a:t>
                      </a:r>
                    </a:p>
                  </a:txBody>
                  <a:tcPr marL="4525" marR="4525" marT="4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5" marR="4525" marT="4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70761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5929198"/>
      </p:ext>
    </p:extLst>
  </p:cSld>
  <p:clrMapOvr>
    <a:masterClrMapping/>
  </p:clrMapOvr>
  <p:transition spd="med">
    <p:wipe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57150"/>
            <a:ext cx="8191500" cy="457048"/>
          </a:xfrm>
        </p:spPr>
        <p:txBody>
          <a:bodyPr/>
          <a:lstStyle/>
          <a:p>
            <a:r>
              <a:rPr lang="en-US" dirty="0"/>
              <a:t>Uttarakhand– Snapshot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F1C1CE1-5438-476A-B4A5-AAB8F8C81B56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42246" y="647020"/>
          <a:ext cx="8201704" cy="956778"/>
        </p:xfrm>
        <a:graphic>
          <a:graphicData uri="http://schemas.openxmlformats.org/drawingml/2006/table">
            <a:tbl>
              <a:tblPr bandRow="1">
                <a:tableStyleId>{21E4AEA4-8DFA-4A89-87EB-49C32662AFE0}</a:tableStyleId>
              </a:tblPr>
              <a:tblGrid>
                <a:gridCol w="979057">
                  <a:extLst>
                    <a:ext uri="{9D8B030D-6E8A-4147-A177-3AD203B41FA5}">
                      <a16:colId xmlns:a16="http://schemas.microsoft.com/office/drawing/2014/main" val="502765319"/>
                    </a:ext>
                  </a:extLst>
                </a:gridCol>
                <a:gridCol w="882032">
                  <a:extLst>
                    <a:ext uri="{9D8B030D-6E8A-4147-A177-3AD203B41FA5}">
                      <a16:colId xmlns:a16="http://schemas.microsoft.com/office/drawing/2014/main" val="330983875"/>
                    </a:ext>
                  </a:extLst>
                </a:gridCol>
                <a:gridCol w="1147688">
                  <a:extLst>
                    <a:ext uri="{9D8B030D-6E8A-4147-A177-3AD203B41FA5}">
                      <a16:colId xmlns:a16="http://schemas.microsoft.com/office/drawing/2014/main" val="4092107794"/>
                    </a:ext>
                  </a:extLst>
                </a:gridCol>
                <a:gridCol w="876666">
                  <a:extLst>
                    <a:ext uri="{9D8B030D-6E8A-4147-A177-3AD203B41FA5}">
                      <a16:colId xmlns:a16="http://schemas.microsoft.com/office/drawing/2014/main" val="541338728"/>
                    </a:ext>
                  </a:extLst>
                </a:gridCol>
                <a:gridCol w="1028143">
                  <a:extLst>
                    <a:ext uri="{9D8B030D-6E8A-4147-A177-3AD203B41FA5}">
                      <a16:colId xmlns:a16="http://schemas.microsoft.com/office/drawing/2014/main" val="1537347064"/>
                    </a:ext>
                  </a:extLst>
                </a:gridCol>
                <a:gridCol w="1377324">
                  <a:extLst>
                    <a:ext uri="{9D8B030D-6E8A-4147-A177-3AD203B41FA5}">
                      <a16:colId xmlns:a16="http://schemas.microsoft.com/office/drawing/2014/main" val="4108382514"/>
                    </a:ext>
                  </a:extLst>
                </a:gridCol>
                <a:gridCol w="989345">
                  <a:extLst>
                    <a:ext uri="{9D8B030D-6E8A-4147-A177-3AD203B41FA5}">
                      <a16:colId xmlns:a16="http://schemas.microsoft.com/office/drawing/2014/main" val="745004132"/>
                    </a:ext>
                  </a:extLst>
                </a:gridCol>
                <a:gridCol w="921449">
                  <a:extLst>
                    <a:ext uri="{9D8B030D-6E8A-4147-A177-3AD203B41FA5}">
                      <a16:colId xmlns:a16="http://schemas.microsoft.com/office/drawing/2014/main" val="3930687380"/>
                    </a:ext>
                  </a:extLst>
                </a:gridCol>
              </a:tblGrid>
              <a:tr h="291452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kern="1200" dirty="0">
                          <a:effectLst/>
                        </a:rPr>
                        <a:t>State</a:t>
                      </a:r>
                      <a:r>
                        <a:rPr lang="en-US" sz="1200" b="1" u="none" strike="noStrike" dirty="0">
                          <a:effectLst/>
                        </a:rPr>
                        <a:t> Performance</a:t>
                      </a:r>
                      <a:endParaRPr lang="en-US" sz="12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2953988"/>
                  </a:ext>
                </a:extLst>
              </a:tr>
              <a:tr h="409206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u="none" strike="noStrike" dirty="0">
                          <a:effectLst/>
                        </a:rPr>
                        <a:t>State</a:t>
                      </a:r>
                      <a:endParaRPr lang="en-US" sz="9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u="none" strike="noStrike" dirty="0">
                          <a:effectLst/>
                        </a:rPr>
                        <a:t>Enrolment</a:t>
                      </a:r>
                      <a:endParaRPr lang="en-US" sz="9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u="none" strike="noStrike" dirty="0">
                          <a:effectLst/>
                        </a:rPr>
                        <a:t>Partial. Screening</a:t>
                      </a:r>
                      <a:endParaRPr lang="en-US" sz="9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u="none" strike="noStrike" dirty="0">
                          <a:effectLst/>
                        </a:rPr>
                        <a:t>Total Screening</a:t>
                      </a:r>
                      <a:endParaRPr lang="en-US" sz="9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u="none" strike="noStrike" dirty="0">
                          <a:effectLst/>
                        </a:rPr>
                        <a:t>Referred to PHC</a:t>
                      </a:r>
                      <a:endParaRPr lang="en-US" sz="9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u="none" strike="noStrike" dirty="0">
                          <a:effectLst/>
                        </a:rPr>
                        <a:t>Examined at PHC</a:t>
                      </a:r>
                      <a:endParaRPr lang="en-US" sz="9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u="none" strike="noStrike" dirty="0">
                          <a:effectLst/>
                        </a:rPr>
                        <a:t>Diagnosed- DM</a:t>
                      </a:r>
                      <a:endParaRPr lang="en-US" sz="9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u="none" strike="noStrike" dirty="0">
                          <a:effectLst/>
                        </a:rPr>
                        <a:t>Diagnosed-HTN</a:t>
                      </a:r>
                      <a:endParaRPr lang="en-US" sz="9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2840026667"/>
                  </a:ext>
                </a:extLst>
              </a:tr>
              <a:tr h="256120"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Uttarakhand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856875545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6659067-10E8-4D19-8EAB-9701860BEC5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85448" y="2450030"/>
          <a:ext cx="7297266" cy="1151109"/>
        </p:xfrm>
        <a:graphic>
          <a:graphicData uri="http://schemas.openxmlformats.org/drawingml/2006/table">
            <a:tbl>
              <a:tblPr bandRow="1">
                <a:tableStyleId>{F5AB1C69-6EDB-4FF4-983F-18BD219EF322}</a:tableStyleId>
              </a:tblPr>
              <a:tblGrid>
                <a:gridCol w="1065258">
                  <a:extLst>
                    <a:ext uri="{9D8B030D-6E8A-4147-A177-3AD203B41FA5}">
                      <a16:colId xmlns:a16="http://schemas.microsoft.com/office/drawing/2014/main" val="2631133023"/>
                    </a:ext>
                  </a:extLst>
                </a:gridCol>
                <a:gridCol w="821365">
                  <a:extLst>
                    <a:ext uri="{9D8B030D-6E8A-4147-A177-3AD203B41FA5}">
                      <a16:colId xmlns:a16="http://schemas.microsoft.com/office/drawing/2014/main" val="2715258443"/>
                    </a:ext>
                  </a:extLst>
                </a:gridCol>
                <a:gridCol w="996803">
                  <a:extLst>
                    <a:ext uri="{9D8B030D-6E8A-4147-A177-3AD203B41FA5}">
                      <a16:colId xmlns:a16="http://schemas.microsoft.com/office/drawing/2014/main" val="1142748432"/>
                    </a:ext>
                  </a:extLst>
                </a:gridCol>
                <a:gridCol w="861237">
                  <a:extLst>
                    <a:ext uri="{9D8B030D-6E8A-4147-A177-3AD203B41FA5}">
                      <a16:colId xmlns:a16="http://schemas.microsoft.com/office/drawing/2014/main" val="938628196"/>
                    </a:ext>
                  </a:extLst>
                </a:gridCol>
                <a:gridCol w="948956">
                  <a:extLst>
                    <a:ext uri="{9D8B030D-6E8A-4147-A177-3AD203B41FA5}">
                      <a16:colId xmlns:a16="http://schemas.microsoft.com/office/drawing/2014/main" val="158453397"/>
                    </a:ext>
                  </a:extLst>
                </a:gridCol>
                <a:gridCol w="1012751">
                  <a:extLst>
                    <a:ext uri="{9D8B030D-6E8A-4147-A177-3AD203B41FA5}">
                      <a16:colId xmlns:a16="http://schemas.microsoft.com/office/drawing/2014/main" val="3477764752"/>
                    </a:ext>
                  </a:extLst>
                </a:gridCol>
                <a:gridCol w="885161">
                  <a:extLst>
                    <a:ext uri="{9D8B030D-6E8A-4147-A177-3AD203B41FA5}">
                      <a16:colId xmlns:a16="http://schemas.microsoft.com/office/drawing/2014/main" val="738264226"/>
                    </a:ext>
                  </a:extLst>
                </a:gridCol>
                <a:gridCol w="705735">
                  <a:extLst>
                    <a:ext uri="{9D8B030D-6E8A-4147-A177-3AD203B41FA5}">
                      <a16:colId xmlns:a16="http://schemas.microsoft.com/office/drawing/2014/main" val="2048434839"/>
                    </a:ext>
                  </a:extLst>
                </a:gridCol>
              </a:tblGrid>
              <a:tr h="312571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effectLst/>
                        </a:rPr>
                        <a:t>Top three </a:t>
                      </a:r>
                      <a:r>
                        <a:rPr lang="en-US" sz="900" b="1" u="none" strike="noStrike" dirty="0" err="1">
                          <a:effectLst/>
                        </a:rPr>
                        <a:t>dist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51" marR="4751" marT="475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kern="1200" dirty="0">
                          <a:effectLst/>
                        </a:rPr>
                        <a:t>Enrolment</a:t>
                      </a:r>
                      <a:endParaRPr lang="en-US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751" marR="4751" marT="475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kern="1200" dirty="0">
                          <a:effectLst/>
                        </a:rPr>
                        <a:t>Partial Screening</a:t>
                      </a:r>
                      <a:endParaRPr lang="en-US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751" marR="4751" marT="475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kern="1200" dirty="0">
                          <a:effectLst/>
                        </a:rPr>
                        <a:t>Total Screening</a:t>
                      </a:r>
                      <a:endParaRPr lang="en-US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751" marR="4751" marT="475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kern="1200" dirty="0">
                          <a:effectLst/>
                        </a:rPr>
                        <a:t>Referred to PHC</a:t>
                      </a:r>
                      <a:endParaRPr lang="en-US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751" marR="4751" marT="475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kern="1200" dirty="0">
                          <a:effectLst/>
                        </a:rPr>
                        <a:t>Examined at PHC</a:t>
                      </a:r>
                      <a:endParaRPr lang="en-US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751" marR="4751" marT="475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kern="1200" dirty="0">
                          <a:effectLst/>
                        </a:rPr>
                        <a:t>Diagnosed- DM</a:t>
                      </a:r>
                      <a:endParaRPr lang="en-US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751" marR="4751" marT="475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kern="1200" dirty="0">
                          <a:effectLst/>
                        </a:rPr>
                        <a:t>Diagnosed-HTN</a:t>
                      </a:r>
                      <a:endParaRPr lang="en-US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751" marR="4751" marT="4751" marB="0" anchor="ctr"/>
                </a:tc>
                <a:extLst>
                  <a:ext uri="{0D108BD9-81ED-4DB2-BD59-A6C34878D82A}">
                    <a16:rowId xmlns:a16="http://schemas.microsoft.com/office/drawing/2014/main" val="1977392508"/>
                  </a:ext>
                </a:extLst>
              </a:tr>
              <a:tr h="24845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Udham Singh Nagar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504773420"/>
                  </a:ext>
                </a:extLst>
              </a:tr>
              <a:tr h="24845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Dehradun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780874964"/>
                  </a:ext>
                </a:extLst>
              </a:tr>
              <a:tr h="24845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Hardwar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414815936"/>
                  </a:ext>
                </a:extLst>
              </a:tr>
            </a:tbl>
          </a:graphicData>
        </a:graphic>
      </p:graphicFrame>
      <p:pic>
        <p:nvPicPr>
          <p:cNvPr id="9" name="Picture 2" descr="Image result for tata trusts logo">
            <a:extLst>
              <a:ext uri="{FF2B5EF4-FFF2-40B4-BE49-F238E27FC236}">
                <a16:creationId xmlns:a16="http://schemas.microsoft.com/office/drawing/2014/main" id="{84927642-047A-4968-B470-D77D26EB9D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246" y="4824768"/>
            <a:ext cx="665836" cy="117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C8BA5B1-306F-473C-9BBE-AF2160121DA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66442" y="4125197"/>
            <a:ext cx="7610178" cy="817017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100" dirty="0"/>
              <a:t>Enrolment initiated very recently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100" dirty="0"/>
              <a:t>Tablets available only in two districts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163481560"/>
      </p:ext>
    </p:extLst>
  </p:cSld>
  <p:clrMapOvr>
    <a:masterClrMapping/>
  </p:clrMapOvr>
  <p:transition spd="med">
    <p:wipe dir="r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57150"/>
            <a:ext cx="8191500" cy="457048"/>
          </a:xfrm>
        </p:spPr>
        <p:txBody>
          <a:bodyPr/>
          <a:lstStyle/>
          <a:p>
            <a:r>
              <a:rPr lang="en-US" dirty="0"/>
              <a:t>Uttarakhand- Dist. updates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DA4747-37FB-4DA4-BAC4-8B6B1FA785DE}"/>
              </a:ext>
            </a:extLst>
          </p:cNvPr>
          <p:cNvSpPr txBox="1"/>
          <p:nvPr/>
        </p:nvSpPr>
        <p:spPr>
          <a:xfrm>
            <a:off x="1559376" y="4914897"/>
            <a:ext cx="337945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chemeClr val="bg1"/>
              </a:buClr>
            </a:pPr>
            <a:r>
              <a:rPr lang="en-US" sz="1050" dirty="0">
                <a:solidFill>
                  <a:schemeClr val="bg2"/>
                </a:solidFill>
              </a:rPr>
              <a:t>** Dist. With enrolment less than 100 are not included</a:t>
            </a:r>
          </a:p>
        </p:txBody>
      </p:sp>
      <p:pic>
        <p:nvPicPr>
          <p:cNvPr id="6" name="Picture 2" descr="Image result for tata trusts logo">
            <a:extLst>
              <a:ext uri="{FF2B5EF4-FFF2-40B4-BE49-F238E27FC236}">
                <a16:creationId xmlns:a16="http://schemas.microsoft.com/office/drawing/2014/main" id="{9759CD01-7446-4B16-86AE-98BFC4CAF5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232" y="4851285"/>
            <a:ext cx="665836" cy="117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309667A-7FD9-4667-92D1-0581CA9715C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23850" y="1764065"/>
          <a:ext cx="8191500" cy="1080313"/>
        </p:xfrm>
        <a:graphic>
          <a:graphicData uri="http://schemas.openxmlformats.org/drawingml/2006/table">
            <a:tbl>
              <a:tblPr/>
              <a:tblGrid>
                <a:gridCol w="950888">
                  <a:extLst>
                    <a:ext uri="{9D8B030D-6E8A-4147-A177-3AD203B41FA5}">
                      <a16:colId xmlns:a16="http://schemas.microsoft.com/office/drawing/2014/main" val="614501123"/>
                    </a:ext>
                  </a:extLst>
                </a:gridCol>
                <a:gridCol w="762691">
                  <a:extLst>
                    <a:ext uri="{9D8B030D-6E8A-4147-A177-3AD203B41FA5}">
                      <a16:colId xmlns:a16="http://schemas.microsoft.com/office/drawing/2014/main" val="1343198112"/>
                    </a:ext>
                  </a:extLst>
                </a:gridCol>
                <a:gridCol w="1129179">
                  <a:extLst>
                    <a:ext uri="{9D8B030D-6E8A-4147-A177-3AD203B41FA5}">
                      <a16:colId xmlns:a16="http://schemas.microsoft.com/office/drawing/2014/main" val="1007775359"/>
                    </a:ext>
                  </a:extLst>
                </a:gridCol>
                <a:gridCol w="1040033">
                  <a:extLst>
                    <a:ext uri="{9D8B030D-6E8A-4147-A177-3AD203B41FA5}">
                      <a16:colId xmlns:a16="http://schemas.microsoft.com/office/drawing/2014/main" val="3589247543"/>
                    </a:ext>
                  </a:extLst>
                </a:gridCol>
                <a:gridCol w="1079653">
                  <a:extLst>
                    <a:ext uri="{9D8B030D-6E8A-4147-A177-3AD203B41FA5}">
                      <a16:colId xmlns:a16="http://schemas.microsoft.com/office/drawing/2014/main" val="689530655"/>
                    </a:ext>
                  </a:extLst>
                </a:gridCol>
                <a:gridCol w="1139085">
                  <a:extLst>
                    <a:ext uri="{9D8B030D-6E8A-4147-A177-3AD203B41FA5}">
                      <a16:colId xmlns:a16="http://schemas.microsoft.com/office/drawing/2014/main" val="2809186357"/>
                    </a:ext>
                  </a:extLst>
                </a:gridCol>
                <a:gridCol w="1040033">
                  <a:extLst>
                    <a:ext uri="{9D8B030D-6E8A-4147-A177-3AD203B41FA5}">
                      <a16:colId xmlns:a16="http://schemas.microsoft.com/office/drawing/2014/main" val="22575689"/>
                    </a:ext>
                  </a:extLst>
                </a:gridCol>
                <a:gridCol w="1049938">
                  <a:extLst>
                    <a:ext uri="{9D8B030D-6E8A-4147-A177-3AD203B41FA5}">
                      <a16:colId xmlns:a16="http://schemas.microsoft.com/office/drawing/2014/main" val="249152363"/>
                    </a:ext>
                  </a:extLst>
                </a:gridCol>
              </a:tblGrid>
              <a:tr h="60188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Dist</a:t>
                      </a:r>
                    </a:p>
                  </a:txBody>
                  <a:tcPr marL="4768" marR="4768" marT="476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Enrolment</a:t>
                      </a:r>
                    </a:p>
                  </a:txBody>
                  <a:tcPr marL="4768" marR="4768" marT="476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Partial Screening</a:t>
                      </a:r>
                    </a:p>
                  </a:txBody>
                  <a:tcPr marL="4768" marR="4768" marT="476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Screening</a:t>
                      </a:r>
                    </a:p>
                  </a:txBody>
                  <a:tcPr marL="4768" marR="4768" marT="476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Referred to PHC</a:t>
                      </a:r>
                    </a:p>
                  </a:txBody>
                  <a:tcPr marL="4768" marR="4768" marT="476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Examined at PHC</a:t>
                      </a:r>
                    </a:p>
                  </a:txBody>
                  <a:tcPr marL="4768" marR="4768" marT="476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Diagnosed- DM</a:t>
                      </a:r>
                    </a:p>
                  </a:txBody>
                  <a:tcPr marL="4768" marR="4768" marT="476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Diagnosed-HTN</a:t>
                      </a:r>
                    </a:p>
                  </a:txBody>
                  <a:tcPr marL="4768" marR="4768" marT="476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2646907"/>
                  </a:ext>
                </a:extLst>
              </a:tr>
              <a:tr h="47842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Udham Singh Nagar</a:t>
                      </a:r>
                    </a:p>
                  </a:txBody>
                  <a:tcPr marL="4768" marR="4768" marT="476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151</a:t>
                      </a:r>
                    </a:p>
                  </a:txBody>
                  <a:tcPr marL="4768" marR="4768" marT="4768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4768" marR="4768" marT="4768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4768" marR="4768" marT="4768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4768" marR="4768" marT="4768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768" marR="4768" marT="4768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768" marR="4768" marT="4768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768" marR="4768" marT="4768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28633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153897"/>
      </p:ext>
    </p:extLst>
  </p:cSld>
  <p:clrMapOvr>
    <a:masterClrMapping/>
  </p:clrMapOvr>
  <p:transition spd="med">
    <p:wipe dir="r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699" y="57150"/>
            <a:ext cx="8773783" cy="457048"/>
          </a:xfrm>
        </p:spPr>
        <p:txBody>
          <a:bodyPr/>
          <a:lstStyle/>
          <a:p>
            <a:r>
              <a:rPr lang="en-US" dirty="0"/>
              <a:t>ASHA App       </a:t>
            </a:r>
            <a:r>
              <a:rPr lang="en-US" sz="2100" dirty="0"/>
              <a:t>Smart phone - Family Folder, CBAC, Dashboard</a:t>
            </a:r>
            <a:endParaRPr lang="en-US" dirty="0"/>
          </a:p>
        </p:txBody>
      </p:sp>
      <p:pic>
        <p:nvPicPr>
          <p:cNvPr id="5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2A8994D9-14B1-49A8-85DA-CDCA165F86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795" y="662785"/>
            <a:ext cx="2077816" cy="4155632"/>
          </a:xfrm>
          <a:prstGeom prst="rect">
            <a:avLst/>
          </a:prstGeom>
          <a:ln>
            <a:solidFill>
              <a:schemeClr val="bg2">
                <a:lumMod val="50000"/>
                <a:lumOff val="50000"/>
              </a:schemeClr>
            </a:solidFill>
          </a:ln>
        </p:spPr>
      </p:pic>
      <p:pic>
        <p:nvPicPr>
          <p:cNvPr id="8" name="Picture 7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06F9F5EB-A4E8-4F75-BA87-7778078C755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0383" y="662786"/>
            <a:ext cx="2077817" cy="4155633"/>
          </a:xfrm>
          <a:prstGeom prst="rect">
            <a:avLst/>
          </a:prstGeom>
          <a:ln>
            <a:solidFill>
              <a:schemeClr val="bg2">
                <a:lumMod val="50000"/>
                <a:lumOff val="50000"/>
              </a:schemeClr>
            </a:solidFill>
          </a:ln>
        </p:spPr>
      </p:pic>
      <p:pic>
        <p:nvPicPr>
          <p:cNvPr id="9" name="Picture 8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E2E81899-B44F-4C00-9142-EFF3B2362B9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7172" y="662785"/>
            <a:ext cx="2077817" cy="4155632"/>
          </a:xfrm>
          <a:prstGeom prst="rect">
            <a:avLst/>
          </a:prstGeom>
          <a:ln>
            <a:solidFill>
              <a:schemeClr val="bg2">
                <a:lumMod val="50000"/>
                <a:lumOff val="50000"/>
              </a:schemeClr>
            </a:solidFill>
          </a:ln>
        </p:spPr>
      </p:pic>
      <p:pic>
        <p:nvPicPr>
          <p:cNvPr id="7" name="Picture 2" descr="Image result for tata trusts logo">
            <a:extLst>
              <a:ext uri="{FF2B5EF4-FFF2-40B4-BE49-F238E27FC236}">
                <a16:creationId xmlns:a16="http://schemas.microsoft.com/office/drawing/2014/main" id="{B133D2FA-BEB0-4D46-BED9-96D9649298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520" y="4851285"/>
            <a:ext cx="665836" cy="117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3311093"/>
      </p:ext>
    </p:extLst>
  </p:cSld>
  <p:clrMapOvr>
    <a:masterClrMapping/>
  </p:clrMapOvr>
  <p:transition spd="med">
    <p:wipe dir="r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3739CD0-AE77-478D-86BA-7825C4DEC4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9790" y="2378484"/>
            <a:ext cx="4494209" cy="28088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1B0FAA4-DD8A-48A2-915B-2BFD699B2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ANM App </a:t>
            </a:r>
          </a:p>
        </p:txBody>
      </p:sp>
      <p:pic>
        <p:nvPicPr>
          <p:cNvPr id="6" name="Content Placeholder 5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F0BCF8D6-B0EF-4EE4-B89D-BD5D8E766D8F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3"/>
          <a:stretch>
            <a:fillRect/>
          </a:stretch>
        </p:blipFill>
        <p:spPr>
          <a:xfrm>
            <a:off x="4649791" y="47325"/>
            <a:ext cx="4476352" cy="2622862"/>
          </a:xfrm>
        </p:spPr>
      </p:pic>
      <p:pic>
        <p:nvPicPr>
          <p:cNvPr id="4" name="Picture 2" descr="Image result for tata trusts logo">
            <a:extLst>
              <a:ext uri="{FF2B5EF4-FFF2-40B4-BE49-F238E27FC236}">
                <a16:creationId xmlns:a16="http://schemas.microsoft.com/office/drawing/2014/main" id="{F2D14C8B-5BE0-4D44-A01A-99BD9B9876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520" y="4851285"/>
            <a:ext cx="665836" cy="117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A screen shot of a person&#10;&#10;Description generated with very high confidence">
            <a:extLst>
              <a:ext uri="{FF2B5EF4-FFF2-40B4-BE49-F238E27FC236}">
                <a16:creationId xmlns:a16="http://schemas.microsoft.com/office/drawing/2014/main" id="{4950CBF9-2464-4A27-B5DD-B5D6758400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358756"/>
            <a:ext cx="4631935" cy="2714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904155"/>
      </p:ext>
    </p:extLst>
  </p:cSld>
  <p:clrMapOvr>
    <a:masterClrMapping/>
  </p:clrMapOvr>
  <p:transition spd="med">
    <p:wipe dir="r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omputer screen&#10;&#10;Description generated with very high confidence">
            <a:extLst>
              <a:ext uri="{FF2B5EF4-FFF2-40B4-BE49-F238E27FC236}">
                <a16:creationId xmlns:a16="http://schemas.microsoft.com/office/drawing/2014/main" id="{D8715936-E0D7-4906-850B-771F7BC2D9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572" y="322373"/>
            <a:ext cx="4649028" cy="4683423"/>
          </a:xfrm>
          <a:prstGeom prst="rect">
            <a:avLst/>
          </a:prstGeom>
        </p:spPr>
      </p:pic>
      <p:sp>
        <p:nvSpPr>
          <p:cNvPr id="6" name="Title 2">
            <a:extLst>
              <a:ext uri="{FF2B5EF4-FFF2-40B4-BE49-F238E27FC236}">
                <a16:creationId xmlns:a16="http://schemas.microsoft.com/office/drawing/2014/main" id="{585A534C-881F-46D2-8BB7-EBDA52269568}"/>
              </a:ext>
            </a:extLst>
          </p:cNvPr>
          <p:cNvSpPr txBox="1">
            <a:spLocks/>
          </p:cNvSpPr>
          <p:nvPr/>
        </p:nvSpPr>
        <p:spPr>
          <a:xfrm>
            <a:off x="151572" y="6753"/>
            <a:ext cx="7886700" cy="493954"/>
          </a:xfrm>
          <a:prstGeom prst="rect">
            <a:avLst/>
          </a:prstGeom>
          <a:solidFill>
            <a:schemeClr val="tx2"/>
          </a:solidFill>
        </p:spPr>
        <p:txBody>
          <a:bodyPr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300" dirty="0">
                <a:solidFill>
                  <a:srgbClr val="007D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PHC Portal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16333891-3B4B-4EB4-98A2-DE86A737639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461135" y="333442"/>
          <a:ext cx="2234411" cy="2033405"/>
        </p:xfrm>
        <a:graphic>
          <a:graphicData uri="http://schemas.openxmlformats.org/drawingml/2006/table">
            <a:tbl>
              <a:tblPr firstRow="1" firstCol="1"/>
              <a:tblGrid>
                <a:gridCol w="2234411">
                  <a:extLst>
                    <a:ext uri="{9D8B030D-6E8A-4147-A177-3AD203B41FA5}">
                      <a16:colId xmlns:a16="http://schemas.microsoft.com/office/drawing/2014/main" val="996668631"/>
                    </a:ext>
                  </a:extLst>
                </a:gridCol>
              </a:tblGrid>
              <a:tr h="25073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Findings</a:t>
                      </a:r>
                      <a:endParaRPr lang="en-US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46072"/>
                  </a:ext>
                </a:extLst>
              </a:tr>
              <a:tr h="22283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Leukoplakia</a:t>
                      </a:r>
                      <a:endParaRPr lang="en-US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1431382"/>
                  </a:ext>
                </a:extLst>
              </a:tr>
              <a:tr h="22283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Erythroplakia</a:t>
                      </a:r>
                      <a:endParaRPr lang="en-US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3314856"/>
                  </a:ext>
                </a:extLst>
              </a:tr>
              <a:tr h="22283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Submucous fibrosis</a:t>
                      </a:r>
                      <a:endParaRPr lang="en-US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556165"/>
                  </a:ext>
                </a:extLst>
              </a:tr>
              <a:tr h="22283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Smoker’s palate</a:t>
                      </a:r>
                      <a:endParaRPr lang="en-US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2129368"/>
                  </a:ext>
                </a:extLst>
              </a:tr>
              <a:tr h="22283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Lichen Planus</a:t>
                      </a:r>
                      <a:endParaRPr lang="en-US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8597928"/>
                  </a:ext>
                </a:extLst>
              </a:tr>
              <a:tr h="22283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Ulcer</a:t>
                      </a:r>
                      <a:endParaRPr lang="en-US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3423755"/>
                  </a:ext>
                </a:extLst>
              </a:tr>
              <a:tr h="22283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Growth</a:t>
                      </a:r>
                      <a:endParaRPr lang="en-US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0323732"/>
                  </a:ext>
                </a:extLst>
              </a:tr>
              <a:tr h="22283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Locked Jaw </a:t>
                      </a:r>
                      <a:endParaRPr lang="en-US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6262292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9D532CEE-06A4-4E4F-87F5-A68E3FA4B505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519505" y="2734186"/>
          <a:ext cx="2518767" cy="2331711"/>
        </p:xfrm>
        <a:graphic>
          <a:graphicData uri="http://schemas.openxmlformats.org/drawingml/2006/table">
            <a:tbl>
              <a:tblPr firstRow="1" firstCol="1" bandRow="1"/>
              <a:tblGrid>
                <a:gridCol w="2518767">
                  <a:extLst>
                    <a:ext uri="{9D8B030D-6E8A-4147-A177-3AD203B41FA5}">
                      <a16:colId xmlns:a16="http://schemas.microsoft.com/office/drawing/2014/main" val="3962244995"/>
                    </a:ext>
                  </a:extLst>
                </a:gridCol>
              </a:tblGrid>
              <a:tr h="225812">
                <a:tc>
                  <a:txBody>
                    <a:bodyPr/>
                    <a:lstStyle/>
                    <a:p>
                      <a:pPr marL="0" marR="0" algn="l" defTabSz="121917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Oral Cavity</a:t>
                      </a:r>
                      <a:endParaRPr lang="en-US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2254882"/>
                  </a:ext>
                </a:extLst>
              </a:tr>
              <a:tr h="250903">
                <a:tc>
                  <a:txBody>
                    <a:bodyPr/>
                    <a:lstStyle/>
                    <a:p>
                      <a:pPr marL="0" marR="0" algn="l" defTabSz="121917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Chronic trauma </a:t>
                      </a:r>
                      <a:endParaRPr lang="en-US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7391327"/>
                  </a:ext>
                </a:extLst>
              </a:tr>
              <a:tr h="181451">
                <a:tc>
                  <a:txBody>
                    <a:bodyPr/>
                    <a:lstStyle/>
                    <a:p>
                      <a:pPr marL="0" marR="0" algn="l" defTabSz="121917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Dental Caries</a:t>
                      </a:r>
                      <a:endParaRPr lang="en-US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203240"/>
                  </a:ext>
                </a:extLst>
              </a:tr>
              <a:tr h="181451">
                <a:tc>
                  <a:txBody>
                    <a:bodyPr/>
                    <a:lstStyle/>
                    <a:p>
                      <a:pPr marL="0" marR="0" algn="l" defTabSz="121917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Dentures</a:t>
                      </a:r>
                      <a:endParaRPr lang="en-US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2103636"/>
                  </a:ext>
                </a:extLst>
              </a:tr>
              <a:tr h="181451">
                <a:tc>
                  <a:txBody>
                    <a:bodyPr/>
                    <a:lstStyle/>
                    <a:p>
                      <a:pPr marL="0" marR="0" algn="l" defTabSz="121917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Loss of tooth</a:t>
                      </a:r>
                      <a:endParaRPr lang="en-US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7159412"/>
                  </a:ext>
                </a:extLst>
              </a:tr>
              <a:tr h="181451">
                <a:tc>
                  <a:txBody>
                    <a:bodyPr/>
                    <a:lstStyle/>
                    <a:p>
                      <a:pPr marL="0" marR="0" algn="l" defTabSz="121917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Fissures</a:t>
                      </a:r>
                      <a:endParaRPr lang="en-US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1941734"/>
                  </a:ext>
                </a:extLst>
              </a:tr>
              <a:tr h="181451">
                <a:tc>
                  <a:txBody>
                    <a:bodyPr/>
                    <a:lstStyle/>
                    <a:p>
                      <a:pPr marL="0" marR="0" algn="l" defTabSz="121917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Induration</a:t>
                      </a:r>
                      <a:endParaRPr lang="en-US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0186509"/>
                  </a:ext>
                </a:extLst>
              </a:tr>
              <a:tr h="181451">
                <a:tc>
                  <a:txBody>
                    <a:bodyPr/>
                    <a:lstStyle/>
                    <a:p>
                      <a:pPr marL="0" marR="0" algn="l" defTabSz="121917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Other findings</a:t>
                      </a:r>
                      <a:endParaRPr lang="en-US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7845068"/>
                  </a:ext>
                </a:extLst>
              </a:tr>
              <a:tr h="181451">
                <a:tc>
                  <a:txBody>
                    <a:bodyPr/>
                    <a:lstStyle/>
                    <a:p>
                      <a:pPr marL="0" marR="0" algn="l" defTabSz="121917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Lymphadenopathy</a:t>
                      </a:r>
                      <a:endParaRPr lang="en-US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3308942"/>
                  </a:ext>
                </a:extLst>
              </a:tr>
              <a:tr h="181451">
                <a:tc>
                  <a:txBody>
                    <a:bodyPr/>
                    <a:lstStyle/>
                    <a:p>
                      <a:pPr marL="0" marR="0" algn="l" defTabSz="121917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Root Canal History</a:t>
                      </a:r>
                      <a:endParaRPr lang="en-US" sz="1200" kern="120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5278264"/>
                  </a:ext>
                </a:extLst>
              </a:tr>
              <a:tr h="221073">
                <a:tc>
                  <a:txBody>
                    <a:bodyPr/>
                    <a:lstStyle/>
                    <a:p>
                      <a:pPr marL="0" marR="0" algn="l" defTabSz="121917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Site</a:t>
                      </a:r>
                      <a:endParaRPr lang="en-US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050936"/>
                  </a:ext>
                </a:extLst>
              </a:tr>
              <a:tr h="181451">
                <a:tc>
                  <a:txBody>
                    <a:bodyPr/>
                    <a:lstStyle/>
                    <a:p>
                      <a:pPr marL="0" marR="0" algn="l" defTabSz="121917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No Abnormality Detected (NAD)</a:t>
                      </a:r>
                      <a:endParaRPr lang="en-US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5944418"/>
                  </a:ext>
                </a:extLst>
              </a:tr>
            </a:tbl>
          </a:graphicData>
        </a:graphic>
      </p:graphicFrame>
      <p:sp>
        <p:nvSpPr>
          <p:cNvPr id="14" name="Oval 13">
            <a:extLst>
              <a:ext uri="{FF2B5EF4-FFF2-40B4-BE49-F238E27FC236}">
                <a16:creationId xmlns:a16="http://schemas.microsoft.com/office/drawing/2014/main" id="{13BA65F1-AD62-4506-8BC9-7DF5BF0B5F2B}"/>
              </a:ext>
            </a:extLst>
          </p:cNvPr>
          <p:cNvSpPr/>
          <p:nvPr/>
        </p:nvSpPr>
        <p:spPr>
          <a:xfrm>
            <a:off x="936703" y="3270096"/>
            <a:ext cx="3635297" cy="1735700"/>
          </a:xfrm>
          <a:prstGeom prst="ellipse">
            <a:avLst/>
          </a:prstGeom>
          <a:noFill/>
          <a:ln w="12700" cmpd="sng">
            <a:solidFill>
              <a:srgbClr val="FF0000"/>
            </a:solidFill>
          </a:ln>
          <a:effectLst/>
        </p:spPr>
        <p:txBody>
          <a:bodyPr wrap="square" lIns="137160" tIns="102870" rIns="102870" bIns="10287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ts val="450"/>
              </a:spcBef>
            </a:pPr>
            <a:endParaRPr lang="en-US" sz="1500" dirty="0" err="1">
              <a:solidFill>
                <a:schemeClr val="tx2"/>
              </a:solidFill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9D283DF-764D-48DF-B486-766B1D4B8DD6}"/>
              </a:ext>
            </a:extLst>
          </p:cNvPr>
          <p:cNvCxnSpPr/>
          <p:nvPr/>
        </p:nvCxnSpPr>
        <p:spPr>
          <a:xfrm flipV="1">
            <a:off x="4572000" y="3278459"/>
            <a:ext cx="889136" cy="811251"/>
          </a:xfrm>
          <a:prstGeom prst="straightConnector1">
            <a:avLst/>
          </a:prstGeom>
          <a:ln w="12700" cmpd="sng"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71FEC325-0D34-4B02-9ABF-5D6FCF8A46D8}"/>
              </a:ext>
            </a:extLst>
          </p:cNvPr>
          <p:cNvSpPr/>
          <p:nvPr/>
        </p:nvSpPr>
        <p:spPr>
          <a:xfrm>
            <a:off x="5470704" y="2655720"/>
            <a:ext cx="2622772" cy="2487779"/>
          </a:xfrm>
          <a:prstGeom prst="rect">
            <a:avLst/>
          </a:prstGeom>
          <a:noFill/>
          <a:ln w="12700" cmpd="sng">
            <a:solidFill>
              <a:schemeClr val="bg2">
                <a:lumMod val="75000"/>
                <a:lumOff val="25000"/>
              </a:schemeClr>
            </a:solidFill>
          </a:ln>
          <a:effectLst/>
        </p:spPr>
        <p:txBody>
          <a:bodyPr wrap="square" lIns="137160" tIns="102870" rIns="102870" bIns="10287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ts val="450"/>
              </a:spcBef>
            </a:pPr>
            <a:endParaRPr lang="en-US" sz="1500" dirty="0" err="1">
              <a:solidFill>
                <a:schemeClr val="tx2"/>
              </a:solidFill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4835E8E-55A0-4C6C-B1B0-4B777D5BE040}"/>
              </a:ext>
            </a:extLst>
          </p:cNvPr>
          <p:cNvSpPr/>
          <p:nvPr/>
        </p:nvSpPr>
        <p:spPr>
          <a:xfrm>
            <a:off x="1296330" y="1262876"/>
            <a:ext cx="3437363" cy="602166"/>
          </a:xfrm>
          <a:prstGeom prst="ellipse">
            <a:avLst/>
          </a:prstGeom>
          <a:noFill/>
          <a:ln w="12700" cmpd="sng">
            <a:solidFill>
              <a:srgbClr val="FF0000"/>
            </a:solidFill>
          </a:ln>
          <a:effectLst/>
        </p:spPr>
        <p:txBody>
          <a:bodyPr wrap="square" lIns="137160" tIns="102870" rIns="102870" bIns="10287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ts val="450"/>
              </a:spcBef>
            </a:pPr>
            <a:endParaRPr lang="en-US" sz="1500" dirty="0" err="1">
              <a:solidFill>
                <a:schemeClr val="tx2"/>
              </a:solidFill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D5F1EDDD-6BB6-4A12-84BC-9F630AC230E0}"/>
              </a:ext>
            </a:extLst>
          </p:cNvPr>
          <p:cNvCxnSpPr/>
          <p:nvPr/>
        </p:nvCxnSpPr>
        <p:spPr>
          <a:xfrm flipV="1">
            <a:off x="4800600" y="1053791"/>
            <a:ext cx="593628" cy="426534"/>
          </a:xfrm>
          <a:prstGeom prst="straightConnector1">
            <a:avLst/>
          </a:prstGeom>
          <a:ln w="12700" cmpd="sng"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83B81867-DA9B-401C-9CF4-8A6370F49571}"/>
              </a:ext>
            </a:extLst>
          </p:cNvPr>
          <p:cNvSpPr/>
          <p:nvPr/>
        </p:nvSpPr>
        <p:spPr>
          <a:xfrm>
            <a:off x="5467503" y="207173"/>
            <a:ext cx="2622772" cy="2159674"/>
          </a:xfrm>
          <a:prstGeom prst="rect">
            <a:avLst/>
          </a:prstGeom>
          <a:noFill/>
          <a:ln w="12700" cmpd="sng">
            <a:solidFill>
              <a:schemeClr val="bg2">
                <a:lumMod val="75000"/>
                <a:lumOff val="25000"/>
              </a:schemeClr>
            </a:solidFill>
          </a:ln>
          <a:effectLst/>
        </p:spPr>
        <p:txBody>
          <a:bodyPr wrap="square" lIns="137160" tIns="102870" rIns="102870" bIns="10287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ts val="450"/>
              </a:spcBef>
            </a:pPr>
            <a:endParaRPr lang="en-US" sz="1500" dirty="0" err="1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4674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mage result for tata trusts logo">
            <a:extLst>
              <a:ext uri="{FF2B5EF4-FFF2-40B4-BE49-F238E27FC236}">
                <a16:creationId xmlns:a16="http://schemas.microsoft.com/office/drawing/2014/main" id="{CEC58267-3738-4047-A8BF-A37130737E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520" y="4851285"/>
            <a:ext cx="665836" cy="117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3B5EDADB-4F91-41C6-907E-E14489B09BF3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3"/>
          <a:stretch>
            <a:fillRect/>
          </a:stretch>
        </p:blipFill>
        <p:spPr>
          <a:xfrm>
            <a:off x="201658" y="319173"/>
            <a:ext cx="8576582" cy="4824327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70A32A2-25F8-4A21-80B7-801CFE9AF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NCD Performance Dashboard</a:t>
            </a:r>
          </a:p>
        </p:txBody>
      </p:sp>
    </p:spTree>
    <p:extLst>
      <p:ext uri="{BB962C8B-B14F-4D97-AF65-F5344CB8AC3E}">
        <p14:creationId xmlns:p14="http://schemas.microsoft.com/office/powerpoint/2010/main" val="3788495724"/>
      </p:ext>
    </p:extLst>
  </p:cSld>
  <p:clrMapOvr>
    <a:masterClrMapping/>
  </p:clrMapOvr>
  <p:transition spd="med">
    <p:wipe dir="r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CPHC Incentives </a:t>
            </a:r>
            <a:r>
              <a:rPr lang="en-US" sz="1600" dirty="0"/>
              <a:t>(coming shortly)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5BBDBE2-D81B-4BCB-9AA2-68A9FA0C0920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494"/>
          <a:stretch/>
        </p:blipFill>
        <p:spPr>
          <a:xfrm>
            <a:off x="163830" y="1238250"/>
            <a:ext cx="5871149" cy="3025962"/>
          </a:xfrm>
          <a:prstGeom prst="rect">
            <a:avLst/>
          </a:prstGeom>
        </p:spPr>
      </p:pic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9F755073-449B-4A3C-879E-C60E351A5A09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6659" y="0"/>
            <a:ext cx="2757341" cy="3111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B72B3F0C-BA30-4EF8-B3EB-3349E69FECAB}"/>
              </a:ext>
            </a:extLst>
          </p:cNvPr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2046" y="2416493"/>
            <a:ext cx="2666567" cy="269176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1216BC1-D404-4620-8B33-6721C38F076F}"/>
              </a:ext>
            </a:extLst>
          </p:cNvPr>
          <p:cNvSpPr/>
          <p:nvPr/>
        </p:nvSpPr>
        <p:spPr>
          <a:xfrm>
            <a:off x="5337290" y="235137"/>
            <a:ext cx="1140143" cy="524136"/>
          </a:xfrm>
          <a:prstGeom prst="rect">
            <a:avLst/>
          </a:prstGeom>
          <a:noFill/>
          <a:ln w="12700" cmpd="sng">
            <a:noFill/>
          </a:ln>
          <a:effectLst/>
        </p:spPr>
        <p:txBody>
          <a:bodyPr rot="0" spcFirstLastPara="0" vertOverflow="overflow" horzOverflow="overflow" vert="horz" wrap="square" lIns="137160" tIns="102870" rIns="102870" bIns="10287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450"/>
              </a:spcBef>
            </a:pPr>
            <a:r>
              <a:rPr lang="en-US" sz="1013" dirty="0">
                <a:solidFill>
                  <a:schemeClr val="bg2">
                    <a:lumMod val="85000"/>
                    <a:lumOff val="15000"/>
                  </a:schemeClr>
                </a:solidFill>
              </a:rPr>
              <a:t>NCD Indicators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8BD7BF1-A75A-4999-ADD5-C1565D414FF3}"/>
              </a:ext>
            </a:extLst>
          </p:cNvPr>
          <p:cNvSpPr/>
          <p:nvPr/>
        </p:nvSpPr>
        <p:spPr>
          <a:xfrm>
            <a:off x="5337290" y="4619364"/>
            <a:ext cx="1140143" cy="524136"/>
          </a:xfrm>
          <a:prstGeom prst="rect">
            <a:avLst/>
          </a:prstGeom>
          <a:noFill/>
          <a:ln w="12700" cmpd="sng">
            <a:noFill/>
          </a:ln>
          <a:effectLst/>
        </p:spPr>
        <p:txBody>
          <a:bodyPr rot="0" spcFirstLastPara="0" vertOverflow="overflow" horzOverflow="overflow" vert="horz" wrap="square" lIns="137160" tIns="102870" rIns="102870" bIns="10287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450"/>
              </a:spcBef>
            </a:pPr>
            <a:r>
              <a:rPr lang="en-US" sz="1013" dirty="0">
                <a:solidFill>
                  <a:schemeClr val="bg2">
                    <a:lumMod val="85000"/>
                    <a:lumOff val="15000"/>
                  </a:schemeClr>
                </a:solidFill>
              </a:rPr>
              <a:t>RCH Indicators</a:t>
            </a:r>
          </a:p>
        </p:txBody>
      </p:sp>
      <p:pic>
        <p:nvPicPr>
          <p:cNvPr id="9" name="Picture 2" descr="Image result for tata trusts logo">
            <a:extLst>
              <a:ext uri="{FF2B5EF4-FFF2-40B4-BE49-F238E27FC236}">
                <a16:creationId xmlns:a16="http://schemas.microsoft.com/office/drawing/2014/main" id="{08B73622-AD78-4D8E-8572-24FE5E1FAD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520" y="4851285"/>
            <a:ext cx="665836" cy="117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0707025"/>
      </p:ext>
    </p:extLst>
  </p:cSld>
  <p:clrMapOvr>
    <a:masterClrMapping/>
  </p:clrMapOvr>
  <p:transition spd="med">
    <p:wipe dir="r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821AA-FD77-41AD-BD1A-FD00B6957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CBAC – Sample Analysis </a:t>
            </a:r>
          </a:p>
        </p:txBody>
      </p:sp>
      <p:graphicFrame>
        <p:nvGraphicFramePr>
          <p:cNvPr id="4" name="Content Placeholder 5">
            <a:extLst>
              <a:ext uri="{FF2B5EF4-FFF2-40B4-BE49-F238E27FC236}">
                <a16:creationId xmlns:a16="http://schemas.microsoft.com/office/drawing/2014/main" id="{6307FCD1-2581-44E3-9BB4-F2D371699443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3956917717"/>
              </p:ext>
            </p:extLst>
          </p:nvPr>
        </p:nvGraphicFramePr>
        <p:xfrm>
          <a:off x="0" y="1398742"/>
          <a:ext cx="4215384" cy="3218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ontent Placeholder 5">
            <a:extLst>
              <a:ext uri="{FF2B5EF4-FFF2-40B4-BE49-F238E27FC236}">
                <a16:creationId xmlns:a16="http://schemas.microsoft.com/office/drawing/2014/main" id="{517C990E-1F50-4254-BCE2-23456162F68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0437483"/>
              </p:ext>
            </p:extLst>
          </p:nvPr>
        </p:nvGraphicFramePr>
        <p:xfrm>
          <a:off x="4215384" y="1398742"/>
          <a:ext cx="4736592" cy="3218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id="{BB6FA774-7567-404B-96B6-049D366BE53A}"/>
              </a:ext>
            </a:extLst>
          </p:cNvPr>
          <p:cNvSpPr txBox="1">
            <a:spLocks/>
          </p:cNvSpPr>
          <p:nvPr/>
        </p:nvSpPr>
        <p:spPr>
          <a:xfrm>
            <a:off x="4352925" y="1083854"/>
            <a:ext cx="4461510" cy="2492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300" kern="1200" dirty="0">
                <a:solidFill>
                  <a:srgbClr val="007DB8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defRPr>
            </a:lvl1pPr>
          </a:lstStyle>
          <a:p>
            <a:r>
              <a:rPr lang="en-US" sz="1800" dirty="0"/>
              <a:t>CBAC Score &gt;=4 and Age group mapping</a:t>
            </a:r>
          </a:p>
        </p:txBody>
      </p:sp>
    </p:spTree>
    <p:extLst>
      <p:ext uri="{BB962C8B-B14F-4D97-AF65-F5344CB8AC3E}">
        <p14:creationId xmlns:p14="http://schemas.microsoft.com/office/powerpoint/2010/main" val="1975490534"/>
      </p:ext>
    </p:extLst>
  </p:cSld>
  <p:clrMapOvr>
    <a:masterClrMapping/>
  </p:clrMapOvr>
  <p:transition spd="med">
    <p:wipe dir="r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4B780-3AED-48A9-9AD2-F68D217140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76" y="86868"/>
            <a:ext cx="8740140" cy="276999"/>
          </a:xfrm>
        </p:spPr>
        <p:txBody>
          <a:bodyPr/>
          <a:lstStyle/>
          <a:p>
            <a:r>
              <a:rPr lang="en-US" sz="2000" dirty="0"/>
              <a:t>Smoking, Drinking, Family History – CBAC &gt;4</a:t>
            </a:r>
          </a:p>
        </p:txBody>
      </p:sp>
      <p:graphicFrame>
        <p:nvGraphicFramePr>
          <p:cNvPr id="4" name="Content Placeholder 13">
            <a:extLst>
              <a:ext uri="{FF2B5EF4-FFF2-40B4-BE49-F238E27FC236}">
                <a16:creationId xmlns:a16="http://schemas.microsoft.com/office/drawing/2014/main" id="{401CD508-8EFB-4734-ABCF-737964CB0B6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8897149"/>
              </p:ext>
            </p:extLst>
          </p:nvPr>
        </p:nvGraphicFramePr>
        <p:xfrm>
          <a:off x="239268" y="523960"/>
          <a:ext cx="3722607" cy="46195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ontent Placeholder 5">
            <a:extLst>
              <a:ext uri="{FF2B5EF4-FFF2-40B4-BE49-F238E27FC236}">
                <a16:creationId xmlns:a16="http://schemas.microsoft.com/office/drawing/2014/main" id="{BDE8B026-E8A6-4ACF-8492-BF28F629089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90054017"/>
              </p:ext>
            </p:extLst>
          </p:nvPr>
        </p:nvGraphicFramePr>
        <p:xfrm>
          <a:off x="3961875" y="523960"/>
          <a:ext cx="5118117" cy="22383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ontent Placeholder 5">
            <a:extLst>
              <a:ext uri="{FF2B5EF4-FFF2-40B4-BE49-F238E27FC236}">
                <a16:creationId xmlns:a16="http://schemas.microsoft.com/office/drawing/2014/main" id="{1FBC858E-C5C1-4527-882F-9287462DCA4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2342055"/>
              </p:ext>
            </p:extLst>
          </p:nvPr>
        </p:nvGraphicFramePr>
        <p:xfrm>
          <a:off x="3961875" y="2757410"/>
          <a:ext cx="5182125" cy="24409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951109966"/>
      </p:ext>
    </p:extLst>
  </p:cSld>
  <p:clrMapOvr>
    <a:masterClrMapping/>
  </p:clrMapOvr>
  <p:transition spd="med">
    <p:wipe dir="r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31579A-05E0-40DD-85BB-D92014000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247650"/>
            <a:ext cx="8191500" cy="498598"/>
          </a:xfrm>
        </p:spPr>
        <p:txBody>
          <a:bodyPr/>
          <a:lstStyle/>
          <a:p>
            <a:r>
              <a:rPr lang="en-IN" sz="3600" dirty="0">
                <a:solidFill>
                  <a:srgbClr val="0070C0"/>
                </a:solidFill>
                <a:latin typeface="Calibri" charset="0"/>
                <a:cs typeface="Calibri" charset="0"/>
              </a:rPr>
              <a:t>Training Model- Cascade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60E3A0-7CEF-45E4-A72B-22C3B5F6647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2">
            <a:extLst>
              <a:ext uri="{FF2B5EF4-FFF2-40B4-BE49-F238E27FC236}">
                <a16:creationId xmlns:a16="http://schemas.microsoft.com/office/drawing/2014/main" id="{4FF291BF-C3BC-4535-92B2-67A2EBA30B8A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94957" y="732603"/>
          <a:ext cx="5391444" cy="41524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ounded Rectangle 3">
            <a:extLst>
              <a:ext uri="{FF2B5EF4-FFF2-40B4-BE49-F238E27FC236}">
                <a16:creationId xmlns:a16="http://schemas.microsoft.com/office/drawing/2014/main" id="{A953EDC0-8778-4C86-B69C-1E740C0F6E5A}"/>
              </a:ext>
            </a:extLst>
          </p:cNvPr>
          <p:cNvSpPr/>
          <p:nvPr/>
        </p:nvSpPr>
        <p:spPr>
          <a:xfrm>
            <a:off x="3411751" y="871394"/>
            <a:ext cx="3584272" cy="860208"/>
          </a:xfrm>
          <a:prstGeom prst="roundRect">
            <a:avLst/>
          </a:prstGeom>
          <a:solidFill>
            <a:schemeClr val="tx2"/>
          </a:solidFill>
          <a:ln>
            <a:solidFill>
              <a:schemeClr val="bg2">
                <a:lumMod val="75000"/>
                <a:lumOff val="25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r>
              <a:rPr lang="en-IN" sz="1100" dirty="0">
                <a:solidFill>
                  <a:schemeClr val="bg2"/>
                </a:solidFill>
              </a:rPr>
              <a:t>Identify trainers from state and district. Conduct two day hands-on training on ASHA app,</a:t>
            </a:r>
          </a:p>
          <a:p>
            <a:pPr algn="ctr">
              <a:spcBef>
                <a:spcPts val="600"/>
              </a:spcBef>
            </a:pPr>
            <a:r>
              <a:rPr lang="en-IN" sz="1100" dirty="0">
                <a:solidFill>
                  <a:schemeClr val="bg2"/>
                </a:solidFill>
              </a:rPr>
              <a:t> ANM app, MO, Admin and Dashboard portal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010FDEE5-A23F-4974-8C6E-88A4AD38EF5D}"/>
              </a:ext>
            </a:extLst>
          </p:cNvPr>
          <p:cNvSpPr/>
          <p:nvPr/>
        </p:nvSpPr>
        <p:spPr>
          <a:xfrm>
            <a:off x="4306198" y="2176080"/>
            <a:ext cx="3379937" cy="858569"/>
          </a:xfrm>
          <a:prstGeom prst="roundRect">
            <a:avLst/>
          </a:prstGeom>
          <a:solidFill>
            <a:schemeClr val="tx2"/>
          </a:solidFill>
          <a:ln>
            <a:solidFill>
              <a:schemeClr val="bg2">
                <a:lumMod val="75000"/>
                <a:lumOff val="2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1100" dirty="0">
                <a:solidFill>
                  <a:schemeClr val="bg2"/>
                </a:solidFill>
              </a:rPr>
              <a:t>Master trainers to identify trainers from district and block.</a:t>
            </a:r>
          </a:p>
          <a:p>
            <a:pPr algn="ctr"/>
            <a:r>
              <a:rPr lang="en-IN" sz="1100" dirty="0">
                <a:solidFill>
                  <a:schemeClr val="bg2"/>
                </a:solidFill>
              </a:rPr>
              <a:t>One day hands on training on ASHA &amp; ANM app</a:t>
            </a:r>
          </a:p>
        </p:txBody>
      </p:sp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A466763C-D0D7-468A-8721-6A9B30E2D568}"/>
              </a:ext>
            </a:extLst>
          </p:cNvPr>
          <p:cNvSpPr/>
          <p:nvPr/>
        </p:nvSpPr>
        <p:spPr>
          <a:xfrm>
            <a:off x="5171778" y="3517303"/>
            <a:ext cx="3858358" cy="858569"/>
          </a:xfrm>
          <a:prstGeom prst="roundRect">
            <a:avLst/>
          </a:prstGeom>
          <a:solidFill>
            <a:schemeClr val="tx2"/>
          </a:solidFill>
          <a:ln>
            <a:solidFill>
              <a:schemeClr val="bg2">
                <a:lumMod val="75000"/>
                <a:lumOff val="2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1100" dirty="0">
                <a:solidFill>
                  <a:schemeClr val="bg2"/>
                </a:solidFill>
              </a:rPr>
              <a:t>Master trainers from district / block imparting training to end users.</a:t>
            </a:r>
          </a:p>
          <a:p>
            <a:pPr algn="ctr"/>
            <a:r>
              <a:rPr lang="en-IN" sz="1100" dirty="0">
                <a:solidFill>
                  <a:schemeClr val="bg2"/>
                </a:solidFill>
              </a:rPr>
              <a:t>One day hands-on training for ANMs and MO’s respectively </a:t>
            </a:r>
          </a:p>
        </p:txBody>
      </p:sp>
      <p:sp>
        <p:nvSpPr>
          <p:cNvPr id="8" name="Rounded Rectangle 9">
            <a:extLst>
              <a:ext uri="{FF2B5EF4-FFF2-40B4-BE49-F238E27FC236}">
                <a16:creationId xmlns:a16="http://schemas.microsoft.com/office/drawing/2014/main" id="{3DFFCCCE-AC72-419C-BFD1-8CF11A30501B}"/>
              </a:ext>
            </a:extLst>
          </p:cNvPr>
          <p:cNvSpPr/>
          <p:nvPr/>
        </p:nvSpPr>
        <p:spPr>
          <a:xfrm>
            <a:off x="7473896" y="607667"/>
            <a:ext cx="1556240" cy="14032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200" dirty="0">
                <a:solidFill>
                  <a:schemeClr val="tx2"/>
                </a:solidFill>
              </a:rPr>
              <a:t>Model applied in Odisha, Punjab, Karnataka, Madhya Pradesh, Chhattisgarh</a:t>
            </a:r>
          </a:p>
        </p:txBody>
      </p:sp>
    </p:spTree>
    <p:extLst>
      <p:ext uri="{BB962C8B-B14F-4D97-AF65-F5344CB8AC3E}">
        <p14:creationId xmlns:p14="http://schemas.microsoft.com/office/powerpoint/2010/main" val="2658661771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A22F6-DC55-4A1F-9E99-F9DA9C5AC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247650"/>
            <a:ext cx="8191500" cy="443198"/>
          </a:xfrm>
        </p:spPr>
        <p:txBody>
          <a:bodyPr/>
          <a:lstStyle/>
          <a:p>
            <a:r>
              <a:rPr lang="en-IN" sz="3200" dirty="0">
                <a:solidFill>
                  <a:srgbClr val="0070C0"/>
                </a:solidFill>
                <a:latin typeface="Calibri" charset="0"/>
                <a:cs typeface="Calibri" charset="0"/>
              </a:rPr>
              <a:t>Best Practice- Training</a:t>
            </a:r>
            <a:endParaRPr lang="en-US" sz="3200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82B3F-5A2D-4A28-B5FF-08958CC169A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IN" sz="1500" dirty="0"/>
              <a:t>Ensure participants have undergone PBS training</a:t>
            </a:r>
          </a:p>
          <a:p>
            <a:r>
              <a:rPr lang="en-IN" sz="1600" dirty="0"/>
              <a:t>Availability of MDM, tablets, Laptops/desktops, internet etc</a:t>
            </a:r>
            <a:endParaRPr lang="en-IN" sz="1500" dirty="0"/>
          </a:p>
          <a:p>
            <a:r>
              <a:rPr lang="en-IN" sz="1500" dirty="0"/>
              <a:t>State/District readiness in terms of training</a:t>
            </a:r>
          </a:p>
          <a:p>
            <a:pPr lvl="1"/>
            <a:r>
              <a:rPr lang="en-IN" sz="1350" dirty="0"/>
              <a:t>One day hands-on training for ANMs and MOs </a:t>
            </a:r>
          </a:p>
          <a:p>
            <a:pPr lvl="1"/>
            <a:r>
              <a:rPr lang="en-IN" sz="1350" dirty="0"/>
              <a:t>Ensure there are 25 to 30 printed and filled family folders and  CBAC forms </a:t>
            </a:r>
          </a:p>
          <a:p>
            <a:pPr lvl="1"/>
            <a:r>
              <a:rPr lang="en-IN" sz="1350" dirty="0"/>
              <a:t>Not more than 30-40 users per training session</a:t>
            </a:r>
          </a:p>
          <a:p>
            <a:r>
              <a:rPr lang="en-IN" sz="1500" dirty="0"/>
              <a:t>R</a:t>
            </a:r>
            <a:r>
              <a:rPr lang="en-US" sz="1500" dirty="0"/>
              <a:t>e-trainings for bottom three performing districts based on dashboard data.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133519"/>
      </p:ext>
    </p:extLst>
  </p:cSld>
  <p:clrMapOvr>
    <a:masterClrMapping/>
  </p:clrMapOvr>
  <p:transition spd="med">
    <p:wipe dir="r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F6A89-139D-4F46-85D3-962C35D88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247650"/>
            <a:ext cx="8191500" cy="443198"/>
          </a:xfrm>
        </p:spPr>
        <p:txBody>
          <a:bodyPr/>
          <a:lstStyle/>
          <a:p>
            <a:r>
              <a:rPr lang="en-IN" sz="3200" dirty="0">
                <a:solidFill>
                  <a:srgbClr val="0070C0"/>
                </a:solidFill>
                <a:latin typeface="Calibri" charset="0"/>
                <a:cs typeface="Calibri" charset="0"/>
              </a:rPr>
              <a:t>Best Practices  -Deployment &amp;Monitoring </a:t>
            </a:r>
            <a:endParaRPr lang="en-US" sz="3200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FF7F24-6A3E-44CE-BF7F-206F876D016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Follow up after training, incase users face any issue in the field. </a:t>
            </a:r>
          </a:p>
          <a:p>
            <a:r>
              <a:rPr lang="en-IN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</a:t>
            </a: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hat is working on the field – Cascading model</a:t>
            </a:r>
          </a:p>
          <a:p>
            <a:pPr lvl="1"/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Master trainers (SDM, DDMs, 2-3 BDMS)  trained at state level  </a:t>
            </a:r>
          </a:p>
          <a:p>
            <a:pPr lvl="1"/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Master trainers trained 30- 40 participants at district level(comprising of all BDMs, HWC ANMs and few potential HWC ANMs)</a:t>
            </a:r>
          </a:p>
          <a:p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Outreach camps &amp; Campaign mode can provide a good start but sustainability is the key</a:t>
            </a:r>
          </a:p>
          <a:p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MDM can be an effective aid </a:t>
            </a:r>
          </a:p>
          <a:p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WhatsApp groups can be an effective tool to disseminate information, monitor progress and redress issues</a:t>
            </a:r>
          </a:p>
          <a:p>
            <a:r>
              <a:rPr lang="en-IN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Recognize high-performing ASHAs, ANMs at State / District level meets</a:t>
            </a: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en-US" dirty="0"/>
          </a:p>
        </p:txBody>
      </p:sp>
      <p:pic>
        <p:nvPicPr>
          <p:cNvPr id="4" name="Picture 2" descr="Image result for tata trusts logo">
            <a:extLst>
              <a:ext uri="{FF2B5EF4-FFF2-40B4-BE49-F238E27FC236}">
                <a16:creationId xmlns:a16="http://schemas.microsoft.com/office/drawing/2014/main" id="{DEF35A6A-59C8-4932-9447-1AEF24B4DA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2" y="4778404"/>
            <a:ext cx="665836" cy="117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458114"/>
      </p:ext>
    </p:extLst>
  </p:cSld>
  <p:clrMapOvr>
    <a:masterClrMapping/>
  </p:clrMapOvr>
  <p:transition spd="med">
    <p:wipe dir="r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AAC9B64-D2AF-48C7-BFE5-4D8AC1FDBDF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14312" y="692920"/>
          <a:ext cx="8715375" cy="40685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2232">
                  <a:extLst>
                    <a:ext uri="{9D8B030D-6E8A-4147-A177-3AD203B41FA5}">
                      <a16:colId xmlns:a16="http://schemas.microsoft.com/office/drawing/2014/main" val="2003989701"/>
                    </a:ext>
                  </a:extLst>
                </a:gridCol>
                <a:gridCol w="6863143">
                  <a:extLst>
                    <a:ext uri="{9D8B030D-6E8A-4147-A177-3AD203B41FA5}">
                      <a16:colId xmlns:a16="http://schemas.microsoft.com/office/drawing/2014/main" val="1277302731"/>
                    </a:ext>
                  </a:extLst>
                </a:gridCol>
              </a:tblGrid>
              <a:tr h="447946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2"/>
                          </a:solidFill>
                        </a:rPr>
                        <a:t>Staff type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2"/>
                          </a:solidFill>
                        </a:rPr>
                        <a:t>Roles &amp; Responsibilities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460469831"/>
                  </a:ext>
                </a:extLst>
              </a:tr>
              <a:tr h="4827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Users- ANM/ MO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Data Entry. Report issues /seek help from the supervisor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61804442"/>
                  </a:ext>
                </a:extLst>
              </a:tr>
              <a:tr h="62756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Supervisors/ Trainers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L1 Support: </a:t>
                      </a:r>
                      <a:r>
                        <a:rPr 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Understands &amp; forwards the issue only those pertaining to the applications to Tata Trusts. Any device / data related issue must be addressed by the government.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838246582"/>
                  </a:ext>
                </a:extLst>
              </a:tr>
              <a:tr h="62756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Tata Trusts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L1 Support: </a:t>
                      </a:r>
                      <a:r>
                        <a:rPr 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Observes and tries to resolve the issue; tries to reproduce the issue and creates a </a:t>
                      </a:r>
                      <a:r>
                        <a:rPr lang="en-US" sz="1200" dirty="0" err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redmine</a:t>
                      </a:r>
                      <a:r>
                        <a:rPr 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 ticket; also collects screenshot/ logs/ videos and share it on </a:t>
                      </a:r>
                      <a:r>
                        <a:rPr lang="en-US" sz="1200" dirty="0" err="1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redmine</a:t>
                      </a:r>
                      <a:r>
                        <a:rPr 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 ; </a:t>
                      </a:r>
                      <a:r>
                        <a:rPr lang="en-US" sz="120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contact TSU to resolve issues which cannot be solved by them’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803953399"/>
                  </a:ext>
                </a:extLst>
              </a:tr>
              <a:tr h="62756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TSU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L2 Support: </a:t>
                      </a:r>
                      <a:r>
                        <a:rPr lang="en-US" sz="120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receives requests from TATA Trusts, triage the issues, Contacts the TT personnel to resolve immediate/ simple issues and forward those which could not be resolved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331482610"/>
                  </a:ext>
                </a:extLst>
              </a:tr>
              <a:tr h="62756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Dell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L3 Support: </a:t>
                      </a:r>
                      <a:r>
                        <a:rPr 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Tries to reproduce the issue again; finds the bug &amp; fixes the issue. </a:t>
                      </a:r>
                    </a:p>
                    <a:p>
                      <a:r>
                        <a:rPr 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Develops new features, if needed.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700303519"/>
                  </a:ext>
                </a:extLst>
              </a:tr>
              <a:tr h="627568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Government Officials</a:t>
                      </a:r>
                    </a:p>
                    <a:p>
                      <a:r>
                        <a:rPr lang="en-IN" sz="1200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(</a:t>
                      </a:r>
                      <a:r>
                        <a:rPr 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District &amp; State)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Allocates resources, Monitors the progress. Take corrective action  and Submit new feature request.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87701092"/>
                  </a:ext>
                </a:extLst>
              </a:tr>
            </a:tbl>
          </a:graphicData>
        </a:graphic>
      </p:graphicFrame>
      <p:pic>
        <p:nvPicPr>
          <p:cNvPr id="5" name="Picture 2" descr="Image result for tata trusts logo">
            <a:extLst>
              <a:ext uri="{FF2B5EF4-FFF2-40B4-BE49-F238E27FC236}">
                <a16:creationId xmlns:a16="http://schemas.microsoft.com/office/drawing/2014/main" id="{BCB089E0-5F63-4B43-9D43-5667413693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520" y="4851285"/>
            <a:ext cx="665836" cy="117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5EC9BF81-9513-4AA4-9CD4-D97DB363A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000" y="33892"/>
            <a:ext cx="8191500" cy="443198"/>
          </a:xfrm>
        </p:spPr>
        <p:txBody>
          <a:bodyPr/>
          <a:lstStyle/>
          <a:p>
            <a:r>
              <a:rPr lang="en-IN" sz="3200" dirty="0">
                <a:solidFill>
                  <a:srgbClr val="0070C0"/>
                </a:solidFill>
                <a:latin typeface="Calibri" charset="0"/>
                <a:cs typeface="Calibri" charset="0"/>
              </a:rPr>
              <a:t>Stakeholder's Role </a:t>
            </a:r>
            <a:endParaRPr lang="en-US" sz="3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66374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962486A-AC03-43F9-8D41-39173A6C6E8B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254725" y="585837"/>
          <a:ext cx="8518664" cy="44243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B5E7C1A1-FEA1-4A36-B2A8-D944B1AFFA5A}"/>
              </a:ext>
            </a:extLst>
          </p:cNvPr>
          <p:cNvSpPr/>
          <p:nvPr/>
        </p:nvSpPr>
        <p:spPr>
          <a:xfrm>
            <a:off x="265181" y="3457233"/>
            <a:ext cx="2400300" cy="9875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IN" sz="1100" dirty="0">
                <a:solidFill>
                  <a:schemeClr val="bg2">
                    <a:lumMod val="10000"/>
                  </a:schemeClr>
                </a:solidFill>
              </a:rPr>
              <a:t>All handled by master trainers and/or Tata Trusts team</a:t>
            </a:r>
            <a:endParaRPr lang="en-US" sz="1100" dirty="0">
              <a:solidFill>
                <a:schemeClr val="bg2">
                  <a:lumMod val="10000"/>
                </a:schemeClr>
              </a:solidFill>
            </a:endParaRPr>
          </a:p>
          <a:p>
            <a:pPr lvl="0"/>
            <a:r>
              <a:rPr lang="en-IN" sz="1100" dirty="0">
                <a:solidFill>
                  <a:schemeClr val="bg2">
                    <a:lumMod val="10000"/>
                  </a:schemeClr>
                </a:solidFill>
              </a:rPr>
              <a:t>In Admin Portal or by TSU</a:t>
            </a:r>
            <a:endParaRPr lang="en-US" sz="11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0E6250-521C-4B96-A89C-D6A21FC14F3F}"/>
              </a:ext>
            </a:extLst>
          </p:cNvPr>
          <p:cNvSpPr/>
          <p:nvPr/>
        </p:nvSpPr>
        <p:spPr>
          <a:xfrm>
            <a:off x="3209026" y="3457233"/>
            <a:ext cx="2613804" cy="9875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1100" dirty="0">
                <a:solidFill>
                  <a:schemeClr val="bg2">
                    <a:lumMod val="10000"/>
                  </a:schemeClr>
                </a:solidFill>
              </a:rPr>
              <a:t>Example 1 :TSU or Tech team for resolution</a:t>
            </a:r>
          </a:p>
          <a:p>
            <a:r>
              <a:rPr lang="en-US" sz="1100" dirty="0">
                <a:solidFill>
                  <a:schemeClr val="bg2">
                    <a:lumMod val="10000"/>
                  </a:schemeClr>
                </a:solidFill>
              </a:rPr>
              <a:t>Example 2 : Master trainers or Tata Trusts team through Admin Portal</a:t>
            </a:r>
          </a:p>
          <a:p>
            <a:pPr lvl="0"/>
            <a:endParaRPr lang="en-US" sz="11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7ED8AC-1F9F-4F9A-9AC8-18EE4CF8706C}"/>
              </a:ext>
            </a:extLst>
          </p:cNvPr>
          <p:cNvSpPr/>
          <p:nvPr/>
        </p:nvSpPr>
        <p:spPr>
          <a:xfrm>
            <a:off x="6366375" y="3362342"/>
            <a:ext cx="2320425" cy="9875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IN" sz="1100" dirty="0">
                <a:solidFill>
                  <a:schemeClr val="bg2">
                    <a:lumMod val="10000"/>
                  </a:schemeClr>
                </a:solidFill>
              </a:rPr>
              <a:t>These are collected, analysed and prioritised by Ministry, Experts, Dell and Tata Trusts. Based on effort and priority, planned for release.</a:t>
            </a:r>
            <a:endParaRPr lang="en-US" sz="11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B0CD5B9-3920-4F3C-B4B0-6FCD29BB3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712" y="20519"/>
            <a:ext cx="8191500" cy="443198"/>
          </a:xfrm>
        </p:spPr>
        <p:txBody>
          <a:bodyPr/>
          <a:lstStyle/>
          <a:p>
            <a:r>
              <a:rPr lang="en-IN" sz="3200" dirty="0">
                <a:solidFill>
                  <a:srgbClr val="0070C0"/>
                </a:solidFill>
                <a:latin typeface="Calibri" charset="0"/>
                <a:cs typeface="Calibri" charset="0"/>
              </a:rPr>
              <a:t>Types of Issues/Requests</a:t>
            </a:r>
            <a:endParaRPr lang="en-US" sz="3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90476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F32F0-C880-416A-AA89-5C8758902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5714FF-54FD-430B-8299-4175803712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616" y="1019892"/>
            <a:ext cx="8646958" cy="3948839"/>
          </a:xfrm>
        </p:spPr>
        <p:txBody>
          <a:bodyPr>
            <a:normAutofit/>
          </a:bodyPr>
          <a:lstStyle/>
          <a:p>
            <a:r>
              <a:rPr lang="en-US" sz="1600" dirty="0"/>
              <a:t>App</a:t>
            </a:r>
            <a:r>
              <a:rPr lang="en-US" sz="1600" dirty="0">
                <a:solidFill>
                  <a:schemeClr val="bg2">
                    <a:lumMod val="25000"/>
                  </a:schemeClr>
                </a:solidFill>
              </a:rPr>
              <a:t> is developed by Dell team as per requirements from Ministry, experts and field inputs; state specific customizations are not feasible</a:t>
            </a:r>
          </a:p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</a:rPr>
              <a:t>New –app is tested by the in-house testers in QA and Staging environments</a:t>
            </a:r>
          </a:p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</a:rPr>
              <a:t>New app is later shared with Tata Trust personnel in pre production environment</a:t>
            </a:r>
          </a:p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</a:rPr>
              <a:t>Any bugs observed- are brought to notice of Dell &amp; fixed before deployment</a:t>
            </a:r>
          </a:p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</a:rPr>
              <a:t>App is moved to production environment by IT-TSU</a:t>
            </a:r>
          </a:p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</a:rPr>
              <a:t>Tata Trusts is informed of the release by Mail/ WhatsApp/ Phone.</a:t>
            </a:r>
          </a:p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</a:rPr>
              <a:t>Tata Trusts will inform the state nodal officers and state to share the mail with users.</a:t>
            </a:r>
          </a:p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</a:rPr>
              <a:t>Sync of previous app is blocked, until updated with new app.</a:t>
            </a:r>
          </a:p>
          <a:p>
            <a:endParaRPr lang="en-US" sz="16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5" name="Picture 2" descr="Image result for tata trusts logo">
            <a:extLst>
              <a:ext uri="{FF2B5EF4-FFF2-40B4-BE49-F238E27FC236}">
                <a16:creationId xmlns:a16="http://schemas.microsoft.com/office/drawing/2014/main" id="{A4C04298-9AAE-491D-83EE-426A7BE1CE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956" y="4851285"/>
            <a:ext cx="665836" cy="117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888CB39-8D90-4224-B917-A97F77944C39}"/>
              </a:ext>
            </a:extLst>
          </p:cNvPr>
          <p:cNvSpPr txBox="1">
            <a:spLocks/>
          </p:cNvSpPr>
          <p:nvPr/>
        </p:nvSpPr>
        <p:spPr>
          <a:xfrm>
            <a:off x="122138" y="153348"/>
            <a:ext cx="8191500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en-IN" sz="3200" dirty="0">
                <a:solidFill>
                  <a:srgbClr val="0070C0"/>
                </a:solidFill>
                <a:latin typeface="Calibri" charset="0"/>
                <a:cs typeface="Calibri" charset="0"/>
              </a:rPr>
              <a:t>Process for new releases</a:t>
            </a:r>
            <a:endParaRPr lang="en-US" sz="3200" dirty="0">
              <a:solidFill>
                <a:srgbClr val="0070C0"/>
              </a:solidFill>
              <a:latin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84898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11555" y="121097"/>
            <a:ext cx="1601048" cy="595119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IN" dirty="0">
                <a:solidFill>
                  <a:srgbClr val="0070C0"/>
                </a:solidFill>
                <a:latin typeface="Calibri" charset="0"/>
                <a:ea typeface="+mj-ea"/>
                <a:cs typeface="Calibri" charset="0"/>
              </a:rPr>
              <a:t>Thank You</a:t>
            </a:r>
            <a:endParaRPr lang="en-US" dirty="0">
              <a:solidFill>
                <a:srgbClr val="0070C0"/>
              </a:solidFill>
              <a:latin typeface="Calibri" charset="0"/>
              <a:ea typeface="+mj-ea"/>
              <a:cs typeface="Calibri" charset="0"/>
            </a:endParaRP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5F23B1A1-FF9C-4571-B792-F7D000FE327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07598" y="1354186"/>
            <a:ext cx="2559932" cy="392316"/>
          </a:xfrm>
        </p:spPr>
        <p:txBody>
          <a:bodyPr/>
          <a:lstStyle/>
          <a:p>
            <a:pPr marL="0" indent="0">
              <a:buNone/>
            </a:pPr>
            <a:r>
              <a:rPr lang="en-US" sz="675" dirty="0">
                <a:solidFill>
                  <a:schemeClr val="bg2">
                    <a:lumMod val="75000"/>
                    <a:lumOff val="25000"/>
                  </a:schemeClr>
                </a:solidFill>
                <a:cs typeface="Calibri" panose="020F0502020204030204" pitchFamily="34" charset="0"/>
              </a:rPr>
              <a:t>Digital Lifecare Platform powered by</a:t>
            </a:r>
          </a:p>
        </p:txBody>
      </p:sp>
      <p:sp>
        <p:nvSpPr>
          <p:cNvPr id="22" name="Content Placeholder 19">
            <a:extLst>
              <a:ext uri="{FF2B5EF4-FFF2-40B4-BE49-F238E27FC236}">
                <a16:creationId xmlns:a16="http://schemas.microsoft.com/office/drawing/2014/main" id="{8E194BCC-9173-43C5-BADC-97C34C4C5F29}"/>
              </a:ext>
            </a:extLst>
          </p:cNvPr>
          <p:cNvSpPr txBox="1">
            <a:spLocks/>
          </p:cNvSpPr>
          <p:nvPr/>
        </p:nvSpPr>
        <p:spPr>
          <a:xfrm>
            <a:off x="2768838" y="4310133"/>
            <a:ext cx="1693259" cy="200092"/>
          </a:xfrm>
          <a:prstGeom prst="rect">
            <a:avLst/>
          </a:prstGeom>
        </p:spPr>
        <p:txBody>
          <a:bodyPr vert="horz" lIns="0" tIns="0" rIns="0" bIns="0"/>
          <a:lstStyle>
            <a:lvl1pPr marL="304792" indent="-304792" algn="l" rtl="0" eaLnBrk="1" fontAlgn="base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808080"/>
              </a:buClr>
              <a:buFont typeface="Arial" pitchFamily="34" charset="0"/>
              <a:buChar char="•"/>
              <a:defRPr sz="1867">
                <a:solidFill>
                  <a:srgbClr val="000000"/>
                </a:solidFill>
                <a:latin typeface="+mn-lt"/>
                <a:ea typeface="Arial"/>
                <a:cs typeface="+mn-cs"/>
              </a:defRPr>
            </a:lvl1pPr>
            <a:lvl2pPr marL="766214" indent="-311143" algn="l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08080"/>
              </a:buClr>
              <a:buFont typeface="Museo Sans For Dell" pitchFamily="2" charset="0"/>
              <a:buChar char="–"/>
              <a:defRPr sz="1600" baseline="0">
                <a:solidFill>
                  <a:srgbClr val="000000"/>
                </a:solidFill>
                <a:latin typeface="+mn-lt"/>
                <a:ea typeface="Arial"/>
              </a:defRPr>
            </a:lvl2pPr>
            <a:lvl3pPr marL="1145089" indent="-226478" algn="l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08080"/>
              </a:buClr>
              <a:buFont typeface="Museo Sans For Dell" pitchFamily="2" charset="0"/>
              <a:buChar char="›"/>
              <a:defRPr sz="1333" baseline="0">
                <a:solidFill>
                  <a:srgbClr val="000000"/>
                </a:solidFill>
                <a:latin typeface="+mn-lt"/>
                <a:ea typeface="Arial"/>
              </a:defRPr>
            </a:lvl3pPr>
            <a:lvl4pPr marL="1678475" indent="-306910" algn="l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08080"/>
              </a:buClr>
              <a:buFont typeface="Courier New" panose="02070309020205020404" pitchFamily="49" charset="0"/>
              <a:buChar char="o"/>
              <a:defRPr sz="1333" baseline="0">
                <a:solidFill>
                  <a:srgbClr val="000000"/>
                </a:solidFill>
                <a:latin typeface="+mn-lt"/>
                <a:ea typeface="Museo Sans For Dell" pitchFamily="2" charset="0"/>
              </a:defRPr>
            </a:lvl4pPr>
            <a:lvl5pPr marL="2144130" indent="-315376" algn="l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08080"/>
              </a:buClr>
              <a:buFont typeface="Museo For Dell 300" pitchFamily="50" charset="0"/>
              <a:buChar char="–"/>
              <a:defRPr sz="1333">
                <a:solidFill>
                  <a:schemeClr val="bg2"/>
                </a:solidFill>
                <a:latin typeface="+mn-lt"/>
                <a:ea typeface="Museo Sans For Dell" pitchFamily="2" charset="0"/>
              </a:defRPr>
            </a:lvl5pPr>
            <a:lvl6pPr marL="2753715" indent="-315376" algn="l" rtl="0" eaLnBrk="1" fontAlgn="base" hangingPunct="1">
              <a:lnSpc>
                <a:spcPct val="95000"/>
              </a:lnSpc>
              <a:spcBef>
                <a:spcPct val="3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sz="2133">
                <a:solidFill>
                  <a:schemeClr val="accent1"/>
                </a:solidFill>
                <a:latin typeface="+mn-lt"/>
              </a:defRPr>
            </a:lvl6pPr>
            <a:lvl7pPr marL="3363300" indent="-315376" algn="l" rtl="0" eaLnBrk="1" fontAlgn="base" hangingPunct="1">
              <a:lnSpc>
                <a:spcPct val="95000"/>
              </a:lnSpc>
              <a:spcBef>
                <a:spcPct val="3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sz="2133">
                <a:solidFill>
                  <a:schemeClr val="accent1"/>
                </a:solidFill>
                <a:latin typeface="+mn-lt"/>
              </a:defRPr>
            </a:lvl7pPr>
            <a:lvl8pPr marL="3972885" indent="-315376" algn="l" rtl="0" eaLnBrk="1" fontAlgn="base" hangingPunct="1">
              <a:lnSpc>
                <a:spcPct val="95000"/>
              </a:lnSpc>
              <a:spcBef>
                <a:spcPct val="3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sz="2133">
                <a:solidFill>
                  <a:schemeClr val="accent1"/>
                </a:solidFill>
                <a:latin typeface="+mn-lt"/>
              </a:defRPr>
            </a:lvl8pPr>
            <a:lvl9pPr marL="4582469" indent="-315376" algn="l" rtl="0" eaLnBrk="1" fontAlgn="base" hangingPunct="1">
              <a:lnSpc>
                <a:spcPct val="95000"/>
              </a:lnSpc>
              <a:spcBef>
                <a:spcPct val="3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sz="2133">
                <a:solidFill>
                  <a:schemeClr val="accent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sz="750" kern="0" dirty="0">
                <a:solidFill>
                  <a:schemeClr val="bg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Karuna Trust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FE8946B-5534-48EF-A82B-BC4F127020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3390" y="4841734"/>
            <a:ext cx="266150" cy="266150"/>
          </a:xfrm>
          <a:prstGeom prst="rect">
            <a:avLst/>
          </a:prstGeom>
        </p:spPr>
      </p:pic>
      <p:pic>
        <p:nvPicPr>
          <p:cNvPr id="8" name="Picture 7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81775FB0-EFBC-4062-90BD-7E302DD42B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7598" y="2228619"/>
            <a:ext cx="592121" cy="343131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90545075-30CD-435B-88CB-AE3E0F0CCFCD}"/>
              </a:ext>
            </a:extLst>
          </p:cNvPr>
          <p:cNvGrpSpPr/>
          <p:nvPr/>
        </p:nvGrpSpPr>
        <p:grpSpPr>
          <a:xfrm>
            <a:off x="512022" y="698527"/>
            <a:ext cx="7297526" cy="4406840"/>
            <a:chOff x="682696" y="88342"/>
            <a:chExt cx="11246101" cy="6791311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2E30BB2B-FA88-4119-B8CF-9ED790392B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3309" r="74666"/>
            <a:stretch/>
          </p:blipFill>
          <p:spPr>
            <a:xfrm>
              <a:off x="2333220" y="5696829"/>
              <a:ext cx="2445257" cy="1119371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C63C118-0987-4F3B-B036-C6B8CF5DB2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9771"/>
            <a:stretch/>
          </p:blipFill>
          <p:spPr>
            <a:xfrm>
              <a:off x="682696" y="88342"/>
              <a:ext cx="11246101" cy="1580704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A7E117B6-1B71-4355-A542-BD42D36B2B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641" t="62783" r="39892" b="18524"/>
            <a:stretch/>
          </p:blipFill>
          <p:spPr>
            <a:xfrm>
              <a:off x="9026013" y="4440864"/>
              <a:ext cx="2458065" cy="1253613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4ED3747B-24D9-47B8-B3D1-502889DBE5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439" r="68109" b="39130"/>
            <a:stretch/>
          </p:blipFill>
          <p:spPr>
            <a:xfrm>
              <a:off x="6390367" y="1698864"/>
              <a:ext cx="3279079" cy="2817050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36D69C31-A1C9-452B-A5F5-E95AFB3476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514" t="21439" b="39130"/>
            <a:stretch/>
          </p:blipFill>
          <p:spPr>
            <a:xfrm>
              <a:off x="9361946" y="1841709"/>
              <a:ext cx="2556388" cy="2644387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97A02BC4-91B3-4B55-9470-FE670629FA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118" t="66089" r="6694" b="18524"/>
            <a:stretch/>
          </p:blipFill>
          <p:spPr>
            <a:xfrm>
              <a:off x="2070982" y="3268936"/>
              <a:ext cx="2013149" cy="1252276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31B26CFC-2AFF-4499-93BF-B5D41BDF59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859" t="21439" r="25824" b="59868"/>
            <a:stretch/>
          </p:blipFill>
          <p:spPr>
            <a:xfrm>
              <a:off x="1868473" y="4362188"/>
              <a:ext cx="3505358" cy="1253614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131DF673-7403-4EA1-A1A1-D3D0F4221A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t="62783" r="72057" b="18524"/>
            <a:stretch/>
          </p:blipFill>
          <p:spPr>
            <a:xfrm>
              <a:off x="6390367" y="4452295"/>
              <a:ext cx="2697098" cy="1253613"/>
            </a:xfrm>
            <a:prstGeom prst="rect">
              <a:avLst/>
            </a:prstGeom>
          </p:spPr>
        </p:pic>
        <p:pic>
          <p:nvPicPr>
            <p:cNvPr id="9" name="Picture 19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00539" y="5762362"/>
              <a:ext cx="1017447" cy="1117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059958" y="5821798"/>
              <a:ext cx="1053153" cy="1057855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2CDFB213-E366-4C27-AC22-CB58DA1572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5282" y="5961266"/>
              <a:ext cx="1172495" cy="7194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BBD8EAB-D923-4C90-8EEB-80BD4432BB5A}"/>
                </a:ext>
              </a:extLst>
            </p:cNvPr>
            <p:cNvSpPr/>
            <p:nvPr/>
          </p:nvSpPr>
          <p:spPr>
            <a:xfrm>
              <a:off x="2223892" y="2051387"/>
              <a:ext cx="1860240" cy="1023414"/>
            </a:xfrm>
            <a:prstGeom prst="rect">
              <a:avLst/>
            </a:prstGeom>
            <a:noFill/>
            <a:ln w="12700" cmpd="sng">
              <a:solidFill>
                <a:schemeClr val="tx1">
                  <a:lumMod val="20000"/>
                  <a:lumOff val="80000"/>
                </a:schemeClr>
              </a:solidFill>
            </a:ln>
            <a:effectLst/>
          </p:spPr>
          <p:txBody>
            <a:bodyPr wrap="square" lIns="137160" tIns="102870" rIns="102870" bIns="102870" rtlCol="0" anchor="ctr"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450"/>
                </a:spcBef>
              </a:pPr>
              <a:endParaRPr lang="en-US" sz="1500" dirty="0" err="1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94502292"/>
      </p:ext>
    </p:extLst>
  </p:cSld>
  <p:clrMapOvr>
    <a:masterClrMapping/>
  </p:clrMapOvr>
  <p:transition spd="med">
    <p:wipe dir="r"/>
  </p:transition>
</p:sld>
</file>

<file path=ppt/theme/theme1.xml><?xml version="1.0" encoding="utf-8"?>
<a:theme xmlns:a="http://schemas.openxmlformats.org/drawingml/2006/main" name="Dell Tech 2018 external">
  <a:themeElements>
    <a:clrScheme name="Dell New VID">
      <a:dk1>
        <a:srgbClr val="444444"/>
      </a:dk1>
      <a:lt1>
        <a:srgbClr val="0076CE"/>
      </a:lt1>
      <a:dk2>
        <a:srgbClr val="FFFFFF"/>
      </a:dk2>
      <a:lt2>
        <a:srgbClr val="000000"/>
      </a:lt2>
      <a:accent1>
        <a:srgbClr val="00447C"/>
      </a:accent1>
      <a:accent2>
        <a:srgbClr val="6EA204"/>
      </a:accent2>
      <a:accent3>
        <a:srgbClr val="F2AF00"/>
      </a:accent3>
      <a:accent4>
        <a:srgbClr val="EE6411"/>
      </a:accent4>
      <a:accent5>
        <a:srgbClr val="CE1126"/>
      </a:accent5>
      <a:accent6>
        <a:srgbClr val="41B6E6"/>
      </a:accent6>
      <a:hlink>
        <a:srgbClr val="0076CE"/>
      </a:hlink>
      <a:folHlink>
        <a:srgbClr val="6E2585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 w="12700">
          <a:solidFill>
            <a:schemeClr val="bg2"/>
          </a:solidFill>
        </a:ln>
      </a:spPr>
      <a:bodyPr rtlCol="0" anchor="ctr"/>
      <a:lstStyle>
        <a:defPPr algn="ctr">
          <a:defRPr sz="1200" dirty="0" smtClean="0">
            <a:solidFill>
              <a:schemeClr val="bg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 algn="ctr">
          <a:defRPr sz="18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Dell_Tech_New_2008_ppt_template_external.pptx" id="{6B2B3A50-9362-4C22-87BC-E6DB9B13C0B7}" vid="{CC96A6D8-5ABB-4E20-8C28-735797238CE8}"/>
    </a:ext>
  </a:extLst>
</a:theme>
</file>

<file path=ppt/theme/theme2.xml><?xml version="1.0" encoding="utf-8"?>
<a:theme xmlns:a="http://schemas.openxmlformats.org/drawingml/2006/main" name="Office Theme">
  <a:themeElements>
    <a:clrScheme name="Dell New VID">
      <a:dk1>
        <a:srgbClr val="444444"/>
      </a:dk1>
      <a:lt1>
        <a:srgbClr val="0076CE"/>
      </a:lt1>
      <a:dk2>
        <a:srgbClr val="FFFFFF"/>
      </a:dk2>
      <a:lt2>
        <a:srgbClr val="000000"/>
      </a:lt2>
      <a:accent1>
        <a:srgbClr val="00447C"/>
      </a:accent1>
      <a:accent2>
        <a:srgbClr val="6EA204"/>
      </a:accent2>
      <a:accent3>
        <a:srgbClr val="F2AF00"/>
      </a:accent3>
      <a:accent4>
        <a:srgbClr val="EE6411"/>
      </a:accent4>
      <a:accent5>
        <a:srgbClr val="CE1126"/>
      </a:accent5>
      <a:accent6>
        <a:srgbClr val="41B6E6"/>
      </a:accent6>
      <a:hlink>
        <a:srgbClr val="0076CE"/>
      </a:hlink>
      <a:folHlink>
        <a:srgbClr val="6E2585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Dell New VID">
      <a:dk1>
        <a:srgbClr val="444444"/>
      </a:dk1>
      <a:lt1>
        <a:srgbClr val="0076CE"/>
      </a:lt1>
      <a:dk2>
        <a:srgbClr val="FFFFFF"/>
      </a:dk2>
      <a:lt2>
        <a:srgbClr val="000000"/>
      </a:lt2>
      <a:accent1>
        <a:srgbClr val="00447C"/>
      </a:accent1>
      <a:accent2>
        <a:srgbClr val="6EA204"/>
      </a:accent2>
      <a:accent3>
        <a:srgbClr val="F2AF00"/>
      </a:accent3>
      <a:accent4>
        <a:srgbClr val="EE6411"/>
      </a:accent4>
      <a:accent5>
        <a:srgbClr val="CE1126"/>
      </a:accent5>
      <a:accent6>
        <a:srgbClr val="41B6E6"/>
      </a:accent6>
      <a:hlink>
        <a:srgbClr val="0076CE"/>
      </a:hlink>
      <a:folHlink>
        <a:srgbClr val="6E2585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Digital-Lifecare-Nasscom</Template>
  <TotalTime>2614</TotalTime>
  <Words>3672</Words>
  <Application>Microsoft Office PowerPoint</Application>
  <PresentationFormat>On-screen Show (16:9)</PresentationFormat>
  <Paragraphs>2181</Paragraphs>
  <Slides>37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1" baseType="lpstr">
      <vt:lpstr>Arial</vt:lpstr>
      <vt:lpstr>Calibri</vt:lpstr>
      <vt:lpstr>Times New Roman</vt:lpstr>
      <vt:lpstr>Dell Tech 2018 external</vt:lpstr>
      <vt:lpstr>Ayushman Bharat Comprehensive Primary Healthcare Population-based NCD Screening Program  </vt:lpstr>
      <vt:lpstr>PowerPoint Presentation</vt:lpstr>
      <vt:lpstr>PowerPoint Presentation</vt:lpstr>
      <vt:lpstr>PowerPoint Presentation</vt:lpstr>
      <vt:lpstr>State NCD Deployment Status</vt:lpstr>
      <vt:lpstr>Himachal Pradesh – Snapshot (Non NCDGOI Apps)</vt:lpstr>
      <vt:lpstr>Himachal Pradesh – Dist. updates</vt:lpstr>
      <vt:lpstr>Chhattisgarh – Snapshot</vt:lpstr>
      <vt:lpstr>Chhattisgarh– District-wise updates</vt:lpstr>
      <vt:lpstr>Rajasthan – Snapshot</vt:lpstr>
      <vt:lpstr>Rajasthan – Dist. updates</vt:lpstr>
      <vt:lpstr>Madhya Pradesh – Snapshot</vt:lpstr>
      <vt:lpstr>Madhya Pradesh – Dist. updates</vt:lpstr>
      <vt:lpstr>Madhya Pradesh – Dist. Updates (Contd)</vt:lpstr>
      <vt:lpstr>Haryana – Snapshot</vt:lpstr>
      <vt:lpstr>Haryana – Dist. updates</vt:lpstr>
      <vt:lpstr>Punjab– Snapshot</vt:lpstr>
      <vt:lpstr>Punjab- Dist. updates</vt:lpstr>
      <vt:lpstr>Chandigarh– Snapshot</vt:lpstr>
      <vt:lpstr>J&amp;K– Snapshot</vt:lpstr>
      <vt:lpstr>J&amp;K- Dist. updates</vt:lpstr>
      <vt:lpstr>Uttarakhand– Snapshot</vt:lpstr>
      <vt:lpstr>Uttarakhand- Dist. updates</vt:lpstr>
      <vt:lpstr>ASHA App       Smart phone - Family Folder, CBAC, Dashboard</vt:lpstr>
      <vt:lpstr>ANM App </vt:lpstr>
      <vt:lpstr>PowerPoint Presentation</vt:lpstr>
      <vt:lpstr>NCD Performance Dashboard</vt:lpstr>
      <vt:lpstr>CPHC Incentives (coming shortly)</vt:lpstr>
      <vt:lpstr>CBAC – Sample Analysis </vt:lpstr>
      <vt:lpstr>Smoking, Drinking, Family History – CBAC &gt;4</vt:lpstr>
      <vt:lpstr>Training Model- Cascade</vt:lpstr>
      <vt:lpstr>Best Practice- Training</vt:lpstr>
      <vt:lpstr>Best Practices  -Deployment &amp;Monitoring </vt:lpstr>
      <vt:lpstr>Stakeholder's Role </vt:lpstr>
      <vt:lpstr>Types of Issues/Requests</vt:lpstr>
      <vt:lpstr>  </vt:lpstr>
      <vt:lpstr>Thank You</vt:lpstr>
    </vt:vector>
  </TitlesOfParts>
  <Company>Dell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 template for EXTERNAL USE</dc:title>
  <dc:creator>Kulkarni, Mallari</dc:creator>
  <cp:lastModifiedBy>Mullath, Ramdas</cp:lastModifiedBy>
  <cp:revision>79</cp:revision>
  <cp:lastPrinted>2018-09-10T14:53:10Z</cp:lastPrinted>
  <dcterms:created xsi:type="dcterms:W3CDTF">2019-08-13T04:12:05Z</dcterms:created>
  <dcterms:modified xsi:type="dcterms:W3CDTF">2019-09-05T09:11:17Z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a17f17c0-b23c-493d-99ab-b037779ecd33_Enabled">
    <vt:lpwstr>True</vt:lpwstr>
  </property>
  <property fmtid="{D5CDD505-2E9C-101B-9397-08002B2CF9AE}" pid="3" name="MSIP_Label_a17f17c0-b23c-493d-99ab-b037779ecd33_SiteId">
    <vt:lpwstr>945c199a-83a2-4e80-9f8c-5a91be5752dd</vt:lpwstr>
  </property>
  <property fmtid="{D5CDD505-2E9C-101B-9397-08002B2CF9AE}" pid="4" name="MSIP_Label_a17f17c0-b23c-493d-99ab-b037779ecd33_Owner">
    <vt:lpwstr>mallari.kulkarni@emc.com</vt:lpwstr>
  </property>
  <property fmtid="{D5CDD505-2E9C-101B-9397-08002B2CF9AE}" pid="5" name="MSIP_Label_a17f17c0-b23c-493d-99ab-b037779ecd33_SetDate">
    <vt:lpwstr>2019-08-13T05:42:20.2739782Z</vt:lpwstr>
  </property>
  <property fmtid="{D5CDD505-2E9C-101B-9397-08002B2CF9AE}" pid="6" name="MSIP_Label_a17f17c0-b23c-493d-99ab-b037779ecd33_Name">
    <vt:lpwstr>Customer Communication</vt:lpwstr>
  </property>
  <property fmtid="{D5CDD505-2E9C-101B-9397-08002B2CF9AE}" pid="7" name="MSIP_Label_a17f17c0-b23c-493d-99ab-b037779ecd33_Application">
    <vt:lpwstr>Microsoft Azure Information Protection</vt:lpwstr>
  </property>
  <property fmtid="{D5CDD505-2E9C-101B-9397-08002B2CF9AE}" pid="8" name="MSIP_Label_a17f17c0-b23c-493d-99ab-b037779ecd33_Extended_MSFT_Method">
    <vt:lpwstr>Manual</vt:lpwstr>
  </property>
  <property fmtid="{D5CDD505-2E9C-101B-9397-08002B2CF9AE}" pid="9" name="aiplabel">
    <vt:lpwstr>Customer Communication</vt:lpwstr>
  </property>
</Properties>
</file>