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300" r:id="rId3"/>
    <p:sldId id="302" r:id="rId4"/>
    <p:sldId id="304" r:id="rId5"/>
    <p:sldId id="301" r:id="rId6"/>
    <p:sldId id="30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2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6799A-778D-4533-9B06-753A9E297B33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E4C07-01ED-47E5-8499-B9FCE3CF7C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6799A-778D-4533-9B06-753A9E297B33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E4C07-01ED-47E5-8499-B9FCE3CF7C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6799A-778D-4533-9B06-753A9E297B33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E4C07-01ED-47E5-8499-B9FCE3CF7C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6799A-778D-4533-9B06-753A9E297B33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E4C07-01ED-47E5-8499-B9FCE3CF7C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6799A-778D-4533-9B06-753A9E297B33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E4C07-01ED-47E5-8499-B9FCE3CF7C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6799A-778D-4533-9B06-753A9E297B33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E4C07-01ED-47E5-8499-B9FCE3CF7C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6799A-778D-4533-9B06-753A9E297B33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E4C07-01ED-47E5-8499-B9FCE3CF7C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6799A-778D-4533-9B06-753A9E297B33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E4C07-01ED-47E5-8499-B9FCE3CF7C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6799A-778D-4533-9B06-753A9E297B33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E4C07-01ED-47E5-8499-B9FCE3CF7C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6799A-778D-4533-9B06-753A9E297B33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E4C07-01ED-47E5-8499-B9FCE3CF7C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6799A-778D-4533-9B06-753A9E297B33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E4C07-01ED-47E5-8499-B9FCE3CF7C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6799A-778D-4533-9B06-753A9E297B33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E4C07-01ED-47E5-8499-B9FCE3CF7C0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37319"/>
            <a:ext cx="8229600" cy="700881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/>
              <a:t>Strengthening CPHC in urban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6019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1. Ensuring delivery of comprehensive range of services at HWC-UPHC-</a:t>
            </a:r>
          </a:p>
          <a:p>
            <a:pPr marL="0" indent="0">
              <a:buNone/>
            </a:pPr>
            <a:r>
              <a:rPr lang="en-US" sz="2400" b="1" u="sng" dirty="0"/>
              <a:t>RNTCP services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Developing all U-PHCs as DOTS and DMC </a:t>
            </a:r>
            <a:r>
              <a:rPr lang="en-US" sz="2000" dirty="0" err="1"/>
              <a:t>centres</a:t>
            </a:r>
            <a:r>
              <a:rPr lang="en-US" sz="2000" dirty="0"/>
              <a:t> and data reporting in NIKSHAY Portal at all U-PHCs. </a:t>
            </a:r>
            <a:r>
              <a:rPr lang="en-US" sz="2000" b="1" dirty="0"/>
              <a:t>Gujarat- TB Health visitor deploy in U-PHCs by Corporation to ensure management and follow-up of TB cases and reporting in NIKSHAY Portal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Active case finding and proper follow-up for adherence by ASHA and MAS</a:t>
            </a:r>
          </a:p>
          <a:p>
            <a:pPr marL="0" indent="0">
              <a:buNone/>
            </a:pPr>
            <a:r>
              <a:rPr lang="en-US" sz="2400" b="1" u="sng" dirty="0"/>
              <a:t>NCD screening</a:t>
            </a:r>
            <a:endParaRPr lang="en-US" sz="2400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For Population based screening in slum like habitations/non-slum, engagement of NGO/Volunteers, Staff Nurses, MSW students etc. may be explored. </a:t>
            </a:r>
            <a:r>
              <a:rPr lang="en-US" sz="2000" b="1" dirty="0"/>
              <a:t>Tamil Nadu- team of Staff Nurse and woman health volunteers doing screening in absence of ASHA.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NCD screening at facilities: NCD corner may be established at U-PHCs where every patient above 30 </a:t>
            </a:r>
            <a:r>
              <a:rPr lang="en-US" sz="2000" dirty="0" err="1"/>
              <a:t>yrs</a:t>
            </a:r>
            <a:r>
              <a:rPr lang="en-US" sz="2000" dirty="0"/>
              <a:t> will be screened for Hypertension and Diabetes by designated SN for NCD. </a:t>
            </a:r>
            <a:r>
              <a:rPr lang="en-US" sz="2000" b="1" dirty="0"/>
              <a:t>Kerala-  Designated SN responsible for taking B.P and recording history of the patients in pre-checkup room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5625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u="sng" dirty="0"/>
              <a:t>Mental Health Care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Mental health screening and referral - Use of screening tools by ANM, ASHA at community level and MO at facility level followed by complicated/unmanaged cases to higher facilities and follow-up. </a:t>
            </a:r>
            <a:r>
              <a:rPr lang="en-US" sz="2000" b="1" dirty="0" err="1"/>
              <a:t>Manochaityna</a:t>
            </a:r>
            <a:r>
              <a:rPr lang="en-US" sz="2000" b="1" dirty="0"/>
              <a:t> program in  Karnataka and </a:t>
            </a:r>
            <a:r>
              <a:rPr lang="en-US" sz="2000" b="1" dirty="0" err="1"/>
              <a:t>Manasikarogyam</a:t>
            </a:r>
            <a:r>
              <a:rPr lang="en-US" sz="2000" b="1" dirty="0"/>
              <a:t> program in Kerala  with involvement of Psychiatrist/DMHP teams at the U-PHCs.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Linkages to de-addiction </a:t>
            </a:r>
            <a:r>
              <a:rPr lang="en-US" sz="2000" dirty="0" err="1"/>
              <a:t>centres</a:t>
            </a:r>
            <a:r>
              <a:rPr lang="en-US" sz="2000" dirty="0"/>
              <a:t> and OPD based management of de-addiction- </a:t>
            </a:r>
            <a:r>
              <a:rPr lang="en-US" sz="2000" b="1" dirty="0"/>
              <a:t>Punjab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Leverage MAS to generate community awareness through IEC/BCC activities for early identification of mental disorders.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2200" b="1" u="sng" dirty="0"/>
              <a:t>Palliative care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Palliative care is to be integrated with U-PHCs. </a:t>
            </a:r>
            <a:r>
              <a:rPr lang="en-US" sz="2000" b="1" dirty="0"/>
              <a:t>Kerala- Staff Nurse trained in visits patients listed by ANMs covering several facilities to provide palliative care. Telangana- Visit of Palliative care team established at District hospital to U-PHCs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FE78969-CEF6-4CBB-B499-E2CC2751C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37319"/>
            <a:ext cx="8229600" cy="700881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/>
              <a:t>Strengthening CPHC in urban areas</a:t>
            </a:r>
          </a:p>
        </p:txBody>
      </p:sp>
    </p:spTree>
    <p:extLst>
      <p:ext uri="{BB962C8B-B14F-4D97-AF65-F5344CB8AC3E}">
        <p14:creationId xmlns:p14="http://schemas.microsoft.com/office/powerpoint/2010/main" val="1352193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1"/>
            <a:ext cx="8763000" cy="3124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u="sng" dirty="0"/>
              <a:t>Fixed Day Specialist Services: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To decongest secondary and tertiary care facilities, fixed day specialist services can be started in U-PHCs for eye, skin, oral, mental health care etc. </a:t>
            </a:r>
            <a:r>
              <a:rPr lang="en-US" sz="2000" b="1" dirty="0"/>
              <a:t>Evening polyclinics in TN with multi - specialty services, Odisha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Special outreach camps to be planned in slum/slum like habitations where specialist services can be provided with a team of specialist/SN/LT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FAC350A-B67B-4476-96B9-202019772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700881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/>
              <a:t>Strengthening CPHC in urban areas</a:t>
            </a:r>
          </a:p>
        </p:txBody>
      </p:sp>
    </p:spTree>
    <p:extLst>
      <p:ext uri="{BB962C8B-B14F-4D97-AF65-F5344CB8AC3E}">
        <p14:creationId xmlns:p14="http://schemas.microsoft.com/office/powerpoint/2010/main" val="3570320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4B7DF-2BBB-401A-B43D-0F810A185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</a:rPr>
              <a:t>2. Outreach services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Special outreach camps to be planned in slum/slum like habitations where specialist services can be provided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In addition to ASHA/MAS/AWW Public health managers to be responsible for strengthening outreach activities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Involving Medical colleges in conducting specialist services, referral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dirty="0"/>
              <a:t>Performance team based incentives may also be provided to MAS along with ASHA and ANM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dirty="0"/>
              <a:t>Additional ANMs could be explored where there is high attrition of ASHA or where there is no ASHA or peri-urban/left out areas</a:t>
            </a:r>
          </a:p>
          <a:p>
            <a:endParaRPr lang="en-IN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CE48A64-89E3-4F2A-B7FA-BEC3CC405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700881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/>
              <a:t>Strengthening CPHC in urban areas</a:t>
            </a:r>
          </a:p>
        </p:txBody>
      </p:sp>
    </p:spTree>
    <p:extLst>
      <p:ext uri="{BB962C8B-B14F-4D97-AF65-F5344CB8AC3E}">
        <p14:creationId xmlns:p14="http://schemas.microsoft.com/office/powerpoint/2010/main" val="3750523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57911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2300" dirty="0"/>
          </a:p>
          <a:p>
            <a:pPr marL="0" indent="0">
              <a:buNone/>
            </a:pPr>
            <a:r>
              <a:rPr lang="en-US" sz="2300" b="1" dirty="0">
                <a:solidFill>
                  <a:srgbClr val="FF0000"/>
                </a:solidFill>
              </a:rPr>
              <a:t>3. Strengthening Continuum of care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300" dirty="0"/>
              <a:t>Identification health problem and referral to U-PHCs and adherence of treatment by ASHA/MAS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300" dirty="0"/>
              <a:t>Referral linkages to be established for higher facilities (DH/Medical Colleges) and downward linkages by robust follow-up by ASHA/MAS. </a:t>
            </a:r>
            <a:r>
              <a:rPr lang="en-US" sz="2300" b="1" dirty="0"/>
              <a:t>M.P- Referral book with 3 referral slips (1 kept at U-PHC, 1 for Patient and 1 for the higher </a:t>
            </a:r>
            <a:r>
              <a:rPr lang="en-US" sz="2300" b="1" dirty="0" err="1"/>
              <a:t>centre</a:t>
            </a:r>
            <a:r>
              <a:rPr lang="en-US" sz="2300" b="1" dirty="0"/>
              <a:t>)</a:t>
            </a:r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2300" b="1" dirty="0"/>
              <a:t> </a:t>
            </a:r>
            <a:r>
              <a:rPr lang="en-US" sz="2300" b="1" dirty="0">
                <a:solidFill>
                  <a:srgbClr val="FF0000"/>
                </a:solidFill>
              </a:rPr>
              <a:t>4. Convergence with ULBs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300" dirty="0"/>
              <a:t>Regular reviews and co-ordination with ULBs.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300" dirty="0"/>
              <a:t>Streamlining NUHM/HWC concept into the ULB plan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300" dirty="0"/>
              <a:t>Leveraging resources available with ULBs for primary health care services </a:t>
            </a:r>
            <a:r>
              <a:rPr lang="en-US" sz="2300" dirty="0" err="1"/>
              <a:t>eg.</a:t>
            </a:r>
            <a:r>
              <a:rPr lang="en-US" sz="2300" dirty="0"/>
              <a:t> Infrastructure (in case of space paucity), Sanitation drives, Parks (for wellness activities), Schools (health &amp; promotion activities) etc.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300" dirty="0"/>
          </a:p>
          <a:p>
            <a:endParaRPr lang="en-US" sz="2300" u="sng" dirty="0"/>
          </a:p>
          <a:p>
            <a:endParaRPr lang="en-US" sz="2300" u="sng" dirty="0"/>
          </a:p>
          <a:p>
            <a:endParaRPr lang="en-US" sz="2300" u="sng" dirty="0"/>
          </a:p>
          <a:p>
            <a:pPr marL="0" indent="0">
              <a:buNone/>
            </a:pPr>
            <a:endParaRPr lang="en-US" sz="23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647037A-EFB3-4186-B212-17E55FB9A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37319"/>
            <a:ext cx="8229600" cy="700881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/>
              <a:t>Strengthening CPHC in urban areas</a:t>
            </a:r>
          </a:p>
        </p:txBody>
      </p:sp>
    </p:spTree>
    <p:extLst>
      <p:ext uri="{BB962C8B-B14F-4D97-AF65-F5344CB8AC3E}">
        <p14:creationId xmlns:p14="http://schemas.microsoft.com/office/powerpoint/2010/main" val="3890238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57911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300" dirty="0"/>
          </a:p>
          <a:p>
            <a:pPr marL="0" indent="0">
              <a:buNone/>
            </a:pPr>
            <a:r>
              <a:rPr lang="en-US" sz="2300" b="1" dirty="0">
                <a:solidFill>
                  <a:srgbClr val="FF0000"/>
                </a:solidFill>
              </a:rPr>
              <a:t>5. PPP- Partnership with Not for Profit organization</a:t>
            </a:r>
          </a:p>
          <a:p>
            <a:pPr marL="0" indent="0">
              <a:buNone/>
            </a:pPr>
            <a:endParaRPr lang="en-US" sz="1050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2300" dirty="0"/>
              <a:t>PPP partnership may be explored for activities related to service delivery, outreach, diagnostics, Community process etc. </a:t>
            </a:r>
            <a:r>
              <a:rPr lang="en-US" sz="2300" b="1" dirty="0"/>
              <a:t>Andhra Pradesh- e-UPHC management, MEPMA for strengthening ASHA &amp; MAS in Telangana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300" dirty="0"/>
              <a:t>ECHO platform to also be used in Urban areas for training/capacity building</a:t>
            </a:r>
          </a:p>
          <a:p>
            <a:pPr marL="0" indent="0">
              <a:buNone/>
            </a:pPr>
            <a:endParaRPr lang="en-US" sz="2300" u="sng" dirty="0"/>
          </a:p>
          <a:p>
            <a:pPr marL="0" indent="0">
              <a:buNone/>
            </a:pPr>
            <a:endParaRPr lang="en-US" sz="23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12090A5-3CB8-4A07-A412-90E4A8EC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700881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/>
              <a:t>Strengthening CPHC in urban areas</a:t>
            </a:r>
          </a:p>
        </p:txBody>
      </p:sp>
    </p:spTree>
    <p:extLst>
      <p:ext uri="{BB962C8B-B14F-4D97-AF65-F5344CB8AC3E}">
        <p14:creationId xmlns:p14="http://schemas.microsoft.com/office/powerpoint/2010/main" val="1666752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</TotalTime>
  <Words>665</Words>
  <Application>Microsoft Office PowerPoint</Application>
  <PresentationFormat>On-screen Show (4:3)</PresentationFormat>
  <Paragraphs>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Wingdings</vt:lpstr>
      <vt:lpstr>Office Theme</vt:lpstr>
      <vt:lpstr>Strengthening CPHC in urban areas</vt:lpstr>
      <vt:lpstr>Strengthening CPHC in urban areas</vt:lpstr>
      <vt:lpstr>Strengthening CPHC in urban areas</vt:lpstr>
      <vt:lpstr>Strengthening CPHC in urban areas</vt:lpstr>
      <vt:lpstr>Strengthening CPHC in urban areas</vt:lpstr>
      <vt:lpstr>Strengthening CPHC in urban areas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CPHC Implementation Experiences from the Field</dc:title>
  <dc:creator>Admin</dc:creator>
  <cp:lastModifiedBy>Honey Arora</cp:lastModifiedBy>
  <cp:revision>66</cp:revision>
  <dcterms:created xsi:type="dcterms:W3CDTF">2019-04-05T06:39:02Z</dcterms:created>
  <dcterms:modified xsi:type="dcterms:W3CDTF">2019-08-20T05:34:14Z</dcterms:modified>
</cp:coreProperties>
</file>