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4" r:id="rId5"/>
    <p:sldId id="259" r:id="rId6"/>
    <p:sldId id="261" r:id="rId7"/>
    <p:sldId id="266" r:id="rId8"/>
    <p:sldId id="260" r:id="rId9"/>
    <p:sldId id="265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08"/>
    <p:restoredTop sz="94683"/>
  </p:normalViewPr>
  <p:slideViewPr>
    <p:cSldViewPr snapToGrid="0" snapToObjects="1">
      <p:cViewPr varScale="1">
        <p:scale>
          <a:sx n="64" d="100"/>
          <a:sy n="64" d="100"/>
        </p:scale>
        <p:origin x="-86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758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64DF-C742-C140-AF0D-122D80D5286C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B20C749-A76D-794D-93AE-2F761156D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3910" y="1449306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83910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83910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3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64DF-C742-C140-AF0D-122D80D5286C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0C749-A76D-794D-93AE-2F761156D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758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3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64DF-C742-C140-AF0D-122D80D5286C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92551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2197" y="2341478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91077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2B20C749-A76D-794D-93AE-2F761156D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64DF-C742-C140-AF0D-122D80D5286C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0C749-A76D-794D-93AE-2F761156D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64DF-C742-C140-AF0D-122D80D5286C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0C749-A76D-794D-93AE-2F761156D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64DF-C742-C140-AF0D-122D80D5286C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0C749-A76D-794D-93AE-2F761156D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64DF-C742-C140-AF0D-122D80D5286C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0C749-A76D-794D-93AE-2F761156D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64DF-C742-C140-AF0D-122D80D5286C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0C749-A76D-794D-93AE-2F761156D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64DF-C742-C140-AF0D-122D80D5286C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2B20C749-A76D-794D-93AE-2F761156D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91346" y="4650477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91349" y="4773227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80" y="66678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64DF-C742-C140-AF0D-122D80D5286C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0C749-A76D-794D-93AE-2F761156D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68224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3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64DF-C742-C140-AF0D-122D80D5286C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0C749-A76D-794D-93AE-2F761156D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2FB64DF-C742-C140-AF0D-122D80D5286C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B20C749-A76D-794D-93AE-2F761156D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Regional Workshop on AB-HWC</a:t>
            </a:r>
          </a:p>
          <a:p>
            <a:r>
              <a:rPr lang="en-US" dirty="0" smtClean="0"/>
              <a:t>Rajasthan, MP, HP, Haryana, Chhattisgarh, J&amp;K, </a:t>
            </a:r>
            <a:r>
              <a:rPr lang="en-US" dirty="0" err="1" smtClean="0"/>
              <a:t>Uttarakhand</a:t>
            </a:r>
            <a:r>
              <a:rPr lang="en-US" dirty="0" smtClean="0"/>
              <a:t>, Punjab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AB-HWC</a:t>
            </a:r>
            <a:br>
              <a:rPr lang="en-US" dirty="0" smtClean="0"/>
            </a:br>
            <a:r>
              <a:rPr lang="en-US" dirty="0" smtClean="0"/>
              <a:t>PHCs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8766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MP- 50% vacancy for MO posts (612/1172) in State, MO training on NCD completed, 311 LTs in place. To be recruited by November. All staff available at visited facilities. </a:t>
            </a:r>
          </a:p>
          <a:p>
            <a:r>
              <a:rPr lang="en-US" dirty="0" smtClean="0"/>
              <a:t>Rajasthan- MO &amp; Lab assistants in place. LT, pharmacists, SN not available. </a:t>
            </a:r>
          </a:p>
          <a:p>
            <a:r>
              <a:rPr lang="en-US" dirty="0" err="1" smtClean="0"/>
              <a:t>Uttarakhand</a:t>
            </a:r>
            <a:r>
              <a:rPr lang="en-US" dirty="0" smtClean="0"/>
              <a:t>- Trained HR in place.</a:t>
            </a:r>
          </a:p>
          <a:p>
            <a:r>
              <a:rPr lang="en-US" dirty="0" smtClean="0"/>
              <a:t>Chhattisgarh- No MBBS MO at PHC. AMO managing the services.  </a:t>
            </a:r>
          </a:p>
          <a:p>
            <a:r>
              <a:rPr lang="en-US" dirty="0" smtClean="0"/>
              <a:t>HP- HR in place, some places manned by Dental MO (421/525 MO). Refresher Training scheduled. No LT / SN. </a:t>
            </a:r>
          </a:p>
          <a:p>
            <a:r>
              <a:rPr lang="en-US" dirty="0" smtClean="0"/>
              <a:t>J&amp;K- HR in place. </a:t>
            </a:r>
          </a:p>
          <a:p>
            <a:r>
              <a:rPr lang="en-US" dirty="0" smtClean="0"/>
              <a:t>Haryana- MO (MBBS, </a:t>
            </a:r>
            <a:r>
              <a:rPr lang="en-US" dirty="0" err="1" smtClean="0"/>
              <a:t>Ayush</a:t>
            </a:r>
            <a:r>
              <a:rPr lang="en-US" dirty="0" smtClean="0"/>
              <a:t>, Dental), SN, LT, Pharmacist available as per IPHS. </a:t>
            </a:r>
            <a:endParaRPr lang="en-US" dirty="0" smtClean="0"/>
          </a:p>
          <a:p>
            <a:r>
              <a:rPr lang="en-US" dirty="0" smtClean="0"/>
              <a:t>Punjab- adequate HR available.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0696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18"/>
            <a:ext cx="10363200" cy="1019441"/>
          </a:xfrm>
        </p:spPr>
        <p:txBody>
          <a:bodyPr/>
          <a:lstStyle/>
          <a:p>
            <a:r>
              <a:rPr lang="en-US" dirty="0" smtClean="0"/>
              <a:t>Population based NCD screening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1024259"/>
            <a:ext cx="10515600" cy="5436502"/>
          </a:xfrm>
        </p:spPr>
        <p:txBody>
          <a:bodyPr>
            <a:noAutofit/>
          </a:bodyPr>
          <a:lstStyle/>
          <a:p>
            <a:r>
              <a:rPr lang="en-US" sz="2200" dirty="0" smtClean="0"/>
              <a:t>MP- ongoing, individual empanelment &amp; family folders maintained. CBAC forms filled. Referrals are made for high risk individuals. </a:t>
            </a:r>
          </a:p>
          <a:p>
            <a:r>
              <a:rPr lang="en-US" sz="2200" dirty="0" smtClean="0"/>
              <a:t>Rajasthan- NCD training to be completed as per norms. Only 1 day orientation is given to the staff. </a:t>
            </a:r>
          </a:p>
          <a:p>
            <a:r>
              <a:rPr lang="en-US" sz="2200" dirty="0" smtClean="0"/>
              <a:t>Himachal: Training to be completed as per norms. 18-30 ages also screened.</a:t>
            </a:r>
          </a:p>
          <a:p>
            <a:r>
              <a:rPr lang="en-US" sz="2200" dirty="0" smtClean="0"/>
              <a:t>J&amp;K: Trained HR available. State to improve outreach services. </a:t>
            </a:r>
          </a:p>
          <a:p>
            <a:r>
              <a:rPr lang="en-US" sz="2200" dirty="0" smtClean="0"/>
              <a:t>Chhattisgarh: trained HR available. NCD </a:t>
            </a:r>
            <a:r>
              <a:rPr lang="en-US" sz="2200" dirty="0" err="1"/>
              <a:t>S</a:t>
            </a:r>
            <a:r>
              <a:rPr lang="en-US" sz="2200" dirty="0" err="1" smtClean="0"/>
              <a:t>uraksha</a:t>
            </a:r>
            <a:r>
              <a:rPr lang="en-US" sz="2200" dirty="0" smtClean="0"/>
              <a:t> </a:t>
            </a:r>
            <a:r>
              <a:rPr lang="en-US" sz="2200" dirty="0" err="1" smtClean="0"/>
              <a:t>Maah</a:t>
            </a:r>
            <a:r>
              <a:rPr lang="en-US" sz="2200" dirty="0" smtClean="0"/>
              <a:t>. </a:t>
            </a:r>
          </a:p>
          <a:p>
            <a:r>
              <a:rPr lang="en-US" sz="2200" dirty="0" smtClean="0"/>
              <a:t>Haryana: Staff trained as per norms. CBAC forms filled. Data on NCD app yet to be completed. VIA trained SN available. (State- 48 lacs enumerated, 20 lacs CBAC forms filled, 13 lacs screened for NCDs, Suspected for DM- 9.42%, suspected for </a:t>
            </a:r>
            <a:r>
              <a:rPr lang="en-US" sz="2200" dirty="0" err="1" smtClean="0"/>
              <a:t>Htn</a:t>
            </a:r>
            <a:r>
              <a:rPr lang="en-US" sz="2200" dirty="0" smtClean="0"/>
              <a:t>- 13%).</a:t>
            </a:r>
          </a:p>
          <a:p>
            <a:r>
              <a:rPr lang="en-US" sz="2200" dirty="0" err="1" smtClean="0"/>
              <a:t>Uttarakhand</a:t>
            </a:r>
            <a:r>
              <a:rPr lang="en-US" sz="2200" dirty="0" smtClean="0"/>
              <a:t>- referrals for NCD screening observed. Cervical cancer screening not rolled out. TOT yet to be initiated</a:t>
            </a:r>
            <a:r>
              <a:rPr lang="en-US" sz="2200" dirty="0" smtClean="0"/>
              <a:t>.</a:t>
            </a:r>
          </a:p>
          <a:p>
            <a:r>
              <a:rPr lang="en-US" sz="2200" dirty="0" smtClean="0"/>
              <a:t>Punjab: VIA training to be initiated. MO training completed. </a:t>
            </a:r>
            <a:endParaRPr lang="en-US" sz="2200" dirty="0" smtClean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1383899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124738"/>
            <a:ext cx="10363200" cy="1143000"/>
          </a:xfrm>
        </p:spPr>
        <p:txBody>
          <a:bodyPr/>
          <a:lstStyle/>
          <a:p>
            <a:r>
              <a:rPr lang="en-US" dirty="0" smtClean="0"/>
              <a:t>Drugs and Diagnostics at PHC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539645" y="1447799"/>
            <a:ext cx="11227633" cy="5027951"/>
          </a:xfrm>
        </p:spPr>
        <p:txBody>
          <a:bodyPr>
            <a:noAutofit/>
          </a:bodyPr>
          <a:lstStyle/>
          <a:p>
            <a:r>
              <a:rPr lang="en-US" sz="2200" dirty="0" smtClean="0"/>
              <a:t>MP -19 diagnostics </a:t>
            </a:r>
            <a:r>
              <a:rPr lang="en-US" sz="2200" dirty="0" err="1" smtClean="0"/>
              <a:t>inhouse</a:t>
            </a:r>
            <a:r>
              <a:rPr lang="en-US" sz="2200" dirty="0" smtClean="0"/>
              <a:t> (Hub and spoke) and 74 EML.</a:t>
            </a:r>
          </a:p>
          <a:p>
            <a:r>
              <a:rPr lang="en-US" sz="2200" dirty="0" smtClean="0"/>
              <a:t>Rajasthan-robust supply chain management of drugs and DVDMS implemented till PHC level. 12-14 test conducted at PHC.</a:t>
            </a:r>
          </a:p>
          <a:p>
            <a:r>
              <a:rPr lang="en-US" sz="2200" dirty="0" smtClean="0"/>
              <a:t>Haryana- 91 drugs from EDL available . 19 diagnostic test done in house.</a:t>
            </a:r>
          </a:p>
          <a:p>
            <a:r>
              <a:rPr lang="en-US" sz="2200" dirty="0" err="1" smtClean="0"/>
              <a:t>Uttarakhand</a:t>
            </a:r>
            <a:r>
              <a:rPr lang="en-US" sz="2200" dirty="0" smtClean="0"/>
              <a:t>- State doesn’t have corporation for procurement. 35 drugs available in place and 19 Diagnostic test were available at PHC. Reagent procured from RKS fund </a:t>
            </a:r>
          </a:p>
          <a:p>
            <a:r>
              <a:rPr lang="en-US" sz="2200" dirty="0" smtClean="0"/>
              <a:t>Punjab – 12-14 diagnostics tests available and 40-50 medicines available</a:t>
            </a:r>
          </a:p>
          <a:p>
            <a:r>
              <a:rPr lang="en-US" sz="2200" dirty="0" smtClean="0"/>
              <a:t>Himachal Pradesh- NCD drugs available , DVDMS functional till PHC ,hub and spoke for diagnostic under process</a:t>
            </a:r>
          </a:p>
          <a:p>
            <a:r>
              <a:rPr lang="en-US" sz="2200" dirty="0" smtClean="0"/>
              <a:t>Chhattisgarh- 40 % of </a:t>
            </a:r>
            <a:r>
              <a:rPr lang="en-US" sz="2200" dirty="0" err="1" smtClean="0"/>
              <a:t>edl</a:t>
            </a:r>
            <a:r>
              <a:rPr lang="en-US" sz="2200" dirty="0" smtClean="0"/>
              <a:t> drugs available and  9-12 diagnostics tests available, mostly RDK, sputum and slide. </a:t>
            </a:r>
          </a:p>
          <a:p>
            <a:r>
              <a:rPr lang="en-US" sz="2200" dirty="0" smtClean="0"/>
              <a:t>J&amp;K- 17 tests where LT is available/ 7 tests where LT not available, 71 State EML list, however some drugs not available. 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89628"/>
            <a:ext cx="10363200" cy="1143000"/>
          </a:xfrm>
        </p:spPr>
        <p:txBody>
          <a:bodyPr/>
          <a:lstStyle/>
          <a:p>
            <a:r>
              <a:rPr lang="en-US" dirty="0" smtClean="0"/>
              <a:t>AB-HWC Portal reporting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74430" y="1642670"/>
            <a:ext cx="10363200" cy="4572000"/>
          </a:xfrm>
        </p:spPr>
        <p:txBody>
          <a:bodyPr/>
          <a:lstStyle/>
          <a:p>
            <a:r>
              <a:rPr lang="en-US" dirty="0" smtClean="0"/>
              <a:t>Daily reporting </a:t>
            </a:r>
            <a:r>
              <a:rPr lang="en-US" dirty="0" smtClean="0"/>
              <a:t>on AB-HWC portal started </a:t>
            </a:r>
            <a:r>
              <a:rPr lang="en-US" dirty="0" smtClean="0"/>
              <a:t>in all States except </a:t>
            </a:r>
            <a:r>
              <a:rPr lang="en-US" dirty="0" smtClean="0"/>
              <a:t>Rajasthan &amp; </a:t>
            </a:r>
            <a:r>
              <a:rPr lang="en-US" dirty="0" err="1" smtClean="0"/>
              <a:t>punjab</a:t>
            </a:r>
            <a:r>
              <a:rPr lang="en-US" dirty="0" smtClean="0"/>
              <a:t>. </a:t>
            </a:r>
            <a:endParaRPr lang="en-US" dirty="0" smtClean="0"/>
          </a:p>
          <a:p>
            <a:r>
              <a:rPr lang="en-US" dirty="0" smtClean="0"/>
              <a:t>HWC portal monitored up to State level on daily basis in Haryana. </a:t>
            </a:r>
          </a:p>
          <a:p>
            <a:r>
              <a:rPr lang="en-US" dirty="0" smtClean="0"/>
              <a:t>Issues in J&amp;K due to internet connectivity. </a:t>
            </a:r>
          </a:p>
          <a:p>
            <a:r>
              <a:rPr lang="en-US" dirty="0" smtClean="0"/>
              <a:t>Streamlining needed in </a:t>
            </a:r>
            <a:r>
              <a:rPr lang="en-US" dirty="0" err="1" smtClean="0"/>
              <a:t>Uttarakhand</a:t>
            </a:r>
            <a:r>
              <a:rPr lang="en-US" dirty="0" smtClean="0"/>
              <a:t>. </a:t>
            </a:r>
          </a:p>
          <a:p>
            <a:r>
              <a:rPr lang="en-US" dirty="0" smtClean="0"/>
              <a:t>Rajasthan: reporting ensured at PHC biweekly through DEO. </a:t>
            </a:r>
          </a:p>
        </p:txBody>
      </p:sp>
    </p:spTree>
    <p:extLst>
      <p:ext uri="{BB962C8B-B14F-4D97-AF65-F5344CB8AC3E}">
        <p14:creationId xmlns:p14="http://schemas.microsoft.com/office/powerpoint/2010/main" xmlns="" val="1180456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Expanded range of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MP: MOs trained in mental health, services yet to be initiated. </a:t>
            </a:r>
          </a:p>
          <a:p>
            <a:r>
              <a:rPr lang="en-US" dirty="0" smtClean="0"/>
              <a:t>J&amp;K: oral health services.</a:t>
            </a:r>
          </a:p>
          <a:p>
            <a:r>
              <a:rPr lang="en-US" dirty="0" err="1" smtClean="0"/>
              <a:t>Uttarakhand</a:t>
            </a:r>
            <a:r>
              <a:rPr lang="en-US" dirty="0" smtClean="0"/>
              <a:t>: Oral &amp; ophthalmic service provided. ECHO platform to be initiated for tele-consultation services on Hub &amp; Spoke model. Geriatric OPD initiated, MOs trained in mental health. </a:t>
            </a:r>
          </a:p>
          <a:p>
            <a:r>
              <a:rPr lang="en-US" dirty="0" smtClean="0"/>
              <a:t>Chhattisgarh: oral health &amp; PMOA services. AMO/ANM trained in mental health. </a:t>
            </a:r>
          </a:p>
          <a:p>
            <a:r>
              <a:rPr lang="en-US" dirty="0" smtClean="0"/>
              <a:t>Haryana: oral health &amp; geriatric health services started.</a:t>
            </a:r>
          </a:p>
          <a:p>
            <a:r>
              <a:rPr lang="en-US" dirty="0" smtClean="0"/>
              <a:t>HP: de-addiction services started at PHCs every Wednesday. </a:t>
            </a:r>
            <a:endParaRPr lang="en-US" dirty="0" smtClean="0"/>
          </a:p>
          <a:p>
            <a:r>
              <a:rPr lang="en-US" dirty="0" smtClean="0"/>
              <a:t>Punjab: oral health services.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239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Basic RMNCHA+N services provided in all States. </a:t>
            </a:r>
          </a:p>
          <a:p>
            <a:r>
              <a:rPr lang="en-US" dirty="0" smtClean="0"/>
              <a:t>Branding completed in all States.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Wellness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Haryana: through yoga (</a:t>
            </a:r>
            <a:r>
              <a:rPr lang="en-US" dirty="0" err="1" smtClean="0"/>
              <a:t>Ayush</a:t>
            </a:r>
            <a:r>
              <a:rPr lang="en-US" dirty="0" smtClean="0"/>
              <a:t> MO, certified yoga trainers, volunteers), laughing clubs, folk dances</a:t>
            </a:r>
          </a:p>
          <a:p>
            <a:r>
              <a:rPr lang="en-US" dirty="0" smtClean="0"/>
              <a:t>Rajasthan: </a:t>
            </a:r>
            <a:r>
              <a:rPr lang="en-US" dirty="0" smtClean="0"/>
              <a:t>yet to be</a:t>
            </a:r>
            <a:r>
              <a:rPr lang="en-US" dirty="0" smtClean="0"/>
              <a:t> </a:t>
            </a:r>
            <a:r>
              <a:rPr lang="en-US" dirty="0" smtClean="0"/>
              <a:t>initiated (</a:t>
            </a:r>
            <a:r>
              <a:rPr lang="en-US" dirty="0" err="1" smtClean="0"/>
              <a:t>Jaisalmer</a:t>
            </a:r>
            <a:r>
              <a:rPr lang="en-US" dirty="0" smtClean="0"/>
              <a:t>).</a:t>
            </a:r>
          </a:p>
          <a:p>
            <a:r>
              <a:rPr lang="en-US" dirty="0" smtClean="0"/>
              <a:t>MP: initiated with AYUSH MOs and school teachers. RFP floated to engage yoga instructors. </a:t>
            </a:r>
          </a:p>
          <a:p>
            <a:r>
              <a:rPr lang="en-US" dirty="0" smtClean="0"/>
              <a:t>Chhattisgarh: ANM trained on 3 day yoga module. </a:t>
            </a:r>
          </a:p>
          <a:p>
            <a:r>
              <a:rPr lang="en-US" dirty="0" err="1" smtClean="0"/>
              <a:t>Uttarakhand</a:t>
            </a:r>
            <a:r>
              <a:rPr lang="en-US" dirty="0" smtClean="0"/>
              <a:t>: open gyms at select PHCs. </a:t>
            </a:r>
          </a:p>
          <a:p>
            <a:r>
              <a:rPr lang="en-US" dirty="0" smtClean="0"/>
              <a:t>J&amp;K: Health education &amp; promotion started. Yoga day celebrated. </a:t>
            </a:r>
            <a:endParaRPr lang="en-US" dirty="0" smtClean="0"/>
          </a:p>
          <a:p>
            <a:r>
              <a:rPr lang="en-US" dirty="0" smtClean="0"/>
              <a:t>Punjab: yet to be initiated (</a:t>
            </a:r>
            <a:r>
              <a:rPr lang="en-US" dirty="0" smtClean="0"/>
              <a:t>A</a:t>
            </a:r>
            <a:r>
              <a:rPr lang="en-US" dirty="0" smtClean="0"/>
              <a:t>mritsar).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957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94758"/>
            <a:ext cx="10363200" cy="1143000"/>
          </a:xfrm>
        </p:spPr>
        <p:txBody>
          <a:bodyPr/>
          <a:lstStyle/>
          <a:p>
            <a:r>
              <a:rPr lang="en-US" dirty="0" smtClean="0"/>
              <a:t>Best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59567" y="1447799"/>
            <a:ext cx="10922833" cy="5207833"/>
          </a:xfrm>
        </p:spPr>
        <p:txBody>
          <a:bodyPr>
            <a:noAutofit/>
          </a:bodyPr>
          <a:lstStyle/>
          <a:p>
            <a:r>
              <a:rPr lang="en-US" sz="2200" dirty="0" smtClean="0"/>
              <a:t>MP-Hub and spoke model ,NCD campaign in September, telemedicine RFP floated, covers all 1171 PHC and 20 spoke /seat and I specialist per seat.</a:t>
            </a:r>
          </a:p>
          <a:p>
            <a:r>
              <a:rPr lang="en-US" sz="2200" dirty="0" smtClean="0"/>
              <a:t>Haryana – HR more than IPHS norms . Wellness activities including exercise for joint pain , laughing club and dancing and folk activities conducted. Mobile </a:t>
            </a:r>
            <a:r>
              <a:rPr lang="en-US" sz="2200" dirty="0" err="1" smtClean="0"/>
              <a:t>mitra</a:t>
            </a:r>
            <a:r>
              <a:rPr lang="en-US" sz="2200" dirty="0" smtClean="0"/>
              <a:t> for community awareness . Good CSR leverage. MO at </a:t>
            </a:r>
            <a:r>
              <a:rPr lang="en-US" sz="2200" dirty="0" err="1" smtClean="0"/>
              <a:t>phc</a:t>
            </a:r>
            <a:r>
              <a:rPr lang="en-US" sz="2200" dirty="0" smtClean="0"/>
              <a:t> level can indent drugs of district level. </a:t>
            </a:r>
            <a:r>
              <a:rPr lang="en-US" sz="2200" dirty="0" err="1"/>
              <a:t>M</a:t>
            </a:r>
            <a:r>
              <a:rPr lang="en-US" sz="2200" dirty="0" err="1" smtClean="0"/>
              <a:t>ukhya</a:t>
            </a:r>
            <a:r>
              <a:rPr lang="en-US" sz="2200" dirty="0" smtClean="0"/>
              <a:t> </a:t>
            </a:r>
            <a:r>
              <a:rPr lang="en-US" sz="2200" dirty="0"/>
              <a:t>M</a:t>
            </a:r>
            <a:r>
              <a:rPr lang="en-US" sz="2200" dirty="0" smtClean="0"/>
              <a:t>antri </a:t>
            </a:r>
            <a:r>
              <a:rPr lang="en-US" sz="2200" dirty="0" err="1"/>
              <a:t>M</a:t>
            </a:r>
            <a:r>
              <a:rPr lang="en-US" sz="2200" dirty="0" err="1" smtClean="0"/>
              <a:t>uft</a:t>
            </a:r>
            <a:r>
              <a:rPr lang="en-US" sz="2200" dirty="0" smtClean="0"/>
              <a:t> </a:t>
            </a:r>
            <a:r>
              <a:rPr lang="en-US" sz="2200" dirty="0" err="1" smtClean="0"/>
              <a:t>Illaj</a:t>
            </a:r>
            <a:r>
              <a:rPr lang="en-US" sz="2200" dirty="0" smtClean="0"/>
              <a:t> Yojana to reduce OOPE.</a:t>
            </a:r>
          </a:p>
          <a:p>
            <a:r>
              <a:rPr lang="en-US" sz="2200" dirty="0" smtClean="0"/>
              <a:t>Rajasthan- e-</a:t>
            </a:r>
            <a:r>
              <a:rPr lang="en-US" sz="2200" dirty="0" err="1" smtClean="0"/>
              <a:t>mitra</a:t>
            </a:r>
            <a:r>
              <a:rPr lang="en-US" sz="2200" dirty="0" smtClean="0"/>
              <a:t> kiosk were installed at all PHC. Robust drugs distribution system</a:t>
            </a:r>
          </a:p>
          <a:p>
            <a:r>
              <a:rPr lang="en-US" sz="2200" dirty="0" err="1" smtClean="0"/>
              <a:t>Chattisgarh</a:t>
            </a:r>
            <a:r>
              <a:rPr lang="en-US" sz="2200" dirty="0" smtClean="0"/>
              <a:t>- NCD </a:t>
            </a:r>
            <a:r>
              <a:rPr lang="en-US" sz="2200" dirty="0" err="1" smtClean="0"/>
              <a:t>surakhsha</a:t>
            </a:r>
            <a:r>
              <a:rPr lang="en-US" sz="2200" dirty="0" smtClean="0"/>
              <a:t> </a:t>
            </a:r>
            <a:r>
              <a:rPr lang="en-US" sz="2200" dirty="0" err="1" smtClean="0"/>
              <a:t>maah</a:t>
            </a:r>
            <a:r>
              <a:rPr lang="en-US" sz="2200" dirty="0" smtClean="0"/>
              <a:t>, internal branding ,health days, pooling of funds at local level </a:t>
            </a:r>
          </a:p>
          <a:p>
            <a:r>
              <a:rPr lang="en-US" sz="2200" dirty="0" smtClean="0"/>
              <a:t>HP- </a:t>
            </a:r>
            <a:r>
              <a:rPr lang="en-US" sz="2200" dirty="0" err="1"/>
              <a:t>M</a:t>
            </a:r>
            <a:r>
              <a:rPr lang="en-US" sz="2200" dirty="0" err="1" smtClean="0"/>
              <a:t>ukhya</a:t>
            </a:r>
            <a:r>
              <a:rPr lang="en-US" sz="2200" dirty="0" smtClean="0"/>
              <a:t> </a:t>
            </a:r>
            <a:r>
              <a:rPr lang="en-US" sz="2200" dirty="0"/>
              <a:t>M</a:t>
            </a:r>
            <a:r>
              <a:rPr lang="en-US" sz="2200" dirty="0" smtClean="0"/>
              <a:t>antri </a:t>
            </a:r>
            <a:r>
              <a:rPr lang="en-US" sz="2200" dirty="0" err="1"/>
              <a:t>N</a:t>
            </a:r>
            <a:r>
              <a:rPr lang="en-US" sz="2200" dirty="0" err="1" smtClean="0"/>
              <a:t>irogya</a:t>
            </a:r>
            <a:r>
              <a:rPr lang="en-US" sz="2200" dirty="0" smtClean="0"/>
              <a:t> Yojna-18 </a:t>
            </a:r>
            <a:r>
              <a:rPr lang="en-US" sz="2200" dirty="0"/>
              <a:t>+</a:t>
            </a:r>
            <a:r>
              <a:rPr lang="en-US" sz="2200" dirty="0" smtClean="0"/>
              <a:t>screening , HIM care health scheme, Alcohol </a:t>
            </a:r>
            <a:r>
              <a:rPr lang="en-US" sz="2200" dirty="0" err="1" smtClean="0"/>
              <a:t>cess</a:t>
            </a:r>
            <a:r>
              <a:rPr lang="en-US" sz="2200" dirty="0" smtClean="0"/>
              <a:t>. </a:t>
            </a:r>
          </a:p>
          <a:p>
            <a:r>
              <a:rPr lang="en-US" sz="2200" dirty="0" smtClean="0"/>
              <a:t>J and K - Drugs are procured through JKMSCL. In case of shortage, Local authority can procure from </a:t>
            </a:r>
            <a:r>
              <a:rPr lang="en-US" sz="2200" dirty="0"/>
              <a:t>J</a:t>
            </a:r>
            <a:r>
              <a:rPr lang="en-US" sz="2200" dirty="0" smtClean="0"/>
              <a:t>an </a:t>
            </a:r>
            <a:r>
              <a:rPr lang="en-US" sz="2200" dirty="0" err="1" smtClean="0"/>
              <a:t>Aushadhi</a:t>
            </a:r>
            <a:r>
              <a:rPr lang="en-US" sz="2200" dirty="0" smtClean="0"/>
              <a:t>.</a:t>
            </a:r>
          </a:p>
          <a:p>
            <a:r>
              <a:rPr lang="en-US" sz="2200" dirty="0" err="1" smtClean="0"/>
              <a:t>Uttarakhand</a:t>
            </a:r>
            <a:r>
              <a:rPr lang="en-US" sz="2200" dirty="0" smtClean="0"/>
              <a:t>- quarters for MLHP ,open gym .</a:t>
            </a:r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328" y="2758190"/>
            <a:ext cx="103632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Thank You </a:t>
            </a:r>
            <a:endParaRPr lang="en-US" sz="4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72</TotalTime>
  <Words>883</Words>
  <Application>Microsoft Macintosh PowerPoint</Application>
  <PresentationFormat>Custom</PresentationFormat>
  <Paragraphs>66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Equity</vt:lpstr>
      <vt:lpstr>AB-HWC PHCs</vt:lpstr>
      <vt:lpstr>Human Resources</vt:lpstr>
      <vt:lpstr>Population based NCD screening</vt:lpstr>
      <vt:lpstr>Drugs and Diagnostics at PHC</vt:lpstr>
      <vt:lpstr>AB-HWC Portal reporting</vt:lpstr>
      <vt:lpstr>Expanded range of services</vt:lpstr>
      <vt:lpstr>Others</vt:lpstr>
      <vt:lpstr>Wellness </vt:lpstr>
      <vt:lpstr>Best Practices</vt:lpstr>
      <vt:lpstr>Thank You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AB-HWC PHCs</dc:title>
  <dc:creator>Microsoft Office User</dc:creator>
  <cp:lastModifiedBy>Acer</cp:lastModifiedBy>
  <cp:revision>28</cp:revision>
  <dcterms:created xsi:type="dcterms:W3CDTF">2019-09-05T01:30:21Z</dcterms:created>
  <dcterms:modified xsi:type="dcterms:W3CDTF">2019-09-05T07:22:07Z</dcterms:modified>
</cp:coreProperties>
</file>