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0" r:id="rId3"/>
    <p:sldId id="262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12169775" cy="6858000"/>
  <p:notesSz cx="6797675" cy="9926638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2" y="-96"/>
      </p:cViewPr>
      <p:guideLst>
        <p:guide orient="horz" pos="2160"/>
        <p:guide pos="38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upkaran\Desktop\nssotables\1st%20tables%20-%208-10-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autoTitleDeleted val="1"/>
    <c:plotArea>
      <c:layout>
        <c:manualLayout>
          <c:layoutTarget val="inner"/>
          <c:xMode val="edge"/>
          <c:yMode val="edge"/>
          <c:x val="0.13038585559568697"/>
          <c:y val="5.0925925925926541E-2"/>
          <c:w val="0.84524468455331725"/>
          <c:h val="0.76526939340916822"/>
        </c:manualLayout>
      </c:layout>
      <c:barChart>
        <c:barDir val="col"/>
        <c:grouping val="clustered"/>
        <c:ser>
          <c:idx val="0"/>
          <c:order val="0"/>
          <c:tx>
            <c:strRef>
              <c:f>Graphs!$H$374</c:f>
              <c:strCache>
                <c:ptCount val="1"/>
                <c:pt idx="0">
                  <c:v>Tamilnadu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numFmt formatCode="&quot;₹&quot;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Graphs!$G$375:$G$377</c:f>
              <c:strCache>
                <c:ptCount val="3"/>
                <c:pt idx="0">
                  <c:v>HSC/PHC/CHC etc.</c:v>
                </c:pt>
                <c:pt idx="1">
                  <c:v>Public hospital</c:v>
                </c:pt>
                <c:pt idx="2">
                  <c:v>Private hospital</c:v>
                </c:pt>
              </c:strCache>
            </c:strRef>
          </c:cat>
          <c:val>
            <c:numRef>
              <c:f>Graphs!$H$375:$H$377</c:f>
              <c:numCache>
                <c:formatCode>General</c:formatCode>
                <c:ptCount val="3"/>
                <c:pt idx="0">
                  <c:v>1701</c:v>
                </c:pt>
                <c:pt idx="1">
                  <c:v>2454</c:v>
                </c:pt>
                <c:pt idx="2">
                  <c:v>32182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7C-B64D-A266-2A13F8F78318}"/>
            </c:ext>
          </c:extLst>
        </c:ser>
        <c:ser>
          <c:idx val="1"/>
          <c:order val="1"/>
          <c:tx>
            <c:strRef>
              <c:f>Graphs!$I$374</c:f>
              <c:strCache>
                <c:ptCount val="1"/>
                <c:pt idx="0">
                  <c:v>All India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numFmt formatCode="&quot;₹&quot;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Graphs!$G$375:$G$377</c:f>
              <c:strCache>
                <c:ptCount val="3"/>
                <c:pt idx="0">
                  <c:v>HSC/PHC/CHC etc.</c:v>
                </c:pt>
                <c:pt idx="1">
                  <c:v>Public hospital</c:v>
                </c:pt>
                <c:pt idx="2">
                  <c:v>Private hospital</c:v>
                </c:pt>
              </c:strCache>
            </c:strRef>
          </c:cat>
          <c:val>
            <c:numRef>
              <c:f>Graphs!$I$375:$I$377</c:f>
              <c:numCache>
                <c:formatCode>0</c:formatCode>
                <c:ptCount val="3"/>
                <c:pt idx="0">
                  <c:v>1934.242</c:v>
                </c:pt>
                <c:pt idx="1">
                  <c:v>2993.462</c:v>
                </c:pt>
                <c:pt idx="2">
                  <c:v>18729.74000000002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C7C-B64D-A266-2A13F8F78318}"/>
            </c:ext>
          </c:extLst>
        </c:ser>
        <c:dLbls/>
        <c:gapWidth val="100"/>
        <c:axId val="95158272"/>
        <c:axId val="95159808"/>
      </c:barChart>
      <c:catAx>
        <c:axId val="951582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ysClr val="windowText" lastClr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95159808"/>
        <c:crosses val="autoZero"/>
        <c:auto val="1"/>
        <c:lblAlgn val="ctr"/>
        <c:lblOffset val="100"/>
      </c:catAx>
      <c:valAx>
        <c:axId val="951598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1" i="0" u="none" strike="noStrike" kern="1200" baseline="0">
                    <a:solidFill>
                      <a:sysClr val="windowText" lastClr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ysClr val="windowText" lastClr="000000"/>
                    </a:solidFill>
                    <a:latin typeface="Trebuchet MS" panose="020B0603020202020204" pitchFamily="34" charset="0"/>
                  </a:rPr>
                  <a:t>Expenditure (Rs.) per child birth</a:t>
                </a:r>
              </a:p>
            </c:rich>
          </c:tx>
          <c:layout>
            <c:manualLayout>
              <c:xMode val="edge"/>
              <c:yMode val="edge"/>
              <c:x val="2.9721876870654605E-2"/>
              <c:y val="0.26165313320209999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ysClr val="windowText" lastClr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95158272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26138801256326832"/>
          <c:y val="0.90335593467484065"/>
          <c:w val="0.36200546806649198"/>
          <c:h val="9.664406532517082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1" i="0" u="none" strike="noStrike" kern="1200" baseline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96559D-D410-4E72-BF46-B1C213232F62}" type="doc">
      <dgm:prSet loTypeId="urn:microsoft.com/office/officeart/2005/8/layout/cycle3" loCatId="cycle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6047C45-2DDF-4A88-8E74-8BC23130DA5D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Finalization of (EDL)</a:t>
          </a:r>
        </a:p>
      </dgm:t>
    </dgm:pt>
    <dgm:pt modelId="{7B13EC20-9C90-41BD-B654-0C75BE500055}" type="parTrans" cxnId="{A4ED9D11-2A6B-4EF5-B6F8-D97A36B9CD17}">
      <dgm:prSet/>
      <dgm:spPr/>
      <dgm:t>
        <a:bodyPr/>
        <a:lstStyle/>
        <a:p>
          <a:endParaRPr lang="en-US"/>
        </a:p>
      </dgm:t>
    </dgm:pt>
    <dgm:pt modelId="{EB56F026-0F94-4315-BC16-0650D098C3BD}" type="sibTrans" cxnId="{A4ED9D11-2A6B-4EF5-B6F8-D97A36B9CD17}">
      <dgm:prSet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D5B0B02F-5864-4B89-B844-DCC7C97FFFF4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Scientific Forecasting</a:t>
          </a:r>
        </a:p>
      </dgm:t>
    </dgm:pt>
    <dgm:pt modelId="{DDA7E790-0FB3-4771-B9B8-68B6CF5A35C0}" type="parTrans" cxnId="{F8A8AB73-442E-48F1-91EC-75F819431DE9}">
      <dgm:prSet/>
      <dgm:spPr/>
      <dgm:t>
        <a:bodyPr/>
        <a:lstStyle/>
        <a:p>
          <a:endParaRPr lang="en-US"/>
        </a:p>
      </dgm:t>
    </dgm:pt>
    <dgm:pt modelId="{491F54C8-3459-4F2E-8C46-A0323E4714BA}" type="sibTrans" cxnId="{F8A8AB73-442E-48F1-91EC-75F819431DE9}">
      <dgm:prSet/>
      <dgm:spPr/>
      <dgm:t>
        <a:bodyPr/>
        <a:lstStyle/>
        <a:p>
          <a:endParaRPr lang="en-US"/>
        </a:p>
      </dgm:t>
    </dgm:pt>
    <dgm:pt modelId="{16FCA5FB-4F25-40FC-9D37-7832820E37C7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Calling for tenders</a:t>
          </a:r>
        </a:p>
      </dgm:t>
    </dgm:pt>
    <dgm:pt modelId="{5665B645-D021-4F86-81DE-08ACFDF7F7C4}" type="parTrans" cxnId="{EB54E10F-39B8-47ED-9A3E-ACABAB752BE9}">
      <dgm:prSet/>
      <dgm:spPr/>
      <dgm:t>
        <a:bodyPr/>
        <a:lstStyle/>
        <a:p>
          <a:endParaRPr lang="en-US"/>
        </a:p>
      </dgm:t>
    </dgm:pt>
    <dgm:pt modelId="{4C171A68-0BAB-4774-9196-5851F1FB6E93}" type="sibTrans" cxnId="{EB54E10F-39B8-47ED-9A3E-ACABAB752BE9}">
      <dgm:prSet/>
      <dgm:spPr/>
      <dgm:t>
        <a:bodyPr/>
        <a:lstStyle/>
        <a:p>
          <a:endParaRPr lang="en-US"/>
        </a:p>
      </dgm:t>
    </dgm:pt>
    <dgm:pt modelId="{324CDDCC-5E51-483C-814A-71AD7A2EE432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Evaluation and Finalization of rates and suppliers</a:t>
          </a:r>
        </a:p>
      </dgm:t>
    </dgm:pt>
    <dgm:pt modelId="{7A7E59CC-A645-4BE5-9C0A-3C4F8443A4E4}" type="parTrans" cxnId="{7F210646-0B33-437E-9B21-3F109C09E77B}">
      <dgm:prSet/>
      <dgm:spPr/>
      <dgm:t>
        <a:bodyPr/>
        <a:lstStyle/>
        <a:p>
          <a:endParaRPr lang="en-US"/>
        </a:p>
      </dgm:t>
    </dgm:pt>
    <dgm:pt modelId="{DF6BD8BF-D24C-47D6-A6B0-8677E9071142}" type="sibTrans" cxnId="{7F210646-0B33-437E-9B21-3F109C09E77B}">
      <dgm:prSet/>
      <dgm:spPr/>
      <dgm:t>
        <a:bodyPr/>
        <a:lstStyle/>
        <a:p>
          <a:endParaRPr lang="en-US"/>
        </a:p>
      </dgm:t>
    </dgm:pt>
    <dgm:pt modelId="{AC0D8862-BE1D-4B43-8831-D6391EFA32B6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Placement of purchase orders</a:t>
          </a:r>
        </a:p>
      </dgm:t>
    </dgm:pt>
    <dgm:pt modelId="{8B9F986E-6013-4CA6-9DE4-443EE1FF6D3F}" type="parTrans" cxnId="{7990290E-BCFE-4EBB-A047-6BDC23BAB35F}">
      <dgm:prSet/>
      <dgm:spPr/>
      <dgm:t>
        <a:bodyPr/>
        <a:lstStyle/>
        <a:p>
          <a:endParaRPr lang="en-US"/>
        </a:p>
      </dgm:t>
    </dgm:pt>
    <dgm:pt modelId="{627C1512-D76D-4F8B-AEAA-1AC72FD38412}" type="sibTrans" cxnId="{7990290E-BCFE-4EBB-A047-6BDC23BAB35F}">
      <dgm:prSet/>
      <dgm:spPr/>
      <dgm:t>
        <a:bodyPr/>
        <a:lstStyle/>
        <a:p>
          <a:endParaRPr lang="en-US"/>
        </a:p>
      </dgm:t>
    </dgm:pt>
    <dgm:pt modelId="{B712598E-0E5F-438D-AE7D-0E7D962C8593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Receipt and storage at warehouses</a:t>
          </a:r>
        </a:p>
      </dgm:t>
    </dgm:pt>
    <dgm:pt modelId="{9440BD56-DD93-4602-8EB4-2C6EF02AFA45}" type="parTrans" cxnId="{EC336601-D0BF-4D3B-B915-4B896D557DA6}">
      <dgm:prSet/>
      <dgm:spPr/>
      <dgm:t>
        <a:bodyPr/>
        <a:lstStyle/>
        <a:p>
          <a:endParaRPr lang="en-US"/>
        </a:p>
      </dgm:t>
    </dgm:pt>
    <dgm:pt modelId="{73071ABB-155D-4405-B978-6C3AA8282A07}" type="sibTrans" cxnId="{EC336601-D0BF-4D3B-B915-4B896D557DA6}">
      <dgm:prSet/>
      <dgm:spPr/>
      <dgm:t>
        <a:bodyPr/>
        <a:lstStyle/>
        <a:p>
          <a:endParaRPr lang="en-US"/>
        </a:p>
      </dgm:t>
    </dgm:pt>
    <dgm:pt modelId="{6035A951-4F6A-477E-8810-DB9FD9805785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Quality tests</a:t>
          </a:r>
        </a:p>
      </dgm:t>
    </dgm:pt>
    <dgm:pt modelId="{7DD2E961-B19B-4434-9CDA-523F6E609070}" type="parTrans" cxnId="{EAEE881D-2C3B-4396-9A84-C30D098BE131}">
      <dgm:prSet/>
      <dgm:spPr/>
      <dgm:t>
        <a:bodyPr/>
        <a:lstStyle/>
        <a:p>
          <a:endParaRPr lang="en-US"/>
        </a:p>
      </dgm:t>
    </dgm:pt>
    <dgm:pt modelId="{8602C421-84C0-42F7-952D-1F66A3943593}" type="sibTrans" cxnId="{EAEE881D-2C3B-4396-9A84-C30D098BE131}">
      <dgm:prSet/>
      <dgm:spPr/>
      <dgm:t>
        <a:bodyPr/>
        <a:lstStyle/>
        <a:p>
          <a:endParaRPr lang="en-US"/>
        </a:p>
      </dgm:t>
    </dgm:pt>
    <dgm:pt modelId="{A7BD441F-52CF-46DC-A820-0E4DDB62A3B8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Issue to Institutions</a:t>
          </a:r>
        </a:p>
      </dgm:t>
    </dgm:pt>
    <dgm:pt modelId="{B826FDCA-0BA2-4806-8EF9-6DDE7F32312C}" type="parTrans" cxnId="{E6C6D589-9765-46CB-BF20-9D2322E2DEB5}">
      <dgm:prSet/>
      <dgm:spPr/>
      <dgm:t>
        <a:bodyPr/>
        <a:lstStyle/>
        <a:p>
          <a:endParaRPr lang="en-US"/>
        </a:p>
      </dgm:t>
    </dgm:pt>
    <dgm:pt modelId="{63BB21F4-D25E-42AE-868F-4AD4D30D3F4C}" type="sibTrans" cxnId="{E6C6D589-9765-46CB-BF20-9D2322E2DEB5}">
      <dgm:prSet/>
      <dgm:spPr/>
      <dgm:t>
        <a:bodyPr/>
        <a:lstStyle/>
        <a:p>
          <a:endParaRPr lang="en-US"/>
        </a:p>
      </dgm:t>
    </dgm:pt>
    <dgm:pt modelId="{716207BC-91CA-4FA7-B744-85FC8F6C5981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Payments to suppliers</a:t>
          </a:r>
        </a:p>
      </dgm:t>
    </dgm:pt>
    <dgm:pt modelId="{88E6EBA4-C141-412D-B4BA-67487BC24D78}" type="parTrans" cxnId="{8E7B09BD-DEE2-4D73-BD0F-42824CEE20C7}">
      <dgm:prSet/>
      <dgm:spPr/>
      <dgm:t>
        <a:bodyPr/>
        <a:lstStyle/>
        <a:p>
          <a:endParaRPr lang="en-US"/>
        </a:p>
      </dgm:t>
    </dgm:pt>
    <dgm:pt modelId="{B4A62487-678D-4A93-AA82-5410EE9F9099}" type="sibTrans" cxnId="{8E7B09BD-DEE2-4D73-BD0F-42824CEE20C7}">
      <dgm:prSet/>
      <dgm:spPr/>
      <dgm:t>
        <a:bodyPr/>
        <a:lstStyle/>
        <a:p>
          <a:endParaRPr lang="en-US"/>
        </a:p>
      </dgm:t>
    </dgm:pt>
    <dgm:pt modelId="{4ADADE14-03E3-4F4E-9C7F-5FE7D42AAE93}" type="pres">
      <dgm:prSet presAssocID="{6696559D-D410-4E72-BF46-B1C213232F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0A86C29-B0F1-4A80-874A-4BB6989754F3}" type="pres">
      <dgm:prSet presAssocID="{6696559D-D410-4E72-BF46-B1C213232F62}" presName="cycle" presStyleCnt="0"/>
      <dgm:spPr/>
    </dgm:pt>
    <dgm:pt modelId="{E02FF0B9-6D71-4DEA-96A5-A7CA6F290211}" type="pres">
      <dgm:prSet presAssocID="{36047C45-2DDF-4A88-8E74-8BC23130DA5D}" presName="nodeFirs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F739209-A928-4F44-9251-8CFBAEC898E4}" type="pres">
      <dgm:prSet presAssocID="{EB56F026-0F94-4315-BC16-0650D098C3BD}" presName="sibTransFirstNode" presStyleLbl="bgShp" presStyleIdx="0" presStyleCnt="1" custScaleX="117217"/>
      <dgm:spPr/>
      <dgm:t>
        <a:bodyPr/>
        <a:lstStyle/>
        <a:p>
          <a:endParaRPr lang="en-IN"/>
        </a:p>
      </dgm:t>
    </dgm:pt>
    <dgm:pt modelId="{10F283EC-5AC7-4A4E-8FBA-7D1BC7F7A559}" type="pres">
      <dgm:prSet presAssocID="{D5B0B02F-5864-4B89-B844-DCC7C97FFFF4}" presName="nodeFollowingNodes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35AE02-1A15-4AD5-AB6F-E47CDD755B96}" type="pres">
      <dgm:prSet presAssocID="{16FCA5FB-4F25-40FC-9D37-7832820E37C7}" presName="nodeFollowingNodes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0E20760-877A-46C0-A578-BD09CFD2D65C}" type="pres">
      <dgm:prSet presAssocID="{324CDDCC-5E51-483C-814A-71AD7A2EE432}" presName="nodeFollowingNodes" presStyleLbl="node1" presStyleIdx="3" presStyleCnt="9" custScaleX="13542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3870E5E-93A3-422A-B9DE-F981781E354E}" type="pres">
      <dgm:prSet presAssocID="{AC0D8862-BE1D-4B43-8831-D6391EFA32B6}" presName="nodeFollowingNodes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CB8950A-29A6-42B3-B108-8C8190C1416B}" type="pres">
      <dgm:prSet presAssocID="{B712598E-0E5F-438D-AE7D-0E7D962C8593}" presName="nodeFollowingNodes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1C6A2F4-B457-4AB9-9271-E0A2543C920A}" type="pres">
      <dgm:prSet presAssocID="{6035A951-4F6A-477E-8810-DB9FD9805785}" presName="nodeFollowingNodes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84C8175-4101-43EA-A009-31CC7E52810C}" type="pres">
      <dgm:prSet presAssocID="{A7BD441F-52CF-46DC-A820-0E4DDB62A3B8}" presName="nodeFollowingNodes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08C4859-A636-49F1-88DC-5FBEA821575C}" type="pres">
      <dgm:prSet presAssocID="{716207BC-91CA-4FA7-B744-85FC8F6C5981}" presName="nodeFollowingNodes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CBED7A7-5CD5-42B8-BDC5-6A3AD152B29C}" type="presOf" srcId="{6035A951-4F6A-477E-8810-DB9FD9805785}" destId="{E1C6A2F4-B457-4AB9-9271-E0A2543C920A}" srcOrd="0" destOrd="0" presId="urn:microsoft.com/office/officeart/2005/8/layout/cycle3"/>
    <dgm:cxn modelId="{F8A8AB73-442E-48F1-91EC-75F819431DE9}" srcId="{6696559D-D410-4E72-BF46-B1C213232F62}" destId="{D5B0B02F-5864-4B89-B844-DCC7C97FFFF4}" srcOrd="1" destOrd="0" parTransId="{DDA7E790-0FB3-4771-B9B8-68B6CF5A35C0}" sibTransId="{491F54C8-3459-4F2E-8C46-A0323E4714BA}"/>
    <dgm:cxn modelId="{48AC4783-2313-40F5-8AB9-8317AFAF28A9}" type="presOf" srcId="{A7BD441F-52CF-46DC-A820-0E4DDB62A3B8}" destId="{684C8175-4101-43EA-A009-31CC7E52810C}" srcOrd="0" destOrd="0" presId="urn:microsoft.com/office/officeart/2005/8/layout/cycle3"/>
    <dgm:cxn modelId="{0CE34F6A-D1E7-4202-9A8B-331DFC162FBB}" type="presOf" srcId="{EB56F026-0F94-4315-BC16-0650D098C3BD}" destId="{2F739209-A928-4F44-9251-8CFBAEC898E4}" srcOrd="0" destOrd="0" presId="urn:microsoft.com/office/officeart/2005/8/layout/cycle3"/>
    <dgm:cxn modelId="{8E7B09BD-DEE2-4D73-BD0F-42824CEE20C7}" srcId="{6696559D-D410-4E72-BF46-B1C213232F62}" destId="{716207BC-91CA-4FA7-B744-85FC8F6C5981}" srcOrd="8" destOrd="0" parTransId="{88E6EBA4-C141-412D-B4BA-67487BC24D78}" sibTransId="{B4A62487-678D-4A93-AA82-5410EE9F9099}"/>
    <dgm:cxn modelId="{7F210646-0B33-437E-9B21-3F109C09E77B}" srcId="{6696559D-D410-4E72-BF46-B1C213232F62}" destId="{324CDDCC-5E51-483C-814A-71AD7A2EE432}" srcOrd="3" destOrd="0" parTransId="{7A7E59CC-A645-4BE5-9C0A-3C4F8443A4E4}" sibTransId="{DF6BD8BF-D24C-47D6-A6B0-8677E9071142}"/>
    <dgm:cxn modelId="{775166B8-F316-4FA3-A465-9FCE18B80DA1}" type="presOf" srcId="{716207BC-91CA-4FA7-B744-85FC8F6C5981}" destId="{B08C4859-A636-49F1-88DC-5FBEA821575C}" srcOrd="0" destOrd="0" presId="urn:microsoft.com/office/officeart/2005/8/layout/cycle3"/>
    <dgm:cxn modelId="{EC336601-D0BF-4D3B-B915-4B896D557DA6}" srcId="{6696559D-D410-4E72-BF46-B1C213232F62}" destId="{B712598E-0E5F-438D-AE7D-0E7D962C8593}" srcOrd="5" destOrd="0" parTransId="{9440BD56-DD93-4602-8EB4-2C6EF02AFA45}" sibTransId="{73071ABB-155D-4405-B978-6C3AA8282A07}"/>
    <dgm:cxn modelId="{AA94E375-3516-4CEC-A082-2F441232B4AC}" type="presOf" srcId="{36047C45-2DDF-4A88-8E74-8BC23130DA5D}" destId="{E02FF0B9-6D71-4DEA-96A5-A7CA6F290211}" srcOrd="0" destOrd="0" presId="urn:microsoft.com/office/officeart/2005/8/layout/cycle3"/>
    <dgm:cxn modelId="{EAEE881D-2C3B-4396-9A84-C30D098BE131}" srcId="{6696559D-D410-4E72-BF46-B1C213232F62}" destId="{6035A951-4F6A-477E-8810-DB9FD9805785}" srcOrd="6" destOrd="0" parTransId="{7DD2E961-B19B-4434-9CDA-523F6E609070}" sibTransId="{8602C421-84C0-42F7-952D-1F66A3943593}"/>
    <dgm:cxn modelId="{0FC06407-54E1-4537-AD63-9315651C7D8C}" type="presOf" srcId="{16FCA5FB-4F25-40FC-9D37-7832820E37C7}" destId="{2D35AE02-1A15-4AD5-AB6F-E47CDD755B96}" srcOrd="0" destOrd="0" presId="urn:microsoft.com/office/officeart/2005/8/layout/cycle3"/>
    <dgm:cxn modelId="{7352480D-49A5-4347-B8FE-F24A5267ED75}" type="presOf" srcId="{AC0D8862-BE1D-4B43-8831-D6391EFA32B6}" destId="{33870E5E-93A3-422A-B9DE-F981781E354E}" srcOrd="0" destOrd="0" presId="urn:microsoft.com/office/officeart/2005/8/layout/cycle3"/>
    <dgm:cxn modelId="{A4ED9D11-2A6B-4EF5-B6F8-D97A36B9CD17}" srcId="{6696559D-D410-4E72-BF46-B1C213232F62}" destId="{36047C45-2DDF-4A88-8E74-8BC23130DA5D}" srcOrd="0" destOrd="0" parTransId="{7B13EC20-9C90-41BD-B654-0C75BE500055}" sibTransId="{EB56F026-0F94-4315-BC16-0650D098C3BD}"/>
    <dgm:cxn modelId="{7990290E-BCFE-4EBB-A047-6BDC23BAB35F}" srcId="{6696559D-D410-4E72-BF46-B1C213232F62}" destId="{AC0D8862-BE1D-4B43-8831-D6391EFA32B6}" srcOrd="4" destOrd="0" parTransId="{8B9F986E-6013-4CA6-9DE4-443EE1FF6D3F}" sibTransId="{627C1512-D76D-4F8B-AEAA-1AC72FD38412}"/>
    <dgm:cxn modelId="{EB54E10F-39B8-47ED-9A3E-ACABAB752BE9}" srcId="{6696559D-D410-4E72-BF46-B1C213232F62}" destId="{16FCA5FB-4F25-40FC-9D37-7832820E37C7}" srcOrd="2" destOrd="0" parTransId="{5665B645-D021-4F86-81DE-08ACFDF7F7C4}" sibTransId="{4C171A68-0BAB-4774-9196-5851F1FB6E93}"/>
    <dgm:cxn modelId="{856CDC9E-956F-4A4B-A7FE-AA7E7ADDE251}" type="presOf" srcId="{D5B0B02F-5864-4B89-B844-DCC7C97FFFF4}" destId="{10F283EC-5AC7-4A4E-8FBA-7D1BC7F7A559}" srcOrd="0" destOrd="0" presId="urn:microsoft.com/office/officeart/2005/8/layout/cycle3"/>
    <dgm:cxn modelId="{FA2BBF74-565B-4BD6-99B7-3969BCD78D6B}" type="presOf" srcId="{324CDDCC-5E51-483C-814A-71AD7A2EE432}" destId="{10E20760-877A-46C0-A578-BD09CFD2D65C}" srcOrd="0" destOrd="0" presId="urn:microsoft.com/office/officeart/2005/8/layout/cycle3"/>
    <dgm:cxn modelId="{7B5F73A9-D0DC-48E3-A3E3-98A631A97A69}" type="presOf" srcId="{B712598E-0E5F-438D-AE7D-0E7D962C8593}" destId="{1CB8950A-29A6-42B3-B108-8C8190C1416B}" srcOrd="0" destOrd="0" presId="urn:microsoft.com/office/officeart/2005/8/layout/cycle3"/>
    <dgm:cxn modelId="{0873C772-3EC1-41C0-B5F0-8E0EF31D6A15}" type="presOf" srcId="{6696559D-D410-4E72-BF46-B1C213232F62}" destId="{4ADADE14-03E3-4F4E-9C7F-5FE7D42AAE93}" srcOrd="0" destOrd="0" presId="urn:microsoft.com/office/officeart/2005/8/layout/cycle3"/>
    <dgm:cxn modelId="{E6C6D589-9765-46CB-BF20-9D2322E2DEB5}" srcId="{6696559D-D410-4E72-BF46-B1C213232F62}" destId="{A7BD441F-52CF-46DC-A820-0E4DDB62A3B8}" srcOrd="7" destOrd="0" parTransId="{B826FDCA-0BA2-4806-8EF9-6DDE7F32312C}" sibTransId="{63BB21F4-D25E-42AE-868F-4AD4D30D3F4C}"/>
    <dgm:cxn modelId="{AB7FDA66-370A-4A37-99E4-AC7E55CAC5B7}" type="presParOf" srcId="{4ADADE14-03E3-4F4E-9C7F-5FE7D42AAE93}" destId="{C0A86C29-B0F1-4A80-874A-4BB6989754F3}" srcOrd="0" destOrd="0" presId="urn:microsoft.com/office/officeart/2005/8/layout/cycle3"/>
    <dgm:cxn modelId="{80E2AE65-9455-4C1B-9857-0118AC496F79}" type="presParOf" srcId="{C0A86C29-B0F1-4A80-874A-4BB6989754F3}" destId="{E02FF0B9-6D71-4DEA-96A5-A7CA6F290211}" srcOrd="0" destOrd="0" presId="urn:microsoft.com/office/officeart/2005/8/layout/cycle3"/>
    <dgm:cxn modelId="{CE11ABA8-4118-41C1-B0F7-61CEA9D6E431}" type="presParOf" srcId="{C0A86C29-B0F1-4A80-874A-4BB6989754F3}" destId="{2F739209-A928-4F44-9251-8CFBAEC898E4}" srcOrd="1" destOrd="0" presId="urn:microsoft.com/office/officeart/2005/8/layout/cycle3"/>
    <dgm:cxn modelId="{711F0C3C-CEF0-4B44-8578-471F27E4D913}" type="presParOf" srcId="{C0A86C29-B0F1-4A80-874A-4BB6989754F3}" destId="{10F283EC-5AC7-4A4E-8FBA-7D1BC7F7A559}" srcOrd="2" destOrd="0" presId="urn:microsoft.com/office/officeart/2005/8/layout/cycle3"/>
    <dgm:cxn modelId="{FF96D788-275F-46D1-A6BF-326203ACB970}" type="presParOf" srcId="{C0A86C29-B0F1-4A80-874A-4BB6989754F3}" destId="{2D35AE02-1A15-4AD5-AB6F-E47CDD755B96}" srcOrd="3" destOrd="0" presId="urn:microsoft.com/office/officeart/2005/8/layout/cycle3"/>
    <dgm:cxn modelId="{2CD2518F-01E0-48E4-920F-27125CD69433}" type="presParOf" srcId="{C0A86C29-B0F1-4A80-874A-4BB6989754F3}" destId="{10E20760-877A-46C0-A578-BD09CFD2D65C}" srcOrd="4" destOrd="0" presId="urn:microsoft.com/office/officeart/2005/8/layout/cycle3"/>
    <dgm:cxn modelId="{D22FCA9C-2DC4-4D8C-B93F-5F8F2423BCAC}" type="presParOf" srcId="{C0A86C29-B0F1-4A80-874A-4BB6989754F3}" destId="{33870E5E-93A3-422A-B9DE-F981781E354E}" srcOrd="5" destOrd="0" presId="urn:microsoft.com/office/officeart/2005/8/layout/cycle3"/>
    <dgm:cxn modelId="{17EC15C1-82D1-414E-90E8-06368AAEAEAA}" type="presParOf" srcId="{C0A86C29-B0F1-4A80-874A-4BB6989754F3}" destId="{1CB8950A-29A6-42B3-B108-8C8190C1416B}" srcOrd="6" destOrd="0" presId="urn:microsoft.com/office/officeart/2005/8/layout/cycle3"/>
    <dgm:cxn modelId="{73349E35-2CE2-444B-AB06-0CFF74B6A072}" type="presParOf" srcId="{C0A86C29-B0F1-4A80-874A-4BB6989754F3}" destId="{E1C6A2F4-B457-4AB9-9271-E0A2543C920A}" srcOrd="7" destOrd="0" presId="urn:microsoft.com/office/officeart/2005/8/layout/cycle3"/>
    <dgm:cxn modelId="{76E6A8A7-5589-4BD1-90C8-F1EFF27896A7}" type="presParOf" srcId="{C0A86C29-B0F1-4A80-874A-4BB6989754F3}" destId="{684C8175-4101-43EA-A009-31CC7E52810C}" srcOrd="8" destOrd="0" presId="urn:microsoft.com/office/officeart/2005/8/layout/cycle3"/>
    <dgm:cxn modelId="{682FF8AB-D6DD-40C0-B2F7-C9800C713DF2}" type="presParOf" srcId="{C0A86C29-B0F1-4A80-874A-4BB6989754F3}" destId="{B08C4859-A636-49F1-88DC-5FBEA821575C}" srcOrd="9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188CA0-A174-4092-A61E-156F77631484}" type="doc">
      <dgm:prSet loTypeId="urn:microsoft.com/office/officeart/2005/8/layout/radial6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B57F06-F891-4361-B090-762F2205C192}">
      <dgm:prSet phldrT="[Text]" custT="1"/>
      <dgm:spPr/>
      <dgm:t>
        <a:bodyPr/>
        <a:lstStyle/>
        <a:p>
          <a:r>
            <a:rPr lang="en-US" sz="1600" b="1" dirty="0">
              <a:latin typeface="Trebuchet MS" panose="020B0603020202020204" pitchFamily="34" charset="0"/>
            </a:rPr>
            <a:t>Forecasting</a:t>
          </a:r>
        </a:p>
      </dgm:t>
    </dgm:pt>
    <dgm:pt modelId="{47F45714-70C8-47C4-BEB1-D5A677DA19DD}" type="parTrans" cxnId="{78B1E585-953D-4C47-AD05-25B03EB847ED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0598E9D1-90E1-441C-B630-7D80E120AC71}" type="sibTrans" cxnId="{78B1E585-953D-4C47-AD05-25B03EB847ED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B56D7FF1-07C4-40E9-8B20-217E76983C69}">
      <dgm:prSet phldrT="[Text]" custT="1"/>
      <dgm:spPr/>
      <dgm:t>
        <a:bodyPr/>
        <a:lstStyle/>
        <a:p>
          <a:r>
            <a:rPr lang="en-US" sz="1400" b="1" dirty="0">
              <a:latin typeface="Trebuchet MS" panose="020B0603020202020204" pitchFamily="34" charset="0"/>
            </a:rPr>
            <a:t>Warehouse wise Requirement</a:t>
          </a:r>
          <a:endParaRPr lang="en-US" sz="1400" dirty="0">
            <a:latin typeface="Trebuchet MS" panose="020B0603020202020204" pitchFamily="34" charset="0"/>
          </a:endParaRPr>
        </a:p>
      </dgm:t>
    </dgm:pt>
    <dgm:pt modelId="{65287421-FE0E-4A7B-B886-FA83294FF816}" type="parTrans" cxnId="{6606776E-990A-4674-AA0D-BD521C5F0274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0544242C-0E7A-4662-8044-9B7A66DCA875}" type="sibTrans" cxnId="{6606776E-990A-4674-AA0D-BD521C5F0274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3CC74A1E-99CB-40CC-BBFC-3C70233A30CD}">
      <dgm:prSet phldrT="[Text]" custT="1"/>
      <dgm:spPr/>
      <dgm:t>
        <a:bodyPr/>
        <a:lstStyle/>
        <a:p>
          <a:r>
            <a:rPr lang="en-US" sz="1400" b="1" dirty="0">
              <a:latin typeface="Trebuchet MS" panose="020B0603020202020204" pitchFamily="34" charset="0"/>
            </a:rPr>
            <a:t>Item wise overall Consumption</a:t>
          </a:r>
          <a:endParaRPr lang="en-US" sz="1400" dirty="0">
            <a:latin typeface="Trebuchet MS" panose="020B0603020202020204" pitchFamily="34" charset="0"/>
          </a:endParaRPr>
        </a:p>
      </dgm:t>
    </dgm:pt>
    <dgm:pt modelId="{243499C5-5E09-4EF4-82B5-C2DDD4F1304F}" type="parTrans" cxnId="{6750DC2F-72BE-4436-8A47-0BC797E8F35D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73E7AF26-9FBF-4C02-A691-B559A1A6D7E5}" type="sibTrans" cxnId="{6750DC2F-72BE-4436-8A47-0BC797E8F35D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CA0D2E03-37C8-4C48-BED6-0A914BFAE6AB}">
      <dgm:prSet phldrT="[Text]" custT="1"/>
      <dgm:spPr/>
      <dgm:t>
        <a:bodyPr/>
        <a:lstStyle/>
        <a:p>
          <a:r>
            <a:rPr lang="en-US" sz="1400" b="1" dirty="0">
              <a:latin typeface="Trebuchet MS" panose="020B0603020202020204" pitchFamily="34" charset="0"/>
            </a:rPr>
            <a:t>Item wise overall Requirement</a:t>
          </a:r>
          <a:endParaRPr lang="en-US" sz="1400" dirty="0">
            <a:latin typeface="Trebuchet MS" panose="020B0603020202020204" pitchFamily="34" charset="0"/>
          </a:endParaRPr>
        </a:p>
      </dgm:t>
    </dgm:pt>
    <dgm:pt modelId="{DAE416E8-19AA-4543-9BBF-C238E5ED408E}" type="parTrans" cxnId="{537F5869-3FDF-443C-AB19-8D283D55FAB6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8D6D3423-7285-4377-ACDE-C9FF06B46ADE}" type="sibTrans" cxnId="{537F5869-3FDF-443C-AB19-8D283D55FAB6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87CE644A-ABA2-4C8E-A44B-8079EDDCD5F2}">
      <dgm:prSet phldrT="[Text]" custT="1"/>
      <dgm:spPr/>
      <dgm:t>
        <a:bodyPr/>
        <a:lstStyle/>
        <a:p>
          <a:r>
            <a:rPr lang="en-US" sz="1400" b="1" dirty="0">
              <a:latin typeface="Trebuchet MS" panose="020B0603020202020204" pitchFamily="34" charset="0"/>
            </a:rPr>
            <a:t>Forecasting Standards and Techniques</a:t>
          </a:r>
          <a:endParaRPr lang="en-US" sz="1400" dirty="0">
            <a:latin typeface="Trebuchet MS" panose="020B0603020202020204" pitchFamily="34" charset="0"/>
          </a:endParaRPr>
        </a:p>
      </dgm:t>
    </dgm:pt>
    <dgm:pt modelId="{62C05B9C-32FB-4FA3-98CE-801D9E4D44F1}" type="parTrans" cxnId="{0080E7E8-BDF0-47FA-8593-FB44E848A9DC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5ED23FEC-0D70-45D9-B608-608B781FBE60}" type="sibTrans" cxnId="{0080E7E8-BDF0-47FA-8593-FB44E848A9DC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DD700AE4-BE32-430A-81F9-773A3F03F282}">
      <dgm:prSet phldrT="[Text]" custT="1"/>
      <dgm:spPr/>
      <dgm:t>
        <a:bodyPr/>
        <a:lstStyle/>
        <a:p>
          <a:r>
            <a:rPr lang="en-US" sz="1400" b="1" dirty="0">
              <a:latin typeface="Trebuchet MS" panose="020B0603020202020204" pitchFamily="34" charset="0"/>
            </a:rPr>
            <a:t>Previous Year’s Consumption </a:t>
          </a:r>
          <a:endParaRPr lang="en-US" sz="1400" dirty="0">
            <a:latin typeface="Trebuchet MS" panose="020B0603020202020204" pitchFamily="34" charset="0"/>
          </a:endParaRPr>
        </a:p>
      </dgm:t>
    </dgm:pt>
    <dgm:pt modelId="{74FBFA51-6BA9-4DF0-8136-25FE6C2105C2}" type="parTrans" cxnId="{B7EBCC88-794C-4E7D-AFAF-30D4B52E7B04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C0EE08CA-69A5-4CD4-AA01-D5258ABB07EB}" type="sibTrans" cxnId="{B7EBCC88-794C-4E7D-AFAF-30D4B52E7B04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F039DEE5-26A8-4CDD-901B-B1D407AD564A}" type="pres">
      <dgm:prSet presAssocID="{AB188CA0-A174-4092-A61E-156F7763148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4B601EE-2A7F-46DF-A2B7-3E11139E24B8}" type="pres">
      <dgm:prSet presAssocID="{F1B57F06-F891-4361-B090-762F2205C192}" presName="centerShape" presStyleLbl="node0" presStyleIdx="0" presStyleCnt="1"/>
      <dgm:spPr/>
      <dgm:t>
        <a:bodyPr/>
        <a:lstStyle/>
        <a:p>
          <a:endParaRPr lang="en-IN"/>
        </a:p>
      </dgm:t>
    </dgm:pt>
    <dgm:pt modelId="{FC40396A-3C5E-4143-8D79-9B98507BC855}" type="pres">
      <dgm:prSet presAssocID="{B56D7FF1-07C4-40E9-8B20-217E76983C69}" presName="node" presStyleLbl="node1" presStyleIdx="0" presStyleCnt="5" custScaleX="13156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D121E3C-7DD3-4BA6-9D71-8C537FA4569A}" type="pres">
      <dgm:prSet presAssocID="{B56D7FF1-07C4-40E9-8B20-217E76983C69}" presName="dummy" presStyleCnt="0"/>
      <dgm:spPr/>
    </dgm:pt>
    <dgm:pt modelId="{FD05EAD7-78F5-4E5B-B311-49ABB96FCC09}" type="pres">
      <dgm:prSet presAssocID="{0544242C-0E7A-4662-8044-9B7A66DCA875}" presName="sibTrans" presStyleLbl="sibTrans2D1" presStyleIdx="0" presStyleCnt="5"/>
      <dgm:spPr/>
      <dgm:t>
        <a:bodyPr/>
        <a:lstStyle/>
        <a:p>
          <a:endParaRPr lang="en-IN"/>
        </a:p>
      </dgm:t>
    </dgm:pt>
    <dgm:pt modelId="{A45184EC-1150-43C7-9F0E-B5E91192CD97}" type="pres">
      <dgm:prSet presAssocID="{3CC74A1E-99CB-40CC-BBFC-3C70233A30CD}" presName="node" presStyleLbl="node1" presStyleIdx="1" presStyleCnt="5" custScaleX="14250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E8A44E2-254F-41B3-8E86-CA3B44E24A20}" type="pres">
      <dgm:prSet presAssocID="{3CC74A1E-99CB-40CC-BBFC-3C70233A30CD}" presName="dummy" presStyleCnt="0"/>
      <dgm:spPr/>
    </dgm:pt>
    <dgm:pt modelId="{960D8B1E-4C4F-4D71-9BBD-6E734BA8788C}" type="pres">
      <dgm:prSet presAssocID="{73E7AF26-9FBF-4C02-A691-B559A1A6D7E5}" presName="sibTrans" presStyleLbl="sibTrans2D1" presStyleIdx="1" presStyleCnt="5"/>
      <dgm:spPr/>
      <dgm:t>
        <a:bodyPr/>
        <a:lstStyle/>
        <a:p>
          <a:endParaRPr lang="en-IN"/>
        </a:p>
      </dgm:t>
    </dgm:pt>
    <dgm:pt modelId="{8A5FA60B-6B3E-466D-B703-32B17E827A4D}" type="pres">
      <dgm:prSet presAssocID="{CA0D2E03-37C8-4C48-BED6-0A914BFAE6AB}" presName="node" presStyleLbl="node1" presStyleIdx="2" presStyleCnt="5" custScaleX="13026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E8B998-0FA9-425B-8DA0-B330C001F1A4}" type="pres">
      <dgm:prSet presAssocID="{CA0D2E03-37C8-4C48-BED6-0A914BFAE6AB}" presName="dummy" presStyleCnt="0"/>
      <dgm:spPr/>
    </dgm:pt>
    <dgm:pt modelId="{0D90AF21-D386-474F-821B-936ECB9715D3}" type="pres">
      <dgm:prSet presAssocID="{8D6D3423-7285-4377-ACDE-C9FF06B46ADE}" presName="sibTrans" presStyleLbl="sibTrans2D1" presStyleIdx="2" presStyleCnt="5"/>
      <dgm:spPr/>
      <dgm:t>
        <a:bodyPr/>
        <a:lstStyle/>
        <a:p>
          <a:endParaRPr lang="en-IN"/>
        </a:p>
      </dgm:t>
    </dgm:pt>
    <dgm:pt modelId="{FA182FF4-E212-4CF7-85F9-35368396C833}" type="pres">
      <dgm:prSet presAssocID="{87CE644A-ABA2-4C8E-A44B-8079EDDCD5F2}" presName="node" presStyleLbl="node1" presStyleIdx="3" presStyleCnt="5" custScaleX="15144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C65A912-F4FA-4F34-A746-F4BA30B74C90}" type="pres">
      <dgm:prSet presAssocID="{87CE644A-ABA2-4C8E-A44B-8079EDDCD5F2}" presName="dummy" presStyleCnt="0"/>
      <dgm:spPr/>
    </dgm:pt>
    <dgm:pt modelId="{AF19F8D1-04A9-42B6-9411-33A8703D0BE1}" type="pres">
      <dgm:prSet presAssocID="{5ED23FEC-0D70-45D9-B608-608B781FBE60}" presName="sibTrans" presStyleLbl="sibTrans2D1" presStyleIdx="3" presStyleCnt="5"/>
      <dgm:spPr/>
      <dgm:t>
        <a:bodyPr/>
        <a:lstStyle/>
        <a:p>
          <a:endParaRPr lang="en-IN"/>
        </a:p>
      </dgm:t>
    </dgm:pt>
    <dgm:pt modelId="{21317DFF-BBDE-48D8-A6A5-F93AF01EBD34}" type="pres">
      <dgm:prSet presAssocID="{DD700AE4-BE32-430A-81F9-773A3F03F282}" presName="node" presStyleLbl="node1" presStyleIdx="4" presStyleCnt="5" custScaleX="13289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A427D6A-AEE3-4386-AD7D-7F9E0A122A8B}" type="pres">
      <dgm:prSet presAssocID="{DD700AE4-BE32-430A-81F9-773A3F03F282}" presName="dummy" presStyleCnt="0"/>
      <dgm:spPr/>
    </dgm:pt>
    <dgm:pt modelId="{444B3679-7C9F-4B46-8C9C-847533BF0F60}" type="pres">
      <dgm:prSet presAssocID="{C0EE08CA-69A5-4CD4-AA01-D5258ABB07EB}" presName="sibTrans" presStyleLbl="sibTrans2D1" presStyleIdx="4" presStyleCnt="5"/>
      <dgm:spPr/>
      <dgm:t>
        <a:bodyPr/>
        <a:lstStyle/>
        <a:p>
          <a:endParaRPr lang="en-IN"/>
        </a:p>
      </dgm:t>
    </dgm:pt>
  </dgm:ptLst>
  <dgm:cxnLst>
    <dgm:cxn modelId="{1E2CF39B-8C5C-4B7D-A259-7F4AEFC6A80F}" type="presOf" srcId="{DD700AE4-BE32-430A-81F9-773A3F03F282}" destId="{21317DFF-BBDE-48D8-A6A5-F93AF01EBD34}" srcOrd="0" destOrd="0" presId="urn:microsoft.com/office/officeart/2005/8/layout/radial6"/>
    <dgm:cxn modelId="{1F523D7F-4C67-4364-B4FC-E1A71F9DC7C1}" type="presOf" srcId="{CA0D2E03-37C8-4C48-BED6-0A914BFAE6AB}" destId="{8A5FA60B-6B3E-466D-B703-32B17E827A4D}" srcOrd="0" destOrd="0" presId="urn:microsoft.com/office/officeart/2005/8/layout/radial6"/>
    <dgm:cxn modelId="{6750DC2F-72BE-4436-8A47-0BC797E8F35D}" srcId="{F1B57F06-F891-4361-B090-762F2205C192}" destId="{3CC74A1E-99CB-40CC-BBFC-3C70233A30CD}" srcOrd="1" destOrd="0" parTransId="{243499C5-5E09-4EF4-82B5-C2DDD4F1304F}" sibTransId="{73E7AF26-9FBF-4C02-A691-B559A1A6D7E5}"/>
    <dgm:cxn modelId="{CFFC4762-0806-41A5-B993-38B50957D5ED}" type="presOf" srcId="{87CE644A-ABA2-4C8E-A44B-8079EDDCD5F2}" destId="{FA182FF4-E212-4CF7-85F9-35368396C833}" srcOrd="0" destOrd="0" presId="urn:microsoft.com/office/officeart/2005/8/layout/radial6"/>
    <dgm:cxn modelId="{6606776E-990A-4674-AA0D-BD521C5F0274}" srcId="{F1B57F06-F891-4361-B090-762F2205C192}" destId="{B56D7FF1-07C4-40E9-8B20-217E76983C69}" srcOrd="0" destOrd="0" parTransId="{65287421-FE0E-4A7B-B886-FA83294FF816}" sibTransId="{0544242C-0E7A-4662-8044-9B7A66DCA875}"/>
    <dgm:cxn modelId="{E1508F37-A1F2-42C8-B7F7-C49702FDA4AE}" type="presOf" srcId="{8D6D3423-7285-4377-ACDE-C9FF06B46ADE}" destId="{0D90AF21-D386-474F-821B-936ECB9715D3}" srcOrd="0" destOrd="0" presId="urn:microsoft.com/office/officeart/2005/8/layout/radial6"/>
    <dgm:cxn modelId="{537F5869-3FDF-443C-AB19-8D283D55FAB6}" srcId="{F1B57F06-F891-4361-B090-762F2205C192}" destId="{CA0D2E03-37C8-4C48-BED6-0A914BFAE6AB}" srcOrd="2" destOrd="0" parTransId="{DAE416E8-19AA-4543-9BBF-C238E5ED408E}" sibTransId="{8D6D3423-7285-4377-ACDE-C9FF06B46ADE}"/>
    <dgm:cxn modelId="{0080E7E8-BDF0-47FA-8593-FB44E848A9DC}" srcId="{F1B57F06-F891-4361-B090-762F2205C192}" destId="{87CE644A-ABA2-4C8E-A44B-8079EDDCD5F2}" srcOrd="3" destOrd="0" parTransId="{62C05B9C-32FB-4FA3-98CE-801D9E4D44F1}" sibTransId="{5ED23FEC-0D70-45D9-B608-608B781FBE60}"/>
    <dgm:cxn modelId="{B080F517-69EE-40F8-9D61-A553AF849F9F}" type="presOf" srcId="{F1B57F06-F891-4361-B090-762F2205C192}" destId="{04B601EE-2A7F-46DF-A2B7-3E11139E24B8}" srcOrd="0" destOrd="0" presId="urn:microsoft.com/office/officeart/2005/8/layout/radial6"/>
    <dgm:cxn modelId="{D205F5DD-66DB-4327-8993-863BCED9EC33}" type="presOf" srcId="{B56D7FF1-07C4-40E9-8B20-217E76983C69}" destId="{FC40396A-3C5E-4143-8D79-9B98507BC855}" srcOrd="0" destOrd="0" presId="urn:microsoft.com/office/officeart/2005/8/layout/radial6"/>
    <dgm:cxn modelId="{34DF7304-BB71-4488-94F8-5B5759EFCA93}" type="presOf" srcId="{0544242C-0E7A-4662-8044-9B7A66DCA875}" destId="{FD05EAD7-78F5-4E5B-B311-49ABB96FCC09}" srcOrd="0" destOrd="0" presId="urn:microsoft.com/office/officeart/2005/8/layout/radial6"/>
    <dgm:cxn modelId="{5AD0AFAF-ADB5-4A76-9B2D-FDAF884F45F1}" type="presOf" srcId="{AB188CA0-A174-4092-A61E-156F77631484}" destId="{F039DEE5-26A8-4CDD-901B-B1D407AD564A}" srcOrd="0" destOrd="0" presId="urn:microsoft.com/office/officeart/2005/8/layout/radial6"/>
    <dgm:cxn modelId="{E906142D-3041-4FCA-82EA-02B9CA017442}" type="presOf" srcId="{C0EE08CA-69A5-4CD4-AA01-D5258ABB07EB}" destId="{444B3679-7C9F-4B46-8C9C-847533BF0F60}" srcOrd="0" destOrd="0" presId="urn:microsoft.com/office/officeart/2005/8/layout/radial6"/>
    <dgm:cxn modelId="{D976F22B-ED2A-4B1D-AFC2-4E56EB8349D7}" type="presOf" srcId="{5ED23FEC-0D70-45D9-B608-608B781FBE60}" destId="{AF19F8D1-04A9-42B6-9411-33A8703D0BE1}" srcOrd="0" destOrd="0" presId="urn:microsoft.com/office/officeart/2005/8/layout/radial6"/>
    <dgm:cxn modelId="{78B1E585-953D-4C47-AD05-25B03EB847ED}" srcId="{AB188CA0-A174-4092-A61E-156F77631484}" destId="{F1B57F06-F891-4361-B090-762F2205C192}" srcOrd="0" destOrd="0" parTransId="{47F45714-70C8-47C4-BEB1-D5A677DA19DD}" sibTransId="{0598E9D1-90E1-441C-B630-7D80E120AC71}"/>
    <dgm:cxn modelId="{D2CB8AA0-D2F2-43FE-B89F-2C0BFACA0772}" type="presOf" srcId="{73E7AF26-9FBF-4C02-A691-B559A1A6D7E5}" destId="{960D8B1E-4C4F-4D71-9BBD-6E734BA8788C}" srcOrd="0" destOrd="0" presId="urn:microsoft.com/office/officeart/2005/8/layout/radial6"/>
    <dgm:cxn modelId="{B7EBCC88-794C-4E7D-AFAF-30D4B52E7B04}" srcId="{F1B57F06-F891-4361-B090-762F2205C192}" destId="{DD700AE4-BE32-430A-81F9-773A3F03F282}" srcOrd="4" destOrd="0" parTransId="{74FBFA51-6BA9-4DF0-8136-25FE6C2105C2}" sibTransId="{C0EE08CA-69A5-4CD4-AA01-D5258ABB07EB}"/>
    <dgm:cxn modelId="{258AE616-2E99-400B-83D1-72F74D490F21}" type="presOf" srcId="{3CC74A1E-99CB-40CC-BBFC-3C70233A30CD}" destId="{A45184EC-1150-43C7-9F0E-B5E91192CD97}" srcOrd="0" destOrd="0" presId="urn:microsoft.com/office/officeart/2005/8/layout/radial6"/>
    <dgm:cxn modelId="{1F4FFF19-55EC-4C6F-ADEF-3546E5CF5BFF}" type="presParOf" srcId="{F039DEE5-26A8-4CDD-901B-B1D407AD564A}" destId="{04B601EE-2A7F-46DF-A2B7-3E11139E24B8}" srcOrd="0" destOrd="0" presId="urn:microsoft.com/office/officeart/2005/8/layout/radial6"/>
    <dgm:cxn modelId="{A5D5E854-12F2-4EE0-AE68-C41F03606B09}" type="presParOf" srcId="{F039DEE5-26A8-4CDD-901B-B1D407AD564A}" destId="{FC40396A-3C5E-4143-8D79-9B98507BC855}" srcOrd="1" destOrd="0" presId="urn:microsoft.com/office/officeart/2005/8/layout/radial6"/>
    <dgm:cxn modelId="{A561187C-192E-45C6-8E03-9303074EAB65}" type="presParOf" srcId="{F039DEE5-26A8-4CDD-901B-B1D407AD564A}" destId="{ED121E3C-7DD3-4BA6-9D71-8C537FA4569A}" srcOrd="2" destOrd="0" presId="urn:microsoft.com/office/officeart/2005/8/layout/radial6"/>
    <dgm:cxn modelId="{C9585BAE-8414-45A0-BEED-81FD5A490C5F}" type="presParOf" srcId="{F039DEE5-26A8-4CDD-901B-B1D407AD564A}" destId="{FD05EAD7-78F5-4E5B-B311-49ABB96FCC09}" srcOrd="3" destOrd="0" presId="urn:microsoft.com/office/officeart/2005/8/layout/radial6"/>
    <dgm:cxn modelId="{68A6BE2F-2B78-45D8-BC9F-CF4E32546790}" type="presParOf" srcId="{F039DEE5-26A8-4CDD-901B-B1D407AD564A}" destId="{A45184EC-1150-43C7-9F0E-B5E91192CD97}" srcOrd="4" destOrd="0" presId="urn:microsoft.com/office/officeart/2005/8/layout/radial6"/>
    <dgm:cxn modelId="{4D0587A2-A58F-4185-991B-4ADDED39EAD3}" type="presParOf" srcId="{F039DEE5-26A8-4CDD-901B-B1D407AD564A}" destId="{8E8A44E2-254F-41B3-8E86-CA3B44E24A20}" srcOrd="5" destOrd="0" presId="urn:microsoft.com/office/officeart/2005/8/layout/radial6"/>
    <dgm:cxn modelId="{FD2959C5-7C31-477E-B1F3-C4450E292C58}" type="presParOf" srcId="{F039DEE5-26A8-4CDD-901B-B1D407AD564A}" destId="{960D8B1E-4C4F-4D71-9BBD-6E734BA8788C}" srcOrd="6" destOrd="0" presId="urn:microsoft.com/office/officeart/2005/8/layout/radial6"/>
    <dgm:cxn modelId="{6C9062BA-F43D-44B8-9121-B88A3F6B8C8F}" type="presParOf" srcId="{F039DEE5-26A8-4CDD-901B-B1D407AD564A}" destId="{8A5FA60B-6B3E-466D-B703-32B17E827A4D}" srcOrd="7" destOrd="0" presId="urn:microsoft.com/office/officeart/2005/8/layout/radial6"/>
    <dgm:cxn modelId="{E794D764-4C84-4C46-A796-B66B8ED73CCF}" type="presParOf" srcId="{F039DEE5-26A8-4CDD-901B-B1D407AD564A}" destId="{D1E8B998-0FA9-425B-8DA0-B330C001F1A4}" srcOrd="8" destOrd="0" presId="urn:microsoft.com/office/officeart/2005/8/layout/radial6"/>
    <dgm:cxn modelId="{A60E9A48-68CF-4A89-9E31-FD417038B8C0}" type="presParOf" srcId="{F039DEE5-26A8-4CDD-901B-B1D407AD564A}" destId="{0D90AF21-D386-474F-821B-936ECB9715D3}" srcOrd="9" destOrd="0" presId="urn:microsoft.com/office/officeart/2005/8/layout/radial6"/>
    <dgm:cxn modelId="{2E7197E9-F23E-4597-B58A-145A58975F4E}" type="presParOf" srcId="{F039DEE5-26A8-4CDD-901B-B1D407AD564A}" destId="{FA182FF4-E212-4CF7-85F9-35368396C833}" srcOrd="10" destOrd="0" presId="urn:microsoft.com/office/officeart/2005/8/layout/radial6"/>
    <dgm:cxn modelId="{0241F1FA-C801-4722-99B7-D1E1BE2DCB3B}" type="presParOf" srcId="{F039DEE5-26A8-4CDD-901B-B1D407AD564A}" destId="{FC65A912-F4FA-4F34-A746-F4BA30B74C90}" srcOrd="11" destOrd="0" presId="urn:microsoft.com/office/officeart/2005/8/layout/radial6"/>
    <dgm:cxn modelId="{7AFD4361-A8D7-4C2A-A5DD-E595D8FF032D}" type="presParOf" srcId="{F039DEE5-26A8-4CDD-901B-B1D407AD564A}" destId="{AF19F8D1-04A9-42B6-9411-33A8703D0BE1}" srcOrd="12" destOrd="0" presId="urn:microsoft.com/office/officeart/2005/8/layout/radial6"/>
    <dgm:cxn modelId="{01E0EFF1-F896-4DF3-8DD7-4098766F8432}" type="presParOf" srcId="{F039DEE5-26A8-4CDD-901B-B1D407AD564A}" destId="{21317DFF-BBDE-48D8-A6A5-F93AF01EBD34}" srcOrd="13" destOrd="0" presId="urn:microsoft.com/office/officeart/2005/8/layout/radial6"/>
    <dgm:cxn modelId="{A4E6D138-2092-4ECB-969B-1B743B3D27FB}" type="presParOf" srcId="{F039DEE5-26A8-4CDD-901B-B1D407AD564A}" destId="{CA427D6A-AEE3-4386-AD7D-7F9E0A122A8B}" srcOrd="14" destOrd="0" presId="urn:microsoft.com/office/officeart/2005/8/layout/radial6"/>
    <dgm:cxn modelId="{51D522BB-94A5-4072-A517-C81BDF1342BC}" type="presParOf" srcId="{F039DEE5-26A8-4CDD-901B-B1D407AD564A}" destId="{444B3679-7C9F-4B46-8C9C-847533BF0F60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ED4CD7-0B89-497A-9104-8FD4ABB03B2E}" type="doc">
      <dgm:prSet loTypeId="urn:microsoft.com/office/officeart/2005/8/layout/cycle7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62B3ED7-0CF2-42B9-84ED-A74A552304AB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The current year requirements  will be ascertained from previous   years  consumption details </a:t>
          </a:r>
        </a:p>
      </dgm:t>
    </dgm:pt>
    <dgm:pt modelId="{918B331A-35A1-40B7-8060-F89C0747D8C4}" type="parTrans" cxnId="{69A0737B-6DF7-45BD-9EB3-F90032A44F1C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093AF638-4BFF-4066-98A1-6195D7C3B357}" type="sibTrans" cxnId="{69A0737B-6DF7-45BD-9EB3-F90032A44F1C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89182227-9A90-4938-8E9A-9F6FB603D02E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Information are processed by a proven Mathematical models</a:t>
          </a:r>
        </a:p>
      </dgm:t>
    </dgm:pt>
    <dgm:pt modelId="{2A7E0E68-D22C-41A4-AD77-FECA8EC7F5AF}" type="parTrans" cxnId="{095C12EB-D349-477F-ADB6-F9A038B401A2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C39AB88E-6335-440D-853E-4D1CA2135021}" type="sibTrans" cxnId="{095C12EB-D349-477F-ADB6-F9A038B401A2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CBF8E85A-FD56-4F37-94CF-05672CD86715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Values are worked out from the day to day  transactions.</a:t>
          </a:r>
        </a:p>
      </dgm:t>
    </dgm:pt>
    <dgm:pt modelId="{C3D000BF-E68D-4EF2-BBC6-E551472AAE72}" type="parTrans" cxnId="{E624D68E-139F-402B-80A6-70C953FFAC02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2886F259-267B-4542-BA99-CCE7E5B50C22}" type="sibTrans" cxnId="{E624D68E-139F-402B-80A6-70C953FFAC02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73EC2DE6-7C1D-4135-9FC9-EF152A2F037D}">
      <dgm:prSet custT="1"/>
      <dgm:spPr/>
      <dgm:t>
        <a:bodyPr/>
        <a:lstStyle/>
        <a:p>
          <a:pPr rtl="0"/>
          <a:r>
            <a:rPr lang="en-US" sz="1400" b="1" dirty="0">
              <a:latin typeface="Trebuchet MS" panose="020B0603020202020204" pitchFamily="34" charset="0"/>
            </a:rPr>
            <a:t>All inputs relevant to consumption are  taken to decide requirements </a:t>
          </a:r>
        </a:p>
      </dgm:t>
    </dgm:pt>
    <dgm:pt modelId="{00B4CB0B-4CE6-40E6-8D71-932D969CA173}" type="parTrans" cxnId="{A790E50C-F815-44B0-947A-738CEED95FD3}">
      <dgm:prSet/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21ABDA1C-5596-42EE-AFC8-F4F8EA99F381}" type="sibTrans" cxnId="{A790E50C-F815-44B0-947A-738CEED95FD3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1400">
            <a:latin typeface="Trebuchet MS" panose="020B0603020202020204" pitchFamily="34" charset="0"/>
          </a:endParaRPr>
        </a:p>
      </dgm:t>
    </dgm:pt>
    <dgm:pt modelId="{D417142A-12F3-4DC4-8998-E76D5CA8BA0E}" type="pres">
      <dgm:prSet presAssocID="{69ED4CD7-0B89-497A-9104-8FD4ABB03B2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5A690A1-F037-4A91-B113-5BC8C6442E6D}" type="pres">
      <dgm:prSet presAssocID="{262B3ED7-0CF2-42B9-84ED-A74A552304AB}" presName="node" presStyleLbl="node1" presStyleIdx="0" presStyleCnt="4" custScaleX="153858" custScaleY="8676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BBCE79B-F33A-4AA1-BA59-B14A03F1C126}" type="pres">
      <dgm:prSet presAssocID="{093AF638-4BFF-4066-98A1-6195D7C3B357}" presName="sibTrans" presStyleLbl="sibTrans2D1" presStyleIdx="0" presStyleCnt="4"/>
      <dgm:spPr/>
      <dgm:t>
        <a:bodyPr/>
        <a:lstStyle/>
        <a:p>
          <a:endParaRPr lang="en-IN"/>
        </a:p>
      </dgm:t>
    </dgm:pt>
    <dgm:pt modelId="{1F6C5122-14FB-4104-A7A2-CAD7BF50C37E}" type="pres">
      <dgm:prSet presAssocID="{093AF638-4BFF-4066-98A1-6195D7C3B357}" presName="connectorText" presStyleLbl="sibTrans2D1" presStyleIdx="0" presStyleCnt="4"/>
      <dgm:spPr/>
      <dgm:t>
        <a:bodyPr/>
        <a:lstStyle/>
        <a:p>
          <a:endParaRPr lang="en-IN"/>
        </a:p>
      </dgm:t>
    </dgm:pt>
    <dgm:pt modelId="{8543E7C6-DC90-402A-B3E0-6E032EC69C1C}" type="pres">
      <dgm:prSet presAssocID="{89182227-9A90-4938-8E9A-9F6FB603D02E}" presName="node" presStyleLbl="node1" presStyleIdx="1" presStyleCnt="4" custScaleX="13102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604BF1-B854-4F74-9887-D445411869F1}" type="pres">
      <dgm:prSet presAssocID="{C39AB88E-6335-440D-853E-4D1CA2135021}" presName="sibTrans" presStyleLbl="sibTrans2D1" presStyleIdx="1" presStyleCnt="4"/>
      <dgm:spPr/>
      <dgm:t>
        <a:bodyPr/>
        <a:lstStyle/>
        <a:p>
          <a:endParaRPr lang="en-IN"/>
        </a:p>
      </dgm:t>
    </dgm:pt>
    <dgm:pt modelId="{DD138C0D-FEDD-462B-9077-9F3B74C69E00}" type="pres">
      <dgm:prSet presAssocID="{C39AB88E-6335-440D-853E-4D1CA2135021}" presName="connectorText" presStyleLbl="sibTrans2D1" presStyleIdx="1" presStyleCnt="4"/>
      <dgm:spPr/>
      <dgm:t>
        <a:bodyPr/>
        <a:lstStyle/>
        <a:p>
          <a:endParaRPr lang="en-IN"/>
        </a:p>
      </dgm:t>
    </dgm:pt>
    <dgm:pt modelId="{BBDE9728-E10D-46F2-B5E9-DC7B3E99C4FC}" type="pres">
      <dgm:prSet presAssocID="{CBF8E85A-FD56-4F37-94CF-05672CD86715}" presName="node" presStyleLbl="node1" presStyleIdx="2" presStyleCnt="4" custScaleX="153858" custScaleY="6683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C60F66B-CC78-4A6F-B80B-DA85F1DBF61A}" type="pres">
      <dgm:prSet presAssocID="{2886F259-267B-4542-BA99-CCE7E5B50C22}" presName="sibTrans" presStyleLbl="sibTrans2D1" presStyleIdx="2" presStyleCnt="4"/>
      <dgm:spPr/>
      <dgm:t>
        <a:bodyPr/>
        <a:lstStyle/>
        <a:p>
          <a:endParaRPr lang="en-IN"/>
        </a:p>
      </dgm:t>
    </dgm:pt>
    <dgm:pt modelId="{06A4BB1A-EC65-4C0F-9AE0-BDEE892C7313}" type="pres">
      <dgm:prSet presAssocID="{2886F259-267B-4542-BA99-CCE7E5B50C22}" presName="connectorText" presStyleLbl="sibTrans2D1" presStyleIdx="2" presStyleCnt="4"/>
      <dgm:spPr/>
      <dgm:t>
        <a:bodyPr/>
        <a:lstStyle/>
        <a:p>
          <a:endParaRPr lang="en-IN"/>
        </a:p>
      </dgm:t>
    </dgm:pt>
    <dgm:pt modelId="{6B199AE0-61F7-430C-85A8-B938F5FF8A8F}" type="pres">
      <dgm:prSet presAssocID="{73EC2DE6-7C1D-4135-9FC9-EF152A2F037D}" presName="node" presStyleLbl="node1" presStyleIdx="3" presStyleCnt="4" custScaleX="13065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691EA0-16D2-4424-882E-C692A6A875A1}" type="pres">
      <dgm:prSet presAssocID="{21ABDA1C-5596-42EE-AFC8-F4F8EA99F381}" presName="sibTrans" presStyleLbl="sibTrans2D1" presStyleIdx="3" presStyleCnt="4"/>
      <dgm:spPr/>
      <dgm:t>
        <a:bodyPr/>
        <a:lstStyle/>
        <a:p>
          <a:endParaRPr lang="en-IN"/>
        </a:p>
      </dgm:t>
    </dgm:pt>
    <dgm:pt modelId="{7868751F-EA03-4EE2-8B4B-704F7126726F}" type="pres">
      <dgm:prSet presAssocID="{21ABDA1C-5596-42EE-AFC8-F4F8EA99F381}" presName="connectorText" presStyleLbl="sibTrans2D1" presStyleIdx="3" presStyleCnt="4"/>
      <dgm:spPr/>
      <dgm:t>
        <a:bodyPr/>
        <a:lstStyle/>
        <a:p>
          <a:endParaRPr lang="en-IN"/>
        </a:p>
      </dgm:t>
    </dgm:pt>
  </dgm:ptLst>
  <dgm:cxnLst>
    <dgm:cxn modelId="{095C12EB-D349-477F-ADB6-F9A038B401A2}" srcId="{69ED4CD7-0B89-497A-9104-8FD4ABB03B2E}" destId="{89182227-9A90-4938-8E9A-9F6FB603D02E}" srcOrd="1" destOrd="0" parTransId="{2A7E0E68-D22C-41A4-AD77-FECA8EC7F5AF}" sibTransId="{C39AB88E-6335-440D-853E-4D1CA2135021}"/>
    <dgm:cxn modelId="{E624D68E-139F-402B-80A6-70C953FFAC02}" srcId="{69ED4CD7-0B89-497A-9104-8FD4ABB03B2E}" destId="{CBF8E85A-FD56-4F37-94CF-05672CD86715}" srcOrd="2" destOrd="0" parTransId="{C3D000BF-E68D-4EF2-BBC6-E551472AAE72}" sibTransId="{2886F259-267B-4542-BA99-CCE7E5B50C22}"/>
    <dgm:cxn modelId="{D1A93EDD-B9AF-4D16-A90D-2655FA03A641}" type="presOf" srcId="{CBF8E85A-FD56-4F37-94CF-05672CD86715}" destId="{BBDE9728-E10D-46F2-B5E9-DC7B3E99C4FC}" srcOrd="0" destOrd="0" presId="urn:microsoft.com/office/officeart/2005/8/layout/cycle7"/>
    <dgm:cxn modelId="{69A0737B-6DF7-45BD-9EB3-F90032A44F1C}" srcId="{69ED4CD7-0B89-497A-9104-8FD4ABB03B2E}" destId="{262B3ED7-0CF2-42B9-84ED-A74A552304AB}" srcOrd="0" destOrd="0" parTransId="{918B331A-35A1-40B7-8060-F89C0747D8C4}" sibTransId="{093AF638-4BFF-4066-98A1-6195D7C3B357}"/>
    <dgm:cxn modelId="{2C89D062-6CF6-403A-9C6C-2FDF82E67332}" type="presOf" srcId="{69ED4CD7-0B89-497A-9104-8FD4ABB03B2E}" destId="{D417142A-12F3-4DC4-8998-E76D5CA8BA0E}" srcOrd="0" destOrd="0" presId="urn:microsoft.com/office/officeart/2005/8/layout/cycle7"/>
    <dgm:cxn modelId="{3717B199-9344-49F0-8940-8CC4C93BD221}" type="presOf" srcId="{C39AB88E-6335-440D-853E-4D1CA2135021}" destId="{DD138C0D-FEDD-462B-9077-9F3B74C69E00}" srcOrd="1" destOrd="0" presId="urn:microsoft.com/office/officeart/2005/8/layout/cycle7"/>
    <dgm:cxn modelId="{D3786523-3084-4A6A-A698-3E8616EDA551}" type="presOf" srcId="{093AF638-4BFF-4066-98A1-6195D7C3B357}" destId="{1F6C5122-14FB-4104-A7A2-CAD7BF50C37E}" srcOrd="1" destOrd="0" presId="urn:microsoft.com/office/officeart/2005/8/layout/cycle7"/>
    <dgm:cxn modelId="{A790E50C-F815-44B0-947A-738CEED95FD3}" srcId="{69ED4CD7-0B89-497A-9104-8FD4ABB03B2E}" destId="{73EC2DE6-7C1D-4135-9FC9-EF152A2F037D}" srcOrd="3" destOrd="0" parTransId="{00B4CB0B-4CE6-40E6-8D71-932D969CA173}" sibTransId="{21ABDA1C-5596-42EE-AFC8-F4F8EA99F381}"/>
    <dgm:cxn modelId="{DAD905A4-B321-4148-86E6-B882DE1BD408}" type="presOf" srcId="{21ABDA1C-5596-42EE-AFC8-F4F8EA99F381}" destId="{7868751F-EA03-4EE2-8B4B-704F7126726F}" srcOrd="1" destOrd="0" presId="urn:microsoft.com/office/officeart/2005/8/layout/cycle7"/>
    <dgm:cxn modelId="{8331FB72-7680-4133-B3DB-F168852DA307}" type="presOf" srcId="{262B3ED7-0CF2-42B9-84ED-A74A552304AB}" destId="{E5A690A1-F037-4A91-B113-5BC8C6442E6D}" srcOrd="0" destOrd="0" presId="urn:microsoft.com/office/officeart/2005/8/layout/cycle7"/>
    <dgm:cxn modelId="{21808907-A8F6-4443-90AD-25DE7602B5C0}" type="presOf" srcId="{093AF638-4BFF-4066-98A1-6195D7C3B357}" destId="{0BBCE79B-F33A-4AA1-BA59-B14A03F1C126}" srcOrd="0" destOrd="0" presId="urn:microsoft.com/office/officeart/2005/8/layout/cycle7"/>
    <dgm:cxn modelId="{FC642AFE-BD77-4658-8A2A-109D3C9C945E}" type="presOf" srcId="{2886F259-267B-4542-BA99-CCE7E5B50C22}" destId="{DC60F66B-CC78-4A6F-B80B-DA85F1DBF61A}" srcOrd="0" destOrd="0" presId="urn:microsoft.com/office/officeart/2005/8/layout/cycle7"/>
    <dgm:cxn modelId="{57BA7688-3CC8-40F7-952D-B5FF6544170D}" type="presOf" srcId="{21ABDA1C-5596-42EE-AFC8-F4F8EA99F381}" destId="{0F691EA0-16D2-4424-882E-C692A6A875A1}" srcOrd="0" destOrd="0" presId="urn:microsoft.com/office/officeart/2005/8/layout/cycle7"/>
    <dgm:cxn modelId="{968B899A-4E7C-474E-AFFB-9FD005618519}" type="presOf" srcId="{C39AB88E-6335-440D-853E-4D1CA2135021}" destId="{9F604BF1-B854-4F74-9887-D445411869F1}" srcOrd="0" destOrd="0" presId="urn:microsoft.com/office/officeart/2005/8/layout/cycle7"/>
    <dgm:cxn modelId="{56BE4082-7C54-4B32-90C8-5262AFCC237D}" type="presOf" srcId="{2886F259-267B-4542-BA99-CCE7E5B50C22}" destId="{06A4BB1A-EC65-4C0F-9AE0-BDEE892C7313}" srcOrd="1" destOrd="0" presId="urn:microsoft.com/office/officeart/2005/8/layout/cycle7"/>
    <dgm:cxn modelId="{82131CA0-6991-4439-9284-31399D3D86CD}" type="presOf" srcId="{89182227-9A90-4938-8E9A-9F6FB603D02E}" destId="{8543E7C6-DC90-402A-B3E0-6E032EC69C1C}" srcOrd="0" destOrd="0" presId="urn:microsoft.com/office/officeart/2005/8/layout/cycle7"/>
    <dgm:cxn modelId="{471EF90A-D4F4-45A0-B295-587B4F7AB4ED}" type="presOf" srcId="{73EC2DE6-7C1D-4135-9FC9-EF152A2F037D}" destId="{6B199AE0-61F7-430C-85A8-B938F5FF8A8F}" srcOrd="0" destOrd="0" presId="urn:microsoft.com/office/officeart/2005/8/layout/cycle7"/>
    <dgm:cxn modelId="{8075E0D9-59A3-4383-AB66-3AD25E3418F3}" type="presParOf" srcId="{D417142A-12F3-4DC4-8998-E76D5CA8BA0E}" destId="{E5A690A1-F037-4A91-B113-5BC8C6442E6D}" srcOrd="0" destOrd="0" presId="urn:microsoft.com/office/officeart/2005/8/layout/cycle7"/>
    <dgm:cxn modelId="{627ED9A4-5442-4EDC-9F22-39B13625D45B}" type="presParOf" srcId="{D417142A-12F3-4DC4-8998-E76D5CA8BA0E}" destId="{0BBCE79B-F33A-4AA1-BA59-B14A03F1C126}" srcOrd="1" destOrd="0" presId="urn:microsoft.com/office/officeart/2005/8/layout/cycle7"/>
    <dgm:cxn modelId="{49BCD718-34ED-432A-AF3A-3979DDCC2807}" type="presParOf" srcId="{0BBCE79B-F33A-4AA1-BA59-B14A03F1C126}" destId="{1F6C5122-14FB-4104-A7A2-CAD7BF50C37E}" srcOrd="0" destOrd="0" presId="urn:microsoft.com/office/officeart/2005/8/layout/cycle7"/>
    <dgm:cxn modelId="{7538EEF6-5F1D-4244-A015-1D77015407AA}" type="presParOf" srcId="{D417142A-12F3-4DC4-8998-E76D5CA8BA0E}" destId="{8543E7C6-DC90-402A-B3E0-6E032EC69C1C}" srcOrd="2" destOrd="0" presId="urn:microsoft.com/office/officeart/2005/8/layout/cycle7"/>
    <dgm:cxn modelId="{48557E8B-1BE1-4285-96ED-3DB8EB97D823}" type="presParOf" srcId="{D417142A-12F3-4DC4-8998-E76D5CA8BA0E}" destId="{9F604BF1-B854-4F74-9887-D445411869F1}" srcOrd="3" destOrd="0" presId="urn:microsoft.com/office/officeart/2005/8/layout/cycle7"/>
    <dgm:cxn modelId="{F9166D05-5536-4938-8234-DE785FDD9939}" type="presParOf" srcId="{9F604BF1-B854-4F74-9887-D445411869F1}" destId="{DD138C0D-FEDD-462B-9077-9F3B74C69E00}" srcOrd="0" destOrd="0" presId="urn:microsoft.com/office/officeart/2005/8/layout/cycle7"/>
    <dgm:cxn modelId="{7CE5E2F3-4530-4A27-B62C-A086D9F5B24C}" type="presParOf" srcId="{D417142A-12F3-4DC4-8998-E76D5CA8BA0E}" destId="{BBDE9728-E10D-46F2-B5E9-DC7B3E99C4FC}" srcOrd="4" destOrd="0" presId="urn:microsoft.com/office/officeart/2005/8/layout/cycle7"/>
    <dgm:cxn modelId="{EDAE3E0B-7DDF-4AB7-A059-C1C1B068E9C0}" type="presParOf" srcId="{D417142A-12F3-4DC4-8998-E76D5CA8BA0E}" destId="{DC60F66B-CC78-4A6F-B80B-DA85F1DBF61A}" srcOrd="5" destOrd="0" presId="urn:microsoft.com/office/officeart/2005/8/layout/cycle7"/>
    <dgm:cxn modelId="{251E2E0A-E981-44D7-890F-D145E35A8A34}" type="presParOf" srcId="{DC60F66B-CC78-4A6F-B80B-DA85F1DBF61A}" destId="{06A4BB1A-EC65-4C0F-9AE0-BDEE892C7313}" srcOrd="0" destOrd="0" presId="urn:microsoft.com/office/officeart/2005/8/layout/cycle7"/>
    <dgm:cxn modelId="{1D18F119-139D-4293-AE6F-AA1EC4EF7EFA}" type="presParOf" srcId="{D417142A-12F3-4DC4-8998-E76D5CA8BA0E}" destId="{6B199AE0-61F7-430C-85A8-B938F5FF8A8F}" srcOrd="6" destOrd="0" presId="urn:microsoft.com/office/officeart/2005/8/layout/cycle7"/>
    <dgm:cxn modelId="{F576F6C1-6993-42F4-8A40-E318416FC961}" type="presParOf" srcId="{D417142A-12F3-4DC4-8998-E76D5CA8BA0E}" destId="{0F691EA0-16D2-4424-882E-C692A6A875A1}" srcOrd="7" destOrd="0" presId="urn:microsoft.com/office/officeart/2005/8/layout/cycle7"/>
    <dgm:cxn modelId="{90210359-2BA3-48A0-A8E9-0FF4EF436D15}" type="presParOf" srcId="{0F691EA0-16D2-4424-882E-C692A6A875A1}" destId="{7868751F-EA03-4EE2-8B4B-704F7126726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39209-A928-4F44-9251-8CFBAEC898E4}">
      <dsp:nvSpPr>
        <dsp:cNvPr id="0" name=""/>
        <dsp:cNvSpPr/>
      </dsp:nvSpPr>
      <dsp:spPr>
        <a:xfrm>
          <a:off x="2438410" y="-59174"/>
          <a:ext cx="6705579" cy="5720654"/>
        </a:xfrm>
        <a:prstGeom prst="circularArrow">
          <a:avLst>
            <a:gd name="adj1" fmla="val 5544"/>
            <a:gd name="adj2" fmla="val 330680"/>
            <a:gd name="adj3" fmla="val 14737044"/>
            <a:gd name="adj4" fmla="val 16824593"/>
            <a:gd name="adj5" fmla="val 5757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E02FF0B9-6D71-4DEA-96A5-A7CA6F290211}">
      <dsp:nvSpPr>
        <dsp:cNvPr id="0" name=""/>
        <dsp:cNvSpPr/>
      </dsp:nvSpPr>
      <dsp:spPr>
        <a:xfrm>
          <a:off x="5041850" y="2573"/>
          <a:ext cx="1498699" cy="7493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Finalization of (EDL)</a:t>
          </a:r>
        </a:p>
      </dsp:txBody>
      <dsp:txXfrm>
        <a:off x="5078430" y="39153"/>
        <a:ext cx="1425539" cy="676189"/>
      </dsp:txXfrm>
    </dsp:sp>
    <dsp:sp modelId="{10F283EC-5AC7-4A4E-8FBA-7D1BC7F7A559}">
      <dsp:nvSpPr>
        <dsp:cNvPr id="0" name=""/>
        <dsp:cNvSpPr/>
      </dsp:nvSpPr>
      <dsp:spPr>
        <a:xfrm>
          <a:off x="6609938" y="573311"/>
          <a:ext cx="1498699" cy="74934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Scientific Forecasting</a:t>
          </a:r>
        </a:p>
      </dsp:txBody>
      <dsp:txXfrm>
        <a:off x="6646518" y="609891"/>
        <a:ext cx="1425539" cy="676189"/>
      </dsp:txXfrm>
    </dsp:sp>
    <dsp:sp modelId="{2D35AE02-1A15-4AD5-AB6F-E47CDD755B96}">
      <dsp:nvSpPr>
        <dsp:cNvPr id="0" name=""/>
        <dsp:cNvSpPr/>
      </dsp:nvSpPr>
      <dsp:spPr>
        <a:xfrm>
          <a:off x="7444300" y="2018468"/>
          <a:ext cx="1498699" cy="74934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Calling for tenders</a:t>
          </a:r>
        </a:p>
      </dsp:txBody>
      <dsp:txXfrm>
        <a:off x="7480880" y="2055048"/>
        <a:ext cx="1425539" cy="676189"/>
      </dsp:txXfrm>
    </dsp:sp>
    <dsp:sp modelId="{10E20760-877A-46C0-A578-BD09CFD2D65C}">
      <dsp:nvSpPr>
        <dsp:cNvPr id="0" name=""/>
        <dsp:cNvSpPr/>
      </dsp:nvSpPr>
      <dsp:spPr>
        <a:xfrm>
          <a:off x="6889109" y="3661841"/>
          <a:ext cx="2029538" cy="74934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Evaluation and Finalization of rates and suppliers</a:t>
          </a:r>
        </a:p>
      </dsp:txBody>
      <dsp:txXfrm>
        <a:off x="6925689" y="3698421"/>
        <a:ext cx="1956378" cy="676189"/>
      </dsp:txXfrm>
    </dsp:sp>
    <dsp:sp modelId="{33870E5E-93A3-422A-B9DE-F981781E354E}">
      <dsp:nvSpPr>
        <dsp:cNvPr id="0" name=""/>
        <dsp:cNvSpPr/>
      </dsp:nvSpPr>
      <dsp:spPr>
        <a:xfrm>
          <a:off x="5876212" y="4734476"/>
          <a:ext cx="1498699" cy="74934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Placement of purchase orders</a:t>
          </a:r>
        </a:p>
      </dsp:txBody>
      <dsp:txXfrm>
        <a:off x="5912792" y="4771056"/>
        <a:ext cx="1425539" cy="676189"/>
      </dsp:txXfrm>
    </dsp:sp>
    <dsp:sp modelId="{1CB8950A-29A6-42B3-B108-8C8190C1416B}">
      <dsp:nvSpPr>
        <dsp:cNvPr id="0" name=""/>
        <dsp:cNvSpPr/>
      </dsp:nvSpPr>
      <dsp:spPr>
        <a:xfrm>
          <a:off x="4207488" y="4734476"/>
          <a:ext cx="1498699" cy="7493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Receipt and storage at warehouses</a:t>
          </a:r>
        </a:p>
      </dsp:txBody>
      <dsp:txXfrm>
        <a:off x="4244068" y="4771056"/>
        <a:ext cx="1425539" cy="676189"/>
      </dsp:txXfrm>
    </dsp:sp>
    <dsp:sp modelId="{E1C6A2F4-B457-4AB9-9271-E0A2543C920A}">
      <dsp:nvSpPr>
        <dsp:cNvPr id="0" name=""/>
        <dsp:cNvSpPr/>
      </dsp:nvSpPr>
      <dsp:spPr>
        <a:xfrm>
          <a:off x="2929171" y="3661841"/>
          <a:ext cx="1498699" cy="74934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Quality tests</a:t>
          </a:r>
        </a:p>
      </dsp:txBody>
      <dsp:txXfrm>
        <a:off x="2965751" y="3698421"/>
        <a:ext cx="1425539" cy="676189"/>
      </dsp:txXfrm>
    </dsp:sp>
    <dsp:sp modelId="{684C8175-4101-43EA-A009-31CC7E52810C}">
      <dsp:nvSpPr>
        <dsp:cNvPr id="0" name=""/>
        <dsp:cNvSpPr/>
      </dsp:nvSpPr>
      <dsp:spPr>
        <a:xfrm>
          <a:off x="2639400" y="2018468"/>
          <a:ext cx="1498699" cy="74934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Issue to Institutions</a:t>
          </a:r>
        </a:p>
      </dsp:txBody>
      <dsp:txXfrm>
        <a:off x="2675980" y="2055048"/>
        <a:ext cx="1425539" cy="676189"/>
      </dsp:txXfrm>
    </dsp:sp>
    <dsp:sp modelId="{B08C4859-A636-49F1-88DC-5FBEA821575C}">
      <dsp:nvSpPr>
        <dsp:cNvPr id="0" name=""/>
        <dsp:cNvSpPr/>
      </dsp:nvSpPr>
      <dsp:spPr>
        <a:xfrm>
          <a:off x="3473762" y="573311"/>
          <a:ext cx="1498699" cy="74934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Payments to suppliers</a:t>
          </a:r>
        </a:p>
      </dsp:txBody>
      <dsp:txXfrm>
        <a:off x="3510342" y="609891"/>
        <a:ext cx="1425539" cy="6761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B3679-7C9F-4B46-8C9C-847533BF0F60}">
      <dsp:nvSpPr>
        <dsp:cNvPr id="0" name=""/>
        <dsp:cNvSpPr/>
      </dsp:nvSpPr>
      <dsp:spPr>
        <a:xfrm>
          <a:off x="477795" y="592946"/>
          <a:ext cx="3952505" cy="3952505"/>
        </a:xfrm>
        <a:prstGeom prst="blockArc">
          <a:avLst>
            <a:gd name="adj1" fmla="val 11880000"/>
            <a:gd name="adj2" fmla="val 16200000"/>
            <a:gd name="adj3" fmla="val 4641"/>
          </a:avLst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6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F19F8D1-04A9-42B6-9411-33A8703D0BE1}">
      <dsp:nvSpPr>
        <dsp:cNvPr id="0" name=""/>
        <dsp:cNvSpPr/>
      </dsp:nvSpPr>
      <dsp:spPr>
        <a:xfrm>
          <a:off x="477795" y="592946"/>
          <a:ext cx="3952505" cy="3952505"/>
        </a:xfrm>
        <a:prstGeom prst="blockArc">
          <a:avLst>
            <a:gd name="adj1" fmla="val 7560000"/>
            <a:gd name="adj2" fmla="val 11880000"/>
            <a:gd name="adj3" fmla="val 4641"/>
          </a:avLst>
        </a:prstGeom>
        <a:gradFill rotWithShape="0">
          <a:gsLst>
            <a:gs pos="0">
              <a:schemeClr val="accent3">
                <a:hueOff val="8437700"/>
                <a:satOff val="-12660"/>
                <a:lumOff val="-2059"/>
                <a:alphaOff val="0"/>
                <a:tint val="50000"/>
                <a:satMod val="300000"/>
              </a:schemeClr>
            </a:gs>
            <a:gs pos="35000">
              <a:schemeClr val="accent3">
                <a:hueOff val="8437700"/>
                <a:satOff val="-12660"/>
                <a:lumOff val="-2059"/>
                <a:alphaOff val="0"/>
                <a:tint val="37000"/>
                <a:satMod val="300000"/>
              </a:schemeClr>
            </a:gs>
            <a:gs pos="100000">
              <a:schemeClr val="accent3">
                <a:hueOff val="8437700"/>
                <a:satOff val="-12660"/>
                <a:lumOff val="-20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90AF21-D386-474F-821B-936ECB9715D3}">
      <dsp:nvSpPr>
        <dsp:cNvPr id="0" name=""/>
        <dsp:cNvSpPr/>
      </dsp:nvSpPr>
      <dsp:spPr>
        <a:xfrm>
          <a:off x="477795" y="592946"/>
          <a:ext cx="3952505" cy="3952505"/>
        </a:xfrm>
        <a:prstGeom prst="blockArc">
          <a:avLst>
            <a:gd name="adj1" fmla="val 3240000"/>
            <a:gd name="adj2" fmla="val 7560000"/>
            <a:gd name="adj3" fmla="val 4641"/>
          </a:avLst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3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60D8B1E-4C4F-4D71-9BBD-6E734BA8788C}">
      <dsp:nvSpPr>
        <dsp:cNvPr id="0" name=""/>
        <dsp:cNvSpPr/>
      </dsp:nvSpPr>
      <dsp:spPr>
        <a:xfrm>
          <a:off x="477795" y="592946"/>
          <a:ext cx="3952505" cy="3952505"/>
        </a:xfrm>
        <a:prstGeom prst="blockArc">
          <a:avLst>
            <a:gd name="adj1" fmla="val 20520000"/>
            <a:gd name="adj2" fmla="val 3240000"/>
            <a:gd name="adj3" fmla="val 4641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50000"/>
                <a:satMod val="300000"/>
              </a:schemeClr>
            </a:gs>
            <a:gs pos="35000">
              <a:schemeClr val="accent3">
                <a:hueOff val="2812566"/>
                <a:satOff val="-4220"/>
                <a:lumOff val="-686"/>
                <a:alphaOff val="0"/>
                <a:tint val="37000"/>
                <a:satMod val="30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D05EAD7-78F5-4E5B-B311-49ABB96FCC09}">
      <dsp:nvSpPr>
        <dsp:cNvPr id="0" name=""/>
        <dsp:cNvSpPr/>
      </dsp:nvSpPr>
      <dsp:spPr>
        <a:xfrm>
          <a:off x="477795" y="592946"/>
          <a:ext cx="3952505" cy="3952505"/>
        </a:xfrm>
        <a:prstGeom prst="blockArc">
          <a:avLst>
            <a:gd name="adj1" fmla="val 16200000"/>
            <a:gd name="adj2" fmla="val 20520000"/>
            <a:gd name="adj3" fmla="val 4641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4B601EE-2A7F-46DF-A2B7-3E11139E24B8}">
      <dsp:nvSpPr>
        <dsp:cNvPr id="0" name=""/>
        <dsp:cNvSpPr/>
      </dsp:nvSpPr>
      <dsp:spPr>
        <a:xfrm>
          <a:off x="1544137" y="1659289"/>
          <a:ext cx="1819821" cy="181982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Trebuchet MS" panose="020B0603020202020204" pitchFamily="34" charset="0"/>
            </a:rPr>
            <a:t>Forecasting</a:t>
          </a:r>
        </a:p>
      </dsp:txBody>
      <dsp:txXfrm>
        <a:off x="1810644" y="1925796"/>
        <a:ext cx="1286807" cy="1286807"/>
      </dsp:txXfrm>
    </dsp:sp>
    <dsp:sp modelId="{FC40396A-3C5E-4143-8D79-9B98507BC855}">
      <dsp:nvSpPr>
        <dsp:cNvPr id="0" name=""/>
        <dsp:cNvSpPr/>
      </dsp:nvSpPr>
      <dsp:spPr>
        <a:xfrm>
          <a:off x="1616074" y="1868"/>
          <a:ext cx="1675947" cy="127387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Warehouse wise Requirement</a:t>
          </a:r>
          <a:endParaRPr lang="en-US" sz="1400" kern="1200" dirty="0">
            <a:latin typeface="Trebuchet MS" panose="020B0603020202020204" pitchFamily="34" charset="0"/>
          </a:endParaRPr>
        </a:p>
      </dsp:txBody>
      <dsp:txXfrm>
        <a:off x="1861511" y="188423"/>
        <a:ext cx="1185073" cy="900764"/>
      </dsp:txXfrm>
    </dsp:sp>
    <dsp:sp modelId="{A45184EC-1150-43C7-9F0E-B5E91192CD97}">
      <dsp:nvSpPr>
        <dsp:cNvPr id="0" name=""/>
        <dsp:cNvSpPr/>
      </dsp:nvSpPr>
      <dsp:spPr>
        <a:xfrm>
          <a:off x="3382268" y="1335737"/>
          <a:ext cx="1815386" cy="1273874"/>
        </a:xfrm>
        <a:prstGeom prst="ellipse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50000"/>
                <a:satMod val="300000"/>
              </a:schemeClr>
            </a:gs>
            <a:gs pos="35000">
              <a:schemeClr val="accent3">
                <a:hueOff val="2812566"/>
                <a:satOff val="-4220"/>
                <a:lumOff val="-686"/>
                <a:alphaOff val="0"/>
                <a:tint val="37000"/>
                <a:satMod val="30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Item wise overall Consumption</a:t>
          </a:r>
          <a:endParaRPr lang="en-US" sz="1400" kern="1200" dirty="0">
            <a:latin typeface="Trebuchet MS" panose="020B0603020202020204" pitchFamily="34" charset="0"/>
          </a:endParaRPr>
        </a:p>
      </dsp:txBody>
      <dsp:txXfrm>
        <a:off x="3648125" y="1522292"/>
        <a:ext cx="1283672" cy="900764"/>
      </dsp:txXfrm>
    </dsp:sp>
    <dsp:sp modelId="{8A5FA60B-6B3E-466D-B703-32B17E827A4D}">
      <dsp:nvSpPr>
        <dsp:cNvPr id="0" name=""/>
        <dsp:cNvSpPr/>
      </dsp:nvSpPr>
      <dsp:spPr>
        <a:xfrm>
          <a:off x="2758972" y="3493983"/>
          <a:ext cx="1659463" cy="1273874"/>
        </a:xfrm>
        <a:prstGeom prst="ellipse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3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Item wise overall Requirement</a:t>
          </a:r>
          <a:endParaRPr lang="en-US" sz="1400" kern="1200" dirty="0">
            <a:latin typeface="Trebuchet MS" panose="020B0603020202020204" pitchFamily="34" charset="0"/>
          </a:endParaRPr>
        </a:p>
      </dsp:txBody>
      <dsp:txXfrm>
        <a:off x="3001995" y="3680538"/>
        <a:ext cx="1173417" cy="900764"/>
      </dsp:txXfrm>
    </dsp:sp>
    <dsp:sp modelId="{FA182FF4-E212-4CF7-85F9-35368396C833}">
      <dsp:nvSpPr>
        <dsp:cNvPr id="0" name=""/>
        <dsp:cNvSpPr/>
      </dsp:nvSpPr>
      <dsp:spPr>
        <a:xfrm>
          <a:off x="354781" y="3493983"/>
          <a:ext cx="1929219" cy="1273874"/>
        </a:xfrm>
        <a:prstGeom prst="ellipse">
          <a:avLst/>
        </a:prstGeom>
        <a:gradFill rotWithShape="0">
          <a:gsLst>
            <a:gs pos="0">
              <a:schemeClr val="accent3">
                <a:hueOff val="8437700"/>
                <a:satOff val="-12660"/>
                <a:lumOff val="-2059"/>
                <a:alphaOff val="0"/>
                <a:tint val="50000"/>
                <a:satMod val="300000"/>
              </a:schemeClr>
            </a:gs>
            <a:gs pos="35000">
              <a:schemeClr val="accent3">
                <a:hueOff val="8437700"/>
                <a:satOff val="-12660"/>
                <a:lumOff val="-2059"/>
                <a:alphaOff val="0"/>
                <a:tint val="37000"/>
                <a:satMod val="300000"/>
              </a:schemeClr>
            </a:gs>
            <a:gs pos="100000">
              <a:schemeClr val="accent3">
                <a:hueOff val="8437700"/>
                <a:satOff val="-12660"/>
                <a:lumOff val="-20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Forecasting Standards and Techniques</a:t>
          </a:r>
          <a:endParaRPr lang="en-US" sz="1400" kern="1200" dirty="0">
            <a:latin typeface="Trebuchet MS" panose="020B0603020202020204" pitchFamily="34" charset="0"/>
          </a:endParaRPr>
        </a:p>
      </dsp:txBody>
      <dsp:txXfrm>
        <a:off x="637309" y="3680538"/>
        <a:ext cx="1364163" cy="900764"/>
      </dsp:txXfrm>
    </dsp:sp>
    <dsp:sp modelId="{21317DFF-BBDE-48D8-A6A5-F93AF01EBD34}">
      <dsp:nvSpPr>
        <dsp:cNvPr id="0" name=""/>
        <dsp:cNvSpPr/>
      </dsp:nvSpPr>
      <dsp:spPr>
        <a:xfrm>
          <a:off x="-228329" y="1335737"/>
          <a:ext cx="1692928" cy="1273874"/>
        </a:xfrm>
        <a:prstGeom prst="ellipse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6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Previous Year’s Consumption </a:t>
          </a:r>
          <a:endParaRPr lang="en-US" sz="1400" kern="1200" dirty="0">
            <a:latin typeface="Trebuchet MS" panose="020B0603020202020204" pitchFamily="34" charset="0"/>
          </a:endParaRPr>
        </a:p>
      </dsp:txBody>
      <dsp:txXfrm>
        <a:off x="19595" y="1522292"/>
        <a:ext cx="1197080" cy="9007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690A1-F037-4A91-B113-5BC8C6442E6D}">
      <dsp:nvSpPr>
        <dsp:cNvPr id="0" name=""/>
        <dsp:cNvSpPr/>
      </dsp:nvSpPr>
      <dsp:spPr>
        <a:xfrm>
          <a:off x="1318405" y="231540"/>
          <a:ext cx="2937461" cy="8282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The current year requirements  will be ascertained from previous   years  consumption details </a:t>
          </a:r>
        </a:p>
      </dsp:txBody>
      <dsp:txXfrm>
        <a:off x="1342663" y="255798"/>
        <a:ext cx="2888945" cy="779705"/>
      </dsp:txXfrm>
    </dsp:sp>
    <dsp:sp modelId="{0BBCE79B-F33A-4AA1-BA59-B14A03F1C126}">
      <dsp:nvSpPr>
        <dsp:cNvPr id="0" name=""/>
        <dsp:cNvSpPr/>
      </dsp:nvSpPr>
      <dsp:spPr>
        <a:xfrm rot="2700000">
          <a:off x="3139346" y="1363896"/>
          <a:ext cx="1066179" cy="334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Trebuchet MS" panose="020B0603020202020204" pitchFamily="34" charset="0"/>
          </a:endParaRPr>
        </a:p>
      </dsp:txBody>
      <dsp:txXfrm>
        <a:off x="3239579" y="1430718"/>
        <a:ext cx="865713" cy="200466"/>
      </dsp:txXfrm>
    </dsp:sp>
    <dsp:sp modelId="{8543E7C6-DC90-402A-B3E0-6E032EC69C1C}">
      <dsp:nvSpPr>
        <dsp:cNvPr id="0" name=""/>
        <dsp:cNvSpPr/>
      </dsp:nvSpPr>
      <dsp:spPr>
        <a:xfrm>
          <a:off x="3370121" y="2002140"/>
          <a:ext cx="2501609" cy="954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Information are processed by a proven Mathematical models</a:t>
          </a:r>
        </a:p>
      </dsp:txBody>
      <dsp:txXfrm>
        <a:off x="3398080" y="2030099"/>
        <a:ext cx="2445691" cy="898683"/>
      </dsp:txXfrm>
    </dsp:sp>
    <dsp:sp modelId="{9F604BF1-B854-4F74-9887-D445411869F1}">
      <dsp:nvSpPr>
        <dsp:cNvPr id="0" name=""/>
        <dsp:cNvSpPr/>
      </dsp:nvSpPr>
      <dsp:spPr>
        <a:xfrm rot="8100000">
          <a:off x="3091800" y="3308422"/>
          <a:ext cx="1066179" cy="334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Trebuchet MS" panose="020B0603020202020204" pitchFamily="34" charset="0"/>
          </a:endParaRPr>
        </a:p>
      </dsp:txBody>
      <dsp:txXfrm rot="10800000">
        <a:off x="3192033" y="3375244"/>
        <a:ext cx="865713" cy="200466"/>
      </dsp:txXfrm>
    </dsp:sp>
    <dsp:sp modelId="{BBDE9728-E10D-46F2-B5E9-DC7B3E99C4FC}">
      <dsp:nvSpPr>
        <dsp:cNvPr id="0" name=""/>
        <dsp:cNvSpPr/>
      </dsp:nvSpPr>
      <dsp:spPr>
        <a:xfrm>
          <a:off x="1318405" y="3994212"/>
          <a:ext cx="2937461" cy="638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976514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4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4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Values are worked out from the day to day  transactions.</a:t>
          </a:r>
        </a:p>
      </dsp:txBody>
      <dsp:txXfrm>
        <a:off x="1337092" y="4012899"/>
        <a:ext cx="2900087" cy="600662"/>
      </dsp:txXfrm>
    </dsp:sp>
    <dsp:sp modelId="{DC60F66B-CC78-4A6F-B80B-DA85F1DBF61A}">
      <dsp:nvSpPr>
        <dsp:cNvPr id="0" name=""/>
        <dsp:cNvSpPr/>
      </dsp:nvSpPr>
      <dsp:spPr>
        <a:xfrm rot="13500000">
          <a:off x="1416292" y="3308422"/>
          <a:ext cx="1066179" cy="334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Trebuchet MS" panose="020B0603020202020204" pitchFamily="34" charset="0"/>
          </a:endParaRPr>
        </a:p>
      </dsp:txBody>
      <dsp:txXfrm rot="10800000">
        <a:off x="1516525" y="3375244"/>
        <a:ext cx="865713" cy="200466"/>
      </dsp:txXfrm>
    </dsp:sp>
    <dsp:sp modelId="{6B199AE0-61F7-430C-85A8-B938F5FF8A8F}">
      <dsp:nvSpPr>
        <dsp:cNvPr id="0" name=""/>
        <dsp:cNvSpPr/>
      </dsp:nvSpPr>
      <dsp:spPr>
        <a:xfrm>
          <a:off x="-293916" y="2002140"/>
          <a:ext cx="2494526" cy="954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1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1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1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rebuchet MS" panose="020B0603020202020204" pitchFamily="34" charset="0"/>
            </a:rPr>
            <a:t>All inputs relevant to consumption are  taken to decide requirements </a:t>
          </a:r>
        </a:p>
      </dsp:txBody>
      <dsp:txXfrm>
        <a:off x="-265957" y="2030099"/>
        <a:ext cx="2438608" cy="898683"/>
      </dsp:txXfrm>
    </dsp:sp>
    <dsp:sp modelId="{0F691EA0-16D2-4424-882E-C692A6A875A1}">
      <dsp:nvSpPr>
        <dsp:cNvPr id="0" name=""/>
        <dsp:cNvSpPr/>
      </dsp:nvSpPr>
      <dsp:spPr>
        <a:xfrm rot="18900000">
          <a:off x="1368746" y="1363896"/>
          <a:ext cx="1066179" cy="334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Trebuchet MS" panose="020B0603020202020204" pitchFamily="34" charset="0"/>
          </a:endParaRPr>
        </a:p>
      </dsp:txBody>
      <dsp:txXfrm>
        <a:off x="1468979" y="1430718"/>
        <a:ext cx="865713" cy="200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C0C98-1790-4014-85B8-7DAB40BF61C3}" type="datetimeFigureOut">
              <a:rPr lang="en-US" smtClean="0"/>
              <a:t>9/13/2019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E5569-17E6-4AEE-ABDA-F82273FCCE8B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56A35-EED4-46CD-9988-4393C8A6B41C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838" y="744538"/>
            <a:ext cx="66040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0264-82C6-46DA-86D3-F89FB3245B2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83400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733" y="2130426"/>
            <a:ext cx="10344309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466" y="3886200"/>
            <a:ext cx="851884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28" y="4406901"/>
            <a:ext cx="1034430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328" y="2906713"/>
            <a:ext cx="1034430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489" y="1600201"/>
            <a:ext cx="53749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302" y="1600201"/>
            <a:ext cx="53749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535113"/>
            <a:ext cx="53770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489" y="2174875"/>
            <a:ext cx="53770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2077" y="1535113"/>
            <a:ext cx="53792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2077" y="2174875"/>
            <a:ext cx="53792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9" y="273050"/>
            <a:ext cx="400377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8044" y="273051"/>
            <a:ext cx="68032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489" y="1435101"/>
            <a:ext cx="400377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361" y="4800600"/>
            <a:ext cx="730186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5361" y="612775"/>
            <a:ext cx="730186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5361" y="5367338"/>
            <a:ext cx="730186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3087" y="274639"/>
            <a:ext cx="2738199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489" y="274639"/>
            <a:ext cx="801176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489" y="274638"/>
            <a:ext cx="1095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600201"/>
            <a:ext cx="1095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489" y="6356351"/>
            <a:ext cx="2839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8007" y="6356351"/>
            <a:ext cx="385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672" y="6356351"/>
            <a:ext cx="2839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93687" y="304800"/>
            <a:ext cx="11658600" cy="6172200"/>
          </a:xfrm>
          <a:noFill/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>Free Drugs Services Initiative</a:t>
            </a:r>
            <a:b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>Tamil Nadu</a:t>
            </a:r>
            <a:b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endParaRPr lang="en-IN" sz="4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80287" y="4495800"/>
            <a:ext cx="45720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Dr.Senthil</a:t>
            </a:r>
            <a:r>
              <a:rPr lang="en-US" sz="2400" b="1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Raj.,IAS</a:t>
            </a:r>
            <a:r>
              <a:rPr lang="en-US" sz="2400" b="1" dirty="0">
                <a:solidFill>
                  <a:schemeClr val="tx1"/>
                </a:solidFill>
                <a:latin typeface="Trebuchet MS" panose="020B0603020202020204" pitchFamily="34" charset="0"/>
              </a:rPr>
              <a:t>,</a:t>
            </a:r>
            <a:br>
              <a:rPr lang="en-US" sz="2400" b="1" dirty="0">
                <a:solidFill>
                  <a:schemeClr val="tx1"/>
                </a:solidFill>
                <a:latin typeface="Trebuchet MS" panose="020B0603020202020204" pitchFamily="34" charset="0"/>
              </a:rPr>
            </a:br>
            <a:r>
              <a:rPr lang="en-US" sz="2400" b="1" dirty="0">
                <a:solidFill>
                  <a:schemeClr val="tx1"/>
                </a:solidFill>
                <a:latin typeface="Trebuchet MS" panose="020B0603020202020204" pitchFamily="34" charset="0"/>
              </a:rPr>
              <a:t>Project Director, TNHSRP</a:t>
            </a:r>
            <a:r>
              <a:rPr lang="en-US" sz="2400" b="1" dirty="0">
                <a:solidFill>
                  <a:srgbClr val="C00000"/>
                </a:solidFill>
                <a:latin typeface="Trebuchet MS" panose="020B0603020202020204" pitchFamily="34" charset="0"/>
              </a:rPr>
              <a:t/>
            </a:r>
            <a:br>
              <a:rPr lang="en-US" sz="2400" b="1" dirty="0">
                <a:solidFill>
                  <a:srgbClr val="C00000"/>
                </a:solidFill>
                <a:latin typeface="Trebuchet MS" panose="020B0603020202020204" pitchFamily="34" charset="0"/>
              </a:rPr>
            </a:br>
            <a:endParaRPr lang="en-IN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087" y="349468"/>
            <a:ext cx="1676400" cy="17841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71087" y="331076"/>
            <a:ext cx="1828800" cy="157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5538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272" y="155388"/>
            <a:ext cx="11662702" cy="1292411"/>
          </a:xfrm>
        </p:spPr>
        <p:txBody>
          <a:bodyPr>
            <a:noAutofit/>
          </a:bodyPr>
          <a:lstStyle/>
          <a:p>
            <a:r>
              <a:rPr lang="en-IN" sz="2800" b="1" dirty="0">
                <a:solidFill>
                  <a:srgbClr val="C00000"/>
                </a:solidFill>
                <a:latin typeface="Trebuchet MS" pitchFamily="34" charset="0"/>
              </a:rPr>
              <a:t>Average per Child birth total expenditure (Rs.) in health centres, public and private hospital in TN and All India</a:t>
            </a:r>
            <a:br>
              <a:rPr lang="en-IN" sz="2800" b="1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(NSSO 71</a:t>
            </a:r>
            <a:r>
              <a:rPr lang="en-US" sz="28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st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 Rounds, 2014)</a:t>
            </a:r>
            <a:endParaRPr lang="en-US" sz="2800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0366445"/>
              </p:ext>
            </p:extLst>
          </p:nvPr>
        </p:nvGraphicFramePr>
        <p:xfrm>
          <a:off x="304244" y="1600200"/>
          <a:ext cx="11561287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917336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315394"/>
            <a:ext cx="11658598" cy="75571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Observation of 11</a:t>
            </a:r>
            <a:r>
              <a:rPr lang="en-US" sz="2800" b="1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th</a:t>
            </a:r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 Common Review Mission 2018-19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87" y="1209398"/>
            <a:ext cx="11658599" cy="46580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400" dirty="0">
                <a:latin typeface="Trebuchet MS" pitchFamily="34" charset="0"/>
              </a:rPr>
              <a:t>Very minimal OOPE due to drugs/diagnostics (direct expenses) in Tamil Nadu’.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Trebuchet MS" panose="020B0603020202020204" pitchFamily="34" charset="0"/>
            </a:endParaRPr>
          </a:p>
          <a:p>
            <a:endParaRPr lang="en-IN" dirty="0">
              <a:latin typeface="Trebuchet MS" pitchFamily="34" charset="0"/>
            </a:endParaRPr>
          </a:p>
          <a:p>
            <a:endParaRPr lang="en-US" dirty="0">
              <a:latin typeface="Trebuchet MS" pitchFamily="34" charset="0"/>
            </a:endParaRPr>
          </a:p>
          <a:p>
            <a:endParaRPr lang="en-US" dirty="0">
              <a:latin typeface="Trebuchet MS" pitchFamily="34" charset="0"/>
            </a:endParaRPr>
          </a:p>
          <a:p>
            <a:endParaRPr lang="en-US" dirty="0">
              <a:latin typeface="Trebuchet MS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220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9887" y="274638"/>
            <a:ext cx="11506200" cy="715962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Free Drugs Services Initiative – Tamil Nadu</a:t>
            </a:r>
            <a:endParaRPr lang="en-IN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9887" y="1295400"/>
            <a:ext cx="11506200" cy="5410200"/>
          </a:xfrm>
          <a:noFill/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Free Drugs to patients ; Policy of the Tamil Nadu State Government ALL TIME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Free Drugs in the State through;</a:t>
            </a:r>
          </a:p>
          <a:p>
            <a:pPr marL="0" indent="0">
              <a:buNone/>
            </a:pPr>
            <a:endParaRPr lang="en-US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Trebuchet MS" panose="020B0603020202020204" pitchFamily="34" charset="0"/>
              </a:rPr>
              <a:t> 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>
              <a:latin typeface="Trebuchet MS" panose="020B0603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6693539"/>
              </p:ext>
            </p:extLst>
          </p:nvPr>
        </p:nvGraphicFramePr>
        <p:xfrm>
          <a:off x="598486" y="2362200"/>
          <a:ext cx="10744200" cy="434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2100">
                  <a:extLst>
                    <a:ext uri="{9D8B030D-6E8A-4147-A177-3AD203B41FA5}">
                      <a16:colId xmlns:a16="http://schemas.microsoft.com/office/drawing/2014/main" xmlns="" val="2727607622"/>
                    </a:ext>
                  </a:extLst>
                </a:gridCol>
                <a:gridCol w="5372100">
                  <a:extLst>
                    <a:ext uri="{9D8B030D-6E8A-4147-A177-3AD203B41FA5}">
                      <a16:colId xmlns:a16="http://schemas.microsoft.com/office/drawing/2014/main" xmlns="" val="2504468028"/>
                    </a:ext>
                  </a:extLst>
                </a:gridCol>
              </a:tblGrid>
              <a:tr h="4343400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Medical Teaching Institutions 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District Head Quarters Hospitals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Taluk Head Quarters Hospitals </a:t>
                      </a:r>
                    </a:p>
                    <a:p>
                      <a:pPr marL="457200" indent="-45720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Primary Health Centers</a:t>
                      </a:r>
                    </a:p>
                    <a:p>
                      <a:pPr marL="457200" indent="-45720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Health Sub Centers</a:t>
                      </a:r>
                    </a:p>
                    <a:p>
                      <a:pPr marL="457200" indent="-45720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ESI Hospitals and Dispensaries</a:t>
                      </a:r>
                    </a:p>
                    <a:p>
                      <a:pPr marL="457200" indent="-45720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Panchayat Union Dispensaries</a:t>
                      </a:r>
                    </a:p>
                    <a:p>
                      <a:pPr marL="457200" marR="0" indent="-45720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dirty="0">
                          <a:latin typeface="Trebuchet MS" panose="020B0603020202020204" pitchFamily="34" charset="0"/>
                        </a:rPr>
                        <a:t>Local Body Medical Facilities (Corporation and Municipalities)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Trebuchet MS" panose="020B0603020202020204" pitchFamily="34" charset="0"/>
                        </a:rPr>
                        <a:t>9. </a:t>
                      </a:r>
                      <a:r>
                        <a:rPr lang="en-US" sz="1800" dirty="0">
                          <a:latin typeface="Trebuchet MS" panose="020B0603020202020204" pitchFamily="34" charset="0"/>
                        </a:rPr>
                        <a:t>TNEB Medical Facilities</a:t>
                      </a:r>
                    </a:p>
                    <a:p>
                      <a:pPr marL="0" indent="0" fontAlgn="t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sz="1800" dirty="0">
                          <a:latin typeface="Trebuchet MS" panose="020B0603020202020204" pitchFamily="34" charset="0"/>
                        </a:rPr>
                        <a:t>10. Police Medical Facilities</a:t>
                      </a:r>
                    </a:p>
                    <a:p>
                      <a:pPr marL="0" indent="0" fontAlgn="t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sz="1800" dirty="0">
                          <a:latin typeface="Trebuchet MS" panose="020B0603020202020204" pitchFamily="34" charset="0"/>
                        </a:rPr>
                        <a:t>11. Prison and Rehabilitation Homes</a:t>
                      </a:r>
                    </a:p>
                    <a:p>
                      <a:pPr marL="0" indent="0" fontAlgn="t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sz="1800" dirty="0">
                          <a:latin typeface="Trebuchet MS" panose="020B0603020202020204" pitchFamily="34" charset="0"/>
                        </a:rPr>
                        <a:t>12. Juvenile Homes</a:t>
                      </a:r>
                    </a:p>
                    <a:p>
                      <a:pPr marL="0" indent="0" fontAlgn="t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sz="1800" dirty="0">
                          <a:latin typeface="Trebuchet MS" panose="020B0603020202020204" pitchFamily="34" charset="0"/>
                        </a:rPr>
                        <a:t>13. Co-operative Sugar Factories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rebuchet MS" panose="020B0603020202020204" pitchFamily="34" charset="0"/>
                        </a:rPr>
                        <a:t>14. Transport </a:t>
                      </a:r>
                      <a:r>
                        <a:rPr lang="en-US" sz="1800" b="0" dirty="0">
                          <a:latin typeface="Trebuchet MS" panose="020B0603020202020204" pitchFamily="34" charset="0"/>
                        </a:rPr>
                        <a:t>Corporation Dispensaries</a:t>
                      </a:r>
                    </a:p>
                    <a:p>
                      <a:pPr marL="0" indent="0" fontAlgn="t">
                        <a:lnSpc>
                          <a:spcPct val="150000"/>
                        </a:lnSpc>
                        <a:buFont typeface="+mj-lt"/>
                        <a:buNone/>
                      </a:pP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5786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6270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3"/>
          <p:cNvSpPr>
            <a:spLocks noGrp="1"/>
          </p:cNvSpPr>
          <p:nvPr>
            <p:ph type="title"/>
          </p:nvPr>
        </p:nvSpPr>
        <p:spPr>
          <a:xfrm>
            <a:off x="217487" y="149696"/>
            <a:ext cx="11658600" cy="764704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NHM Drug Budget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5213435"/>
              </p:ext>
            </p:extLst>
          </p:nvPr>
        </p:nvGraphicFramePr>
        <p:xfrm>
          <a:off x="453364" y="1196571"/>
          <a:ext cx="11394192" cy="5333773"/>
        </p:xfrm>
        <a:graphic>
          <a:graphicData uri="http://schemas.openxmlformats.org/drawingml/2006/table">
            <a:tbl>
              <a:tblPr/>
              <a:tblGrid>
                <a:gridCol w="316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84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55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84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0373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24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Year 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HOD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Total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DPH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GCC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DMS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Apex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2011-12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1104.86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1104.86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2012-13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7127.94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93.64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7221.58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2013-14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5159.57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99.84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5259.41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2014-15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7698.78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99.84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712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8510.62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2015-16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4690.55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4022.3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7004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15716.85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2016-17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7572.88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3915.84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5033.75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16522.47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2017-18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11381.40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1400.00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4641.50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4705.23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22128.13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911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2018-19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10868.42*</a:t>
                      </a:r>
                    </a:p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(General drug includes JSSK, NCD, PHC &amp; Urban)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850.00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5007.26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5684.00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22647.18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184441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Scheme drugs like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GDM, NDD, </a:t>
                      </a:r>
                      <a:r>
                        <a:rPr lang="en-US" sz="1800" b="0" i="0" u="none" strike="noStrike" baseline="0" dirty="0" err="1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Vit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A,WIFS,RBSK,VBDC,KIT A,KIT B, </a:t>
                      </a:r>
                      <a:r>
                        <a:rPr lang="en-US" sz="1800" b="0" i="0" u="none" strike="noStrike" baseline="0" dirty="0" err="1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MMU,Polyclinic,Oral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 health consumables etc.,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4135.06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21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rebuchet MS" pitchFamily="34" charset="0"/>
                        </a:rPr>
                        <a:t>2019-20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15409.41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875.00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8155.81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6060.57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Trebuchet MS" pitchFamily="34" charset="0"/>
                        </a:rPr>
                        <a:t>30500.79</a:t>
                      </a:r>
                    </a:p>
                  </a:txBody>
                  <a:tcPr marL="9512" marR="9512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275887" y="457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rebuchet MS" pitchFamily="34" charset="0"/>
              </a:rPr>
              <a:t>                                            (</a:t>
            </a:r>
            <a:r>
              <a:rPr lang="en-US" sz="1600" b="1" dirty="0" err="1">
                <a:latin typeface="Trebuchet MS" pitchFamily="34" charset="0"/>
              </a:rPr>
              <a:t>Rs</a:t>
            </a:r>
            <a:r>
              <a:rPr lang="en-US" sz="1600" b="1" dirty="0">
                <a:latin typeface="Trebuchet MS" pitchFamily="34" charset="0"/>
              </a:rPr>
              <a:t>. in Lakhs)</a:t>
            </a:r>
          </a:p>
        </p:txBody>
      </p:sp>
    </p:spTree>
    <p:extLst>
      <p:ext uri="{BB962C8B-B14F-4D97-AF65-F5344CB8AC3E}">
        <p14:creationId xmlns:p14="http://schemas.microsoft.com/office/powerpoint/2010/main" xmlns="" val="285777145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9887" y="274638"/>
            <a:ext cx="11506200" cy="715962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Free Drugs Services Initiative – Tamil Nadu</a:t>
            </a:r>
            <a:endParaRPr lang="en-IN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9887" y="1295400"/>
            <a:ext cx="11506200" cy="5105400"/>
          </a:xfrm>
          <a:noFill/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Procurement of Drugs for the Public Health Care Facilities is being done through Tamil Nadu Medical Services Corporation Limited.( TNMSC)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>
              <a:latin typeface="Trebuchet MS" panose="020B06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TNMSC ;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Trebuchet MS" panose="020B0603020202020204" pitchFamily="34" charset="0"/>
              </a:rPr>
              <a:t>established in 1994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Trebuchet MS" panose="020B0603020202020204" pitchFamily="34" charset="0"/>
              </a:rPr>
              <a:t>a system which is best described as an autonomous supply agency with direct delivery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Trebuchet MS" panose="020B0603020202020204" pitchFamily="34" charset="0"/>
              </a:rPr>
              <a:t>to provide medicines to “hospitals” quality drugs, diagnostic equipment and services at the most economical cost.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Trebuchet MS" panose="020B0603020202020204" pitchFamily="34" charset="0"/>
              </a:rPr>
              <a:t>assures quality of the drugs supplied through strict meticulous quality checks on the drugs by empaneled Laboratories.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Trebuchet MS" panose="020B0603020202020204" pitchFamily="34" charset="0"/>
              </a:rPr>
              <a:t>Essential Drug Lists; 315 drugs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Trebuchet MS" panose="020B0603020202020204" pitchFamily="34" charset="0"/>
              </a:rPr>
              <a:t>Specialty Drug Lists; 591 drugs</a:t>
            </a:r>
          </a:p>
          <a:p>
            <a:pPr marL="457200" lvl="1" indent="0">
              <a:buNone/>
            </a:pPr>
            <a:r>
              <a:rPr lang="en-US" sz="2000" dirty="0">
                <a:latin typeface="Trebuchet MS" panose="020B0603020202020204" pitchFamily="34" charset="0"/>
              </a:rPr>
              <a:t>  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552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46456978"/>
              </p:ext>
            </p:extLst>
          </p:nvPr>
        </p:nvGraphicFramePr>
        <p:xfrm>
          <a:off x="293687" y="1066800"/>
          <a:ext cx="115824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Ver. 17.2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3687" y="152400"/>
            <a:ext cx="1158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Supply Process of Free Drugs to Public Health Facilities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7045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8823087" y="4572000"/>
            <a:ext cx="1216978" cy="381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kumimoji="0" lang="en-US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Inclusion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0242894" y="4572000"/>
            <a:ext cx="1115563" cy="381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kumimoji="0" lang="en-US" sz="1600" b="1" dirty="0">
                <a:solidFill>
                  <a:srgbClr val="C00000"/>
                </a:solidFill>
                <a:latin typeface="Trebuchet MS" panose="020B0603020202020204" pitchFamily="34" charset="0"/>
              </a:rPr>
              <a:t>Deletion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74984" y="1371600"/>
            <a:ext cx="6084888" cy="1676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Managing Director, TNMSC Ltd</a:t>
            </a:r>
          </a:p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Director of Medical Education</a:t>
            </a:r>
          </a:p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Director of Medical and Rural Health Service</a:t>
            </a:r>
          </a:p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Director of Public Health &amp; Preventive Medicine</a:t>
            </a:r>
          </a:p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Director of Family Welfare</a:t>
            </a:r>
          </a:p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Director of Drug Control</a:t>
            </a:r>
          </a:p>
          <a:p>
            <a:pPr marL="457200" indent="-457200">
              <a:buFontTx/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Professors of Medicines and Surgery.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85378" y="3483432"/>
            <a:ext cx="1926881" cy="7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Drug Committee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721672" y="5105400"/>
            <a:ext cx="2839614" cy="609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Essential Drug List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9904" y="2057400"/>
            <a:ext cx="2433955" cy="990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Feedback from Pharmacist TNMSC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9904" y="3352800"/>
            <a:ext cx="2433955" cy="990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Request from Doctors / Surgeons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09904" y="4648200"/>
            <a:ext cx="2433955" cy="990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Request from District Drug Committee</a:t>
            </a:r>
          </a:p>
        </p:txBody>
      </p:sp>
      <p:sp>
        <p:nvSpPr>
          <p:cNvPr id="30" name="Oval 29"/>
          <p:cNvSpPr/>
          <p:nvPr/>
        </p:nvSpPr>
        <p:spPr>
          <a:xfrm>
            <a:off x="4360836" y="3309258"/>
            <a:ext cx="2433955" cy="10668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Feedback / Request</a:t>
            </a:r>
          </a:p>
        </p:txBody>
      </p:sp>
      <p:cxnSp>
        <p:nvCxnSpPr>
          <p:cNvPr id="32" name="Shape 31"/>
          <p:cNvCxnSpPr>
            <a:stCxn id="22" idx="3"/>
            <a:endCxn id="23" idx="0"/>
          </p:cNvCxnSpPr>
          <p:nvPr/>
        </p:nvCxnSpPr>
        <p:spPr>
          <a:xfrm>
            <a:off x="9412259" y="3864432"/>
            <a:ext cx="729220" cy="124096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1" idx="2"/>
            <a:endCxn id="22" idx="0"/>
          </p:cNvCxnSpPr>
          <p:nvPr/>
        </p:nvCxnSpPr>
        <p:spPr>
          <a:xfrm>
            <a:off x="8417428" y="3048000"/>
            <a:ext cx="31391" cy="435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3"/>
            <a:endCxn id="30" idx="2"/>
          </p:cNvCxnSpPr>
          <p:nvPr/>
        </p:nvCxnSpPr>
        <p:spPr>
          <a:xfrm flipV="1">
            <a:off x="3143858" y="3842658"/>
            <a:ext cx="1216978" cy="5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0" idx="6"/>
            <a:endCxn id="22" idx="1"/>
          </p:cNvCxnSpPr>
          <p:nvPr/>
        </p:nvCxnSpPr>
        <p:spPr>
          <a:xfrm>
            <a:off x="6794791" y="3842658"/>
            <a:ext cx="690587" cy="217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9" idx="3"/>
            <a:endCxn id="30" idx="3"/>
          </p:cNvCxnSpPr>
          <p:nvPr/>
        </p:nvCxnSpPr>
        <p:spPr>
          <a:xfrm flipV="1">
            <a:off x="3143858" y="4219830"/>
            <a:ext cx="1573423" cy="9236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3"/>
            <a:endCxn id="30" idx="1"/>
          </p:cNvCxnSpPr>
          <p:nvPr/>
        </p:nvCxnSpPr>
        <p:spPr>
          <a:xfrm>
            <a:off x="3143858" y="2552701"/>
            <a:ext cx="1573423" cy="912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3687" y="152400"/>
            <a:ext cx="1158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Finalization of EDL ; Year wise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542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96041763"/>
              </p:ext>
            </p:extLst>
          </p:nvPr>
        </p:nvGraphicFramePr>
        <p:xfrm>
          <a:off x="405659" y="1447800"/>
          <a:ext cx="4969325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57678345"/>
              </p:ext>
            </p:extLst>
          </p:nvPr>
        </p:nvGraphicFramePr>
        <p:xfrm>
          <a:off x="6287717" y="1676400"/>
          <a:ext cx="5577814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Round Diagonal Corner Rectangle 6"/>
          <p:cNvSpPr/>
          <p:nvPr/>
        </p:nvSpPr>
        <p:spPr>
          <a:xfrm>
            <a:off x="6551533" y="1143000"/>
            <a:ext cx="5172154" cy="457200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rebuchet MS" panose="020B0603020202020204" pitchFamily="34" charset="0"/>
              </a:rPr>
              <a:t>Indenting based on systemic consumption plans from PHC level onwards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6703933" y="6403949"/>
            <a:ext cx="5172154" cy="377851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rebuchet MS" panose="020B0603020202020204" pitchFamily="34" charset="0"/>
              </a:rPr>
              <a:t>Prevent excess stocking Minimize wastage due to expiry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12" name="TextBox 11"/>
          <p:cNvSpPr txBox="1"/>
          <p:nvPr/>
        </p:nvSpPr>
        <p:spPr>
          <a:xfrm>
            <a:off x="293687" y="152400"/>
            <a:ext cx="1158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Forecasting of Requirements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572519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369887" y="457200"/>
            <a:ext cx="11582400" cy="6172200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Logistics</a:t>
            </a:r>
            <a:endParaRPr lang="en-IN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Upon purchase orders, manufacturer supplies the drugs directly to district warehouses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Automated Handling System for Receipt and Storage in Warehouses </a:t>
            </a:r>
            <a:endParaRPr lang="en-IN" sz="2400" dirty="0">
              <a:latin typeface="Trebuchet MS" panose="020B0603020202020204" pitchFamily="34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Care taken to transport drugs which are temperature sensitive in temperature controlled containers</a:t>
            </a:r>
          </a:p>
          <a:p>
            <a:pPr marL="0" lvl="0" indent="0">
              <a:buNone/>
            </a:pPr>
            <a:endParaRPr lang="en-US" sz="28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Quality Check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Meticulous quality checks by strict checks on the randomly picked up samples by 12 NABL empaneled laboratories.</a:t>
            </a:r>
            <a:endParaRPr lang="en-IN" sz="2400" dirty="0">
              <a:latin typeface="Trebuchet MS" panose="020B0603020202020204" pitchFamily="34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>
                <a:latin typeface="Trebuchet MS" panose="020B0603020202020204" pitchFamily="34" charset="0"/>
              </a:rPr>
              <a:t>11/12 empaneled laboratories are NABL accredited</a:t>
            </a:r>
            <a:endParaRPr lang="en-IN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US" sz="2400" b="1" u="sng" dirty="0">
              <a:latin typeface="Trebuchet MS" panose="020B0603020202020204" pitchFamily="34" charset="0"/>
            </a:endParaRPr>
          </a:p>
          <a:p>
            <a:endParaRPr lang="en-IN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546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7487" y="228600"/>
            <a:ext cx="11343800" cy="762000"/>
          </a:xfrm>
          <a:noFill/>
        </p:spPr>
        <p:txBody>
          <a:bodyPr>
            <a:normAutofit/>
          </a:bodyPr>
          <a:lstStyle/>
          <a:p>
            <a:pPr algn="l"/>
            <a:r>
              <a:rPr lang="en-IN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Issue to Institutions &amp; Utilization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87" y="1295400"/>
            <a:ext cx="11430000" cy="5029200"/>
          </a:xfrm>
          <a:noFill/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Through Pass book system on value basis.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Indent (</a:t>
            </a:r>
            <a:r>
              <a:rPr lang="en-US" sz="2400" b="1" dirty="0">
                <a:latin typeface="Trebuchet MS" panose="020B0603020202020204" pitchFamily="34" charset="0"/>
              </a:rPr>
              <a:t>Online</a:t>
            </a:r>
            <a:r>
              <a:rPr lang="en-US" sz="2400" dirty="0">
                <a:latin typeface="Trebuchet MS" panose="020B0603020202020204" pitchFamily="34" charset="0"/>
              </a:rPr>
              <a:t>) by the concerned Medical Stores officers</a:t>
            </a:r>
            <a:r>
              <a:rPr 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.( Upto PHC level)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Two pass books maintained per institution, one with the Institution and another with warehouse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Values debited on drawls on the values allocated by the heads of the Departments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Additional allocation required for additional drawls.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Monitored by Inward Indent/Issue form, Outward Goods Register.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Drugs expiry first will be exhausted first.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Procurement of drugs by all  medical institutions from their Warehouses at specified, predetermined frequency.</a:t>
            </a:r>
          </a:p>
          <a:p>
            <a:pPr marL="0" indent="0">
              <a:buNone/>
            </a:pPr>
            <a:endParaRPr lang="en-US" sz="2400" dirty="0">
              <a:latin typeface="Trebuchet MS" panose="020B0603020202020204" pitchFamily="34" charset="0"/>
            </a:endParaRPr>
          </a:p>
          <a:p>
            <a:pPr lv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138043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687" y="990600"/>
            <a:ext cx="1158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>
                <a:latin typeface="Trebuchet MS" panose="020B0603020202020204" pitchFamily="34" charset="0"/>
              </a:rPr>
              <a:t>TNMSC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IN" sz="2400" dirty="0">
                <a:latin typeface="Trebuchet MS" panose="020B0603020202020204" pitchFamily="34" charset="0"/>
              </a:rPr>
              <a:t>Developed Oracle based software to monitor the drug utilisation and stock up to District TNMSC Warehouse level</a:t>
            </a:r>
          </a:p>
          <a:p>
            <a:pPr lvl="1"/>
            <a:endParaRPr lang="en-IN" sz="2400" dirty="0">
              <a:latin typeface="Trebuchet MS" panose="020B0603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>
                <a:latin typeface="Trebuchet MS" panose="020B0603020202020204" pitchFamily="34" charset="0"/>
              </a:rPr>
              <a:t>Medical / Hospitals in Tamil Nadu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IN" sz="2400" dirty="0">
                <a:latin typeface="Trebuchet MS" panose="020B0603020202020204" pitchFamily="34" charset="0"/>
              </a:rPr>
              <a:t>Existing HMIS 1.0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IN" sz="2400" dirty="0">
                <a:latin typeface="Trebuchet MS" panose="020B0603020202020204" pitchFamily="34" charset="0"/>
              </a:rPr>
              <a:t>Revamping of HMIS 2.0 in process and will be done before December 2019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IN" sz="2400" dirty="0">
              <a:latin typeface="Trebuchet MS" panose="020B0603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>
                <a:latin typeface="Trebuchet MS" panose="020B0603020202020204" pitchFamily="34" charset="0"/>
              </a:rPr>
              <a:t>Linkage with DVDMS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IN" sz="2400" dirty="0">
                <a:latin typeface="Trebuchet MS" panose="020B0603020202020204" pitchFamily="34" charset="0"/>
              </a:rPr>
              <a:t>In process to link it through API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IN" sz="2400" dirty="0">
                <a:latin typeface="Trebuchet MS" panose="020B0603020202020204" pitchFamily="34" charset="0"/>
              </a:rPr>
              <a:t>With this API, GOI can monitor the drug utilisation and stock up to District TNMSC Warehouse level……..</a:t>
            </a:r>
          </a:p>
          <a:p>
            <a:pPr lvl="1"/>
            <a:endParaRPr lang="en-IN" sz="2400" dirty="0">
              <a:latin typeface="Trebuchet MS" panose="020B0603020202020204" pitchFamily="34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Drug Indenting Support under UHC IT Platform: </a:t>
            </a:r>
            <a:endParaRPr lang="en-US" sz="2000" dirty="0">
              <a:latin typeface="Trebuchet MS" panose="020B0603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rebuchet MS" panose="020B0603020202020204" pitchFamily="34" charset="0"/>
              </a:rPr>
              <a:t>For 3 months drug requirement of the UHC HSCs.</a:t>
            </a:r>
            <a:endParaRPr lang="en-IN" sz="2400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487" y="304800"/>
            <a:ext cx="1165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C00000"/>
                </a:solidFill>
                <a:latin typeface="Trebuchet MS" panose="020B0603020202020204" pitchFamily="34" charset="0"/>
              </a:rPr>
              <a:t>Drug and Vaccine Distribution Management System (DVDMS)</a:t>
            </a:r>
          </a:p>
        </p:txBody>
      </p:sp>
    </p:spTree>
    <p:extLst>
      <p:ext uri="{BB962C8B-B14F-4D97-AF65-F5344CB8AC3E}">
        <p14:creationId xmlns:p14="http://schemas.microsoft.com/office/powerpoint/2010/main" xmlns="" val="3242407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69887" y="152400"/>
            <a:ext cx="11506200" cy="574964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(1)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/>
          <a:srcRect l="12025" t="4286" r="18585" b="5065"/>
          <a:stretch/>
        </p:blipFill>
        <p:spPr bwMode="auto">
          <a:xfrm>
            <a:off x="369887" y="838200"/>
            <a:ext cx="11506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69887" y="6324600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Nil Stock / Short Expiry / Non Moving / Excess Stock ; At Warehouse level </a:t>
            </a:r>
          </a:p>
        </p:txBody>
      </p:sp>
    </p:spTree>
    <p:extLst>
      <p:ext uri="{BB962C8B-B14F-4D97-AF65-F5344CB8AC3E}">
        <p14:creationId xmlns:p14="http://schemas.microsoft.com/office/powerpoint/2010/main" xmlns="" val="2109861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/>
          <a:srcRect l="13110" t="4097" r="17907" b="11395"/>
          <a:stretch/>
        </p:blipFill>
        <p:spPr bwMode="auto">
          <a:xfrm>
            <a:off x="369888" y="914400"/>
            <a:ext cx="1119139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(2)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324600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Tender Details at TNMSC</a:t>
            </a:r>
          </a:p>
        </p:txBody>
      </p:sp>
    </p:spTree>
    <p:extLst>
      <p:ext uri="{BB962C8B-B14F-4D97-AF65-F5344CB8AC3E}">
        <p14:creationId xmlns:p14="http://schemas.microsoft.com/office/powerpoint/2010/main" xmlns="" val="3986565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(3)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324600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Purchase Orders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/>
          <a:srcRect l="12974" t="4924" r="15061" b="4671"/>
          <a:stretch/>
        </p:blipFill>
        <p:spPr bwMode="auto">
          <a:xfrm>
            <a:off x="369887" y="831273"/>
            <a:ext cx="11353799" cy="547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95370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(4)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324600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Stock Receipt Details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l="12296" t="3840" r="15061" b="6786"/>
          <a:stretch/>
        </p:blipFill>
        <p:spPr bwMode="auto">
          <a:xfrm>
            <a:off x="369887" y="955963"/>
            <a:ext cx="11506200" cy="52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5610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(5)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324600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Distribution Details to Hospitals 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/>
          <a:srcRect l="1996" t="3767" r="2728" b="5844"/>
          <a:stretch/>
        </p:blipFill>
        <p:spPr bwMode="auto">
          <a:xfrm>
            <a:off x="640531" y="838200"/>
            <a:ext cx="1108315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28882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(6)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324600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State Level Stock Position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l="6469" t="4097" r="7336" b="4993"/>
          <a:stretch/>
        </p:blipFill>
        <p:spPr bwMode="auto">
          <a:xfrm>
            <a:off x="674687" y="872836"/>
            <a:ext cx="10515600" cy="545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52250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(7)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412468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Nil Stock details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/>
          <a:srcRect l="12161" t="4354" r="11537" b="5761"/>
          <a:stretch/>
        </p:blipFill>
        <p:spPr bwMode="auto">
          <a:xfrm>
            <a:off x="369887" y="762000"/>
            <a:ext cx="11506200" cy="562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31873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369887" y="152400"/>
            <a:ext cx="11506200" cy="574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DVDMS / State owned Software; Dashboard (8) </a:t>
            </a:r>
            <a:endParaRPr lang="en-IN" sz="3200" b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87" y="6412468"/>
            <a:ext cx="1150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Dashboard; Samples Status for Quality Checks 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l="12568" t="4866" r="15332" b="5505"/>
          <a:stretch/>
        </p:blipFill>
        <p:spPr bwMode="auto">
          <a:xfrm>
            <a:off x="369887" y="914400"/>
            <a:ext cx="11353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17739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2868099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930</Words>
  <PresentationFormat>Custom</PresentationFormat>
  <Paragraphs>189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     Free Drugs Services Initiative Tamil Nadu       </vt:lpstr>
      <vt:lpstr>Average per Child birth total expenditure (Rs.) in health centres, public and private hospital in TN and All India (NSSO 71st Rounds, 2014)</vt:lpstr>
      <vt:lpstr>Observation of 11th Common Review Mission 2018-19</vt:lpstr>
      <vt:lpstr>Free Drugs Services Initiative – Tamil Nadu</vt:lpstr>
      <vt:lpstr>NHM Drug Budget </vt:lpstr>
      <vt:lpstr>Free Drugs Services Initiative – Tamil Nadu</vt:lpstr>
      <vt:lpstr>Slide 7</vt:lpstr>
      <vt:lpstr>Slide 8</vt:lpstr>
      <vt:lpstr>Slide 9</vt:lpstr>
      <vt:lpstr>Slide 10</vt:lpstr>
      <vt:lpstr>Issue to Institutions &amp; Utilization</vt:lpstr>
      <vt:lpstr>Slide 12</vt:lpstr>
      <vt:lpstr>DVDMS / State owned Software; Dashboard (1) 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Free Drugs Services Initiative Tamil Nadu       </dc:title>
  <cp:lastModifiedBy>HP</cp:lastModifiedBy>
  <cp:revision>3</cp:revision>
  <dcterms:modified xsi:type="dcterms:W3CDTF">2019-09-13T13:13:32Z</dcterms:modified>
</cp:coreProperties>
</file>