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22" r:id="rId2"/>
    <p:sldId id="313" r:id="rId3"/>
    <p:sldId id="314" r:id="rId4"/>
    <p:sldId id="315" r:id="rId5"/>
    <p:sldId id="316" r:id="rId6"/>
    <p:sldId id="317" r:id="rId7"/>
    <p:sldId id="309" r:id="rId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61033"/>
    <a:srgbClr val="FD03CD"/>
    <a:srgbClr val="FFD9F8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708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8.4620957062142274E-2"/>
          <c:y val="3.2094028278142672E-2"/>
          <c:w val="0.90088030288563326"/>
          <c:h val="0.83773603629284543"/>
        </c:manualLayout>
      </c:layout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lang="en-US" sz="2000" b="1"/>
                </a:pPr>
                <a:endParaRPr lang="en-US"/>
              </a:p>
            </c:txPr>
            <c:showVal val="1"/>
          </c:dLbls>
          <c:cat>
            <c:strRef>
              <c:f>Sheet1!$J$20:$J$21</c:f>
              <c:strCache>
                <c:ptCount val="2"/>
                <c:pt idx="0">
                  <c:v>2013-14</c:v>
                </c:pt>
                <c:pt idx="1">
                  <c:v>2018-19</c:v>
                </c:pt>
              </c:strCache>
            </c:strRef>
          </c:cat>
          <c:val>
            <c:numRef>
              <c:f>Sheet1!$K$20:$K$21</c:f>
              <c:numCache>
                <c:formatCode>General</c:formatCode>
                <c:ptCount val="2"/>
                <c:pt idx="0">
                  <c:v>786</c:v>
                </c:pt>
                <c:pt idx="1">
                  <c:v>1072</c:v>
                </c:pt>
              </c:numCache>
            </c:numRef>
          </c:val>
        </c:ser>
        <c:axId val="111209472"/>
        <c:axId val="113334528"/>
      </c:barChart>
      <c:catAx>
        <c:axId val="11120947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US" sz="1800" b="1"/>
            </a:pPr>
            <a:endParaRPr lang="en-US"/>
          </a:p>
        </c:txPr>
        <c:crossAx val="113334528"/>
        <c:crosses val="autoZero"/>
        <c:auto val="1"/>
        <c:lblAlgn val="ctr"/>
        <c:lblOffset val="100"/>
      </c:catAx>
      <c:valAx>
        <c:axId val="113334528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n-US" sz="1800" b="1"/>
            </a:pPr>
            <a:endParaRPr lang="en-US"/>
          </a:p>
        </c:txPr>
        <c:crossAx val="111209472"/>
        <c:crosses val="autoZero"/>
        <c:crossBetween val="between"/>
      </c:valAx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46443" cy="4983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66" y="1"/>
            <a:ext cx="2946443" cy="4983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A03EA-7FD5-437A-B594-D67601228819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428276"/>
            <a:ext cx="2946443" cy="4983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66" y="9428276"/>
            <a:ext cx="2946443" cy="4983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8E9A9-7226-4ECE-8FEE-5BBE561D8A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581234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055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8055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ADF4B55D-756A-4476-83FD-DBC4E19BB1B5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7"/>
            <a:ext cx="5438140" cy="3908614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7"/>
            <a:ext cx="2945659" cy="498054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428587"/>
            <a:ext cx="2945659" cy="498054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46412969-C445-466B-B820-3D419694352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530029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65941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170883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768839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69796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67630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01231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793810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84109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528499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063537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89316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E30B0-AF37-46E6-B582-0DB4FBA4FCAB}" type="datetimeFigureOut">
              <a:rPr lang="en-IN" smtClean="0"/>
              <a:pPr/>
              <a:t>13-09-2019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223898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5669" y="2026919"/>
            <a:ext cx="113038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800" b="1" dirty="0" smtClean="0">
                <a:solidFill>
                  <a:srgbClr val="002060"/>
                </a:solidFill>
                <a:latin typeface="Tw Cen MT" pitchFamily="34" charset="0"/>
              </a:rPr>
              <a:t>Effective HR </a:t>
            </a:r>
            <a:r>
              <a:rPr lang="en-IN" sz="4800" b="1" dirty="0" smtClean="0">
                <a:solidFill>
                  <a:srgbClr val="002060"/>
                </a:solidFill>
                <a:latin typeface="Tw Cen MT" pitchFamily="34" charset="0"/>
              </a:rPr>
              <a:t>Initiatives</a:t>
            </a:r>
            <a:r>
              <a:rPr lang="en-IN" sz="4800" b="1" dirty="0" smtClean="0">
                <a:solidFill>
                  <a:srgbClr val="002060"/>
                </a:solidFill>
                <a:latin typeface="Tw Cen MT" pitchFamily="34" charset="0"/>
              </a:rPr>
              <a:t>: </a:t>
            </a:r>
          </a:p>
          <a:p>
            <a:pPr algn="ctr"/>
            <a:r>
              <a:rPr lang="en-IN" sz="4800" b="1" dirty="0" smtClean="0">
                <a:solidFill>
                  <a:srgbClr val="002060"/>
                </a:solidFill>
                <a:latin typeface="Tw Cen MT" pitchFamily="34" charset="0"/>
              </a:rPr>
              <a:t>Odisha Experience</a:t>
            </a:r>
          </a:p>
          <a:p>
            <a:pPr algn="ctr"/>
            <a:endParaRPr lang="en-IN" sz="1600" b="1" dirty="0" smtClean="0">
              <a:latin typeface="Tw Cen MT" pitchFamily="34" charset="0"/>
            </a:endParaRPr>
          </a:p>
          <a:p>
            <a:pPr algn="ctr"/>
            <a:endParaRPr lang="en-IN" sz="1600" b="1" dirty="0" smtClean="0">
              <a:latin typeface="Tw Cen MT" pitchFamily="34" charset="0"/>
            </a:endParaRPr>
          </a:p>
          <a:p>
            <a:pPr algn="r"/>
            <a:endParaRPr lang="en-IN" sz="1600" b="1" i="1" dirty="0" smtClean="0">
              <a:latin typeface="Tw Cen MT" pitchFamily="34" charset="0"/>
            </a:endParaRPr>
          </a:p>
          <a:p>
            <a:pPr algn="r"/>
            <a:r>
              <a:rPr lang="en-IN" b="1" dirty="0" smtClean="0">
                <a:latin typeface="Tw Cen MT" pitchFamily="34" charset="0"/>
              </a:rPr>
              <a:t>Presented by:</a:t>
            </a:r>
          </a:p>
          <a:p>
            <a:pPr algn="r"/>
            <a:endParaRPr lang="en-IN" b="1" dirty="0" smtClean="0">
              <a:latin typeface="Tw Cen MT" pitchFamily="34" charset="0"/>
            </a:endParaRPr>
          </a:p>
          <a:p>
            <a:pPr algn="r"/>
            <a:r>
              <a:rPr lang="en-IN" b="1" dirty="0" smtClean="0">
                <a:latin typeface="Tw Cen MT" pitchFamily="34" charset="0"/>
              </a:rPr>
              <a:t>Secretary,</a:t>
            </a:r>
          </a:p>
          <a:p>
            <a:pPr algn="r"/>
            <a:r>
              <a:rPr lang="en-IN" b="1" dirty="0" smtClean="0">
                <a:latin typeface="Tw Cen MT" pitchFamily="34" charset="0"/>
              </a:rPr>
              <a:t>Health &amp; FW </a:t>
            </a:r>
            <a:r>
              <a:rPr lang="en-IN" b="1" dirty="0" err="1" smtClean="0">
                <a:latin typeface="Tw Cen MT" pitchFamily="34" charset="0"/>
              </a:rPr>
              <a:t>Deptt</a:t>
            </a:r>
            <a:r>
              <a:rPr lang="en-IN" b="1" dirty="0" smtClean="0">
                <a:latin typeface="Tw Cen MT" pitchFamily="34" charset="0"/>
              </a:rPr>
              <a:t>., Odisha </a:t>
            </a:r>
            <a:endParaRPr lang="en-US" b="1" dirty="0">
              <a:latin typeface="Tw Cen MT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758" y="790930"/>
            <a:ext cx="1013627" cy="1083693"/>
          </a:xfrm>
          <a:prstGeom prst="rect">
            <a:avLst/>
          </a:prstGeom>
        </p:spPr>
      </p:pic>
      <p:pic>
        <p:nvPicPr>
          <p:cNvPr id="6" name="Picture 5" descr="NHM 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4584" y="846701"/>
            <a:ext cx="1210235" cy="887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 smtClean="0">
                <a:latin typeface="Tw Cen MT" pitchFamily="34" charset="0"/>
              </a:rPr>
              <a:t>HRH Initiatives</a:t>
            </a:r>
            <a:endParaRPr lang="en-US" sz="4000" b="1" dirty="0" smtClean="0">
              <a:latin typeface="Tw Cen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956" y="655093"/>
            <a:ext cx="117962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/>
              <a:t>New Medical Colleges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en-US" sz="2400" dirty="0" smtClean="0"/>
              <a:t>4 no. of new Medical Colleges have been established.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en-US" sz="2400" dirty="0" smtClean="0"/>
              <a:t>Another 6 Medical Colleges are in pipeline.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Provision of incentives to Faculties of Medical Colleges</a:t>
            </a:r>
          </a:p>
          <a:p>
            <a:pPr marL="812800" lvl="1" indent="-3556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Assistant Professor- Rs.35,000/- to Rs.50,000/- </a:t>
            </a:r>
          </a:p>
          <a:p>
            <a:pPr marL="812800" lvl="1" indent="-3556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Associate Professor- Rs.25,000/- to Rs.1,00,000/- </a:t>
            </a:r>
          </a:p>
          <a:p>
            <a:pPr marL="812800" lvl="1" indent="-3556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Professor- Rs.15,000/- to Rs.1,25,000/- </a:t>
            </a:r>
          </a:p>
          <a:p>
            <a:pPr marL="812800" lvl="1" indent="-355600" algn="just">
              <a:buFont typeface="Arial" pitchFamily="34" charset="0"/>
              <a:buChar char="•"/>
            </a:pPr>
            <a:r>
              <a:rPr lang="en-GB" sz="2400" dirty="0" smtClean="0"/>
              <a:t>In addition to the above incentives, Pre and Para Clinical Faculty get additional Incentives of Rs. 20,000/-</a:t>
            </a:r>
            <a:r>
              <a:rPr lang="en-IN" sz="2400" b="1" dirty="0" smtClean="0"/>
              <a:t> </a:t>
            </a:r>
          </a:p>
          <a:p>
            <a:pPr marL="812800" lvl="1" indent="-355600" algn="just"/>
            <a:endParaRPr lang="en-IN" sz="2400" b="1" dirty="0" smtClean="0"/>
          </a:p>
          <a:p>
            <a:pPr marL="355600" lvl="1" indent="-355600" algn="just"/>
            <a:r>
              <a:rPr lang="en-GB" sz="2400" b="1" dirty="0" smtClean="0"/>
              <a:t>Post Graduation Diploma </a:t>
            </a:r>
          </a:p>
          <a:p>
            <a:pPr marL="355600" lvl="1" indent="-355600">
              <a:buFont typeface="Arial" pitchFamily="34" charset="0"/>
              <a:buChar char="•"/>
            </a:pPr>
            <a:r>
              <a:rPr lang="en-US" sz="2400" dirty="0" err="1" smtClean="0"/>
              <a:t>MoU</a:t>
            </a:r>
            <a:r>
              <a:rPr lang="en-US" sz="2400" dirty="0" smtClean="0"/>
              <a:t> signed with College of Physicians and Surgeons of Mumbai</a:t>
            </a:r>
          </a:p>
          <a:p>
            <a:pPr marL="355600" lvl="1" indent="-355600">
              <a:buFont typeface="Arial" pitchFamily="34" charset="0"/>
              <a:buChar char="•"/>
            </a:pPr>
            <a:r>
              <a:rPr lang="en-US" sz="2400" dirty="0" smtClean="0"/>
              <a:t>During 2018-2019, 47 MBBS Doctors have been enrolled in various specialties (09 disciplines) in 11 DHHs </a:t>
            </a:r>
          </a:p>
          <a:p>
            <a:pPr marL="355600" lvl="1" indent="-355600">
              <a:buFont typeface="Arial" pitchFamily="34" charset="0"/>
              <a:buChar char="•"/>
            </a:pPr>
            <a:r>
              <a:rPr lang="en-IN" sz="2400" dirty="0" smtClean="0"/>
              <a:t>Counselling for 2019-20 is under process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purna-hp\Users\Public\New MCH Photos\New MCHs 28.02.2019\Ariel View Koraput.jpg"/>
          <p:cNvPicPr>
            <a:picLocks noChangeAspect="1" noChangeArrowheads="1"/>
          </p:cNvPicPr>
          <p:nvPr/>
        </p:nvPicPr>
        <p:blipFill>
          <a:blip r:embed="rId2"/>
          <a:srcRect t="8487"/>
          <a:stretch>
            <a:fillRect/>
          </a:stretch>
        </p:blipFill>
        <p:spPr bwMode="auto">
          <a:xfrm>
            <a:off x="0" y="1514901"/>
            <a:ext cx="5816218" cy="3630305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43828" y="1173708"/>
            <a:ext cx="5489095" cy="3985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7421" y="0"/>
            <a:ext cx="12014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 smtClean="0">
                <a:latin typeface="Tw Cen MT" pitchFamily="34" charset="0"/>
              </a:rPr>
              <a:t>New Medical Colleges </a:t>
            </a:r>
            <a:endParaRPr lang="en-US" sz="4000" b="1" dirty="0" smtClean="0">
              <a:latin typeface="Tw Cen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6603" y="1187355"/>
            <a:ext cx="5445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/>
              <a:t>SLN MCH </a:t>
            </a:r>
            <a:r>
              <a:rPr lang="en-IN" b="1" dirty="0" err="1" smtClean="0"/>
              <a:t>Koraput</a:t>
            </a:r>
            <a:r>
              <a:rPr lang="en-IN" b="1" dirty="0" smtClean="0"/>
              <a:t> </a:t>
            </a:r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658507"/>
            <a:ext cx="12192000" cy="57559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300" b="1" dirty="0" smtClean="0"/>
              <a:t>Specialists  Incentives </a:t>
            </a:r>
          </a:p>
          <a:p>
            <a:r>
              <a:rPr lang="en-GB" sz="2300" dirty="0" smtClean="0"/>
              <a:t>Doctors with Super Specialization from Medical Colleges (MCI Recognised) : Rs.30,000/-</a:t>
            </a:r>
            <a:endParaRPr lang="en-US" sz="2300" dirty="0" smtClean="0"/>
          </a:p>
          <a:p>
            <a:r>
              <a:rPr lang="en-GB" sz="2300" dirty="0" smtClean="0"/>
              <a:t> Doctors with Post-graduation from Medical Colleges (MCI Recognised) : Rs.20,000/-</a:t>
            </a:r>
            <a:endParaRPr lang="en-US" sz="2300" dirty="0" smtClean="0"/>
          </a:p>
          <a:p>
            <a:r>
              <a:rPr lang="en-GB" sz="2300" dirty="0" smtClean="0"/>
              <a:t>Incentive for Doctors with Post- graduate Diploma recognized by </a:t>
            </a:r>
            <a:r>
              <a:rPr lang="en-GB" sz="2300" dirty="0" err="1" smtClean="0"/>
              <a:t>GoO</a:t>
            </a:r>
            <a:r>
              <a:rPr lang="en-GB" sz="2300" dirty="0" smtClean="0"/>
              <a:t>: Rs.10,000 /-</a:t>
            </a:r>
          </a:p>
          <a:p>
            <a:pPr algn="just">
              <a:buNone/>
            </a:pPr>
            <a:r>
              <a:rPr lang="en-GB" sz="2300" b="1" dirty="0" smtClean="0"/>
              <a:t>Place Based Incentive (Doctors in Difficult Institutions) -</a:t>
            </a:r>
            <a:r>
              <a:rPr lang="en-US" sz="2300" dirty="0" smtClean="0"/>
              <a:t> General (MBBS) doctors </a:t>
            </a:r>
          </a:p>
          <a:p>
            <a:pPr algn="just">
              <a:buNone/>
            </a:pPr>
            <a:r>
              <a:rPr lang="en-US" sz="2300" dirty="0" smtClean="0"/>
              <a:t>working in V4 CHCs and PHCs get Rs 40,000/- as incentive whereas a specialist working in</a:t>
            </a:r>
          </a:p>
          <a:p>
            <a:pPr algn="just">
              <a:buNone/>
            </a:pPr>
            <a:r>
              <a:rPr lang="en-US" sz="2300" dirty="0" smtClean="0"/>
              <a:t> V4 CHC gets Rs 80000/- as incentive.</a:t>
            </a:r>
          </a:p>
          <a:p>
            <a:pPr algn="just">
              <a:buNone/>
            </a:pPr>
            <a:r>
              <a:rPr lang="en-GB" sz="2300" b="1" dirty="0" smtClean="0"/>
              <a:t>Dynamic Assured Career Progression (DACP) Scheme </a:t>
            </a:r>
            <a:r>
              <a:rPr lang="en-GB" sz="2300" dirty="0" smtClean="0"/>
              <a:t>introduced (Three (03) assured</a:t>
            </a:r>
          </a:p>
          <a:p>
            <a:pPr algn="just">
              <a:buNone/>
            </a:pPr>
            <a:r>
              <a:rPr lang="en-GB" sz="2300" dirty="0" smtClean="0"/>
              <a:t> promotions i.e., after 07 years, 14 years and 21 years of service counted from the direct entry</a:t>
            </a:r>
          </a:p>
          <a:p>
            <a:pPr algn="just">
              <a:buNone/>
            </a:pPr>
            <a:r>
              <a:rPr lang="en-GB" sz="2300" dirty="0" smtClean="0"/>
              <a:t> level has been implemented)</a:t>
            </a:r>
            <a:r>
              <a:rPr lang="en-IN" sz="2300" b="1" dirty="0" smtClean="0"/>
              <a:t> </a:t>
            </a:r>
          </a:p>
          <a:p>
            <a:pPr algn="just">
              <a:buNone/>
            </a:pPr>
            <a:r>
              <a:rPr lang="en-IN" sz="2300" b="1" dirty="0" smtClean="0"/>
              <a:t>Counselling  process for posting  and Exit Policy in place </a:t>
            </a:r>
          </a:p>
          <a:p>
            <a:pPr algn="just">
              <a:buNone/>
            </a:pPr>
            <a:r>
              <a:rPr lang="en-GB" sz="2300" b="1" dirty="0" smtClean="0"/>
              <a:t>Additional weight-age for PG entrance for working in difficult Institutions (V1 to V4)  </a:t>
            </a:r>
            <a:endParaRPr lang="en-IN" sz="2300" b="1" dirty="0" smtClean="0"/>
          </a:p>
          <a:p>
            <a:pPr algn="just">
              <a:buNone/>
            </a:pPr>
            <a:endParaRPr lang="en-US" sz="2300" b="1" dirty="0" smtClean="0"/>
          </a:p>
          <a:p>
            <a:pPr algn="just">
              <a:buNone/>
            </a:pPr>
            <a:endParaRPr lang="en-US" sz="23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 smtClean="0">
                <a:latin typeface="Tw Cen MT" pitchFamily="34" charset="0"/>
              </a:rPr>
              <a:t>Incentive &amp; Allowances </a:t>
            </a:r>
            <a:endParaRPr lang="en-US" sz="4000" b="1" dirty="0" smtClean="0"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 smtClean="0">
                <a:latin typeface="Tw Cen MT" pitchFamily="34" charset="0"/>
              </a:rPr>
              <a:t>Creation of Positions </a:t>
            </a:r>
            <a:endParaRPr lang="en-US" sz="4000" b="1" dirty="0" smtClean="0">
              <a:latin typeface="Tw Cen MT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1547"/>
            <a:ext cx="11996382" cy="516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70000"/>
              </a:lnSpc>
              <a:spcBef>
                <a:spcPts val="1000"/>
              </a:spcBef>
            </a:pPr>
            <a:r>
              <a:rPr lang="en-US" sz="2600" b="1" dirty="0" smtClean="0"/>
              <a:t>Doctor Positions </a:t>
            </a:r>
          </a:p>
          <a:p>
            <a:pPr marL="228600" lvl="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600" dirty="0" smtClean="0"/>
              <a:t>OMHS Cadre restructured with creation of 1330 new posts as per IPHS norms</a:t>
            </a:r>
          </a:p>
          <a:p>
            <a:pPr marL="228600" lvl="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600" dirty="0" smtClean="0"/>
              <a:t>578 posts have been identified as Public Health posts</a:t>
            </a:r>
            <a:endParaRPr lang="en-US" sz="2600" dirty="0" smtClean="0"/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600" dirty="0" smtClean="0"/>
              <a:t>2000 posts of LTRMO have been created  to take care of the vacancies</a:t>
            </a:r>
            <a:endParaRPr lang="en-US" sz="2600" dirty="0" smtClean="0"/>
          </a:p>
          <a:p>
            <a:pPr marL="228600" lvl="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600" dirty="0" smtClean="0"/>
              <a:t>Each CHC has   4 posts of specialists, one each in O&amp;G, </a:t>
            </a:r>
            <a:r>
              <a:rPr lang="en-US" sz="2600" dirty="0" err="1" smtClean="0"/>
              <a:t>Paediatrics</a:t>
            </a:r>
            <a:r>
              <a:rPr lang="en-US" sz="2600" dirty="0" smtClean="0"/>
              <a:t>, Medicine and Surgery.</a:t>
            </a:r>
          </a:p>
          <a:p>
            <a:pPr marL="228600" lvl="0" indent="-228600">
              <a:lnSpc>
                <a:spcPct val="70000"/>
              </a:lnSpc>
              <a:spcBef>
                <a:spcPts val="1000"/>
              </a:spcBef>
            </a:pPr>
            <a:r>
              <a:rPr lang="en-IN" sz="2600" b="1" dirty="0" smtClean="0"/>
              <a:t>Paramedic Positions </a:t>
            </a:r>
          </a:p>
          <a:p>
            <a:pPr marL="228600" lvl="0" indent="-228600" algn="just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600" dirty="0" smtClean="0"/>
              <a:t>Regularisation of services of Nurses and other Paramedics engaged on contractual basis under different schemes.</a:t>
            </a:r>
          </a:p>
          <a:p>
            <a:pPr marL="228600" lvl="0" indent="-228600" algn="just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600" dirty="0" smtClean="0"/>
              <a:t>Creation of 26000 posts  of Paramedics (Pharmacist, Multi Purpose Health Workers, Radiographers and Laboratory Technicians )as per IPHS norms are under process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</a:pPr>
            <a:r>
              <a:rPr lang="en-US" sz="2600" b="1" dirty="0" smtClean="0"/>
              <a:t>Corpus fund  (For KBK+ Districts)&amp; DMF Fund used for engagement of Doctors as per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</a:pPr>
            <a:r>
              <a:rPr lang="en-US" sz="2600" b="1" dirty="0" smtClean="0"/>
              <a:t> need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w Cen MT" pitchFamily="34" charset="0"/>
              </a:rPr>
              <a:t>Availability of Medical Officers in KBK/KBK+ districts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241938" y="777923"/>
            <a:ext cx="9635320" cy="5139305"/>
            <a:chOff x="1719618" y="777923"/>
            <a:chExt cx="9635320" cy="5139305"/>
          </a:xfrm>
        </p:grpSpPr>
        <p:graphicFrame>
          <p:nvGraphicFramePr>
            <p:cNvPr id="8" name="Chart 7"/>
            <p:cNvGraphicFramePr/>
            <p:nvPr/>
          </p:nvGraphicFramePr>
          <p:xfrm>
            <a:off x="1719618" y="777923"/>
            <a:ext cx="9635320" cy="51393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6" name="Straight Arrow Connector 5"/>
            <p:cNvCxnSpPr/>
            <p:nvPr/>
          </p:nvCxnSpPr>
          <p:spPr>
            <a:xfrm flipV="1">
              <a:off x="5513696" y="1473959"/>
              <a:ext cx="2620370" cy="107817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810234" y="1487607"/>
              <a:ext cx="682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b="1" dirty="0" smtClean="0"/>
                <a:t>26%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219666" y="4295252"/>
            <a:ext cx="4558352" cy="1416424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 smtClean="0">
                <a:solidFill>
                  <a:srgbClr val="002060"/>
                </a:solidFill>
                <a:latin typeface="+mn-lt"/>
              </a:rPr>
              <a:t>Thank you</a:t>
            </a:r>
            <a:endParaRPr lang="en-IN" sz="4800" b="1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4534</TotalTime>
  <Words>420</Words>
  <Application>Microsoft Office PowerPoint</Application>
  <PresentationFormat>Custom</PresentationFormat>
  <Paragraphs>52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anaemia among adolescents studying in tribal residential school of Odisha</dc:title>
  <dc:creator>Kumar Manish</dc:creator>
  <cp:lastModifiedBy>HP</cp:lastModifiedBy>
  <cp:revision>471</cp:revision>
  <cp:lastPrinted>2019-04-06T12:47:20Z</cp:lastPrinted>
  <dcterms:created xsi:type="dcterms:W3CDTF">2019-02-19T12:12:43Z</dcterms:created>
  <dcterms:modified xsi:type="dcterms:W3CDTF">2019-09-13T17:02:56Z</dcterms:modified>
</cp:coreProperties>
</file>