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9" r:id="rId2"/>
  </p:sldMasterIdLst>
  <p:sldIdLst>
    <p:sldId id="624" r:id="rId3"/>
    <p:sldId id="257" r:id="rId4"/>
    <p:sldId id="258" r:id="rId5"/>
    <p:sldId id="623" r:id="rId6"/>
    <p:sldId id="625" r:id="rId7"/>
    <p:sldId id="259" r:id="rId8"/>
  </p:sldIdLst>
  <p:sldSz cx="12192000" cy="6858000"/>
  <p:notesSz cx="6888163" cy="10020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0C1"/>
    <a:srgbClr val="FFE5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DH/SDH (44)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Functional Facilities</c:v>
                </c:pt>
              </c:strCache>
            </c:strRef>
          </c:cat>
          <c:val>
            <c:numRef>
              <c:f>Sheet1!$B$2</c:f>
              <c:numCache>
                <c:formatCode>0%</c:formatCode>
                <c:ptCount val="1"/>
                <c:pt idx="0">
                  <c:v>0.83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23-4902-AD42-B01D06D1F3F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CHC (131)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Functional Facilities</c:v>
                </c:pt>
              </c:strCache>
            </c:strRef>
          </c:cat>
          <c:val>
            <c:numRef>
              <c:f>Sheet1!$C$2</c:f>
              <c:numCache>
                <c:formatCode>0%</c:formatCode>
                <c:ptCount val="1"/>
                <c:pt idx="0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123-4902-AD42-B01D06D1F3F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PHC (28)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Functional Facilities</c:v>
                </c:pt>
              </c:strCache>
            </c:strRef>
          </c:cat>
          <c:val>
            <c:numRef>
              <c:f>Sheet1!$D$2</c:f>
              <c:numCache>
                <c:formatCode>0%</c:formatCode>
                <c:ptCount val="1"/>
                <c:pt idx="0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123-4902-AD42-B01D06D1F3F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61714448"/>
        <c:axId val="761715104"/>
      </c:barChart>
      <c:catAx>
        <c:axId val="7617144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1715104"/>
        <c:crosses val="autoZero"/>
        <c:auto val="1"/>
        <c:lblAlgn val="ctr"/>
        <c:lblOffset val="100"/>
        <c:noMultiLvlLbl val="0"/>
      </c:catAx>
      <c:valAx>
        <c:axId val="761715104"/>
        <c:scaling>
          <c:orientation val="minMax"/>
          <c:max val="1"/>
        </c:scaling>
        <c:delete val="1"/>
        <c:axPos val="l"/>
        <c:numFmt formatCode="0%" sourceLinked="1"/>
        <c:majorTickMark val="out"/>
        <c:minorTickMark val="none"/>
        <c:tickLblPos val="nextTo"/>
        <c:crossAx val="761714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DH/SDH (52)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Functional Facilities</c:v>
                </c:pt>
              </c:strCache>
            </c:strRef>
          </c:cat>
          <c:val>
            <c:numRef>
              <c:f>Sheet1!$B$2</c:f>
              <c:numCache>
                <c:formatCode>0%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C9-4C36-AB04-E990B56ACA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CHC (581)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Functional Facilities</c:v>
                </c:pt>
              </c:strCache>
            </c:strRef>
          </c:cat>
          <c:val>
            <c:numRef>
              <c:f>Sheet1!$C$2</c:f>
              <c:numCache>
                <c:formatCode>0%</c:formatCode>
                <c:ptCount val="1"/>
                <c:pt idx="0">
                  <c:v>0.98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3C9-4C36-AB04-E990B56ACAA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PHC (1591)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Functional Facilities</c:v>
                </c:pt>
              </c:strCache>
            </c:strRef>
          </c:cat>
          <c:val>
            <c:numRef>
              <c:f>Sheet1!$D$2</c:f>
              <c:numCache>
                <c:formatCode>0%</c:formatCode>
                <c:ptCount val="1"/>
                <c:pt idx="0">
                  <c:v>0.68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3C9-4C36-AB04-E990B56ACAA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61714448"/>
        <c:axId val="761715104"/>
      </c:barChart>
      <c:catAx>
        <c:axId val="7617144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1715104"/>
        <c:crosses val="autoZero"/>
        <c:auto val="1"/>
        <c:lblAlgn val="ctr"/>
        <c:lblOffset val="100"/>
        <c:noMultiLvlLbl val="0"/>
      </c:catAx>
      <c:valAx>
        <c:axId val="761715104"/>
        <c:scaling>
          <c:orientation val="minMax"/>
          <c:max val="1.2"/>
        </c:scaling>
        <c:delete val="1"/>
        <c:axPos val="l"/>
        <c:numFmt formatCode="0%" sourceLinked="1"/>
        <c:majorTickMark val="out"/>
        <c:minorTickMark val="none"/>
        <c:tickLblPos val="nextTo"/>
        <c:crossAx val="761714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DH/SDH (47)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Functional Facilities</c:v>
                </c:pt>
              </c:strCache>
            </c:strRef>
          </c:cat>
          <c:val>
            <c:numRef>
              <c:f>Sheet1!$B$2</c:f>
              <c:numCache>
                <c:formatCode>0%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72-45D2-8514-376151BB477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CHC (595)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Functional Facilities</c:v>
                </c:pt>
              </c:strCache>
            </c:strRef>
          </c:cat>
          <c:val>
            <c:numRef>
              <c:f>Sheet1!$C$2</c:f>
              <c:numCache>
                <c:formatCode>0%</c:formatCode>
                <c:ptCount val="1"/>
                <c:pt idx="0">
                  <c:v>0.97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772-45D2-8514-376151BB477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PHC (1789)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Functional Facilities</c:v>
                </c:pt>
              </c:strCache>
            </c:strRef>
          </c:cat>
          <c:val>
            <c:numRef>
              <c:f>Sheet1!$D$2</c:f>
              <c:numCache>
                <c:formatCode>0%</c:formatCode>
                <c:ptCount val="1"/>
                <c:pt idx="0">
                  <c:v>0.76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772-45D2-8514-376151BB477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SC (1848)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Functional Facilities</c:v>
                </c:pt>
              </c:strCache>
            </c:strRef>
          </c:cat>
          <c:val>
            <c:numRef>
              <c:f>Sheet1!$E$2</c:f>
              <c:numCache>
                <c:formatCode>0%</c:formatCode>
                <c:ptCount val="1"/>
                <c:pt idx="0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772-45D2-8514-376151BB477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61714448"/>
        <c:axId val="761715104"/>
      </c:barChart>
      <c:catAx>
        <c:axId val="7617144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1715104"/>
        <c:crosses val="autoZero"/>
        <c:auto val="1"/>
        <c:lblAlgn val="ctr"/>
        <c:lblOffset val="100"/>
        <c:noMultiLvlLbl val="0"/>
      </c:catAx>
      <c:valAx>
        <c:axId val="761715104"/>
        <c:scaling>
          <c:orientation val="minMax"/>
          <c:max val="1.2"/>
        </c:scaling>
        <c:delete val="1"/>
        <c:axPos val="l"/>
        <c:numFmt formatCode="0%" sourceLinked="1"/>
        <c:majorTickMark val="out"/>
        <c:minorTickMark val="none"/>
        <c:tickLblPos val="nextTo"/>
        <c:crossAx val="761714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Functionality</a:t>
            </a:r>
            <a:r>
              <a:rPr lang="en-US" baseline="0" dirty="0"/>
              <a:t> Status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2017-18</c:v>
                </c:pt>
                <c:pt idx="1">
                  <c:v>2018-19</c:v>
                </c:pt>
                <c:pt idx="2">
                  <c:v>2019-20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0.45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FE-4813-8831-6C157EF59E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2017-18</c:v>
                </c:pt>
                <c:pt idx="1">
                  <c:v>2018-19</c:v>
                </c:pt>
                <c:pt idx="2">
                  <c:v>2019-20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0.15</c:v>
                </c:pt>
                <c:pt idx="1">
                  <c:v>0.98</c:v>
                </c:pt>
                <c:pt idx="2">
                  <c:v>0.97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FE-4813-8831-6C157EF59E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PHC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2017-18</c:v>
                </c:pt>
                <c:pt idx="1">
                  <c:v>2018-19</c:v>
                </c:pt>
                <c:pt idx="2">
                  <c:v>2019-20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</c:v>
                </c:pt>
                <c:pt idx="1">
                  <c:v>0.68</c:v>
                </c:pt>
                <c:pt idx="2">
                  <c:v>0.76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1FE-4813-8831-6C157EF59EB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SC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2017-18</c:v>
                </c:pt>
                <c:pt idx="1">
                  <c:v>2018-19</c:v>
                </c:pt>
                <c:pt idx="2">
                  <c:v>2019-20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2" formatCode="0%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1FE-4813-8831-6C157EF59EB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00800256"/>
        <c:axId val="400790088"/>
      </c:barChart>
      <c:catAx>
        <c:axId val="400800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790088"/>
        <c:crosses val="autoZero"/>
        <c:auto val="1"/>
        <c:lblAlgn val="ctr"/>
        <c:lblOffset val="100"/>
        <c:noMultiLvlLbl val="0"/>
      </c:catAx>
      <c:valAx>
        <c:axId val="40079008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400800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[Antara 17 Sept 19.xlsx]Pivot Con!PivotTable1</c:name>
    <c:fmtId val="41"/>
  </c:pivotSource>
  <c:chart>
    <c:autoTitleDeleted val="0"/>
    <c:pivotFmts>
      <c:pivotFmt>
        <c:idx val="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2"/>
            </a:solidFill>
            <a:ln w="9525">
              <a:solidFill>
                <a:schemeClr val="accent2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2"/>
            </a:solidFill>
            <a:ln w="9525">
              <a:solidFill>
                <a:schemeClr val="accent2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b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pPr>
            <a:solidFill>
              <a:schemeClr val="accent1"/>
            </a:solidFill>
            <a:ln w="9525">
              <a:solidFill>
                <a:schemeClr val="accent1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pPr>
            <a:solidFill>
              <a:schemeClr val="accent1"/>
            </a:solidFill>
            <a:ln w="9525">
              <a:solidFill>
                <a:schemeClr val="accent1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pPr>
            <a:solidFill>
              <a:schemeClr val="accent1"/>
            </a:solidFill>
            <a:ln w="9525">
              <a:solidFill>
                <a:schemeClr val="accent1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b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  <a:round/>
            </a:ln>
            <a:effectLst/>
          </c:spPr>
        </c:marker>
        <c:dLbl>
          <c:idx val="0"/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  <a:round/>
            </a:ln>
            <a:effectLst/>
          </c:spPr>
        </c:marker>
        <c:dLbl>
          <c:idx val="0"/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l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  <a:round/>
            </a:ln>
            <a:effectLst/>
          </c:spPr>
        </c:marker>
        <c:dLbl>
          <c:idx val="0"/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l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2"/>
            </a:solidFill>
            <a:ln w="9525">
              <a:solidFill>
                <a:schemeClr val="accent2"/>
              </a:solidFill>
              <a:round/>
            </a:ln>
            <a:effectLst/>
          </c:spPr>
        </c:marker>
        <c:dLbl>
          <c:idx val="0"/>
          <c:spPr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dk1">
                  <a:lumMod val="25000"/>
                  <a:lumOff val="75000"/>
                </a:schemeClr>
              </a:solidFill>
            </a:ln>
            <a:effectLst/>
          </c:spPr>
          <c:txPr>
            <a:bodyPr rot="0" spcFirstLastPara="1" vertOverflow="clip" horzOverflow="clip" vert="horz" wrap="square" lIns="36576" tIns="18288" rIns="36576" bIns="18288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>
              <c15:spPr xmlns:c15="http://schemas.microsoft.com/office/drawing/2012/chart">
                <a:prstGeom prst="rect">
                  <a:avLst/>
                </a:prstGeom>
                <a:noFill/>
                <a:ln>
                  <a:noFill/>
                </a:ln>
              </c15:spPr>
            </c:ext>
          </c:extLst>
        </c:dLbl>
      </c:pivotFmt>
      <c:pivotFmt>
        <c:idx val="1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  <a:round/>
            </a:ln>
            <a:effectLst/>
          </c:spPr>
        </c:marker>
        <c:dLbl>
          <c:idx val="0"/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l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2"/>
            </a:solidFill>
            <a:ln w="9525">
              <a:solidFill>
                <a:schemeClr val="accent2"/>
              </a:solidFill>
              <a:round/>
            </a:ln>
            <a:effectLst/>
          </c:spPr>
        </c:marker>
        <c:dLbl>
          <c:idx val="0"/>
          <c:spPr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dk1">
                  <a:lumMod val="25000"/>
                  <a:lumOff val="75000"/>
                </a:schemeClr>
              </a:solidFill>
            </a:ln>
            <a:effectLst/>
          </c:spPr>
          <c:txPr>
            <a:bodyPr rot="0" spcFirstLastPara="1" vertOverflow="clip" horzOverflow="clip" vert="horz" wrap="square" lIns="36576" tIns="18288" rIns="36576" bIns="18288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>
              <c15:spPr xmlns:c15="http://schemas.microsoft.com/office/drawing/2012/chart">
                <a:prstGeom prst="rect">
                  <a:avLst/>
                </a:prstGeom>
                <a:noFill/>
                <a:ln>
                  <a:noFill/>
                </a:ln>
              </c15:spPr>
            </c:ext>
          </c:extLst>
        </c:dLbl>
      </c:pivotFmt>
      <c:pivotFmt>
        <c:idx val="1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  <a:round/>
            </a:ln>
            <a:effectLst/>
          </c:spPr>
        </c:marker>
        <c:dLbl>
          <c:idx val="0"/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l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2"/>
            </a:solidFill>
            <a:ln w="9525">
              <a:solidFill>
                <a:schemeClr val="accent2"/>
              </a:solidFill>
              <a:round/>
            </a:ln>
            <a:effectLst/>
          </c:spPr>
        </c:marker>
        <c:dLbl>
          <c:idx val="0"/>
          <c:spPr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dk1">
                  <a:lumMod val="25000"/>
                  <a:lumOff val="75000"/>
                </a:schemeClr>
              </a:solidFill>
            </a:ln>
            <a:effectLst/>
          </c:spPr>
          <c:txPr>
            <a:bodyPr rot="0" spcFirstLastPara="1" vertOverflow="clip" horzOverflow="clip" vert="horz" wrap="square" lIns="36576" tIns="18288" rIns="36576" bIns="18288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>
              <c15:spPr xmlns:c15="http://schemas.microsoft.com/office/drawing/2012/chart">
                <a:prstGeom prst="rect">
                  <a:avLst/>
                </a:prstGeom>
                <a:noFill/>
                <a:ln>
                  <a:noFill/>
                </a:ln>
              </c15:spPr>
            </c:ext>
          </c:extLst>
        </c:dLbl>
      </c:pivotFmt>
    </c:pivotFmts>
    <c:plotArea>
      <c:layout>
        <c:manualLayout>
          <c:layoutTarget val="inner"/>
          <c:xMode val="edge"/>
          <c:yMode val="edge"/>
          <c:x val="3.3400907150939421E-2"/>
          <c:y val="0.26722367106337069"/>
          <c:w val="0.94551059872245713"/>
          <c:h val="0.50457454988761019"/>
        </c:manualLayout>
      </c:layout>
      <c:lineChart>
        <c:grouping val="standard"/>
        <c:varyColors val="0"/>
        <c:ser>
          <c:idx val="0"/>
          <c:order val="0"/>
          <c:tx>
            <c:strRef>
              <c:f>'Pivot Con'!$B$1</c:f>
              <c:strCache>
                <c:ptCount val="1"/>
                <c:pt idx="0">
                  <c:v>2nd dose Con.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</a:ln>
              <a:effectLst/>
            </c:spPr>
          </c:marker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'Pivot Con'!$A$2:$A$13</c:f>
              <c:multiLvlStrCache>
                <c:ptCount val="10"/>
                <c:lvl>
                  <c:pt idx="2">
                    <c:v>Jan</c:v>
                  </c:pt>
                  <c:pt idx="3">
                    <c:v>Feb</c:v>
                  </c:pt>
                  <c:pt idx="4">
                    <c:v>Mar</c:v>
                  </c:pt>
                  <c:pt idx="5">
                    <c:v>Apr</c:v>
                  </c:pt>
                  <c:pt idx="6">
                    <c:v>May</c:v>
                  </c:pt>
                  <c:pt idx="7">
                    <c:v>Jun</c:v>
                  </c:pt>
                  <c:pt idx="8">
                    <c:v>Jul</c:v>
                  </c:pt>
                  <c:pt idx="9">
                    <c:v>Aug</c:v>
                  </c:pt>
                </c:lvl>
                <c:lvl>
                  <c:pt idx="0">
                    <c:v>2017</c:v>
                  </c:pt>
                  <c:pt idx="1">
                    <c:v>2018</c:v>
                  </c:pt>
                  <c:pt idx="2">
                    <c:v>2019</c:v>
                  </c:pt>
                </c:lvl>
              </c:multiLvlStrCache>
            </c:multiLvlStrRef>
          </c:cat>
          <c:val>
            <c:numRef>
              <c:f>'Pivot Con'!$B$2:$B$13</c:f>
              <c:numCache>
                <c:formatCode>0</c:formatCode>
                <c:ptCount val="10"/>
                <c:pt idx="0">
                  <c:v>34.76012640045964</c:v>
                </c:pt>
                <c:pt idx="1">
                  <c:v>57.884876586576738</c:v>
                </c:pt>
                <c:pt idx="2">
                  <c:v>49.193736854405238</c:v>
                </c:pt>
                <c:pt idx="3">
                  <c:v>48.270132916340891</c:v>
                </c:pt>
                <c:pt idx="4">
                  <c:v>46.289522880598227</c:v>
                </c:pt>
                <c:pt idx="5">
                  <c:v>43.160591784444996</c:v>
                </c:pt>
                <c:pt idx="6">
                  <c:v>47.994813374085396</c:v>
                </c:pt>
                <c:pt idx="7">
                  <c:v>54.832572298325722</c:v>
                </c:pt>
                <c:pt idx="8">
                  <c:v>60.242643982708131</c:v>
                </c:pt>
                <c:pt idx="9">
                  <c:v>51.71097981290005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3A-4F4A-9503-7F929FAE78FB}"/>
            </c:ext>
          </c:extLst>
        </c:ser>
        <c:ser>
          <c:idx val="1"/>
          <c:order val="1"/>
          <c:tx>
            <c:strRef>
              <c:f>'Pivot Con'!$C$1</c:f>
              <c:strCache>
                <c:ptCount val="1"/>
                <c:pt idx="0">
                  <c:v>3rd Dose Con.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6"/>
            <c:spPr>
              <a:solidFill>
                <a:schemeClr val="accent2"/>
              </a:solidFill>
              <a:ln w="9525">
                <a:solidFill>
                  <a:schemeClr val="accent2"/>
                </a:solidFill>
                <a:round/>
              </a:ln>
              <a:effectLst/>
            </c:spPr>
          </c:marker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'Pivot Con'!$A$2:$A$13</c:f>
              <c:multiLvlStrCache>
                <c:ptCount val="10"/>
                <c:lvl>
                  <c:pt idx="2">
                    <c:v>Jan</c:v>
                  </c:pt>
                  <c:pt idx="3">
                    <c:v>Feb</c:v>
                  </c:pt>
                  <c:pt idx="4">
                    <c:v>Mar</c:v>
                  </c:pt>
                  <c:pt idx="5">
                    <c:v>Apr</c:v>
                  </c:pt>
                  <c:pt idx="6">
                    <c:v>May</c:v>
                  </c:pt>
                  <c:pt idx="7">
                    <c:v>Jun</c:v>
                  </c:pt>
                  <c:pt idx="8">
                    <c:v>Jul</c:v>
                  </c:pt>
                  <c:pt idx="9">
                    <c:v>Aug</c:v>
                  </c:pt>
                </c:lvl>
                <c:lvl>
                  <c:pt idx="0">
                    <c:v>2017</c:v>
                  </c:pt>
                  <c:pt idx="1">
                    <c:v>2018</c:v>
                  </c:pt>
                  <c:pt idx="2">
                    <c:v>2019</c:v>
                  </c:pt>
                </c:lvl>
              </c:multiLvlStrCache>
            </c:multiLvlStrRef>
          </c:cat>
          <c:val>
            <c:numRef>
              <c:f>'Pivot Con'!$C$2:$C$13</c:f>
              <c:numCache>
                <c:formatCode>0</c:formatCode>
                <c:ptCount val="10"/>
                <c:pt idx="0">
                  <c:v>#N/A</c:v>
                </c:pt>
                <c:pt idx="1">
                  <c:v>64.270283245319249</c:v>
                </c:pt>
                <c:pt idx="2">
                  <c:v>54.138770541692026</c:v>
                </c:pt>
                <c:pt idx="3">
                  <c:v>56.981254040077566</c:v>
                </c:pt>
                <c:pt idx="4">
                  <c:v>54.61165048543689</c:v>
                </c:pt>
                <c:pt idx="5">
                  <c:v>47.529691211401428</c:v>
                </c:pt>
                <c:pt idx="6">
                  <c:v>55.071876898157527</c:v>
                </c:pt>
                <c:pt idx="7">
                  <c:v>55.908691834942935</c:v>
                </c:pt>
                <c:pt idx="8">
                  <c:v>60.838759096131746</c:v>
                </c:pt>
                <c:pt idx="9">
                  <c:v>62.041682747973759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C3A-4F4A-9503-7F929FAE78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15461608"/>
        <c:axId val="715460952"/>
      </c:lineChart>
      <c:catAx>
        <c:axId val="7154616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5460952"/>
        <c:crosses val="autoZero"/>
        <c:auto val="1"/>
        <c:lblAlgn val="ctr"/>
        <c:lblOffset val="100"/>
        <c:noMultiLvlLbl val="0"/>
      </c:catAx>
      <c:valAx>
        <c:axId val="715460952"/>
        <c:scaling>
          <c:orientation val="minMax"/>
        </c:scaling>
        <c:delete val="1"/>
        <c:axPos val="l"/>
        <c:numFmt formatCode="0" sourceLinked="1"/>
        <c:majorTickMark val="none"/>
        <c:minorTickMark val="none"/>
        <c:tickLblPos val="nextTo"/>
        <c:crossAx val="715461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7317381287349796"/>
          <c:y val="0.10121717415464178"/>
          <c:w val="0.48097217561340783"/>
          <c:h val="9.49741201057334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 b="1"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ctrTitle"/>
          </p:nvPr>
        </p:nvSpPr>
        <p:spPr>
          <a:xfrm>
            <a:off x="318813" y="258653"/>
            <a:ext cx="11582400" cy="833548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2667" b="1">
                <a:solidFill>
                  <a:schemeClr val="accent1">
                    <a:lumMod val="50000"/>
                  </a:schemeClr>
                </a:solidFill>
                <a:latin typeface="Montserrat-Bold"/>
                <a:cs typeface="Montserrat-Bold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4AF40E0-4B0B-428D-9E4D-EC0B262350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295400"/>
            <a:ext cx="10972800" cy="4978559"/>
          </a:xfrm>
          <a:prstGeom prst="rect">
            <a:avLst/>
          </a:prstGeom>
        </p:spPr>
        <p:txBody>
          <a:bodyPr/>
          <a:lstStyle>
            <a:lvl1pPr marL="457189" indent="-457189">
              <a:buFont typeface="Wingdings" panose="05000000000000000000" pitchFamily="2" charset="2"/>
              <a:buChar char="Ø"/>
              <a:defRPr sz="2667" b="1">
                <a:solidFill>
                  <a:srgbClr val="144177"/>
                </a:solidFill>
                <a:latin typeface="Montserrat-Bold"/>
              </a:defRPr>
            </a:lvl1pPr>
            <a:lvl2pPr>
              <a:defRPr sz="2667">
                <a:solidFill>
                  <a:srgbClr val="144177"/>
                </a:solidFill>
                <a:latin typeface="Montserrat-Light"/>
              </a:defRPr>
            </a:lvl2pPr>
            <a:lvl3pPr>
              <a:defRPr sz="2667">
                <a:solidFill>
                  <a:srgbClr val="144177"/>
                </a:solidFill>
                <a:latin typeface="Montserrat-Light"/>
              </a:defRPr>
            </a:lvl3pPr>
            <a:lvl4pPr>
              <a:defRPr sz="2667">
                <a:solidFill>
                  <a:srgbClr val="144177"/>
                </a:solidFill>
                <a:latin typeface="Montserrat-Light"/>
              </a:defRPr>
            </a:lvl4pPr>
            <a:lvl5pPr>
              <a:defRPr sz="2667">
                <a:solidFill>
                  <a:srgbClr val="144177"/>
                </a:solidFill>
                <a:latin typeface="Montserrat-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051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2130430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2" y="3886200"/>
            <a:ext cx="8534401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497C0-31C3-4D57-96DB-5CDC9619C603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B18BC-0A05-4D4E-B33C-B2E1509766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55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497C0-31C3-4D57-96DB-5CDC9619C603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B18BC-0A05-4D4E-B33C-B2E1509766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316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4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497C0-31C3-4D57-96DB-5CDC9619C603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B18BC-0A05-4D4E-B33C-B2E15097666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61834" y="116636"/>
            <a:ext cx="2098651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54">
              <a:lnSpc>
                <a:spcPct val="90000"/>
              </a:lnSpc>
            </a:pPr>
            <a:r>
              <a:rPr lang="en-US" sz="3200" b="1" spc="300" dirty="0">
                <a:solidFill>
                  <a:srgbClr val="FFFFFF"/>
                </a:solidFill>
                <a:latin typeface="Agenda-Light"/>
                <a:cs typeface="Agenda-Light"/>
              </a:rPr>
              <a:t>About US</a:t>
            </a:r>
            <a:endParaRPr lang="en-IN" sz="3200" b="1" spc="300" dirty="0">
              <a:solidFill>
                <a:srgbClr val="FFFFFF"/>
              </a:solidFill>
              <a:latin typeface="Agenda-Light"/>
              <a:cs typeface="Agenda-Light"/>
            </a:endParaRPr>
          </a:p>
        </p:txBody>
      </p:sp>
    </p:spTree>
    <p:extLst>
      <p:ext uri="{BB962C8B-B14F-4D97-AF65-F5344CB8AC3E}">
        <p14:creationId xmlns:p14="http://schemas.microsoft.com/office/powerpoint/2010/main" val="2358102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497C0-31C3-4D57-96DB-5CDC9619C603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B18BC-0A05-4D4E-B33C-B2E1509766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572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497C0-31C3-4D57-96DB-5CDC9619C603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B18BC-0A05-4D4E-B33C-B2E1509766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164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497C0-31C3-4D57-96DB-5CDC9619C603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B18BC-0A05-4D4E-B33C-B2E1509766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556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497C0-31C3-4D57-96DB-5CDC9619C603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B18BC-0A05-4D4E-B33C-B2E1509766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148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49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4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4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78" indent="0">
              <a:buNone/>
              <a:defRPr sz="1200"/>
            </a:lvl2pPr>
            <a:lvl3pPr marL="914354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497C0-31C3-4D57-96DB-5CDC9619C603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B18BC-0A05-4D4E-B33C-B2E1509766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267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9" y="4800601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9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9" y="5367339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78" indent="0">
              <a:buNone/>
              <a:defRPr sz="1200"/>
            </a:lvl2pPr>
            <a:lvl3pPr marL="914354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497C0-31C3-4D57-96DB-5CDC9619C603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B18BC-0A05-4D4E-B33C-B2E1509766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859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497C0-31C3-4D57-96DB-5CDC9619C603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B18BC-0A05-4D4E-B33C-B2E1509766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035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497C0-31C3-4D57-96DB-5CDC9619C603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B18BC-0A05-4D4E-B33C-B2E1509766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819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497C0-31C3-4D57-96DB-5CDC9619C603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DDB18BC-0A05-4D4E-B33C-B2E15097666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9670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38097"/>
            <a:ext cx="2844800" cy="401639"/>
          </a:xfrm>
          <a:prstGeom prst="rect">
            <a:avLst/>
          </a:prstGeom>
        </p:spPr>
        <p:txBody>
          <a:bodyPr/>
          <a:lstStyle/>
          <a:p>
            <a:fld id="{DFD497C0-31C3-4D57-96DB-5CDC9619C603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38097"/>
            <a:ext cx="3860800" cy="40163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1" y="6338097"/>
            <a:ext cx="2844800" cy="401639"/>
          </a:xfrm>
          <a:prstGeom prst="rect">
            <a:avLst/>
          </a:prstGeom>
        </p:spPr>
        <p:txBody>
          <a:bodyPr/>
          <a:lstStyle/>
          <a:p>
            <a:fld id="{4DDB18BC-0A05-4D4E-B33C-B2E15097666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609600" y="1373909"/>
            <a:ext cx="10972800" cy="8155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00">
                <a:solidFill>
                  <a:srgbClr val="FF0000"/>
                </a:solidFill>
              </a:defRPr>
            </a:lvl1pPr>
            <a:lvl2pPr>
              <a:defRPr sz="2900">
                <a:solidFill>
                  <a:srgbClr val="144177"/>
                </a:solidFill>
              </a:defRPr>
            </a:lvl2pPr>
            <a:lvl3pPr>
              <a:defRPr sz="2900">
                <a:solidFill>
                  <a:srgbClr val="144177"/>
                </a:solidFill>
              </a:defRPr>
            </a:lvl3pPr>
            <a:lvl4pPr>
              <a:defRPr sz="2900">
                <a:solidFill>
                  <a:srgbClr val="144177"/>
                </a:solidFill>
              </a:defRPr>
            </a:lvl4pPr>
            <a:lvl5pPr>
              <a:defRPr sz="2900">
                <a:solidFill>
                  <a:srgbClr val="14417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itle 1"/>
          <p:cNvSpPr>
            <a:spLocks noGrp="1"/>
          </p:cNvSpPr>
          <p:nvPr>
            <p:ph type="ctrTitle"/>
          </p:nvPr>
        </p:nvSpPr>
        <p:spPr>
          <a:xfrm>
            <a:off x="261838" y="80853"/>
            <a:ext cx="9219425" cy="833548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3200" b="1">
                <a:solidFill>
                  <a:schemeClr val="accent6">
                    <a:lumMod val="50000"/>
                  </a:schemeClr>
                </a:solidFill>
                <a:latin typeface="+mj-lt"/>
                <a:cs typeface="Georgi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3"/>
          </p:nvPr>
        </p:nvSpPr>
        <p:spPr>
          <a:xfrm>
            <a:off x="609600" y="2442513"/>
            <a:ext cx="10972800" cy="3909955"/>
          </a:xfrm>
          <a:prstGeom prst="rect">
            <a:avLst/>
          </a:prstGeom>
        </p:spPr>
        <p:txBody>
          <a:bodyPr/>
          <a:lstStyle>
            <a:lvl1pPr>
              <a:defRPr sz="2900">
                <a:solidFill>
                  <a:srgbClr val="144177"/>
                </a:solidFill>
              </a:defRPr>
            </a:lvl1pPr>
            <a:lvl2pPr>
              <a:defRPr sz="2900">
                <a:solidFill>
                  <a:srgbClr val="144177"/>
                </a:solidFill>
              </a:defRPr>
            </a:lvl2pPr>
            <a:lvl3pPr>
              <a:defRPr sz="2900">
                <a:solidFill>
                  <a:srgbClr val="144177"/>
                </a:solidFill>
              </a:defRPr>
            </a:lvl3pPr>
            <a:lvl4pPr>
              <a:defRPr sz="2900">
                <a:solidFill>
                  <a:srgbClr val="144177"/>
                </a:solidFill>
              </a:defRPr>
            </a:lvl4pPr>
            <a:lvl5pPr>
              <a:defRPr sz="2900">
                <a:solidFill>
                  <a:srgbClr val="14417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351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 rot="18913753">
            <a:off x="5939713" y="2484657"/>
            <a:ext cx="345931" cy="345841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4989B5-01D2-4011-A070-EC0B87900500}"/>
              </a:ext>
            </a:extLst>
          </p:cNvPr>
          <p:cNvSpPr/>
          <p:nvPr/>
        </p:nvSpPr>
        <p:spPr>
          <a:xfrm>
            <a:off x="0" y="2674251"/>
            <a:ext cx="12192000" cy="1567549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3012588"/>
            <a:ext cx="10363200" cy="85183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800" b="1">
                <a:solidFill>
                  <a:schemeClr val="bg1"/>
                </a:solidFill>
                <a:latin typeface="+mj-lt"/>
                <a:cs typeface="Georgi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98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261838" y="3167"/>
            <a:ext cx="9219425" cy="833548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4267">
                <a:solidFill>
                  <a:schemeClr val="bg1"/>
                </a:solidFill>
                <a:latin typeface="Georgia"/>
                <a:cs typeface="Georgi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3FF7F1-3B39-479A-904F-BE5A02EE947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985"/>
          <a:stretch/>
        </p:blipFill>
        <p:spPr>
          <a:xfrm>
            <a:off x="10144173" y="163787"/>
            <a:ext cx="1927225" cy="51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034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F8CBA-6639-4912-9153-C90F12C665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EED2F8-4991-4B27-A518-4391CDF41E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33ACA9-B78F-412B-A383-2804398EF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3180-8DC2-492F-9FBC-131ADEAD8A30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F31F62-B85A-4A35-821A-616C49433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45E95B-A60A-434E-872E-B96D1A97D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2D9C5-8084-436C-9932-74E2D2F64D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9133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8E8C5-F697-4C94-A0D1-957646D64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43B488-88CA-4AC7-A015-5A262D4159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2CE7F7-A211-4959-9BA2-4358E7CAB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3180-8DC2-492F-9FBC-131ADEAD8A30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EA414C-5341-4631-B59B-DCD8938FE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0A00EB-F5AC-4FC2-9A90-1D7B8E69A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2D9C5-8084-436C-9932-74E2D2F64D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155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13400-9E2B-441F-9283-14D1E83AD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D88F82-B76D-4EFD-B3F7-9AC3CF5486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769E76-D80B-46CF-B6F9-A0AE557BC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3180-8DC2-492F-9FBC-131ADEAD8A30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D13170-76FF-4E00-8B2B-EDED044F4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FED767-FF81-4375-A66B-4DBF594DA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2D9C5-8084-436C-9932-74E2D2F64D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4355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A70FC-81A5-4B79-ADF9-635651EF7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87B2E-886F-4EC2-932F-12FC8BE863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E0F702-E276-4517-A04E-75CC9DD94A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4034F6-8F9C-49A5-9D94-0C69D7EE2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3180-8DC2-492F-9FBC-131ADEAD8A30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AEE0AE-A166-40F1-8286-1A3C2522C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2446F8-B68C-4247-B554-141795185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2D9C5-8084-436C-9932-74E2D2F64D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8316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A909D-2B67-4A5F-A66E-453F36617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9CF1BF-F933-4B2F-8FB1-F2B1ED8066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EACDA0-D85F-4D49-9292-FB1776A39B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4059D2-5A2F-47C5-929C-C7BC27A9A4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BA1345-90D7-4004-89FA-701B79F7C0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FCAECE-8087-4B38-A9F4-2E45EE692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3180-8DC2-492F-9FBC-131ADEAD8A30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490063-A433-4C1F-87A4-5F3CF52D7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033FCB-DA0A-4491-A5FB-00D3ECB35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2D9C5-8084-436C-9932-74E2D2F64D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7048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6CA13-7ECB-462B-91AD-8D53677F8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41C02C-8087-497C-9DEC-5DA0A09C6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3180-8DC2-492F-9FBC-131ADEAD8A30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091707-8747-4454-B8AC-D03F18C4C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DDBCC3-88B9-4EE7-9AD8-016B3B199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2D9C5-8084-436C-9932-74E2D2F64D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2187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4B09FA-4291-4344-9BDE-56DD85C6B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3180-8DC2-492F-9FBC-131ADEAD8A30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6B651F-1138-43F9-B5E8-5A56E9E89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DFB6A6-6792-4D48-A806-DEC1A24F0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2D9C5-8084-436C-9932-74E2D2F64D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0833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5BB19-B67E-4930-926A-761F7A519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454D79-4E43-4D4F-8587-AEFB6F0C7B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5816CE-DEFC-4E1F-99BA-9A0E985C36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57788A-D9FE-4E4C-9BF4-927B4C5E4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3180-8DC2-492F-9FBC-131ADEAD8A30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F09192-1FF3-412D-81E2-3273ADB41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513834-FE58-4E1A-8478-09E9311DF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2D9C5-8084-436C-9932-74E2D2F64D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9407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17472-EC60-48FA-A460-5F346BAC3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A53C0F1-E26A-453F-8DCF-2BD52B497A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4394CD-250F-489A-9B7D-B44455CC04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9CA42D-4441-43DB-903A-92B9A7505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3180-8DC2-492F-9FBC-131ADEAD8A30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BF4435-6BC0-4F83-BC9F-715DAE586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72EA7C-B70C-4D85-AE53-8956B0D9C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2D9C5-8084-436C-9932-74E2D2F64D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4757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509D3-9797-4774-847F-10D264A5E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0091F8-B1A5-4220-B25E-FAA34F8143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5C0DD5-8184-4475-A155-559BB209F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3180-8DC2-492F-9FBC-131ADEAD8A30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32C7EB-72E7-4FEE-B0CB-98CCEE8C2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830190-0E71-4D9E-84CE-71238746A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2D9C5-8084-436C-9932-74E2D2F64D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7198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B30CBA-7F72-4D6A-B3FA-8E01E65C6E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1C86FF-2CD6-4333-8B72-1B2505C2DD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3AEC6B-CC89-48A4-9DD4-3F6D84547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3180-8DC2-492F-9FBC-131ADEAD8A30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5D365-44CC-4D02-A6D5-D1083EFF4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A45685-F5E2-42F2-95AF-CF7128F10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2D9C5-8084-436C-9932-74E2D2F64D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39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2" y="274640"/>
            <a:ext cx="10972801" cy="9191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397001"/>
            <a:ext cx="10972801" cy="4729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D497C0-31C3-4D57-96DB-5CDC9619C603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1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DB18BC-0A05-4D4E-B33C-B2E1509766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34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457178" rtl="0" eaLnBrk="1" latinLnBrk="0" hangingPunct="1">
        <a:spcBef>
          <a:spcPct val="0"/>
        </a:spcBef>
        <a:buNone/>
        <a:defRPr sz="3733" b="0" kern="1200">
          <a:solidFill>
            <a:schemeClr val="tx2"/>
          </a:solidFill>
          <a:latin typeface="Source Sans Pro" panose="020B0503030403020204" pitchFamily="34" charset="0"/>
          <a:ea typeface="Source Sans Pro" panose="020B0503030403020204" pitchFamily="34" charset="0"/>
          <a:cs typeface="+mj-cs"/>
        </a:defRPr>
      </a:lvl1pPr>
    </p:titleStyle>
    <p:bodyStyle>
      <a:lvl1pPr marL="342882" indent="-342882" algn="l" defTabSz="457178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1pPr>
      <a:lvl2pPr marL="742913" indent="-285737" algn="l" defTabSz="457178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2pPr>
      <a:lvl3pPr marL="1142942" indent="-228589" algn="l" defTabSz="457178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3pPr>
      <a:lvl4pPr marL="1600120" indent="-228589" algn="l" defTabSz="457178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4pPr>
      <a:lvl5pPr marL="2057298" indent="-228589" algn="l" defTabSz="457178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5pPr>
      <a:lvl6pPr marL="2514474" indent="-228589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15F2F6-5709-4B6E-8FB7-F7D5F0A07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52991B-F4E1-4CD0-BF64-D4951D26DD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F697B2-F0A3-4109-A181-D77CFD6BE9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A3180-8DC2-492F-9FBC-131ADEAD8A30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196CD2-B53F-4DB1-AEFB-EA44645B1F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63964A-7FC7-428E-BC3B-A803F3AD58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E2D9C5-8084-436C-9932-74E2D2F64D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565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" Type="http://schemas.openxmlformats.org/officeDocument/2006/relationships/tags" Target="../tags/tag3.xml"/><Relationship Id="rId21" Type="http://schemas.openxmlformats.org/officeDocument/2006/relationships/tags" Target="../tags/tag21.xml"/><Relationship Id="rId34" Type="http://schemas.openxmlformats.org/officeDocument/2006/relationships/image" Target="../media/image2.png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slideLayout" Target="../slideLayouts/slideLayout23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29" Type="http://schemas.openxmlformats.org/officeDocument/2006/relationships/tags" Target="../tags/tag29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tags" Target="../tags/tag32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31" Type="http://schemas.openxmlformats.org/officeDocument/2006/relationships/tags" Target="../tags/tag31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ECFDABF-329D-452F-B1BD-8832B07617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/>
              <a:t>Quarterly Review Mission</a:t>
            </a:r>
            <a:br>
              <a:rPr lang="en-US" dirty="0"/>
            </a:br>
            <a:r>
              <a:rPr lang="en-US" sz="2800" dirty="0"/>
              <a:t>19</a:t>
            </a:r>
            <a:r>
              <a:rPr lang="en-US" sz="2800" baseline="30000" dirty="0"/>
              <a:t>th</a:t>
            </a:r>
            <a:r>
              <a:rPr lang="en-US" sz="2800" dirty="0"/>
              <a:t> and 20</a:t>
            </a:r>
            <a:r>
              <a:rPr lang="en-US" sz="2800" baseline="30000" dirty="0"/>
              <a:t>th</a:t>
            </a:r>
            <a:r>
              <a:rPr lang="en-US" sz="2800" dirty="0"/>
              <a:t> September 2019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757FEDC8-2DD9-4A90-B789-B72ABF5EF03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Progress of Antara (Injectable Contraceptive)</a:t>
            </a:r>
          </a:p>
          <a:p>
            <a:r>
              <a:rPr lang="en-US" dirty="0"/>
              <a:t>In Rajasthan</a:t>
            </a:r>
          </a:p>
        </p:txBody>
      </p:sp>
    </p:spTree>
    <p:extLst>
      <p:ext uri="{BB962C8B-B14F-4D97-AF65-F5344CB8AC3E}">
        <p14:creationId xmlns:p14="http://schemas.microsoft.com/office/powerpoint/2010/main" val="3088232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2E4CCE3-0BF8-4E59-AC79-CFB9A32BB646}"/>
              </a:ext>
            </a:extLst>
          </p:cNvPr>
          <p:cNvSpPr txBox="1"/>
          <p:nvPr/>
        </p:nvSpPr>
        <p:spPr>
          <a:xfrm>
            <a:off x="4412344" y="1054117"/>
            <a:ext cx="6802274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latin typeface="Montserrat-Light"/>
              </a:rPr>
              <a:t>In year 2017-18, we started rollout of Injectable contraceptive services in Rajasthan in planned and phased manner.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latin typeface="Montserrat-Light"/>
              </a:rPr>
              <a:t>Identification of high load facilities for Antara roll-out (Total 214 facilities including MCH, DH, SDH, CHCs &amp; PHCs).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latin typeface="Montserrat-Light"/>
              </a:rPr>
              <a:t>A group of master trainer was trained from each districts of Rajasthan.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latin typeface="Montserrat-Light"/>
              </a:rPr>
              <a:t>886 MOs and 1,872 nursing staff were trained in first phase.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b="1" i="1" dirty="0">
                <a:latin typeface="Montserrat-Light"/>
              </a:rPr>
              <a:t>All 214 identified facilities were operationalized by the end of FY 2017-18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b="1" i="1" dirty="0">
                <a:latin typeface="Montserrat-Light"/>
              </a:rPr>
              <a:t>GOI appreciated Rajasthan for FY 2017-18 for systematic rollout of Injectable Contraceptive under FP program.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54EAC961-6B41-4283-996C-D29334CFB547}"/>
              </a:ext>
            </a:extLst>
          </p:cNvPr>
          <p:cNvSpPr txBox="1">
            <a:spLocks/>
          </p:cNvSpPr>
          <p:nvPr/>
        </p:nvSpPr>
        <p:spPr>
          <a:xfrm>
            <a:off x="446316" y="257489"/>
            <a:ext cx="9967684" cy="5489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Montserrat-Bold"/>
                <a:ea typeface="Source Sans Pro" panose="020B0503030403020204" pitchFamily="34" charset="0"/>
              </a:rPr>
              <a:t>Introduction of Injectable contraceptive Antara in Rajasthan (FY -2017-18)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7528C9FA-CC29-40F0-9EC0-DAE0F2ACE9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2242394"/>
              </p:ext>
            </p:extLst>
          </p:nvPr>
        </p:nvGraphicFramePr>
        <p:xfrm>
          <a:off x="4751199" y="5549101"/>
          <a:ext cx="6450816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5408">
                  <a:extLst>
                    <a:ext uri="{9D8B030D-6E8A-4147-A177-3AD203B41FA5}">
                      <a16:colId xmlns:a16="http://schemas.microsoft.com/office/drawing/2014/main" val="3454776937"/>
                    </a:ext>
                  </a:extLst>
                </a:gridCol>
                <a:gridCol w="3225408">
                  <a:extLst>
                    <a:ext uri="{9D8B030D-6E8A-4147-A177-3AD203B41FA5}">
                      <a16:colId xmlns:a16="http://schemas.microsoft.com/office/drawing/2014/main" val="39275259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Total New Clients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Total Doses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830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19,997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34,613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472391"/>
                  </a:ext>
                </a:extLst>
              </a:tr>
            </a:tbl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80C9659F-72A6-4B03-8013-865659A955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86745225"/>
              </p:ext>
            </p:extLst>
          </p:nvPr>
        </p:nvGraphicFramePr>
        <p:xfrm>
          <a:off x="249368" y="1429012"/>
          <a:ext cx="3966027" cy="4745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717F88D-7756-4232-B792-0E02AF6678E0}"/>
              </a:ext>
            </a:extLst>
          </p:cNvPr>
          <p:cNvSpPr txBox="1"/>
          <p:nvPr/>
        </p:nvSpPr>
        <p:spPr>
          <a:xfrm>
            <a:off x="616517" y="6121504"/>
            <a:ext cx="3598878" cy="3385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/>
              <a:t>Total DH/SDH=53, CHC=579, PHC 2344</a:t>
            </a:r>
          </a:p>
        </p:txBody>
      </p:sp>
    </p:spTree>
    <p:extLst>
      <p:ext uri="{BB962C8B-B14F-4D97-AF65-F5344CB8AC3E}">
        <p14:creationId xmlns:p14="http://schemas.microsoft.com/office/powerpoint/2010/main" val="906775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2E4CCE3-0BF8-4E59-AC79-CFB9A32BB646}"/>
              </a:ext>
            </a:extLst>
          </p:cNvPr>
          <p:cNvSpPr txBox="1"/>
          <p:nvPr/>
        </p:nvSpPr>
        <p:spPr>
          <a:xfrm>
            <a:off x="3671668" y="1174635"/>
            <a:ext cx="820598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>
                <a:latin typeface="Montserrat-Light"/>
              </a:rPr>
              <a:t>Scaled up Injectable contraceptive services in all districts up to PHC level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>
                <a:latin typeface="Montserrat-Light"/>
              </a:rPr>
              <a:t>To strengthen the facility based counselling RMNCHA counsellors were oriented.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>
                <a:latin typeface="Montserrat-Light"/>
              </a:rPr>
              <a:t>ASHAs were oriented for client mobilization and follow-up.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>
                <a:latin typeface="Montserrat-Light"/>
              </a:rPr>
              <a:t>Since client satisfaction and follow-up is essential to improve continuation rates in a hormonal based next generation contraceptive. There was felt need to establish a systematic client tracking system.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>
                <a:latin typeface="Montserrat-Light"/>
              </a:rPr>
              <a:t>In July 2018 AntaraRaj software was launched for tracking of clients, reminder SMSs, telephonic follow-up (engaging Careline) and for additional demographic details like age and parity of user.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>
                <a:latin typeface="Montserrat-Light"/>
              </a:rPr>
              <a:t>Emphasis was given to use screening checklist and MEC wheel for client selection, and counseling through job-aids at facility level.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>
                <a:latin typeface="Montserrat-Light"/>
              </a:rPr>
              <a:t>In second year, additional 1,320 MOs and 2,280 nursing staff were trained in Rajasthan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54EAC961-6B41-4283-996C-D29334CFB547}"/>
              </a:ext>
            </a:extLst>
          </p:cNvPr>
          <p:cNvSpPr txBox="1">
            <a:spLocks/>
          </p:cNvSpPr>
          <p:nvPr/>
        </p:nvSpPr>
        <p:spPr>
          <a:xfrm>
            <a:off x="446316" y="257489"/>
            <a:ext cx="9967684" cy="5489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Montserrat-Bold"/>
                <a:ea typeface="Source Sans Pro" panose="020B0503030403020204" pitchFamily="34" charset="0"/>
              </a:rPr>
              <a:t>Progress of Injectable contraceptive Antara in Rajasthan in FY 2018-19 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C28D0D91-3F21-48FB-A64D-BD8B35EE43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32669646"/>
              </p:ext>
            </p:extLst>
          </p:nvPr>
        </p:nvGraphicFramePr>
        <p:xfrm>
          <a:off x="-112542" y="1044426"/>
          <a:ext cx="3910818" cy="4745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Table 2">
            <a:extLst>
              <a:ext uri="{FF2B5EF4-FFF2-40B4-BE49-F238E27FC236}">
                <a16:creationId xmlns:a16="http://schemas.microsoft.com/office/drawing/2014/main" id="{DBE60FE4-93A6-45D4-830E-7E33DB20EB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8639021"/>
              </p:ext>
            </p:extLst>
          </p:nvPr>
        </p:nvGraphicFramePr>
        <p:xfrm>
          <a:off x="4160045" y="5790137"/>
          <a:ext cx="7403596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0899">
                  <a:extLst>
                    <a:ext uri="{9D8B030D-6E8A-4147-A177-3AD203B41FA5}">
                      <a16:colId xmlns:a16="http://schemas.microsoft.com/office/drawing/2014/main" val="3454776937"/>
                    </a:ext>
                  </a:extLst>
                </a:gridCol>
                <a:gridCol w="1850899">
                  <a:extLst>
                    <a:ext uri="{9D8B030D-6E8A-4147-A177-3AD203B41FA5}">
                      <a16:colId xmlns:a16="http://schemas.microsoft.com/office/drawing/2014/main" val="3927525968"/>
                    </a:ext>
                  </a:extLst>
                </a:gridCol>
                <a:gridCol w="1850899">
                  <a:extLst>
                    <a:ext uri="{9D8B030D-6E8A-4147-A177-3AD203B41FA5}">
                      <a16:colId xmlns:a16="http://schemas.microsoft.com/office/drawing/2014/main" val="3822834174"/>
                    </a:ext>
                  </a:extLst>
                </a:gridCol>
                <a:gridCol w="1850899">
                  <a:extLst>
                    <a:ext uri="{9D8B030D-6E8A-4147-A177-3AD203B41FA5}">
                      <a16:colId xmlns:a16="http://schemas.microsoft.com/office/drawing/2014/main" val="4531904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Total New Clients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Total Doses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  <a:r>
                        <a:rPr lang="en-US" baseline="30000" dirty="0"/>
                        <a:t>nd</a:t>
                      </a:r>
                      <a:r>
                        <a:rPr lang="en-US" dirty="0"/>
                        <a:t> Dose Con.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  <a:r>
                        <a:rPr lang="en-US" baseline="30000" dirty="0"/>
                        <a:t>rd</a:t>
                      </a:r>
                      <a:r>
                        <a:rPr lang="en-US" dirty="0"/>
                        <a:t> Dose Con.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830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88,017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1,40,345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472391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DCF0F97A-A231-4F4A-97FD-F1E755D2FBC0}"/>
              </a:ext>
            </a:extLst>
          </p:cNvPr>
          <p:cNvSpPr txBox="1"/>
          <p:nvPr/>
        </p:nvSpPr>
        <p:spPr>
          <a:xfrm>
            <a:off x="199398" y="5774748"/>
            <a:ext cx="3472270" cy="3385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/>
              <a:t>Total DH/SDH=52, CHC=595, PHC 2336</a:t>
            </a:r>
          </a:p>
        </p:txBody>
      </p:sp>
    </p:spTree>
    <p:extLst>
      <p:ext uri="{BB962C8B-B14F-4D97-AF65-F5344CB8AC3E}">
        <p14:creationId xmlns:p14="http://schemas.microsoft.com/office/powerpoint/2010/main" val="1266396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6DD0EDE3-C54F-4699-BCE2-1F593A4F579B}"/>
              </a:ext>
            </a:extLst>
          </p:cNvPr>
          <p:cNvSpPr txBox="1">
            <a:spLocks/>
          </p:cNvSpPr>
          <p:nvPr/>
        </p:nvSpPr>
        <p:spPr>
          <a:xfrm>
            <a:off x="446315" y="257489"/>
            <a:ext cx="10468427" cy="5489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Montserrat-Bold"/>
                <a:ea typeface="Source Sans Pro" panose="020B0503030403020204" pitchFamily="34" charset="0"/>
              </a:rPr>
              <a:t>Progress of Injectable contraceptive Antara in Rajasthan in FY 2019-20 (till Aug 2019)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A9E69F-AE0E-4462-ACC4-8F84020A7601}"/>
              </a:ext>
            </a:extLst>
          </p:cNvPr>
          <p:cNvSpPr txBox="1"/>
          <p:nvPr/>
        </p:nvSpPr>
        <p:spPr>
          <a:xfrm>
            <a:off x="4533901" y="1112887"/>
            <a:ext cx="664570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>
                <a:latin typeface="Montserrat-Light"/>
              </a:rPr>
              <a:t>A phasic manner rollout of Antara up to Sub-center level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>
                <a:latin typeface="Montserrat-Light"/>
              </a:rPr>
              <a:t>Translation of injectable manual in Hindi language for ANMs and GNMs.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>
                <a:latin typeface="Montserrat-Light"/>
              </a:rPr>
              <a:t>Orientation of service providers on method effects through video conference.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>
                <a:latin typeface="Montserrat-Light"/>
              </a:rPr>
              <a:t>Strengthening of monitoring, data analysis and reporting (Monthly Antara progress)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>
                <a:latin typeface="Montserrat-Light"/>
              </a:rPr>
              <a:t>Additional 602 MOs and 916 nursing staff were trained till July 2019.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>
                <a:latin typeface="Montserrat-Light"/>
              </a:rPr>
              <a:t>Inclusion of new contraceptive technical update in GNM/ANM curriculum (Planned)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000" dirty="0">
              <a:latin typeface="Montserrat-Light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000" dirty="0">
              <a:latin typeface="Montserrat-Light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F1F74C7-5384-4602-93F1-593BB27523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3024347"/>
              </p:ext>
            </p:extLst>
          </p:nvPr>
        </p:nvGraphicFramePr>
        <p:xfrm>
          <a:off x="314347" y="1432202"/>
          <a:ext cx="3966027" cy="4745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96888395-7300-4A9E-9F16-2B3A3453FE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7036002"/>
              </p:ext>
            </p:extLst>
          </p:nvPr>
        </p:nvGraphicFramePr>
        <p:xfrm>
          <a:off x="4533901" y="5166993"/>
          <a:ext cx="7206648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1662">
                  <a:extLst>
                    <a:ext uri="{9D8B030D-6E8A-4147-A177-3AD203B41FA5}">
                      <a16:colId xmlns:a16="http://schemas.microsoft.com/office/drawing/2014/main" val="3454776937"/>
                    </a:ext>
                  </a:extLst>
                </a:gridCol>
                <a:gridCol w="1801662">
                  <a:extLst>
                    <a:ext uri="{9D8B030D-6E8A-4147-A177-3AD203B41FA5}">
                      <a16:colId xmlns:a16="http://schemas.microsoft.com/office/drawing/2014/main" val="3927525968"/>
                    </a:ext>
                  </a:extLst>
                </a:gridCol>
                <a:gridCol w="1801662">
                  <a:extLst>
                    <a:ext uri="{9D8B030D-6E8A-4147-A177-3AD203B41FA5}">
                      <a16:colId xmlns:a16="http://schemas.microsoft.com/office/drawing/2014/main" val="3822834174"/>
                    </a:ext>
                  </a:extLst>
                </a:gridCol>
                <a:gridCol w="1801662">
                  <a:extLst>
                    <a:ext uri="{9D8B030D-6E8A-4147-A177-3AD203B41FA5}">
                      <a16:colId xmlns:a16="http://schemas.microsoft.com/office/drawing/2014/main" val="4531904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Total New Clients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Total Doses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  <a:r>
                        <a:rPr lang="en-US" baseline="30000" dirty="0"/>
                        <a:t>nd</a:t>
                      </a:r>
                      <a:r>
                        <a:rPr lang="en-US" dirty="0"/>
                        <a:t> Dose Con.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  <a:r>
                        <a:rPr lang="en-US" baseline="30000" dirty="0"/>
                        <a:t>rd</a:t>
                      </a:r>
                      <a:r>
                        <a:rPr lang="en-US" dirty="0"/>
                        <a:t> Dose Con.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830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38,707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178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85,797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47239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506D44F-6833-4468-9350-F1C7FFF41688}"/>
              </a:ext>
            </a:extLst>
          </p:cNvPr>
          <p:cNvSpPr txBox="1"/>
          <p:nvPr/>
        </p:nvSpPr>
        <p:spPr>
          <a:xfrm>
            <a:off x="314347" y="6177913"/>
            <a:ext cx="4219554" cy="3385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/>
              <a:t>Total DH/SDH=47, CHC=614, PHC 2360, SC 13518</a:t>
            </a:r>
          </a:p>
        </p:txBody>
      </p:sp>
    </p:spTree>
    <p:extLst>
      <p:ext uri="{BB962C8B-B14F-4D97-AF65-F5344CB8AC3E}">
        <p14:creationId xmlns:p14="http://schemas.microsoft.com/office/powerpoint/2010/main" val="3060146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Woman">
            <a:extLst>
              <a:ext uri="{FF2B5EF4-FFF2-40B4-BE49-F238E27FC236}">
                <a16:creationId xmlns:a16="http://schemas.microsoft.com/office/drawing/2014/main" id="{E973B1A5-AD53-4663-8A09-974367F640D3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 bwMode="auto">
          <a:xfrm>
            <a:off x="5682914" y="2658771"/>
            <a:ext cx="629539" cy="1281403"/>
            <a:chOff x="2" y="8"/>
            <a:chExt cx="227" cy="477"/>
          </a:xfrm>
          <a:solidFill>
            <a:schemeClr val="accent4">
              <a:lumMod val="75000"/>
            </a:schemeClr>
          </a:solidFill>
        </p:grpSpPr>
        <p:sp>
          <p:nvSpPr>
            <p:cNvPr id="11" name="Woman">
              <a:extLst>
                <a:ext uri="{FF2B5EF4-FFF2-40B4-BE49-F238E27FC236}">
                  <a16:creationId xmlns:a16="http://schemas.microsoft.com/office/drawing/2014/main" id="{95F36C0D-5C5B-45D2-8153-15CE08C1AD8D}"/>
                </a:ext>
              </a:extLst>
            </p:cNvPr>
            <p:cNvSpPr>
              <a:spLocks/>
            </p:cNvSpPr>
            <p:nvPr>
              <p:custDataLst>
                <p:tags r:id="rId31"/>
              </p:custDataLst>
            </p:nvPr>
          </p:nvSpPr>
          <p:spPr bwMode="auto">
            <a:xfrm>
              <a:off x="2" y="93"/>
              <a:ext cx="227" cy="392"/>
            </a:xfrm>
            <a:custGeom>
              <a:avLst/>
              <a:gdLst>
                <a:gd name="T0" fmla="*/ 388 w 604"/>
                <a:gd name="T1" fmla="*/ 0 h 1040"/>
                <a:gd name="T2" fmla="*/ 499 w 604"/>
                <a:gd name="T3" fmla="*/ 91 h 1040"/>
                <a:gd name="T4" fmla="*/ 587 w 604"/>
                <a:gd name="T5" fmla="*/ 378 h 1040"/>
                <a:gd name="T6" fmla="*/ 507 w 604"/>
                <a:gd name="T7" fmla="*/ 405 h 1040"/>
                <a:gd name="T8" fmla="*/ 428 w 604"/>
                <a:gd name="T9" fmla="*/ 141 h 1040"/>
                <a:gd name="T10" fmla="*/ 405 w 604"/>
                <a:gd name="T11" fmla="*/ 141 h 1040"/>
                <a:gd name="T12" fmla="*/ 541 w 604"/>
                <a:gd name="T13" fmla="*/ 611 h 1040"/>
                <a:gd name="T14" fmla="*/ 416 w 604"/>
                <a:gd name="T15" fmla="*/ 611 h 1040"/>
                <a:gd name="T16" fmla="*/ 416 w 604"/>
                <a:gd name="T17" fmla="*/ 977 h 1040"/>
                <a:gd name="T18" fmla="*/ 322 w 604"/>
                <a:gd name="T19" fmla="*/ 977 h 1040"/>
                <a:gd name="T20" fmla="*/ 322 w 604"/>
                <a:gd name="T21" fmla="*/ 609 h 1040"/>
                <a:gd name="T22" fmla="*/ 283 w 604"/>
                <a:gd name="T23" fmla="*/ 609 h 1040"/>
                <a:gd name="T24" fmla="*/ 284 w 604"/>
                <a:gd name="T25" fmla="*/ 977 h 1040"/>
                <a:gd name="T26" fmla="*/ 189 w 604"/>
                <a:gd name="T27" fmla="*/ 977 h 1040"/>
                <a:gd name="T28" fmla="*/ 189 w 604"/>
                <a:gd name="T29" fmla="*/ 611 h 1040"/>
                <a:gd name="T30" fmla="*/ 63 w 604"/>
                <a:gd name="T31" fmla="*/ 611 h 1040"/>
                <a:gd name="T32" fmla="*/ 198 w 604"/>
                <a:gd name="T33" fmla="*/ 141 h 1040"/>
                <a:gd name="T34" fmla="*/ 177 w 604"/>
                <a:gd name="T35" fmla="*/ 141 h 1040"/>
                <a:gd name="T36" fmla="*/ 99 w 604"/>
                <a:gd name="T37" fmla="*/ 406 h 1040"/>
                <a:gd name="T38" fmla="*/ 19 w 604"/>
                <a:gd name="T39" fmla="*/ 379 h 1040"/>
                <a:gd name="T40" fmla="*/ 106 w 604"/>
                <a:gd name="T41" fmla="*/ 91 h 1040"/>
                <a:gd name="T42" fmla="*/ 216 w 604"/>
                <a:gd name="T43" fmla="*/ 0 h 1040"/>
                <a:gd name="T44" fmla="*/ 388 w 604"/>
                <a:gd name="T45" fmla="*/ 0 h 10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4" h="1040">
                  <a:moveTo>
                    <a:pt x="388" y="0"/>
                  </a:moveTo>
                  <a:cubicBezTo>
                    <a:pt x="459" y="0"/>
                    <a:pt x="488" y="58"/>
                    <a:pt x="499" y="91"/>
                  </a:cubicBezTo>
                  <a:lnTo>
                    <a:pt x="587" y="378"/>
                  </a:lnTo>
                  <a:cubicBezTo>
                    <a:pt x="604" y="440"/>
                    <a:pt x="525" y="466"/>
                    <a:pt x="507" y="405"/>
                  </a:cubicBezTo>
                  <a:lnTo>
                    <a:pt x="428" y="141"/>
                  </a:lnTo>
                  <a:lnTo>
                    <a:pt x="405" y="141"/>
                  </a:lnTo>
                  <a:lnTo>
                    <a:pt x="541" y="611"/>
                  </a:lnTo>
                  <a:lnTo>
                    <a:pt x="416" y="611"/>
                  </a:lnTo>
                  <a:lnTo>
                    <a:pt x="416" y="977"/>
                  </a:lnTo>
                  <a:cubicBezTo>
                    <a:pt x="416" y="1040"/>
                    <a:pt x="322" y="1039"/>
                    <a:pt x="322" y="977"/>
                  </a:cubicBezTo>
                  <a:lnTo>
                    <a:pt x="322" y="609"/>
                  </a:lnTo>
                  <a:lnTo>
                    <a:pt x="283" y="609"/>
                  </a:lnTo>
                  <a:lnTo>
                    <a:pt x="284" y="977"/>
                  </a:lnTo>
                  <a:cubicBezTo>
                    <a:pt x="284" y="1040"/>
                    <a:pt x="189" y="1040"/>
                    <a:pt x="189" y="977"/>
                  </a:cubicBezTo>
                  <a:lnTo>
                    <a:pt x="189" y="611"/>
                  </a:lnTo>
                  <a:lnTo>
                    <a:pt x="63" y="611"/>
                  </a:lnTo>
                  <a:lnTo>
                    <a:pt x="198" y="141"/>
                  </a:lnTo>
                  <a:lnTo>
                    <a:pt x="177" y="141"/>
                  </a:lnTo>
                  <a:lnTo>
                    <a:pt x="99" y="406"/>
                  </a:lnTo>
                  <a:cubicBezTo>
                    <a:pt x="80" y="464"/>
                    <a:pt x="0" y="440"/>
                    <a:pt x="19" y="379"/>
                  </a:cubicBezTo>
                  <a:lnTo>
                    <a:pt x="106" y="91"/>
                  </a:lnTo>
                  <a:cubicBezTo>
                    <a:pt x="115" y="58"/>
                    <a:pt x="144" y="0"/>
                    <a:pt x="216" y="0"/>
                  </a:cubicBezTo>
                  <a:lnTo>
                    <a:pt x="38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Woman">
              <a:extLst>
                <a:ext uri="{FF2B5EF4-FFF2-40B4-BE49-F238E27FC236}">
                  <a16:creationId xmlns:a16="http://schemas.microsoft.com/office/drawing/2014/main" id="{700BBCD5-9DCD-461F-93DD-D3CA8DCC8816}"/>
                </a:ext>
              </a:extLst>
            </p:cNvPr>
            <p:cNvSpPr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78" y="8"/>
              <a:ext cx="76" cy="77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Chat">
            <a:extLst>
              <a:ext uri="{FF2B5EF4-FFF2-40B4-BE49-F238E27FC236}">
                <a16:creationId xmlns:a16="http://schemas.microsoft.com/office/drawing/2014/main" id="{D87C8699-2617-46DF-88DF-11FAB4C3C7A8}"/>
              </a:ext>
            </a:extLst>
          </p:cNvPr>
          <p:cNvSpPr>
            <a:spLocks noChangeAspect="1" noEditPoints="1"/>
          </p:cNvSpPr>
          <p:nvPr>
            <p:custDataLst>
              <p:tags r:id="rId2"/>
            </p:custDataLst>
          </p:nvPr>
        </p:nvSpPr>
        <p:spPr bwMode="auto">
          <a:xfrm>
            <a:off x="10436223" y="3391864"/>
            <a:ext cx="596337" cy="607532"/>
          </a:xfrm>
          <a:custGeom>
            <a:avLst/>
            <a:gdLst>
              <a:gd name="T0" fmla="*/ 467 w 667"/>
              <a:gd name="T1" fmla="*/ 333 h 700"/>
              <a:gd name="T2" fmla="*/ 433 w 667"/>
              <a:gd name="T3" fmla="*/ 300 h 700"/>
              <a:gd name="T4" fmla="*/ 467 w 667"/>
              <a:gd name="T5" fmla="*/ 267 h 700"/>
              <a:gd name="T6" fmla="*/ 500 w 667"/>
              <a:gd name="T7" fmla="*/ 300 h 700"/>
              <a:gd name="T8" fmla="*/ 467 w 667"/>
              <a:gd name="T9" fmla="*/ 333 h 700"/>
              <a:gd name="T10" fmla="*/ 333 w 667"/>
              <a:gd name="T11" fmla="*/ 333 h 700"/>
              <a:gd name="T12" fmla="*/ 300 w 667"/>
              <a:gd name="T13" fmla="*/ 300 h 700"/>
              <a:gd name="T14" fmla="*/ 333 w 667"/>
              <a:gd name="T15" fmla="*/ 267 h 700"/>
              <a:gd name="T16" fmla="*/ 367 w 667"/>
              <a:gd name="T17" fmla="*/ 300 h 700"/>
              <a:gd name="T18" fmla="*/ 333 w 667"/>
              <a:gd name="T19" fmla="*/ 333 h 700"/>
              <a:gd name="T20" fmla="*/ 200 w 667"/>
              <a:gd name="T21" fmla="*/ 333 h 700"/>
              <a:gd name="T22" fmla="*/ 167 w 667"/>
              <a:gd name="T23" fmla="*/ 300 h 700"/>
              <a:gd name="T24" fmla="*/ 200 w 667"/>
              <a:gd name="T25" fmla="*/ 267 h 700"/>
              <a:gd name="T26" fmla="*/ 233 w 667"/>
              <a:gd name="T27" fmla="*/ 300 h 700"/>
              <a:gd name="T28" fmla="*/ 200 w 667"/>
              <a:gd name="T29" fmla="*/ 333 h 700"/>
              <a:gd name="T30" fmla="*/ 333 w 667"/>
              <a:gd name="T31" fmla="*/ 0 h 700"/>
              <a:gd name="T32" fmla="*/ 0 w 667"/>
              <a:gd name="T33" fmla="*/ 300 h 700"/>
              <a:gd name="T34" fmla="*/ 313 w 667"/>
              <a:gd name="T35" fmla="*/ 599 h 700"/>
              <a:gd name="T36" fmla="*/ 333 w 667"/>
              <a:gd name="T37" fmla="*/ 700 h 700"/>
              <a:gd name="T38" fmla="*/ 494 w 667"/>
              <a:gd name="T39" fmla="*/ 563 h 700"/>
              <a:gd name="T40" fmla="*/ 667 w 667"/>
              <a:gd name="T41" fmla="*/ 300 h 700"/>
              <a:gd name="T42" fmla="*/ 333 w 667"/>
              <a:gd name="T43" fmla="*/ 0 h 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667" h="700">
                <a:moveTo>
                  <a:pt x="467" y="333"/>
                </a:moveTo>
                <a:cubicBezTo>
                  <a:pt x="448" y="333"/>
                  <a:pt x="433" y="318"/>
                  <a:pt x="433" y="300"/>
                </a:cubicBezTo>
                <a:cubicBezTo>
                  <a:pt x="433" y="282"/>
                  <a:pt x="448" y="267"/>
                  <a:pt x="467" y="267"/>
                </a:cubicBezTo>
                <a:cubicBezTo>
                  <a:pt x="485" y="267"/>
                  <a:pt x="500" y="282"/>
                  <a:pt x="500" y="300"/>
                </a:cubicBezTo>
                <a:cubicBezTo>
                  <a:pt x="500" y="318"/>
                  <a:pt x="485" y="333"/>
                  <a:pt x="467" y="333"/>
                </a:cubicBezTo>
                <a:close/>
                <a:moveTo>
                  <a:pt x="333" y="333"/>
                </a:moveTo>
                <a:cubicBezTo>
                  <a:pt x="315" y="333"/>
                  <a:pt x="300" y="318"/>
                  <a:pt x="300" y="300"/>
                </a:cubicBezTo>
                <a:cubicBezTo>
                  <a:pt x="300" y="282"/>
                  <a:pt x="315" y="267"/>
                  <a:pt x="333" y="267"/>
                </a:cubicBezTo>
                <a:cubicBezTo>
                  <a:pt x="352" y="267"/>
                  <a:pt x="367" y="282"/>
                  <a:pt x="367" y="300"/>
                </a:cubicBezTo>
                <a:cubicBezTo>
                  <a:pt x="367" y="318"/>
                  <a:pt x="352" y="333"/>
                  <a:pt x="333" y="333"/>
                </a:cubicBezTo>
                <a:close/>
                <a:moveTo>
                  <a:pt x="200" y="333"/>
                </a:moveTo>
                <a:cubicBezTo>
                  <a:pt x="182" y="333"/>
                  <a:pt x="167" y="318"/>
                  <a:pt x="167" y="300"/>
                </a:cubicBezTo>
                <a:cubicBezTo>
                  <a:pt x="167" y="282"/>
                  <a:pt x="182" y="267"/>
                  <a:pt x="200" y="267"/>
                </a:cubicBezTo>
                <a:cubicBezTo>
                  <a:pt x="218" y="267"/>
                  <a:pt x="233" y="282"/>
                  <a:pt x="233" y="300"/>
                </a:cubicBezTo>
                <a:cubicBezTo>
                  <a:pt x="233" y="318"/>
                  <a:pt x="218" y="333"/>
                  <a:pt x="200" y="333"/>
                </a:cubicBezTo>
                <a:close/>
                <a:moveTo>
                  <a:pt x="333" y="0"/>
                </a:moveTo>
                <a:cubicBezTo>
                  <a:pt x="149" y="0"/>
                  <a:pt x="0" y="134"/>
                  <a:pt x="0" y="300"/>
                </a:cubicBezTo>
                <a:cubicBezTo>
                  <a:pt x="0" y="459"/>
                  <a:pt x="138" y="590"/>
                  <a:pt x="313" y="599"/>
                </a:cubicBezTo>
                <a:cubicBezTo>
                  <a:pt x="324" y="660"/>
                  <a:pt x="333" y="700"/>
                  <a:pt x="333" y="700"/>
                </a:cubicBezTo>
                <a:cubicBezTo>
                  <a:pt x="333" y="700"/>
                  <a:pt x="417" y="649"/>
                  <a:pt x="494" y="563"/>
                </a:cubicBezTo>
                <a:cubicBezTo>
                  <a:pt x="597" y="512"/>
                  <a:pt x="667" y="413"/>
                  <a:pt x="667" y="300"/>
                </a:cubicBezTo>
                <a:cubicBezTo>
                  <a:pt x="667" y="134"/>
                  <a:pt x="517" y="0"/>
                  <a:pt x="33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7" name="Identification">
            <a:extLst>
              <a:ext uri="{FF2B5EF4-FFF2-40B4-BE49-F238E27FC236}">
                <a16:creationId xmlns:a16="http://schemas.microsoft.com/office/drawing/2014/main" id="{E87F680E-4356-4019-95CE-7C0E3617A280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 bwMode="auto">
          <a:xfrm>
            <a:off x="7340056" y="1362016"/>
            <a:ext cx="961358" cy="581191"/>
            <a:chOff x="81" y="144"/>
            <a:chExt cx="282" cy="176"/>
          </a:xfrm>
          <a:solidFill>
            <a:schemeClr val="accent1"/>
          </a:solidFill>
        </p:grpSpPr>
        <p:sp>
          <p:nvSpPr>
            <p:cNvPr id="18" name="Identification">
              <a:extLst>
                <a:ext uri="{FF2B5EF4-FFF2-40B4-BE49-F238E27FC236}">
                  <a16:creationId xmlns:a16="http://schemas.microsoft.com/office/drawing/2014/main" id="{6BA8690B-528D-4D36-B4BF-06AE9252A7A3}"/>
                </a:ext>
              </a:extLst>
            </p:cNvPr>
            <p:cNvSpPr>
              <a:spLocks noEditPoints="1"/>
            </p:cNvSpPr>
            <p:nvPr>
              <p:custDataLst>
                <p:tags r:id="rId29"/>
              </p:custDataLst>
            </p:nvPr>
          </p:nvSpPr>
          <p:spPr bwMode="auto">
            <a:xfrm>
              <a:off x="81" y="144"/>
              <a:ext cx="282" cy="176"/>
            </a:xfrm>
            <a:custGeom>
              <a:avLst/>
              <a:gdLst>
                <a:gd name="T0" fmla="*/ 346 w 753"/>
                <a:gd name="T1" fmla="*/ 164 h 467"/>
                <a:gd name="T2" fmla="*/ 51 w 753"/>
                <a:gd name="T3" fmla="*/ 164 h 467"/>
                <a:gd name="T4" fmla="*/ 51 w 753"/>
                <a:gd name="T5" fmla="*/ 206 h 467"/>
                <a:gd name="T6" fmla="*/ 346 w 753"/>
                <a:gd name="T7" fmla="*/ 206 h 467"/>
                <a:gd name="T8" fmla="*/ 346 w 753"/>
                <a:gd name="T9" fmla="*/ 164 h 467"/>
                <a:gd name="T10" fmla="*/ 51 w 753"/>
                <a:gd name="T11" fmla="*/ 363 h 467"/>
                <a:gd name="T12" fmla="*/ 346 w 753"/>
                <a:gd name="T13" fmla="*/ 363 h 467"/>
                <a:gd name="T14" fmla="*/ 346 w 753"/>
                <a:gd name="T15" fmla="*/ 321 h 467"/>
                <a:gd name="T16" fmla="*/ 51 w 753"/>
                <a:gd name="T17" fmla="*/ 321 h 467"/>
                <a:gd name="T18" fmla="*/ 51 w 753"/>
                <a:gd name="T19" fmla="*/ 363 h 467"/>
                <a:gd name="T20" fmla="*/ 51 w 753"/>
                <a:gd name="T21" fmla="*/ 85 h 467"/>
                <a:gd name="T22" fmla="*/ 51 w 753"/>
                <a:gd name="T23" fmla="*/ 127 h 467"/>
                <a:gd name="T24" fmla="*/ 346 w 753"/>
                <a:gd name="T25" fmla="*/ 127 h 467"/>
                <a:gd name="T26" fmla="*/ 346 w 753"/>
                <a:gd name="T27" fmla="*/ 85 h 467"/>
                <a:gd name="T28" fmla="*/ 51 w 753"/>
                <a:gd name="T29" fmla="*/ 85 h 467"/>
                <a:gd name="T30" fmla="*/ 384 w 753"/>
                <a:gd name="T31" fmla="*/ 119 h 467"/>
                <a:gd name="T32" fmla="*/ 384 w 753"/>
                <a:gd name="T33" fmla="*/ 328 h 467"/>
                <a:gd name="T34" fmla="*/ 404 w 753"/>
                <a:gd name="T35" fmla="*/ 321 h 467"/>
                <a:gd name="T36" fmla="*/ 506 w 753"/>
                <a:gd name="T37" fmla="*/ 276 h 467"/>
                <a:gd name="T38" fmla="*/ 509 w 753"/>
                <a:gd name="T39" fmla="*/ 276 h 467"/>
                <a:gd name="T40" fmla="*/ 506 w 753"/>
                <a:gd name="T41" fmla="*/ 274 h 467"/>
                <a:gd name="T42" fmla="*/ 459 w 753"/>
                <a:gd name="T43" fmla="*/ 165 h 467"/>
                <a:gd name="T44" fmla="*/ 545 w 753"/>
                <a:gd name="T45" fmla="*/ 76 h 467"/>
                <a:gd name="T46" fmla="*/ 628 w 753"/>
                <a:gd name="T47" fmla="*/ 167 h 467"/>
                <a:gd name="T48" fmla="*/ 578 w 753"/>
                <a:gd name="T49" fmla="*/ 275 h 467"/>
                <a:gd name="T50" fmla="*/ 680 w 753"/>
                <a:gd name="T51" fmla="*/ 321 h 467"/>
                <a:gd name="T52" fmla="*/ 713 w 753"/>
                <a:gd name="T53" fmla="*/ 337 h 467"/>
                <a:gd name="T54" fmla="*/ 713 w 753"/>
                <a:gd name="T55" fmla="*/ 119 h 467"/>
                <a:gd name="T56" fmla="*/ 656 w 753"/>
                <a:gd name="T57" fmla="*/ 61 h 467"/>
                <a:gd name="T58" fmla="*/ 545 w 753"/>
                <a:gd name="T59" fmla="*/ 61 h 467"/>
                <a:gd name="T60" fmla="*/ 442 w 753"/>
                <a:gd name="T61" fmla="*/ 61 h 467"/>
                <a:gd name="T62" fmla="*/ 384 w 753"/>
                <a:gd name="T63" fmla="*/ 119 h 467"/>
                <a:gd name="T64" fmla="*/ 51 w 753"/>
                <a:gd name="T65" fmla="*/ 242 h 467"/>
                <a:gd name="T66" fmla="*/ 51 w 753"/>
                <a:gd name="T67" fmla="*/ 284 h 467"/>
                <a:gd name="T68" fmla="*/ 346 w 753"/>
                <a:gd name="T69" fmla="*/ 284 h 467"/>
                <a:gd name="T70" fmla="*/ 346 w 753"/>
                <a:gd name="T71" fmla="*/ 242 h 467"/>
                <a:gd name="T72" fmla="*/ 51 w 753"/>
                <a:gd name="T73" fmla="*/ 242 h 467"/>
                <a:gd name="T74" fmla="*/ 753 w 753"/>
                <a:gd name="T75" fmla="*/ 414 h 467"/>
                <a:gd name="T76" fmla="*/ 701 w 753"/>
                <a:gd name="T77" fmla="*/ 467 h 467"/>
                <a:gd name="T78" fmla="*/ 53 w 753"/>
                <a:gd name="T79" fmla="*/ 467 h 467"/>
                <a:gd name="T80" fmla="*/ 0 w 753"/>
                <a:gd name="T81" fmla="*/ 414 h 467"/>
                <a:gd name="T82" fmla="*/ 0 w 753"/>
                <a:gd name="T83" fmla="*/ 53 h 467"/>
                <a:gd name="T84" fmla="*/ 53 w 753"/>
                <a:gd name="T85" fmla="*/ 0 h 467"/>
                <a:gd name="T86" fmla="*/ 701 w 753"/>
                <a:gd name="T87" fmla="*/ 0 h 467"/>
                <a:gd name="T88" fmla="*/ 753 w 753"/>
                <a:gd name="T89" fmla="*/ 53 h 467"/>
                <a:gd name="T90" fmla="*/ 753 w 753"/>
                <a:gd name="T91" fmla="*/ 414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53" h="467">
                  <a:moveTo>
                    <a:pt x="346" y="164"/>
                  </a:moveTo>
                  <a:lnTo>
                    <a:pt x="51" y="164"/>
                  </a:lnTo>
                  <a:lnTo>
                    <a:pt x="51" y="206"/>
                  </a:lnTo>
                  <a:lnTo>
                    <a:pt x="346" y="206"/>
                  </a:lnTo>
                  <a:lnTo>
                    <a:pt x="346" y="164"/>
                  </a:lnTo>
                  <a:close/>
                  <a:moveTo>
                    <a:pt x="51" y="363"/>
                  </a:moveTo>
                  <a:lnTo>
                    <a:pt x="346" y="363"/>
                  </a:lnTo>
                  <a:lnTo>
                    <a:pt x="346" y="321"/>
                  </a:lnTo>
                  <a:lnTo>
                    <a:pt x="51" y="321"/>
                  </a:lnTo>
                  <a:lnTo>
                    <a:pt x="51" y="363"/>
                  </a:lnTo>
                  <a:close/>
                  <a:moveTo>
                    <a:pt x="51" y="85"/>
                  </a:moveTo>
                  <a:lnTo>
                    <a:pt x="51" y="127"/>
                  </a:lnTo>
                  <a:lnTo>
                    <a:pt x="346" y="127"/>
                  </a:lnTo>
                  <a:lnTo>
                    <a:pt x="346" y="85"/>
                  </a:lnTo>
                  <a:lnTo>
                    <a:pt x="51" y="85"/>
                  </a:lnTo>
                  <a:close/>
                  <a:moveTo>
                    <a:pt x="384" y="119"/>
                  </a:moveTo>
                  <a:lnTo>
                    <a:pt x="384" y="328"/>
                  </a:lnTo>
                  <a:cubicBezTo>
                    <a:pt x="390" y="326"/>
                    <a:pt x="397" y="323"/>
                    <a:pt x="404" y="321"/>
                  </a:cubicBezTo>
                  <a:cubicBezTo>
                    <a:pt x="467" y="304"/>
                    <a:pt x="499" y="297"/>
                    <a:pt x="506" y="276"/>
                  </a:cubicBezTo>
                  <a:lnTo>
                    <a:pt x="509" y="276"/>
                  </a:lnTo>
                  <a:cubicBezTo>
                    <a:pt x="508" y="275"/>
                    <a:pt x="507" y="275"/>
                    <a:pt x="506" y="274"/>
                  </a:cubicBezTo>
                  <a:cubicBezTo>
                    <a:pt x="480" y="250"/>
                    <a:pt x="459" y="203"/>
                    <a:pt x="459" y="165"/>
                  </a:cubicBezTo>
                  <a:cubicBezTo>
                    <a:pt x="459" y="111"/>
                    <a:pt x="503" y="76"/>
                    <a:pt x="545" y="76"/>
                  </a:cubicBezTo>
                  <a:cubicBezTo>
                    <a:pt x="586" y="76"/>
                    <a:pt x="628" y="114"/>
                    <a:pt x="628" y="167"/>
                  </a:cubicBezTo>
                  <a:cubicBezTo>
                    <a:pt x="628" y="205"/>
                    <a:pt x="606" y="251"/>
                    <a:pt x="578" y="275"/>
                  </a:cubicBezTo>
                  <a:cubicBezTo>
                    <a:pt x="583" y="296"/>
                    <a:pt x="615" y="304"/>
                    <a:pt x="680" y="321"/>
                  </a:cubicBezTo>
                  <a:cubicBezTo>
                    <a:pt x="694" y="325"/>
                    <a:pt x="705" y="331"/>
                    <a:pt x="713" y="337"/>
                  </a:cubicBezTo>
                  <a:lnTo>
                    <a:pt x="713" y="119"/>
                  </a:lnTo>
                  <a:cubicBezTo>
                    <a:pt x="713" y="87"/>
                    <a:pt x="688" y="61"/>
                    <a:pt x="656" y="61"/>
                  </a:cubicBezTo>
                  <a:lnTo>
                    <a:pt x="545" y="61"/>
                  </a:lnTo>
                  <a:lnTo>
                    <a:pt x="442" y="61"/>
                  </a:lnTo>
                  <a:cubicBezTo>
                    <a:pt x="410" y="61"/>
                    <a:pt x="384" y="87"/>
                    <a:pt x="384" y="119"/>
                  </a:cubicBezTo>
                  <a:close/>
                  <a:moveTo>
                    <a:pt x="51" y="242"/>
                  </a:moveTo>
                  <a:lnTo>
                    <a:pt x="51" y="284"/>
                  </a:lnTo>
                  <a:lnTo>
                    <a:pt x="346" y="284"/>
                  </a:lnTo>
                  <a:lnTo>
                    <a:pt x="346" y="242"/>
                  </a:lnTo>
                  <a:lnTo>
                    <a:pt x="51" y="242"/>
                  </a:lnTo>
                  <a:close/>
                  <a:moveTo>
                    <a:pt x="753" y="414"/>
                  </a:moveTo>
                  <a:cubicBezTo>
                    <a:pt x="753" y="443"/>
                    <a:pt x="730" y="467"/>
                    <a:pt x="701" y="467"/>
                  </a:cubicBezTo>
                  <a:lnTo>
                    <a:pt x="53" y="467"/>
                  </a:lnTo>
                  <a:cubicBezTo>
                    <a:pt x="24" y="467"/>
                    <a:pt x="0" y="443"/>
                    <a:pt x="0" y="414"/>
                  </a:cubicBezTo>
                  <a:lnTo>
                    <a:pt x="0" y="53"/>
                  </a:lnTo>
                  <a:cubicBezTo>
                    <a:pt x="0" y="24"/>
                    <a:pt x="24" y="0"/>
                    <a:pt x="53" y="0"/>
                  </a:cubicBezTo>
                  <a:lnTo>
                    <a:pt x="701" y="0"/>
                  </a:lnTo>
                  <a:cubicBezTo>
                    <a:pt x="730" y="0"/>
                    <a:pt x="753" y="24"/>
                    <a:pt x="753" y="53"/>
                  </a:cubicBezTo>
                  <a:lnTo>
                    <a:pt x="753" y="41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Identification">
              <a:extLst>
                <a:ext uri="{FF2B5EF4-FFF2-40B4-BE49-F238E27FC236}">
                  <a16:creationId xmlns:a16="http://schemas.microsoft.com/office/drawing/2014/main" id="{F28E2BA5-CE8F-45EB-92B4-713073DF241B}"/>
                </a:ext>
              </a:extLst>
            </p:cNvPr>
            <p:cNvSpPr>
              <a:spLocks/>
            </p:cNvSpPr>
            <p:nvPr>
              <p:custDataLst>
                <p:tags r:id="rId30"/>
              </p:custDataLst>
            </p:nvPr>
          </p:nvSpPr>
          <p:spPr bwMode="auto">
            <a:xfrm>
              <a:off x="271" y="247"/>
              <a:ext cx="1" cy="1"/>
            </a:xfrm>
            <a:custGeom>
              <a:avLst/>
              <a:gdLst>
                <a:gd name="T0" fmla="*/ 3 w 3"/>
                <a:gd name="T1" fmla="*/ 2 h 2"/>
                <a:gd name="T2" fmla="*/ 0 w 3"/>
                <a:gd name="T3" fmla="*/ 2 h 2"/>
                <a:gd name="T4" fmla="*/ 0 w 3"/>
                <a:gd name="T5" fmla="*/ 0 h 2"/>
                <a:gd name="T6" fmla="*/ 3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3" y="2"/>
                  </a:moveTo>
                  <a:lnTo>
                    <a:pt x="0" y="2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1" y="1"/>
                    <a:pt x="2" y="1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0" name="House2">
            <a:extLst>
              <a:ext uri="{FF2B5EF4-FFF2-40B4-BE49-F238E27FC236}">
                <a16:creationId xmlns:a16="http://schemas.microsoft.com/office/drawing/2014/main" id="{EE9D9603-FBA1-4826-89C8-2AD79EA0FA1B}"/>
              </a:ext>
            </a:extLst>
          </p:cNvPr>
          <p:cNvSpPr>
            <a:spLocks noChangeAspect="1" noEditPoints="1"/>
          </p:cNvSpPr>
          <p:nvPr>
            <p:custDataLst>
              <p:tags r:id="rId4"/>
            </p:custDataLst>
          </p:nvPr>
        </p:nvSpPr>
        <p:spPr bwMode="auto">
          <a:xfrm>
            <a:off x="5779759" y="1296726"/>
            <a:ext cx="696561" cy="614915"/>
          </a:xfrm>
          <a:custGeom>
            <a:avLst/>
            <a:gdLst>
              <a:gd name="T0" fmla="*/ 100 w 200"/>
              <a:gd name="T1" fmla="*/ 0 h 182"/>
              <a:gd name="T2" fmla="*/ 0 w 200"/>
              <a:gd name="T3" fmla="*/ 100 h 182"/>
              <a:gd name="T4" fmla="*/ 19 w 200"/>
              <a:gd name="T5" fmla="*/ 119 h 182"/>
              <a:gd name="T6" fmla="*/ 38 w 200"/>
              <a:gd name="T7" fmla="*/ 100 h 182"/>
              <a:gd name="T8" fmla="*/ 38 w 200"/>
              <a:gd name="T9" fmla="*/ 182 h 182"/>
              <a:gd name="T10" fmla="*/ 88 w 200"/>
              <a:gd name="T11" fmla="*/ 182 h 182"/>
              <a:gd name="T12" fmla="*/ 88 w 200"/>
              <a:gd name="T13" fmla="*/ 144 h 182"/>
              <a:gd name="T14" fmla="*/ 113 w 200"/>
              <a:gd name="T15" fmla="*/ 144 h 182"/>
              <a:gd name="T16" fmla="*/ 113 w 200"/>
              <a:gd name="T17" fmla="*/ 182 h 182"/>
              <a:gd name="T18" fmla="*/ 163 w 200"/>
              <a:gd name="T19" fmla="*/ 182 h 182"/>
              <a:gd name="T20" fmla="*/ 163 w 200"/>
              <a:gd name="T21" fmla="*/ 100 h 182"/>
              <a:gd name="T22" fmla="*/ 181 w 200"/>
              <a:gd name="T23" fmla="*/ 119 h 182"/>
              <a:gd name="T24" fmla="*/ 200 w 200"/>
              <a:gd name="T25" fmla="*/ 100 h 182"/>
              <a:gd name="T26" fmla="*/ 100 w 200"/>
              <a:gd name="T27" fmla="*/ 0 h 182"/>
              <a:gd name="T28" fmla="*/ 100 w 200"/>
              <a:gd name="T29" fmla="*/ 82 h 182"/>
              <a:gd name="T30" fmla="*/ 88 w 200"/>
              <a:gd name="T31" fmla="*/ 69 h 182"/>
              <a:gd name="T32" fmla="*/ 100 w 200"/>
              <a:gd name="T33" fmla="*/ 57 h 182"/>
              <a:gd name="T34" fmla="*/ 113 w 200"/>
              <a:gd name="T35" fmla="*/ 69 h 182"/>
              <a:gd name="T36" fmla="*/ 100 w 200"/>
              <a:gd name="T37" fmla="*/ 82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00" h="182">
                <a:moveTo>
                  <a:pt x="100" y="0"/>
                </a:moveTo>
                <a:lnTo>
                  <a:pt x="0" y="100"/>
                </a:lnTo>
                <a:lnTo>
                  <a:pt x="19" y="119"/>
                </a:lnTo>
                <a:lnTo>
                  <a:pt x="38" y="100"/>
                </a:lnTo>
                <a:lnTo>
                  <a:pt x="38" y="182"/>
                </a:lnTo>
                <a:lnTo>
                  <a:pt x="88" y="182"/>
                </a:lnTo>
                <a:lnTo>
                  <a:pt x="88" y="144"/>
                </a:lnTo>
                <a:lnTo>
                  <a:pt x="113" y="144"/>
                </a:lnTo>
                <a:lnTo>
                  <a:pt x="113" y="182"/>
                </a:lnTo>
                <a:lnTo>
                  <a:pt x="163" y="182"/>
                </a:lnTo>
                <a:lnTo>
                  <a:pt x="163" y="100"/>
                </a:lnTo>
                <a:lnTo>
                  <a:pt x="181" y="119"/>
                </a:lnTo>
                <a:lnTo>
                  <a:pt x="200" y="100"/>
                </a:lnTo>
                <a:lnTo>
                  <a:pt x="100" y="0"/>
                </a:lnTo>
                <a:close/>
                <a:moveTo>
                  <a:pt x="100" y="82"/>
                </a:moveTo>
                <a:cubicBezTo>
                  <a:pt x="93" y="82"/>
                  <a:pt x="88" y="76"/>
                  <a:pt x="88" y="69"/>
                </a:cubicBezTo>
                <a:cubicBezTo>
                  <a:pt x="88" y="62"/>
                  <a:pt x="93" y="57"/>
                  <a:pt x="100" y="57"/>
                </a:cubicBezTo>
                <a:cubicBezTo>
                  <a:pt x="107" y="57"/>
                  <a:pt x="113" y="62"/>
                  <a:pt x="113" y="69"/>
                </a:cubicBezTo>
                <a:cubicBezTo>
                  <a:pt x="113" y="76"/>
                  <a:pt x="107" y="82"/>
                  <a:pt x="100" y="82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Work2">
            <a:extLst>
              <a:ext uri="{FF2B5EF4-FFF2-40B4-BE49-F238E27FC236}">
                <a16:creationId xmlns:a16="http://schemas.microsoft.com/office/drawing/2014/main" id="{ECE12ADA-465B-45C2-A3D6-A67F7D28C288}"/>
              </a:ext>
            </a:extLst>
          </p:cNvPr>
          <p:cNvSpPr>
            <a:spLocks noChangeAspect="1" noEditPoints="1"/>
          </p:cNvSpPr>
          <p:nvPr>
            <p:custDataLst>
              <p:tags r:id="rId5"/>
            </p:custDataLst>
          </p:nvPr>
        </p:nvSpPr>
        <p:spPr bwMode="auto">
          <a:xfrm>
            <a:off x="10279909" y="1313467"/>
            <a:ext cx="766747" cy="729486"/>
          </a:xfrm>
          <a:custGeom>
            <a:avLst/>
            <a:gdLst>
              <a:gd name="T0" fmla="*/ 754 w 1959"/>
              <a:gd name="T1" fmla="*/ 91 h 1920"/>
              <a:gd name="T2" fmla="*/ 694 w 1959"/>
              <a:gd name="T3" fmla="*/ 706 h 1920"/>
              <a:gd name="T4" fmla="*/ 568 w 1959"/>
              <a:gd name="T5" fmla="*/ 615 h 1920"/>
              <a:gd name="T6" fmla="*/ 628 w 1959"/>
              <a:gd name="T7" fmla="*/ 0 h 1920"/>
              <a:gd name="T8" fmla="*/ 1478 w 1959"/>
              <a:gd name="T9" fmla="*/ 140 h 1920"/>
              <a:gd name="T10" fmla="*/ 1594 w 1959"/>
              <a:gd name="T11" fmla="*/ 503 h 1920"/>
              <a:gd name="T12" fmla="*/ 1683 w 1959"/>
              <a:gd name="T13" fmla="*/ 1273 h 1920"/>
              <a:gd name="T14" fmla="*/ 1683 w 1959"/>
              <a:gd name="T15" fmla="*/ 1370 h 1920"/>
              <a:gd name="T16" fmla="*/ 1777 w 1959"/>
              <a:gd name="T17" fmla="*/ 1379 h 1920"/>
              <a:gd name="T18" fmla="*/ 1757 w 1959"/>
              <a:gd name="T19" fmla="*/ 1085 h 1920"/>
              <a:gd name="T20" fmla="*/ 1822 w 1959"/>
              <a:gd name="T21" fmla="*/ 683 h 1920"/>
              <a:gd name="T22" fmla="*/ 1880 w 1959"/>
              <a:gd name="T23" fmla="*/ 683 h 1920"/>
              <a:gd name="T24" fmla="*/ 1893 w 1959"/>
              <a:gd name="T25" fmla="*/ 683 h 1920"/>
              <a:gd name="T26" fmla="*/ 1959 w 1959"/>
              <a:gd name="T27" fmla="*/ 1085 h 1920"/>
              <a:gd name="T28" fmla="*/ 1929 w 1959"/>
              <a:gd name="T29" fmla="*/ 1867 h 1920"/>
              <a:gd name="T30" fmla="*/ 1826 w 1959"/>
              <a:gd name="T31" fmla="*/ 1916 h 1920"/>
              <a:gd name="T32" fmla="*/ 1777 w 1959"/>
              <a:gd name="T33" fmla="*/ 1531 h 1920"/>
              <a:gd name="T34" fmla="*/ 1411 w 1959"/>
              <a:gd name="T35" fmla="*/ 1864 h 1920"/>
              <a:gd name="T36" fmla="*/ 1307 w 1959"/>
              <a:gd name="T37" fmla="*/ 1916 h 1920"/>
              <a:gd name="T38" fmla="*/ 1259 w 1959"/>
              <a:gd name="T39" fmla="*/ 1443 h 1920"/>
              <a:gd name="T40" fmla="*/ 981 w 1959"/>
              <a:gd name="T41" fmla="*/ 1595 h 1920"/>
              <a:gd name="T42" fmla="*/ 905 w 1959"/>
              <a:gd name="T43" fmla="*/ 1919 h 1920"/>
              <a:gd name="T44" fmla="*/ 773 w 1959"/>
              <a:gd name="T45" fmla="*/ 1859 h 1920"/>
              <a:gd name="T46" fmla="*/ 715 w 1959"/>
              <a:gd name="T47" fmla="*/ 1864 h 1920"/>
              <a:gd name="T48" fmla="*/ 521 w 1959"/>
              <a:gd name="T49" fmla="*/ 1828 h 1920"/>
              <a:gd name="T50" fmla="*/ 518 w 1959"/>
              <a:gd name="T51" fmla="*/ 1859 h 1920"/>
              <a:gd name="T52" fmla="*/ 386 w 1959"/>
              <a:gd name="T53" fmla="*/ 1919 h 1920"/>
              <a:gd name="T54" fmla="*/ 310 w 1959"/>
              <a:gd name="T55" fmla="*/ 1125 h 1920"/>
              <a:gd name="T56" fmla="*/ 0 w 1959"/>
              <a:gd name="T57" fmla="*/ 1048 h 1920"/>
              <a:gd name="T58" fmla="*/ 85 w 1959"/>
              <a:gd name="T59" fmla="*/ 917 h 1920"/>
              <a:gd name="T60" fmla="*/ 446 w 1959"/>
              <a:gd name="T61" fmla="*/ 395 h 1920"/>
              <a:gd name="T62" fmla="*/ 547 w 1959"/>
              <a:gd name="T63" fmla="*/ 395 h 1920"/>
              <a:gd name="T64" fmla="*/ 607 w 1959"/>
              <a:gd name="T65" fmla="*/ 917 h 1920"/>
              <a:gd name="T66" fmla="*/ 661 w 1959"/>
              <a:gd name="T67" fmla="*/ 816 h 1920"/>
              <a:gd name="T68" fmla="*/ 955 w 1959"/>
              <a:gd name="T69" fmla="*/ 757 h 1920"/>
              <a:gd name="T70" fmla="*/ 1434 w 1959"/>
              <a:gd name="T71" fmla="*/ 608 h 1920"/>
              <a:gd name="T72" fmla="*/ 1459 w 1959"/>
              <a:gd name="T73" fmla="*/ 536 h 1920"/>
              <a:gd name="T74" fmla="*/ 1394 w 1959"/>
              <a:gd name="T75" fmla="*/ 156 h 1920"/>
              <a:gd name="T76" fmla="*/ 1396 w 1959"/>
              <a:gd name="T77" fmla="*/ 156 h 1920"/>
              <a:gd name="T78" fmla="*/ 1434 w 1959"/>
              <a:gd name="T79" fmla="*/ 792 h 1920"/>
              <a:gd name="T80" fmla="*/ 1157 w 1959"/>
              <a:gd name="T81" fmla="*/ 889 h 1920"/>
              <a:gd name="T82" fmla="*/ 1241 w 1959"/>
              <a:gd name="T83" fmla="*/ 917 h 1920"/>
              <a:gd name="T84" fmla="*/ 1325 w 1959"/>
              <a:gd name="T85" fmla="*/ 1048 h 1920"/>
              <a:gd name="T86" fmla="*/ 981 w 1959"/>
              <a:gd name="T87" fmla="*/ 1125 h 1920"/>
              <a:gd name="T88" fmla="*/ 988 w 1959"/>
              <a:gd name="T89" fmla="*/ 1247 h 1920"/>
              <a:gd name="T90" fmla="*/ 1106 w 1959"/>
              <a:gd name="T91" fmla="*/ 1200 h 1920"/>
              <a:gd name="T92" fmla="*/ 1434 w 1959"/>
              <a:gd name="T93" fmla="*/ 792 h 1920"/>
              <a:gd name="T94" fmla="*/ 518 w 1959"/>
              <a:gd name="T95" fmla="*/ 1125 h 1920"/>
              <a:gd name="T96" fmla="*/ 545 w 1959"/>
              <a:gd name="T97" fmla="*/ 1695 h 1920"/>
              <a:gd name="T98" fmla="*/ 773 w 1959"/>
              <a:gd name="T99" fmla="*/ 1125 h 1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959" h="1920">
                <a:moveTo>
                  <a:pt x="694" y="0"/>
                </a:moveTo>
                <a:cubicBezTo>
                  <a:pt x="728" y="0"/>
                  <a:pt x="754" y="41"/>
                  <a:pt x="754" y="91"/>
                </a:cubicBezTo>
                <a:lnTo>
                  <a:pt x="754" y="615"/>
                </a:lnTo>
                <a:cubicBezTo>
                  <a:pt x="754" y="665"/>
                  <a:pt x="728" y="706"/>
                  <a:pt x="694" y="706"/>
                </a:cubicBezTo>
                <a:lnTo>
                  <a:pt x="628" y="706"/>
                </a:lnTo>
                <a:cubicBezTo>
                  <a:pt x="595" y="706"/>
                  <a:pt x="568" y="665"/>
                  <a:pt x="568" y="615"/>
                </a:cubicBezTo>
                <a:lnTo>
                  <a:pt x="568" y="91"/>
                </a:lnTo>
                <a:cubicBezTo>
                  <a:pt x="568" y="41"/>
                  <a:pt x="595" y="0"/>
                  <a:pt x="628" y="0"/>
                </a:cubicBezTo>
                <a:lnTo>
                  <a:pt x="694" y="0"/>
                </a:lnTo>
                <a:close/>
                <a:moveTo>
                  <a:pt x="1478" y="140"/>
                </a:moveTo>
                <a:cubicBezTo>
                  <a:pt x="1559" y="140"/>
                  <a:pt x="1637" y="185"/>
                  <a:pt x="1671" y="260"/>
                </a:cubicBezTo>
                <a:cubicBezTo>
                  <a:pt x="1712" y="349"/>
                  <a:pt x="1677" y="451"/>
                  <a:pt x="1594" y="503"/>
                </a:cubicBezTo>
                <a:cubicBezTo>
                  <a:pt x="1645" y="511"/>
                  <a:pt x="1683" y="549"/>
                  <a:pt x="1683" y="596"/>
                </a:cubicBezTo>
                <a:lnTo>
                  <a:pt x="1683" y="1273"/>
                </a:lnTo>
                <a:lnTo>
                  <a:pt x="1683" y="1344"/>
                </a:lnTo>
                <a:lnTo>
                  <a:pt x="1683" y="1370"/>
                </a:lnTo>
                <a:cubicBezTo>
                  <a:pt x="1683" y="1373"/>
                  <a:pt x="1683" y="1376"/>
                  <a:pt x="1682" y="1379"/>
                </a:cubicBezTo>
                <a:lnTo>
                  <a:pt x="1777" y="1379"/>
                </a:lnTo>
                <a:lnTo>
                  <a:pt x="1777" y="1121"/>
                </a:lnTo>
                <a:cubicBezTo>
                  <a:pt x="1765" y="1112"/>
                  <a:pt x="1757" y="1099"/>
                  <a:pt x="1757" y="1085"/>
                </a:cubicBezTo>
                <a:lnTo>
                  <a:pt x="1757" y="732"/>
                </a:lnTo>
                <a:cubicBezTo>
                  <a:pt x="1757" y="705"/>
                  <a:pt x="1786" y="683"/>
                  <a:pt x="1822" y="683"/>
                </a:cubicBezTo>
                <a:lnTo>
                  <a:pt x="1826" y="683"/>
                </a:lnTo>
                <a:lnTo>
                  <a:pt x="1880" y="683"/>
                </a:lnTo>
                <a:lnTo>
                  <a:pt x="1893" y="683"/>
                </a:lnTo>
                <a:lnTo>
                  <a:pt x="1893" y="683"/>
                </a:lnTo>
                <a:cubicBezTo>
                  <a:pt x="1929" y="683"/>
                  <a:pt x="1959" y="705"/>
                  <a:pt x="1959" y="732"/>
                </a:cubicBezTo>
                <a:lnTo>
                  <a:pt x="1959" y="1085"/>
                </a:lnTo>
                <a:cubicBezTo>
                  <a:pt x="1959" y="1102"/>
                  <a:pt x="1947" y="1118"/>
                  <a:pt x="1929" y="1127"/>
                </a:cubicBezTo>
                <a:lnTo>
                  <a:pt x="1929" y="1867"/>
                </a:lnTo>
                <a:cubicBezTo>
                  <a:pt x="1929" y="1894"/>
                  <a:pt x="1907" y="1916"/>
                  <a:pt x="1880" y="1916"/>
                </a:cubicBezTo>
                <a:lnTo>
                  <a:pt x="1826" y="1916"/>
                </a:lnTo>
                <a:cubicBezTo>
                  <a:pt x="1799" y="1916"/>
                  <a:pt x="1777" y="1894"/>
                  <a:pt x="1777" y="1867"/>
                </a:cubicBezTo>
                <a:lnTo>
                  <a:pt x="1777" y="1531"/>
                </a:lnTo>
                <a:lnTo>
                  <a:pt x="1411" y="1531"/>
                </a:lnTo>
                <a:lnTo>
                  <a:pt x="1411" y="1864"/>
                </a:lnTo>
                <a:cubicBezTo>
                  <a:pt x="1411" y="1893"/>
                  <a:pt x="1388" y="1916"/>
                  <a:pt x="1361" y="1916"/>
                </a:cubicBezTo>
                <a:lnTo>
                  <a:pt x="1307" y="1916"/>
                </a:lnTo>
                <a:cubicBezTo>
                  <a:pt x="1280" y="1916"/>
                  <a:pt x="1259" y="1893"/>
                  <a:pt x="1259" y="1864"/>
                </a:cubicBezTo>
                <a:lnTo>
                  <a:pt x="1259" y="1443"/>
                </a:lnTo>
                <a:lnTo>
                  <a:pt x="1132" y="1443"/>
                </a:lnTo>
                <a:lnTo>
                  <a:pt x="981" y="1595"/>
                </a:lnTo>
                <a:lnTo>
                  <a:pt x="981" y="1859"/>
                </a:lnTo>
                <a:cubicBezTo>
                  <a:pt x="981" y="1892"/>
                  <a:pt x="947" y="1919"/>
                  <a:pt x="905" y="1919"/>
                </a:cubicBezTo>
                <a:lnTo>
                  <a:pt x="850" y="1919"/>
                </a:lnTo>
                <a:cubicBezTo>
                  <a:pt x="808" y="1919"/>
                  <a:pt x="773" y="1892"/>
                  <a:pt x="773" y="1859"/>
                </a:cubicBezTo>
                <a:lnTo>
                  <a:pt x="773" y="1805"/>
                </a:lnTo>
                <a:lnTo>
                  <a:pt x="715" y="1864"/>
                </a:lnTo>
                <a:cubicBezTo>
                  <a:pt x="672" y="1908"/>
                  <a:pt x="613" y="1920"/>
                  <a:pt x="584" y="1890"/>
                </a:cubicBezTo>
                <a:lnTo>
                  <a:pt x="521" y="1828"/>
                </a:lnTo>
                <a:cubicBezTo>
                  <a:pt x="520" y="1827"/>
                  <a:pt x="519" y="1825"/>
                  <a:pt x="518" y="1824"/>
                </a:cubicBezTo>
                <a:lnTo>
                  <a:pt x="518" y="1859"/>
                </a:lnTo>
                <a:cubicBezTo>
                  <a:pt x="518" y="1892"/>
                  <a:pt x="483" y="1919"/>
                  <a:pt x="441" y="1919"/>
                </a:cubicBezTo>
                <a:lnTo>
                  <a:pt x="386" y="1919"/>
                </a:lnTo>
                <a:cubicBezTo>
                  <a:pt x="344" y="1919"/>
                  <a:pt x="310" y="1892"/>
                  <a:pt x="310" y="1859"/>
                </a:cubicBezTo>
                <a:lnTo>
                  <a:pt x="310" y="1125"/>
                </a:lnTo>
                <a:lnTo>
                  <a:pt x="85" y="1125"/>
                </a:lnTo>
                <a:cubicBezTo>
                  <a:pt x="38" y="1125"/>
                  <a:pt x="0" y="1091"/>
                  <a:pt x="0" y="1048"/>
                </a:cubicBezTo>
                <a:lnTo>
                  <a:pt x="0" y="993"/>
                </a:lnTo>
                <a:cubicBezTo>
                  <a:pt x="0" y="951"/>
                  <a:pt x="38" y="917"/>
                  <a:pt x="85" y="917"/>
                </a:cubicBezTo>
                <a:lnTo>
                  <a:pt x="446" y="917"/>
                </a:lnTo>
                <a:lnTo>
                  <a:pt x="446" y="395"/>
                </a:lnTo>
                <a:cubicBezTo>
                  <a:pt x="446" y="368"/>
                  <a:pt x="469" y="346"/>
                  <a:pt x="496" y="346"/>
                </a:cubicBezTo>
                <a:cubicBezTo>
                  <a:pt x="524" y="346"/>
                  <a:pt x="547" y="368"/>
                  <a:pt x="547" y="395"/>
                </a:cubicBezTo>
                <a:lnTo>
                  <a:pt x="547" y="917"/>
                </a:lnTo>
                <a:lnTo>
                  <a:pt x="607" y="917"/>
                </a:lnTo>
                <a:cubicBezTo>
                  <a:pt x="602" y="908"/>
                  <a:pt x="600" y="896"/>
                  <a:pt x="600" y="884"/>
                </a:cubicBezTo>
                <a:cubicBezTo>
                  <a:pt x="600" y="846"/>
                  <a:pt x="627" y="816"/>
                  <a:pt x="661" y="816"/>
                </a:cubicBezTo>
                <a:lnTo>
                  <a:pt x="879" y="816"/>
                </a:lnTo>
                <a:cubicBezTo>
                  <a:pt x="892" y="792"/>
                  <a:pt x="919" y="770"/>
                  <a:pt x="955" y="757"/>
                </a:cubicBezTo>
                <a:lnTo>
                  <a:pt x="1363" y="616"/>
                </a:lnTo>
                <a:cubicBezTo>
                  <a:pt x="1388" y="607"/>
                  <a:pt x="1413" y="605"/>
                  <a:pt x="1434" y="608"/>
                </a:cubicBezTo>
                <a:lnTo>
                  <a:pt x="1434" y="596"/>
                </a:lnTo>
                <a:cubicBezTo>
                  <a:pt x="1434" y="573"/>
                  <a:pt x="1443" y="552"/>
                  <a:pt x="1459" y="536"/>
                </a:cubicBezTo>
                <a:cubicBezTo>
                  <a:pt x="1384" y="529"/>
                  <a:pt x="1316" y="486"/>
                  <a:pt x="1284" y="417"/>
                </a:cubicBezTo>
                <a:cubicBezTo>
                  <a:pt x="1238" y="316"/>
                  <a:pt x="1288" y="200"/>
                  <a:pt x="1394" y="156"/>
                </a:cubicBezTo>
                <a:lnTo>
                  <a:pt x="1478" y="338"/>
                </a:lnTo>
                <a:lnTo>
                  <a:pt x="1396" y="156"/>
                </a:lnTo>
                <a:cubicBezTo>
                  <a:pt x="1423" y="145"/>
                  <a:pt x="1451" y="140"/>
                  <a:pt x="1478" y="140"/>
                </a:cubicBezTo>
                <a:close/>
                <a:moveTo>
                  <a:pt x="1434" y="792"/>
                </a:moveTo>
                <a:cubicBezTo>
                  <a:pt x="1431" y="793"/>
                  <a:pt x="1428" y="794"/>
                  <a:pt x="1425" y="795"/>
                </a:cubicBezTo>
                <a:lnTo>
                  <a:pt x="1157" y="889"/>
                </a:lnTo>
                <a:cubicBezTo>
                  <a:pt x="1156" y="899"/>
                  <a:pt x="1154" y="909"/>
                  <a:pt x="1150" y="917"/>
                </a:cubicBezTo>
                <a:lnTo>
                  <a:pt x="1241" y="917"/>
                </a:lnTo>
                <a:cubicBezTo>
                  <a:pt x="1288" y="917"/>
                  <a:pt x="1325" y="951"/>
                  <a:pt x="1325" y="993"/>
                </a:cubicBezTo>
                <a:lnTo>
                  <a:pt x="1325" y="1048"/>
                </a:lnTo>
                <a:cubicBezTo>
                  <a:pt x="1325" y="1091"/>
                  <a:pt x="1288" y="1125"/>
                  <a:pt x="1241" y="1125"/>
                </a:cubicBezTo>
                <a:lnTo>
                  <a:pt x="981" y="1125"/>
                </a:lnTo>
                <a:lnTo>
                  <a:pt x="981" y="1254"/>
                </a:lnTo>
                <a:lnTo>
                  <a:pt x="988" y="1247"/>
                </a:lnTo>
                <a:cubicBezTo>
                  <a:pt x="1018" y="1217"/>
                  <a:pt x="1054" y="1203"/>
                  <a:pt x="1084" y="1206"/>
                </a:cubicBezTo>
                <a:cubicBezTo>
                  <a:pt x="1091" y="1202"/>
                  <a:pt x="1098" y="1200"/>
                  <a:pt x="1106" y="1200"/>
                </a:cubicBezTo>
                <a:lnTo>
                  <a:pt x="1434" y="1200"/>
                </a:lnTo>
                <a:lnTo>
                  <a:pt x="1434" y="792"/>
                </a:lnTo>
                <a:close/>
                <a:moveTo>
                  <a:pt x="773" y="1125"/>
                </a:moveTo>
                <a:lnTo>
                  <a:pt x="518" y="1125"/>
                </a:lnTo>
                <a:lnTo>
                  <a:pt x="518" y="1733"/>
                </a:lnTo>
                <a:cubicBezTo>
                  <a:pt x="524" y="1720"/>
                  <a:pt x="533" y="1707"/>
                  <a:pt x="545" y="1695"/>
                </a:cubicBezTo>
                <a:lnTo>
                  <a:pt x="773" y="1464"/>
                </a:lnTo>
                <a:lnTo>
                  <a:pt x="773" y="1125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1BC7441-D001-4DA0-830E-30C5FB0A4D39}"/>
              </a:ext>
            </a:extLst>
          </p:cNvPr>
          <p:cNvGrpSpPr/>
          <p:nvPr/>
        </p:nvGrpSpPr>
        <p:grpSpPr>
          <a:xfrm>
            <a:off x="6999670" y="5364921"/>
            <a:ext cx="399341" cy="826954"/>
            <a:chOff x="6560549" y="4288687"/>
            <a:chExt cx="490538" cy="1048671"/>
          </a:xfrm>
          <a:solidFill>
            <a:srgbClr val="FF0000"/>
          </a:solidFill>
        </p:grpSpPr>
        <p:grpSp>
          <p:nvGrpSpPr>
            <p:cNvPr id="34" name="Check">
              <a:extLst>
                <a:ext uri="{FF2B5EF4-FFF2-40B4-BE49-F238E27FC236}">
                  <a16:creationId xmlns:a16="http://schemas.microsoft.com/office/drawing/2014/main" id="{5F0994E1-1153-4733-B31D-251BB40EDAEA}"/>
                </a:ext>
              </a:extLst>
            </p:cNvPr>
            <p:cNvGrpSpPr>
              <a:grpSpLocks noChangeAspect="1"/>
            </p:cNvGrpSpPr>
            <p:nvPr>
              <p:custDataLst>
                <p:tags r:id="rId14"/>
              </p:custDataLst>
            </p:nvPr>
          </p:nvGrpSpPr>
          <p:grpSpPr bwMode="auto">
            <a:xfrm>
              <a:off x="6560549" y="4288687"/>
              <a:ext cx="490538" cy="464291"/>
              <a:chOff x="2875" y="1062"/>
              <a:chExt cx="2168" cy="2052"/>
            </a:xfrm>
            <a:grpFill/>
          </p:grpSpPr>
          <p:sp>
            <p:nvSpPr>
              <p:cNvPr id="35" name="Freeform 240">
                <a:extLst>
                  <a:ext uri="{FF2B5EF4-FFF2-40B4-BE49-F238E27FC236}">
                    <a16:creationId xmlns:a16="http://schemas.microsoft.com/office/drawing/2014/main" id="{83846970-EFC9-49AF-B95D-7D1B897645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76" y="1062"/>
                <a:ext cx="1767" cy="1523"/>
              </a:xfrm>
              <a:custGeom>
                <a:avLst/>
                <a:gdLst>
                  <a:gd name="T0" fmla="*/ 407 w 445"/>
                  <a:gd name="T1" fmla="*/ 0 h 383"/>
                  <a:gd name="T2" fmla="*/ 389 w 445"/>
                  <a:gd name="T3" fmla="*/ 5 h 383"/>
                  <a:gd name="T4" fmla="*/ 134 w 445"/>
                  <a:gd name="T5" fmla="*/ 287 h 383"/>
                  <a:gd name="T6" fmla="*/ 64 w 445"/>
                  <a:gd name="T7" fmla="*/ 196 h 383"/>
                  <a:gd name="T8" fmla="*/ 38 w 445"/>
                  <a:gd name="T9" fmla="*/ 183 h 383"/>
                  <a:gd name="T10" fmla="*/ 18 w 445"/>
                  <a:gd name="T11" fmla="*/ 190 h 383"/>
                  <a:gd name="T12" fmla="*/ 11 w 445"/>
                  <a:gd name="T13" fmla="*/ 237 h 383"/>
                  <a:gd name="T14" fmla="*/ 113 w 445"/>
                  <a:gd name="T15" fmla="*/ 370 h 383"/>
                  <a:gd name="T16" fmla="*/ 140 w 445"/>
                  <a:gd name="T17" fmla="*/ 383 h 383"/>
                  <a:gd name="T18" fmla="*/ 144 w 445"/>
                  <a:gd name="T19" fmla="*/ 383 h 383"/>
                  <a:gd name="T20" fmla="*/ 170 w 445"/>
                  <a:gd name="T21" fmla="*/ 363 h 383"/>
                  <a:gd name="T22" fmla="*/ 425 w 445"/>
                  <a:gd name="T23" fmla="*/ 61 h 383"/>
                  <a:gd name="T24" fmla="*/ 435 w 445"/>
                  <a:gd name="T25" fmla="*/ 15 h 383"/>
                  <a:gd name="T26" fmla="*/ 407 w 445"/>
                  <a:gd name="T27" fmla="*/ 0 h 3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45" h="383">
                    <a:moveTo>
                      <a:pt x="407" y="0"/>
                    </a:moveTo>
                    <a:cubicBezTo>
                      <a:pt x="401" y="0"/>
                      <a:pt x="395" y="1"/>
                      <a:pt x="389" y="5"/>
                    </a:cubicBezTo>
                    <a:cubicBezTo>
                      <a:pt x="256" y="91"/>
                      <a:pt x="173" y="218"/>
                      <a:pt x="134" y="287"/>
                    </a:cubicBezTo>
                    <a:lnTo>
                      <a:pt x="64" y="196"/>
                    </a:lnTo>
                    <a:cubicBezTo>
                      <a:pt x="58" y="188"/>
                      <a:pt x="48" y="183"/>
                      <a:pt x="38" y="183"/>
                    </a:cubicBezTo>
                    <a:cubicBezTo>
                      <a:pt x="31" y="183"/>
                      <a:pt x="24" y="185"/>
                      <a:pt x="18" y="190"/>
                    </a:cubicBezTo>
                    <a:cubicBezTo>
                      <a:pt x="3" y="201"/>
                      <a:pt x="0" y="222"/>
                      <a:pt x="11" y="237"/>
                    </a:cubicBezTo>
                    <a:lnTo>
                      <a:pt x="113" y="370"/>
                    </a:lnTo>
                    <a:cubicBezTo>
                      <a:pt x="120" y="378"/>
                      <a:pt x="130" y="383"/>
                      <a:pt x="140" y="383"/>
                    </a:cubicBezTo>
                    <a:cubicBezTo>
                      <a:pt x="141" y="383"/>
                      <a:pt x="143" y="383"/>
                      <a:pt x="144" y="383"/>
                    </a:cubicBezTo>
                    <a:cubicBezTo>
                      <a:pt x="156" y="381"/>
                      <a:pt x="166" y="374"/>
                      <a:pt x="170" y="363"/>
                    </a:cubicBezTo>
                    <a:cubicBezTo>
                      <a:pt x="171" y="361"/>
                      <a:pt x="255" y="171"/>
                      <a:pt x="425" y="61"/>
                    </a:cubicBezTo>
                    <a:cubicBezTo>
                      <a:pt x="441" y="51"/>
                      <a:pt x="445" y="30"/>
                      <a:pt x="435" y="15"/>
                    </a:cubicBezTo>
                    <a:cubicBezTo>
                      <a:pt x="429" y="5"/>
                      <a:pt x="418" y="0"/>
                      <a:pt x="407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" name="Freeform 241">
                <a:extLst>
                  <a:ext uri="{FF2B5EF4-FFF2-40B4-BE49-F238E27FC236}">
                    <a16:creationId xmlns:a16="http://schemas.microsoft.com/office/drawing/2014/main" id="{93E3A403-CE63-4771-9498-A91B26A3BC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5" y="1261"/>
                <a:ext cx="1854" cy="1853"/>
              </a:xfrm>
              <a:custGeom>
                <a:avLst/>
                <a:gdLst>
                  <a:gd name="T0" fmla="*/ 400 w 467"/>
                  <a:gd name="T1" fmla="*/ 172 h 466"/>
                  <a:gd name="T2" fmla="*/ 400 w 467"/>
                  <a:gd name="T3" fmla="*/ 400 h 466"/>
                  <a:gd name="T4" fmla="*/ 67 w 467"/>
                  <a:gd name="T5" fmla="*/ 400 h 466"/>
                  <a:gd name="T6" fmla="*/ 67 w 467"/>
                  <a:gd name="T7" fmla="*/ 66 h 466"/>
                  <a:gd name="T8" fmla="*/ 315 w 467"/>
                  <a:gd name="T9" fmla="*/ 66 h 466"/>
                  <a:gd name="T10" fmla="*/ 379 w 467"/>
                  <a:gd name="T11" fmla="*/ 0 h 466"/>
                  <a:gd name="T12" fmla="*/ 67 w 467"/>
                  <a:gd name="T13" fmla="*/ 0 h 466"/>
                  <a:gd name="T14" fmla="*/ 0 w 467"/>
                  <a:gd name="T15" fmla="*/ 66 h 466"/>
                  <a:gd name="T16" fmla="*/ 0 w 467"/>
                  <a:gd name="T17" fmla="*/ 400 h 466"/>
                  <a:gd name="T18" fmla="*/ 67 w 467"/>
                  <a:gd name="T19" fmla="*/ 466 h 466"/>
                  <a:gd name="T20" fmla="*/ 400 w 467"/>
                  <a:gd name="T21" fmla="*/ 466 h 466"/>
                  <a:gd name="T22" fmla="*/ 467 w 467"/>
                  <a:gd name="T23" fmla="*/ 400 h 466"/>
                  <a:gd name="T24" fmla="*/ 467 w 467"/>
                  <a:gd name="T25" fmla="*/ 100 h 466"/>
                  <a:gd name="T26" fmla="*/ 400 w 467"/>
                  <a:gd name="T27" fmla="*/ 172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67" h="466">
                    <a:moveTo>
                      <a:pt x="400" y="172"/>
                    </a:moveTo>
                    <a:lnTo>
                      <a:pt x="400" y="400"/>
                    </a:lnTo>
                    <a:lnTo>
                      <a:pt x="67" y="400"/>
                    </a:lnTo>
                    <a:lnTo>
                      <a:pt x="67" y="66"/>
                    </a:lnTo>
                    <a:lnTo>
                      <a:pt x="315" y="66"/>
                    </a:lnTo>
                    <a:cubicBezTo>
                      <a:pt x="334" y="44"/>
                      <a:pt x="355" y="22"/>
                      <a:pt x="379" y="0"/>
                    </a:cubicBezTo>
                    <a:lnTo>
                      <a:pt x="67" y="0"/>
                    </a:lnTo>
                    <a:cubicBezTo>
                      <a:pt x="30" y="0"/>
                      <a:pt x="0" y="30"/>
                      <a:pt x="0" y="66"/>
                    </a:cubicBezTo>
                    <a:lnTo>
                      <a:pt x="0" y="400"/>
                    </a:lnTo>
                    <a:cubicBezTo>
                      <a:pt x="0" y="436"/>
                      <a:pt x="30" y="466"/>
                      <a:pt x="67" y="466"/>
                    </a:cubicBezTo>
                    <a:lnTo>
                      <a:pt x="400" y="466"/>
                    </a:lnTo>
                    <a:cubicBezTo>
                      <a:pt x="437" y="466"/>
                      <a:pt x="467" y="436"/>
                      <a:pt x="467" y="400"/>
                    </a:cubicBezTo>
                    <a:lnTo>
                      <a:pt x="467" y="100"/>
                    </a:lnTo>
                    <a:cubicBezTo>
                      <a:pt x="442" y="124"/>
                      <a:pt x="419" y="148"/>
                      <a:pt x="400" y="17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37" name="Checklist">
              <a:extLst>
                <a:ext uri="{FF2B5EF4-FFF2-40B4-BE49-F238E27FC236}">
                  <a16:creationId xmlns:a16="http://schemas.microsoft.com/office/drawing/2014/main" id="{E6B29F36-FEB2-4614-8CFE-877AEC57A88B}"/>
                </a:ext>
              </a:extLst>
            </p:cNvPr>
            <p:cNvGrpSpPr>
              <a:grpSpLocks noChangeAspect="1"/>
            </p:cNvGrpSpPr>
            <p:nvPr>
              <p:custDataLst>
                <p:tags r:id="rId15"/>
              </p:custDataLst>
            </p:nvPr>
          </p:nvGrpSpPr>
          <p:grpSpPr bwMode="auto">
            <a:xfrm>
              <a:off x="6560549" y="4794433"/>
              <a:ext cx="410537" cy="542925"/>
              <a:chOff x="91" y="47"/>
              <a:chExt cx="307" cy="406"/>
            </a:xfrm>
            <a:grpFill/>
          </p:grpSpPr>
          <p:sp>
            <p:nvSpPr>
              <p:cNvPr id="38" name="Checklist">
                <a:extLst>
                  <a:ext uri="{FF2B5EF4-FFF2-40B4-BE49-F238E27FC236}">
                    <a16:creationId xmlns:a16="http://schemas.microsoft.com/office/drawing/2014/main" id="{C18E6D12-3D20-45DE-B5C7-A059D9DFD626}"/>
                  </a:ext>
                </a:extLst>
              </p:cNvPr>
              <p:cNvSpPr>
                <a:spLocks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136" y="326"/>
                <a:ext cx="76" cy="75"/>
              </a:xfrm>
              <a:custGeom>
                <a:avLst/>
                <a:gdLst>
                  <a:gd name="T0" fmla="*/ 174 w 194"/>
                  <a:gd name="T1" fmla="*/ 193 h 193"/>
                  <a:gd name="T2" fmla="*/ 21 w 194"/>
                  <a:gd name="T3" fmla="*/ 193 h 193"/>
                  <a:gd name="T4" fmla="*/ 0 w 194"/>
                  <a:gd name="T5" fmla="*/ 172 h 193"/>
                  <a:gd name="T6" fmla="*/ 0 w 194"/>
                  <a:gd name="T7" fmla="*/ 20 h 193"/>
                  <a:gd name="T8" fmla="*/ 21 w 194"/>
                  <a:gd name="T9" fmla="*/ 0 h 193"/>
                  <a:gd name="T10" fmla="*/ 174 w 194"/>
                  <a:gd name="T11" fmla="*/ 0 h 193"/>
                  <a:gd name="T12" fmla="*/ 194 w 194"/>
                  <a:gd name="T13" fmla="*/ 20 h 193"/>
                  <a:gd name="T14" fmla="*/ 194 w 194"/>
                  <a:gd name="T15" fmla="*/ 172 h 193"/>
                  <a:gd name="T16" fmla="*/ 174 w 194"/>
                  <a:gd name="T17" fmla="*/ 193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4" h="193">
                    <a:moveTo>
                      <a:pt x="174" y="193"/>
                    </a:moveTo>
                    <a:lnTo>
                      <a:pt x="21" y="193"/>
                    </a:lnTo>
                    <a:cubicBezTo>
                      <a:pt x="9" y="193"/>
                      <a:pt x="0" y="183"/>
                      <a:pt x="0" y="172"/>
                    </a:cubicBezTo>
                    <a:lnTo>
                      <a:pt x="0" y="20"/>
                    </a:lnTo>
                    <a:cubicBezTo>
                      <a:pt x="0" y="9"/>
                      <a:pt x="9" y="0"/>
                      <a:pt x="21" y="0"/>
                    </a:cubicBezTo>
                    <a:lnTo>
                      <a:pt x="174" y="0"/>
                    </a:lnTo>
                    <a:cubicBezTo>
                      <a:pt x="185" y="0"/>
                      <a:pt x="194" y="9"/>
                      <a:pt x="194" y="20"/>
                    </a:cubicBezTo>
                    <a:lnTo>
                      <a:pt x="194" y="172"/>
                    </a:lnTo>
                    <a:cubicBezTo>
                      <a:pt x="194" y="183"/>
                      <a:pt x="185" y="193"/>
                      <a:pt x="174" y="19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Checklist">
                <a:extLst>
                  <a:ext uri="{FF2B5EF4-FFF2-40B4-BE49-F238E27FC236}">
                    <a16:creationId xmlns:a16="http://schemas.microsoft.com/office/drawing/2014/main" id="{833C1CA9-CF39-4306-8134-D789DDF667FD}"/>
                  </a:ext>
                </a:extLst>
              </p:cNvPr>
              <p:cNvSpPr>
                <a:spLocks noEditPoints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91" y="47"/>
                <a:ext cx="307" cy="406"/>
              </a:xfrm>
              <a:custGeom>
                <a:avLst/>
                <a:gdLst>
                  <a:gd name="T0" fmla="*/ 714 w 787"/>
                  <a:gd name="T1" fmla="*/ 1038 h 1038"/>
                  <a:gd name="T2" fmla="*/ 72 w 787"/>
                  <a:gd name="T3" fmla="*/ 1038 h 1038"/>
                  <a:gd name="T4" fmla="*/ 0 w 787"/>
                  <a:gd name="T5" fmla="*/ 965 h 1038"/>
                  <a:gd name="T6" fmla="*/ 0 w 787"/>
                  <a:gd name="T7" fmla="*/ 72 h 1038"/>
                  <a:gd name="T8" fmla="*/ 72 w 787"/>
                  <a:gd name="T9" fmla="*/ 0 h 1038"/>
                  <a:gd name="T10" fmla="*/ 714 w 787"/>
                  <a:gd name="T11" fmla="*/ 0 h 1038"/>
                  <a:gd name="T12" fmla="*/ 787 w 787"/>
                  <a:gd name="T13" fmla="*/ 72 h 1038"/>
                  <a:gd name="T14" fmla="*/ 787 w 787"/>
                  <a:gd name="T15" fmla="*/ 965 h 1038"/>
                  <a:gd name="T16" fmla="*/ 714 w 787"/>
                  <a:gd name="T17" fmla="*/ 1038 h 1038"/>
                  <a:gd name="T18" fmla="*/ 72 w 787"/>
                  <a:gd name="T19" fmla="*/ 17 h 1038"/>
                  <a:gd name="T20" fmla="*/ 17 w 787"/>
                  <a:gd name="T21" fmla="*/ 72 h 1038"/>
                  <a:gd name="T22" fmla="*/ 17 w 787"/>
                  <a:gd name="T23" fmla="*/ 965 h 1038"/>
                  <a:gd name="T24" fmla="*/ 72 w 787"/>
                  <a:gd name="T25" fmla="*/ 1020 h 1038"/>
                  <a:gd name="T26" fmla="*/ 714 w 787"/>
                  <a:gd name="T27" fmla="*/ 1020 h 1038"/>
                  <a:gd name="T28" fmla="*/ 770 w 787"/>
                  <a:gd name="T29" fmla="*/ 965 h 1038"/>
                  <a:gd name="T30" fmla="*/ 770 w 787"/>
                  <a:gd name="T31" fmla="*/ 72 h 1038"/>
                  <a:gd name="T32" fmla="*/ 714 w 787"/>
                  <a:gd name="T33" fmla="*/ 17 h 1038"/>
                  <a:gd name="T34" fmla="*/ 72 w 787"/>
                  <a:gd name="T35" fmla="*/ 17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87" h="1038">
                    <a:moveTo>
                      <a:pt x="714" y="1038"/>
                    </a:moveTo>
                    <a:lnTo>
                      <a:pt x="72" y="1038"/>
                    </a:lnTo>
                    <a:cubicBezTo>
                      <a:pt x="32" y="1038"/>
                      <a:pt x="0" y="1005"/>
                      <a:pt x="0" y="965"/>
                    </a:cubicBezTo>
                    <a:lnTo>
                      <a:pt x="0" y="72"/>
                    </a:lnTo>
                    <a:cubicBezTo>
                      <a:pt x="0" y="32"/>
                      <a:pt x="32" y="0"/>
                      <a:pt x="72" y="0"/>
                    </a:cubicBezTo>
                    <a:lnTo>
                      <a:pt x="714" y="0"/>
                    </a:lnTo>
                    <a:cubicBezTo>
                      <a:pt x="754" y="0"/>
                      <a:pt x="787" y="32"/>
                      <a:pt x="787" y="72"/>
                    </a:cubicBezTo>
                    <a:lnTo>
                      <a:pt x="787" y="965"/>
                    </a:lnTo>
                    <a:cubicBezTo>
                      <a:pt x="787" y="1005"/>
                      <a:pt x="754" y="1038"/>
                      <a:pt x="714" y="1038"/>
                    </a:cubicBezTo>
                    <a:close/>
                    <a:moveTo>
                      <a:pt x="72" y="17"/>
                    </a:moveTo>
                    <a:cubicBezTo>
                      <a:pt x="41" y="17"/>
                      <a:pt x="17" y="42"/>
                      <a:pt x="17" y="72"/>
                    </a:cubicBezTo>
                    <a:lnTo>
                      <a:pt x="17" y="965"/>
                    </a:lnTo>
                    <a:cubicBezTo>
                      <a:pt x="17" y="996"/>
                      <a:pt x="41" y="1020"/>
                      <a:pt x="72" y="1020"/>
                    </a:cubicBezTo>
                    <a:lnTo>
                      <a:pt x="714" y="1020"/>
                    </a:lnTo>
                    <a:cubicBezTo>
                      <a:pt x="745" y="1020"/>
                      <a:pt x="770" y="996"/>
                      <a:pt x="770" y="965"/>
                    </a:cubicBezTo>
                    <a:lnTo>
                      <a:pt x="770" y="72"/>
                    </a:lnTo>
                    <a:cubicBezTo>
                      <a:pt x="770" y="42"/>
                      <a:pt x="745" y="17"/>
                      <a:pt x="714" y="17"/>
                    </a:cubicBezTo>
                    <a:lnTo>
                      <a:pt x="72" y="1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" name="Checklist">
                <a:extLst>
                  <a:ext uri="{FF2B5EF4-FFF2-40B4-BE49-F238E27FC236}">
                    <a16:creationId xmlns:a16="http://schemas.microsoft.com/office/drawing/2014/main" id="{E73AE0EC-5D61-45F1-A44F-4E99968429B0}"/>
                  </a:ext>
                </a:extLst>
              </p:cNvPr>
              <p:cNvSpPr>
                <a:spLocks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136" y="99"/>
                <a:ext cx="76" cy="76"/>
              </a:xfrm>
              <a:custGeom>
                <a:avLst/>
                <a:gdLst>
                  <a:gd name="T0" fmla="*/ 174 w 194"/>
                  <a:gd name="T1" fmla="*/ 194 h 194"/>
                  <a:gd name="T2" fmla="*/ 21 w 194"/>
                  <a:gd name="T3" fmla="*/ 194 h 194"/>
                  <a:gd name="T4" fmla="*/ 0 w 194"/>
                  <a:gd name="T5" fmla="*/ 173 h 194"/>
                  <a:gd name="T6" fmla="*/ 0 w 194"/>
                  <a:gd name="T7" fmla="*/ 20 h 194"/>
                  <a:gd name="T8" fmla="*/ 21 w 194"/>
                  <a:gd name="T9" fmla="*/ 0 h 194"/>
                  <a:gd name="T10" fmla="*/ 174 w 194"/>
                  <a:gd name="T11" fmla="*/ 0 h 194"/>
                  <a:gd name="T12" fmla="*/ 194 w 194"/>
                  <a:gd name="T13" fmla="*/ 20 h 194"/>
                  <a:gd name="T14" fmla="*/ 194 w 194"/>
                  <a:gd name="T15" fmla="*/ 172 h 194"/>
                  <a:gd name="T16" fmla="*/ 174 w 194"/>
                  <a:gd name="T17" fmla="*/ 19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4" h="194">
                    <a:moveTo>
                      <a:pt x="174" y="194"/>
                    </a:moveTo>
                    <a:lnTo>
                      <a:pt x="21" y="194"/>
                    </a:lnTo>
                    <a:cubicBezTo>
                      <a:pt x="9" y="194"/>
                      <a:pt x="0" y="184"/>
                      <a:pt x="0" y="173"/>
                    </a:cubicBezTo>
                    <a:lnTo>
                      <a:pt x="0" y="20"/>
                    </a:lnTo>
                    <a:cubicBezTo>
                      <a:pt x="0" y="9"/>
                      <a:pt x="9" y="0"/>
                      <a:pt x="21" y="0"/>
                    </a:cubicBezTo>
                    <a:lnTo>
                      <a:pt x="174" y="0"/>
                    </a:lnTo>
                    <a:cubicBezTo>
                      <a:pt x="185" y="0"/>
                      <a:pt x="194" y="9"/>
                      <a:pt x="194" y="20"/>
                    </a:cubicBezTo>
                    <a:lnTo>
                      <a:pt x="194" y="172"/>
                    </a:lnTo>
                    <a:cubicBezTo>
                      <a:pt x="194" y="184"/>
                      <a:pt x="185" y="194"/>
                      <a:pt x="174" y="19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" name="Checklist">
                <a:extLst>
                  <a:ext uri="{FF2B5EF4-FFF2-40B4-BE49-F238E27FC236}">
                    <a16:creationId xmlns:a16="http://schemas.microsoft.com/office/drawing/2014/main" id="{46796405-D446-41CA-BE24-F6EFCAB48083}"/>
                  </a:ext>
                </a:extLst>
              </p:cNvPr>
              <p:cNvSpPr>
                <a:spLocks noEditPoints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132" y="95"/>
                <a:ext cx="83" cy="83"/>
              </a:xfrm>
              <a:custGeom>
                <a:avLst/>
                <a:gdLst>
                  <a:gd name="T0" fmla="*/ 183 w 212"/>
                  <a:gd name="T1" fmla="*/ 211 h 211"/>
                  <a:gd name="T2" fmla="*/ 30 w 212"/>
                  <a:gd name="T3" fmla="*/ 211 h 211"/>
                  <a:gd name="T4" fmla="*/ 0 w 212"/>
                  <a:gd name="T5" fmla="*/ 182 h 211"/>
                  <a:gd name="T6" fmla="*/ 0 w 212"/>
                  <a:gd name="T7" fmla="*/ 29 h 211"/>
                  <a:gd name="T8" fmla="*/ 30 w 212"/>
                  <a:gd name="T9" fmla="*/ 0 h 211"/>
                  <a:gd name="T10" fmla="*/ 183 w 212"/>
                  <a:gd name="T11" fmla="*/ 0 h 211"/>
                  <a:gd name="T12" fmla="*/ 212 w 212"/>
                  <a:gd name="T13" fmla="*/ 29 h 211"/>
                  <a:gd name="T14" fmla="*/ 212 w 212"/>
                  <a:gd name="T15" fmla="*/ 181 h 211"/>
                  <a:gd name="T16" fmla="*/ 183 w 212"/>
                  <a:gd name="T17" fmla="*/ 211 h 211"/>
                  <a:gd name="T18" fmla="*/ 30 w 212"/>
                  <a:gd name="T19" fmla="*/ 17 h 211"/>
                  <a:gd name="T20" fmla="*/ 18 w 212"/>
                  <a:gd name="T21" fmla="*/ 29 h 211"/>
                  <a:gd name="T22" fmla="*/ 18 w 212"/>
                  <a:gd name="T23" fmla="*/ 181 h 211"/>
                  <a:gd name="T24" fmla="*/ 30 w 212"/>
                  <a:gd name="T25" fmla="*/ 193 h 211"/>
                  <a:gd name="T26" fmla="*/ 183 w 212"/>
                  <a:gd name="T27" fmla="*/ 193 h 211"/>
                  <a:gd name="T28" fmla="*/ 195 w 212"/>
                  <a:gd name="T29" fmla="*/ 181 h 211"/>
                  <a:gd name="T30" fmla="*/ 195 w 212"/>
                  <a:gd name="T31" fmla="*/ 29 h 211"/>
                  <a:gd name="T32" fmla="*/ 183 w 212"/>
                  <a:gd name="T33" fmla="*/ 17 h 211"/>
                  <a:gd name="T34" fmla="*/ 30 w 212"/>
                  <a:gd name="T35" fmla="*/ 17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2" h="211">
                    <a:moveTo>
                      <a:pt x="183" y="211"/>
                    </a:moveTo>
                    <a:lnTo>
                      <a:pt x="30" y="211"/>
                    </a:lnTo>
                    <a:cubicBezTo>
                      <a:pt x="13" y="211"/>
                      <a:pt x="0" y="198"/>
                      <a:pt x="0" y="182"/>
                    </a:cubicBezTo>
                    <a:lnTo>
                      <a:pt x="0" y="29"/>
                    </a:lnTo>
                    <a:cubicBezTo>
                      <a:pt x="0" y="13"/>
                      <a:pt x="13" y="0"/>
                      <a:pt x="30" y="0"/>
                    </a:cubicBezTo>
                    <a:lnTo>
                      <a:pt x="183" y="0"/>
                    </a:lnTo>
                    <a:cubicBezTo>
                      <a:pt x="199" y="0"/>
                      <a:pt x="212" y="13"/>
                      <a:pt x="212" y="29"/>
                    </a:cubicBezTo>
                    <a:lnTo>
                      <a:pt x="212" y="181"/>
                    </a:lnTo>
                    <a:cubicBezTo>
                      <a:pt x="212" y="198"/>
                      <a:pt x="199" y="211"/>
                      <a:pt x="183" y="211"/>
                    </a:cubicBezTo>
                    <a:close/>
                    <a:moveTo>
                      <a:pt x="30" y="17"/>
                    </a:moveTo>
                    <a:cubicBezTo>
                      <a:pt x="23" y="17"/>
                      <a:pt x="18" y="22"/>
                      <a:pt x="18" y="29"/>
                    </a:cubicBezTo>
                    <a:lnTo>
                      <a:pt x="18" y="181"/>
                    </a:lnTo>
                    <a:cubicBezTo>
                      <a:pt x="18" y="188"/>
                      <a:pt x="23" y="193"/>
                      <a:pt x="30" y="193"/>
                    </a:cubicBezTo>
                    <a:lnTo>
                      <a:pt x="183" y="193"/>
                    </a:lnTo>
                    <a:cubicBezTo>
                      <a:pt x="190" y="193"/>
                      <a:pt x="195" y="188"/>
                      <a:pt x="195" y="181"/>
                    </a:cubicBezTo>
                    <a:lnTo>
                      <a:pt x="195" y="29"/>
                    </a:lnTo>
                    <a:cubicBezTo>
                      <a:pt x="195" y="22"/>
                      <a:pt x="190" y="17"/>
                      <a:pt x="183" y="17"/>
                    </a:cubicBezTo>
                    <a:lnTo>
                      <a:pt x="30" y="1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2" name="Checklist">
                <a:extLst>
                  <a:ext uri="{FF2B5EF4-FFF2-40B4-BE49-F238E27FC236}">
                    <a16:creationId xmlns:a16="http://schemas.microsoft.com/office/drawing/2014/main" id="{B952E79E-BC4B-4774-812C-0DBCDF22CD90}"/>
                  </a:ext>
                </a:extLst>
              </p:cNvPr>
              <p:cNvSpPr>
                <a:spLocks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136" y="212"/>
                <a:ext cx="76" cy="76"/>
              </a:xfrm>
              <a:custGeom>
                <a:avLst/>
                <a:gdLst>
                  <a:gd name="T0" fmla="*/ 174 w 194"/>
                  <a:gd name="T1" fmla="*/ 194 h 194"/>
                  <a:gd name="T2" fmla="*/ 21 w 194"/>
                  <a:gd name="T3" fmla="*/ 194 h 194"/>
                  <a:gd name="T4" fmla="*/ 0 w 194"/>
                  <a:gd name="T5" fmla="*/ 173 h 194"/>
                  <a:gd name="T6" fmla="*/ 0 w 194"/>
                  <a:gd name="T7" fmla="*/ 20 h 194"/>
                  <a:gd name="T8" fmla="*/ 21 w 194"/>
                  <a:gd name="T9" fmla="*/ 0 h 194"/>
                  <a:gd name="T10" fmla="*/ 174 w 194"/>
                  <a:gd name="T11" fmla="*/ 0 h 194"/>
                  <a:gd name="T12" fmla="*/ 194 w 194"/>
                  <a:gd name="T13" fmla="*/ 20 h 194"/>
                  <a:gd name="T14" fmla="*/ 194 w 194"/>
                  <a:gd name="T15" fmla="*/ 173 h 194"/>
                  <a:gd name="T16" fmla="*/ 174 w 194"/>
                  <a:gd name="T17" fmla="*/ 19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4" h="194">
                    <a:moveTo>
                      <a:pt x="174" y="194"/>
                    </a:moveTo>
                    <a:lnTo>
                      <a:pt x="21" y="194"/>
                    </a:lnTo>
                    <a:cubicBezTo>
                      <a:pt x="9" y="194"/>
                      <a:pt x="0" y="184"/>
                      <a:pt x="0" y="173"/>
                    </a:cubicBezTo>
                    <a:lnTo>
                      <a:pt x="0" y="20"/>
                    </a:lnTo>
                    <a:cubicBezTo>
                      <a:pt x="0" y="9"/>
                      <a:pt x="9" y="0"/>
                      <a:pt x="21" y="0"/>
                    </a:cubicBezTo>
                    <a:lnTo>
                      <a:pt x="174" y="0"/>
                    </a:lnTo>
                    <a:cubicBezTo>
                      <a:pt x="185" y="0"/>
                      <a:pt x="194" y="9"/>
                      <a:pt x="194" y="20"/>
                    </a:cubicBezTo>
                    <a:lnTo>
                      <a:pt x="194" y="173"/>
                    </a:lnTo>
                    <a:cubicBezTo>
                      <a:pt x="194" y="184"/>
                      <a:pt x="185" y="194"/>
                      <a:pt x="174" y="19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3" name="Checklist">
                <a:extLst>
                  <a:ext uri="{FF2B5EF4-FFF2-40B4-BE49-F238E27FC236}">
                    <a16:creationId xmlns:a16="http://schemas.microsoft.com/office/drawing/2014/main" id="{5DF90231-7F51-431D-B5FA-D8E976367BCA}"/>
                  </a:ext>
                </a:extLst>
              </p:cNvPr>
              <p:cNvSpPr>
                <a:spLocks noEditPoints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132" y="209"/>
                <a:ext cx="83" cy="82"/>
              </a:xfrm>
              <a:custGeom>
                <a:avLst/>
                <a:gdLst>
                  <a:gd name="T0" fmla="*/ 183 w 212"/>
                  <a:gd name="T1" fmla="*/ 211 h 211"/>
                  <a:gd name="T2" fmla="*/ 30 w 212"/>
                  <a:gd name="T3" fmla="*/ 211 h 211"/>
                  <a:gd name="T4" fmla="*/ 0 w 212"/>
                  <a:gd name="T5" fmla="*/ 182 h 211"/>
                  <a:gd name="T6" fmla="*/ 0 w 212"/>
                  <a:gd name="T7" fmla="*/ 29 h 211"/>
                  <a:gd name="T8" fmla="*/ 30 w 212"/>
                  <a:gd name="T9" fmla="*/ 0 h 211"/>
                  <a:gd name="T10" fmla="*/ 183 w 212"/>
                  <a:gd name="T11" fmla="*/ 0 h 211"/>
                  <a:gd name="T12" fmla="*/ 212 w 212"/>
                  <a:gd name="T13" fmla="*/ 29 h 211"/>
                  <a:gd name="T14" fmla="*/ 212 w 212"/>
                  <a:gd name="T15" fmla="*/ 182 h 211"/>
                  <a:gd name="T16" fmla="*/ 183 w 212"/>
                  <a:gd name="T17" fmla="*/ 211 h 211"/>
                  <a:gd name="T18" fmla="*/ 30 w 212"/>
                  <a:gd name="T19" fmla="*/ 17 h 211"/>
                  <a:gd name="T20" fmla="*/ 18 w 212"/>
                  <a:gd name="T21" fmla="*/ 29 h 211"/>
                  <a:gd name="T22" fmla="*/ 18 w 212"/>
                  <a:gd name="T23" fmla="*/ 182 h 211"/>
                  <a:gd name="T24" fmla="*/ 30 w 212"/>
                  <a:gd name="T25" fmla="*/ 194 h 211"/>
                  <a:gd name="T26" fmla="*/ 183 w 212"/>
                  <a:gd name="T27" fmla="*/ 194 h 211"/>
                  <a:gd name="T28" fmla="*/ 195 w 212"/>
                  <a:gd name="T29" fmla="*/ 182 h 211"/>
                  <a:gd name="T30" fmla="*/ 195 w 212"/>
                  <a:gd name="T31" fmla="*/ 29 h 211"/>
                  <a:gd name="T32" fmla="*/ 183 w 212"/>
                  <a:gd name="T33" fmla="*/ 17 h 211"/>
                  <a:gd name="T34" fmla="*/ 30 w 212"/>
                  <a:gd name="T35" fmla="*/ 17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2" h="211">
                    <a:moveTo>
                      <a:pt x="183" y="211"/>
                    </a:moveTo>
                    <a:lnTo>
                      <a:pt x="30" y="211"/>
                    </a:lnTo>
                    <a:cubicBezTo>
                      <a:pt x="13" y="211"/>
                      <a:pt x="0" y="198"/>
                      <a:pt x="0" y="182"/>
                    </a:cubicBezTo>
                    <a:lnTo>
                      <a:pt x="0" y="29"/>
                    </a:lnTo>
                    <a:cubicBezTo>
                      <a:pt x="0" y="13"/>
                      <a:pt x="13" y="0"/>
                      <a:pt x="30" y="0"/>
                    </a:cubicBezTo>
                    <a:lnTo>
                      <a:pt x="183" y="0"/>
                    </a:lnTo>
                    <a:cubicBezTo>
                      <a:pt x="199" y="0"/>
                      <a:pt x="212" y="13"/>
                      <a:pt x="212" y="29"/>
                    </a:cubicBezTo>
                    <a:lnTo>
                      <a:pt x="212" y="182"/>
                    </a:lnTo>
                    <a:cubicBezTo>
                      <a:pt x="212" y="198"/>
                      <a:pt x="199" y="211"/>
                      <a:pt x="183" y="211"/>
                    </a:cubicBezTo>
                    <a:close/>
                    <a:moveTo>
                      <a:pt x="30" y="17"/>
                    </a:moveTo>
                    <a:cubicBezTo>
                      <a:pt x="23" y="17"/>
                      <a:pt x="18" y="22"/>
                      <a:pt x="18" y="29"/>
                    </a:cubicBezTo>
                    <a:lnTo>
                      <a:pt x="18" y="182"/>
                    </a:lnTo>
                    <a:cubicBezTo>
                      <a:pt x="18" y="189"/>
                      <a:pt x="23" y="194"/>
                      <a:pt x="30" y="194"/>
                    </a:cubicBezTo>
                    <a:lnTo>
                      <a:pt x="183" y="194"/>
                    </a:lnTo>
                    <a:cubicBezTo>
                      <a:pt x="190" y="194"/>
                      <a:pt x="195" y="189"/>
                      <a:pt x="195" y="182"/>
                    </a:cubicBezTo>
                    <a:lnTo>
                      <a:pt x="195" y="29"/>
                    </a:lnTo>
                    <a:cubicBezTo>
                      <a:pt x="195" y="22"/>
                      <a:pt x="190" y="17"/>
                      <a:pt x="183" y="17"/>
                    </a:cubicBezTo>
                    <a:lnTo>
                      <a:pt x="30" y="1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" name="Checklist">
                <a:extLst>
                  <a:ext uri="{FF2B5EF4-FFF2-40B4-BE49-F238E27FC236}">
                    <a16:creationId xmlns:a16="http://schemas.microsoft.com/office/drawing/2014/main" id="{FDCC82C8-5A9B-4B9A-98E1-806E5F03B35D}"/>
                  </a:ext>
                </a:extLst>
              </p:cNvPr>
              <p:cNvSpPr>
                <a:spLocks noEditPoints="1"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132" y="322"/>
                <a:ext cx="83" cy="82"/>
              </a:xfrm>
              <a:custGeom>
                <a:avLst/>
                <a:gdLst>
                  <a:gd name="T0" fmla="*/ 183 w 212"/>
                  <a:gd name="T1" fmla="*/ 210 h 210"/>
                  <a:gd name="T2" fmla="*/ 30 w 212"/>
                  <a:gd name="T3" fmla="*/ 210 h 210"/>
                  <a:gd name="T4" fmla="*/ 0 w 212"/>
                  <a:gd name="T5" fmla="*/ 181 h 210"/>
                  <a:gd name="T6" fmla="*/ 0 w 212"/>
                  <a:gd name="T7" fmla="*/ 29 h 210"/>
                  <a:gd name="T8" fmla="*/ 30 w 212"/>
                  <a:gd name="T9" fmla="*/ 0 h 210"/>
                  <a:gd name="T10" fmla="*/ 183 w 212"/>
                  <a:gd name="T11" fmla="*/ 0 h 210"/>
                  <a:gd name="T12" fmla="*/ 212 w 212"/>
                  <a:gd name="T13" fmla="*/ 29 h 210"/>
                  <a:gd name="T14" fmla="*/ 212 w 212"/>
                  <a:gd name="T15" fmla="*/ 181 h 210"/>
                  <a:gd name="T16" fmla="*/ 183 w 212"/>
                  <a:gd name="T17" fmla="*/ 210 h 210"/>
                  <a:gd name="T18" fmla="*/ 30 w 212"/>
                  <a:gd name="T19" fmla="*/ 16 h 210"/>
                  <a:gd name="T20" fmla="*/ 18 w 212"/>
                  <a:gd name="T21" fmla="*/ 28 h 210"/>
                  <a:gd name="T22" fmla="*/ 18 w 212"/>
                  <a:gd name="T23" fmla="*/ 180 h 210"/>
                  <a:gd name="T24" fmla="*/ 30 w 212"/>
                  <a:gd name="T25" fmla="*/ 192 h 210"/>
                  <a:gd name="T26" fmla="*/ 183 w 212"/>
                  <a:gd name="T27" fmla="*/ 192 h 210"/>
                  <a:gd name="T28" fmla="*/ 195 w 212"/>
                  <a:gd name="T29" fmla="*/ 180 h 210"/>
                  <a:gd name="T30" fmla="*/ 195 w 212"/>
                  <a:gd name="T31" fmla="*/ 29 h 210"/>
                  <a:gd name="T32" fmla="*/ 183 w 212"/>
                  <a:gd name="T33" fmla="*/ 17 h 210"/>
                  <a:gd name="T34" fmla="*/ 30 w 212"/>
                  <a:gd name="T35" fmla="*/ 17 h 210"/>
                  <a:gd name="T36" fmla="*/ 30 w 212"/>
                  <a:gd name="T37" fmla="*/ 16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12" h="210">
                    <a:moveTo>
                      <a:pt x="183" y="210"/>
                    </a:moveTo>
                    <a:lnTo>
                      <a:pt x="30" y="210"/>
                    </a:lnTo>
                    <a:cubicBezTo>
                      <a:pt x="13" y="210"/>
                      <a:pt x="0" y="197"/>
                      <a:pt x="0" y="181"/>
                    </a:cubicBezTo>
                    <a:lnTo>
                      <a:pt x="0" y="29"/>
                    </a:lnTo>
                    <a:cubicBezTo>
                      <a:pt x="0" y="13"/>
                      <a:pt x="13" y="0"/>
                      <a:pt x="30" y="0"/>
                    </a:cubicBezTo>
                    <a:lnTo>
                      <a:pt x="183" y="0"/>
                    </a:lnTo>
                    <a:cubicBezTo>
                      <a:pt x="199" y="0"/>
                      <a:pt x="212" y="13"/>
                      <a:pt x="212" y="29"/>
                    </a:cubicBezTo>
                    <a:lnTo>
                      <a:pt x="212" y="181"/>
                    </a:lnTo>
                    <a:cubicBezTo>
                      <a:pt x="212" y="197"/>
                      <a:pt x="199" y="210"/>
                      <a:pt x="183" y="210"/>
                    </a:cubicBezTo>
                    <a:close/>
                    <a:moveTo>
                      <a:pt x="30" y="16"/>
                    </a:moveTo>
                    <a:cubicBezTo>
                      <a:pt x="23" y="16"/>
                      <a:pt x="18" y="21"/>
                      <a:pt x="18" y="28"/>
                    </a:cubicBezTo>
                    <a:lnTo>
                      <a:pt x="18" y="180"/>
                    </a:lnTo>
                    <a:cubicBezTo>
                      <a:pt x="18" y="187"/>
                      <a:pt x="23" y="192"/>
                      <a:pt x="30" y="192"/>
                    </a:cubicBezTo>
                    <a:lnTo>
                      <a:pt x="183" y="192"/>
                    </a:lnTo>
                    <a:cubicBezTo>
                      <a:pt x="190" y="192"/>
                      <a:pt x="195" y="187"/>
                      <a:pt x="195" y="180"/>
                    </a:cubicBezTo>
                    <a:lnTo>
                      <a:pt x="195" y="29"/>
                    </a:lnTo>
                    <a:cubicBezTo>
                      <a:pt x="195" y="22"/>
                      <a:pt x="190" y="17"/>
                      <a:pt x="183" y="17"/>
                    </a:cubicBezTo>
                    <a:lnTo>
                      <a:pt x="30" y="17"/>
                    </a:lnTo>
                    <a:lnTo>
                      <a:pt x="30" y="1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" name="Checklist">
                <a:extLst>
                  <a:ext uri="{FF2B5EF4-FFF2-40B4-BE49-F238E27FC236}">
                    <a16:creationId xmlns:a16="http://schemas.microsoft.com/office/drawing/2014/main" id="{098A15B8-8519-4747-8655-16DE6DA5620C}"/>
                  </a:ext>
                </a:extLst>
              </p:cNvPr>
              <p:cNvSpPr>
                <a:spLocks noEditPoints="1"/>
              </p:cNvSpPr>
              <p:nvPr>
                <p:custDataLst>
                  <p:tags r:id="rId23"/>
                </p:custDataLst>
              </p:nvPr>
            </p:nvSpPr>
            <p:spPr bwMode="auto">
              <a:xfrm>
                <a:off x="132" y="95"/>
                <a:ext cx="83" cy="83"/>
              </a:xfrm>
              <a:custGeom>
                <a:avLst/>
                <a:gdLst>
                  <a:gd name="T0" fmla="*/ 183 w 212"/>
                  <a:gd name="T1" fmla="*/ 211 h 211"/>
                  <a:gd name="T2" fmla="*/ 30 w 212"/>
                  <a:gd name="T3" fmla="*/ 211 h 211"/>
                  <a:gd name="T4" fmla="*/ 0 w 212"/>
                  <a:gd name="T5" fmla="*/ 182 h 211"/>
                  <a:gd name="T6" fmla="*/ 0 w 212"/>
                  <a:gd name="T7" fmla="*/ 29 h 211"/>
                  <a:gd name="T8" fmla="*/ 30 w 212"/>
                  <a:gd name="T9" fmla="*/ 0 h 211"/>
                  <a:gd name="T10" fmla="*/ 183 w 212"/>
                  <a:gd name="T11" fmla="*/ 0 h 211"/>
                  <a:gd name="T12" fmla="*/ 212 w 212"/>
                  <a:gd name="T13" fmla="*/ 29 h 211"/>
                  <a:gd name="T14" fmla="*/ 212 w 212"/>
                  <a:gd name="T15" fmla="*/ 181 h 211"/>
                  <a:gd name="T16" fmla="*/ 183 w 212"/>
                  <a:gd name="T17" fmla="*/ 211 h 211"/>
                  <a:gd name="T18" fmla="*/ 30 w 212"/>
                  <a:gd name="T19" fmla="*/ 17 h 211"/>
                  <a:gd name="T20" fmla="*/ 18 w 212"/>
                  <a:gd name="T21" fmla="*/ 29 h 211"/>
                  <a:gd name="T22" fmla="*/ 18 w 212"/>
                  <a:gd name="T23" fmla="*/ 181 h 211"/>
                  <a:gd name="T24" fmla="*/ 30 w 212"/>
                  <a:gd name="T25" fmla="*/ 193 h 211"/>
                  <a:gd name="T26" fmla="*/ 183 w 212"/>
                  <a:gd name="T27" fmla="*/ 193 h 211"/>
                  <a:gd name="T28" fmla="*/ 195 w 212"/>
                  <a:gd name="T29" fmla="*/ 181 h 211"/>
                  <a:gd name="T30" fmla="*/ 195 w 212"/>
                  <a:gd name="T31" fmla="*/ 29 h 211"/>
                  <a:gd name="T32" fmla="*/ 183 w 212"/>
                  <a:gd name="T33" fmla="*/ 17 h 211"/>
                  <a:gd name="T34" fmla="*/ 30 w 212"/>
                  <a:gd name="T35" fmla="*/ 17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2" h="211">
                    <a:moveTo>
                      <a:pt x="183" y="211"/>
                    </a:moveTo>
                    <a:lnTo>
                      <a:pt x="30" y="211"/>
                    </a:lnTo>
                    <a:cubicBezTo>
                      <a:pt x="13" y="211"/>
                      <a:pt x="0" y="198"/>
                      <a:pt x="0" y="182"/>
                    </a:cubicBezTo>
                    <a:lnTo>
                      <a:pt x="0" y="29"/>
                    </a:lnTo>
                    <a:cubicBezTo>
                      <a:pt x="0" y="13"/>
                      <a:pt x="13" y="0"/>
                      <a:pt x="30" y="0"/>
                    </a:cubicBezTo>
                    <a:lnTo>
                      <a:pt x="183" y="0"/>
                    </a:lnTo>
                    <a:cubicBezTo>
                      <a:pt x="199" y="0"/>
                      <a:pt x="212" y="13"/>
                      <a:pt x="212" y="29"/>
                    </a:cubicBezTo>
                    <a:lnTo>
                      <a:pt x="212" y="181"/>
                    </a:lnTo>
                    <a:cubicBezTo>
                      <a:pt x="212" y="198"/>
                      <a:pt x="199" y="211"/>
                      <a:pt x="183" y="211"/>
                    </a:cubicBezTo>
                    <a:close/>
                    <a:moveTo>
                      <a:pt x="30" y="17"/>
                    </a:moveTo>
                    <a:cubicBezTo>
                      <a:pt x="23" y="17"/>
                      <a:pt x="18" y="22"/>
                      <a:pt x="18" y="29"/>
                    </a:cubicBezTo>
                    <a:lnTo>
                      <a:pt x="18" y="181"/>
                    </a:lnTo>
                    <a:cubicBezTo>
                      <a:pt x="18" y="188"/>
                      <a:pt x="23" y="193"/>
                      <a:pt x="30" y="193"/>
                    </a:cubicBezTo>
                    <a:lnTo>
                      <a:pt x="183" y="193"/>
                    </a:lnTo>
                    <a:cubicBezTo>
                      <a:pt x="190" y="193"/>
                      <a:pt x="195" y="188"/>
                      <a:pt x="195" y="181"/>
                    </a:cubicBezTo>
                    <a:lnTo>
                      <a:pt x="195" y="29"/>
                    </a:lnTo>
                    <a:cubicBezTo>
                      <a:pt x="195" y="22"/>
                      <a:pt x="190" y="17"/>
                      <a:pt x="183" y="17"/>
                    </a:cubicBezTo>
                    <a:lnTo>
                      <a:pt x="30" y="1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" name="Checklist">
                <a:extLst>
                  <a:ext uri="{FF2B5EF4-FFF2-40B4-BE49-F238E27FC236}">
                    <a16:creationId xmlns:a16="http://schemas.microsoft.com/office/drawing/2014/main" id="{AE794F7E-CD13-474D-9FED-BA24120C13B8}"/>
                  </a:ext>
                </a:extLst>
              </p:cNvPr>
              <p:cNvSpPr>
                <a:spLocks noEditPoints="1"/>
              </p:cNvSpPr>
              <p:nvPr>
                <p:custDataLst>
                  <p:tags r:id="rId24"/>
                </p:custDataLst>
              </p:nvPr>
            </p:nvSpPr>
            <p:spPr bwMode="auto">
              <a:xfrm>
                <a:off x="132" y="209"/>
                <a:ext cx="83" cy="82"/>
              </a:xfrm>
              <a:custGeom>
                <a:avLst/>
                <a:gdLst>
                  <a:gd name="T0" fmla="*/ 183 w 212"/>
                  <a:gd name="T1" fmla="*/ 211 h 211"/>
                  <a:gd name="T2" fmla="*/ 30 w 212"/>
                  <a:gd name="T3" fmla="*/ 211 h 211"/>
                  <a:gd name="T4" fmla="*/ 0 w 212"/>
                  <a:gd name="T5" fmla="*/ 182 h 211"/>
                  <a:gd name="T6" fmla="*/ 0 w 212"/>
                  <a:gd name="T7" fmla="*/ 29 h 211"/>
                  <a:gd name="T8" fmla="*/ 30 w 212"/>
                  <a:gd name="T9" fmla="*/ 0 h 211"/>
                  <a:gd name="T10" fmla="*/ 183 w 212"/>
                  <a:gd name="T11" fmla="*/ 0 h 211"/>
                  <a:gd name="T12" fmla="*/ 212 w 212"/>
                  <a:gd name="T13" fmla="*/ 29 h 211"/>
                  <a:gd name="T14" fmla="*/ 212 w 212"/>
                  <a:gd name="T15" fmla="*/ 182 h 211"/>
                  <a:gd name="T16" fmla="*/ 183 w 212"/>
                  <a:gd name="T17" fmla="*/ 211 h 211"/>
                  <a:gd name="T18" fmla="*/ 30 w 212"/>
                  <a:gd name="T19" fmla="*/ 17 h 211"/>
                  <a:gd name="T20" fmla="*/ 18 w 212"/>
                  <a:gd name="T21" fmla="*/ 29 h 211"/>
                  <a:gd name="T22" fmla="*/ 18 w 212"/>
                  <a:gd name="T23" fmla="*/ 182 h 211"/>
                  <a:gd name="T24" fmla="*/ 30 w 212"/>
                  <a:gd name="T25" fmla="*/ 194 h 211"/>
                  <a:gd name="T26" fmla="*/ 183 w 212"/>
                  <a:gd name="T27" fmla="*/ 194 h 211"/>
                  <a:gd name="T28" fmla="*/ 195 w 212"/>
                  <a:gd name="T29" fmla="*/ 182 h 211"/>
                  <a:gd name="T30" fmla="*/ 195 w 212"/>
                  <a:gd name="T31" fmla="*/ 29 h 211"/>
                  <a:gd name="T32" fmla="*/ 183 w 212"/>
                  <a:gd name="T33" fmla="*/ 17 h 211"/>
                  <a:gd name="T34" fmla="*/ 30 w 212"/>
                  <a:gd name="T35" fmla="*/ 17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2" h="211">
                    <a:moveTo>
                      <a:pt x="183" y="211"/>
                    </a:moveTo>
                    <a:lnTo>
                      <a:pt x="30" y="211"/>
                    </a:lnTo>
                    <a:cubicBezTo>
                      <a:pt x="13" y="211"/>
                      <a:pt x="0" y="198"/>
                      <a:pt x="0" y="182"/>
                    </a:cubicBezTo>
                    <a:lnTo>
                      <a:pt x="0" y="29"/>
                    </a:lnTo>
                    <a:cubicBezTo>
                      <a:pt x="0" y="13"/>
                      <a:pt x="13" y="0"/>
                      <a:pt x="30" y="0"/>
                    </a:cubicBezTo>
                    <a:lnTo>
                      <a:pt x="183" y="0"/>
                    </a:lnTo>
                    <a:cubicBezTo>
                      <a:pt x="199" y="0"/>
                      <a:pt x="212" y="13"/>
                      <a:pt x="212" y="29"/>
                    </a:cubicBezTo>
                    <a:lnTo>
                      <a:pt x="212" y="182"/>
                    </a:lnTo>
                    <a:cubicBezTo>
                      <a:pt x="212" y="198"/>
                      <a:pt x="199" y="211"/>
                      <a:pt x="183" y="211"/>
                    </a:cubicBezTo>
                    <a:close/>
                    <a:moveTo>
                      <a:pt x="30" y="17"/>
                    </a:moveTo>
                    <a:cubicBezTo>
                      <a:pt x="23" y="17"/>
                      <a:pt x="18" y="22"/>
                      <a:pt x="18" y="29"/>
                    </a:cubicBezTo>
                    <a:lnTo>
                      <a:pt x="18" y="182"/>
                    </a:lnTo>
                    <a:cubicBezTo>
                      <a:pt x="18" y="189"/>
                      <a:pt x="23" y="194"/>
                      <a:pt x="30" y="194"/>
                    </a:cubicBezTo>
                    <a:lnTo>
                      <a:pt x="183" y="194"/>
                    </a:lnTo>
                    <a:cubicBezTo>
                      <a:pt x="190" y="194"/>
                      <a:pt x="195" y="189"/>
                      <a:pt x="195" y="182"/>
                    </a:cubicBezTo>
                    <a:lnTo>
                      <a:pt x="195" y="29"/>
                    </a:lnTo>
                    <a:cubicBezTo>
                      <a:pt x="195" y="22"/>
                      <a:pt x="190" y="17"/>
                      <a:pt x="183" y="17"/>
                    </a:cubicBezTo>
                    <a:lnTo>
                      <a:pt x="30" y="1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7" name="Checklist">
                <a:extLst>
                  <a:ext uri="{FF2B5EF4-FFF2-40B4-BE49-F238E27FC236}">
                    <a16:creationId xmlns:a16="http://schemas.microsoft.com/office/drawing/2014/main" id="{15C44A5F-AE05-4FCF-9849-E8F64137E094}"/>
                  </a:ext>
                </a:extLst>
              </p:cNvPr>
              <p:cNvSpPr>
                <a:spLocks noEditPoints="1"/>
              </p:cNvSpPr>
              <p:nvPr>
                <p:custDataLst>
                  <p:tags r:id="rId25"/>
                </p:custDataLst>
              </p:nvPr>
            </p:nvSpPr>
            <p:spPr bwMode="auto">
              <a:xfrm>
                <a:off x="132" y="322"/>
                <a:ext cx="83" cy="82"/>
              </a:xfrm>
              <a:custGeom>
                <a:avLst/>
                <a:gdLst>
                  <a:gd name="T0" fmla="*/ 183 w 212"/>
                  <a:gd name="T1" fmla="*/ 210 h 210"/>
                  <a:gd name="T2" fmla="*/ 30 w 212"/>
                  <a:gd name="T3" fmla="*/ 210 h 210"/>
                  <a:gd name="T4" fmla="*/ 0 w 212"/>
                  <a:gd name="T5" fmla="*/ 181 h 210"/>
                  <a:gd name="T6" fmla="*/ 0 w 212"/>
                  <a:gd name="T7" fmla="*/ 29 h 210"/>
                  <a:gd name="T8" fmla="*/ 30 w 212"/>
                  <a:gd name="T9" fmla="*/ 0 h 210"/>
                  <a:gd name="T10" fmla="*/ 183 w 212"/>
                  <a:gd name="T11" fmla="*/ 0 h 210"/>
                  <a:gd name="T12" fmla="*/ 212 w 212"/>
                  <a:gd name="T13" fmla="*/ 29 h 210"/>
                  <a:gd name="T14" fmla="*/ 212 w 212"/>
                  <a:gd name="T15" fmla="*/ 181 h 210"/>
                  <a:gd name="T16" fmla="*/ 183 w 212"/>
                  <a:gd name="T17" fmla="*/ 210 h 210"/>
                  <a:gd name="T18" fmla="*/ 30 w 212"/>
                  <a:gd name="T19" fmla="*/ 16 h 210"/>
                  <a:gd name="T20" fmla="*/ 18 w 212"/>
                  <a:gd name="T21" fmla="*/ 28 h 210"/>
                  <a:gd name="T22" fmla="*/ 18 w 212"/>
                  <a:gd name="T23" fmla="*/ 180 h 210"/>
                  <a:gd name="T24" fmla="*/ 30 w 212"/>
                  <a:gd name="T25" fmla="*/ 192 h 210"/>
                  <a:gd name="T26" fmla="*/ 183 w 212"/>
                  <a:gd name="T27" fmla="*/ 192 h 210"/>
                  <a:gd name="T28" fmla="*/ 195 w 212"/>
                  <a:gd name="T29" fmla="*/ 180 h 210"/>
                  <a:gd name="T30" fmla="*/ 195 w 212"/>
                  <a:gd name="T31" fmla="*/ 29 h 210"/>
                  <a:gd name="T32" fmla="*/ 183 w 212"/>
                  <a:gd name="T33" fmla="*/ 17 h 210"/>
                  <a:gd name="T34" fmla="*/ 30 w 212"/>
                  <a:gd name="T35" fmla="*/ 17 h 210"/>
                  <a:gd name="T36" fmla="*/ 30 w 212"/>
                  <a:gd name="T37" fmla="*/ 16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12" h="210">
                    <a:moveTo>
                      <a:pt x="183" y="210"/>
                    </a:moveTo>
                    <a:lnTo>
                      <a:pt x="30" y="210"/>
                    </a:lnTo>
                    <a:cubicBezTo>
                      <a:pt x="13" y="210"/>
                      <a:pt x="0" y="197"/>
                      <a:pt x="0" y="181"/>
                    </a:cubicBezTo>
                    <a:lnTo>
                      <a:pt x="0" y="29"/>
                    </a:lnTo>
                    <a:cubicBezTo>
                      <a:pt x="0" y="13"/>
                      <a:pt x="13" y="0"/>
                      <a:pt x="30" y="0"/>
                    </a:cubicBezTo>
                    <a:lnTo>
                      <a:pt x="183" y="0"/>
                    </a:lnTo>
                    <a:cubicBezTo>
                      <a:pt x="199" y="0"/>
                      <a:pt x="212" y="13"/>
                      <a:pt x="212" y="29"/>
                    </a:cubicBezTo>
                    <a:lnTo>
                      <a:pt x="212" y="181"/>
                    </a:lnTo>
                    <a:cubicBezTo>
                      <a:pt x="212" y="197"/>
                      <a:pt x="199" y="210"/>
                      <a:pt x="183" y="210"/>
                    </a:cubicBezTo>
                    <a:close/>
                    <a:moveTo>
                      <a:pt x="30" y="16"/>
                    </a:moveTo>
                    <a:cubicBezTo>
                      <a:pt x="23" y="16"/>
                      <a:pt x="18" y="21"/>
                      <a:pt x="18" y="28"/>
                    </a:cubicBezTo>
                    <a:lnTo>
                      <a:pt x="18" y="180"/>
                    </a:lnTo>
                    <a:cubicBezTo>
                      <a:pt x="18" y="187"/>
                      <a:pt x="23" y="192"/>
                      <a:pt x="30" y="192"/>
                    </a:cubicBezTo>
                    <a:lnTo>
                      <a:pt x="183" y="192"/>
                    </a:lnTo>
                    <a:cubicBezTo>
                      <a:pt x="190" y="192"/>
                      <a:pt x="195" y="187"/>
                      <a:pt x="195" y="180"/>
                    </a:cubicBezTo>
                    <a:lnTo>
                      <a:pt x="195" y="29"/>
                    </a:lnTo>
                    <a:cubicBezTo>
                      <a:pt x="195" y="22"/>
                      <a:pt x="190" y="17"/>
                      <a:pt x="183" y="17"/>
                    </a:cubicBezTo>
                    <a:lnTo>
                      <a:pt x="30" y="17"/>
                    </a:lnTo>
                    <a:lnTo>
                      <a:pt x="30" y="1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8" name="Checklist">
                <a:extLst>
                  <a:ext uri="{FF2B5EF4-FFF2-40B4-BE49-F238E27FC236}">
                    <a16:creationId xmlns:a16="http://schemas.microsoft.com/office/drawing/2014/main" id="{E36B92C4-3519-42E2-9AA6-3BAA62B65221}"/>
                  </a:ext>
                </a:extLst>
              </p:cNvPr>
              <p:cNvSpPr>
                <a:spLocks/>
              </p:cNvSpPr>
              <p:nvPr>
                <p:custDataLst>
                  <p:tags r:id="rId26"/>
                </p:custDataLst>
              </p:nvPr>
            </p:nvSpPr>
            <p:spPr bwMode="auto">
              <a:xfrm>
                <a:off x="256" y="133"/>
                <a:ext cx="99" cy="7"/>
              </a:xfrm>
              <a:custGeom>
                <a:avLst/>
                <a:gdLst>
                  <a:gd name="T0" fmla="*/ 244 w 253"/>
                  <a:gd name="T1" fmla="*/ 17 h 17"/>
                  <a:gd name="T2" fmla="*/ 9 w 253"/>
                  <a:gd name="T3" fmla="*/ 17 h 17"/>
                  <a:gd name="T4" fmla="*/ 0 w 253"/>
                  <a:gd name="T5" fmla="*/ 9 h 17"/>
                  <a:gd name="T6" fmla="*/ 9 w 253"/>
                  <a:gd name="T7" fmla="*/ 0 h 17"/>
                  <a:gd name="T8" fmla="*/ 244 w 253"/>
                  <a:gd name="T9" fmla="*/ 0 h 17"/>
                  <a:gd name="T10" fmla="*/ 253 w 253"/>
                  <a:gd name="T11" fmla="*/ 9 h 17"/>
                  <a:gd name="T12" fmla="*/ 244 w 253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3" h="17">
                    <a:moveTo>
                      <a:pt x="244" y="17"/>
                    </a:moveTo>
                    <a:lnTo>
                      <a:pt x="9" y="17"/>
                    </a:lnTo>
                    <a:cubicBezTo>
                      <a:pt x="4" y="17"/>
                      <a:pt x="0" y="14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lnTo>
                      <a:pt x="244" y="0"/>
                    </a:lnTo>
                    <a:cubicBezTo>
                      <a:pt x="249" y="0"/>
                      <a:pt x="253" y="4"/>
                      <a:pt x="253" y="9"/>
                    </a:cubicBezTo>
                    <a:cubicBezTo>
                      <a:pt x="253" y="14"/>
                      <a:pt x="249" y="17"/>
                      <a:pt x="244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9" name="Checklist">
                <a:extLst>
                  <a:ext uri="{FF2B5EF4-FFF2-40B4-BE49-F238E27FC236}">
                    <a16:creationId xmlns:a16="http://schemas.microsoft.com/office/drawing/2014/main" id="{6DC3A118-475A-4B04-980A-9CCF8E78B54B}"/>
                  </a:ext>
                </a:extLst>
              </p:cNvPr>
              <p:cNvSpPr>
                <a:spLocks/>
              </p:cNvSpPr>
              <p:nvPr>
                <p:custDataLst>
                  <p:tags r:id="rId27"/>
                </p:custDataLst>
              </p:nvPr>
            </p:nvSpPr>
            <p:spPr bwMode="auto">
              <a:xfrm>
                <a:off x="256" y="246"/>
                <a:ext cx="99" cy="7"/>
              </a:xfrm>
              <a:custGeom>
                <a:avLst/>
                <a:gdLst>
                  <a:gd name="T0" fmla="*/ 244 w 253"/>
                  <a:gd name="T1" fmla="*/ 17 h 17"/>
                  <a:gd name="T2" fmla="*/ 9 w 253"/>
                  <a:gd name="T3" fmla="*/ 17 h 17"/>
                  <a:gd name="T4" fmla="*/ 0 w 253"/>
                  <a:gd name="T5" fmla="*/ 9 h 17"/>
                  <a:gd name="T6" fmla="*/ 9 w 253"/>
                  <a:gd name="T7" fmla="*/ 0 h 17"/>
                  <a:gd name="T8" fmla="*/ 244 w 253"/>
                  <a:gd name="T9" fmla="*/ 0 h 17"/>
                  <a:gd name="T10" fmla="*/ 253 w 253"/>
                  <a:gd name="T11" fmla="*/ 9 h 17"/>
                  <a:gd name="T12" fmla="*/ 244 w 253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3" h="17">
                    <a:moveTo>
                      <a:pt x="244" y="17"/>
                    </a:moveTo>
                    <a:lnTo>
                      <a:pt x="9" y="17"/>
                    </a:lnTo>
                    <a:cubicBezTo>
                      <a:pt x="4" y="17"/>
                      <a:pt x="0" y="14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lnTo>
                      <a:pt x="244" y="0"/>
                    </a:lnTo>
                    <a:cubicBezTo>
                      <a:pt x="249" y="0"/>
                      <a:pt x="253" y="4"/>
                      <a:pt x="253" y="9"/>
                    </a:cubicBezTo>
                    <a:cubicBezTo>
                      <a:pt x="253" y="14"/>
                      <a:pt x="249" y="17"/>
                      <a:pt x="244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0" name="Checklist">
                <a:extLst>
                  <a:ext uri="{FF2B5EF4-FFF2-40B4-BE49-F238E27FC236}">
                    <a16:creationId xmlns:a16="http://schemas.microsoft.com/office/drawing/2014/main" id="{8BCFCA86-98FB-40F1-A05B-251B04C76EF8}"/>
                  </a:ext>
                </a:extLst>
              </p:cNvPr>
              <p:cNvSpPr>
                <a:spLocks/>
              </p:cNvSpPr>
              <p:nvPr>
                <p:custDataLst>
                  <p:tags r:id="rId28"/>
                </p:custDataLst>
              </p:nvPr>
            </p:nvSpPr>
            <p:spPr bwMode="auto">
              <a:xfrm>
                <a:off x="255" y="360"/>
                <a:ext cx="99" cy="6"/>
              </a:xfrm>
              <a:custGeom>
                <a:avLst/>
                <a:gdLst>
                  <a:gd name="T0" fmla="*/ 244 w 253"/>
                  <a:gd name="T1" fmla="*/ 17 h 17"/>
                  <a:gd name="T2" fmla="*/ 9 w 253"/>
                  <a:gd name="T3" fmla="*/ 17 h 17"/>
                  <a:gd name="T4" fmla="*/ 0 w 253"/>
                  <a:gd name="T5" fmla="*/ 9 h 17"/>
                  <a:gd name="T6" fmla="*/ 9 w 253"/>
                  <a:gd name="T7" fmla="*/ 0 h 17"/>
                  <a:gd name="T8" fmla="*/ 244 w 253"/>
                  <a:gd name="T9" fmla="*/ 0 h 17"/>
                  <a:gd name="T10" fmla="*/ 253 w 253"/>
                  <a:gd name="T11" fmla="*/ 9 h 17"/>
                  <a:gd name="T12" fmla="*/ 244 w 253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3" h="17">
                    <a:moveTo>
                      <a:pt x="244" y="17"/>
                    </a:moveTo>
                    <a:lnTo>
                      <a:pt x="9" y="17"/>
                    </a:lnTo>
                    <a:cubicBezTo>
                      <a:pt x="4" y="17"/>
                      <a:pt x="0" y="14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lnTo>
                      <a:pt x="244" y="0"/>
                    </a:lnTo>
                    <a:cubicBezTo>
                      <a:pt x="250" y="0"/>
                      <a:pt x="253" y="4"/>
                      <a:pt x="253" y="9"/>
                    </a:cubicBezTo>
                    <a:cubicBezTo>
                      <a:pt x="253" y="14"/>
                      <a:pt x="249" y="17"/>
                      <a:pt x="244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F8C9C38C-E36B-450E-A338-9AB6521BD664}"/>
              </a:ext>
            </a:extLst>
          </p:cNvPr>
          <p:cNvSpPr txBox="1"/>
          <p:nvPr/>
        </p:nvSpPr>
        <p:spPr>
          <a:xfrm>
            <a:off x="6325551" y="818284"/>
            <a:ext cx="3672981" cy="400110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follow-up visits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B6B8561-94F0-4600-9D03-88C1FEA50ECD}"/>
              </a:ext>
            </a:extLst>
          </p:cNvPr>
          <p:cNvSpPr txBox="1"/>
          <p:nvPr/>
        </p:nvSpPr>
        <p:spPr>
          <a:xfrm>
            <a:off x="5431752" y="3984977"/>
            <a:ext cx="1135696" cy="307777"/>
          </a:xfrm>
          <a:prstGeom prst="rect">
            <a:avLst/>
          </a:prstGeom>
          <a:solidFill>
            <a:srgbClr val="BF9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Antara Client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307D741-64D0-474C-A1D5-18677FECD378}"/>
              </a:ext>
            </a:extLst>
          </p:cNvPr>
          <p:cNvSpPr txBox="1"/>
          <p:nvPr/>
        </p:nvSpPr>
        <p:spPr>
          <a:xfrm>
            <a:off x="7333088" y="2040039"/>
            <a:ext cx="915700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MPA Card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D520BFE-E497-4B6F-81E8-C68E55D6DE7F}"/>
              </a:ext>
            </a:extLst>
          </p:cNvPr>
          <p:cNvSpPr txBox="1"/>
          <p:nvPr/>
        </p:nvSpPr>
        <p:spPr>
          <a:xfrm>
            <a:off x="9848713" y="2172213"/>
            <a:ext cx="1507144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AntaraRaj Update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5238C4B-6236-47F0-A530-AB0C8179CE16}"/>
              </a:ext>
            </a:extLst>
          </p:cNvPr>
          <p:cNvSpPr txBox="1"/>
          <p:nvPr/>
        </p:nvSpPr>
        <p:spPr>
          <a:xfrm>
            <a:off x="9800558" y="3998041"/>
            <a:ext cx="1555299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Registration SMS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through AntaraRaj</a:t>
            </a:r>
          </a:p>
        </p:txBody>
      </p:sp>
      <p:sp>
        <p:nvSpPr>
          <p:cNvPr id="59" name="Chat">
            <a:extLst>
              <a:ext uri="{FF2B5EF4-FFF2-40B4-BE49-F238E27FC236}">
                <a16:creationId xmlns:a16="http://schemas.microsoft.com/office/drawing/2014/main" id="{0757F885-DA25-4E51-BB1F-DFC0B583F445}"/>
              </a:ext>
            </a:extLst>
          </p:cNvPr>
          <p:cNvSpPr>
            <a:spLocks noChangeAspect="1" noEditPoints="1"/>
          </p:cNvSpPr>
          <p:nvPr>
            <p:custDataLst>
              <p:tags r:id="rId6"/>
            </p:custDataLst>
          </p:nvPr>
        </p:nvSpPr>
        <p:spPr bwMode="auto">
          <a:xfrm>
            <a:off x="10241477" y="5565738"/>
            <a:ext cx="667166" cy="679690"/>
          </a:xfrm>
          <a:custGeom>
            <a:avLst/>
            <a:gdLst>
              <a:gd name="T0" fmla="*/ 467 w 667"/>
              <a:gd name="T1" fmla="*/ 333 h 700"/>
              <a:gd name="T2" fmla="*/ 433 w 667"/>
              <a:gd name="T3" fmla="*/ 300 h 700"/>
              <a:gd name="T4" fmla="*/ 467 w 667"/>
              <a:gd name="T5" fmla="*/ 267 h 700"/>
              <a:gd name="T6" fmla="*/ 500 w 667"/>
              <a:gd name="T7" fmla="*/ 300 h 700"/>
              <a:gd name="T8" fmla="*/ 467 w 667"/>
              <a:gd name="T9" fmla="*/ 333 h 700"/>
              <a:gd name="T10" fmla="*/ 333 w 667"/>
              <a:gd name="T11" fmla="*/ 333 h 700"/>
              <a:gd name="T12" fmla="*/ 300 w 667"/>
              <a:gd name="T13" fmla="*/ 300 h 700"/>
              <a:gd name="T14" fmla="*/ 333 w 667"/>
              <a:gd name="T15" fmla="*/ 267 h 700"/>
              <a:gd name="T16" fmla="*/ 367 w 667"/>
              <a:gd name="T17" fmla="*/ 300 h 700"/>
              <a:gd name="T18" fmla="*/ 333 w 667"/>
              <a:gd name="T19" fmla="*/ 333 h 700"/>
              <a:gd name="T20" fmla="*/ 200 w 667"/>
              <a:gd name="T21" fmla="*/ 333 h 700"/>
              <a:gd name="T22" fmla="*/ 167 w 667"/>
              <a:gd name="T23" fmla="*/ 300 h 700"/>
              <a:gd name="T24" fmla="*/ 200 w 667"/>
              <a:gd name="T25" fmla="*/ 267 h 700"/>
              <a:gd name="T26" fmla="*/ 233 w 667"/>
              <a:gd name="T27" fmla="*/ 300 h 700"/>
              <a:gd name="T28" fmla="*/ 200 w 667"/>
              <a:gd name="T29" fmla="*/ 333 h 700"/>
              <a:gd name="T30" fmla="*/ 333 w 667"/>
              <a:gd name="T31" fmla="*/ 0 h 700"/>
              <a:gd name="T32" fmla="*/ 0 w 667"/>
              <a:gd name="T33" fmla="*/ 300 h 700"/>
              <a:gd name="T34" fmla="*/ 313 w 667"/>
              <a:gd name="T35" fmla="*/ 599 h 700"/>
              <a:gd name="T36" fmla="*/ 333 w 667"/>
              <a:gd name="T37" fmla="*/ 700 h 700"/>
              <a:gd name="T38" fmla="*/ 494 w 667"/>
              <a:gd name="T39" fmla="*/ 563 h 700"/>
              <a:gd name="T40" fmla="*/ 667 w 667"/>
              <a:gd name="T41" fmla="*/ 300 h 700"/>
              <a:gd name="T42" fmla="*/ 333 w 667"/>
              <a:gd name="T43" fmla="*/ 0 h 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667" h="700">
                <a:moveTo>
                  <a:pt x="467" y="333"/>
                </a:moveTo>
                <a:cubicBezTo>
                  <a:pt x="448" y="333"/>
                  <a:pt x="433" y="318"/>
                  <a:pt x="433" y="300"/>
                </a:cubicBezTo>
                <a:cubicBezTo>
                  <a:pt x="433" y="282"/>
                  <a:pt x="448" y="267"/>
                  <a:pt x="467" y="267"/>
                </a:cubicBezTo>
                <a:cubicBezTo>
                  <a:pt x="485" y="267"/>
                  <a:pt x="500" y="282"/>
                  <a:pt x="500" y="300"/>
                </a:cubicBezTo>
                <a:cubicBezTo>
                  <a:pt x="500" y="318"/>
                  <a:pt x="485" y="333"/>
                  <a:pt x="467" y="333"/>
                </a:cubicBezTo>
                <a:close/>
                <a:moveTo>
                  <a:pt x="333" y="333"/>
                </a:moveTo>
                <a:cubicBezTo>
                  <a:pt x="315" y="333"/>
                  <a:pt x="300" y="318"/>
                  <a:pt x="300" y="300"/>
                </a:cubicBezTo>
                <a:cubicBezTo>
                  <a:pt x="300" y="282"/>
                  <a:pt x="315" y="267"/>
                  <a:pt x="333" y="267"/>
                </a:cubicBezTo>
                <a:cubicBezTo>
                  <a:pt x="352" y="267"/>
                  <a:pt x="367" y="282"/>
                  <a:pt x="367" y="300"/>
                </a:cubicBezTo>
                <a:cubicBezTo>
                  <a:pt x="367" y="318"/>
                  <a:pt x="352" y="333"/>
                  <a:pt x="333" y="333"/>
                </a:cubicBezTo>
                <a:close/>
                <a:moveTo>
                  <a:pt x="200" y="333"/>
                </a:moveTo>
                <a:cubicBezTo>
                  <a:pt x="182" y="333"/>
                  <a:pt x="167" y="318"/>
                  <a:pt x="167" y="300"/>
                </a:cubicBezTo>
                <a:cubicBezTo>
                  <a:pt x="167" y="282"/>
                  <a:pt x="182" y="267"/>
                  <a:pt x="200" y="267"/>
                </a:cubicBezTo>
                <a:cubicBezTo>
                  <a:pt x="218" y="267"/>
                  <a:pt x="233" y="282"/>
                  <a:pt x="233" y="300"/>
                </a:cubicBezTo>
                <a:cubicBezTo>
                  <a:pt x="233" y="318"/>
                  <a:pt x="218" y="333"/>
                  <a:pt x="200" y="333"/>
                </a:cubicBezTo>
                <a:close/>
                <a:moveTo>
                  <a:pt x="333" y="0"/>
                </a:moveTo>
                <a:cubicBezTo>
                  <a:pt x="149" y="0"/>
                  <a:pt x="0" y="134"/>
                  <a:pt x="0" y="300"/>
                </a:cubicBezTo>
                <a:cubicBezTo>
                  <a:pt x="0" y="459"/>
                  <a:pt x="138" y="590"/>
                  <a:pt x="313" y="599"/>
                </a:cubicBezTo>
                <a:cubicBezTo>
                  <a:pt x="324" y="660"/>
                  <a:pt x="333" y="700"/>
                  <a:pt x="333" y="700"/>
                </a:cubicBezTo>
                <a:cubicBezTo>
                  <a:pt x="333" y="700"/>
                  <a:pt x="417" y="649"/>
                  <a:pt x="494" y="563"/>
                </a:cubicBezTo>
                <a:cubicBezTo>
                  <a:pt x="597" y="512"/>
                  <a:pt x="667" y="413"/>
                  <a:pt x="667" y="300"/>
                </a:cubicBezTo>
                <a:cubicBezTo>
                  <a:pt x="667" y="134"/>
                  <a:pt x="517" y="0"/>
                  <a:pt x="333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41FA3EF-60A0-45FB-A8E9-CA73CF1F5DD8}"/>
              </a:ext>
            </a:extLst>
          </p:cNvPr>
          <p:cNvSpPr txBox="1"/>
          <p:nvPr/>
        </p:nvSpPr>
        <p:spPr>
          <a:xfrm>
            <a:off x="9800559" y="6250124"/>
            <a:ext cx="1555298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Reminder SMS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through AntaraRaj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E0D1762-FF45-47F5-97A3-5B036AA9EA18}"/>
              </a:ext>
            </a:extLst>
          </p:cNvPr>
          <p:cNvSpPr txBox="1"/>
          <p:nvPr/>
        </p:nvSpPr>
        <p:spPr>
          <a:xfrm>
            <a:off x="6862917" y="6280195"/>
            <a:ext cx="198330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Due List generation and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sharing with FLWs/LHVs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BFCDFCF-F290-4877-A6D1-9A8EFBC78922}"/>
              </a:ext>
            </a:extLst>
          </p:cNvPr>
          <p:cNvCxnSpPr/>
          <p:nvPr/>
        </p:nvCxnSpPr>
        <p:spPr>
          <a:xfrm flipV="1">
            <a:off x="5963379" y="1923882"/>
            <a:ext cx="0" cy="450670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021F919C-D57C-4812-9BC8-4A243D94988B}"/>
              </a:ext>
            </a:extLst>
          </p:cNvPr>
          <p:cNvCxnSpPr>
            <a:cxnSpLocks/>
          </p:cNvCxnSpPr>
          <p:nvPr/>
        </p:nvCxnSpPr>
        <p:spPr>
          <a:xfrm>
            <a:off x="6664164" y="1755512"/>
            <a:ext cx="436716" cy="0"/>
          </a:xfrm>
          <a:prstGeom prst="straightConnector1">
            <a:avLst/>
          </a:prstGeom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712CAD7E-0957-4197-98A9-E5DBAC6F7B40}"/>
              </a:ext>
            </a:extLst>
          </p:cNvPr>
          <p:cNvCxnSpPr>
            <a:cxnSpLocks/>
          </p:cNvCxnSpPr>
          <p:nvPr/>
        </p:nvCxnSpPr>
        <p:spPr>
          <a:xfrm flipH="1">
            <a:off x="9212754" y="6485365"/>
            <a:ext cx="542422" cy="1965"/>
          </a:xfrm>
          <a:prstGeom prst="straightConnector1">
            <a:avLst/>
          </a:prstGeom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63ECCCF9-7C33-45A6-B2D5-772B3D9D32FF}"/>
              </a:ext>
            </a:extLst>
          </p:cNvPr>
          <p:cNvCxnSpPr>
            <a:cxnSpLocks/>
          </p:cNvCxnSpPr>
          <p:nvPr/>
        </p:nvCxnSpPr>
        <p:spPr>
          <a:xfrm flipH="1">
            <a:off x="10564263" y="4727250"/>
            <a:ext cx="1" cy="646099"/>
          </a:xfrm>
          <a:prstGeom prst="straightConnector1">
            <a:avLst/>
          </a:prstGeom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FA3D7E9B-8889-4D04-8A48-C68E8E5AD767}"/>
              </a:ext>
            </a:extLst>
          </p:cNvPr>
          <p:cNvCxnSpPr>
            <a:cxnSpLocks/>
          </p:cNvCxnSpPr>
          <p:nvPr/>
        </p:nvCxnSpPr>
        <p:spPr>
          <a:xfrm flipH="1">
            <a:off x="10649650" y="2705953"/>
            <a:ext cx="1" cy="464575"/>
          </a:xfrm>
          <a:prstGeom prst="straightConnector1">
            <a:avLst/>
          </a:prstGeom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6" name="Connector: Elbow 85">
            <a:extLst>
              <a:ext uri="{FF2B5EF4-FFF2-40B4-BE49-F238E27FC236}">
                <a16:creationId xmlns:a16="http://schemas.microsoft.com/office/drawing/2014/main" id="{6FB2F002-8122-4162-A4C1-32CC19C36633}"/>
              </a:ext>
            </a:extLst>
          </p:cNvPr>
          <p:cNvCxnSpPr>
            <a:cxnSpLocks/>
          </p:cNvCxnSpPr>
          <p:nvPr/>
        </p:nvCxnSpPr>
        <p:spPr>
          <a:xfrm rot="10800000">
            <a:off x="6436750" y="3435236"/>
            <a:ext cx="3481537" cy="2386503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DDFF1265-0ADC-4270-A80B-C0FDCCD60E69}"/>
              </a:ext>
            </a:extLst>
          </p:cNvPr>
          <p:cNvSpPr txBox="1"/>
          <p:nvPr/>
        </p:nvSpPr>
        <p:spPr>
          <a:xfrm>
            <a:off x="4964061" y="4331507"/>
            <a:ext cx="2052515" cy="49244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Incentive to ASHA Rs. 100 in MPV districts for each dose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1DC50178-2F54-40BE-BEEC-86A4B9EB7576}"/>
              </a:ext>
            </a:extLst>
          </p:cNvPr>
          <p:cNvSpPr txBox="1"/>
          <p:nvPr/>
        </p:nvSpPr>
        <p:spPr>
          <a:xfrm flipH="1">
            <a:off x="5060992" y="5512611"/>
            <a:ext cx="144000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IPC through ASHAs</a:t>
            </a:r>
          </a:p>
        </p:txBody>
      </p:sp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001B9640-008F-431F-8E28-24FE8B28122C}"/>
              </a:ext>
            </a:extLst>
          </p:cNvPr>
          <p:cNvCxnSpPr>
            <a:cxnSpLocks/>
            <a:stCxn id="63" idx="1"/>
          </p:cNvCxnSpPr>
          <p:nvPr/>
        </p:nvCxnSpPr>
        <p:spPr>
          <a:xfrm rot="10800000">
            <a:off x="6147529" y="6191875"/>
            <a:ext cx="715388" cy="349930"/>
          </a:xfrm>
          <a:prstGeom prst="bentConnector3">
            <a:avLst>
              <a:gd name="adj1" fmla="val 97195"/>
            </a:avLst>
          </a:prstGeom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2DB68757-C193-4688-8657-ACEFBA70FE36}"/>
              </a:ext>
            </a:extLst>
          </p:cNvPr>
          <p:cNvCxnSpPr>
            <a:cxnSpLocks/>
            <a:endCxn id="54" idx="3"/>
          </p:cNvCxnSpPr>
          <p:nvPr/>
        </p:nvCxnSpPr>
        <p:spPr>
          <a:xfrm rot="5400000" flipH="1" flipV="1">
            <a:off x="5581294" y="4540408"/>
            <a:ext cx="1387695" cy="584613"/>
          </a:xfrm>
          <a:prstGeom prst="bentConnector4">
            <a:avLst>
              <a:gd name="adj1" fmla="val 44455"/>
              <a:gd name="adj2" fmla="val 208886"/>
            </a:avLst>
          </a:prstGeom>
          <a:ln w="381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4" name="Connector: Elbow 83">
            <a:extLst>
              <a:ext uri="{FF2B5EF4-FFF2-40B4-BE49-F238E27FC236}">
                <a16:creationId xmlns:a16="http://schemas.microsoft.com/office/drawing/2014/main" id="{6E01B9A5-3E4A-4711-8A62-D2D123DA8C6C}"/>
              </a:ext>
            </a:extLst>
          </p:cNvPr>
          <p:cNvCxnSpPr>
            <a:cxnSpLocks/>
            <a:stCxn id="55" idx="1"/>
          </p:cNvCxnSpPr>
          <p:nvPr/>
        </p:nvCxnSpPr>
        <p:spPr>
          <a:xfrm rot="10800000" flipH="1" flipV="1">
            <a:off x="5336418" y="2164607"/>
            <a:ext cx="137000" cy="643214"/>
          </a:xfrm>
          <a:prstGeom prst="bentConnector4">
            <a:avLst>
              <a:gd name="adj1" fmla="val -166861"/>
              <a:gd name="adj2" fmla="val 99142"/>
            </a:avLst>
          </a:prstGeom>
          <a:ln w="38100">
            <a:solidFill>
              <a:srgbClr val="00B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or: Elbow 93">
            <a:extLst>
              <a:ext uri="{FF2B5EF4-FFF2-40B4-BE49-F238E27FC236}">
                <a16:creationId xmlns:a16="http://schemas.microsoft.com/office/drawing/2014/main" id="{E40C877E-248C-4C3D-ABDE-70F177694F8D}"/>
              </a:ext>
            </a:extLst>
          </p:cNvPr>
          <p:cNvCxnSpPr>
            <a:cxnSpLocks/>
            <a:stCxn id="117" idx="3"/>
          </p:cNvCxnSpPr>
          <p:nvPr/>
        </p:nvCxnSpPr>
        <p:spPr>
          <a:xfrm flipV="1">
            <a:off x="2906624" y="3869375"/>
            <a:ext cx="2562200" cy="448792"/>
          </a:xfrm>
          <a:prstGeom prst="bentConnector3">
            <a:avLst>
              <a:gd name="adj1" fmla="val 50000"/>
            </a:avLst>
          </a:prstGeom>
          <a:ln w="38100">
            <a:solidFill>
              <a:srgbClr val="00B050"/>
            </a:solidFill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Connector: Elbow 98">
            <a:extLst>
              <a:ext uri="{FF2B5EF4-FFF2-40B4-BE49-F238E27FC236}">
                <a16:creationId xmlns:a16="http://schemas.microsoft.com/office/drawing/2014/main" id="{2FBBC8AD-3933-47FA-9496-151BE551D81D}"/>
              </a:ext>
            </a:extLst>
          </p:cNvPr>
          <p:cNvCxnSpPr>
            <a:cxnSpLocks/>
            <a:stCxn id="116" idx="0"/>
            <a:endCxn id="54" idx="1"/>
          </p:cNvCxnSpPr>
          <p:nvPr/>
        </p:nvCxnSpPr>
        <p:spPr>
          <a:xfrm rot="16200000" flipV="1">
            <a:off x="4919500" y="4651119"/>
            <a:ext cx="1373745" cy="349240"/>
          </a:xfrm>
          <a:prstGeom prst="bentConnector4">
            <a:avLst>
              <a:gd name="adj1" fmla="val 44399"/>
              <a:gd name="adj2" fmla="val 271618"/>
            </a:avLst>
          </a:prstGeom>
          <a:ln w="38100">
            <a:solidFill>
              <a:srgbClr val="00B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750E08A3-5DA8-4E0B-93AE-BD952F66E00E}"/>
              </a:ext>
            </a:extLst>
          </p:cNvPr>
          <p:cNvSpPr txBox="1"/>
          <p:nvPr/>
        </p:nvSpPr>
        <p:spPr>
          <a:xfrm>
            <a:off x="555274" y="2088527"/>
            <a:ext cx="2351349" cy="30777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algn="ctr">
              <a:defRPr sz="1200" i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Self referral</a:t>
            </a:r>
          </a:p>
        </p:txBody>
      </p:sp>
      <p:cxnSp>
        <p:nvCxnSpPr>
          <p:cNvPr id="114" name="Connector: Elbow 113">
            <a:extLst>
              <a:ext uri="{FF2B5EF4-FFF2-40B4-BE49-F238E27FC236}">
                <a16:creationId xmlns:a16="http://schemas.microsoft.com/office/drawing/2014/main" id="{38D6A106-99D1-49B0-9E2B-1076D967DCF8}"/>
              </a:ext>
            </a:extLst>
          </p:cNvPr>
          <p:cNvCxnSpPr>
            <a:cxnSpLocks/>
          </p:cNvCxnSpPr>
          <p:nvPr/>
        </p:nvCxnSpPr>
        <p:spPr>
          <a:xfrm>
            <a:off x="2951118" y="2201486"/>
            <a:ext cx="2480634" cy="820181"/>
          </a:xfrm>
          <a:prstGeom prst="bentConnector3">
            <a:avLst>
              <a:gd name="adj1" fmla="val 59641"/>
            </a:avLst>
          </a:prstGeom>
          <a:ln w="38100">
            <a:solidFill>
              <a:srgbClr val="00B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TextBox 122">
            <a:extLst>
              <a:ext uri="{FF2B5EF4-FFF2-40B4-BE49-F238E27FC236}">
                <a16:creationId xmlns:a16="http://schemas.microsoft.com/office/drawing/2014/main" id="{4B6EB2AF-B915-4F88-835E-1AE43361A9AE}"/>
              </a:ext>
            </a:extLst>
          </p:cNvPr>
          <p:cNvSpPr txBox="1"/>
          <p:nvPr/>
        </p:nvSpPr>
        <p:spPr>
          <a:xfrm>
            <a:off x="2207315" y="831793"/>
            <a:ext cx="3672981" cy="40011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the 1</a:t>
            </a:r>
            <a:r>
              <a:rPr kumimoji="0" lang="en-US" sz="20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time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893EB7D1-4542-49AC-B099-9826E57D771F}"/>
              </a:ext>
            </a:extLst>
          </p:cNvPr>
          <p:cNvSpPr txBox="1"/>
          <p:nvPr/>
        </p:nvSpPr>
        <p:spPr>
          <a:xfrm>
            <a:off x="2207315" y="150135"/>
            <a:ext cx="7791217" cy="52322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Client centric approach</a:t>
            </a:r>
          </a:p>
        </p:txBody>
      </p:sp>
      <p:grpSp>
        <p:nvGrpSpPr>
          <p:cNvPr id="130" name="Community_Gathering">
            <a:extLst>
              <a:ext uri="{FF2B5EF4-FFF2-40B4-BE49-F238E27FC236}">
                <a16:creationId xmlns:a16="http://schemas.microsoft.com/office/drawing/2014/main" id="{8A987616-6016-4CE9-BEBD-A4D05725308F}"/>
              </a:ext>
            </a:extLst>
          </p:cNvPr>
          <p:cNvGrpSpPr>
            <a:grpSpLocks noChangeAspect="1"/>
          </p:cNvGrpSpPr>
          <p:nvPr>
            <p:custDataLst>
              <p:tags r:id="rId7"/>
            </p:custDataLst>
          </p:nvPr>
        </p:nvGrpSpPr>
        <p:grpSpPr bwMode="auto">
          <a:xfrm>
            <a:off x="3106391" y="5451232"/>
            <a:ext cx="893311" cy="683472"/>
            <a:chOff x="22" y="71"/>
            <a:chExt cx="447" cy="342"/>
          </a:xfrm>
          <a:solidFill>
            <a:srgbClr val="00B050"/>
          </a:solidFill>
        </p:grpSpPr>
        <p:sp>
          <p:nvSpPr>
            <p:cNvPr id="131" name="Community_Gathering">
              <a:extLst>
                <a:ext uri="{FF2B5EF4-FFF2-40B4-BE49-F238E27FC236}">
                  <a16:creationId xmlns:a16="http://schemas.microsoft.com/office/drawing/2014/main" id="{A1DB12B4-B116-4690-9C27-FD1DE9D47381}"/>
                </a:ext>
              </a:extLst>
            </p:cNvPr>
            <p:cNvSpPr>
              <a:spLocks noEditPoints="1"/>
            </p:cNvSpPr>
            <p:nvPr>
              <p:custDataLst>
                <p:tags r:id="rId8"/>
              </p:custDataLst>
            </p:nvPr>
          </p:nvSpPr>
          <p:spPr bwMode="auto">
            <a:xfrm>
              <a:off x="179" y="83"/>
              <a:ext cx="133" cy="133"/>
            </a:xfrm>
            <a:custGeom>
              <a:avLst/>
              <a:gdLst>
                <a:gd name="T0" fmla="*/ 630 w 1258"/>
                <a:gd name="T1" fmla="*/ 1258 h 1258"/>
                <a:gd name="T2" fmla="*/ 628 w 1258"/>
                <a:gd name="T3" fmla="*/ 1258 h 1258"/>
                <a:gd name="T4" fmla="*/ 0 w 1258"/>
                <a:gd name="T5" fmla="*/ 630 h 1258"/>
                <a:gd name="T6" fmla="*/ 0 w 1258"/>
                <a:gd name="T7" fmla="*/ 628 h 1258"/>
                <a:gd name="T8" fmla="*/ 628 w 1258"/>
                <a:gd name="T9" fmla="*/ 0 h 1258"/>
                <a:gd name="T10" fmla="*/ 630 w 1258"/>
                <a:gd name="T11" fmla="*/ 0 h 1258"/>
                <a:gd name="T12" fmla="*/ 1258 w 1258"/>
                <a:gd name="T13" fmla="*/ 628 h 1258"/>
                <a:gd name="T14" fmla="*/ 1258 w 1258"/>
                <a:gd name="T15" fmla="*/ 630 h 1258"/>
                <a:gd name="T16" fmla="*/ 630 w 1258"/>
                <a:gd name="T17" fmla="*/ 1258 h 1258"/>
                <a:gd name="T18" fmla="*/ 628 w 1258"/>
                <a:gd name="T19" fmla="*/ 113 h 1258"/>
                <a:gd name="T20" fmla="*/ 113 w 1258"/>
                <a:gd name="T21" fmla="*/ 628 h 1258"/>
                <a:gd name="T22" fmla="*/ 113 w 1258"/>
                <a:gd name="T23" fmla="*/ 630 h 1258"/>
                <a:gd name="T24" fmla="*/ 628 w 1258"/>
                <a:gd name="T25" fmla="*/ 1146 h 1258"/>
                <a:gd name="T26" fmla="*/ 630 w 1258"/>
                <a:gd name="T27" fmla="*/ 1146 h 1258"/>
                <a:gd name="T28" fmla="*/ 1146 w 1258"/>
                <a:gd name="T29" fmla="*/ 630 h 1258"/>
                <a:gd name="T30" fmla="*/ 1146 w 1258"/>
                <a:gd name="T31" fmla="*/ 628 h 1258"/>
                <a:gd name="T32" fmla="*/ 630 w 1258"/>
                <a:gd name="T33" fmla="*/ 113 h 1258"/>
                <a:gd name="T34" fmla="*/ 628 w 1258"/>
                <a:gd name="T35" fmla="*/ 113 h 1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58" h="1258">
                  <a:moveTo>
                    <a:pt x="630" y="1258"/>
                  </a:moveTo>
                  <a:lnTo>
                    <a:pt x="628" y="1258"/>
                  </a:lnTo>
                  <a:cubicBezTo>
                    <a:pt x="281" y="1258"/>
                    <a:pt x="1" y="977"/>
                    <a:pt x="0" y="630"/>
                  </a:cubicBezTo>
                  <a:lnTo>
                    <a:pt x="0" y="628"/>
                  </a:lnTo>
                  <a:cubicBezTo>
                    <a:pt x="0" y="281"/>
                    <a:pt x="281" y="1"/>
                    <a:pt x="628" y="0"/>
                  </a:cubicBezTo>
                  <a:lnTo>
                    <a:pt x="630" y="0"/>
                  </a:lnTo>
                  <a:cubicBezTo>
                    <a:pt x="977" y="1"/>
                    <a:pt x="1258" y="281"/>
                    <a:pt x="1258" y="628"/>
                  </a:cubicBezTo>
                  <a:lnTo>
                    <a:pt x="1258" y="630"/>
                  </a:lnTo>
                  <a:cubicBezTo>
                    <a:pt x="1258" y="977"/>
                    <a:pt x="977" y="1258"/>
                    <a:pt x="630" y="1258"/>
                  </a:cubicBezTo>
                  <a:close/>
                  <a:moveTo>
                    <a:pt x="628" y="113"/>
                  </a:moveTo>
                  <a:cubicBezTo>
                    <a:pt x="344" y="113"/>
                    <a:pt x="113" y="344"/>
                    <a:pt x="113" y="628"/>
                  </a:cubicBezTo>
                  <a:lnTo>
                    <a:pt x="113" y="630"/>
                  </a:lnTo>
                  <a:cubicBezTo>
                    <a:pt x="113" y="915"/>
                    <a:pt x="343" y="1145"/>
                    <a:pt x="628" y="1146"/>
                  </a:cubicBezTo>
                  <a:lnTo>
                    <a:pt x="630" y="1146"/>
                  </a:lnTo>
                  <a:cubicBezTo>
                    <a:pt x="915" y="1145"/>
                    <a:pt x="1145" y="915"/>
                    <a:pt x="1146" y="630"/>
                  </a:cubicBezTo>
                  <a:lnTo>
                    <a:pt x="1146" y="628"/>
                  </a:lnTo>
                  <a:cubicBezTo>
                    <a:pt x="1145" y="344"/>
                    <a:pt x="915" y="113"/>
                    <a:pt x="630" y="113"/>
                  </a:cubicBezTo>
                  <a:lnTo>
                    <a:pt x="628" y="113"/>
                  </a:lnTo>
                  <a:close/>
                </a:path>
              </a:pathLst>
            </a:custGeom>
            <a:grpFill/>
            <a:ln w="0">
              <a:solidFill>
                <a:srgbClr val="00B05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" name="Community_Gathering">
              <a:extLst>
                <a:ext uri="{FF2B5EF4-FFF2-40B4-BE49-F238E27FC236}">
                  <a16:creationId xmlns:a16="http://schemas.microsoft.com/office/drawing/2014/main" id="{77420C8E-E1E8-4687-B207-152B7062F7AE}"/>
                </a:ext>
              </a:extLst>
            </p:cNvPr>
            <p:cNvSpPr>
              <a:spLocks/>
            </p:cNvSpPr>
            <p:nvPr>
              <p:custDataLst>
                <p:tags r:id="rId9"/>
              </p:custDataLst>
            </p:nvPr>
          </p:nvSpPr>
          <p:spPr bwMode="auto">
            <a:xfrm>
              <a:off x="22" y="181"/>
              <a:ext cx="171" cy="125"/>
            </a:xfrm>
            <a:custGeom>
              <a:avLst/>
              <a:gdLst>
                <a:gd name="T0" fmla="*/ 1083 w 1621"/>
                <a:gd name="T1" fmla="*/ 1181 h 1181"/>
                <a:gd name="T2" fmla="*/ 56 w 1621"/>
                <a:gd name="T3" fmla="*/ 1181 h 1181"/>
                <a:gd name="T4" fmla="*/ 0 w 1621"/>
                <a:gd name="T5" fmla="*/ 1124 h 1181"/>
                <a:gd name="T6" fmla="*/ 0 w 1621"/>
                <a:gd name="T7" fmla="*/ 811 h 1181"/>
                <a:gd name="T8" fmla="*/ 811 w 1621"/>
                <a:gd name="T9" fmla="*/ 0 h 1181"/>
                <a:gd name="T10" fmla="*/ 1606 w 1621"/>
                <a:gd name="T11" fmla="*/ 664 h 1181"/>
                <a:gd name="T12" fmla="*/ 1496 w 1621"/>
                <a:gd name="T13" fmla="*/ 686 h 1181"/>
                <a:gd name="T14" fmla="*/ 811 w 1621"/>
                <a:gd name="T15" fmla="*/ 111 h 1181"/>
                <a:gd name="T16" fmla="*/ 112 w 1621"/>
                <a:gd name="T17" fmla="*/ 810 h 1181"/>
                <a:gd name="T18" fmla="*/ 112 w 1621"/>
                <a:gd name="T19" fmla="*/ 1068 h 1181"/>
                <a:gd name="T20" fmla="*/ 1083 w 1621"/>
                <a:gd name="T21" fmla="*/ 1068 h 1181"/>
                <a:gd name="T22" fmla="*/ 1083 w 1621"/>
                <a:gd name="T23" fmla="*/ 1181 h 1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21" h="1181">
                  <a:moveTo>
                    <a:pt x="1083" y="1181"/>
                  </a:moveTo>
                  <a:lnTo>
                    <a:pt x="56" y="1181"/>
                  </a:lnTo>
                  <a:cubicBezTo>
                    <a:pt x="25" y="1181"/>
                    <a:pt x="0" y="1155"/>
                    <a:pt x="0" y="1124"/>
                  </a:cubicBezTo>
                  <a:lnTo>
                    <a:pt x="0" y="811"/>
                  </a:lnTo>
                  <a:cubicBezTo>
                    <a:pt x="1" y="363"/>
                    <a:pt x="363" y="0"/>
                    <a:pt x="811" y="0"/>
                  </a:cubicBezTo>
                  <a:cubicBezTo>
                    <a:pt x="1193" y="0"/>
                    <a:pt x="1527" y="279"/>
                    <a:pt x="1606" y="664"/>
                  </a:cubicBezTo>
                  <a:cubicBezTo>
                    <a:pt x="1621" y="737"/>
                    <a:pt x="1511" y="760"/>
                    <a:pt x="1496" y="686"/>
                  </a:cubicBezTo>
                  <a:cubicBezTo>
                    <a:pt x="1428" y="354"/>
                    <a:pt x="1140" y="111"/>
                    <a:pt x="811" y="111"/>
                  </a:cubicBezTo>
                  <a:cubicBezTo>
                    <a:pt x="425" y="112"/>
                    <a:pt x="113" y="425"/>
                    <a:pt x="112" y="810"/>
                  </a:cubicBezTo>
                  <a:lnTo>
                    <a:pt x="112" y="1068"/>
                  </a:lnTo>
                  <a:lnTo>
                    <a:pt x="1083" y="1068"/>
                  </a:lnTo>
                  <a:cubicBezTo>
                    <a:pt x="1158" y="1068"/>
                    <a:pt x="1158" y="1181"/>
                    <a:pt x="1083" y="1181"/>
                  </a:cubicBezTo>
                  <a:close/>
                </a:path>
              </a:pathLst>
            </a:custGeom>
            <a:grpFill/>
            <a:ln w="0">
              <a:solidFill>
                <a:srgbClr val="00B05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" name="Community_Gathering">
              <a:extLst>
                <a:ext uri="{FF2B5EF4-FFF2-40B4-BE49-F238E27FC236}">
                  <a16:creationId xmlns:a16="http://schemas.microsoft.com/office/drawing/2014/main" id="{8FBB9FEA-F8A8-4A79-A657-10FB276D0DCD}"/>
                </a:ext>
              </a:extLst>
            </p:cNvPr>
            <p:cNvSpPr>
              <a:spLocks noEditPoints="1"/>
            </p:cNvSpPr>
            <p:nvPr>
              <p:custDataLst>
                <p:tags r:id="rId10"/>
              </p:custDataLst>
            </p:nvPr>
          </p:nvSpPr>
          <p:spPr bwMode="auto">
            <a:xfrm>
              <a:off x="58" y="71"/>
              <a:ext cx="95" cy="95"/>
            </a:xfrm>
            <a:custGeom>
              <a:avLst/>
              <a:gdLst>
                <a:gd name="T0" fmla="*/ 466 w 898"/>
                <a:gd name="T1" fmla="*/ 897 h 897"/>
                <a:gd name="T2" fmla="*/ 67 w 898"/>
                <a:gd name="T3" fmla="*/ 631 h 897"/>
                <a:gd name="T4" fmla="*/ 161 w 898"/>
                <a:gd name="T5" fmla="*/ 160 h 897"/>
                <a:gd name="T6" fmla="*/ 631 w 898"/>
                <a:gd name="T7" fmla="*/ 67 h 897"/>
                <a:gd name="T8" fmla="*/ 898 w 898"/>
                <a:gd name="T9" fmla="*/ 466 h 897"/>
                <a:gd name="T10" fmla="*/ 466 w 898"/>
                <a:gd name="T11" fmla="*/ 897 h 897"/>
                <a:gd name="T12" fmla="*/ 466 w 898"/>
                <a:gd name="T13" fmla="*/ 146 h 897"/>
                <a:gd name="T14" fmla="*/ 240 w 898"/>
                <a:gd name="T15" fmla="*/ 691 h 897"/>
                <a:gd name="T16" fmla="*/ 786 w 898"/>
                <a:gd name="T17" fmla="*/ 466 h 897"/>
                <a:gd name="T18" fmla="*/ 466 w 898"/>
                <a:gd name="T19" fmla="*/ 146 h 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8" h="897">
                  <a:moveTo>
                    <a:pt x="466" y="897"/>
                  </a:moveTo>
                  <a:cubicBezTo>
                    <a:pt x="291" y="897"/>
                    <a:pt x="134" y="792"/>
                    <a:pt x="67" y="631"/>
                  </a:cubicBezTo>
                  <a:cubicBezTo>
                    <a:pt x="0" y="469"/>
                    <a:pt x="37" y="284"/>
                    <a:pt x="161" y="160"/>
                  </a:cubicBezTo>
                  <a:cubicBezTo>
                    <a:pt x="284" y="37"/>
                    <a:pt x="470" y="0"/>
                    <a:pt x="631" y="67"/>
                  </a:cubicBezTo>
                  <a:cubicBezTo>
                    <a:pt x="793" y="133"/>
                    <a:pt x="898" y="291"/>
                    <a:pt x="898" y="466"/>
                  </a:cubicBezTo>
                  <a:cubicBezTo>
                    <a:pt x="898" y="704"/>
                    <a:pt x="705" y="897"/>
                    <a:pt x="466" y="897"/>
                  </a:cubicBezTo>
                  <a:close/>
                  <a:moveTo>
                    <a:pt x="466" y="146"/>
                  </a:moveTo>
                  <a:cubicBezTo>
                    <a:pt x="182" y="146"/>
                    <a:pt x="39" y="490"/>
                    <a:pt x="240" y="691"/>
                  </a:cubicBezTo>
                  <a:cubicBezTo>
                    <a:pt x="441" y="893"/>
                    <a:pt x="786" y="750"/>
                    <a:pt x="786" y="466"/>
                  </a:cubicBezTo>
                  <a:cubicBezTo>
                    <a:pt x="785" y="289"/>
                    <a:pt x="642" y="146"/>
                    <a:pt x="466" y="146"/>
                  </a:cubicBezTo>
                  <a:close/>
                </a:path>
              </a:pathLst>
            </a:custGeom>
            <a:grpFill/>
            <a:ln w="0">
              <a:solidFill>
                <a:srgbClr val="00B05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" name="Community_Gathering">
              <a:extLst>
                <a:ext uri="{FF2B5EF4-FFF2-40B4-BE49-F238E27FC236}">
                  <a16:creationId xmlns:a16="http://schemas.microsoft.com/office/drawing/2014/main" id="{D9C05B3F-686D-408C-9C9C-C3DB6DAD281A}"/>
                </a:ext>
              </a:extLst>
            </p:cNvPr>
            <p:cNvSpPr>
              <a:spLocks/>
            </p:cNvSpPr>
            <p:nvPr>
              <p:custDataLst>
                <p:tags r:id="rId11"/>
              </p:custDataLst>
            </p:nvPr>
          </p:nvSpPr>
          <p:spPr bwMode="auto">
            <a:xfrm>
              <a:off x="297" y="181"/>
              <a:ext cx="172" cy="125"/>
            </a:xfrm>
            <a:custGeom>
              <a:avLst/>
              <a:gdLst>
                <a:gd name="T0" fmla="*/ 1570 w 1627"/>
                <a:gd name="T1" fmla="*/ 1181 h 1181"/>
                <a:gd name="T2" fmla="*/ 545 w 1627"/>
                <a:gd name="T3" fmla="*/ 1181 h 1181"/>
                <a:gd name="T4" fmla="*/ 545 w 1627"/>
                <a:gd name="T5" fmla="*/ 1068 h 1181"/>
                <a:gd name="T6" fmla="*/ 1514 w 1627"/>
                <a:gd name="T7" fmla="*/ 1068 h 1181"/>
                <a:gd name="T8" fmla="*/ 1514 w 1627"/>
                <a:gd name="T9" fmla="*/ 701 h 1181"/>
                <a:gd name="T10" fmla="*/ 925 w 1627"/>
                <a:gd name="T11" fmla="*/ 112 h 1181"/>
                <a:gd name="T12" fmla="*/ 707 w 1627"/>
                <a:gd name="T13" fmla="*/ 112 h 1181"/>
                <a:gd name="T14" fmla="*/ 118 w 1627"/>
                <a:gd name="T15" fmla="*/ 663 h 1181"/>
                <a:gd name="T16" fmla="*/ 5 w 1627"/>
                <a:gd name="T17" fmla="*/ 656 h 1181"/>
                <a:gd name="T18" fmla="*/ 707 w 1627"/>
                <a:gd name="T19" fmla="*/ 0 h 1181"/>
                <a:gd name="T20" fmla="*/ 925 w 1627"/>
                <a:gd name="T21" fmla="*/ 0 h 1181"/>
                <a:gd name="T22" fmla="*/ 1627 w 1627"/>
                <a:gd name="T23" fmla="*/ 701 h 1181"/>
                <a:gd name="T24" fmla="*/ 1627 w 1627"/>
                <a:gd name="T25" fmla="*/ 1125 h 1181"/>
                <a:gd name="T26" fmla="*/ 1570 w 1627"/>
                <a:gd name="T27" fmla="*/ 1181 h 1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27" h="1181">
                  <a:moveTo>
                    <a:pt x="1570" y="1181"/>
                  </a:moveTo>
                  <a:lnTo>
                    <a:pt x="545" y="1181"/>
                  </a:lnTo>
                  <a:cubicBezTo>
                    <a:pt x="470" y="1181"/>
                    <a:pt x="470" y="1068"/>
                    <a:pt x="545" y="1068"/>
                  </a:cubicBezTo>
                  <a:lnTo>
                    <a:pt x="1514" y="1068"/>
                  </a:lnTo>
                  <a:lnTo>
                    <a:pt x="1514" y="701"/>
                  </a:lnTo>
                  <a:cubicBezTo>
                    <a:pt x="1514" y="375"/>
                    <a:pt x="1250" y="112"/>
                    <a:pt x="925" y="112"/>
                  </a:cubicBezTo>
                  <a:lnTo>
                    <a:pt x="707" y="112"/>
                  </a:lnTo>
                  <a:cubicBezTo>
                    <a:pt x="396" y="112"/>
                    <a:pt x="139" y="353"/>
                    <a:pt x="118" y="663"/>
                  </a:cubicBezTo>
                  <a:cubicBezTo>
                    <a:pt x="113" y="738"/>
                    <a:pt x="0" y="730"/>
                    <a:pt x="5" y="656"/>
                  </a:cubicBezTo>
                  <a:cubicBezTo>
                    <a:pt x="31" y="287"/>
                    <a:pt x="337" y="0"/>
                    <a:pt x="707" y="0"/>
                  </a:cubicBezTo>
                  <a:lnTo>
                    <a:pt x="925" y="0"/>
                  </a:lnTo>
                  <a:cubicBezTo>
                    <a:pt x="1312" y="0"/>
                    <a:pt x="1626" y="314"/>
                    <a:pt x="1627" y="701"/>
                  </a:cubicBezTo>
                  <a:lnTo>
                    <a:pt x="1627" y="1125"/>
                  </a:lnTo>
                  <a:cubicBezTo>
                    <a:pt x="1627" y="1156"/>
                    <a:pt x="1601" y="1181"/>
                    <a:pt x="1570" y="1181"/>
                  </a:cubicBezTo>
                  <a:close/>
                </a:path>
              </a:pathLst>
            </a:custGeom>
            <a:grpFill/>
            <a:ln w="0">
              <a:solidFill>
                <a:srgbClr val="00B05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" name="Community_Gathering">
              <a:extLst>
                <a:ext uri="{FF2B5EF4-FFF2-40B4-BE49-F238E27FC236}">
                  <a16:creationId xmlns:a16="http://schemas.microsoft.com/office/drawing/2014/main" id="{722D88BD-5FA7-4F1E-81D2-175886AFD307}"/>
                </a:ext>
              </a:extLst>
            </p:cNvPr>
            <p:cNvSpPr>
              <a:spLocks noEditPoints="1"/>
            </p:cNvSpPr>
            <p:nvPr>
              <p:custDataLst>
                <p:tags r:id="rId12"/>
              </p:custDataLst>
            </p:nvPr>
          </p:nvSpPr>
          <p:spPr bwMode="auto">
            <a:xfrm>
              <a:off x="334" y="71"/>
              <a:ext cx="94" cy="95"/>
            </a:xfrm>
            <a:custGeom>
              <a:avLst/>
              <a:gdLst>
                <a:gd name="T0" fmla="*/ 466 w 898"/>
                <a:gd name="T1" fmla="*/ 897 h 897"/>
                <a:gd name="T2" fmla="*/ 67 w 898"/>
                <a:gd name="T3" fmla="*/ 631 h 897"/>
                <a:gd name="T4" fmla="*/ 161 w 898"/>
                <a:gd name="T5" fmla="*/ 160 h 897"/>
                <a:gd name="T6" fmla="*/ 632 w 898"/>
                <a:gd name="T7" fmla="*/ 67 h 897"/>
                <a:gd name="T8" fmla="*/ 898 w 898"/>
                <a:gd name="T9" fmla="*/ 466 h 897"/>
                <a:gd name="T10" fmla="*/ 466 w 898"/>
                <a:gd name="T11" fmla="*/ 897 h 897"/>
                <a:gd name="T12" fmla="*/ 466 w 898"/>
                <a:gd name="T13" fmla="*/ 146 h 897"/>
                <a:gd name="T14" fmla="*/ 240 w 898"/>
                <a:gd name="T15" fmla="*/ 691 h 897"/>
                <a:gd name="T16" fmla="*/ 786 w 898"/>
                <a:gd name="T17" fmla="*/ 466 h 897"/>
                <a:gd name="T18" fmla="*/ 466 w 898"/>
                <a:gd name="T19" fmla="*/ 146 h 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8" h="897">
                  <a:moveTo>
                    <a:pt x="466" y="897"/>
                  </a:moveTo>
                  <a:cubicBezTo>
                    <a:pt x="292" y="897"/>
                    <a:pt x="134" y="792"/>
                    <a:pt x="67" y="631"/>
                  </a:cubicBezTo>
                  <a:cubicBezTo>
                    <a:pt x="0" y="469"/>
                    <a:pt x="37" y="284"/>
                    <a:pt x="161" y="160"/>
                  </a:cubicBezTo>
                  <a:cubicBezTo>
                    <a:pt x="284" y="37"/>
                    <a:pt x="470" y="0"/>
                    <a:pt x="632" y="67"/>
                  </a:cubicBezTo>
                  <a:cubicBezTo>
                    <a:pt x="793" y="133"/>
                    <a:pt x="898" y="291"/>
                    <a:pt x="898" y="466"/>
                  </a:cubicBezTo>
                  <a:cubicBezTo>
                    <a:pt x="898" y="704"/>
                    <a:pt x="705" y="897"/>
                    <a:pt x="466" y="897"/>
                  </a:cubicBezTo>
                  <a:close/>
                  <a:moveTo>
                    <a:pt x="466" y="146"/>
                  </a:moveTo>
                  <a:cubicBezTo>
                    <a:pt x="182" y="146"/>
                    <a:pt x="39" y="490"/>
                    <a:pt x="240" y="691"/>
                  </a:cubicBezTo>
                  <a:cubicBezTo>
                    <a:pt x="442" y="893"/>
                    <a:pt x="786" y="750"/>
                    <a:pt x="786" y="466"/>
                  </a:cubicBezTo>
                  <a:cubicBezTo>
                    <a:pt x="785" y="289"/>
                    <a:pt x="643" y="146"/>
                    <a:pt x="466" y="146"/>
                  </a:cubicBezTo>
                  <a:close/>
                </a:path>
              </a:pathLst>
            </a:custGeom>
            <a:grpFill/>
            <a:ln w="0">
              <a:solidFill>
                <a:srgbClr val="00B05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" name="Community_Gathering">
              <a:extLst>
                <a:ext uri="{FF2B5EF4-FFF2-40B4-BE49-F238E27FC236}">
                  <a16:creationId xmlns:a16="http://schemas.microsoft.com/office/drawing/2014/main" id="{AD4B6CDC-BB8F-45A5-83CD-1EBFF940403B}"/>
                </a:ext>
              </a:extLst>
            </p:cNvPr>
            <p:cNvSpPr>
              <a:spLocks noEditPoints="1"/>
            </p:cNvSpPr>
            <p:nvPr>
              <p:custDataLst>
                <p:tags r:id="rId13"/>
              </p:custDataLst>
            </p:nvPr>
          </p:nvSpPr>
          <p:spPr bwMode="auto">
            <a:xfrm>
              <a:off x="120" y="231"/>
              <a:ext cx="252" cy="182"/>
            </a:xfrm>
            <a:custGeom>
              <a:avLst/>
              <a:gdLst>
                <a:gd name="T0" fmla="*/ 2332 w 2388"/>
                <a:gd name="T1" fmla="*/ 1722 h 1722"/>
                <a:gd name="T2" fmla="*/ 57 w 2388"/>
                <a:gd name="T3" fmla="*/ 1722 h 1722"/>
                <a:gd name="T4" fmla="*/ 0 w 2388"/>
                <a:gd name="T5" fmla="*/ 1666 h 1722"/>
                <a:gd name="T6" fmla="*/ 0 w 2388"/>
                <a:gd name="T7" fmla="*/ 1193 h 1722"/>
                <a:gd name="T8" fmla="*/ 1194 w 2388"/>
                <a:gd name="T9" fmla="*/ 0 h 1722"/>
                <a:gd name="T10" fmla="*/ 2388 w 2388"/>
                <a:gd name="T11" fmla="*/ 1193 h 1722"/>
                <a:gd name="T12" fmla="*/ 2388 w 2388"/>
                <a:gd name="T13" fmla="*/ 1666 h 1722"/>
                <a:gd name="T14" fmla="*/ 2332 w 2388"/>
                <a:gd name="T15" fmla="*/ 1722 h 1722"/>
                <a:gd name="T16" fmla="*/ 113 w 2388"/>
                <a:gd name="T17" fmla="*/ 1610 h 1722"/>
                <a:gd name="T18" fmla="*/ 2275 w 2388"/>
                <a:gd name="T19" fmla="*/ 1610 h 1722"/>
                <a:gd name="T20" fmla="*/ 2275 w 2388"/>
                <a:gd name="T21" fmla="*/ 1193 h 1722"/>
                <a:gd name="T22" fmla="*/ 1194 w 2388"/>
                <a:gd name="T23" fmla="*/ 112 h 1722"/>
                <a:gd name="T24" fmla="*/ 113 w 2388"/>
                <a:gd name="T25" fmla="*/ 1193 h 1722"/>
                <a:gd name="T26" fmla="*/ 113 w 2388"/>
                <a:gd name="T27" fmla="*/ 1610 h 1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88" h="1722">
                  <a:moveTo>
                    <a:pt x="2332" y="1722"/>
                  </a:moveTo>
                  <a:lnTo>
                    <a:pt x="57" y="1722"/>
                  </a:lnTo>
                  <a:cubicBezTo>
                    <a:pt x="26" y="1722"/>
                    <a:pt x="0" y="1697"/>
                    <a:pt x="0" y="1666"/>
                  </a:cubicBezTo>
                  <a:lnTo>
                    <a:pt x="0" y="1193"/>
                  </a:lnTo>
                  <a:cubicBezTo>
                    <a:pt x="0" y="534"/>
                    <a:pt x="535" y="0"/>
                    <a:pt x="1194" y="0"/>
                  </a:cubicBezTo>
                  <a:cubicBezTo>
                    <a:pt x="1853" y="0"/>
                    <a:pt x="2388" y="534"/>
                    <a:pt x="2388" y="1193"/>
                  </a:cubicBezTo>
                  <a:lnTo>
                    <a:pt x="2388" y="1666"/>
                  </a:lnTo>
                  <a:cubicBezTo>
                    <a:pt x="2388" y="1697"/>
                    <a:pt x="2363" y="1722"/>
                    <a:pt x="2332" y="1722"/>
                  </a:cubicBezTo>
                  <a:close/>
                  <a:moveTo>
                    <a:pt x="113" y="1610"/>
                  </a:moveTo>
                  <a:lnTo>
                    <a:pt x="2275" y="1610"/>
                  </a:lnTo>
                  <a:lnTo>
                    <a:pt x="2275" y="1193"/>
                  </a:lnTo>
                  <a:cubicBezTo>
                    <a:pt x="2275" y="596"/>
                    <a:pt x="1791" y="112"/>
                    <a:pt x="1194" y="112"/>
                  </a:cubicBezTo>
                  <a:cubicBezTo>
                    <a:pt x="597" y="112"/>
                    <a:pt x="113" y="596"/>
                    <a:pt x="113" y="1193"/>
                  </a:cubicBezTo>
                  <a:lnTo>
                    <a:pt x="113" y="1610"/>
                  </a:lnTo>
                  <a:close/>
                </a:path>
              </a:pathLst>
            </a:custGeom>
            <a:grpFill/>
            <a:ln w="0">
              <a:solidFill>
                <a:srgbClr val="00B05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D68A3296-6810-4DE1-BE3C-A38D18A50CA6}"/>
              </a:ext>
            </a:extLst>
          </p:cNvPr>
          <p:cNvSpPr txBox="1"/>
          <p:nvPr/>
        </p:nvSpPr>
        <p:spPr>
          <a:xfrm>
            <a:off x="2273714" y="5440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FD70FEA2-918B-4837-9CF6-E1536CEA9EC8}"/>
              </a:ext>
            </a:extLst>
          </p:cNvPr>
          <p:cNvSpPr txBox="1"/>
          <p:nvPr/>
        </p:nvSpPr>
        <p:spPr>
          <a:xfrm>
            <a:off x="2380712" y="6191875"/>
            <a:ext cx="2018939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FLW Orientation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Block and sector Meeting</a:t>
            </a:r>
          </a:p>
        </p:txBody>
      </p:sp>
      <p:cxnSp>
        <p:nvCxnSpPr>
          <p:cNvPr id="77" name="Connector: Elbow 76">
            <a:extLst>
              <a:ext uri="{FF2B5EF4-FFF2-40B4-BE49-F238E27FC236}">
                <a16:creationId xmlns:a16="http://schemas.microsoft.com/office/drawing/2014/main" id="{B59A3B44-A425-44DA-90DB-C6563FBE7091}"/>
              </a:ext>
            </a:extLst>
          </p:cNvPr>
          <p:cNvCxnSpPr>
            <a:cxnSpLocks/>
            <a:stCxn id="90" idx="3"/>
            <a:endCxn id="116" idx="2"/>
          </p:cNvCxnSpPr>
          <p:nvPr/>
        </p:nvCxnSpPr>
        <p:spPr>
          <a:xfrm flipV="1">
            <a:off x="4399651" y="6035831"/>
            <a:ext cx="1381341" cy="386877"/>
          </a:xfrm>
          <a:prstGeom prst="bentConnector2">
            <a:avLst/>
          </a:prstGeom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3" name="Connector: Elbow 82">
            <a:extLst>
              <a:ext uri="{FF2B5EF4-FFF2-40B4-BE49-F238E27FC236}">
                <a16:creationId xmlns:a16="http://schemas.microsoft.com/office/drawing/2014/main" id="{9C1F1DFA-AF0F-42CA-8258-EDB82FAC9F5F}"/>
              </a:ext>
            </a:extLst>
          </p:cNvPr>
          <p:cNvCxnSpPr>
            <a:cxnSpLocks/>
            <a:stCxn id="90" idx="1"/>
          </p:cNvCxnSpPr>
          <p:nvPr/>
        </p:nvCxnSpPr>
        <p:spPr>
          <a:xfrm rot="10800000">
            <a:off x="1777676" y="5106604"/>
            <a:ext cx="603037" cy="1316105"/>
          </a:xfrm>
          <a:prstGeom prst="bentConnector2">
            <a:avLst/>
          </a:prstGeom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069501BE-107A-41EB-81CF-B790CA3F8A04}"/>
              </a:ext>
            </a:extLst>
          </p:cNvPr>
          <p:cNvSpPr txBox="1"/>
          <p:nvPr/>
        </p:nvSpPr>
        <p:spPr>
          <a:xfrm>
            <a:off x="501539" y="2864993"/>
            <a:ext cx="2351349" cy="30777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Satisfied Antara client referral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4BE22F53-C6DE-4A59-A124-BFA293051915}"/>
              </a:ext>
            </a:extLst>
          </p:cNvPr>
          <p:cNvSpPr txBox="1">
            <a:spLocks/>
          </p:cNvSpPr>
          <p:nvPr/>
        </p:nvSpPr>
        <p:spPr>
          <a:xfrm>
            <a:off x="555275" y="3625669"/>
            <a:ext cx="2351349" cy="138499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algn="ctr">
              <a:defRPr sz="1200" i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Community Activities: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Saas Bahu Sammelan,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MPV Campaigns &amp; IEC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Strengthening Community Platforms, VHND’s</a:t>
            </a:r>
          </a:p>
        </p:txBody>
      </p:sp>
      <p:cxnSp>
        <p:nvCxnSpPr>
          <p:cNvPr id="138" name="Straight Arrow Connector 137">
            <a:extLst>
              <a:ext uri="{FF2B5EF4-FFF2-40B4-BE49-F238E27FC236}">
                <a16:creationId xmlns:a16="http://schemas.microsoft.com/office/drawing/2014/main" id="{32E02041-8D7D-48EC-BA8C-A38FB660FACA}"/>
              </a:ext>
            </a:extLst>
          </p:cNvPr>
          <p:cNvCxnSpPr>
            <a:cxnSpLocks/>
          </p:cNvCxnSpPr>
          <p:nvPr/>
        </p:nvCxnSpPr>
        <p:spPr>
          <a:xfrm>
            <a:off x="8478939" y="1755512"/>
            <a:ext cx="436716" cy="0"/>
          </a:xfrm>
          <a:prstGeom prst="straightConnector1">
            <a:avLst/>
          </a:prstGeom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86" name="Rectangle 185">
            <a:extLst>
              <a:ext uri="{FF2B5EF4-FFF2-40B4-BE49-F238E27FC236}">
                <a16:creationId xmlns:a16="http://schemas.microsoft.com/office/drawing/2014/main" id="{04A4FA95-07E1-479B-8A1A-F056F9BBD2D2}"/>
              </a:ext>
            </a:extLst>
          </p:cNvPr>
          <p:cNvSpPr/>
          <p:nvPr/>
        </p:nvSpPr>
        <p:spPr>
          <a:xfrm>
            <a:off x="5502411" y="2439375"/>
            <a:ext cx="981117" cy="1499423"/>
          </a:xfrm>
          <a:prstGeom prst="rect">
            <a:avLst/>
          </a:prstGeom>
          <a:noFill/>
          <a:ln>
            <a:solidFill>
              <a:srgbClr val="BF9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98" name="Group 97"/>
          <p:cNvGrpSpPr/>
          <p:nvPr/>
        </p:nvGrpSpPr>
        <p:grpSpPr>
          <a:xfrm>
            <a:off x="3341317" y="25735884"/>
            <a:ext cx="5929931" cy="2551730"/>
            <a:chOff x="3127272" y="7256534"/>
            <a:chExt cx="12513901" cy="4445101"/>
          </a:xfrm>
        </p:grpSpPr>
        <p:pic>
          <p:nvPicPr>
            <p:cNvPr id="100" name="Picture 99"/>
            <p:cNvPicPr>
              <a:picLocks noChangeAspect="1"/>
            </p:cNvPicPr>
            <p:nvPr/>
          </p:nvPicPr>
          <p:blipFill>
            <a:blip r:embed="rId34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7272" y="7523595"/>
              <a:ext cx="2793021" cy="4020766"/>
            </a:xfrm>
            <a:prstGeom prst="rect">
              <a:avLst/>
            </a:prstGeom>
          </p:spPr>
        </p:pic>
        <p:sp>
          <p:nvSpPr>
            <p:cNvPr id="101" name="Flowchart: Stored Data 100"/>
            <p:cNvSpPr/>
            <p:nvPr/>
          </p:nvSpPr>
          <p:spPr>
            <a:xfrm flipH="1">
              <a:off x="4288149" y="7256534"/>
              <a:ext cx="11353024" cy="4445101"/>
            </a:xfrm>
            <a:prstGeom prst="flowChartOnlineStorage">
              <a:avLst/>
            </a:prstGeom>
            <a:solidFill>
              <a:srgbClr val="FBBE75"/>
            </a:solidFill>
            <a:ln>
              <a:solidFill>
                <a:schemeClr val="accent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4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Purpose</a:t>
              </a:r>
            </a:p>
            <a:p>
              <a:pPr marL="571500" marR="0" lvl="0" indent="-571500" algn="l" defTabSz="914400" rtl="0" eaLnBrk="1" fontAlgn="auto" latinLnBrk="0" hangingPunct="1">
                <a:lnSpc>
                  <a:spcPct val="150000"/>
                </a:lnSpc>
                <a:spcBef>
                  <a:spcPts val="40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Mitigation of client/spouse anxiety</a:t>
              </a:r>
            </a:p>
            <a:p>
              <a:pPr marL="571500" marR="0" lvl="0" indent="-571500" algn="l" defTabSz="914400" rtl="0" eaLnBrk="1" fontAlgn="auto" latinLnBrk="0" hangingPunct="1">
                <a:lnSpc>
                  <a:spcPct val="150000"/>
                </a:lnSpc>
                <a:spcBef>
                  <a:spcPts val="40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Triage of side-effects</a:t>
              </a:r>
            </a:p>
            <a:p>
              <a:pPr marL="571500" marR="0" lvl="0" indent="-571500" algn="l" defTabSz="914400" rtl="0" eaLnBrk="1" fontAlgn="auto" latinLnBrk="0" hangingPunct="1">
                <a:lnSpc>
                  <a:spcPct val="150000"/>
                </a:lnSpc>
                <a:spcBef>
                  <a:spcPts val="40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Reminder for next dose</a:t>
              </a:r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F73DABC4-EC30-4CB1-BE23-5075EEEDD4A2}"/>
              </a:ext>
            </a:extLst>
          </p:cNvPr>
          <p:cNvSpPr txBox="1"/>
          <p:nvPr/>
        </p:nvSpPr>
        <p:spPr>
          <a:xfrm>
            <a:off x="5336418" y="2010718"/>
            <a:ext cx="1242521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Health Facility</a:t>
            </a:r>
          </a:p>
        </p:txBody>
      </p:sp>
      <p:cxnSp>
        <p:nvCxnSpPr>
          <p:cNvPr id="95" name="Connector: Elbow 94">
            <a:extLst>
              <a:ext uri="{FF2B5EF4-FFF2-40B4-BE49-F238E27FC236}">
                <a16:creationId xmlns:a16="http://schemas.microsoft.com/office/drawing/2014/main" id="{1E97C901-1F16-4772-8BCB-0A139C679723}"/>
              </a:ext>
            </a:extLst>
          </p:cNvPr>
          <p:cNvCxnSpPr>
            <a:cxnSpLocks/>
            <a:stCxn id="108" idx="3"/>
          </p:cNvCxnSpPr>
          <p:nvPr/>
        </p:nvCxnSpPr>
        <p:spPr>
          <a:xfrm>
            <a:off x="2852888" y="3018882"/>
            <a:ext cx="2595787" cy="510850"/>
          </a:xfrm>
          <a:prstGeom prst="bentConnector3">
            <a:avLst>
              <a:gd name="adj1" fmla="val 50000"/>
            </a:avLst>
          </a:prstGeom>
          <a:ln w="38100">
            <a:solidFill>
              <a:srgbClr val="00B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2247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B16D6-7987-4092-A922-AB369BD87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315" y="0"/>
            <a:ext cx="10972801" cy="919161"/>
          </a:xfrm>
        </p:spPr>
        <p:txBody>
          <a:bodyPr>
            <a:noAutofit/>
          </a:bodyPr>
          <a:lstStyle/>
          <a:p>
            <a:r>
              <a:rPr lang="en-US" sz="2800" dirty="0"/>
              <a:t>Snapshot of Antara progress in Rajasthan.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19320A23-B977-4F15-8AB7-6886BEDAA8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3359977"/>
              </p:ext>
            </p:extLst>
          </p:nvPr>
        </p:nvGraphicFramePr>
        <p:xfrm>
          <a:off x="609600" y="4181581"/>
          <a:ext cx="10972800" cy="22192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221617003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196209524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61887645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103176207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1601867575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1758087123"/>
                    </a:ext>
                  </a:extLst>
                </a:gridCol>
              </a:tblGrid>
              <a:tr h="84631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Year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GOI Supply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Total Clients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Total Doses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Median Age of Users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Average Parity of Users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53257329"/>
                  </a:ext>
                </a:extLst>
              </a:tr>
              <a:tr h="343229">
                <a:tc>
                  <a:txBody>
                    <a:bodyPr/>
                    <a:lstStyle/>
                    <a:p>
                      <a:r>
                        <a:rPr lang="en-US" sz="1600" dirty="0"/>
                        <a:t>2017-18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93,008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19,997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34,613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84490970"/>
                  </a:ext>
                </a:extLst>
              </a:tr>
              <a:tr h="343229">
                <a:tc>
                  <a:txBody>
                    <a:bodyPr/>
                    <a:lstStyle/>
                    <a:p>
                      <a:r>
                        <a:rPr lang="en-US" sz="1600" dirty="0"/>
                        <a:t>2018-19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2,34,660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88,017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1,40,345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49973061"/>
                  </a:ext>
                </a:extLst>
              </a:tr>
              <a:tr h="343229">
                <a:tc>
                  <a:txBody>
                    <a:bodyPr/>
                    <a:lstStyle/>
                    <a:p>
                      <a:r>
                        <a:rPr lang="en-US" sz="1600" dirty="0"/>
                        <a:t>2019-20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70,000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38,707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178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85,797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8056450"/>
                  </a:ext>
                </a:extLst>
              </a:tr>
              <a:tr h="343229">
                <a:tc>
                  <a:txBody>
                    <a:bodyPr/>
                    <a:lstStyle/>
                    <a:p>
                      <a:r>
                        <a:rPr lang="en-US" sz="1600" b="1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3,97,668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178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1,46,721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178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2,60,755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16712707"/>
                  </a:ext>
                </a:extLst>
              </a:tr>
            </a:tbl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4189869-1273-4916-AE82-0C4E543BD2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01756538"/>
              </p:ext>
            </p:extLst>
          </p:nvPr>
        </p:nvGraphicFramePr>
        <p:xfrm>
          <a:off x="0" y="918886"/>
          <a:ext cx="4472448" cy="2959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EEAFA207-03C9-48E2-88D8-31F8F25F2C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8087397"/>
              </p:ext>
            </p:extLst>
          </p:nvPr>
        </p:nvGraphicFramePr>
        <p:xfrm>
          <a:off x="4610100" y="918886"/>
          <a:ext cx="7429500" cy="3112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76858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Shape icons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identification_POWER_USER_SEPARATOR_ICONS_drivers-license_POWER_USER_SEPARATOR_ICONS_id-card_POWER_USER_SEPARATOR_ICONS_license_POWER_USER_SEPARATOR_ICONS_state-id_POWER_USER_SEPARATOR_ICONS_voter-id_POWER_USER_SEPARATOR_ICONS_voting-id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working*coder*computer*office*employe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ommunity-gathering_POWER_USER_SEPARATOR_ICONS_community-engagement_POWER_USER_SEPARATOR_ICONS_public-party_POWER_USER_SEPARATOR_ICONS_town-festival_POWER_USER_SEPARATOR_ICONS_society-together_POWER_USER_SEPARATOR_ICONS_public-convention_POWER_USER_SEPARATOR_ICONS_public-space_POWER_USER_SEPARATOR_ICONS_empowerment_POWER_USER_SEPARATOR_ICONS_community_POWER_USER_SEPARATOR_ICONS_assembly_POWER_USER_SEPARATOR_ICONS_citizen-engagement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ommunity-gathering_POWER_USER_SEPARATOR_ICONS_community-engagement_POWER_USER_SEPARATOR_ICONS_public-party_POWER_USER_SEPARATOR_ICONS_town-festival_POWER_USER_SEPARATOR_ICONS_society-together_POWER_USER_SEPARATOR_ICONS_public-convention_POWER_USER_SEPARATOR_ICONS_public-space_POWER_USER_SEPARATOR_ICONS_empowerment_POWER_USER_SEPARATOR_ICONS_community_POWER_USER_SEPARATOR_ICONS_assembly_POWER_USER_SEPARATOR_ICONS_citizen-engagement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ommunity-gathering_POWER_USER_SEPARATOR_ICONS_community-engagement_POWER_USER_SEPARATOR_ICONS_public-party_POWER_USER_SEPARATOR_ICONS_town-festival_POWER_USER_SEPARATOR_ICONS_society-together_POWER_USER_SEPARATOR_ICONS_public-convention_POWER_USER_SEPARATOR_ICONS_public-space_POWER_USER_SEPARATOR_ICONS_empowerment_POWER_USER_SEPARATOR_ICONS_community_POWER_USER_SEPARATOR_ICONS_assembly_POWER_USER_SEPARATOR_ICONS_citizen-engagement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ommunity-gathering_POWER_USER_SEPARATOR_ICONS_community-engagement_POWER_USER_SEPARATOR_ICONS_public-party_POWER_USER_SEPARATOR_ICONS_town-festival_POWER_USER_SEPARATOR_ICONS_society-together_POWER_USER_SEPARATOR_ICONS_public-convention_POWER_USER_SEPARATOR_ICONS_public-space_POWER_USER_SEPARATOR_ICONS_empowerment_POWER_USER_SEPARATOR_ICONS_community_POWER_USER_SEPARATOR_ICONS_assembly_POWER_USER_SEPARATOR_ICONS_citizen-engagement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ommunity-gathering_POWER_USER_SEPARATOR_ICONS_community-engagement_POWER_USER_SEPARATOR_ICONS_public-party_POWER_USER_SEPARATOR_ICONS_town-festival_POWER_USER_SEPARATOR_ICONS_society-together_POWER_USER_SEPARATOR_ICONS_public-convention_POWER_USER_SEPARATOR_ICONS_public-space_POWER_USER_SEPARATOR_ICONS_empowerment_POWER_USER_SEPARATOR_ICONS_community_POWER_USER_SEPARATOR_ICONS_assembly_POWER_USER_SEPARATOR_ICONS_citizen-engagement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ommunity-gathering_POWER_USER_SEPARATOR_ICONS_community-engagement_POWER_USER_SEPARATOR_ICONS_public-party_POWER_USER_SEPARATOR_ICONS_town-festival_POWER_USER_SEPARATOR_ICONS_society-together_POWER_USER_SEPARATOR_ICONS_public-convention_POWER_USER_SEPARATOR_ICONS_public-space_POWER_USER_SEPARATOR_ICONS_empowerment_POWER_USER_SEPARATOR_ICONS_community_POWER_USER_SEPARATOR_ICONS_assembly_POWER_USER_SEPARATOR_ICONS_citizen-engagement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ommunity-gathering_POWER_USER_SEPARATOR_ICONS_community-engagement_POWER_USER_SEPARATOR_ICONS_public-party_POWER_USER_SEPARATOR_ICONS_town-festival_POWER_USER_SEPARATOR_ICONS_society-together_POWER_USER_SEPARATOR_ICONS_public-convention_POWER_USER_SEPARATOR_ICONS_public-space_POWER_USER_SEPARATOR_ICONS_empowerment_POWER_USER_SEPARATOR_ICONS_community_POWER_USER_SEPARATOR_ICONS_assembly_POWER_USER_SEPARATOR_ICONS_citizen-engagement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hecklist_POWER_USER_SEPARATOR_ICONS_check-paper_POWER_USER_SEPARATOR_ICONS_office_POWER_USER_SEPARATOR_ICONS_paper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hecklist_POWER_USER_SEPARATOR_ICONS_check-paper_POWER_USER_SEPARATOR_ICONS_office_POWER_USER_SEPARATOR_ICONS_paper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hecklist_POWER_USER_SEPARATOR_ICONS_check-paper_POWER_USER_SEPARATOR_ICONS_office_POWER_USER_SEPARATOR_ICONS_paper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hecklist_POWER_USER_SEPARATOR_ICONS_check-paper_POWER_USER_SEPARATOR_ICONS_office_POWER_USER_SEPARATOR_ICONS_paper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hecklist_POWER_USER_SEPARATOR_ICONS_check-paper_POWER_USER_SEPARATOR_ICONS_office_POWER_USER_SEPARATOR_ICONS_paper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hecklist_POWER_USER_SEPARATOR_ICONS_check-paper_POWER_USER_SEPARATOR_ICONS_office_POWER_USER_SEPARATOR_ICONS_paper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hecklist_POWER_USER_SEPARATOR_ICONS_check-paper_POWER_USER_SEPARATOR_ICONS_office_POWER_USER_SEPARATOR_ICONS_paper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hecklist_POWER_USER_SEPARATOR_ICONS_check-paper_POWER_USER_SEPARATOR_ICONS_office_POWER_USER_SEPARATOR_ICONS_paper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hecklist_POWER_USER_SEPARATOR_ICONS_check-paper_POWER_USER_SEPARATOR_ICONS_office_POWER_USER_SEPARATOR_ICONS_paper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hecklist_POWER_USER_SEPARATOR_ICONS_check-paper_POWER_USER_SEPARATOR_ICONS_office_POWER_USER_SEPARATOR_ICONS_paper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hecklist_POWER_USER_SEPARATOR_ICONS_check-paper_POWER_USER_SEPARATOR_ICONS_office_POWER_USER_SEPARATOR_ICONS_paper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hecklist_POWER_USER_SEPARATOR_ICONS_check-paper_POWER_USER_SEPARATOR_ICONS_office_POWER_USER_SEPARATOR_ICONS_paper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hecklist_POWER_USER_SEPARATOR_ICONS_check-paper_POWER_USER_SEPARATOR_ICONS_office_POWER_USER_SEPARATOR_ICONS_paper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hecklist_POWER_USER_SEPARATOR_ICONS_check-paper_POWER_USER_SEPARATOR_ICONS_office_POWER_USER_SEPARATOR_ICONS_paper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identification_POWER_USER_SEPARATOR_ICONS_drivers-license_POWER_USER_SEPARATOR_ICONS_id-card_POWER_USER_SEPARATOR_ICONS_license_POWER_USER_SEPARATOR_ICONS_state-id_POWER_USER_SEPARATOR_ICONS_voter-id_POWER_USER_SEPARATOR_ICONS_voting-id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identification_POWER_USER_SEPARATOR_ICONS_drivers-license_POWER_USER_SEPARATOR_ICONS_id-card_POWER_USER_SEPARATOR_ICONS_license_POWER_USER_SEPARATOR_ICONS_state-id_POWER_USER_SEPARATOR_ICONS_voter-id_POWER_USER_SEPARATOR_ICONS_voting-id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Shape icons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Shape icons"/>
</p:tagLst>
</file>

<file path=ppt/theme/theme1.xml><?xml version="1.0" encoding="utf-8"?>
<a:theme xmlns:a="http://schemas.openxmlformats.org/drawingml/2006/main" name="Theme1 Ashish ji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eme1 Ashish ji" id="{5C9CE6B5-8D2B-4018-AA01-E8E44DCF7D46}" vid="{30C3CAC8-CF5A-44DE-BAAE-14697345DC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 Ashish ji</Template>
  <TotalTime>370</TotalTime>
  <Words>578</Words>
  <Application>Microsoft Office PowerPoint</Application>
  <PresentationFormat>Widescreen</PresentationFormat>
  <Paragraphs>107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7" baseType="lpstr">
      <vt:lpstr>Agenda-Light</vt:lpstr>
      <vt:lpstr>Arial</vt:lpstr>
      <vt:lpstr>Calibri</vt:lpstr>
      <vt:lpstr>Calibri Light</vt:lpstr>
      <vt:lpstr>Georgia</vt:lpstr>
      <vt:lpstr>Montserrat-Bold</vt:lpstr>
      <vt:lpstr>Montserrat-Light</vt:lpstr>
      <vt:lpstr>Source Sans Pro</vt:lpstr>
      <vt:lpstr>Wingdings</vt:lpstr>
      <vt:lpstr>Theme1 Ashish ji</vt:lpstr>
      <vt:lpstr>Office Theme</vt:lpstr>
      <vt:lpstr>Quarterly Review Mission 19th and 20th September 2019</vt:lpstr>
      <vt:lpstr>PowerPoint Presentation</vt:lpstr>
      <vt:lpstr>PowerPoint Presentation</vt:lpstr>
      <vt:lpstr>PowerPoint Presentation</vt:lpstr>
      <vt:lpstr>PowerPoint Presentation</vt:lpstr>
      <vt:lpstr>Snapshot of Antara progress in Rajasthan.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Jaidev Khatri</dc:creator>
  <cp:lastModifiedBy>Jaidev Khatri</cp:lastModifiedBy>
  <cp:revision>48</cp:revision>
  <cp:lastPrinted>2019-09-19T07:00:00Z</cp:lastPrinted>
  <dcterms:created xsi:type="dcterms:W3CDTF">2019-09-17T06:58:01Z</dcterms:created>
  <dcterms:modified xsi:type="dcterms:W3CDTF">2019-09-19T07:04:53Z</dcterms:modified>
</cp:coreProperties>
</file>