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7" r:id="rId2"/>
    <p:sldId id="258" r:id="rId3"/>
    <p:sldId id="275" r:id="rId4"/>
    <p:sldId id="268" r:id="rId5"/>
    <p:sldId id="282" r:id="rId6"/>
    <p:sldId id="271" r:id="rId7"/>
    <p:sldId id="266" r:id="rId8"/>
    <p:sldId id="269" r:id="rId9"/>
    <p:sldId id="270" r:id="rId10"/>
    <p:sldId id="276" r:id="rId11"/>
    <p:sldId id="280" r:id="rId12"/>
    <p:sldId id="274" r:id="rId13"/>
    <p:sldId id="278" r:id="rId14"/>
    <p:sldId id="281" r:id="rId15"/>
    <p:sldId id="265" r:id="rId16"/>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7.0244313210848744E-2"/>
          <c:y val="0.11839359718193142"/>
          <c:w val="0.8480021872265967"/>
          <c:h val="0.79410277662660589"/>
        </c:manualLayout>
      </c:layout>
      <c:barChart>
        <c:barDir val="col"/>
        <c:grouping val="stacked"/>
        <c:ser>
          <c:idx val="0"/>
          <c:order val="0"/>
          <c:tx>
            <c:strRef>
              <c:f>Sheet1!$B$1</c:f>
              <c:strCache>
                <c:ptCount val="1"/>
                <c:pt idx="0">
                  <c:v>FI</c:v>
                </c:pt>
              </c:strCache>
            </c:strRef>
          </c:tx>
          <c:spPr>
            <a:solidFill>
              <a:srgbClr val="92D050"/>
            </a:solidFill>
          </c:spPr>
          <c:dPt>
            <c:idx val="0"/>
            <c:spPr>
              <a:solidFill>
                <a:srgbClr val="92D050"/>
              </a:solidFill>
            </c:spPr>
          </c:dPt>
          <c:dLbls>
            <c:txPr>
              <a:bodyPr/>
              <a:lstStyle/>
              <a:p>
                <a:pPr>
                  <a:defRPr lang="en-IN" b="1"/>
                </a:pPr>
                <a:endParaRPr lang="en-US"/>
              </a:p>
            </c:txPr>
            <c:showVal val="1"/>
          </c:dLbls>
          <c:cat>
            <c:numRef>
              <c:f>Sheet1!$A$2:$A$7</c:f>
              <c:numCache>
                <c:formatCode>General</c:formatCode>
                <c:ptCount val="6"/>
                <c:pt idx="0">
                  <c:v>2014</c:v>
                </c:pt>
                <c:pt idx="1">
                  <c:v>2015</c:v>
                </c:pt>
                <c:pt idx="2">
                  <c:v>2016</c:v>
                </c:pt>
                <c:pt idx="3">
                  <c:v>2017</c:v>
                </c:pt>
                <c:pt idx="4">
                  <c:v>2018</c:v>
                </c:pt>
                <c:pt idx="5">
                  <c:v>2019</c:v>
                </c:pt>
              </c:numCache>
            </c:numRef>
          </c:cat>
          <c:val>
            <c:numRef>
              <c:f>Sheet1!$B$2:$B$7</c:f>
              <c:numCache>
                <c:formatCode>0.0</c:formatCode>
                <c:ptCount val="6"/>
                <c:pt idx="0">
                  <c:v>39.300000000000004</c:v>
                </c:pt>
                <c:pt idx="1">
                  <c:v>79</c:v>
                </c:pt>
                <c:pt idx="2">
                  <c:v>84.873814499276662</c:v>
                </c:pt>
                <c:pt idx="3">
                  <c:v>87.5</c:v>
                </c:pt>
                <c:pt idx="4">
                  <c:v>91</c:v>
                </c:pt>
                <c:pt idx="5">
                  <c:v>94</c:v>
                </c:pt>
              </c:numCache>
            </c:numRef>
          </c:val>
        </c:ser>
        <c:ser>
          <c:idx val="1"/>
          <c:order val="1"/>
          <c:tx>
            <c:strRef>
              <c:f>Sheet1!$C$1</c:f>
              <c:strCache>
                <c:ptCount val="1"/>
                <c:pt idx="0">
                  <c:v>PI</c:v>
                </c:pt>
              </c:strCache>
            </c:strRef>
          </c:tx>
          <c:spPr>
            <a:solidFill>
              <a:schemeClr val="accent6"/>
            </a:solidFill>
          </c:spPr>
          <c:dLbls>
            <c:txPr>
              <a:bodyPr/>
              <a:lstStyle/>
              <a:p>
                <a:pPr>
                  <a:defRPr lang="en-IN" b="1"/>
                </a:pPr>
                <a:endParaRPr lang="en-US"/>
              </a:p>
            </c:txPr>
            <c:showVal val="1"/>
          </c:dLbls>
          <c:cat>
            <c:numRef>
              <c:f>Sheet1!$A$2:$A$7</c:f>
              <c:numCache>
                <c:formatCode>General</c:formatCode>
                <c:ptCount val="6"/>
                <c:pt idx="0">
                  <c:v>2014</c:v>
                </c:pt>
                <c:pt idx="1">
                  <c:v>2015</c:v>
                </c:pt>
                <c:pt idx="2">
                  <c:v>2016</c:v>
                </c:pt>
                <c:pt idx="3">
                  <c:v>2017</c:v>
                </c:pt>
                <c:pt idx="4">
                  <c:v>2018</c:v>
                </c:pt>
                <c:pt idx="5">
                  <c:v>2019</c:v>
                </c:pt>
              </c:numCache>
            </c:numRef>
          </c:cat>
          <c:val>
            <c:numRef>
              <c:f>Sheet1!$C$2:$C$7</c:f>
              <c:numCache>
                <c:formatCode>0.0</c:formatCode>
                <c:ptCount val="6"/>
                <c:pt idx="0">
                  <c:v>55.8</c:v>
                </c:pt>
                <c:pt idx="1">
                  <c:v>18</c:v>
                </c:pt>
                <c:pt idx="2">
                  <c:v>14.563574987944072</c:v>
                </c:pt>
                <c:pt idx="3">
                  <c:v>12.1</c:v>
                </c:pt>
                <c:pt idx="4">
                  <c:v>8</c:v>
                </c:pt>
                <c:pt idx="5">
                  <c:v>5</c:v>
                </c:pt>
              </c:numCache>
            </c:numRef>
          </c:val>
        </c:ser>
        <c:ser>
          <c:idx val="2"/>
          <c:order val="2"/>
          <c:tx>
            <c:strRef>
              <c:f>Sheet1!$D$1</c:f>
              <c:strCache>
                <c:ptCount val="1"/>
                <c:pt idx="0">
                  <c:v>UI</c:v>
                </c:pt>
              </c:strCache>
            </c:strRef>
          </c:tx>
          <c:spPr>
            <a:solidFill>
              <a:srgbClr val="FF0000"/>
            </a:solidFill>
          </c:spPr>
          <c:dLbls>
            <c:dLbl>
              <c:idx val="0"/>
              <c:layout>
                <c:manualLayout>
                  <c:x val="-1.3888888888888928E-3"/>
                  <c:y val="-2.032520325203252E-2"/>
                </c:manualLayout>
              </c:layout>
              <c:showVal val="1"/>
            </c:dLbl>
            <c:dLbl>
              <c:idx val="1"/>
              <c:layout>
                <c:manualLayout>
                  <c:x val="1.3888888888888928E-3"/>
                  <c:y val="-3.0487804878048818E-2"/>
                </c:manualLayout>
              </c:layout>
              <c:showVal val="1"/>
            </c:dLbl>
            <c:dLbl>
              <c:idx val="2"/>
              <c:layout>
                <c:manualLayout>
                  <c:x val="0"/>
                  <c:y val="-2.2357723577235804E-2"/>
                </c:manualLayout>
              </c:layout>
              <c:showVal val="1"/>
            </c:dLbl>
            <c:dLbl>
              <c:idx val="3"/>
              <c:layout>
                <c:manualLayout>
                  <c:x val="2.7777777777776885E-3"/>
                  <c:y val="-2.032520325203252E-2"/>
                </c:manualLayout>
              </c:layout>
              <c:showVal val="1"/>
            </c:dLbl>
            <c:dLbl>
              <c:idx val="4"/>
              <c:layout>
                <c:manualLayout>
                  <c:x val="0"/>
                  <c:y val="-2.2357723577235804E-2"/>
                </c:manualLayout>
              </c:layout>
              <c:showVal val="1"/>
            </c:dLbl>
            <c:txPr>
              <a:bodyPr/>
              <a:lstStyle/>
              <a:p>
                <a:pPr>
                  <a:defRPr lang="en-IN" b="1"/>
                </a:pPr>
                <a:endParaRPr lang="en-US"/>
              </a:p>
            </c:txPr>
            <c:showVal val="1"/>
          </c:dLbls>
          <c:cat>
            <c:numRef>
              <c:f>Sheet1!$A$2:$A$7</c:f>
              <c:numCache>
                <c:formatCode>General</c:formatCode>
                <c:ptCount val="6"/>
                <c:pt idx="0">
                  <c:v>2014</c:v>
                </c:pt>
                <c:pt idx="1">
                  <c:v>2015</c:v>
                </c:pt>
                <c:pt idx="2">
                  <c:v>2016</c:v>
                </c:pt>
                <c:pt idx="3">
                  <c:v>2017</c:v>
                </c:pt>
                <c:pt idx="4">
                  <c:v>2018</c:v>
                </c:pt>
                <c:pt idx="5">
                  <c:v>2019</c:v>
                </c:pt>
              </c:numCache>
            </c:numRef>
          </c:cat>
          <c:val>
            <c:numRef>
              <c:f>Sheet1!$D$2:$D$7</c:f>
              <c:numCache>
                <c:formatCode>0.0</c:formatCode>
                <c:ptCount val="6"/>
                <c:pt idx="0">
                  <c:v>4.9000000000000004</c:v>
                </c:pt>
                <c:pt idx="1">
                  <c:v>3</c:v>
                </c:pt>
                <c:pt idx="2">
                  <c:v>0.56261051277929663</c:v>
                </c:pt>
                <c:pt idx="3">
                  <c:v>0.4</c:v>
                </c:pt>
                <c:pt idx="4">
                  <c:v>1</c:v>
                </c:pt>
                <c:pt idx="5">
                  <c:v>1</c:v>
                </c:pt>
              </c:numCache>
            </c:numRef>
          </c:val>
        </c:ser>
        <c:gapWidth val="100"/>
        <c:overlap val="100"/>
        <c:axId val="45641088"/>
        <c:axId val="45658880"/>
      </c:barChart>
      <c:catAx>
        <c:axId val="45641088"/>
        <c:scaling>
          <c:orientation val="minMax"/>
        </c:scaling>
        <c:axPos val="b"/>
        <c:numFmt formatCode="General" sourceLinked="1"/>
        <c:tickLblPos val="nextTo"/>
        <c:txPr>
          <a:bodyPr/>
          <a:lstStyle/>
          <a:p>
            <a:pPr>
              <a:defRPr lang="en-IN" b="1"/>
            </a:pPr>
            <a:endParaRPr lang="en-US"/>
          </a:p>
        </c:txPr>
        <c:crossAx val="45658880"/>
        <c:crosses val="autoZero"/>
        <c:auto val="1"/>
        <c:lblAlgn val="ctr"/>
        <c:lblOffset val="100"/>
      </c:catAx>
      <c:valAx>
        <c:axId val="45658880"/>
        <c:scaling>
          <c:orientation val="minMax"/>
          <c:max val="100"/>
        </c:scaling>
        <c:axPos val="l"/>
        <c:numFmt formatCode="0.0" sourceLinked="1"/>
        <c:tickLblPos val="nextTo"/>
        <c:txPr>
          <a:bodyPr/>
          <a:lstStyle/>
          <a:p>
            <a:pPr>
              <a:defRPr lang="en-IN" b="1"/>
            </a:pPr>
            <a:endParaRPr lang="en-US"/>
          </a:p>
        </c:txPr>
        <c:crossAx val="45641088"/>
        <c:crosses val="autoZero"/>
        <c:crossBetween val="between"/>
        <c:majorUnit val="20"/>
        <c:minorUnit val="4"/>
      </c:valAx>
    </c:plotArea>
    <c:legend>
      <c:legendPos val="t"/>
      <c:layout>
        <c:manualLayout>
          <c:xMode val="edge"/>
          <c:yMode val="edge"/>
          <c:x val="0.28995199037620345"/>
          <c:y val="1.3157928429678001E-2"/>
          <c:w val="0.39926257655293146"/>
          <c:h val="6.0866659759635497E-2"/>
        </c:manualLayout>
      </c:layout>
      <c:txPr>
        <a:bodyPr/>
        <a:lstStyle/>
        <a:p>
          <a:pPr>
            <a:defRPr lang="en-IN" b="1"/>
          </a:pPr>
          <a:endParaRPr lang="en-US"/>
        </a:p>
      </c:txPr>
    </c:legend>
    <c:plotVisOnly val="1"/>
    <c:dispBlanksAs val="gap"/>
  </c:chart>
  <c:txPr>
    <a:bodyPr/>
    <a:lstStyle/>
    <a:p>
      <a:pPr>
        <a:defRPr sz="1800"/>
      </a:pPr>
      <a:endParaRPr lang="en-US"/>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717" cy="48059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142775" y="0"/>
            <a:ext cx="3170717" cy="480598"/>
          </a:xfrm>
          <a:prstGeom prst="rect">
            <a:avLst/>
          </a:prstGeom>
        </p:spPr>
        <p:txBody>
          <a:bodyPr vert="horz" lIns="91440" tIns="45720" rIns="91440" bIns="45720" rtlCol="0"/>
          <a:lstStyle>
            <a:lvl1pPr algn="r">
              <a:defRPr sz="1200"/>
            </a:lvl1pPr>
          </a:lstStyle>
          <a:p>
            <a:fld id="{C3B31BAF-EE91-4623-9F1A-765C0B616202}" type="datetimeFigureOut">
              <a:rPr lang="en-US" smtClean="0"/>
              <a:pPr/>
              <a:t>9/19/2019</a:t>
            </a:fld>
            <a:endParaRPr lang="en-US"/>
          </a:p>
        </p:txBody>
      </p:sp>
      <p:sp>
        <p:nvSpPr>
          <p:cNvPr id="4" name="Footer Placeholder 3"/>
          <p:cNvSpPr>
            <a:spLocks noGrp="1"/>
          </p:cNvSpPr>
          <p:nvPr>
            <p:ph type="ftr" sz="quarter" idx="2"/>
          </p:nvPr>
        </p:nvSpPr>
        <p:spPr>
          <a:xfrm>
            <a:off x="0" y="9119068"/>
            <a:ext cx="3170717" cy="48059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142775" y="9119068"/>
            <a:ext cx="3170717" cy="480597"/>
          </a:xfrm>
          <a:prstGeom prst="rect">
            <a:avLst/>
          </a:prstGeom>
        </p:spPr>
        <p:txBody>
          <a:bodyPr vert="horz" lIns="91440" tIns="45720" rIns="91440" bIns="45720" rtlCol="0" anchor="b"/>
          <a:lstStyle>
            <a:lvl1pPr algn="r">
              <a:defRPr sz="1200"/>
            </a:lvl1pPr>
          </a:lstStyle>
          <a:p>
            <a:fld id="{B4788498-5A6D-45A4-8BE6-052389339BAC}"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588" y="0"/>
            <a:ext cx="3169920" cy="480060"/>
          </a:xfrm>
          <a:prstGeom prst="rect">
            <a:avLst/>
          </a:prstGeom>
        </p:spPr>
        <p:txBody>
          <a:bodyPr vert="horz" lIns="91440" tIns="45720" rIns="91440" bIns="45720" rtlCol="0"/>
          <a:lstStyle>
            <a:lvl1pPr algn="r">
              <a:defRPr sz="1200"/>
            </a:lvl1pPr>
          </a:lstStyle>
          <a:p>
            <a:fld id="{0667C882-68CD-454D-A2EF-2AFB57C8ABAF}" type="datetimeFigureOut">
              <a:rPr lang="en-US" smtClean="0"/>
              <a:pPr/>
              <a:t>9/19/2019</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521" y="4560570"/>
            <a:ext cx="5852160" cy="43205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3"/>
            <a:ext cx="3169920" cy="48006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588" y="9119473"/>
            <a:ext cx="3169920" cy="480060"/>
          </a:xfrm>
          <a:prstGeom prst="rect">
            <a:avLst/>
          </a:prstGeom>
        </p:spPr>
        <p:txBody>
          <a:bodyPr vert="horz" lIns="91440" tIns="45720" rIns="91440" bIns="45720" rtlCol="0" anchor="b"/>
          <a:lstStyle>
            <a:lvl1pPr algn="r">
              <a:defRPr sz="1200"/>
            </a:lvl1pPr>
          </a:lstStyle>
          <a:p>
            <a:fld id="{41158FDA-D155-46E2-9ABB-C21C2EAF660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65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041796F-CEF9-463E-BF50-9DD9926EF162}" type="slidenum">
              <a:rPr lang="en-US" smtClean="0">
                <a:latin typeface="Arial" pitchFamily="34" charset="0"/>
                <a:cs typeface="Arial" pitchFamily="34" charset="0"/>
              </a:rPr>
              <a:pPr/>
              <a:t>1</a:t>
            </a:fld>
            <a:endParaRPr lang="en-US" smtClean="0">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latin typeface="Tahoma" pitchFamily="34" charset="0"/>
                <a:ea typeface="Tahoma" pitchFamily="34" charset="0"/>
                <a:cs typeface="Tahoma" pitchFamily="34" charset="0"/>
              </a:rPr>
              <a:t>(*Letter has been by Hon’ble Health Minister to Hon’ble Union Health Minster for provision of Pneumococcal Vaccine)</a:t>
            </a:r>
            <a:endParaRPr lang="en-US" dirty="0"/>
          </a:p>
        </p:txBody>
      </p:sp>
      <p:sp>
        <p:nvSpPr>
          <p:cNvPr id="4" name="Slide Number Placeholder 3"/>
          <p:cNvSpPr>
            <a:spLocks noGrp="1"/>
          </p:cNvSpPr>
          <p:nvPr>
            <p:ph type="sldNum" sz="quarter" idx="10"/>
          </p:nvPr>
        </p:nvSpPr>
        <p:spPr/>
        <p:txBody>
          <a:bodyPr/>
          <a:lstStyle/>
          <a:p>
            <a:fld id="{41158FDA-D155-46E2-9ABB-C21C2EAF6608}" type="slidenum">
              <a:rPr lang="en-US" smtClean="0"/>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a:t>
            </a:r>
            <a:r>
              <a:rPr lang="en-US" sz="1200" dirty="0" smtClean="0">
                <a:latin typeface="Tahoma" pitchFamily="34" charset="0"/>
                <a:ea typeface="Tahoma" pitchFamily="34" charset="0"/>
                <a:cs typeface="Tahoma" pitchFamily="34" charset="0"/>
              </a:rPr>
              <a:t>Since there is insignificant inter-district variation among districts and Delhi being a compact state, MIK was taken as an opportunity to improve immunization coverage.</a:t>
            </a:r>
            <a:endParaRPr lang="en-US" dirty="0"/>
          </a:p>
        </p:txBody>
      </p:sp>
      <p:sp>
        <p:nvSpPr>
          <p:cNvPr id="4" name="Slide Number Placeholder 3"/>
          <p:cNvSpPr>
            <a:spLocks noGrp="1"/>
          </p:cNvSpPr>
          <p:nvPr>
            <p:ph type="sldNum" sz="quarter" idx="10"/>
          </p:nvPr>
        </p:nvSpPr>
        <p:spPr/>
        <p:txBody>
          <a:bodyPr/>
          <a:lstStyle/>
          <a:p>
            <a:fld id="{41158FDA-D155-46E2-9ABB-C21C2EAF6608}" type="slidenum">
              <a:rPr lang="en-US" smtClean="0"/>
              <a:pPr/>
              <a:t>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ahoma" pitchFamily="34" charset="0"/>
                <a:ea typeface="Tahoma" pitchFamily="34" charset="0"/>
                <a:cs typeface="Tahoma" pitchFamily="34" charset="0"/>
              </a:rPr>
              <a:t>*District monitoring pool of PHNs/LHVs have been constituted to monitor the progress of Immunization services with due focus on poor performing health facilities ensuring coverage of all HRAs. Terms of Reference have been framed and shared with all CDMOs to execute the monitoring process effectively. Each Monitor has been assigned a set of 6- 7 identified health facilities with the target to reach </a:t>
            </a:r>
            <a:r>
              <a:rPr lang="en-US" dirty="0" err="1" smtClean="0">
                <a:latin typeface="Tahoma" pitchFamily="34" charset="0"/>
                <a:ea typeface="Tahoma" pitchFamily="34" charset="0"/>
                <a:cs typeface="Tahoma" pitchFamily="34" charset="0"/>
              </a:rPr>
              <a:t>unreachedby</a:t>
            </a:r>
            <a:r>
              <a:rPr lang="en-US" dirty="0" smtClean="0">
                <a:latin typeface="Tahoma" pitchFamily="34" charset="0"/>
                <a:ea typeface="Tahoma" pitchFamily="34" charset="0"/>
                <a:cs typeface="Tahoma" pitchFamily="34" charset="0"/>
              </a:rPr>
              <a:t> reviewing the </a:t>
            </a:r>
            <a:r>
              <a:rPr lang="en-US" dirty="0" err="1" smtClean="0">
                <a:latin typeface="Tahoma" pitchFamily="34" charset="0"/>
                <a:ea typeface="Tahoma" pitchFamily="34" charset="0"/>
                <a:cs typeface="Tahoma" pitchFamily="34" charset="0"/>
              </a:rPr>
              <a:t>microplan</a:t>
            </a:r>
            <a:r>
              <a:rPr lang="en-US" dirty="0" smtClean="0">
                <a:latin typeface="Tahoma" pitchFamily="34" charset="0"/>
                <a:ea typeface="Tahoma" pitchFamily="34" charset="0"/>
                <a:cs typeface="Tahoma" pitchFamily="34" charset="0"/>
              </a:rPr>
              <a:t> and to reduce dropouts/left outs.</a:t>
            </a:r>
            <a:endParaRPr lang="en-US" dirty="0"/>
          </a:p>
        </p:txBody>
      </p:sp>
      <p:sp>
        <p:nvSpPr>
          <p:cNvPr id="4" name="Slide Number Placeholder 3"/>
          <p:cNvSpPr>
            <a:spLocks noGrp="1"/>
          </p:cNvSpPr>
          <p:nvPr>
            <p:ph type="sldNum" sz="quarter" idx="10"/>
          </p:nvPr>
        </p:nvSpPr>
        <p:spPr/>
        <p:txBody>
          <a:bodyPr/>
          <a:lstStyle/>
          <a:p>
            <a:fld id="{41158FDA-D155-46E2-9ABB-C21C2EAF6608}" type="slidenum">
              <a:rPr lang="en-US" smtClean="0"/>
              <a:pPr/>
              <a:t>10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ahoma" pitchFamily="34" charset="0"/>
                <a:ea typeface="Tahoma" pitchFamily="34" charset="0"/>
                <a:cs typeface="Tahoma" pitchFamily="34" charset="0"/>
              </a:rPr>
              <a:t>*District monitoring pool of PHNs/LHVs have been constituted to monitor the progress of Immunization services with due focus on poor performing health facilities ensuring coverage of all HRAs. Terms of Reference have been framed and shared with all CDMOs to execute the monitoring process effectively. Each Monitor has been assigned a set of 6- 7 identified health facilities with the target to reach </a:t>
            </a:r>
            <a:r>
              <a:rPr lang="en-US" dirty="0" err="1" smtClean="0">
                <a:latin typeface="Tahoma" pitchFamily="34" charset="0"/>
                <a:ea typeface="Tahoma" pitchFamily="34" charset="0"/>
                <a:cs typeface="Tahoma" pitchFamily="34" charset="0"/>
              </a:rPr>
              <a:t>unreachedby</a:t>
            </a:r>
            <a:r>
              <a:rPr lang="en-US" dirty="0" smtClean="0">
                <a:latin typeface="Tahoma" pitchFamily="34" charset="0"/>
                <a:ea typeface="Tahoma" pitchFamily="34" charset="0"/>
                <a:cs typeface="Tahoma" pitchFamily="34" charset="0"/>
              </a:rPr>
              <a:t> reviewing the </a:t>
            </a:r>
            <a:r>
              <a:rPr lang="en-US" dirty="0" err="1" smtClean="0">
                <a:latin typeface="Tahoma" pitchFamily="34" charset="0"/>
                <a:ea typeface="Tahoma" pitchFamily="34" charset="0"/>
                <a:cs typeface="Tahoma" pitchFamily="34" charset="0"/>
              </a:rPr>
              <a:t>microplan</a:t>
            </a:r>
            <a:r>
              <a:rPr lang="en-US" dirty="0" smtClean="0">
                <a:latin typeface="Tahoma" pitchFamily="34" charset="0"/>
                <a:ea typeface="Tahoma" pitchFamily="34" charset="0"/>
                <a:cs typeface="Tahoma" pitchFamily="34" charset="0"/>
              </a:rPr>
              <a:t> and to reduce dropouts/left outs.</a:t>
            </a:r>
            <a:endParaRPr lang="en-US" dirty="0"/>
          </a:p>
        </p:txBody>
      </p:sp>
      <p:sp>
        <p:nvSpPr>
          <p:cNvPr id="4" name="Slide Number Placeholder 3"/>
          <p:cNvSpPr>
            <a:spLocks noGrp="1"/>
          </p:cNvSpPr>
          <p:nvPr>
            <p:ph type="sldNum" sz="quarter" idx="10"/>
          </p:nvPr>
        </p:nvSpPr>
        <p:spPr/>
        <p:txBody>
          <a:bodyPr/>
          <a:lstStyle/>
          <a:p>
            <a:fld id="{41158FDA-D155-46E2-9ABB-C21C2EAF6608}"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9/19/2019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3"/>
          <p:cNvSpPr txBox="1">
            <a:spLocks noChangeArrowheads="1"/>
          </p:cNvSpPr>
          <p:nvPr/>
        </p:nvSpPr>
        <p:spPr bwMode="auto">
          <a:xfrm>
            <a:off x="1219200" y="2286000"/>
            <a:ext cx="5943600" cy="914400"/>
          </a:xfrm>
          <a:prstGeom prst="rect">
            <a:avLst/>
          </a:prstGeom>
          <a:noFill/>
          <a:ln w="9525">
            <a:noFill/>
            <a:miter lim="800000"/>
            <a:headEnd/>
            <a:tailEnd/>
          </a:ln>
        </p:spPr>
        <p:txBody>
          <a:bodyPr/>
          <a:lstStyle/>
          <a:p>
            <a:pPr algn="ctr">
              <a:spcBef>
                <a:spcPct val="20000"/>
              </a:spcBef>
              <a:buFont typeface="Arial" pitchFamily="34" charset="0"/>
              <a:buNone/>
            </a:pPr>
            <a:endParaRPr lang="en-US" sz="2800" b="1"/>
          </a:p>
        </p:txBody>
      </p:sp>
      <p:pic>
        <p:nvPicPr>
          <p:cNvPr id="8" name="Picture 7"/>
          <p:cNvPicPr>
            <a:picLocks noChangeAspect="1"/>
          </p:cNvPicPr>
          <p:nvPr/>
        </p:nvPicPr>
        <p:blipFill>
          <a:blip r:embed="rId3" cstate="print">
            <a:lum bright="40000" contrast="-40000"/>
            <a:extLst>
              <a:ext uri="{28A0092B-C50C-407E-A947-70E740481C1C}"/>
            </a:extLst>
          </a:blip>
          <a:stretch>
            <a:fillRect/>
          </a:stretch>
        </p:blipFill>
        <p:spPr>
          <a:xfrm>
            <a:off x="1619672" y="980728"/>
            <a:ext cx="6381327" cy="3528392"/>
          </a:xfrm>
          <a:prstGeom prst="ellipse">
            <a:avLst/>
          </a:prstGeom>
          <a:ln>
            <a:noFill/>
          </a:ln>
          <a:effectLst>
            <a:softEdge rad="112500"/>
          </a:effectLst>
        </p:spPr>
      </p:pic>
      <p:sp>
        <p:nvSpPr>
          <p:cNvPr id="6149" name="Rectangle 9"/>
          <p:cNvSpPr>
            <a:spLocks noChangeArrowheads="1"/>
          </p:cNvSpPr>
          <p:nvPr/>
        </p:nvSpPr>
        <p:spPr bwMode="auto">
          <a:xfrm>
            <a:off x="1547813" y="1916113"/>
            <a:ext cx="6337300" cy="1754326"/>
          </a:xfrm>
          <a:prstGeom prst="rect">
            <a:avLst/>
          </a:prstGeom>
          <a:noFill/>
          <a:ln w="9525">
            <a:noFill/>
            <a:miter lim="800000"/>
            <a:headEnd/>
            <a:tailEnd/>
          </a:ln>
        </p:spPr>
        <p:txBody>
          <a:bodyPr>
            <a:spAutoFit/>
          </a:bodyPr>
          <a:lstStyle/>
          <a:p>
            <a:pPr algn="ctr"/>
            <a:r>
              <a:rPr lang="en-US" sz="3600" b="1" dirty="0" smtClean="0">
                <a:latin typeface="Baskerville Old Face" pitchFamily="18" charset="0"/>
              </a:rPr>
              <a:t>IMMUNIZATION PROGRAM: BRIEF UPDATE</a:t>
            </a:r>
          </a:p>
          <a:p>
            <a:pPr algn="ctr"/>
            <a:r>
              <a:rPr lang="en-US" sz="3600" b="1" dirty="0" smtClean="0">
                <a:latin typeface="Baskerville Old Face" pitchFamily="18" charset="0"/>
              </a:rPr>
              <a:t>DELHI</a:t>
            </a:r>
            <a:endParaRPr lang="en-US" sz="3600" b="1" dirty="0">
              <a:latin typeface="Baskerville Old Face" pitchFamily="18" charset="0"/>
            </a:endParaRPr>
          </a:p>
        </p:txBody>
      </p:sp>
      <p:sp>
        <p:nvSpPr>
          <p:cNvPr id="6150" name="Rectangle 5"/>
          <p:cNvSpPr>
            <a:spLocks noChangeArrowheads="1"/>
          </p:cNvSpPr>
          <p:nvPr/>
        </p:nvSpPr>
        <p:spPr bwMode="auto">
          <a:xfrm>
            <a:off x="827088" y="4919663"/>
            <a:ext cx="7345362" cy="1938992"/>
          </a:xfrm>
          <a:prstGeom prst="rect">
            <a:avLst/>
          </a:prstGeom>
          <a:noFill/>
          <a:ln w="9525">
            <a:noFill/>
            <a:miter lim="800000"/>
            <a:headEnd/>
            <a:tailEnd/>
          </a:ln>
        </p:spPr>
        <p:txBody>
          <a:bodyPr>
            <a:spAutoFit/>
          </a:bodyPr>
          <a:lstStyle/>
          <a:p>
            <a:pPr algn="ctr"/>
            <a:r>
              <a:rPr lang="en-US" sz="3000" b="1" dirty="0"/>
              <a:t>Health &amp; Family welfare Department</a:t>
            </a:r>
          </a:p>
          <a:p>
            <a:pPr algn="ctr"/>
            <a:r>
              <a:rPr lang="en-US" sz="3000" b="1" dirty="0" smtClean="0"/>
              <a:t>Government of NCT of Delhi  </a:t>
            </a:r>
          </a:p>
          <a:p>
            <a:pPr algn="ctr"/>
            <a:r>
              <a:rPr lang="en-US" sz="3000" b="1" dirty="0" smtClean="0"/>
              <a:t>September 2019</a:t>
            </a:r>
            <a:endParaRPr lang="en-US" sz="3000" b="1" dirty="0"/>
          </a:p>
          <a:p>
            <a:pPr algn="ctr"/>
            <a:endParaRPr lang="en-US" sz="3000" b="1"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Autofit/>
          </a:bodyPr>
          <a:lstStyle/>
          <a:p>
            <a:r>
              <a:rPr lang="en-US" sz="3200" b="1" dirty="0" smtClean="0">
                <a:latin typeface="Tahoma" pitchFamily="34" charset="0"/>
                <a:ea typeface="Tahoma" pitchFamily="34" charset="0"/>
                <a:cs typeface="Tahoma" pitchFamily="34" charset="0"/>
              </a:rPr>
              <a:t>Progressive Decline in IMR </a:t>
            </a:r>
            <a:endParaRPr lang="en-US" sz="3200" b="1" dirty="0">
              <a:latin typeface="Tahoma" pitchFamily="34" charset="0"/>
              <a:ea typeface="Tahoma" pitchFamily="34" charset="0"/>
              <a:cs typeface="Tahoma" pitchFamily="34" charset="0"/>
            </a:endParaRPr>
          </a:p>
        </p:txBody>
      </p:sp>
      <p:graphicFrame>
        <p:nvGraphicFramePr>
          <p:cNvPr id="4" name="Content Placeholder 3"/>
          <p:cNvGraphicFramePr>
            <a:graphicFrameLocks noGrp="1"/>
          </p:cNvGraphicFramePr>
          <p:nvPr>
            <p:ph idx="1"/>
          </p:nvPr>
        </p:nvGraphicFramePr>
        <p:xfrm>
          <a:off x="381000" y="1143000"/>
          <a:ext cx="3657600" cy="3581400"/>
        </p:xfrm>
        <a:graphic>
          <a:graphicData uri="http://schemas.openxmlformats.org/drawingml/2006/table">
            <a:tbl>
              <a:tblPr/>
              <a:tblGrid>
                <a:gridCol w="1219200"/>
                <a:gridCol w="1219200"/>
                <a:gridCol w="1219200"/>
              </a:tblGrid>
              <a:tr h="358140">
                <a:tc gridSpan="3">
                  <a:txBody>
                    <a:bodyPr/>
                    <a:lstStyle/>
                    <a:p>
                      <a:pPr marL="0" marR="0" indent="0" algn="ctr">
                        <a:spcBef>
                          <a:spcPts val="0"/>
                        </a:spcBef>
                        <a:spcAft>
                          <a:spcPts val="0"/>
                        </a:spcAft>
                      </a:pPr>
                      <a:r>
                        <a:rPr lang="en-US" sz="1800" b="1" dirty="0" smtClean="0">
                          <a:latin typeface="Tahoma" pitchFamily="34" charset="0"/>
                          <a:ea typeface="Tahoma" pitchFamily="34" charset="0"/>
                          <a:cs typeface="Tahoma" pitchFamily="34" charset="0"/>
                        </a:rPr>
                        <a:t>INFANT MORTALITY RATE</a:t>
                      </a:r>
                      <a:endParaRPr lang="en-US" sz="1800" b="1" dirty="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indent="0" algn="ctr">
                        <a:spcBef>
                          <a:spcPts val="0"/>
                        </a:spcBef>
                        <a:spcAft>
                          <a:spcPts val="0"/>
                        </a:spcAft>
                      </a:pPr>
                      <a:endParaRPr lang="en-US" sz="1100" dirty="0">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indent="0" algn="ctr">
                        <a:spcBef>
                          <a:spcPts val="0"/>
                        </a:spcBef>
                        <a:spcAft>
                          <a:spcPts val="0"/>
                        </a:spcAft>
                      </a:pPr>
                      <a:endParaRPr lang="en-US" sz="1100" dirty="0">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6280">
                <a:tc>
                  <a:txBody>
                    <a:bodyPr/>
                    <a:lstStyle/>
                    <a:p>
                      <a:pPr marL="0" marR="0" indent="0" algn="ctr">
                        <a:spcBef>
                          <a:spcPts val="0"/>
                        </a:spcBef>
                        <a:spcAft>
                          <a:spcPts val="0"/>
                        </a:spcAft>
                      </a:pPr>
                      <a:r>
                        <a:rPr lang="en-US" sz="1800" b="1" kern="1200" dirty="0">
                          <a:latin typeface="Tahoma" pitchFamily="34" charset="0"/>
                          <a:ea typeface="Tahoma" pitchFamily="34" charset="0"/>
                          <a:cs typeface="Tahoma" pitchFamily="34" charset="0"/>
                        </a:rPr>
                        <a:t>Year </a:t>
                      </a:r>
                      <a:endParaRPr lang="en-US" sz="1000" dirty="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800" b="1" kern="1200" dirty="0">
                          <a:latin typeface="Tahoma" pitchFamily="34" charset="0"/>
                          <a:ea typeface="Tahoma" pitchFamily="34" charset="0"/>
                          <a:cs typeface="Tahoma" pitchFamily="34" charset="0"/>
                        </a:rPr>
                        <a:t>Delhi (SRS) </a:t>
                      </a:r>
                      <a:endParaRPr lang="en-US" sz="1000" dirty="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800" b="1" kern="1200" dirty="0">
                          <a:latin typeface="Tahoma" pitchFamily="34" charset="0"/>
                          <a:ea typeface="Tahoma" pitchFamily="34" charset="0"/>
                          <a:cs typeface="Tahoma" pitchFamily="34" charset="0"/>
                        </a:rPr>
                        <a:t>India</a:t>
                      </a:r>
                      <a:endParaRPr lang="en-US" sz="1000" dirty="0">
                        <a:latin typeface="Tahoma" pitchFamily="34" charset="0"/>
                        <a:ea typeface="Tahoma" pitchFamily="34" charset="0"/>
                        <a:cs typeface="Tahoma" pitchFamily="34" charset="0"/>
                      </a:endParaRPr>
                    </a:p>
                    <a:p>
                      <a:pPr marL="0" marR="0" indent="0" algn="ctr">
                        <a:spcBef>
                          <a:spcPts val="0"/>
                        </a:spcBef>
                        <a:spcAft>
                          <a:spcPts val="0"/>
                        </a:spcAft>
                      </a:pPr>
                      <a:r>
                        <a:rPr lang="en-US" sz="1800" b="1" kern="1200" dirty="0">
                          <a:latin typeface="Tahoma" pitchFamily="34" charset="0"/>
                          <a:ea typeface="Tahoma" pitchFamily="34" charset="0"/>
                          <a:cs typeface="Tahoma" pitchFamily="34" charset="0"/>
                        </a:rPr>
                        <a:t>(SRS) </a:t>
                      </a:r>
                      <a:endParaRPr lang="en-US" sz="1000" dirty="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8140">
                <a:tc>
                  <a:txBody>
                    <a:bodyPr/>
                    <a:lstStyle/>
                    <a:p>
                      <a:pPr marL="0" marR="0" indent="0" algn="ctr">
                        <a:spcBef>
                          <a:spcPts val="0"/>
                        </a:spcBef>
                        <a:spcAft>
                          <a:spcPts val="0"/>
                        </a:spcAft>
                      </a:pPr>
                      <a:r>
                        <a:rPr lang="en-US" sz="1800" kern="1200">
                          <a:latin typeface="Tahoma" pitchFamily="34" charset="0"/>
                          <a:ea typeface="Tahoma" pitchFamily="34" charset="0"/>
                          <a:cs typeface="Tahoma" pitchFamily="34" charset="0"/>
                        </a:rPr>
                        <a:t>2011 </a:t>
                      </a:r>
                      <a:endParaRPr lang="en-US" sz="100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800" kern="1200">
                          <a:latin typeface="Tahoma" pitchFamily="34" charset="0"/>
                          <a:ea typeface="Tahoma" pitchFamily="34" charset="0"/>
                          <a:cs typeface="Tahoma" pitchFamily="34" charset="0"/>
                        </a:rPr>
                        <a:t>28 </a:t>
                      </a:r>
                      <a:endParaRPr lang="en-US" sz="100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800" kern="1200" dirty="0">
                          <a:latin typeface="Tahoma" pitchFamily="34" charset="0"/>
                          <a:ea typeface="Tahoma" pitchFamily="34" charset="0"/>
                          <a:cs typeface="Tahoma" pitchFamily="34" charset="0"/>
                        </a:rPr>
                        <a:t>44 </a:t>
                      </a:r>
                      <a:endParaRPr lang="en-US" sz="1000" dirty="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8140">
                <a:tc>
                  <a:txBody>
                    <a:bodyPr/>
                    <a:lstStyle/>
                    <a:p>
                      <a:pPr marL="0" marR="0" indent="0" algn="ctr">
                        <a:spcBef>
                          <a:spcPts val="0"/>
                        </a:spcBef>
                        <a:spcAft>
                          <a:spcPts val="0"/>
                        </a:spcAft>
                      </a:pPr>
                      <a:r>
                        <a:rPr lang="en-US" sz="1800" kern="1200">
                          <a:latin typeface="Tahoma" pitchFamily="34" charset="0"/>
                          <a:ea typeface="Tahoma" pitchFamily="34" charset="0"/>
                          <a:cs typeface="Tahoma" pitchFamily="34" charset="0"/>
                        </a:rPr>
                        <a:t>2012 </a:t>
                      </a:r>
                      <a:endParaRPr lang="en-US" sz="100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800" kern="1200">
                          <a:latin typeface="Tahoma" pitchFamily="34" charset="0"/>
                          <a:ea typeface="Tahoma" pitchFamily="34" charset="0"/>
                          <a:cs typeface="Tahoma" pitchFamily="34" charset="0"/>
                        </a:rPr>
                        <a:t>25 </a:t>
                      </a:r>
                      <a:endParaRPr lang="en-US" sz="100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800" kern="1200" dirty="0">
                          <a:latin typeface="Tahoma" pitchFamily="34" charset="0"/>
                          <a:ea typeface="Tahoma" pitchFamily="34" charset="0"/>
                          <a:cs typeface="Tahoma" pitchFamily="34" charset="0"/>
                        </a:rPr>
                        <a:t>42 </a:t>
                      </a:r>
                      <a:endParaRPr lang="en-US" sz="1000" dirty="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8140">
                <a:tc>
                  <a:txBody>
                    <a:bodyPr/>
                    <a:lstStyle/>
                    <a:p>
                      <a:pPr marL="0" marR="0" indent="0" algn="ctr">
                        <a:spcBef>
                          <a:spcPts val="0"/>
                        </a:spcBef>
                        <a:spcAft>
                          <a:spcPts val="0"/>
                        </a:spcAft>
                      </a:pPr>
                      <a:r>
                        <a:rPr lang="en-US" sz="1800" kern="1200">
                          <a:latin typeface="Tahoma" pitchFamily="34" charset="0"/>
                          <a:ea typeface="Tahoma" pitchFamily="34" charset="0"/>
                          <a:cs typeface="Tahoma" pitchFamily="34" charset="0"/>
                        </a:rPr>
                        <a:t>2013 </a:t>
                      </a:r>
                      <a:endParaRPr lang="en-US" sz="100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800" kern="1200">
                          <a:latin typeface="Tahoma" pitchFamily="34" charset="0"/>
                          <a:ea typeface="Tahoma" pitchFamily="34" charset="0"/>
                          <a:cs typeface="Tahoma" pitchFamily="34" charset="0"/>
                        </a:rPr>
                        <a:t>24 </a:t>
                      </a:r>
                      <a:endParaRPr lang="en-US" sz="100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800" kern="1200" dirty="0">
                          <a:latin typeface="Tahoma" pitchFamily="34" charset="0"/>
                          <a:ea typeface="Tahoma" pitchFamily="34" charset="0"/>
                          <a:cs typeface="Tahoma" pitchFamily="34" charset="0"/>
                        </a:rPr>
                        <a:t>40 </a:t>
                      </a:r>
                      <a:endParaRPr lang="en-US" sz="1000" dirty="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8140">
                <a:tc>
                  <a:txBody>
                    <a:bodyPr/>
                    <a:lstStyle/>
                    <a:p>
                      <a:pPr marL="0" marR="0" indent="0" algn="ctr">
                        <a:spcBef>
                          <a:spcPts val="0"/>
                        </a:spcBef>
                        <a:spcAft>
                          <a:spcPts val="0"/>
                        </a:spcAft>
                      </a:pPr>
                      <a:r>
                        <a:rPr lang="en-US" sz="1800" kern="1200">
                          <a:latin typeface="Tahoma" pitchFamily="34" charset="0"/>
                          <a:ea typeface="Tahoma" pitchFamily="34" charset="0"/>
                          <a:cs typeface="Tahoma" pitchFamily="34" charset="0"/>
                        </a:rPr>
                        <a:t>2014 </a:t>
                      </a:r>
                      <a:endParaRPr lang="en-US" sz="100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800" kern="1200">
                          <a:latin typeface="Tahoma" pitchFamily="34" charset="0"/>
                          <a:ea typeface="Tahoma" pitchFamily="34" charset="0"/>
                          <a:cs typeface="Tahoma" pitchFamily="34" charset="0"/>
                        </a:rPr>
                        <a:t>20 </a:t>
                      </a:r>
                      <a:endParaRPr lang="en-US" sz="100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IN" sz="1800" kern="1200">
                          <a:latin typeface="Tahoma" pitchFamily="34" charset="0"/>
                          <a:ea typeface="Tahoma" pitchFamily="34" charset="0"/>
                          <a:cs typeface="Tahoma" pitchFamily="34" charset="0"/>
                        </a:rPr>
                        <a:t>39 </a:t>
                      </a:r>
                      <a:endParaRPr lang="en-US" sz="100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8140">
                <a:tc>
                  <a:txBody>
                    <a:bodyPr/>
                    <a:lstStyle/>
                    <a:p>
                      <a:pPr marL="0" marR="0" indent="0" algn="ctr">
                        <a:spcBef>
                          <a:spcPts val="0"/>
                        </a:spcBef>
                        <a:spcAft>
                          <a:spcPts val="0"/>
                        </a:spcAft>
                      </a:pPr>
                      <a:r>
                        <a:rPr lang="en-IN" sz="1800" kern="1200">
                          <a:latin typeface="Tahoma" pitchFamily="34" charset="0"/>
                          <a:ea typeface="Tahoma" pitchFamily="34" charset="0"/>
                          <a:cs typeface="Tahoma" pitchFamily="34" charset="0"/>
                        </a:rPr>
                        <a:t>2015 </a:t>
                      </a:r>
                      <a:endParaRPr lang="en-US" sz="100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IN" sz="1800" kern="1200">
                          <a:latin typeface="Tahoma" pitchFamily="34" charset="0"/>
                          <a:ea typeface="Tahoma" pitchFamily="34" charset="0"/>
                          <a:cs typeface="Tahoma" pitchFamily="34" charset="0"/>
                        </a:rPr>
                        <a:t>18 </a:t>
                      </a:r>
                      <a:endParaRPr lang="en-US" sz="100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IN" sz="1800" kern="1200">
                          <a:latin typeface="Tahoma" pitchFamily="34" charset="0"/>
                          <a:ea typeface="Tahoma" pitchFamily="34" charset="0"/>
                          <a:cs typeface="Tahoma" pitchFamily="34" charset="0"/>
                        </a:rPr>
                        <a:t>37 </a:t>
                      </a:r>
                      <a:endParaRPr lang="en-US" sz="100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8140">
                <a:tc>
                  <a:txBody>
                    <a:bodyPr/>
                    <a:lstStyle/>
                    <a:p>
                      <a:pPr marL="0" marR="0" indent="0" algn="ctr">
                        <a:spcBef>
                          <a:spcPts val="0"/>
                        </a:spcBef>
                        <a:spcAft>
                          <a:spcPts val="0"/>
                        </a:spcAft>
                      </a:pPr>
                      <a:r>
                        <a:rPr lang="en-IN" sz="1800" kern="1200">
                          <a:latin typeface="Tahoma" pitchFamily="34" charset="0"/>
                          <a:ea typeface="Tahoma" pitchFamily="34" charset="0"/>
                          <a:cs typeface="Tahoma" pitchFamily="34" charset="0"/>
                        </a:rPr>
                        <a:t>2016 </a:t>
                      </a:r>
                      <a:endParaRPr lang="en-US" sz="100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IN" sz="1800" kern="1200">
                          <a:latin typeface="Tahoma" pitchFamily="34" charset="0"/>
                          <a:ea typeface="Tahoma" pitchFamily="34" charset="0"/>
                          <a:cs typeface="Tahoma" pitchFamily="34" charset="0"/>
                        </a:rPr>
                        <a:t>18 </a:t>
                      </a:r>
                      <a:endParaRPr lang="en-US" sz="100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IN" sz="1800" kern="1200">
                          <a:latin typeface="Tahoma" pitchFamily="34" charset="0"/>
                          <a:ea typeface="Tahoma" pitchFamily="34" charset="0"/>
                          <a:cs typeface="Tahoma" pitchFamily="34" charset="0"/>
                        </a:rPr>
                        <a:t>34 </a:t>
                      </a:r>
                      <a:endParaRPr lang="en-US" sz="100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8140">
                <a:tc>
                  <a:txBody>
                    <a:bodyPr/>
                    <a:lstStyle/>
                    <a:p>
                      <a:pPr marL="0" marR="0" indent="0" algn="ctr">
                        <a:spcBef>
                          <a:spcPts val="0"/>
                        </a:spcBef>
                        <a:spcAft>
                          <a:spcPts val="0"/>
                        </a:spcAft>
                      </a:pPr>
                      <a:r>
                        <a:rPr lang="en-IN" sz="1800" kern="1200">
                          <a:latin typeface="Tahoma" pitchFamily="34" charset="0"/>
                          <a:ea typeface="Tahoma" pitchFamily="34" charset="0"/>
                          <a:cs typeface="Tahoma" pitchFamily="34" charset="0"/>
                        </a:rPr>
                        <a:t>2017</a:t>
                      </a:r>
                      <a:endParaRPr lang="en-US" sz="100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IN" sz="1800" kern="1200">
                          <a:latin typeface="Tahoma" pitchFamily="34" charset="0"/>
                          <a:ea typeface="Tahoma" pitchFamily="34" charset="0"/>
                          <a:cs typeface="Tahoma" pitchFamily="34" charset="0"/>
                        </a:rPr>
                        <a:t>16</a:t>
                      </a:r>
                      <a:endParaRPr lang="en-US" sz="100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IN" sz="1800" kern="1200" dirty="0">
                          <a:latin typeface="Tahoma" pitchFamily="34" charset="0"/>
                          <a:ea typeface="Tahoma" pitchFamily="34" charset="0"/>
                          <a:cs typeface="Tahoma" pitchFamily="34" charset="0"/>
                        </a:rPr>
                        <a:t>33</a:t>
                      </a:r>
                      <a:endParaRPr lang="en-US" sz="1000" dirty="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TextBox 5"/>
          <p:cNvSpPr txBox="1"/>
          <p:nvPr/>
        </p:nvSpPr>
        <p:spPr>
          <a:xfrm>
            <a:off x="533400" y="5181600"/>
            <a:ext cx="8458200" cy="1015663"/>
          </a:xfrm>
          <a:prstGeom prst="rect">
            <a:avLst/>
          </a:prstGeom>
          <a:noFill/>
        </p:spPr>
        <p:txBody>
          <a:bodyPr wrap="square" rtlCol="0">
            <a:spAutoFit/>
          </a:bodyPr>
          <a:lstStyle/>
          <a:p>
            <a:pPr algn="just"/>
            <a:r>
              <a:rPr lang="en-US" sz="2000" dirty="0" smtClean="0">
                <a:latin typeface="Tahoma" pitchFamily="34" charset="0"/>
                <a:ea typeface="Tahoma" pitchFamily="34" charset="0"/>
                <a:cs typeface="Tahoma" pitchFamily="34" charset="0"/>
              </a:rPr>
              <a:t>From the above data, it can be interpreted that the reduction in IMR has been majorly contributed by progressive improvement in Immunization coverage in State.</a:t>
            </a:r>
            <a:endParaRPr lang="en-US" sz="2000" dirty="0">
              <a:latin typeface="Tahoma" pitchFamily="34" charset="0"/>
              <a:ea typeface="Tahoma" pitchFamily="34" charset="0"/>
              <a:cs typeface="Tahoma" pitchFamily="34" charset="0"/>
            </a:endParaRPr>
          </a:p>
        </p:txBody>
      </p:sp>
      <p:graphicFrame>
        <p:nvGraphicFramePr>
          <p:cNvPr id="9" name="Table 8"/>
          <p:cNvGraphicFramePr>
            <a:graphicFrameLocks noGrp="1"/>
          </p:cNvGraphicFramePr>
          <p:nvPr/>
        </p:nvGraphicFramePr>
        <p:xfrm>
          <a:off x="4800600" y="1066800"/>
          <a:ext cx="3581400" cy="3570088"/>
        </p:xfrm>
        <a:graphic>
          <a:graphicData uri="http://schemas.openxmlformats.org/drawingml/2006/table">
            <a:tbl>
              <a:tblPr/>
              <a:tblGrid>
                <a:gridCol w="1193800"/>
                <a:gridCol w="1193800"/>
                <a:gridCol w="1193800"/>
              </a:tblGrid>
              <a:tr h="336589">
                <a:tc gridSpan="3">
                  <a:txBody>
                    <a:bodyPr/>
                    <a:lstStyle/>
                    <a:p>
                      <a:pPr marL="0" marR="0" indent="0" algn="ctr">
                        <a:spcBef>
                          <a:spcPts val="0"/>
                        </a:spcBef>
                        <a:spcAft>
                          <a:spcPts val="0"/>
                        </a:spcAft>
                      </a:pPr>
                      <a:r>
                        <a:rPr lang="en-US" sz="1800" b="1" kern="1200" dirty="0" smtClean="0">
                          <a:solidFill>
                            <a:schemeClr val="tx1"/>
                          </a:solidFill>
                          <a:latin typeface="Tahoma" pitchFamily="34" charset="0"/>
                          <a:ea typeface="Tahoma" pitchFamily="34" charset="0"/>
                          <a:cs typeface="Tahoma" pitchFamily="34" charset="0"/>
                        </a:rPr>
                        <a:t>NEONATAL MORTALITY RATE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indent="0" algn="ctr">
                        <a:spcBef>
                          <a:spcPts val="0"/>
                        </a:spcBef>
                        <a:spcAft>
                          <a:spcPts val="0"/>
                        </a:spcAft>
                      </a:pPr>
                      <a:endParaRPr lang="en-US" sz="1100">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163195" marR="0" indent="-228600" algn="ctr">
                        <a:spcBef>
                          <a:spcPts val="0"/>
                        </a:spcBef>
                        <a:spcAft>
                          <a:spcPts val="0"/>
                        </a:spcAft>
                      </a:pPr>
                      <a:endParaRPr lang="en-US" sz="1100" dirty="0">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8515">
                <a:tc>
                  <a:txBody>
                    <a:bodyPr/>
                    <a:lstStyle/>
                    <a:p>
                      <a:pPr marL="0" marR="0" indent="0" algn="ctr">
                        <a:spcBef>
                          <a:spcPts val="0"/>
                        </a:spcBef>
                        <a:spcAft>
                          <a:spcPts val="0"/>
                        </a:spcAft>
                      </a:pPr>
                      <a:r>
                        <a:rPr lang="en-US" sz="2400" b="1" kern="1200">
                          <a:latin typeface="Calibri"/>
                          <a:ea typeface="Times New Roman"/>
                          <a:cs typeface="Calibri"/>
                        </a:rPr>
                        <a:t>Year </a:t>
                      </a:r>
                      <a:endParaRPr lang="en-US" sz="1100">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2400" b="1" kern="1200">
                          <a:latin typeface="Calibri"/>
                          <a:ea typeface="Times New Roman"/>
                          <a:cs typeface="Calibri"/>
                        </a:rPr>
                        <a:t>Delhi (SRS) </a:t>
                      </a:r>
                      <a:endParaRPr lang="en-US" sz="1100">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2400" b="1" kern="1200" dirty="0">
                          <a:latin typeface="Calibri"/>
                          <a:ea typeface="Times New Roman"/>
                          <a:cs typeface="Calibri"/>
                        </a:rPr>
                        <a:t>India </a:t>
                      </a:r>
                      <a:endParaRPr lang="en-US" sz="1100" dirty="0">
                        <a:latin typeface="Calibri"/>
                        <a:ea typeface="Calibri"/>
                        <a:cs typeface="Mangal"/>
                      </a:endParaRPr>
                    </a:p>
                    <a:p>
                      <a:pPr marL="163195" marR="0" indent="-228600" algn="ctr">
                        <a:spcBef>
                          <a:spcPts val="0"/>
                        </a:spcBef>
                        <a:spcAft>
                          <a:spcPts val="0"/>
                        </a:spcAft>
                      </a:pPr>
                      <a:r>
                        <a:rPr lang="en-US" sz="2400" b="1" dirty="0">
                          <a:latin typeface="Calibri"/>
                          <a:ea typeface="Times New Roman"/>
                          <a:cs typeface="Calibri"/>
                        </a:rPr>
                        <a:t>(SRS)</a:t>
                      </a:r>
                      <a:endParaRPr lang="en-US" sz="1400" dirty="0">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4913">
                <a:tc>
                  <a:txBody>
                    <a:bodyPr/>
                    <a:lstStyle/>
                    <a:p>
                      <a:pPr marL="0" marR="0" indent="0" algn="ctr">
                        <a:spcBef>
                          <a:spcPts val="0"/>
                        </a:spcBef>
                        <a:spcAft>
                          <a:spcPts val="0"/>
                        </a:spcAft>
                      </a:pPr>
                      <a:r>
                        <a:rPr lang="en-US" sz="2400" kern="1200">
                          <a:latin typeface="Calibri"/>
                          <a:ea typeface="Times New Roman"/>
                          <a:cs typeface="Calibri"/>
                        </a:rPr>
                        <a:t>2012 </a:t>
                      </a:r>
                      <a:endParaRPr lang="en-US" sz="1100">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705" marR="0" indent="45720" algn="ctr">
                        <a:spcBef>
                          <a:spcPts val="0"/>
                        </a:spcBef>
                        <a:spcAft>
                          <a:spcPts val="0"/>
                        </a:spcAft>
                      </a:pPr>
                      <a:r>
                        <a:rPr lang="en-US" sz="2400">
                          <a:solidFill>
                            <a:srgbClr val="000000"/>
                          </a:solidFill>
                          <a:latin typeface="Calibri"/>
                          <a:ea typeface="Calibri"/>
                          <a:cs typeface="Calibri"/>
                        </a:rPr>
                        <a:t>16</a:t>
                      </a:r>
                      <a:endParaRPr lang="en-US" sz="1100">
                        <a:latin typeface="Calibri"/>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6675" marR="0" indent="0" algn="ctr">
                        <a:spcBef>
                          <a:spcPts val="0"/>
                        </a:spcBef>
                        <a:spcAft>
                          <a:spcPts val="0"/>
                        </a:spcAft>
                      </a:pPr>
                      <a:r>
                        <a:rPr lang="en-US" sz="2400">
                          <a:solidFill>
                            <a:srgbClr val="000000"/>
                          </a:solidFill>
                          <a:latin typeface="Calibri"/>
                          <a:ea typeface="Calibri"/>
                          <a:cs typeface="Calibri"/>
                        </a:rPr>
                        <a:t>29</a:t>
                      </a:r>
                      <a:endParaRPr lang="en-US" sz="1100">
                        <a:latin typeface="Calibri"/>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132">
                <a:tc>
                  <a:txBody>
                    <a:bodyPr/>
                    <a:lstStyle/>
                    <a:p>
                      <a:pPr marL="0" marR="0" indent="0" algn="ctr">
                        <a:spcBef>
                          <a:spcPts val="0"/>
                        </a:spcBef>
                        <a:spcAft>
                          <a:spcPts val="0"/>
                        </a:spcAft>
                      </a:pPr>
                      <a:r>
                        <a:rPr lang="en-US" sz="2400" kern="1200">
                          <a:latin typeface="Calibri"/>
                          <a:ea typeface="Times New Roman"/>
                          <a:cs typeface="Calibri"/>
                        </a:rPr>
                        <a:t>2013 </a:t>
                      </a:r>
                      <a:endParaRPr lang="en-US" sz="1100">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705" marR="0" indent="45720" algn="ctr">
                        <a:spcBef>
                          <a:spcPts val="0"/>
                        </a:spcBef>
                        <a:spcAft>
                          <a:spcPts val="0"/>
                        </a:spcAft>
                      </a:pPr>
                      <a:r>
                        <a:rPr lang="en-US" sz="2400">
                          <a:solidFill>
                            <a:srgbClr val="000000"/>
                          </a:solidFill>
                          <a:latin typeface="Calibri"/>
                          <a:ea typeface="Calibri"/>
                          <a:cs typeface="Calibri"/>
                        </a:rPr>
                        <a:t>16</a:t>
                      </a:r>
                      <a:endParaRPr lang="en-US" sz="1100">
                        <a:latin typeface="Calibri"/>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6675" marR="0" indent="0" algn="ctr">
                        <a:spcBef>
                          <a:spcPts val="0"/>
                        </a:spcBef>
                        <a:spcAft>
                          <a:spcPts val="0"/>
                        </a:spcAft>
                      </a:pPr>
                      <a:r>
                        <a:rPr lang="en-US" sz="2400" dirty="0">
                          <a:solidFill>
                            <a:srgbClr val="000000"/>
                          </a:solidFill>
                          <a:latin typeface="Calibri"/>
                          <a:ea typeface="Calibri"/>
                          <a:cs typeface="Calibri"/>
                        </a:rPr>
                        <a:t>28</a:t>
                      </a:r>
                      <a:endParaRPr lang="en-US" sz="1100" dirty="0">
                        <a:latin typeface="Calibri"/>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9517">
                <a:tc>
                  <a:txBody>
                    <a:bodyPr/>
                    <a:lstStyle/>
                    <a:p>
                      <a:pPr marL="0" marR="0" indent="0" algn="ctr">
                        <a:spcBef>
                          <a:spcPts val="0"/>
                        </a:spcBef>
                        <a:spcAft>
                          <a:spcPts val="0"/>
                        </a:spcAft>
                      </a:pPr>
                      <a:r>
                        <a:rPr lang="en-US" sz="2400" kern="1200">
                          <a:latin typeface="Calibri"/>
                          <a:ea typeface="Times New Roman"/>
                          <a:cs typeface="Calibri"/>
                        </a:rPr>
                        <a:t>2014 </a:t>
                      </a:r>
                      <a:endParaRPr lang="en-US" sz="1100">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705" marR="0" indent="45720" algn="ctr">
                        <a:spcBef>
                          <a:spcPts val="0"/>
                        </a:spcBef>
                        <a:spcAft>
                          <a:spcPts val="0"/>
                        </a:spcAft>
                      </a:pPr>
                      <a:r>
                        <a:rPr lang="en-US" sz="2400">
                          <a:solidFill>
                            <a:srgbClr val="000000"/>
                          </a:solidFill>
                          <a:latin typeface="Calibri"/>
                          <a:ea typeface="Calibri"/>
                          <a:cs typeface="Calibri"/>
                        </a:rPr>
                        <a:t>13</a:t>
                      </a:r>
                      <a:endParaRPr lang="en-US" sz="1100">
                        <a:latin typeface="Calibri"/>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6675" marR="0" indent="0" algn="ctr">
                        <a:spcBef>
                          <a:spcPts val="0"/>
                        </a:spcBef>
                        <a:spcAft>
                          <a:spcPts val="0"/>
                        </a:spcAft>
                      </a:pPr>
                      <a:r>
                        <a:rPr lang="en-US" sz="2400">
                          <a:solidFill>
                            <a:srgbClr val="000000"/>
                          </a:solidFill>
                          <a:latin typeface="Calibri"/>
                          <a:ea typeface="Calibri"/>
                          <a:cs typeface="Calibri"/>
                        </a:rPr>
                        <a:t>26</a:t>
                      </a:r>
                      <a:endParaRPr lang="en-US" sz="1100">
                        <a:latin typeface="Calibri"/>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9517">
                <a:tc>
                  <a:txBody>
                    <a:bodyPr/>
                    <a:lstStyle/>
                    <a:p>
                      <a:pPr marL="0" marR="0" indent="0" algn="ctr">
                        <a:spcBef>
                          <a:spcPts val="0"/>
                        </a:spcBef>
                        <a:spcAft>
                          <a:spcPts val="0"/>
                        </a:spcAft>
                      </a:pPr>
                      <a:r>
                        <a:rPr lang="en-IN" sz="2400" kern="1200">
                          <a:latin typeface="Calibri"/>
                          <a:ea typeface="Times New Roman"/>
                          <a:cs typeface="Calibri"/>
                        </a:rPr>
                        <a:t>2015 </a:t>
                      </a:r>
                      <a:endParaRPr lang="en-US" sz="1100">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705" marR="0" indent="45720" algn="ctr">
                        <a:spcBef>
                          <a:spcPts val="0"/>
                        </a:spcBef>
                        <a:spcAft>
                          <a:spcPts val="0"/>
                        </a:spcAft>
                      </a:pPr>
                      <a:r>
                        <a:rPr lang="en-US" sz="2400">
                          <a:solidFill>
                            <a:srgbClr val="000000"/>
                          </a:solidFill>
                          <a:latin typeface="Calibri"/>
                          <a:ea typeface="Calibri"/>
                          <a:cs typeface="Calibri"/>
                        </a:rPr>
                        <a:t>14</a:t>
                      </a:r>
                      <a:endParaRPr lang="en-US" sz="1100">
                        <a:latin typeface="Calibri"/>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6675" marR="0" indent="0" algn="ctr">
                        <a:spcBef>
                          <a:spcPts val="0"/>
                        </a:spcBef>
                        <a:spcAft>
                          <a:spcPts val="0"/>
                        </a:spcAft>
                      </a:pPr>
                      <a:r>
                        <a:rPr lang="en-US" sz="2400">
                          <a:solidFill>
                            <a:srgbClr val="000000"/>
                          </a:solidFill>
                          <a:latin typeface="Calibri"/>
                          <a:ea typeface="Calibri"/>
                          <a:cs typeface="Calibri"/>
                        </a:rPr>
                        <a:t>25</a:t>
                      </a:r>
                      <a:endParaRPr lang="en-US" sz="1100">
                        <a:latin typeface="Calibri"/>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9517">
                <a:tc>
                  <a:txBody>
                    <a:bodyPr/>
                    <a:lstStyle/>
                    <a:p>
                      <a:pPr marL="0" marR="0" indent="0" algn="ctr">
                        <a:spcBef>
                          <a:spcPts val="0"/>
                        </a:spcBef>
                        <a:spcAft>
                          <a:spcPts val="0"/>
                        </a:spcAft>
                      </a:pPr>
                      <a:r>
                        <a:rPr lang="en-IN" sz="2400" kern="1200">
                          <a:latin typeface="Calibri"/>
                          <a:ea typeface="Times New Roman"/>
                          <a:cs typeface="Calibri"/>
                        </a:rPr>
                        <a:t>2016 </a:t>
                      </a:r>
                      <a:endParaRPr lang="en-US" sz="1100">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705" marR="0" indent="45720" algn="ctr">
                        <a:spcBef>
                          <a:spcPts val="0"/>
                        </a:spcBef>
                        <a:spcAft>
                          <a:spcPts val="0"/>
                        </a:spcAft>
                      </a:pPr>
                      <a:r>
                        <a:rPr lang="en-US" sz="2400">
                          <a:solidFill>
                            <a:srgbClr val="000000"/>
                          </a:solidFill>
                          <a:latin typeface="Calibri"/>
                          <a:ea typeface="Calibri"/>
                          <a:cs typeface="Calibri"/>
                        </a:rPr>
                        <a:t>12</a:t>
                      </a:r>
                      <a:endParaRPr lang="en-US" sz="1100">
                        <a:latin typeface="Calibri"/>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2400">
                          <a:latin typeface="Calibri"/>
                          <a:ea typeface="Times New Roman"/>
                          <a:cs typeface="Calibri"/>
                        </a:rPr>
                        <a:t>24</a:t>
                      </a:r>
                      <a:endParaRPr lang="en-US" sz="1100">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0915">
                <a:tc>
                  <a:txBody>
                    <a:bodyPr/>
                    <a:lstStyle/>
                    <a:p>
                      <a:pPr marL="0" marR="0" indent="0" algn="ctr">
                        <a:spcBef>
                          <a:spcPts val="0"/>
                        </a:spcBef>
                        <a:spcAft>
                          <a:spcPts val="0"/>
                        </a:spcAft>
                      </a:pPr>
                      <a:r>
                        <a:rPr lang="en-IN" sz="2400" kern="1200">
                          <a:latin typeface="Calibri"/>
                          <a:ea typeface="Times New Roman"/>
                          <a:cs typeface="Calibri"/>
                        </a:rPr>
                        <a:t>2017</a:t>
                      </a:r>
                      <a:endParaRPr lang="en-US" sz="1100">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705" marR="0" indent="45720" algn="ctr">
                        <a:spcBef>
                          <a:spcPts val="0"/>
                        </a:spcBef>
                        <a:spcAft>
                          <a:spcPts val="0"/>
                        </a:spcAft>
                      </a:pPr>
                      <a:r>
                        <a:rPr lang="en-US" sz="2400">
                          <a:solidFill>
                            <a:srgbClr val="000000"/>
                          </a:solidFill>
                          <a:latin typeface="Calibri"/>
                          <a:ea typeface="Calibri"/>
                          <a:cs typeface="Calibri"/>
                        </a:rPr>
                        <a:t>14</a:t>
                      </a:r>
                      <a:endParaRPr lang="en-US" sz="1100">
                        <a:latin typeface="Calibri"/>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2400" dirty="0">
                          <a:latin typeface="Calibri"/>
                          <a:ea typeface="Times New Roman"/>
                          <a:cs typeface="Calibri"/>
                        </a:rPr>
                        <a:t>23</a:t>
                      </a:r>
                      <a:endParaRPr lang="en-US" sz="1100" dirty="0">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Autofit/>
          </a:bodyPr>
          <a:lstStyle/>
          <a:p>
            <a:r>
              <a:rPr lang="en-US" sz="3200" b="1" dirty="0" smtClean="0">
                <a:latin typeface="Tahoma" pitchFamily="34" charset="0"/>
                <a:ea typeface="Tahoma" pitchFamily="34" charset="0"/>
                <a:cs typeface="Tahoma" pitchFamily="34" charset="0"/>
              </a:rPr>
              <a:t>Progressive Decline in IMR &amp; U5 Mortality</a:t>
            </a:r>
            <a:endParaRPr lang="en-US" sz="3200" b="1" dirty="0">
              <a:latin typeface="Tahoma" pitchFamily="34" charset="0"/>
              <a:ea typeface="Tahoma" pitchFamily="34" charset="0"/>
              <a:cs typeface="Tahoma" pitchFamily="34" charset="0"/>
            </a:endParaRPr>
          </a:p>
        </p:txBody>
      </p:sp>
      <p:graphicFrame>
        <p:nvGraphicFramePr>
          <p:cNvPr id="5" name="Content Placeholder 3"/>
          <p:cNvGraphicFramePr>
            <a:graphicFrameLocks/>
          </p:cNvGraphicFramePr>
          <p:nvPr/>
        </p:nvGraphicFramePr>
        <p:xfrm>
          <a:off x="152400" y="1981200"/>
          <a:ext cx="8839199" cy="3048000"/>
        </p:xfrm>
        <a:graphic>
          <a:graphicData uri="http://schemas.openxmlformats.org/drawingml/2006/table">
            <a:tbl>
              <a:tblPr/>
              <a:tblGrid>
                <a:gridCol w="1176711"/>
                <a:gridCol w="1109010"/>
                <a:gridCol w="1109655"/>
                <a:gridCol w="1109655"/>
                <a:gridCol w="1109655"/>
                <a:gridCol w="1109655"/>
                <a:gridCol w="1124259"/>
                <a:gridCol w="990599"/>
              </a:tblGrid>
              <a:tr h="692206">
                <a:tc>
                  <a:txBody>
                    <a:bodyPr/>
                    <a:lstStyle/>
                    <a:p>
                      <a:pPr marL="0" marR="0" indent="0" algn="ctr">
                        <a:spcBef>
                          <a:spcPts val="0"/>
                        </a:spcBef>
                        <a:spcAft>
                          <a:spcPts val="0"/>
                        </a:spcAft>
                      </a:pPr>
                      <a:r>
                        <a:rPr lang="en-US" sz="1700" b="1" kern="1200">
                          <a:latin typeface="Tahoma" pitchFamily="34" charset="0"/>
                          <a:ea typeface="Tahoma" pitchFamily="34" charset="0"/>
                          <a:cs typeface="Tahoma" pitchFamily="34" charset="0"/>
                        </a:rPr>
                        <a:t>Indicators </a:t>
                      </a:r>
                      <a:endParaRPr lang="en-US" sz="1000">
                        <a:latin typeface="Tahoma" pitchFamily="34" charset="0"/>
                        <a:ea typeface="Tahoma" pitchFamily="34" charset="0"/>
                        <a:cs typeface="Tahoma" pitchFamily="34" charset="0"/>
                      </a:endParaRPr>
                    </a:p>
                  </a:txBody>
                  <a:tcPr marL="64833" marR="6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700" b="1" kern="1200">
                          <a:latin typeface="Tahoma" pitchFamily="34" charset="0"/>
                          <a:ea typeface="Tahoma" pitchFamily="34" charset="0"/>
                          <a:cs typeface="Tahoma" pitchFamily="34" charset="0"/>
                        </a:rPr>
                        <a:t>SRS (2012) </a:t>
                      </a:r>
                      <a:endParaRPr lang="en-US" sz="1000">
                        <a:latin typeface="Tahoma" pitchFamily="34" charset="0"/>
                        <a:ea typeface="Tahoma" pitchFamily="34" charset="0"/>
                        <a:cs typeface="Tahoma" pitchFamily="34" charset="0"/>
                      </a:endParaRPr>
                    </a:p>
                  </a:txBody>
                  <a:tcPr marL="64833" marR="6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700" b="1" kern="1200">
                          <a:latin typeface="Tahoma" pitchFamily="34" charset="0"/>
                          <a:ea typeface="Tahoma" pitchFamily="34" charset="0"/>
                          <a:cs typeface="Tahoma" pitchFamily="34" charset="0"/>
                        </a:rPr>
                        <a:t>SRS (2013) </a:t>
                      </a:r>
                      <a:endParaRPr lang="en-US" sz="1000">
                        <a:latin typeface="Tahoma" pitchFamily="34" charset="0"/>
                        <a:ea typeface="Tahoma" pitchFamily="34" charset="0"/>
                        <a:cs typeface="Tahoma" pitchFamily="34" charset="0"/>
                      </a:endParaRPr>
                    </a:p>
                  </a:txBody>
                  <a:tcPr marL="64833" marR="6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700" b="1" kern="1200">
                          <a:latin typeface="Tahoma" pitchFamily="34" charset="0"/>
                          <a:ea typeface="Tahoma" pitchFamily="34" charset="0"/>
                          <a:cs typeface="Tahoma" pitchFamily="34" charset="0"/>
                        </a:rPr>
                        <a:t>SRS (2014) </a:t>
                      </a:r>
                      <a:endParaRPr lang="en-US" sz="1000">
                        <a:latin typeface="Tahoma" pitchFamily="34" charset="0"/>
                        <a:ea typeface="Tahoma" pitchFamily="34" charset="0"/>
                        <a:cs typeface="Tahoma" pitchFamily="34" charset="0"/>
                      </a:endParaRPr>
                    </a:p>
                  </a:txBody>
                  <a:tcPr marL="64833" marR="6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700" b="1" kern="1200">
                          <a:latin typeface="Tahoma" pitchFamily="34" charset="0"/>
                          <a:ea typeface="Tahoma" pitchFamily="34" charset="0"/>
                          <a:cs typeface="Tahoma" pitchFamily="34" charset="0"/>
                        </a:rPr>
                        <a:t>SRS (2015) </a:t>
                      </a:r>
                      <a:endParaRPr lang="en-US" sz="1000">
                        <a:latin typeface="Tahoma" pitchFamily="34" charset="0"/>
                        <a:ea typeface="Tahoma" pitchFamily="34" charset="0"/>
                        <a:cs typeface="Tahoma" pitchFamily="34" charset="0"/>
                      </a:endParaRPr>
                    </a:p>
                  </a:txBody>
                  <a:tcPr marL="64833" marR="6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700" b="1" kern="1200">
                          <a:latin typeface="Tahoma" pitchFamily="34" charset="0"/>
                          <a:ea typeface="Tahoma" pitchFamily="34" charset="0"/>
                          <a:cs typeface="Tahoma" pitchFamily="34" charset="0"/>
                        </a:rPr>
                        <a:t>SRS (2016) </a:t>
                      </a:r>
                      <a:endParaRPr lang="en-US" sz="1000">
                        <a:latin typeface="Tahoma" pitchFamily="34" charset="0"/>
                        <a:ea typeface="Tahoma" pitchFamily="34" charset="0"/>
                        <a:cs typeface="Tahoma" pitchFamily="34" charset="0"/>
                      </a:endParaRPr>
                    </a:p>
                  </a:txBody>
                  <a:tcPr marL="64833" marR="6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700" b="1" kern="1200" dirty="0" smtClean="0">
                          <a:latin typeface="Tahoma" pitchFamily="34" charset="0"/>
                          <a:ea typeface="Tahoma" pitchFamily="34" charset="0"/>
                          <a:cs typeface="Tahoma" pitchFamily="34" charset="0"/>
                        </a:rPr>
                        <a:t>SRS(2017</a:t>
                      </a:r>
                      <a:r>
                        <a:rPr lang="en-US" sz="1700" b="1" kern="1200" dirty="0">
                          <a:latin typeface="Tahoma" pitchFamily="34" charset="0"/>
                          <a:ea typeface="Tahoma" pitchFamily="34" charset="0"/>
                          <a:cs typeface="Tahoma" pitchFamily="34" charset="0"/>
                        </a:rPr>
                        <a:t>)</a:t>
                      </a:r>
                      <a:endParaRPr lang="en-US" sz="1000" dirty="0">
                        <a:latin typeface="Tahoma" pitchFamily="34" charset="0"/>
                        <a:ea typeface="Tahoma" pitchFamily="34" charset="0"/>
                        <a:cs typeface="Tahoma" pitchFamily="34" charset="0"/>
                      </a:endParaRPr>
                    </a:p>
                  </a:txBody>
                  <a:tcPr marL="64833" marR="6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700" b="1" kern="1200">
                          <a:latin typeface="Tahoma" pitchFamily="34" charset="0"/>
                          <a:ea typeface="Tahoma" pitchFamily="34" charset="0"/>
                          <a:cs typeface="Tahoma" pitchFamily="34" charset="0"/>
                        </a:rPr>
                        <a:t>Decline </a:t>
                      </a:r>
                      <a:endParaRPr lang="en-US" sz="1000">
                        <a:latin typeface="Tahoma" pitchFamily="34" charset="0"/>
                        <a:ea typeface="Tahoma" pitchFamily="34" charset="0"/>
                        <a:cs typeface="Tahoma" pitchFamily="34" charset="0"/>
                      </a:endParaRPr>
                    </a:p>
                  </a:txBody>
                  <a:tcPr marL="64833" marR="6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77897">
                <a:tc>
                  <a:txBody>
                    <a:bodyPr/>
                    <a:lstStyle/>
                    <a:p>
                      <a:pPr marL="0" marR="0" indent="0" algn="ctr">
                        <a:spcBef>
                          <a:spcPts val="0"/>
                        </a:spcBef>
                        <a:spcAft>
                          <a:spcPts val="0"/>
                        </a:spcAft>
                      </a:pPr>
                      <a:r>
                        <a:rPr lang="en-US" sz="1700" kern="1200" dirty="0">
                          <a:latin typeface="Tahoma" pitchFamily="34" charset="0"/>
                          <a:ea typeface="Tahoma" pitchFamily="34" charset="0"/>
                          <a:cs typeface="Tahoma" pitchFamily="34" charset="0"/>
                        </a:rPr>
                        <a:t>Infant Mortality Rate </a:t>
                      </a:r>
                      <a:endParaRPr lang="en-US" sz="1000" dirty="0">
                        <a:latin typeface="Tahoma" pitchFamily="34" charset="0"/>
                        <a:ea typeface="Tahoma" pitchFamily="34" charset="0"/>
                        <a:cs typeface="Tahoma" pitchFamily="34" charset="0"/>
                      </a:endParaRPr>
                    </a:p>
                  </a:txBody>
                  <a:tcPr marL="64833" marR="6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700" kern="1200">
                          <a:latin typeface="Tahoma" pitchFamily="34" charset="0"/>
                          <a:ea typeface="Tahoma" pitchFamily="34" charset="0"/>
                          <a:cs typeface="Tahoma" pitchFamily="34" charset="0"/>
                        </a:rPr>
                        <a:t>25 </a:t>
                      </a:r>
                      <a:endParaRPr lang="en-US" sz="1000">
                        <a:latin typeface="Tahoma" pitchFamily="34" charset="0"/>
                        <a:ea typeface="Tahoma" pitchFamily="34" charset="0"/>
                        <a:cs typeface="Tahoma" pitchFamily="34" charset="0"/>
                      </a:endParaRPr>
                    </a:p>
                  </a:txBody>
                  <a:tcPr marL="64833" marR="6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700" kern="1200">
                          <a:latin typeface="Tahoma" pitchFamily="34" charset="0"/>
                          <a:ea typeface="Tahoma" pitchFamily="34" charset="0"/>
                          <a:cs typeface="Tahoma" pitchFamily="34" charset="0"/>
                        </a:rPr>
                        <a:t>24 </a:t>
                      </a:r>
                      <a:endParaRPr lang="en-US" sz="1000">
                        <a:latin typeface="Tahoma" pitchFamily="34" charset="0"/>
                        <a:ea typeface="Tahoma" pitchFamily="34" charset="0"/>
                        <a:cs typeface="Tahoma" pitchFamily="34" charset="0"/>
                      </a:endParaRPr>
                    </a:p>
                  </a:txBody>
                  <a:tcPr marL="64833" marR="6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700" kern="1200">
                          <a:latin typeface="Tahoma" pitchFamily="34" charset="0"/>
                          <a:ea typeface="Tahoma" pitchFamily="34" charset="0"/>
                          <a:cs typeface="Tahoma" pitchFamily="34" charset="0"/>
                        </a:rPr>
                        <a:t>20 </a:t>
                      </a:r>
                      <a:endParaRPr lang="en-US" sz="1000">
                        <a:latin typeface="Tahoma" pitchFamily="34" charset="0"/>
                        <a:ea typeface="Tahoma" pitchFamily="34" charset="0"/>
                        <a:cs typeface="Tahoma" pitchFamily="34" charset="0"/>
                      </a:endParaRPr>
                    </a:p>
                  </a:txBody>
                  <a:tcPr marL="64833" marR="6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700" kern="1200">
                          <a:latin typeface="Tahoma" pitchFamily="34" charset="0"/>
                          <a:ea typeface="Tahoma" pitchFamily="34" charset="0"/>
                          <a:cs typeface="Tahoma" pitchFamily="34" charset="0"/>
                        </a:rPr>
                        <a:t>18 </a:t>
                      </a:r>
                      <a:endParaRPr lang="en-US" sz="1000">
                        <a:latin typeface="Tahoma" pitchFamily="34" charset="0"/>
                        <a:ea typeface="Tahoma" pitchFamily="34" charset="0"/>
                        <a:cs typeface="Tahoma" pitchFamily="34" charset="0"/>
                      </a:endParaRPr>
                    </a:p>
                  </a:txBody>
                  <a:tcPr marL="64833" marR="6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700" kern="1200">
                          <a:latin typeface="Tahoma" pitchFamily="34" charset="0"/>
                          <a:ea typeface="Tahoma" pitchFamily="34" charset="0"/>
                          <a:cs typeface="Tahoma" pitchFamily="34" charset="0"/>
                        </a:rPr>
                        <a:t>18 </a:t>
                      </a:r>
                      <a:endParaRPr lang="en-US" sz="1000">
                        <a:latin typeface="Tahoma" pitchFamily="34" charset="0"/>
                        <a:ea typeface="Tahoma" pitchFamily="34" charset="0"/>
                        <a:cs typeface="Tahoma" pitchFamily="34" charset="0"/>
                      </a:endParaRPr>
                    </a:p>
                  </a:txBody>
                  <a:tcPr marL="64833" marR="6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700" kern="1200">
                          <a:latin typeface="Tahoma" pitchFamily="34" charset="0"/>
                          <a:ea typeface="Tahoma" pitchFamily="34" charset="0"/>
                          <a:cs typeface="Tahoma" pitchFamily="34" charset="0"/>
                        </a:rPr>
                        <a:t>16</a:t>
                      </a:r>
                      <a:endParaRPr lang="en-US" sz="1000">
                        <a:latin typeface="Tahoma" pitchFamily="34" charset="0"/>
                        <a:ea typeface="Tahoma" pitchFamily="34" charset="0"/>
                        <a:cs typeface="Tahoma" pitchFamily="34" charset="0"/>
                      </a:endParaRPr>
                    </a:p>
                  </a:txBody>
                  <a:tcPr marL="64833" marR="6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700" kern="1200">
                          <a:latin typeface="Tahoma" pitchFamily="34" charset="0"/>
                          <a:ea typeface="Tahoma" pitchFamily="34" charset="0"/>
                          <a:cs typeface="Tahoma" pitchFamily="34" charset="0"/>
                        </a:rPr>
                        <a:t>9 point decline in 5 Years </a:t>
                      </a:r>
                      <a:endParaRPr lang="en-US" sz="1000">
                        <a:latin typeface="Tahoma" pitchFamily="34" charset="0"/>
                        <a:ea typeface="Tahoma" pitchFamily="34" charset="0"/>
                        <a:cs typeface="Tahoma" pitchFamily="34" charset="0"/>
                      </a:endParaRPr>
                    </a:p>
                  </a:txBody>
                  <a:tcPr marL="64833" marR="6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77897">
                <a:tc>
                  <a:txBody>
                    <a:bodyPr/>
                    <a:lstStyle/>
                    <a:p>
                      <a:pPr marL="0" marR="0" indent="0" algn="ctr">
                        <a:spcBef>
                          <a:spcPts val="0"/>
                        </a:spcBef>
                        <a:spcAft>
                          <a:spcPts val="0"/>
                        </a:spcAft>
                      </a:pPr>
                      <a:r>
                        <a:rPr lang="en-US" sz="1700" kern="1200" dirty="0">
                          <a:latin typeface="Tahoma" pitchFamily="34" charset="0"/>
                          <a:ea typeface="Tahoma" pitchFamily="34" charset="0"/>
                          <a:cs typeface="Tahoma" pitchFamily="34" charset="0"/>
                        </a:rPr>
                        <a:t>Under 5 Mortality Rate </a:t>
                      </a:r>
                      <a:endParaRPr lang="en-US" sz="1000" dirty="0">
                        <a:latin typeface="Tahoma" pitchFamily="34" charset="0"/>
                        <a:ea typeface="Tahoma" pitchFamily="34" charset="0"/>
                        <a:cs typeface="Tahoma" pitchFamily="34" charset="0"/>
                      </a:endParaRPr>
                    </a:p>
                  </a:txBody>
                  <a:tcPr marL="64833" marR="6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700" kern="1200" dirty="0">
                          <a:latin typeface="Tahoma" pitchFamily="34" charset="0"/>
                          <a:ea typeface="Tahoma" pitchFamily="34" charset="0"/>
                          <a:cs typeface="Tahoma" pitchFamily="34" charset="0"/>
                        </a:rPr>
                        <a:t>28 </a:t>
                      </a:r>
                      <a:endParaRPr lang="en-US" sz="1000" dirty="0">
                        <a:latin typeface="Tahoma" pitchFamily="34" charset="0"/>
                        <a:ea typeface="Tahoma" pitchFamily="34" charset="0"/>
                        <a:cs typeface="Tahoma" pitchFamily="34" charset="0"/>
                      </a:endParaRPr>
                    </a:p>
                  </a:txBody>
                  <a:tcPr marL="64833" marR="6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700" kern="1200" dirty="0">
                          <a:latin typeface="Tahoma" pitchFamily="34" charset="0"/>
                          <a:ea typeface="Tahoma" pitchFamily="34" charset="0"/>
                          <a:cs typeface="Tahoma" pitchFamily="34" charset="0"/>
                        </a:rPr>
                        <a:t>26 </a:t>
                      </a:r>
                      <a:endParaRPr lang="en-US" sz="1000" dirty="0">
                        <a:latin typeface="Tahoma" pitchFamily="34" charset="0"/>
                        <a:ea typeface="Tahoma" pitchFamily="34" charset="0"/>
                        <a:cs typeface="Tahoma" pitchFamily="34" charset="0"/>
                      </a:endParaRPr>
                    </a:p>
                  </a:txBody>
                  <a:tcPr marL="64833" marR="6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700" kern="1200" dirty="0">
                          <a:latin typeface="Tahoma" pitchFamily="34" charset="0"/>
                          <a:ea typeface="Tahoma" pitchFamily="34" charset="0"/>
                          <a:cs typeface="Tahoma" pitchFamily="34" charset="0"/>
                        </a:rPr>
                        <a:t>21 </a:t>
                      </a:r>
                      <a:endParaRPr lang="en-US" sz="1000" dirty="0">
                        <a:latin typeface="Tahoma" pitchFamily="34" charset="0"/>
                        <a:ea typeface="Tahoma" pitchFamily="34" charset="0"/>
                        <a:cs typeface="Tahoma" pitchFamily="34" charset="0"/>
                      </a:endParaRPr>
                    </a:p>
                  </a:txBody>
                  <a:tcPr marL="64833" marR="6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700" kern="1200" dirty="0">
                          <a:latin typeface="Tahoma" pitchFamily="34" charset="0"/>
                          <a:ea typeface="Tahoma" pitchFamily="34" charset="0"/>
                          <a:cs typeface="Tahoma" pitchFamily="34" charset="0"/>
                        </a:rPr>
                        <a:t>20 </a:t>
                      </a:r>
                      <a:endParaRPr lang="en-US" sz="1000" dirty="0">
                        <a:latin typeface="Tahoma" pitchFamily="34" charset="0"/>
                        <a:ea typeface="Tahoma" pitchFamily="34" charset="0"/>
                        <a:cs typeface="Tahoma" pitchFamily="34" charset="0"/>
                      </a:endParaRPr>
                    </a:p>
                  </a:txBody>
                  <a:tcPr marL="64833" marR="6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700" kern="1200" dirty="0">
                          <a:latin typeface="Tahoma" pitchFamily="34" charset="0"/>
                          <a:ea typeface="Tahoma" pitchFamily="34" charset="0"/>
                          <a:cs typeface="Tahoma" pitchFamily="34" charset="0"/>
                        </a:rPr>
                        <a:t>22 </a:t>
                      </a:r>
                      <a:endParaRPr lang="en-US" sz="1000" dirty="0">
                        <a:latin typeface="Tahoma" pitchFamily="34" charset="0"/>
                        <a:ea typeface="Tahoma" pitchFamily="34" charset="0"/>
                        <a:cs typeface="Tahoma" pitchFamily="34" charset="0"/>
                      </a:endParaRPr>
                    </a:p>
                  </a:txBody>
                  <a:tcPr marL="64833" marR="6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700" kern="1200" dirty="0">
                          <a:latin typeface="Tahoma" pitchFamily="34" charset="0"/>
                          <a:ea typeface="Tahoma" pitchFamily="34" charset="0"/>
                          <a:cs typeface="Tahoma" pitchFamily="34" charset="0"/>
                        </a:rPr>
                        <a:t>21</a:t>
                      </a:r>
                      <a:endParaRPr lang="en-US" sz="1000" dirty="0">
                        <a:latin typeface="Tahoma" pitchFamily="34" charset="0"/>
                        <a:ea typeface="Tahoma" pitchFamily="34" charset="0"/>
                        <a:cs typeface="Tahoma" pitchFamily="34" charset="0"/>
                      </a:endParaRPr>
                    </a:p>
                  </a:txBody>
                  <a:tcPr marL="64833" marR="6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700" kern="1200" dirty="0">
                          <a:latin typeface="Tahoma" pitchFamily="34" charset="0"/>
                          <a:ea typeface="Tahoma" pitchFamily="34" charset="0"/>
                          <a:cs typeface="Tahoma" pitchFamily="34" charset="0"/>
                        </a:rPr>
                        <a:t>7 point decline in 5 Years </a:t>
                      </a:r>
                      <a:endParaRPr lang="en-US" sz="1000" dirty="0">
                        <a:latin typeface="Tahoma" pitchFamily="34" charset="0"/>
                        <a:ea typeface="Tahoma" pitchFamily="34" charset="0"/>
                        <a:cs typeface="Tahoma" pitchFamily="34" charset="0"/>
                      </a:endParaRPr>
                    </a:p>
                  </a:txBody>
                  <a:tcPr marL="64833" marR="6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Autofit/>
          </a:bodyPr>
          <a:lstStyle/>
          <a:p>
            <a:r>
              <a:rPr lang="en-US" sz="2400" b="1" dirty="0" smtClean="0">
                <a:latin typeface="Tahoma" pitchFamily="34" charset="0"/>
                <a:ea typeface="Tahoma" pitchFamily="34" charset="0"/>
                <a:cs typeface="Tahoma" pitchFamily="34" charset="0"/>
              </a:rPr>
              <a:t>IMMUNIZATION COVERAGE</a:t>
            </a:r>
            <a:br>
              <a:rPr lang="en-US" sz="2400" b="1" dirty="0" smtClean="0">
                <a:latin typeface="Tahoma" pitchFamily="34" charset="0"/>
                <a:ea typeface="Tahoma" pitchFamily="34" charset="0"/>
                <a:cs typeface="Tahoma" pitchFamily="34" charset="0"/>
              </a:rPr>
            </a:br>
            <a:r>
              <a:rPr lang="en-US" sz="2400" b="1" dirty="0" smtClean="0">
                <a:latin typeface="Tahoma" pitchFamily="34" charset="0"/>
                <a:ea typeface="Tahoma" pitchFamily="34" charset="0"/>
                <a:cs typeface="Tahoma" pitchFamily="34" charset="0"/>
              </a:rPr>
              <a:t> (Based on different sources)</a:t>
            </a:r>
            <a:endParaRPr lang="en-US" sz="2400" b="1" dirty="0">
              <a:latin typeface="Tahoma" pitchFamily="34" charset="0"/>
              <a:ea typeface="Tahoma" pitchFamily="34" charset="0"/>
              <a:cs typeface="Tahoma" pitchFamily="34" charset="0"/>
            </a:endParaRPr>
          </a:p>
        </p:txBody>
      </p:sp>
      <p:graphicFrame>
        <p:nvGraphicFramePr>
          <p:cNvPr id="4" name="Content Placeholder 3"/>
          <p:cNvGraphicFramePr>
            <a:graphicFrameLocks noGrp="1"/>
          </p:cNvGraphicFramePr>
          <p:nvPr>
            <p:ph idx="1"/>
          </p:nvPr>
        </p:nvGraphicFramePr>
        <p:xfrm>
          <a:off x="533400" y="1143000"/>
          <a:ext cx="8229600" cy="1832045"/>
        </p:xfrm>
        <a:graphic>
          <a:graphicData uri="http://schemas.openxmlformats.org/drawingml/2006/table">
            <a:tbl>
              <a:tblPr/>
              <a:tblGrid>
                <a:gridCol w="692209"/>
                <a:gridCol w="5403791"/>
                <a:gridCol w="2133600"/>
              </a:tblGrid>
              <a:tr h="440688">
                <a:tc>
                  <a:txBody>
                    <a:bodyPr/>
                    <a:lstStyle/>
                    <a:p>
                      <a:pPr marL="0" marR="0" algn="just">
                        <a:lnSpc>
                          <a:spcPct val="115000"/>
                        </a:lnSpc>
                        <a:spcBef>
                          <a:spcPts val="0"/>
                        </a:spcBef>
                        <a:spcAft>
                          <a:spcPts val="600"/>
                        </a:spcAft>
                      </a:pPr>
                      <a:r>
                        <a:rPr lang="en-US" sz="1600" b="1" dirty="0">
                          <a:solidFill>
                            <a:srgbClr val="000000"/>
                          </a:solidFill>
                          <a:latin typeface="Tahoma" pitchFamily="34" charset="0"/>
                          <a:ea typeface="Tahoma" pitchFamily="34" charset="0"/>
                          <a:cs typeface="Tahoma" pitchFamily="34" charset="0"/>
                        </a:rPr>
                        <a:t>S.No.</a:t>
                      </a:r>
                      <a:endParaRPr lang="en-US" sz="1400" dirty="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600"/>
                        </a:spcAft>
                      </a:pPr>
                      <a:r>
                        <a:rPr lang="en-US" sz="1600" b="1" dirty="0">
                          <a:solidFill>
                            <a:srgbClr val="000000"/>
                          </a:solidFill>
                          <a:latin typeface="Tahoma" pitchFamily="34" charset="0"/>
                          <a:ea typeface="Tahoma" pitchFamily="34" charset="0"/>
                          <a:cs typeface="Tahoma" pitchFamily="34" charset="0"/>
                        </a:rPr>
                        <a:t>Source</a:t>
                      </a:r>
                      <a:endParaRPr lang="en-US" sz="1400" dirty="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600"/>
                        </a:spcAft>
                      </a:pPr>
                      <a:r>
                        <a:rPr lang="en-US" sz="1600" b="1">
                          <a:solidFill>
                            <a:srgbClr val="000000"/>
                          </a:solidFill>
                          <a:latin typeface="Tahoma" pitchFamily="34" charset="0"/>
                          <a:ea typeface="Tahoma" pitchFamily="34" charset="0"/>
                          <a:cs typeface="Tahoma" pitchFamily="34" charset="0"/>
                        </a:rPr>
                        <a:t>Immunization coverage (%)</a:t>
                      </a:r>
                      <a:endParaRPr lang="en-US" sz="140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2779">
                <a:tc>
                  <a:txBody>
                    <a:bodyPr/>
                    <a:lstStyle/>
                    <a:p>
                      <a:pPr marL="0" marR="0" algn="just">
                        <a:lnSpc>
                          <a:spcPct val="115000"/>
                        </a:lnSpc>
                        <a:spcBef>
                          <a:spcPts val="0"/>
                        </a:spcBef>
                        <a:spcAft>
                          <a:spcPts val="600"/>
                        </a:spcAft>
                      </a:pPr>
                      <a:r>
                        <a:rPr lang="en-US" sz="1600" dirty="0" smtClean="0">
                          <a:solidFill>
                            <a:srgbClr val="000000"/>
                          </a:solidFill>
                          <a:latin typeface="Tahoma" pitchFamily="34" charset="0"/>
                          <a:ea typeface="Tahoma" pitchFamily="34" charset="0"/>
                          <a:cs typeface="Tahoma" pitchFamily="34" charset="0"/>
                        </a:rPr>
                        <a:t>1</a:t>
                      </a:r>
                      <a:endParaRPr lang="en-US" sz="1400" dirty="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600"/>
                        </a:spcAft>
                      </a:pPr>
                      <a:r>
                        <a:rPr lang="en-US" sz="1600">
                          <a:solidFill>
                            <a:srgbClr val="000000"/>
                          </a:solidFill>
                          <a:latin typeface="Tahoma" pitchFamily="34" charset="0"/>
                          <a:ea typeface="Tahoma" pitchFamily="34" charset="0"/>
                          <a:cs typeface="Tahoma" pitchFamily="34" charset="0"/>
                        </a:rPr>
                        <a:t>National Family Health Survey-4  (NFHS 2015-16) was conducted from 21st February 2016 to September 2016 by Development &amp; Research Services Pvt. Ltd. (DRS)</a:t>
                      </a:r>
                      <a:endParaRPr lang="en-US" sz="140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600"/>
                        </a:spcAft>
                      </a:pPr>
                      <a:r>
                        <a:rPr lang="en-US" sz="1600">
                          <a:solidFill>
                            <a:srgbClr val="000000"/>
                          </a:solidFill>
                          <a:latin typeface="Tahoma" pitchFamily="34" charset="0"/>
                          <a:ea typeface="Tahoma" pitchFamily="34" charset="0"/>
                          <a:cs typeface="Tahoma" pitchFamily="34" charset="0"/>
                        </a:rPr>
                        <a:t>66.4</a:t>
                      </a:r>
                      <a:endParaRPr lang="en-US" sz="140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6733">
                <a:tc>
                  <a:txBody>
                    <a:bodyPr/>
                    <a:lstStyle/>
                    <a:p>
                      <a:pPr marL="0" marR="0" algn="just">
                        <a:lnSpc>
                          <a:spcPct val="115000"/>
                        </a:lnSpc>
                        <a:spcBef>
                          <a:spcPts val="0"/>
                        </a:spcBef>
                        <a:spcAft>
                          <a:spcPts val="600"/>
                        </a:spcAft>
                      </a:pPr>
                      <a:r>
                        <a:rPr lang="en-US" sz="1600" dirty="0" smtClean="0">
                          <a:solidFill>
                            <a:srgbClr val="000000"/>
                          </a:solidFill>
                          <a:latin typeface="Tahoma" pitchFamily="34" charset="0"/>
                          <a:ea typeface="Tahoma" pitchFamily="34" charset="0"/>
                          <a:cs typeface="Tahoma" pitchFamily="34" charset="0"/>
                        </a:rPr>
                        <a:t>2</a:t>
                      </a:r>
                      <a:endParaRPr lang="en-US" sz="1400" dirty="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600"/>
                        </a:spcAft>
                      </a:pPr>
                      <a:r>
                        <a:rPr lang="en-US" sz="1600" dirty="0">
                          <a:solidFill>
                            <a:srgbClr val="000000"/>
                          </a:solidFill>
                          <a:latin typeface="Tahoma" pitchFamily="34" charset="0"/>
                          <a:ea typeface="Tahoma" pitchFamily="34" charset="0"/>
                          <a:cs typeface="Tahoma" pitchFamily="34" charset="0"/>
                        </a:rPr>
                        <a:t> </a:t>
                      </a:r>
                      <a:r>
                        <a:rPr lang="en-US" sz="1600" dirty="0" smtClean="0">
                          <a:solidFill>
                            <a:srgbClr val="000000"/>
                          </a:solidFill>
                          <a:latin typeface="Tahoma" pitchFamily="34" charset="0"/>
                          <a:ea typeface="Tahoma" pitchFamily="34" charset="0"/>
                          <a:cs typeface="Tahoma" pitchFamily="34" charset="0"/>
                        </a:rPr>
                        <a:t>CES</a:t>
                      </a:r>
                      <a:r>
                        <a:rPr lang="en-US" sz="1600" baseline="0" dirty="0" smtClean="0">
                          <a:solidFill>
                            <a:srgbClr val="000000"/>
                          </a:solidFill>
                          <a:latin typeface="Tahoma" pitchFamily="34" charset="0"/>
                          <a:ea typeface="Tahoma" pitchFamily="34" charset="0"/>
                          <a:cs typeface="Tahoma" pitchFamily="34" charset="0"/>
                        </a:rPr>
                        <a:t> 2009</a:t>
                      </a:r>
                      <a:endParaRPr lang="en-US" sz="1400" dirty="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600"/>
                        </a:spcAft>
                      </a:pPr>
                      <a:r>
                        <a:rPr lang="en-US" sz="1400" dirty="0" smtClean="0">
                          <a:latin typeface="Tahoma" pitchFamily="34" charset="0"/>
                          <a:ea typeface="Tahoma" pitchFamily="34" charset="0"/>
                          <a:cs typeface="Tahoma" pitchFamily="34" charset="0"/>
                        </a:rPr>
                        <a:t>71.5</a:t>
                      </a:r>
                      <a:endParaRPr lang="en-US" sz="1400" dirty="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5" name="Content Placeholder 3"/>
          <p:cNvGraphicFramePr>
            <a:graphicFrameLocks/>
          </p:cNvGraphicFramePr>
          <p:nvPr/>
        </p:nvGraphicFramePr>
        <p:xfrm>
          <a:off x="228600" y="3200400"/>
          <a:ext cx="8686801" cy="3075535"/>
        </p:xfrm>
        <a:graphic>
          <a:graphicData uri="http://schemas.openxmlformats.org/drawingml/2006/table">
            <a:tbl>
              <a:tblPr/>
              <a:tblGrid>
                <a:gridCol w="838200"/>
                <a:gridCol w="2838937"/>
                <a:gridCol w="2657706"/>
                <a:gridCol w="2351958"/>
              </a:tblGrid>
              <a:tr h="788658">
                <a:tc gridSpan="4">
                  <a:txBody>
                    <a:bodyPr/>
                    <a:lstStyle/>
                    <a:p>
                      <a:pPr marL="0" marR="0" algn="ctr">
                        <a:lnSpc>
                          <a:spcPct val="100000"/>
                        </a:lnSpc>
                        <a:spcBef>
                          <a:spcPts val="0"/>
                        </a:spcBef>
                        <a:spcAft>
                          <a:spcPts val="600"/>
                        </a:spcAft>
                      </a:pPr>
                      <a:r>
                        <a:rPr lang="en-US" sz="1800" b="1" dirty="0" smtClean="0">
                          <a:solidFill>
                            <a:srgbClr val="000000"/>
                          </a:solidFill>
                          <a:latin typeface="Tahoma" pitchFamily="34" charset="0"/>
                          <a:ea typeface="Tahoma" pitchFamily="34" charset="0"/>
                          <a:cs typeface="Tahoma" pitchFamily="34" charset="0"/>
                        </a:rPr>
                        <a:t>Immunization Technical Support Unit (ITSU) </a:t>
                      </a:r>
                    </a:p>
                    <a:p>
                      <a:pPr marL="0" marR="0" algn="ctr">
                        <a:lnSpc>
                          <a:spcPct val="100000"/>
                        </a:lnSpc>
                        <a:spcBef>
                          <a:spcPts val="0"/>
                        </a:spcBef>
                        <a:spcAft>
                          <a:spcPts val="600"/>
                        </a:spcAft>
                      </a:pPr>
                      <a:r>
                        <a:rPr lang="en-US" sz="1800" b="1" dirty="0" smtClean="0">
                          <a:solidFill>
                            <a:srgbClr val="000000"/>
                          </a:solidFill>
                          <a:latin typeface="Tahoma" pitchFamily="34" charset="0"/>
                          <a:ea typeface="Tahoma" pitchFamily="34" charset="0"/>
                          <a:cs typeface="Tahoma" pitchFamily="34" charset="0"/>
                        </a:rPr>
                        <a:t> Immunization  dashboard HMIS </a:t>
                      </a:r>
                    </a:p>
                    <a:p>
                      <a:pPr marL="0" marR="0" algn="ctr">
                        <a:lnSpc>
                          <a:spcPct val="100000"/>
                        </a:lnSpc>
                        <a:spcBef>
                          <a:spcPts val="0"/>
                        </a:spcBef>
                        <a:spcAft>
                          <a:spcPts val="600"/>
                        </a:spcAft>
                      </a:pPr>
                      <a:r>
                        <a:rPr lang="en-US" sz="1800" b="1" dirty="0" smtClean="0">
                          <a:solidFill>
                            <a:srgbClr val="000000"/>
                          </a:solidFill>
                          <a:latin typeface="Tahoma" pitchFamily="34" charset="0"/>
                          <a:ea typeface="Tahoma" pitchFamily="34" charset="0"/>
                          <a:cs typeface="Tahoma" pitchFamily="34" charset="0"/>
                        </a:rPr>
                        <a:t>MOHFW</a:t>
                      </a:r>
                      <a:endParaRPr lang="en-US" sz="1800" b="1" dirty="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just">
                        <a:lnSpc>
                          <a:spcPct val="115000"/>
                        </a:lnSpc>
                        <a:spcBef>
                          <a:spcPts val="0"/>
                        </a:spcBef>
                        <a:spcAft>
                          <a:spcPts val="600"/>
                        </a:spcAft>
                      </a:pPr>
                      <a:endParaRPr lang="en-US" sz="1100" dirty="0">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712458">
                <a:tc>
                  <a:txBody>
                    <a:bodyPr/>
                    <a:lstStyle/>
                    <a:p>
                      <a:pPr marL="0" marR="0" algn="ctr">
                        <a:lnSpc>
                          <a:spcPct val="115000"/>
                        </a:lnSpc>
                        <a:spcBef>
                          <a:spcPts val="0"/>
                        </a:spcBef>
                        <a:spcAft>
                          <a:spcPts val="600"/>
                        </a:spcAft>
                      </a:pPr>
                      <a:r>
                        <a:rPr lang="en-US" sz="1600" b="1" dirty="0">
                          <a:solidFill>
                            <a:srgbClr val="000000"/>
                          </a:solidFill>
                          <a:latin typeface="Tahoma" pitchFamily="34" charset="0"/>
                          <a:ea typeface="Tahoma" pitchFamily="34" charset="0"/>
                          <a:cs typeface="Tahoma" pitchFamily="34" charset="0"/>
                        </a:rPr>
                        <a:t>S.No.</a:t>
                      </a:r>
                      <a:endParaRPr lang="en-US" sz="1600" dirty="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lnSpc>
                          <a:spcPct val="115000"/>
                        </a:lnSpc>
                        <a:spcBef>
                          <a:spcPts val="0"/>
                        </a:spcBef>
                        <a:spcAft>
                          <a:spcPts val="600"/>
                        </a:spcAft>
                      </a:pPr>
                      <a:r>
                        <a:rPr lang="en-US" sz="1800" b="1" dirty="0" smtClean="0">
                          <a:solidFill>
                            <a:srgbClr val="000000"/>
                          </a:solidFill>
                          <a:latin typeface="Tahoma" pitchFamily="34" charset="0"/>
                          <a:ea typeface="Tahoma" pitchFamily="34" charset="0"/>
                          <a:cs typeface="Tahoma" pitchFamily="34" charset="0"/>
                        </a:rPr>
                        <a:t>Full Immunization </a:t>
                      </a:r>
                      <a:r>
                        <a:rPr lang="en-US" sz="1800" b="1" dirty="0">
                          <a:solidFill>
                            <a:srgbClr val="000000"/>
                          </a:solidFill>
                          <a:latin typeface="Tahoma" pitchFamily="34" charset="0"/>
                          <a:ea typeface="Tahoma" pitchFamily="34" charset="0"/>
                          <a:cs typeface="Tahoma" pitchFamily="34" charset="0"/>
                        </a:rPr>
                        <a:t>coverage (%)</a:t>
                      </a:r>
                      <a:endParaRPr lang="en-US" sz="1800" dirty="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just">
                        <a:lnSpc>
                          <a:spcPct val="115000"/>
                        </a:lnSpc>
                        <a:spcBef>
                          <a:spcPts val="0"/>
                        </a:spcBef>
                        <a:spcAft>
                          <a:spcPts val="600"/>
                        </a:spcAft>
                      </a:pPr>
                      <a:endParaRPr lang="en-US" sz="1100" dirty="0">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just">
                        <a:lnSpc>
                          <a:spcPct val="115000"/>
                        </a:lnSpc>
                        <a:spcBef>
                          <a:spcPts val="0"/>
                        </a:spcBef>
                        <a:spcAft>
                          <a:spcPts val="600"/>
                        </a:spcAft>
                      </a:pPr>
                      <a:endParaRPr lang="en-US" sz="1100" dirty="0">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2458">
                <a:tc>
                  <a:txBody>
                    <a:bodyPr/>
                    <a:lstStyle/>
                    <a:p>
                      <a:pPr marL="0" marR="0" algn="ctr">
                        <a:lnSpc>
                          <a:spcPct val="115000"/>
                        </a:lnSpc>
                        <a:spcBef>
                          <a:spcPts val="0"/>
                        </a:spcBef>
                        <a:spcAft>
                          <a:spcPts val="600"/>
                        </a:spcAft>
                      </a:pPr>
                      <a:endParaRPr lang="en-US" sz="180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600"/>
                        </a:spcAft>
                      </a:pPr>
                      <a:r>
                        <a:rPr lang="en-US" sz="1800" dirty="0" smtClean="0">
                          <a:latin typeface="Tahoma" pitchFamily="34" charset="0"/>
                          <a:ea typeface="Tahoma" pitchFamily="34" charset="0"/>
                          <a:cs typeface="Tahoma" pitchFamily="34" charset="0"/>
                        </a:rPr>
                        <a:t>April-December 2018</a:t>
                      </a:r>
                      <a:endParaRPr lang="en-US" sz="1800" dirty="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600"/>
                        </a:spcAft>
                      </a:pPr>
                      <a:r>
                        <a:rPr lang="en-US" sz="1800" dirty="0" smtClean="0">
                          <a:solidFill>
                            <a:srgbClr val="000000"/>
                          </a:solidFill>
                          <a:latin typeface="Tahoma" pitchFamily="34" charset="0"/>
                          <a:ea typeface="Tahoma" pitchFamily="34" charset="0"/>
                          <a:cs typeface="Tahoma" pitchFamily="34" charset="0"/>
                        </a:rPr>
                        <a:t>Apr- May 2019</a:t>
                      </a:r>
                      <a:endParaRPr lang="en-US" sz="1800" dirty="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600"/>
                        </a:spcAft>
                      </a:pPr>
                      <a:r>
                        <a:rPr lang="en-US" sz="1800" i="0" dirty="0" smtClean="0">
                          <a:latin typeface="Tahoma" pitchFamily="34" charset="0"/>
                          <a:ea typeface="Tahoma" pitchFamily="34" charset="0"/>
                          <a:cs typeface="Tahoma" pitchFamily="34" charset="0"/>
                        </a:rPr>
                        <a:t>April - June 19</a:t>
                      </a:r>
                      <a:endParaRPr lang="en-US" sz="1800" i="0" dirty="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5076">
                <a:tc>
                  <a:txBody>
                    <a:bodyPr/>
                    <a:lstStyle/>
                    <a:p>
                      <a:pPr marL="0" marR="0" algn="ctr">
                        <a:lnSpc>
                          <a:spcPct val="115000"/>
                        </a:lnSpc>
                        <a:spcBef>
                          <a:spcPts val="0"/>
                        </a:spcBef>
                        <a:spcAft>
                          <a:spcPts val="600"/>
                        </a:spcAft>
                      </a:pPr>
                      <a:r>
                        <a:rPr lang="en-US" sz="1800">
                          <a:solidFill>
                            <a:srgbClr val="000000"/>
                          </a:solidFill>
                          <a:latin typeface="Tahoma" pitchFamily="34" charset="0"/>
                          <a:ea typeface="Tahoma" pitchFamily="34" charset="0"/>
                          <a:cs typeface="Tahoma" pitchFamily="34" charset="0"/>
                        </a:rPr>
                        <a:t>1</a:t>
                      </a:r>
                      <a:endParaRPr lang="en-US" sz="180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600"/>
                        </a:spcAft>
                      </a:pPr>
                      <a:r>
                        <a:rPr lang="en-US" sz="1800" dirty="0">
                          <a:solidFill>
                            <a:srgbClr val="000000"/>
                          </a:solidFill>
                          <a:latin typeface="Tahoma" pitchFamily="34" charset="0"/>
                          <a:ea typeface="Tahoma" pitchFamily="34" charset="0"/>
                          <a:cs typeface="Tahoma" pitchFamily="34" charset="0"/>
                        </a:rPr>
                        <a:t>97</a:t>
                      </a:r>
                      <a:endParaRPr lang="en-US" sz="1800" dirty="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600"/>
                        </a:spcAft>
                        <a:buClrTx/>
                        <a:buSzTx/>
                        <a:buFontTx/>
                        <a:buNone/>
                        <a:tabLst/>
                        <a:defRPr/>
                      </a:pPr>
                      <a:r>
                        <a:rPr lang="en-US" sz="1800" dirty="0" smtClean="0">
                          <a:solidFill>
                            <a:srgbClr val="000000"/>
                          </a:solidFill>
                          <a:latin typeface="Tahoma" pitchFamily="34" charset="0"/>
                          <a:ea typeface="Tahoma" pitchFamily="34" charset="0"/>
                          <a:cs typeface="Tahoma" pitchFamily="34" charset="0"/>
                        </a:rPr>
                        <a:t>97</a:t>
                      </a:r>
                      <a:endParaRPr lang="en-US" sz="1800" dirty="0" smtClean="0">
                        <a:latin typeface="Tahoma" pitchFamily="34" charset="0"/>
                        <a:ea typeface="Tahoma" pitchFamily="34" charset="0"/>
                        <a:cs typeface="Tahoma" pitchFamily="34" charset="0"/>
                      </a:endParaRPr>
                    </a:p>
                    <a:p>
                      <a:pPr marL="0" marR="0" algn="ctr">
                        <a:lnSpc>
                          <a:spcPct val="115000"/>
                        </a:lnSpc>
                        <a:spcBef>
                          <a:spcPts val="0"/>
                        </a:spcBef>
                        <a:spcAft>
                          <a:spcPts val="600"/>
                        </a:spcAft>
                      </a:pPr>
                      <a:endParaRPr lang="en-US" sz="1800" dirty="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600"/>
                        </a:spcAft>
                      </a:pPr>
                      <a:r>
                        <a:rPr lang="en-US" sz="1800" dirty="0" smtClean="0">
                          <a:latin typeface="Tahoma" pitchFamily="34" charset="0"/>
                          <a:ea typeface="Tahoma" pitchFamily="34" charset="0"/>
                          <a:cs typeface="Tahoma" pitchFamily="34" charset="0"/>
                        </a:rPr>
                        <a:t>99%</a:t>
                      </a:r>
                      <a:endParaRPr lang="en-US" sz="1800" dirty="0">
                        <a:latin typeface="Tahoma" pitchFamily="34" charset="0"/>
                        <a:ea typeface="Tahoma" pitchFamily="34" charset="0"/>
                        <a:cs typeface="Tahoma"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855"/>
            <a:ext cx="9144000" cy="824345"/>
          </a:xfrm>
        </p:spPr>
        <p:txBody>
          <a:bodyPr>
            <a:noAutofit/>
          </a:bodyPr>
          <a:lstStyle/>
          <a:p>
            <a:r>
              <a:rPr lang="en-US" altLang="en-US" sz="3200" b="1" dirty="0">
                <a:solidFill>
                  <a:srgbClr val="7030A0"/>
                </a:solidFill>
              </a:rPr>
              <a:t>Fully Immunized in Children (12m-23m</a:t>
            </a:r>
            <a:r>
              <a:rPr lang="en-US" altLang="en-US" sz="3200" b="1" dirty="0" smtClean="0">
                <a:solidFill>
                  <a:srgbClr val="7030A0"/>
                </a:solidFill>
              </a:rPr>
              <a:t>)</a:t>
            </a:r>
            <a:endParaRPr lang="en-US" sz="3200" dirty="0">
              <a:solidFill>
                <a:srgbClr val="7030A0"/>
              </a:solidFill>
            </a:endParaRP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4042248839"/>
              </p:ext>
            </p:extLst>
          </p:nvPr>
        </p:nvGraphicFramePr>
        <p:xfrm>
          <a:off x="457200" y="762000"/>
          <a:ext cx="8458200" cy="49530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4876800" y="5867400"/>
            <a:ext cx="4025397" cy="369332"/>
          </a:xfrm>
          <a:prstGeom prst="rect">
            <a:avLst/>
          </a:prstGeom>
          <a:noFill/>
        </p:spPr>
        <p:txBody>
          <a:bodyPr wrap="none" rtlCol="0">
            <a:spAutoFit/>
          </a:bodyPr>
          <a:lstStyle/>
          <a:p>
            <a:r>
              <a:rPr lang="en-IN" dirty="0" smtClean="0">
                <a:solidFill>
                  <a:srgbClr val="FF0000"/>
                </a:solidFill>
              </a:rPr>
              <a:t>Concurrent monitoring data- WHO, NPSP</a:t>
            </a:r>
            <a:endParaRPr lang="en-IN" dirty="0">
              <a:solidFill>
                <a:srgbClr val="FF0000"/>
              </a:solidFill>
            </a:endParaRPr>
          </a:p>
        </p:txBody>
      </p:sp>
    </p:spTree>
    <p:extLst>
      <p:ext uri="{BB962C8B-B14F-4D97-AF65-F5344CB8AC3E}">
        <p14:creationId xmlns="" xmlns:p14="http://schemas.microsoft.com/office/powerpoint/2010/main" val="26125171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lum bright="20000"/>
            <a:extLst>
              <a:ext uri="{28A0092B-C50C-407E-A947-70E740481C1C}">
                <a14:useLocalDpi xmlns:a14="http://schemas.microsoft.com/office/drawing/2010/main" xmlns="" val="0"/>
              </a:ext>
            </a:extLst>
          </a:blip>
          <a:stretch>
            <a:fillRect/>
          </a:stretch>
        </p:blipFill>
        <p:spPr>
          <a:xfrm>
            <a:off x="0" y="0"/>
            <a:ext cx="9144000" cy="1371601"/>
          </a:xfrm>
          <a:prstGeom prst="rect">
            <a:avLst/>
          </a:prstGeom>
          <a:effectLst>
            <a:softEdge rad="127000"/>
          </a:effectLst>
        </p:spPr>
      </p:pic>
      <p:sp>
        <p:nvSpPr>
          <p:cNvPr id="2" name="Title 1"/>
          <p:cNvSpPr>
            <a:spLocks noGrp="1"/>
          </p:cNvSpPr>
          <p:nvPr>
            <p:ph type="title"/>
          </p:nvPr>
        </p:nvSpPr>
        <p:spPr>
          <a:xfrm>
            <a:off x="457200" y="260648"/>
            <a:ext cx="8686800" cy="838200"/>
          </a:xfrm>
        </p:spPr>
        <p:txBody>
          <a:bodyPr>
            <a:normAutofit/>
          </a:bodyPr>
          <a:lstStyle/>
          <a:p>
            <a:r>
              <a:rPr lang="en-US" sz="4000" b="1" dirty="0">
                <a:latin typeface="+mn-lt"/>
                <a:ea typeface="+mn-ea"/>
                <a:cs typeface="+mn-cs"/>
              </a:rPr>
              <a:t>State Initiatives </a:t>
            </a:r>
            <a:endParaRPr lang="en-IN" sz="4000" b="1" dirty="0">
              <a:latin typeface="+mn-lt"/>
              <a:ea typeface="+mn-ea"/>
              <a:cs typeface="+mn-cs"/>
            </a:endParaRPr>
          </a:p>
        </p:txBody>
      </p:sp>
      <p:sp>
        <p:nvSpPr>
          <p:cNvPr id="3" name="Content Placeholder 2"/>
          <p:cNvSpPr>
            <a:spLocks noGrp="1"/>
          </p:cNvSpPr>
          <p:nvPr>
            <p:ph idx="1"/>
          </p:nvPr>
        </p:nvSpPr>
        <p:spPr>
          <a:xfrm>
            <a:off x="0" y="1340768"/>
            <a:ext cx="9144000" cy="5760640"/>
          </a:xfrm>
        </p:spPr>
        <p:txBody>
          <a:bodyPr>
            <a:normAutofit/>
          </a:bodyPr>
          <a:lstStyle/>
          <a:p>
            <a:pPr algn="just"/>
            <a:r>
              <a:rPr lang="en-US" sz="2400" dirty="0" smtClean="0">
                <a:latin typeface="Tahoma" pitchFamily="34" charset="0"/>
                <a:ea typeface="Tahoma" pitchFamily="34" charset="0"/>
                <a:cs typeface="Tahoma" pitchFamily="34" charset="0"/>
              </a:rPr>
              <a:t>Highest level of political commitment with:</a:t>
            </a:r>
          </a:p>
          <a:p>
            <a:pPr algn="just">
              <a:buNone/>
            </a:pPr>
            <a:endParaRPr lang="en-US" sz="2400" dirty="0" smtClean="0">
              <a:latin typeface="Tahoma" pitchFamily="34" charset="0"/>
              <a:ea typeface="Tahoma" pitchFamily="34" charset="0"/>
              <a:cs typeface="Tahoma" pitchFamily="34" charset="0"/>
            </a:endParaRPr>
          </a:p>
          <a:p>
            <a:pPr algn="just">
              <a:buNone/>
            </a:pPr>
            <a:r>
              <a:rPr lang="en-US" sz="2400" dirty="0" smtClean="0">
                <a:latin typeface="Tahoma" pitchFamily="34" charset="0"/>
                <a:ea typeface="Tahoma" pitchFamily="34" charset="0"/>
                <a:cs typeface="Tahoma" pitchFamily="34" charset="0"/>
              </a:rPr>
              <a:t>        - Hon’ble Chief Minister Launching Mission </a:t>
            </a:r>
            <a:r>
              <a:rPr lang="en-US" sz="2400" dirty="0" err="1" smtClean="0">
                <a:latin typeface="Tahoma" pitchFamily="34" charset="0"/>
                <a:ea typeface="Tahoma" pitchFamily="34" charset="0"/>
                <a:cs typeface="Tahoma" pitchFamily="34" charset="0"/>
              </a:rPr>
              <a:t>Indradhanush</a:t>
            </a:r>
            <a:r>
              <a:rPr lang="en-US" sz="2400" dirty="0" smtClean="0">
                <a:latin typeface="Tahoma" pitchFamily="34" charset="0"/>
                <a:ea typeface="Tahoma" pitchFamily="34" charset="0"/>
                <a:cs typeface="Tahoma" pitchFamily="34" charset="0"/>
              </a:rPr>
              <a:t> </a:t>
            </a:r>
          </a:p>
          <a:p>
            <a:pPr algn="just">
              <a:buNone/>
            </a:pPr>
            <a:r>
              <a:rPr lang="en-US" sz="2400" dirty="0" smtClean="0">
                <a:latin typeface="Tahoma" pitchFamily="34" charset="0"/>
                <a:ea typeface="Tahoma" pitchFamily="34" charset="0"/>
                <a:cs typeface="Tahoma" pitchFamily="34" charset="0"/>
              </a:rPr>
              <a:t>          </a:t>
            </a:r>
            <a:r>
              <a:rPr lang="en-US" sz="2400" dirty="0" err="1" smtClean="0">
                <a:latin typeface="Tahoma" pitchFamily="34" charset="0"/>
                <a:ea typeface="Tahoma" pitchFamily="34" charset="0"/>
                <a:cs typeface="Tahoma" pitchFamily="34" charset="0"/>
              </a:rPr>
              <a:t>Kawach</a:t>
            </a:r>
            <a:r>
              <a:rPr lang="en-US" sz="2400" dirty="0" smtClean="0">
                <a:latin typeface="Tahoma" pitchFamily="34" charset="0"/>
                <a:ea typeface="Tahoma" pitchFamily="34" charset="0"/>
                <a:cs typeface="Tahoma" pitchFamily="34" charset="0"/>
              </a:rPr>
              <a:t> in State in all Districts</a:t>
            </a:r>
          </a:p>
          <a:p>
            <a:pPr algn="just">
              <a:buNone/>
            </a:pPr>
            <a:endParaRPr lang="en-US" sz="2400" dirty="0" smtClean="0">
              <a:latin typeface="Tahoma" pitchFamily="34" charset="0"/>
              <a:ea typeface="Tahoma" pitchFamily="34" charset="0"/>
              <a:cs typeface="Tahoma" pitchFamily="34" charset="0"/>
            </a:endParaRPr>
          </a:p>
          <a:p>
            <a:pPr algn="just">
              <a:buNone/>
            </a:pPr>
            <a:r>
              <a:rPr lang="en-US" sz="2400" dirty="0" smtClean="0">
                <a:latin typeface="Tahoma" pitchFamily="34" charset="0"/>
                <a:ea typeface="Tahoma" pitchFamily="34" charset="0"/>
                <a:cs typeface="Tahoma" pitchFamily="34" charset="0"/>
              </a:rPr>
              <a:t>        - Hon’ble Health Minister Taking personal interest in </a:t>
            </a:r>
          </a:p>
          <a:p>
            <a:pPr algn="just">
              <a:buNone/>
            </a:pPr>
            <a:r>
              <a:rPr lang="en-US" sz="2400" dirty="0" smtClean="0">
                <a:latin typeface="Tahoma" pitchFamily="34" charset="0"/>
                <a:ea typeface="Tahoma" pitchFamily="34" charset="0"/>
                <a:cs typeface="Tahoma" pitchFamily="34" charset="0"/>
              </a:rPr>
              <a:t>           introduction of new vaccines in  the State *</a:t>
            </a:r>
          </a:p>
          <a:p>
            <a:pPr algn="just">
              <a:buNone/>
            </a:pPr>
            <a:endParaRPr lang="en-US" sz="2400" dirty="0" smtClean="0">
              <a:latin typeface="Tahoma" pitchFamily="34" charset="0"/>
              <a:ea typeface="Tahoma" pitchFamily="34" charset="0"/>
              <a:cs typeface="Tahoma" pitchFamily="34" charset="0"/>
            </a:endParaRPr>
          </a:p>
          <a:p>
            <a:pPr algn="just">
              <a:buNone/>
            </a:pPr>
            <a:r>
              <a:rPr lang="en-US" sz="2400" dirty="0" smtClean="0">
                <a:latin typeface="Tahoma" pitchFamily="34" charset="0"/>
                <a:ea typeface="Tahoma" pitchFamily="34" charset="0"/>
                <a:cs typeface="Tahoma" pitchFamily="34" charset="0"/>
              </a:rPr>
              <a:t>         -Hon’ble LG/Chief Secretary taking up the matter of early </a:t>
            </a:r>
          </a:p>
          <a:p>
            <a:pPr algn="just">
              <a:buNone/>
            </a:pPr>
            <a:r>
              <a:rPr lang="en-US" sz="2400" dirty="0" smtClean="0">
                <a:latin typeface="Tahoma" pitchFamily="34" charset="0"/>
                <a:ea typeface="Tahoma" pitchFamily="34" charset="0"/>
                <a:cs typeface="Tahoma" pitchFamily="34" charset="0"/>
              </a:rPr>
              <a:t>          introduction of PCV in Delhi  (during Governor's Meeting)</a:t>
            </a:r>
          </a:p>
          <a:p>
            <a:pPr lvl="0" algn="just"/>
            <a:endParaRPr lang="en-US" sz="2400" dirty="0" smtClean="0">
              <a:latin typeface="Tahoma" pitchFamily="34" charset="0"/>
              <a:ea typeface="Tahoma" pitchFamily="34" charset="0"/>
              <a:cs typeface="Tahoma" pitchFamily="34" charset="0"/>
            </a:endParaRPr>
          </a:p>
          <a:p>
            <a:pPr algn="just"/>
            <a:endParaRPr lang="en-US" sz="2400" dirty="0">
              <a:latin typeface="Tahoma" pitchFamily="34" charset="0"/>
              <a:ea typeface="Tahoma" pitchFamily="34" charset="0"/>
              <a:cs typeface="Tahoma" pitchFamily="34" charset="0"/>
            </a:endParaRPr>
          </a:p>
        </p:txBody>
      </p:sp>
      <p:pic>
        <p:nvPicPr>
          <p:cNvPr id="7170" name="Picture 2" descr="C:\Users\ina\AppData\Local\Microsoft\Windows\Temporary Internet Files\Content.IE5\TIKJ68HP\initiativepic[1].jpg"/>
          <p:cNvPicPr>
            <a:picLocks noChangeAspect="1" noChangeArrowheads="1"/>
          </p:cNvPicPr>
          <p:nvPr/>
        </p:nvPicPr>
        <p:blipFill>
          <a:blip r:embed="rId4" cstate="print"/>
          <a:srcRect/>
          <a:stretch>
            <a:fillRect/>
          </a:stretch>
        </p:blipFill>
        <p:spPr bwMode="auto">
          <a:xfrm>
            <a:off x="6781800" y="-27384"/>
            <a:ext cx="2326704" cy="1296144"/>
          </a:xfrm>
          <a:prstGeom prst="rect">
            <a:avLst/>
          </a:prstGeom>
          <a:ln>
            <a:noFill/>
          </a:ln>
          <a:effectLst>
            <a:softEdge rad="112500"/>
          </a:effectLst>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lum bright="20000"/>
            <a:extLst>
              <a:ext uri="{28A0092B-C50C-407E-A947-70E740481C1C}">
                <a14:useLocalDpi xmlns:a14="http://schemas.microsoft.com/office/drawing/2010/main" xmlns="" val="0"/>
              </a:ext>
            </a:extLst>
          </a:blip>
          <a:stretch>
            <a:fillRect/>
          </a:stretch>
        </p:blipFill>
        <p:spPr>
          <a:xfrm>
            <a:off x="0" y="0"/>
            <a:ext cx="9144000" cy="1371601"/>
          </a:xfrm>
          <a:prstGeom prst="rect">
            <a:avLst/>
          </a:prstGeom>
          <a:effectLst>
            <a:softEdge rad="127000"/>
          </a:effectLst>
        </p:spPr>
      </p:pic>
      <p:sp>
        <p:nvSpPr>
          <p:cNvPr id="2" name="Title 1"/>
          <p:cNvSpPr>
            <a:spLocks noGrp="1"/>
          </p:cNvSpPr>
          <p:nvPr>
            <p:ph type="title"/>
          </p:nvPr>
        </p:nvSpPr>
        <p:spPr>
          <a:xfrm>
            <a:off x="457200" y="260648"/>
            <a:ext cx="8686800" cy="838200"/>
          </a:xfrm>
        </p:spPr>
        <p:txBody>
          <a:bodyPr>
            <a:normAutofit/>
          </a:bodyPr>
          <a:lstStyle/>
          <a:p>
            <a:r>
              <a:rPr lang="en-US" sz="4000" b="1" dirty="0">
                <a:latin typeface="+mn-lt"/>
                <a:ea typeface="+mn-ea"/>
                <a:cs typeface="+mn-cs"/>
              </a:rPr>
              <a:t>State Initiatives </a:t>
            </a:r>
            <a:endParaRPr lang="en-IN" sz="4000" b="1" dirty="0">
              <a:latin typeface="+mn-lt"/>
              <a:ea typeface="+mn-ea"/>
              <a:cs typeface="+mn-cs"/>
            </a:endParaRPr>
          </a:p>
        </p:txBody>
      </p:sp>
      <p:sp>
        <p:nvSpPr>
          <p:cNvPr id="3" name="Content Placeholder 2"/>
          <p:cNvSpPr>
            <a:spLocks noGrp="1"/>
          </p:cNvSpPr>
          <p:nvPr>
            <p:ph idx="1"/>
          </p:nvPr>
        </p:nvSpPr>
        <p:spPr>
          <a:xfrm>
            <a:off x="152400" y="1524000"/>
            <a:ext cx="8515672" cy="5760640"/>
          </a:xfrm>
        </p:spPr>
        <p:txBody>
          <a:bodyPr>
            <a:normAutofit/>
          </a:bodyPr>
          <a:lstStyle/>
          <a:p>
            <a:pPr algn="just"/>
            <a:r>
              <a:rPr lang="en-US" sz="2400" dirty="0" smtClean="0">
                <a:latin typeface="Tahoma" pitchFamily="34" charset="0"/>
                <a:ea typeface="Tahoma" pitchFamily="34" charset="0"/>
                <a:cs typeface="Tahoma" pitchFamily="34" charset="0"/>
              </a:rPr>
              <a:t>Rechristening of “Routine Immunization to “Essential Childhood Immunization’ to give due importance to the crucial program that saves lives from Vaccine Preventable Diseases</a:t>
            </a:r>
            <a:r>
              <a:rPr lang="en-US" sz="2400" b="1" dirty="0" smtClean="0">
                <a:latin typeface="Tahoma" pitchFamily="34" charset="0"/>
                <a:ea typeface="Tahoma" pitchFamily="34" charset="0"/>
                <a:cs typeface="Tahoma" pitchFamily="34" charset="0"/>
              </a:rPr>
              <a:t>.</a:t>
            </a:r>
          </a:p>
          <a:p>
            <a:pPr algn="just"/>
            <a:r>
              <a:rPr lang="en-US" sz="2400" dirty="0" smtClean="0">
                <a:latin typeface="Tahoma" pitchFamily="34" charset="0"/>
                <a:ea typeface="Tahoma" pitchFamily="34" charset="0"/>
                <a:cs typeface="Tahoma" pitchFamily="34" charset="0"/>
              </a:rPr>
              <a:t>Conduction of regular (monthly)review meetings with DIOs at State Level</a:t>
            </a:r>
          </a:p>
          <a:p>
            <a:pPr algn="just"/>
            <a:r>
              <a:rPr lang="en-US" sz="2400" dirty="0" smtClean="0">
                <a:latin typeface="Tahoma" pitchFamily="34" charset="0"/>
                <a:ea typeface="Tahoma" pitchFamily="34" charset="0"/>
                <a:cs typeface="Tahoma" pitchFamily="34" charset="0"/>
              </a:rPr>
              <a:t>Conduction of regular (monthly)DTFI meetings  at district level</a:t>
            </a:r>
          </a:p>
          <a:p>
            <a:pPr algn="just"/>
            <a:r>
              <a:rPr lang="en-US" sz="2400" dirty="0" smtClean="0">
                <a:latin typeface="Tahoma" pitchFamily="34" charset="0"/>
                <a:ea typeface="Tahoma" pitchFamily="34" charset="0"/>
                <a:cs typeface="Tahoma" pitchFamily="34" charset="0"/>
              </a:rPr>
              <a:t>Regular review of the program by Chief Secretary and </a:t>
            </a:r>
            <a:r>
              <a:rPr lang="en-US" sz="2400" dirty="0" err="1" smtClean="0">
                <a:latin typeface="Tahoma" pitchFamily="34" charset="0"/>
                <a:ea typeface="Tahoma" pitchFamily="34" charset="0"/>
                <a:cs typeface="Tahoma" pitchFamily="34" charset="0"/>
              </a:rPr>
              <a:t>Hon’ble</a:t>
            </a:r>
            <a:r>
              <a:rPr lang="en-US" sz="2400" dirty="0" smtClean="0">
                <a:latin typeface="Tahoma" pitchFamily="34" charset="0"/>
                <a:ea typeface="Tahoma" pitchFamily="34" charset="0"/>
                <a:cs typeface="Tahoma" pitchFamily="34" charset="0"/>
              </a:rPr>
              <a:t> Minister (Health)</a:t>
            </a:r>
          </a:p>
          <a:p>
            <a:pPr algn="just">
              <a:buNone/>
            </a:pPr>
            <a:endParaRPr lang="en-US" sz="2800" b="1" dirty="0">
              <a:latin typeface="Tahoma" pitchFamily="34" charset="0"/>
              <a:ea typeface="Tahoma" pitchFamily="34" charset="0"/>
              <a:cs typeface="Tahoma" pitchFamily="34" charset="0"/>
            </a:endParaRPr>
          </a:p>
        </p:txBody>
      </p:sp>
      <p:pic>
        <p:nvPicPr>
          <p:cNvPr id="7170" name="Picture 2" descr="C:\Users\ina\AppData\Local\Microsoft\Windows\Temporary Internet Files\Content.IE5\TIKJ68HP\initiativepic[1].jpg"/>
          <p:cNvPicPr>
            <a:picLocks noChangeAspect="1" noChangeArrowheads="1"/>
          </p:cNvPicPr>
          <p:nvPr/>
        </p:nvPicPr>
        <p:blipFill>
          <a:blip r:embed="rId3" cstate="print"/>
          <a:srcRect/>
          <a:stretch>
            <a:fillRect/>
          </a:stretch>
        </p:blipFill>
        <p:spPr bwMode="auto">
          <a:xfrm>
            <a:off x="7010400" y="-27384"/>
            <a:ext cx="2098104" cy="1296144"/>
          </a:xfrm>
          <a:prstGeom prst="rect">
            <a:avLst/>
          </a:prstGeom>
          <a:ln>
            <a:noFill/>
          </a:ln>
          <a:effectLst>
            <a:softEdge rad="112500"/>
          </a:effectLst>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lum bright="20000"/>
            <a:extLst>
              <a:ext uri="{28A0092B-C50C-407E-A947-70E740481C1C}">
                <a14:useLocalDpi xmlns:a14="http://schemas.microsoft.com/office/drawing/2010/main" xmlns="" val="0"/>
              </a:ext>
            </a:extLst>
          </a:blip>
          <a:stretch>
            <a:fillRect/>
          </a:stretch>
        </p:blipFill>
        <p:spPr>
          <a:xfrm>
            <a:off x="0" y="0"/>
            <a:ext cx="9144000" cy="1371601"/>
          </a:xfrm>
          <a:prstGeom prst="rect">
            <a:avLst/>
          </a:prstGeom>
          <a:effectLst>
            <a:softEdge rad="127000"/>
          </a:effectLst>
        </p:spPr>
      </p:pic>
      <p:sp>
        <p:nvSpPr>
          <p:cNvPr id="2" name="Title 1"/>
          <p:cNvSpPr>
            <a:spLocks noGrp="1"/>
          </p:cNvSpPr>
          <p:nvPr>
            <p:ph type="title"/>
          </p:nvPr>
        </p:nvSpPr>
        <p:spPr>
          <a:xfrm>
            <a:off x="457200" y="260648"/>
            <a:ext cx="8686800" cy="838200"/>
          </a:xfrm>
        </p:spPr>
        <p:txBody>
          <a:bodyPr>
            <a:normAutofit/>
          </a:bodyPr>
          <a:lstStyle/>
          <a:p>
            <a:r>
              <a:rPr lang="en-US" sz="4000" b="1" dirty="0">
                <a:latin typeface="+mn-lt"/>
                <a:ea typeface="+mn-ea"/>
                <a:cs typeface="+mn-cs"/>
              </a:rPr>
              <a:t>State Initiatives </a:t>
            </a:r>
            <a:endParaRPr lang="en-IN" sz="4000" b="1" dirty="0">
              <a:latin typeface="+mn-lt"/>
              <a:ea typeface="+mn-ea"/>
              <a:cs typeface="+mn-cs"/>
            </a:endParaRPr>
          </a:p>
        </p:txBody>
      </p:sp>
      <p:sp>
        <p:nvSpPr>
          <p:cNvPr id="3" name="Content Placeholder 2"/>
          <p:cNvSpPr>
            <a:spLocks noGrp="1"/>
          </p:cNvSpPr>
          <p:nvPr>
            <p:ph idx="1"/>
          </p:nvPr>
        </p:nvSpPr>
        <p:spPr>
          <a:xfrm>
            <a:off x="304800" y="1340768"/>
            <a:ext cx="8515672" cy="5760640"/>
          </a:xfrm>
        </p:spPr>
        <p:txBody>
          <a:bodyPr>
            <a:normAutofit/>
          </a:bodyPr>
          <a:lstStyle/>
          <a:p>
            <a:pPr algn="just"/>
            <a:r>
              <a:rPr lang="en-US" sz="2400" b="1" dirty="0" smtClean="0">
                <a:latin typeface="Tahoma" pitchFamily="34" charset="0"/>
                <a:ea typeface="Tahoma" pitchFamily="34" charset="0"/>
                <a:cs typeface="Tahoma" pitchFamily="34" charset="0"/>
              </a:rPr>
              <a:t>Pan state implementation of MIK *</a:t>
            </a:r>
            <a:endParaRPr lang="en-US" sz="2400" dirty="0" smtClean="0">
              <a:latin typeface="Tahoma" pitchFamily="34" charset="0"/>
              <a:ea typeface="Tahoma" pitchFamily="34" charset="0"/>
              <a:cs typeface="Tahoma" pitchFamily="34" charset="0"/>
            </a:endParaRPr>
          </a:p>
          <a:p>
            <a:pPr algn="just"/>
            <a:r>
              <a:rPr lang="en-US" sz="2400" dirty="0" smtClean="0">
                <a:latin typeface="Tahoma" pitchFamily="34" charset="0"/>
                <a:ea typeface="Tahoma" pitchFamily="34" charset="0"/>
                <a:cs typeface="Tahoma" pitchFamily="34" charset="0"/>
              </a:rPr>
              <a:t> Strengthening of monitoring by establishment of monitoring cell- District monitoring pool of PHNs/LHVs have been constituted. </a:t>
            </a:r>
          </a:p>
          <a:p>
            <a:pPr algn="just"/>
            <a:r>
              <a:rPr lang="en-US" sz="2400" dirty="0" smtClean="0">
                <a:latin typeface="Tahoma" pitchFamily="34" charset="0"/>
                <a:ea typeface="Tahoma" pitchFamily="34" charset="0"/>
                <a:cs typeface="Tahoma" pitchFamily="34" charset="0"/>
              </a:rPr>
              <a:t>Increased supportive supervision and mentoring through roping in of monitors from medical colleges.</a:t>
            </a:r>
          </a:p>
          <a:p>
            <a:pPr algn="just"/>
            <a:r>
              <a:rPr lang="en-US" sz="2400" b="1" dirty="0" smtClean="0">
                <a:latin typeface="Tahoma" pitchFamily="34" charset="0"/>
                <a:ea typeface="Tahoma" pitchFamily="34" charset="0"/>
                <a:cs typeface="Tahoma" pitchFamily="34" charset="0"/>
              </a:rPr>
              <a:t>Tagging of all HRAs </a:t>
            </a:r>
            <a:r>
              <a:rPr lang="en-US" sz="2400" dirty="0" smtClean="0">
                <a:latin typeface="Tahoma" pitchFamily="34" charset="0"/>
                <a:ea typeface="Tahoma" pitchFamily="34" charset="0"/>
                <a:cs typeface="Tahoma" pitchFamily="34" charset="0"/>
              </a:rPr>
              <a:t>with Health functionary/ANM</a:t>
            </a:r>
          </a:p>
          <a:p>
            <a:pPr lvl="0" algn="just"/>
            <a:r>
              <a:rPr lang="en-US" sz="2400" dirty="0" smtClean="0">
                <a:latin typeface="Tahoma" pitchFamily="34" charset="0"/>
                <a:ea typeface="Tahoma" pitchFamily="34" charset="0"/>
                <a:cs typeface="Tahoma" pitchFamily="34" charset="0"/>
              </a:rPr>
              <a:t>Involvement of mobile health schemes to reach HRAs like river Yamuna bank huts etc. at flexible timings.</a:t>
            </a:r>
          </a:p>
          <a:p>
            <a:pPr lvl="0" algn="just"/>
            <a:r>
              <a:rPr lang="en-US" sz="2400" dirty="0" smtClean="0">
                <a:latin typeface="Tahoma" pitchFamily="34" charset="0"/>
                <a:ea typeface="Tahoma" pitchFamily="34" charset="0"/>
                <a:cs typeface="Tahoma" pitchFamily="34" charset="0"/>
              </a:rPr>
              <a:t>Hospitals providing immunization services on all working days; including central govt. hospitals </a:t>
            </a:r>
          </a:p>
          <a:p>
            <a:pPr lvl="0" algn="just"/>
            <a:r>
              <a:rPr lang="en-US" sz="2400" dirty="0" smtClean="0">
                <a:latin typeface="Tahoma" pitchFamily="34" charset="0"/>
                <a:ea typeface="Tahoma" pitchFamily="34" charset="0"/>
                <a:cs typeface="Tahoma" pitchFamily="34" charset="0"/>
              </a:rPr>
              <a:t>Ensuring administration of Birth dose of Hepatitis-b in all labor rooms</a:t>
            </a:r>
          </a:p>
          <a:p>
            <a:pPr lvl="0" algn="just"/>
            <a:endParaRPr lang="en-US" sz="2400" dirty="0" smtClean="0">
              <a:latin typeface="Tahoma" pitchFamily="34" charset="0"/>
              <a:ea typeface="Tahoma" pitchFamily="34" charset="0"/>
              <a:cs typeface="Tahoma" pitchFamily="34" charset="0"/>
            </a:endParaRPr>
          </a:p>
          <a:p>
            <a:pPr algn="just"/>
            <a:endParaRPr lang="en-US" sz="2400" dirty="0">
              <a:latin typeface="Tahoma" pitchFamily="34" charset="0"/>
              <a:ea typeface="Tahoma" pitchFamily="34" charset="0"/>
              <a:cs typeface="Tahoma" pitchFamily="34" charset="0"/>
            </a:endParaRPr>
          </a:p>
        </p:txBody>
      </p:sp>
      <p:pic>
        <p:nvPicPr>
          <p:cNvPr id="7170" name="Picture 2" descr="C:\Users\ina\AppData\Local\Microsoft\Windows\Temporary Internet Files\Content.IE5\TIKJ68HP\initiativepic[1].jpg"/>
          <p:cNvPicPr>
            <a:picLocks noChangeAspect="1" noChangeArrowheads="1"/>
          </p:cNvPicPr>
          <p:nvPr/>
        </p:nvPicPr>
        <p:blipFill>
          <a:blip r:embed="rId4" cstate="print"/>
          <a:srcRect/>
          <a:stretch>
            <a:fillRect/>
          </a:stretch>
        </p:blipFill>
        <p:spPr bwMode="auto">
          <a:xfrm>
            <a:off x="7086600" y="0"/>
            <a:ext cx="2057400" cy="1296144"/>
          </a:xfrm>
          <a:prstGeom prst="rect">
            <a:avLst/>
          </a:prstGeom>
          <a:ln>
            <a:noFill/>
          </a:ln>
          <a:effectLst>
            <a:softEdge rad="112500"/>
          </a:effectLst>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lum bright="20000"/>
            <a:extLst>
              <a:ext uri="{28A0092B-C50C-407E-A947-70E740481C1C}">
                <a14:useLocalDpi xmlns:a14="http://schemas.microsoft.com/office/drawing/2010/main" xmlns="" val="0"/>
              </a:ext>
            </a:extLst>
          </a:blip>
          <a:stretch>
            <a:fillRect/>
          </a:stretch>
        </p:blipFill>
        <p:spPr>
          <a:xfrm>
            <a:off x="0" y="0"/>
            <a:ext cx="9144000" cy="1371601"/>
          </a:xfrm>
          <a:prstGeom prst="rect">
            <a:avLst/>
          </a:prstGeom>
          <a:effectLst>
            <a:softEdge rad="127000"/>
          </a:effectLst>
        </p:spPr>
      </p:pic>
      <p:sp>
        <p:nvSpPr>
          <p:cNvPr id="2" name="Title 1"/>
          <p:cNvSpPr>
            <a:spLocks noGrp="1"/>
          </p:cNvSpPr>
          <p:nvPr>
            <p:ph type="title"/>
          </p:nvPr>
        </p:nvSpPr>
        <p:spPr>
          <a:xfrm>
            <a:off x="457200" y="260648"/>
            <a:ext cx="8686800" cy="838200"/>
          </a:xfrm>
        </p:spPr>
        <p:txBody>
          <a:bodyPr>
            <a:normAutofit/>
          </a:bodyPr>
          <a:lstStyle/>
          <a:p>
            <a:r>
              <a:rPr lang="en-US" sz="4000" b="1" dirty="0">
                <a:latin typeface="+mn-lt"/>
                <a:ea typeface="+mn-ea"/>
                <a:cs typeface="+mn-cs"/>
              </a:rPr>
              <a:t>State Initiatives </a:t>
            </a:r>
            <a:endParaRPr lang="en-IN" sz="4000" b="1" dirty="0">
              <a:latin typeface="+mn-lt"/>
              <a:ea typeface="+mn-ea"/>
              <a:cs typeface="+mn-cs"/>
            </a:endParaRPr>
          </a:p>
        </p:txBody>
      </p:sp>
      <p:sp>
        <p:nvSpPr>
          <p:cNvPr id="3" name="Content Placeholder 2"/>
          <p:cNvSpPr>
            <a:spLocks noGrp="1"/>
          </p:cNvSpPr>
          <p:nvPr>
            <p:ph idx="1"/>
          </p:nvPr>
        </p:nvSpPr>
        <p:spPr>
          <a:xfrm>
            <a:off x="304800" y="1340768"/>
            <a:ext cx="8515672" cy="5760640"/>
          </a:xfrm>
        </p:spPr>
        <p:txBody>
          <a:bodyPr>
            <a:normAutofit/>
          </a:bodyPr>
          <a:lstStyle/>
          <a:p>
            <a:pPr algn="just"/>
            <a:r>
              <a:rPr lang="en-US" sz="2400" dirty="0" smtClean="0">
                <a:latin typeface="Tahoma" pitchFamily="34" charset="0"/>
                <a:ea typeface="Tahoma" pitchFamily="34" charset="0"/>
                <a:cs typeface="Tahoma" pitchFamily="34" charset="0"/>
              </a:rPr>
              <a:t> </a:t>
            </a:r>
            <a:r>
              <a:rPr lang="en-US" sz="2400" b="1" dirty="0" smtClean="0">
                <a:latin typeface="Tahoma" pitchFamily="34" charset="0"/>
                <a:ea typeface="Tahoma" pitchFamily="34" charset="0"/>
                <a:cs typeface="Tahoma" pitchFamily="34" charset="0"/>
              </a:rPr>
              <a:t>Intensive training and capacity building </a:t>
            </a:r>
            <a:r>
              <a:rPr lang="en-US" sz="2400" dirty="0" smtClean="0">
                <a:latin typeface="Tahoma" pitchFamily="34" charset="0"/>
                <a:ea typeface="Tahoma" pitchFamily="34" charset="0"/>
                <a:cs typeface="Tahoma" pitchFamily="34" charset="0"/>
              </a:rPr>
              <a:t>of Human resource for quality service provision:</a:t>
            </a:r>
          </a:p>
          <a:p>
            <a:pPr algn="just">
              <a:buNone/>
            </a:pPr>
            <a:r>
              <a:rPr lang="en-US" sz="2400" dirty="0" smtClean="0">
                <a:latin typeface="Tahoma" pitchFamily="34" charset="0"/>
                <a:ea typeface="Tahoma" pitchFamily="34" charset="0"/>
                <a:cs typeface="Tahoma" pitchFamily="34" charset="0"/>
              </a:rPr>
              <a:t>    - Two batches of ANMs are trained per month at state </a:t>
            </a:r>
          </a:p>
          <a:p>
            <a:pPr algn="just">
              <a:buNone/>
            </a:pPr>
            <a:r>
              <a:rPr lang="en-US" sz="2400" dirty="0" smtClean="0">
                <a:latin typeface="Tahoma" pitchFamily="34" charset="0"/>
                <a:ea typeface="Tahoma" pitchFamily="34" charset="0"/>
                <a:cs typeface="Tahoma" pitchFamily="34" charset="0"/>
              </a:rPr>
              <a:t>      level</a:t>
            </a:r>
          </a:p>
          <a:p>
            <a:pPr algn="just">
              <a:buNone/>
            </a:pPr>
            <a:r>
              <a:rPr lang="en-US" sz="2400" dirty="0" smtClean="0">
                <a:latin typeface="Tahoma" pitchFamily="34" charset="0"/>
                <a:ea typeface="Tahoma" pitchFamily="34" charset="0"/>
                <a:cs typeface="Tahoma" pitchFamily="34" charset="0"/>
              </a:rPr>
              <a:t>    - BRIDGE {Boosting Routine Immunization Demand  </a:t>
            </a:r>
          </a:p>
          <a:p>
            <a:pPr algn="just">
              <a:buNone/>
            </a:pPr>
            <a:r>
              <a:rPr lang="en-US" sz="2400" dirty="0" smtClean="0">
                <a:latin typeface="Tahoma" pitchFamily="34" charset="0"/>
                <a:ea typeface="Tahoma" pitchFamily="34" charset="0"/>
                <a:cs typeface="Tahoma" pitchFamily="34" charset="0"/>
              </a:rPr>
              <a:t>      Generation} training to improve IPC skills of front line </a:t>
            </a:r>
          </a:p>
          <a:p>
            <a:pPr algn="just">
              <a:buNone/>
            </a:pPr>
            <a:r>
              <a:rPr lang="en-US" sz="2400" dirty="0" smtClean="0">
                <a:latin typeface="Tahoma" pitchFamily="34" charset="0"/>
                <a:ea typeface="Tahoma" pitchFamily="34" charset="0"/>
                <a:cs typeface="Tahoma" pitchFamily="34" charset="0"/>
              </a:rPr>
              <a:t>      workers is nearing completion in most of the districts</a:t>
            </a:r>
          </a:p>
          <a:p>
            <a:pPr algn="just">
              <a:buNone/>
            </a:pPr>
            <a:r>
              <a:rPr lang="en-US" sz="2400" dirty="0" smtClean="0">
                <a:latin typeface="Tahoma" pitchFamily="34" charset="0"/>
                <a:ea typeface="Tahoma" pitchFamily="34" charset="0"/>
                <a:cs typeface="Tahoma" pitchFamily="34" charset="0"/>
              </a:rPr>
              <a:t>    - Immunization Handbook training of more than 600  </a:t>
            </a:r>
          </a:p>
          <a:p>
            <a:pPr algn="just">
              <a:buNone/>
            </a:pPr>
            <a:r>
              <a:rPr lang="en-US" sz="2400" dirty="0" smtClean="0">
                <a:latin typeface="Tahoma" pitchFamily="34" charset="0"/>
                <a:ea typeface="Tahoma" pitchFamily="34" charset="0"/>
                <a:cs typeface="Tahoma" pitchFamily="34" charset="0"/>
              </a:rPr>
              <a:t>      Medical Officers completed.</a:t>
            </a:r>
          </a:p>
          <a:p>
            <a:pPr algn="just"/>
            <a:endParaRPr lang="en-US" sz="2400" dirty="0" smtClean="0">
              <a:latin typeface="Tahoma" pitchFamily="34" charset="0"/>
              <a:ea typeface="Tahoma" pitchFamily="34" charset="0"/>
              <a:cs typeface="Tahoma" pitchFamily="34" charset="0"/>
            </a:endParaRPr>
          </a:p>
          <a:p>
            <a:pPr algn="just"/>
            <a:endParaRPr lang="en-US" sz="2400" dirty="0">
              <a:latin typeface="Tahoma" pitchFamily="34" charset="0"/>
              <a:ea typeface="Tahoma" pitchFamily="34" charset="0"/>
              <a:cs typeface="Tahoma" pitchFamily="34" charset="0"/>
            </a:endParaRPr>
          </a:p>
        </p:txBody>
      </p:sp>
      <p:pic>
        <p:nvPicPr>
          <p:cNvPr id="7170" name="Picture 2" descr="C:\Users\ina\AppData\Local\Microsoft\Windows\Temporary Internet Files\Content.IE5\TIKJ68HP\initiativepic[1].jpg"/>
          <p:cNvPicPr>
            <a:picLocks noChangeAspect="1" noChangeArrowheads="1"/>
          </p:cNvPicPr>
          <p:nvPr/>
        </p:nvPicPr>
        <p:blipFill>
          <a:blip r:embed="rId3" cstate="print"/>
          <a:srcRect/>
          <a:stretch>
            <a:fillRect/>
          </a:stretch>
        </p:blipFill>
        <p:spPr bwMode="auto">
          <a:xfrm>
            <a:off x="6553200" y="-27384"/>
            <a:ext cx="2555304" cy="1296144"/>
          </a:xfrm>
          <a:prstGeom prst="rect">
            <a:avLst/>
          </a:prstGeom>
          <a:ln>
            <a:noFill/>
          </a:ln>
          <a:effectLst>
            <a:softEdge rad="112500"/>
          </a:effectLst>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lum bright="20000"/>
            <a:extLst>
              <a:ext uri="{28A0092B-C50C-407E-A947-70E740481C1C}">
                <a14:useLocalDpi xmlns:a14="http://schemas.microsoft.com/office/drawing/2010/main" xmlns="" val="0"/>
              </a:ext>
            </a:extLst>
          </a:blip>
          <a:stretch>
            <a:fillRect/>
          </a:stretch>
        </p:blipFill>
        <p:spPr>
          <a:xfrm>
            <a:off x="0" y="0"/>
            <a:ext cx="9144000" cy="1371601"/>
          </a:xfrm>
          <a:prstGeom prst="rect">
            <a:avLst/>
          </a:prstGeom>
          <a:effectLst>
            <a:softEdge rad="127000"/>
          </a:effectLst>
        </p:spPr>
      </p:pic>
      <p:sp>
        <p:nvSpPr>
          <p:cNvPr id="2" name="Title 1"/>
          <p:cNvSpPr>
            <a:spLocks noGrp="1"/>
          </p:cNvSpPr>
          <p:nvPr>
            <p:ph type="title"/>
          </p:nvPr>
        </p:nvSpPr>
        <p:spPr>
          <a:xfrm>
            <a:off x="457200" y="260648"/>
            <a:ext cx="8686800" cy="838200"/>
          </a:xfrm>
        </p:spPr>
        <p:txBody>
          <a:bodyPr>
            <a:normAutofit/>
          </a:bodyPr>
          <a:lstStyle/>
          <a:p>
            <a:r>
              <a:rPr lang="en-US" sz="4000" b="1" dirty="0" smtClean="0">
                <a:latin typeface="+mn-lt"/>
                <a:ea typeface="+mn-ea"/>
                <a:cs typeface="+mn-cs"/>
              </a:rPr>
              <a:t>Good Innovative practices</a:t>
            </a:r>
            <a:endParaRPr lang="en-IN" sz="4000" b="1" dirty="0">
              <a:latin typeface="+mn-lt"/>
              <a:ea typeface="+mn-ea"/>
              <a:cs typeface="+mn-cs"/>
            </a:endParaRPr>
          </a:p>
        </p:txBody>
      </p:sp>
      <p:sp>
        <p:nvSpPr>
          <p:cNvPr id="6" name="Content Placeholder 5"/>
          <p:cNvSpPr>
            <a:spLocks noGrp="1"/>
          </p:cNvSpPr>
          <p:nvPr>
            <p:ph idx="1"/>
          </p:nvPr>
        </p:nvSpPr>
        <p:spPr>
          <a:xfrm>
            <a:off x="152400" y="1447800"/>
            <a:ext cx="8763000" cy="4678363"/>
          </a:xfrm>
        </p:spPr>
        <p:txBody>
          <a:bodyPr>
            <a:noAutofit/>
          </a:bodyPr>
          <a:lstStyle/>
          <a:p>
            <a:pPr algn="just"/>
            <a:r>
              <a:rPr lang="en-US" sz="2400" u="sng" dirty="0" err="1" smtClean="0">
                <a:latin typeface="Tahoma" pitchFamily="34" charset="0"/>
                <a:ea typeface="Tahoma" pitchFamily="34" charset="0"/>
                <a:cs typeface="Tahoma" pitchFamily="34" charset="0"/>
              </a:rPr>
              <a:t>Tikakaran</a:t>
            </a:r>
            <a:r>
              <a:rPr lang="en-US" sz="2400" u="sng" dirty="0" smtClean="0">
                <a:latin typeface="Tahoma" pitchFamily="34" charset="0"/>
                <a:ea typeface="Tahoma" pitchFamily="34" charset="0"/>
                <a:cs typeface="Tahoma" pitchFamily="34" charset="0"/>
              </a:rPr>
              <a:t> </a:t>
            </a:r>
            <a:r>
              <a:rPr lang="en-US" sz="2400" u="sng" dirty="0" err="1" smtClean="0">
                <a:latin typeface="Tahoma" pitchFamily="34" charset="0"/>
                <a:ea typeface="Tahoma" pitchFamily="34" charset="0"/>
                <a:cs typeface="Tahoma" pitchFamily="34" charset="0"/>
              </a:rPr>
              <a:t>Nimantran</a:t>
            </a:r>
            <a:r>
              <a:rPr lang="en-US" sz="2400" u="sng" dirty="0" smtClean="0">
                <a:latin typeface="Tahoma" pitchFamily="34" charset="0"/>
                <a:ea typeface="Tahoma" pitchFamily="34" charset="0"/>
                <a:cs typeface="Tahoma" pitchFamily="34" charset="0"/>
              </a:rPr>
              <a:t> </a:t>
            </a:r>
            <a:r>
              <a:rPr lang="en-US" sz="2400" u="sng" dirty="0" err="1" smtClean="0">
                <a:latin typeface="Tahoma" pitchFamily="34" charset="0"/>
                <a:ea typeface="Tahoma" pitchFamily="34" charset="0"/>
                <a:cs typeface="Tahoma" pitchFamily="34" charset="0"/>
              </a:rPr>
              <a:t>Patrika</a:t>
            </a:r>
            <a:r>
              <a:rPr lang="en-US" sz="2400" u="sng" dirty="0" smtClean="0">
                <a:latin typeface="Tahoma" pitchFamily="34" charset="0"/>
                <a:ea typeface="Tahoma" pitchFamily="34" charset="0"/>
                <a:cs typeface="Tahoma" pitchFamily="34" charset="0"/>
              </a:rPr>
              <a:t>:- </a:t>
            </a:r>
            <a:r>
              <a:rPr lang="en-US" sz="2400" dirty="0" smtClean="0">
                <a:latin typeface="Tahoma" pitchFamily="34" charset="0"/>
                <a:ea typeface="Tahoma" pitchFamily="34" charset="0"/>
                <a:cs typeface="Tahoma" pitchFamily="34" charset="0"/>
              </a:rPr>
              <a:t>Tracking each eligible due children by delivery of </a:t>
            </a:r>
            <a:r>
              <a:rPr lang="en-US" sz="2400" dirty="0" err="1" smtClean="0">
                <a:latin typeface="Tahoma" pitchFamily="34" charset="0"/>
                <a:ea typeface="Tahoma" pitchFamily="34" charset="0"/>
                <a:cs typeface="Tahoma" pitchFamily="34" charset="0"/>
              </a:rPr>
              <a:t>Tikakaran</a:t>
            </a:r>
            <a:r>
              <a:rPr lang="en-US" sz="2400" dirty="0" smtClean="0">
                <a:latin typeface="Tahoma" pitchFamily="34" charset="0"/>
                <a:ea typeface="Tahoma" pitchFamily="34" charset="0"/>
                <a:cs typeface="Tahoma" pitchFamily="34" charset="0"/>
              </a:rPr>
              <a:t> </a:t>
            </a:r>
            <a:r>
              <a:rPr lang="en-US" sz="2400" dirty="0" err="1" smtClean="0">
                <a:latin typeface="Tahoma" pitchFamily="34" charset="0"/>
                <a:ea typeface="Tahoma" pitchFamily="34" charset="0"/>
                <a:cs typeface="Tahoma" pitchFamily="34" charset="0"/>
              </a:rPr>
              <a:t>Nimantran</a:t>
            </a:r>
            <a:r>
              <a:rPr lang="en-US" sz="2400" dirty="0" smtClean="0">
                <a:latin typeface="Tahoma" pitchFamily="34" charset="0"/>
                <a:ea typeface="Tahoma" pitchFamily="34" charset="0"/>
                <a:cs typeface="Tahoma" pitchFamily="34" charset="0"/>
              </a:rPr>
              <a:t> </a:t>
            </a:r>
            <a:r>
              <a:rPr lang="en-US" sz="2400" dirty="0" err="1" smtClean="0">
                <a:latin typeface="Tahoma" pitchFamily="34" charset="0"/>
                <a:ea typeface="Tahoma" pitchFamily="34" charset="0"/>
                <a:cs typeface="Tahoma" pitchFamily="34" charset="0"/>
              </a:rPr>
              <a:t>Patrika</a:t>
            </a:r>
            <a:r>
              <a:rPr lang="en-US" sz="2400" dirty="0" smtClean="0">
                <a:latin typeface="Tahoma" pitchFamily="34" charset="0"/>
                <a:ea typeface="Tahoma" pitchFamily="34" charset="0"/>
                <a:cs typeface="Tahoma" pitchFamily="34" charset="0"/>
              </a:rPr>
              <a:t> by ASHA worker a day prior to immunization session. This has been replicated at national.</a:t>
            </a:r>
          </a:p>
          <a:p>
            <a:pPr algn="just"/>
            <a:r>
              <a:rPr lang="en-US" sz="2400" dirty="0" smtClean="0">
                <a:latin typeface="Tahoma" pitchFamily="34" charset="0"/>
                <a:ea typeface="Tahoma" pitchFamily="34" charset="0"/>
                <a:cs typeface="Tahoma" pitchFamily="34" charset="0"/>
              </a:rPr>
              <a:t>Mission </a:t>
            </a:r>
            <a:r>
              <a:rPr lang="en-US" sz="2400" dirty="0" err="1" smtClean="0">
                <a:latin typeface="Tahoma" pitchFamily="34" charset="0"/>
                <a:ea typeface="Tahoma" pitchFamily="34" charset="0"/>
                <a:cs typeface="Tahoma" pitchFamily="34" charset="0"/>
              </a:rPr>
              <a:t>Indradhanush</a:t>
            </a:r>
            <a:r>
              <a:rPr lang="en-US" sz="2400" dirty="0" smtClean="0">
                <a:latin typeface="Tahoma" pitchFamily="34" charset="0"/>
                <a:ea typeface="Tahoma" pitchFamily="34" charset="0"/>
                <a:cs typeface="Tahoma" pitchFamily="34" charset="0"/>
              </a:rPr>
              <a:t> </a:t>
            </a:r>
            <a:r>
              <a:rPr lang="en-US" sz="2400" dirty="0" err="1" smtClean="0">
                <a:latin typeface="Tahoma" pitchFamily="34" charset="0"/>
                <a:ea typeface="Tahoma" pitchFamily="34" charset="0"/>
                <a:cs typeface="Tahoma" pitchFamily="34" charset="0"/>
              </a:rPr>
              <a:t>Kavach</a:t>
            </a:r>
            <a:r>
              <a:rPr lang="en-US" sz="2400" dirty="0" smtClean="0">
                <a:latin typeface="Tahoma" pitchFamily="34" charset="0"/>
                <a:ea typeface="Tahoma" pitchFamily="34" charset="0"/>
                <a:cs typeface="Tahoma" pitchFamily="34" charset="0"/>
              </a:rPr>
              <a:t> carried out in across the State in all districts instead of only the proposed districts as directed by GOI.</a:t>
            </a:r>
          </a:p>
          <a:p>
            <a:pPr algn="just"/>
            <a:r>
              <a:rPr lang="en-US" sz="2400" dirty="0" smtClean="0">
                <a:latin typeface="Tahoma" pitchFamily="34" charset="0"/>
                <a:ea typeface="Tahoma" pitchFamily="34" charset="0"/>
                <a:cs typeface="Tahoma" pitchFamily="34" charset="0"/>
              </a:rPr>
              <a:t>Creation of District pool of “Field monitors” to improve monitoring and supervision of immunization program. </a:t>
            </a:r>
          </a:p>
          <a:p>
            <a:pPr algn="just"/>
            <a:r>
              <a:rPr lang="en-IN" sz="2400" dirty="0" smtClean="0">
                <a:latin typeface="Tahoma" pitchFamily="34" charset="0"/>
                <a:ea typeface="Tahoma" pitchFamily="34" charset="0"/>
                <a:cs typeface="Tahoma" pitchFamily="34" charset="0"/>
              </a:rPr>
              <a:t>Validation  of HRAs done  during polio round or every three months to enlist/delete the construction/nomadic settlements or migratory population</a:t>
            </a:r>
            <a:endParaRPr lang="en-US" sz="2400" dirty="0" smtClean="0">
              <a:latin typeface="Tahoma" pitchFamily="34" charset="0"/>
              <a:ea typeface="Tahoma" pitchFamily="34" charset="0"/>
              <a:cs typeface="Tahoma" pitchFamily="34" charset="0"/>
            </a:endParaRPr>
          </a:p>
          <a:p>
            <a:pPr algn="just"/>
            <a:endParaRPr lang="en-US" sz="2400" dirty="0">
              <a:latin typeface="Tahoma" pitchFamily="34" charset="0"/>
              <a:ea typeface="Tahoma" pitchFamily="34" charset="0"/>
              <a:cs typeface="Tahoma" pitchFamily="34"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lum bright="20000"/>
            <a:extLst>
              <a:ext uri="{28A0092B-C50C-407E-A947-70E740481C1C}">
                <a14:useLocalDpi xmlns:a14="http://schemas.microsoft.com/office/drawing/2010/main" xmlns="" val="0"/>
              </a:ext>
            </a:extLst>
          </a:blip>
          <a:stretch>
            <a:fillRect/>
          </a:stretch>
        </p:blipFill>
        <p:spPr>
          <a:xfrm>
            <a:off x="0" y="0"/>
            <a:ext cx="9144000" cy="1371601"/>
          </a:xfrm>
          <a:prstGeom prst="rect">
            <a:avLst/>
          </a:prstGeom>
          <a:effectLst>
            <a:softEdge rad="127000"/>
          </a:effectLst>
        </p:spPr>
      </p:pic>
      <p:sp>
        <p:nvSpPr>
          <p:cNvPr id="2" name="Title 1"/>
          <p:cNvSpPr>
            <a:spLocks noGrp="1"/>
          </p:cNvSpPr>
          <p:nvPr>
            <p:ph type="title"/>
          </p:nvPr>
        </p:nvSpPr>
        <p:spPr>
          <a:xfrm>
            <a:off x="457200" y="260648"/>
            <a:ext cx="8686800" cy="838200"/>
          </a:xfrm>
        </p:spPr>
        <p:txBody>
          <a:bodyPr>
            <a:normAutofit/>
          </a:bodyPr>
          <a:lstStyle/>
          <a:p>
            <a:r>
              <a:rPr lang="en-US" sz="4000" b="1" dirty="0" smtClean="0">
                <a:latin typeface="+mn-lt"/>
                <a:ea typeface="+mn-ea"/>
                <a:cs typeface="+mn-cs"/>
              </a:rPr>
              <a:t>Good Innovative practices</a:t>
            </a:r>
            <a:endParaRPr lang="en-IN" sz="4000" b="1" dirty="0">
              <a:latin typeface="+mn-lt"/>
              <a:ea typeface="+mn-ea"/>
              <a:cs typeface="+mn-cs"/>
            </a:endParaRPr>
          </a:p>
        </p:txBody>
      </p:sp>
      <p:sp>
        <p:nvSpPr>
          <p:cNvPr id="6" name="Content Placeholder 5"/>
          <p:cNvSpPr>
            <a:spLocks noGrp="1"/>
          </p:cNvSpPr>
          <p:nvPr>
            <p:ph idx="1"/>
          </p:nvPr>
        </p:nvSpPr>
        <p:spPr>
          <a:xfrm>
            <a:off x="152400" y="1447800"/>
            <a:ext cx="8763000" cy="4678363"/>
          </a:xfrm>
        </p:spPr>
        <p:txBody>
          <a:bodyPr>
            <a:noAutofit/>
          </a:bodyPr>
          <a:lstStyle/>
          <a:p>
            <a:pPr algn="just"/>
            <a:r>
              <a:rPr lang="en-US" sz="2400" dirty="0" smtClean="0">
                <a:latin typeface="Tahoma" pitchFamily="34" charset="0"/>
                <a:ea typeface="Tahoma" pitchFamily="34" charset="0"/>
                <a:cs typeface="Tahoma" pitchFamily="34" charset="0"/>
              </a:rPr>
              <a:t>Roping in teams from medical collages for mentoring and monitoring of immunization program.</a:t>
            </a:r>
          </a:p>
          <a:p>
            <a:pPr algn="just">
              <a:buNone/>
            </a:pPr>
            <a:endParaRPr lang="en-US" sz="2400" dirty="0" smtClean="0">
              <a:latin typeface="Tahoma" pitchFamily="34" charset="0"/>
              <a:ea typeface="Tahoma" pitchFamily="34" charset="0"/>
              <a:cs typeface="Tahoma" pitchFamily="34" charset="0"/>
            </a:endParaRPr>
          </a:p>
          <a:p>
            <a:pPr algn="just"/>
            <a:r>
              <a:rPr lang="en-US" sz="2400" dirty="0" smtClean="0">
                <a:latin typeface="Tahoma" pitchFamily="34" charset="0"/>
                <a:ea typeface="Tahoma" pitchFamily="34" charset="0"/>
                <a:cs typeface="Tahoma" pitchFamily="34" charset="0"/>
              </a:rPr>
              <a:t>Delhi has linked payment of ASHA incentives with entry on RCH portal to ensure name based records of the beneficiaries.</a:t>
            </a:r>
          </a:p>
          <a:p>
            <a:pPr algn="just">
              <a:buNone/>
            </a:pPr>
            <a:endParaRPr lang="en-US" sz="2400" dirty="0" smtClean="0">
              <a:latin typeface="Tahoma" pitchFamily="34" charset="0"/>
              <a:ea typeface="Tahoma" pitchFamily="34" charset="0"/>
              <a:cs typeface="Tahoma" pitchFamily="34" charset="0"/>
            </a:endParaRPr>
          </a:p>
          <a:p>
            <a:pPr algn="just"/>
            <a:r>
              <a:rPr lang="en-US" sz="2400" dirty="0" smtClean="0">
                <a:latin typeface="Tahoma" pitchFamily="34" charset="0"/>
                <a:ea typeface="Tahoma" pitchFamily="34" charset="0"/>
                <a:cs typeface="Tahoma" pitchFamily="34" charset="0"/>
              </a:rPr>
              <a:t> ANMs have been directed to carry out 8 immunization session per month. </a:t>
            </a:r>
          </a:p>
          <a:p>
            <a:pPr algn="just">
              <a:buNone/>
            </a:pPr>
            <a:endParaRPr lang="en-US" sz="2400" dirty="0" smtClean="0">
              <a:latin typeface="Tahoma" pitchFamily="34" charset="0"/>
              <a:ea typeface="Tahoma" pitchFamily="34" charset="0"/>
              <a:cs typeface="Tahoma" pitchFamily="34" charset="0"/>
            </a:endParaRPr>
          </a:p>
          <a:p>
            <a:pPr algn="just"/>
            <a:r>
              <a:rPr lang="en-IN" sz="2400" dirty="0" smtClean="0">
                <a:latin typeface="Tahoma" pitchFamily="34" charset="0"/>
                <a:ea typeface="Tahoma" pitchFamily="34" charset="0"/>
                <a:cs typeface="Tahoma" pitchFamily="34" charset="0"/>
              </a:rPr>
              <a:t>Monitoring Feedback at dispensary is  shared on daily basis or at least once in a fortnight by Field Monitors WHO NPSP.</a:t>
            </a:r>
          </a:p>
          <a:p>
            <a:pPr algn="just"/>
            <a:endParaRPr lang="en-US" sz="2400" dirty="0" smtClean="0">
              <a:latin typeface="Tahoma" pitchFamily="34" charset="0"/>
              <a:ea typeface="Tahoma" pitchFamily="34" charset="0"/>
              <a:cs typeface="Tahoma" pitchFamily="34" charset="0"/>
            </a:endParaRPr>
          </a:p>
          <a:p>
            <a:pPr algn="just"/>
            <a:endParaRPr lang="en-US" sz="2400" dirty="0">
              <a:latin typeface="Tahoma" pitchFamily="34" charset="0"/>
              <a:ea typeface="Tahoma" pitchFamily="34" charset="0"/>
              <a:cs typeface="Tahoma" pitchFamily="34"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lum bright="20000"/>
            <a:extLst>
              <a:ext uri="{28A0092B-C50C-407E-A947-70E740481C1C}">
                <a14:useLocalDpi xmlns:a14="http://schemas.microsoft.com/office/drawing/2010/main" xmlns="" val="0"/>
              </a:ext>
            </a:extLst>
          </a:blip>
          <a:stretch>
            <a:fillRect/>
          </a:stretch>
        </p:blipFill>
        <p:spPr>
          <a:xfrm>
            <a:off x="0" y="0"/>
            <a:ext cx="9144000" cy="1371601"/>
          </a:xfrm>
          <a:prstGeom prst="rect">
            <a:avLst/>
          </a:prstGeom>
          <a:effectLst>
            <a:softEdge rad="127000"/>
          </a:effectLst>
        </p:spPr>
      </p:pic>
      <p:sp>
        <p:nvSpPr>
          <p:cNvPr id="9218" name="Title 1"/>
          <p:cNvSpPr>
            <a:spLocks noGrp="1"/>
          </p:cNvSpPr>
          <p:nvPr>
            <p:ph type="title"/>
          </p:nvPr>
        </p:nvSpPr>
        <p:spPr>
          <a:xfrm>
            <a:off x="381000" y="152400"/>
            <a:ext cx="8458200" cy="1143000"/>
          </a:xfrm>
        </p:spPr>
        <p:txBody>
          <a:bodyPr>
            <a:normAutofit/>
          </a:bodyPr>
          <a:lstStyle/>
          <a:p>
            <a:r>
              <a:rPr lang="en-US" sz="2800" b="1" dirty="0" smtClean="0">
                <a:latin typeface="Tahoma" pitchFamily="34" charset="0"/>
                <a:cs typeface="Tahoma" pitchFamily="34" charset="0"/>
              </a:rPr>
              <a:t>Proposed Action for 100% Immunization Coverage</a:t>
            </a:r>
          </a:p>
        </p:txBody>
      </p:sp>
      <p:sp>
        <p:nvSpPr>
          <p:cNvPr id="9219" name="Content Placeholder 2"/>
          <p:cNvSpPr>
            <a:spLocks noGrp="1"/>
          </p:cNvSpPr>
          <p:nvPr>
            <p:ph idx="1"/>
          </p:nvPr>
        </p:nvSpPr>
        <p:spPr>
          <a:xfrm>
            <a:off x="457200" y="1524000"/>
            <a:ext cx="8305800" cy="4724400"/>
          </a:xfrm>
        </p:spPr>
        <p:txBody>
          <a:bodyPr>
            <a:normAutofit lnSpcReduction="10000"/>
          </a:bodyPr>
          <a:lstStyle/>
          <a:p>
            <a:pPr marL="514350" indent="-514350" algn="just">
              <a:buFont typeface="Calibri" pitchFamily="34" charset="0"/>
              <a:buAutoNum type="arabicPeriod"/>
            </a:pPr>
            <a:r>
              <a:rPr lang="en-US" sz="2400" dirty="0" smtClean="0">
                <a:latin typeface="Tahoma" pitchFamily="34" charset="0"/>
                <a:cs typeface="Tahoma" pitchFamily="34" charset="0"/>
              </a:rPr>
              <a:t>Linking of birth registration data with immunization activities- effective tracking of each child born in the State.</a:t>
            </a:r>
          </a:p>
          <a:p>
            <a:pPr marL="514350" indent="-514350" algn="just">
              <a:buFont typeface="Calibri" pitchFamily="34" charset="0"/>
              <a:buAutoNum type="arabicPeriod"/>
            </a:pPr>
            <a:r>
              <a:rPr lang="en-US" sz="2400" dirty="0" smtClean="0">
                <a:latin typeface="Tahoma" pitchFamily="34" charset="0"/>
                <a:cs typeface="Tahoma" pitchFamily="34" charset="0"/>
              </a:rPr>
              <a:t>Make immunization card/ record compulsory at the time of admission to pre-nursery and nursery.</a:t>
            </a:r>
          </a:p>
          <a:p>
            <a:pPr marL="514350" indent="-514350" algn="just">
              <a:buFont typeface="Calibri" pitchFamily="34" charset="0"/>
              <a:buAutoNum type="arabicPeriod"/>
            </a:pPr>
            <a:r>
              <a:rPr lang="en-US" sz="2400" dirty="0" smtClean="0">
                <a:latin typeface="Tahoma" pitchFamily="34" charset="0"/>
                <a:cs typeface="Tahoma" pitchFamily="34" charset="0"/>
              </a:rPr>
              <a:t>Operationalization of Model Immunization Clinic one in each district-enhance the duration of services being provided to address missed opportunities.</a:t>
            </a:r>
          </a:p>
          <a:p>
            <a:pPr marL="514350" indent="-514350" algn="just">
              <a:buFont typeface="Calibri" pitchFamily="34" charset="0"/>
              <a:buAutoNum type="arabicPeriod"/>
            </a:pPr>
            <a:r>
              <a:rPr lang="en-US" sz="2400" dirty="0" smtClean="0">
                <a:latin typeface="Tahoma" pitchFamily="34" charset="0"/>
                <a:cs typeface="Tahoma" pitchFamily="34" charset="0"/>
              </a:rPr>
              <a:t>Immunization SMS alert through RCH portal to parents of children due for immunization. (started on 6</a:t>
            </a:r>
            <a:r>
              <a:rPr lang="en-US" sz="2400" baseline="30000" dirty="0" smtClean="0">
                <a:latin typeface="Tahoma" pitchFamily="34" charset="0"/>
                <a:cs typeface="Tahoma" pitchFamily="34" charset="0"/>
              </a:rPr>
              <a:t>th</a:t>
            </a:r>
            <a:r>
              <a:rPr lang="en-US" sz="2400" dirty="0" smtClean="0">
                <a:latin typeface="Tahoma" pitchFamily="34" charset="0"/>
                <a:cs typeface="Tahoma" pitchFamily="34" charset="0"/>
              </a:rPr>
              <a:t> September 2019)</a:t>
            </a:r>
          </a:p>
          <a:p>
            <a:pPr marL="514350" indent="-514350" algn="just">
              <a:buFont typeface="Calibri" pitchFamily="34" charset="0"/>
              <a:buAutoNum type="arabicPeriod"/>
            </a:pPr>
            <a:r>
              <a:rPr lang="en-US" sz="2400" dirty="0" smtClean="0">
                <a:latin typeface="Tahoma" pitchFamily="34" charset="0"/>
                <a:cs typeface="Tahoma" pitchFamily="34" charset="0"/>
              </a:rPr>
              <a:t>Instruction to incentivize ASHAs for immunization only after updation of RCH portal</a:t>
            </a:r>
          </a:p>
          <a:p>
            <a:pPr marL="514350" indent="-514350" algn="just">
              <a:buNone/>
            </a:pPr>
            <a:endParaRPr lang="en-US" sz="2400" dirty="0" smtClean="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lum bright="20000"/>
            <a:extLst>
              <a:ext uri="{28A0092B-C50C-407E-A947-70E740481C1C}">
                <a14:useLocalDpi xmlns:a14="http://schemas.microsoft.com/office/drawing/2010/main" xmlns="" val="0"/>
              </a:ext>
            </a:extLst>
          </a:blip>
          <a:stretch>
            <a:fillRect/>
          </a:stretch>
        </p:blipFill>
        <p:spPr>
          <a:xfrm>
            <a:off x="0" y="0"/>
            <a:ext cx="9144000" cy="1371601"/>
          </a:xfrm>
          <a:prstGeom prst="rect">
            <a:avLst/>
          </a:prstGeom>
          <a:effectLst>
            <a:softEdge rad="127000"/>
          </a:effectLst>
        </p:spPr>
      </p:pic>
      <p:sp>
        <p:nvSpPr>
          <p:cNvPr id="2" name="Title 1"/>
          <p:cNvSpPr>
            <a:spLocks noGrp="1"/>
          </p:cNvSpPr>
          <p:nvPr>
            <p:ph type="title"/>
          </p:nvPr>
        </p:nvSpPr>
        <p:spPr/>
        <p:txBody>
          <a:bodyPr>
            <a:noAutofit/>
          </a:bodyPr>
          <a:lstStyle/>
          <a:p>
            <a:r>
              <a:rPr lang="en-US" sz="2800" b="1" dirty="0" smtClean="0">
                <a:latin typeface="Tahoma" pitchFamily="34" charset="0"/>
                <a:cs typeface="Tahoma" pitchFamily="34" charset="0"/>
              </a:rPr>
              <a:t>Proposed Action for 100% Immunization Cover</a:t>
            </a:r>
            <a:endParaRPr lang="en-US" sz="2800" dirty="0"/>
          </a:p>
        </p:txBody>
      </p:sp>
      <p:sp>
        <p:nvSpPr>
          <p:cNvPr id="3" name="Content Placeholder 2"/>
          <p:cNvSpPr>
            <a:spLocks noGrp="1"/>
          </p:cNvSpPr>
          <p:nvPr>
            <p:ph idx="1"/>
          </p:nvPr>
        </p:nvSpPr>
        <p:spPr>
          <a:xfrm>
            <a:off x="457200" y="1600200"/>
            <a:ext cx="8229600" cy="4876800"/>
          </a:xfrm>
        </p:spPr>
        <p:txBody>
          <a:bodyPr>
            <a:normAutofit fontScale="77500" lnSpcReduction="20000"/>
          </a:bodyPr>
          <a:lstStyle/>
          <a:p>
            <a:pPr lvl="0" algn="just"/>
            <a:r>
              <a:rPr lang="en-US" dirty="0" smtClean="0">
                <a:latin typeface="Tahoma" pitchFamily="34" charset="0"/>
                <a:ea typeface="Tahoma" pitchFamily="34" charset="0"/>
                <a:cs typeface="Tahoma" pitchFamily="34" charset="0"/>
              </a:rPr>
              <a:t>Strengthening of State &amp; District Immunization Cell –for effective implementation to monitor activities under immunization.</a:t>
            </a:r>
          </a:p>
          <a:p>
            <a:pPr lvl="0" algn="just"/>
            <a:endParaRPr lang="en-US" dirty="0" smtClean="0">
              <a:latin typeface="Tahoma" pitchFamily="34" charset="0"/>
              <a:ea typeface="Tahoma" pitchFamily="34" charset="0"/>
              <a:cs typeface="Tahoma" pitchFamily="34" charset="0"/>
            </a:endParaRPr>
          </a:p>
          <a:p>
            <a:pPr lvl="0" algn="just"/>
            <a:r>
              <a:rPr lang="en-US" dirty="0" smtClean="0">
                <a:latin typeface="Tahoma" pitchFamily="34" charset="0"/>
                <a:ea typeface="Tahoma" pitchFamily="34" charset="0"/>
                <a:cs typeface="Tahoma" pitchFamily="34" charset="0"/>
              </a:rPr>
              <a:t>Implementation of e-VIN </a:t>
            </a:r>
          </a:p>
          <a:p>
            <a:pPr lvl="0" algn="just">
              <a:buNone/>
            </a:pPr>
            <a:endParaRPr lang="en-US" dirty="0" smtClean="0">
              <a:latin typeface="Tahoma" pitchFamily="34" charset="0"/>
              <a:ea typeface="Tahoma" pitchFamily="34" charset="0"/>
              <a:cs typeface="Tahoma" pitchFamily="34" charset="0"/>
            </a:endParaRPr>
          </a:p>
          <a:p>
            <a:pPr lvl="0" algn="just"/>
            <a:r>
              <a:rPr lang="en-US" dirty="0" smtClean="0">
                <a:latin typeface="Tahoma" pitchFamily="34" charset="0"/>
                <a:ea typeface="Tahoma" pitchFamily="34" charset="0"/>
                <a:cs typeface="Tahoma" pitchFamily="34" charset="0"/>
              </a:rPr>
              <a:t>Strengthening of VPD Surveillance through roll-out of case based Measles-Rubella Surveillance, Diphtheria, </a:t>
            </a:r>
            <a:r>
              <a:rPr lang="en-US" dirty="0" err="1" smtClean="0">
                <a:latin typeface="Tahoma" pitchFamily="34" charset="0"/>
                <a:ea typeface="Tahoma" pitchFamily="34" charset="0"/>
                <a:cs typeface="Tahoma" pitchFamily="34" charset="0"/>
              </a:rPr>
              <a:t>Pertussis</a:t>
            </a:r>
            <a:r>
              <a:rPr lang="en-US" dirty="0" smtClean="0">
                <a:latin typeface="Tahoma" pitchFamily="34" charset="0"/>
                <a:ea typeface="Tahoma" pitchFamily="34" charset="0"/>
                <a:cs typeface="Tahoma" pitchFamily="34" charset="0"/>
              </a:rPr>
              <a:t>, Tetanus </a:t>
            </a:r>
            <a:r>
              <a:rPr lang="en-US" dirty="0" err="1" smtClean="0">
                <a:latin typeface="Tahoma" pitchFamily="34" charset="0"/>
                <a:ea typeface="Tahoma" pitchFamily="34" charset="0"/>
                <a:cs typeface="Tahoma" pitchFamily="34" charset="0"/>
              </a:rPr>
              <a:t>Neonatorum</a:t>
            </a:r>
            <a:r>
              <a:rPr lang="en-US" dirty="0" smtClean="0">
                <a:latin typeface="Tahoma" pitchFamily="34" charset="0"/>
                <a:ea typeface="Tahoma" pitchFamily="34" charset="0"/>
                <a:cs typeface="Tahoma" pitchFamily="34" charset="0"/>
              </a:rPr>
              <a:t> to assess the impact of immunization</a:t>
            </a:r>
          </a:p>
          <a:p>
            <a:pPr lvl="0" algn="just">
              <a:buNone/>
            </a:pPr>
            <a:endParaRPr lang="en-US" dirty="0" smtClean="0">
              <a:latin typeface="Tahoma" pitchFamily="34" charset="0"/>
              <a:ea typeface="Tahoma" pitchFamily="34" charset="0"/>
              <a:cs typeface="Tahoma" pitchFamily="34" charset="0"/>
            </a:endParaRPr>
          </a:p>
          <a:p>
            <a:pPr lvl="0" algn="just"/>
            <a:r>
              <a:rPr lang="en-US" dirty="0" smtClean="0">
                <a:latin typeface="Tahoma" pitchFamily="34" charset="0"/>
                <a:ea typeface="Tahoma" pitchFamily="34" charset="0"/>
                <a:cs typeface="Tahoma" pitchFamily="34" charset="0"/>
              </a:rPr>
              <a:t> Reprioritization of High risk areas for optimal deployment &amp; use of recourses to improve immunization coverage</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Provision of Pneumococcal Conjugate Vaccine on priority basis to increase the basket of antigens for children of Delhi </a:t>
            </a:r>
            <a:endParaRPr lang="en-US" dirty="0"/>
          </a:p>
        </p:txBody>
      </p:sp>
      <p:pic>
        <p:nvPicPr>
          <p:cNvPr id="4" name="Picture 3"/>
          <p:cNvPicPr>
            <a:picLocks noChangeAspect="1"/>
          </p:cNvPicPr>
          <p:nvPr/>
        </p:nvPicPr>
        <p:blipFill>
          <a:blip r:embed="rId2" cstate="print">
            <a:lum bright="20000"/>
            <a:extLst>
              <a:ext uri="{28A0092B-C50C-407E-A947-70E740481C1C}">
                <a14:useLocalDpi xmlns:a14="http://schemas.microsoft.com/office/drawing/2010/main" xmlns="" val="0"/>
              </a:ext>
            </a:extLst>
          </a:blip>
          <a:stretch>
            <a:fillRect/>
          </a:stretch>
        </p:blipFill>
        <p:spPr>
          <a:xfrm>
            <a:off x="0" y="0"/>
            <a:ext cx="9144000" cy="1371601"/>
          </a:xfrm>
          <a:prstGeom prst="rect">
            <a:avLst/>
          </a:prstGeom>
          <a:effectLst>
            <a:softEdge rad="127000"/>
          </a:effectLst>
        </p:spPr>
      </p:pic>
      <p:sp>
        <p:nvSpPr>
          <p:cNvPr id="5" name="Rectangle 4"/>
          <p:cNvSpPr/>
          <p:nvPr/>
        </p:nvSpPr>
        <p:spPr>
          <a:xfrm>
            <a:off x="3048000" y="457200"/>
            <a:ext cx="2569934" cy="523220"/>
          </a:xfrm>
          <a:prstGeom prst="rect">
            <a:avLst/>
          </a:prstGeom>
        </p:spPr>
        <p:txBody>
          <a:bodyPr wrap="none">
            <a:spAutoFit/>
          </a:bodyPr>
          <a:lstStyle/>
          <a:p>
            <a:r>
              <a:rPr lang="en-US" sz="2800" b="1" dirty="0" smtClean="0">
                <a:latin typeface="Tahoma" pitchFamily="34" charset="0"/>
                <a:cs typeface="Tahoma" pitchFamily="34" charset="0"/>
              </a:rPr>
              <a:t>Enablement :</a:t>
            </a:r>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905000"/>
            <a:ext cx="8229600" cy="1143000"/>
          </a:xfrm>
        </p:spPr>
        <p:txBody>
          <a:bodyPr/>
          <a:lstStyle/>
          <a:p>
            <a:pPr>
              <a:defRPr/>
            </a:pPr>
            <a:r>
              <a:rPr lang="en-US" sz="5400" b="1" dirty="0" smtClean="0">
                <a:effectLst>
                  <a:outerShdw blurRad="38100" dist="38100" dir="2700000" algn="tl">
                    <a:srgbClr val="000000">
                      <a:alpha val="43137"/>
                    </a:srgbClr>
                  </a:outerShdw>
                </a:effectLst>
              </a:rPr>
              <a:t>THANK YOU </a:t>
            </a:r>
            <a:endParaRPr lang="en-US" sz="5400" b="1" dirty="0">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TotalTime>
  <Words>1115</Words>
  <Application>Microsoft Office PowerPoint</Application>
  <PresentationFormat>On-screen Show (4:3)</PresentationFormat>
  <Paragraphs>182</Paragraphs>
  <Slides>15</Slides>
  <Notes>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Slide 1</vt:lpstr>
      <vt:lpstr>Progressive Decline in IMR </vt:lpstr>
      <vt:lpstr>Progressive Decline in IMR &amp; U5 Mortality</vt:lpstr>
      <vt:lpstr>IMMUNIZATION COVERAGE  (Based on different sources)</vt:lpstr>
      <vt:lpstr>Fully Immunized in Children (12m-23m)</vt:lpstr>
      <vt:lpstr>State Initiatives </vt:lpstr>
      <vt:lpstr>State Initiatives </vt:lpstr>
      <vt:lpstr>State Initiatives </vt:lpstr>
      <vt:lpstr>State Initiatives </vt:lpstr>
      <vt:lpstr>Good Innovative practices</vt:lpstr>
      <vt:lpstr>Good Innovative practices</vt:lpstr>
      <vt:lpstr>Proposed Action for 100% Immunization Coverage</vt:lpstr>
      <vt:lpstr>Proposed Action for 100% Immunization Cover</vt:lpstr>
      <vt:lpstr>Slide 14</vt:lpstr>
      <vt:lpstr>THANK YOU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dell</dc:creator>
  <cp:lastModifiedBy>HP</cp:lastModifiedBy>
  <cp:revision>36</cp:revision>
  <dcterms:created xsi:type="dcterms:W3CDTF">2006-08-16T00:00:00Z</dcterms:created>
  <dcterms:modified xsi:type="dcterms:W3CDTF">2019-09-19T12:10:32Z</dcterms:modified>
</cp:coreProperties>
</file>