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9" r:id="rId3"/>
    <p:sldId id="260" r:id="rId4"/>
    <p:sldId id="292" r:id="rId5"/>
    <p:sldId id="262" r:id="rId6"/>
    <p:sldId id="293" r:id="rId7"/>
    <p:sldId id="294" r:id="rId8"/>
    <p:sldId id="295" r:id="rId9"/>
    <p:sldId id="263" r:id="rId10"/>
    <p:sldId id="291" r:id="rId11"/>
    <p:sldId id="286" r:id="rId12"/>
    <p:sldId id="287" r:id="rId13"/>
    <p:sldId id="288" r:id="rId14"/>
    <p:sldId id="289" r:id="rId15"/>
    <p:sldId id="275" r:id="rId16"/>
    <p:sldId id="264" r:id="rId17"/>
    <p:sldId id="290" r:id="rId18"/>
    <p:sldId id="265" r:id="rId19"/>
    <p:sldId id="271" r:id="rId20"/>
    <p:sldId id="282" r:id="rId21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4191"/>
    <a:srgbClr val="6B3A93"/>
    <a:srgbClr val="D4A6BF"/>
    <a:srgbClr val="FCEDF2"/>
    <a:srgbClr val="915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3" d="100"/>
          <a:sy n="33" d="100"/>
        </p:scale>
        <p:origin x="94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ECEDD-3BD4-4C3E-B823-475923AE3895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6452B-B6B8-4D1A-A5DB-EC63412EC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8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92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90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99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190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168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105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434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84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  <a:prstGeom prst="rect">
            <a:avLst/>
          </a:prstGeo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7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8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  <a:prstGeom prst="rect">
            <a:avLst/>
          </a:prstGeo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9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4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5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2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8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08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" y="5732665"/>
            <a:ext cx="4082439" cy="7983335"/>
          </a:xfrm>
          <a:custGeom>
            <a:avLst/>
            <a:gdLst>
              <a:gd name="connsiteX0" fmla="*/ 0 w 4082439"/>
              <a:gd name="connsiteY0" fmla="*/ 0 h 7983337"/>
              <a:gd name="connsiteX1" fmla="*/ 4082439 w 4082439"/>
              <a:gd name="connsiteY1" fmla="*/ 7983337 h 7983337"/>
              <a:gd name="connsiteX2" fmla="*/ 0 w 4082439"/>
              <a:gd name="connsiteY2" fmla="*/ 7983337 h 79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2439" h="7983337">
                <a:moveTo>
                  <a:pt x="0" y="0"/>
                </a:moveTo>
                <a:lnTo>
                  <a:pt x="4082439" y="7983337"/>
                </a:lnTo>
                <a:lnTo>
                  <a:pt x="0" y="798333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0198100" cy="13716000"/>
          </a:xfrm>
          <a:custGeom>
            <a:avLst/>
            <a:gdLst>
              <a:gd name="connsiteX0" fmla="*/ 0 w 10198100"/>
              <a:gd name="connsiteY0" fmla="*/ 0 h 13716000"/>
              <a:gd name="connsiteX1" fmla="*/ 3186698 w 10198100"/>
              <a:gd name="connsiteY1" fmla="*/ 0 h 13716000"/>
              <a:gd name="connsiteX2" fmla="*/ 10198100 w 10198100"/>
              <a:gd name="connsiteY2" fmla="*/ 13715200 h 13716000"/>
              <a:gd name="connsiteX3" fmla="*/ 10198100 w 10198100"/>
              <a:gd name="connsiteY3" fmla="*/ 13716000 h 13716000"/>
              <a:gd name="connsiteX4" fmla="*/ 4180120 w 10198100"/>
              <a:gd name="connsiteY4" fmla="*/ 13716000 h 13716000"/>
              <a:gd name="connsiteX5" fmla="*/ 0 w 10198100"/>
              <a:gd name="connsiteY5" fmla="*/ 553915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98100" h="13716000">
                <a:moveTo>
                  <a:pt x="0" y="0"/>
                </a:moveTo>
                <a:lnTo>
                  <a:pt x="3186698" y="0"/>
                </a:lnTo>
                <a:lnTo>
                  <a:pt x="10198100" y="13715200"/>
                </a:lnTo>
                <a:lnTo>
                  <a:pt x="10198100" y="13716000"/>
                </a:lnTo>
                <a:lnTo>
                  <a:pt x="4180120" y="13716000"/>
                </a:lnTo>
                <a:lnTo>
                  <a:pt x="0" y="5539151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313876" y="0"/>
            <a:ext cx="10608261" cy="5456238"/>
          </a:xfrm>
          <a:custGeom>
            <a:avLst/>
            <a:gdLst>
              <a:gd name="connsiteX0" fmla="*/ 0 w 10608261"/>
              <a:gd name="connsiteY0" fmla="*/ 0 h 5456238"/>
              <a:gd name="connsiteX1" fmla="*/ 7818105 w 10608261"/>
              <a:gd name="connsiteY1" fmla="*/ 0 h 5456238"/>
              <a:gd name="connsiteX2" fmla="*/ 10608261 w 10608261"/>
              <a:gd name="connsiteY2" fmla="*/ 5456238 h 5456238"/>
              <a:gd name="connsiteX3" fmla="*/ 2790156 w 10608261"/>
              <a:gd name="connsiteY3" fmla="*/ 5456238 h 5456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8261" h="5456238">
                <a:moveTo>
                  <a:pt x="0" y="0"/>
                </a:moveTo>
                <a:lnTo>
                  <a:pt x="7818105" y="0"/>
                </a:lnTo>
                <a:lnTo>
                  <a:pt x="10608261" y="5456238"/>
                </a:lnTo>
                <a:lnTo>
                  <a:pt x="2790156" y="545623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8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eft Im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14131420" cy="13716000"/>
          </a:xfrm>
          <a:custGeom>
            <a:avLst/>
            <a:gdLst>
              <a:gd name="connsiteX0" fmla="*/ 2609873 w 8343900"/>
              <a:gd name="connsiteY0" fmla="*/ 0 h 6858000"/>
              <a:gd name="connsiteX1" fmla="*/ 8343900 w 8343900"/>
              <a:gd name="connsiteY1" fmla="*/ 0 h 6858000"/>
              <a:gd name="connsiteX2" fmla="*/ 5143477 w 8343900"/>
              <a:gd name="connsiteY2" fmla="*/ 6858000 h 6858000"/>
              <a:gd name="connsiteX3" fmla="*/ 0 w 8343900"/>
              <a:gd name="connsiteY3" fmla="*/ 6858000 h 6858000"/>
              <a:gd name="connsiteX4" fmla="*/ 0 w 8343900"/>
              <a:gd name="connsiteY4" fmla="*/ 5592545 h 6858000"/>
              <a:gd name="connsiteX5" fmla="*/ 0 w 8343900"/>
              <a:gd name="connsiteY5" fmla="*/ 0 h 6858000"/>
              <a:gd name="connsiteX6" fmla="*/ 2076450 w 8343900"/>
              <a:gd name="connsiteY6" fmla="*/ 0 h 6858000"/>
              <a:gd name="connsiteX7" fmla="*/ 0 w 8343900"/>
              <a:gd name="connsiteY7" fmla="*/ 4449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6858000">
                <a:moveTo>
                  <a:pt x="2609873" y="0"/>
                </a:moveTo>
                <a:lnTo>
                  <a:pt x="8343900" y="0"/>
                </a:lnTo>
                <a:lnTo>
                  <a:pt x="5143477" y="6858000"/>
                </a:lnTo>
                <a:lnTo>
                  <a:pt x="0" y="6858000"/>
                </a:lnTo>
                <a:lnTo>
                  <a:pt x="0" y="5592545"/>
                </a:lnTo>
                <a:close/>
                <a:moveTo>
                  <a:pt x="0" y="0"/>
                </a:moveTo>
                <a:lnTo>
                  <a:pt x="2076450" y="0"/>
                </a:lnTo>
                <a:lnTo>
                  <a:pt x="0" y="4449504"/>
                </a:lnTo>
                <a:close/>
              </a:path>
            </a:pathLst>
          </a:custGeom>
          <a:solidFill>
            <a:srgbClr val="88888A"/>
          </a:solidFill>
        </p:spPr>
        <p:txBody>
          <a:bodyPr wrap="square">
            <a:noAutofit/>
          </a:bodyPr>
          <a:lstStyle>
            <a:lvl1pPr marL="0" indent="0">
              <a:buNone/>
              <a:defRPr sz="3199">
                <a:solidFill>
                  <a:schemeClr val="bg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4131421" y="1654631"/>
            <a:ext cx="8608358" cy="3802744"/>
          </a:xfrm>
        </p:spPr>
        <p:txBody>
          <a:bodyPr lIns="360000" tIns="180000" rIns="360000" bIns="180000">
            <a:normAutofit/>
          </a:bodyPr>
          <a:lstStyle>
            <a:lvl1pPr marL="0" indent="0">
              <a:spcBef>
                <a:spcPts val="0"/>
              </a:spcBef>
              <a:buNone/>
              <a:defRPr sz="9998" baseline="0">
                <a:solidFill>
                  <a:srgbClr val="88888A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0"/>
            <a:r>
              <a:rPr lang="en-GB" dirty="0"/>
              <a:t>Title Here 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4131421" y="6560457"/>
            <a:ext cx="8608358" cy="6037944"/>
          </a:xfrm>
        </p:spPr>
        <p:txBody>
          <a:bodyPr lIns="360000" tIns="180000" rIns="360000" bIns="180000">
            <a:normAutofit/>
          </a:bodyPr>
          <a:lstStyle>
            <a:lvl1pPr marL="0" indent="0">
              <a:lnSpc>
                <a:spcPct val="110000"/>
              </a:lnSpc>
              <a:buNone/>
              <a:defRPr sz="3199" baseline="0">
                <a:solidFill>
                  <a:srgbClr val="88888A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Body Text Goes Here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2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8267700"/>
          </a:xfrm>
          <a:solidFill>
            <a:srgbClr val="BFBFBF"/>
          </a:solidFill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sz="2800"/>
              <a:t>ADVANT Multipurpose  Presentation 2017 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2108201" y="3402014"/>
            <a:ext cx="6408217" cy="4824139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8797050" y="2857501"/>
            <a:ext cx="7854846" cy="5913166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16933023" y="3402014"/>
            <a:ext cx="6408217" cy="4824139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462577" y="511176"/>
            <a:ext cx="1675964" cy="73025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fld id="{3CBF67D7-8C75-433C-B949-F5BA01069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8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6" r:id="rId14"/>
    <p:sldLayoutId id="2147483677" r:id="rId15"/>
    <p:sldLayoutId id="2147483678" r:id="rId16"/>
    <p:sldLayoutId id="2147483679" r:id="rId1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Box 215"/>
          <p:cNvSpPr txBox="1"/>
          <p:nvPr/>
        </p:nvSpPr>
        <p:spPr>
          <a:xfrm>
            <a:off x="0" y="11665800"/>
            <a:ext cx="2437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Dr.</a:t>
            </a:r>
            <a:r>
              <a:rPr lang="e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Pradeep </a:t>
            </a:r>
            <a:r>
              <a:rPr lang="e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Vyas</a:t>
            </a:r>
          </a:p>
          <a:p>
            <a:pPr algn="ctr"/>
            <a:r>
              <a:rPr lang="e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Principal </a:t>
            </a:r>
            <a:r>
              <a:rPr lang="e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Secretary, Public Health </a:t>
            </a:r>
            <a:r>
              <a:rPr lang="en-IN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Dept</a:t>
            </a:r>
            <a:r>
              <a:rPr lang="e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07771" y="511176"/>
            <a:ext cx="13162107" cy="10364070"/>
            <a:chOff x="5607772" y="1151655"/>
            <a:chExt cx="13162107" cy="10364070"/>
          </a:xfrm>
        </p:grpSpPr>
        <p:sp>
          <p:nvSpPr>
            <p:cNvPr id="3" name="Oval 2"/>
            <p:cNvSpPr/>
            <p:nvPr/>
          </p:nvSpPr>
          <p:spPr>
            <a:xfrm>
              <a:off x="7016749" y="1151655"/>
              <a:ext cx="10328276" cy="10364070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607772" y="7495552"/>
              <a:ext cx="131621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5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Rollout in Maharashtra</a:t>
              </a:r>
              <a:endParaRPr lang="en-IN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F16E59CF-DD37-C144-9260-CA785F8619D6}"/>
                </a:ext>
              </a:extLst>
            </p:cNvPr>
            <p:cNvSpPr txBox="1">
              <a:spLocks/>
            </p:cNvSpPr>
            <p:nvPr/>
          </p:nvSpPr>
          <p:spPr>
            <a:xfrm>
              <a:off x="6301830" y="4307172"/>
              <a:ext cx="11773990" cy="3188380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algn="l" defTabSz="18283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8798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7200" b="1" dirty="0" smtClean="0">
                  <a:solidFill>
                    <a:schemeClr val="bg1"/>
                  </a:solidFill>
                  <a:latin typeface="Arial Rounded MT Bold" panose="020F0704030504030204" pitchFamily="34" charset="0"/>
                  <a:cs typeface="Times New Roman" panose="02020603050405020304" pitchFamily="18" charset="0"/>
                </a:rPr>
                <a:t>Home Based Care for Young Child (HBYC)</a:t>
              </a:r>
              <a:endParaRPr lang="en-US" sz="7200" b="1" dirty="0">
                <a:solidFill>
                  <a:schemeClr val="bg1"/>
                </a:solidFill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7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flipH="1">
            <a:off x="4955456" y="3406691"/>
            <a:ext cx="19422191" cy="10309309"/>
          </a:xfrm>
          <a:custGeom>
            <a:avLst/>
            <a:gdLst>
              <a:gd name="connsiteX0" fmla="*/ 18307563 w 18307563"/>
              <a:gd name="connsiteY0" fmla="*/ 0 h 8259762"/>
              <a:gd name="connsiteX1" fmla="*/ 0 w 18307563"/>
              <a:gd name="connsiteY1" fmla="*/ 0 h 8259762"/>
              <a:gd name="connsiteX2" fmla="*/ 0 w 18307563"/>
              <a:gd name="connsiteY2" fmla="*/ 8259762 h 8259762"/>
              <a:gd name="connsiteX3" fmla="*/ 14072701 w 18307563"/>
              <a:gd name="connsiteY3" fmla="*/ 8259762 h 825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07563" h="8259762">
                <a:moveTo>
                  <a:pt x="18307563" y="0"/>
                </a:moveTo>
                <a:lnTo>
                  <a:pt x="0" y="0"/>
                </a:lnTo>
                <a:lnTo>
                  <a:pt x="0" y="8259762"/>
                </a:lnTo>
                <a:lnTo>
                  <a:pt x="14072701" y="8259762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39383" y="2109911"/>
            <a:ext cx="945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Scheme of Presentation</a:t>
            </a:r>
            <a:endParaRPr lang="en-GB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7292" y="3391756"/>
            <a:ext cx="9970250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Rationale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Salient </a:t>
            </a: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Domain specific actions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of ASHA and AWW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HBYC </a:t>
            </a: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Maharashtra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Roll out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Trainings - State, District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Printing and IEC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 Visits and </a:t>
            </a:r>
            <a:r>
              <a:rPr lang="en-US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Poshan</a:t>
            </a: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Maah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 Forward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1" r="14531"/>
          <a:stretch>
            <a:fillRect/>
          </a:stretch>
        </p:blipFill>
        <p:spPr/>
      </p:pic>
      <p:pic>
        <p:nvPicPr>
          <p:cNvPr id="26" name="Picture Placeholder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r="116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643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>
            <a:fillRect/>
          </a:stretch>
        </p:blipFill>
        <p:spPr/>
      </p:pic>
      <p:sp>
        <p:nvSpPr>
          <p:cNvPr id="2" name="Parallelogram 1"/>
          <p:cNvSpPr/>
          <p:nvPr/>
        </p:nvSpPr>
        <p:spPr>
          <a:xfrm>
            <a:off x="9182306" y="-2"/>
            <a:ext cx="17068800" cy="13716000"/>
          </a:xfrm>
          <a:prstGeom prst="parallelogram">
            <a:avLst>
              <a:gd name="adj" fmla="val 44295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100000">
                <a:schemeClr val="accent5">
                  <a:alpha val="9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0"/>
            <a:ext cx="15881330" cy="13716000"/>
          </a:xfrm>
          <a:custGeom>
            <a:avLst/>
            <a:gdLst>
              <a:gd name="connsiteX0" fmla="*/ 0 w 15881330"/>
              <a:gd name="connsiteY0" fmla="*/ 0 h 13716000"/>
              <a:gd name="connsiteX1" fmla="*/ 15881330 w 15881330"/>
              <a:gd name="connsiteY1" fmla="*/ 0 h 13716000"/>
              <a:gd name="connsiteX2" fmla="*/ 9791700 w 15881330"/>
              <a:gd name="connsiteY2" fmla="*/ 13716000 h 13716000"/>
              <a:gd name="connsiteX3" fmla="*/ 0 w 15881330"/>
              <a:gd name="connsiteY3" fmla="*/ 13716000 h 13716000"/>
              <a:gd name="connsiteX4" fmla="*/ 0 w 1588133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1330" h="13716000">
                <a:moveTo>
                  <a:pt x="0" y="0"/>
                </a:moveTo>
                <a:lnTo>
                  <a:pt x="15881330" y="0"/>
                </a:lnTo>
                <a:lnTo>
                  <a:pt x="97917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/>
          <p:cNvSpPr/>
          <p:nvPr/>
        </p:nvSpPr>
        <p:spPr>
          <a:xfrm>
            <a:off x="20154455" y="4074934"/>
            <a:ext cx="4280440" cy="9641064"/>
          </a:xfrm>
          <a:custGeom>
            <a:avLst/>
            <a:gdLst>
              <a:gd name="connsiteX0" fmla="*/ 4280440 w 4280440"/>
              <a:gd name="connsiteY0" fmla="*/ 0 h 9641064"/>
              <a:gd name="connsiteX1" fmla="*/ 4280440 w 4280440"/>
              <a:gd name="connsiteY1" fmla="*/ 9641064 h 9641064"/>
              <a:gd name="connsiteX2" fmla="*/ 0 w 4280440"/>
              <a:gd name="connsiteY2" fmla="*/ 9641064 h 964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440" h="9641064">
                <a:moveTo>
                  <a:pt x="4280440" y="0"/>
                </a:moveTo>
                <a:lnTo>
                  <a:pt x="4280440" y="9641064"/>
                </a:lnTo>
                <a:lnTo>
                  <a:pt x="0" y="9641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079554" y="11206291"/>
            <a:ext cx="9882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Rationale for HBYC</a:t>
            </a:r>
            <a:endParaRPr lang="en-GB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71"/>
          <p:cNvSpPr>
            <a:spLocks noChangeArrowheads="1"/>
          </p:cNvSpPr>
          <p:nvPr/>
        </p:nvSpPr>
        <p:spPr bwMode="auto">
          <a:xfrm rot="11131217">
            <a:off x="758387" y="1624970"/>
            <a:ext cx="909999" cy="675742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Freeform 71"/>
          <p:cNvSpPr>
            <a:spLocks noChangeArrowheads="1"/>
          </p:cNvSpPr>
          <p:nvPr/>
        </p:nvSpPr>
        <p:spPr bwMode="auto">
          <a:xfrm>
            <a:off x="7030666" y="11457488"/>
            <a:ext cx="909999" cy="675742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7947" y="2342916"/>
            <a:ext cx="11066670" cy="90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Early childhood is the most rapid period of development in human life.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 years from conception through birth to first few years of age are critical to the complete and healthy cognitive, emotional and physical growth of children.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in turn ensures optimum health and wellbeing in adult life.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Global evidence shows that community-based intervention packages can reduce 27 percent of the child mortality </a:t>
            </a:r>
          </a:p>
        </p:txBody>
      </p:sp>
    </p:spTree>
    <p:extLst>
      <p:ext uri="{BB962C8B-B14F-4D97-AF65-F5344CB8AC3E}">
        <p14:creationId xmlns:p14="http://schemas.microsoft.com/office/powerpoint/2010/main" val="316043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>
            <a:fillRect/>
          </a:stretch>
        </p:blipFill>
        <p:spPr/>
      </p:pic>
      <p:sp>
        <p:nvSpPr>
          <p:cNvPr id="2" name="Parallelogram 1"/>
          <p:cNvSpPr/>
          <p:nvPr/>
        </p:nvSpPr>
        <p:spPr>
          <a:xfrm>
            <a:off x="9182306" y="-2"/>
            <a:ext cx="17068800" cy="13716000"/>
          </a:xfrm>
          <a:prstGeom prst="parallelogram">
            <a:avLst>
              <a:gd name="adj" fmla="val 44295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100000">
                <a:schemeClr val="accent5">
                  <a:alpha val="9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0"/>
            <a:ext cx="15881330" cy="13716000"/>
          </a:xfrm>
          <a:custGeom>
            <a:avLst/>
            <a:gdLst>
              <a:gd name="connsiteX0" fmla="*/ 0 w 15881330"/>
              <a:gd name="connsiteY0" fmla="*/ 0 h 13716000"/>
              <a:gd name="connsiteX1" fmla="*/ 15881330 w 15881330"/>
              <a:gd name="connsiteY1" fmla="*/ 0 h 13716000"/>
              <a:gd name="connsiteX2" fmla="*/ 9791700 w 15881330"/>
              <a:gd name="connsiteY2" fmla="*/ 13716000 h 13716000"/>
              <a:gd name="connsiteX3" fmla="*/ 0 w 15881330"/>
              <a:gd name="connsiteY3" fmla="*/ 13716000 h 13716000"/>
              <a:gd name="connsiteX4" fmla="*/ 0 w 1588133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1330" h="13716000">
                <a:moveTo>
                  <a:pt x="0" y="0"/>
                </a:moveTo>
                <a:lnTo>
                  <a:pt x="15881330" y="0"/>
                </a:lnTo>
                <a:lnTo>
                  <a:pt x="97917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/>
          <p:cNvSpPr/>
          <p:nvPr/>
        </p:nvSpPr>
        <p:spPr>
          <a:xfrm>
            <a:off x="20097210" y="4074936"/>
            <a:ext cx="4280440" cy="9641064"/>
          </a:xfrm>
          <a:custGeom>
            <a:avLst/>
            <a:gdLst>
              <a:gd name="connsiteX0" fmla="*/ 4280440 w 4280440"/>
              <a:gd name="connsiteY0" fmla="*/ 0 h 9641064"/>
              <a:gd name="connsiteX1" fmla="*/ 4280440 w 4280440"/>
              <a:gd name="connsiteY1" fmla="*/ 9641064 h 9641064"/>
              <a:gd name="connsiteX2" fmla="*/ 0 w 4280440"/>
              <a:gd name="connsiteY2" fmla="*/ 9641064 h 964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440" h="9641064">
                <a:moveTo>
                  <a:pt x="4280440" y="0"/>
                </a:moveTo>
                <a:lnTo>
                  <a:pt x="4280440" y="9641064"/>
                </a:lnTo>
                <a:lnTo>
                  <a:pt x="0" y="9641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079554" y="11206291"/>
            <a:ext cx="9882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Rationale for HBYC</a:t>
            </a:r>
            <a:endParaRPr lang="en-GB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71"/>
          <p:cNvSpPr>
            <a:spLocks noChangeArrowheads="1"/>
          </p:cNvSpPr>
          <p:nvPr/>
        </p:nvSpPr>
        <p:spPr bwMode="auto">
          <a:xfrm rot="11131217">
            <a:off x="758388" y="1569819"/>
            <a:ext cx="909999" cy="675742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Freeform 71"/>
          <p:cNvSpPr>
            <a:spLocks noChangeArrowheads="1"/>
          </p:cNvSpPr>
          <p:nvPr/>
        </p:nvSpPr>
        <p:spPr bwMode="auto">
          <a:xfrm>
            <a:off x="8765932" y="11315379"/>
            <a:ext cx="909999" cy="675742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7947" y="2342916"/>
            <a:ext cx="11066670" cy="90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Slow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Progress in Child Feeding Practices countrywide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Nationally, percentage of children receiving adequate diet continues to be less than 10%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Exclusive Breastfeeding Faltering from 2-3 months of age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First 2 years are critical for improving nutrition, promoting development and reduction of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diarrhoea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and pneumonia </a:t>
            </a:r>
          </a:p>
          <a:p>
            <a:pPr marL="571500" lvl="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 contact with health system during critical window period of 6 months to 2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years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4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 Placeholder 1"/>
          <p:cNvSpPr txBox="1">
            <a:spLocks/>
          </p:cNvSpPr>
          <p:nvPr/>
        </p:nvSpPr>
        <p:spPr>
          <a:xfrm>
            <a:off x="9925509" y="511176"/>
            <a:ext cx="14452141" cy="1250086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11837308" y="582414"/>
            <a:ext cx="125403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828343">
              <a:lnSpc>
                <a:spcPct val="90000"/>
              </a:lnSpc>
            </a:pPr>
            <a:r>
              <a:rPr lang="en-GB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Salient </a:t>
            </a:r>
            <a:r>
              <a:rPr lang="en-GB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Features</a:t>
            </a:r>
            <a:endParaRPr lang="en-GB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1837308" y="2092988"/>
            <a:ext cx="12540342" cy="1616863"/>
          </a:xfrm>
        </p:spPr>
        <p:txBody>
          <a:bodyPr>
            <a:noAutofit/>
          </a:bodyPr>
          <a:lstStyle/>
          <a:p>
            <a:pPr marL="539750" lvl="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Convergent action by MWCD &amp; MOHFW, </a:t>
            </a:r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leveraging existing community level platforms</a:t>
            </a:r>
            <a:r>
              <a:rPr lang="en-IN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Parallelogram 16"/>
          <p:cNvSpPr/>
          <p:nvPr/>
        </p:nvSpPr>
        <p:spPr>
          <a:xfrm rot="10800000">
            <a:off x="-435883" y="96610"/>
            <a:ext cx="4654583" cy="10758528"/>
          </a:xfrm>
          <a:prstGeom prst="parallelogram">
            <a:avLst>
              <a:gd name="adj" fmla="val 46348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>
                  <a:alpha val="22000"/>
                </a:schemeClr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3" r="11333"/>
          <a:stretch>
            <a:fillRect/>
          </a:stretch>
        </p:blipFill>
        <p:spPr>
          <a:xfrm>
            <a:off x="0" y="96610"/>
            <a:ext cx="12683957" cy="13716000"/>
          </a:xfrm>
        </p:spPr>
      </p:pic>
      <p:sp>
        <p:nvSpPr>
          <p:cNvPr id="11" name="TextBox 10"/>
          <p:cNvSpPr txBox="1"/>
          <p:nvPr/>
        </p:nvSpPr>
        <p:spPr>
          <a:xfrm>
            <a:off x="11181806" y="3873069"/>
            <a:ext cx="12908461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lvl="0" indent="-457200" algn="just" defTabSz="1828343">
              <a:lnSpc>
                <a:spcPct val="110000"/>
              </a:lnSpc>
              <a:spcBef>
                <a:spcPts val="2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 smtClean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Evidence based </a:t>
            </a:r>
            <a:r>
              <a:rPr lang="en-IN" sz="3600" b="1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interventions </a:t>
            </a:r>
            <a:r>
              <a:rPr lang="en-IN" sz="3600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child health &amp; nutrition, bundled as a service </a:t>
            </a:r>
            <a:r>
              <a:rPr lang="en-IN" sz="3600" dirty="0" smtClean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package</a:t>
            </a:r>
            <a:endParaRPr lang="en-IN" sz="3600" dirty="0">
              <a:solidFill>
                <a:srgbClr val="3137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44789" y="5589378"/>
            <a:ext cx="13134114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0" indent="-457200" algn="just" defTabSz="1828343">
              <a:lnSpc>
                <a:spcPct val="110000"/>
              </a:lnSpc>
              <a:spcBef>
                <a:spcPts val="2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Convergence and integration across interdependent domains of Health, Nutrition, WASH &amp; Early Childhood Development</a:t>
            </a:r>
            <a:r>
              <a:rPr lang="en-IN" sz="3600" b="1" dirty="0" smtClean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3600" dirty="0">
              <a:solidFill>
                <a:srgbClr val="3137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856515" y="7336143"/>
            <a:ext cx="14022388" cy="1890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0" indent="-457200" algn="just" defTabSz="1828343">
              <a:lnSpc>
                <a:spcPct val="110000"/>
              </a:lnSpc>
              <a:spcBef>
                <a:spcPts val="2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Five additional home visits </a:t>
            </a:r>
            <a:r>
              <a:rPr lang="en-IN" sz="3600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ASHA in coordination with AWW starting from 3rd months and extending into 2nd year of life (in 3rd, 6th, 9th, 12th and 15th months</a:t>
            </a:r>
            <a:r>
              <a:rPr lang="en-IN" sz="3600" dirty="0" smtClean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IN" sz="3600" dirty="0">
              <a:solidFill>
                <a:srgbClr val="3137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77247" y="9661849"/>
            <a:ext cx="14913020" cy="1280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0" indent="-457200" algn="just" defTabSz="1828343">
              <a:lnSpc>
                <a:spcPct val="110000"/>
              </a:lnSpc>
              <a:spcBef>
                <a:spcPts val="2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incentive </a:t>
            </a:r>
            <a:r>
              <a:rPr lang="en-IN" sz="3600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INR 250/- for five visits to be provisioned for ASHA under NHM and disbursed using existing ASHA payment </a:t>
            </a:r>
            <a:r>
              <a:rPr lang="en-IN" sz="3600" dirty="0" smtClean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mechanisms</a:t>
            </a:r>
            <a:endParaRPr lang="en-IN" sz="3600" dirty="0">
              <a:solidFill>
                <a:srgbClr val="3137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680858" y="11433011"/>
            <a:ext cx="15409409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0" indent="-457200" algn="just" defTabSz="1828343">
              <a:lnSpc>
                <a:spcPct val="110000"/>
              </a:lnSpc>
              <a:spcBef>
                <a:spcPts val="2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3600" b="1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SBCC (Social Behaviour Change Communication) </a:t>
            </a:r>
            <a:r>
              <a:rPr lang="en-IN" sz="3600" dirty="0">
                <a:solidFill>
                  <a:srgbClr val="3137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to focus on addressing adverse social norms in health care seeking especially for the girl child</a:t>
            </a:r>
            <a:endParaRPr lang="en-IN" sz="3600" dirty="0">
              <a:solidFill>
                <a:srgbClr val="3137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4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053B5167-7695-324F-B6F1-4392426AF7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279098"/>
              </p:ext>
            </p:extLst>
          </p:nvPr>
        </p:nvGraphicFramePr>
        <p:xfrm>
          <a:off x="471947" y="2127266"/>
          <a:ext cx="17698065" cy="11057791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066948">
                  <a:extLst>
                    <a:ext uri="{9D8B030D-6E8A-4147-A177-3AD203B41FA5}">
                      <a16:colId xmlns:a16="http://schemas.microsoft.com/office/drawing/2014/main" val="1689991616"/>
                    </a:ext>
                  </a:extLst>
                </a:gridCol>
                <a:gridCol w="13631117">
                  <a:extLst>
                    <a:ext uri="{9D8B030D-6E8A-4147-A177-3AD203B41FA5}">
                      <a16:colId xmlns:a16="http://schemas.microsoft.com/office/drawing/2014/main" val="3061944164"/>
                    </a:ext>
                  </a:extLst>
                </a:gridCol>
              </a:tblGrid>
              <a:tr h="9144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DOMAINS</a:t>
                      </a:r>
                      <a:endParaRPr lang="en-US" sz="4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 ACTIONS</a:t>
                      </a:r>
                      <a:endParaRPr lang="en-US" sz="4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6312107"/>
                  </a:ext>
                </a:extLst>
              </a:tr>
              <a:tr h="38426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Exclusive breastfeeding for six months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Adequate complementary feeding from six months and continued breast feeding up to two years of age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Iron and Folic acid (IFA) supplementation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Promote use of fortified food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45555501"/>
                  </a:ext>
                </a:extLst>
              </a:tr>
              <a:tr h="38426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</a:t>
                      </a:r>
                      <a:endParaRPr lang="en-US" sz="4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immunization for children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Regular growth monitoring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Appropriate use of Oral Rehydration Solution (ORS) during diarrhoea episodes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Early care seeking during sickness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75665481"/>
                  </a:ext>
                </a:extLst>
              </a:tr>
              <a:tr h="15436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 DEVELOPMENT</a:t>
                      </a:r>
                      <a:endParaRPr lang="en-US" sz="4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 appropriate play and communication for children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69388641"/>
                  </a:ext>
                </a:extLst>
              </a:tr>
              <a:tr h="9144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4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WASH</a:t>
                      </a:r>
                      <a:endParaRPr lang="en-US" sz="4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Appropriate hand washing practices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59192670"/>
                  </a:ext>
                </a:extLst>
              </a:tr>
            </a:tbl>
          </a:graphicData>
        </a:graphic>
      </p:graphicFrame>
      <p:sp>
        <p:nvSpPr>
          <p:cNvPr id="7" name="Slide Number Placeholder 1"/>
          <p:cNvSpPr txBox="1">
            <a:spLocks/>
          </p:cNvSpPr>
          <p:nvPr/>
        </p:nvSpPr>
        <p:spPr>
          <a:xfrm>
            <a:off x="8760543" y="511176"/>
            <a:ext cx="15617108" cy="1250086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94857" y="608610"/>
            <a:ext cx="125403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828343">
              <a:lnSpc>
                <a:spcPct val="90000"/>
              </a:lnSpc>
            </a:pPr>
            <a:r>
              <a:rPr lang="en-GB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Domain specific actions under HBYC</a:t>
            </a:r>
            <a:endParaRPr lang="en-GB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88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8760543" y="511176"/>
            <a:ext cx="15617108" cy="1250086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94857" y="608610"/>
            <a:ext cx="125403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828343">
              <a:lnSpc>
                <a:spcPct val="90000"/>
              </a:lnSpc>
            </a:pPr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Role of ASHA and AWW</a:t>
            </a:r>
            <a:endParaRPr lang="en-GB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A5151E4E-7307-F84C-8304-9C8C3640D8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44727"/>
              </p:ext>
            </p:extLst>
          </p:nvPr>
        </p:nvGraphicFramePr>
        <p:xfrm>
          <a:off x="375404" y="2682703"/>
          <a:ext cx="18207564" cy="10472857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278913">
                  <a:extLst>
                    <a:ext uri="{9D8B030D-6E8A-4147-A177-3AD203B41FA5}">
                      <a16:colId xmlns:a16="http://schemas.microsoft.com/office/drawing/2014/main" val="244356206"/>
                    </a:ext>
                  </a:extLst>
                </a:gridCol>
                <a:gridCol w="8139584">
                  <a:extLst>
                    <a:ext uri="{9D8B030D-6E8A-4147-A177-3AD203B41FA5}">
                      <a16:colId xmlns:a16="http://schemas.microsoft.com/office/drawing/2014/main" val="3341186131"/>
                    </a:ext>
                  </a:extLst>
                </a:gridCol>
                <a:gridCol w="7789067">
                  <a:extLst>
                    <a:ext uri="{9D8B030D-6E8A-4147-A177-3AD203B41FA5}">
                      <a16:colId xmlns:a16="http://schemas.microsoft.com/office/drawing/2014/main" val="2695585967"/>
                    </a:ext>
                  </a:extLst>
                </a:gridCol>
              </a:tblGrid>
              <a:tr h="167780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HOME VISITS </a:t>
                      </a:r>
                      <a:endParaRPr lang="en-US" sz="4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31405829"/>
                  </a:ext>
                </a:extLst>
              </a:tr>
              <a:tr h="879504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 3rd Month 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Support for exclusive breastfeeding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Counsel on hand washing practices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Appropriate play and communication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Check immunization status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Check weight recording in MCP card; identify growth faltering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Monthly weighing of infants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Weight recording and plotting on  growth chart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Detect underweight children &amp; take further action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Counsel mother for exclusive breast feeding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17853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2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8760543" y="511176"/>
            <a:ext cx="15617108" cy="1250086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94857" y="608610"/>
            <a:ext cx="125403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828343">
              <a:lnSpc>
                <a:spcPct val="90000"/>
              </a:lnSpc>
            </a:pPr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Role of ASHA and AWW</a:t>
            </a:r>
            <a:endParaRPr lang="en-GB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49502B6-DDF7-9641-BBF8-F4FCF8FD71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105643"/>
              </p:ext>
            </p:extLst>
          </p:nvPr>
        </p:nvGraphicFramePr>
        <p:xfrm>
          <a:off x="375405" y="2482729"/>
          <a:ext cx="19534918" cy="1082031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607154">
                  <a:extLst>
                    <a:ext uri="{9D8B030D-6E8A-4147-A177-3AD203B41FA5}">
                      <a16:colId xmlns:a16="http://schemas.microsoft.com/office/drawing/2014/main" val="1364732209"/>
                    </a:ext>
                  </a:extLst>
                </a:gridCol>
                <a:gridCol w="7510144">
                  <a:extLst>
                    <a:ext uri="{9D8B030D-6E8A-4147-A177-3AD203B41FA5}">
                      <a16:colId xmlns:a16="http://schemas.microsoft.com/office/drawing/2014/main" val="1548448563"/>
                    </a:ext>
                  </a:extLst>
                </a:gridCol>
                <a:gridCol w="8417620">
                  <a:extLst>
                    <a:ext uri="{9D8B030D-6E8A-4147-A177-3AD203B41FA5}">
                      <a16:colId xmlns:a16="http://schemas.microsoft.com/office/drawing/2014/main" val="2660330461"/>
                    </a:ext>
                  </a:extLst>
                </a:gridCol>
              </a:tblGrid>
              <a:tr h="124506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Home Visits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ASHA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4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AWW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6126160"/>
                  </a:ext>
                </a:extLst>
              </a:tr>
              <a:tr h="957525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 6th, 9th, 12th and 15th Months </a:t>
                      </a:r>
                      <a:endParaRPr lang="en-US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 above activities PLUS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Counsel on initiation of complementary feeding &amp; continued breastfeeding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Age appropriate &amp; adequate complementary feeding for children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Age appropriate play and communication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Ensure full immunization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Distribution of prophylactic IFA and ORS and  counselling for their appropriate usage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Depot holder for ORS &amp; Zinc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‘Take Home Ration’ and nutrition- specific counselling to mothers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Monthly weighing and supplementary food from AWC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Counselling regarding complementary feeding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Weight recording on growth chart; detect underweight children &amp; take further action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Record length/height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4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Counsel for deworming of children above 1 year of age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A4191">
                            <a:tint val="66000"/>
                            <a:satMod val="160000"/>
                          </a:srgbClr>
                        </a:gs>
                        <a:gs pos="50000">
                          <a:srgbClr val="9A4191">
                            <a:tint val="44500"/>
                            <a:satMod val="160000"/>
                          </a:srgbClr>
                        </a:gs>
                        <a:gs pos="100000">
                          <a:srgbClr val="9A4191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26442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7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054187" y="1169368"/>
            <a:ext cx="9937104" cy="11017224"/>
          </a:xfrm>
          <a:prstGeom prst="roundRect">
            <a:avLst>
              <a:gd name="adj" fmla="val 2778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0" scaled="1"/>
          </a:gradFill>
          <a:ln w="127000" cap="rnd">
            <a:noFill/>
          </a:ln>
          <a:effectLst>
            <a:outerShdw blurRad="495300" sx="102000" sy="102000" algn="ctr" rotWithShape="0">
              <a:prstClr val="black">
                <a:alpha val="21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85378" y="4986868"/>
            <a:ext cx="92747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HBYC in Maharashtra</a:t>
            </a:r>
            <a:endParaRPr lang="en-GB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25"/>
          <p:cNvSpPr>
            <a:spLocks noEditPoints="1"/>
          </p:cNvSpPr>
          <p:nvPr/>
        </p:nvSpPr>
        <p:spPr bwMode="auto">
          <a:xfrm>
            <a:off x="18638283" y="2924863"/>
            <a:ext cx="768911" cy="768911"/>
          </a:xfrm>
          <a:custGeom>
            <a:avLst/>
            <a:gdLst>
              <a:gd name="T0" fmla="*/ 1639 w 1648"/>
              <a:gd name="T1" fmla="*/ 674 h 1648"/>
              <a:gd name="T2" fmla="*/ 1648 w 1648"/>
              <a:gd name="T3" fmla="*/ 621 h 1648"/>
              <a:gd name="T4" fmla="*/ 1576 w 1648"/>
              <a:gd name="T5" fmla="*/ 485 h 1648"/>
              <a:gd name="T6" fmla="*/ 1392 w 1648"/>
              <a:gd name="T7" fmla="*/ 242 h 1648"/>
              <a:gd name="T8" fmla="*/ 1225 w 1648"/>
              <a:gd name="T9" fmla="*/ 125 h 1648"/>
              <a:gd name="T10" fmla="*/ 1225 w 1648"/>
              <a:gd name="T11" fmla="*/ 125 h 1648"/>
              <a:gd name="T12" fmla="*/ 927 w 1648"/>
              <a:gd name="T13" fmla="*/ 32 h 1648"/>
              <a:gd name="T14" fmla="*/ 824 w 1648"/>
              <a:gd name="T15" fmla="*/ 0 h 1648"/>
              <a:gd name="T16" fmla="*/ 721 w 1648"/>
              <a:gd name="T17" fmla="*/ 32 h 1648"/>
              <a:gd name="T18" fmla="*/ 423 w 1648"/>
              <a:gd name="T19" fmla="*/ 125 h 1648"/>
              <a:gd name="T20" fmla="*/ 423 w 1648"/>
              <a:gd name="T21" fmla="*/ 125 h 1648"/>
              <a:gd name="T22" fmla="*/ 256 w 1648"/>
              <a:gd name="T23" fmla="*/ 242 h 1648"/>
              <a:gd name="T24" fmla="*/ 73 w 1648"/>
              <a:gd name="T25" fmla="*/ 485 h 1648"/>
              <a:gd name="T26" fmla="*/ 0 w 1648"/>
              <a:gd name="T27" fmla="*/ 621 h 1648"/>
              <a:gd name="T28" fmla="*/ 9 w 1648"/>
              <a:gd name="T29" fmla="*/ 674 h 1648"/>
              <a:gd name="T30" fmla="*/ 9 w 1648"/>
              <a:gd name="T31" fmla="*/ 974 h 1648"/>
              <a:gd name="T32" fmla="*/ 0 w 1648"/>
              <a:gd name="T33" fmla="*/ 1027 h 1648"/>
              <a:gd name="T34" fmla="*/ 73 w 1648"/>
              <a:gd name="T35" fmla="*/ 1163 h 1648"/>
              <a:gd name="T36" fmla="*/ 256 w 1648"/>
              <a:gd name="T37" fmla="*/ 1406 h 1648"/>
              <a:gd name="T38" fmla="*/ 423 w 1648"/>
              <a:gd name="T39" fmla="*/ 1523 h 1648"/>
              <a:gd name="T40" fmla="*/ 423 w 1648"/>
              <a:gd name="T41" fmla="*/ 1523 h 1648"/>
              <a:gd name="T42" fmla="*/ 721 w 1648"/>
              <a:gd name="T43" fmla="*/ 1616 h 1648"/>
              <a:gd name="T44" fmla="*/ 824 w 1648"/>
              <a:gd name="T45" fmla="*/ 1648 h 1648"/>
              <a:gd name="T46" fmla="*/ 927 w 1648"/>
              <a:gd name="T47" fmla="*/ 1616 h 1648"/>
              <a:gd name="T48" fmla="*/ 1225 w 1648"/>
              <a:gd name="T49" fmla="*/ 1523 h 1648"/>
              <a:gd name="T50" fmla="*/ 1225 w 1648"/>
              <a:gd name="T51" fmla="*/ 1523 h 1648"/>
              <a:gd name="T52" fmla="*/ 1392 w 1648"/>
              <a:gd name="T53" fmla="*/ 1406 h 1648"/>
              <a:gd name="T54" fmla="*/ 1576 w 1648"/>
              <a:gd name="T55" fmla="*/ 1163 h 1648"/>
              <a:gd name="T56" fmla="*/ 1648 w 1648"/>
              <a:gd name="T57" fmla="*/ 1027 h 1648"/>
              <a:gd name="T58" fmla="*/ 1639 w 1648"/>
              <a:gd name="T59" fmla="*/ 974 h 1648"/>
              <a:gd name="T60" fmla="*/ 1639 w 1648"/>
              <a:gd name="T61" fmla="*/ 674 h 1648"/>
              <a:gd name="T62" fmla="*/ 824 w 1648"/>
              <a:gd name="T63" fmla="*/ 1408 h 1648"/>
              <a:gd name="T64" fmla="*/ 240 w 1648"/>
              <a:gd name="T65" fmla="*/ 824 h 1648"/>
              <a:gd name="T66" fmla="*/ 824 w 1648"/>
              <a:gd name="T67" fmla="*/ 240 h 1648"/>
              <a:gd name="T68" fmla="*/ 1408 w 1648"/>
              <a:gd name="T69" fmla="*/ 824 h 1648"/>
              <a:gd name="T70" fmla="*/ 824 w 1648"/>
              <a:gd name="T71" fmla="*/ 1408 h 1648"/>
              <a:gd name="T72" fmla="*/ 738 w 1648"/>
              <a:gd name="T73" fmla="*/ 1096 h 1648"/>
              <a:gd name="T74" fmla="*/ 481 w 1648"/>
              <a:gd name="T75" fmla="*/ 846 h 1648"/>
              <a:gd name="T76" fmla="*/ 587 w 1648"/>
              <a:gd name="T77" fmla="*/ 740 h 1648"/>
              <a:gd name="T78" fmla="*/ 738 w 1648"/>
              <a:gd name="T79" fmla="*/ 883 h 1648"/>
              <a:gd name="T80" fmla="*/ 1061 w 1648"/>
              <a:gd name="T81" fmla="*/ 552 h 1648"/>
              <a:gd name="T82" fmla="*/ 1167 w 1648"/>
              <a:gd name="T83" fmla="*/ 658 h 1648"/>
              <a:gd name="T84" fmla="*/ 738 w 1648"/>
              <a:gd name="T85" fmla="*/ 1096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48" h="1648">
                <a:moveTo>
                  <a:pt x="1639" y="674"/>
                </a:moveTo>
                <a:cubicBezTo>
                  <a:pt x="1645" y="656"/>
                  <a:pt x="1648" y="639"/>
                  <a:pt x="1648" y="621"/>
                </a:cubicBezTo>
                <a:cubicBezTo>
                  <a:pt x="1648" y="568"/>
                  <a:pt x="1622" y="517"/>
                  <a:pt x="1576" y="485"/>
                </a:cubicBezTo>
                <a:cubicBezTo>
                  <a:pt x="1428" y="383"/>
                  <a:pt x="1447" y="408"/>
                  <a:pt x="1392" y="242"/>
                </a:cubicBezTo>
                <a:cubicBezTo>
                  <a:pt x="1368" y="172"/>
                  <a:pt x="1301" y="125"/>
                  <a:pt x="1225" y="125"/>
                </a:cubicBezTo>
                <a:cubicBezTo>
                  <a:pt x="1225" y="125"/>
                  <a:pt x="1225" y="125"/>
                  <a:pt x="1225" y="125"/>
                </a:cubicBezTo>
                <a:cubicBezTo>
                  <a:pt x="1043" y="126"/>
                  <a:pt x="1074" y="136"/>
                  <a:pt x="927" y="32"/>
                </a:cubicBezTo>
                <a:cubicBezTo>
                  <a:pt x="896" y="11"/>
                  <a:pt x="860" y="0"/>
                  <a:pt x="824" y="0"/>
                </a:cubicBezTo>
                <a:cubicBezTo>
                  <a:pt x="788" y="0"/>
                  <a:pt x="752" y="11"/>
                  <a:pt x="721" y="32"/>
                </a:cubicBezTo>
                <a:cubicBezTo>
                  <a:pt x="573" y="136"/>
                  <a:pt x="605" y="126"/>
                  <a:pt x="423" y="125"/>
                </a:cubicBezTo>
                <a:cubicBezTo>
                  <a:pt x="423" y="125"/>
                  <a:pt x="423" y="125"/>
                  <a:pt x="423" y="125"/>
                </a:cubicBezTo>
                <a:cubicBezTo>
                  <a:pt x="347" y="125"/>
                  <a:pt x="280" y="172"/>
                  <a:pt x="256" y="242"/>
                </a:cubicBezTo>
                <a:cubicBezTo>
                  <a:pt x="201" y="409"/>
                  <a:pt x="220" y="383"/>
                  <a:pt x="73" y="485"/>
                </a:cubicBezTo>
                <a:cubicBezTo>
                  <a:pt x="26" y="517"/>
                  <a:pt x="0" y="568"/>
                  <a:pt x="0" y="621"/>
                </a:cubicBezTo>
                <a:cubicBezTo>
                  <a:pt x="0" y="639"/>
                  <a:pt x="3" y="656"/>
                  <a:pt x="9" y="674"/>
                </a:cubicBezTo>
                <a:cubicBezTo>
                  <a:pt x="66" y="840"/>
                  <a:pt x="66" y="808"/>
                  <a:pt x="9" y="974"/>
                </a:cubicBezTo>
                <a:cubicBezTo>
                  <a:pt x="3" y="992"/>
                  <a:pt x="0" y="1009"/>
                  <a:pt x="0" y="1027"/>
                </a:cubicBezTo>
                <a:cubicBezTo>
                  <a:pt x="0" y="1080"/>
                  <a:pt x="26" y="1131"/>
                  <a:pt x="73" y="1163"/>
                </a:cubicBezTo>
                <a:cubicBezTo>
                  <a:pt x="220" y="1265"/>
                  <a:pt x="201" y="1239"/>
                  <a:pt x="256" y="1406"/>
                </a:cubicBezTo>
                <a:cubicBezTo>
                  <a:pt x="280" y="1476"/>
                  <a:pt x="347" y="1523"/>
                  <a:pt x="423" y="1523"/>
                </a:cubicBezTo>
                <a:cubicBezTo>
                  <a:pt x="423" y="1523"/>
                  <a:pt x="423" y="1523"/>
                  <a:pt x="423" y="1523"/>
                </a:cubicBezTo>
                <a:cubicBezTo>
                  <a:pt x="605" y="1522"/>
                  <a:pt x="574" y="1512"/>
                  <a:pt x="721" y="1616"/>
                </a:cubicBezTo>
                <a:cubicBezTo>
                  <a:pt x="752" y="1637"/>
                  <a:pt x="788" y="1648"/>
                  <a:pt x="824" y="1648"/>
                </a:cubicBezTo>
                <a:cubicBezTo>
                  <a:pt x="860" y="1648"/>
                  <a:pt x="896" y="1637"/>
                  <a:pt x="927" y="1616"/>
                </a:cubicBezTo>
                <a:cubicBezTo>
                  <a:pt x="1074" y="1512"/>
                  <a:pt x="1042" y="1522"/>
                  <a:pt x="1225" y="1523"/>
                </a:cubicBezTo>
                <a:cubicBezTo>
                  <a:pt x="1225" y="1523"/>
                  <a:pt x="1225" y="1523"/>
                  <a:pt x="1225" y="1523"/>
                </a:cubicBezTo>
                <a:cubicBezTo>
                  <a:pt x="1301" y="1523"/>
                  <a:pt x="1368" y="1476"/>
                  <a:pt x="1392" y="1406"/>
                </a:cubicBezTo>
                <a:cubicBezTo>
                  <a:pt x="1447" y="1239"/>
                  <a:pt x="1428" y="1265"/>
                  <a:pt x="1576" y="1163"/>
                </a:cubicBezTo>
                <a:cubicBezTo>
                  <a:pt x="1622" y="1131"/>
                  <a:pt x="1648" y="1080"/>
                  <a:pt x="1648" y="1027"/>
                </a:cubicBezTo>
                <a:cubicBezTo>
                  <a:pt x="1648" y="1009"/>
                  <a:pt x="1645" y="992"/>
                  <a:pt x="1639" y="974"/>
                </a:cubicBezTo>
                <a:cubicBezTo>
                  <a:pt x="1582" y="808"/>
                  <a:pt x="1582" y="840"/>
                  <a:pt x="1639" y="674"/>
                </a:cubicBezTo>
                <a:close/>
                <a:moveTo>
                  <a:pt x="824" y="1408"/>
                </a:moveTo>
                <a:cubicBezTo>
                  <a:pt x="502" y="1408"/>
                  <a:pt x="240" y="1146"/>
                  <a:pt x="240" y="824"/>
                </a:cubicBezTo>
                <a:cubicBezTo>
                  <a:pt x="240" y="502"/>
                  <a:pt x="502" y="240"/>
                  <a:pt x="824" y="240"/>
                </a:cubicBezTo>
                <a:cubicBezTo>
                  <a:pt x="1146" y="240"/>
                  <a:pt x="1408" y="502"/>
                  <a:pt x="1408" y="824"/>
                </a:cubicBezTo>
                <a:cubicBezTo>
                  <a:pt x="1408" y="1146"/>
                  <a:pt x="1146" y="1408"/>
                  <a:pt x="824" y="1408"/>
                </a:cubicBezTo>
                <a:close/>
                <a:moveTo>
                  <a:pt x="738" y="1096"/>
                </a:moveTo>
                <a:cubicBezTo>
                  <a:pt x="481" y="846"/>
                  <a:pt x="481" y="846"/>
                  <a:pt x="481" y="846"/>
                </a:cubicBezTo>
                <a:cubicBezTo>
                  <a:pt x="587" y="740"/>
                  <a:pt x="587" y="740"/>
                  <a:pt x="587" y="740"/>
                </a:cubicBezTo>
                <a:cubicBezTo>
                  <a:pt x="738" y="883"/>
                  <a:pt x="738" y="883"/>
                  <a:pt x="738" y="883"/>
                </a:cubicBezTo>
                <a:cubicBezTo>
                  <a:pt x="1061" y="552"/>
                  <a:pt x="1061" y="552"/>
                  <a:pt x="1061" y="552"/>
                </a:cubicBezTo>
                <a:cubicBezTo>
                  <a:pt x="1167" y="658"/>
                  <a:pt x="1167" y="658"/>
                  <a:pt x="1167" y="658"/>
                </a:cubicBezTo>
                <a:lnTo>
                  <a:pt x="738" y="10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>
              <a:latin typeface="Lato Ligh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7879269" y="2140682"/>
            <a:ext cx="2286937" cy="228693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5405" y="1169368"/>
            <a:ext cx="13347591" cy="1200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State has already initiated Intensified HBNC program in 78 tribal blocks since January 2016 under which every alternate day visit for first 6 months and fortnightly visit between 6 months to 1 year infant is given by ASHAs and children identified with high risk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signs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are referred for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treatment.</a:t>
            </a:r>
          </a:p>
          <a:p>
            <a:pPr marL="571500" indent="-5715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view of this and the launch of HBYC by GOI, State has embarked upon this opportunity to cover nutrition, sanitation and ECD components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also.</a:t>
            </a:r>
          </a:p>
          <a:p>
            <a:pPr marL="571500" indent="-5715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State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has prioritized 16 tribal districts and aspirational districts i.e. 18 districts for HBYC implementation.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805" y="6767570"/>
            <a:ext cx="6619864" cy="474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954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1"/>
          <p:cNvSpPr txBox="1">
            <a:spLocks/>
          </p:cNvSpPr>
          <p:nvPr/>
        </p:nvSpPr>
        <p:spPr>
          <a:xfrm>
            <a:off x="9925509" y="511176"/>
            <a:ext cx="14452141" cy="1250086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8637074" y="4845739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10553452" y="10235140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18608450" y="9547753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54813" y="618661"/>
            <a:ext cx="13147164" cy="10156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Rollout process</a:t>
            </a:r>
            <a:endParaRPr lang="id-ID" sz="6000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8" b="19038"/>
          <a:stretch>
            <a:fillRect/>
          </a:stretch>
        </p:blipFill>
        <p:spPr>
          <a:xfrm>
            <a:off x="316291" y="2018512"/>
            <a:ext cx="7585051" cy="5710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8" b="3178"/>
          <a:stretch>
            <a:fillRect/>
          </a:stretch>
        </p:blipFill>
        <p:spPr>
          <a:xfrm>
            <a:off x="8329581" y="3049464"/>
            <a:ext cx="7854846" cy="5913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r="147"/>
          <a:stretch>
            <a:fillRect/>
          </a:stretch>
        </p:blipFill>
        <p:spPr>
          <a:xfrm>
            <a:off x="16849544" y="4723794"/>
            <a:ext cx="7152433" cy="5384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75405" y="8102826"/>
            <a:ext cx="72229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State Level Workshop</a:t>
            </a:r>
            <a: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State conducted workshop for HBYC on 21</a:t>
            </a:r>
            <a:r>
              <a:rPr lang="en-US" sz="4000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Jan 2019 at Pune under the guidance of </a:t>
            </a:r>
            <a:r>
              <a:rPr lang="en-US" sz="4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GoI</a:t>
            </a:r>
            <a: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Officials, NHSRC Team, Family Welfare Training and Research Center Mumbai (FWTRC) with support from  UNICEF Maharashtra.</a:t>
            </a:r>
            <a:endParaRPr 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7658" y="9420796"/>
            <a:ext cx="72036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Workshop was attended by State ICDS Officers, District and Corporation level Officers, Officials from Regional and District Training Teams.</a:t>
            </a:r>
            <a:endParaRPr 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137626" y="10644645"/>
            <a:ext cx="6488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117 Officials participated in this workshop</a:t>
            </a:r>
            <a:endParaRPr 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44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 txBox="1">
            <a:spLocks/>
          </p:cNvSpPr>
          <p:nvPr/>
        </p:nvSpPr>
        <p:spPr>
          <a:xfrm>
            <a:off x="2376321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64489" y="3258779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+Second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4627" y="3695365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9141005" y="9084766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17196003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2742631" y="1724690"/>
            <a:ext cx="10746806" cy="1250086"/>
            <a:chOff x="13630844" y="511176"/>
            <a:chExt cx="10746806" cy="1250086"/>
          </a:xfrm>
        </p:grpSpPr>
        <p:sp>
          <p:nvSpPr>
            <p:cNvPr id="33" name="Slide Number Placeholder 1"/>
            <p:cNvSpPr txBox="1">
              <a:spLocks/>
            </p:cNvSpPr>
            <p:nvPr/>
          </p:nvSpPr>
          <p:spPr>
            <a:xfrm>
              <a:off x="16437297" y="511176"/>
              <a:ext cx="7940353" cy="1250086"/>
            </a:xfrm>
            <a:prstGeom prst="roundRect">
              <a:avLst>
                <a:gd name="adj" fmla="val 10797"/>
              </a:avLst>
            </a:prstGeom>
            <a:gradFill flip="none"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10800000" scaled="1"/>
              <a:tileRect/>
            </a:gradFill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457200" rtl="0" eaLnBrk="1" latinLnBrk="0" hangingPunct="1">
                <a:defRPr sz="3200" kern="1200">
                  <a:solidFill>
                    <a:schemeClr val="bg1"/>
                  </a:solidFill>
                  <a:latin typeface="Raleway" panose="020B0503030101060003" pitchFamily="34" charset="0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630844" y="511176"/>
              <a:ext cx="10428322" cy="1200310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r"/>
              <a:r>
                <a:rPr lang="en-US" sz="7200" b="1" dirty="0" smtClean="0">
                  <a:solidFill>
                    <a:schemeClr val="bg1"/>
                  </a:solidFill>
                  <a:latin typeface="+mj-lt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Training at State</a:t>
              </a:r>
              <a:endParaRPr lang="id-ID" sz="7200" dirty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579833" y="3675939"/>
            <a:ext cx="1189257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State TOT:  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 State level batches of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ToT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were conducted at Nagpur and Pune  </a:t>
            </a:r>
          </a:p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Participants-  MO DTT, HBNC trainers from districts, DCM, faculty from HFWTC</a:t>
            </a:r>
          </a:p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Trainers- National Trainers  </a:t>
            </a:r>
          </a:p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Total 90 trainers were trained in 2 batches</a:t>
            </a:r>
          </a:p>
          <a:p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RBSK MO Training: 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All RBSK MOs were oriented at State level about HBYC and ECD and trained in early identification of developmental delays.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" b="3180"/>
          <a:stretch>
            <a:fillRect/>
          </a:stretch>
        </p:blipFill>
        <p:spPr>
          <a:xfrm>
            <a:off x="13817481" y="6930556"/>
            <a:ext cx="7952250" cy="5986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4" r="12434"/>
          <a:stretch>
            <a:fillRect/>
          </a:stretch>
        </p:blipFill>
        <p:spPr>
          <a:xfrm>
            <a:off x="13861170" y="475405"/>
            <a:ext cx="7854846" cy="5913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867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 txBox="1">
            <a:spLocks/>
          </p:cNvSpPr>
          <p:nvPr/>
        </p:nvSpPr>
        <p:spPr>
          <a:xfrm>
            <a:off x="2376321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64489" y="3258779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+Second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4627" y="3695365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9141005" y="9084766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Slide Number Placeholder 1"/>
          <p:cNvSpPr txBox="1">
            <a:spLocks/>
          </p:cNvSpPr>
          <p:nvPr/>
        </p:nvSpPr>
        <p:spPr>
          <a:xfrm>
            <a:off x="0" y="353756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821901"/>
            <a:ext cx="24377650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State-level </a:t>
            </a:r>
            <a:r>
              <a:rPr lang="en-US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ToTs</a:t>
            </a: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: Pune and Nagpur</a:t>
            </a:r>
            <a:endParaRPr lang="id-ID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r="150"/>
          <a:stretch>
            <a:fillRect/>
          </a:stretch>
        </p:blipFill>
        <p:spPr>
          <a:xfrm>
            <a:off x="0" y="3456856"/>
            <a:ext cx="12107999" cy="9114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r="147"/>
          <a:stretch>
            <a:fillRect/>
          </a:stretch>
        </p:blipFill>
        <p:spPr>
          <a:xfrm>
            <a:off x="12422685" y="3456856"/>
            <a:ext cx="11954965" cy="8999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548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 txBox="1">
            <a:spLocks/>
          </p:cNvSpPr>
          <p:nvPr/>
        </p:nvSpPr>
        <p:spPr>
          <a:xfrm>
            <a:off x="2376321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64489" y="3258779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+Second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4627" y="3695365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9141005" y="9084766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Slide Number Placeholder 1"/>
          <p:cNvSpPr txBox="1">
            <a:spLocks/>
          </p:cNvSpPr>
          <p:nvPr/>
        </p:nvSpPr>
        <p:spPr>
          <a:xfrm>
            <a:off x="0" y="353756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821901"/>
            <a:ext cx="24377650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District Level </a:t>
            </a:r>
            <a:r>
              <a:rPr lang="en-US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ToT</a:t>
            </a: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 and Block Trainings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 r="5292"/>
          <a:stretch>
            <a:fillRect/>
          </a:stretch>
        </p:blipFill>
        <p:spPr>
          <a:xfrm>
            <a:off x="16522804" y="2484213"/>
            <a:ext cx="7854846" cy="5913166"/>
          </a:xfrm>
        </p:spPr>
      </p:pic>
      <p:sp>
        <p:nvSpPr>
          <p:cNvPr id="8" name="TextBox 7"/>
          <p:cNvSpPr txBox="1"/>
          <p:nvPr/>
        </p:nvSpPr>
        <p:spPr>
          <a:xfrm>
            <a:off x="714375" y="2664707"/>
            <a:ext cx="11567662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District Level </a:t>
            </a:r>
            <a:r>
              <a:rPr lang="en-US" sz="4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ToT</a:t>
            </a:r>
            <a: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4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37 batches were conducted at District Training Centers for identified ASHA trainers ( ANM, LHV )</a:t>
            </a:r>
          </a:p>
          <a:p>
            <a:pPr marL="514350" lvl="0" indent="-514350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Block Trainings: 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 speed up ASHA trainings, block level batches for ASHAs, ASHA Facilitators and ANM are planned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3142C-D55D-764F-90AB-E0D899AACF01}"/>
              </a:ext>
            </a:extLst>
          </p:cNvPr>
          <p:cNvSpPr txBox="1"/>
          <p:nvPr/>
        </p:nvSpPr>
        <p:spPr>
          <a:xfrm>
            <a:off x="714375" y="9259117"/>
            <a:ext cx="106195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Status </a:t>
            </a:r>
            <a:r>
              <a:rPr lang="en-U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till </a:t>
            </a:r>
            <a:r>
              <a:rPr 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August</a:t>
            </a:r>
          </a:p>
          <a:p>
            <a:pPr defTabSz="914400"/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342900" indent="-342900" defTabSz="914400">
              <a:buFontTx/>
              <a:buAutoNum type="arabicPeriod"/>
            </a:pPr>
            <a:r>
              <a:rPr 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District </a:t>
            </a:r>
            <a:r>
              <a:rPr lang="en-US" sz="40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ToT</a:t>
            </a:r>
            <a:r>
              <a:rPr lang="en-U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: 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37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ToTs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conducted, 900 trainers trained in 18 districts</a:t>
            </a:r>
          </a:p>
          <a:p>
            <a:pPr marL="342900" indent="-342900" defTabSz="914400">
              <a:buFontTx/>
              <a:buAutoNum type="arabicPeriod"/>
            </a:pPr>
            <a:r>
              <a:rPr 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ASHA/ANM </a:t>
            </a:r>
            <a:r>
              <a:rPr lang="en-U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Trainings: 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11153 ASHAs against target of 33973 </a:t>
            </a:r>
            <a:r>
              <a:rPr 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trained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r="8285"/>
          <a:stretch>
            <a:fillRect/>
          </a:stretch>
        </p:blipFill>
        <p:spPr>
          <a:xfrm>
            <a:off x="13175241" y="7098660"/>
            <a:ext cx="8790242" cy="6617340"/>
          </a:xfrm>
        </p:spPr>
      </p:pic>
    </p:spTree>
    <p:extLst>
      <p:ext uri="{BB962C8B-B14F-4D97-AF65-F5344CB8AC3E}">
        <p14:creationId xmlns:p14="http://schemas.microsoft.com/office/powerpoint/2010/main" val="19285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 txBox="1">
            <a:spLocks/>
          </p:cNvSpPr>
          <p:nvPr/>
        </p:nvSpPr>
        <p:spPr>
          <a:xfrm>
            <a:off x="2376321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224627" y="3695365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9141005" y="9084766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Slide Number Placeholder 1"/>
          <p:cNvSpPr txBox="1">
            <a:spLocks/>
          </p:cNvSpPr>
          <p:nvPr/>
        </p:nvSpPr>
        <p:spPr>
          <a:xfrm>
            <a:off x="0" y="353756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821901"/>
            <a:ext cx="24377650" cy="144653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ASHA Trainings</a:t>
            </a:r>
            <a:endParaRPr lang="id-ID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r="150"/>
          <a:stretch>
            <a:fillRect/>
          </a:stretch>
        </p:blipFill>
        <p:spPr>
          <a:xfrm>
            <a:off x="605157" y="3096783"/>
            <a:ext cx="11219977" cy="8446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r="147"/>
          <a:stretch>
            <a:fillRect/>
          </a:stretch>
        </p:blipFill>
        <p:spPr>
          <a:xfrm>
            <a:off x="12718338" y="3096783"/>
            <a:ext cx="11219972" cy="8446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6877F8-26FF-4248-AA92-ACEE978B09BA}"/>
              </a:ext>
            </a:extLst>
          </p:cNvPr>
          <p:cNvSpPr txBox="1"/>
          <p:nvPr/>
        </p:nvSpPr>
        <p:spPr>
          <a:xfrm>
            <a:off x="1356852" y="11995776"/>
            <a:ext cx="967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ASHA Training at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Katol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Block, Nagpur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877F8-26FF-4248-AA92-ACEE978B09BA}"/>
              </a:ext>
            </a:extLst>
          </p:cNvPr>
          <p:cNvSpPr txBox="1"/>
          <p:nvPr/>
        </p:nvSpPr>
        <p:spPr>
          <a:xfrm>
            <a:off x="13490853" y="12148176"/>
            <a:ext cx="967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ASHA Training at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Tiwasa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Block, Amravati</a:t>
            </a:r>
          </a:p>
        </p:txBody>
      </p:sp>
    </p:spTree>
    <p:extLst>
      <p:ext uri="{BB962C8B-B14F-4D97-AF65-F5344CB8AC3E}">
        <p14:creationId xmlns:p14="http://schemas.microsoft.com/office/powerpoint/2010/main" val="31649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1"/>
          <p:cNvSpPr txBox="1">
            <a:spLocks/>
          </p:cNvSpPr>
          <p:nvPr/>
        </p:nvSpPr>
        <p:spPr>
          <a:xfrm>
            <a:off x="0" y="353756"/>
            <a:ext cx="10007543" cy="160882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9640629"/>
            <a:ext cx="2356074" cy="33087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3264724" y="9640628"/>
            <a:ext cx="14686513" cy="2863464"/>
          </a:xfrm>
          <a:custGeom>
            <a:avLst/>
            <a:gdLst>
              <a:gd name="T0" fmla="*/ 0 w 3866"/>
              <a:gd name="T1" fmla="*/ 1099 h 1099"/>
              <a:gd name="T2" fmla="*/ 0 w 3866"/>
              <a:gd name="T3" fmla="*/ 0 h 1099"/>
              <a:gd name="T4" fmla="*/ 3469 w 3866"/>
              <a:gd name="T5" fmla="*/ 0 h 1099"/>
              <a:gd name="T6" fmla="*/ 3866 w 3866"/>
              <a:gd name="T7" fmla="*/ 549 h 1099"/>
              <a:gd name="T8" fmla="*/ 3469 w 3866"/>
              <a:gd name="T9" fmla="*/ 1099 h 1099"/>
              <a:gd name="T10" fmla="*/ 0 w 3866"/>
              <a:gd name="T11" fmla="*/ 1099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6" h="1099">
                <a:moveTo>
                  <a:pt x="0" y="1099"/>
                </a:moveTo>
                <a:lnTo>
                  <a:pt x="0" y="0"/>
                </a:lnTo>
                <a:lnTo>
                  <a:pt x="3469" y="0"/>
                </a:lnTo>
                <a:lnTo>
                  <a:pt x="3866" y="549"/>
                </a:lnTo>
                <a:lnTo>
                  <a:pt x="3469" y="1099"/>
                </a:lnTo>
                <a:lnTo>
                  <a:pt x="0" y="109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356074" y="9644007"/>
            <a:ext cx="908651" cy="3315733"/>
          </a:xfrm>
          <a:custGeom>
            <a:avLst/>
            <a:gdLst>
              <a:gd name="T0" fmla="*/ 0 w 538"/>
              <a:gd name="T1" fmla="*/ 1293 h 1293"/>
              <a:gd name="T2" fmla="*/ 0 w 538"/>
              <a:gd name="T3" fmla="*/ 0 h 1293"/>
              <a:gd name="T4" fmla="*/ 538 w 538"/>
              <a:gd name="T5" fmla="*/ 0 h 1293"/>
              <a:gd name="T6" fmla="*/ 538 w 538"/>
              <a:gd name="T7" fmla="*/ 1099 h 1293"/>
              <a:gd name="T8" fmla="*/ 0 w 538"/>
              <a:gd name="T9" fmla="*/ 1293 h 1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293">
                <a:moveTo>
                  <a:pt x="0" y="1293"/>
                </a:moveTo>
                <a:lnTo>
                  <a:pt x="0" y="0"/>
                </a:lnTo>
                <a:lnTo>
                  <a:pt x="538" y="0"/>
                </a:lnTo>
                <a:lnTo>
                  <a:pt x="538" y="1099"/>
                </a:lnTo>
                <a:lnTo>
                  <a:pt x="0" y="12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0" y="7455138"/>
            <a:ext cx="2356074" cy="2185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2356074" y="7455138"/>
            <a:ext cx="908651" cy="2185491"/>
          </a:xfrm>
          <a:custGeom>
            <a:avLst/>
            <a:gdLst>
              <a:gd name="T0" fmla="*/ 0 w 538"/>
              <a:gd name="T1" fmla="*/ 1294 h 1294"/>
              <a:gd name="T2" fmla="*/ 0 w 538"/>
              <a:gd name="T3" fmla="*/ 0 h 1294"/>
              <a:gd name="T4" fmla="*/ 538 w 538"/>
              <a:gd name="T5" fmla="*/ 194 h 1294"/>
              <a:gd name="T6" fmla="*/ 538 w 538"/>
              <a:gd name="T7" fmla="*/ 1294 h 1294"/>
              <a:gd name="T8" fmla="*/ 0 w 538"/>
              <a:gd name="T9" fmla="*/ 129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294">
                <a:moveTo>
                  <a:pt x="0" y="1294"/>
                </a:moveTo>
                <a:lnTo>
                  <a:pt x="0" y="0"/>
                </a:lnTo>
                <a:lnTo>
                  <a:pt x="538" y="194"/>
                </a:lnTo>
                <a:lnTo>
                  <a:pt x="538" y="1294"/>
                </a:lnTo>
                <a:lnTo>
                  <a:pt x="0" y="129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3264724" y="7787859"/>
            <a:ext cx="12486554" cy="1856148"/>
          </a:xfrm>
          <a:custGeom>
            <a:avLst/>
            <a:gdLst>
              <a:gd name="T0" fmla="*/ 4537 w 4934"/>
              <a:gd name="T1" fmla="*/ 1099 h 1099"/>
              <a:gd name="T2" fmla="*/ 4934 w 4934"/>
              <a:gd name="T3" fmla="*/ 549 h 1099"/>
              <a:gd name="T4" fmla="*/ 4537 w 4934"/>
              <a:gd name="T5" fmla="*/ 0 h 1099"/>
              <a:gd name="T6" fmla="*/ 0 w 4934"/>
              <a:gd name="T7" fmla="*/ 0 h 1099"/>
              <a:gd name="T8" fmla="*/ 0 w 4934"/>
              <a:gd name="T9" fmla="*/ 1099 h 1099"/>
              <a:gd name="T10" fmla="*/ 4537 w 4934"/>
              <a:gd name="T11" fmla="*/ 1099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34" h="1099">
                <a:moveTo>
                  <a:pt x="4537" y="1099"/>
                </a:moveTo>
                <a:lnTo>
                  <a:pt x="4934" y="549"/>
                </a:lnTo>
                <a:lnTo>
                  <a:pt x="4537" y="0"/>
                </a:lnTo>
                <a:lnTo>
                  <a:pt x="0" y="0"/>
                </a:lnTo>
                <a:lnTo>
                  <a:pt x="0" y="1099"/>
                </a:lnTo>
                <a:lnTo>
                  <a:pt x="4537" y="1099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0" y="5271335"/>
            <a:ext cx="2356074" cy="2183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2356074" y="5271335"/>
            <a:ext cx="908651" cy="2511458"/>
          </a:xfrm>
          <a:custGeom>
            <a:avLst/>
            <a:gdLst>
              <a:gd name="T0" fmla="*/ 0 w 538"/>
              <a:gd name="T1" fmla="*/ 1293 h 1487"/>
              <a:gd name="T2" fmla="*/ 0 w 538"/>
              <a:gd name="T3" fmla="*/ 0 h 1487"/>
              <a:gd name="T4" fmla="*/ 538 w 538"/>
              <a:gd name="T5" fmla="*/ 388 h 1487"/>
              <a:gd name="T6" fmla="*/ 538 w 538"/>
              <a:gd name="T7" fmla="*/ 1487 h 1487"/>
              <a:gd name="T8" fmla="*/ 0 w 538"/>
              <a:gd name="T9" fmla="*/ 1293 h 1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487">
                <a:moveTo>
                  <a:pt x="0" y="1293"/>
                </a:moveTo>
                <a:lnTo>
                  <a:pt x="0" y="0"/>
                </a:lnTo>
                <a:lnTo>
                  <a:pt x="538" y="388"/>
                </a:lnTo>
                <a:lnTo>
                  <a:pt x="538" y="1487"/>
                </a:lnTo>
                <a:lnTo>
                  <a:pt x="0" y="12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3264725" y="5926645"/>
            <a:ext cx="9091319" cy="1861214"/>
          </a:xfrm>
          <a:custGeom>
            <a:avLst/>
            <a:gdLst>
              <a:gd name="T0" fmla="*/ 3831 w 4228"/>
              <a:gd name="T1" fmla="*/ 1102 h 1102"/>
              <a:gd name="T2" fmla="*/ 4228 w 4228"/>
              <a:gd name="T3" fmla="*/ 552 h 1102"/>
              <a:gd name="T4" fmla="*/ 3831 w 4228"/>
              <a:gd name="T5" fmla="*/ 0 h 1102"/>
              <a:gd name="T6" fmla="*/ 0 w 4228"/>
              <a:gd name="T7" fmla="*/ 0 h 1102"/>
              <a:gd name="T8" fmla="*/ 0 w 4228"/>
              <a:gd name="T9" fmla="*/ 1102 h 1102"/>
              <a:gd name="T10" fmla="*/ 3831 w 4228"/>
              <a:gd name="T11" fmla="*/ 1102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28" h="1102">
                <a:moveTo>
                  <a:pt x="3831" y="1102"/>
                </a:moveTo>
                <a:lnTo>
                  <a:pt x="4228" y="552"/>
                </a:lnTo>
                <a:lnTo>
                  <a:pt x="3831" y="0"/>
                </a:lnTo>
                <a:lnTo>
                  <a:pt x="0" y="0"/>
                </a:lnTo>
                <a:lnTo>
                  <a:pt x="0" y="1102"/>
                </a:lnTo>
                <a:lnTo>
                  <a:pt x="3831" y="110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17506" y="588251"/>
            <a:ext cx="8367806" cy="11633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Printing and IEC</a:t>
            </a:r>
            <a:endParaRPr 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Placeholder 3"/>
          <p:cNvSpPr txBox="1">
            <a:spLocks/>
          </p:cNvSpPr>
          <p:nvPr/>
        </p:nvSpPr>
        <p:spPr>
          <a:xfrm>
            <a:off x="3470303" y="6218136"/>
            <a:ext cx="6537240" cy="1150706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modules and IEC material translated in Marathi </a:t>
            </a: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10916194" y="6527064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4" name="Text Placeholder 3"/>
          <p:cNvSpPr txBox="1">
            <a:spLocks/>
          </p:cNvSpPr>
          <p:nvPr/>
        </p:nvSpPr>
        <p:spPr>
          <a:xfrm>
            <a:off x="3444046" y="8083465"/>
            <a:ext cx="9851422" cy="1150706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MCP Card- Revised MCP Card translated, printed and initially provided to 4 aspirational districts on priority with support from UNICEF</a:t>
            </a:r>
            <a:endParaRPr lang="en-GB" sz="36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 Placeholder 3"/>
          <p:cNvSpPr txBox="1">
            <a:spLocks/>
          </p:cNvSpPr>
          <p:nvPr/>
        </p:nvSpPr>
        <p:spPr>
          <a:xfrm>
            <a:off x="3398185" y="10430737"/>
            <a:ext cx="12055956" cy="1150706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ECD Call Center operationalized through existing 104 HACC where in parents are being called and counselled regarding early childhood development. Till date more than 8000 parents have been counselled. </a:t>
            </a: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14183476" y="8433980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16362792" y="10835704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54" name="AutoShape 19"/>
          <p:cNvSpPr>
            <a:spLocks/>
          </p:cNvSpPr>
          <p:nvPr/>
        </p:nvSpPr>
        <p:spPr bwMode="auto">
          <a:xfrm>
            <a:off x="617506" y="5886790"/>
            <a:ext cx="987177" cy="987434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5" name="Freeform 202"/>
          <p:cNvSpPr>
            <a:spLocks noChangeArrowheads="1"/>
          </p:cNvSpPr>
          <p:nvPr/>
        </p:nvSpPr>
        <p:spPr bwMode="auto">
          <a:xfrm>
            <a:off x="735821" y="8196501"/>
            <a:ext cx="750546" cy="807998"/>
          </a:xfrm>
          <a:custGeom>
            <a:avLst/>
            <a:gdLst>
              <a:gd name="T0" fmla="*/ 519 w 520"/>
              <a:gd name="T1" fmla="*/ 134 h 561"/>
              <a:gd name="T2" fmla="*/ 519 w 520"/>
              <a:gd name="T3" fmla="*/ 134 h 561"/>
              <a:gd name="T4" fmla="*/ 280 w 520"/>
              <a:gd name="T5" fmla="*/ 0 h 561"/>
              <a:gd name="T6" fmla="*/ 0 w 520"/>
              <a:gd name="T7" fmla="*/ 280 h 561"/>
              <a:gd name="T8" fmla="*/ 280 w 520"/>
              <a:gd name="T9" fmla="*/ 560 h 561"/>
              <a:gd name="T10" fmla="*/ 513 w 520"/>
              <a:gd name="T11" fmla="*/ 426 h 561"/>
              <a:gd name="T12" fmla="*/ 274 w 520"/>
              <a:gd name="T13" fmla="*/ 286 h 561"/>
              <a:gd name="T14" fmla="*/ 519 w 520"/>
              <a:gd name="T15" fmla="*/ 134 h 561"/>
              <a:gd name="T16" fmla="*/ 327 w 520"/>
              <a:gd name="T17" fmla="*/ 76 h 561"/>
              <a:gd name="T18" fmla="*/ 327 w 520"/>
              <a:gd name="T19" fmla="*/ 76 h 561"/>
              <a:gd name="T20" fmla="*/ 373 w 520"/>
              <a:gd name="T21" fmla="*/ 123 h 561"/>
              <a:gd name="T22" fmla="*/ 327 w 520"/>
              <a:gd name="T23" fmla="*/ 169 h 561"/>
              <a:gd name="T24" fmla="*/ 280 w 520"/>
              <a:gd name="T25" fmla="*/ 123 h 561"/>
              <a:gd name="T26" fmla="*/ 327 w 520"/>
              <a:gd name="T27" fmla="*/ 76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20" h="561">
                <a:moveTo>
                  <a:pt x="519" y="134"/>
                </a:moveTo>
                <a:lnTo>
                  <a:pt x="519" y="134"/>
                </a:lnTo>
                <a:cubicBezTo>
                  <a:pt x="467" y="59"/>
                  <a:pt x="379" y="0"/>
                  <a:pt x="280" y="0"/>
                </a:cubicBezTo>
                <a:cubicBezTo>
                  <a:pt x="123" y="0"/>
                  <a:pt x="0" y="128"/>
                  <a:pt x="0" y="280"/>
                </a:cubicBezTo>
                <a:cubicBezTo>
                  <a:pt x="0" y="437"/>
                  <a:pt x="123" y="560"/>
                  <a:pt x="280" y="560"/>
                </a:cubicBezTo>
                <a:cubicBezTo>
                  <a:pt x="379" y="560"/>
                  <a:pt x="467" y="507"/>
                  <a:pt x="513" y="426"/>
                </a:cubicBezTo>
                <a:cubicBezTo>
                  <a:pt x="274" y="286"/>
                  <a:pt x="274" y="286"/>
                  <a:pt x="274" y="286"/>
                </a:cubicBezTo>
                <a:lnTo>
                  <a:pt x="519" y="134"/>
                </a:lnTo>
                <a:close/>
                <a:moveTo>
                  <a:pt x="327" y="76"/>
                </a:moveTo>
                <a:lnTo>
                  <a:pt x="327" y="76"/>
                </a:lnTo>
                <a:cubicBezTo>
                  <a:pt x="350" y="76"/>
                  <a:pt x="373" y="99"/>
                  <a:pt x="373" y="123"/>
                </a:cubicBezTo>
                <a:cubicBezTo>
                  <a:pt x="373" y="146"/>
                  <a:pt x="350" y="169"/>
                  <a:pt x="327" y="169"/>
                </a:cubicBezTo>
                <a:cubicBezTo>
                  <a:pt x="303" y="169"/>
                  <a:pt x="280" y="146"/>
                  <a:pt x="280" y="123"/>
                </a:cubicBezTo>
                <a:cubicBezTo>
                  <a:pt x="280" y="99"/>
                  <a:pt x="303" y="76"/>
                  <a:pt x="327" y="7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Lato Light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65767" y="10745475"/>
            <a:ext cx="1077182" cy="959617"/>
            <a:chOff x="2361120" y="9610894"/>
            <a:chExt cx="559844" cy="498742"/>
          </a:xfrm>
          <a:solidFill>
            <a:schemeClr val="bg2"/>
          </a:solidFill>
        </p:grpSpPr>
        <p:sp>
          <p:nvSpPr>
            <p:cNvPr id="58" name="Freeform 697"/>
            <p:cNvSpPr>
              <a:spLocks noChangeArrowheads="1"/>
            </p:cNvSpPr>
            <p:nvPr/>
          </p:nvSpPr>
          <p:spPr bwMode="auto">
            <a:xfrm>
              <a:off x="2505456" y="9698394"/>
              <a:ext cx="415508" cy="411242"/>
            </a:xfrm>
            <a:custGeom>
              <a:avLst/>
              <a:gdLst>
                <a:gd name="T0" fmla="*/ 420 w 421"/>
                <a:gd name="T1" fmla="*/ 245 h 415"/>
                <a:gd name="T2" fmla="*/ 420 w 421"/>
                <a:gd name="T3" fmla="*/ 245 h 415"/>
                <a:gd name="T4" fmla="*/ 420 w 421"/>
                <a:gd name="T5" fmla="*/ 82 h 415"/>
                <a:gd name="T6" fmla="*/ 344 w 421"/>
                <a:gd name="T7" fmla="*/ 0 h 415"/>
                <a:gd name="T8" fmla="*/ 344 w 421"/>
                <a:gd name="T9" fmla="*/ 158 h 415"/>
                <a:gd name="T10" fmla="*/ 222 w 421"/>
                <a:gd name="T11" fmla="*/ 280 h 415"/>
                <a:gd name="T12" fmla="*/ 35 w 421"/>
                <a:gd name="T13" fmla="*/ 280 h 415"/>
                <a:gd name="T14" fmla="*/ 0 w 421"/>
                <a:gd name="T15" fmla="*/ 309 h 415"/>
                <a:gd name="T16" fmla="*/ 53 w 421"/>
                <a:gd name="T17" fmla="*/ 327 h 415"/>
                <a:gd name="T18" fmla="*/ 256 w 421"/>
                <a:gd name="T19" fmla="*/ 327 h 415"/>
                <a:gd name="T20" fmla="*/ 402 w 421"/>
                <a:gd name="T21" fmla="*/ 385 h 415"/>
                <a:gd name="T22" fmla="*/ 361 w 421"/>
                <a:gd name="T23" fmla="*/ 327 h 415"/>
                <a:gd name="T24" fmla="*/ 420 w 421"/>
                <a:gd name="T25" fmla="*/ 24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1" h="415">
                  <a:moveTo>
                    <a:pt x="420" y="245"/>
                  </a:moveTo>
                  <a:lnTo>
                    <a:pt x="420" y="245"/>
                  </a:lnTo>
                  <a:cubicBezTo>
                    <a:pt x="420" y="82"/>
                    <a:pt x="420" y="82"/>
                    <a:pt x="420" y="82"/>
                  </a:cubicBezTo>
                  <a:cubicBezTo>
                    <a:pt x="420" y="41"/>
                    <a:pt x="391" y="6"/>
                    <a:pt x="344" y="0"/>
                  </a:cubicBezTo>
                  <a:cubicBezTo>
                    <a:pt x="344" y="158"/>
                    <a:pt x="344" y="158"/>
                    <a:pt x="344" y="158"/>
                  </a:cubicBezTo>
                  <a:cubicBezTo>
                    <a:pt x="344" y="228"/>
                    <a:pt x="291" y="280"/>
                    <a:pt x="222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23" y="292"/>
                    <a:pt x="12" y="303"/>
                    <a:pt x="0" y="309"/>
                  </a:cubicBezTo>
                  <a:cubicBezTo>
                    <a:pt x="12" y="321"/>
                    <a:pt x="29" y="327"/>
                    <a:pt x="53" y="327"/>
                  </a:cubicBezTo>
                  <a:cubicBezTo>
                    <a:pt x="256" y="327"/>
                    <a:pt x="256" y="327"/>
                    <a:pt x="256" y="327"/>
                  </a:cubicBezTo>
                  <a:cubicBezTo>
                    <a:pt x="332" y="414"/>
                    <a:pt x="420" y="397"/>
                    <a:pt x="402" y="385"/>
                  </a:cubicBezTo>
                  <a:cubicBezTo>
                    <a:pt x="379" y="362"/>
                    <a:pt x="367" y="344"/>
                    <a:pt x="361" y="327"/>
                  </a:cubicBezTo>
                  <a:cubicBezTo>
                    <a:pt x="396" y="315"/>
                    <a:pt x="420" y="286"/>
                    <a:pt x="420" y="2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59" name="Freeform 698"/>
            <p:cNvSpPr>
              <a:spLocks noChangeArrowheads="1"/>
            </p:cNvSpPr>
            <p:nvPr/>
          </p:nvSpPr>
          <p:spPr bwMode="auto">
            <a:xfrm>
              <a:off x="2361120" y="9610894"/>
              <a:ext cx="450501" cy="393743"/>
            </a:xfrm>
            <a:custGeom>
              <a:avLst/>
              <a:gdLst>
                <a:gd name="T0" fmla="*/ 455 w 456"/>
                <a:gd name="T1" fmla="*/ 245 h 397"/>
                <a:gd name="T2" fmla="*/ 455 w 456"/>
                <a:gd name="T3" fmla="*/ 245 h 397"/>
                <a:gd name="T4" fmla="*/ 455 w 456"/>
                <a:gd name="T5" fmla="*/ 87 h 397"/>
                <a:gd name="T6" fmla="*/ 368 w 456"/>
                <a:gd name="T7" fmla="*/ 0 h 397"/>
                <a:gd name="T8" fmla="*/ 82 w 456"/>
                <a:gd name="T9" fmla="*/ 0 h 397"/>
                <a:gd name="T10" fmla="*/ 0 w 456"/>
                <a:gd name="T11" fmla="*/ 87 h 397"/>
                <a:gd name="T12" fmla="*/ 0 w 456"/>
                <a:gd name="T13" fmla="*/ 245 h 397"/>
                <a:gd name="T14" fmla="*/ 64 w 456"/>
                <a:gd name="T15" fmla="*/ 326 h 397"/>
                <a:gd name="T16" fmla="*/ 18 w 456"/>
                <a:gd name="T17" fmla="*/ 385 h 397"/>
                <a:gd name="T18" fmla="*/ 41 w 456"/>
                <a:gd name="T19" fmla="*/ 396 h 397"/>
                <a:gd name="T20" fmla="*/ 169 w 456"/>
                <a:gd name="T21" fmla="*/ 332 h 397"/>
                <a:gd name="T22" fmla="*/ 368 w 456"/>
                <a:gd name="T23" fmla="*/ 332 h 397"/>
                <a:gd name="T24" fmla="*/ 455 w 456"/>
                <a:gd name="T25" fmla="*/ 24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6" h="397">
                  <a:moveTo>
                    <a:pt x="455" y="245"/>
                  </a:moveTo>
                  <a:lnTo>
                    <a:pt x="455" y="245"/>
                  </a:lnTo>
                  <a:cubicBezTo>
                    <a:pt x="455" y="87"/>
                    <a:pt x="455" y="87"/>
                    <a:pt x="455" y="87"/>
                  </a:cubicBezTo>
                  <a:cubicBezTo>
                    <a:pt x="455" y="41"/>
                    <a:pt x="414" y="0"/>
                    <a:pt x="36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35" y="0"/>
                    <a:pt x="0" y="41"/>
                    <a:pt x="0" y="87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5"/>
                    <a:pt x="29" y="320"/>
                    <a:pt x="64" y="326"/>
                  </a:cubicBezTo>
                  <a:cubicBezTo>
                    <a:pt x="59" y="344"/>
                    <a:pt x="41" y="367"/>
                    <a:pt x="18" y="385"/>
                  </a:cubicBezTo>
                  <a:cubicBezTo>
                    <a:pt x="12" y="390"/>
                    <a:pt x="18" y="396"/>
                    <a:pt x="41" y="396"/>
                  </a:cubicBezTo>
                  <a:cubicBezTo>
                    <a:pt x="70" y="396"/>
                    <a:pt x="117" y="379"/>
                    <a:pt x="169" y="332"/>
                  </a:cubicBezTo>
                  <a:cubicBezTo>
                    <a:pt x="368" y="332"/>
                    <a:pt x="368" y="332"/>
                    <a:pt x="368" y="332"/>
                  </a:cubicBezTo>
                  <a:cubicBezTo>
                    <a:pt x="414" y="332"/>
                    <a:pt x="455" y="291"/>
                    <a:pt x="455" y="2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</p:grpSp>
      <p:pic>
        <p:nvPicPr>
          <p:cNvPr id="60" name="Picture 5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4EAE8213-681B-6340-B741-7EA060BE6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28" r="5481"/>
          <a:stretch/>
        </p:blipFill>
        <p:spPr>
          <a:xfrm>
            <a:off x="12304374" y="377649"/>
            <a:ext cx="5715830" cy="6457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" name="Picture 60" descr="A picture containing person&#10;&#10;Description automatically generated">
            <a:extLst>
              <a:ext uri="{FF2B5EF4-FFF2-40B4-BE49-F238E27FC236}">
                <a16:creationId xmlns:a16="http://schemas.microsoft.com/office/drawing/2014/main" id="{A036A1D6-34FC-4449-B822-DB78DDC041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2193" r="5929" b="4106"/>
          <a:stretch/>
        </p:blipFill>
        <p:spPr>
          <a:xfrm>
            <a:off x="18610256" y="7136144"/>
            <a:ext cx="5018210" cy="61009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5" r="5465" b="7869"/>
          <a:stretch/>
        </p:blipFill>
        <p:spPr>
          <a:xfrm>
            <a:off x="18610256" y="265115"/>
            <a:ext cx="5018210" cy="6569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723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1"/>
          <p:cNvSpPr txBox="1">
            <a:spLocks/>
          </p:cNvSpPr>
          <p:nvPr/>
        </p:nvSpPr>
        <p:spPr>
          <a:xfrm>
            <a:off x="9925509" y="511176"/>
            <a:ext cx="14452141" cy="2239192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050028" y="6350074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54813" y="618661"/>
            <a:ext cx="13147164" cy="193897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IEC material translated in Marathi &amp;</a:t>
            </a:r>
          </a:p>
          <a:p>
            <a:r>
              <a:rPr lang="en-US" sz="6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Revised MCP card 2018</a:t>
            </a:r>
            <a:endParaRPr lang="id-ID" sz="6000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35" name="Picture Placeholder 3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" r="1701"/>
          <a:stretch>
            <a:fillRect/>
          </a:stretch>
        </p:blipFill>
        <p:spPr>
          <a:xfrm>
            <a:off x="5938929" y="4638857"/>
            <a:ext cx="4195049" cy="65214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5" b="2855"/>
          <a:stretch>
            <a:fillRect/>
          </a:stretch>
        </p:blipFill>
        <p:spPr>
          <a:xfrm>
            <a:off x="788359" y="3508995"/>
            <a:ext cx="4621709" cy="65438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7" name="Picture Placeholder 36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 r="1333"/>
          <a:stretch>
            <a:fillRect/>
          </a:stretch>
        </p:blipFill>
        <p:spPr>
          <a:xfrm>
            <a:off x="10640267" y="3506167"/>
            <a:ext cx="4209273" cy="64724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177" y="4638857"/>
            <a:ext cx="4362578" cy="65302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6641" y="3506167"/>
            <a:ext cx="2585965" cy="73053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1046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 txBox="1">
            <a:spLocks/>
          </p:cNvSpPr>
          <p:nvPr/>
        </p:nvSpPr>
        <p:spPr>
          <a:xfrm>
            <a:off x="2376321" y="8397379"/>
            <a:ext cx="5871480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224627" y="3695365"/>
            <a:ext cx="2912256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  <a:cs typeface="Lato Regular"/>
              </a:rPr>
              <a:t>+Third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9141005" y="9084766"/>
            <a:ext cx="7296292" cy="1440557"/>
          </a:xfrm>
          <a:prstGeom prst="rect">
            <a:avLst/>
          </a:prstGeom>
        </p:spPr>
        <p:txBody>
          <a:bodyPr>
            <a:norm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Slide Number Placeholder 1"/>
          <p:cNvSpPr txBox="1">
            <a:spLocks/>
          </p:cNvSpPr>
          <p:nvPr/>
        </p:nvSpPr>
        <p:spPr>
          <a:xfrm>
            <a:off x="0" y="353756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821901"/>
            <a:ext cx="24377650" cy="144653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Visit by </a:t>
            </a:r>
            <a:r>
              <a:rPr lang="en-US" sz="8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GoI</a:t>
            </a:r>
            <a:r>
              <a:rPr lang="en-US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officials</a:t>
            </a:r>
            <a:endParaRPr lang="id-ID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" r="3642"/>
          <a:stretch>
            <a:fillRect/>
          </a:stretch>
        </p:blipFill>
        <p:spPr>
          <a:xfrm>
            <a:off x="619613" y="4097778"/>
            <a:ext cx="11132725" cy="8380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" r="3639"/>
          <a:stretch>
            <a:fillRect/>
          </a:stretch>
        </p:blipFill>
        <p:spPr>
          <a:xfrm>
            <a:off x="12346700" y="4097770"/>
            <a:ext cx="11132732" cy="83807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70CF65F-17CB-49E4-AE34-C3D3FBEAB743}"/>
              </a:ext>
            </a:extLst>
          </p:cNvPr>
          <p:cNvSpPr txBox="1">
            <a:spLocks/>
          </p:cNvSpPr>
          <p:nvPr/>
        </p:nvSpPr>
        <p:spPr>
          <a:xfrm>
            <a:off x="0" y="2896197"/>
            <a:ext cx="24377649" cy="1201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err="1" smtClean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GoI</a:t>
            </a:r>
            <a:r>
              <a:rPr lang="en-US" sz="3600" dirty="0" smtClean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Lead Consultant visited training sessions in Amravati and Nagpur districts.</a:t>
            </a:r>
            <a:endParaRPr lang="en-US" sz="3600" dirty="0">
              <a:solidFill>
                <a:schemeClr val="tx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21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0" y="353756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01738" y="881336"/>
            <a:ext cx="21974175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HBYC Visits and Activities under </a:t>
            </a:r>
            <a:r>
              <a:rPr lang="en-US" sz="7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Poshan</a:t>
            </a: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Maah</a:t>
            </a:r>
            <a:endParaRPr lang="id-ID" sz="7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5405" y="3763505"/>
            <a:ext cx="1039231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HBYC Visits:</a:t>
            </a:r>
            <a:endParaRPr lang="en-GB" sz="4000" dirty="0">
              <a:solidFill>
                <a:schemeClr val="bg2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Visits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already started in 4 districts where 832 children were visited by ASHAs. </a:t>
            </a:r>
            <a:endParaRPr lang="en-GB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441625" y="3763505"/>
            <a:ext cx="1042069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Activities under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Poshan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Maah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Home </a:t>
            </a:r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Visits under HBNC and HBYC: 223210 visits by ASHAs till 17</a:t>
            </a:r>
            <a:r>
              <a:rPr lang="en-US" sz="4400" baseline="30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September.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Demonstration </a:t>
            </a:r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regarding Water and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Sanitataion</a:t>
            </a:r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at schools and AWC–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18236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VHNSD- 27130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Anaemia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camps -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37087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5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lide Number Placeholder 1"/>
          <p:cNvSpPr txBox="1">
            <a:spLocks/>
          </p:cNvSpPr>
          <p:nvPr/>
        </p:nvSpPr>
        <p:spPr>
          <a:xfrm>
            <a:off x="-29428" y="11551"/>
            <a:ext cx="24377650" cy="213660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8155358" y="5095693"/>
            <a:ext cx="8041432" cy="5935128"/>
            <a:chOff x="9436597" y="5401332"/>
            <a:chExt cx="5473605" cy="3970186"/>
          </a:xfrm>
        </p:grpSpPr>
        <p:sp>
          <p:nvSpPr>
            <p:cNvPr id="42" name="Freeform 46"/>
            <p:cNvSpPr>
              <a:spLocks noChangeArrowheads="1"/>
            </p:cNvSpPr>
            <p:nvPr/>
          </p:nvSpPr>
          <p:spPr bwMode="auto">
            <a:xfrm>
              <a:off x="11500439" y="8784290"/>
              <a:ext cx="654897" cy="587228"/>
            </a:xfrm>
            <a:custGeom>
              <a:avLst/>
              <a:gdLst>
                <a:gd name="T0" fmla="*/ 864 w 1222"/>
                <a:gd name="T1" fmla="*/ 1091 h 1092"/>
                <a:gd name="T2" fmla="*/ 0 w 1222"/>
                <a:gd name="T3" fmla="*/ 331 h 1092"/>
                <a:gd name="T4" fmla="*/ 331 w 1222"/>
                <a:gd name="T5" fmla="*/ 0 h 1092"/>
                <a:gd name="T6" fmla="*/ 1221 w 1222"/>
                <a:gd name="T7" fmla="*/ 517 h 1092"/>
                <a:gd name="T8" fmla="*/ 864 w 1222"/>
                <a:gd name="T9" fmla="*/ 1091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2" h="1092">
                  <a:moveTo>
                    <a:pt x="864" y="1091"/>
                  </a:moveTo>
                  <a:lnTo>
                    <a:pt x="0" y="331"/>
                  </a:lnTo>
                  <a:lnTo>
                    <a:pt x="331" y="0"/>
                  </a:lnTo>
                  <a:lnTo>
                    <a:pt x="1221" y="517"/>
                  </a:lnTo>
                  <a:lnTo>
                    <a:pt x="864" y="109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3" name="Freeform 47"/>
            <p:cNvSpPr>
              <a:spLocks noChangeArrowheads="1"/>
            </p:cNvSpPr>
            <p:nvPr/>
          </p:nvSpPr>
          <p:spPr bwMode="auto">
            <a:xfrm>
              <a:off x="12155336" y="8784290"/>
              <a:ext cx="651824" cy="587228"/>
            </a:xfrm>
            <a:custGeom>
              <a:avLst/>
              <a:gdLst>
                <a:gd name="T0" fmla="*/ 352 w 1217"/>
                <a:gd name="T1" fmla="*/ 1091 h 1092"/>
                <a:gd name="T2" fmla="*/ 1216 w 1217"/>
                <a:gd name="T3" fmla="*/ 331 h 1092"/>
                <a:gd name="T4" fmla="*/ 890 w 1217"/>
                <a:gd name="T5" fmla="*/ 0 h 1092"/>
                <a:gd name="T6" fmla="*/ 0 w 1217"/>
                <a:gd name="T7" fmla="*/ 517 h 1092"/>
                <a:gd name="T8" fmla="*/ 352 w 1217"/>
                <a:gd name="T9" fmla="*/ 1091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7" h="1092">
                  <a:moveTo>
                    <a:pt x="352" y="1091"/>
                  </a:moveTo>
                  <a:lnTo>
                    <a:pt x="1216" y="331"/>
                  </a:lnTo>
                  <a:lnTo>
                    <a:pt x="890" y="0"/>
                  </a:lnTo>
                  <a:lnTo>
                    <a:pt x="0" y="517"/>
                  </a:lnTo>
                  <a:lnTo>
                    <a:pt x="352" y="1091"/>
                  </a:lnTo>
                </a:path>
              </a:pathLst>
            </a:custGeom>
            <a:solidFill>
              <a:srgbClr val="FDFE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4" name="Freeform 60"/>
            <p:cNvSpPr>
              <a:spLocks noChangeArrowheads="1"/>
            </p:cNvSpPr>
            <p:nvPr/>
          </p:nvSpPr>
          <p:spPr bwMode="auto">
            <a:xfrm>
              <a:off x="11315960" y="6607552"/>
              <a:ext cx="1684902" cy="2053759"/>
            </a:xfrm>
            <a:custGeom>
              <a:avLst/>
              <a:gdLst>
                <a:gd name="T0" fmla="*/ 2950 w 3142"/>
                <a:gd name="T1" fmla="*/ 1748 h 3829"/>
                <a:gd name="T2" fmla="*/ 2950 w 3142"/>
                <a:gd name="T3" fmla="*/ 1748 h 3829"/>
                <a:gd name="T4" fmla="*/ 1568 w 3142"/>
                <a:gd name="T5" fmla="*/ 0 h 3829"/>
                <a:gd name="T6" fmla="*/ 192 w 3142"/>
                <a:gd name="T7" fmla="*/ 1748 h 3829"/>
                <a:gd name="T8" fmla="*/ 560 w 3142"/>
                <a:gd name="T9" fmla="*/ 2437 h 3829"/>
                <a:gd name="T10" fmla="*/ 1191 w 3142"/>
                <a:gd name="T11" fmla="*/ 3823 h 3829"/>
                <a:gd name="T12" fmla="*/ 1951 w 3142"/>
                <a:gd name="T13" fmla="*/ 3828 h 3829"/>
                <a:gd name="T14" fmla="*/ 2531 w 3142"/>
                <a:gd name="T15" fmla="*/ 2488 h 3829"/>
                <a:gd name="T16" fmla="*/ 2950 w 3142"/>
                <a:gd name="T17" fmla="*/ 1748 h 3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2" h="3829">
                  <a:moveTo>
                    <a:pt x="2950" y="1748"/>
                  </a:moveTo>
                  <a:lnTo>
                    <a:pt x="2950" y="1748"/>
                  </a:lnTo>
                  <a:cubicBezTo>
                    <a:pt x="3141" y="890"/>
                    <a:pt x="2546" y="0"/>
                    <a:pt x="1568" y="0"/>
                  </a:cubicBezTo>
                  <a:cubicBezTo>
                    <a:pt x="596" y="0"/>
                    <a:pt x="0" y="890"/>
                    <a:pt x="192" y="1748"/>
                  </a:cubicBezTo>
                  <a:cubicBezTo>
                    <a:pt x="249" y="2023"/>
                    <a:pt x="389" y="2256"/>
                    <a:pt x="560" y="2437"/>
                  </a:cubicBezTo>
                  <a:cubicBezTo>
                    <a:pt x="1077" y="2980"/>
                    <a:pt x="1191" y="3823"/>
                    <a:pt x="1191" y="3823"/>
                  </a:cubicBezTo>
                  <a:cubicBezTo>
                    <a:pt x="1951" y="3828"/>
                    <a:pt x="1951" y="3828"/>
                    <a:pt x="1951" y="3828"/>
                  </a:cubicBezTo>
                  <a:cubicBezTo>
                    <a:pt x="1951" y="3828"/>
                    <a:pt x="1982" y="3057"/>
                    <a:pt x="2531" y="2488"/>
                  </a:cubicBezTo>
                  <a:cubicBezTo>
                    <a:pt x="2717" y="2291"/>
                    <a:pt x="2883" y="2048"/>
                    <a:pt x="2950" y="1748"/>
                  </a:cubicBezTo>
                </a:path>
              </a:pathLst>
            </a:custGeom>
            <a:solidFill>
              <a:srgbClr val="FDB81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5" name="Freeform 61"/>
            <p:cNvSpPr>
              <a:spLocks noChangeArrowheads="1"/>
            </p:cNvSpPr>
            <p:nvPr/>
          </p:nvSpPr>
          <p:spPr bwMode="auto">
            <a:xfrm>
              <a:off x="11315960" y="6607552"/>
              <a:ext cx="842450" cy="2053759"/>
            </a:xfrm>
            <a:custGeom>
              <a:avLst/>
              <a:gdLst>
                <a:gd name="T0" fmla="*/ 1568 w 1569"/>
                <a:gd name="T1" fmla="*/ 0 h 3824"/>
                <a:gd name="T2" fmla="*/ 1568 w 1569"/>
                <a:gd name="T3" fmla="*/ 0 h 3824"/>
                <a:gd name="T4" fmla="*/ 192 w 1569"/>
                <a:gd name="T5" fmla="*/ 1748 h 3824"/>
                <a:gd name="T6" fmla="*/ 560 w 1569"/>
                <a:gd name="T7" fmla="*/ 2437 h 3824"/>
                <a:gd name="T8" fmla="*/ 1191 w 1569"/>
                <a:gd name="T9" fmla="*/ 3823 h 3824"/>
                <a:gd name="T10" fmla="*/ 1568 w 1569"/>
                <a:gd name="T11" fmla="*/ 3823 h 3824"/>
                <a:gd name="T12" fmla="*/ 1568 w 1569"/>
                <a:gd name="T13" fmla="*/ 0 h 3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9" h="3824">
                  <a:moveTo>
                    <a:pt x="1568" y="0"/>
                  </a:moveTo>
                  <a:lnTo>
                    <a:pt x="1568" y="0"/>
                  </a:lnTo>
                  <a:cubicBezTo>
                    <a:pt x="596" y="0"/>
                    <a:pt x="0" y="890"/>
                    <a:pt x="192" y="1748"/>
                  </a:cubicBezTo>
                  <a:cubicBezTo>
                    <a:pt x="249" y="2023"/>
                    <a:pt x="389" y="2256"/>
                    <a:pt x="560" y="2437"/>
                  </a:cubicBezTo>
                  <a:cubicBezTo>
                    <a:pt x="1082" y="2980"/>
                    <a:pt x="1191" y="3823"/>
                    <a:pt x="1191" y="3823"/>
                  </a:cubicBezTo>
                  <a:cubicBezTo>
                    <a:pt x="1568" y="3823"/>
                    <a:pt x="1568" y="3823"/>
                    <a:pt x="1568" y="3823"/>
                  </a:cubicBezTo>
                  <a:lnTo>
                    <a:pt x="1568" y="0"/>
                  </a:lnTo>
                </a:path>
              </a:pathLst>
            </a:custGeom>
            <a:solidFill>
              <a:srgbClr val="FEDE3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6" name="Freeform 62"/>
            <p:cNvSpPr>
              <a:spLocks noChangeArrowheads="1"/>
            </p:cNvSpPr>
            <p:nvPr/>
          </p:nvSpPr>
          <p:spPr bwMode="auto">
            <a:xfrm>
              <a:off x="11531185" y="6752054"/>
              <a:ext cx="1257527" cy="614897"/>
            </a:xfrm>
            <a:custGeom>
              <a:avLst/>
              <a:gdLst>
                <a:gd name="T0" fmla="*/ 201 w 2345"/>
                <a:gd name="T1" fmla="*/ 958 h 1145"/>
                <a:gd name="T2" fmla="*/ 201 w 2345"/>
                <a:gd name="T3" fmla="*/ 958 h 1145"/>
                <a:gd name="T4" fmla="*/ 1169 w 2345"/>
                <a:gd name="T5" fmla="*/ 606 h 1145"/>
                <a:gd name="T6" fmla="*/ 2142 w 2345"/>
                <a:gd name="T7" fmla="*/ 958 h 1145"/>
                <a:gd name="T8" fmla="*/ 2292 w 2345"/>
                <a:gd name="T9" fmla="*/ 1144 h 1145"/>
                <a:gd name="T10" fmla="*/ 2054 w 2345"/>
                <a:gd name="T11" fmla="*/ 352 h 1145"/>
                <a:gd name="T12" fmla="*/ 1169 w 2345"/>
                <a:gd name="T13" fmla="*/ 0 h 1145"/>
                <a:gd name="T14" fmla="*/ 290 w 2345"/>
                <a:gd name="T15" fmla="*/ 352 h 1145"/>
                <a:gd name="T16" fmla="*/ 51 w 2345"/>
                <a:gd name="T17" fmla="*/ 1144 h 1145"/>
                <a:gd name="T18" fmla="*/ 201 w 2345"/>
                <a:gd name="T19" fmla="*/ 9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5" h="1145">
                  <a:moveTo>
                    <a:pt x="201" y="958"/>
                  </a:moveTo>
                  <a:lnTo>
                    <a:pt x="201" y="958"/>
                  </a:lnTo>
                  <a:cubicBezTo>
                    <a:pt x="434" y="730"/>
                    <a:pt x="781" y="606"/>
                    <a:pt x="1169" y="606"/>
                  </a:cubicBezTo>
                  <a:cubicBezTo>
                    <a:pt x="1562" y="606"/>
                    <a:pt x="1904" y="730"/>
                    <a:pt x="2142" y="958"/>
                  </a:cubicBezTo>
                  <a:cubicBezTo>
                    <a:pt x="2199" y="1015"/>
                    <a:pt x="2251" y="1076"/>
                    <a:pt x="2292" y="1144"/>
                  </a:cubicBezTo>
                  <a:cubicBezTo>
                    <a:pt x="2344" y="864"/>
                    <a:pt x="2255" y="575"/>
                    <a:pt x="2054" y="352"/>
                  </a:cubicBezTo>
                  <a:cubicBezTo>
                    <a:pt x="1837" y="125"/>
                    <a:pt x="1526" y="0"/>
                    <a:pt x="1169" y="0"/>
                  </a:cubicBezTo>
                  <a:cubicBezTo>
                    <a:pt x="817" y="0"/>
                    <a:pt x="502" y="125"/>
                    <a:pt x="290" y="352"/>
                  </a:cubicBezTo>
                  <a:cubicBezTo>
                    <a:pt x="88" y="570"/>
                    <a:pt x="0" y="864"/>
                    <a:pt x="51" y="1144"/>
                  </a:cubicBezTo>
                  <a:cubicBezTo>
                    <a:pt x="93" y="1076"/>
                    <a:pt x="145" y="1015"/>
                    <a:pt x="201" y="958"/>
                  </a:cubicBezTo>
                </a:path>
              </a:pathLst>
            </a:custGeom>
            <a:solidFill>
              <a:srgbClr val="FEDE3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7" name="Freeform 63"/>
            <p:cNvSpPr>
              <a:spLocks noChangeArrowheads="1"/>
            </p:cNvSpPr>
            <p:nvPr/>
          </p:nvSpPr>
          <p:spPr bwMode="auto">
            <a:xfrm>
              <a:off x="11531185" y="6752054"/>
              <a:ext cx="627225" cy="614897"/>
            </a:xfrm>
            <a:custGeom>
              <a:avLst/>
              <a:gdLst>
                <a:gd name="T0" fmla="*/ 1169 w 1170"/>
                <a:gd name="T1" fmla="*/ 0 h 1145"/>
                <a:gd name="T2" fmla="*/ 1169 w 1170"/>
                <a:gd name="T3" fmla="*/ 0 h 1145"/>
                <a:gd name="T4" fmla="*/ 290 w 1170"/>
                <a:gd name="T5" fmla="*/ 358 h 1145"/>
                <a:gd name="T6" fmla="*/ 51 w 1170"/>
                <a:gd name="T7" fmla="*/ 1144 h 1145"/>
                <a:gd name="T8" fmla="*/ 201 w 1170"/>
                <a:gd name="T9" fmla="*/ 958 h 1145"/>
                <a:gd name="T10" fmla="*/ 1169 w 1170"/>
                <a:gd name="T11" fmla="*/ 606 h 1145"/>
                <a:gd name="T12" fmla="*/ 1169 w 1170"/>
                <a:gd name="T13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145">
                  <a:moveTo>
                    <a:pt x="1169" y="0"/>
                  </a:moveTo>
                  <a:lnTo>
                    <a:pt x="1169" y="0"/>
                  </a:lnTo>
                  <a:cubicBezTo>
                    <a:pt x="812" y="0"/>
                    <a:pt x="502" y="129"/>
                    <a:pt x="290" y="358"/>
                  </a:cubicBezTo>
                  <a:cubicBezTo>
                    <a:pt x="88" y="575"/>
                    <a:pt x="0" y="864"/>
                    <a:pt x="51" y="1144"/>
                  </a:cubicBezTo>
                  <a:cubicBezTo>
                    <a:pt x="93" y="1076"/>
                    <a:pt x="140" y="1015"/>
                    <a:pt x="201" y="958"/>
                  </a:cubicBezTo>
                  <a:cubicBezTo>
                    <a:pt x="434" y="735"/>
                    <a:pt x="776" y="606"/>
                    <a:pt x="1169" y="606"/>
                  </a:cubicBezTo>
                  <a:lnTo>
                    <a:pt x="1169" y="0"/>
                  </a:lnTo>
                </a:path>
              </a:pathLst>
            </a:custGeom>
            <a:solidFill>
              <a:srgbClr val="F8F0B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8" name="Freeform 64"/>
            <p:cNvSpPr>
              <a:spLocks noChangeArrowheads="1"/>
            </p:cNvSpPr>
            <p:nvPr/>
          </p:nvSpPr>
          <p:spPr bwMode="auto">
            <a:xfrm>
              <a:off x="11644944" y="7373101"/>
              <a:ext cx="1030004" cy="1288210"/>
            </a:xfrm>
            <a:custGeom>
              <a:avLst/>
              <a:gdLst>
                <a:gd name="T0" fmla="*/ 709 w 1921"/>
                <a:gd name="T1" fmla="*/ 2396 h 2397"/>
                <a:gd name="T2" fmla="*/ 709 w 1921"/>
                <a:gd name="T3" fmla="*/ 2396 h 2397"/>
                <a:gd name="T4" fmla="*/ 1196 w 1921"/>
                <a:gd name="T5" fmla="*/ 2396 h 2397"/>
                <a:gd name="T6" fmla="*/ 1273 w 1921"/>
                <a:gd name="T7" fmla="*/ 1977 h 2397"/>
                <a:gd name="T8" fmla="*/ 1718 w 1921"/>
                <a:gd name="T9" fmla="*/ 668 h 2397"/>
                <a:gd name="T10" fmla="*/ 1904 w 1921"/>
                <a:gd name="T11" fmla="*/ 280 h 2397"/>
                <a:gd name="T12" fmla="*/ 1200 w 1921"/>
                <a:gd name="T13" fmla="*/ 0 h 2397"/>
                <a:gd name="T14" fmla="*/ 957 w 1921"/>
                <a:gd name="T15" fmla="*/ 6 h 2397"/>
                <a:gd name="T16" fmla="*/ 719 w 1921"/>
                <a:gd name="T17" fmla="*/ 0 h 2397"/>
                <a:gd name="T18" fmla="*/ 16 w 1921"/>
                <a:gd name="T19" fmla="*/ 280 h 2397"/>
                <a:gd name="T20" fmla="*/ 155 w 1921"/>
                <a:gd name="T21" fmla="*/ 627 h 2397"/>
                <a:gd name="T22" fmla="*/ 632 w 1921"/>
                <a:gd name="T23" fmla="*/ 1956 h 2397"/>
                <a:gd name="T24" fmla="*/ 709 w 1921"/>
                <a:gd name="T25" fmla="*/ 2396 h 2397"/>
                <a:gd name="T26" fmla="*/ 93 w 1921"/>
                <a:gd name="T27" fmla="*/ 300 h 2397"/>
                <a:gd name="T28" fmla="*/ 93 w 1921"/>
                <a:gd name="T29" fmla="*/ 300 h 2397"/>
                <a:gd name="T30" fmla="*/ 719 w 1921"/>
                <a:gd name="T31" fmla="*/ 88 h 2397"/>
                <a:gd name="T32" fmla="*/ 957 w 1921"/>
                <a:gd name="T33" fmla="*/ 88 h 2397"/>
                <a:gd name="T34" fmla="*/ 1196 w 1921"/>
                <a:gd name="T35" fmla="*/ 88 h 2397"/>
                <a:gd name="T36" fmla="*/ 1821 w 1921"/>
                <a:gd name="T37" fmla="*/ 300 h 2397"/>
                <a:gd name="T38" fmla="*/ 1666 w 1921"/>
                <a:gd name="T39" fmla="*/ 621 h 2397"/>
                <a:gd name="T40" fmla="*/ 1231 w 1921"/>
                <a:gd name="T41" fmla="*/ 1838 h 2397"/>
                <a:gd name="T42" fmla="*/ 1206 w 1921"/>
                <a:gd name="T43" fmla="*/ 1397 h 2397"/>
                <a:gd name="T44" fmla="*/ 947 w 1921"/>
                <a:gd name="T45" fmla="*/ 590 h 2397"/>
                <a:gd name="T46" fmla="*/ 694 w 1921"/>
                <a:gd name="T47" fmla="*/ 1382 h 2397"/>
                <a:gd name="T48" fmla="*/ 673 w 1921"/>
                <a:gd name="T49" fmla="*/ 1842 h 2397"/>
                <a:gd name="T50" fmla="*/ 207 w 1921"/>
                <a:gd name="T51" fmla="*/ 580 h 2397"/>
                <a:gd name="T52" fmla="*/ 93 w 1921"/>
                <a:gd name="T53" fmla="*/ 300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1" h="2397">
                  <a:moveTo>
                    <a:pt x="709" y="2396"/>
                  </a:moveTo>
                  <a:lnTo>
                    <a:pt x="709" y="2396"/>
                  </a:lnTo>
                  <a:cubicBezTo>
                    <a:pt x="1196" y="2396"/>
                    <a:pt x="1196" y="2396"/>
                    <a:pt x="1196" y="2396"/>
                  </a:cubicBezTo>
                  <a:cubicBezTo>
                    <a:pt x="1273" y="1977"/>
                    <a:pt x="1273" y="1977"/>
                    <a:pt x="1273" y="1977"/>
                  </a:cubicBezTo>
                  <a:cubicBezTo>
                    <a:pt x="1314" y="1672"/>
                    <a:pt x="1418" y="962"/>
                    <a:pt x="1718" y="668"/>
                  </a:cubicBezTo>
                  <a:cubicBezTo>
                    <a:pt x="1858" y="529"/>
                    <a:pt x="1920" y="404"/>
                    <a:pt x="1904" y="280"/>
                  </a:cubicBezTo>
                  <a:cubicBezTo>
                    <a:pt x="1868" y="21"/>
                    <a:pt x="1547" y="0"/>
                    <a:pt x="1200" y="0"/>
                  </a:cubicBezTo>
                  <a:cubicBezTo>
                    <a:pt x="957" y="6"/>
                    <a:pt x="957" y="6"/>
                    <a:pt x="957" y="6"/>
                  </a:cubicBezTo>
                  <a:cubicBezTo>
                    <a:pt x="719" y="0"/>
                    <a:pt x="719" y="0"/>
                    <a:pt x="719" y="0"/>
                  </a:cubicBezTo>
                  <a:cubicBezTo>
                    <a:pt x="367" y="0"/>
                    <a:pt x="52" y="21"/>
                    <a:pt x="16" y="280"/>
                  </a:cubicBezTo>
                  <a:cubicBezTo>
                    <a:pt x="0" y="399"/>
                    <a:pt x="47" y="523"/>
                    <a:pt x="155" y="627"/>
                  </a:cubicBezTo>
                  <a:cubicBezTo>
                    <a:pt x="461" y="932"/>
                    <a:pt x="580" y="1641"/>
                    <a:pt x="632" y="1956"/>
                  </a:cubicBezTo>
                  <a:lnTo>
                    <a:pt x="709" y="2396"/>
                  </a:lnTo>
                  <a:close/>
                  <a:moveTo>
                    <a:pt x="93" y="300"/>
                  </a:moveTo>
                  <a:lnTo>
                    <a:pt x="93" y="300"/>
                  </a:lnTo>
                  <a:cubicBezTo>
                    <a:pt x="124" y="125"/>
                    <a:pt x="336" y="88"/>
                    <a:pt x="719" y="88"/>
                  </a:cubicBezTo>
                  <a:cubicBezTo>
                    <a:pt x="957" y="88"/>
                    <a:pt x="957" y="88"/>
                    <a:pt x="957" y="88"/>
                  </a:cubicBezTo>
                  <a:cubicBezTo>
                    <a:pt x="1196" y="88"/>
                    <a:pt x="1196" y="88"/>
                    <a:pt x="1196" y="88"/>
                  </a:cubicBezTo>
                  <a:cubicBezTo>
                    <a:pt x="1583" y="88"/>
                    <a:pt x="1795" y="125"/>
                    <a:pt x="1821" y="300"/>
                  </a:cubicBezTo>
                  <a:cubicBezTo>
                    <a:pt x="1837" y="399"/>
                    <a:pt x="1785" y="502"/>
                    <a:pt x="1666" y="621"/>
                  </a:cubicBezTo>
                  <a:cubicBezTo>
                    <a:pt x="1392" y="895"/>
                    <a:pt x="1283" y="1486"/>
                    <a:pt x="1231" y="1838"/>
                  </a:cubicBezTo>
                  <a:cubicBezTo>
                    <a:pt x="1216" y="1744"/>
                    <a:pt x="1196" y="1599"/>
                    <a:pt x="1206" y="1397"/>
                  </a:cubicBezTo>
                  <a:cubicBezTo>
                    <a:pt x="1242" y="694"/>
                    <a:pt x="1087" y="590"/>
                    <a:pt x="947" y="590"/>
                  </a:cubicBezTo>
                  <a:cubicBezTo>
                    <a:pt x="797" y="590"/>
                    <a:pt x="663" y="699"/>
                    <a:pt x="694" y="1382"/>
                  </a:cubicBezTo>
                  <a:cubicBezTo>
                    <a:pt x="704" y="1599"/>
                    <a:pt x="688" y="1749"/>
                    <a:pt x="673" y="1842"/>
                  </a:cubicBezTo>
                  <a:cubicBezTo>
                    <a:pt x="616" y="1480"/>
                    <a:pt x="497" y="875"/>
                    <a:pt x="207" y="580"/>
                  </a:cubicBezTo>
                  <a:cubicBezTo>
                    <a:pt x="119" y="492"/>
                    <a:pt x="78" y="399"/>
                    <a:pt x="93" y="300"/>
                  </a:cubicBezTo>
                  <a:close/>
                </a:path>
              </a:pathLst>
            </a:custGeom>
            <a:solidFill>
              <a:srgbClr val="F78D1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49" name="Freeform 65"/>
            <p:cNvSpPr>
              <a:spLocks noChangeArrowheads="1"/>
            </p:cNvSpPr>
            <p:nvPr/>
          </p:nvSpPr>
          <p:spPr bwMode="auto">
            <a:xfrm>
              <a:off x="11315960" y="6607552"/>
              <a:ext cx="1684902" cy="2053759"/>
            </a:xfrm>
            <a:custGeom>
              <a:avLst/>
              <a:gdLst>
                <a:gd name="T0" fmla="*/ 1568 w 3142"/>
                <a:gd name="T1" fmla="*/ 0 h 3829"/>
                <a:gd name="T2" fmla="*/ 1568 w 3142"/>
                <a:gd name="T3" fmla="*/ 0 h 3829"/>
                <a:gd name="T4" fmla="*/ 192 w 3142"/>
                <a:gd name="T5" fmla="*/ 1748 h 3829"/>
                <a:gd name="T6" fmla="*/ 560 w 3142"/>
                <a:gd name="T7" fmla="*/ 2437 h 3829"/>
                <a:gd name="T8" fmla="*/ 1191 w 3142"/>
                <a:gd name="T9" fmla="*/ 3818 h 3829"/>
                <a:gd name="T10" fmla="*/ 1951 w 3142"/>
                <a:gd name="T11" fmla="*/ 3828 h 3829"/>
                <a:gd name="T12" fmla="*/ 2531 w 3142"/>
                <a:gd name="T13" fmla="*/ 2488 h 3829"/>
                <a:gd name="T14" fmla="*/ 2950 w 3142"/>
                <a:gd name="T15" fmla="*/ 1748 h 3829"/>
                <a:gd name="T16" fmla="*/ 1568 w 3142"/>
                <a:gd name="T17" fmla="*/ 0 h 3829"/>
                <a:gd name="T18" fmla="*/ 2877 w 3142"/>
                <a:gd name="T19" fmla="*/ 1733 h 3829"/>
                <a:gd name="T20" fmla="*/ 2877 w 3142"/>
                <a:gd name="T21" fmla="*/ 1733 h 3829"/>
                <a:gd name="T22" fmla="*/ 2479 w 3142"/>
                <a:gd name="T23" fmla="*/ 2437 h 3829"/>
                <a:gd name="T24" fmla="*/ 1894 w 3142"/>
                <a:gd name="T25" fmla="*/ 3771 h 3829"/>
                <a:gd name="T26" fmla="*/ 1243 w 3142"/>
                <a:gd name="T27" fmla="*/ 3766 h 3829"/>
                <a:gd name="T28" fmla="*/ 611 w 3142"/>
                <a:gd name="T29" fmla="*/ 2389 h 3829"/>
                <a:gd name="T30" fmla="*/ 259 w 3142"/>
                <a:gd name="T31" fmla="*/ 1733 h 3829"/>
                <a:gd name="T32" fmla="*/ 529 w 3142"/>
                <a:gd name="T33" fmla="*/ 558 h 3829"/>
                <a:gd name="T34" fmla="*/ 1568 w 3142"/>
                <a:gd name="T35" fmla="*/ 72 h 3829"/>
                <a:gd name="T36" fmla="*/ 2608 w 3142"/>
                <a:gd name="T37" fmla="*/ 558 h 3829"/>
                <a:gd name="T38" fmla="*/ 2877 w 3142"/>
                <a:gd name="T39" fmla="*/ 1733 h 3829"/>
                <a:gd name="T40" fmla="*/ 1568 w 3142"/>
                <a:gd name="T41" fmla="*/ 0 h 3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42" h="3829">
                  <a:moveTo>
                    <a:pt x="1568" y="0"/>
                  </a:moveTo>
                  <a:lnTo>
                    <a:pt x="1568" y="0"/>
                  </a:lnTo>
                  <a:cubicBezTo>
                    <a:pt x="596" y="0"/>
                    <a:pt x="0" y="890"/>
                    <a:pt x="192" y="1748"/>
                  </a:cubicBezTo>
                  <a:cubicBezTo>
                    <a:pt x="249" y="2023"/>
                    <a:pt x="389" y="2256"/>
                    <a:pt x="560" y="2437"/>
                  </a:cubicBezTo>
                  <a:cubicBezTo>
                    <a:pt x="1082" y="2980"/>
                    <a:pt x="1191" y="3818"/>
                    <a:pt x="1191" y="3818"/>
                  </a:cubicBezTo>
                  <a:cubicBezTo>
                    <a:pt x="1951" y="3828"/>
                    <a:pt x="1951" y="3828"/>
                    <a:pt x="1951" y="3828"/>
                  </a:cubicBezTo>
                  <a:cubicBezTo>
                    <a:pt x="1951" y="3828"/>
                    <a:pt x="1982" y="3057"/>
                    <a:pt x="2531" y="2488"/>
                  </a:cubicBezTo>
                  <a:cubicBezTo>
                    <a:pt x="2717" y="2291"/>
                    <a:pt x="2883" y="2048"/>
                    <a:pt x="2950" y="1748"/>
                  </a:cubicBezTo>
                  <a:cubicBezTo>
                    <a:pt x="3141" y="890"/>
                    <a:pt x="2546" y="0"/>
                    <a:pt x="1568" y="0"/>
                  </a:cubicBezTo>
                  <a:lnTo>
                    <a:pt x="2877" y="1733"/>
                  </a:lnTo>
                  <a:lnTo>
                    <a:pt x="2877" y="1733"/>
                  </a:lnTo>
                  <a:cubicBezTo>
                    <a:pt x="2825" y="1987"/>
                    <a:pt x="2691" y="2214"/>
                    <a:pt x="2479" y="2437"/>
                  </a:cubicBezTo>
                  <a:cubicBezTo>
                    <a:pt x="2003" y="2928"/>
                    <a:pt x="1884" y="3590"/>
                    <a:pt x="1894" y="3771"/>
                  </a:cubicBezTo>
                  <a:cubicBezTo>
                    <a:pt x="1243" y="3766"/>
                    <a:pt x="1243" y="3766"/>
                    <a:pt x="1243" y="3766"/>
                  </a:cubicBezTo>
                  <a:cubicBezTo>
                    <a:pt x="1237" y="3585"/>
                    <a:pt x="1066" y="2861"/>
                    <a:pt x="611" y="2389"/>
                  </a:cubicBezTo>
                  <a:cubicBezTo>
                    <a:pt x="435" y="2204"/>
                    <a:pt x="316" y="1981"/>
                    <a:pt x="259" y="1733"/>
                  </a:cubicBezTo>
                  <a:cubicBezTo>
                    <a:pt x="171" y="1319"/>
                    <a:pt x="269" y="884"/>
                    <a:pt x="529" y="558"/>
                  </a:cubicBezTo>
                  <a:cubicBezTo>
                    <a:pt x="782" y="248"/>
                    <a:pt x="1149" y="72"/>
                    <a:pt x="1568" y="72"/>
                  </a:cubicBezTo>
                  <a:cubicBezTo>
                    <a:pt x="1988" y="72"/>
                    <a:pt x="2360" y="248"/>
                    <a:pt x="2608" y="558"/>
                  </a:cubicBezTo>
                  <a:cubicBezTo>
                    <a:pt x="2867" y="884"/>
                    <a:pt x="2970" y="1319"/>
                    <a:pt x="2877" y="1733"/>
                  </a:cubicBezTo>
                  <a:lnTo>
                    <a:pt x="1568" y="0"/>
                  </a:lnTo>
                </a:path>
              </a:pathLst>
            </a:custGeom>
            <a:solidFill>
              <a:srgbClr val="F0F0F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0" name="Freeform 66"/>
            <p:cNvSpPr>
              <a:spLocks noChangeArrowheads="1"/>
            </p:cNvSpPr>
            <p:nvPr/>
          </p:nvSpPr>
          <p:spPr bwMode="auto">
            <a:xfrm>
              <a:off x="11933960" y="8621344"/>
              <a:ext cx="442748" cy="365863"/>
            </a:xfrm>
            <a:custGeom>
              <a:avLst/>
              <a:gdLst>
                <a:gd name="T0" fmla="*/ 823 w 824"/>
                <a:gd name="T1" fmla="*/ 249 h 684"/>
                <a:gd name="T2" fmla="*/ 823 w 824"/>
                <a:gd name="T3" fmla="*/ 249 h 684"/>
                <a:gd name="T4" fmla="*/ 792 w 824"/>
                <a:gd name="T5" fmla="*/ 171 h 684"/>
                <a:gd name="T6" fmla="*/ 823 w 824"/>
                <a:gd name="T7" fmla="*/ 104 h 684"/>
                <a:gd name="T8" fmla="*/ 725 w 824"/>
                <a:gd name="T9" fmla="*/ 0 h 684"/>
                <a:gd name="T10" fmla="*/ 104 w 824"/>
                <a:gd name="T11" fmla="*/ 0 h 684"/>
                <a:gd name="T12" fmla="*/ 0 w 824"/>
                <a:gd name="T13" fmla="*/ 104 h 684"/>
                <a:gd name="T14" fmla="*/ 31 w 824"/>
                <a:gd name="T15" fmla="*/ 171 h 684"/>
                <a:gd name="T16" fmla="*/ 0 w 824"/>
                <a:gd name="T17" fmla="*/ 249 h 684"/>
                <a:gd name="T18" fmla="*/ 31 w 824"/>
                <a:gd name="T19" fmla="*/ 321 h 684"/>
                <a:gd name="T20" fmla="*/ 0 w 824"/>
                <a:gd name="T21" fmla="*/ 394 h 684"/>
                <a:gd name="T22" fmla="*/ 104 w 824"/>
                <a:gd name="T23" fmla="*/ 492 h 684"/>
                <a:gd name="T24" fmla="*/ 120 w 824"/>
                <a:gd name="T25" fmla="*/ 492 h 684"/>
                <a:gd name="T26" fmla="*/ 414 w 824"/>
                <a:gd name="T27" fmla="*/ 683 h 684"/>
                <a:gd name="T28" fmla="*/ 704 w 824"/>
                <a:gd name="T29" fmla="*/ 492 h 684"/>
                <a:gd name="T30" fmla="*/ 725 w 824"/>
                <a:gd name="T31" fmla="*/ 492 h 684"/>
                <a:gd name="T32" fmla="*/ 823 w 824"/>
                <a:gd name="T33" fmla="*/ 394 h 684"/>
                <a:gd name="T34" fmla="*/ 792 w 824"/>
                <a:gd name="T35" fmla="*/ 321 h 684"/>
                <a:gd name="T36" fmla="*/ 823 w 824"/>
                <a:gd name="T37" fmla="*/ 24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4" h="684">
                  <a:moveTo>
                    <a:pt x="823" y="249"/>
                  </a:moveTo>
                  <a:lnTo>
                    <a:pt x="823" y="249"/>
                  </a:lnTo>
                  <a:cubicBezTo>
                    <a:pt x="823" y="218"/>
                    <a:pt x="813" y="192"/>
                    <a:pt x="792" y="171"/>
                  </a:cubicBezTo>
                  <a:cubicBezTo>
                    <a:pt x="813" y="156"/>
                    <a:pt x="823" y="129"/>
                    <a:pt x="823" y="104"/>
                  </a:cubicBezTo>
                  <a:cubicBezTo>
                    <a:pt x="823" y="47"/>
                    <a:pt x="782" y="0"/>
                    <a:pt x="725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47" y="0"/>
                    <a:pt x="0" y="47"/>
                    <a:pt x="0" y="104"/>
                  </a:cubicBezTo>
                  <a:cubicBezTo>
                    <a:pt x="0" y="129"/>
                    <a:pt x="10" y="156"/>
                    <a:pt x="31" y="171"/>
                  </a:cubicBezTo>
                  <a:cubicBezTo>
                    <a:pt x="10" y="192"/>
                    <a:pt x="0" y="218"/>
                    <a:pt x="0" y="249"/>
                  </a:cubicBezTo>
                  <a:cubicBezTo>
                    <a:pt x="0" y="275"/>
                    <a:pt x="10" y="300"/>
                    <a:pt x="31" y="321"/>
                  </a:cubicBezTo>
                  <a:cubicBezTo>
                    <a:pt x="10" y="337"/>
                    <a:pt x="0" y="363"/>
                    <a:pt x="0" y="394"/>
                  </a:cubicBezTo>
                  <a:cubicBezTo>
                    <a:pt x="0" y="446"/>
                    <a:pt x="47" y="492"/>
                    <a:pt x="104" y="492"/>
                  </a:cubicBezTo>
                  <a:cubicBezTo>
                    <a:pt x="120" y="492"/>
                    <a:pt x="120" y="492"/>
                    <a:pt x="120" y="492"/>
                  </a:cubicBezTo>
                  <a:cubicBezTo>
                    <a:pt x="171" y="606"/>
                    <a:pt x="280" y="683"/>
                    <a:pt x="414" y="683"/>
                  </a:cubicBezTo>
                  <a:cubicBezTo>
                    <a:pt x="544" y="683"/>
                    <a:pt x="653" y="606"/>
                    <a:pt x="704" y="492"/>
                  </a:cubicBezTo>
                  <a:cubicBezTo>
                    <a:pt x="725" y="492"/>
                    <a:pt x="725" y="492"/>
                    <a:pt x="725" y="492"/>
                  </a:cubicBezTo>
                  <a:cubicBezTo>
                    <a:pt x="782" y="492"/>
                    <a:pt x="823" y="446"/>
                    <a:pt x="823" y="394"/>
                  </a:cubicBezTo>
                  <a:cubicBezTo>
                    <a:pt x="823" y="363"/>
                    <a:pt x="813" y="337"/>
                    <a:pt x="792" y="321"/>
                  </a:cubicBezTo>
                  <a:cubicBezTo>
                    <a:pt x="813" y="300"/>
                    <a:pt x="823" y="275"/>
                    <a:pt x="823" y="249"/>
                  </a:cubicBezTo>
                </a:path>
              </a:pathLst>
            </a:custGeom>
            <a:solidFill>
              <a:srgbClr val="DEEBF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1" name="Freeform 67"/>
            <p:cNvSpPr>
              <a:spLocks noChangeArrowheads="1"/>
            </p:cNvSpPr>
            <p:nvPr/>
          </p:nvSpPr>
          <p:spPr bwMode="auto">
            <a:xfrm>
              <a:off x="11964707" y="8630566"/>
              <a:ext cx="381256" cy="86085"/>
            </a:xfrm>
            <a:custGeom>
              <a:avLst/>
              <a:gdLst>
                <a:gd name="T0" fmla="*/ 709 w 715"/>
                <a:gd name="T1" fmla="*/ 37 h 157"/>
                <a:gd name="T2" fmla="*/ 709 w 715"/>
                <a:gd name="T3" fmla="*/ 37 h 157"/>
                <a:gd name="T4" fmla="*/ 678 w 715"/>
                <a:gd name="T5" fmla="*/ 73 h 157"/>
                <a:gd name="T6" fmla="*/ 41 w 715"/>
                <a:gd name="T7" fmla="*/ 156 h 157"/>
                <a:gd name="T8" fmla="*/ 5 w 715"/>
                <a:gd name="T9" fmla="*/ 125 h 157"/>
                <a:gd name="T10" fmla="*/ 37 w 715"/>
                <a:gd name="T11" fmla="*/ 83 h 157"/>
                <a:gd name="T12" fmla="*/ 673 w 715"/>
                <a:gd name="T13" fmla="*/ 6 h 157"/>
                <a:gd name="T14" fmla="*/ 709 w 715"/>
                <a:gd name="T15" fmla="*/ 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5" h="157">
                  <a:moveTo>
                    <a:pt x="709" y="37"/>
                  </a:moveTo>
                  <a:lnTo>
                    <a:pt x="709" y="37"/>
                  </a:lnTo>
                  <a:cubicBezTo>
                    <a:pt x="714" y="52"/>
                    <a:pt x="699" y="73"/>
                    <a:pt x="678" y="73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26" y="156"/>
                    <a:pt x="5" y="145"/>
                    <a:pt x="5" y="125"/>
                  </a:cubicBezTo>
                  <a:cubicBezTo>
                    <a:pt x="0" y="104"/>
                    <a:pt x="16" y="88"/>
                    <a:pt x="37" y="83"/>
                  </a:cubicBezTo>
                  <a:cubicBezTo>
                    <a:pt x="673" y="6"/>
                    <a:pt x="673" y="6"/>
                    <a:pt x="673" y="6"/>
                  </a:cubicBezTo>
                  <a:cubicBezTo>
                    <a:pt x="688" y="0"/>
                    <a:pt x="709" y="16"/>
                    <a:pt x="709" y="37"/>
                  </a:cubicBezTo>
                </a:path>
              </a:pathLst>
            </a:custGeom>
            <a:solidFill>
              <a:srgbClr val="58717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2" name="Freeform 68"/>
            <p:cNvSpPr>
              <a:spLocks noChangeArrowheads="1"/>
            </p:cNvSpPr>
            <p:nvPr/>
          </p:nvSpPr>
          <p:spPr bwMode="auto">
            <a:xfrm>
              <a:off x="11964707" y="8710503"/>
              <a:ext cx="381256" cy="83012"/>
            </a:xfrm>
            <a:custGeom>
              <a:avLst/>
              <a:gdLst>
                <a:gd name="T0" fmla="*/ 709 w 715"/>
                <a:gd name="T1" fmla="*/ 32 h 156"/>
                <a:gd name="T2" fmla="*/ 709 w 715"/>
                <a:gd name="T3" fmla="*/ 32 h 156"/>
                <a:gd name="T4" fmla="*/ 678 w 715"/>
                <a:gd name="T5" fmla="*/ 73 h 156"/>
                <a:gd name="T6" fmla="*/ 41 w 715"/>
                <a:gd name="T7" fmla="*/ 155 h 156"/>
                <a:gd name="T8" fmla="*/ 5 w 715"/>
                <a:gd name="T9" fmla="*/ 124 h 156"/>
                <a:gd name="T10" fmla="*/ 37 w 715"/>
                <a:gd name="T11" fmla="*/ 88 h 156"/>
                <a:gd name="T12" fmla="*/ 673 w 715"/>
                <a:gd name="T13" fmla="*/ 0 h 156"/>
                <a:gd name="T14" fmla="*/ 709 w 715"/>
                <a:gd name="T15" fmla="*/ 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5" h="156">
                  <a:moveTo>
                    <a:pt x="709" y="32"/>
                  </a:moveTo>
                  <a:lnTo>
                    <a:pt x="709" y="32"/>
                  </a:lnTo>
                  <a:cubicBezTo>
                    <a:pt x="714" y="52"/>
                    <a:pt x="699" y="73"/>
                    <a:pt x="678" y="73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26" y="155"/>
                    <a:pt x="5" y="145"/>
                    <a:pt x="5" y="124"/>
                  </a:cubicBezTo>
                  <a:cubicBezTo>
                    <a:pt x="0" y="109"/>
                    <a:pt x="16" y="88"/>
                    <a:pt x="37" y="88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688" y="0"/>
                    <a:pt x="709" y="15"/>
                    <a:pt x="709" y="32"/>
                  </a:cubicBezTo>
                </a:path>
              </a:pathLst>
            </a:custGeom>
            <a:solidFill>
              <a:srgbClr val="58717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3" name="Freeform 69"/>
            <p:cNvSpPr>
              <a:spLocks noChangeArrowheads="1"/>
            </p:cNvSpPr>
            <p:nvPr/>
          </p:nvSpPr>
          <p:spPr bwMode="auto">
            <a:xfrm>
              <a:off x="11964707" y="8784290"/>
              <a:ext cx="381256" cy="83012"/>
            </a:xfrm>
            <a:custGeom>
              <a:avLst/>
              <a:gdLst>
                <a:gd name="T0" fmla="*/ 709 w 715"/>
                <a:gd name="T1" fmla="*/ 36 h 156"/>
                <a:gd name="T2" fmla="*/ 709 w 715"/>
                <a:gd name="T3" fmla="*/ 36 h 156"/>
                <a:gd name="T4" fmla="*/ 678 w 715"/>
                <a:gd name="T5" fmla="*/ 72 h 156"/>
                <a:gd name="T6" fmla="*/ 41 w 715"/>
                <a:gd name="T7" fmla="*/ 155 h 156"/>
                <a:gd name="T8" fmla="*/ 5 w 715"/>
                <a:gd name="T9" fmla="*/ 124 h 156"/>
                <a:gd name="T10" fmla="*/ 37 w 715"/>
                <a:gd name="T11" fmla="*/ 83 h 156"/>
                <a:gd name="T12" fmla="*/ 673 w 715"/>
                <a:gd name="T13" fmla="*/ 5 h 156"/>
                <a:gd name="T14" fmla="*/ 709 w 715"/>
                <a:gd name="T15" fmla="*/ 3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5" h="156">
                  <a:moveTo>
                    <a:pt x="709" y="36"/>
                  </a:moveTo>
                  <a:lnTo>
                    <a:pt x="709" y="36"/>
                  </a:lnTo>
                  <a:cubicBezTo>
                    <a:pt x="714" y="52"/>
                    <a:pt x="699" y="72"/>
                    <a:pt x="678" y="72"/>
                  </a:cubicBezTo>
                  <a:cubicBezTo>
                    <a:pt x="41" y="155"/>
                    <a:pt x="41" y="155"/>
                    <a:pt x="41" y="155"/>
                  </a:cubicBezTo>
                  <a:cubicBezTo>
                    <a:pt x="26" y="155"/>
                    <a:pt x="5" y="145"/>
                    <a:pt x="5" y="124"/>
                  </a:cubicBezTo>
                  <a:cubicBezTo>
                    <a:pt x="0" y="103"/>
                    <a:pt x="16" y="88"/>
                    <a:pt x="37" y="83"/>
                  </a:cubicBezTo>
                  <a:cubicBezTo>
                    <a:pt x="673" y="5"/>
                    <a:pt x="673" y="5"/>
                    <a:pt x="673" y="5"/>
                  </a:cubicBezTo>
                  <a:cubicBezTo>
                    <a:pt x="688" y="0"/>
                    <a:pt x="709" y="16"/>
                    <a:pt x="709" y="36"/>
                  </a:cubicBezTo>
                </a:path>
              </a:pathLst>
            </a:custGeom>
            <a:solidFill>
              <a:srgbClr val="58717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4" name="Freeform 70"/>
            <p:cNvSpPr>
              <a:spLocks noChangeArrowheads="1"/>
            </p:cNvSpPr>
            <p:nvPr/>
          </p:nvSpPr>
          <p:spPr bwMode="auto">
            <a:xfrm>
              <a:off x="10633390" y="5863525"/>
              <a:ext cx="3074639" cy="2816233"/>
            </a:xfrm>
            <a:custGeom>
              <a:avLst/>
              <a:gdLst>
                <a:gd name="T0" fmla="*/ 5728 w 5729"/>
                <a:gd name="T1" fmla="*/ 2856 h 5247"/>
                <a:gd name="T2" fmla="*/ 5728 w 5729"/>
                <a:gd name="T3" fmla="*/ 2856 h 5247"/>
                <a:gd name="T4" fmla="*/ 5138 w 5729"/>
                <a:gd name="T5" fmla="*/ 2256 h 5247"/>
                <a:gd name="T6" fmla="*/ 5376 w 5729"/>
                <a:gd name="T7" fmla="*/ 1453 h 5247"/>
                <a:gd name="T8" fmla="*/ 4558 w 5729"/>
                <a:gd name="T9" fmla="*/ 1216 h 5247"/>
                <a:gd name="T10" fmla="*/ 4351 w 5729"/>
                <a:gd name="T11" fmla="*/ 404 h 5247"/>
                <a:gd name="T12" fmla="*/ 3523 w 5729"/>
                <a:gd name="T13" fmla="*/ 600 h 5247"/>
                <a:gd name="T14" fmla="*/ 2929 w 5729"/>
                <a:gd name="T15" fmla="*/ 0 h 5247"/>
                <a:gd name="T16" fmla="*/ 2313 w 5729"/>
                <a:gd name="T17" fmla="*/ 575 h 5247"/>
                <a:gd name="T18" fmla="*/ 1490 w 5729"/>
                <a:gd name="T19" fmla="*/ 341 h 5247"/>
                <a:gd name="T20" fmla="*/ 1247 w 5729"/>
                <a:gd name="T21" fmla="*/ 1139 h 5247"/>
                <a:gd name="T22" fmla="*/ 413 w 5729"/>
                <a:gd name="T23" fmla="*/ 1340 h 5247"/>
                <a:gd name="T24" fmla="*/ 615 w 5729"/>
                <a:gd name="T25" fmla="*/ 2152 h 5247"/>
                <a:gd name="T26" fmla="*/ 0 w 5729"/>
                <a:gd name="T27" fmla="*/ 2731 h 5247"/>
                <a:gd name="T28" fmla="*/ 590 w 5729"/>
                <a:gd name="T29" fmla="*/ 3332 h 5247"/>
                <a:gd name="T30" fmla="*/ 352 w 5729"/>
                <a:gd name="T31" fmla="*/ 4139 h 5247"/>
                <a:gd name="T32" fmla="*/ 1169 w 5729"/>
                <a:gd name="T33" fmla="*/ 4372 h 5247"/>
                <a:gd name="T34" fmla="*/ 1376 w 5729"/>
                <a:gd name="T35" fmla="*/ 5184 h 5247"/>
                <a:gd name="T36" fmla="*/ 2204 w 5729"/>
                <a:gd name="T37" fmla="*/ 4987 h 5247"/>
                <a:gd name="T38" fmla="*/ 2204 w 5729"/>
                <a:gd name="T39" fmla="*/ 4993 h 5247"/>
                <a:gd name="T40" fmla="*/ 1759 w 5729"/>
                <a:gd name="T41" fmla="*/ 3859 h 5247"/>
                <a:gd name="T42" fmla="*/ 1360 w 5729"/>
                <a:gd name="T43" fmla="*/ 3141 h 5247"/>
                <a:gd name="T44" fmla="*/ 1661 w 5729"/>
                <a:gd name="T45" fmla="*/ 1852 h 5247"/>
                <a:gd name="T46" fmla="*/ 2840 w 5729"/>
                <a:gd name="T47" fmla="*/ 1309 h 5247"/>
                <a:gd name="T48" fmla="*/ 4015 w 5729"/>
                <a:gd name="T49" fmla="*/ 1852 h 5247"/>
                <a:gd name="T50" fmla="*/ 4320 w 5729"/>
                <a:gd name="T51" fmla="*/ 3141 h 5247"/>
                <a:gd name="T52" fmla="*/ 3876 w 5729"/>
                <a:gd name="T53" fmla="*/ 3907 h 5247"/>
                <a:gd name="T54" fmla="*/ 3456 w 5729"/>
                <a:gd name="T55" fmla="*/ 5008 h 5247"/>
                <a:gd name="T56" fmla="*/ 4238 w 5729"/>
                <a:gd name="T57" fmla="*/ 5246 h 5247"/>
                <a:gd name="T58" fmla="*/ 4480 w 5729"/>
                <a:gd name="T59" fmla="*/ 4450 h 5247"/>
                <a:gd name="T60" fmla="*/ 5308 w 5729"/>
                <a:gd name="T61" fmla="*/ 4248 h 5247"/>
                <a:gd name="T62" fmla="*/ 5112 w 5729"/>
                <a:gd name="T63" fmla="*/ 3441 h 5247"/>
                <a:gd name="T64" fmla="*/ 5728 w 5729"/>
                <a:gd name="T65" fmla="*/ 2856 h 5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29" h="5247">
                  <a:moveTo>
                    <a:pt x="5728" y="2856"/>
                  </a:moveTo>
                  <a:lnTo>
                    <a:pt x="5728" y="2856"/>
                  </a:lnTo>
                  <a:cubicBezTo>
                    <a:pt x="5448" y="2773"/>
                    <a:pt x="5215" y="2556"/>
                    <a:pt x="5138" y="2256"/>
                  </a:cubicBezTo>
                  <a:cubicBezTo>
                    <a:pt x="5065" y="1955"/>
                    <a:pt x="5164" y="1651"/>
                    <a:pt x="5376" y="1453"/>
                  </a:cubicBezTo>
                  <a:cubicBezTo>
                    <a:pt x="5091" y="1516"/>
                    <a:pt x="4775" y="1438"/>
                    <a:pt x="4558" y="1216"/>
                  </a:cubicBezTo>
                  <a:cubicBezTo>
                    <a:pt x="4336" y="993"/>
                    <a:pt x="4268" y="683"/>
                    <a:pt x="4351" y="404"/>
                  </a:cubicBezTo>
                  <a:cubicBezTo>
                    <a:pt x="4139" y="600"/>
                    <a:pt x="3824" y="688"/>
                    <a:pt x="3523" y="600"/>
                  </a:cubicBezTo>
                  <a:cubicBezTo>
                    <a:pt x="3218" y="517"/>
                    <a:pt x="3000" y="279"/>
                    <a:pt x="2929" y="0"/>
                  </a:cubicBezTo>
                  <a:cubicBezTo>
                    <a:pt x="2846" y="274"/>
                    <a:pt x="2617" y="502"/>
                    <a:pt x="2313" y="575"/>
                  </a:cubicBezTo>
                  <a:cubicBezTo>
                    <a:pt x="2002" y="647"/>
                    <a:pt x="1691" y="548"/>
                    <a:pt x="1490" y="341"/>
                  </a:cubicBezTo>
                  <a:cubicBezTo>
                    <a:pt x="1557" y="621"/>
                    <a:pt x="1474" y="926"/>
                    <a:pt x="1247" y="1139"/>
                  </a:cubicBezTo>
                  <a:cubicBezTo>
                    <a:pt x="1019" y="1355"/>
                    <a:pt x="698" y="1422"/>
                    <a:pt x="413" y="1340"/>
                  </a:cubicBezTo>
                  <a:cubicBezTo>
                    <a:pt x="615" y="1552"/>
                    <a:pt x="704" y="1857"/>
                    <a:pt x="615" y="2152"/>
                  </a:cubicBezTo>
                  <a:cubicBezTo>
                    <a:pt x="527" y="2448"/>
                    <a:pt x="284" y="2659"/>
                    <a:pt x="0" y="2731"/>
                  </a:cubicBezTo>
                  <a:cubicBezTo>
                    <a:pt x="279" y="2814"/>
                    <a:pt x="512" y="3037"/>
                    <a:pt x="590" y="3332"/>
                  </a:cubicBezTo>
                  <a:cubicBezTo>
                    <a:pt x="662" y="3632"/>
                    <a:pt x="564" y="3937"/>
                    <a:pt x="352" y="4139"/>
                  </a:cubicBezTo>
                  <a:cubicBezTo>
                    <a:pt x="636" y="4072"/>
                    <a:pt x="952" y="4149"/>
                    <a:pt x="1169" y="4372"/>
                  </a:cubicBezTo>
                  <a:cubicBezTo>
                    <a:pt x="1387" y="4594"/>
                    <a:pt x="1454" y="4910"/>
                    <a:pt x="1376" y="5184"/>
                  </a:cubicBezTo>
                  <a:cubicBezTo>
                    <a:pt x="1588" y="4987"/>
                    <a:pt x="1899" y="4904"/>
                    <a:pt x="2204" y="4987"/>
                  </a:cubicBezTo>
                  <a:lnTo>
                    <a:pt x="2204" y="4993"/>
                  </a:lnTo>
                  <a:cubicBezTo>
                    <a:pt x="2178" y="4713"/>
                    <a:pt x="2084" y="4196"/>
                    <a:pt x="1759" y="3859"/>
                  </a:cubicBezTo>
                  <a:cubicBezTo>
                    <a:pt x="1557" y="3658"/>
                    <a:pt x="1422" y="3410"/>
                    <a:pt x="1360" y="3141"/>
                  </a:cubicBezTo>
                  <a:cubicBezTo>
                    <a:pt x="1257" y="2685"/>
                    <a:pt x="1371" y="2204"/>
                    <a:pt x="1661" y="1852"/>
                  </a:cubicBezTo>
                  <a:cubicBezTo>
                    <a:pt x="1951" y="1505"/>
                    <a:pt x="2365" y="1309"/>
                    <a:pt x="2840" y="1309"/>
                  </a:cubicBezTo>
                  <a:cubicBezTo>
                    <a:pt x="3311" y="1309"/>
                    <a:pt x="3730" y="1505"/>
                    <a:pt x="4015" y="1852"/>
                  </a:cubicBezTo>
                  <a:cubicBezTo>
                    <a:pt x="4309" y="2204"/>
                    <a:pt x="4423" y="2685"/>
                    <a:pt x="4320" y="3141"/>
                  </a:cubicBezTo>
                  <a:cubicBezTo>
                    <a:pt x="4258" y="3410"/>
                    <a:pt x="4108" y="3668"/>
                    <a:pt x="3876" y="3907"/>
                  </a:cubicBezTo>
                  <a:cubicBezTo>
                    <a:pt x="3523" y="4258"/>
                    <a:pt x="3466" y="4755"/>
                    <a:pt x="3456" y="5008"/>
                  </a:cubicBezTo>
                  <a:cubicBezTo>
                    <a:pt x="3751" y="4952"/>
                    <a:pt x="4041" y="5050"/>
                    <a:pt x="4238" y="5246"/>
                  </a:cubicBezTo>
                  <a:cubicBezTo>
                    <a:pt x="4170" y="4972"/>
                    <a:pt x="4253" y="4662"/>
                    <a:pt x="4480" y="4450"/>
                  </a:cubicBezTo>
                  <a:cubicBezTo>
                    <a:pt x="4708" y="4238"/>
                    <a:pt x="5023" y="4170"/>
                    <a:pt x="5308" y="4248"/>
                  </a:cubicBezTo>
                  <a:cubicBezTo>
                    <a:pt x="5106" y="4040"/>
                    <a:pt x="5023" y="3736"/>
                    <a:pt x="5112" y="3441"/>
                  </a:cubicBezTo>
                  <a:cubicBezTo>
                    <a:pt x="5200" y="3141"/>
                    <a:pt x="5437" y="2928"/>
                    <a:pt x="5728" y="2856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sp>
          <p:nvSpPr>
            <p:cNvPr id="55" name="Freeform 71"/>
            <p:cNvSpPr>
              <a:spLocks noChangeArrowheads="1"/>
            </p:cNvSpPr>
            <p:nvPr/>
          </p:nvSpPr>
          <p:spPr bwMode="auto">
            <a:xfrm>
              <a:off x="10633390" y="5860452"/>
              <a:ext cx="3074639" cy="2822382"/>
            </a:xfrm>
            <a:custGeom>
              <a:avLst/>
              <a:gdLst>
                <a:gd name="T0" fmla="*/ 5728 w 5729"/>
                <a:gd name="T1" fmla="*/ 2862 h 5259"/>
                <a:gd name="T2" fmla="*/ 5376 w 5729"/>
                <a:gd name="T3" fmla="*/ 1459 h 5259"/>
                <a:gd name="T4" fmla="*/ 5179 w 5729"/>
                <a:gd name="T5" fmla="*/ 1480 h 5259"/>
                <a:gd name="T6" fmla="*/ 4351 w 5729"/>
                <a:gd name="T7" fmla="*/ 410 h 5259"/>
                <a:gd name="T8" fmla="*/ 3761 w 5729"/>
                <a:gd name="T9" fmla="*/ 637 h 5259"/>
                <a:gd name="T10" fmla="*/ 2929 w 5729"/>
                <a:gd name="T11" fmla="*/ 0 h 5259"/>
                <a:gd name="T12" fmla="*/ 2105 w 5729"/>
                <a:gd name="T13" fmla="*/ 601 h 5259"/>
                <a:gd name="T14" fmla="*/ 1485 w 5729"/>
                <a:gd name="T15" fmla="*/ 347 h 5259"/>
                <a:gd name="T16" fmla="*/ 652 w 5729"/>
                <a:gd name="T17" fmla="*/ 1377 h 5259"/>
                <a:gd name="T18" fmla="*/ 413 w 5729"/>
                <a:gd name="T19" fmla="*/ 1346 h 5259"/>
                <a:gd name="T20" fmla="*/ 0 w 5729"/>
                <a:gd name="T21" fmla="*/ 2737 h 5259"/>
                <a:gd name="T22" fmla="*/ 590 w 5729"/>
                <a:gd name="T23" fmla="*/ 3338 h 5259"/>
                <a:gd name="T24" fmla="*/ 346 w 5729"/>
                <a:gd name="T25" fmla="*/ 4145 h 5259"/>
                <a:gd name="T26" fmla="*/ 1169 w 5729"/>
                <a:gd name="T27" fmla="*/ 4378 h 5259"/>
                <a:gd name="T28" fmla="*/ 1376 w 5729"/>
                <a:gd name="T29" fmla="*/ 5190 h 5259"/>
                <a:gd name="T30" fmla="*/ 2204 w 5729"/>
                <a:gd name="T31" fmla="*/ 4993 h 5259"/>
                <a:gd name="T32" fmla="*/ 2204 w 5729"/>
                <a:gd name="T33" fmla="*/ 4999 h 5259"/>
                <a:gd name="T34" fmla="*/ 2209 w 5729"/>
                <a:gd name="T35" fmla="*/ 4999 h 5259"/>
                <a:gd name="T36" fmla="*/ 1324 w 5729"/>
                <a:gd name="T37" fmla="*/ 2810 h 5259"/>
                <a:gd name="T38" fmla="*/ 4015 w 5729"/>
                <a:gd name="T39" fmla="*/ 1858 h 5259"/>
                <a:gd name="T40" fmla="*/ 3876 w 5729"/>
                <a:gd name="T41" fmla="*/ 3913 h 5259"/>
                <a:gd name="T42" fmla="*/ 3456 w 5729"/>
                <a:gd name="T43" fmla="*/ 5014 h 5259"/>
                <a:gd name="T44" fmla="*/ 4238 w 5729"/>
                <a:gd name="T45" fmla="*/ 5258 h 5259"/>
                <a:gd name="T46" fmla="*/ 4480 w 5729"/>
                <a:gd name="T47" fmla="*/ 4456 h 5259"/>
                <a:gd name="T48" fmla="*/ 5314 w 5729"/>
                <a:gd name="T49" fmla="*/ 4254 h 5259"/>
                <a:gd name="T50" fmla="*/ 5112 w 5729"/>
                <a:gd name="T51" fmla="*/ 3447 h 5259"/>
                <a:gd name="T52" fmla="*/ 5728 w 5729"/>
                <a:gd name="T53" fmla="*/ 2862 h 5259"/>
                <a:gd name="T54" fmla="*/ 5112 w 5729"/>
                <a:gd name="T55" fmla="*/ 3447 h 5259"/>
                <a:gd name="T56" fmla="*/ 5308 w 5729"/>
                <a:gd name="T57" fmla="*/ 4254 h 5259"/>
                <a:gd name="T58" fmla="*/ 4480 w 5729"/>
                <a:gd name="T59" fmla="*/ 4456 h 5259"/>
                <a:gd name="T60" fmla="*/ 4238 w 5729"/>
                <a:gd name="T61" fmla="*/ 5252 h 5259"/>
                <a:gd name="T62" fmla="*/ 3456 w 5729"/>
                <a:gd name="T63" fmla="*/ 5014 h 5259"/>
                <a:gd name="T64" fmla="*/ 3876 w 5729"/>
                <a:gd name="T65" fmla="*/ 3913 h 5259"/>
                <a:gd name="T66" fmla="*/ 4015 w 5729"/>
                <a:gd name="T67" fmla="*/ 1858 h 5259"/>
                <a:gd name="T68" fmla="*/ 1324 w 5729"/>
                <a:gd name="T69" fmla="*/ 2810 h 5259"/>
                <a:gd name="T70" fmla="*/ 2204 w 5729"/>
                <a:gd name="T71" fmla="*/ 4999 h 5259"/>
                <a:gd name="T72" fmla="*/ 2204 w 5729"/>
                <a:gd name="T73" fmla="*/ 4993 h 5259"/>
                <a:gd name="T74" fmla="*/ 2204 w 5729"/>
                <a:gd name="T75" fmla="*/ 4993 h 5259"/>
                <a:gd name="T76" fmla="*/ 1376 w 5729"/>
                <a:gd name="T77" fmla="*/ 5190 h 5259"/>
                <a:gd name="T78" fmla="*/ 1169 w 5729"/>
                <a:gd name="T79" fmla="*/ 4378 h 5259"/>
                <a:gd name="T80" fmla="*/ 352 w 5729"/>
                <a:gd name="T81" fmla="*/ 4145 h 5259"/>
                <a:gd name="T82" fmla="*/ 590 w 5729"/>
                <a:gd name="T83" fmla="*/ 3338 h 5259"/>
                <a:gd name="T84" fmla="*/ 0 w 5729"/>
                <a:gd name="T85" fmla="*/ 2737 h 5259"/>
                <a:gd name="T86" fmla="*/ 419 w 5729"/>
                <a:gd name="T87" fmla="*/ 1346 h 5259"/>
                <a:gd name="T88" fmla="*/ 652 w 5729"/>
                <a:gd name="T89" fmla="*/ 1382 h 5259"/>
                <a:gd name="T90" fmla="*/ 1490 w 5729"/>
                <a:gd name="T91" fmla="*/ 347 h 5259"/>
                <a:gd name="T92" fmla="*/ 2105 w 5729"/>
                <a:gd name="T93" fmla="*/ 606 h 5259"/>
                <a:gd name="T94" fmla="*/ 2929 w 5729"/>
                <a:gd name="T95" fmla="*/ 6 h 5259"/>
                <a:gd name="T96" fmla="*/ 3761 w 5729"/>
                <a:gd name="T97" fmla="*/ 643 h 5259"/>
                <a:gd name="T98" fmla="*/ 4351 w 5729"/>
                <a:gd name="T99" fmla="*/ 410 h 5259"/>
                <a:gd name="T100" fmla="*/ 5179 w 5729"/>
                <a:gd name="T101" fmla="*/ 1480 h 5259"/>
                <a:gd name="T102" fmla="*/ 5376 w 5729"/>
                <a:gd name="T103" fmla="*/ 1455 h 5259"/>
                <a:gd name="T104" fmla="*/ 5728 w 5729"/>
                <a:gd name="T105" fmla="*/ 2867 h 5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29" h="5259">
                  <a:moveTo>
                    <a:pt x="5728" y="2862"/>
                  </a:moveTo>
                  <a:lnTo>
                    <a:pt x="5728" y="2862"/>
                  </a:lnTo>
                  <a:lnTo>
                    <a:pt x="5728" y="2862"/>
                  </a:lnTo>
                  <a:cubicBezTo>
                    <a:pt x="5448" y="2779"/>
                    <a:pt x="5215" y="2562"/>
                    <a:pt x="5138" y="2262"/>
                  </a:cubicBezTo>
                  <a:cubicBezTo>
                    <a:pt x="5122" y="2194"/>
                    <a:pt x="5112" y="2127"/>
                    <a:pt x="5112" y="2060"/>
                  </a:cubicBezTo>
                  <a:cubicBezTo>
                    <a:pt x="5112" y="1832"/>
                    <a:pt x="5210" y="1615"/>
                    <a:pt x="5376" y="1459"/>
                  </a:cubicBezTo>
                  <a:cubicBezTo>
                    <a:pt x="5376" y="1455"/>
                    <a:pt x="5376" y="1455"/>
                    <a:pt x="5376" y="1455"/>
                  </a:cubicBezTo>
                  <a:lnTo>
                    <a:pt x="5376" y="1455"/>
                  </a:lnTo>
                  <a:cubicBezTo>
                    <a:pt x="5308" y="1470"/>
                    <a:pt x="5241" y="1480"/>
                    <a:pt x="5179" y="1480"/>
                  </a:cubicBezTo>
                  <a:cubicBezTo>
                    <a:pt x="4952" y="1480"/>
                    <a:pt x="4729" y="1393"/>
                    <a:pt x="4558" y="1222"/>
                  </a:cubicBezTo>
                  <a:cubicBezTo>
                    <a:pt x="4398" y="1062"/>
                    <a:pt x="4320" y="849"/>
                    <a:pt x="4320" y="643"/>
                  </a:cubicBezTo>
                  <a:cubicBezTo>
                    <a:pt x="4320" y="564"/>
                    <a:pt x="4330" y="487"/>
                    <a:pt x="4351" y="410"/>
                  </a:cubicBezTo>
                  <a:lnTo>
                    <a:pt x="4351" y="410"/>
                  </a:lnTo>
                  <a:lnTo>
                    <a:pt x="4351" y="410"/>
                  </a:lnTo>
                  <a:cubicBezTo>
                    <a:pt x="4191" y="554"/>
                    <a:pt x="3984" y="637"/>
                    <a:pt x="3761" y="637"/>
                  </a:cubicBezTo>
                  <a:cubicBezTo>
                    <a:pt x="3684" y="637"/>
                    <a:pt x="3601" y="627"/>
                    <a:pt x="3523" y="606"/>
                  </a:cubicBezTo>
                  <a:cubicBezTo>
                    <a:pt x="3218" y="523"/>
                    <a:pt x="3000" y="285"/>
                    <a:pt x="2929" y="6"/>
                  </a:cubicBezTo>
                  <a:cubicBezTo>
                    <a:pt x="2929" y="0"/>
                    <a:pt x="2929" y="0"/>
                    <a:pt x="2929" y="0"/>
                  </a:cubicBezTo>
                  <a:cubicBezTo>
                    <a:pt x="2929" y="6"/>
                    <a:pt x="2929" y="6"/>
                    <a:pt x="2929" y="6"/>
                  </a:cubicBezTo>
                  <a:cubicBezTo>
                    <a:pt x="2840" y="280"/>
                    <a:pt x="2617" y="502"/>
                    <a:pt x="2313" y="581"/>
                  </a:cubicBezTo>
                  <a:cubicBezTo>
                    <a:pt x="2240" y="595"/>
                    <a:pt x="2173" y="601"/>
                    <a:pt x="2105" y="601"/>
                  </a:cubicBezTo>
                  <a:cubicBezTo>
                    <a:pt x="1868" y="601"/>
                    <a:pt x="1651" y="508"/>
                    <a:pt x="1490" y="347"/>
                  </a:cubicBezTo>
                  <a:cubicBezTo>
                    <a:pt x="1485" y="342"/>
                    <a:pt x="1485" y="342"/>
                    <a:pt x="1485" y="342"/>
                  </a:cubicBezTo>
                  <a:cubicBezTo>
                    <a:pt x="1485" y="347"/>
                    <a:pt x="1485" y="347"/>
                    <a:pt x="1485" y="347"/>
                  </a:cubicBezTo>
                  <a:cubicBezTo>
                    <a:pt x="1500" y="410"/>
                    <a:pt x="1510" y="477"/>
                    <a:pt x="1510" y="539"/>
                  </a:cubicBezTo>
                  <a:cubicBezTo>
                    <a:pt x="1510" y="762"/>
                    <a:pt x="1422" y="978"/>
                    <a:pt x="1247" y="1145"/>
                  </a:cubicBezTo>
                  <a:cubicBezTo>
                    <a:pt x="1081" y="1299"/>
                    <a:pt x="869" y="1377"/>
                    <a:pt x="652" y="1377"/>
                  </a:cubicBezTo>
                  <a:cubicBezTo>
                    <a:pt x="574" y="1377"/>
                    <a:pt x="496" y="1367"/>
                    <a:pt x="419" y="1346"/>
                  </a:cubicBezTo>
                  <a:cubicBezTo>
                    <a:pt x="413" y="1346"/>
                    <a:pt x="413" y="1346"/>
                    <a:pt x="413" y="1346"/>
                  </a:cubicBezTo>
                  <a:lnTo>
                    <a:pt x="413" y="1346"/>
                  </a:lnTo>
                  <a:cubicBezTo>
                    <a:pt x="564" y="1501"/>
                    <a:pt x="652" y="1708"/>
                    <a:pt x="652" y="1925"/>
                  </a:cubicBezTo>
                  <a:cubicBezTo>
                    <a:pt x="652" y="1998"/>
                    <a:pt x="641" y="2081"/>
                    <a:pt x="615" y="2158"/>
                  </a:cubicBezTo>
                  <a:cubicBezTo>
                    <a:pt x="527" y="2454"/>
                    <a:pt x="284" y="2665"/>
                    <a:pt x="0" y="2737"/>
                  </a:cubicBezTo>
                  <a:lnTo>
                    <a:pt x="0" y="2737"/>
                  </a:lnTo>
                  <a:lnTo>
                    <a:pt x="0" y="2737"/>
                  </a:lnTo>
                  <a:cubicBezTo>
                    <a:pt x="279" y="2820"/>
                    <a:pt x="512" y="3043"/>
                    <a:pt x="590" y="3338"/>
                  </a:cubicBezTo>
                  <a:cubicBezTo>
                    <a:pt x="605" y="3405"/>
                    <a:pt x="610" y="3472"/>
                    <a:pt x="610" y="3540"/>
                  </a:cubicBezTo>
                  <a:cubicBezTo>
                    <a:pt x="610" y="3772"/>
                    <a:pt x="517" y="3990"/>
                    <a:pt x="352" y="4145"/>
                  </a:cubicBezTo>
                  <a:cubicBezTo>
                    <a:pt x="346" y="4145"/>
                    <a:pt x="346" y="4145"/>
                    <a:pt x="346" y="4145"/>
                  </a:cubicBezTo>
                  <a:cubicBezTo>
                    <a:pt x="352" y="4145"/>
                    <a:pt x="352" y="4145"/>
                    <a:pt x="352" y="4145"/>
                  </a:cubicBezTo>
                  <a:cubicBezTo>
                    <a:pt x="419" y="4129"/>
                    <a:pt x="486" y="4125"/>
                    <a:pt x="554" y="4125"/>
                  </a:cubicBezTo>
                  <a:cubicBezTo>
                    <a:pt x="775" y="4125"/>
                    <a:pt x="998" y="4207"/>
                    <a:pt x="1169" y="4378"/>
                  </a:cubicBezTo>
                  <a:cubicBezTo>
                    <a:pt x="1329" y="4544"/>
                    <a:pt x="1407" y="4750"/>
                    <a:pt x="1407" y="4962"/>
                  </a:cubicBezTo>
                  <a:cubicBezTo>
                    <a:pt x="1407" y="5040"/>
                    <a:pt x="1397" y="5118"/>
                    <a:pt x="1376" y="5190"/>
                  </a:cubicBezTo>
                  <a:lnTo>
                    <a:pt x="1376" y="5190"/>
                  </a:lnTo>
                  <a:lnTo>
                    <a:pt x="1376" y="5190"/>
                  </a:lnTo>
                  <a:cubicBezTo>
                    <a:pt x="1531" y="5045"/>
                    <a:pt x="1743" y="4962"/>
                    <a:pt x="1966" y="4962"/>
                  </a:cubicBezTo>
                  <a:cubicBezTo>
                    <a:pt x="2043" y="4962"/>
                    <a:pt x="2126" y="4973"/>
                    <a:pt x="2204" y="4993"/>
                  </a:cubicBezTo>
                  <a:lnTo>
                    <a:pt x="2204" y="4993"/>
                  </a:lnTo>
                  <a:lnTo>
                    <a:pt x="2204" y="4993"/>
                  </a:lnTo>
                  <a:cubicBezTo>
                    <a:pt x="2204" y="4999"/>
                    <a:pt x="2204" y="4999"/>
                    <a:pt x="2204" y="4999"/>
                  </a:cubicBezTo>
                  <a:lnTo>
                    <a:pt x="2204" y="4999"/>
                  </a:lnTo>
                  <a:cubicBezTo>
                    <a:pt x="2209" y="4999"/>
                    <a:pt x="2209" y="4999"/>
                    <a:pt x="2209" y="4999"/>
                  </a:cubicBezTo>
                  <a:lnTo>
                    <a:pt x="2209" y="4999"/>
                  </a:lnTo>
                  <a:cubicBezTo>
                    <a:pt x="2178" y="4719"/>
                    <a:pt x="2084" y="4202"/>
                    <a:pt x="1759" y="3865"/>
                  </a:cubicBezTo>
                  <a:cubicBezTo>
                    <a:pt x="1557" y="3664"/>
                    <a:pt x="1422" y="3416"/>
                    <a:pt x="1360" y="3147"/>
                  </a:cubicBezTo>
                  <a:cubicBezTo>
                    <a:pt x="1335" y="3033"/>
                    <a:pt x="1324" y="2924"/>
                    <a:pt x="1324" y="2810"/>
                  </a:cubicBezTo>
                  <a:cubicBezTo>
                    <a:pt x="1324" y="2469"/>
                    <a:pt x="1443" y="2127"/>
                    <a:pt x="1661" y="1858"/>
                  </a:cubicBezTo>
                  <a:cubicBezTo>
                    <a:pt x="1951" y="1511"/>
                    <a:pt x="2365" y="1320"/>
                    <a:pt x="2840" y="1320"/>
                  </a:cubicBezTo>
                  <a:cubicBezTo>
                    <a:pt x="3311" y="1320"/>
                    <a:pt x="3730" y="1511"/>
                    <a:pt x="4015" y="1858"/>
                  </a:cubicBezTo>
                  <a:cubicBezTo>
                    <a:pt x="4238" y="2127"/>
                    <a:pt x="4357" y="2469"/>
                    <a:pt x="4357" y="2810"/>
                  </a:cubicBezTo>
                  <a:cubicBezTo>
                    <a:pt x="4357" y="2924"/>
                    <a:pt x="4340" y="3033"/>
                    <a:pt x="4320" y="3147"/>
                  </a:cubicBezTo>
                  <a:cubicBezTo>
                    <a:pt x="4258" y="3416"/>
                    <a:pt x="4108" y="3674"/>
                    <a:pt x="3876" y="3913"/>
                  </a:cubicBezTo>
                  <a:cubicBezTo>
                    <a:pt x="3523" y="4264"/>
                    <a:pt x="3466" y="4761"/>
                    <a:pt x="3456" y="5014"/>
                  </a:cubicBezTo>
                  <a:lnTo>
                    <a:pt x="3456" y="5014"/>
                  </a:lnTo>
                  <a:lnTo>
                    <a:pt x="3456" y="5014"/>
                  </a:lnTo>
                  <a:cubicBezTo>
                    <a:pt x="3513" y="5004"/>
                    <a:pt x="3570" y="4999"/>
                    <a:pt x="3627" y="4999"/>
                  </a:cubicBezTo>
                  <a:cubicBezTo>
                    <a:pt x="3860" y="4999"/>
                    <a:pt x="4077" y="5097"/>
                    <a:pt x="4238" y="5252"/>
                  </a:cubicBezTo>
                  <a:cubicBezTo>
                    <a:pt x="4238" y="5258"/>
                    <a:pt x="4238" y="5258"/>
                    <a:pt x="4238" y="5258"/>
                  </a:cubicBezTo>
                  <a:cubicBezTo>
                    <a:pt x="4238" y="5252"/>
                    <a:pt x="4238" y="5252"/>
                    <a:pt x="4238" y="5252"/>
                  </a:cubicBezTo>
                  <a:cubicBezTo>
                    <a:pt x="4222" y="5190"/>
                    <a:pt x="4217" y="5123"/>
                    <a:pt x="4217" y="5056"/>
                  </a:cubicBezTo>
                  <a:cubicBezTo>
                    <a:pt x="4217" y="4839"/>
                    <a:pt x="4305" y="4621"/>
                    <a:pt x="4480" y="4456"/>
                  </a:cubicBezTo>
                  <a:cubicBezTo>
                    <a:pt x="4646" y="4300"/>
                    <a:pt x="4858" y="4223"/>
                    <a:pt x="5075" y="4223"/>
                  </a:cubicBezTo>
                  <a:cubicBezTo>
                    <a:pt x="5153" y="4223"/>
                    <a:pt x="5231" y="4233"/>
                    <a:pt x="5308" y="4254"/>
                  </a:cubicBezTo>
                  <a:cubicBezTo>
                    <a:pt x="5314" y="4254"/>
                    <a:pt x="5314" y="4254"/>
                    <a:pt x="5314" y="4254"/>
                  </a:cubicBezTo>
                  <a:cubicBezTo>
                    <a:pt x="5308" y="4254"/>
                    <a:pt x="5308" y="4254"/>
                    <a:pt x="5308" y="4254"/>
                  </a:cubicBezTo>
                  <a:cubicBezTo>
                    <a:pt x="5164" y="4098"/>
                    <a:pt x="5075" y="3897"/>
                    <a:pt x="5075" y="3680"/>
                  </a:cubicBezTo>
                  <a:cubicBezTo>
                    <a:pt x="5075" y="3601"/>
                    <a:pt x="5086" y="3524"/>
                    <a:pt x="5112" y="3447"/>
                  </a:cubicBezTo>
                  <a:cubicBezTo>
                    <a:pt x="5200" y="3147"/>
                    <a:pt x="5437" y="2934"/>
                    <a:pt x="5728" y="2867"/>
                  </a:cubicBezTo>
                  <a:cubicBezTo>
                    <a:pt x="5728" y="2862"/>
                    <a:pt x="5728" y="2862"/>
                    <a:pt x="5728" y="2862"/>
                  </a:cubicBezTo>
                  <a:lnTo>
                    <a:pt x="5728" y="2862"/>
                  </a:lnTo>
                  <a:lnTo>
                    <a:pt x="5728" y="2862"/>
                  </a:lnTo>
                  <a:lnTo>
                    <a:pt x="5728" y="2862"/>
                  </a:lnTo>
                  <a:cubicBezTo>
                    <a:pt x="5437" y="2934"/>
                    <a:pt x="5200" y="3147"/>
                    <a:pt x="5112" y="3447"/>
                  </a:cubicBezTo>
                  <a:cubicBezTo>
                    <a:pt x="5086" y="3524"/>
                    <a:pt x="5075" y="3601"/>
                    <a:pt x="5075" y="3680"/>
                  </a:cubicBezTo>
                  <a:cubicBezTo>
                    <a:pt x="5075" y="3897"/>
                    <a:pt x="5164" y="4098"/>
                    <a:pt x="5308" y="4254"/>
                  </a:cubicBezTo>
                  <a:lnTo>
                    <a:pt x="5308" y="4254"/>
                  </a:lnTo>
                  <a:lnTo>
                    <a:pt x="5308" y="4254"/>
                  </a:lnTo>
                  <a:cubicBezTo>
                    <a:pt x="5235" y="4233"/>
                    <a:pt x="5153" y="4223"/>
                    <a:pt x="5075" y="4223"/>
                  </a:cubicBezTo>
                  <a:cubicBezTo>
                    <a:pt x="4858" y="4223"/>
                    <a:pt x="4646" y="4300"/>
                    <a:pt x="4480" y="4456"/>
                  </a:cubicBezTo>
                  <a:cubicBezTo>
                    <a:pt x="4305" y="4621"/>
                    <a:pt x="4217" y="4839"/>
                    <a:pt x="4217" y="5056"/>
                  </a:cubicBezTo>
                  <a:cubicBezTo>
                    <a:pt x="4217" y="5123"/>
                    <a:pt x="4222" y="5190"/>
                    <a:pt x="4238" y="5252"/>
                  </a:cubicBezTo>
                  <a:lnTo>
                    <a:pt x="4238" y="5252"/>
                  </a:lnTo>
                  <a:lnTo>
                    <a:pt x="4238" y="5252"/>
                  </a:lnTo>
                  <a:cubicBezTo>
                    <a:pt x="4082" y="5092"/>
                    <a:pt x="3860" y="4999"/>
                    <a:pt x="3627" y="4999"/>
                  </a:cubicBezTo>
                  <a:cubicBezTo>
                    <a:pt x="3570" y="4999"/>
                    <a:pt x="3513" y="5004"/>
                    <a:pt x="3456" y="5014"/>
                  </a:cubicBezTo>
                  <a:lnTo>
                    <a:pt x="3456" y="5014"/>
                  </a:lnTo>
                  <a:cubicBezTo>
                    <a:pt x="3462" y="5014"/>
                    <a:pt x="3462" y="5014"/>
                    <a:pt x="3462" y="5014"/>
                  </a:cubicBezTo>
                  <a:cubicBezTo>
                    <a:pt x="3466" y="4761"/>
                    <a:pt x="3523" y="4264"/>
                    <a:pt x="3876" y="3913"/>
                  </a:cubicBezTo>
                  <a:cubicBezTo>
                    <a:pt x="4108" y="3674"/>
                    <a:pt x="4258" y="3416"/>
                    <a:pt x="4320" y="3147"/>
                  </a:cubicBezTo>
                  <a:cubicBezTo>
                    <a:pt x="4346" y="3033"/>
                    <a:pt x="4357" y="2924"/>
                    <a:pt x="4357" y="2810"/>
                  </a:cubicBezTo>
                  <a:cubicBezTo>
                    <a:pt x="4357" y="2469"/>
                    <a:pt x="4238" y="2127"/>
                    <a:pt x="4015" y="1858"/>
                  </a:cubicBezTo>
                  <a:cubicBezTo>
                    <a:pt x="3730" y="1511"/>
                    <a:pt x="3311" y="1315"/>
                    <a:pt x="2840" y="1315"/>
                  </a:cubicBezTo>
                  <a:cubicBezTo>
                    <a:pt x="2365" y="1315"/>
                    <a:pt x="1951" y="1511"/>
                    <a:pt x="1661" y="1858"/>
                  </a:cubicBezTo>
                  <a:cubicBezTo>
                    <a:pt x="1443" y="2127"/>
                    <a:pt x="1324" y="2469"/>
                    <a:pt x="1324" y="2810"/>
                  </a:cubicBezTo>
                  <a:cubicBezTo>
                    <a:pt x="1324" y="2924"/>
                    <a:pt x="1335" y="3033"/>
                    <a:pt x="1360" y="3147"/>
                  </a:cubicBezTo>
                  <a:cubicBezTo>
                    <a:pt x="1422" y="3416"/>
                    <a:pt x="1557" y="3664"/>
                    <a:pt x="1753" y="3865"/>
                  </a:cubicBezTo>
                  <a:cubicBezTo>
                    <a:pt x="2084" y="4202"/>
                    <a:pt x="2178" y="4719"/>
                    <a:pt x="2204" y="4999"/>
                  </a:cubicBezTo>
                  <a:lnTo>
                    <a:pt x="2204" y="4999"/>
                  </a:lnTo>
                  <a:lnTo>
                    <a:pt x="2204" y="4999"/>
                  </a:lnTo>
                  <a:cubicBezTo>
                    <a:pt x="2204" y="4993"/>
                    <a:pt x="2204" y="4993"/>
                    <a:pt x="2204" y="4993"/>
                  </a:cubicBezTo>
                  <a:lnTo>
                    <a:pt x="2204" y="4993"/>
                  </a:lnTo>
                  <a:lnTo>
                    <a:pt x="2204" y="4993"/>
                  </a:lnTo>
                  <a:lnTo>
                    <a:pt x="2204" y="4993"/>
                  </a:lnTo>
                  <a:cubicBezTo>
                    <a:pt x="2126" y="4973"/>
                    <a:pt x="2043" y="4962"/>
                    <a:pt x="1966" y="4962"/>
                  </a:cubicBezTo>
                  <a:cubicBezTo>
                    <a:pt x="1743" y="4962"/>
                    <a:pt x="1531" y="5045"/>
                    <a:pt x="1376" y="5190"/>
                  </a:cubicBezTo>
                  <a:lnTo>
                    <a:pt x="1376" y="5190"/>
                  </a:lnTo>
                  <a:lnTo>
                    <a:pt x="1376" y="5190"/>
                  </a:lnTo>
                  <a:cubicBezTo>
                    <a:pt x="1397" y="5118"/>
                    <a:pt x="1407" y="5040"/>
                    <a:pt x="1407" y="4962"/>
                  </a:cubicBezTo>
                  <a:cubicBezTo>
                    <a:pt x="1407" y="4750"/>
                    <a:pt x="1329" y="4544"/>
                    <a:pt x="1169" y="4378"/>
                  </a:cubicBezTo>
                  <a:cubicBezTo>
                    <a:pt x="998" y="4207"/>
                    <a:pt x="775" y="4119"/>
                    <a:pt x="554" y="4119"/>
                  </a:cubicBezTo>
                  <a:cubicBezTo>
                    <a:pt x="486" y="4119"/>
                    <a:pt x="419" y="4129"/>
                    <a:pt x="352" y="4145"/>
                  </a:cubicBezTo>
                  <a:lnTo>
                    <a:pt x="352" y="4145"/>
                  </a:lnTo>
                  <a:lnTo>
                    <a:pt x="352" y="4145"/>
                  </a:lnTo>
                  <a:cubicBezTo>
                    <a:pt x="517" y="3990"/>
                    <a:pt x="615" y="3772"/>
                    <a:pt x="615" y="3540"/>
                  </a:cubicBezTo>
                  <a:cubicBezTo>
                    <a:pt x="615" y="3472"/>
                    <a:pt x="605" y="3405"/>
                    <a:pt x="590" y="3338"/>
                  </a:cubicBezTo>
                  <a:cubicBezTo>
                    <a:pt x="512" y="3043"/>
                    <a:pt x="279" y="2820"/>
                    <a:pt x="0" y="2737"/>
                  </a:cubicBezTo>
                  <a:lnTo>
                    <a:pt x="0" y="2737"/>
                  </a:lnTo>
                  <a:lnTo>
                    <a:pt x="0" y="2737"/>
                  </a:lnTo>
                  <a:cubicBezTo>
                    <a:pt x="290" y="2665"/>
                    <a:pt x="527" y="2454"/>
                    <a:pt x="615" y="2158"/>
                  </a:cubicBezTo>
                  <a:cubicBezTo>
                    <a:pt x="641" y="2081"/>
                    <a:pt x="652" y="1998"/>
                    <a:pt x="652" y="1925"/>
                  </a:cubicBezTo>
                  <a:cubicBezTo>
                    <a:pt x="652" y="1708"/>
                    <a:pt x="564" y="1501"/>
                    <a:pt x="419" y="1346"/>
                  </a:cubicBezTo>
                  <a:cubicBezTo>
                    <a:pt x="413" y="1346"/>
                    <a:pt x="413" y="1346"/>
                    <a:pt x="413" y="1346"/>
                  </a:cubicBezTo>
                  <a:lnTo>
                    <a:pt x="413" y="1346"/>
                  </a:lnTo>
                  <a:cubicBezTo>
                    <a:pt x="492" y="1367"/>
                    <a:pt x="574" y="1382"/>
                    <a:pt x="652" y="1382"/>
                  </a:cubicBezTo>
                  <a:cubicBezTo>
                    <a:pt x="869" y="1382"/>
                    <a:pt x="1081" y="1305"/>
                    <a:pt x="1247" y="1145"/>
                  </a:cubicBezTo>
                  <a:cubicBezTo>
                    <a:pt x="1422" y="978"/>
                    <a:pt x="1510" y="762"/>
                    <a:pt x="1510" y="539"/>
                  </a:cubicBezTo>
                  <a:cubicBezTo>
                    <a:pt x="1510" y="477"/>
                    <a:pt x="1505" y="410"/>
                    <a:pt x="1490" y="347"/>
                  </a:cubicBezTo>
                  <a:lnTo>
                    <a:pt x="1490" y="347"/>
                  </a:lnTo>
                  <a:cubicBezTo>
                    <a:pt x="1485" y="347"/>
                    <a:pt x="1485" y="347"/>
                    <a:pt x="1485" y="347"/>
                  </a:cubicBezTo>
                  <a:cubicBezTo>
                    <a:pt x="1645" y="508"/>
                    <a:pt x="1868" y="606"/>
                    <a:pt x="2105" y="606"/>
                  </a:cubicBezTo>
                  <a:cubicBezTo>
                    <a:pt x="2173" y="606"/>
                    <a:pt x="2240" y="595"/>
                    <a:pt x="2313" y="581"/>
                  </a:cubicBezTo>
                  <a:cubicBezTo>
                    <a:pt x="2617" y="508"/>
                    <a:pt x="2846" y="280"/>
                    <a:pt x="2929" y="6"/>
                  </a:cubicBezTo>
                  <a:lnTo>
                    <a:pt x="2929" y="6"/>
                  </a:lnTo>
                  <a:lnTo>
                    <a:pt x="2929" y="6"/>
                  </a:lnTo>
                  <a:cubicBezTo>
                    <a:pt x="3000" y="285"/>
                    <a:pt x="3218" y="523"/>
                    <a:pt x="3523" y="606"/>
                  </a:cubicBezTo>
                  <a:cubicBezTo>
                    <a:pt x="3601" y="627"/>
                    <a:pt x="3684" y="643"/>
                    <a:pt x="3761" y="643"/>
                  </a:cubicBezTo>
                  <a:cubicBezTo>
                    <a:pt x="3984" y="643"/>
                    <a:pt x="4196" y="554"/>
                    <a:pt x="4351" y="410"/>
                  </a:cubicBezTo>
                  <a:lnTo>
                    <a:pt x="4351" y="410"/>
                  </a:lnTo>
                  <a:lnTo>
                    <a:pt x="4351" y="410"/>
                  </a:lnTo>
                  <a:cubicBezTo>
                    <a:pt x="4330" y="487"/>
                    <a:pt x="4320" y="564"/>
                    <a:pt x="4320" y="643"/>
                  </a:cubicBezTo>
                  <a:cubicBezTo>
                    <a:pt x="4320" y="849"/>
                    <a:pt x="4398" y="1062"/>
                    <a:pt x="4558" y="1222"/>
                  </a:cubicBezTo>
                  <a:cubicBezTo>
                    <a:pt x="4729" y="1393"/>
                    <a:pt x="4952" y="1480"/>
                    <a:pt x="5179" y="1480"/>
                  </a:cubicBezTo>
                  <a:cubicBezTo>
                    <a:pt x="5241" y="1480"/>
                    <a:pt x="5308" y="1476"/>
                    <a:pt x="5376" y="1459"/>
                  </a:cubicBezTo>
                  <a:lnTo>
                    <a:pt x="5376" y="1459"/>
                  </a:lnTo>
                  <a:cubicBezTo>
                    <a:pt x="5376" y="1455"/>
                    <a:pt x="5376" y="1455"/>
                    <a:pt x="5376" y="1455"/>
                  </a:cubicBezTo>
                  <a:cubicBezTo>
                    <a:pt x="5210" y="1615"/>
                    <a:pt x="5112" y="1827"/>
                    <a:pt x="5112" y="2060"/>
                  </a:cubicBezTo>
                  <a:cubicBezTo>
                    <a:pt x="5112" y="2127"/>
                    <a:pt x="5122" y="2194"/>
                    <a:pt x="5138" y="2262"/>
                  </a:cubicBezTo>
                  <a:cubicBezTo>
                    <a:pt x="5215" y="2562"/>
                    <a:pt x="5443" y="2785"/>
                    <a:pt x="5728" y="2867"/>
                  </a:cubicBezTo>
                  <a:cubicBezTo>
                    <a:pt x="5728" y="2862"/>
                    <a:pt x="5728" y="2862"/>
                    <a:pt x="5728" y="28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9436597" y="5401332"/>
              <a:ext cx="5473605" cy="3230973"/>
              <a:chOff x="9436597" y="5579572"/>
              <a:chExt cx="5473605" cy="3230973"/>
            </a:xfrm>
            <a:solidFill>
              <a:schemeClr val="accent4"/>
            </a:solidFill>
          </p:grpSpPr>
          <p:sp>
            <p:nvSpPr>
              <p:cNvPr id="57" name="Freeform 5"/>
              <p:cNvSpPr>
                <a:spLocks noChangeArrowheads="1"/>
              </p:cNvSpPr>
              <p:nvPr/>
            </p:nvSpPr>
            <p:spPr bwMode="auto">
              <a:xfrm>
                <a:off x="9436597" y="6505981"/>
                <a:ext cx="713663" cy="713630"/>
              </a:xfrm>
              <a:custGeom>
                <a:avLst/>
                <a:gdLst>
                  <a:gd name="T0" fmla="*/ 942 w 1248"/>
                  <a:gd name="T1" fmla="*/ 0 h 1253"/>
                  <a:gd name="T2" fmla="*/ 942 w 1248"/>
                  <a:gd name="T3" fmla="*/ 0 h 1253"/>
                  <a:gd name="T4" fmla="*/ 585 w 1248"/>
                  <a:gd name="T5" fmla="*/ 506 h 1253"/>
                  <a:gd name="T6" fmla="*/ 0 w 1248"/>
                  <a:gd name="T7" fmla="*/ 305 h 1253"/>
                  <a:gd name="T8" fmla="*/ 502 w 1248"/>
                  <a:gd name="T9" fmla="*/ 662 h 1253"/>
                  <a:gd name="T10" fmla="*/ 300 w 1248"/>
                  <a:gd name="T11" fmla="*/ 1252 h 1253"/>
                  <a:gd name="T12" fmla="*/ 662 w 1248"/>
                  <a:gd name="T13" fmla="*/ 745 h 1253"/>
                  <a:gd name="T14" fmla="*/ 1247 w 1248"/>
                  <a:gd name="T15" fmla="*/ 946 h 1253"/>
                  <a:gd name="T16" fmla="*/ 741 w 1248"/>
                  <a:gd name="T17" fmla="*/ 589 h 1253"/>
                  <a:gd name="T18" fmla="*/ 942 w 1248"/>
                  <a:gd name="T19" fmla="*/ 0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8" h="1253">
                    <a:moveTo>
                      <a:pt x="942" y="0"/>
                    </a:moveTo>
                    <a:lnTo>
                      <a:pt x="942" y="0"/>
                    </a:lnTo>
                    <a:lnTo>
                      <a:pt x="585" y="506"/>
                    </a:lnTo>
                    <a:lnTo>
                      <a:pt x="0" y="305"/>
                    </a:lnTo>
                    <a:lnTo>
                      <a:pt x="502" y="662"/>
                    </a:lnTo>
                    <a:lnTo>
                      <a:pt x="300" y="1252"/>
                    </a:lnTo>
                    <a:lnTo>
                      <a:pt x="662" y="745"/>
                    </a:lnTo>
                    <a:lnTo>
                      <a:pt x="1247" y="946"/>
                    </a:lnTo>
                    <a:lnTo>
                      <a:pt x="741" y="589"/>
                    </a:lnTo>
                    <a:lnTo>
                      <a:pt x="942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58" name="Freeform 7"/>
              <p:cNvSpPr>
                <a:spLocks noChangeArrowheads="1"/>
              </p:cNvSpPr>
              <p:nvPr/>
            </p:nvSpPr>
            <p:spPr bwMode="auto">
              <a:xfrm>
                <a:off x="12952538" y="5579572"/>
                <a:ext cx="307727" cy="314258"/>
              </a:xfrm>
              <a:custGeom>
                <a:avLst/>
                <a:gdLst>
                  <a:gd name="T0" fmla="*/ 496 w 539"/>
                  <a:gd name="T1" fmla="*/ 0 h 545"/>
                  <a:gd name="T2" fmla="*/ 496 w 539"/>
                  <a:gd name="T3" fmla="*/ 0 h 545"/>
                  <a:gd name="T4" fmla="*/ 263 w 539"/>
                  <a:gd name="T5" fmla="*/ 213 h 545"/>
                  <a:gd name="T6" fmla="*/ 0 w 539"/>
                  <a:gd name="T7" fmla="*/ 42 h 545"/>
                  <a:gd name="T8" fmla="*/ 207 w 539"/>
                  <a:gd name="T9" fmla="*/ 280 h 545"/>
                  <a:gd name="T10" fmla="*/ 41 w 539"/>
                  <a:gd name="T11" fmla="*/ 544 h 545"/>
                  <a:gd name="T12" fmla="*/ 273 w 539"/>
                  <a:gd name="T13" fmla="*/ 337 h 545"/>
                  <a:gd name="T14" fmla="*/ 538 w 539"/>
                  <a:gd name="T15" fmla="*/ 502 h 545"/>
                  <a:gd name="T16" fmla="*/ 331 w 539"/>
                  <a:gd name="T17" fmla="*/ 269 h 545"/>
                  <a:gd name="T18" fmla="*/ 496 w 539"/>
                  <a:gd name="T19" fmla="*/ 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9" h="545">
                    <a:moveTo>
                      <a:pt x="496" y="0"/>
                    </a:moveTo>
                    <a:lnTo>
                      <a:pt x="496" y="0"/>
                    </a:lnTo>
                    <a:lnTo>
                      <a:pt x="263" y="213"/>
                    </a:lnTo>
                    <a:lnTo>
                      <a:pt x="0" y="42"/>
                    </a:lnTo>
                    <a:lnTo>
                      <a:pt x="207" y="280"/>
                    </a:lnTo>
                    <a:lnTo>
                      <a:pt x="41" y="544"/>
                    </a:lnTo>
                    <a:lnTo>
                      <a:pt x="273" y="337"/>
                    </a:lnTo>
                    <a:lnTo>
                      <a:pt x="538" y="502"/>
                    </a:lnTo>
                    <a:lnTo>
                      <a:pt x="331" y="269"/>
                    </a:lnTo>
                    <a:lnTo>
                      <a:pt x="496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59" name="Freeform 9"/>
              <p:cNvSpPr>
                <a:spLocks noChangeArrowheads="1"/>
              </p:cNvSpPr>
              <p:nvPr/>
            </p:nvSpPr>
            <p:spPr bwMode="auto">
              <a:xfrm>
                <a:off x="10094606" y="8434091"/>
                <a:ext cx="307727" cy="314258"/>
              </a:xfrm>
              <a:custGeom>
                <a:avLst/>
                <a:gdLst>
                  <a:gd name="T0" fmla="*/ 497 w 539"/>
                  <a:gd name="T1" fmla="*/ 0 h 545"/>
                  <a:gd name="T2" fmla="*/ 497 w 539"/>
                  <a:gd name="T3" fmla="*/ 0 h 545"/>
                  <a:gd name="T4" fmla="*/ 497 w 539"/>
                  <a:gd name="T5" fmla="*/ 0 h 545"/>
                  <a:gd name="T6" fmla="*/ 264 w 539"/>
                  <a:gd name="T7" fmla="*/ 213 h 545"/>
                  <a:gd name="T8" fmla="*/ 0 w 539"/>
                  <a:gd name="T9" fmla="*/ 42 h 545"/>
                  <a:gd name="T10" fmla="*/ 207 w 539"/>
                  <a:gd name="T11" fmla="*/ 279 h 545"/>
                  <a:gd name="T12" fmla="*/ 41 w 539"/>
                  <a:gd name="T13" fmla="*/ 544 h 545"/>
                  <a:gd name="T14" fmla="*/ 274 w 539"/>
                  <a:gd name="T15" fmla="*/ 336 h 545"/>
                  <a:gd name="T16" fmla="*/ 538 w 539"/>
                  <a:gd name="T17" fmla="*/ 502 h 545"/>
                  <a:gd name="T18" fmla="*/ 332 w 539"/>
                  <a:gd name="T19" fmla="*/ 269 h 545"/>
                  <a:gd name="T20" fmla="*/ 497 w 539"/>
                  <a:gd name="T21" fmla="*/ 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9" h="545">
                    <a:moveTo>
                      <a:pt x="497" y="0"/>
                    </a:moveTo>
                    <a:lnTo>
                      <a:pt x="497" y="0"/>
                    </a:lnTo>
                    <a:lnTo>
                      <a:pt x="497" y="0"/>
                    </a:lnTo>
                    <a:cubicBezTo>
                      <a:pt x="264" y="213"/>
                      <a:pt x="264" y="213"/>
                      <a:pt x="264" y="21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07" y="279"/>
                      <a:pt x="207" y="279"/>
                      <a:pt x="207" y="279"/>
                    </a:cubicBezTo>
                    <a:cubicBezTo>
                      <a:pt x="41" y="544"/>
                      <a:pt x="41" y="544"/>
                      <a:pt x="41" y="544"/>
                    </a:cubicBezTo>
                    <a:cubicBezTo>
                      <a:pt x="274" y="336"/>
                      <a:pt x="274" y="336"/>
                      <a:pt x="274" y="336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332" y="269"/>
                      <a:pt x="332" y="269"/>
                      <a:pt x="332" y="269"/>
                    </a:cubicBezTo>
                    <a:cubicBezTo>
                      <a:pt x="497" y="0"/>
                      <a:pt x="497" y="0"/>
                      <a:pt x="497" y="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60" name="Freeform 11"/>
              <p:cNvSpPr>
                <a:spLocks noChangeArrowheads="1"/>
              </p:cNvSpPr>
              <p:nvPr/>
            </p:nvSpPr>
            <p:spPr bwMode="auto">
              <a:xfrm>
                <a:off x="14602475" y="7055933"/>
                <a:ext cx="307727" cy="304439"/>
              </a:xfrm>
              <a:custGeom>
                <a:avLst/>
                <a:gdLst>
                  <a:gd name="T0" fmla="*/ 496 w 539"/>
                  <a:gd name="T1" fmla="*/ 0 h 539"/>
                  <a:gd name="T2" fmla="*/ 263 w 539"/>
                  <a:gd name="T3" fmla="*/ 207 h 539"/>
                  <a:gd name="T4" fmla="*/ 0 w 539"/>
                  <a:gd name="T5" fmla="*/ 42 h 539"/>
                  <a:gd name="T6" fmla="*/ 207 w 539"/>
                  <a:gd name="T7" fmla="*/ 274 h 539"/>
                  <a:gd name="T8" fmla="*/ 42 w 539"/>
                  <a:gd name="T9" fmla="*/ 538 h 539"/>
                  <a:gd name="T10" fmla="*/ 274 w 539"/>
                  <a:gd name="T11" fmla="*/ 331 h 539"/>
                  <a:gd name="T12" fmla="*/ 538 w 539"/>
                  <a:gd name="T13" fmla="*/ 497 h 539"/>
                  <a:gd name="T14" fmla="*/ 331 w 539"/>
                  <a:gd name="T15" fmla="*/ 264 h 539"/>
                  <a:gd name="T16" fmla="*/ 496 w 539"/>
                  <a:gd name="T17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9" h="539">
                    <a:moveTo>
                      <a:pt x="496" y="0"/>
                    </a:moveTo>
                    <a:lnTo>
                      <a:pt x="263" y="207"/>
                    </a:lnTo>
                    <a:lnTo>
                      <a:pt x="0" y="42"/>
                    </a:lnTo>
                    <a:lnTo>
                      <a:pt x="207" y="274"/>
                    </a:lnTo>
                    <a:lnTo>
                      <a:pt x="42" y="538"/>
                    </a:lnTo>
                    <a:lnTo>
                      <a:pt x="274" y="331"/>
                    </a:lnTo>
                    <a:lnTo>
                      <a:pt x="538" y="497"/>
                    </a:lnTo>
                    <a:lnTo>
                      <a:pt x="331" y="264"/>
                    </a:lnTo>
                    <a:lnTo>
                      <a:pt x="496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61" name="Freeform 12"/>
              <p:cNvSpPr>
                <a:spLocks noChangeArrowheads="1"/>
              </p:cNvSpPr>
              <p:nvPr/>
            </p:nvSpPr>
            <p:spPr bwMode="auto">
              <a:xfrm>
                <a:off x="13633465" y="8096915"/>
                <a:ext cx="713663" cy="713630"/>
              </a:xfrm>
              <a:custGeom>
                <a:avLst/>
                <a:gdLst>
                  <a:gd name="T0" fmla="*/ 947 w 1248"/>
                  <a:gd name="T1" fmla="*/ 0 h 1249"/>
                  <a:gd name="T2" fmla="*/ 947 w 1248"/>
                  <a:gd name="T3" fmla="*/ 0 h 1249"/>
                  <a:gd name="T4" fmla="*/ 591 w 1248"/>
                  <a:gd name="T5" fmla="*/ 507 h 1249"/>
                  <a:gd name="T6" fmla="*/ 0 w 1248"/>
                  <a:gd name="T7" fmla="*/ 306 h 1249"/>
                  <a:gd name="T8" fmla="*/ 508 w 1248"/>
                  <a:gd name="T9" fmla="*/ 663 h 1249"/>
                  <a:gd name="T10" fmla="*/ 306 w 1248"/>
                  <a:gd name="T11" fmla="*/ 1248 h 1249"/>
                  <a:gd name="T12" fmla="*/ 306 w 1248"/>
                  <a:gd name="T13" fmla="*/ 1248 h 1249"/>
                  <a:gd name="T14" fmla="*/ 663 w 1248"/>
                  <a:gd name="T15" fmla="*/ 745 h 1249"/>
                  <a:gd name="T16" fmla="*/ 1247 w 1248"/>
                  <a:gd name="T17" fmla="*/ 947 h 1249"/>
                  <a:gd name="T18" fmla="*/ 745 w 1248"/>
                  <a:gd name="T19" fmla="*/ 585 h 1249"/>
                  <a:gd name="T20" fmla="*/ 947 w 1248"/>
                  <a:gd name="T21" fmla="*/ 0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8" h="1249">
                    <a:moveTo>
                      <a:pt x="947" y="0"/>
                    </a:moveTo>
                    <a:lnTo>
                      <a:pt x="947" y="0"/>
                    </a:lnTo>
                    <a:lnTo>
                      <a:pt x="591" y="507"/>
                    </a:lnTo>
                    <a:lnTo>
                      <a:pt x="0" y="306"/>
                    </a:lnTo>
                    <a:lnTo>
                      <a:pt x="508" y="663"/>
                    </a:lnTo>
                    <a:lnTo>
                      <a:pt x="306" y="1248"/>
                    </a:lnTo>
                    <a:lnTo>
                      <a:pt x="306" y="1248"/>
                    </a:lnTo>
                    <a:lnTo>
                      <a:pt x="663" y="745"/>
                    </a:lnTo>
                    <a:lnTo>
                      <a:pt x="1247" y="947"/>
                    </a:lnTo>
                    <a:lnTo>
                      <a:pt x="745" y="585"/>
                    </a:lnTo>
                    <a:lnTo>
                      <a:pt x="947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</p:grpSp>
      </p:grpSp>
      <p:sp>
        <p:nvSpPr>
          <p:cNvPr id="6" name="Oval 5"/>
          <p:cNvSpPr/>
          <p:nvPr/>
        </p:nvSpPr>
        <p:spPr>
          <a:xfrm>
            <a:off x="7832459" y="3749322"/>
            <a:ext cx="8736425" cy="8775646"/>
          </a:xfrm>
          <a:prstGeom prst="ellips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799" dirty="0"/>
          </a:p>
        </p:txBody>
      </p:sp>
      <p:grpSp>
        <p:nvGrpSpPr>
          <p:cNvPr id="22" name="Group 21"/>
          <p:cNvGrpSpPr/>
          <p:nvPr/>
        </p:nvGrpSpPr>
        <p:grpSpPr>
          <a:xfrm>
            <a:off x="13708751" y="3442441"/>
            <a:ext cx="1187357" cy="1187357"/>
            <a:chOff x="1037690" y="2460587"/>
            <a:chExt cx="786047" cy="786047"/>
          </a:xfrm>
        </p:grpSpPr>
        <p:sp>
          <p:nvSpPr>
            <p:cNvPr id="12" name="Oval 11"/>
            <p:cNvSpPr/>
            <p:nvPr/>
          </p:nvSpPr>
          <p:spPr>
            <a:xfrm>
              <a:off x="1037690" y="2460587"/>
              <a:ext cx="786047" cy="78604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4" name="Freeform 115"/>
            <p:cNvSpPr>
              <a:spLocks noChangeArrowheads="1"/>
            </p:cNvSpPr>
            <p:nvPr/>
          </p:nvSpPr>
          <p:spPr bwMode="auto">
            <a:xfrm>
              <a:off x="1234529" y="2673247"/>
              <a:ext cx="392368" cy="360727"/>
            </a:xfrm>
            <a:custGeom>
              <a:avLst/>
              <a:gdLst>
                <a:gd name="T0" fmla="*/ 600 w 601"/>
                <a:gd name="T1" fmla="*/ 226 h 552"/>
                <a:gd name="T2" fmla="*/ 600 w 601"/>
                <a:gd name="T3" fmla="*/ 226 h 552"/>
                <a:gd name="T4" fmla="*/ 522 w 601"/>
                <a:gd name="T5" fmla="*/ 304 h 552"/>
                <a:gd name="T6" fmla="*/ 452 w 601"/>
                <a:gd name="T7" fmla="*/ 226 h 552"/>
                <a:gd name="T8" fmla="*/ 452 w 601"/>
                <a:gd name="T9" fmla="*/ 226 h 552"/>
                <a:gd name="T10" fmla="*/ 452 w 601"/>
                <a:gd name="T11" fmla="*/ 226 h 552"/>
                <a:gd name="T12" fmla="*/ 452 w 601"/>
                <a:gd name="T13" fmla="*/ 226 h 552"/>
                <a:gd name="T14" fmla="*/ 374 w 601"/>
                <a:gd name="T15" fmla="*/ 304 h 552"/>
                <a:gd name="T16" fmla="*/ 296 w 601"/>
                <a:gd name="T17" fmla="*/ 226 h 552"/>
                <a:gd name="T18" fmla="*/ 296 w 601"/>
                <a:gd name="T19" fmla="*/ 226 h 552"/>
                <a:gd name="T20" fmla="*/ 296 w 601"/>
                <a:gd name="T21" fmla="*/ 226 h 552"/>
                <a:gd name="T22" fmla="*/ 296 w 601"/>
                <a:gd name="T23" fmla="*/ 226 h 552"/>
                <a:gd name="T24" fmla="*/ 296 w 601"/>
                <a:gd name="T25" fmla="*/ 226 h 552"/>
                <a:gd name="T26" fmla="*/ 226 w 601"/>
                <a:gd name="T27" fmla="*/ 304 h 552"/>
                <a:gd name="T28" fmla="*/ 148 w 601"/>
                <a:gd name="T29" fmla="*/ 226 h 552"/>
                <a:gd name="T30" fmla="*/ 148 w 601"/>
                <a:gd name="T31" fmla="*/ 226 h 552"/>
                <a:gd name="T32" fmla="*/ 148 w 601"/>
                <a:gd name="T33" fmla="*/ 226 h 552"/>
                <a:gd name="T34" fmla="*/ 148 w 601"/>
                <a:gd name="T35" fmla="*/ 226 h 552"/>
                <a:gd name="T36" fmla="*/ 148 w 601"/>
                <a:gd name="T37" fmla="*/ 226 h 552"/>
                <a:gd name="T38" fmla="*/ 70 w 601"/>
                <a:gd name="T39" fmla="*/ 304 h 552"/>
                <a:gd name="T40" fmla="*/ 0 w 601"/>
                <a:gd name="T41" fmla="*/ 226 h 552"/>
                <a:gd name="T42" fmla="*/ 0 w 601"/>
                <a:gd name="T43" fmla="*/ 226 h 552"/>
                <a:gd name="T44" fmla="*/ 0 w 601"/>
                <a:gd name="T45" fmla="*/ 226 h 552"/>
                <a:gd name="T46" fmla="*/ 0 w 601"/>
                <a:gd name="T47" fmla="*/ 226 h 552"/>
                <a:gd name="T48" fmla="*/ 49 w 601"/>
                <a:gd name="T49" fmla="*/ 84 h 552"/>
                <a:gd name="T50" fmla="*/ 551 w 601"/>
                <a:gd name="T51" fmla="*/ 84 h 552"/>
                <a:gd name="T52" fmla="*/ 600 w 601"/>
                <a:gd name="T53" fmla="*/ 226 h 552"/>
                <a:gd name="T54" fmla="*/ 508 w 601"/>
                <a:gd name="T55" fmla="*/ 56 h 552"/>
                <a:gd name="T56" fmla="*/ 508 w 601"/>
                <a:gd name="T57" fmla="*/ 56 h 552"/>
                <a:gd name="T58" fmla="*/ 91 w 601"/>
                <a:gd name="T59" fmla="*/ 56 h 552"/>
                <a:gd name="T60" fmla="*/ 63 w 601"/>
                <a:gd name="T61" fmla="*/ 28 h 552"/>
                <a:gd name="T62" fmla="*/ 91 w 601"/>
                <a:gd name="T63" fmla="*/ 0 h 552"/>
                <a:gd name="T64" fmla="*/ 508 w 601"/>
                <a:gd name="T65" fmla="*/ 0 h 552"/>
                <a:gd name="T66" fmla="*/ 537 w 601"/>
                <a:gd name="T67" fmla="*/ 28 h 552"/>
                <a:gd name="T68" fmla="*/ 508 w 601"/>
                <a:gd name="T69" fmla="*/ 56 h 552"/>
                <a:gd name="T70" fmla="*/ 84 w 601"/>
                <a:gd name="T71" fmla="*/ 332 h 552"/>
                <a:gd name="T72" fmla="*/ 84 w 601"/>
                <a:gd name="T73" fmla="*/ 332 h 552"/>
                <a:gd name="T74" fmla="*/ 84 w 601"/>
                <a:gd name="T75" fmla="*/ 332 h 552"/>
                <a:gd name="T76" fmla="*/ 91 w 601"/>
                <a:gd name="T77" fmla="*/ 332 h 552"/>
                <a:gd name="T78" fmla="*/ 91 w 601"/>
                <a:gd name="T79" fmla="*/ 332 h 552"/>
                <a:gd name="T80" fmla="*/ 98 w 601"/>
                <a:gd name="T81" fmla="*/ 332 h 552"/>
                <a:gd name="T82" fmla="*/ 113 w 601"/>
                <a:gd name="T83" fmla="*/ 325 h 552"/>
                <a:gd name="T84" fmla="*/ 113 w 601"/>
                <a:gd name="T85" fmla="*/ 325 h 552"/>
                <a:gd name="T86" fmla="*/ 113 w 601"/>
                <a:gd name="T87" fmla="*/ 325 h 552"/>
                <a:gd name="T88" fmla="*/ 113 w 601"/>
                <a:gd name="T89" fmla="*/ 466 h 552"/>
                <a:gd name="T90" fmla="*/ 487 w 601"/>
                <a:gd name="T91" fmla="*/ 466 h 552"/>
                <a:gd name="T92" fmla="*/ 487 w 601"/>
                <a:gd name="T93" fmla="*/ 325 h 552"/>
                <a:gd name="T94" fmla="*/ 487 w 601"/>
                <a:gd name="T95" fmla="*/ 325 h 552"/>
                <a:gd name="T96" fmla="*/ 487 w 601"/>
                <a:gd name="T97" fmla="*/ 325 h 552"/>
                <a:gd name="T98" fmla="*/ 501 w 601"/>
                <a:gd name="T99" fmla="*/ 332 h 552"/>
                <a:gd name="T100" fmla="*/ 508 w 601"/>
                <a:gd name="T101" fmla="*/ 332 h 552"/>
                <a:gd name="T102" fmla="*/ 508 w 601"/>
                <a:gd name="T103" fmla="*/ 332 h 552"/>
                <a:gd name="T104" fmla="*/ 515 w 601"/>
                <a:gd name="T105" fmla="*/ 332 h 552"/>
                <a:gd name="T106" fmla="*/ 515 w 601"/>
                <a:gd name="T107" fmla="*/ 332 h 552"/>
                <a:gd name="T108" fmla="*/ 522 w 601"/>
                <a:gd name="T109" fmla="*/ 332 h 552"/>
                <a:gd name="T110" fmla="*/ 544 w 601"/>
                <a:gd name="T111" fmla="*/ 332 h 552"/>
                <a:gd name="T112" fmla="*/ 544 w 601"/>
                <a:gd name="T113" fmla="*/ 523 h 552"/>
                <a:gd name="T114" fmla="*/ 515 w 601"/>
                <a:gd name="T115" fmla="*/ 551 h 552"/>
                <a:gd name="T116" fmla="*/ 84 w 601"/>
                <a:gd name="T117" fmla="*/ 551 h 552"/>
                <a:gd name="T118" fmla="*/ 56 w 601"/>
                <a:gd name="T119" fmla="*/ 523 h 552"/>
                <a:gd name="T120" fmla="*/ 56 w 601"/>
                <a:gd name="T121" fmla="*/ 332 h 552"/>
                <a:gd name="T122" fmla="*/ 70 w 601"/>
                <a:gd name="T123" fmla="*/ 332 h 552"/>
                <a:gd name="T124" fmla="*/ 84 w 601"/>
                <a:gd name="T125" fmla="*/ 332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lnTo>
                    <a:pt x="452" y="226"/>
                  </a:lnTo>
                  <a:lnTo>
                    <a:pt x="452" y="226"/>
                  </a:lnTo>
                  <a:lnTo>
                    <a:pt x="452" y="226"/>
                  </a:ln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lnTo>
                    <a:pt x="296" y="226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26"/>
                  </a:ln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lnTo>
                    <a:pt x="148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8" y="226"/>
                  </a:ln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lnTo>
                    <a:pt x="0" y="226"/>
                  </a:lnTo>
                  <a:lnTo>
                    <a:pt x="0" y="226"/>
                  </a:lnTo>
                  <a:lnTo>
                    <a:pt x="0" y="226"/>
                  </a:ln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lnTo>
                    <a:pt x="91" y="332"/>
                  </a:ln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lnTo>
                    <a:pt x="113" y="325"/>
                  </a:lnTo>
                  <a:lnTo>
                    <a:pt x="113" y="325"/>
                  </a:ln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lnTo>
                    <a:pt x="487" y="325"/>
                  </a:lnTo>
                  <a:lnTo>
                    <a:pt x="487" y="325"/>
                  </a:ln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08" y="332"/>
                  </a:lnTo>
                  <a:lnTo>
                    <a:pt x="515" y="332"/>
                  </a:ln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052621" y="8583060"/>
            <a:ext cx="1187357" cy="1187357"/>
            <a:chOff x="16191339" y="5313677"/>
            <a:chExt cx="1187357" cy="1187357"/>
          </a:xfrm>
        </p:grpSpPr>
        <p:sp>
          <p:nvSpPr>
            <p:cNvPr id="15" name="Oval 14"/>
            <p:cNvSpPr/>
            <p:nvPr/>
          </p:nvSpPr>
          <p:spPr>
            <a:xfrm>
              <a:off x="16191339" y="5313677"/>
              <a:ext cx="1187357" cy="118735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grpSp>
          <p:nvGrpSpPr>
            <p:cNvPr id="8" name="Group 1"/>
            <p:cNvGrpSpPr>
              <a:grpSpLocks/>
            </p:cNvGrpSpPr>
            <p:nvPr/>
          </p:nvGrpSpPr>
          <p:grpSpPr bwMode="auto">
            <a:xfrm>
              <a:off x="16489744" y="5616513"/>
              <a:ext cx="590546" cy="581683"/>
              <a:chOff x="7197121" y="8332916"/>
              <a:chExt cx="553830" cy="543285"/>
            </a:xfrm>
            <a:solidFill>
              <a:schemeClr val="bg1"/>
            </a:solidFill>
          </p:grpSpPr>
          <p:sp>
            <p:nvSpPr>
              <p:cNvPr id="9" name="Freeform 8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10" name="Freeform 9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9486342" y="3481974"/>
            <a:ext cx="1187357" cy="1187357"/>
            <a:chOff x="2572979" y="2460587"/>
            <a:chExt cx="786047" cy="786047"/>
          </a:xfrm>
        </p:grpSpPr>
        <p:sp>
          <p:nvSpPr>
            <p:cNvPr id="13" name="Oval 12"/>
            <p:cNvSpPr/>
            <p:nvPr/>
          </p:nvSpPr>
          <p:spPr>
            <a:xfrm>
              <a:off x="2572979" y="2460587"/>
              <a:ext cx="786047" cy="78604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5" name="Freeform 96"/>
            <p:cNvSpPr>
              <a:spLocks noChangeArrowheads="1"/>
            </p:cNvSpPr>
            <p:nvPr/>
          </p:nvSpPr>
          <p:spPr bwMode="auto">
            <a:xfrm>
              <a:off x="2747233" y="2642771"/>
              <a:ext cx="437538" cy="421678"/>
            </a:xfrm>
            <a:custGeom>
              <a:avLst/>
              <a:gdLst>
                <a:gd name="T0" fmla="*/ 78442719 w 602"/>
                <a:gd name="T1" fmla="*/ 71923702 h 580"/>
                <a:gd name="T2" fmla="*/ 78442719 w 602"/>
                <a:gd name="T3" fmla="*/ 71923702 h 580"/>
                <a:gd name="T4" fmla="*/ 78442719 w 602"/>
                <a:gd name="T5" fmla="*/ 71923702 h 580"/>
                <a:gd name="T6" fmla="*/ 74657633 w 602"/>
                <a:gd name="T7" fmla="*/ 75578543 h 580"/>
                <a:gd name="T8" fmla="*/ 3654665 w 602"/>
                <a:gd name="T9" fmla="*/ 75578543 h 580"/>
                <a:gd name="T10" fmla="*/ 0 w 602"/>
                <a:gd name="T11" fmla="*/ 71923702 h 580"/>
                <a:gd name="T12" fmla="*/ 0 w 602"/>
                <a:gd name="T13" fmla="*/ 71923702 h 580"/>
                <a:gd name="T14" fmla="*/ 0 w 602"/>
                <a:gd name="T15" fmla="*/ 71923702 h 580"/>
                <a:gd name="T16" fmla="*/ 10180751 w 602"/>
                <a:gd name="T17" fmla="*/ 53518347 h 580"/>
                <a:gd name="T18" fmla="*/ 21274806 w 602"/>
                <a:gd name="T19" fmla="*/ 49733080 h 580"/>
                <a:gd name="T20" fmla="*/ 30411109 w 602"/>
                <a:gd name="T21" fmla="*/ 46077877 h 580"/>
                <a:gd name="T22" fmla="*/ 30411109 w 602"/>
                <a:gd name="T23" fmla="*/ 38637768 h 580"/>
                <a:gd name="T24" fmla="*/ 26756804 w 602"/>
                <a:gd name="T25" fmla="*/ 29500304 h 580"/>
                <a:gd name="T26" fmla="*/ 24929472 w 602"/>
                <a:gd name="T27" fmla="*/ 25845463 h 580"/>
                <a:gd name="T28" fmla="*/ 25843138 w 602"/>
                <a:gd name="T29" fmla="*/ 19318704 h 580"/>
                <a:gd name="T30" fmla="*/ 24929472 w 602"/>
                <a:gd name="T31" fmla="*/ 12009021 h 580"/>
                <a:gd name="T32" fmla="*/ 39678193 w 602"/>
                <a:gd name="T33" fmla="*/ 0 h 580"/>
                <a:gd name="T34" fmla="*/ 53513248 w 602"/>
                <a:gd name="T35" fmla="*/ 12009021 h 580"/>
                <a:gd name="T36" fmla="*/ 52599581 w 602"/>
                <a:gd name="T37" fmla="*/ 19318704 h 580"/>
                <a:gd name="T38" fmla="*/ 54426914 w 602"/>
                <a:gd name="T39" fmla="*/ 25845463 h 580"/>
                <a:gd name="T40" fmla="*/ 51685915 w 602"/>
                <a:gd name="T41" fmla="*/ 29500304 h 580"/>
                <a:gd name="T42" fmla="*/ 48031249 w 602"/>
                <a:gd name="T43" fmla="*/ 38637768 h 580"/>
                <a:gd name="T44" fmla="*/ 48031249 w 602"/>
                <a:gd name="T45" fmla="*/ 46077877 h 580"/>
                <a:gd name="T46" fmla="*/ 57167913 w 602"/>
                <a:gd name="T47" fmla="*/ 49733080 h 580"/>
                <a:gd name="T48" fmla="*/ 69175635 w 602"/>
                <a:gd name="T49" fmla="*/ 53518347 h 580"/>
                <a:gd name="T50" fmla="*/ 78442719 w 602"/>
                <a:gd name="T51" fmla="*/ 7192370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02" h="580">
                  <a:moveTo>
                    <a:pt x="601" y="551"/>
                  </a:moveTo>
                  <a:lnTo>
                    <a:pt x="601" y="551"/>
                  </a:lnTo>
                  <a:cubicBezTo>
                    <a:pt x="601" y="572"/>
                    <a:pt x="594" y="579"/>
                    <a:pt x="572" y="579"/>
                  </a:cubicBezTo>
                  <a:cubicBezTo>
                    <a:pt x="28" y="579"/>
                    <a:pt x="28" y="579"/>
                    <a:pt x="28" y="579"/>
                  </a:cubicBezTo>
                  <a:cubicBezTo>
                    <a:pt x="14" y="579"/>
                    <a:pt x="0" y="572"/>
                    <a:pt x="0" y="551"/>
                  </a:cubicBezTo>
                  <a:cubicBezTo>
                    <a:pt x="0" y="551"/>
                    <a:pt x="0" y="452"/>
                    <a:pt x="78" y="410"/>
                  </a:cubicBezTo>
                  <a:cubicBezTo>
                    <a:pt x="120" y="388"/>
                    <a:pt x="106" y="410"/>
                    <a:pt x="163" y="381"/>
                  </a:cubicBezTo>
                  <a:cubicBezTo>
                    <a:pt x="219" y="360"/>
                    <a:pt x="233" y="353"/>
                    <a:pt x="233" y="353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3" y="296"/>
                    <a:pt x="212" y="275"/>
                    <a:pt x="205" y="226"/>
                  </a:cubicBezTo>
                  <a:cubicBezTo>
                    <a:pt x="191" y="233"/>
                    <a:pt x="191" y="212"/>
                    <a:pt x="191" y="198"/>
                  </a:cubicBezTo>
                  <a:cubicBezTo>
                    <a:pt x="191" y="183"/>
                    <a:pt x="184" y="148"/>
                    <a:pt x="198" y="148"/>
                  </a:cubicBezTo>
                  <a:cubicBezTo>
                    <a:pt x="191" y="127"/>
                    <a:pt x="191" y="99"/>
                    <a:pt x="191" y="92"/>
                  </a:cubicBezTo>
                  <a:cubicBezTo>
                    <a:pt x="198" y="49"/>
                    <a:pt x="240" y="0"/>
                    <a:pt x="304" y="0"/>
                  </a:cubicBezTo>
                  <a:cubicBezTo>
                    <a:pt x="375" y="0"/>
                    <a:pt x="410" y="49"/>
                    <a:pt x="410" y="92"/>
                  </a:cubicBezTo>
                  <a:cubicBezTo>
                    <a:pt x="410" y="99"/>
                    <a:pt x="410" y="127"/>
                    <a:pt x="403" y="148"/>
                  </a:cubicBezTo>
                  <a:cubicBezTo>
                    <a:pt x="424" y="148"/>
                    <a:pt x="417" y="183"/>
                    <a:pt x="417" y="198"/>
                  </a:cubicBezTo>
                  <a:cubicBezTo>
                    <a:pt x="417" y="212"/>
                    <a:pt x="410" y="233"/>
                    <a:pt x="396" y="226"/>
                  </a:cubicBezTo>
                  <a:cubicBezTo>
                    <a:pt x="389" y="275"/>
                    <a:pt x="368" y="296"/>
                    <a:pt x="368" y="296"/>
                  </a:cubicBezTo>
                  <a:cubicBezTo>
                    <a:pt x="368" y="353"/>
                    <a:pt x="368" y="353"/>
                    <a:pt x="368" y="353"/>
                  </a:cubicBezTo>
                  <a:cubicBezTo>
                    <a:pt x="368" y="353"/>
                    <a:pt x="382" y="360"/>
                    <a:pt x="438" y="381"/>
                  </a:cubicBezTo>
                  <a:cubicBezTo>
                    <a:pt x="502" y="410"/>
                    <a:pt x="481" y="388"/>
                    <a:pt x="530" y="410"/>
                  </a:cubicBezTo>
                  <a:cubicBezTo>
                    <a:pt x="601" y="452"/>
                    <a:pt x="601" y="551"/>
                    <a:pt x="601" y="5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799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586874" y="10866962"/>
            <a:ext cx="1187357" cy="1187357"/>
            <a:chOff x="6303090" y="9524241"/>
            <a:chExt cx="1187357" cy="1187357"/>
          </a:xfrm>
        </p:grpSpPr>
        <p:sp>
          <p:nvSpPr>
            <p:cNvPr id="17" name="Oval 16"/>
            <p:cNvSpPr/>
            <p:nvPr/>
          </p:nvSpPr>
          <p:spPr>
            <a:xfrm>
              <a:off x="6303090" y="9524241"/>
              <a:ext cx="1187357" cy="118735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7" name="Freeform 123"/>
            <p:cNvSpPr>
              <a:spLocks noChangeArrowheads="1"/>
            </p:cNvSpPr>
            <p:nvPr/>
          </p:nvSpPr>
          <p:spPr bwMode="auto">
            <a:xfrm>
              <a:off x="6608256" y="9822570"/>
              <a:ext cx="577024" cy="59069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34" tIns="121867" rIns="243734" bIns="121867" anchor="ctr"/>
            <a:lstStyle/>
            <a:p>
              <a:pPr>
                <a:defRPr/>
              </a:pPr>
              <a:endParaRPr lang="en-US" sz="4799" dirty="0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2967828" y="2716177"/>
            <a:ext cx="6960331" cy="14125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algn="ctr" defTabSz="3249811">
              <a:defRPr sz="4266" b="1">
                <a:solidFill>
                  <a:srgbClr val="FFFFFF"/>
                </a:solidFill>
                <a:cs typeface="Lato Regular"/>
              </a:defRPr>
            </a:lvl1pPr>
          </a:lstStyle>
          <a:p>
            <a:r>
              <a:rPr lang="en-US" sz="40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Remaining ASHA trainings will be completed </a:t>
            </a:r>
            <a:r>
              <a:rPr lang="en-US" sz="40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-US" sz="40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October 2019</a:t>
            </a:r>
            <a:endParaRPr lang="en-US" sz="4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721643" y="432279"/>
            <a:ext cx="20934363" cy="144653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Way forward</a:t>
            </a:r>
            <a:endParaRPr lang="id-ID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67780" y="2531075"/>
            <a:ext cx="7610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Home visits by ASHAs in remaining districts will start as training is completed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7526323" y="7887293"/>
            <a:ext cx="58108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Assessment of HBYC implementation in districts will be carried out in Dec 2019 and March 2020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89483" y="11418185"/>
            <a:ext cx="73509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Linkage with DEIC for treatment of developmental delays will be strengthened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7476804" y="5903201"/>
            <a:ext cx="1187357" cy="1187357"/>
            <a:chOff x="1037690" y="2460587"/>
            <a:chExt cx="786047" cy="786047"/>
          </a:xfrm>
        </p:grpSpPr>
        <p:sp>
          <p:nvSpPr>
            <p:cNvPr id="75" name="Oval 74"/>
            <p:cNvSpPr/>
            <p:nvPr/>
          </p:nvSpPr>
          <p:spPr>
            <a:xfrm>
              <a:off x="1037690" y="2460587"/>
              <a:ext cx="786047" cy="78604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76" name="Freeform 115"/>
            <p:cNvSpPr>
              <a:spLocks noChangeArrowheads="1"/>
            </p:cNvSpPr>
            <p:nvPr/>
          </p:nvSpPr>
          <p:spPr bwMode="auto">
            <a:xfrm>
              <a:off x="1234529" y="2673247"/>
              <a:ext cx="392368" cy="360727"/>
            </a:xfrm>
            <a:custGeom>
              <a:avLst/>
              <a:gdLst>
                <a:gd name="T0" fmla="*/ 600 w 601"/>
                <a:gd name="T1" fmla="*/ 226 h 552"/>
                <a:gd name="T2" fmla="*/ 600 w 601"/>
                <a:gd name="T3" fmla="*/ 226 h 552"/>
                <a:gd name="T4" fmla="*/ 522 w 601"/>
                <a:gd name="T5" fmla="*/ 304 h 552"/>
                <a:gd name="T6" fmla="*/ 452 w 601"/>
                <a:gd name="T7" fmla="*/ 226 h 552"/>
                <a:gd name="T8" fmla="*/ 452 w 601"/>
                <a:gd name="T9" fmla="*/ 226 h 552"/>
                <a:gd name="T10" fmla="*/ 452 w 601"/>
                <a:gd name="T11" fmla="*/ 226 h 552"/>
                <a:gd name="T12" fmla="*/ 452 w 601"/>
                <a:gd name="T13" fmla="*/ 226 h 552"/>
                <a:gd name="T14" fmla="*/ 374 w 601"/>
                <a:gd name="T15" fmla="*/ 304 h 552"/>
                <a:gd name="T16" fmla="*/ 296 w 601"/>
                <a:gd name="T17" fmla="*/ 226 h 552"/>
                <a:gd name="T18" fmla="*/ 296 w 601"/>
                <a:gd name="T19" fmla="*/ 226 h 552"/>
                <a:gd name="T20" fmla="*/ 296 w 601"/>
                <a:gd name="T21" fmla="*/ 226 h 552"/>
                <a:gd name="T22" fmla="*/ 296 w 601"/>
                <a:gd name="T23" fmla="*/ 226 h 552"/>
                <a:gd name="T24" fmla="*/ 296 w 601"/>
                <a:gd name="T25" fmla="*/ 226 h 552"/>
                <a:gd name="T26" fmla="*/ 226 w 601"/>
                <a:gd name="T27" fmla="*/ 304 h 552"/>
                <a:gd name="T28" fmla="*/ 148 w 601"/>
                <a:gd name="T29" fmla="*/ 226 h 552"/>
                <a:gd name="T30" fmla="*/ 148 w 601"/>
                <a:gd name="T31" fmla="*/ 226 h 552"/>
                <a:gd name="T32" fmla="*/ 148 w 601"/>
                <a:gd name="T33" fmla="*/ 226 h 552"/>
                <a:gd name="T34" fmla="*/ 148 w 601"/>
                <a:gd name="T35" fmla="*/ 226 h 552"/>
                <a:gd name="T36" fmla="*/ 148 w 601"/>
                <a:gd name="T37" fmla="*/ 226 h 552"/>
                <a:gd name="T38" fmla="*/ 70 w 601"/>
                <a:gd name="T39" fmla="*/ 304 h 552"/>
                <a:gd name="T40" fmla="*/ 0 w 601"/>
                <a:gd name="T41" fmla="*/ 226 h 552"/>
                <a:gd name="T42" fmla="*/ 0 w 601"/>
                <a:gd name="T43" fmla="*/ 226 h 552"/>
                <a:gd name="T44" fmla="*/ 0 w 601"/>
                <a:gd name="T45" fmla="*/ 226 h 552"/>
                <a:gd name="T46" fmla="*/ 0 w 601"/>
                <a:gd name="T47" fmla="*/ 226 h 552"/>
                <a:gd name="T48" fmla="*/ 49 w 601"/>
                <a:gd name="T49" fmla="*/ 84 h 552"/>
                <a:gd name="T50" fmla="*/ 551 w 601"/>
                <a:gd name="T51" fmla="*/ 84 h 552"/>
                <a:gd name="T52" fmla="*/ 600 w 601"/>
                <a:gd name="T53" fmla="*/ 226 h 552"/>
                <a:gd name="T54" fmla="*/ 508 w 601"/>
                <a:gd name="T55" fmla="*/ 56 h 552"/>
                <a:gd name="T56" fmla="*/ 508 w 601"/>
                <a:gd name="T57" fmla="*/ 56 h 552"/>
                <a:gd name="T58" fmla="*/ 91 w 601"/>
                <a:gd name="T59" fmla="*/ 56 h 552"/>
                <a:gd name="T60" fmla="*/ 63 w 601"/>
                <a:gd name="T61" fmla="*/ 28 h 552"/>
                <a:gd name="T62" fmla="*/ 91 w 601"/>
                <a:gd name="T63" fmla="*/ 0 h 552"/>
                <a:gd name="T64" fmla="*/ 508 w 601"/>
                <a:gd name="T65" fmla="*/ 0 h 552"/>
                <a:gd name="T66" fmla="*/ 537 w 601"/>
                <a:gd name="T67" fmla="*/ 28 h 552"/>
                <a:gd name="T68" fmla="*/ 508 w 601"/>
                <a:gd name="T69" fmla="*/ 56 h 552"/>
                <a:gd name="T70" fmla="*/ 84 w 601"/>
                <a:gd name="T71" fmla="*/ 332 h 552"/>
                <a:gd name="T72" fmla="*/ 84 w 601"/>
                <a:gd name="T73" fmla="*/ 332 h 552"/>
                <a:gd name="T74" fmla="*/ 84 w 601"/>
                <a:gd name="T75" fmla="*/ 332 h 552"/>
                <a:gd name="T76" fmla="*/ 91 w 601"/>
                <a:gd name="T77" fmla="*/ 332 h 552"/>
                <a:gd name="T78" fmla="*/ 91 w 601"/>
                <a:gd name="T79" fmla="*/ 332 h 552"/>
                <a:gd name="T80" fmla="*/ 98 w 601"/>
                <a:gd name="T81" fmla="*/ 332 h 552"/>
                <a:gd name="T82" fmla="*/ 113 w 601"/>
                <a:gd name="T83" fmla="*/ 325 h 552"/>
                <a:gd name="T84" fmla="*/ 113 w 601"/>
                <a:gd name="T85" fmla="*/ 325 h 552"/>
                <a:gd name="T86" fmla="*/ 113 w 601"/>
                <a:gd name="T87" fmla="*/ 325 h 552"/>
                <a:gd name="T88" fmla="*/ 113 w 601"/>
                <a:gd name="T89" fmla="*/ 466 h 552"/>
                <a:gd name="T90" fmla="*/ 487 w 601"/>
                <a:gd name="T91" fmla="*/ 466 h 552"/>
                <a:gd name="T92" fmla="*/ 487 w 601"/>
                <a:gd name="T93" fmla="*/ 325 h 552"/>
                <a:gd name="T94" fmla="*/ 487 w 601"/>
                <a:gd name="T95" fmla="*/ 325 h 552"/>
                <a:gd name="T96" fmla="*/ 487 w 601"/>
                <a:gd name="T97" fmla="*/ 325 h 552"/>
                <a:gd name="T98" fmla="*/ 501 w 601"/>
                <a:gd name="T99" fmla="*/ 332 h 552"/>
                <a:gd name="T100" fmla="*/ 508 w 601"/>
                <a:gd name="T101" fmla="*/ 332 h 552"/>
                <a:gd name="T102" fmla="*/ 508 w 601"/>
                <a:gd name="T103" fmla="*/ 332 h 552"/>
                <a:gd name="T104" fmla="*/ 515 w 601"/>
                <a:gd name="T105" fmla="*/ 332 h 552"/>
                <a:gd name="T106" fmla="*/ 515 w 601"/>
                <a:gd name="T107" fmla="*/ 332 h 552"/>
                <a:gd name="T108" fmla="*/ 522 w 601"/>
                <a:gd name="T109" fmla="*/ 332 h 552"/>
                <a:gd name="T110" fmla="*/ 544 w 601"/>
                <a:gd name="T111" fmla="*/ 332 h 552"/>
                <a:gd name="T112" fmla="*/ 544 w 601"/>
                <a:gd name="T113" fmla="*/ 523 h 552"/>
                <a:gd name="T114" fmla="*/ 515 w 601"/>
                <a:gd name="T115" fmla="*/ 551 h 552"/>
                <a:gd name="T116" fmla="*/ 84 w 601"/>
                <a:gd name="T117" fmla="*/ 551 h 552"/>
                <a:gd name="T118" fmla="*/ 56 w 601"/>
                <a:gd name="T119" fmla="*/ 523 h 552"/>
                <a:gd name="T120" fmla="*/ 56 w 601"/>
                <a:gd name="T121" fmla="*/ 332 h 552"/>
                <a:gd name="T122" fmla="*/ 70 w 601"/>
                <a:gd name="T123" fmla="*/ 332 h 552"/>
                <a:gd name="T124" fmla="*/ 84 w 601"/>
                <a:gd name="T125" fmla="*/ 332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lnTo>
                    <a:pt x="452" y="226"/>
                  </a:lnTo>
                  <a:lnTo>
                    <a:pt x="452" y="226"/>
                  </a:lnTo>
                  <a:lnTo>
                    <a:pt x="452" y="226"/>
                  </a:ln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lnTo>
                    <a:pt x="296" y="226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26"/>
                  </a:ln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lnTo>
                    <a:pt x="148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8" y="226"/>
                  </a:ln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lnTo>
                    <a:pt x="0" y="226"/>
                  </a:lnTo>
                  <a:lnTo>
                    <a:pt x="0" y="226"/>
                  </a:lnTo>
                  <a:lnTo>
                    <a:pt x="0" y="226"/>
                  </a:ln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lnTo>
                    <a:pt x="91" y="332"/>
                  </a:ln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lnTo>
                    <a:pt x="113" y="325"/>
                  </a:lnTo>
                  <a:lnTo>
                    <a:pt x="113" y="325"/>
                  </a:ln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lnTo>
                    <a:pt x="487" y="325"/>
                  </a:lnTo>
                  <a:lnTo>
                    <a:pt x="487" y="325"/>
                  </a:ln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08" y="332"/>
                  </a:lnTo>
                  <a:lnTo>
                    <a:pt x="515" y="332"/>
                  </a:ln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4799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238780" y="8587566"/>
            <a:ext cx="1187357" cy="1187357"/>
            <a:chOff x="16191339" y="5313677"/>
            <a:chExt cx="1187357" cy="1187357"/>
          </a:xfrm>
        </p:grpSpPr>
        <p:sp>
          <p:nvSpPr>
            <p:cNvPr id="78" name="Oval 77"/>
            <p:cNvSpPr/>
            <p:nvPr/>
          </p:nvSpPr>
          <p:spPr>
            <a:xfrm>
              <a:off x="16191339" y="5313677"/>
              <a:ext cx="1187357" cy="118735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grpSp>
          <p:nvGrpSpPr>
            <p:cNvPr id="79" name="Group 1"/>
            <p:cNvGrpSpPr>
              <a:grpSpLocks/>
            </p:cNvGrpSpPr>
            <p:nvPr/>
          </p:nvGrpSpPr>
          <p:grpSpPr bwMode="auto">
            <a:xfrm>
              <a:off x="16489744" y="5616513"/>
              <a:ext cx="590546" cy="581683"/>
              <a:chOff x="7197121" y="8332916"/>
              <a:chExt cx="553830" cy="543285"/>
            </a:xfrm>
            <a:solidFill>
              <a:schemeClr val="bg1"/>
            </a:solidFill>
          </p:grpSpPr>
          <p:sp>
            <p:nvSpPr>
              <p:cNvPr id="80" name="Freeform 79"/>
              <p:cNvSpPr>
                <a:spLocks noChangeArrowheads="1"/>
              </p:cNvSpPr>
              <p:nvPr/>
            </p:nvSpPr>
            <p:spPr bwMode="auto">
              <a:xfrm>
                <a:off x="7197121" y="8332916"/>
                <a:ext cx="553830" cy="543285"/>
              </a:xfrm>
              <a:custGeom>
                <a:avLst/>
                <a:gdLst>
                  <a:gd name="T0" fmla="*/ 231 w 462"/>
                  <a:gd name="T1" fmla="*/ 0 h 453"/>
                  <a:gd name="T2" fmla="*/ 231 w 462"/>
                  <a:gd name="T3" fmla="*/ 0 h 453"/>
                  <a:gd name="T4" fmla="*/ 0 w 462"/>
                  <a:gd name="T5" fmla="*/ 222 h 453"/>
                  <a:gd name="T6" fmla="*/ 231 w 462"/>
                  <a:gd name="T7" fmla="*/ 452 h 453"/>
                  <a:gd name="T8" fmla="*/ 461 w 462"/>
                  <a:gd name="T9" fmla="*/ 222 h 453"/>
                  <a:gd name="T10" fmla="*/ 231 w 462"/>
                  <a:gd name="T11" fmla="*/ 0 h 453"/>
                  <a:gd name="T12" fmla="*/ 231 w 462"/>
                  <a:gd name="T13" fmla="*/ 399 h 453"/>
                  <a:gd name="T14" fmla="*/ 231 w 462"/>
                  <a:gd name="T15" fmla="*/ 399 h 453"/>
                  <a:gd name="T16" fmla="*/ 53 w 462"/>
                  <a:gd name="T17" fmla="*/ 222 h 453"/>
                  <a:gd name="T18" fmla="*/ 231 w 462"/>
                  <a:gd name="T19" fmla="*/ 45 h 453"/>
                  <a:gd name="T20" fmla="*/ 408 w 462"/>
                  <a:gd name="T21" fmla="*/ 222 h 453"/>
                  <a:gd name="T22" fmla="*/ 231 w 462"/>
                  <a:gd name="T23" fmla="*/ 399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2" h="453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06" y="0"/>
                      <a:pt x="0" y="98"/>
                      <a:pt x="0" y="222"/>
                    </a:cubicBezTo>
                    <a:cubicBezTo>
                      <a:pt x="0" y="346"/>
                      <a:pt x="106" y="452"/>
                      <a:pt x="231" y="452"/>
                    </a:cubicBezTo>
                    <a:cubicBezTo>
                      <a:pt x="355" y="452"/>
                      <a:pt x="461" y="346"/>
                      <a:pt x="461" y="222"/>
                    </a:cubicBezTo>
                    <a:cubicBezTo>
                      <a:pt x="461" y="98"/>
                      <a:pt x="355" y="0"/>
                      <a:pt x="231" y="0"/>
                    </a:cubicBezTo>
                    <a:close/>
                    <a:moveTo>
                      <a:pt x="231" y="399"/>
                    </a:moveTo>
                    <a:lnTo>
                      <a:pt x="231" y="399"/>
                    </a:lnTo>
                    <a:cubicBezTo>
                      <a:pt x="133" y="399"/>
                      <a:pt x="53" y="319"/>
                      <a:pt x="53" y="222"/>
                    </a:cubicBezTo>
                    <a:cubicBezTo>
                      <a:pt x="53" y="124"/>
                      <a:pt x="133" y="45"/>
                      <a:pt x="231" y="45"/>
                    </a:cubicBezTo>
                    <a:cubicBezTo>
                      <a:pt x="328" y="45"/>
                      <a:pt x="408" y="124"/>
                      <a:pt x="408" y="222"/>
                    </a:cubicBezTo>
                    <a:cubicBezTo>
                      <a:pt x="408" y="319"/>
                      <a:pt x="328" y="399"/>
                      <a:pt x="231" y="3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7450784" y="8450839"/>
                <a:ext cx="126832" cy="261114"/>
              </a:xfrm>
              <a:custGeom>
                <a:avLst/>
                <a:gdLst>
                  <a:gd name="T0" fmla="*/ 36 w 107"/>
                  <a:gd name="T1" fmla="*/ 0 h 222"/>
                  <a:gd name="T2" fmla="*/ 0 w 107"/>
                  <a:gd name="T3" fmla="*/ 0 h 222"/>
                  <a:gd name="T4" fmla="*/ 0 w 107"/>
                  <a:gd name="T5" fmla="*/ 133 h 222"/>
                  <a:gd name="T6" fmla="*/ 89 w 107"/>
                  <a:gd name="T7" fmla="*/ 221 h 222"/>
                  <a:gd name="T8" fmla="*/ 106 w 107"/>
                  <a:gd name="T9" fmla="*/ 195 h 222"/>
                  <a:gd name="T10" fmla="*/ 36 w 107"/>
                  <a:gd name="T11" fmla="*/ 114 h 222"/>
                  <a:gd name="T12" fmla="*/ 36 w 107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222">
                    <a:moveTo>
                      <a:pt x="36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89" y="221"/>
                    </a:lnTo>
                    <a:lnTo>
                      <a:pt x="106" y="195"/>
                    </a:lnTo>
                    <a:lnTo>
                      <a:pt x="36" y="114"/>
                    </a:lnTo>
                    <a:lnTo>
                      <a:pt x="36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4799" dirty="0"/>
              </a:p>
            </p:txBody>
          </p:sp>
        </p:grpSp>
      </p:grpSp>
      <p:sp>
        <p:nvSpPr>
          <p:cNvPr id="82" name="TextBox 81"/>
          <p:cNvSpPr txBox="1"/>
          <p:nvPr/>
        </p:nvSpPr>
        <p:spPr>
          <a:xfrm>
            <a:off x="563656" y="5775075"/>
            <a:ext cx="6960331" cy="14125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algn="ctr" defTabSz="3249811">
              <a:defRPr sz="4266" b="1">
                <a:solidFill>
                  <a:srgbClr val="FFFFFF"/>
                </a:solidFill>
                <a:cs typeface="Lato Regular"/>
              </a:defRPr>
            </a:lvl1pPr>
          </a:lstStyle>
          <a:p>
            <a:r>
              <a:rPr lang="en-US" sz="40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Remaining 16 districts will be proposed in 2020-21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6260" y="8470443"/>
            <a:ext cx="6960331" cy="14125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algn="ctr" defTabSz="3249811">
              <a:defRPr sz="4266" b="1">
                <a:solidFill>
                  <a:srgbClr val="FFFFFF"/>
                </a:solidFill>
                <a:cs typeface="Lato Regular"/>
              </a:defRPr>
            </a:lvl1pPr>
          </a:lstStyle>
          <a:p>
            <a:r>
              <a:rPr lang="en-US" sz="40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Interdepartmental joint review meetings for effective implementation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948906" y="5025602"/>
            <a:ext cx="6126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Regular Monitoring at various levels from state to block level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15592255" y="5548068"/>
            <a:ext cx="1187357" cy="1187357"/>
            <a:chOff x="2572979" y="2460587"/>
            <a:chExt cx="786047" cy="786047"/>
          </a:xfrm>
        </p:grpSpPr>
        <p:sp>
          <p:nvSpPr>
            <p:cNvPr id="86" name="Oval 85"/>
            <p:cNvSpPr/>
            <p:nvPr/>
          </p:nvSpPr>
          <p:spPr>
            <a:xfrm>
              <a:off x="2572979" y="2460587"/>
              <a:ext cx="786047" cy="78604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87" name="Freeform 96"/>
            <p:cNvSpPr>
              <a:spLocks noChangeArrowheads="1"/>
            </p:cNvSpPr>
            <p:nvPr/>
          </p:nvSpPr>
          <p:spPr bwMode="auto">
            <a:xfrm>
              <a:off x="2747233" y="2642771"/>
              <a:ext cx="437538" cy="421678"/>
            </a:xfrm>
            <a:custGeom>
              <a:avLst/>
              <a:gdLst>
                <a:gd name="T0" fmla="*/ 78442719 w 602"/>
                <a:gd name="T1" fmla="*/ 71923702 h 580"/>
                <a:gd name="T2" fmla="*/ 78442719 w 602"/>
                <a:gd name="T3" fmla="*/ 71923702 h 580"/>
                <a:gd name="T4" fmla="*/ 78442719 w 602"/>
                <a:gd name="T5" fmla="*/ 71923702 h 580"/>
                <a:gd name="T6" fmla="*/ 74657633 w 602"/>
                <a:gd name="T7" fmla="*/ 75578543 h 580"/>
                <a:gd name="T8" fmla="*/ 3654665 w 602"/>
                <a:gd name="T9" fmla="*/ 75578543 h 580"/>
                <a:gd name="T10" fmla="*/ 0 w 602"/>
                <a:gd name="T11" fmla="*/ 71923702 h 580"/>
                <a:gd name="T12" fmla="*/ 0 w 602"/>
                <a:gd name="T13" fmla="*/ 71923702 h 580"/>
                <a:gd name="T14" fmla="*/ 0 w 602"/>
                <a:gd name="T15" fmla="*/ 71923702 h 580"/>
                <a:gd name="T16" fmla="*/ 10180751 w 602"/>
                <a:gd name="T17" fmla="*/ 53518347 h 580"/>
                <a:gd name="T18" fmla="*/ 21274806 w 602"/>
                <a:gd name="T19" fmla="*/ 49733080 h 580"/>
                <a:gd name="T20" fmla="*/ 30411109 w 602"/>
                <a:gd name="T21" fmla="*/ 46077877 h 580"/>
                <a:gd name="T22" fmla="*/ 30411109 w 602"/>
                <a:gd name="T23" fmla="*/ 38637768 h 580"/>
                <a:gd name="T24" fmla="*/ 26756804 w 602"/>
                <a:gd name="T25" fmla="*/ 29500304 h 580"/>
                <a:gd name="T26" fmla="*/ 24929472 w 602"/>
                <a:gd name="T27" fmla="*/ 25845463 h 580"/>
                <a:gd name="T28" fmla="*/ 25843138 w 602"/>
                <a:gd name="T29" fmla="*/ 19318704 h 580"/>
                <a:gd name="T30" fmla="*/ 24929472 w 602"/>
                <a:gd name="T31" fmla="*/ 12009021 h 580"/>
                <a:gd name="T32" fmla="*/ 39678193 w 602"/>
                <a:gd name="T33" fmla="*/ 0 h 580"/>
                <a:gd name="T34" fmla="*/ 53513248 w 602"/>
                <a:gd name="T35" fmla="*/ 12009021 h 580"/>
                <a:gd name="T36" fmla="*/ 52599581 w 602"/>
                <a:gd name="T37" fmla="*/ 19318704 h 580"/>
                <a:gd name="T38" fmla="*/ 54426914 w 602"/>
                <a:gd name="T39" fmla="*/ 25845463 h 580"/>
                <a:gd name="T40" fmla="*/ 51685915 w 602"/>
                <a:gd name="T41" fmla="*/ 29500304 h 580"/>
                <a:gd name="T42" fmla="*/ 48031249 w 602"/>
                <a:gd name="T43" fmla="*/ 38637768 h 580"/>
                <a:gd name="T44" fmla="*/ 48031249 w 602"/>
                <a:gd name="T45" fmla="*/ 46077877 h 580"/>
                <a:gd name="T46" fmla="*/ 57167913 w 602"/>
                <a:gd name="T47" fmla="*/ 49733080 h 580"/>
                <a:gd name="T48" fmla="*/ 69175635 w 602"/>
                <a:gd name="T49" fmla="*/ 53518347 h 580"/>
                <a:gd name="T50" fmla="*/ 78442719 w 602"/>
                <a:gd name="T51" fmla="*/ 7192370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02" h="580">
                  <a:moveTo>
                    <a:pt x="601" y="551"/>
                  </a:moveTo>
                  <a:lnTo>
                    <a:pt x="601" y="551"/>
                  </a:lnTo>
                  <a:cubicBezTo>
                    <a:pt x="601" y="572"/>
                    <a:pt x="594" y="579"/>
                    <a:pt x="572" y="579"/>
                  </a:cubicBezTo>
                  <a:cubicBezTo>
                    <a:pt x="28" y="579"/>
                    <a:pt x="28" y="579"/>
                    <a:pt x="28" y="579"/>
                  </a:cubicBezTo>
                  <a:cubicBezTo>
                    <a:pt x="14" y="579"/>
                    <a:pt x="0" y="572"/>
                    <a:pt x="0" y="551"/>
                  </a:cubicBezTo>
                  <a:cubicBezTo>
                    <a:pt x="0" y="551"/>
                    <a:pt x="0" y="452"/>
                    <a:pt x="78" y="410"/>
                  </a:cubicBezTo>
                  <a:cubicBezTo>
                    <a:pt x="120" y="388"/>
                    <a:pt x="106" y="410"/>
                    <a:pt x="163" y="381"/>
                  </a:cubicBezTo>
                  <a:cubicBezTo>
                    <a:pt x="219" y="360"/>
                    <a:pt x="233" y="353"/>
                    <a:pt x="233" y="353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3" y="296"/>
                    <a:pt x="212" y="275"/>
                    <a:pt x="205" y="226"/>
                  </a:cubicBezTo>
                  <a:cubicBezTo>
                    <a:pt x="191" y="233"/>
                    <a:pt x="191" y="212"/>
                    <a:pt x="191" y="198"/>
                  </a:cubicBezTo>
                  <a:cubicBezTo>
                    <a:pt x="191" y="183"/>
                    <a:pt x="184" y="148"/>
                    <a:pt x="198" y="148"/>
                  </a:cubicBezTo>
                  <a:cubicBezTo>
                    <a:pt x="191" y="127"/>
                    <a:pt x="191" y="99"/>
                    <a:pt x="191" y="92"/>
                  </a:cubicBezTo>
                  <a:cubicBezTo>
                    <a:pt x="198" y="49"/>
                    <a:pt x="240" y="0"/>
                    <a:pt x="304" y="0"/>
                  </a:cubicBezTo>
                  <a:cubicBezTo>
                    <a:pt x="375" y="0"/>
                    <a:pt x="410" y="49"/>
                    <a:pt x="410" y="92"/>
                  </a:cubicBezTo>
                  <a:cubicBezTo>
                    <a:pt x="410" y="99"/>
                    <a:pt x="410" y="127"/>
                    <a:pt x="403" y="148"/>
                  </a:cubicBezTo>
                  <a:cubicBezTo>
                    <a:pt x="424" y="148"/>
                    <a:pt x="417" y="183"/>
                    <a:pt x="417" y="198"/>
                  </a:cubicBezTo>
                  <a:cubicBezTo>
                    <a:pt x="417" y="212"/>
                    <a:pt x="410" y="233"/>
                    <a:pt x="396" y="226"/>
                  </a:cubicBezTo>
                  <a:cubicBezTo>
                    <a:pt x="389" y="275"/>
                    <a:pt x="368" y="296"/>
                    <a:pt x="368" y="296"/>
                  </a:cubicBezTo>
                  <a:cubicBezTo>
                    <a:pt x="368" y="353"/>
                    <a:pt x="368" y="353"/>
                    <a:pt x="368" y="353"/>
                  </a:cubicBezTo>
                  <a:cubicBezTo>
                    <a:pt x="368" y="353"/>
                    <a:pt x="382" y="360"/>
                    <a:pt x="438" y="381"/>
                  </a:cubicBezTo>
                  <a:cubicBezTo>
                    <a:pt x="502" y="410"/>
                    <a:pt x="481" y="388"/>
                    <a:pt x="530" y="410"/>
                  </a:cubicBezTo>
                  <a:cubicBezTo>
                    <a:pt x="601" y="452"/>
                    <a:pt x="601" y="551"/>
                    <a:pt x="601" y="5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4799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16052621" y="11165291"/>
            <a:ext cx="71198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ECD Call Center – Activities will be scaled up in all 34 districts as per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guidelines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14349532" y="11159678"/>
            <a:ext cx="1187357" cy="1187357"/>
            <a:chOff x="6303090" y="9524241"/>
            <a:chExt cx="1187357" cy="1187357"/>
          </a:xfrm>
        </p:grpSpPr>
        <p:sp>
          <p:nvSpPr>
            <p:cNvPr id="89" name="Oval 88"/>
            <p:cNvSpPr/>
            <p:nvPr/>
          </p:nvSpPr>
          <p:spPr>
            <a:xfrm>
              <a:off x="6303090" y="9524241"/>
              <a:ext cx="1187357" cy="118735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799" dirty="0"/>
            </a:p>
          </p:txBody>
        </p:sp>
        <p:sp>
          <p:nvSpPr>
            <p:cNvPr id="90" name="Freeform 123"/>
            <p:cNvSpPr>
              <a:spLocks noChangeArrowheads="1"/>
            </p:cNvSpPr>
            <p:nvPr/>
          </p:nvSpPr>
          <p:spPr bwMode="auto">
            <a:xfrm>
              <a:off x="6608256" y="9822570"/>
              <a:ext cx="577024" cy="59069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34" tIns="121867" rIns="243734" bIns="121867" anchor="ctr"/>
            <a:lstStyle/>
            <a:p>
              <a:pPr>
                <a:defRPr/>
              </a:pPr>
              <a:endParaRPr lang="en-US" sz="4799" dirty="0"/>
            </a:p>
          </p:txBody>
        </p:sp>
      </p:grpSp>
    </p:spTree>
    <p:extLst>
      <p:ext uri="{BB962C8B-B14F-4D97-AF65-F5344CB8AC3E}">
        <p14:creationId xmlns:p14="http://schemas.microsoft.com/office/powerpoint/2010/main" val="29185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accent2">
                <a:lumMod val="75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63820" y="5172075"/>
            <a:ext cx="42500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 smtClean="0">
                <a:solidFill>
                  <a:schemeClr val="bg1"/>
                </a:solidFill>
                <a:latin typeface="Raleway ExtraBold" panose="020B0903030101060003" pitchFamily="34" charset="0"/>
              </a:rPr>
              <a:t>THANK YOU</a:t>
            </a:r>
            <a:endParaRPr lang="en-US" sz="6000" b="1" u="sng" dirty="0">
              <a:solidFill>
                <a:schemeClr val="bg1"/>
              </a:solidFill>
              <a:latin typeface="Raleway ExtraBold" panose="020B0903030101060003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2188826" y="6930688"/>
            <a:ext cx="41274" cy="3384887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8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9">
      <a:dk1>
        <a:srgbClr val="31373B"/>
      </a:dk1>
      <a:lt1>
        <a:sysClr val="window" lastClr="FFFFFF"/>
      </a:lt1>
      <a:dk2>
        <a:srgbClr val="444955"/>
      </a:dk2>
      <a:lt2>
        <a:srgbClr val="FFFFFF"/>
      </a:lt2>
      <a:accent1>
        <a:srgbClr val="5A3793"/>
      </a:accent1>
      <a:accent2>
        <a:srgbClr val="EC4E75"/>
      </a:accent2>
      <a:accent3>
        <a:srgbClr val="5A3793"/>
      </a:accent3>
      <a:accent4>
        <a:srgbClr val="5A3793"/>
      </a:accent4>
      <a:accent5>
        <a:srgbClr val="EC4E75"/>
      </a:accent5>
      <a:accent6>
        <a:srgbClr val="5A3793"/>
      </a:accent6>
      <a:hlink>
        <a:srgbClr val="4D4D4D"/>
      </a:hlink>
      <a:folHlink>
        <a:srgbClr val="1C1C1C"/>
      </a:folHlink>
    </a:clrScheme>
    <a:fontScheme name="Custom 5">
      <a:majorFont>
        <a:latin typeface="Raleway SemiBold"/>
        <a:ea typeface=""/>
        <a:cs typeface=""/>
      </a:majorFont>
      <a:minorFont>
        <a:latin typeface="Raleway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4120</TotalTime>
  <Words>1184</Words>
  <Application>Microsoft Office PowerPoint</Application>
  <PresentationFormat>Custom</PresentationFormat>
  <Paragraphs>161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Arial</vt:lpstr>
      <vt:lpstr>Arial Rounded MT Bold</vt:lpstr>
      <vt:lpstr>Calibri</vt:lpstr>
      <vt:lpstr>Gill Sans</vt:lpstr>
      <vt:lpstr>Lato Light</vt:lpstr>
      <vt:lpstr>Lato Regular</vt:lpstr>
      <vt:lpstr>Open Sans</vt:lpstr>
      <vt:lpstr>Open Sans Extrabold</vt:lpstr>
      <vt:lpstr>Open Sans Light</vt:lpstr>
      <vt:lpstr>Raleway</vt:lpstr>
      <vt:lpstr>Raleway ExtraBold</vt:lpstr>
      <vt:lpstr>Raleway Medium</vt:lpstr>
      <vt:lpstr>Raleway SemiBold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Momen Elshamy</dc:creator>
  <cp:lastModifiedBy>Sumedh</cp:lastModifiedBy>
  <cp:revision>50</cp:revision>
  <dcterms:created xsi:type="dcterms:W3CDTF">2017-08-22T06:10:53Z</dcterms:created>
  <dcterms:modified xsi:type="dcterms:W3CDTF">2019-09-18T12:47:08Z</dcterms:modified>
</cp:coreProperties>
</file>