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56" r:id="rId1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76BC983-B3DC-4BCC-B87F-AB27FDE7D2D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C96A4BC-D892-4811-9A2F-0B0BE00E472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53C1C-FEDA-4016-A7B5-0FD4415518A0}" type="datetimeFigureOut">
              <a:rPr lang="en-US" smtClean="0"/>
              <a:pPr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47290-F804-4392-BB97-0BB254376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8077200" cy="1676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Sustaining Coverage of Home Based Newborn and Young Child Care in Chhattisgarh</a:t>
            </a:r>
            <a:endParaRPr lang="en-IN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715000"/>
            <a:ext cx="6172200" cy="483078"/>
          </a:xfrm>
        </p:spPr>
        <p:txBody>
          <a:bodyPr/>
          <a:lstStyle/>
          <a:p>
            <a:pPr algn="r"/>
            <a:r>
              <a:rPr lang="en-US" sz="2400" dirty="0" smtClean="0"/>
              <a:t>September 2019</a:t>
            </a:r>
            <a:endParaRPr lang="en-IN" sz="2400" dirty="0"/>
          </a:p>
        </p:txBody>
      </p:sp>
      <p:pic>
        <p:nvPicPr>
          <p:cNvPr id="1026" name="Picture 2" descr="\\itm\Share\Prabodh\baiga_family-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752600"/>
            <a:ext cx="5181600" cy="4068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2060"/>
                </a:solidFill>
              </a:rPr>
              <a:t>Home Based Newborn Care</a:t>
            </a:r>
            <a:endParaRPr lang="en-IN" sz="2800" dirty="0" smtClean="0">
              <a:solidFill>
                <a:srgbClr val="002060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lnSpcReduction="10000"/>
          </a:bodyPr>
          <a:lstStyle/>
          <a:p>
            <a:pPr algn="just" eaLnBrk="1" hangingPunct="1">
              <a:buNone/>
            </a:pPr>
            <a:r>
              <a:rPr lang="en-US" sz="2400" b="1" dirty="0" smtClean="0"/>
              <a:t>Training:</a:t>
            </a:r>
            <a:r>
              <a:rPr lang="en-US" sz="2400" dirty="0" smtClean="0"/>
              <a:t> All </a:t>
            </a:r>
            <a:r>
              <a:rPr lang="en-US" sz="2400" dirty="0" err="1" smtClean="0"/>
              <a:t>Mitanins</a:t>
            </a:r>
            <a:r>
              <a:rPr lang="en-US" sz="2400" dirty="0" smtClean="0"/>
              <a:t> (ASHAs) trained on HBNC in 2008 followed by 5 refreshers since then. </a:t>
            </a:r>
            <a:r>
              <a:rPr lang="en-US" sz="2400" dirty="0" err="1" smtClean="0"/>
              <a:t>Mitanins</a:t>
            </a:r>
            <a:r>
              <a:rPr lang="en-US" sz="2400" dirty="0" smtClean="0"/>
              <a:t> use a picture book for home visits. </a:t>
            </a:r>
            <a:r>
              <a:rPr lang="en-US" sz="2400" dirty="0" err="1" smtClean="0"/>
              <a:t>Mitanin</a:t>
            </a:r>
            <a:r>
              <a:rPr lang="en-US" sz="2400" dirty="0" smtClean="0"/>
              <a:t> Trainers (ASHA facilitators) provide handholding support</a:t>
            </a:r>
          </a:p>
          <a:p>
            <a:pPr algn="just" eaLnBrk="1" hangingPunct="1">
              <a:buNone/>
            </a:pPr>
            <a:r>
              <a:rPr lang="en-US" sz="2400" b="1" dirty="0" smtClean="0"/>
              <a:t>Performance 2018-19:</a:t>
            </a:r>
          </a:p>
          <a:p>
            <a:pPr algn="just"/>
            <a:r>
              <a:rPr lang="en-US" sz="2400" dirty="0" smtClean="0"/>
              <a:t>No of newborn visited for HBNC- 495862 (Rural-456258 / Urban – 39604)</a:t>
            </a:r>
          </a:p>
          <a:p>
            <a:pPr algn="just"/>
            <a:r>
              <a:rPr lang="en-IN" sz="2400" dirty="0" smtClean="0"/>
              <a:t>No. of sick new-borns referred- 31291 and 28066 sick newborn treated by ASHA where referral was infeasible</a:t>
            </a:r>
          </a:p>
          <a:p>
            <a:pPr algn="just"/>
            <a:r>
              <a:rPr lang="en-IN" sz="2400" dirty="0" smtClean="0"/>
              <a:t>No. of LBW/preterm (high risk) babies reported out of those visited- 43996</a:t>
            </a:r>
          </a:p>
          <a:p>
            <a:pPr algn="just"/>
            <a:r>
              <a:rPr lang="en-IN" sz="2400" dirty="0" smtClean="0"/>
              <a:t>SNCU discharges followed up- 8276</a:t>
            </a:r>
          </a:p>
          <a:p>
            <a:pPr algn="just">
              <a:buNone/>
            </a:pPr>
            <a:r>
              <a:rPr lang="en-IN" sz="2400" b="1" dirty="0" smtClean="0"/>
              <a:t>Gap</a:t>
            </a:r>
            <a:r>
              <a:rPr lang="en-IN" sz="2400" dirty="0" smtClean="0"/>
              <a:t>: HBNC kits need partial replacements for around 30000 ASHAs. Procurement initiated. </a:t>
            </a:r>
            <a:endParaRPr lang="en-US" sz="2400" dirty="0" smtClean="0"/>
          </a:p>
          <a:p>
            <a:pPr algn="just" eaLnBrk="1" hangingPunct="1"/>
            <a:endParaRPr lang="en-US" sz="2700" dirty="0" smtClean="0"/>
          </a:p>
          <a:p>
            <a:pPr algn="just" eaLnBrk="1" hangingPunct="1"/>
            <a:endParaRPr lang="en-IN" sz="27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Based Young Child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first training of </a:t>
            </a:r>
            <a:r>
              <a:rPr lang="en-US" dirty="0" err="1" smtClean="0"/>
              <a:t>Mitanins</a:t>
            </a:r>
            <a:r>
              <a:rPr lang="en-US" dirty="0" smtClean="0"/>
              <a:t> in 2002 was on HBYC </a:t>
            </a:r>
          </a:p>
          <a:p>
            <a:r>
              <a:rPr lang="en-US" dirty="0"/>
              <a:t>7</a:t>
            </a:r>
            <a:r>
              <a:rPr lang="en-US" dirty="0" smtClean="0"/>
              <a:t> refreshers of HBYC including with use of picture books for home visits</a:t>
            </a:r>
          </a:p>
          <a:p>
            <a:r>
              <a:rPr lang="en-US" dirty="0" smtClean="0"/>
              <a:t>Films to train ASHAs on counseling skill</a:t>
            </a:r>
          </a:p>
          <a:p>
            <a:r>
              <a:rPr lang="en-US" dirty="0" smtClean="0"/>
              <a:t>Psycho-social development added to curriculum of </a:t>
            </a:r>
            <a:r>
              <a:rPr lang="en-US" dirty="0" err="1" smtClean="0"/>
              <a:t>Mitanins</a:t>
            </a:r>
            <a:r>
              <a:rPr lang="en-US" dirty="0" smtClean="0"/>
              <a:t> in 2013 </a:t>
            </a:r>
          </a:p>
          <a:p>
            <a:r>
              <a:rPr lang="en-US" dirty="0" smtClean="0"/>
              <a:t>Refresher on lines of HBYC suggested by Government of India planned for 2019. Key difference – use of MCP cards. First level </a:t>
            </a:r>
            <a:r>
              <a:rPr lang="en-US" dirty="0" err="1" smtClean="0"/>
              <a:t>ToTs</a:t>
            </a:r>
            <a:r>
              <a:rPr lang="en-US" dirty="0" smtClean="0"/>
              <a:t> completed. </a:t>
            </a:r>
          </a:p>
          <a:p>
            <a:r>
              <a:rPr lang="en-US" dirty="0" smtClean="0"/>
              <a:t>State to train all 70,000 ASHAs and not limit it to </a:t>
            </a:r>
            <a:r>
              <a:rPr lang="en-US" dirty="0" err="1" smtClean="0"/>
              <a:t>aspirational</a:t>
            </a:r>
            <a:r>
              <a:rPr lang="en-US" dirty="0" smtClean="0"/>
              <a:t> districts</a:t>
            </a:r>
          </a:p>
          <a:p>
            <a:r>
              <a:rPr lang="en-US" dirty="0" smtClean="0"/>
              <a:t>Challenge: Small font of print on MCP cards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on HBYC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in home visits from 24 </a:t>
            </a:r>
            <a:r>
              <a:rPr lang="en-US" dirty="0" err="1" smtClean="0"/>
              <a:t>lakh</a:t>
            </a:r>
            <a:r>
              <a:rPr lang="en-US" dirty="0" smtClean="0"/>
              <a:t> in 2014-15 to 57.8 </a:t>
            </a:r>
            <a:r>
              <a:rPr lang="en-US" dirty="0" err="1" smtClean="0"/>
              <a:t>lakh</a:t>
            </a:r>
            <a:r>
              <a:rPr lang="en-US" dirty="0" smtClean="0"/>
              <a:t> home visits by rural </a:t>
            </a:r>
            <a:r>
              <a:rPr lang="en-US" dirty="0" err="1" smtClean="0"/>
              <a:t>Mitanins</a:t>
            </a:r>
            <a:r>
              <a:rPr lang="en-US" dirty="0" smtClean="0"/>
              <a:t> in 2018-19 </a:t>
            </a:r>
          </a:p>
          <a:p>
            <a:r>
              <a:rPr lang="en-US" dirty="0" smtClean="0"/>
              <a:t>4.9 </a:t>
            </a:r>
            <a:r>
              <a:rPr lang="en-US" dirty="0" err="1" smtClean="0"/>
              <a:t>lakh</a:t>
            </a:r>
            <a:r>
              <a:rPr lang="en-US" dirty="0" smtClean="0"/>
              <a:t> home visits by Urban </a:t>
            </a:r>
            <a:r>
              <a:rPr lang="en-US" dirty="0" err="1" smtClean="0"/>
              <a:t>Mitanins</a:t>
            </a:r>
            <a:endParaRPr lang="en-US" dirty="0" smtClean="0"/>
          </a:p>
          <a:p>
            <a:r>
              <a:rPr lang="en-US" dirty="0" smtClean="0"/>
              <a:t>Greater intensity of visits now focused on children around 6 months of age – to ensure required changes in complementary feeding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Evaluation of Mitanins Knowledge , Skills </a:t>
            </a:r>
            <a:r>
              <a:rPr lang="en-US" sz="2000" b="1" dirty="0">
                <a:solidFill>
                  <a:srgbClr val="002060"/>
                </a:solidFill>
              </a:rPr>
              <a:t>&amp;</a:t>
            </a:r>
            <a:r>
              <a:rPr lang="en-US" sz="2000" b="1" dirty="0" smtClean="0">
                <a:solidFill>
                  <a:srgbClr val="002060"/>
                </a:solidFill>
              </a:rPr>
              <a:t> Practice on HBNC and HBYC by UNICEF </a:t>
            </a:r>
            <a:endParaRPr lang="en-IN" sz="2000" b="1" dirty="0" smtClean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 rtlCol="0">
            <a:normAutofit fontScale="92500" lnSpcReduction="20000"/>
          </a:bodyPr>
          <a:lstStyle/>
          <a:p>
            <a:pPr marL="365760" indent="-283464" algn="just">
              <a:defRPr/>
            </a:pPr>
            <a:r>
              <a:rPr lang="en-US" sz="2300" dirty="0" smtClean="0"/>
              <a:t>The external survey covered a total of 582 Mitanins randomly selected across 6 districts in 2016-17– </a:t>
            </a:r>
            <a:r>
              <a:rPr lang="en-US" sz="2300" dirty="0" err="1" smtClean="0"/>
              <a:t>Surguja</a:t>
            </a:r>
            <a:r>
              <a:rPr lang="en-US" sz="2300" dirty="0" smtClean="0"/>
              <a:t>, </a:t>
            </a:r>
            <a:r>
              <a:rPr lang="en-US" sz="2300" dirty="0" err="1" smtClean="0"/>
              <a:t>Jashpur</a:t>
            </a:r>
            <a:r>
              <a:rPr lang="en-US" sz="2300" dirty="0" smtClean="0"/>
              <a:t>, Raipur, </a:t>
            </a:r>
            <a:r>
              <a:rPr lang="en-US" sz="2300" dirty="0" err="1" smtClean="0"/>
              <a:t>Durg</a:t>
            </a:r>
            <a:r>
              <a:rPr lang="en-US" sz="2300" dirty="0" smtClean="0"/>
              <a:t>, </a:t>
            </a:r>
            <a:r>
              <a:rPr lang="en-US" sz="2300" dirty="0" err="1" smtClean="0"/>
              <a:t>Bijapur</a:t>
            </a:r>
            <a:r>
              <a:rPr lang="en-US" sz="2300" dirty="0" smtClean="0"/>
              <a:t>, and </a:t>
            </a:r>
            <a:r>
              <a:rPr lang="en-US" sz="2300" dirty="0" err="1" smtClean="0"/>
              <a:t>Dantewada</a:t>
            </a:r>
            <a:r>
              <a:rPr lang="en-US" sz="2300" dirty="0" smtClean="0"/>
              <a:t>. </a:t>
            </a:r>
          </a:p>
          <a:p>
            <a:pPr marL="365760" indent="-283464" algn="just">
              <a:defRPr/>
            </a:pPr>
            <a:r>
              <a:rPr lang="en-US" sz="2300" dirty="0" smtClean="0"/>
              <a:t>HBNC and HBYC assessment key findings:</a:t>
            </a:r>
            <a:endParaRPr lang="en-IN" sz="2300" dirty="0" smtClean="0"/>
          </a:p>
          <a:p>
            <a:pPr marL="731520" lvl="1" indent="-283464" algn="just">
              <a:defRPr/>
            </a:pPr>
            <a:r>
              <a:rPr lang="en-US" sz="2300" dirty="0" smtClean="0"/>
              <a:t>89% of newborns visited 7 or more times within 42 days of birth. </a:t>
            </a:r>
            <a:endParaRPr lang="en-IN" sz="2300" dirty="0" smtClean="0"/>
          </a:p>
          <a:p>
            <a:pPr marL="731520" lvl="1" indent="-283464" algn="just">
              <a:defRPr/>
            </a:pPr>
            <a:r>
              <a:rPr lang="en-US" sz="2300" dirty="0" smtClean="0"/>
              <a:t>90.5% Mitanins had adequate knowledge of key newborn care messages. </a:t>
            </a:r>
          </a:p>
          <a:p>
            <a:pPr lvl="1"/>
            <a:r>
              <a:rPr lang="en-US" sz="2300" dirty="0" smtClean="0"/>
              <a:t>97.2</a:t>
            </a:r>
            <a:r>
              <a:rPr lang="en-US" sz="2300" dirty="0"/>
              <a:t>% </a:t>
            </a:r>
            <a:r>
              <a:rPr lang="en-US" sz="2300" dirty="0" err="1" smtClean="0"/>
              <a:t>Mitanins</a:t>
            </a:r>
            <a:r>
              <a:rPr lang="en-US" sz="2300" dirty="0" smtClean="0"/>
              <a:t> asked </a:t>
            </a:r>
            <a:r>
              <a:rPr lang="en-US" sz="2300" dirty="0"/>
              <a:t>question during the conversation</a:t>
            </a:r>
          </a:p>
          <a:p>
            <a:pPr lvl="1"/>
            <a:r>
              <a:rPr lang="en-US" sz="2300" dirty="0"/>
              <a:t>95% of </a:t>
            </a:r>
            <a:r>
              <a:rPr lang="en-US" sz="2300" dirty="0" err="1"/>
              <a:t>Mitanins</a:t>
            </a:r>
            <a:r>
              <a:rPr lang="en-US" sz="2300" dirty="0"/>
              <a:t> </a:t>
            </a:r>
            <a:r>
              <a:rPr lang="en-US" sz="2300" dirty="0" smtClean="0"/>
              <a:t>appreciated mother for </a:t>
            </a:r>
            <a:r>
              <a:rPr lang="en-US" sz="2300" dirty="0"/>
              <a:t>positive </a:t>
            </a:r>
            <a:r>
              <a:rPr lang="en-US" sz="2300" dirty="0" smtClean="0"/>
              <a:t>action</a:t>
            </a:r>
            <a:endParaRPr lang="en-US" sz="2300" dirty="0"/>
          </a:p>
          <a:p>
            <a:pPr lvl="1"/>
            <a:r>
              <a:rPr lang="en-US" sz="2300" dirty="0"/>
              <a:t>77.8% of </a:t>
            </a:r>
            <a:r>
              <a:rPr lang="en-US" sz="2300" dirty="0" err="1"/>
              <a:t>Mitanins</a:t>
            </a:r>
            <a:r>
              <a:rPr lang="en-US" sz="2300" dirty="0"/>
              <a:t> had repeated important messages at end of counseling </a:t>
            </a:r>
            <a:r>
              <a:rPr lang="en-US" sz="2300" dirty="0" smtClean="0"/>
              <a:t>session</a:t>
            </a:r>
          </a:p>
          <a:p>
            <a:pPr lvl="0"/>
            <a:r>
              <a:rPr lang="en-US" sz="2300" dirty="0"/>
              <a:t>Messages provided by </a:t>
            </a:r>
            <a:r>
              <a:rPr lang="en-US" sz="2300" dirty="0" err="1"/>
              <a:t>Mitanins</a:t>
            </a:r>
            <a:r>
              <a:rPr lang="en-US" sz="2300" dirty="0"/>
              <a:t> during visit of 6-24 months child- Breastfeeding (100%), feeding (97%), prevention from diseases  (79%), </a:t>
            </a:r>
            <a:r>
              <a:rPr lang="en-US" sz="2300" dirty="0" smtClean="0"/>
              <a:t>hand </a:t>
            </a:r>
            <a:r>
              <a:rPr lang="en-US" sz="2300" dirty="0"/>
              <a:t>washing (88%).</a:t>
            </a:r>
          </a:p>
          <a:p>
            <a:pPr lvl="0"/>
            <a:r>
              <a:rPr lang="en-US" sz="2300" dirty="0" smtClean="0"/>
              <a:t>92</a:t>
            </a:r>
            <a:r>
              <a:rPr lang="en-US" sz="2300" dirty="0"/>
              <a:t>% demonstrated baby-wrapping skill </a:t>
            </a:r>
            <a:r>
              <a:rPr lang="en-US" sz="2300" dirty="0" smtClean="0"/>
              <a:t>adequately</a:t>
            </a:r>
          </a:p>
          <a:p>
            <a:r>
              <a:rPr lang="en-US" sz="2300" dirty="0"/>
              <a:t>83% </a:t>
            </a:r>
            <a:r>
              <a:rPr lang="en-US" sz="2300" dirty="0" err="1"/>
              <a:t>Mitanins</a:t>
            </a:r>
            <a:r>
              <a:rPr lang="en-US" sz="2300" dirty="0"/>
              <a:t> had adequate knowledge about major symptoms of pneumonia</a:t>
            </a:r>
          </a:p>
          <a:p>
            <a:pPr lvl="0">
              <a:buNone/>
            </a:pPr>
            <a:endParaRPr lang="en-US" sz="2900" dirty="0"/>
          </a:p>
          <a:p>
            <a:pPr lvl="0"/>
            <a:endParaRPr lang="en-US" dirty="0"/>
          </a:p>
          <a:p>
            <a:pPr marL="331470" indent="-283464" algn="just">
              <a:buNone/>
              <a:defRPr/>
            </a:pPr>
            <a:endParaRPr lang="en-US" dirty="0"/>
          </a:p>
          <a:p>
            <a:pPr marL="731520" lvl="1" indent="-283464" algn="just">
              <a:defRPr/>
            </a:pPr>
            <a:endParaRPr lang="en-US" sz="2400" dirty="0" smtClean="0"/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Home </a:t>
            </a:r>
            <a:r>
              <a:rPr lang="en-US" sz="2400" dirty="0" smtClean="0">
                <a:solidFill>
                  <a:srgbClr val="002060"/>
                </a:solidFill>
              </a:rPr>
              <a:t>Visit</a:t>
            </a:r>
            <a:endParaRPr lang="en-IN" sz="2400" dirty="0">
              <a:solidFill>
                <a:srgbClr val="002060"/>
              </a:solidFill>
            </a:endParaRPr>
          </a:p>
        </p:txBody>
      </p:sp>
      <p:pic>
        <p:nvPicPr>
          <p:cNvPr id="3" name="Picture 4" descr="C:\Users\hcl\Desktop\IMG-20171214-WA0076.jpg"/>
          <p:cNvPicPr>
            <a:picLocks noChangeAspect="1" noChangeArrowheads="1"/>
          </p:cNvPicPr>
          <p:nvPr/>
        </p:nvPicPr>
        <p:blipFill>
          <a:blip r:embed="rId2" cstate="print"/>
          <a:srcRect l="13478" r="3729"/>
          <a:stretch>
            <a:fillRect/>
          </a:stretch>
        </p:blipFill>
        <p:spPr bwMode="auto">
          <a:xfrm>
            <a:off x="762000" y="762000"/>
            <a:ext cx="7455776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563562"/>
          </a:xfrm>
        </p:spPr>
        <p:txBody>
          <a:bodyPr>
            <a:normAutofit/>
          </a:bodyPr>
          <a:lstStyle/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Demonstration of Hand washing</a:t>
            </a:r>
            <a:endParaRPr lang="en-IN" sz="22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7368" r="24211" b="11050"/>
          <a:stretch>
            <a:fillRect/>
          </a:stretch>
        </p:blipFill>
        <p:spPr bwMode="auto">
          <a:xfrm>
            <a:off x="685800" y="990600"/>
            <a:ext cx="7620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4111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Demonstration of Baby Wrapping</a:t>
            </a:r>
            <a:endParaRPr lang="en-IN" sz="2400" dirty="0">
              <a:solidFill>
                <a:srgbClr val="002060"/>
              </a:solidFill>
            </a:endParaRPr>
          </a:p>
        </p:txBody>
      </p:sp>
      <p:pic>
        <p:nvPicPr>
          <p:cNvPr id="3" name="Picture 2" descr="C:\Users\hcl\Desktop\garam rakh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762000"/>
            <a:ext cx="6705600" cy="56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4572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Demonstration of skin to skin contact care</a:t>
            </a:r>
            <a:endParaRPr lang="en-IN" sz="2400" dirty="0">
              <a:solidFill>
                <a:srgbClr val="002060"/>
              </a:solidFill>
            </a:endParaRPr>
          </a:p>
        </p:txBody>
      </p:sp>
      <p:pic>
        <p:nvPicPr>
          <p:cNvPr id="3" name="Picture 3" descr="C:\Users\hcl\Desktop\kangaru vidhi 2.jpg"/>
          <p:cNvPicPr>
            <a:picLocks noChangeAspect="1" noChangeArrowheads="1"/>
          </p:cNvPicPr>
          <p:nvPr/>
        </p:nvPicPr>
        <p:blipFill>
          <a:blip r:embed="rId2" cstate="print"/>
          <a:srcRect t="24742" r="17526"/>
          <a:stretch>
            <a:fillRect/>
          </a:stretch>
        </p:blipFill>
        <p:spPr bwMode="auto">
          <a:xfrm>
            <a:off x="1752600" y="762000"/>
            <a:ext cx="5713984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43000" y="838200"/>
          <a:ext cx="7249073" cy="4972050"/>
        </p:xfrm>
        <a:graphic>
          <a:graphicData uri="http://schemas.openxmlformats.org/presentationml/2006/ole">
            <p:oleObj spid="_x0000_s1027" name="Acrobat Document" r:id="rId3" imgW="6276935" imgH="4305171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943600"/>
            <a:ext cx="76962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solidFill>
                  <a:srgbClr val="002060"/>
                </a:solidFill>
              </a:rPr>
              <a:t>Thank You</a:t>
            </a:r>
            <a:endParaRPr lang="en-IN" b="1" i="1" dirty="0">
              <a:solidFill>
                <a:srgbClr val="002060"/>
              </a:solidFill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976312" y="457200"/>
          <a:ext cx="7177088" cy="5181600"/>
        </p:xfrm>
        <a:graphic>
          <a:graphicData uri="http://schemas.openxmlformats.org/presentationml/2006/ole">
            <p:oleObj spid="_x0000_s2051" name="Acrobat Document" r:id="rId3" imgW="4762297" imgH="3438414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442</Words>
  <Application>Microsoft Office PowerPoint</Application>
  <PresentationFormat>On-screen Show (4:3)</PresentationFormat>
  <Paragraphs>42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Acrobat Document</vt:lpstr>
      <vt:lpstr>Sustaining Coverage of Home Based Newborn and Young Child Care in Chhattisgarh</vt:lpstr>
      <vt:lpstr>Home Based Newborn Care</vt:lpstr>
      <vt:lpstr>Home Based Young Child Care</vt:lpstr>
      <vt:lpstr>Performance on HBYC</vt:lpstr>
      <vt:lpstr>Evaluation of Mitanins Knowledge , Skills &amp; Practice on HBNC and HBYC by UNICEF </vt:lpstr>
      <vt:lpstr>Home Visit</vt:lpstr>
      <vt:lpstr>Demonstration of Hand washing</vt:lpstr>
      <vt:lpstr>Demonstration of Baby Wrapping</vt:lpstr>
      <vt:lpstr>Demonstration of skin to skin contact care</vt:lpstr>
      <vt:lpstr>Slide 10</vt:lpstr>
      <vt:lpstr>Thank You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Sustaining Coverage of Home Based Newborn and Young Child Care in Chhattisgarh</dc:title>
  <dc:creator>HP</dc:creator>
  <cp:lastModifiedBy>HP</cp:lastModifiedBy>
  <cp:revision>3</cp:revision>
  <dcterms:created xsi:type="dcterms:W3CDTF">2019-09-17T10:25:13Z</dcterms:created>
  <dcterms:modified xsi:type="dcterms:W3CDTF">2019-09-19T12:09:44Z</dcterms:modified>
</cp:coreProperties>
</file>