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7"/>
  </p:notesMasterIdLst>
  <p:handoutMasterIdLst>
    <p:handoutMasterId r:id="rId18"/>
  </p:handoutMasterIdLst>
  <p:sldIdLst>
    <p:sldId id="444" r:id="rId4"/>
    <p:sldId id="415" r:id="rId5"/>
    <p:sldId id="457" r:id="rId6"/>
    <p:sldId id="258" r:id="rId7"/>
    <p:sldId id="257" r:id="rId8"/>
    <p:sldId id="454" r:id="rId9"/>
    <p:sldId id="440" r:id="rId10"/>
    <p:sldId id="432" r:id="rId11"/>
    <p:sldId id="433" r:id="rId12"/>
    <p:sldId id="458" r:id="rId13"/>
    <p:sldId id="411" r:id="rId14"/>
    <p:sldId id="437" r:id="rId15"/>
    <p:sldId id="4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26" autoAdjust="0"/>
    <p:restoredTop sz="94660"/>
  </p:normalViewPr>
  <p:slideViewPr>
    <p:cSldViewPr>
      <p:cViewPr varScale="1">
        <p:scale>
          <a:sx n="86" d="100"/>
          <a:sy n="86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pi%202019\GRAPH%20upto%20date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title>
      <c:tx>
        <c:rich>
          <a:bodyPr/>
          <a:lstStyle/>
          <a:p>
            <a:pPr>
              <a:defRPr/>
            </a:pPr>
            <a:r>
              <a:rPr lang="en-IN" dirty="0" smtClean="0"/>
              <a:t>MEGHALAYA: Epidemiological Status 2015-2018(2019 </a:t>
            </a:r>
            <a:r>
              <a:rPr lang="en-IN" dirty="0" err="1" smtClean="0"/>
              <a:t>upto</a:t>
            </a:r>
            <a:r>
              <a:rPr lang="en-IN" dirty="0" smtClean="0"/>
              <a:t> Sep)</a:t>
            </a:r>
            <a:endParaRPr lang="en-IN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NEW!$E$2</c:f>
              <c:strCache>
                <c:ptCount val="1"/>
                <c:pt idx="0">
                  <c:v> Malaria Cases</c:v>
                </c:pt>
              </c:strCache>
            </c:strRef>
          </c:tx>
          <c:cat>
            <c:strRef>
              <c:f>NEW!$B$105:$B$109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2019( upto Sep)</c:v>
                </c:pt>
              </c:strCache>
            </c:strRef>
          </c:cat>
          <c:val>
            <c:numRef>
              <c:f>NEW!$E$105:$E$109</c:f>
              <c:numCache>
                <c:formatCode>General</c:formatCode>
                <c:ptCount val="5"/>
                <c:pt idx="0">
                  <c:v>48603</c:v>
                </c:pt>
                <c:pt idx="1">
                  <c:v>35024</c:v>
                </c:pt>
                <c:pt idx="2">
                  <c:v>16433</c:v>
                </c:pt>
                <c:pt idx="3">
                  <c:v>6394</c:v>
                </c:pt>
                <c:pt idx="4">
                  <c:v>1743</c:v>
                </c:pt>
              </c:numCache>
            </c:numRef>
          </c:val>
        </c:ser>
        <c:ser>
          <c:idx val="1"/>
          <c:order val="1"/>
          <c:tx>
            <c:strRef>
              <c:f>NEW!$F$2</c:f>
              <c:strCache>
                <c:ptCount val="1"/>
                <c:pt idx="0">
                  <c:v>Pf cases.</c:v>
                </c:pt>
              </c:strCache>
            </c:strRef>
          </c:tx>
          <c:cat>
            <c:strRef>
              <c:f>NEW!$B$105:$B$109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2019( upto Sep)</c:v>
                </c:pt>
              </c:strCache>
            </c:strRef>
          </c:cat>
          <c:val>
            <c:numRef>
              <c:f>NEW!$F$105:$F$109</c:f>
              <c:numCache>
                <c:formatCode>General</c:formatCode>
                <c:ptCount val="5"/>
                <c:pt idx="0">
                  <c:v>44293</c:v>
                </c:pt>
                <c:pt idx="1">
                  <c:v>31773</c:v>
                </c:pt>
                <c:pt idx="2">
                  <c:v>14974</c:v>
                </c:pt>
                <c:pt idx="3">
                  <c:v>6076</c:v>
                </c:pt>
                <c:pt idx="4">
                  <c:v>1549</c:v>
                </c:pt>
              </c:numCache>
            </c:numRef>
          </c:val>
        </c:ser>
        <c:axId val="84159872"/>
        <c:axId val="84165760"/>
      </c:barChart>
      <c:lineChart>
        <c:grouping val="standard"/>
        <c:ser>
          <c:idx val="2"/>
          <c:order val="2"/>
          <c:tx>
            <c:strRef>
              <c:f>NEW!$J$2</c:f>
              <c:strCache>
                <c:ptCount val="1"/>
                <c:pt idx="0">
                  <c:v>Deaths </c:v>
                </c:pt>
              </c:strCache>
            </c:strRef>
          </c:tx>
          <c:dLbls>
            <c:showVal val="1"/>
          </c:dLbls>
          <c:cat>
            <c:strRef>
              <c:f>NEW!$B$102:$B$109</c:f>
              <c:strCach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2019( upto Sep)</c:v>
                </c:pt>
              </c:strCache>
            </c:strRef>
          </c:cat>
          <c:val>
            <c:numRef>
              <c:f>NEW!$J$105:$J$109</c:f>
              <c:numCache>
                <c:formatCode>General</c:formatCode>
                <c:ptCount val="5"/>
                <c:pt idx="0">
                  <c:v>79</c:v>
                </c:pt>
                <c:pt idx="1">
                  <c:v>45</c:v>
                </c:pt>
                <c:pt idx="2">
                  <c:v>12</c:v>
                </c:pt>
                <c:pt idx="3">
                  <c:v>6</c:v>
                </c:pt>
                <c:pt idx="4">
                  <c:v>3</c:v>
                </c:pt>
              </c:numCache>
            </c:numRef>
          </c:val>
        </c:ser>
        <c:marker val="1"/>
        <c:axId val="84173184"/>
        <c:axId val="84167296"/>
      </c:lineChart>
      <c:catAx>
        <c:axId val="84159872"/>
        <c:scaling>
          <c:orientation val="minMax"/>
        </c:scaling>
        <c:axPos val="b"/>
        <c:majorTickMark val="none"/>
        <c:tickLblPos val="nextTo"/>
        <c:crossAx val="84165760"/>
        <c:crosses val="autoZero"/>
        <c:auto val="1"/>
        <c:lblAlgn val="ctr"/>
        <c:lblOffset val="100"/>
      </c:catAx>
      <c:valAx>
        <c:axId val="8416576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84159872"/>
        <c:crosses val="autoZero"/>
        <c:crossBetween val="between"/>
      </c:valAx>
      <c:valAx>
        <c:axId val="84167296"/>
        <c:scaling>
          <c:orientation val="minMax"/>
        </c:scaling>
        <c:axPos val="r"/>
        <c:numFmt formatCode="General" sourceLinked="1"/>
        <c:tickLblPos val="nextTo"/>
        <c:crossAx val="84173184"/>
        <c:crosses val="max"/>
        <c:crossBetween val="between"/>
      </c:valAx>
      <c:catAx>
        <c:axId val="84173184"/>
        <c:scaling>
          <c:orientation val="minMax"/>
        </c:scaling>
        <c:delete val="1"/>
        <c:axPos val="b"/>
        <c:tickLblPos val="none"/>
        <c:crossAx val="84167296"/>
        <c:crosses val="autoZero"/>
        <c:auto val="1"/>
        <c:lblAlgn val="ctr"/>
        <c:lblOffset val="100"/>
      </c:cat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C7F48-41EC-463F-8592-846344585BB2}" type="datetimeFigureOut">
              <a:rPr lang="en-US" smtClean="0"/>
              <a:t>11/11/2019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336C8-F721-420D-B1D3-4740C9E82258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A2404-0B73-4861-AAAD-333D77853997}" type="datetimeFigureOut">
              <a:rPr lang="en-IN" smtClean="0"/>
              <a:pPr/>
              <a:t>11-11-2019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9DF4D-D9A6-48E0-8089-6084785C2CF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032559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A3D9-B52F-4CA9-A113-9880D1A0A1AB}" type="slidenum">
              <a:rPr lang="en-IN" smtClean="0">
                <a:solidFill>
                  <a:prstClr val="black"/>
                </a:solidFill>
              </a:rPr>
              <a:pPr/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DF4D-D9A6-48E0-8089-6084785C2CF9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3656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8152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5645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8658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3018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9633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67830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2324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2069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7497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04566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19488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51998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2664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78647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7598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6092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94843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91467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35487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16457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850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511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306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571480"/>
            <a:ext cx="86439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4800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NATIONAL SUMMIT ON “GOOD &amp; REPLICABLE PRACTICES AND INNOVATIONS IN PUBLIC HEALTHCARE SYSTEMS” 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00034" y="5143512"/>
            <a:ext cx="8372492" cy="108108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DR. R. LYNGDOH,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DEPUTY DIRECTOR OF HEALTH SERVICES (M),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SPO, NVBDCP,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 NHM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Adobe Gothic Std B" pitchFamily="34" charset="-128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MEGHALAYA</a:t>
            </a:r>
            <a:endParaRPr kumimoji="0" lang="en-I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Adobe Gothic Std B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285729"/>
            <a:ext cx="8763000" cy="7340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u="sng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Achievements of the </a:t>
            </a:r>
            <a:r>
              <a:rPr lang="en-US" sz="2400" b="1" u="sng" dirty="0" err="1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Programme</a:t>
            </a:r>
            <a:r>
              <a:rPr lang="en-US" sz="2400" b="1" u="sng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: 2016-2018(2019 </a:t>
            </a:r>
            <a:r>
              <a:rPr lang="en-US" sz="2400" b="1" u="sng" dirty="0" err="1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Upto</a:t>
            </a:r>
            <a:r>
              <a:rPr lang="en-US" sz="2400" b="1" u="sng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Sep)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solidFill>
                <a:prstClr val="black"/>
              </a:solidFill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Decrease in malaria cases :       2016 by 27.94 % (in comparison to 2015)</a:t>
            </a: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cs typeface="Times New Roman" pitchFamily="18" charset="0"/>
              </a:rPr>
              <a:t>             2017 by 53.08 % </a:t>
            </a: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(in comparison to 2016)</a:t>
            </a: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cs typeface="Times New Roman" pitchFamily="18" charset="0"/>
              </a:rPr>
              <a:t>	    2018 by 61.09 % </a:t>
            </a: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(in comparison to 2017)</a:t>
            </a: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cs typeface="Times New Roman" pitchFamily="18" charset="0"/>
              </a:rPr>
              <a:t>             2019 by 69.08 % </a:t>
            </a: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(in comparison </a:t>
            </a:r>
            <a:r>
              <a:rPr lang="en-US" dirty="0" err="1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upto</a:t>
            </a: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Sep,2018)</a:t>
            </a:r>
            <a:endParaRPr lang="en-US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Decrease in Pf cases :	     2016 by 28.27% (in comparison to 2015)</a:t>
            </a: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cs typeface="Times New Roman" pitchFamily="18" charset="0"/>
              </a:rPr>
              <a:t>              2017 by 52.87 % </a:t>
            </a: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(in comparison to 2016)</a:t>
            </a: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cs typeface="Times New Roman" pitchFamily="18" charset="0"/>
              </a:rPr>
              <a:t>	     2018 by 59.42 % </a:t>
            </a: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(in comparison to 2017)</a:t>
            </a: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cs typeface="Times New Roman" pitchFamily="18" charset="0"/>
              </a:rPr>
              <a:t>              2019 by 71.03 % </a:t>
            </a: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(in comparison </a:t>
            </a:r>
            <a:r>
              <a:rPr lang="en-US" dirty="0" err="1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upto</a:t>
            </a: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Sep,2018)</a:t>
            </a:r>
            <a:endParaRPr lang="en-US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Decrease in deaths :      	    45 (2016) from 79(2015)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			    12 (2017) from 45 (2016)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cs typeface="Times New Roman" pitchFamily="18" charset="0"/>
              </a:rPr>
              <a:t>                      6 (2018) from 12 (2017)</a:t>
            </a: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	     </a:t>
            </a:r>
            <a:r>
              <a:rPr lang="en-US" dirty="0" smtClean="0">
                <a:solidFill>
                  <a:prstClr val="black"/>
                </a:solidFill>
                <a:cs typeface="Times New Roman" pitchFamily="18" charset="0"/>
              </a:rPr>
              <a:t>3 </a:t>
            </a:r>
            <a:r>
              <a:rPr lang="en-US" dirty="0" err="1" smtClean="0">
                <a:solidFill>
                  <a:prstClr val="black"/>
                </a:solidFill>
                <a:cs typeface="Times New Roman" pitchFamily="18" charset="0"/>
              </a:rPr>
              <a:t>upto</a:t>
            </a:r>
            <a:r>
              <a:rPr lang="en-US" dirty="0" smtClean="0">
                <a:solidFill>
                  <a:prstClr val="black"/>
                </a:solidFill>
                <a:cs typeface="Times New Roman" pitchFamily="18" charset="0"/>
              </a:rPr>
              <a:t> Sep, 2019 </a:t>
            </a:r>
            <a:endParaRPr lang="en-US" dirty="0" smtClean="0">
              <a:solidFill>
                <a:prstClr val="black"/>
              </a:solidFill>
              <a:ea typeface="Times New Roman" pitchFamily="18" charset="0"/>
              <a:cs typeface="Times New Roman" pitchFamily="18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US" sz="1600" dirty="0" smtClean="0">
              <a:solidFill>
                <a:prstClr val="black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solidFill>
                <a:prstClr val="black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solidFill>
                <a:prstClr val="black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solidFill>
                <a:prstClr val="black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600" dirty="0" smtClean="0">
              <a:solidFill>
                <a:prstClr val="black"/>
              </a:solidFill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092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357158" y="285728"/>
          <a:ext cx="8358246" cy="6000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4714908" cy="1143000"/>
          </a:xfrm>
        </p:spPr>
        <p:txBody>
          <a:bodyPr>
            <a:noAutofit/>
          </a:bodyPr>
          <a:lstStyle/>
          <a:p>
            <a:pPr algn="l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/>
            </a:r>
            <a:br>
              <a:rPr lang="en-US" sz="4400" dirty="0"/>
            </a:br>
            <a:endParaRPr lang="en-IN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1357298"/>
            <a:ext cx="4500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Early warning </a:t>
            </a:r>
            <a:r>
              <a:rPr lang="en-US" sz="2400" dirty="0" smtClean="0"/>
              <a:t>signals </a:t>
            </a:r>
            <a:r>
              <a:rPr lang="en-US" sz="2400" dirty="0"/>
              <a:t>are flagged and necessary actions are carried out.</a:t>
            </a:r>
            <a:endParaRPr lang="en-IN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5720" y="2714620"/>
            <a:ext cx="4643438" cy="1524000"/>
          </a:xfrm>
        </p:spPr>
        <p:txBody>
          <a:bodyPr>
            <a:normAutofit fontScale="55000" lnSpcReduction="20000"/>
          </a:bodyPr>
          <a:lstStyle/>
          <a:p>
            <a:r>
              <a:rPr lang="en-US" sz="6400" b="0" dirty="0" smtClean="0"/>
              <a:t>	</a:t>
            </a:r>
            <a:r>
              <a:rPr lang="en-US" sz="3800" b="0" dirty="0" smtClean="0"/>
              <a:t>EDPCT	</a:t>
            </a:r>
          </a:p>
          <a:p>
            <a:r>
              <a:rPr lang="en-US" sz="3800" b="0" dirty="0" smtClean="0"/>
              <a:t>	The initiation of DOTS for positive cases at a few districts have yielded successful results</a:t>
            </a:r>
          </a:p>
          <a:p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0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BEST PRACTICES</a:t>
            </a:r>
            <a:endParaRPr lang="en-IN" sz="3200" b="1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4813" y="1115153"/>
            <a:ext cx="3960183" cy="5602778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71472" y="500042"/>
            <a:ext cx="635798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Constant in-depth analysis of data at all levels.</a:t>
            </a:r>
            <a:endParaRPr kumimoji="0" lang="en-IN" sz="1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7915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524000"/>
          </a:xfrm>
        </p:spPr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857232"/>
            <a:ext cx="857247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Priority on Focal outbreak management which includes hands on training of the Medical Officers &amp; Field Staff for any corrective measures.</a:t>
            </a:r>
            <a:endParaRPr lang="en-US" sz="2400" b="1" dirty="0"/>
          </a:p>
          <a:p>
            <a:endParaRPr lang="en-IN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2643182"/>
            <a:ext cx="7967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Every case is line listed with follow ups.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3643314"/>
            <a:ext cx="7743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Close Co-ordination with and guidance to the grass root workers and districts – State Review Meeting held outside State HQ.</a:t>
            </a:r>
            <a:endParaRPr lang="en-IN" sz="2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14546" y="142852"/>
            <a:ext cx="3743324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Monitoring &amp; Evaluation</a:t>
            </a:r>
            <a:endParaRPr kumimoji="0" lang="en-IN" sz="20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290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14290"/>
            <a:ext cx="2560443" cy="192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14290"/>
            <a:ext cx="2591866" cy="194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36" y="142846"/>
            <a:ext cx="2706754" cy="203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4643446"/>
            <a:ext cx="2633599" cy="197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2" y="2428866"/>
            <a:ext cx="2706754" cy="203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2428868"/>
            <a:ext cx="2670176" cy="2002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48" y="4572008"/>
            <a:ext cx="2725043" cy="204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6511" y="2428867"/>
            <a:ext cx="2613398" cy="1958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	Through sustained IEC/BCC activities – communities are being made aware</a:t>
            </a:r>
          </a:p>
          <a:p>
            <a:endParaRPr lang="en-US" sz="3200" dirty="0" smtClean="0"/>
          </a:p>
          <a:p>
            <a:r>
              <a:rPr lang="en-US" sz="3200" dirty="0" smtClean="0"/>
              <a:t>	School Activities are being prioritized.</a:t>
            </a:r>
          </a:p>
          <a:p>
            <a:endParaRPr lang="en-US" sz="3200" dirty="0" smtClean="0"/>
          </a:p>
          <a:p>
            <a:r>
              <a:rPr lang="en-US" sz="3200" dirty="0" smtClean="0"/>
              <a:t>	</a:t>
            </a:r>
            <a:r>
              <a:rPr lang="en-US" sz="3200" dirty="0" err="1" smtClean="0"/>
              <a:t>Miking</a:t>
            </a:r>
            <a:r>
              <a:rPr lang="en-US" sz="3200" dirty="0" smtClean="0"/>
              <a:t> is being carried out regularly.</a:t>
            </a:r>
            <a:endParaRPr lang="en-IN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7520940" cy="548640"/>
          </a:xfrm>
        </p:spPr>
        <p:txBody>
          <a:bodyPr/>
          <a:lstStyle/>
          <a:p>
            <a:pPr algn="ctr"/>
            <a:r>
              <a:rPr lang="en-US" sz="3600" b="1" dirty="0" smtClean="0"/>
              <a:t>IEC / BCC</a:t>
            </a:r>
            <a:endParaRPr lang="en-IN" sz="3600" b="1" dirty="0"/>
          </a:p>
        </p:txBody>
      </p:sp>
    </p:spTree>
    <p:extLst>
      <p:ext uri="{BB962C8B-B14F-4D97-AF65-F5344CB8AC3E}">
        <p14:creationId xmlns="" xmlns:p14="http://schemas.microsoft.com/office/powerpoint/2010/main" val="22230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saiah\Pictures\IMG-20190508-WA00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214818"/>
            <a:ext cx="3335731" cy="25017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Isaiah\Pictures\IMG-20190508-WA00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478"/>
          <a:stretch/>
        </p:blipFill>
        <p:spPr bwMode="auto">
          <a:xfrm>
            <a:off x="4643438" y="4143380"/>
            <a:ext cx="3857260" cy="24246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Isaiah\Pictures\IMG-20190508-WA00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90070"/>
            <a:ext cx="1917192" cy="3406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2071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rgbClr val="FF0000"/>
                </a:solidFill>
              </a:rPr>
              <a:t>Miking</a:t>
            </a:r>
            <a:r>
              <a:rPr lang="en-US" sz="1600" b="1" dirty="0" smtClean="0">
                <a:solidFill>
                  <a:srgbClr val="FF0000"/>
                </a:solidFill>
              </a:rPr>
              <a:t> – West </a:t>
            </a:r>
            <a:r>
              <a:rPr lang="en-US" sz="1600" b="1" dirty="0" err="1" smtClean="0">
                <a:solidFill>
                  <a:srgbClr val="FF0000"/>
                </a:solidFill>
              </a:rPr>
              <a:t>Garo</a:t>
            </a:r>
            <a:r>
              <a:rPr lang="en-US" sz="1600" b="1" dirty="0" smtClean="0">
                <a:solidFill>
                  <a:srgbClr val="FF0000"/>
                </a:solidFill>
              </a:rPr>
              <a:t> Hills</a:t>
            </a:r>
            <a:endParaRPr lang="en-IN" sz="16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43240" y="3786190"/>
            <a:ext cx="2477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Miking</a:t>
            </a:r>
            <a:r>
              <a:rPr lang="en-US" b="1" dirty="0">
                <a:solidFill>
                  <a:srgbClr val="FF0000"/>
                </a:solidFill>
              </a:rPr>
              <a:t> – </a:t>
            </a:r>
            <a:r>
              <a:rPr lang="en-US" b="1" dirty="0" smtClean="0">
                <a:solidFill>
                  <a:srgbClr val="FF0000"/>
                </a:solidFill>
              </a:rPr>
              <a:t>East Khasi Hills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298" y="0"/>
            <a:ext cx="2665476" cy="3769614"/>
          </a:xfrm>
          <a:prstGeom prst="rect">
            <a:avLst/>
          </a:prstGeom>
        </p:spPr>
      </p:pic>
      <p:pic>
        <p:nvPicPr>
          <p:cNvPr id="8" name="Picture 2" descr="C:\Users\Isaiah\Desktop\PICS for gujarat\Bijasik Matwa Rall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428604"/>
            <a:ext cx="3567151" cy="2006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5199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saiah\Desktop\meghalaya bed net distribution\New folder\IMG-20160418-WA0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3071810"/>
            <a:ext cx="2048256" cy="34137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saiah\Desktop\meghalaya bed net distribution\New folder\IMG-20160420-WA00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785794"/>
            <a:ext cx="3931920" cy="2213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Isaiah\Desktop\meghalaya bed net distribution\New folder\IMG-20160418-WA00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857232"/>
            <a:ext cx="3169920" cy="1901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LLIN usage has brought about the most significant reduction in Malaria cases in the State</a:t>
            </a:r>
            <a:endParaRPr lang="en-IN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98" y="3008742"/>
            <a:ext cx="2721254" cy="3849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929586" y="3214686"/>
            <a:ext cx="9286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Checking on breeding sites</a:t>
            </a:r>
            <a:endParaRPr lang="en-IN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Picture 5" descr="C:\Users\Isaiah\Pictures\IMG-20190501-WA00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74" y="3429000"/>
            <a:ext cx="3067022" cy="2299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3592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238" y="142852"/>
            <a:ext cx="4264762" cy="6031383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357422" y="0"/>
            <a:ext cx="3071866" cy="214314"/>
          </a:xfrm>
        </p:spPr>
        <p:txBody>
          <a:bodyPr/>
          <a:lstStyle/>
          <a:p>
            <a:pPr algn="ctr"/>
            <a:r>
              <a:rPr lang="en-IN" sz="2000" b="1" dirty="0" smtClean="0"/>
              <a:t>Trainings conducted</a:t>
            </a:r>
            <a:endParaRPr lang="en-US" sz="20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85728"/>
            <a:ext cx="2380723" cy="178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2143116"/>
            <a:ext cx="2611652" cy="14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714752"/>
            <a:ext cx="2751562" cy="1547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 r="926"/>
          <a:stretch>
            <a:fillRect/>
          </a:stretch>
        </p:blipFill>
        <p:spPr bwMode="auto">
          <a:xfrm>
            <a:off x="2214546" y="5284325"/>
            <a:ext cx="2589445" cy="15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>
            <a:spLocks noChangeAspect="1"/>
          </p:cNvSpPr>
          <p:nvPr/>
        </p:nvSpPr>
        <p:spPr>
          <a:xfrm rot="8700000" flipV="1">
            <a:off x="1219276" y="1807613"/>
            <a:ext cx="24048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b="1" dirty="0" smtClean="0">
                <a:solidFill>
                  <a:srgbClr val="FF0000"/>
                </a:solidFill>
              </a:rPr>
              <a:t>ASHAS’ TRAININGS IN PHCs/CHCs</a:t>
            </a:r>
            <a:endParaRPr 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332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7520940" cy="548640"/>
          </a:xfrm>
        </p:spPr>
        <p:txBody>
          <a:bodyPr/>
          <a:lstStyle/>
          <a:p>
            <a:pPr algn="ctr"/>
            <a:r>
              <a:rPr lang="en-US" dirty="0" smtClean="0"/>
              <a:t>Innovations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28604"/>
            <a:ext cx="7520940" cy="651972"/>
          </a:xfrm>
        </p:spPr>
        <p:txBody>
          <a:bodyPr>
            <a:normAutofit/>
          </a:bodyPr>
          <a:lstStyle/>
          <a:p>
            <a:r>
              <a:rPr lang="en-US" sz="2800" b="0" dirty="0" smtClean="0"/>
              <a:t>District Death Review Committee</a:t>
            </a:r>
            <a:endParaRPr lang="en-IN" sz="2800" b="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00108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Portable IEC/BCC / Drug Chart for ASHA</a:t>
            </a:r>
            <a:endParaRPr lang="en-IN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500174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Release of booklet for </a:t>
            </a:r>
            <a:r>
              <a:rPr lang="en-US" sz="2800" dirty="0" err="1" smtClean="0"/>
              <a:t>Intersectoral</a:t>
            </a:r>
            <a:r>
              <a:rPr lang="en-US" sz="2800" dirty="0" smtClean="0"/>
              <a:t> Convergence</a:t>
            </a:r>
            <a:endParaRPr lang="en-IN" sz="280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2857496"/>
            <a:ext cx="7710221" cy="382950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85786" y="2214554"/>
            <a:ext cx="7520940" cy="32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ASHA – IEC / Drug Chart</a:t>
            </a:r>
            <a:endParaRPr kumimoji="0" lang="en-IN" sz="2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99296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6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84830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08104" y="2132856"/>
            <a:ext cx="2664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Arial Black" pitchFamily="34" charset="0"/>
                <a:cs typeface="Arabic Typesetting" pitchFamily="66" charset="-78"/>
              </a:rPr>
              <a:t>THANK YOU</a:t>
            </a:r>
            <a:endParaRPr lang="en-IN" sz="4400" b="1" dirty="0">
              <a:latin typeface="Arial Black" pitchFamily="34" charset="0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627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357</TotalTime>
  <Words>224</Words>
  <Application>Microsoft Office PowerPoint</Application>
  <PresentationFormat>On-screen Show (4:3)</PresentationFormat>
  <Paragraphs>61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Angles</vt:lpstr>
      <vt:lpstr>Office Theme</vt:lpstr>
      <vt:lpstr>1_Office Theme</vt:lpstr>
      <vt:lpstr>Slide 1</vt:lpstr>
      <vt:lpstr>Slide 2</vt:lpstr>
      <vt:lpstr>Slide 3</vt:lpstr>
      <vt:lpstr>   </vt:lpstr>
      <vt:lpstr> </vt:lpstr>
      <vt:lpstr>Slide 6</vt:lpstr>
      <vt:lpstr>IEC / BCC</vt:lpstr>
      <vt:lpstr>Slide 8</vt:lpstr>
      <vt:lpstr>Slide 9</vt:lpstr>
      <vt:lpstr>Trainings conducted</vt:lpstr>
      <vt:lpstr>Innovations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Donna</dc:creator>
  <cp:lastModifiedBy>hp</cp:lastModifiedBy>
  <cp:revision>88</cp:revision>
  <dcterms:modified xsi:type="dcterms:W3CDTF">2019-11-11T07:34:06Z</dcterms:modified>
</cp:coreProperties>
</file>