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0091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0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1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952dc7d84d_1_0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00" cy="3909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g952dc7d84d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2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4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6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7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8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9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c.gov.in/images/AMC_LIst_12.01.2021.pdf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rotWithShape="1">
            <a:blip r:embed="rId3">
              <a:alphaModFix amt="70000"/>
            </a:blip>
            <a:stretch>
              <a:fillRect/>
            </a:stretch>
          </a:blip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3"/>
          <p:cNvSpPr/>
          <p:nvPr/>
        </p:nvSpPr>
        <p:spPr>
          <a:xfrm>
            <a:off x="2307103" y="3727937"/>
            <a:ext cx="8117058" cy="2954199"/>
          </a:xfrm>
          <a:prstGeom prst="rect">
            <a:avLst/>
          </a:prstGeom>
          <a:solidFill>
            <a:schemeClr val="accent1">
              <a:alpha val="57647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3"/>
          <p:cNvSpPr txBox="1">
            <a:spLocks noGrp="1"/>
          </p:cNvSpPr>
          <p:nvPr>
            <p:ph type="ctrTitle"/>
          </p:nvPr>
        </p:nvSpPr>
        <p:spPr>
          <a:xfrm>
            <a:off x="2156094" y="3130063"/>
            <a:ext cx="8268068" cy="3425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Arial"/>
              <a:buNone/>
            </a:pPr>
            <a:br>
              <a:rPr lang="en-US" sz="3959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959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959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959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959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959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Overview of </a:t>
            </a:r>
            <a:br>
              <a:rPr lang="en-US" sz="3959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959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Adverse Event Management</a:t>
            </a:r>
            <a:br>
              <a:rPr lang="en-US" sz="3959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959" b="1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NATIONAL DEWORMING DAY (NDD) PROGRAMME </a:t>
            </a:r>
            <a:br>
              <a:rPr lang="en-US" sz="3959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76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(February 2021) </a:t>
            </a:r>
            <a:r>
              <a:rPr lang="en-US" sz="3959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amid COVID-19</a:t>
            </a:r>
            <a:endParaRPr sz="3959" dirty="0"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91" name="Google Shape;91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62987" y="114650"/>
            <a:ext cx="1264657" cy="1271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38292" y="177677"/>
            <a:ext cx="1698836" cy="1271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68020" y="114650"/>
            <a:ext cx="958607" cy="1640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2"/>
          <p:cNvSpPr/>
          <p:nvPr/>
        </p:nvSpPr>
        <p:spPr>
          <a:xfrm>
            <a:off x="841421" y="228214"/>
            <a:ext cx="10509300" cy="554100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Crisis Communication Plan</a:t>
            </a:r>
            <a:endParaRPr/>
          </a:p>
        </p:txBody>
      </p:sp>
      <p:pic>
        <p:nvPicPr>
          <p:cNvPr id="172" name="Google Shape;172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05702" y="1190602"/>
            <a:ext cx="2470925" cy="241465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2"/>
          <p:cNvSpPr txBox="1"/>
          <p:nvPr/>
        </p:nvSpPr>
        <p:spPr>
          <a:xfrm>
            <a:off x="443400" y="1190600"/>
            <a:ext cx="8916900" cy="45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case of an adverse event related crisis where media might get involved, it is critical to adhere to the crisis communication plan for the </a:t>
            </a:r>
            <a:r>
              <a:rPr lang="en-US" sz="2400" dirty="0">
                <a:solidFill>
                  <a:schemeClr val="tx1"/>
                </a:solidFill>
              </a:rPr>
              <a:t>Deworming Programme</a:t>
            </a:r>
            <a:endParaRPr dirty="0">
              <a:solidFill>
                <a:schemeClr val="tx1"/>
              </a:solidFill>
            </a:endParaRPr>
          </a:p>
          <a:p>
            <a:pPr marL="342900" marR="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Potential scenarios for </a:t>
            </a:r>
            <a:r>
              <a:rPr lang="en-US" sz="2400" dirty="0">
                <a:solidFill>
                  <a:schemeClr val="dk1"/>
                </a:solidFill>
              </a:rPr>
              <a:t>crisis</a:t>
            </a:r>
            <a:r>
              <a:rPr lang="en-U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/ adverse event to be prepared for:</a:t>
            </a:r>
            <a:endParaRPr dirty="0"/>
          </a:p>
          <a:p>
            <a:pPr marL="800100" marR="0" lvl="1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Mass illness requiring hospitalization</a:t>
            </a:r>
            <a:endParaRPr dirty="0"/>
          </a:p>
          <a:p>
            <a:pPr marL="800100" marR="0" lvl="1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i="0" u="none" strike="noStrike" cap="none" dirty="0">
                <a:solidFill>
                  <a:schemeClr val="dk1"/>
                </a:solidFill>
              </a:rPr>
              <a:t>Mass illness without hospitalization (vomiting, </a:t>
            </a:r>
            <a:r>
              <a:rPr lang="en-US" sz="2400" dirty="0">
                <a:solidFill>
                  <a:schemeClr val="dk1"/>
                </a:solidFill>
              </a:rPr>
              <a:t>diarrhea</a:t>
            </a:r>
            <a:r>
              <a:rPr lang="en-US" sz="2400" i="0" u="none" strike="noStrike" cap="none" dirty="0">
                <a:solidFill>
                  <a:schemeClr val="dk1"/>
                </a:solidFill>
              </a:rPr>
              <a:t>, stomach ache) </a:t>
            </a:r>
            <a:endParaRPr sz="2400" dirty="0"/>
          </a:p>
          <a:p>
            <a:pPr marL="800100" marR="0" lvl="1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Seriously injury or fatality post-deworming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3"/>
          <p:cNvSpPr txBox="1"/>
          <p:nvPr/>
        </p:nvSpPr>
        <p:spPr>
          <a:xfrm>
            <a:off x="108450" y="1020650"/>
            <a:ext cx="11975100" cy="58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921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lang="en-US" sz="230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Do not speculate. If information is not available yet, let the media know by when it will be available. </a:t>
            </a:r>
            <a:r>
              <a:rPr lang="en-US" sz="2300">
                <a:solidFill>
                  <a:schemeClr val="dk1"/>
                </a:solidFill>
                <a:highlight>
                  <a:srgbClr val="FFFFFF"/>
                </a:highlight>
              </a:rPr>
              <a:t>No speculations about COVID-19 infection/case should be made.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457200" lvl="0" indent="-3746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>
                <a:solidFill>
                  <a:schemeClr val="dk1"/>
                </a:solidFill>
                <a:highlight>
                  <a:srgbClr val="FFFFFF"/>
                </a:highlight>
              </a:rPr>
              <a:t>No more than three facts should be shared during any media interaction - keep it brief with point such as: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914400" lvl="1" indent="-3746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○"/>
            </a:pPr>
            <a:r>
              <a:rPr lang="en-US" sz="2300">
                <a:solidFill>
                  <a:schemeClr val="dk1"/>
                </a:solidFill>
                <a:highlight>
                  <a:srgbClr val="FFFFFF"/>
                </a:highlight>
              </a:rPr>
              <a:t>We are investigating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914400" lvl="1" indent="-3746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○"/>
            </a:pPr>
            <a:r>
              <a:rPr lang="en-US" sz="2300">
                <a:solidFill>
                  <a:schemeClr val="dk1"/>
                </a:solidFill>
                <a:highlight>
                  <a:srgbClr val="FFFFFF"/>
                </a:highlight>
              </a:rPr>
              <a:t>We do not know yet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914400" marR="0" lvl="1" indent="-3746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○"/>
            </a:pPr>
            <a:r>
              <a:rPr lang="en-US" sz="2300">
                <a:solidFill>
                  <a:schemeClr val="dk1"/>
                </a:solidFill>
                <a:highlight>
                  <a:srgbClr val="FFFFFF"/>
                </a:highlight>
              </a:rPr>
              <a:t>As soon as we know we will tell you  </a:t>
            </a:r>
            <a:endParaRPr sz="2300">
              <a:highlight>
                <a:srgbClr val="FFFFFF"/>
              </a:highlight>
            </a:endParaRPr>
          </a:p>
          <a:p>
            <a:pPr marL="285750" marR="0" lvl="0" indent="-2921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lang="en-US" sz="230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Once facts are available, communicate the same to the media (be sure you share facts only).</a:t>
            </a:r>
            <a:endParaRPr sz="23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285750" marR="0" lvl="0" indent="-2921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lang="en-US" sz="230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Do not be defensive in any way. Be forthright and cordial even if the situation is stressful. Keep your cool at all times. </a:t>
            </a:r>
            <a:endParaRPr sz="2300">
              <a:highlight>
                <a:srgbClr val="FFFFFF"/>
              </a:highlight>
            </a:endParaRPr>
          </a:p>
          <a:p>
            <a:pPr marL="285750" marR="0" lvl="0" indent="-2921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lang="en-US" sz="230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Be open about reaching out to the media, do not hide. The government spokesperson should be available right away, at state</a:t>
            </a:r>
            <a:r>
              <a:rPr lang="en-US" sz="2300">
                <a:solidFill>
                  <a:schemeClr val="dk1"/>
                </a:solidFill>
                <a:highlight>
                  <a:srgbClr val="FFFFFF"/>
                </a:highlight>
              </a:rPr>
              <a:t> and district.</a:t>
            </a:r>
            <a:r>
              <a:rPr lang="en-US" sz="230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sz="2300">
              <a:highlight>
                <a:srgbClr val="FFFFFF"/>
              </a:highlight>
            </a:endParaRPr>
          </a:p>
          <a:p>
            <a:pPr marL="45720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300">
              <a:highlight>
                <a:srgbClr val="FFFFFF"/>
              </a:highlight>
            </a:endParaRPr>
          </a:p>
          <a:p>
            <a:pPr marL="45720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23"/>
          <p:cNvSpPr/>
          <p:nvPr/>
        </p:nvSpPr>
        <p:spPr>
          <a:xfrm>
            <a:off x="841421" y="175064"/>
            <a:ext cx="10509300" cy="554100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Highlights of Crisis Communication Plan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4"/>
          <p:cNvSpPr/>
          <p:nvPr/>
        </p:nvSpPr>
        <p:spPr>
          <a:xfrm>
            <a:off x="841421" y="175064"/>
            <a:ext cx="10509300" cy="554100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Highlights of Crisis Communication Plan</a:t>
            </a:r>
            <a:endParaRPr/>
          </a:p>
        </p:txBody>
      </p:sp>
      <p:sp>
        <p:nvSpPr>
          <p:cNvPr id="185" name="Google Shape;185;p24"/>
          <p:cNvSpPr txBox="1"/>
          <p:nvPr/>
        </p:nvSpPr>
        <p:spPr>
          <a:xfrm>
            <a:off x="575875" y="1020650"/>
            <a:ext cx="11119500" cy="58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921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lang="en-US" sz="2300" dirty="0">
                <a:solidFill>
                  <a:schemeClr val="dk1"/>
                </a:solidFill>
                <a:highlight>
                  <a:srgbClr val="FFFFFF"/>
                </a:highlight>
              </a:rPr>
              <a:t>Ensure that people not authorized by the government do not speak to media - this could include unauthorized hospital personnel, where the child is in observation, for example.</a:t>
            </a:r>
            <a:endParaRPr sz="2300" dirty="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285750" marR="0" lvl="0" indent="-2921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lang="en-US" sz="2300" dirty="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Have all information about your state ready</a:t>
            </a:r>
            <a:r>
              <a:rPr lang="en-US" sz="2300" dirty="0">
                <a:solidFill>
                  <a:schemeClr val="dk1"/>
                </a:solidFill>
                <a:highlight>
                  <a:srgbClr val="FFFFFF"/>
                </a:highlight>
              </a:rPr>
              <a:t> with regards to the National Deworming Day Programme, such as, number of functionaries trained, nature of training and Awareness activities conducted ready.  </a:t>
            </a:r>
            <a:endParaRPr sz="2300" dirty="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285750" marR="0" lvl="0" indent="-2921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lang="en-US" sz="2300" dirty="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Have information about the drug used handy - albendazole, such as report on the drug quality testing results for the drugs procured</a:t>
            </a:r>
            <a:r>
              <a:rPr lang="en-US" sz="2300" dirty="0">
                <a:solidFill>
                  <a:schemeClr val="dk1"/>
                </a:solidFill>
                <a:highlight>
                  <a:srgbClr val="FFFFFF"/>
                </a:highlight>
              </a:rPr>
              <a:t> and administered.</a:t>
            </a:r>
            <a:endParaRPr sz="2300" dirty="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285750" marR="0" lvl="0" indent="-2921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 dirty="0">
                <a:solidFill>
                  <a:schemeClr val="dk1"/>
                </a:solidFill>
                <a:highlight>
                  <a:srgbClr val="FFFFFF"/>
                </a:highlight>
              </a:rPr>
              <a:t>Communicate that these drugs have been safely used for mass treatment programs across various countries worldwide, including in India for decades. </a:t>
            </a:r>
            <a:endParaRPr sz="3500" dirty="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285750" marR="0" lvl="0" indent="-2921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</a:pPr>
            <a:r>
              <a:rPr lang="en-US" sz="2300" dirty="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Inform and update the leadership (political and bureaucratic) on real time basis so that they are able to provide correct information to the media as they are approached first.</a:t>
            </a:r>
            <a:endParaRPr sz="2300" dirty="0">
              <a:solidFill>
                <a:schemeClr val="dk1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300" dirty="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300" dirty="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4572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00" dirty="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342900" marR="0" lvl="0" indent="-241300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5"/>
          <p:cNvSpPr txBox="1">
            <a:spLocks noGrp="1"/>
          </p:cNvSpPr>
          <p:nvPr>
            <p:ph type="title"/>
          </p:nvPr>
        </p:nvSpPr>
        <p:spPr>
          <a:xfrm>
            <a:off x="585738" y="4487333"/>
            <a:ext cx="8534400" cy="1507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Calibri"/>
              <a:buNone/>
            </a:pPr>
            <a:endParaRPr sz="8000"/>
          </a:p>
        </p:txBody>
      </p:sp>
      <p:pic>
        <p:nvPicPr>
          <p:cNvPr id="191" name="Google Shape;191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52085" y="271975"/>
            <a:ext cx="12296167" cy="7076049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5"/>
          <p:cNvSpPr/>
          <p:nvPr/>
        </p:nvSpPr>
        <p:spPr>
          <a:xfrm>
            <a:off x="-52085" y="-38964"/>
            <a:ext cx="12296167" cy="3100650"/>
          </a:xfrm>
          <a:prstGeom prst="rect">
            <a:avLst/>
          </a:prstGeom>
          <a:solidFill>
            <a:srgbClr val="DDEAF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solicit your support in improving the quality of life of crores of children in </a:t>
            </a:r>
            <a:r>
              <a:rPr lang="en-US" sz="24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[state name]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25"/>
          <p:cNvSpPr txBox="1"/>
          <p:nvPr/>
        </p:nvSpPr>
        <p:spPr>
          <a:xfrm>
            <a:off x="1144635" y="4674219"/>
            <a:ext cx="118168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/>
          </a:p>
        </p:txBody>
      </p:sp>
      <p:sp>
        <p:nvSpPr>
          <p:cNvPr id="194" name="Google Shape;194;p25"/>
          <p:cNvSpPr txBox="1"/>
          <p:nvPr/>
        </p:nvSpPr>
        <p:spPr>
          <a:xfrm>
            <a:off x="2996555" y="4581085"/>
            <a:ext cx="118168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</a:t>
            </a:r>
            <a:endParaRPr/>
          </a:p>
        </p:txBody>
      </p:sp>
      <p:sp>
        <p:nvSpPr>
          <p:cNvPr id="195" name="Google Shape;195;p25"/>
          <p:cNvSpPr txBox="1"/>
          <p:nvPr/>
        </p:nvSpPr>
        <p:spPr>
          <a:xfrm>
            <a:off x="5005562" y="4626333"/>
            <a:ext cx="118168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endParaRPr/>
          </a:p>
        </p:txBody>
      </p:sp>
      <p:sp>
        <p:nvSpPr>
          <p:cNvPr id="196" name="Google Shape;196;p25"/>
          <p:cNvSpPr txBox="1"/>
          <p:nvPr/>
        </p:nvSpPr>
        <p:spPr>
          <a:xfrm>
            <a:off x="6700396" y="4421537"/>
            <a:ext cx="118168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endParaRPr/>
          </a:p>
        </p:txBody>
      </p:sp>
      <p:sp>
        <p:nvSpPr>
          <p:cNvPr id="197" name="Google Shape;197;p25"/>
          <p:cNvSpPr txBox="1"/>
          <p:nvPr/>
        </p:nvSpPr>
        <p:spPr>
          <a:xfrm>
            <a:off x="7990814" y="4268168"/>
            <a:ext cx="118168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K</a:t>
            </a:r>
            <a:endParaRPr/>
          </a:p>
        </p:txBody>
      </p:sp>
      <p:sp>
        <p:nvSpPr>
          <p:cNvPr id="198" name="Google Shape;198;p25"/>
          <p:cNvSpPr txBox="1"/>
          <p:nvPr/>
        </p:nvSpPr>
        <p:spPr>
          <a:xfrm>
            <a:off x="10404237" y="3887168"/>
            <a:ext cx="118168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</a:t>
            </a:r>
            <a:endParaRPr/>
          </a:p>
        </p:txBody>
      </p:sp>
      <p:grpSp>
        <p:nvGrpSpPr>
          <p:cNvPr id="199" name="Google Shape;199;p25"/>
          <p:cNvGrpSpPr/>
          <p:nvPr/>
        </p:nvGrpSpPr>
        <p:grpSpPr>
          <a:xfrm>
            <a:off x="903663" y="1511359"/>
            <a:ext cx="10214911" cy="1138703"/>
            <a:chOff x="450158" y="4704788"/>
            <a:chExt cx="11343257" cy="1459880"/>
          </a:xfrm>
        </p:grpSpPr>
        <p:pic>
          <p:nvPicPr>
            <p:cNvPr id="200" name="Google Shape;200;p25"/>
            <p:cNvPicPr preferRelativeResize="0"/>
            <p:nvPr/>
          </p:nvPicPr>
          <p:blipFill rotWithShape="1">
            <a:blip r:embed="rId4">
              <a:alphaModFix/>
            </a:blip>
            <a:srcRect t="13620" b="15047"/>
            <a:stretch/>
          </p:blipFill>
          <p:spPr>
            <a:xfrm>
              <a:off x="7568356" y="4704788"/>
              <a:ext cx="1184523" cy="8504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1" name="Google Shape;201;p25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60595" y="4817728"/>
              <a:ext cx="683549" cy="6835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2" name="Google Shape;202;p25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3949802" y="4817154"/>
              <a:ext cx="737516" cy="73751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3" name="Google Shape;203;p25"/>
            <p:cNvSpPr/>
            <p:nvPr/>
          </p:nvSpPr>
          <p:spPr>
            <a:xfrm>
              <a:off x="450158" y="5691164"/>
              <a:ext cx="11343257" cy="4735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u="sng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State add Website and hyperlinks Social Media handles icons or add separately. </a:t>
              </a: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4"/>
          <p:cNvSpPr txBox="1">
            <a:spLocks noGrp="1"/>
          </p:cNvSpPr>
          <p:nvPr>
            <p:ph type="title" idx="4294967295"/>
          </p:nvPr>
        </p:nvSpPr>
        <p:spPr>
          <a:xfrm>
            <a:off x="562700" y="216448"/>
            <a:ext cx="11165100" cy="660600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en-US" sz="3000" b="1">
                <a:latin typeface="Arial"/>
                <a:ea typeface="Arial"/>
                <a:cs typeface="Arial"/>
                <a:sym typeface="Arial"/>
              </a:rPr>
              <a:t>Intestinal Worm Control Through Mass Deworming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4"/>
          <p:cNvSpPr txBox="1">
            <a:spLocks noGrp="1"/>
          </p:cNvSpPr>
          <p:nvPr>
            <p:ph type="body" idx="4294967295"/>
          </p:nvPr>
        </p:nvSpPr>
        <p:spPr>
          <a:xfrm>
            <a:off x="123100" y="1267250"/>
            <a:ext cx="7017600" cy="546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 dirty="0">
                <a:latin typeface="Arial"/>
                <a:ea typeface="Arial"/>
                <a:cs typeface="Arial"/>
                <a:sym typeface="Arial"/>
              </a:rPr>
              <a:t>Deworming using albendazole chewable tablet is the simplest solution used to treat worm infections in children and adolescents</a:t>
            </a:r>
            <a:endParaRPr sz="2300" dirty="0">
              <a:latin typeface="Arial"/>
              <a:ea typeface="Arial"/>
              <a:cs typeface="Arial"/>
              <a:sym typeface="Arial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 dirty="0">
                <a:latin typeface="Arial"/>
                <a:ea typeface="Arial"/>
                <a:cs typeface="Arial"/>
                <a:sym typeface="Arial"/>
              </a:rPr>
              <a:t>Albendazole is used globally in mass deworming programs</a:t>
            </a:r>
            <a:endParaRPr sz="2300" dirty="0">
              <a:latin typeface="Arial"/>
              <a:ea typeface="Arial"/>
              <a:cs typeface="Arial"/>
              <a:sym typeface="Arial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 dirty="0">
                <a:latin typeface="Arial"/>
                <a:ea typeface="Arial"/>
                <a:cs typeface="Arial"/>
                <a:sym typeface="Arial"/>
              </a:rPr>
              <a:t>As part of National Deworming Day Programme amid COVID-19,  drug administration will be conducted through a </a:t>
            </a:r>
            <a:r>
              <a:rPr lang="en-US" sz="2300" b="1" dirty="0">
                <a:latin typeface="Arial"/>
                <a:ea typeface="Arial"/>
                <a:cs typeface="Arial"/>
                <a:sym typeface="Arial"/>
              </a:rPr>
              <a:t>community-based approach. </a:t>
            </a:r>
            <a:r>
              <a:rPr lang="en-US" sz="2300" dirty="0">
                <a:latin typeface="Arial"/>
                <a:ea typeface="Arial"/>
                <a:cs typeface="Arial"/>
                <a:sym typeface="Arial"/>
              </a:rPr>
              <a:t>All children and adolescents in ages 1-19 years will be dewormed directly by frontline workers (ASHA/AWW/ANM) in VHNDs or at the household</a:t>
            </a:r>
            <a:endParaRPr sz="2300" dirty="0">
              <a:latin typeface="Arial"/>
              <a:ea typeface="Arial"/>
              <a:cs typeface="Arial"/>
              <a:sym typeface="Arial"/>
            </a:endParaRPr>
          </a:p>
          <a:p>
            <a:pPr marL="228600" lvl="0" indent="-2476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No drug administration will be undertaken in containment zones </a:t>
            </a:r>
            <a:endParaRPr sz="23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0" name="Google Shape;10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32325" y="1843125"/>
            <a:ext cx="4625151" cy="3361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5"/>
          <p:cNvSpPr txBox="1">
            <a:spLocks noGrp="1"/>
          </p:cNvSpPr>
          <p:nvPr>
            <p:ph type="title"/>
          </p:nvPr>
        </p:nvSpPr>
        <p:spPr>
          <a:xfrm>
            <a:off x="471950" y="204525"/>
            <a:ext cx="11356200" cy="461700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en-US" sz="4000" b="1"/>
              <a:t>  </a:t>
            </a:r>
            <a:r>
              <a:rPr lang="en-US" sz="3030" b="1">
                <a:latin typeface="Arial"/>
                <a:ea typeface="Arial"/>
                <a:cs typeface="Arial"/>
                <a:sym typeface="Arial"/>
              </a:rPr>
              <a:t>Albendazole is Safe and Highly Beneficial</a:t>
            </a:r>
            <a:r>
              <a:rPr lang="en-US" sz="2830" b="1">
                <a:latin typeface="Arial"/>
                <a:ea typeface="Arial"/>
                <a:cs typeface="Arial"/>
                <a:sym typeface="Arial"/>
              </a:rPr>
              <a:t> </a:t>
            </a:r>
            <a:endParaRPr sz="4100"/>
          </a:p>
        </p:txBody>
      </p:sp>
      <p:sp>
        <p:nvSpPr>
          <p:cNvPr id="106" name="Google Shape;106;p15"/>
          <p:cNvSpPr txBox="1">
            <a:spLocks noGrp="1"/>
          </p:cNvSpPr>
          <p:nvPr>
            <p:ph type="body" idx="1"/>
          </p:nvPr>
        </p:nvSpPr>
        <p:spPr>
          <a:xfrm>
            <a:off x="382525" y="1245950"/>
            <a:ext cx="7511400" cy="491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76073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2"/>
              <a:buNone/>
            </a:pPr>
            <a:endParaRPr sz="2402">
              <a:latin typeface="Arial"/>
              <a:ea typeface="Arial"/>
              <a:cs typeface="Arial"/>
              <a:sym typeface="Arial"/>
            </a:endParaRPr>
          </a:p>
          <a:p>
            <a:pPr marL="228600" lvl="0" indent="-22860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2"/>
              <a:buChar char="•"/>
            </a:pPr>
            <a:r>
              <a:rPr lang="en-US" sz="2402">
                <a:latin typeface="Arial"/>
                <a:ea typeface="Arial"/>
                <a:cs typeface="Arial"/>
                <a:sym typeface="Arial"/>
              </a:rPr>
              <a:t>The deworming drug (Albendazole) is an </a:t>
            </a:r>
            <a:r>
              <a:rPr lang="en-US" sz="2402" b="1">
                <a:latin typeface="Arial"/>
                <a:ea typeface="Arial"/>
                <a:cs typeface="Arial"/>
                <a:sym typeface="Arial"/>
              </a:rPr>
              <a:t>effective and safe</a:t>
            </a:r>
            <a:r>
              <a:rPr lang="en-US" sz="2402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2" b="1">
                <a:latin typeface="Arial"/>
                <a:ea typeface="Arial"/>
                <a:cs typeface="Arial"/>
                <a:sym typeface="Arial"/>
              </a:rPr>
              <a:t>drug</a:t>
            </a:r>
            <a:r>
              <a:rPr lang="en-US" sz="2402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2" b="1">
                <a:latin typeface="Arial"/>
                <a:ea typeface="Arial"/>
                <a:cs typeface="Arial"/>
                <a:sym typeface="Arial"/>
              </a:rPr>
              <a:t>approved </a:t>
            </a:r>
            <a:r>
              <a:rPr lang="en-US" sz="2402">
                <a:latin typeface="Arial"/>
                <a:ea typeface="Arial"/>
                <a:cs typeface="Arial"/>
                <a:sym typeface="Arial"/>
              </a:rPr>
              <a:t>by the World Health Organization (WHO)</a:t>
            </a:r>
            <a:endParaRPr/>
          </a:p>
          <a:p>
            <a:pPr marL="228600" lvl="0" indent="-22860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2"/>
              <a:buChar char="•"/>
            </a:pPr>
            <a:r>
              <a:rPr lang="en-US" sz="2402">
                <a:latin typeface="Arial"/>
                <a:ea typeface="Arial"/>
                <a:cs typeface="Arial"/>
                <a:sym typeface="Arial"/>
              </a:rPr>
              <a:t>Albendazole is on the list of Ministry of Health &amp; Family Welfare (MoHFW), Government of India’s </a:t>
            </a:r>
            <a:r>
              <a:rPr lang="en-US" sz="2402" b="1">
                <a:latin typeface="Arial"/>
                <a:ea typeface="Arial"/>
                <a:cs typeface="Arial"/>
                <a:sym typeface="Arial"/>
              </a:rPr>
              <a:t>essential medicines </a:t>
            </a:r>
            <a:endParaRPr sz="2402">
              <a:latin typeface="Arial"/>
              <a:ea typeface="Arial"/>
              <a:cs typeface="Arial"/>
              <a:sym typeface="Arial"/>
            </a:endParaRPr>
          </a:p>
          <a:p>
            <a:pPr marL="228600" lvl="0" indent="-22860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2"/>
              <a:buChar char="•"/>
            </a:pPr>
            <a:r>
              <a:rPr lang="en-US" sz="2402">
                <a:latin typeface="Arial"/>
                <a:ea typeface="Arial"/>
                <a:cs typeface="Arial"/>
                <a:sym typeface="Arial"/>
              </a:rPr>
              <a:t>It is effective against a wide range of parasitic intestinal worms </a:t>
            </a:r>
            <a:endParaRPr/>
          </a:p>
          <a:p>
            <a:pPr marL="228600" lvl="0" indent="-228600" algn="just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2"/>
              <a:buChar char="•"/>
            </a:pPr>
            <a:r>
              <a:rPr lang="en-US" sz="2402">
                <a:latin typeface="Arial"/>
                <a:ea typeface="Arial"/>
                <a:cs typeface="Arial"/>
                <a:sym typeface="Arial"/>
              </a:rPr>
              <a:t>The drug has been through extensive testing and used by millions of people worldwide for treating intestinal worm infections </a:t>
            </a:r>
            <a:endParaRPr/>
          </a:p>
          <a:p>
            <a:pPr marL="228600" lvl="0" indent="-228600" algn="just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2"/>
              <a:buChar char="•"/>
            </a:pPr>
            <a:r>
              <a:rPr lang="en-US" sz="2402">
                <a:latin typeface="Arial"/>
                <a:ea typeface="Arial"/>
                <a:cs typeface="Arial"/>
                <a:sym typeface="Arial"/>
              </a:rPr>
              <a:t>Albendazole is used as part of mass deworming programs in more than 60 countries* </a:t>
            </a:r>
            <a:endParaRPr/>
          </a:p>
          <a:p>
            <a:pPr marL="228600" lvl="0" indent="0" algn="just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95"/>
              <a:buNone/>
            </a:pPr>
            <a:endParaRPr sz="1395"/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95"/>
              <a:buNone/>
            </a:pPr>
            <a:endParaRPr sz="1395"/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95"/>
              <a:buNone/>
            </a:pPr>
            <a:endParaRPr sz="1395"/>
          </a:p>
          <a:p>
            <a:pPr marL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95"/>
              <a:buNone/>
            </a:pPr>
            <a:endParaRPr sz="1395"/>
          </a:p>
        </p:txBody>
      </p:sp>
      <p:sp>
        <p:nvSpPr>
          <p:cNvPr id="107" name="Google Shape;107;p15"/>
          <p:cNvSpPr txBox="1"/>
          <p:nvPr/>
        </p:nvSpPr>
        <p:spPr>
          <a:xfrm>
            <a:off x="471948" y="6239762"/>
            <a:ext cx="7332649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*Source: Preventive chemotherapy to control soil-transmitted helminth infections in at-risk population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groups Guideline, September 2017</a:t>
            </a:r>
            <a:endParaRPr/>
          </a:p>
        </p:txBody>
      </p:sp>
      <p:pic>
        <p:nvPicPr>
          <p:cNvPr id="108" name="Google Shape;108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42916" y="1600565"/>
            <a:ext cx="3844790" cy="32669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6"/>
          <p:cNvSpPr/>
          <p:nvPr/>
        </p:nvSpPr>
        <p:spPr>
          <a:xfrm>
            <a:off x="841418" y="471079"/>
            <a:ext cx="10509161" cy="553998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are Adverse Events? </a:t>
            </a:r>
            <a:endParaRPr/>
          </a:p>
        </p:txBody>
      </p:sp>
      <p:sp>
        <p:nvSpPr>
          <p:cNvPr id="114" name="Google Shape;114;p16"/>
          <p:cNvSpPr/>
          <p:nvPr/>
        </p:nvSpPr>
        <p:spPr>
          <a:xfrm>
            <a:off x="616890" y="1233264"/>
            <a:ext cx="7448447" cy="4493538"/>
          </a:xfrm>
          <a:prstGeom prst="rect">
            <a:avLst/>
          </a:prstGeom>
          <a:noFill/>
          <a:ln w="9525" cap="flat" cmpd="sng">
            <a:solidFill>
              <a:srgbClr val="2E75B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Adverse events are side effects that might be experienced post </a:t>
            </a:r>
            <a:r>
              <a:rPr lang="en-US" sz="2200">
                <a:solidFill>
                  <a:schemeClr val="dk1"/>
                </a:solidFill>
              </a:rPr>
              <a:t>deworming with Albendazole</a:t>
            </a:r>
            <a:endParaRPr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Adverse events are generally related to degeneration of the worms that </a:t>
            </a:r>
            <a:r>
              <a:rPr lang="en-US" sz="2200">
                <a:solidFill>
                  <a:schemeClr val="dk1"/>
                </a:solidFill>
              </a:rPr>
              <a:t>are</a:t>
            </a: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killed due to the drug </a:t>
            </a:r>
            <a:endParaRPr/>
          </a:p>
          <a:p>
            <a:pPr marL="342900" marR="0" lvl="0" indent="-2032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endParaRPr sz="2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Events such as nausea, vomiting, </a:t>
            </a:r>
            <a:r>
              <a:rPr lang="en-US" sz="2200" i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diarrhoe</a:t>
            </a:r>
            <a:r>
              <a:rPr lang="en-US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a, and weakness may occur </a:t>
            </a:r>
            <a:r>
              <a:rPr lang="en-US" sz="2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among few children especially those with high worm infections</a:t>
            </a:r>
            <a:endParaRPr/>
          </a:p>
          <a:p>
            <a:pPr marL="342900" marR="0" lvl="0" indent="-2032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endParaRPr sz="2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 u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Worldwide experience of administering Albendazole confirms that the drug itself causes rare, mild and transient side effects </a:t>
            </a:r>
            <a:endParaRPr/>
          </a:p>
        </p:txBody>
      </p:sp>
      <p:pic>
        <p:nvPicPr>
          <p:cNvPr id="115" name="Google Shape;115;p16"/>
          <p:cNvPicPr preferRelativeResize="0"/>
          <p:nvPr/>
        </p:nvPicPr>
        <p:blipFill rotWithShape="1">
          <a:blip r:embed="rId3">
            <a:alphaModFix/>
          </a:blip>
          <a:srcRect l="54295" t="23207" r="3515" b="20939"/>
          <a:stretch/>
        </p:blipFill>
        <p:spPr>
          <a:xfrm>
            <a:off x="8620258" y="1233284"/>
            <a:ext cx="2730321" cy="47455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/>
          <p:nvPr/>
        </p:nvSpPr>
        <p:spPr>
          <a:xfrm>
            <a:off x="841419" y="147425"/>
            <a:ext cx="10509300" cy="554100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COVID-19 Safety Measures</a:t>
            </a:r>
            <a:endParaRPr/>
          </a:p>
        </p:txBody>
      </p:sp>
      <p:sp>
        <p:nvSpPr>
          <p:cNvPr id="121" name="Google Shape;121;p17"/>
          <p:cNvSpPr txBox="1"/>
          <p:nvPr/>
        </p:nvSpPr>
        <p:spPr>
          <a:xfrm>
            <a:off x="2085475" y="842425"/>
            <a:ext cx="8960700" cy="422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492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Font typeface="Arial"/>
              <a:buAutoNum type="arabicPeriod"/>
            </a:pPr>
            <a:r>
              <a:rPr lang="en-US" sz="1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Physical distancing: </a:t>
            </a:r>
            <a:r>
              <a:rPr lang="en-US"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distance of at least 6 feet should be maintained between any two individuals ( FLWs to maintain </a:t>
            </a:r>
            <a:r>
              <a:rPr lang="en-US" sz="1900"/>
              <a:t>this during home visits)</a:t>
            </a:r>
            <a:r>
              <a:rPr lang="en-US"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92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AutoNum type="arabicPeriod"/>
            </a:pPr>
            <a:r>
              <a:rPr lang="en-US" sz="19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Mask: </a:t>
            </a:r>
            <a:r>
              <a:rPr lang="en-US" sz="1900"/>
              <a:t>All present during the drug administration at home or VHNSD must  </a:t>
            </a:r>
            <a:r>
              <a:rPr lang="en-US"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wear a face cover/mask at all times </a:t>
            </a:r>
            <a:endParaRPr sz="1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92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Font typeface="Arial"/>
              <a:buAutoNum type="arabicPeriod"/>
            </a:pPr>
            <a:r>
              <a:rPr lang="en-US" sz="1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Respiratory/cough etiquette</a:t>
            </a:r>
            <a:r>
              <a:rPr lang="en-US" sz="19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1900"/>
              <a:t>All present during drug administration </a:t>
            </a:r>
            <a:r>
              <a:rPr lang="en-US"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should cover their mouth and nose with their bent elbow or a tissue when they cough or sneeze</a:t>
            </a:r>
            <a:r>
              <a:rPr lang="en-US" sz="1900"/>
              <a:t>. All individuals must</a:t>
            </a:r>
            <a:r>
              <a:rPr lang="en-US"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avoid touching their eyes, nose and mouth</a:t>
            </a:r>
            <a:endParaRPr sz="19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92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Font typeface="Arial"/>
              <a:buAutoNum type="arabicPeriod"/>
            </a:pPr>
            <a:r>
              <a:rPr lang="en-US" sz="1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Hand hygiene practice</a:t>
            </a:r>
            <a:r>
              <a:rPr lang="en-US" sz="1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Befo</a:t>
            </a:r>
            <a:r>
              <a:rPr lang="en-US" sz="1900">
                <a:solidFill>
                  <a:schemeClr val="dk1"/>
                </a:solidFill>
              </a:rPr>
              <a:t>re administration of Albendazole tablet, sanitize your hand by washing them with soap and water or using hand sanitizer.  </a:t>
            </a:r>
            <a:endParaRPr sz="1900" strike="sng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92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AutoNum type="arabicPeriod"/>
            </a:pPr>
            <a:r>
              <a:rPr lang="en-US" sz="19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Before drug administration:</a:t>
            </a:r>
            <a:r>
              <a:rPr lang="en-US"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check with the parent(s) /adolescent for following symptoms - fever, cough, difficulty in breathing, any ongoing medication or any contact history with a COVID positive case</a:t>
            </a:r>
            <a:endParaRPr sz="1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2" name="Google Shape;122;p17"/>
          <p:cNvGrpSpPr/>
          <p:nvPr/>
        </p:nvGrpSpPr>
        <p:grpSpPr>
          <a:xfrm>
            <a:off x="1201703" y="842285"/>
            <a:ext cx="590937" cy="584775"/>
            <a:chOff x="4362450" y="4409372"/>
            <a:chExt cx="876300" cy="886600"/>
          </a:xfrm>
        </p:grpSpPr>
        <p:sp>
          <p:nvSpPr>
            <p:cNvPr id="123" name="Google Shape;123;p17"/>
            <p:cNvSpPr/>
            <p:nvPr/>
          </p:nvSpPr>
          <p:spPr>
            <a:xfrm>
              <a:off x="4362450" y="4409372"/>
              <a:ext cx="876300" cy="886600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24" name="Google Shape;124;p17" descr="Distance, human0, keep, people, physical, protective, social icon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506255" y="4596448"/>
              <a:ext cx="560626" cy="56062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5" name="Google Shape;125;p17"/>
          <p:cNvGrpSpPr/>
          <p:nvPr/>
        </p:nvGrpSpPr>
        <p:grpSpPr>
          <a:xfrm>
            <a:off x="1188184" y="2462613"/>
            <a:ext cx="594530" cy="584775"/>
            <a:chOff x="562841" y="2300014"/>
            <a:chExt cx="779703" cy="779703"/>
          </a:xfrm>
        </p:grpSpPr>
        <p:sp>
          <p:nvSpPr>
            <p:cNvPr id="126" name="Google Shape;126;p17"/>
            <p:cNvSpPr/>
            <p:nvPr/>
          </p:nvSpPr>
          <p:spPr>
            <a:xfrm>
              <a:off x="562841" y="2300014"/>
              <a:ext cx="779703" cy="77970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27" name="Google Shape;127;p17" descr="COVID-19 FAQ – Dornier MedTech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74740" y="2321299"/>
              <a:ext cx="566856" cy="68568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8" name="Google Shape;128;p17"/>
          <p:cNvGrpSpPr/>
          <p:nvPr/>
        </p:nvGrpSpPr>
        <p:grpSpPr>
          <a:xfrm>
            <a:off x="1181320" y="3257696"/>
            <a:ext cx="594530" cy="584775"/>
            <a:chOff x="581050" y="3292621"/>
            <a:chExt cx="779703" cy="779703"/>
          </a:xfrm>
        </p:grpSpPr>
        <p:pic>
          <p:nvPicPr>
            <p:cNvPr id="129" name="Google Shape;129;p17" descr="Hand Washing Icons - Download Free Vector Icons | Noun Project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85436" y="3400425"/>
              <a:ext cx="570929" cy="57092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0" name="Google Shape;130;p17"/>
            <p:cNvSpPr/>
            <p:nvPr/>
          </p:nvSpPr>
          <p:spPr>
            <a:xfrm>
              <a:off x="581050" y="3292621"/>
              <a:ext cx="779703" cy="779703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1" name="Google Shape;131;p17"/>
          <p:cNvGrpSpPr/>
          <p:nvPr/>
        </p:nvGrpSpPr>
        <p:grpSpPr>
          <a:xfrm>
            <a:off x="1188185" y="1670246"/>
            <a:ext cx="604456" cy="584775"/>
            <a:chOff x="1499126" y="2501344"/>
            <a:chExt cx="694355" cy="697842"/>
          </a:xfrm>
        </p:grpSpPr>
        <p:sp>
          <p:nvSpPr>
            <p:cNvPr id="132" name="Google Shape;132;p17"/>
            <p:cNvSpPr/>
            <p:nvPr/>
          </p:nvSpPr>
          <p:spPr>
            <a:xfrm>
              <a:off x="1499126" y="2501344"/>
              <a:ext cx="694355" cy="697842"/>
            </a:xfrm>
            <a:prstGeom prst="ellipse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33" name="Google Shape;133;p17" descr="Mouth mask icon safety breathing symbol isolated Vector Image"/>
            <p:cNvPicPr preferRelativeResize="0"/>
            <p:nvPr/>
          </p:nvPicPr>
          <p:blipFill rotWithShape="1">
            <a:blip r:embed="rId6">
              <a:alphaModFix/>
            </a:blip>
            <a:srcRect l="5789" t="20724" r="5198" b="28593"/>
            <a:stretch/>
          </p:blipFill>
          <p:spPr>
            <a:xfrm>
              <a:off x="1567622" y="2687454"/>
              <a:ext cx="525453" cy="36636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4" name="Google Shape;134;p17"/>
          <p:cNvSpPr/>
          <p:nvPr/>
        </p:nvSpPr>
        <p:spPr>
          <a:xfrm>
            <a:off x="1201704" y="3992827"/>
            <a:ext cx="574146" cy="584775"/>
          </a:xfrm>
          <a:prstGeom prst="flowChartConnector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17"/>
          <p:cNvSpPr/>
          <p:nvPr/>
        </p:nvSpPr>
        <p:spPr>
          <a:xfrm>
            <a:off x="1260915" y="4112972"/>
            <a:ext cx="429481" cy="417604"/>
          </a:xfrm>
          <a:custGeom>
            <a:avLst/>
            <a:gdLst/>
            <a:ahLst/>
            <a:cxnLst/>
            <a:rect l="l" t="t" r="r" b="b"/>
            <a:pathLst>
              <a:path w="602" h="595" extrusionOk="0">
                <a:moveTo>
                  <a:pt x="530" y="241"/>
                </a:moveTo>
                <a:lnTo>
                  <a:pt x="530" y="241"/>
                </a:lnTo>
                <a:cubicBezTo>
                  <a:pt x="523" y="248"/>
                  <a:pt x="523" y="290"/>
                  <a:pt x="573" y="318"/>
                </a:cubicBezTo>
                <a:cubicBezTo>
                  <a:pt x="573" y="318"/>
                  <a:pt x="502" y="332"/>
                  <a:pt x="453" y="269"/>
                </a:cubicBezTo>
                <a:cubicBezTo>
                  <a:pt x="438" y="269"/>
                  <a:pt x="424" y="276"/>
                  <a:pt x="410" y="276"/>
                </a:cubicBezTo>
                <a:cubicBezTo>
                  <a:pt x="304" y="276"/>
                  <a:pt x="240" y="212"/>
                  <a:pt x="240" y="135"/>
                </a:cubicBezTo>
                <a:cubicBezTo>
                  <a:pt x="240" y="64"/>
                  <a:pt x="304" y="0"/>
                  <a:pt x="410" y="0"/>
                </a:cubicBezTo>
                <a:cubicBezTo>
                  <a:pt x="516" y="0"/>
                  <a:pt x="601" y="64"/>
                  <a:pt x="601" y="135"/>
                </a:cubicBezTo>
                <a:cubicBezTo>
                  <a:pt x="601" y="177"/>
                  <a:pt x="573" y="219"/>
                  <a:pt x="530" y="241"/>
                </a:cubicBezTo>
                <a:close/>
                <a:moveTo>
                  <a:pt x="205" y="149"/>
                </a:moveTo>
                <a:lnTo>
                  <a:pt x="205" y="149"/>
                </a:lnTo>
                <a:cubicBezTo>
                  <a:pt x="212" y="233"/>
                  <a:pt x="283" y="304"/>
                  <a:pt x="396" y="311"/>
                </a:cubicBezTo>
                <a:cubicBezTo>
                  <a:pt x="410" y="311"/>
                  <a:pt x="424" y="311"/>
                  <a:pt x="438" y="304"/>
                </a:cubicBezTo>
                <a:cubicBezTo>
                  <a:pt x="474" y="339"/>
                  <a:pt x="516" y="347"/>
                  <a:pt x="537" y="347"/>
                </a:cubicBezTo>
                <a:cubicBezTo>
                  <a:pt x="516" y="439"/>
                  <a:pt x="424" y="509"/>
                  <a:pt x="283" y="509"/>
                </a:cubicBezTo>
                <a:cubicBezTo>
                  <a:pt x="269" y="509"/>
                  <a:pt x="248" y="502"/>
                  <a:pt x="226" y="495"/>
                </a:cubicBezTo>
                <a:cubicBezTo>
                  <a:pt x="156" y="594"/>
                  <a:pt x="36" y="573"/>
                  <a:pt x="36" y="573"/>
                </a:cubicBezTo>
                <a:cubicBezTo>
                  <a:pt x="120" y="537"/>
                  <a:pt x="120" y="467"/>
                  <a:pt x="99" y="460"/>
                </a:cubicBezTo>
                <a:cubicBezTo>
                  <a:pt x="36" y="424"/>
                  <a:pt x="0" y="361"/>
                  <a:pt x="0" y="297"/>
                </a:cubicBezTo>
                <a:cubicBezTo>
                  <a:pt x="0" y="198"/>
                  <a:pt x="92" y="113"/>
                  <a:pt x="219" y="92"/>
                </a:cubicBezTo>
                <a:cubicBezTo>
                  <a:pt x="212" y="113"/>
                  <a:pt x="205" y="128"/>
                  <a:pt x="205" y="14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17"/>
          <p:cNvSpPr txBox="1"/>
          <p:nvPr/>
        </p:nvSpPr>
        <p:spPr>
          <a:xfrm>
            <a:off x="359008" y="4883998"/>
            <a:ext cx="850830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Recommendations for Health staff engaged in deworming activity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17"/>
          <p:cNvSpPr txBox="1"/>
          <p:nvPr/>
        </p:nvSpPr>
        <p:spPr>
          <a:xfrm>
            <a:off x="324853" y="5262373"/>
            <a:ext cx="11680417" cy="1400383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</a:pPr>
            <a:r>
              <a:rPr lang="en-US" sz="1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All children and adolescents in the ages 1-19 years will be dewormed at the household by the ASHA/AWW/ANM</a:t>
            </a: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 or at VHSND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</a:pPr>
            <a:r>
              <a:rPr lang="en-US" sz="1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If the child is not available at home during the  visit for drug administration, ASHA/AWW/ANM should not hand over the Albendazole tablet to the parents.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</a:pPr>
            <a:r>
              <a:rPr lang="en-US" sz="1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Frontline functionaries who are at higher risk of transmitting COVID-19 should not be engaged in drug administration activities.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</a:pPr>
            <a:r>
              <a:rPr lang="en-US" sz="17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Front line functionaries’ visits should be well planned to reduce the unnecessary movement within the assigned area.</a:t>
            </a:r>
            <a:endParaRPr sz="17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8"/>
          <p:cNvSpPr/>
          <p:nvPr/>
        </p:nvSpPr>
        <p:spPr>
          <a:xfrm>
            <a:off x="841419" y="209395"/>
            <a:ext cx="10509161" cy="553998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Administering Albendazole tablet on the day of visit</a:t>
            </a:r>
            <a:endParaRPr/>
          </a:p>
        </p:txBody>
      </p:sp>
      <p:pic>
        <p:nvPicPr>
          <p:cNvPr id="143" name="Google Shape;143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20834" y="945873"/>
            <a:ext cx="2190750" cy="5702731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8"/>
          <p:cNvSpPr txBox="1"/>
          <p:nvPr/>
        </p:nvSpPr>
        <p:spPr>
          <a:xfrm>
            <a:off x="404095" y="1134973"/>
            <a:ext cx="8916600" cy="53244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Albendazole is an easily chewable tablet</a:t>
            </a:r>
            <a:endParaRPr/>
          </a:p>
          <a:p>
            <a:pPr marL="285750" marR="0" lvl="0" indent="-2857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Prior to drug administration, ASHA/AWW/ANM will seek information from the parents/guardians on the current health and other medical history of the children/adolescents to be dewormed </a:t>
            </a:r>
            <a:endParaRPr/>
          </a:p>
          <a:p>
            <a:pPr marL="285750" marR="0" lvl="0" indent="-2857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ASHA/AWW/ANM will not administer tablets to the children/adolescents who are either sick or are on any other medication </a:t>
            </a:r>
            <a:endParaRPr/>
          </a:p>
          <a:p>
            <a:pPr marL="285750" marR="0" lvl="0" indent="-2857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ASHA/AWW/ANM will ask for two clean spoons and safe drinking water and place the tablet directly on the spoon while ensuring that there is no physical contact with the tablet </a:t>
            </a:r>
            <a:endParaRPr/>
          </a:p>
          <a:p>
            <a:pPr marL="285750" marR="0" lvl="0" indent="-2857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ASHA/AWW/ANM will administer age specific dosage of Albendazole tablets (see images), in the presence of the parent/guardian and will ensure to follow all COVID-19 safety precautions</a:t>
            </a:r>
            <a:endParaRPr/>
          </a:p>
          <a:p>
            <a:pPr marL="285750" marR="0" lvl="0" indent="-2857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ASHA/AWW/ANM will instruct children and adolescents to chew the tablet completely in their presence</a:t>
            </a:r>
            <a:endParaRPr/>
          </a:p>
          <a:p>
            <a:pPr marL="45720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trike="sngStrike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9"/>
          <p:cNvSpPr/>
          <p:nvPr/>
        </p:nvSpPr>
        <p:spPr>
          <a:xfrm>
            <a:off x="296225" y="112469"/>
            <a:ext cx="11479200" cy="703458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Managing Adverse Event during </a:t>
            </a:r>
            <a:r>
              <a:rPr lang="en-US" sz="28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NDD Programme</a:t>
            </a:r>
            <a:endParaRPr sz="1200" dirty="0">
              <a:solidFill>
                <a:schemeClr val="tx1"/>
              </a:solidFill>
            </a:endParaRPr>
          </a:p>
        </p:txBody>
      </p:sp>
      <p:sp>
        <p:nvSpPr>
          <p:cNvPr id="150" name="Google Shape;150;p19"/>
          <p:cNvSpPr txBox="1"/>
          <p:nvPr/>
        </p:nvSpPr>
        <p:spPr>
          <a:xfrm>
            <a:off x="296225" y="989307"/>
            <a:ext cx="11054365" cy="5488939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</a:pPr>
            <a:r>
              <a:rPr lang="en-US" sz="1800" u="none" strike="noStrik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ASHA/AWW/ANM will inform parents/guardians on the possible side effects of deworming and its management at home</a:t>
            </a:r>
            <a:endParaRPr dirty="0"/>
          </a:p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</a:pPr>
            <a:r>
              <a:rPr lang="en-US" sz="1800" u="none" strike="noStrik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Sometimes children/adolescents might show mild symptoms of nausea, mild abdominal pain, vomiting, diarrhoea and fatigue which can be expected if they have worms. Please do not panic.</a:t>
            </a:r>
            <a:endParaRPr dirty="0"/>
          </a:p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</a:pPr>
            <a:r>
              <a:rPr lang="en-US" sz="1800" u="none" strike="noStrik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case of an adverse event at the home: </a:t>
            </a:r>
            <a:endParaRPr dirty="0"/>
          </a:p>
          <a:p>
            <a:pPr marL="742950" marR="0" lvl="1" indent="-2857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Make the child/adolescent lie down on a flat surface and give her/him clean water to drink. Talk to the child/adolescent and address all her/his apprehensions.</a:t>
            </a:r>
            <a:endParaRPr dirty="0"/>
          </a:p>
          <a:p>
            <a:pPr marL="742950" marR="0" lvl="1" indent="-2857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Any adverse events are temporary and generally can be managed easily at the home. </a:t>
            </a:r>
            <a:endParaRPr dirty="0"/>
          </a:p>
          <a:p>
            <a:pPr marL="742950" marR="0" lvl="1" indent="-2857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the child/adolescent </a:t>
            </a:r>
            <a:r>
              <a:rPr lang="en-US" sz="1800" dirty="0">
                <a:solidFill>
                  <a:schemeClr val="dk1"/>
                </a:solidFill>
              </a:rPr>
              <a:t>continues to 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feel uneasy, the parents must contact the ASHA/AWW/ANM </a:t>
            </a:r>
            <a:r>
              <a:rPr lang="en-US" sz="1800" dirty="0">
                <a:solidFill>
                  <a:schemeClr val="dk1"/>
                </a:solidFill>
              </a:rPr>
              <a:t>or 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nearest PHC/health facility for medical assistance.</a:t>
            </a:r>
            <a:endParaRPr dirty="0"/>
          </a:p>
          <a:p>
            <a:pPr marL="742950" marR="0" lvl="1" indent="-2857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</a:pPr>
            <a:r>
              <a:rPr lang="en-US" sz="1800" dirty="0">
                <a:solidFill>
                  <a:schemeClr val="dk1"/>
                </a:solidFill>
              </a:rPr>
              <a:t>S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ome telephonic instructions </a:t>
            </a:r>
            <a:r>
              <a:rPr lang="en-US" sz="1800" dirty="0">
                <a:solidFill>
                  <a:schemeClr val="dk1"/>
                </a:solidFill>
              </a:rPr>
              <a:t>will be provided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before </a:t>
            </a:r>
            <a:r>
              <a:rPr lang="en-US" sz="1800" dirty="0">
                <a:solidFill>
                  <a:schemeClr val="dk1"/>
                </a:solidFill>
              </a:rPr>
              <a:t>the 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arrival of medical team. Follow the instructions and wait for the arrival of the health team.  </a:t>
            </a:r>
            <a:endParaRPr dirty="0"/>
          </a:p>
          <a:p>
            <a:pPr marL="742950" marR="0" lvl="1" indent="-2857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Doctor/Paramedical/RBSK team/AYUSH doctors will assess the condition of the child/ adolescent, note down the vitals, and carry the necessary medicines e.g. Susp/Tab Domperidone/Ondansetron, Susp/Tab Dicyclomine, ORS Packets, Susp/Pack Paracetamol.  </a:t>
            </a:r>
            <a:endParaRPr dirty="0"/>
          </a:p>
          <a:p>
            <a:pPr marL="742950" marR="0" lvl="1" indent="-2857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○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Based on assessment of the condition of the child/adolescent, visiting doctor/medical staff will advise and take further steps. 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0"/>
          <p:cNvSpPr/>
          <p:nvPr/>
        </p:nvSpPr>
        <p:spPr>
          <a:xfrm>
            <a:off x="316500" y="185125"/>
            <a:ext cx="11559000" cy="630802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Managing Adverse Event during </a:t>
            </a:r>
            <a:r>
              <a:rPr lang="en-US" sz="28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NDD Programme</a:t>
            </a:r>
            <a:endParaRPr sz="1200" dirty="0">
              <a:solidFill>
                <a:schemeClr val="tx1"/>
              </a:solidFill>
            </a:endParaRPr>
          </a:p>
        </p:txBody>
      </p:sp>
      <p:sp>
        <p:nvSpPr>
          <p:cNvPr id="156" name="Google Shape;156;p20"/>
          <p:cNvSpPr txBox="1"/>
          <p:nvPr/>
        </p:nvSpPr>
        <p:spPr>
          <a:xfrm>
            <a:off x="336775" y="2780007"/>
            <a:ext cx="8910900" cy="381807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●"/>
            </a:pPr>
            <a:r>
              <a:rPr lang="en-US" sz="2200" u="none" strike="noStrik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ASHA/AWW/ANM will provide the contact number of the nearest PHC/health facility to the parent/guardian during home visit</a:t>
            </a:r>
            <a:r>
              <a:rPr lang="en-US" sz="2200" dirty="0">
                <a:solidFill>
                  <a:schemeClr val="dk1"/>
                </a:solidFill>
              </a:rPr>
              <a:t>.</a:t>
            </a:r>
            <a:endParaRPr sz="2200" dirty="0">
              <a:solidFill>
                <a:schemeClr val="dk1"/>
              </a:solidFill>
            </a:endParaRPr>
          </a:p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●"/>
            </a:pPr>
            <a:r>
              <a:rPr lang="en-US" sz="2200" u="none" strike="noStrik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MO-PHC/CHC should ensure that the medicines that are mentioned in the adverse event protocol should be available in the health centre during the </a:t>
            </a:r>
            <a:r>
              <a:rPr lang="en-US" sz="2200" u="none" strike="noStrik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National Deworming Day Programme </a:t>
            </a:r>
            <a:r>
              <a:rPr lang="en-US" sz="2200" u="none" strike="noStrik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 functional referral services are ready.</a:t>
            </a:r>
            <a:endParaRPr dirty="0"/>
          </a:p>
          <a:p>
            <a:pPr marL="342900" marR="0" lvl="0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●"/>
            </a:pPr>
            <a:r>
              <a:rPr lang="en-US" sz="2200" u="none" strike="noStrik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Districts will ensure that ambulance services (108) are available at Block PHCs/CHCs for emergencies during the deworming period</a:t>
            </a:r>
            <a:endParaRPr dirty="0"/>
          </a:p>
        </p:txBody>
      </p:sp>
      <p:pic>
        <p:nvPicPr>
          <p:cNvPr id="157" name="Google Shape;157;p20"/>
          <p:cNvPicPr preferRelativeResize="0"/>
          <p:nvPr/>
        </p:nvPicPr>
        <p:blipFill rotWithShape="1">
          <a:blip r:embed="rId3">
            <a:alphaModFix/>
          </a:blip>
          <a:srcRect l="5625"/>
          <a:stretch/>
        </p:blipFill>
        <p:spPr>
          <a:xfrm flipH="1">
            <a:off x="9561200" y="2782705"/>
            <a:ext cx="2294025" cy="400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6224" y="1000316"/>
            <a:ext cx="11559001" cy="159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1"/>
          <p:cNvSpPr/>
          <p:nvPr/>
        </p:nvSpPr>
        <p:spPr>
          <a:xfrm>
            <a:off x="841418" y="355169"/>
            <a:ext cx="10509161" cy="553998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State Adverse Event Management Checklist</a:t>
            </a:r>
            <a:endParaRPr/>
          </a:p>
        </p:txBody>
      </p:sp>
      <p:sp>
        <p:nvSpPr>
          <p:cNvPr id="164" name="Google Shape;164;p21"/>
          <p:cNvSpPr txBox="1"/>
          <p:nvPr/>
        </p:nvSpPr>
        <p:spPr>
          <a:xfrm>
            <a:off x="296225" y="1073726"/>
            <a:ext cx="7641900" cy="54387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Effective adverse event management</a:t>
            </a:r>
            <a:r>
              <a:rPr lang="en-US" sz="2000" dirty="0">
                <a:solidFill>
                  <a:schemeClr val="dk1"/>
                </a:solidFill>
              </a:rPr>
              <a:t> </a:t>
            </a: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must be in place at all level - state, district and below </a:t>
            </a:r>
            <a:endParaRPr dirty="0"/>
          </a:p>
          <a:p>
            <a:pPr marL="342900" marR="0" lvl="0" indent="-342900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Dissemination of protocols to all CMHOs, BMHOs and other officials and orientation on standard procedures </a:t>
            </a:r>
            <a:endParaRPr dirty="0"/>
          </a:p>
          <a:p>
            <a:pPr marL="342900" marR="0" lvl="0" indent="-342900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u="none" strike="noStrik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Adverse events will be managed as per the protocol of Pharmacovigilance Program of India (PvPI). Chief </a:t>
            </a:r>
            <a:r>
              <a:rPr lang="en-US" sz="2000" u="none" strike="noStrike" dirty="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Medical and Health Officer (CMHO)/Civil Surgeon (CS) or Block Medical Officer (BMO) in consultation with the MO-PHC/CHC/health facility should reach out to the nearby Adverse Drug Reaction Monitoring Centre (AMC), established by Indian </a:t>
            </a:r>
            <a:r>
              <a:rPr lang="en-US" sz="2000" dirty="0">
                <a:solidFill>
                  <a:schemeClr val="dk1"/>
                </a:solidFill>
                <a:highlight>
                  <a:srgbClr val="FFFFFF"/>
                </a:highlight>
              </a:rPr>
              <a:t>Pharmacopoeia</a:t>
            </a:r>
            <a:r>
              <a:rPr lang="en-US" sz="2000" u="none" strike="noStrike" dirty="0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Commission under PvPI to provide assistance in monitoring AEs via helpline (toll free number) - </a:t>
            </a:r>
            <a:endParaRPr sz="2000" dirty="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457200" marR="0" lvl="0" indent="0" algn="just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000" b="1" u="none" strike="noStrike" dirty="0">
                <a:solidFill>
                  <a:schemeClr val="dk1"/>
                </a:solidFill>
                <a:highlight>
                  <a:srgbClr val="FFFFFF"/>
                </a:highlight>
              </a:rPr>
              <a:t>1800 180 3024 or mobile android App - ADR PvPI (available on google play store) </a:t>
            </a:r>
            <a:endParaRPr b="1" dirty="0"/>
          </a:p>
          <a:p>
            <a:pPr marL="342900" marR="0" lvl="0" indent="-342900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Reporting of severe adverse event cases is a m</a:t>
            </a:r>
            <a:r>
              <a:rPr lang="en-US" sz="2000" dirty="0">
                <a:solidFill>
                  <a:schemeClr val="dk1"/>
                </a:solidFill>
              </a:rPr>
              <a:t>ust </a:t>
            </a: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 standard adverse event reporting form</a:t>
            </a:r>
            <a:endParaRPr dirty="0"/>
          </a:p>
        </p:txBody>
      </p:sp>
      <p:sp>
        <p:nvSpPr>
          <p:cNvPr id="165" name="Google Shape;165;p21"/>
          <p:cNvSpPr txBox="1"/>
          <p:nvPr/>
        </p:nvSpPr>
        <p:spPr>
          <a:xfrm>
            <a:off x="8203097" y="4682570"/>
            <a:ext cx="3392555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Annexure: </a:t>
            </a: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State-wise list of </a:t>
            </a:r>
            <a:r>
              <a:rPr lang="en-US" sz="2000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Adverse Drug Reaction Monitoring Centres</a:t>
            </a: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 </a:t>
            </a: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(AMCs)</a:t>
            </a:r>
            <a:endParaRPr dirty="0"/>
          </a:p>
        </p:txBody>
      </p:sp>
      <p:pic>
        <p:nvPicPr>
          <p:cNvPr id="166" name="Google Shape;166;p21" descr="A picture containing room, computer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t="29037" r="5406"/>
          <a:stretch/>
        </p:blipFill>
        <p:spPr>
          <a:xfrm>
            <a:off x="8322289" y="1154509"/>
            <a:ext cx="3573498" cy="2964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1627</Words>
  <Application>Microsoft Office PowerPoint</Application>
  <PresentationFormat>Widescreen</PresentationFormat>
  <Paragraphs>97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Cambria</vt:lpstr>
      <vt:lpstr>Office Theme</vt:lpstr>
      <vt:lpstr>     Overview of  Adverse Event Management NATIONAL DEWORMING DAY (NDD) PROGRAMME  (February 2021) amid COVID-19</vt:lpstr>
      <vt:lpstr>Intestinal Worm Control Through Mass Deworming</vt:lpstr>
      <vt:lpstr>  Albendazole is Safe and Highly Beneficial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Overview of  Adverse Event Management NATIONAL DEWORMING PROGRAMME  (August - October 2020) amid COVID-19</dc:title>
  <dc:creator>Chattarpal Chauhan</dc:creator>
  <cp:lastModifiedBy>Chattarpal Chauhan</cp:lastModifiedBy>
  <cp:revision>11</cp:revision>
  <dcterms:modified xsi:type="dcterms:W3CDTF">2021-01-18T07:15:57Z</dcterms:modified>
</cp:coreProperties>
</file>