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72" r:id="rId3"/>
    <p:sldId id="273" r:id="rId4"/>
    <p:sldId id="258" r:id="rId5"/>
    <p:sldId id="270" r:id="rId6"/>
    <p:sldId id="259" r:id="rId7"/>
    <p:sldId id="310" r:id="rId8"/>
    <p:sldId id="302" r:id="rId9"/>
    <p:sldId id="303" r:id="rId10"/>
    <p:sldId id="312" r:id="rId11"/>
    <p:sldId id="308" r:id="rId12"/>
    <p:sldId id="309" r:id="rId13"/>
    <p:sldId id="306" r:id="rId14"/>
    <p:sldId id="305" r:id="rId15"/>
    <p:sldId id="294" r:id="rId16"/>
    <p:sldId id="295" r:id="rId17"/>
    <p:sldId id="298" r:id="rId18"/>
    <p:sldId id="291" r:id="rId19"/>
    <p:sldId id="277" r:id="rId20"/>
    <p:sldId id="261" r:id="rId21"/>
    <p:sldId id="265" r:id="rId22"/>
    <p:sldId id="284" r:id="rId23"/>
    <p:sldId id="276" r:id="rId24"/>
    <p:sldId id="274" r:id="rId25"/>
    <p:sldId id="266" r:id="rId26"/>
    <p:sldId id="286" r:id="rId27"/>
    <p:sldId id="285" r:id="rId28"/>
    <p:sldId id="314" r:id="rId29"/>
    <p:sldId id="315" r:id="rId30"/>
    <p:sldId id="269" r:id="rId31"/>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9D8C4"/>
    <a:srgbClr val="F58220"/>
    <a:srgbClr val="54AF4F"/>
    <a:srgbClr val="FFC000"/>
    <a:srgbClr val="3AC486"/>
    <a:srgbClr val="99CC00"/>
    <a:srgbClr val="CCFF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34"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B89F0323-5A97-45F7-A58E-FCB0BB59E41A}" type="datetimeFigureOut">
              <a:rPr lang="en-US" smtClean="0"/>
              <a:pPr/>
              <a:t>8/12/2016</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96DE5947-B269-411A-B053-2CA11A65F275}" type="slidenum">
              <a:rPr lang="en-US" smtClean="0"/>
              <a:pPr/>
              <a:t>‹#›</a:t>
            </a:fld>
            <a:endParaRPr lang="en-US"/>
          </a:p>
        </p:txBody>
      </p:sp>
    </p:spTree>
    <p:extLst>
      <p:ext uri="{BB962C8B-B14F-4D97-AF65-F5344CB8AC3E}">
        <p14:creationId xmlns:p14="http://schemas.microsoft.com/office/powerpoint/2010/main" xmlns="" val="3900181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E5947-B269-411A-B053-2CA11A65F275}" type="slidenum">
              <a:rPr lang="en-US" smtClean="0"/>
              <a:pPr/>
              <a:t>10</a:t>
            </a:fld>
            <a:endParaRPr lang="en-US"/>
          </a:p>
        </p:txBody>
      </p:sp>
    </p:spTree>
    <p:extLst>
      <p:ext uri="{BB962C8B-B14F-4D97-AF65-F5344CB8AC3E}">
        <p14:creationId xmlns:p14="http://schemas.microsoft.com/office/powerpoint/2010/main" xmlns="" val="553633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E5947-B269-411A-B053-2CA11A65F275}" type="slidenum">
              <a:rPr lang="en-US" smtClean="0"/>
              <a:pPr/>
              <a:t>14</a:t>
            </a:fld>
            <a:endParaRPr lang="en-US"/>
          </a:p>
        </p:txBody>
      </p:sp>
    </p:spTree>
    <p:extLst>
      <p:ext uri="{BB962C8B-B14F-4D97-AF65-F5344CB8AC3E}">
        <p14:creationId xmlns:p14="http://schemas.microsoft.com/office/powerpoint/2010/main" xmlns="" val="2798982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6DE5947-B269-411A-B053-2CA11A65F275}" type="slidenum">
              <a:rPr lang="en-US" smtClean="0"/>
              <a:pPr/>
              <a:t>21</a:t>
            </a:fld>
            <a:endParaRPr lang="en-US"/>
          </a:p>
        </p:txBody>
      </p:sp>
    </p:spTree>
    <p:extLst>
      <p:ext uri="{BB962C8B-B14F-4D97-AF65-F5344CB8AC3E}">
        <p14:creationId xmlns:p14="http://schemas.microsoft.com/office/powerpoint/2010/main" xmlns="" val="4201362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E5947-B269-411A-B053-2CA11A65F275}" type="slidenum">
              <a:rPr lang="en-US" smtClean="0"/>
              <a:pPr/>
              <a:t>22</a:t>
            </a:fld>
            <a:endParaRPr lang="en-US"/>
          </a:p>
        </p:txBody>
      </p:sp>
    </p:spTree>
    <p:extLst>
      <p:ext uri="{BB962C8B-B14F-4D97-AF65-F5344CB8AC3E}">
        <p14:creationId xmlns:p14="http://schemas.microsoft.com/office/powerpoint/2010/main" xmlns="" val="2501681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a:xfrm>
            <a:off x="6400800" y="6355080"/>
            <a:ext cx="2286000" cy="365760"/>
          </a:xfrm>
        </p:spPr>
        <p:txBody>
          <a:bodyPr/>
          <a:lstStyle>
            <a:lvl1pPr>
              <a:defRPr sz="1400"/>
            </a:lvl1pPr>
          </a:lstStyle>
          <a:p>
            <a:fld id="{8A4BC656-F3FA-4CC0-A25B-5F2378C2F500}" type="datetimeFigureOut">
              <a:rPr lang="en-US" smtClean="0"/>
              <a:pPr/>
              <a:t>8/12/2016</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168F141D-1D9A-4C06-9435-EEE173A54C00}" type="slidenum">
              <a:rPr lang="en-US" smtClean="0"/>
              <a:pPr/>
              <a:t>‹#›</a:t>
            </a:fld>
            <a:endParaRPr lang="en-US"/>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28600" y="-76200"/>
            <a:ext cx="10398052" cy="693420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A4BC656-F3FA-4CC0-A25B-5F2378C2F500}" type="datetimeFigureOut">
              <a:rPr lang="en-US" smtClean="0"/>
              <a:pPr/>
              <a:t>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F141D-1D9A-4C06-9435-EEE173A54C00}"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28600" y="-76200"/>
            <a:ext cx="10398052" cy="6934200"/>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1">
        <a:schemeClr val="bg2"/>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28600" y="-76200"/>
            <a:ext cx="10398052" cy="6934200"/>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28600" y="-76200"/>
            <a:ext cx="10398052" cy="6934200"/>
          </a:xfrm>
          <a:prstGeom prst="rect">
            <a:avLst/>
          </a:prstGeom>
        </p:spPr>
      </p:pic>
      <p:sp>
        <p:nvSpPr>
          <p:cNvPr id="2" name="Title 1"/>
          <p:cNvSpPr>
            <a:spLocks noGrp="1"/>
          </p:cNvSpPr>
          <p:nvPr>
            <p:ph type="title"/>
          </p:nvPr>
        </p:nvSpPr>
        <p:spPr>
          <a:xfrm>
            <a:off x="457200" y="228600"/>
            <a:ext cx="8229600" cy="914400"/>
          </a:xfrm>
        </p:spPr>
        <p:txBody>
          <a:body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8A4BC656-F3FA-4CC0-A25B-5F2378C2F500}" type="datetimeFigureOut">
              <a:rPr lang="en-US" smtClean="0"/>
              <a:pPr/>
              <a:t>8/12/2016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F141D-1D9A-4C06-9435-EEE173A54C00}"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28600" y="-76200"/>
            <a:ext cx="10398052" cy="6934200"/>
          </a:xfrm>
          <a:prstGeom prst="rect">
            <a:avLst/>
          </a:prstGeom>
        </p:spPr>
      </p:pic>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A4BC656-F3FA-4CC0-A25B-5F2378C2F500}" type="datetimeFigureOut">
              <a:rPr lang="en-US" smtClean="0"/>
              <a:pPr/>
              <a:t>8/12/2016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8F141D-1D9A-4C06-9435-EEE173A54C00}"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A4BC656-F3FA-4CC0-A25B-5F2378C2F500}" type="datetimeFigureOut">
              <a:rPr lang="en-US" smtClean="0"/>
              <a:pPr/>
              <a:t>8/12/2016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8F141D-1D9A-4C06-9435-EEE173A54C00}"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4BC656-F3FA-4CC0-A25B-5F2378C2F500}" type="datetimeFigureOut">
              <a:rPr lang="en-US" smtClean="0"/>
              <a:pPr/>
              <a:t>8/12/2016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8F141D-1D9A-4C06-9435-EEE173A54C00}"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A4BC656-F3FA-4CC0-A25B-5F2378C2F500}" type="datetimeFigureOut">
              <a:rPr lang="en-US" smtClean="0"/>
              <a:pPr/>
              <a:t>8/12/2016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F141D-1D9A-4C06-9435-EEE173A54C00}"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A4BC656-F3FA-4CC0-A25B-5F2378C2F500}" type="datetimeFigureOut">
              <a:rPr lang="en-US" smtClean="0"/>
              <a:pPr/>
              <a:t>8/12/2016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F141D-1D9A-4C06-9435-EEE173A54C00}"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4BC656-F3FA-4CC0-A25B-5F2378C2F500}" type="datetimeFigureOut">
              <a:rPr lang="en-US" smtClean="0"/>
              <a:pPr/>
              <a:t>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F141D-1D9A-4C06-9435-EEE173A54C0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4BC656-F3FA-4CC0-A25B-5F2378C2F500}" type="datetimeFigureOut">
              <a:rPr lang="en-US" smtClean="0"/>
              <a:pPr/>
              <a:t>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F141D-1D9A-4C06-9435-EEE173A54C00}"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8A4BC656-F3FA-4CC0-A25B-5F2378C2F500}" type="datetimeFigureOut">
              <a:rPr lang="en-US" smtClean="0"/>
              <a:pPr/>
              <a:t>8/12/2016</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168F141D-1D9A-4C06-9435-EEE173A54C00}"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5256"/>
            <a:ext cx="9144000" cy="1015663"/>
          </a:xfrm>
          <a:prstGeom prst="rect">
            <a:avLst/>
          </a:prstGeom>
          <a:solidFill>
            <a:srgbClr val="F58220"/>
          </a:solidFill>
        </p:spPr>
        <p:txBody>
          <a:bodyPr wrap="square">
            <a:spAutoFit/>
          </a:bodyPr>
          <a:lstStyle/>
          <a:p>
            <a:pPr algn="ctr"/>
            <a:r>
              <a:rPr lang="en-US" sz="2400" b="1" dirty="0"/>
              <a:t>“</a:t>
            </a:r>
            <a:r>
              <a:rPr lang="en-US" sz="2800" b="1" dirty="0" smtClean="0"/>
              <a:t>MAA” </a:t>
            </a:r>
            <a:r>
              <a:rPr lang="en-US" sz="2800" b="1" dirty="0"/>
              <a:t>(MOTHER’S ABSOLUTE </a:t>
            </a:r>
            <a:r>
              <a:rPr lang="en-US" sz="2800" b="1" dirty="0" smtClean="0"/>
              <a:t>AFFECTION</a:t>
            </a:r>
            <a:r>
              <a:rPr lang="en-US" sz="2800" b="1" dirty="0"/>
              <a:t>)</a:t>
            </a:r>
            <a:r>
              <a:rPr lang="en-US" sz="3200" b="1" dirty="0" smtClean="0"/>
              <a:t> </a:t>
            </a:r>
            <a:r>
              <a:rPr lang="en-US" sz="2800" b="1" dirty="0"/>
              <a:t>PROGRAMME</a:t>
            </a:r>
            <a:endParaRPr lang="en-US" sz="2800" dirty="0"/>
          </a:p>
        </p:txBody>
      </p:sp>
      <p:sp>
        <p:nvSpPr>
          <p:cNvPr id="3" name="Rectangle 2"/>
          <p:cNvSpPr/>
          <p:nvPr/>
        </p:nvSpPr>
        <p:spPr>
          <a:xfrm>
            <a:off x="1573848" y="5029200"/>
            <a:ext cx="6705600" cy="923330"/>
          </a:xfrm>
          <a:prstGeom prst="rect">
            <a:avLst/>
          </a:prstGeom>
        </p:spPr>
        <p:txBody>
          <a:bodyPr wrap="square">
            <a:spAutoFit/>
          </a:bodyPr>
          <a:lstStyle/>
          <a:p>
            <a:pPr marL="285750" indent="-285750" algn="ctr">
              <a:buFontTx/>
              <a:buChar char="-"/>
            </a:pPr>
            <a:r>
              <a:rPr lang="en-US" b="1" dirty="0" smtClean="0"/>
              <a:t>A Nationwide programme for Promotion of Breastfeeding </a:t>
            </a:r>
            <a:r>
              <a:rPr lang="en-US" b="1" dirty="0"/>
              <a:t>through Health </a:t>
            </a:r>
            <a:r>
              <a:rPr lang="en-US" b="1" dirty="0" smtClean="0"/>
              <a:t>Systems</a:t>
            </a:r>
          </a:p>
          <a:p>
            <a:pPr marL="285750" indent="-285750" algn="ctr">
              <a:buFontTx/>
              <a:buChar char="-"/>
            </a:pPr>
            <a:r>
              <a:rPr lang="en-US" b="1" dirty="0" smtClean="0"/>
              <a:t>August 2015</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651492" y="656918"/>
            <a:ext cx="2550312" cy="289850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954775" y="189886"/>
            <a:ext cx="1940050" cy="1191428"/>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04800" y="0"/>
            <a:ext cx="2272485" cy="1465155"/>
          </a:xfrm>
          <a:prstGeom prst="rect">
            <a:avLst/>
          </a:prstGeom>
        </p:spPr>
      </p:pic>
    </p:spTree>
    <p:extLst>
      <p:ext uri="{BB962C8B-B14F-4D97-AF65-F5344CB8AC3E}">
        <p14:creationId xmlns:p14="http://schemas.microsoft.com/office/powerpoint/2010/main" xmlns="" val="11143941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13950"/>
            <a:ext cx="8229600" cy="494501"/>
          </a:xfrm>
          <a:prstGeom prst="roundRect">
            <a:avLst/>
          </a:prstGeom>
          <a:solidFill>
            <a:srgbClr val="F58220"/>
          </a:solidFill>
        </p:spPr>
        <p:txBody>
          <a:bodyPr>
            <a:normAutofit fontScale="90000"/>
          </a:bodyPr>
          <a:lstStyle/>
          <a:p>
            <a:pPr algn="ctr"/>
            <a:r>
              <a:rPr lang="en-US" b="1" dirty="0" smtClean="0">
                <a:solidFill>
                  <a:schemeClr val="bg1"/>
                </a:solidFill>
                <a:cs typeface="Times New Roman" panose="02020603050405020304" pitchFamily="18" charset="0"/>
              </a:rPr>
              <a:t>Importance of Breastfeeding</a:t>
            </a:r>
            <a:endParaRPr lang="en-US" b="1" dirty="0">
              <a:solidFill>
                <a:schemeClr val="bg1"/>
              </a:solidFill>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
        <p:nvSpPr>
          <p:cNvPr id="6" name="TextBox 5"/>
          <p:cNvSpPr txBox="1"/>
          <p:nvPr/>
        </p:nvSpPr>
        <p:spPr>
          <a:xfrm>
            <a:off x="152400" y="1479346"/>
            <a:ext cx="5105400" cy="4570482"/>
          </a:xfrm>
          <a:prstGeom prst="rect">
            <a:avLst/>
          </a:prstGeom>
          <a:noFill/>
        </p:spPr>
        <p:txBody>
          <a:bodyPr wrap="square" rtlCol="0">
            <a:spAutoFit/>
          </a:bodyPr>
          <a:lstStyle/>
          <a:p>
            <a:pPr marL="457200" indent="-457200">
              <a:spcBef>
                <a:spcPts val="600"/>
              </a:spcBef>
              <a:buClr>
                <a:srgbClr val="F58220"/>
              </a:buClr>
              <a:buFont typeface="Wingdings" panose="05000000000000000000" pitchFamily="2" charset="2"/>
              <a:buChar char="Ø"/>
            </a:pPr>
            <a:r>
              <a:rPr lang="en-US" sz="2000" dirty="0">
                <a:latin typeface="+mj-lt"/>
                <a:cs typeface="Times New Roman" panose="02020603050405020304" pitchFamily="18" charset="0"/>
              </a:rPr>
              <a:t>Prevents 20% of newborn deaths</a:t>
            </a:r>
          </a:p>
          <a:p>
            <a:pPr marL="457200" indent="-457200">
              <a:spcBef>
                <a:spcPts val="600"/>
              </a:spcBef>
              <a:buClr>
                <a:srgbClr val="F58220"/>
              </a:buClr>
              <a:buFont typeface="Wingdings" panose="05000000000000000000" pitchFamily="2" charset="2"/>
              <a:buChar char="Ø"/>
            </a:pPr>
            <a:r>
              <a:rPr lang="en-US" sz="2000" dirty="0">
                <a:latin typeface="+mj-lt"/>
                <a:cs typeface="Times New Roman" panose="02020603050405020304" pitchFamily="18" charset="0"/>
              </a:rPr>
              <a:t>Prevents13% of under-five deaths</a:t>
            </a:r>
          </a:p>
          <a:p>
            <a:pPr marL="457200" indent="-457200">
              <a:spcBef>
                <a:spcPts val="600"/>
              </a:spcBef>
              <a:buClr>
                <a:srgbClr val="F58220"/>
              </a:buClr>
              <a:buFont typeface="Wingdings" panose="05000000000000000000" pitchFamily="2" charset="2"/>
              <a:buChar char="Ø"/>
            </a:pPr>
            <a:r>
              <a:rPr lang="en-US" sz="2000" dirty="0">
                <a:latin typeface="+mj-lt"/>
                <a:cs typeface="Times New Roman" panose="02020603050405020304" pitchFamily="18" charset="0"/>
              </a:rPr>
              <a:t>11 times lesser chance of diarrheal mortality</a:t>
            </a:r>
          </a:p>
          <a:p>
            <a:pPr marL="457200" indent="-457200">
              <a:spcBef>
                <a:spcPts val="600"/>
              </a:spcBef>
              <a:buClr>
                <a:srgbClr val="F58220"/>
              </a:buClr>
              <a:buFont typeface="Wingdings" panose="05000000000000000000" pitchFamily="2" charset="2"/>
              <a:buChar char="Ø"/>
            </a:pPr>
            <a:r>
              <a:rPr lang="en-US" sz="2000" dirty="0">
                <a:latin typeface="+mj-lt"/>
                <a:cs typeface="Times New Roman" panose="02020603050405020304" pitchFamily="18" charset="0"/>
              </a:rPr>
              <a:t>15 times lesser chance of Pneumonia related mortality</a:t>
            </a:r>
          </a:p>
          <a:p>
            <a:pPr marL="457200" indent="-457200">
              <a:spcBef>
                <a:spcPts val="600"/>
              </a:spcBef>
              <a:buClr>
                <a:srgbClr val="F58220"/>
              </a:buClr>
              <a:buFont typeface="Wingdings" panose="05000000000000000000" pitchFamily="2" charset="2"/>
              <a:buChar char="Ø"/>
            </a:pPr>
            <a:r>
              <a:rPr lang="en-US" sz="2000" dirty="0">
                <a:latin typeface="+mj-lt"/>
                <a:cs typeface="Times New Roman" panose="02020603050405020304" pitchFamily="18" charset="0"/>
              </a:rPr>
              <a:t>Benefits on raising I.Q.</a:t>
            </a:r>
          </a:p>
          <a:p>
            <a:pPr marL="457200" indent="-457200">
              <a:spcBef>
                <a:spcPts val="600"/>
              </a:spcBef>
              <a:buClr>
                <a:srgbClr val="F58220"/>
              </a:buClr>
              <a:buFont typeface="Wingdings" panose="05000000000000000000" pitchFamily="2" charset="2"/>
              <a:buChar char="Ø"/>
            </a:pPr>
            <a:r>
              <a:rPr lang="en-US" sz="2000" dirty="0">
                <a:latin typeface="+mj-lt"/>
                <a:cs typeface="Times New Roman" panose="02020603050405020304" pitchFamily="18" charset="0"/>
              </a:rPr>
              <a:t>Prevention of non-communicable diseases, </a:t>
            </a:r>
          </a:p>
          <a:p>
            <a:pPr marL="457200" indent="-457200">
              <a:spcBef>
                <a:spcPts val="600"/>
              </a:spcBef>
              <a:buClr>
                <a:srgbClr val="F58220"/>
              </a:buClr>
              <a:buFont typeface="Wingdings" panose="05000000000000000000" pitchFamily="2" charset="2"/>
              <a:buChar char="Ø"/>
            </a:pPr>
            <a:r>
              <a:rPr lang="en-US" sz="2000" dirty="0">
                <a:latin typeface="+mj-lt"/>
                <a:cs typeface="Times New Roman" panose="02020603050405020304" pitchFamily="18" charset="0"/>
              </a:rPr>
              <a:t>Lesser hospital stay of </a:t>
            </a:r>
            <a:r>
              <a:rPr lang="en-US" sz="2000" dirty="0" smtClean="0">
                <a:latin typeface="+mj-lt"/>
                <a:cs typeface="Times New Roman" panose="02020603050405020304" pitchFamily="18" charset="0"/>
              </a:rPr>
              <a:t>newborns,</a:t>
            </a:r>
          </a:p>
          <a:p>
            <a:pPr marL="457200" indent="-457200">
              <a:spcBef>
                <a:spcPts val="600"/>
              </a:spcBef>
              <a:buClr>
                <a:srgbClr val="F58220"/>
              </a:buClr>
              <a:buFont typeface="Wingdings" panose="05000000000000000000" pitchFamily="2" charset="2"/>
              <a:buChar char="Ø"/>
            </a:pPr>
            <a:r>
              <a:rPr lang="en-US" sz="2000" dirty="0" smtClean="0">
                <a:latin typeface="+mj-lt"/>
                <a:cs typeface="Times New Roman" panose="02020603050405020304" pitchFamily="18" charset="0"/>
              </a:rPr>
              <a:t>Maternal </a:t>
            </a:r>
            <a:r>
              <a:rPr lang="en-US" sz="2000" dirty="0">
                <a:latin typeface="+mj-lt"/>
                <a:cs typeface="Times New Roman" panose="02020603050405020304" pitchFamily="18" charset="0"/>
              </a:rPr>
              <a:t>benefits (cancer prevention). </a:t>
            </a:r>
          </a:p>
          <a:p>
            <a:endParaRPr lang="en-US" sz="1400" dirty="0">
              <a:latin typeface="+mj-lt"/>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3088" t="24399" r="34993" b="31850"/>
          <a:stretch/>
        </p:blipFill>
        <p:spPr bwMode="auto">
          <a:xfrm>
            <a:off x="5181600" y="2209800"/>
            <a:ext cx="3658507" cy="2819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5745917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extLst>
              <p:ext uri="{D42A27DB-BD31-4B8C-83A1-F6EECF244321}">
                <p14:modId xmlns:p14="http://schemas.microsoft.com/office/powerpoint/2010/main" xmlns="" val="2018481493"/>
              </p:ext>
            </p:extLst>
          </p:nvPr>
        </p:nvGraphicFramePr>
        <p:xfrm>
          <a:off x="152399" y="1676400"/>
          <a:ext cx="8686802" cy="4150741"/>
        </p:xfrm>
        <a:graphic>
          <a:graphicData uri="http://schemas.openxmlformats.org/drawingml/2006/table">
            <a:tbl>
              <a:tblPr firstRow="1" bandRow="1">
                <a:tableStyleId>{7E9639D4-E3E2-4D34-9284-5A2195B3D0D7}</a:tableStyleId>
              </a:tblPr>
              <a:tblGrid>
                <a:gridCol w="2278506"/>
                <a:gridCol w="1501862"/>
                <a:gridCol w="1689100"/>
                <a:gridCol w="1769534"/>
                <a:gridCol w="1447800"/>
              </a:tblGrid>
              <a:tr h="861475">
                <a:tc>
                  <a:txBody>
                    <a:bodyPr/>
                    <a:lstStyle/>
                    <a:p>
                      <a:pPr marL="0" marR="0" algn="just">
                        <a:lnSpc>
                          <a:spcPct val="115000"/>
                        </a:lnSpc>
                        <a:spcBef>
                          <a:spcPts val="0"/>
                        </a:spcBef>
                        <a:spcAft>
                          <a:spcPts val="0"/>
                        </a:spcAft>
                        <a:tabLst>
                          <a:tab pos="2019935" algn="l"/>
                        </a:tabLst>
                      </a:pPr>
                      <a:r>
                        <a:rPr lang="en-US" sz="2400" dirty="0">
                          <a:solidFill>
                            <a:srgbClr val="F58220"/>
                          </a:solidFill>
                          <a:effectLst/>
                        </a:rPr>
                        <a:t> </a:t>
                      </a:r>
                      <a:endParaRPr lang="en-US" sz="2400" dirty="0">
                        <a:solidFill>
                          <a:srgbClr val="F58220"/>
                        </a:solidFill>
                        <a:effectLst/>
                        <a:latin typeface="Calibri"/>
                        <a:ea typeface="Times New Roman"/>
                        <a:cs typeface="Times New Roman"/>
                      </a:endParaRPr>
                    </a:p>
                  </a:txBody>
                  <a:tcPr marL="68580" marR="68580" marT="0" marB="0">
                    <a:solidFill>
                      <a:srgbClr val="F9D8C4"/>
                    </a:solidFill>
                  </a:tcPr>
                </a:tc>
                <a:tc>
                  <a:txBody>
                    <a:bodyPr/>
                    <a:lstStyle/>
                    <a:p>
                      <a:pPr marL="0" marR="0" algn="just">
                        <a:lnSpc>
                          <a:spcPct val="115000"/>
                        </a:lnSpc>
                        <a:spcBef>
                          <a:spcPts val="0"/>
                        </a:spcBef>
                        <a:spcAft>
                          <a:spcPts val="0"/>
                        </a:spcAft>
                        <a:tabLst>
                          <a:tab pos="2019935" algn="l"/>
                        </a:tabLst>
                      </a:pPr>
                      <a:r>
                        <a:rPr lang="en-US" sz="2400" dirty="0">
                          <a:solidFill>
                            <a:srgbClr val="F58220"/>
                          </a:solidFill>
                          <a:effectLst/>
                        </a:rPr>
                        <a:t>NFHS-2</a:t>
                      </a:r>
                    </a:p>
                    <a:p>
                      <a:pPr marL="0" marR="0" algn="just">
                        <a:lnSpc>
                          <a:spcPct val="115000"/>
                        </a:lnSpc>
                        <a:spcBef>
                          <a:spcPts val="0"/>
                        </a:spcBef>
                        <a:spcAft>
                          <a:spcPts val="0"/>
                        </a:spcAft>
                        <a:tabLst>
                          <a:tab pos="2019935" algn="l"/>
                        </a:tabLst>
                      </a:pPr>
                      <a:r>
                        <a:rPr lang="en-US" sz="2000" dirty="0">
                          <a:solidFill>
                            <a:srgbClr val="F58220"/>
                          </a:solidFill>
                          <a:effectLst/>
                        </a:rPr>
                        <a:t>(1998-99)</a:t>
                      </a:r>
                      <a:endParaRPr lang="en-US" sz="2000" dirty="0">
                        <a:solidFill>
                          <a:srgbClr val="F58220"/>
                        </a:solidFill>
                        <a:effectLst/>
                        <a:latin typeface="Calibri"/>
                        <a:ea typeface="Times New Roman"/>
                        <a:cs typeface="Times New Roman"/>
                      </a:endParaRPr>
                    </a:p>
                  </a:txBody>
                  <a:tcPr marL="68580" marR="68580" marT="0" marB="0">
                    <a:solidFill>
                      <a:srgbClr val="F9D8C4"/>
                    </a:solidFill>
                  </a:tcPr>
                </a:tc>
                <a:tc>
                  <a:txBody>
                    <a:bodyPr/>
                    <a:lstStyle/>
                    <a:p>
                      <a:pPr marL="0" marR="0" algn="just">
                        <a:lnSpc>
                          <a:spcPct val="115000"/>
                        </a:lnSpc>
                        <a:spcBef>
                          <a:spcPts val="0"/>
                        </a:spcBef>
                        <a:spcAft>
                          <a:spcPts val="0"/>
                        </a:spcAft>
                        <a:tabLst>
                          <a:tab pos="2019935" algn="l"/>
                        </a:tabLst>
                      </a:pPr>
                      <a:r>
                        <a:rPr lang="en-US" sz="2400" dirty="0">
                          <a:solidFill>
                            <a:srgbClr val="F58220"/>
                          </a:solidFill>
                          <a:effectLst/>
                        </a:rPr>
                        <a:t>NFHS-3</a:t>
                      </a:r>
                    </a:p>
                    <a:p>
                      <a:pPr marL="0" marR="0" algn="just">
                        <a:lnSpc>
                          <a:spcPct val="115000"/>
                        </a:lnSpc>
                        <a:spcBef>
                          <a:spcPts val="0"/>
                        </a:spcBef>
                        <a:spcAft>
                          <a:spcPts val="0"/>
                        </a:spcAft>
                        <a:tabLst>
                          <a:tab pos="2019935" algn="l"/>
                        </a:tabLst>
                      </a:pPr>
                      <a:r>
                        <a:rPr lang="en-US" sz="2000" dirty="0">
                          <a:solidFill>
                            <a:srgbClr val="F58220"/>
                          </a:solidFill>
                          <a:effectLst/>
                        </a:rPr>
                        <a:t>(2005-06)</a:t>
                      </a:r>
                      <a:endParaRPr lang="en-US" sz="2000" dirty="0">
                        <a:solidFill>
                          <a:srgbClr val="F58220"/>
                        </a:solidFill>
                        <a:effectLst/>
                        <a:latin typeface="Calibri"/>
                        <a:ea typeface="Times New Roman"/>
                        <a:cs typeface="Times New Roman"/>
                      </a:endParaRPr>
                    </a:p>
                  </a:txBody>
                  <a:tcPr marL="68580" marR="68580" marT="0" marB="0">
                    <a:solidFill>
                      <a:srgbClr val="F9D8C4"/>
                    </a:solidFill>
                  </a:tcPr>
                </a:tc>
                <a:tc>
                  <a:txBody>
                    <a:bodyPr/>
                    <a:lstStyle/>
                    <a:p>
                      <a:pPr marL="0" marR="0" algn="just">
                        <a:lnSpc>
                          <a:spcPct val="115000"/>
                        </a:lnSpc>
                        <a:spcBef>
                          <a:spcPts val="0"/>
                        </a:spcBef>
                        <a:spcAft>
                          <a:spcPts val="0"/>
                        </a:spcAft>
                        <a:tabLst>
                          <a:tab pos="2019935" algn="l"/>
                        </a:tabLst>
                      </a:pPr>
                      <a:r>
                        <a:rPr lang="en-US" sz="2400" dirty="0">
                          <a:solidFill>
                            <a:srgbClr val="F58220"/>
                          </a:solidFill>
                          <a:effectLst/>
                        </a:rPr>
                        <a:t>DLHS-3</a:t>
                      </a:r>
                    </a:p>
                    <a:p>
                      <a:pPr marL="0" marR="0" algn="just">
                        <a:lnSpc>
                          <a:spcPct val="115000"/>
                        </a:lnSpc>
                        <a:spcBef>
                          <a:spcPts val="0"/>
                        </a:spcBef>
                        <a:spcAft>
                          <a:spcPts val="0"/>
                        </a:spcAft>
                        <a:tabLst>
                          <a:tab pos="2019935" algn="l"/>
                        </a:tabLst>
                      </a:pPr>
                      <a:r>
                        <a:rPr lang="en-US" sz="2000" dirty="0">
                          <a:solidFill>
                            <a:srgbClr val="F58220"/>
                          </a:solidFill>
                          <a:effectLst/>
                        </a:rPr>
                        <a:t>(2007-08)</a:t>
                      </a:r>
                      <a:endParaRPr lang="en-US" sz="2000" dirty="0">
                        <a:solidFill>
                          <a:srgbClr val="F58220"/>
                        </a:solidFill>
                        <a:effectLst/>
                        <a:latin typeface="Calibri"/>
                        <a:ea typeface="Times New Roman"/>
                        <a:cs typeface="Times New Roman"/>
                      </a:endParaRPr>
                    </a:p>
                  </a:txBody>
                  <a:tcPr marL="68580" marR="68580" marT="0" marB="0">
                    <a:solidFill>
                      <a:srgbClr val="F9D8C4"/>
                    </a:solidFill>
                  </a:tcPr>
                </a:tc>
                <a:tc>
                  <a:txBody>
                    <a:bodyPr/>
                    <a:lstStyle/>
                    <a:p>
                      <a:pPr marL="0" marR="0" algn="just">
                        <a:lnSpc>
                          <a:spcPct val="115000"/>
                        </a:lnSpc>
                        <a:spcBef>
                          <a:spcPts val="0"/>
                        </a:spcBef>
                        <a:spcAft>
                          <a:spcPts val="0"/>
                        </a:spcAft>
                        <a:tabLst>
                          <a:tab pos="2019935" algn="l"/>
                        </a:tabLst>
                      </a:pPr>
                      <a:r>
                        <a:rPr lang="en-US" sz="2400" dirty="0">
                          <a:solidFill>
                            <a:srgbClr val="F58220"/>
                          </a:solidFill>
                          <a:effectLst/>
                        </a:rPr>
                        <a:t>RSOC</a:t>
                      </a:r>
                    </a:p>
                    <a:p>
                      <a:pPr marL="0" marR="0" algn="just">
                        <a:lnSpc>
                          <a:spcPct val="115000"/>
                        </a:lnSpc>
                        <a:spcBef>
                          <a:spcPts val="0"/>
                        </a:spcBef>
                        <a:spcAft>
                          <a:spcPts val="0"/>
                        </a:spcAft>
                        <a:tabLst>
                          <a:tab pos="2019935" algn="l"/>
                        </a:tabLst>
                      </a:pPr>
                      <a:r>
                        <a:rPr lang="en-US" sz="2000" dirty="0">
                          <a:solidFill>
                            <a:srgbClr val="F58220"/>
                          </a:solidFill>
                          <a:effectLst/>
                        </a:rPr>
                        <a:t>(2013-14)</a:t>
                      </a:r>
                      <a:endParaRPr lang="en-US" sz="2000" dirty="0">
                        <a:solidFill>
                          <a:srgbClr val="F58220"/>
                        </a:solidFill>
                        <a:effectLst/>
                        <a:latin typeface="Calibri"/>
                        <a:ea typeface="Times New Roman"/>
                        <a:cs typeface="Times New Roman"/>
                      </a:endParaRPr>
                    </a:p>
                  </a:txBody>
                  <a:tcPr marL="68580" marR="68580" marT="0" marB="0">
                    <a:solidFill>
                      <a:srgbClr val="F9D8C4"/>
                    </a:solidFill>
                  </a:tcPr>
                </a:tc>
              </a:tr>
              <a:tr h="939790">
                <a:tc>
                  <a:txBody>
                    <a:bodyPr/>
                    <a:lstStyle/>
                    <a:p>
                      <a:pPr marL="0" marR="0" algn="just">
                        <a:lnSpc>
                          <a:spcPct val="115000"/>
                        </a:lnSpc>
                        <a:spcBef>
                          <a:spcPts val="0"/>
                        </a:spcBef>
                        <a:spcAft>
                          <a:spcPts val="0"/>
                        </a:spcAft>
                        <a:tabLst>
                          <a:tab pos="2019935" algn="l"/>
                        </a:tabLst>
                      </a:pPr>
                      <a:r>
                        <a:rPr lang="en-US" sz="2400" dirty="0">
                          <a:effectLst/>
                        </a:rPr>
                        <a:t>Early initiation of breastfeeding</a:t>
                      </a:r>
                      <a:endParaRPr lang="en-US" sz="2400" dirty="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dirty="0">
                          <a:effectLst/>
                        </a:rPr>
                        <a:t>15.8%</a:t>
                      </a:r>
                      <a:endParaRPr lang="en-US" sz="2400" dirty="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a:effectLst/>
                        </a:rPr>
                        <a:t>24.5%</a:t>
                      </a:r>
                      <a:endParaRPr lang="en-US" sz="240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a:effectLst/>
                        </a:rPr>
                        <a:t>40.2%</a:t>
                      </a:r>
                      <a:endParaRPr lang="en-US" sz="240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dirty="0">
                          <a:effectLst/>
                        </a:rPr>
                        <a:t>46.5%</a:t>
                      </a:r>
                      <a:endParaRPr lang="en-US" sz="2400" dirty="0">
                        <a:effectLst/>
                        <a:latin typeface="Calibri"/>
                        <a:ea typeface="Times New Roman"/>
                        <a:cs typeface="Times New Roman"/>
                      </a:endParaRPr>
                    </a:p>
                  </a:txBody>
                  <a:tcPr marL="68580" marR="68580" marT="0" marB="0"/>
                </a:tc>
              </a:tr>
              <a:tr h="939790">
                <a:tc>
                  <a:txBody>
                    <a:bodyPr/>
                    <a:lstStyle/>
                    <a:p>
                      <a:pPr marL="0" marR="0" algn="just">
                        <a:lnSpc>
                          <a:spcPct val="115000"/>
                        </a:lnSpc>
                        <a:spcBef>
                          <a:spcPts val="0"/>
                        </a:spcBef>
                        <a:spcAft>
                          <a:spcPts val="0"/>
                        </a:spcAft>
                        <a:tabLst>
                          <a:tab pos="2019935" algn="l"/>
                        </a:tabLst>
                      </a:pPr>
                      <a:r>
                        <a:rPr lang="en-US" sz="2400" dirty="0">
                          <a:effectLst/>
                        </a:rPr>
                        <a:t>Exclusive breastfeeding</a:t>
                      </a:r>
                      <a:endParaRPr lang="en-US" sz="2400" dirty="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a:effectLst/>
                        </a:rPr>
                        <a:t>41.2%</a:t>
                      </a:r>
                      <a:endParaRPr lang="en-US" sz="240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dirty="0">
                          <a:effectLst/>
                        </a:rPr>
                        <a:t>46.4%</a:t>
                      </a:r>
                      <a:endParaRPr lang="en-US" sz="2400" dirty="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a:effectLst/>
                        </a:rPr>
                        <a:t>46.4%</a:t>
                      </a:r>
                      <a:endParaRPr lang="en-US" sz="240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a:effectLst/>
                        </a:rPr>
                        <a:t>64.9%</a:t>
                      </a:r>
                      <a:endParaRPr lang="en-US" sz="2400">
                        <a:effectLst/>
                        <a:latin typeface="Calibri"/>
                        <a:ea typeface="Times New Roman"/>
                        <a:cs typeface="Times New Roman"/>
                      </a:endParaRPr>
                    </a:p>
                  </a:txBody>
                  <a:tcPr marL="68580" marR="68580" marT="0" marB="0"/>
                </a:tc>
              </a:tr>
              <a:tr h="1409686">
                <a:tc>
                  <a:txBody>
                    <a:bodyPr/>
                    <a:lstStyle/>
                    <a:p>
                      <a:pPr marL="0" marR="0" algn="just">
                        <a:lnSpc>
                          <a:spcPct val="115000"/>
                        </a:lnSpc>
                        <a:spcBef>
                          <a:spcPts val="0"/>
                        </a:spcBef>
                        <a:spcAft>
                          <a:spcPts val="0"/>
                        </a:spcAft>
                        <a:tabLst>
                          <a:tab pos="2019935" algn="l"/>
                        </a:tabLst>
                      </a:pPr>
                      <a:r>
                        <a:rPr lang="en-US" sz="2400" dirty="0">
                          <a:effectLst/>
                        </a:rPr>
                        <a:t>Timely initiation of complementary</a:t>
                      </a:r>
                      <a:endParaRPr lang="en-US" sz="2400" dirty="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a:effectLst/>
                        </a:rPr>
                        <a:t>35%</a:t>
                      </a:r>
                      <a:endParaRPr lang="en-US" sz="240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dirty="0">
                          <a:effectLst/>
                        </a:rPr>
                        <a:t>56.7%</a:t>
                      </a:r>
                      <a:endParaRPr lang="en-US" sz="2400" dirty="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a:effectLst/>
                        </a:rPr>
                        <a:t>57%</a:t>
                      </a:r>
                      <a:endParaRPr lang="en-US" sz="2400">
                        <a:effectLst/>
                        <a:latin typeface="Calibri"/>
                        <a:ea typeface="Times New Roman"/>
                        <a:cs typeface="Times New Roman"/>
                      </a:endParaRPr>
                    </a:p>
                  </a:txBody>
                  <a:tcPr marL="68580" marR="68580" marT="0" marB="0"/>
                </a:tc>
                <a:tc>
                  <a:txBody>
                    <a:bodyPr/>
                    <a:lstStyle/>
                    <a:p>
                      <a:pPr marL="0" marR="0" algn="just">
                        <a:lnSpc>
                          <a:spcPct val="115000"/>
                        </a:lnSpc>
                        <a:spcBef>
                          <a:spcPts val="0"/>
                        </a:spcBef>
                        <a:spcAft>
                          <a:spcPts val="0"/>
                        </a:spcAft>
                        <a:tabLst>
                          <a:tab pos="2019935" algn="l"/>
                        </a:tabLst>
                      </a:pPr>
                      <a:r>
                        <a:rPr lang="en-US" sz="2400" dirty="0">
                          <a:effectLst/>
                        </a:rPr>
                        <a:t>50.5%</a:t>
                      </a:r>
                      <a:endParaRPr lang="en-US" sz="2400" dirty="0">
                        <a:effectLst/>
                        <a:latin typeface="Calibri"/>
                        <a:ea typeface="Times New Roman"/>
                        <a:cs typeface="Times New Roman"/>
                      </a:endParaRPr>
                    </a:p>
                  </a:txBody>
                  <a:tcPr marL="68580" marR="68580" marT="0" marB="0"/>
                </a:tc>
              </a:tr>
            </a:tbl>
          </a:graphicData>
        </a:graphic>
      </p:graphicFrame>
      <p:sp>
        <p:nvSpPr>
          <p:cNvPr id="7" name="Title 1"/>
          <p:cNvSpPr txBox="1">
            <a:spLocks/>
          </p:cNvSpPr>
          <p:nvPr/>
        </p:nvSpPr>
        <p:spPr>
          <a:xfrm>
            <a:off x="609600" y="513950"/>
            <a:ext cx="8610600" cy="494501"/>
          </a:xfrm>
          <a:prstGeom prst="roundRect">
            <a:avLst/>
          </a:prstGeom>
          <a:solidFill>
            <a:srgbClr val="F58220"/>
          </a:solidFill>
        </p:spPr>
        <p:txBody>
          <a:bodyPr vert="horz" anchor="b" anchorCtr="0">
            <a:normAutofit fontScale="900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Trends of Breastfeeding indicators</a:t>
            </a:r>
            <a:endParaRPr lang="en-US" b="1" dirty="0">
              <a:solidFill>
                <a:schemeClr val="bg1"/>
              </a:solidFill>
              <a:cs typeface="Times New Roman" panose="02020603050405020304" pitchFamily="18"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
        <p:nvSpPr>
          <p:cNvPr id="2" name="Rectangle 1"/>
          <p:cNvSpPr/>
          <p:nvPr/>
        </p:nvSpPr>
        <p:spPr>
          <a:xfrm>
            <a:off x="1333500" y="5867400"/>
            <a:ext cx="7810500" cy="646331"/>
          </a:xfrm>
          <a:prstGeom prst="rect">
            <a:avLst/>
          </a:prstGeom>
        </p:spPr>
        <p:txBody>
          <a:bodyPr wrap="square">
            <a:spAutoFit/>
          </a:bodyPr>
          <a:lstStyle/>
          <a:p>
            <a:r>
              <a:rPr lang="en-US" b="1" dirty="0"/>
              <a:t>(Source, National Family Health Survey, Rapid Survey of Children)</a:t>
            </a:r>
            <a:endParaRPr lang="en-US" dirty="0"/>
          </a:p>
          <a:p>
            <a:r>
              <a:rPr lang="en-US" dirty="0"/>
              <a:t> </a:t>
            </a:r>
          </a:p>
        </p:txBody>
      </p:sp>
    </p:spTree>
    <p:extLst>
      <p:ext uri="{BB962C8B-B14F-4D97-AF65-F5344CB8AC3E}">
        <p14:creationId xmlns:p14="http://schemas.microsoft.com/office/powerpoint/2010/main" xmlns="" val="1448696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09600" y="513950"/>
            <a:ext cx="8610600" cy="494501"/>
          </a:xfrm>
          <a:prstGeom prst="roundRect">
            <a:avLst/>
          </a:prstGeom>
          <a:solidFill>
            <a:srgbClr val="F58220"/>
          </a:solidFill>
        </p:spPr>
        <p:txBody>
          <a:bodyPr vert="horz" anchor="b" anchorCtr="0">
            <a:normAutofit fontScale="900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The MAA </a:t>
            </a:r>
            <a:r>
              <a:rPr lang="en-US" b="1" dirty="0" err="1" smtClean="0">
                <a:solidFill>
                  <a:schemeClr val="bg1"/>
                </a:solidFill>
                <a:cs typeface="Times New Roman" panose="02020603050405020304" pitchFamily="18" charset="0"/>
              </a:rPr>
              <a:t>Programme</a:t>
            </a:r>
            <a:endParaRPr lang="en-US" b="1" dirty="0">
              <a:solidFill>
                <a:schemeClr val="bg1"/>
              </a:solidFill>
              <a:cs typeface="Times New Roman" panose="020206030504050203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
        <p:nvSpPr>
          <p:cNvPr id="9" name="TextBox 8"/>
          <p:cNvSpPr txBox="1"/>
          <p:nvPr/>
        </p:nvSpPr>
        <p:spPr>
          <a:xfrm>
            <a:off x="381000" y="1438071"/>
            <a:ext cx="4038600" cy="4524315"/>
          </a:xfrm>
          <a:prstGeom prst="rect">
            <a:avLst/>
          </a:prstGeom>
          <a:noFill/>
        </p:spPr>
        <p:txBody>
          <a:bodyPr wrap="square" rtlCol="0">
            <a:spAutoFit/>
          </a:bodyPr>
          <a:lstStyle/>
          <a:p>
            <a:pPr lvl="0" algn="just">
              <a:spcBef>
                <a:spcPts val="600"/>
              </a:spcBef>
            </a:pPr>
            <a:r>
              <a:rPr lang="en-US" sz="3600" dirty="0"/>
              <a:t>An </a:t>
            </a:r>
            <a:r>
              <a:rPr lang="en-US" sz="3600" dirty="0" smtClean="0"/>
              <a:t>intensified </a:t>
            </a:r>
            <a:r>
              <a:rPr lang="en-US" sz="3600" b="1" u="sng" dirty="0"/>
              <a:t>year long </a:t>
            </a:r>
            <a:r>
              <a:rPr lang="en-US" sz="3600" b="1" u="sng" dirty="0" err="1"/>
              <a:t>programme</a:t>
            </a:r>
            <a:r>
              <a:rPr lang="en-US" sz="3600" dirty="0"/>
              <a:t> for promotion of breastfeeding to bring undiluted focus on promotion of breastfeeding </a:t>
            </a:r>
            <a:r>
              <a:rPr lang="en-US" sz="3600" dirty="0" smtClean="0"/>
              <a:t>practices.</a:t>
            </a:r>
            <a:endParaRPr lang="en-US" sz="3600" dirty="0"/>
          </a:p>
        </p:txBody>
      </p:sp>
      <p:sp>
        <p:nvSpPr>
          <p:cNvPr id="10" name="TextBox 9"/>
          <p:cNvSpPr txBox="1"/>
          <p:nvPr/>
        </p:nvSpPr>
        <p:spPr>
          <a:xfrm>
            <a:off x="3886200" y="1447800"/>
            <a:ext cx="4800600" cy="4878259"/>
          </a:xfrm>
          <a:prstGeom prst="rect">
            <a:avLst/>
          </a:prstGeom>
          <a:noFill/>
        </p:spPr>
        <p:txBody>
          <a:bodyPr wrap="square" rtlCol="0">
            <a:spAutoFit/>
          </a:bodyPr>
          <a:lstStyle/>
          <a:p>
            <a:pPr marL="914400" lvl="1" indent="-457200" algn="just">
              <a:spcBef>
                <a:spcPts val="1200"/>
              </a:spcBef>
              <a:buClr>
                <a:srgbClr val="F58220"/>
              </a:buClr>
              <a:buFont typeface="Wingdings" panose="05000000000000000000" pitchFamily="2" charset="2"/>
              <a:buChar char="Ø"/>
            </a:pPr>
            <a:r>
              <a:rPr lang="en-US" sz="2600" dirty="0" smtClean="0"/>
              <a:t>To be launched on 5</a:t>
            </a:r>
            <a:r>
              <a:rPr lang="en-US" sz="2600" baseline="30000" dirty="0" smtClean="0"/>
              <a:t>th</a:t>
            </a:r>
            <a:r>
              <a:rPr lang="en-US" sz="2600" dirty="0" smtClean="0"/>
              <a:t> August 2016</a:t>
            </a:r>
          </a:p>
          <a:p>
            <a:pPr marL="914400" lvl="1" indent="-457200" algn="just">
              <a:spcBef>
                <a:spcPts val="1200"/>
              </a:spcBef>
              <a:buClr>
                <a:srgbClr val="F58220"/>
              </a:buClr>
              <a:buFont typeface="Wingdings" panose="05000000000000000000" pitchFamily="2" charset="2"/>
              <a:buChar char="Ø"/>
            </a:pPr>
            <a:r>
              <a:rPr lang="en-US" sz="2600" dirty="0" smtClean="0"/>
              <a:t>Covers all states and UTs</a:t>
            </a:r>
          </a:p>
          <a:p>
            <a:pPr marL="914400" lvl="1" indent="-457200" algn="just">
              <a:spcBef>
                <a:spcPts val="600"/>
              </a:spcBef>
              <a:buClr>
                <a:srgbClr val="F58220"/>
              </a:buClr>
              <a:buFont typeface="Wingdings" panose="05000000000000000000" pitchFamily="2" charset="2"/>
              <a:buChar char="Ø"/>
            </a:pPr>
            <a:r>
              <a:rPr lang="en-US" sz="2600" dirty="0" smtClean="0"/>
              <a:t>Targets around 3.9 crore pregnant and lactating mothers</a:t>
            </a:r>
          </a:p>
          <a:p>
            <a:pPr marL="914400" lvl="1" indent="-457200" algn="just">
              <a:spcBef>
                <a:spcPts val="600"/>
              </a:spcBef>
              <a:buClr>
                <a:srgbClr val="F58220"/>
              </a:buClr>
              <a:buFont typeface="Wingdings" panose="05000000000000000000" pitchFamily="2" charset="2"/>
              <a:buChar char="Ø"/>
            </a:pPr>
            <a:r>
              <a:rPr lang="en-US" sz="2600" dirty="0" smtClean="0"/>
              <a:t>8.8 lakh ASHAs conduct mobilization</a:t>
            </a:r>
          </a:p>
          <a:p>
            <a:pPr marL="914400" lvl="1" indent="-457200" algn="just">
              <a:spcBef>
                <a:spcPts val="600"/>
              </a:spcBef>
              <a:buClr>
                <a:srgbClr val="F58220"/>
              </a:buClr>
              <a:buFont typeface="Wingdings" panose="05000000000000000000" pitchFamily="2" charset="2"/>
              <a:buChar char="Ø"/>
            </a:pPr>
            <a:r>
              <a:rPr lang="en-US" sz="2600" dirty="0" smtClean="0"/>
              <a:t>18,000 birthing facilities skilled in lactation management</a:t>
            </a:r>
            <a:endParaRPr lang="en-US" sz="2600" dirty="0"/>
          </a:p>
        </p:txBody>
      </p:sp>
    </p:spTree>
    <p:extLst>
      <p:ext uri="{BB962C8B-B14F-4D97-AF65-F5344CB8AC3E}">
        <p14:creationId xmlns:p14="http://schemas.microsoft.com/office/powerpoint/2010/main" xmlns="" val="31158623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http://www.higheridentity.com/content/themes/base/images/headers/awareness-generation.png"/>
          <p:cNvPicPr>
            <a:picLocks noChangeAspect="1" noChangeArrowheads="1"/>
          </p:cNvPicPr>
          <p:nvPr/>
        </p:nvPicPr>
        <p:blipFill rotWithShape="1">
          <a:blip r:embed="rId2" cstate="print">
            <a:biLevel thresh="25000"/>
            <a:extLst>
              <a:ext uri="{28A0092B-C50C-407E-A947-70E740481C1C}">
                <a14:useLocalDpi xmlns:a14="http://schemas.microsoft.com/office/drawing/2010/main" xmlns="" val="0"/>
              </a:ext>
            </a:extLst>
          </a:blip>
          <a:srcRect l="15242" t="7955" r="20053"/>
          <a:stretch/>
        </p:blipFill>
        <p:spPr bwMode="auto">
          <a:xfrm>
            <a:off x="1001347" y="990600"/>
            <a:ext cx="2646503" cy="1513116"/>
          </a:xfrm>
          <a:prstGeom prst="rect">
            <a:avLst/>
          </a:prstGeom>
          <a:noFill/>
          <a:ln w="19050">
            <a:solidFill>
              <a:srgbClr val="F58220"/>
            </a:solidFill>
          </a:ln>
          <a:extLst>
            <a:ext uri="{909E8E84-426E-40DD-AFC4-6F175D3DCCD1}">
              <a14:hiddenFill xmlns:a14="http://schemas.microsoft.com/office/drawing/2010/main" xmlns="">
                <a:solidFill>
                  <a:srgbClr val="FFFFFF"/>
                </a:solidFill>
              </a14:hiddenFill>
            </a:ext>
          </a:extLst>
        </p:spPr>
      </p:pic>
      <p:pic>
        <p:nvPicPr>
          <p:cNvPr id="1037" name="Picture 13" descr="Image result for awar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65201" y="4261830"/>
            <a:ext cx="1928468" cy="1432576"/>
          </a:xfrm>
          <a:prstGeom prst="rect">
            <a:avLst/>
          </a:prstGeom>
          <a:noFill/>
          <a:ln w="19050">
            <a:solidFill>
              <a:srgbClr val="C00000"/>
            </a:solidFill>
          </a:ln>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898694" y="3968190"/>
            <a:ext cx="2851811" cy="1442010"/>
            <a:chOff x="918311" y="3384902"/>
            <a:chExt cx="2851811" cy="1442010"/>
          </a:xfrm>
        </p:grpSpPr>
        <p:sp>
          <p:nvSpPr>
            <p:cNvPr id="13" name="Rectangle 12"/>
            <p:cNvSpPr/>
            <p:nvPr/>
          </p:nvSpPr>
          <p:spPr>
            <a:xfrm>
              <a:off x="918311" y="3384902"/>
              <a:ext cx="2851811" cy="1442010"/>
            </a:xfrm>
            <a:prstGeom prst="rect">
              <a:avLst/>
            </a:prstGeom>
            <a:noFill/>
            <a:ln>
              <a:solidFill>
                <a:srgbClr val="54AF4F"/>
              </a:solidFill>
            </a:ln>
          </p:spPr>
          <p:style>
            <a:lnRef idx="2">
              <a:schemeClr val="accent4"/>
            </a:lnRef>
            <a:fillRef idx="1">
              <a:schemeClr val="lt1"/>
            </a:fillRef>
            <a:effectRef idx="0">
              <a:schemeClr val="accent4"/>
            </a:effectRef>
            <a:fontRef idx="minor">
              <a:schemeClr val="dk1"/>
            </a:fontRef>
          </p:style>
          <p:txBody>
            <a:bodyPr rtlCol="0" anchor="ctr"/>
            <a:lstStyle/>
            <a:p>
              <a:r>
                <a:rPr lang="en-US" dirty="0" smtClean="0">
                  <a:solidFill>
                    <a:schemeClr val="tx1"/>
                  </a:solidFill>
                </a:rPr>
                <a:t>    </a:t>
              </a:r>
              <a:r>
                <a:rPr lang="en-US" sz="2000" b="1" dirty="0" smtClean="0">
                  <a:solidFill>
                    <a:schemeClr val="tx1"/>
                  </a:solidFill>
                </a:rPr>
                <a:t>Delivery Point</a:t>
              </a:r>
              <a:endParaRPr lang="en-US" dirty="0" smtClean="0">
                <a:solidFill>
                  <a:schemeClr val="tx1"/>
                </a:solidFill>
              </a:endParaRPr>
            </a:p>
            <a:p>
              <a:pPr algn="ctr"/>
              <a:endParaRPr lang="en-US" dirty="0" smtClean="0">
                <a:solidFill>
                  <a:schemeClr val="tx1"/>
                </a:solidFill>
              </a:endParaRPr>
            </a:p>
            <a:p>
              <a:endParaRPr lang="en-US" dirty="0" smtClean="0">
                <a:solidFill>
                  <a:schemeClr val="tx1"/>
                </a:solidFill>
              </a:endParaRPr>
            </a:p>
            <a:p>
              <a:r>
                <a:rPr lang="en-US" sz="1400" dirty="0" smtClean="0">
                  <a:solidFill>
                    <a:schemeClr val="tx1"/>
                  </a:solidFill>
                </a:rPr>
                <a:t> SNCU/NICU/</a:t>
              </a:r>
            </a:p>
            <a:p>
              <a:r>
                <a:rPr lang="en-US" sz="1400" dirty="0" smtClean="0">
                  <a:solidFill>
                    <a:schemeClr val="tx1"/>
                  </a:solidFill>
                </a:rPr>
                <a:t>NBSU/NBCC</a:t>
              </a:r>
              <a:endParaRPr lang="en-US" sz="1400" dirty="0">
                <a:solidFill>
                  <a:schemeClr val="tx1"/>
                </a:solidFill>
              </a:endParaRPr>
            </a:p>
          </p:txBody>
        </p:sp>
        <p:sp>
          <p:nvSpPr>
            <p:cNvPr id="19" name="Rectangle 18"/>
            <p:cNvSpPr/>
            <p:nvPr/>
          </p:nvSpPr>
          <p:spPr>
            <a:xfrm>
              <a:off x="1267562" y="3805324"/>
              <a:ext cx="756708" cy="463521"/>
            </a:xfrm>
            <a:prstGeom prst="rect">
              <a:avLst/>
            </a:prstGeom>
            <a:ln>
              <a:solidFill>
                <a:srgbClr val="54AF4F"/>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20" name="Snip Same Side Corner Rectangle 19"/>
            <p:cNvSpPr/>
            <p:nvPr/>
          </p:nvSpPr>
          <p:spPr>
            <a:xfrm>
              <a:off x="2194257" y="3810694"/>
              <a:ext cx="1515151" cy="905214"/>
            </a:xfrm>
            <a:prstGeom prst="snip2SameRect">
              <a:avLst/>
            </a:prstGeom>
            <a:ln>
              <a:solidFill>
                <a:srgbClr val="54AF4F"/>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dirty="0">
                  <a:solidFill>
                    <a:schemeClr val="tx1"/>
                  </a:solidFill>
                </a:rPr>
                <a:t>Lactation Support &amp; Management</a:t>
              </a:r>
            </a:p>
          </p:txBody>
        </p:sp>
        <p:sp>
          <p:nvSpPr>
            <p:cNvPr id="22" name="Plus 21"/>
            <p:cNvSpPr/>
            <p:nvPr/>
          </p:nvSpPr>
          <p:spPr>
            <a:xfrm>
              <a:off x="1437549" y="3837692"/>
              <a:ext cx="465666" cy="398784"/>
            </a:xfrm>
            <a:prstGeom prst="mathPlus">
              <a:avLst/>
            </a:prstGeom>
            <a:solidFill>
              <a:srgbClr val="FF0000"/>
            </a:solidFill>
            <a:ln>
              <a:solidFill>
                <a:srgbClr val="54AF4F"/>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grpSp>
      <p:sp>
        <p:nvSpPr>
          <p:cNvPr id="3" name="TextBox 2"/>
          <p:cNvSpPr txBox="1"/>
          <p:nvPr/>
        </p:nvSpPr>
        <p:spPr>
          <a:xfrm>
            <a:off x="5685465" y="2126657"/>
            <a:ext cx="1877086" cy="523220"/>
          </a:xfrm>
          <a:prstGeom prst="rect">
            <a:avLst/>
          </a:prstGeom>
          <a:noFill/>
        </p:spPr>
        <p:txBody>
          <a:bodyPr wrap="square" rtlCol="0">
            <a:spAutoFit/>
          </a:bodyPr>
          <a:lstStyle/>
          <a:p>
            <a:pPr algn="ctr"/>
            <a:r>
              <a:rPr lang="en-US" sz="1400" b="1" dirty="0" smtClean="0"/>
              <a:t>Skilled provider at Sub </a:t>
            </a:r>
            <a:r>
              <a:rPr lang="en-US" sz="1400" b="1" dirty="0" err="1" smtClean="0"/>
              <a:t>Centres</a:t>
            </a:r>
            <a:r>
              <a:rPr lang="en-US" sz="1400" b="1" dirty="0" smtClean="0"/>
              <a:t> </a:t>
            </a:r>
            <a:endParaRPr lang="en-US" sz="1400" b="1" dirty="0"/>
          </a:p>
        </p:txBody>
      </p:sp>
      <p:sp>
        <p:nvSpPr>
          <p:cNvPr id="26" name="Rounded Rectangle 25"/>
          <p:cNvSpPr/>
          <p:nvPr/>
        </p:nvSpPr>
        <p:spPr>
          <a:xfrm>
            <a:off x="4465635" y="2590800"/>
            <a:ext cx="4754565" cy="1393279"/>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rgbClr val="F58220"/>
                </a:solidFill>
              </a:rPr>
              <a:t>2. </a:t>
            </a:r>
            <a:r>
              <a:rPr lang="en-US" b="1" dirty="0" smtClean="0">
                <a:solidFill>
                  <a:schemeClr val="tx1"/>
                </a:solidFill>
              </a:rPr>
              <a:t>Capacity building of community health workers- </a:t>
            </a:r>
            <a:r>
              <a:rPr lang="en-US" dirty="0" smtClean="0">
                <a:solidFill>
                  <a:schemeClr val="tx1"/>
                </a:solidFill>
              </a:rPr>
              <a:t>ASHA &amp; ANMs ; Mother’s meeting by ASHA; Breastfeeding counselling at VHND/SC</a:t>
            </a:r>
            <a:endParaRPr lang="en-US" sz="2400" dirty="0" smtClean="0">
              <a:solidFill>
                <a:schemeClr val="tx1"/>
              </a:solidFill>
            </a:endParaRPr>
          </a:p>
        </p:txBody>
      </p:sp>
      <p:sp>
        <p:nvSpPr>
          <p:cNvPr id="28" name="Rounded Rectangle 27"/>
          <p:cNvSpPr/>
          <p:nvPr/>
        </p:nvSpPr>
        <p:spPr>
          <a:xfrm>
            <a:off x="0" y="5433948"/>
            <a:ext cx="4487955" cy="1393279"/>
          </a:xfrm>
          <a:prstGeom prst="roundRect">
            <a:avLst/>
          </a:prstGeom>
          <a:noFill/>
          <a:ln>
            <a:solidFill>
              <a:srgbClr val="54A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58220"/>
                </a:solidFill>
              </a:rPr>
              <a:t>3. </a:t>
            </a:r>
            <a:r>
              <a:rPr lang="en-US" b="1" dirty="0" smtClean="0">
                <a:solidFill>
                  <a:schemeClr val="tx1"/>
                </a:solidFill>
              </a:rPr>
              <a:t>Capacity building of ANM/Nurses/Doctors in lactation support </a:t>
            </a:r>
            <a:r>
              <a:rPr lang="en-US" dirty="0" smtClean="0">
                <a:solidFill>
                  <a:schemeClr val="tx1"/>
                </a:solidFill>
              </a:rPr>
              <a:t>&amp; management at facilities &amp; Role reinforcement on Breastfeeding at delivery points</a:t>
            </a:r>
            <a:endParaRPr lang="en-US" sz="2800" dirty="0" smtClean="0">
              <a:solidFill>
                <a:schemeClr val="tx1"/>
              </a:solidFill>
            </a:endParaRPr>
          </a:p>
        </p:txBody>
      </p:sp>
      <p:sp>
        <p:nvSpPr>
          <p:cNvPr id="30" name="Rounded Rectangle 29"/>
          <p:cNvSpPr/>
          <p:nvPr/>
        </p:nvSpPr>
        <p:spPr>
          <a:xfrm>
            <a:off x="5458862" y="5749277"/>
            <a:ext cx="3124200" cy="956323"/>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58220"/>
                </a:solidFill>
              </a:rPr>
              <a:t>4</a:t>
            </a:r>
            <a:r>
              <a:rPr lang="en-US" sz="2800" b="1" dirty="0" smtClean="0">
                <a:solidFill>
                  <a:srgbClr val="F58220"/>
                </a:solidFill>
              </a:rPr>
              <a:t>. </a:t>
            </a:r>
            <a:r>
              <a:rPr lang="en-US" b="1" dirty="0" smtClean="0">
                <a:solidFill>
                  <a:schemeClr val="tx1"/>
                </a:solidFill>
              </a:rPr>
              <a:t>Monitoring &amp; Awards</a:t>
            </a:r>
            <a:endParaRPr lang="en-US" sz="2800" b="1" dirty="0" smtClean="0">
              <a:solidFill>
                <a:schemeClr val="tx1"/>
              </a:solidFill>
            </a:endParaRPr>
          </a:p>
        </p:txBody>
      </p:sp>
      <p:sp>
        <p:nvSpPr>
          <p:cNvPr id="32" name="Rounded Rectangle 31"/>
          <p:cNvSpPr/>
          <p:nvPr/>
        </p:nvSpPr>
        <p:spPr>
          <a:xfrm>
            <a:off x="327408" y="2514600"/>
            <a:ext cx="4015991" cy="1257426"/>
          </a:xfrm>
          <a:prstGeom prst="roundRect">
            <a:avLst/>
          </a:prstGeom>
          <a:noFill/>
          <a:ln>
            <a:solidFill>
              <a:srgbClr val="F58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F58220"/>
              </a:buClr>
            </a:pPr>
            <a:r>
              <a:rPr lang="en-US" sz="3200" b="1" dirty="0" smtClean="0">
                <a:solidFill>
                  <a:srgbClr val="F58220"/>
                </a:solidFill>
              </a:rPr>
              <a:t>1. </a:t>
            </a:r>
            <a:r>
              <a:rPr lang="en-US" sz="2000" b="1" dirty="0" smtClean="0">
                <a:solidFill>
                  <a:schemeClr val="tx1"/>
                </a:solidFill>
              </a:rPr>
              <a:t>Build </a:t>
            </a:r>
            <a:r>
              <a:rPr lang="en-US" sz="2000" b="1" dirty="0">
                <a:solidFill>
                  <a:schemeClr val="tx1"/>
                </a:solidFill>
              </a:rPr>
              <a:t>enabling environment &amp; demand generation </a:t>
            </a:r>
          </a:p>
          <a:p>
            <a:pPr algn="ctr"/>
            <a:r>
              <a:rPr lang="en-US" sz="1600" b="1" i="1" dirty="0">
                <a:solidFill>
                  <a:schemeClr val="tx1"/>
                </a:solidFill>
              </a:rPr>
              <a:t>through Mass media &amp; mid media activities</a:t>
            </a:r>
          </a:p>
        </p:txBody>
      </p:sp>
      <p:grpSp>
        <p:nvGrpSpPr>
          <p:cNvPr id="7" name="Group 6"/>
          <p:cNvGrpSpPr/>
          <p:nvPr/>
        </p:nvGrpSpPr>
        <p:grpSpPr>
          <a:xfrm>
            <a:off x="5458862" y="914400"/>
            <a:ext cx="3047999" cy="1694439"/>
            <a:chOff x="6252641" y="2285231"/>
            <a:chExt cx="3047999" cy="1524769"/>
          </a:xfrm>
        </p:grpSpPr>
        <p:sp>
          <p:nvSpPr>
            <p:cNvPr id="25" name="Snip Same Side Corner Rectangle 24"/>
            <p:cNvSpPr/>
            <p:nvPr/>
          </p:nvSpPr>
          <p:spPr>
            <a:xfrm>
              <a:off x="7378701" y="2481356"/>
              <a:ext cx="698500" cy="683629"/>
            </a:xfrm>
            <a:prstGeom prst="snip2SameRect">
              <a:avLst/>
            </a:prstGeom>
            <a:solidFill>
              <a:schemeClr val="bg1"/>
            </a:solidFill>
            <a:ln>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solidFill>
                  <a:schemeClr val="tx1"/>
                </a:solidFill>
              </a:endParaRPr>
            </a:p>
          </p:txBody>
        </p:sp>
        <p:sp>
          <p:nvSpPr>
            <p:cNvPr id="27" name="Snip Same Side Corner Rectangle 26"/>
            <p:cNvSpPr/>
            <p:nvPr/>
          </p:nvSpPr>
          <p:spPr>
            <a:xfrm>
              <a:off x="6462176" y="2499242"/>
              <a:ext cx="698500" cy="683629"/>
            </a:xfrm>
            <a:prstGeom prst="snip2SameRect">
              <a:avLst/>
            </a:prstGeom>
            <a:solidFill>
              <a:schemeClr val="bg1"/>
            </a:solidFill>
            <a:ln>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solidFill>
                  <a:schemeClr val="tx1"/>
                </a:solidFill>
              </a:endParaRPr>
            </a:p>
          </p:txBody>
        </p:sp>
        <p:sp>
          <p:nvSpPr>
            <p:cNvPr id="33" name="Plus 32"/>
            <p:cNvSpPr/>
            <p:nvPr/>
          </p:nvSpPr>
          <p:spPr>
            <a:xfrm>
              <a:off x="6554127" y="2507600"/>
              <a:ext cx="465666" cy="398784"/>
            </a:xfrm>
            <a:prstGeom prst="mathPlus">
              <a:avLst/>
            </a:prstGeom>
            <a:solidFill>
              <a:srgbClr val="FF0000"/>
            </a:solidFill>
            <a:ln>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5" name="Plus 34"/>
            <p:cNvSpPr/>
            <p:nvPr/>
          </p:nvSpPr>
          <p:spPr>
            <a:xfrm>
              <a:off x="7535334" y="2551841"/>
              <a:ext cx="465666" cy="398784"/>
            </a:xfrm>
            <a:prstGeom prst="mathPlus">
              <a:avLst/>
            </a:prstGeom>
            <a:solidFill>
              <a:srgbClr val="FF0000"/>
            </a:solidFill>
            <a:ln>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pic>
          <p:nvPicPr>
            <p:cNvPr id="3074" name="Picture 2" descr="Image result for asha worke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05451" y="2340521"/>
              <a:ext cx="938549" cy="783679"/>
            </a:xfrm>
            <a:prstGeom prst="rect">
              <a:avLst/>
            </a:prstGeom>
            <a:noFill/>
            <a:ln>
              <a:solidFill>
                <a:srgbClr val="0070C0"/>
              </a:solidFill>
            </a:ln>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8240376" y="3251338"/>
              <a:ext cx="778933" cy="369332"/>
            </a:xfrm>
            <a:prstGeom prst="rect">
              <a:avLst/>
            </a:prstGeom>
            <a:noFill/>
            <a:ln>
              <a:solidFill>
                <a:srgbClr val="0070C0"/>
              </a:solidFill>
            </a:ln>
          </p:spPr>
          <p:txBody>
            <a:bodyPr wrap="square" rtlCol="0">
              <a:spAutoFit/>
            </a:bodyPr>
            <a:lstStyle/>
            <a:p>
              <a:r>
                <a:rPr lang="en-US" dirty="0" smtClean="0"/>
                <a:t>ASHA</a:t>
              </a:r>
              <a:endParaRPr lang="en-US" dirty="0"/>
            </a:p>
          </p:txBody>
        </p:sp>
        <p:sp>
          <p:nvSpPr>
            <p:cNvPr id="23" name="Rectangle 22"/>
            <p:cNvSpPr/>
            <p:nvPr/>
          </p:nvSpPr>
          <p:spPr>
            <a:xfrm>
              <a:off x="6252641" y="2285231"/>
              <a:ext cx="3047999" cy="1524769"/>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3AC486"/>
                  </a:solidFill>
                </a:ln>
                <a:noFill/>
              </a:endParaRPr>
            </a:p>
          </p:txBody>
        </p:sp>
      </p:grpSp>
      <p:sp>
        <p:nvSpPr>
          <p:cNvPr id="24" name="Title 1"/>
          <p:cNvSpPr txBox="1">
            <a:spLocks/>
          </p:cNvSpPr>
          <p:nvPr/>
        </p:nvSpPr>
        <p:spPr>
          <a:xfrm>
            <a:off x="575187" y="292343"/>
            <a:ext cx="8610600" cy="494501"/>
          </a:xfrm>
          <a:prstGeom prst="roundRect">
            <a:avLst/>
          </a:prstGeom>
          <a:solidFill>
            <a:srgbClr val="F58220"/>
          </a:solidFill>
        </p:spPr>
        <p:txBody>
          <a:bodyPr vert="horz" anchor="b" anchorCtr="0">
            <a:normAutofit fontScale="900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Components of the “MAA” </a:t>
            </a:r>
            <a:r>
              <a:rPr lang="en-US" b="1" dirty="0" err="1" smtClean="0">
                <a:solidFill>
                  <a:schemeClr val="bg1"/>
                </a:solidFill>
                <a:cs typeface="Times New Roman" panose="02020603050405020304" pitchFamily="18" charset="0"/>
              </a:rPr>
              <a:t>Programme</a:t>
            </a:r>
            <a:endParaRPr lang="en-US" b="1" dirty="0">
              <a:solidFill>
                <a:schemeClr val="bg1"/>
              </a:solidFill>
              <a:cs typeface="Times New Roman" panose="02020603050405020304" pitchFamily="18" charset="0"/>
            </a:endParaRPr>
          </a:p>
        </p:txBody>
      </p:sp>
      <p:pic>
        <p:nvPicPr>
          <p:cNvPr id="29" name="Picture 2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97868" y="-202920"/>
            <a:ext cx="1250553" cy="1421289"/>
          </a:xfrm>
          <a:prstGeom prst="rect">
            <a:avLst/>
          </a:prstGeom>
        </p:spPr>
      </p:pic>
    </p:spTree>
    <p:extLst>
      <p:ext uri="{BB962C8B-B14F-4D97-AF65-F5344CB8AC3E}">
        <p14:creationId xmlns:p14="http://schemas.microsoft.com/office/powerpoint/2010/main" xmlns="" val="25981816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495032"/>
            <a:ext cx="6858000" cy="4804261"/>
          </a:xfrm>
        </p:spPr>
        <p:txBody>
          <a:bodyPr>
            <a:noAutofit/>
          </a:bodyPr>
          <a:lstStyle/>
          <a:p>
            <a:pPr marL="274320" lvl="1" indent="0" algn="just">
              <a:buNone/>
            </a:pPr>
            <a:r>
              <a:rPr lang="en-US" sz="2400" b="1" dirty="0" smtClean="0">
                <a:solidFill>
                  <a:srgbClr val="F58220"/>
                </a:solidFill>
                <a:cs typeface="Times New Roman" panose="02020603050405020304" pitchFamily="18" charset="0"/>
              </a:rPr>
              <a:t>1.1 Mass/Mid media activities</a:t>
            </a:r>
          </a:p>
          <a:p>
            <a:pPr lvl="2" algn="just"/>
            <a:r>
              <a:rPr lang="en-US" b="1" dirty="0" smtClean="0">
                <a:solidFill>
                  <a:schemeClr val="tx1"/>
                </a:solidFill>
                <a:cs typeface="Times New Roman" panose="02020603050405020304" pitchFamily="18" charset="0"/>
              </a:rPr>
              <a:t>Prominent level launch </a:t>
            </a:r>
            <a:r>
              <a:rPr lang="en-US" dirty="0" smtClean="0">
                <a:solidFill>
                  <a:schemeClr val="tx1"/>
                </a:solidFill>
                <a:cs typeface="Times New Roman" panose="02020603050405020304" pitchFamily="18" charset="0"/>
              </a:rPr>
              <a:t>by HFM at National level</a:t>
            </a:r>
          </a:p>
          <a:p>
            <a:pPr lvl="2" algn="just"/>
            <a:r>
              <a:rPr lang="en-US" dirty="0" smtClean="0">
                <a:cs typeface="Times New Roman" panose="02020603050405020304" pitchFamily="18" charset="0"/>
              </a:rPr>
              <a:t>State level launch by </a:t>
            </a:r>
            <a:r>
              <a:rPr lang="en-US" dirty="0" smtClean="0">
                <a:solidFill>
                  <a:schemeClr val="tx1"/>
                </a:solidFill>
                <a:cs typeface="Times New Roman" panose="02020603050405020304" pitchFamily="18" charset="0"/>
              </a:rPr>
              <a:t>CM/HM &amp; District level by MLA/MP</a:t>
            </a:r>
          </a:p>
          <a:p>
            <a:pPr lvl="2" algn="just"/>
            <a:r>
              <a:rPr lang="en-US" b="1" dirty="0" smtClean="0">
                <a:solidFill>
                  <a:schemeClr val="tx1"/>
                </a:solidFill>
                <a:cs typeface="Times New Roman" panose="02020603050405020304" pitchFamily="18" charset="0"/>
              </a:rPr>
              <a:t>Branding as MAA Programme </a:t>
            </a:r>
          </a:p>
          <a:p>
            <a:pPr lvl="2" algn="just"/>
            <a:r>
              <a:rPr lang="en-US" b="1" dirty="0" smtClean="0">
                <a:solidFill>
                  <a:schemeClr val="tx1"/>
                </a:solidFill>
                <a:cs typeface="Times New Roman" panose="02020603050405020304" pitchFamily="18" charset="0"/>
              </a:rPr>
              <a:t>Prominent social figure (e.g. </a:t>
            </a:r>
            <a:r>
              <a:rPr lang="en-US" b="1" dirty="0" err="1" smtClean="0">
                <a:solidFill>
                  <a:schemeClr val="tx1"/>
                </a:solidFill>
                <a:cs typeface="Times New Roman" panose="02020603050405020304" pitchFamily="18" charset="0"/>
              </a:rPr>
              <a:t>Madhuri</a:t>
            </a:r>
            <a:r>
              <a:rPr lang="en-US" b="1" dirty="0" smtClean="0">
                <a:solidFill>
                  <a:schemeClr val="tx1"/>
                </a:solidFill>
                <a:cs typeface="Times New Roman" panose="02020603050405020304" pitchFamily="18" charset="0"/>
              </a:rPr>
              <a:t> Dixit) </a:t>
            </a:r>
            <a:endParaRPr lang="en-US" dirty="0" smtClean="0">
              <a:solidFill>
                <a:schemeClr val="tx1"/>
              </a:solidFill>
              <a:cs typeface="Times New Roman" panose="02020603050405020304" pitchFamily="18" charset="0"/>
            </a:endParaRPr>
          </a:p>
          <a:p>
            <a:pPr lvl="2" algn="just"/>
            <a:r>
              <a:rPr lang="en-US" b="1" dirty="0" smtClean="0">
                <a:solidFill>
                  <a:schemeClr val="tx1"/>
                </a:solidFill>
                <a:cs typeface="Times New Roman" panose="02020603050405020304" pitchFamily="18" charset="0"/>
              </a:rPr>
              <a:t>Audio visual campaign</a:t>
            </a:r>
            <a:r>
              <a:rPr lang="en-US" dirty="0" smtClean="0">
                <a:solidFill>
                  <a:schemeClr val="tx1"/>
                </a:solidFill>
                <a:cs typeface="Times New Roman" panose="02020603050405020304" pitchFamily="18" charset="0"/>
              </a:rPr>
              <a:t> </a:t>
            </a:r>
          </a:p>
          <a:p>
            <a:pPr lvl="2" algn="just"/>
            <a:r>
              <a:rPr lang="en-US" b="1" dirty="0" smtClean="0">
                <a:solidFill>
                  <a:schemeClr val="tx1"/>
                </a:solidFill>
                <a:cs typeface="Times New Roman" panose="02020603050405020304" pitchFamily="18" charset="0"/>
              </a:rPr>
              <a:t>Weekly Newspaper advertisement</a:t>
            </a:r>
            <a:r>
              <a:rPr lang="en-US" dirty="0" smtClean="0">
                <a:solidFill>
                  <a:schemeClr val="tx1"/>
                </a:solidFill>
                <a:cs typeface="Times New Roman" panose="02020603050405020304" pitchFamily="18" charset="0"/>
              </a:rPr>
              <a:t> in National papers during the fortnight.</a:t>
            </a:r>
          </a:p>
          <a:p>
            <a:pPr lvl="2" algn="just"/>
            <a:r>
              <a:rPr lang="en-US" b="1" dirty="0" smtClean="0">
                <a:solidFill>
                  <a:schemeClr val="tx1"/>
                </a:solidFill>
                <a:cs typeface="Times New Roman" panose="02020603050405020304" pitchFamily="18" charset="0"/>
              </a:rPr>
              <a:t>Bulk SMS</a:t>
            </a:r>
            <a:r>
              <a:rPr lang="en-US" dirty="0" smtClean="0">
                <a:solidFill>
                  <a:schemeClr val="tx1"/>
                </a:solidFill>
                <a:cs typeface="Times New Roman" panose="02020603050405020304" pitchFamily="18" charset="0"/>
              </a:rPr>
              <a:t> </a:t>
            </a:r>
            <a:r>
              <a:rPr lang="en-US" b="1" dirty="0" smtClean="0">
                <a:solidFill>
                  <a:schemeClr val="tx1"/>
                </a:solidFill>
                <a:cs typeface="Times New Roman" panose="02020603050405020304" pitchFamily="18" charset="0"/>
              </a:rPr>
              <a:t>and voice messages (MCTS)</a:t>
            </a:r>
            <a:r>
              <a:rPr lang="en-US" dirty="0" smtClean="0">
                <a:solidFill>
                  <a:schemeClr val="tx1"/>
                </a:solidFill>
                <a:cs typeface="Times New Roman" panose="02020603050405020304" pitchFamily="18" charset="0"/>
              </a:rPr>
              <a:t> using </a:t>
            </a:r>
            <a:r>
              <a:rPr lang="en-US" dirty="0" err="1" smtClean="0">
                <a:solidFill>
                  <a:schemeClr val="tx1"/>
                </a:solidFill>
                <a:cs typeface="Times New Roman" panose="02020603050405020304" pitchFamily="18" charset="0"/>
              </a:rPr>
              <a:t>Kilkari</a:t>
            </a:r>
            <a:r>
              <a:rPr lang="en-US" dirty="0" smtClean="0">
                <a:solidFill>
                  <a:schemeClr val="tx1"/>
                </a:solidFill>
                <a:cs typeface="Times New Roman" panose="02020603050405020304" pitchFamily="18" charset="0"/>
              </a:rPr>
              <a:t>.</a:t>
            </a:r>
          </a:p>
          <a:p>
            <a:pPr lvl="2" algn="just"/>
            <a:r>
              <a:rPr lang="en-US" b="1" dirty="0" smtClean="0">
                <a:solidFill>
                  <a:srgbClr val="7030A0"/>
                </a:solidFill>
                <a:cs typeface="Times New Roman" panose="02020603050405020304" pitchFamily="18" charset="0"/>
              </a:rPr>
              <a:t>State level activities: </a:t>
            </a:r>
            <a:r>
              <a:rPr lang="en-US" dirty="0" smtClean="0">
                <a:solidFill>
                  <a:srgbClr val="7030A0"/>
                </a:solidFill>
                <a:cs typeface="Times New Roman" panose="02020603050405020304" pitchFamily="18" charset="0"/>
              </a:rPr>
              <a:t>Outdoor publicity (bus stands, metro, market, mall), posters at health facilities, </a:t>
            </a:r>
            <a:r>
              <a:rPr lang="en-US" dirty="0" err="1" smtClean="0">
                <a:solidFill>
                  <a:srgbClr val="7030A0"/>
                </a:solidFill>
                <a:cs typeface="Times New Roman" panose="02020603050405020304" pitchFamily="18" charset="0"/>
              </a:rPr>
              <a:t>av</a:t>
            </a:r>
            <a:r>
              <a:rPr lang="en-US" dirty="0" smtClean="0">
                <a:solidFill>
                  <a:srgbClr val="7030A0"/>
                </a:solidFill>
                <a:cs typeface="Times New Roman" panose="02020603050405020304" pitchFamily="18" charset="0"/>
              </a:rPr>
              <a:t> videos in PNC wards (with </a:t>
            </a:r>
            <a:r>
              <a:rPr lang="en-US" dirty="0" err="1" smtClean="0">
                <a:solidFill>
                  <a:srgbClr val="7030A0"/>
                </a:solidFill>
                <a:cs typeface="Times New Roman" panose="02020603050405020304" pitchFamily="18" charset="0"/>
              </a:rPr>
              <a:t>av</a:t>
            </a:r>
            <a:r>
              <a:rPr lang="en-US" dirty="0" smtClean="0">
                <a:solidFill>
                  <a:srgbClr val="7030A0"/>
                </a:solidFill>
                <a:cs typeface="Times New Roman" panose="02020603050405020304" pitchFamily="18" charset="0"/>
              </a:rPr>
              <a:t> facility),posters in waiting and Immunization room, wall paintings in villages, printing of </a:t>
            </a:r>
            <a:r>
              <a:rPr lang="en-US" dirty="0" err="1" smtClean="0">
                <a:solidFill>
                  <a:srgbClr val="7030A0"/>
                </a:solidFill>
                <a:cs typeface="Times New Roman" panose="02020603050405020304" pitchFamily="18" charset="0"/>
              </a:rPr>
              <a:t>infokits</a:t>
            </a:r>
            <a:r>
              <a:rPr lang="en-US" dirty="0" smtClean="0">
                <a:solidFill>
                  <a:srgbClr val="7030A0"/>
                </a:solidFill>
                <a:cs typeface="Times New Roman" panose="02020603050405020304" pitchFamily="18" charset="0"/>
              </a:rPr>
              <a:t>, flipcharts ).</a:t>
            </a:r>
          </a:p>
          <a:p>
            <a:pPr lvl="2" algn="just"/>
            <a:endParaRPr lang="en-US" b="1" dirty="0" smtClean="0">
              <a:solidFill>
                <a:schemeClr val="tx1"/>
              </a:solidFill>
              <a:cs typeface="Times New Roman" panose="02020603050405020304" pitchFamily="18" charset="0"/>
            </a:endParaRPr>
          </a:p>
          <a:p>
            <a:pPr marL="274320" lvl="1" indent="0" algn="just">
              <a:buNone/>
            </a:pPr>
            <a:endParaRPr lang="en-US" sz="2400" b="1" dirty="0">
              <a:solidFill>
                <a:srgbClr val="F58220"/>
              </a:solidFill>
              <a:cs typeface="Times New Roman" panose="02020603050405020304" pitchFamily="18" charset="0"/>
            </a:endParaRPr>
          </a:p>
        </p:txBody>
      </p:sp>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36477" t="36765" r="48509" b="33795"/>
          <a:stretch/>
        </p:blipFill>
        <p:spPr bwMode="auto">
          <a:xfrm rot="21291485">
            <a:off x="6993262" y="1869199"/>
            <a:ext cx="2743031" cy="31416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7543800" y="6477000"/>
            <a:ext cx="1782867" cy="369332"/>
          </a:xfrm>
          <a:prstGeom prst="rect">
            <a:avLst/>
          </a:prstGeom>
          <a:noFill/>
        </p:spPr>
        <p:txBody>
          <a:bodyPr wrap="square" rtlCol="0">
            <a:spAutoFit/>
          </a:bodyPr>
          <a:lstStyle/>
          <a:p>
            <a:endParaRPr lang="en-US" dirty="0"/>
          </a:p>
        </p:txBody>
      </p:sp>
      <p:sp>
        <p:nvSpPr>
          <p:cNvPr id="7" name="Title 1"/>
          <p:cNvSpPr txBox="1">
            <a:spLocks/>
          </p:cNvSpPr>
          <p:nvPr/>
        </p:nvSpPr>
        <p:spPr>
          <a:xfrm>
            <a:off x="609600" y="513950"/>
            <a:ext cx="86106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Demand Generation (National/State/District)</a:t>
            </a:r>
            <a:endParaRPr lang="en-US" b="1" dirty="0">
              <a:solidFill>
                <a:schemeClr val="bg1"/>
              </a:solidFill>
              <a:cs typeface="Times New Roman" panose="02020603050405020304" pitchFamily="18"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
        <p:nvSpPr>
          <p:cNvPr id="2" name="TextBox 1"/>
          <p:cNvSpPr txBox="1"/>
          <p:nvPr/>
        </p:nvSpPr>
        <p:spPr>
          <a:xfrm rot="10800000" flipV="1">
            <a:off x="7391400" y="5166495"/>
            <a:ext cx="2438400" cy="1200329"/>
          </a:xfrm>
          <a:prstGeom prst="rect">
            <a:avLst/>
          </a:prstGeom>
          <a:noFill/>
        </p:spPr>
        <p:txBody>
          <a:bodyPr wrap="square" rtlCol="0">
            <a:spAutoFit/>
          </a:bodyPr>
          <a:lstStyle/>
          <a:p>
            <a:r>
              <a:rPr lang="en-US" sz="2400" b="1" dirty="0" smtClean="0"/>
              <a:t>States to adapt to local language</a:t>
            </a:r>
            <a:endParaRPr lang="en-US" sz="2400" b="1" kern="1200" dirty="0">
              <a:solidFill>
                <a:schemeClr val="tx1"/>
              </a:solidFill>
            </a:endParaRPr>
          </a:p>
        </p:txBody>
      </p:sp>
    </p:spTree>
    <p:extLst>
      <p:ext uri="{BB962C8B-B14F-4D97-AF65-F5344CB8AC3E}">
        <p14:creationId xmlns:p14="http://schemas.microsoft.com/office/powerpoint/2010/main" xmlns="" val="477671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3964346116"/>
              </p:ext>
            </p:extLst>
          </p:nvPr>
        </p:nvGraphicFramePr>
        <p:xfrm>
          <a:off x="0" y="1524000"/>
          <a:ext cx="8839200" cy="4610608"/>
        </p:xfrm>
        <a:graphic>
          <a:graphicData uri="http://schemas.openxmlformats.org/drawingml/2006/table">
            <a:tbl>
              <a:tblPr firstRow="1" bandRow="1">
                <a:tableStyleId>{5C22544A-7EE6-4342-B048-85BDC9FD1C3A}</a:tableStyleId>
              </a:tblPr>
              <a:tblGrid>
                <a:gridCol w="2382352"/>
                <a:gridCol w="2892856"/>
                <a:gridCol w="3563992"/>
              </a:tblGrid>
              <a:tr h="370840">
                <a:tc>
                  <a:txBody>
                    <a:bodyPr/>
                    <a:lstStyle/>
                    <a:p>
                      <a:pPr algn="ctr">
                        <a:spcAft>
                          <a:spcPts val="0"/>
                        </a:spcAft>
                      </a:pPr>
                      <a:r>
                        <a:rPr lang="en-US" sz="2000" b="1" dirty="0">
                          <a:effectLst/>
                          <a:latin typeface="+mj-lt"/>
                        </a:rPr>
                        <a:t>TV commercial</a:t>
                      </a:r>
                      <a:endParaRPr lang="en-US" sz="1600" dirty="0">
                        <a:effectLst/>
                        <a:latin typeface="+mj-lt"/>
                      </a:endParaRPr>
                    </a:p>
                  </a:txBody>
                  <a:tcPr marL="68580" marR="68580" marT="0" marB="0" anchor="ctr"/>
                </a:tc>
                <a:tc>
                  <a:txBody>
                    <a:bodyPr/>
                    <a:lstStyle/>
                    <a:p>
                      <a:pPr marL="0" marR="0" algn="ctr">
                        <a:lnSpc>
                          <a:spcPct val="107000"/>
                        </a:lnSpc>
                        <a:spcBef>
                          <a:spcPts val="0"/>
                        </a:spcBef>
                        <a:spcAft>
                          <a:spcPts val="0"/>
                        </a:spcAft>
                      </a:pPr>
                      <a:r>
                        <a:rPr lang="en-US" sz="2000" b="1" dirty="0">
                          <a:effectLst/>
                          <a:latin typeface="+mj-lt"/>
                          <a:ea typeface="Calibri"/>
                          <a:cs typeface="Times New Roman"/>
                        </a:rPr>
                        <a:t>Radio Spots</a:t>
                      </a:r>
                      <a:endParaRPr lang="en-US" sz="1600" dirty="0">
                        <a:effectLst/>
                        <a:latin typeface="+mj-lt"/>
                        <a:ea typeface="Calibri"/>
                        <a:cs typeface="Times New Roman"/>
                      </a:endParaRPr>
                    </a:p>
                  </a:txBody>
                  <a:tcPr marL="68580" marR="68580" marT="0" marB="0" anchor="ctr"/>
                </a:tc>
                <a:tc>
                  <a:txBody>
                    <a:bodyPr/>
                    <a:lstStyle/>
                    <a:p>
                      <a:pPr marL="0" marR="0" algn="ctr">
                        <a:lnSpc>
                          <a:spcPct val="107000"/>
                        </a:lnSpc>
                        <a:spcBef>
                          <a:spcPts val="0"/>
                        </a:spcBef>
                        <a:spcAft>
                          <a:spcPts val="0"/>
                        </a:spcAft>
                      </a:pPr>
                      <a:r>
                        <a:rPr lang="en-US" sz="2000" b="1">
                          <a:effectLst/>
                          <a:latin typeface="+mj-lt"/>
                          <a:ea typeface="Calibri"/>
                          <a:cs typeface="Times New Roman"/>
                        </a:rPr>
                        <a:t>Print IEC</a:t>
                      </a:r>
                      <a:endParaRPr lang="en-US" sz="1600">
                        <a:effectLst/>
                        <a:latin typeface="+mj-lt"/>
                        <a:ea typeface="Calibri"/>
                        <a:cs typeface="Times New Roman"/>
                      </a:endParaRPr>
                    </a:p>
                  </a:txBody>
                  <a:tcPr marL="68580" marR="68580" marT="0" marB="0" anchor="ctr"/>
                </a:tc>
              </a:tr>
              <a:tr h="370840">
                <a:tc>
                  <a:txBody>
                    <a:bodyPr/>
                    <a:lstStyle/>
                    <a:p>
                      <a:pPr marL="342900" marR="0" lvl="0" indent="-342900" algn="just">
                        <a:lnSpc>
                          <a:spcPct val="107000"/>
                        </a:lnSpc>
                        <a:spcBef>
                          <a:spcPts val="0"/>
                        </a:spcBef>
                        <a:spcAft>
                          <a:spcPts val="0"/>
                        </a:spcAft>
                        <a:buFont typeface="Symbol"/>
                        <a:buChar char=""/>
                      </a:pPr>
                      <a:r>
                        <a:rPr lang="en-IN" sz="2000" dirty="0" err="1">
                          <a:effectLst/>
                          <a:latin typeface="+mj-lt"/>
                          <a:ea typeface="Calibri"/>
                          <a:cs typeface="Times New Roman"/>
                        </a:rPr>
                        <a:t>Vaada</a:t>
                      </a:r>
                      <a:r>
                        <a:rPr lang="en-IN" sz="2000" dirty="0">
                          <a:effectLst/>
                          <a:latin typeface="+mj-lt"/>
                          <a:ea typeface="Calibri"/>
                          <a:cs typeface="Times New Roman"/>
                        </a:rPr>
                        <a:t> : 60 seconds</a:t>
                      </a:r>
                      <a:endParaRPr lang="en-US" sz="1600" dirty="0">
                        <a:effectLst/>
                        <a:latin typeface="+mj-lt"/>
                        <a:ea typeface="Calibri"/>
                        <a:cs typeface="Times New Roman"/>
                      </a:endParaRPr>
                    </a:p>
                    <a:p>
                      <a:pPr marL="342900" marR="0" lvl="0" indent="-342900" algn="just">
                        <a:lnSpc>
                          <a:spcPct val="107000"/>
                        </a:lnSpc>
                        <a:spcBef>
                          <a:spcPts val="0"/>
                        </a:spcBef>
                        <a:spcAft>
                          <a:spcPts val="0"/>
                        </a:spcAft>
                        <a:buFont typeface="Symbol"/>
                        <a:buChar char=""/>
                      </a:pPr>
                      <a:r>
                        <a:rPr lang="en-IN" sz="2000" dirty="0" err="1">
                          <a:effectLst/>
                          <a:latin typeface="+mj-lt"/>
                          <a:ea typeface="Calibri"/>
                          <a:cs typeface="Times New Roman"/>
                        </a:rPr>
                        <a:t>Bada</a:t>
                      </a:r>
                      <a:r>
                        <a:rPr lang="en-IN" sz="2000" dirty="0">
                          <a:effectLst/>
                          <a:latin typeface="+mj-lt"/>
                          <a:ea typeface="Calibri"/>
                          <a:cs typeface="Times New Roman"/>
                        </a:rPr>
                        <a:t> Bhai: 60 seconds</a:t>
                      </a:r>
                      <a:endParaRPr lang="en-US" sz="1600" dirty="0">
                        <a:effectLst/>
                        <a:latin typeface="+mj-lt"/>
                        <a:ea typeface="Calibri"/>
                        <a:cs typeface="Times New Roman"/>
                      </a:endParaRPr>
                    </a:p>
                    <a:p>
                      <a:pPr marL="342900" marR="0" lvl="0" indent="-342900" algn="just">
                        <a:lnSpc>
                          <a:spcPct val="107000"/>
                        </a:lnSpc>
                        <a:spcBef>
                          <a:spcPts val="0"/>
                        </a:spcBef>
                        <a:spcAft>
                          <a:spcPts val="0"/>
                        </a:spcAft>
                        <a:buFont typeface="Symbol"/>
                        <a:buChar char=""/>
                      </a:pPr>
                      <a:r>
                        <a:rPr lang="en-IN" sz="2000" dirty="0">
                          <a:effectLst/>
                          <a:latin typeface="+mj-lt"/>
                          <a:ea typeface="Calibri"/>
                          <a:cs typeface="Times New Roman"/>
                        </a:rPr>
                        <a:t>Treasure Hunt: 60 seconds</a:t>
                      </a:r>
                      <a:endParaRPr lang="en-US" sz="1600" dirty="0">
                        <a:effectLst/>
                        <a:latin typeface="+mj-lt"/>
                        <a:ea typeface="Calibri"/>
                        <a:cs typeface="Times New Roman"/>
                      </a:endParaRPr>
                    </a:p>
                    <a:p>
                      <a:pPr marL="0" marR="0" algn="l">
                        <a:lnSpc>
                          <a:spcPct val="107000"/>
                        </a:lnSpc>
                        <a:spcBef>
                          <a:spcPts val="0"/>
                        </a:spcBef>
                        <a:spcAft>
                          <a:spcPts val="0"/>
                        </a:spcAft>
                      </a:pPr>
                      <a:r>
                        <a:rPr lang="en-US" sz="2000" dirty="0">
                          <a:effectLst/>
                          <a:latin typeface="+mj-lt"/>
                          <a:ea typeface="Calibri"/>
                          <a:cs typeface="Times New Roman"/>
                        </a:rPr>
                        <a:t> </a:t>
                      </a:r>
                      <a:endParaRPr lang="en-US" sz="1600" dirty="0">
                        <a:effectLst/>
                        <a:latin typeface="+mj-lt"/>
                        <a:ea typeface="Calibri"/>
                        <a:cs typeface="Times New Roman"/>
                      </a:endParaRPr>
                    </a:p>
                  </a:txBody>
                  <a:tcPr marL="68580" marR="68580" marT="0" marB="0"/>
                </a:tc>
                <a:tc>
                  <a:txBody>
                    <a:bodyPr/>
                    <a:lstStyle/>
                    <a:p>
                      <a:pPr marL="342900" marR="0" lvl="0" indent="-342900" algn="l">
                        <a:lnSpc>
                          <a:spcPct val="107000"/>
                        </a:lnSpc>
                        <a:spcBef>
                          <a:spcPts val="0"/>
                        </a:spcBef>
                        <a:spcAft>
                          <a:spcPts val="0"/>
                        </a:spcAft>
                        <a:buFont typeface="Symbol"/>
                        <a:buChar char=""/>
                      </a:pPr>
                      <a:r>
                        <a:rPr lang="en-IN" sz="2000" dirty="0" err="1">
                          <a:effectLst/>
                          <a:latin typeface="+mj-lt"/>
                          <a:ea typeface="Calibri"/>
                          <a:cs typeface="Times New Roman"/>
                        </a:rPr>
                        <a:t>Vaada</a:t>
                      </a:r>
                      <a:r>
                        <a:rPr lang="en-IN" sz="2000" dirty="0">
                          <a:effectLst/>
                          <a:latin typeface="+mj-lt"/>
                          <a:ea typeface="Calibri"/>
                          <a:cs typeface="Times New Roman"/>
                        </a:rPr>
                        <a:t> : 30 seconds</a:t>
                      </a:r>
                      <a:endParaRPr lang="en-US" sz="1600" dirty="0">
                        <a:effectLst/>
                        <a:latin typeface="+mj-lt"/>
                        <a:ea typeface="Calibri"/>
                        <a:cs typeface="Times New Roman"/>
                      </a:endParaRPr>
                    </a:p>
                    <a:p>
                      <a:pPr marL="342900" marR="0" lvl="0" indent="-342900" algn="l">
                        <a:lnSpc>
                          <a:spcPct val="107000"/>
                        </a:lnSpc>
                        <a:spcBef>
                          <a:spcPts val="0"/>
                        </a:spcBef>
                        <a:spcAft>
                          <a:spcPts val="0"/>
                        </a:spcAft>
                        <a:buFont typeface="Symbol"/>
                        <a:buChar char=""/>
                      </a:pPr>
                      <a:r>
                        <a:rPr lang="en-IN" sz="2000" dirty="0" err="1">
                          <a:effectLst/>
                          <a:latin typeface="+mj-lt"/>
                          <a:ea typeface="Calibri"/>
                          <a:cs typeface="Times New Roman"/>
                        </a:rPr>
                        <a:t>Bada</a:t>
                      </a:r>
                      <a:r>
                        <a:rPr lang="en-IN" sz="2000" dirty="0">
                          <a:effectLst/>
                          <a:latin typeface="+mj-lt"/>
                          <a:ea typeface="Calibri"/>
                          <a:cs typeface="Times New Roman"/>
                        </a:rPr>
                        <a:t> Bhai: 30 seconds</a:t>
                      </a:r>
                      <a:endParaRPr lang="en-US" sz="1600" dirty="0">
                        <a:effectLst/>
                        <a:latin typeface="+mj-lt"/>
                        <a:ea typeface="Calibri"/>
                        <a:cs typeface="Times New Roman"/>
                      </a:endParaRPr>
                    </a:p>
                    <a:p>
                      <a:pPr marL="342900" marR="0" lvl="0" indent="-342900" algn="l">
                        <a:lnSpc>
                          <a:spcPct val="107000"/>
                        </a:lnSpc>
                        <a:spcBef>
                          <a:spcPts val="0"/>
                        </a:spcBef>
                        <a:spcAft>
                          <a:spcPts val="0"/>
                        </a:spcAft>
                        <a:buFont typeface="Symbol"/>
                        <a:buChar char=""/>
                      </a:pPr>
                      <a:r>
                        <a:rPr lang="en-IN" sz="2000" dirty="0">
                          <a:effectLst/>
                          <a:latin typeface="+mj-lt"/>
                          <a:ea typeface="Calibri"/>
                          <a:cs typeface="Times New Roman"/>
                        </a:rPr>
                        <a:t>Treasure Hunt: 30 </a:t>
                      </a:r>
                      <a:r>
                        <a:rPr lang="en-IN" sz="2000" dirty="0" smtClean="0">
                          <a:effectLst/>
                          <a:latin typeface="+mj-lt"/>
                          <a:ea typeface="Calibri"/>
                          <a:cs typeface="Times New Roman"/>
                        </a:rPr>
                        <a:t>seconds</a:t>
                      </a:r>
                    </a:p>
                    <a:p>
                      <a:pPr marL="342900" marR="0" lvl="0" indent="-342900" algn="l">
                        <a:lnSpc>
                          <a:spcPct val="107000"/>
                        </a:lnSpc>
                        <a:spcBef>
                          <a:spcPts val="0"/>
                        </a:spcBef>
                        <a:spcAft>
                          <a:spcPts val="0"/>
                        </a:spcAft>
                        <a:buFont typeface="Symbol"/>
                        <a:buChar char=""/>
                      </a:pPr>
                      <a:r>
                        <a:rPr lang="en-IN" sz="2000" dirty="0" err="1" smtClean="0">
                          <a:effectLst/>
                          <a:latin typeface="+mj-lt"/>
                          <a:ea typeface="Calibri"/>
                          <a:cs typeface="Times New Roman"/>
                        </a:rPr>
                        <a:t>Maa</a:t>
                      </a:r>
                      <a:r>
                        <a:rPr lang="en-IN" sz="2000" dirty="0" smtClean="0">
                          <a:effectLst/>
                          <a:latin typeface="+mj-lt"/>
                          <a:ea typeface="Calibri"/>
                          <a:cs typeface="Times New Roman"/>
                        </a:rPr>
                        <a:t> Sab </a:t>
                      </a:r>
                      <a:r>
                        <a:rPr lang="en-IN" sz="2000" dirty="0" err="1" smtClean="0">
                          <a:effectLst/>
                          <a:latin typeface="+mj-lt"/>
                          <a:ea typeface="Calibri"/>
                          <a:cs typeface="Times New Roman"/>
                        </a:rPr>
                        <a:t>Jaanti</a:t>
                      </a:r>
                      <a:r>
                        <a:rPr lang="en-IN" sz="2000" dirty="0" smtClean="0">
                          <a:effectLst/>
                          <a:latin typeface="+mj-lt"/>
                          <a:ea typeface="Calibri"/>
                          <a:cs typeface="Times New Roman"/>
                        </a:rPr>
                        <a:t> Hai</a:t>
                      </a:r>
                      <a:endParaRPr lang="en-US" sz="1600" dirty="0">
                        <a:effectLst/>
                        <a:latin typeface="+mj-lt"/>
                        <a:ea typeface="Calibri"/>
                        <a:cs typeface="Times New Roman"/>
                      </a:endParaRPr>
                    </a:p>
                    <a:p>
                      <a:pPr marL="0" marR="0" algn="l">
                        <a:lnSpc>
                          <a:spcPct val="107000"/>
                        </a:lnSpc>
                        <a:spcBef>
                          <a:spcPts val="0"/>
                        </a:spcBef>
                        <a:spcAft>
                          <a:spcPts val="0"/>
                        </a:spcAft>
                      </a:pPr>
                      <a:r>
                        <a:rPr lang="en-US" sz="2000" dirty="0">
                          <a:effectLst/>
                          <a:latin typeface="+mj-lt"/>
                          <a:ea typeface="Calibri"/>
                          <a:cs typeface="Times New Roman"/>
                        </a:rPr>
                        <a:t> </a:t>
                      </a:r>
                      <a:endParaRPr lang="en-US" sz="1600" dirty="0">
                        <a:effectLst/>
                        <a:latin typeface="+mj-lt"/>
                        <a:ea typeface="Calibri"/>
                        <a:cs typeface="Times New Roman"/>
                      </a:endParaRPr>
                    </a:p>
                  </a:txBody>
                  <a:tcPr marL="68580" marR="68580" marT="0" marB="0"/>
                </a:tc>
                <a:tc>
                  <a:txBody>
                    <a:bodyPr/>
                    <a:lstStyle/>
                    <a:p>
                      <a:pPr marL="342900" marR="73660" lvl="0" indent="-342900" algn="just">
                        <a:lnSpc>
                          <a:spcPct val="107000"/>
                        </a:lnSpc>
                        <a:spcBef>
                          <a:spcPts val="0"/>
                        </a:spcBef>
                        <a:spcAft>
                          <a:spcPts val="0"/>
                        </a:spcAft>
                        <a:buFont typeface="Symbol"/>
                        <a:buChar char=""/>
                      </a:pPr>
                      <a:r>
                        <a:rPr lang="en-IN" sz="2000" dirty="0">
                          <a:effectLst/>
                          <a:latin typeface="+mj-lt"/>
                          <a:ea typeface="Calibri"/>
                          <a:cs typeface="Times New Roman"/>
                        </a:rPr>
                        <a:t>Posters (7 prototypes</a:t>
                      </a:r>
                      <a:r>
                        <a:rPr lang="en-IN" sz="2000" dirty="0" smtClean="0">
                          <a:effectLst/>
                          <a:latin typeface="+mj-lt"/>
                          <a:ea typeface="Calibri"/>
                          <a:cs typeface="Times New Roman"/>
                        </a:rPr>
                        <a:t>) on the theme of support </a:t>
                      </a:r>
                      <a:r>
                        <a:rPr lang="en-IN" sz="2000" dirty="0">
                          <a:effectLst/>
                          <a:latin typeface="+mj-lt"/>
                          <a:ea typeface="Calibri"/>
                          <a:cs typeface="Times New Roman"/>
                        </a:rPr>
                        <a:t>for use at Health facility &amp; outdoors</a:t>
                      </a:r>
                      <a:endParaRPr lang="en-US" sz="1600" dirty="0">
                        <a:effectLst/>
                        <a:latin typeface="+mj-lt"/>
                        <a:ea typeface="Calibri"/>
                        <a:cs typeface="Times New Roman"/>
                      </a:endParaRPr>
                    </a:p>
                    <a:p>
                      <a:pPr marL="342900" marR="73660" lvl="0" indent="-342900" algn="just">
                        <a:lnSpc>
                          <a:spcPct val="107000"/>
                        </a:lnSpc>
                        <a:spcBef>
                          <a:spcPts val="0"/>
                        </a:spcBef>
                        <a:spcAft>
                          <a:spcPts val="0"/>
                        </a:spcAft>
                        <a:buFont typeface="Symbol"/>
                        <a:buChar char=""/>
                      </a:pPr>
                      <a:r>
                        <a:rPr lang="en-IN" sz="2000" dirty="0">
                          <a:effectLst/>
                          <a:latin typeface="+mj-lt"/>
                          <a:ea typeface="Calibri"/>
                          <a:cs typeface="Times New Roman"/>
                        </a:rPr>
                        <a:t>Info kit for ASHA</a:t>
                      </a:r>
                      <a:endParaRPr lang="en-US" sz="1600" dirty="0">
                        <a:effectLst/>
                        <a:latin typeface="+mj-lt"/>
                        <a:ea typeface="Calibri"/>
                        <a:cs typeface="Times New Roman"/>
                      </a:endParaRPr>
                    </a:p>
                    <a:p>
                      <a:pPr marL="342900" marR="73660" lvl="0" indent="-342900" algn="just">
                        <a:lnSpc>
                          <a:spcPct val="107000"/>
                        </a:lnSpc>
                        <a:spcBef>
                          <a:spcPts val="0"/>
                        </a:spcBef>
                        <a:spcAft>
                          <a:spcPts val="0"/>
                        </a:spcAft>
                        <a:buFont typeface="Symbol"/>
                        <a:buChar char=""/>
                      </a:pPr>
                      <a:r>
                        <a:rPr lang="en-IN" sz="2000" dirty="0">
                          <a:effectLst/>
                          <a:latin typeface="+mj-lt"/>
                          <a:ea typeface="Calibri"/>
                          <a:cs typeface="Times New Roman"/>
                        </a:rPr>
                        <a:t>Counselling flipchart for ANM</a:t>
                      </a:r>
                      <a:endParaRPr lang="en-US" sz="1600" dirty="0">
                        <a:effectLst/>
                        <a:latin typeface="+mj-lt"/>
                        <a:ea typeface="Calibri"/>
                        <a:cs typeface="Times New Roman"/>
                      </a:endParaRPr>
                    </a:p>
                    <a:p>
                      <a:pPr marL="342900" marR="73660" lvl="0" indent="-342900" algn="just">
                        <a:lnSpc>
                          <a:spcPct val="107000"/>
                        </a:lnSpc>
                        <a:spcBef>
                          <a:spcPts val="0"/>
                        </a:spcBef>
                        <a:spcAft>
                          <a:spcPts val="0"/>
                        </a:spcAft>
                        <a:buFont typeface="Symbol"/>
                        <a:buChar char=""/>
                      </a:pPr>
                      <a:r>
                        <a:rPr lang="en-IN" sz="2000" dirty="0">
                          <a:effectLst/>
                          <a:latin typeface="+mj-lt"/>
                          <a:ea typeface="Calibri"/>
                          <a:cs typeface="Times New Roman"/>
                        </a:rPr>
                        <a:t>Wall painting prototype for </a:t>
                      </a:r>
                      <a:r>
                        <a:rPr lang="en-IN" sz="2000" dirty="0" smtClean="0">
                          <a:effectLst/>
                          <a:latin typeface="+mj-lt"/>
                          <a:ea typeface="Calibri"/>
                          <a:cs typeface="Times New Roman"/>
                        </a:rPr>
                        <a:t>Villages</a:t>
                      </a:r>
                    </a:p>
                    <a:p>
                      <a:pPr marL="342900" marR="73660" lvl="0" indent="-342900" algn="just">
                        <a:lnSpc>
                          <a:spcPct val="107000"/>
                        </a:lnSpc>
                        <a:spcBef>
                          <a:spcPts val="0"/>
                        </a:spcBef>
                        <a:spcAft>
                          <a:spcPts val="0"/>
                        </a:spcAft>
                        <a:buFont typeface="Symbol"/>
                        <a:buChar char=""/>
                      </a:pPr>
                      <a:r>
                        <a:rPr lang="en-IN" sz="2000" dirty="0" smtClean="0">
                          <a:effectLst/>
                          <a:latin typeface="+mj-lt"/>
                          <a:ea typeface="Calibri"/>
                          <a:cs typeface="Times New Roman"/>
                        </a:rPr>
                        <a:t>Newspaper Ad in National dailies</a:t>
                      </a:r>
                      <a:r>
                        <a:rPr lang="en-IN" sz="2000" baseline="0" dirty="0" smtClean="0">
                          <a:effectLst/>
                          <a:latin typeface="+mj-lt"/>
                          <a:ea typeface="Calibri"/>
                          <a:cs typeface="Times New Roman"/>
                        </a:rPr>
                        <a:t> on 5</a:t>
                      </a:r>
                      <a:r>
                        <a:rPr lang="en-IN" sz="2000" baseline="30000" dirty="0" smtClean="0">
                          <a:effectLst/>
                          <a:latin typeface="+mj-lt"/>
                          <a:ea typeface="Calibri"/>
                          <a:cs typeface="Times New Roman"/>
                        </a:rPr>
                        <a:t>th</a:t>
                      </a:r>
                      <a:r>
                        <a:rPr lang="en-IN" sz="2000" baseline="0" dirty="0" smtClean="0">
                          <a:effectLst/>
                          <a:latin typeface="+mj-lt"/>
                          <a:ea typeface="Calibri"/>
                          <a:cs typeface="Times New Roman"/>
                        </a:rPr>
                        <a:t> August</a:t>
                      </a:r>
                      <a:endParaRPr lang="en-US" sz="1600" dirty="0">
                        <a:effectLst/>
                        <a:latin typeface="+mj-lt"/>
                        <a:ea typeface="Calibri"/>
                        <a:cs typeface="Times New Roman"/>
                      </a:endParaRPr>
                    </a:p>
                    <a:p>
                      <a:pPr marL="0" marR="0" algn="l">
                        <a:lnSpc>
                          <a:spcPct val="107000"/>
                        </a:lnSpc>
                        <a:spcBef>
                          <a:spcPts val="0"/>
                        </a:spcBef>
                        <a:spcAft>
                          <a:spcPts val="0"/>
                        </a:spcAft>
                      </a:pPr>
                      <a:r>
                        <a:rPr lang="en-US" sz="2000" dirty="0">
                          <a:effectLst/>
                          <a:latin typeface="+mj-lt"/>
                          <a:ea typeface="Calibri"/>
                          <a:cs typeface="Times New Roman"/>
                        </a:rPr>
                        <a:t> </a:t>
                      </a:r>
                      <a:endParaRPr lang="en-US" sz="1600" dirty="0">
                        <a:effectLst/>
                        <a:latin typeface="+mj-lt"/>
                        <a:ea typeface="Calibri"/>
                        <a:cs typeface="Times New Roman"/>
                      </a:endParaRPr>
                    </a:p>
                  </a:txBody>
                  <a:tcPr marL="68580" marR="68580" marT="0" marB="0"/>
                </a:tc>
              </a:tr>
            </a:tbl>
          </a:graphicData>
        </a:graphic>
      </p:graphicFrame>
      <p:sp>
        <p:nvSpPr>
          <p:cNvPr id="7" name="TextBox 6"/>
          <p:cNvSpPr txBox="1"/>
          <p:nvPr/>
        </p:nvSpPr>
        <p:spPr>
          <a:xfrm>
            <a:off x="0" y="6248400"/>
            <a:ext cx="9525000" cy="461665"/>
          </a:xfrm>
          <a:prstGeom prst="rect">
            <a:avLst/>
          </a:prstGeom>
          <a:noFill/>
        </p:spPr>
        <p:txBody>
          <a:bodyPr wrap="square" rtlCol="0">
            <a:spAutoFit/>
          </a:bodyPr>
          <a:lstStyle/>
          <a:p>
            <a:r>
              <a:rPr lang="en-US" sz="2400" b="1" dirty="0" smtClean="0">
                <a:solidFill>
                  <a:srgbClr val="F58220"/>
                </a:solidFill>
              </a:rPr>
              <a:t>	All Print materials being developed in Hindi &amp; English</a:t>
            </a:r>
            <a:endParaRPr lang="en-US" sz="2400" b="1" dirty="0">
              <a:solidFill>
                <a:srgbClr val="F58220"/>
              </a:solidFill>
            </a:endParaRPr>
          </a:p>
        </p:txBody>
      </p:sp>
      <p:sp>
        <p:nvSpPr>
          <p:cNvPr id="6" name="Title 1"/>
          <p:cNvSpPr txBox="1">
            <a:spLocks/>
          </p:cNvSpPr>
          <p:nvPr/>
        </p:nvSpPr>
        <p:spPr>
          <a:xfrm>
            <a:off x="609600" y="513950"/>
            <a:ext cx="86106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Communication materials developed</a:t>
            </a:r>
            <a:endParaRPr lang="en-US" b="1" dirty="0">
              <a:solidFill>
                <a:schemeClr val="bg1"/>
              </a:solidFill>
              <a:cs typeface="Times New Roman" panose="02020603050405020304" pitchFamily="18"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Tree>
    <p:extLst>
      <p:ext uri="{BB962C8B-B14F-4D97-AF65-F5344CB8AC3E}">
        <p14:creationId xmlns:p14="http://schemas.microsoft.com/office/powerpoint/2010/main" xmlns="" val="10024724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
          </p:nvPr>
        </p:nvPicPr>
        <p:blipFill rotWithShape="1">
          <a:blip r:embed="rId2" cstate="print">
            <a:extLst>
              <a:ext uri="{28A0092B-C50C-407E-A947-70E740481C1C}">
                <a14:useLocalDpi xmlns:a14="http://schemas.microsoft.com/office/drawing/2010/main" xmlns="" val="0"/>
              </a:ext>
            </a:extLst>
          </a:blip>
          <a:srcRect l="32436" t="12691" r="33334" b="8577"/>
          <a:stretch/>
        </p:blipFill>
        <p:spPr bwMode="auto">
          <a:xfrm>
            <a:off x="0" y="-76200"/>
            <a:ext cx="2816942" cy="3581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3224" t="13005" r="33791" b="10584"/>
          <a:stretch/>
        </p:blipFill>
        <p:spPr bwMode="auto">
          <a:xfrm>
            <a:off x="6466094" y="0"/>
            <a:ext cx="2754106" cy="33896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33337" t="13205" r="33332" b="9173"/>
          <a:stretch/>
        </p:blipFill>
        <p:spPr bwMode="auto">
          <a:xfrm>
            <a:off x="-381000" y="3352800"/>
            <a:ext cx="2677172" cy="3505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3" name="Picture 5"/>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33111" t="13811" r="33444" b="9173"/>
          <a:stretch/>
        </p:blipFill>
        <p:spPr bwMode="auto">
          <a:xfrm>
            <a:off x="2971800" y="1295400"/>
            <a:ext cx="3248468" cy="420574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4" name="Picture 6"/>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33449" t="14415" r="33276" b="9577"/>
          <a:stretch/>
        </p:blipFill>
        <p:spPr bwMode="auto">
          <a:xfrm>
            <a:off x="6177333" y="3352800"/>
            <a:ext cx="2966667" cy="381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2819400" y="5715000"/>
            <a:ext cx="3352800" cy="400110"/>
          </a:xfrm>
          <a:prstGeom prst="rect">
            <a:avLst/>
          </a:prstGeom>
          <a:noFill/>
        </p:spPr>
        <p:txBody>
          <a:bodyPr wrap="square" rtlCol="0">
            <a:spAutoFit/>
          </a:bodyPr>
          <a:lstStyle/>
          <a:p>
            <a:pPr algn="ctr"/>
            <a:r>
              <a:rPr lang="en-US" sz="2000" b="1" dirty="0" smtClean="0"/>
              <a:t>Outdoor posters</a:t>
            </a:r>
            <a:endParaRPr lang="en-US" sz="2000" b="1" dirty="0"/>
          </a:p>
        </p:txBody>
      </p:sp>
      <p:pic>
        <p:nvPicPr>
          <p:cNvPr id="8"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275557" y="-106784"/>
            <a:ext cx="1250553" cy="1421289"/>
          </a:xfrm>
          <a:prstGeom prst="rect">
            <a:avLst/>
          </a:prstGeom>
        </p:spPr>
      </p:pic>
    </p:spTree>
    <p:extLst>
      <p:ext uri="{BB962C8B-B14F-4D97-AF65-F5344CB8AC3E}">
        <p14:creationId xmlns:p14="http://schemas.microsoft.com/office/powerpoint/2010/main" xmlns="" val="35615217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quarter" idx="1"/>
          </p:nvPr>
        </p:nvPicPr>
        <p:blipFill rotWithShape="1">
          <a:blip r:embed="rId2" cstate="print">
            <a:extLst>
              <a:ext uri="{28A0092B-C50C-407E-A947-70E740481C1C}">
                <a14:useLocalDpi xmlns:a14="http://schemas.microsoft.com/office/drawing/2010/main" xmlns="" val="0"/>
              </a:ext>
            </a:extLst>
          </a:blip>
          <a:srcRect l="34872" t="15241" r="35842" b="16864"/>
          <a:stretch/>
        </p:blipFill>
        <p:spPr bwMode="auto">
          <a:xfrm>
            <a:off x="0" y="669289"/>
            <a:ext cx="4200832" cy="547538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2914" t="14584" r="33543" b="8542"/>
          <a:stretch/>
        </p:blipFill>
        <p:spPr bwMode="auto">
          <a:xfrm>
            <a:off x="4343400" y="533400"/>
            <a:ext cx="4364355" cy="56235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2819400" y="6156960"/>
            <a:ext cx="3352800" cy="400110"/>
          </a:xfrm>
          <a:prstGeom prst="rect">
            <a:avLst/>
          </a:prstGeom>
          <a:noFill/>
        </p:spPr>
        <p:txBody>
          <a:bodyPr wrap="square" rtlCol="0">
            <a:spAutoFit/>
          </a:bodyPr>
          <a:lstStyle/>
          <a:p>
            <a:pPr algn="ctr"/>
            <a:r>
              <a:rPr lang="en-US" sz="2000" b="1" dirty="0" smtClean="0"/>
              <a:t>Health facility posters</a:t>
            </a:r>
            <a:endParaRPr lang="en-US" sz="2000" b="1" dirty="0"/>
          </a:p>
        </p:txBody>
      </p:sp>
    </p:spTree>
    <p:extLst>
      <p:ext uri="{BB962C8B-B14F-4D97-AF65-F5344CB8AC3E}">
        <p14:creationId xmlns:p14="http://schemas.microsoft.com/office/powerpoint/2010/main" xmlns="" val="10954367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5" name="Picture 1"/>
          <p:cNvPicPr>
            <a:picLocks noGrp="1" noChangeAspect="1" noChangeArrowheads="1"/>
          </p:cNvPicPr>
          <p:nvPr>
            <p:ph sz="quarter" idx="1"/>
          </p:nvPr>
        </p:nvPicPr>
        <p:blipFill rotWithShape="1">
          <a:blip r:embed="rId3" cstate="print">
            <a:extLst>
              <a:ext uri="{28A0092B-C50C-407E-A947-70E740481C1C}">
                <a14:useLocalDpi xmlns:a14="http://schemas.microsoft.com/office/drawing/2010/main" xmlns="" val="0"/>
              </a:ext>
            </a:extLst>
          </a:blip>
          <a:srcRect l="22580" t="15241" r="24051" b="15096"/>
          <a:stretch/>
        </p:blipFill>
        <p:spPr bwMode="auto">
          <a:xfrm>
            <a:off x="214152" y="0"/>
            <a:ext cx="9158448" cy="6553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243348" y="4691493"/>
            <a:ext cx="2286000" cy="400110"/>
          </a:xfrm>
          <a:prstGeom prst="rect">
            <a:avLst/>
          </a:prstGeom>
          <a:solidFill>
            <a:srgbClr val="F9D8C4"/>
          </a:solidFill>
        </p:spPr>
        <p:txBody>
          <a:bodyPr wrap="square" rtlCol="0">
            <a:spAutoFit/>
          </a:bodyPr>
          <a:lstStyle/>
          <a:p>
            <a:r>
              <a:rPr lang="en-US" sz="2000" b="1" dirty="0" smtClean="0"/>
              <a:t>Urban Posters</a:t>
            </a:r>
            <a:endParaRPr lang="en-US" sz="2000" b="1" dirty="0"/>
          </a:p>
        </p:txBody>
      </p:sp>
    </p:spTree>
    <p:extLst>
      <p:ext uri="{BB962C8B-B14F-4D97-AF65-F5344CB8AC3E}">
        <p14:creationId xmlns:p14="http://schemas.microsoft.com/office/powerpoint/2010/main" xmlns="" val="3712997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37823" r="19465" b="27694"/>
          <a:stretch/>
        </p:blipFill>
        <p:spPr bwMode="auto">
          <a:xfrm>
            <a:off x="113315" y="3733800"/>
            <a:ext cx="8802085" cy="23700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1390157" y="6241948"/>
            <a:ext cx="6248400" cy="369332"/>
          </a:xfrm>
          <a:prstGeom prst="rect">
            <a:avLst/>
          </a:prstGeom>
          <a:noFill/>
        </p:spPr>
        <p:txBody>
          <a:bodyPr wrap="square" rtlCol="0">
            <a:spAutoFit/>
          </a:bodyPr>
          <a:lstStyle/>
          <a:p>
            <a:pPr algn="ctr"/>
            <a:r>
              <a:rPr lang="en-US" b="1" dirty="0" smtClean="0"/>
              <a:t>Foldable, handy </a:t>
            </a:r>
            <a:r>
              <a:rPr lang="en-US" b="1" dirty="0" err="1" smtClean="0"/>
              <a:t>infokit</a:t>
            </a:r>
            <a:r>
              <a:rPr lang="en-US" b="1" dirty="0" smtClean="0"/>
              <a:t>- for use by ASHA, Hindi &amp; English</a:t>
            </a:r>
            <a:endParaRPr lang="en-US" b="1" dirty="0"/>
          </a:p>
        </p:txBody>
      </p:sp>
      <p:sp>
        <p:nvSpPr>
          <p:cNvPr id="6" name="Title 1"/>
          <p:cNvSpPr txBox="1">
            <a:spLocks/>
          </p:cNvSpPr>
          <p:nvPr/>
        </p:nvSpPr>
        <p:spPr>
          <a:xfrm>
            <a:off x="990600" y="666350"/>
            <a:ext cx="76962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IEC materials developed</a:t>
            </a:r>
            <a:endParaRPr lang="en-US" b="1" dirty="0">
              <a:solidFill>
                <a:schemeClr val="bg1"/>
              </a:solidFill>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00" y="228600"/>
            <a:ext cx="1250553" cy="1421289"/>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938668" y="1414638"/>
            <a:ext cx="1388274" cy="1795129"/>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915390" y="1825093"/>
            <a:ext cx="1383616" cy="1756307"/>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832720" y="1475350"/>
            <a:ext cx="1397473" cy="1790836"/>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103079" y="1747729"/>
            <a:ext cx="1385052" cy="1809469"/>
          </a:xfrm>
          <a:prstGeom prst="rect">
            <a:avLst/>
          </a:prstGeom>
        </p:spPr>
      </p:pic>
    </p:spTree>
    <p:extLst>
      <p:ext uri="{BB962C8B-B14F-4D97-AF65-F5344CB8AC3E}">
        <p14:creationId xmlns:p14="http://schemas.microsoft.com/office/powerpoint/2010/main" xmlns="" val="29421744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Grp="1" noChangeAspect="1" noChangeArrowheads="1"/>
          </p:cNvPicPr>
          <p:nvPr>
            <p:ph sz="quarter" idx="1"/>
          </p:nvPr>
        </p:nvPicPr>
        <p:blipFill rotWithShape="1">
          <a:blip r:embed="rId2" cstate="print">
            <a:extLst>
              <a:ext uri="{28A0092B-C50C-407E-A947-70E740481C1C}">
                <a14:useLocalDpi xmlns:a14="http://schemas.microsoft.com/office/drawing/2010/main" xmlns="" val="0"/>
              </a:ext>
            </a:extLst>
          </a:blip>
          <a:srcRect l="13793" t="10846" r="15900" b="5334"/>
          <a:stretch/>
        </p:blipFill>
        <p:spPr bwMode="auto">
          <a:xfrm>
            <a:off x="391596" y="1371600"/>
            <a:ext cx="4447104" cy="29808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4013" t="10452" r="14861" b="4634"/>
          <a:stretch/>
        </p:blipFill>
        <p:spPr bwMode="auto">
          <a:xfrm>
            <a:off x="4817918" y="3812668"/>
            <a:ext cx="4495800" cy="30176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381000" y="5181600"/>
            <a:ext cx="4572000" cy="646331"/>
          </a:xfrm>
          <a:prstGeom prst="rect">
            <a:avLst/>
          </a:prstGeom>
          <a:noFill/>
        </p:spPr>
        <p:txBody>
          <a:bodyPr wrap="square" rtlCol="0">
            <a:spAutoFit/>
          </a:bodyPr>
          <a:lstStyle/>
          <a:p>
            <a:r>
              <a:rPr lang="en-US" b="1" dirty="0" smtClean="0"/>
              <a:t>Flipchart/counselling guide for use by ANMs</a:t>
            </a:r>
            <a:endParaRPr lang="en-US" b="1" dirty="0"/>
          </a:p>
        </p:txBody>
      </p:sp>
      <p:sp>
        <p:nvSpPr>
          <p:cNvPr id="6" name="Title 1"/>
          <p:cNvSpPr txBox="1">
            <a:spLocks/>
          </p:cNvSpPr>
          <p:nvPr/>
        </p:nvSpPr>
        <p:spPr>
          <a:xfrm>
            <a:off x="990600" y="666350"/>
            <a:ext cx="76962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IEC materials developed</a:t>
            </a:r>
            <a:endParaRPr lang="en-US" b="1" dirty="0">
              <a:solidFill>
                <a:schemeClr val="bg1"/>
              </a:solidFill>
              <a:cs typeface="Times New Roman" panose="02020603050405020304" pitchFamily="18"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00" y="228600"/>
            <a:ext cx="1250553" cy="1421289"/>
          </a:xfrm>
          <a:prstGeom prst="rect">
            <a:avLst/>
          </a:prstGeom>
        </p:spPr>
      </p:pic>
    </p:spTree>
    <p:extLst>
      <p:ext uri="{BB962C8B-B14F-4D97-AF65-F5344CB8AC3E}">
        <p14:creationId xmlns:p14="http://schemas.microsoft.com/office/powerpoint/2010/main" xmlns="" val="3280118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sz="quarter" idx="1"/>
          </p:nvPr>
        </p:nvPicPr>
        <p:blipFill rotWithShape="1">
          <a:blip r:embed="rId2" cstate="print">
            <a:extLst>
              <a:ext uri="{28A0092B-C50C-407E-A947-70E740481C1C}">
                <a14:useLocalDpi xmlns:a14="http://schemas.microsoft.com/office/drawing/2010/main" xmlns="" val="0"/>
              </a:ext>
            </a:extLst>
          </a:blip>
          <a:srcRect l="12187" t="4941" r="11828" b="5489"/>
          <a:stretch/>
        </p:blipFill>
        <p:spPr bwMode="auto">
          <a:xfrm>
            <a:off x="1058197" y="533400"/>
            <a:ext cx="7256206" cy="48089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685800" y="5943600"/>
            <a:ext cx="8001000" cy="707886"/>
          </a:xfrm>
          <a:prstGeom prst="rect">
            <a:avLst/>
          </a:prstGeom>
          <a:noFill/>
        </p:spPr>
        <p:txBody>
          <a:bodyPr wrap="square" rtlCol="0">
            <a:spAutoFit/>
          </a:bodyPr>
          <a:lstStyle/>
          <a:p>
            <a:r>
              <a:rPr lang="en-US" sz="2000" b="1" dirty="0" smtClean="0"/>
              <a:t>Set of 6 training videos/</a:t>
            </a:r>
            <a:r>
              <a:rPr lang="en-US" sz="2000" b="1" dirty="0" err="1" smtClean="0"/>
              <a:t>mobisodes</a:t>
            </a:r>
            <a:r>
              <a:rPr lang="en-US" sz="2000" b="1" dirty="0" smtClean="0"/>
              <a:t> in Hindi- for training of frontline workers</a:t>
            </a:r>
            <a:endParaRPr lang="en-US" sz="2000" b="1" dirty="0"/>
          </a:p>
        </p:txBody>
      </p:sp>
    </p:spTree>
    <p:extLst>
      <p:ext uri="{BB962C8B-B14F-4D97-AF65-F5344CB8AC3E}">
        <p14:creationId xmlns:p14="http://schemas.microsoft.com/office/powerpoint/2010/main" xmlns="" val="1102751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396"/>
          <a:stretch/>
        </p:blipFill>
        <p:spPr>
          <a:xfrm>
            <a:off x="-228600" y="-76200"/>
            <a:ext cx="10398052" cy="6934200"/>
          </a:xfrm>
          <a:prstGeom prst="rect">
            <a:avLst/>
          </a:prstGeom>
        </p:spPr>
      </p:pic>
      <p:sp>
        <p:nvSpPr>
          <p:cNvPr id="5" name="TextBox 4"/>
          <p:cNvSpPr txBox="1"/>
          <p:nvPr/>
        </p:nvSpPr>
        <p:spPr>
          <a:xfrm>
            <a:off x="128451" y="6006602"/>
            <a:ext cx="8686800" cy="369332"/>
          </a:xfrm>
          <a:prstGeom prst="rect">
            <a:avLst/>
          </a:prstGeom>
          <a:noFill/>
        </p:spPr>
        <p:txBody>
          <a:bodyPr wrap="square" rtlCol="0">
            <a:spAutoFit/>
          </a:bodyPr>
          <a:lstStyle/>
          <a:p>
            <a:pPr lvl="0" algn="ctr"/>
            <a:r>
              <a:rPr lang="en-US" b="1" dirty="0" smtClean="0">
                <a:solidFill>
                  <a:schemeClr val="tx1">
                    <a:lumMod val="95000"/>
                    <a:lumOff val="5000"/>
                  </a:schemeClr>
                </a:solidFill>
                <a:latin typeface="Times New Roman" panose="02020603050405020304" pitchFamily="18" charset="0"/>
                <a:cs typeface="Times New Roman" panose="02020603050405020304" pitchFamily="18" charset="0"/>
              </a:rPr>
              <a:t>Policy Briefs</a:t>
            </a:r>
            <a:endParaRPr lang="en-US"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16772" y="914399"/>
            <a:ext cx="3400063" cy="4838762"/>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876800" y="914400"/>
            <a:ext cx="3418031" cy="4838762"/>
          </a:xfrm>
          <a:prstGeom prst="rect">
            <a:avLst/>
          </a:prstGeom>
        </p:spPr>
      </p:pic>
    </p:spTree>
    <p:extLst>
      <p:ext uri="{BB962C8B-B14F-4D97-AF65-F5344CB8AC3E}">
        <p14:creationId xmlns:p14="http://schemas.microsoft.com/office/powerpoint/2010/main" xmlns="" val="2565793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90600" y="666350"/>
            <a:ext cx="76962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IEC materials developed</a:t>
            </a:r>
            <a:endParaRPr lang="en-US" b="1" dirty="0">
              <a:solidFill>
                <a:schemeClr val="bg1"/>
              </a:solidFill>
              <a:cs typeface="Times New Roman" panose="020206030504050203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00" y="228600"/>
            <a:ext cx="1250553" cy="1421289"/>
          </a:xfrm>
          <a:prstGeom prst="rect">
            <a:avLst/>
          </a:prstGeom>
        </p:spPr>
      </p:pic>
      <p:sp>
        <p:nvSpPr>
          <p:cNvPr id="11" name="Rectangle 10"/>
          <p:cNvSpPr/>
          <p:nvPr/>
        </p:nvSpPr>
        <p:spPr>
          <a:xfrm>
            <a:off x="3810000" y="5749675"/>
            <a:ext cx="2340825" cy="369332"/>
          </a:xfrm>
          <a:prstGeom prst="rect">
            <a:avLst/>
          </a:prstGeom>
        </p:spPr>
        <p:txBody>
          <a:bodyPr wrap="square">
            <a:spAutoFit/>
          </a:bodyPr>
          <a:lstStyle/>
          <a:p>
            <a:pPr algn="ctr"/>
            <a:r>
              <a:rPr lang="en-US" dirty="0" smtClean="0"/>
              <a:t>Hoarding</a:t>
            </a:r>
            <a:endParaRPr lang="en-US" dirty="0"/>
          </a:p>
        </p:txBody>
      </p:sp>
      <p:pic>
        <p:nvPicPr>
          <p:cNvPr id="15" name="Picture 14"/>
          <p:cNvPicPr>
            <a:picLocks noChangeAspect="1"/>
          </p:cNvPicPr>
          <p:nvPr/>
        </p:nvPicPr>
        <p:blipFill rotWithShape="1">
          <a:blip r:embed="rId3" cstate="print">
            <a:extLst>
              <a:ext uri="{28A0092B-C50C-407E-A947-70E740481C1C}">
                <a14:useLocalDpi xmlns:a14="http://schemas.microsoft.com/office/drawing/2010/main" xmlns="" val="0"/>
              </a:ext>
            </a:extLst>
          </a:blip>
          <a:srcRect l="3360" t="6474" r="3307" b="9489"/>
          <a:stretch/>
        </p:blipFill>
        <p:spPr>
          <a:xfrm>
            <a:off x="579422" y="1752600"/>
            <a:ext cx="8077200" cy="3894364"/>
          </a:xfrm>
          <a:prstGeom prst="rect">
            <a:avLst/>
          </a:prstGeom>
        </p:spPr>
      </p:pic>
    </p:spTree>
    <p:extLst>
      <p:ext uri="{BB962C8B-B14F-4D97-AF65-F5344CB8AC3E}">
        <p14:creationId xmlns:p14="http://schemas.microsoft.com/office/powerpoint/2010/main" xmlns="" val="14814281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90600" y="666350"/>
            <a:ext cx="76962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IEC materials developed</a:t>
            </a:r>
            <a:endParaRPr lang="en-US" b="1" dirty="0">
              <a:solidFill>
                <a:schemeClr val="bg1"/>
              </a:solidFill>
              <a:cs typeface="Times New Roman" panose="020206030504050203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00" y="228600"/>
            <a:ext cx="1250553" cy="1421289"/>
          </a:xfrm>
          <a:prstGeom prst="rect">
            <a:avLst/>
          </a:prstGeom>
        </p:spPr>
      </p:pic>
      <p:sp>
        <p:nvSpPr>
          <p:cNvPr id="11" name="Rectangle 10"/>
          <p:cNvSpPr/>
          <p:nvPr/>
        </p:nvSpPr>
        <p:spPr>
          <a:xfrm>
            <a:off x="3886200" y="4572000"/>
            <a:ext cx="2340825" cy="369332"/>
          </a:xfrm>
          <a:prstGeom prst="rect">
            <a:avLst/>
          </a:prstGeom>
        </p:spPr>
        <p:txBody>
          <a:bodyPr wrap="square">
            <a:spAutoFit/>
          </a:bodyPr>
          <a:lstStyle/>
          <a:p>
            <a:r>
              <a:rPr lang="en-US" dirty="0" smtClean="0"/>
              <a:t>Bus Panel</a:t>
            </a:r>
            <a:endParaRPr lang="en-US"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385231"/>
            <a:ext cx="9144000" cy="2087537"/>
          </a:xfrm>
          <a:prstGeom prst="rect">
            <a:avLst/>
          </a:prstGeom>
        </p:spPr>
      </p:pic>
    </p:spTree>
    <p:extLst>
      <p:ext uri="{BB962C8B-B14F-4D97-AF65-F5344CB8AC3E}">
        <p14:creationId xmlns:p14="http://schemas.microsoft.com/office/powerpoint/2010/main" xmlns="" val="29241919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09800" y="1447800"/>
            <a:ext cx="4699000" cy="4699000"/>
          </a:xfrm>
          <a:prstGeom prst="rect">
            <a:avLst/>
          </a:prstGeom>
        </p:spPr>
      </p:pic>
      <p:sp>
        <p:nvSpPr>
          <p:cNvPr id="7" name="Title 1"/>
          <p:cNvSpPr txBox="1">
            <a:spLocks/>
          </p:cNvSpPr>
          <p:nvPr/>
        </p:nvSpPr>
        <p:spPr>
          <a:xfrm>
            <a:off x="990600" y="666350"/>
            <a:ext cx="76962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Coffee Table Book</a:t>
            </a:r>
            <a:endParaRPr lang="en-US" b="1" dirty="0">
              <a:solidFill>
                <a:schemeClr val="bg1"/>
              </a:solidFill>
              <a:cs typeface="Times New Roman" panose="02020603050405020304" pitchFamily="18"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1000" y="228600"/>
            <a:ext cx="1250553" cy="1421289"/>
          </a:xfrm>
          <a:prstGeom prst="rect">
            <a:avLst/>
          </a:prstGeom>
        </p:spPr>
      </p:pic>
    </p:spTree>
    <p:extLst>
      <p:ext uri="{BB962C8B-B14F-4D97-AF65-F5344CB8AC3E}">
        <p14:creationId xmlns:p14="http://schemas.microsoft.com/office/powerpoint/2010/main" xmlns="" val="15595550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474504"/>
            <a:ext cx="5410199" cy="5147544"/>
          </a:xfrm>
        </p:spPr>
        <p:txBody>
          <a:bodyPr>
            <a:noAutofit/>
          </a:bodyPr>
          <a:lstStyle/>
          <a:p>
            <a:pPr marL="0" indent="0" algn="just">
              <a:buNone/>
            </a:pPr>
            <a:r>
              <a:rPr lang="en-US" sz="2000" b="1" dirty="0" smtClean="0">
                <a:solidFill>
                  <a:srgbClr val="F58220"/>
                </a:solidFill>
                <a:cs typeface="Times New Roman" panose="02020603050405020304" pitchFamily="18" charset="0"/>
              </a:rPr>
              <a:t>1.2 Inter-sectoral </a:t>
            </a:r>
            <a:r>
              <a:rPr lang="en-US" sz="2000" b="1" dirty="0">
                <a:solidFill>
                  <a:srgbClr val="F58220"/>
                </a:solidFill>
                <a:cs typeface="Times New Roman" panose="02020603050405020304" pitchFamily="18" charset="0"/>
              </a:rPr>
              <a:t>involvement</a:t>
            </a:r>
            <a:r>
              <a:rPr lang="en-US" sz="2000" dirty="0">
                <a:solidFill>
                  <a:srgbClr val="F58220"/>
                </a:solidFill>
                <a:cs typeface="Times New Roman" panose="02020603050405020304" pitchFamily="18" charset="0"/>
              </a:rPr>
              <a:t> </a:t>
            </a:r>
            <a:endParaRPr lang="en-US" sz="2000" dirty="0" smtClean="0">
              <a:solidFill>
                <a:srgbClr val="F58220"/>
              </a:solidFill>
              <a:cs typeface="Times New Roman" panose="02020603050405020304" pitchFamily="18" charset="0"/>
            </a:endParaRPr>
          </a:p>
          <a:p>
            <a:pPr algn="just">
              <a:buClr>
                <a:srgbClr val="F58220"/>
              </a:buClr>
            </a:pPr>
            <a:r>
              <a:rPr lang="en-US" sz="2000" dirty="0" smtClean="0">
                <a:solidFill>
                  <a:schemeClr val="tx1"/>
                </a:solidFill>
                <a:cs typeface="Times New Roman" panose="02020603050405020304" pitchFamily="18" charset="0"/>
              </a:rPr>
              <a:t>State/District/Block meetings with </a:t>
            </a:r>
            <a:r>
              <a:rPr lang="en-US" sz="2000" dirty="0">
                <a:solidFill>
                  <a:schemeClr val="tx1"/>
                </a:solidFill>
                <a:cs typeface="Times New Roman" panose="02020603050405020304" pitchFamily="18" charset="0"/>
              </a:rPr>
              <a:t>line ministries such as </a:t>
            </a:r>
            <a:r>
              <a:rPr lang="en-US" sz="2000" dirty="0" smtClean="0">
                <a:solidFill>
                  <a:schemeClr val="tx1"/>
                </a:solidFill>
                <a:cs typeface="Times New Roman" panose="02020603050405020304" pitchFamily="18" charset="0"/>
              </a:rPr>
              <a:t>WCD, Tribal </a:t>
            </a:r>
            <a:r>
              <a:rPr lang="en-US" sz="2000" dirty="0">
                <a:solidFill>
                  <a:schemeClr val="tx1"/>
                </a:solidFill>
                <a:cs typeface="Times New Roman" panose="02020603050405020304" pitchFamily="18" charset="0"/>
              </a:rPr>
              <a:t>and </a:t>
            </a:r>
            <a:r>
              <a:rPr lang="en-US" sz="2000" dirty="0" err="1" smtClean="0">
                <a:solidFill>
                  <a:schemeClr val="tx1"/>
                </a:solidFill>
                <a:cs typeface="Times New Roman" panose="02020603050405020304" pitchFamily="18" charset="0"/>
              </a:rPr>
              <a:t>Panchayati</a:t>
            </a:r>
            <a:r>
              <a:rPr lang="en-US" sz="2000" dirty="0" smtClean="0">
                <a:solidFill>
                  <a:schemeClr val="tx1"/>
                </a:solidFill>
                <a:cs typeface="Times New Roman" panose="02020603050405020304" pitchFamily="18" charset="0"/>
              </a:rPr>
              <a:t> Raj.</a:t>
            </a:r>
            <a:endParaRPr lang="en-US" sz="2000" dirty="0">
              <a:solidFill>
                <a:schemeClr val="tx1"/>
              </a:solidFill>
              <a:cs typeface="Times New Roman" panose="02020603050405020304" pitchFamily="18" charset="0"/>
            </a:endParaRPr>
          </a:p>
          <a:p>
            <a:pPr algn="just">
              <a:buClr>
                <a:srgbClr val="F58220"/>
              </a:buClr>
            </a:pPr>
            <a:r>
              <a:rPr lang="en-US" sz="2000" dirty="0">
                <a:solidFill>
                  <a:schemeClr val="tx1"/>
                </a:solidFill>
                <a:cs typeface="Times New Roman" panose="02020603050405020304" pitchFamily="18" charset="0"/>
              </a:rPr>
              <a:t>Advocacy meetings with professional bodies of </a:t>
            </a:r>
            <a:r>
              <a:rPr lang="en-US" sz="2000" b="1" dirty="0">
                <a:solidFill>
                  <a:schemeClr val="tx1"/>
                </a:solidFill>
                <a:cs typeface="Times New Roman" panose="02020603050405020304" pitchFamily="18" charset="0"/>
              </a:rPr>
              <a:t>Private sector</a:t>
            </a:r>
            <a:r>
              <a:rPr lang="en-US" sz="2000" dirty="0">
                <a:solidFill>
                  <a:schemeClr val="tx1"/>
                </a:solidFill>
                <a:cs typeface="Times New Roman" panose="02020603050405020304" pitchFamily="18" charset="0"/>
              </a:rPr>
              <a:t> healthcare sector- IMA/IAP for involving private </a:t>
            </a:r>
            <a:r>
              <a:rPr lang="en-US" sz="2000" dirty="0" smtClean="0">
                <a:solidFill>
                  <a:schemeClr val="tx1"/>
                </a:solidFill>
                <a:cs typeface="Times New Roman" panose="02020603050405020304" pitchFamily="18" charset="0"/>
              </a:rPr>
              <a:t>sector.</a:t>
            </a:r>
          </a:p>
          <a:p>
            <a:pPr marL="0" indent="0" algn="just">
              <a:buNone/>
            </a:pPr>
            <a:r>
              <a:rPr lang="en-US" sz="2000" b="1" dirty="0" smtClean="0">
                <a:solidFill>
                  <a:srgbClr val="F58220"/>
                </a:solidFill>
                <a:cs typeface="Times New Roman" panose="02020603050405020304" pitchFamily="18" charset="0"/>
              </a:rPr>
              <a:t>1.3 Public </a:t>
            </a:r>
            <a:r>
              <a:rPr lang="en-US" sz="2000" b="1" dirty="0">
                <a:solidFill>
                  <a:srgbClr val="F58220"/>
                </a:solidFill>
                <a:cs typeface="Times New Roman" panose="02020603050405020304" pitchFamily="18" charset="0"/>
              </a:rPr>
              <a:t>meetings: </a:t>
            </a:r>
            <a:endParaRPr lang="en-US" sz="2000" b="1" dirty="0" smtClean="0">
              <a:solidFill>
                <a:srgbClr val="F58220"/>
              </a:solidFill>
              <a:cs typeface="Times New Roman" panose="02020603050405020304" pitchFamily="18" charset="0"/>
            </a:endParaRPr>
          </a:p>
          <a:p>
            <a:pPr algn="just">
              <a:buClr>
                <a:srgbClr val="F58220"/>
              </a:buClr>
            </a:pPr>
            <a:r>
              <a:rPr lang="en-US" sz="2000" dirty="0" smtClean="0">
                <a:solidFill>
                  <a:schemeClr val="tx1"/>
                </a:solidFill>
                <a:cs typeface="Times New Roman" panose="02020603050405020304" pitchFamily="18" charset="0"/>
              </a:rPr>
              <a:t>Involving Grass root NGOs/</a:t>
            </a:r>
            <a:r>
              <a:rPr lang="en-US" sz="2000" b="1" dirty="0" smtClean="0">
                <a:solidFill>
                  <a:schemeClr val="tx1"/>
                </a:solidFill>
                <a:cs typeface="Times New Roman" panose="02020603050405020304" pitchFamily="18" charset="0"/>
              </a:rPr>
              <a:t>Civil </a:t>
            </a:r>
            <a:r>
              <a:rPr lang="en-US" sz="2000" b="1" dirty="0">
                <a:solidFill>
                  <a:schemeClr val="tx1"/>
                </a:solidFill>
                <a:cs typeface="Times New Roman" panose="02020603050405020304" pitchFamily="18" charset="0"/>
              </a:rPr>
              <a:t>society and religious leaders</a:t>
            </a:r>
            <a:r>
              <a:rPr lang="en-US" sz="2000" dirty="0">
                <a:solidFill>
                  <a:schemeClr val="tx1"/>
                </a:solidFill>
                <a:cs typeface="Times New Roman" panose="02020603050405020304" pitchFamily="18" charset="0"/>
              </a:rPr>
              <a:t> to generate momentum on the </a:t>
            </a:r>
            <a:r>
              <a:rPr lang="en-US" sz="2000" dirty="0" smtClean="0">
                <a:solidFill>
                  <a:schemeClr val="tx1"/>
                </a:solidFill>
                <a:cs typeface="Times New Roman" panose="02020603050405020304" pitchFamily="18" charset="0"/>
              </a:rPr>
              <a:t>subject. </a:t>
            </a:r>
          </a:p>
          <a:p>
            <a:pPr algn="just">
              <a:buClr>
                <a:srgbClr val="F58220"/>
              </a:buClr>
            </a:pPr>
            <a:r>
              <a:rPr lang="en-US" sz="2000" dirty="0" smtClean="0">
                <a:solidFill>
                  <a:schemeClr val="tx1"/>
                </a:solidFill>
                <a:cs typeface="Times New Roman" panose="02020603050405020304" pitchFamily="18" charset="0"/>
              </a:rPr>
              <a:t>Involvement </a:t>
            </a:r>
            <a:r>
              <a:rPr lang="en-US" sz="2000" dirty="0">
                <a:solidFill>
                  <a:schemeClr val="tx1"/>
                </a:solidFill>
                <a:cs typeface="Times New Roman" panose="02020603050405020304" pitchFamily="18" charset="0"/>
              </a:rPr>
              <a:t>of all </a:t>
            </a:r>
            <a:r>
              <a:rPr lang="en-US" sz="2000" b="1" dirty="0">
                <a:solidFill>
                  <a:schemeClr val="tx1"/>
                </a:solidFill>
                <a:cs typeface="Times New Roman" panose="02020603050405020304" pitchFamily="18" charset="0"/>
              </a:rPr>
              <a:t>Development partners</a:t>
            </a:r>
            <a:r>
              <a:rPr lang="en-US" sz="2000" dirty="0">
                <a:solidFill>
                  <a:schemeClr val="tx1"/>
                </a:solidFill>
                <a:cs typeface="Times New Roman" panose="02020603050405020304" pitchFamily="18" charset="0"/>
              </a:rPr>
              <a:t> for focused implementation in High Priority Districts.</a:t>
            </a:r>
          </a:p>
          <a:p>
            <a:pPr marL="0" indent="0">
              <a:buNone/>
            </a:pPr>
            <a:r>
              <a:rPr lang="en-US" sz="2400" b="1" u="sng" dirty="0" smtClean="0">
                <a:solidFill>
                  <a:srgbClr val="F58220"/>
                </a:solidFill>
                <a:cs typeface="Times New Roman" panose="02020603050405020304" pitchFamily="18" charset="0"/>
              </a:rPr>
              <a:t>MAA </a:t>
            </a:r>
            <a:r>
              <a:rPr lang="en-US" sz="2400" b="1" u="sng" dirty="0" err="1" smtClean="0">
                <a:solidFill>
                  <a:srgbClr val="F58220"/>
                </a:solidFill>
                <a:cs typeface="Times New Roman" panose="02020603050405020304" pitchFamily="18" charset="0"/>
              </a:rPr>
              <a:t>Infokit</a:t>
            </a:r>
            <a:r>
              <a:rPr lang="en-US" sz="2400" b="1" u="sng" dirty="0" smtClean="0">
                <a:solidFill>
                  <a:srgbClr val="F58220"/>
                </a:solidFill>
                <a:cs typeface="Times New Roman" panose="02020603050405020304" pitchFamily="18" charset="0"/>
              </a:rPr>
              <a:t> to be used for meetings</a:t>
            </a:r>
            <a:endParaRPr lang="en-US" sz="2400" b="1" u="sng" dirty="0">
              <a:solidFill>
                <a:srgbClr val="F58220"/>
              </a:solidFill>
              <a:cs typeface="Times New Roman" panose="02020603050405020304" pitchFamily="18" charset="0"/>
            </a:endParaRPr>
          </a:p>
        </p:txBody>
      </p:sp>
      <p:pic>
        <p:nvPicPr>
          <p:cNvPr id="4" name="Picture 5"/>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1347" t="33703" r="49467" b="20229"/>
          <a:stretch/>
        </p:blipFill>
        <p:spPr bwMode="auto">
          <a:xfrm>
            <a:off x="5791200" y="1524000"/>
            <a:ext cx="3114690" cy="2286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0709" t="31349" r="56829" b="30357"/>
          <a:stretch/>
        </p:blipFill>
        <p:spPr bwMode="auto">
          <a:xfrm>
            <a:off x="5943600" y="4495800"/>
            <a:ext cx="2976256" cy="197394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6" name="TextBox 5"/>
          <p:cNvSpPr txBox="1"/>
          <p:nvPr/>
        </p:nvSpPr>
        <p:spPr>
          <a:xfrm rot="21122659">
            <a:off x="6890911" y="3470514"/>
            <a:ext cx="2616667" cy="369332"/>
          </a:xfrm>
          <a:prstGeom prst="rect">
            <a:avLst/>
          </a:prstGeom>
          <a:solidFill>
            <a:schemeClr val="bg1"/>
          </a:solidFill>
        </p:spPr>
        <p:txBody>
          <a:bodyPr wrap="square" rtlCol="0">
            <a:spAutoFit/>
          </a:bodyPr>
          <a:lstStyle/>
          <a:p>
            <a:r>
              <a:rPr lang="en-US" dirty="0" smtClean="0"/>
              <a:t>People’s /Mass movement</a:t>
            </a:r>
            <a:endParaRPr lang="en-US" dirty="0"/>
          </a:p>
        </p:txBody>
      </p:sp>
      <p:sp>
        <p:nvSpPr>
          <p:cNvPr id="7" name="TextBox 6"/>
          <p:cNvSpPr txBox="1"/>
          <p:nvPr/>
        </p:nvSpPr>
        <p:spPr>
          <a:xfrm rot="21122659">
            <a:off x="6790310" y="6061314"/>
            <a:ext cx="2616667" cy="369332"/>
          </a:xfrm>
          <a:prstGeom prst="rect">
            <a:avLst/>
          </a:prstGeom>
          <a:solidFill>
            <a:schemeClr val="bg1"/>
          </a:solidFill>
        </p:spPr>
        <p:txBody>
          <a:bodyPr wrap="square" rtlCol="0">
            <a:spAutoFit/>
          </a:bodyPr>
          <a:lstStyle/>
          <a:p>
            <a:r>
              <a:rPr lang="en-US" dirty="0" smtClean="0"/>
              <a:t>Break social barrier</a:t>
            </a:r>
            <a:endParaRPr lang="en-US" dirty="0"/>
          </a:p>
        </p:txBody>
      </p:sp>
      <p:sp>
        <p:nvSpPr>
          <p:cNvPr id="9" name="Title 1"/>
          <p:cNvSpPr txBox="1">
            <a:spLocks/>
          </p:cNvSpPr>
          <p:nvPr/>
        </p:nvSpPr>
        <p:spPr>
          <a:xfrm>
            <a:off x="609600" y="513950"/>
            <a:ext cx="86106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1. Demand Generation (</a:t>
            </a:r>
            <a:r>
              <a:rPr lang="en-US" b="1" dirty="0" err="1" smtClean="0">
                <a:solidFill>
                  <a:schemeClr val="bg1"/>
                </a:solidFill>
                <a:cs typeface="Times New Roman" panose="02020603050405020304" pitchFamily="18" charset="0"/>
              </a:rPr>
              <a:t>Cont</a:t>
            </a:r>
            <a:r>
              <a:rPr lang="en-US" b="1" dirty="0" smtClean="0">
                <a:solidFill>
                  <a:schemeClr val="bg1"/>
                </a:solidFill>
                <a:cs typeface="Times New Roman" panose="02020603050405020304" pitchFamily="18" charset="0"/>
              </a:rPr>
              <a:t>)</a:t>
            </a:r>
            <a:endParaRPr lang="en-US" b="1" dirty="0">
              <a:solidFill>
                <a:schemeClr val="bg1"/>
              </a:solidFill>
              <a:cs typeface="Times New Roman" panose="02020603050405020304" pitchFamily="18"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Tree>
    <p:extLst>
      <p:ext uri="{BB962C8B-B14F-4D97-AF65-F5344CB8AC3E}">
        <p14:creationId xmlns:p14="http://schemas.microsoft.com/office/powerpoint/2010/main" xmlns="" val="5323351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1524000"/>
            <a:ext cx="8229600" cy="4937760"/>
          </a:xfrm>
        </p:spPr>
        <p:txBody>
          <a:bodyPr>
            <a:normAutofit lnSpcReduction="10000"/>
          </a:bodyPr>
          <a:lstStyle/>
          <a:p>
            <a:pPr algn="just">
              <a:buClr>
                <a:srgbClr val="F58220"/>
              </a:buClr>
            </a:pPr>
            <a:r>
              <a:rPr lang="en-US" sz="2200" dirty="0" smtClean="0">
                <a:cs typeface="Times New Roman" pitchFamily="18" charset="0"/>
              </a:rPr>
              <a:t>Not even Water!</a:t>
            </a:r>
          </a:p>
          <a:p>
            <a:pPr algn="just">
              <a:buClr>
                <a:srgbClr val="F58220"/>
              </a:buClr>
            </a:pPr>
            <a:r>
              <a:rPr lang="en-US" sz="2200" dirty="0" smtClean="0">
                <a:cs typeface="Times New Roman" pitchFamily="18" charset="0"/>
              </a:rPr>
              <a:t>Early </a:t>
            </a:r>
            <a:r>
              <a:rPr lang="en-US" sz="2200" dirty="0">
                <a:cs typeface="Times New Roman" pitchFamily="18" charset="0"/>
              </a:rPr>
              <a:t>initiation of breastfeeding and ‘No’ to </a:t>
            </a:r>
            <a:r>
              <a:rPr lang="en-US" sz="2200" dirty="0" err="1" smtClean="0">
                <a:cs typeface="Times New Roman" pitchFamily="18" charset="0"/>
              </a:rPr>
              <a:t>prelacteals</a:t>
            </a:r>
            <a:r>
              <a:rPr lang="en-US" sz="2200" dirty="0" smtClean="0">
                <a:cs typeface="Times New Roman" pitchFamily="18" charset="0"/>
              </a:rPr>
              <a:t>;</a:t>
            </a:r>
          </a:p>
          <a:p>
            <a:pPr algn="just">
              <a:buClr>
                <a:srgbClr val="F58220"/>
              </a:buClr>
            </a:pPr>
            <a:r>
              <a:rPr lang="en-US" sz="2200" dirty="0" smtClean="0">
                <a:cs typeface="Times New Roman" pitchFamily="18" charset="0"/>
              </a:rPr>
              <a:t>Myth </a:t>
            </a:r>
            <a:r>
              <a:rPr lang="en-US" sz="2200" dirty="0">
                <a:cs typeface="Times New Roman" pitchFamily="18" charset="0"/>
              </a:rPr>
              <a:t>of Not enough Milk</a:t>
            </a:r>
            <a:r>
              <a:rPr lang="en-US" sz="2200" dirty="0" smtClean="0">
                <a:cs typeface="Times New Roman" pitchFamily="18" charset="0"/>
              </a:rPr>
              <a:t>;</a:t>
            </a:r>
          </a:p>
          <a:p>
            <a:pPr algn="just">
              <a:buClr>
                <a:srgbClr val="F58220"/>
              </a:buClr>
            </a:pPr>
            <a:r>
              <a:rPr lang="en-US" sz="2200" dirty="0" smtClean="0">
                <a:cs typeface="Times New Roman" pitchFamily="18" charset="0"/>
              </a:rPr>
              <a:t> </a:t>
            </a:r>
            <a:r>
              <a:rPr lang="en-US" sz="2200" dirty="0">
                <a:cs typeface="Times New Roman" pitchFamily="18" charset="0"/>
              </a:rPr>
              <a:t>Emotional and overall support to the lactating mothers; </a:t>
            </a:r>
            <a:endParaRPr lang="en-US" sz="2200" dirty="0" smtClean="0">
              <a:cs typeface="Times New Roman" pitchFamily="18" charset="0"/>
            </a:endParaRPr>
          </a:p>
          <a:p>
            <a:pPr algn="just">
              <a:buClr>
                <a:srgbClr val="F58220"/>
              </a:buClr>
            </a:pPr>
            <a:r>
              <a:rPr lang="en-US" sz="2200" dirty="0" smtClean="0">
                <a:cs typeface="Times New Roman" pitchFamily="18" charset="0"/>
              </a:rPr>
              <a:t>Advocacy </a:t>
            </a:r>
            <a:r>
              <a:rPr lang="en-US" sz="2200" dirty="0">
                <a:cs typeface="Times New Roman" pitchFamily="18" charset="0"/>
              </a:rPr>
              <a:t>of the gatekeepers such as Mother in law/husband and other family members; </a:t>
            </a:r>
            <a:endParaRPr lang="en-US" sz="2200" dirty="0" smtClean="0">
              <a:cs typeface="Times New Roman" pitchFamily="18" charset="0"/>
            </a:endParaRPr>
          </a:p>
          <a:p>
            <a:pPr algn="just">
              <a:buClr>
                <a:srgbClr val="F58220"/>
              </a:buClr>
            </a:pPr>
            <a:r>
              <a:rPr lang="en-US" sz="2200" dirty="0" smtClean="0">
                <a:cs typeface="Times New Roman" pitchFamily="18" charset="0"/>
              </a:rPr>
              <a:t>Where </a:t>
            </a:r>
            <a:r>
              <a:rPr lang="en-US" sz="2200" dirty="0">
                <a:cs typeface="Times New Roman" pitchFamily="18" charset="0"/>
              </a:rPr>
              <a:t>to go in case of difficulty in breastfeeding; </a:t>
            </a:r>
            <a:endParaRPr lang="en-US" sz="2200" dirty="0" smtClean="0">
              <a:cs typeface="Times New Roman" pitchFamily="18" charset="0"/>
            </a:endParaRPr>
          </a:p>
          <a:p>
            <a:pPr algn="just">
              <a:buClr>
                <a:srgbClr val="F58220"/>
              </a:buClr>
            </a:pPr>
            <a:r>
              <a:rPr lang="en-US" sz="2200" dirty="0" smtClean="0">
                <a:cs typeface="Times New Roman" pitchFamily="18" charset="0"/>
              </a:rPr>
              <a:t>Breastfeeding </a:t>
            </a:r>
            <a:r>
              <a:rPr lang="en-US" sz="2200" dirty="0">
                <a:cs typeface="Times New Roman" pitchFamily="18" charset="0"/>
              </a:rPr>
              <a:t>in case of working mothers; </a:t>
            </a:r>
            <a:endParaRPr lang="en-US" sz="2200" dirty="0" smtClean="0">
              <a:cs typeface="Times New Roman" pitchFamily="18" charset="0"/>
            </a:endParaRPr>
          </a:p>
          <a:p>
            <a:pPr algn="just">
              <a:buClr>
                <a:srgbClr val="F58220"/>
              </a:buClr>
            </a:pPr>
            <a:r>
              <a:rPr lang="en-US" sz="2200" dirty="0" smtClean="0">
                <a:cs typeface="Times New Roman" pitchFamily="18" charset="0"/>
              </a:rPr>
              <a:t>Ill </a:t>
            </a:r>
            <a:r>
              <a:rPr lang="en-US" sz="2200" dirty="0">
                <a:cs typeface="Times New Roman" pitchFamily="18" charset="0"/>
              </a:rPr>
              <a:t>effects of Infant milk substitutes. </a:t>
            </a:r>
            <a:endParaRPr lang="en-US" sz="2200" dirty="0" smtClean="0">
              <a:cs typeface="Times New Roman" pitchFamily="18" charset="0"/>
            </a:endParaRPr>
          </a:p>
          <a:p>
            <a:pPr algn="just">
              <a:buClr>
                <a:srgbClr val="F58220"/>
              </a:buClr>
            </a:pPr>
            <a:r>
              <a:rPr lang="en-US" sz="2200" dirty="0">
                <a:cs typeface="Times New Roman" pitchFamily="18" charset="0"/>
              </a:rPr>
              <a:t>R</a:t>
            </a:r>
            <a:r>
              <a:rPr lang="en-US" sz="2200" dirty="0" smtClean="0">
                <a:cs typeface="Times New Roman" pitchFamily="18" charset="0"/>
              </a:rPr>
              <a:t>educed </a:t>
            </a:r>
            <a:r>
              <a:rPr lang="en-US" sz="2200" dirty="0">
                <a:cs typeface="Times New Roman" pitchFamily="18" charset="0"/>
              </a:rPr>
              <a:t>incidence of </a:t>
            </a:r>
            <a:r>
              <a:rPr lang="en-US" sz="2200" dirty="0" err="1">
                <a:cs typeface="Times New Roman" pitchFamily="18" charset="0"/>
              </a:rPr>
              <a:t>Diarrhoea</a:t>
            </a:r>
            <a:r>
              <a:rPr lang="en-US" sz="2200" dirty="0">
                <a:cs typeface="Times New Roman" pitchFamily="18" charset="0"/>
              </a:rPr>
              <a:t> and </a:t>
            </a:r>
            <a:r>
              <a:rPr lang="en-US" sz="2200" dirty="0" smtClean="0">
                <a:cs typeface="Times New Roman" pitchFamily="18" charset="0"/>
              </a:rPr>
              <a:t>Pneumonia</a:t>
            </a:r>
          </a:p>
          <a:p>
            <a:pPr algn="just">
              <a:buClr>
                <a:srgbClr val="F58220"/>
              </a:buClr>
            </a:pPr>
            <a:r>
              <a:rPr lang="en-US" sz="2200" dirty="0" smtClean="0">
                <a:cs typeface="Times New Roman" pitchFamily="18" charset="0"/>
              </a:rPr>
              <a:t> Reduced </a:t>
            </a:r>
            <a:r>
              <a:rPr lang="en-US" sz="2200" dirty="0">
                <a:cs typeface="Times New Roman" pitchFamily="18" charset="0"/>
              </a:rPr>
              <a:t>risk for hospitalization and related mortality, </a:t>
            </a:r>
            <a:endParaRPr lang="en-US" sz="2200" dirty="0" smtClean="0">
              <a:cs typeface="Times New Roman" pitchFamily="18" charset="0"/>
            </a:endParaRPr>
          </a:p>
          <a:p>
            <a:pPr algn="just">
              <a:buClr>
                <a:srgbClr val="F58220"/>
              </a:buClr>
            </a:pPr>
            <a:r>
              <a:rPr lang="en-US" sz="2200" dirty="0" smtClean="0">
                <a:cs typeface="Times New Roman" pitchFamily="18" charset="0"/>
              </a:rPr>
              <a:t>Increase </a:t>
            </a:r>
            <a:r>
              <a:rPr lang="en-US" sz="2200" dirty="0">
                <a:cs typeface="Times New Roman" pitchFamily="18" charset="0"/>
              </a:rPr>
              <a:t>in 8-10 I.Q. points; </a:t>
            </a:r>
            <a:endParaRPr lang="en-US" sz="2200" dirty="0" smtClean="0">
              <a:cs typeface="Times New Roman" pitchFamily="18" charset="0"/>
            </a:endParaRPr>
          </a:p>
          <a:p>
            <a:pPr algn="just">
              <a:buClr>
                <a:srgbClr val="F58220"/>
              </a:buClr>
            </a:pPr>
            <a:r>
              <a:rPr lang="en-US" sz="2200" dirty="0" smtClean="0">
                <a:cs typeface="Times New Roman" pitchFamily="18" charset="0"/>
              </a:rPr>
              <a:t>Decrease </a:t>
            </a:r>
            <a:r>
              <a:rPr lang="en-US" sz="2200" dirty="0">
                <a:cs typeface="Times New Roman" pitchFamily="18" charset="0"/>
              </a:rPr>
              <a:t>in risk for Non Communicable diseases in later life etc</a:t>
            </a:r>
          </a:p>
          <a:p>
            <a:pPr algn="just"/>
            <a:endParaRPr lang="en-US" sz="2200" dirty="0">
              <a:cs typeface="Times New Roman" pitchFamily="18" charset="0"/>
            </a:endParaRPr>
          </a:p>
        </p:txBody>
      </p:sp>
      <p:sp>
        <p:nvSpPr>
          <p:cNvPr id="5" name="Title 1"/>
          <p:cNvSpPr txBox="1">
            <a:spLocks/>
          </p:cNvSpPr>
          <p:nvPr/>
        </p:nvSpPr>
        <p:spPr>
          <a:xfrm>
            <a:off x="609600" y="513950"/>
            <a:ext cx="86106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Key Messages in Communication Campaign</a:t>
            </a:r>
            <a:endParaRPr lang="en-US" b="1" dirty="0">
              <a:solidFill>
                <a:schemeClr val="bg1"/>
              </a:solidFill>
              <a:cs typeface="Times New Roman" panose="020206030504050203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Tree>
    <p:extLst>
      <p:ext uri="{BB962C8B-B14F-4D97-AF65-F5344CB8AC3E}">
        <p14:creationId xmlns:p14="http://schemas.microsoft.com/office/powerpoint/2010/main" xmlns="" val="24746199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62374" y="1612365"/>
            <a:ext cx="5867400" cy="4903311"/>
          </a:xfrm>
        </p:spPr>
        <p:txBody>
          <a:bodyPr>
            <a:noAutofit/>
          </a:bodyPr>
          <a:lstStyle/>
          <a:p>
            <a:pPr marL="0" lvl="0" indent="0" algn="just">
              <a:buNone/>
            </a:pPr>
            <a:r>
              <a:rPr lang="en-US" sz="2000" b="1" dirty="0" smtClean="0">
                <a:solidFill>
                  <a:srgbClr val="F58220"/>
                </a:solidFill>
                <a:cs typeface="Times New Roman" panose="02020603050405020304" pitchFamily="18" charset="0"/>
              </a:rPr>
              <a:t>2.1 Capacity </a:t>
            </a:r>
            <a:r>
              <a:rPr lang="en-US" sz="2000" b="1" dirty="0">
                <a:solidFill>
                  <a:srgbClr val="F58220"/>
                </a:solidFill>
                <a:cs typeface="Times New Roman" panose="02020603050405020304" pitchFamily="18" charset="0"/>
              </a:rPr>
              <a:t>building </a:t>
            </a:r>
            <a:r>
              <a:rPr lang="en-US" sz="2000" b="1" dirty="0" smtClean="0">
                <a:solidFill>
                  <a:srgbClr val="F58220"/>
                </a:solidFill>
                <a:cs typeface="Times New Roman" panose="02020603050405020304" pitchFamily="18" charset="0"/>
              </a:rPr>
              <a:t>&amp; Community dialogue by ASHA</a:t>
            </a:r>
            <a:endParaRPr lang="en-US" sz="2000" dirty="0">
              <a:solidFill>
                <a:srgbClr val="F58220"/>
              </a:solidFill>
              <a:cs typeface="Times New Roman" panose="02020603050405020304" pitchFamily="18" charset="0"/>
            </a:endParaRPr>
          </a:p>
          <a:p>
            <a:pPr algn="just">
              <a:buClr>
                <a:srgbClr val="F58220"/>
              </a:buClr>
            </a:pPr>
            <a:r>
              <a:rPr lang="en-US" sz="2000" dirty="0" smtClean="0">
                <a:cs typeface="Times New Roman" panose="02020603050405020304" pitchFamily="18" charset="0"/>
              </a:rPr>
              <a:t>Orientation and equipping ASHA for optimal messaging</a:t>
            </a:r>
          </a:p>
          <a:p>
            <a:pPr algn="just">
              <a:buClr>
                <a:srgbClr val="F58220"/>
              </a:buClr>
            </a:pPr>
            <a:r>
              <a:rPr lang="en-US" sz="2000" dirty="0" smtClean="0">
                <a:cs typeface="Times New Roman" panose="02020603050405020304" pitchFamily="18" charset="0"/>
              </a:rPr>
              <a:t>ASHA </a:t>
            </a:r>
            <a:r>
              <a:rPr lang="en-US" sz="2000" dirty="0">
                <a:cs typeface="Times New Roman" panose="02020603050405020304" pitchFamily="18" charset="0"/>
              </a:rPr>
              <a:t>conducts </a:t>
            </a:r>
            <a:r>
              <a:rPr lang="en-US" sz="2000" dirty="0" smtClean="0">
                <a:cs typeface="Times New Roman" panose="02020603050405020304" pitchFamily="18" charset="0"/>
              </a:rPr>
              <a:t>quarterly mothers</a:t>
            </a:r>
            <a:r>
              <a:rPr lang="en-US" sz="2000" dirty="0" smtClean="0">
                <a:cs typeface="Times New Roman" panose="02020603050405020304" pitchFamily="18" charset="0"/>
              </a:rPr>
              <a:t>’ </a:t>
            </a:r>
            <a:r>
              <a:rPr lang="en-US" sz="2000" dirty="0" smtClean="0">
                <a:cs typeface="Times New Roman" panose="02020603050405020304" pitchFamily="18" charset="0"/>
              </a:rPr>
              <a:t>meetings</a:t>
            </a:r>
            <a:endParaRPr lang="en-US" sz="2000" dirty="0" smtClean="0">
              <a:cs typeface="Times New Roman" panose="02020603050405020304" pitchFamily="18" charset="0"/>
            </a:endParaRPr>
          </a:p>
          <a:p>
            <a:pPr algn="just">
              <a:buClr>
                <a:srgbClr val="F58220"/>
              </a:buClr>
            </a:pPr>
            <a:r>
              <a:rPr lang="en-US" sz="2000" dirty="0" smtClean="0">
                <a:cs typeface="Times New Roman" panose="02020603050405020304" pitchFamily="18" charset="0"/>
              </a:rPr>
              <a:t>ASHA </a:t>
            </a:r>
            <a:r>
              <a:rPr lang="en-US" sz="2000" dirty="0">
                <a:cs typeface="Times New Roman" panose="02020603050405020304" pitchFamily="18" charset="0"/>
              </a:rPr>
              <a:t>would be given an incentive of Rs. </a:t>
            </a:r>
            <a:r>
              <a:rPr lang="en-US" sz="2000" dirty="0" smtClean="0">
                <a:cs typeface="Times New Roman" panose="02020603050405020304" pitchFamily="18" charset="0"/>
              </a:rPr>
              <a:t>100 to conduct Quarterly Mothers’ meeting i.e. </a:t>
            </a:r>
            <a:r>
              <a:rPr lang="en-US" sz="2000" dirty="0" err="1" smtClean="0">
                <a:cs typeface="Times New Roman" panose="02020603050405020304" pitchFamily="18" charset="0"/>
              </a:rPr>
              <a:t>Rs</a:t>
            </a:r>
            <a:r>
              <a:rPr lang="en-US" sz="2000" dirty="0" smtClean="0">
                <a:cs typeface="Times New Roman" panose="02020603050405020304" pitchFamily="18" charset="0"/>
              </a:rPr>
              <a:t> 300 for three quarters</a:t>
            </a:r>
          </a:p>
          <a:p>
            <a:pPr marL="0" lvl="0" indent="0" algn="just">
              <a:buNone/>
            </a:pPr>
            <a:r>
              <a:rPr lang="en-US" sz="2000" b="1" dirty="0" smtClean="0">
                <a:solidFill>
                  <a:srgbClr val="F58220"/>
                </a:solidFill>
                <a:cs typeface="Times New Roman" panose="02020603050405020304" pitchFamily="18" charset="0"/>
              </a:rPr>
              <a:t>2.2 Skilling of ANM &amp; lactation support </a:t>
            </a:r>
          </a:p>
          <a:p>
            <a:pPr algn="just">
              <a:buClr>
                <a:srgbClr val="F58220"/>
              </a:buClr>
              <a:buFont typeface="Wingdings" panose="05000000000000000000" pitchFamily="2" charset="2"/>
              <a:buChar char="Ø"/>
            </a:pPr>
            <a:r>
              <a:rPr lang="en-US" sz="2000" dirty="0" smtClean="0">
                <a:cs typeface="Times New Roman" panose="02020603050405020304" pitchFamily="18" charset="0"/>
              </a:rPr>
              <a:t>Dedicated training for ANMs in IYCF - </a:t>
            </a:r>
            <a:r>
              <a:rPr lang="en-US" sz="2000" dirty="0">
                <a:cs typeface="Times New Roman" panose="02020603050405020304" pitchFamily="18" charset="0"/>
              </a:rPr>
              <a:t>in a </a:t>
            </a:r>
            <a:r>
              <a:rPr lang="en-US" sz="2000" dirty="0" smtClean="0">
                <a:cs typeface="Times New Roman" panose="02020603050405020304" pitchFamily="18" charset="0"/>
              </a:rPr>
              <a:t>phased manner over the year</a:t>
            </a:r>
            <a:endParaRPr lang="en-US" sz="2000" dirty="0">
              <a:cs typeface="Times New Roman" panose="02020603050405020304" pitchFamily="18" charset="0"/>
            </a:endParaRPr>
          </a:p>
          <a:p>
            <a:pPr lvl="0" algn="just">
              <a:buClr>
                <a:srgbClr val="F58220"/>
              </a:buClr>
              <a:buFont typeface="Wingdings" panose="05000000000000000000" pitchFamily="2" charset="2"/>
              <a:buChar char="Ø"/>
            </a:pPr>
            <a:r>
              <a:rPr lang="en-US" sz="2000" dirty="0" smtClean="0">
                <a:cs typeface="Times New Roman" panose="02020603050405020304" pitchFamily="18" charset="0"/>
              </a:rPr>
              <a:t> </a:t>
            </a:r>
            <a:r>
              <a:rPr lang="en-US" sz="2000" dirty="0">
                <a:cs typeface="Times New Roman" panose="02020603050405020304" pitchFamily="18" charset="0"/>
              </a:rPr>
              <a:t>Lactation support and management services at Sub-</a:t>
            </a:r>
            <a:r>
              <a:rPr lang="en-US" sz="2000" dirty="0" err="1">
                <a:cs typeface="Times New Roman" panose="02020603050405020304" pitchFamily="18" charset="0"/>
              </a:rPr>
              <a:t>centre</a:t>
            </a:r>
            <a:r>
              <a:rPr lang="en-US" sz="2000" dirty="0">
                <a:cs typeface="Times New Roman" panose="02020603050405020304" pitchFamily="18" charset="0"/>
              </a:rPr>
              <a:t> and </a:t>
            </a:r>
            <a:r>
              <a:rPr lang="en-US" sz="2000" dirty="0" smtClean="0">
                <a:cs typeface="Times New Roman" panose="02020603050405020304" pitchFamily="18" charset="0"/>
              </a:rPr>
              <a:t>VHNDs</a:t>
            </a:r>
          </a:p>
        </p:txBody>
      </p:sp>
      <p:pic>
        <p:nvPicPr>
          <p:cNvPr id="4" name="Picture 3"/>
          <p:cNvPicPr/>
          <p:nvPr/>
        </p:nvPicPr>
        <p:blipFill>
          <a:blip r:embed="rId2" cstate="print"/>
          <a:srcRect l="5419" t="41257" r="51464" b="19425"/>
          <a:stretch>
            <a:fillRect/>
          </a:stretch>
        </p:blipFill>
        <p:spPr bwMode="auto">
          <a:xfrm>
            <a:off x="6619170" y="2736686"/>
            <a:ext cx="2242860" cy="1724376"/>
          </a:xfrm>
          <a:prstGeom prst="rect">
            <a:avLst/>
          </a:prstGeom>
          <a:noFill/>
          <a:ln w="9525">
            <a:noFill/>
            <a:miter lim="800000"/>
            <a:headEnd/>
            <a:tailEnd/>
          </a:ln>
        </p:spPr>
      </p:pic>
      <p:pic>
        <p:nvPicPr>
          <p:cNvPr id="2054" name="Picture 6" descr="Image result for anm asha breastfeeding counselli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21004" y="914400"/>
            <a:ext cx="2209800" cy="181327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6619170" y="2367354"/>
            <a:ext cx="2260809" cy="369332"/>
          </a:xfrm>
          <a:prstGeom prst="rect">
            <a:avLst/>
          </a:prstGeom>
          <a:solidFill>
            <a:schemeClr val="bg1"/>
          </a:solidFill>
        </p:spPr>
        <p:txBody>
          <a:bodyPr wrap="square" rtlCol="0">
            <a:spAutoFit/>
          </a:bodyPr>
          <a:lstStyle/>
          <a:p>
            <a:r>
              <a:rPr lang="en-US" dirty="0" smtClean="0"/>
              <a:t>Capacity building</a:t>
            </a:r>
            <a:endParaRPr lang="en-US" dirty="0"/>
          </a:p>
        </p:txBody>
      </p:sp>
      <p:sp>
        <p:nvSpPr>
          <p:cNvPr id="8" name="TextBox 7"/>
          <p:cNvSpPr txBox="1"/>
          <p:nvPr/>
        </p:nvSpPr>
        <p:spPr>
          <a:xfrm>
            <a:off x="6635857" y="4064021"/>
            <a:ext cx="2260809" cy="369332"/>
          </a:xfrm>
          <a:prstGeom prst="rect">
            <a:avLst/>
          </a:prstGeom>
          <a:solidFill>
            <a:schemeClr val="bg1"/>
          </a:solidFill>
        </p:spPr>
        <p:txBody>
          <a:bodyPr wrap="square" rtlCol="0">
            <a:spAutoFit/>
          </a:bodyPr>
          <a:lstStyle/>
          <a:p>
            <a:r>
              <a:rPr lang="en-US" dirty="0" smtClean="0"/>
              <a:t>Community dialogue</a:t>
            </a:r>
            <a:endParaRPr lang="en-US" dirty="0"/>
          </a:p>
        </p:txBody>
      </p:sp>
      <p:pic>
        <p:nvPicPr>
          <p:cNvPr id="2052" name="Picture 4" descr="http://icds.tn.nic.in/images/h7.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r="15832" b="22414"/>
          <a:stretch/>
        </p:blipFill>
        <p:spPr bwMode="auto">
          <a:xfrm>
            <a:off x="6595078" y="4419600"/>
            <a:ext cx="2244122" cy="177017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TextBox 10"/>
          <p:cNvSpPr txBox="1"/>
          <p:nvPr/>
        </p:nvSpPr>
        <p:spPr>
          <a:xfrm>
            <a:off x="6629401" y="6172200"/>
            <a:ext cx="2201404" cy="584775"/>
          </a:xfrm>
          <a:prstGeom prst="rect">
            <a:avLst/>
          </a:prstGeom>
          <a:solidFill>
            <a:schemeClr val="bg1"/>
          </a:solidFill>
        </p:spPr>
        <p:txBody>
          <a:bodyPr wrap="square" rtlCol="0">
            <a:spAutoFit/>
          </a:bodyPr>
          <a:lstStyle/>
          <a:p>
            <a:r>
              <a:rPr lang="en-US" sz="1600" dirty="0" smtClean="0"/>
              <a:t>Skilled support and at Sub </a:t>
            </a:r>
            <a:r>
              <a:rPr lang="en-US" sz="1600" dirty="0" err="1" smtClean="0"/>
              <a:t>centres</a:t>
            </a:r>
            <a:endParaRPr lang="en-US" sz="1600" dirty="0"/>
          </a:p>
        </p:txBody>
      </p:sp>
      <p:sp>
        <p:nvSpPr>
          <p:cNvPr id="10" name="Title 1"/>
          <p:cNvSpPr txBox="1">
            <a:spLocks/>
          </p:cNvSpPr>
          <p:nvPr/>
        </p:nvSpPr>
        <p:spPr>
          <a:xfrm>
            <a:off x="609600" y="513950"/>
            <a:ext cx="86106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II. Community Level Interventions</a:t>
            </a:r>
            <a:endParaRPr lang="en-US" b="1" dirty="0">
              <a:solidFill>
                <a:schemeClr val="bg1"/>
              </a:solidFill>
              <a:cs typeface="Times New Roman" panose="02020603050405020304" pitchFamily="18"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Tree>
    <p:extLst>
      <p:ext uri="{BB962C8B-B14F-4D97-AF65-F5344CB8AC3E}">
        <p14:creationId xmlns:p14="http://schemas.microsoft.com/office/powerpoint/2010/main" xmlns="" val="31206651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60375" y="1446200"/>
            <a:ext cx="6245225" cy="5259399"/>
          </a:xfrm>
          <a:noFill/>
        </p:spPr>
        <p:txBody>
          <a:bodyPr>
            <a:noAutofit/>
          </a:bodyPr>
          <a:lstStyle/>
          <a:p>
            <a:pPr marL="0" indent="0" algn="just">
              <a:buNone/>
            </a:pPr>
            <a:r>
              <a:rPr lang="en-US" sz="2400" b="1" dirty="0" smtClean="0">
                <a:solidFill>
                  <a:srgbClr val="F58220"/>
                </a:solidFill>
                <a:cs typeface="Times New Roman" panose="02020603050405020304" pitchFamily="18" charset="0"/>
              </a:rPr>
              <a:t>3.1</a:t>
            </a:r>
            <a:r>
              <a:rPr lang="en-US" sz="2400" dirty="0" smtClean="0">
                <a:solidFill>
                  <a:srgbClr val="F58220"/>
                </a:solidFill>
                <a:cs typeface="Times New Roman" panose="02020603050405020304" pitchFamily="18" charset="0"/>
              </a:rPr>
              <a:t> </a:t>
            </a:r>
            <a:r>
              <a:rPr lang="en-US" sz="2400" b="1" dirty="0" smtClean="0">
                <a:solidFill>
                  <a:srgbClr val="F58220"/>
                </a:solidFill>
                <a:cs typeface="Times New Roman" panose="02020603050405020304" pitchFamily="18" charset="0"/>
              </a:rPr>
              <a:t>Reinforcing </a:t>
            </a:r>
            <a:r>
              <a:rPr lang="en-US" sz="2400" b="1" dirty="0">
                <a:solidFill>
                  <a:srgbClr val="F58220"/>
                </a:solidFill>
                <a:cs typeface="Times New Roman" panose="02020603050405020304" pitchFamily="18" charset="0"/>
              </a:rPr>
              <a:t>roles &amp; responsibilities </a:t>
            </a:r>
            <a:r>
              <a:rPr lang="en-US" sz="2400" dirty="0">
                <a:cs typeface="Times New Roman" panose="02020603050405020304" pitchFamily="18" charset="0"/>
              </a:rPr>
              <a:t>regarding breastfeeding/IYCF by one day </a:t>
            </a:r>
            <a:r>
              <a:rPr lang="en-US" sz="2400" dirty="0" smtClean="0">
                <a:cs typeface="Times New Roman" panose="02020603050405020304" pitchFamily="18" charset="0"/>
              </a:rPr>
              <a:t>orientation </a:t>
            </a:r>
            <a:r>
              <a:rPr lang="en-US" sz="2400" dirty="0" smtClean="0">
                <a:cs typeface="Times New Roman" panose="02020603050405020304" pitchFamily="18" charset="0"/>
              </a:rPr>
              <a:t>after launch of the </a:t>
            </a:r>
            <a:r>
              <a:rPr lang="en-US" sz="2400" dirty="0" err="1" smtClean="0">
                <a:cs typeface="Times New Roman" panose="02020603050405020304" pitchFamily="18" charset="0"/>
              </a:rPr>
              <a:t>programme</a:t>
            </a:r>
            <a:r>
              <a:rPr lang="en-US" sz="2400" dirty="0" smtClean="0">
                <a:cs typeface="Times New Roman" panose="02020603050405020304" pitchFamily="18" charset="0"/>
              </a:rPr>
              <a:t>. </a:t>
            </a:r>
            <a:endParaRPr lang="en-US" sz="2400" dirty="0" smtClean="0">
              <a:cs typeface="Times New Roman" panose="02020603050405020304" pitchFamily="18" charset="0"/>
            </a:endParaRPr>
          </a:p>
          <a:p>
            <a:pPr lvl="1" algn="just">
              <a:buClr>
                <a:srgbClr val="F58220"/>
              </a:buClr>
            </a:pPr>
            <a:r>
              <a:rPr lang="en-US" sz="2000" dirty="0" smtClean="0">
                <a:cs typeface="Times New Roman" panose="02020603050405020304" pitchFamily="18" charset="0"/>
              </a:rPr>
              <a:t>Emphasis on </a:t>
            </a:r>
            <a:r>
              <a:rPr lang="en-US" sz="2000" dirty="0" err="1" smtClean="0">
                <a:cs typeface="Times New Roman" panose="02020603050405020304" pitchFamily="18" charset="0"/>
              </a:rPr>
              <a:t>counselling</a:t>
            </a:r>
            <a:r>
              <a:rPr lang="en-US" sz="2000" dirty="0" smtClean="0">
                <a:cs typeface="Times New Roman" panose="02020603050405020304" pitchFamily="18" charset="0"/>
              </a:rPr>
              <a:t> on 9</a:t>
            </a:r>
            <a:r>
              <a:rPr lang="en-US" sz="2000" baseline="30000" dirty="0" smtClean="0">
                <a:cs typeface="Times New Roman" panose="02020603050405020304" pitchFamily="18" charset="0"/>
              </a:rPr>
              <a:t>th</a:t>
            </a:r>
            <a:r>
              <a:rPr lang="en-US" sz="2000" dirty="0" smtClean="0">
                <a:cs typeface="Times New Roman" panose="02020603050405020304" pitchFamily="18" charset="0"/>
              </a:rPr>
              <a:t> every month, under PMSMA.</a:t>
            </a:r>
          </a:p>
          <a:p>
            <a:pPr lvl="1" algn="just">
              <a:buClr>
                <a:srgbClr val="F58220"/>
              </a:buClr>
            </a:pPr>
            <a:r>
              <a:rPr lang="en-US" sz="2000" dirty="0" smtClean="0">
                <a:cs typeface="Times New Roman" panose="02020603050405020304" pitchFamily="18" charset="0"/>
              </a:rPr>
              <a:t>Role of birth companion in initiating early breastfeeding.</a:t>
            </a:r>
          </a:p>
          <a:p>
            <a:pPr marL="0" indent="0" algn="just">
              <a:buNone/>
            </a:pPr>
            <a:r>
              <a:rPr lang="en-US" sz="2400" b="1" dirty="0" smtClean="0">
                <a:solidFill>
                  <a:srgbClr val="F58220"/>
                </a:solidFill>
                <a:cs typeface="Times New Roman" panose="02020603050405020304" pitchFamily="18" charset="0"/>
              </a:rPr>
              <a:t>3.2 One day sensitization: </a:t>
            </a:r>
            <a:r>
              <a:rPr lang="en-US" sz="2400" dirty="0" smtClean="0">
                <a:cs typeface="Times New Roman" panose="02020603050405020304" pitchFamily="18" charset="0"/>
              </a:rPr>
              <a:t>One day </a:t>
            </a:r>
            <a:r>
              <a:rPr lang="en-US" sz="2400" dirty="0" err="1" smtClean="0">
                <a:cs typeface="Times New Roman" panose="02020603050405020304" pitchFamily="18" charset="0"/>
              </a:rPr>
              <a:t>sensitisation</a:t>
            </a:r>
            <a:r>
              <a:rPr lang="en-US" sz="2400" dirty="0" smtClean="0">
                <a:cs typeface="Times New Roman" panose="02020603050405020304" pitchFamily="18" charset="0"/>
              </a:rPr>
              <a:t> of all ANM/Nurse/Doctors at delivery points would be undertaken.</a:t>
            </a:r>
          </a:p>
          <a:p>
            <a:pPr marL="0" indent="0" algn="just">
              <a:buNone/>
            </a:pPr>
            <a:r>
              <a:rPr lang="en-US" sz="2400" b="1" dirty="0" smtClean="0">
                <a:solidFill>
                  <a:srgbClr val="F58220"/>
                </a:solidFill>
                <a:cs typeface="Times New Roman" panose="02020603050405020304" pitchFamily="18" charset="0"/>
              </a:rPr>
              <a:t>3.3 Facility strengthening </a:t>
            </a:r>
            <a:r>
              <a:rPr lang="en-US" sz="2400" dirty="0" smtClean="0">
                <a:cs typeface="Times New Roman" panose="02020603050405020304" pitchFamily="18" charset="0"/>
              </a:rPr>
              <a:t>–IEC/ facility for counseling.</a:t>
            </a:r>
          </a:p>
          <a:p>
            <a:pPr marL="0" indent="0" algn="just">
              <a:buNone/>
            </a:pPr>
            <a:r>
              <a:rPr lang="en-US" sz="2400" b="1" dirty="0" smtClean="0">
                <a:solidFill>
                  <a:srgbClr val="F58220"/>
                </a:solidFill>
                <a:cs typeface="Times New Roman" panose="02020603050405020304" pitchFamily="18" charset="0"/>
              </a:rPr>
              <a:t>3.4 Trainings: </a:t>
            </a:r>
            <a:r>
              <a:rPr lang="en-US" sz="2400" dirty="0" smtClean="0">
                <a:cs typeface="Times New Roman" panose="02020603050405020304" pitchFamily="18" charset="0"/>
              </a:rPr>
              <a:t>4 day training of ANMs/Nurse /Doctor in phased manner.</a:t>
            </a:r>
          </a:p>
          <a:p>
            <a:pPr algn="just"/>
            <a:endParaRPr lang="en-US" sz="2800" dirty="0" smtClean="0">
              <a:cs typeface="Times New Roman" panose="02020603050405020304" pitchFamily="18" charset="0"/>
            </a:endParaRPr>
          </a:p>
        </p:txBody>
      </p:sp>
      <p:sp>
        <p:nvSpPr>
          <p:cNvPr id="4" name="AutoShape 2" descr="Image result for BREASTFEEDING AT HEALTH FACILITI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p:cNvSpPr txBox="1"/>
          <p:nvPr/>
        </p:nvSpPr>
        <p:spPr>
          <a:xfrm>
            <a:off x="6790065" y="4581467"/>
            <a:ext cx="2410691" cy="738664"/>
          </a:xfrm>
          <a:prstGeom prst="rect">
            <a:avLst/>
          </a:prstGeom>
          <a:solidFill>
            <a:schemeClr val="bg1"/>
          </a:solidFill>
        </p:spPr>
        <p:txBody>
          <a:bodyPr wrap="square" rtlCol="0">
            <a:spAutoFit/>
          </a:bodyPr>
          <a:lstStyle/>
          <a:p>
            <a:r>
              <a:rPr lang="en-US" sz="1400" dirty="0" smtClean="0"/>
              <a:t>Skilled care, support and counselling  at all delivery points</a:t>
            </a:r>
            <a:endParaRPr lang="en-US" sz="1400" dirty="0"/>
          </a:p>
        </p:txBody>
      </p:sp>
      <p:sp>
        <p:nvSpPr>
          <p:cNvPr id="8" name="Title 1"/>
          <p:cNvSpPr txBox="1">
            <a:spLocks/>
          </p:cNvSpPr>
          <p:nvPr/>
        </p:nvSpPr>
        <p:spPr>
          <a:xfrm>
            <a:off x="609600" y="513950"/>
            <a:ext cx="86106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III. Facility Level Interventions</a:t>
            </a:r>
            <a:endParaRPr lang="en-US" b="1" dirty="0">
              <a:solidFill>
                <a:schemeClr val="bg1"/>
              </a:solidFill>
              <a:cs typeface="Times New Roman" panose="02020603050405020304"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
        <p:nvSpPr>
          <p:cNvPr id="2" name="TextBox 1"/>
          <p:cNvSpPr txBox="1"/>
          <p:nvPr/>
        </p:nvSpPr>
        <p:spPr>
          <a:xfrm>
            <a:off x="7239000" y="5333999"/>
            <a:ext cx="2133600" cy="1200329"/>
          </a:xfrm>
          <a:prstGeom prst="rect">
            <a:avLst/>
          </a:prstGeom>
          <a:noFill/>
        </p:spPr>
        <p:txBody>
          <a:bodyPr wrap="square" rtlCol="0">
            <a:spAutoFit/>
          </a:bodyPr>
          <a:lstStyle/>
          <a:p>
            <a:r>
              <a:rPr lang="en-US" dirty="0" smtClean="0"/>
              <a:t>Training modules may be translated based on needs of the States.</a:t>
            </a:r>
            <a:endParaRPr lang="en-IN" dirty="0"/>
          </a:p>
        </p:txBody>
      </p:sp>
      <p:pic>
        <p:nvPicPr>
          <p:cNvPr id="3074" name="Picture 2" descr="http://www.searo.who.int/entity/nutrition/world-breastfeeding-week-family.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53075"/>
          <a:stretch/>
        </p:blipFill>
        <p:spPr bwMode="auto">
          <a:xfrm>
            <a:off x="6790065" y="1526986"/>
            <a:ext cx="2067233" cy="284216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611024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69893" y="0"/>
            <a:ext cx="10283786" cy="6858000"/>
          </a:xfrm>
          <a:prstGeom prst="rect">
            <a:avLst/>
          </a:prstGeom>
        </p:spPr>
      </p:pic>
      <p:pic>
        <p:nvPicPr>
          <p:cNvPr id="3074"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9929" t="27587" r="48018" b="16380"/>
          <a:stretch/>
        </p:blipFill>
        <p:spPr bwMode="auto">
          <a:xfrm>
            <a:off x="-1" y="1312608"/>
            <a:ext cx="2819401" cy="402771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762000" y="266821"/>
            <a:ext cx="7696200" cy="461665"/>
          </a:xfrm>
          <a:prstGeom prst="rect">
            <a:avLst/>
          </a:prstGeom>
          <a:noFill/>
        </p:spPr>
        <p:txBody>
          <a:bodyPr wrap="square" rtlCol="0">
            <a:spAutoFit/>
          </a:bodyPr>
          <a:lstStyle/>
          <a:p>
            <a:pPr algn="ctr"/>
            <a:r>
              <a:rPr lang="en-US" sz="2400" b="1" dirty="0" smtClean="0"/>
              <a:t>MAA TRAINING PACKAGES DEVELOPED</a:t>
            </a:r>
            <a:endParaRPr lang="en-US" sz="2400" b="1" dirty="0"/>
          </a:p>
        </p:txBody>
      </p:sp>
      <p:pic>
        <p:nvPicPr>
          <p:cNvPr id="3075" name="Picture 3"/>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25766" t="16703" r="43578" b="15194"/>
          <a:stretch/>
        </p:blipFill>
        <p:spPr bwMode="auto">
          <a:xfrm>
            <a:off x="3200398" y="992088"/>
            <a:ext cx="2785542" cy="36677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25402" t="17780" r="43578" b="5927"/>
          <a:stretch/>
        </p:blipFill>
        <p:spPr bwMode="auto">
          <a:xfrm>
            <a:off x="6366938" y="1556784"/>
            <a:ext cx="2807808" cy="40266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128451" y="5419664"/>
            <a:ext cx="2286000" cy="369332"/>
          </a:xfrm>
          <a:prstGeom prst="rect">
            <a:avLst/>
          </a:prstGeom>
          <a:noFill/>
        </p:spPr>
        <p:txBody>
          <a:bodyPr wrap="square" rtlCol="0">
            <a:spAutoFit/>
          </a:bodyPr>
          <a:lstStyle/>
          <a:p>
            <a:pPr algn="ctr"/>
            <a:r>
              <a:rPr lang="en-US" dirty="0" smtClean="0"/>
              <a:t>1 DAY</a:t>
            </a:r>
            <a:endParaRPr lang="en-US" dirty="0"/>
          </a:p>
        </p:txBody>
      </p:sp>
      <p:sp>
        <p:nvSpPr>
          <p:cNvPr id="8" name="TextBox 7"/>
          <p:cNvSpPr txBox="1"/>
          <p:nvPr/>
        </p:nvSpPr>
        <p:spPr>
          <a:xfrm>
            <a:off x="3389292" y="4763756"/>
            <a:ext cx="2286000" cy="369332"/>
          </a:xfrm>
          <a:prstGeom prst="rect">
            <a:avLst/>
          </a:prstGeom>
          <a:noFill/>
        </p:spPr>
        <p:txBody>
          <a:bodyPr wrap="square" rtlCol="0">
            <a:spAutoFit/>
          </a:bodyPr>
          <a:lstStyle/>
          <a:p>
            <a:pPr algn="ctr"/>
            <a:r>
              <a:rPr lang="en-US" dirty="0"/>
              <a:t>4</a:t>
            </a:r>
            <a:r>
              <a:rPr lang="en-US" dirty="0" smtClean="0"/>
              <a:t> DAY</a:t>
            </a:r>
            <a:endParaRPr lang="en-US" dirty="0"/>
          </a:p>
        </p:txBody>
      </p:sp>
      <p:sp>
        <p:nvSpPr>
          <p:cNvPr id="9" name="TextBox 8"/>
          <p:cNvSpPr txBox="1"/>
          <p:nvPr/>
        </p:nvSpPr>
        <p:spPr>
          <a:xfrm>
            <a:off x="6639519" y="5650468"/>
            <a:ext cx="2286000" cy="369332"/>
          </a:xfrm>
          <a:prstGeom prst="rect">
            <a:avLst/>
          </a:prstGeom>
          <a:noFill/>
        </p:spPr>
        <p:txBody>
          <a:bodyPr wrap="square" rtlCol="0">
            <a:spAutoFit/>
          </a:bodyPr>
          <a:lstStyle/>
          <a:p>
            <a:pPr algn="ctr"/>
            <a:r>
              <a:rPr lang="en-US" dirty="0" smtClean="0"/>
              <a:t>7 DAY</a:t>
            </a:r>
            <a:endParaRPr lang="en-US" dirty="0"/>
          </a:p>
        </p:txBody>
      </p:sp>
      <p:sp>
        <p:nvSpPr>
          <p:cNvPr id="5" name="TextBox 4"/>
          <p:cNvSpPr txBox="1"/>
          <p:nvPr/>
        </p:nvSpPr>
        <p:spPr>
          <a:xfrm>
            <a:off x="128451" y="6006602"/>
            <a:ext cx="8686800" cy="646331"/>
          </a:xfrm>
          <a:prstGeom prst="rect">
            <a:avLst/>
          </a:prstGeom>
          <a:noFill/>
        </p:spPr>
        <p:txBody>
          <a:bodyPr wrap="square" rtlCol="0">
            <a:spAutoFit/>
          </a:bodyPr>
          <a:lstStyle/>
          <a:p>
            <a:pPr lvl="0" algn="ctr"/>
            <a:r>
              <a:rPr lang="en-US" b="1" u="sng" dirty="0">
                <a:solidFill>
                  <a:schemeClr val="tx1">
                    <a:lumMod val="95000"/>
                    <a:lumOff val="5000"/>
                  </a:schemeClr>
                </a:solidFill>
                <a:latin typeface="Times New Roman" panose="02020603050405020304" pitchFamily="18" charset="0"/>
                <a:cs typeface="Times New Roman" panose="02020603050405020304" pitchFamily="18" charset="0"/>
              </a:rPr>
              <a:t>Branded Training </a:t>
            </a:r>
            <a:r>
              <a:rPr lang="en-US" b="1" u="sng" dirty="0" smtClean="0">
                <a:solidFill>
                  <a:schemeClr val="tx1">
                    <a:lumMod val="95000"/>
                    <a:lumOff val="5000"/>
                  </a:schemeClr>
                </a:solidFill>
                <a:latin typeface="Times New Roman" panose="02020603050405020304" pitchFamily="18" charset="0"/>
                <a:cs typeface="Times New Roman" panose="02020603050405020304" pitchFamily="18" charset="0"/>
              </a:rPr>
              <a:t>packages in </a:t>
            </a:r>
            <a:r>
              <a:rPr lang="en-US" b="1" u="sng" dirty="0">
                <a:solidFill>
                  <a:schemeClr val="tx1">
                    <a:lumMod val="95000"/>
                    <a:lumOff val="5000"/>
                  </a:schemeClr>
                </a:solidFill>
                <a:latin typeface="Times New Roman" panose="02020603050405020304" pitchFamily="18" charset="0"/>
                <a:cs typeface="Times New Roman" panose="02020603050405020304" pitchFamily="18" charset="0"/>
              </a:rPr>
              <a:t>Hindi/English/Regional languages for </a:t>
            </a:r>
            <a:r>
              <a:rPr lang="en-US" b="1" u="sng" dirty="0" smtClean="0">
                <a:solidFill>
                  <a:schemeClr val="tx1">
                    <a:lumMod val="95000"/>
                    <a:lumOff val="5000"/>
                  </a:schemeClr>
                </a:solidFill>
                <a:latin typeface="Times New Roman" panose="02020603050405020304" pitchFamily="18" charset="0"/>
                <a:cs typeface="Times New Roman" panose="02020603050405020304" pitchFamily="18" charset="0"/>
              </a:rPr>
              <a:t>18,000 </a:t>
            </a:r>
            <a:r>
              <a:rPr lang="en-US" b="1" u="sng" dirty="0">
                <a:solidFill>
                  <a:schemeClr val="tx1">
                    <a:lumMod val="95000"/>
                    <a:lumOff val="5000"/>
                  </a:schemeClr>
                </a:solidFill>
                <a:latin typeface="Times New Roman" panose="02020603050405020304" pitchFamily="18" charset="0"/>
                <a:cs typeface="Times New Roman" panose="02020603050405020304" pitchFamily="18" charset="0"/>
              </a:rPr>
              <a:t>Delivery Points </a:t>
            </a:r>
            <a:r>
              <a:rPr lang="en-US" b="1" u="sng" dirty="0" smtClean="0">
                <a:solidFill>
                  <a:schemeClr val="tx1">
                    <a:lumMod val="95000"/>
                    <a:lumOff val="5000"/>
                  </a:schemeClr>
                </a:solidFill>
                <a:latin typeface="Times New Roman" panose="02020603050405020304" pitchFamily="18" charset="0"/>
                <a:cs typeface="Times New Roman" panose="02020603050405020304" pitchFamily="18" charset="0"/>
              </a:rPr>
              <a:t>will be printed at State /District level (in a phased manner)</a:t>
            </a:r>
            <a:endParaRPr lang="en-US" b="1" u="sng"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120489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1" y="1497489"/>
            <a:ext cx="4648200" cy="4598511"/>
          </a:xfrm>
        </p:spPr>
        <p:txBody>
          <a:bodyPr numCol="1">
            <a:noAutofit/>
          </a:bodyPr>
          <a:lstStyle/>
          <a:p>
            <a:pPr>
              <a:buClr>
                <a:srgbClr val="F58220"/>
              </a:buClr>
            </a:pPr>
            <a:r>
              <a:rPr lang="en-US" sz="1800" dirty="0">
                <a:cs typeface="Times New Roman" pitchFamily="18" charset="0"/>
              </a:rPr>
              <a:t>IYCF counseling &amp; support </a:t>
            </a:r>
            <a:endParaRPr lang="en-US" sz="1800" dirty="0" smtClean="0">
              <a:cs typeface="Times New Roman" pitchFamily="18" charset="0"/>
            </a:endParaRPr>
          </a:p>
          <a:p>
            <a:pPr>
              <a:buClr>
                <a:srgbClr val="F58220"/>
              </a:buClr>
            </a:pPr>
            <a:r>
              <a:rPr lang="en-US" sz="1800" dirty="0">
                <a:cs typeface="Times New Roman" pitchFamily="18" charset="0"/>
              </a:rPr>
              <a:t>Production and intake of breastmilk </a:t>
            </a:r>
            <a:endParaRPr lang="en-US" sz="1800" dirty="0" smtClean="0">
              <a:cs typeface="Times New Roman" pitchFamily="18" charset="0"/>
            </a:endParaRPr>
          </a:p>
          <a:p>
            <a:pPr>
              <a:buClr>
                <a:srgbClr val="F58220"/>
              </a:buClr>
            </a:pPr>
            <a:r>
              <a:rPr lang="en-US" sz="1800" dirty="0">
                <a:cs typeface="Times New Roman" pitchFamily="18" charset="0"/>
              </a:rPr>
              <a:t>Assessing </a:t>
            </a:r>
            <a:r>
              <a:rPr lang="en-US" sz="1800" dirty="0" smtClean="0">
                <a:cs typeface="Times New Roman" pitchFamily="18" charset="0"/>
              </a:rPr>
              <a:t>&amp; observing breastfeeding</a:t>
            </a:r>
          </a:p>
          <a:p>
            <a:pPr>
              <a:buClr>
                <a:srgbClr val="F58220"/>
              </a:buClr>
            </a:pPr>
            <a:r>
              <a:rPr lang="en-US" sz="1800" dirty="0">
                <a:cs typeface="Times New Roman" pitchFamily="18" charset="0"/>
              </a:rPr>
              <a:t>Taking a feeding history </a:t>
            </a:r>
            <a:endParaRPr lang="en-US" sz="1800" dirty="0" smtClean="0">
              <a:cs typeface="Times New Roman" pitchFamily="18" charset="0"/>
            </a:endParaRPr>
          </a:p>
          <a:p>
            <a:pPr>
              <a:buClr>
                <a:srgbClr val="F58220"/>
              </a:buClr>
            </a:pPr>
            <a:r>
              <a:rPr lang="en-US" sz="1800" dirty="0">
                <a:cs typeface="Times New Roman" pitchFamily="18" charset="0"/>
              </a:rPr>
              <a:t>Breastfeeding positioning </a:t>
            </a:r>
            <a:endParaRPr lang="en-US" sz="1800" dirty="0" smtClean="0">
              <a:cs typeface="Times New Roman" pitchFamily="18" charset="0"/>
            </a:endParaRPr>
          </a:p>
          <a:p>
            <a:pPr>
              <a:buClr>
                <a:srgbClr val="F58220"/>
              </a:buClr>
            </a:pPr>
            <a:r>
              <a:rPr lang="en-US" sz="1800" dirty="0" smtClean="0">
                <a:cs typeface="Times New Roman" pitchFamily="18" charset="0"/>
              </a:rPr>
              <a:t>Addressing ‘Not </a:t>
            </a:r>
            <a:r>
              <a:rPr lang="en-US" sz="1800" dirty="0">
                <a:cs typeface="Times New Roman" pitchFamily="18" charset="0"/>
              </a:rPr>
              <a:t>enough </a:t>
            </a:r>
            <a:r>
              <a:rPr lang="en-US" sz="1800" dirty="0" smtClean="0">
                <a:cs typeface="Times New Roman" pitchFamily="18" charset="0"/>
              </a:rPr>
              <a:t>milk’</a:t>
            </a:r>
            <a:endParaRPr lang="en-US" sz="1800" dirty="0">
              <a:cs typeface="Times New Roman" pitchFamily="18" charset="0"/>
            </a:endParaRPr>
          </a:p>
          <a:p>
            <a:pPr>
              <a:buClr>
                <a:srgbClr val="F58220"/>
              </a:buClr>
            </a:pPr>
            <a:r>
              <a:rPr lang="en-US" sz="1800" dirty="0">
                <a:cs typeface="Times New Roman" pitchFamily="18" charset="0"/>
              </a:rPr>
              <a:t>Breast conditions </a:t>
            </a:r>
            <a:endParaRPr lang="en-US" sz="1800" dirty="0" smtClean="0">
              <a:cs typeface="Times New Roman" pitchFamily="18" charset="0"/>
            </a:endParaRPr>
          </a:p>
          <a:p>
            <a:pPr>
              <a:buClr>
                <a:srgbClr val="F58220"/>
              </a:buClr>
            </a:pPr>
            <a:r>
              <a:rPr lang="en-US" sz="1800" dirty="0">
                <a:cs typeface="Times New Roman" pitchFamily="18" charset="0"/>
              </a:rPr>
              <a:t>Refusal to breastfeed and crying </a:t>
            </a:r>
            <a:endParaRPr lang="en-US" sz="1800" dirty="0" smtClean="0">
              <a:cs typeface="Times New Roman" pitchFamily="18" charset="0"/>
            </a:endParaRPr>
          </a:p>
          <a:p>
            <a:pPr>
              <a:buClr>
                <a:srgbClr val="F58220"/>
              </a:buClr>
            </a:pPr>
            <a:r>
              <a:rPr lang="en-US" sz="1800" dirty="0">
                <a:cs typeface="Times New Roman" pitchFamily="18" charset="0"/>
              </a:rPr>
              <a:t>Expression of breast milk </a:t>
            </a:r>
            <a:endParaRPr lang="en-US" sz="1800" dirty="0" smtClean="0">
              <a:cs typeface="Times New Roman" pitchFamily="18" charset="0"/>
            </a:endParaRPr>
          </a:p>
          <a:p>
            <a:pPr>
              <a:buClr>
                <a:srgbClr val="F58220"/>
              </a:buClr>
            </a:pPr>
            <a:r>
              <a:rPr lang="en-US" sz="1800" dirty="0">
                <a:cs typeface="Times New Roman" pitchFamily="18" charset="0"/>
              </a:rPr>
              <a:t>Hospital practices and BFHI </a:t>
            </a:r>
            <a:endParaRPr lang="en-US" sz="1800" dirty="0" smtClean="0">
              <a:cs typeface="Times New Roman" pitchFamily="18" charset="0"/>
            </a:endParaRPr>
          </a:p>
          <a:p>
            <a:pPr>
              <a:buClr>
                <a:srgbClr val="F58220"/>
              </a:buClr>
            </a:pPr>
            <a:r>
              <a:rPr lang="en-US" sz="1800" dirty="0">
                <a:cs typeface="Times New Roman" pitchFamily="18" charset="0"/>
              </a:rPr>
              <a:t>Overview of HIV and infant feeding </a:t>
            </a:r>
            <a:endParaRPr lang="en-US" sz="1800" dirty="0" smtClean="0">
              <a:cs typeface="Times New Roman" pitchFamily="18" charset="0"/>
            </a:endParaRPr>
          </a:p>
          <a:p>
            <a:pPr>
              <a:buClr>
                <a:srgbClr val="F58220"/>
              </a:buClr>
            </a:pPr>
            <a:r>
              <a:rPr lang="en-US" sz="1800" dirty="0">
                <a:cs typeface="Times New Roman" pitchFamily="18" charset="0"/>
              </a:rPr>
              <a:t>Feeding during Illness and recovery </a:t>
            </a:r>
            <a:endParaRPr lang="en-US" sz="1800" dirty="0" smtClean="0">
              <a:cs typeface="Times New Roman" pitchFamily="18" charset="0"/>
            </a:endParaRPr>
          </a:p>
          <a:p>
            <a:pPr>
              <a:buClr>
                <a:srgbClr val="F58220"/>
              </a:buClr>
            </a:pPr>
            <a:r>
              <a:rPr lang="en-US" sz="1800" dirty="0" err="1">
                <a:cs typeface="Times New Roman" pitchFamily="18" charset="0"/>
              </a:rPr>
              <a:t>Relactation</a:t>
            </a:r>
            <a:r>
              <a:rPr lang="en-US" sz="1800" dirty="0">
                <a:cs typeface="Times New Roman" pitchFamily="18" charset="0"/>
              </a:rPr>
              <a:t> </a:t>
            </a:r>
            <a:endParaRPr lang="en-US" sz="1800" dirty="0" smtClean="0">
              <a:cs typeface="Times New Roman" pitchFamily="18" charset="0"/>
            </a:endParaRPr>
          </a:p>
          <a:p>
            <a:pPr>
              <a:buClr>
                <a:srgbClr val="F58220"/>
              </a:buClr>
            </a:pPr>
            <a:r>
              <a:rPr lang="en-US" sz="1800" dirty="0">
                <a:cs typeface="Times New Roman" pitchFamily="18" charset="0"/>
              </a:rPr>
              <a:t>Women and work </a:t>
            </a:r>
            <a:endParaRPr lang="en-US" sz="1800" dirty="0" smtClean="0">
              <a:cs typeface="Times New Roman" pitchFamily="18" charset="0"/>
            </a:endParaRPr>
          </a:p>
        </p:txBody>
      </p:sp>
      <p:sp>
        <p:nvSpPr>
          <p:cNvPr id="5" name="Title 1"/>
          <p:cNvSpPr txBox="1">
            <a:spLocks/>
          </p:cNvSpPr>
          <p:nvPr/>
        </p:nvSpPr>
        <p:spPr>
          <a:xfrm>
            <a:off x="609600" y="513950"/>
            <a:ext cx="86106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Content of Training Manual on IYCF</a:t>
            </a:r>
            <a:endParaRPr lang="en-US" b="1" dirty="0">
              <a:solidFill>
                <a:schemeClr val="bg1"/>
              </a:solidFill>
              <a:cs typeface="Times New Roman" panose="020206030504050203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
        <p:nvSpPr>
          <p:cNvPr id="8" name="Content Placeholder 2"/>
          <p:cNvSpPr txBox="1">
            <a:spLocks/>
          </p:cNvSpPr>
          <p:nvPr/>
        </p:nvSpPr>
        <p:spPr>
          <a:xfrm>
            <a:off x="4572000" y="1524000"/>
            <a:ext cx="4572000" cy="4598511"/>
          </a:xfrm>
          <a:prstGeom prst="rect">
            <a:avLst/>
          </a:prstGeom>
        </p:spPr>
        <p:txBody>
          <a:bodyPr vert="horz" numCol="1">
            <a:no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buClr>
                <a:srgbClr val="F58220"/>
              </a:buClr>
            </a:pPr>
            <a:r>
              <a:rPr lang="en-US" sz="2000" dirty="0">
                <a:cs typeface="Times New Roman" pitchFamily="18" charset="0"/>
              </a:rPr>
              <a:t>Replacement feeding during first 6 months by HIV +</a:t>
            </a:r>
            <a:r>
              <a:rPr lang="en-US" sz="2000" dirty="0" err="1">
                <a:cs typeface="Times New Roman" pitchFamily="18" charset="0"/>
              </a:rPr>
              <a:t>ve</a:t>
            </a:r>
            <a:r>
              <a:rPr lang="en-US" sz="2000" dirty="0">
                <a:cs typeface="Times New Roman" pitchFamily="18" charset="0"/>
              </a:rPr>
              <a:t> mothers </a:t>
            </a:r>
          </a:p>
          <a:p>
            <a:pPr>
              <a:buClr>
                <a:srgbClr val="F58220"/>
              </a:buClr>
            </a:pPr>
            <a:r>
              <a:rPr lang="en-US" sz="2000" dirty="0">
                <a:cs typeface="Times New Roman" pitchFamily="18" charset="0"/>
              </a:rPr>
              <a:t>Counseling mothers in different situations and filling dietary recall form </a:t>
            </a:r>
          </a:p>
          <a:p>
            <a:pPr>
              <a:buClr>
                <a:srgbClr val="F58220"/>
              </a:buClr>
            </a:pPr>
            <a:r>
              <a:rPr lang="en-US" sz="2000" dirty="0">
                <a:cs typeface="Times New Roman" pitchFamily="18" charset="0"/>
              </a:rPr>
              <a:t>Complementary feeding-foods to fill the Nutrient gap </a:t>
            </a:r>
          </a:p>
          <a:p>
            <a:pPr>
              <a:buClr>
                <a:srgbClr val="F58220"/>
              </a:buClr>
            </a:pPr>
            <a:r>
              <a:rPr lang="en-US" sz="2000" dirty="0">
                <a:cs typeface="Times New Roman" pitchFamily="18" charset="0"/>
              </a:rPr>
              <a:t>Feeding techniques and strategies</a:t>
            </a:r>
          </a:p>
          <a:p>
            <a:pPr>
              <a:buClr>
                <a:srgbClr val="F58220"/>
              </a:buClr>
            </a:pPr>
            <a:r>
              <a:rPr lang="en-US" sz="2000" dirty="0">
                <a:cs typeface="Times New Roman" pitchFamily="18" charset="0"/>
              </a:rPr>
              <a:t>Growth monitoring Taking Weight, Length/Height </a:t>
            </a:r>
          </a:p>
          <a:p>
            <a:pPr>
              <a:buClr>
                <a:srgbClr val="F58220"/>
              </a:buClr>
            </a:pPr>
            <a:r>
              <a:rPr lang="en-US" sz="2000" dirty="0">
                <a:cs typeface="Times New Roman" pitchFamily="18" charset="0"/>
              </a:rPr>
              <a:t>Listening and Learning </a:t>
            </a:r>
          </a:p>
          <a:p>
            <a:pPr>
              <a:buClr>
                <a:srgbClr val="F58220"/>
              </a:buClr>
            </a:pPr>
            <a:r>
              <a:rPr lang="en-US" sz="2000" dirty="0">
                <a:cs typeface="Times New Roman" pitchFamily="18" charset="0"/>
              </a:rPr>
              <a:t>Building confidence and giving support </a:t>
            </a:r>
          </a:p>
          <a:p>
            <a:pPr>
              <a:buClr>
                <a:srgbClr val="F58220"/>
              </a:buClr>
            </a:pPr>
            <a:r>
              <a:rPr lang="en-US" sz="2000" dirty="0">
                <a:cs typeface="Times New Roman" pitchFamily="18" charset="0"/>
              </a:rPr>
              <a:t>Theoretical and Clinical practice</a:t>
            </a:r>
          </a:p>
        </p:txBody>
      </p:sp>
    </p:spTree>
    <p:extLst>
      <p:ext uri="{BB962C8B-B14F-4D97-AF65-F5344CB8AC3E}">
        <p14:creationId xmlns:p14="http://schemas.microsoft.com/office/powerpoint/2010/main" xmlns="" val="32646109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1219200"/>
            <a:ext cx="8229600" cy="4937760"/>
          </a:xfrm>
        </p:spPr>
        <p:txBody>
          <a:bodyPr>
            <a:noAutofit/>
          </a:bodyPr>
          <a:lstStyle/>
          <a:p>
            <a:pPr marL="0" indent="0" algn="just">
              <a:buNone/>
            </a:pPr>
            <a:r>
              <a:rPr lang="en-IN" sz="2200" b="1" dirty="0" smtClean="0">
                <a:solidFill>
                  <a:srgbClr val="F58220"/>
                </a:solidFill>
                <a:cs typeface="Times New Roman" panose="02020603050405020304" pitchFamily="18" charset="0"/>
              </a:rPr>
              <a:t>Role of National Resource Centre:</a:t>
            </a:r>
          </a:p>
          <a:p>
            <a:pPr algn="just">
              <a:buClr>
                <a:srgbClr val="F58220"/>
              </a:buClr>
            </a:pPr>
            <a:r>
              <a:rPr lang="en-IN" sz="2200" dirty="0" smtClean="0">
                <a:cs typeface="Times New Roman" panose="02020603050405020304" pitchFamily="18" charset="0"/>
              </a:rPr>
              <a:t>Overall Technical support on IYCF to the Ministry for Health &amp; FW</a:t>
            </a:r>
          </a:p>
          <a:p>
            <a:pPr algn="just">
              <a:buClr>
                <a:srgbClr val="F58220"/>
              </a:buClr>
            </a:pPr>
            <a:r>
              <a:rPr lang="en-IN" sz="2200" dirty="0" smtClean="0">
                <a:cs typeface="Times New Roman" panose="02020603050405020304" pitchFamily="18" charset="0"/>
              </a:rPr>
              <a:t>Development of technical resource material- training manuals/guidelines</a:t>
            </a:r>
            <a:endParaRPr lang="en-IN" sz="2200" dirty="0">
              <a:cs typeface="Times New Roman" panose="02020603050405020304" pitchFamily="18" charset="0"/>
            </a:endParaRPr>
          </a:p>
          <a:p>
            <a:pPr algn="just">
              <a:buClr>
                <a:srgbClr val="F58220"/>
              </a:buClr>
            </a:pPr>
            <a:r>
              <a:rPr lang="en-IN" sz="2200" dirty="0">
                <a:cs typeface="Times New Roman" panose="02020603050405020304" pitchFamily="18" charset="0"/>
              </a:rPr>
              <a:t>Capacity building  for </a:t>
            </a:r>
            <a:r>
              <a:rPr lang="en-IN" sz="2200" dirty="0" smtClean="0">
                <a:cs typeface="Times New Roman" panose="02020603050405020304" pitchFamily="18" charset="0"/>
              </a:rPr>
              <a:t>developing Master trainings</a:t>
            </a:r>
          </a:p>
          <a:p>
            <a:pPr algn="just">
              <a:buClr>
                <a:srgbClr val="F58220"/>
              </a:buClr>
            </a:pPr>
            <a:r>
              <a:rPr lang="en-IN" sz="2200" dirty="0" smtClean="0">
                <a:cs typeface="Times New Roman" panose="02020603050405020304" pitchFamily="18" charset="0"/>
              </a:rPr>
              <a:t>Helpline management</a:t>
            </a:r>
          </a:p>
          <a:p>
            <a:pPr algn="just">
              <a:buClr>
                <a:srgbClr val="F58220"/>
              </a:buClr>
            </a:pPr>
            <a:r>
              <a:rPr lang="en-IN" sz="2200" dirty="0" smtClean="0">
                <a:cs typeface="Times New Roman" panose="02020603050405020304" pitchFamily="18" charset="0"/>
              </a:rPr>
              <a:t>Handholding of assessors for Awards</a:t>
            </a:r>
            <a:endParaRPr lang="en-IN" sz="2200" dirty="0">
              <a:cs typeface="Times New Roman" panose="02020603050405020304" pitchFamily="18" charset="0"/>
            </a:endParaRPr>
          </a:p>
          <a:p>
            <a:pPr algn="just">
              <a:buClr>
                <a:srgbClr val="F58220"/>
              </a:buClr>
            </a:pPr>
            <a:r>
              <a:rPr lang="en-IN" sz="2200" dirty="0" smtClean="0">
                <a:cs typeface="Times New Roman" panose="02020603050405020304" pitchFamily="18" charset="0"/>
              </a:rPr>
              <a:t>Guidance </a:t>
            </a:r>
            <a:r>
              <a:rPr lang="en-IN" sz="2200" dirty="0">
                <a:cs typeface="Times New Roman" panose="02020603050405020304" pitchFamily="18" charset="0"/>
              </a:rPr>
              <a:t>on operational </a:t>
            </a:r>
            <a:r>
              <a:rPr lang="en-IN" sz="2200" dirty="0" smtClean="0">
                <a:cs typeface="Times New Roman" panose="02020603050405020304" pitchFamily="18" charset="0"/>
              </a:rPr>
              <a:t>strategy</a:t>
            </a:r>
          </a:p>
          <a:p>
            <a:pPr algn="just">
              <a:buClr>
                <a:srgbClr val="F58220"/>
              </a:buClr>
            </a:pPr>
            <a:r>
              <a:rPr lang="en-IN" sz="2200" dirty="0">
                <a:cs typeface="Times New Roman" panose="02020603050405020304" pitchFamily="18" charset="0"/>
              </a:rPr>
              <a:t>Data </a:t>
            </a:r>
            <a:r>
              <a:rPr lang="en-IN" sz="2200" dirty="0" smtClean="0">
                <a:cs typeface="Times New Roman" panose="02020603050405020304" pitchFamily="18" charset="0"/>
              </a:rPr>
              <a:t>management </a:t>
            </a:r>
            <a:endParaRPr lang="en-IN" sz="2200" dirty="0">
              <a:solidFill>
                <a:srgbClr val="54AF4F"/>
              </a:solidFill>
              <a:cs typeface="Times New Roman" panose="02020603050405020304" pitchFamily="18" charset="0"/>
            </a:endParaRPr>
          </a:p>
          <a:p>
            <a:pPr marL="0" indent="0" algn="just">
              <a:spcBef>
                <a:spcPts val="1200"/>
              </a:spcBef>
              <a:buNone/>
            </a:pPr>
            <a:r>
              <a:rPr lang="en-US" sz="2000" b="1" u="sng" dirty="0" smtClean="0">
                <a:cs typeface="Times New Roman" panose="02020603050405020304" pitchFamily="18" charset="0"/>
              </a:rPr>
              <a:t>UNICEF has agreed to support the National Resource </a:t>
            </a:r>
            <a:r>
              <a:rPr lang="en-US" sz="2000" b="1" u="sng" dirty="0" err="1" smtClean="0">
                <a:cs typeface="Times New Roman" panose="02020603050405020304" pitchFamily="18" charset="0"/>
              </a:rPr>
              <a:t>centre</a:t>
            </a:r>
            <a:r>
              <a:rPr lang="en-US" sz="2000" b="1" u="sng" dirty="0" smtClean="0">
                <a:cs typeface="Times New Roman" panose="02020603050405020304" pitchFamily="18" charset="0"/>
              </a:rPr>
              <a:t> at University College of Medical Sciences, Delhi. </a:t>
            </a:r>
          </a:p>
          <a:p>
            <a:pPr marL="0" indent="0" algn="just">
              <a:spcBef>
                <a:spcPts val="1200"/>
              </a:spcBef>
              <a:buNone/>
            </a:pPr>
            <a:r>
              <a:rPr lang="en-US" sz="2000" b="1" u="sng" dirty="0" smtClean="0">
                <a:cs typeface="Times New Roman" panose="02020603050405020304" pitchFamily="18" charset="0"/>
              </a:rPr>
              <a:t>BPNI would provide technical support.</a:t>
            </a:r>
            <a:endParaRPr lang="en-US" sz="2000" b="1" u="sng" dirty="0">
              <a:cs typeface="Times New Roman" panose="02020603050405020304" pitchFamily="18" charset="0"/>
            </a:endParaRPr>
          </a:p>
        </p:txBody>
      </p:sp>
      <p:sp>
        <p:nvSpPr>
          <p:cNvPr id="5" name="Title 1"/>
          <p:cNvSpPr txBox="1">
            <a:spLocks/>
          </p:cNvSpPr>
          <p:nvPr/>
        </p:nvSpPr>
        <p:spPr>
          <a:xfrm>
            <a:off x="609600" y="513950"/>
            <a:ext cx="83058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a:t>
            </a:r>
            <a:r>
              <a:rPr lang="en-US" sz="2700" b="1" dirty="0" smtClean="0">
                <a:solidFill>
                  <a:schemeClr val="bg1"/>
                </a:solidFill>
                <a:cs typeface="Times New Roman" panose="02020603050405020304" pitchFamily="18" charset="0"/>
              </a:rPr>
              <a:t>Setting up of National Resource Centre</a:t>
            </a:r>
            <a:endParaRPr lang="en-US" sz="2700" b="1" dirty="0">
              <a:solidFill>
                <a:schemeClr val="bg1"/>
              </a:solidFill>
              <a:cs typeface="Times New Roman" panose="020206030504050203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Tree>
    <p:extLst>
      <p:ext uri="{BB962C8B-B14F-4D97-AF65-F5344CB8AC3E}">
        <p14:creationId xmlns:p14="http://schemas.microsoft.com/office/powerpoint/2010/main" xmlns="" val="42598234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447800"/>
            <a:ext cx="7315200" cy="4421199"/>
          </a:xfrm>
        </p:spPr>
        <p:txBody>
          <a:bodyPr>
            <a:noAutofit/>
          </a:bodyPr>
          <a:lstStyle/>
          <a:p>
            <a:pPr marL="0" lvl="0" indent="0">
              <a:buNone/>
            </a:pPr>
            <a:r>
              <a:rPr lang="en-US" sz="2400" dirty="0" smtClean="0">
                <a:solidFill>
                  <a:srgbClr val="F58220"/>
                </a:solidFill>
                <a:cs typeface="Times New Roman" panose="02020603050405020304" pitchFamily="18" charset="0"/>
              </a:rPr>
              <a:t>4.1</a:t>
            </a:r>
            <a:r>
              <a:rPr lang="en-US" sz="2400" dirty="0" smtClean="0">
                <a:cs typeface="Times New Roman" panose="02020603050405020304" pitchFamily="18" charset="0"/>
              </a:rPr>
              <a:t> Award for delivery point demonstrating  breastfeeding processes </a:t>
            </a:r>
            <a:r>
              <a:rPr lang="en-US" sz="2400" b="1" dirty="0" smtClean="0">
                <a:cs typeface="Times New Roman" panose="02020603050405020304" pitchFamily="18" charset="0"/>
              </a:rPr>
              <a:t>: </a:t>
            </a:r>
            <a:r>
              <a:rPr lang="en-US" sz="3200" b="1" u="sng" dirty="0" smtClean="0">
                <a:solidFill>
                  <a:srgbClr val="F58220"/>
                </a:solidFill>
                <a:cs typeface="Times New Roman" panose="02020603050405020304" pitchFamily="18" charset="0"/>
              </a:rPr>
              <a:t>MAA Award </a:t>
            </a:r>
            <a:r>
              <a:rPr lang="en-US" sz="2400" dirty="0" smtClean="0">
                <a:cs typeface="Times New Roman" panose="02020603050405020304" pitchFamily="18" charset="0"/>
              </a:rPr>
              <a:t>    </a:t>
            </a:r>
          </a:p>
          <a:p>
            <a:pPr lvl="1">
              <a:spcBef>
                <a:spcPts val="600"/>
              </a:spcBef>
              <a:buClr>
                <a:srgbClr val="F58220"/>
              </a:buClr>
            </a:pPr>
            <a:r>
              <a:rPr lang="en-US" sz="2400" dirty="0" smtClean="0">
                <a:cs typeface="Times New Roman" panose="02020603050405020304" pitchFamily="18" charset="0"/>
              </a:rPr>
              <a:t>Cash prize of </a:t>
            </a:r>
            <a:r>
              <a:rPr lang="en-US" sz="2400" dirty="0" err="1" smtClean="0">
                <a:cs typeface="Times New Roman" panose="02020603050405020304" pitchFamily="18" charset="0"/>
              </a:rPr>
              <a:t>Rs</a:t>
            </a:r>
            <a:r>
              <a:rPr lang="en-US" sz="2400" dirty="0" smtClean="0">
                <a:cs typeface="Times New Roman" panose="02020603050405020304" pitchFamily="18" charset="0"/>
              </a:rPr>
              <a:t> 10,000 per District for one facility/district</a:t>
            </a:r>
          </a:p>
          <a:p>
            <a:pPr marL="274320" lvl="1" indent="0">
              <a:buNone/>
            </a:pPr>
            <a:endParaRPr lang="en-US" sz="2400" dirty="0" smtClean="0">
              <a:cs typeface="Times New Roman" panose="02020603050405020304" pitchFamily="18" charset="0"/>
            </a:endParaRPr>
          </a:p>
          <a:p>
            <a:pPr marL="0" indent="0">
              <a:buNone/>
            </a:pPr>
            <a:r>
              <a:rPr lang="en-US" sz="2400" dirty="0" smtClean="0">
                <a:solidFill>
                  <a:srgbClr val="F58220"/>
                </a:solidFill>
                <a:cs typeface="Times New Roman" panose="02020603050405020304" pitchFamily="18" charset="0"/>
              </a:rPr>
              <a:t>4.2</a:t>
            </a:r>
            <a:r>
              <a:rPr lang="en-US" sz="2400" dirty="0" smtClean="0">
                <a:solidFill>
                  <a:srgbClr val="54AF4F"/>
                </a:solidFill>
                <a:cs typeface="Times New Roman" panose="02020603050405020304" pitchFamily="18" charset="0"/>
              </a:rPr>
              <a:t> </a:t>
            </a:r>
            <a:r>
              <a:rPr lang="en-US" sz="2400" dirty="0" smtClean="0">
                <a:cs typeface="Times New Roman" panose="02020603050405020304" pitchFamily="18" charset="0"/>
              </a:rPr>
              <a:t>Criterion for awards to be laid out- Following 10 steps of BFHI for at least 6 months</a:t>
            </a:r>
          </a:p>
          <a:p>
            <a:pPr marL="0" indent="0">
              <a:buNone/>
            </a:pPr>
            <a:endParaRPr lang="en-US" sz="2400" dirty="0" smtClean="0">
              <a:cs typeface="Times New Roman" panose="02020603050405020304" pitchFamily="18" charset="0"/>
            </a:endParaRPr>
          </a:p>
          <a:p>
            <a:pPr marL="0" indent="0">
              <a:buNone/>
            </a:pPr>
            <a:r>
              <a:rPr lang="en-US" sz="2400" dirty="0" smtClean="0">
                <a:solidFill>
                  <a:srgbClr val="F58220"/>
                </a:solidFill>
                <a:cs typeface="Times New Roman" panose="02020603050405020304" pitchFamily="18" charset="0"/>
              </a:rPr>
              <a:t>4.3</a:t>
            </a:r>
            <a:r>
              <a:rPr lang="en-US" sz="2400" dirty="0" smtClean="0">
                <a:cs typeface="Times New Roman" panose="02020603050405020304" pitchFamily="18" charset="0"/>
              </a:rPr>
              <a:t> Facility monitoring by certified assessors- Around a pool of 200 assessors in the country.</a:t>
            </a:r>
          </a:p>
        </p:txBody>
      </p:sp>
      <p:sp>
        <p:nvSpPr>
          <p:cNvPr id="5" name="Title 1"/>
          <p:cNvSpPr txBox="1">
            <a:spLocks/>
          </p:cNvSpPr>
          <p:nvPr/>
        </p:nvSpPr>
        <p:spPr>
          <a:xfrm>
            <a:off x="609600" y="513950"/>
            <a:ext cx="83058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a:t>
            </a:r>
            <a:r>
              <a:rPr lang="en-US" sz="2700" b="1" dirty="0" smtClean="0">
                <a:solidFill>
                  <a:schemeClr val="bg1"/>
                </a:solidFill>
                <a:cs typeface="Times New Roman" panose="02020603050405020304" pitchFamily="18" charset="0"/>
              </a:rPr>
              <a:t>Awards</a:t>
            </a:r>
            <a:endParaRPr lang="en-US" sz="2700" b="1" dirty="0">
              <a:solidFill>
                <a:schemeClr val="bg1"/>
              </a:solidFill>
              <a:cs typeface="Times New Roman" panose="020206030504050203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pic>
        <p:nvPicPr>
          <p:cNvPr id="4098" name="Picture 2" descr="http://www.ghananewsagency.org/assets/images/baby-friendly-hospital-initiative.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81800" y="2209800"/>
            <a:ext cx="2990850" cy="226052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419367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4581" y="1295399"/>
            <a:ext cx="8939981" cy="4660643"/>
          </a:xfrm>
        </p:spPr>
        <p:txBody>
          <a:bodyPr>
            <a:noAutofit/>
          </a:bodyPr>
          <a:lstStyle/>
          <a:p>
            <a:pPr lvl="0" algn="just">
              <a:buBlip>
                <a:blip r:embed="rId2"/>
              </a:buBlip>
            </a:pPr>
            <a:r>
              <a:rPr lang="en-US" sz="2000" dirty="0"/>
              <a:t>Detailed operational guidelines would be shared with all the states</a:t>
            </a:r>
            <a:r>
              <a:rPr lang="en-US" sz="2000" dirty="0" smtClean="0"/>
              <a:t>.</a:t>
            </a:r>
            <a:endParaRPr lang="en-US" sz="2000" dirty="0"/>
          </a:p>
          <a:p>
            <a:pPr lvl="0" algn="just">
              <a:buBlip>
                <a:blip r:embed="rId2"/>
              </a:buBlip>
            </a:pPr>
            <a:r>
              <a:rPr lang="en-US" sz="2000" dirty="0"/>
              <a:t>Dedicated funding of </a:t>
            </a:r>
            <a:r>
              <a:rPr lang="en-US" sz="2000" dirty="0" err="1"/>
              <a:t>Rs</a:t>
            </a:r>
            <a:r>
              <a:rPr lang="en-US" sz="2000" dirty="0"/>
              <a:t>. 4.3 lakh per district is being provided to the </a:t>
            </a:r>
            <a:r>
              <a:rPr lang="en-US" sz="2000" dirty="0" smtClean="0"/>
              <a:t>States/UTs.</a:t>
            </a:r>
            <a:endParaRPr lang="en-US" sz="2000" dirty="0"/>
          </a:p>
          <a:p>
            <a:pPr lvl="0" algn="just">
              <a:buBlip>
                <a:blip r:embed="rId2"/>
              </a:buBlip>
            </a:pPr>
            <a:r>
              <a:rPr lang="en-US" sz="2000" dirty="0"/>
              <a:t>MAA Secretariat would be established in the Ministry of Health and Family Welfare. MAA Steering Committee would be established in states and districts. This has ensured effective roll-out and inter-sectoral coordination</a:t>
            </a:r>
            <a:r>
              <a:rPr lang="en-US" sz="2000" dirty="0" smtClean="0"/>
              <a:t>.</a:t>
            </a:r>
            <a:endParaRPr lang="en-US" sz="2000" dirty="0"/>
          </a:p>
          <a:p>
            <a:pPr lvl="0" algn="just">
              <a:buBlip>
                <a:blip r:embed="rId2"/>
              </a:buBlip>
            </a:pPr>
            <a:r>
              <a:rPr lang="en-US" sz="2000" dirty="0"/>
              <a:t>Stocks taking of preparedness activities would be ensured by constant communication with the states and districts, especially through Video conference. Orientation of programme managers on MAA programme is being undertaken on 29</a:t>
            </a:r>
            <a:r>
              <a:rPr lang="en-US" sz="2000" baseline="30000" dirty="0"/>
              <a:t>th</a:t>
            </a:r>
            <a:r>
              <a:rPr lang="en-US" sz="2000" dirty="0"/>
              <a:t> July. </a:t>
            </a:r>
          </a:p>
          <a:p>
            <a:pPr lvl="0" algn="just">
              <a:buBlip>
                <a:blip r:embed="rId2"/>
              </a:buBlip>
            </a:pPr>
            <a:r>
              <a:rPr lang="en-US" sz="2000" dirty="0"/>
              <a:t>Facilities would be geared up for IYCF counselling and demonstration sites</a:t>
            </a:r>
            <a:r>
              <a:rPr lang="en-US" sz="2000" dirty="0" smtClean="0"/>
              <a:t>.</a:t>
            </a:r>
            <a:endParaRPr lang="en-US" sz="2000" dirty="0"/>
          </a:p>
          <a:p>
            <a:pPr lvl="0" algn="just">
              <a:buBlip>
                <a:blip r:embed="rId2"/>
              </a:buBlip>
            </a:pPr>
            <a:r>
              <a:rPr lang="en-US" sz="2000" dirty="0"/>
              <a:t>Prototypes of additional IEC material would be made available on the website www.nrhm.gov.in </a:t>
            </a:r>
          </a:p>
          <a:p>
            <a:pPr lvl="0" algn="just">
              <a:buBlip>
                <a:blip r:embed="rId2"/>
              </a:buBlip>
            </a:pPr>
            <a:r>
              <a:rPr lang="en-US" sz="2000" dirty="0"/>
              <a:t>Technical support from UNICEF and RMNCH+ A lead development partners.</a:t>
            </a:r>
          </a:p>
          <a:p>
            <a:pPr>
              <a:buBlip>
                <a:blip r:embed="rId2"/>
              </a:buBlip>
            </a:pPr>
            <a:endParaRPr lang="en-US" sz="2000" dirty="0"/>
          </a:p>
        </p:txBody>
      </p:sp>
      <p:sp>
        <p:nvSpPr>
          <p:cNvPr id="4" name="Title 1"/>
          <p:cNvSpPr txBox="1">
            <a:spLocks/>
          </p:cNvSpPr>
          <p:nvPr/>
        </p:nvSpPr>
        <p:spPr>
          <a:xfrm>
            <a:off x="609600" y="513950"/>
            <a:ext cx="83058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a:t>
            </a:r>
            <a:r>
              <a:rPr lang="en-US" sz="2700" b="1" dirty="0" smtClean="0">
                <a:solidFill>
                  <a:schemeClr val="bg1"/>
                </a:solidFill>
                <a:cs typeface="Times New Roman" panose="02020603050405020304" pitchFamily="18" charset="0"/>
              </a:rPr>
              <a:t>Implementation mechanism</a:t>
            </a:r>
            <a:endParaRPr lang="en-US" sz="2700" b="1" dirty="0">
              <a:solidFill>
                <a:schemeClr val="bg1"/>
              </a:solidFill>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Tree>
    <p:extLst>
      <p:ext uri="{BB962C8B-B14F-4D97-AF65-F5344CB8AC3E}">
        <p14:creationId xmlns:p14="http://schemas.microsoft.com/office/powerpoint/2010/main" xmlns="" val="20872328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8819" y="1371600"/>
            <a:ext cx="8610600" cy="5181600"/>
          </a:xfrm>
        </p:spPr>
        <p:txBody>
          <a:bodyPr>
            <a:normAutofit fontScale="77500" lnSpcReduction="20000"/>
          </a:bodyPr>
          <a:lstStyle/>
          <a:p>
            <a:pPr marL="0" lvl="0" indent="0">
              <a:buNone/>
            </a:pPr>
            <a:r>
              <a:rPr lang="en-US" sz="3100" b="1" dirty="0" smtClean="0"/>
              <a:t>Key monitoring indicators (through Monthly reporting):</a:t>
            </a:r>
          </a:p>
          <a:p>
            <a:pPr lvl="0">
              <a:buClr>
                <a:srgbClr val="F58220"/>
              </a:buClr>
            </a:pPr>
            <a:r>
              <a:rPr lang="en-US" dirty="0" smtClean="0"/>
              <a:t>Number </a:t>
            </a:r>
            <a:r>
              <a:rPr lang="en-US" dirty="0"/>
              <a:t>&amp; % of ASHAs for whom sensitization on IYCF is conducted in block meetings</a:t>
            </a:r>
          </a:p>
          <a:p>
            <a:pPr lvl="0">
              <a:buClr>
                <a:srgbClr val="F58220"/>
              </a:buClr>
            </a:pPr>
            <a:r>
              <a:rPr lang="en-US" dirty="0"/>
              <a:t>Number of Mothers’ meetings held</a:t>
            </a:r>
          </a:p>
          <a:p>
            <a:pPr lvl="0">
              <a:buClr>
                <a:srgbClr val="F58220"/>
              </a:buClr>
            </a:pPr>
            <a:r>
              <a:rPr lang="en-US" dirty="0"/>
              <a:t>Number &amp; % of Pregnant &amp; lactating mothers attended mother’s meetings</a:t>
            </a:r>
          </a:p>
          <a:p>
            <a:pPr lvl="0">
              <a:buClr>
                <a:srgbClr val="F58220"/>
              </a:buClr>
            </a:pPr>
            <a:r>
              <a:rPr lang="en-US" dirty="0"/>
              <a:t>Number &amp; % of ASHAs having IYCF </a:t>
            </a:r>
            <a:r>
              <a:rPr lang="en-US" dirty="0" err="1"/>
              <a:t>infokit</a:t>
            </a:r>
            <a:endParaRPr lang="en-US" dirty="0"/>
          </a:p>
          <a:p>
            <a:pPr lvl="0">
              <a:buClr>
                <a:srgbClr val="F58220"/>
              </a:buClr>
            </a:pPr>
            <a:r>
              <a:rPr lang="en-US" dirty="0"/>
              <a:t>Number &amp; % of ASHAs provided incentive for mothers’ meetings</a:t>
            </a:r>
          </a:p>
          <a:p>
            <a:pPr lvl="0">
              <a:buClr>
                <a:srgbClr val="F58220"/>
              </a:buClr>
            </a:pPr>
            <a:r>
              <a:rPr lang="en-US" dirty="0"/>
              <a:t>Number &amp;  % of ANMs &amp; nurses trained on 4 day trainings</a:t>
            </a:r>
          </a:p>
          <a:p>
            <a:pPr lvl="0">
              <a:buClr>
                <a:srgbClr val="F58220"/>
              </a:buClr>
            </a:pPr>
            <a:r>
              <a:rPr lang="en-US" dirty="0"/>
              <a:t>Number  &amp;  % of ANMs for whom one day sensitization was undertaken</a:t>
            </a:r>
          </a:p>
          <a:p>
            <a:pPr lvl="0">
              <a:buClr>
                <a:srgbClr val="F58220"/>
              </a:buClr>
            </a:pPr>
            <a:r>
              <a:rPr lang="en-US" dirty="0"/>
              <a:t>Number &amp;  % of delivery points, where health care providers have been oriented with one day sensitization module</a:t>
            </a:r>
          </a:p>
          <a:p>
            <a:pPr lvl="0">
              <a:buClr>
                <a:srgbClr val="F58220"/>
              </a:buClr>
            </a:pPr>
            <a:r>
              <a:rPr lang="en-US" dirty="0"/>
              <a:t>Number of Facilities received MAA awards (at State level)</a:t>
            </a:r>
          </a:p>
          <a:p>
            <a:pPr lvl="0">
              <a:buClr>
                <a:srgbClr val="F58220"/>
              </a:buClr>
            </a:pPr>
            <a:r>
              <a:rPr lang="en-US" dirty="0"/>
              <a:t>Number of districts conducted launch of MAA programme</a:t>
            </a:r>
          </a:p>
          <a:p>
            <a:pPr marL="0" indent="0">
              <a:buNone/>
            </a:pPr>
            <a:r>
              <a:rPr lang="en-US" dirty="0"/>
              <a:t> </a:t>
            </a:r>
          </a:p>
          <a:p>
            <a:pPr marL="0" lvl="0" indent="0">
              <a:buNone/>
            </a:pPr>
            <a:r>
              <a:rPr lang="en-US" u="sng" dirty="0"/>
              <a:t>A State wide evaluation survey would be undertaken after one year of implementation of </a:t>
            </a:r>
            <a:r>
              <a:rPr lang="en-US" u="sng" dirty="0" smtClean="0"/>
              <a:t>MAA </a:t>
            </a:r>
            <a:r>
              <a:rPr lang="en-US" u="sng" dirty="0" err="1" smtClean="0"/>
              <a:t>programme</a:t>
            </a:r>
            <a:endParaRPr lang="en-US" u="sng" dirty="0"/>
          </a:p>
        </p:txBody>
      </p:sp>
      <p:sp>
        <p:nvSpPr>
          <p:cNvPr id="4" name="Title 1"/>
          <p:cNvSpPr txBox="1">
            <a:spLocks/>
          </p:cNvSpPr>
          <p:nvPr/>
        </p:nvSpPr>
        <p:spPr>
          <a:xfrm>
            <a:off x="609600" y="513950"/>
            <a:ext cx="8305800" cy="494501"/>
          </a:xfrm>
          <a:prstGeom prst="roundRect">
            <a:avLst/>
          </a:prstGeom>
          <a:solidFill>
            <a:srgbClr val="F58220"/>
          </a:solidFill>
        </p:spPr>
        <p:txBody>
          <a:bodyPr vert="horz" anchor="b" anchorCtr="0">
            <a:normAutofit fontScale="82500" lnSpcReduction="2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en-US" b="1" dirty="0" smtClean="0">
                <a:solidFill>
                  <a:schemeClr val="bg1"/>
                </a:solidFill>
                <a:cs typeface="Times New Roman" panose="02020603050405020304" pitchFamily="18" charset="0"/>
              </a:rPr>
              <a:t>     </a:t>
            </a:r>
            <a:r>
              <a:rPr lang="en-US" sz="2700" b="1" dirty="0" smtClean="0">
                <a:solidFill>
                  <a:schemeClr val="bg1"/>
                </a:solidFill>
                <a:cs typeface="Times New Roman" panose="02020603050405020304" pitchFamily="18" charset="0"/>
              </a:rPr>
              <a:t>Monitoring and Impact Evaluation</a:t>
            </a:r>
            <a:endParaRPr lang="en-US" sz="2700" b="1" dirty="0">
              <a:solidFill>
                <a:schemeClr val="bg1"/>
              </a:solidFill>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76200"/>
            <a:ext cx="1250553" cy="1421289"/>
          </a:xfrm>
          <a:prstGeom prst="rect">
            <a:avLst/>
          </a:prstGeom>
        </p:spPr>
      </p:pic>
    </p:spTree>
    <p:extLst>
      <p:ext uri="{BB962C8B-B14F-4D97-AF65-F5344CB8AC3E}">
        <p14:creationId xmlns:p14="http://schemas.microsoft.com/office/powerpoint/2010/main" xmlns="" val="9272785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a:solidFill>
            <a:srgbClr val="92D050"/>
          </a:solidFill>
        </p:spPr>
        <p:txBody>
          <a:bodyPr/>
          <a:lstStyle/>
          <a:p>
            <a:pPr algn="ctr"/>
            <a:r>
              <a:rPr lang="en-US" dirty="0" smtClean="0"/>
              <a:t>COSTING OF MAA Campaign</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xmlns="" val="4157607329"/>
              </p:ext>
            </p:extLst>
          </p:nvPr>
        </p:nvGraphicFramePr>
        <p:xfrm>
          <a:off x="228600" y="838200"/>
          <a:ext cx="8686800" cy="5038344"/>
        </p:xfrm>
        <a:graphic>
          <a:graphicData uri="http://schemas.openxmlformats.org/drawingml/2006/table">
            <a:tbl>
              <a:tblPr firstRow="1" bandRow="1">
                <a:tableStyleId>{F5AB1C69-6EDB-4FF4-983F-18BD219EF322}</a:tableStyleId>
              </a:tblPr>
              <a:tblGrid>
                <a:gridCol w="811850"/>
                <a:gridCol w="3531550"/>
                <a:gridCol w="4343400"/>
              </a:tblGrid>
              <a:tr h="370840">
                <a:tc>
                  <a:txBody>
                    <a:bodyPr/>
                    <a:lstStyle/>
                    <a:p>
                      <a:pPr marL="0" marR="0" algn="ctr">
                        <a:lnSpc>
                          <a:spcPct val="115000"/>
                        </a:lnSpc>
                        <a:spcBef>
                          <a:spcPts val="0"/>
                        </a:spcBef>
                        <a:spcAft>
                          <a:spcPts val="0"/>
                        </a:spcAft>
                      </a:pPr>
                      <a:r>
                        <a:rPr lang="en-US" sz="1600" b="0" dirty="0">
                          <a:solidFill>
                            <a:schemeClr val="tx1"/>
                          </a:solidFill>
                          <a:effectLst/>
                        </a:rPr>
                        <a:t>S. No.</a:t>
                      </a:r>
                      <a:endParaRPr lang="en-US" sz="1600" b="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solidFill>
                            <a:schemeClr val="tx1"/>
                          </a:solidFill>
                          <a:effectLst/>
                        </a:rPr>
                        <a:t>Activity</a:t>
                      </a:r>
                      <a:endParaRPr lang="en-US" sz="1600" b="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solidFill>
                            <a:schemeClr val="tx1"/>
                          </a:solidFill>
                          <a:effectLst/>
                        </a:rPr>
                        <a:t>Cost/District</a:t>
                      </a:r>
                    </a:p>
                    <a:p>
                      <a:pPr marL="0" marR="0" algn="ctr">
                        <a:lnSpc>
                          <a:spcPct val="115000"/>
                        </a:lnSpc>
                        <a:spcBef>
                          <a:spcPts val="0"/>
                        </a:spcBef>
                        <a:spcAft>
                          <a:spcPts val="0"/>
                        </a:spcAft>
                      </a:pPr>
                      <a:r>
                        <a:rPr lang="en-US" sz="1600" b="0" dirty="0">
                          <a:solidFill>
                            <a:schemeClr val="tx1"/>
                          </a:solidFill>
                          <a:effectLst/>
                        </a:rPr>
                        <a:t>(</a:t>
                      </a:r>
                      <a:r>
                        <a:rPr lang="en-US" sz="1600" b="0" dirty="0" err="1">
                          <a:solidFill>
                            <a:schemeClr val="tx1"/>
                          </a:solidFill>
                          <a:effectLst/>
                        </a:rPr>
                        <a:t>Rs</a:t>
                      </a:r>
                      <a:r>
                        <a:rPr lang="en-US" sz="1600" b="0" dirty="0">
                          <a:solidFill>
                            <a:schemeClr val="tx1"/>
                          </a:solidFill>
                          <a:effectLst/>
                        </a:rPr>
                        <a:t>. lakhs)</a:t>
                      </a:r>
                    </a:p>
                    <a:p>
                      <a:pPr marL="0" marR="0" algn="ctr">
                        <a:lnSpc>
                          <a:spcPct val="115000"/>
                        </a:lnSpc>
                        <a:spcBef>
                          <a:spcPts val="0"/>
                        </a:spcBef>
                        <a:spcAft>
                          <a:spcPts val="0"/>
                        </a:spcAft>
                      </a:pPr>
                      <a:r>
                        <a:rPr lang="en-US" sz="1600" b="0" dirty="0">
                          <a:solidFill>
                            <a:schemeClr val="tx1"/>
                          </a:solidFill>
                          <a:effectLst/>
                        </a:rPr>
                        <a:t> </a:t>
                      </a:r>
                      <a:endParaRPr lang="en-US" sz="1600" b="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gridSpan="3">
                  <a:txBody>
                    <a:bodyPr/>
                    <a:lstStyle/>
                    <a:p>
                      <a:pPr marL="0" marR="0" algn="ctr">
                        <a:lnSpc>
                          <a:spcPct val="115000"/>
                        </a:lnSpc>
                        <a:spcBef>
                          <a:spcPts val="0"/>
                        </a:spcBef>
                        <a:spcAft>
                          <a:spcPts val="0"/>
                        </a:spcAft>
                      </a:pPr>
                      <a:r>
                        <a:rPr lang="en-US" sz="1600" b="1" dirty="0">
                          <a:solidFill>
                            <a:schemeClr val="tx1"/>
                          </a:solidFill>
                          <a:effectLst/>
                        </a:rPr>
                        <a:t>I. DEMAND GENERATION</a:t>
                      </a:r>
                      <a:endParaRPr lang="en-US" sz="1600" b="1"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70840">
                <a:tc>
                  <a:txBody>
                    <a:bodyPr/>
                    <a:lstStyle/>
                    <a:p>
                      <a:pPr marL="0" marR="0">
                        <a:lnSpc>
                          <a:spcPct val="115000"/>
                        </a:lnSpc>
                        <a:spcBef>
                          <a:spcPts val="0"/>
                        </a:spcBef>
                        <a:spcAft>
                          <a:spcPts val="0"/>
                        </a:spcAft>
                      </a:pPr>
                      <a:r>
                        <a:rPr lang="en-US" sz="1600" b="0">
                          <a:solidFill>
                            <a:schemeClr val="tx1"/>
                          </a:solidFill>
                          <a:effectLst/>
                        </a:rPr>
                        <a:t>1.1</a:t>
                      </a:r>
                      <a:endParaRPr lang="en-US" sz="1600" b="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b="0" dirty="0">
                          <a:solidFill>
                            <a:schemeClr val="tx1"/>
                          </a:solidFill>
                          <a:effectLst/>
                        </a:rPr>
                        <a:t>Branding of IEC campaign, Launch event</a:t>
                      </a:r>
                      <a:endParaRPr lang="en-US" sz="1600" b="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a:solidFill>
                            <a:schemeClr val="tx1"/>
                          </a:solidFill>
                          <a:effectLst/>
                        </a:rPr>
                        <a:t>UNICEF</a:t>
                      </a:r>
                      <a:endParaRPr lang="en-US" sz="1600" b="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a:lnSpc>
                          <a:spcPct val="115000"/>
                        </a:lnSpc>
                        <a:spcBef>
                          <a:spcPts val="0"/>
                        </a:spcBef>
                        <a:spcAft>
                          <a:spcPts val="0"/>
                        </a:spcAft>
                      </a:pPr>
                      <a:r>
                        <a:rPr lang="en-US" sz="1600" b="0">
                          <a:solidFill>
                            <a:schemeClr val="tx1"/>
                          </a:solidFill>
                          <a:effectLst/>
                        </a:rPr>
                        <a:t>1.2</a:t>
                      </a:r>
                      <a:endParaRPr lang="en-US" sz="1600" b="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b="0" dirty="0">
                          <a:solidFill>
                            <a:schemeClr val="tx1"/>
                          </a:solidFill>
                          <a:effectLst/>
                        </a:rPr>
                        <a:t>IEC activities during </a:t>
                      </a:r>
                      <a:r>
                        <a:rPr lang="en-US" sz="1600" b="0" dirty="0" smtClean="0">
                          <a:solidFill>
                            <a:schemeClr val="tx1"/>
                          </a:solidFill>
                          <a:effectLst/>
                        </a:rPr>
                        <a:t>(</a:t>
                      </a:r>
                      <a:r>
                        <a:rPr lang="en-US" sz="1600" b="0" dirty="0">
                          <a:solidFill>
                            <a:schemeClr val="tx1"/>
                          </a:solidFill>
                          <a:effectLst/>
                        </a:rPr>
                        <a:t>in addition to funds sanctioned under PIP)</a:t>
                      </a:r>
                      <a:endParaRPr lang="en-US" sz="1600" b="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err="1">
                          <a:solidFill>
                            <a:schemeClr val="tx1"/>
                          </a:solidFill>
                          <a:effectLst/>
                        </a:rPr>
                        <a:t>Rs</a:t>
                      </a:r>
                      <a:r>
                        <a:rPr lang="en-US" sz="1600" b="0" dirty="0">
                          <a:solidFill>
                            <a:schemeClr val="tx1"/>
                          </a:solidFill>
                          <a:effectLst/>
                        </a:rPr>
                        <a:t>. 0.5 lakh </a:t>
                      </a:r>
                    </a:p>
                    <a:p>
                      <a:pPr marL="0" marR="0" algn="ctr">
                        <a:lnSpc>
                          <a:spcPct val="115000"/>
                        </a:lnSpc>
                        <a:spcBef>
                          <a:spcPts val="0"/>
                        </a:spcBef>
                        <a:spcAft>
                          <a:spcPts val="0"/>
                        </a:spcAft>
                      </a:pPr>
                      <a:r>
                        <a:rPr lang="en-US" sz="1600" b="0" dirty="0">
                          <a:solidFill>
                            <a:schemeClr val="tx1"/>
                          </a:solidFill>
                          <a:effectLst/>
                        </a:rPr>
                        <a:t> </a:t>
                      </a:r>
                      <a:endParaRPr lang="en-US" sz="1600" b="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a:lnSpc>
                          <a:spcPct val="115000"/>
                        </a:lnSpc>
                        <a:spcBef>
                          <a:spcPts val="0"/>
                        </a:spcBef>
                        <a:spcAft>
                          <a:spcPts val="0"/>
                        </a:spcAft>
                      </a:pPr>
                      <a:r>
                        <a:rPr lang="en-US" sz="1600" b="0">
                          <a:solidFill>
                            <a:schemeClr val="tx1"/>
                          </a:solidFill>
                          <a:effectLst/>
                        </a:rPr>
                        <a:t>1.3 </a:t>
                      </a:r>
                      <a:endParaRPr lang="en-US" sz="1600" b="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b="0">
                          <a:solidFill>
                            <a:schemeClr val="tx1"/>
                          </a:solidFill>
                          <a:effectLst/>
                        </a:rPr>
                        <a:t>Costing for Air time /Newspaper ads</a:t>
                      </a:r>
                      <a:endParaRPr lang="en-US" sz="1600" b="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solidFill>
                            <a:schemeClr val="tx1"/>
                          </a:solidFill>
                          <a:effectLst/>
                        </a:rPr>
                        <a:t>Already sanctioned funds under NHM PIP &amp; funds with IEC Division of </a:t>
                      </a:r>
                      <a:r>
                        <a:rPr lang="en-US" sz="1600" b="0" dirty="0" err="1">
                          <a:solidFill>
                            <a:schemeClr val="tx1"/>
                          </a:solidFill>
                          <a:effectLst/>
                        </a:rPr>
                        <a:t>MoHFW</a:t>
                      </a:r>
                      <a:r>
                        <a:rPr lang="en-US" sz="1600" b="0" dirty="0">
                          <a:solidFill>
                            <a:schemeClr val="tx1"/>
                          </a:solidFill>
                          <a:effectLst/>
                        </a:rPr>
                        <a:t>.</a:t>
                      </a:r>
                      <a:endParaRPr lang="en-US" sz="1600" b="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gridSpan="3">
                  <a:txBody>
                    <a:bodyPr/>
                    <a:lstStyle/>
                    <a:p>
                      <a:pPr marL="0" marR="0" algn="ctr">
                        <a:lnSpc>
                          <a:spcPct val="115000"/>
                        </a:lnSpc>
                        <a:spcBef>
                          <a:spcPts val="0"/>
                        </a:spcBef>
                        <a:spcAft>
                          <a:spcPts val="0"/>
                        </a:spcAft>
                      </a:pPr>
                      <a:r>
                        <a:rPr lang="en-US" sz="1600" b="1" dirty="0">
                          <a:solidFill>
                            <a:schemeClr val="tx1"/>
                          </a:solidFill>
                          <a:effectLst/>
                        </a:rPr>
                        <a:t>II. COMMUNITY MOBILISATION</a:t>
                      </a:r>
                      <a:endParaRPr lang="en-US" sz="1600" b="1"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70840">
                <a:tc>
                  <a:txBody>
                    <a:bodyPr/>
                    <a:lstStyle/>
                    <a:p>
                      <a:pPr marL="0" marR="0">
                        <a:lnSpc>
                          <a:spcPct val="115000"/>
                        </a:lnSpc>
                        <a:spcBef>
                          <a:spcPts val="0"/>
                        </a:spcBef>
                        <a:spcAft>
                          <a:spcPts val="0"/>
                        </a:spcAft>
                      </a:pPr>
                      <a:r>
                        <a:rPr lang="en-US" sz="1600" b="0">
                          <a:solidFill>
                            <a:schemeClr val="tx1"/>
                          </a:solidFill>
                          <a:effectLst/>
                        </a:rPr>
                        <a:t>2.1</a:t>
                      </a:r>
                      <a:endParaRPr lang="en-US" sz="1600" b="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b="0">
                          <a:solidFill>
                            <a:schemeClr val="tx1"/>
                          </a:solidFill>
                          <a:effectLst/>
                        </a:rPr>
                        <a:t>Orientation of ASHA on breastfeeding/IYCF </a:t>
                      </a:r>
                      <a:endParaRPr lang="en-US" sz="1600" b="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solidFill>
                            <a:schemeClr val="tx1"/>
                          </a:solidFill>
                          <a:effectLst/>
                        </a:rPr>
                        <a:t>No dedicated funds- as clubbed with monthly block review meeting.</a:t>
                      </a:r>
                      <a:endParaRPr lang="en-US" sz="1600" b="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a:lnSpc>
                          <a:spcPct val="115000"/>
                        </a:lnSpc>
                        <a:spcBef>
                          <a:spcPts val="0"/>
                        </a:spcBef>
                        <a:spcAft>
                          <a:spcPts val="0"/>
                        </a:spcAft>
                      </a:pPr>
                      <a:r>
                        <a:rPr lang="en-US" sz="1600" b="0">
                          <a:solidFill>
                            <a:schemeClr val="tx1"/>
                          </a:solidFill>
                          <a:effectLst/>
                        </a:rPr>
                        <a:t>2.2</a:t>
                      </a:r>
                      <a:endParaRPr lang="en-US" sz="1600" b="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b="0" dirty="0">
                          <a:solidFill>
                            <a:schemeClr val="tx1"/>
                          </a:solidFill>
                          <a:effectLst/>
                        </a:rPr>
                        <a:t>ASHA incentive @ Rs. </a:t>
                      </a:r>
                      <a:r>
                        <a:rPr lang="en-US" sz="1600" b="0" dirty="0" smtClean="0">
                          <a:solidFill>
                            <a:schemeClr val="tx1"/>
                          </a:solidFill>
                          <a:effectLst/>
                        </a:rPr>
                        <a:t>100 </a:t>
                      </a:r>
                      <a:r>
                        <a:rPr lang="en-US" sz="1600" b="0" dirty="0">
                          <a:solidFill>
                            <a:schemeClr val="tx1"/>
                          </a:solidFill>
                          <a:effectLst/>
                        </a:rPr>
                        <a:t>per ASHA for </a:t>
                      </a:r>
                      <a:r>
                        <a:rPr lang="en-US" sz="1600" b="0" dirty="0" smtClean="0">
                          <a:solidFill>
                            <a:schemeClr val="tx1"/>
                          </a:solidFill>
                          <a:effectLst/>
                        </a:rPr>
                        <a:t>quarterly MSG </a:t>
                      </a:r>
                      <a:r>
                        <a:rPr lang="en-US" sz="1600" b="0" dirty="0">
                          <a:solidFill>
                            <a:schemeClr val="tx1"/>
                          </a:solidFill>
                          <a:effectLst/>
                        </a:rPr>
                        <a:t>meetings. </a:t>
                      </a:r>
                      <a:endParaRPr lang="en-US" sz="1600" b="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solidFill>
                            <a:schemeClr val="tx1"/>
                          </a:solidFill>
                          <a:effectLst/>
                        </a:rPr>
                        <a:t>Rs. 3</a:t>
                      </a:r>
                      <a:r>
                        <a:rPr lang="en-US" sz="1600" b="0" dirty="0" smtClean="0">
                          <a:solidFill>
                            <a:schemeClr val="tx1"/>
                          </a:solidFill>
                          <a:effectLst/>
                        </a:rPr>
                        <a:t>.32 </a:t>
                      </a:r>
                      <a:r>
                        <a:rPr lang="en-US" sz="1600" b="0" dirty="0" err="1">
                          <a:solidFill>
                            <a:schemeClr val="tx1"/>
                          </a:solidFill>
                          <a:effectLst/>
                        </a:rPr>
                        <a:t>lakh</a:t>
                      </a:r>
                      <a:endParaRPr lang="en-US" sz="1600" b="0" dirty="0">
                        <a:solidFill>
                          <a:schemeClr val="tx1"/>
                        </a:solidFill>
                        <a:effectLst/>
                      </a:endParaRPr>
                    </a:p>
                    <a:p>
                      <a:pPr marL="0" marR="0" algn="ctr">
                        <a:lnSpc>
                          <a:spcPct val="115000"/>
                        </a:lnSpc>
                        <a:spcBef>
                          <a:spcPts val="0"/>
                        </a:spcBef>
                        <a:spcAft>
                          <a:spcPts val="0"/>
                        </a:spcAft>
                      </a:pPr>
                      <a:r>
                        <a:rPr lang="en-US" sz="1600" b="0" dirty="0">
                          <a:solidFill>
                            <a:schemeClr val="tx1"/>
                          </a:solidFill>
                          <a:effectLst/>
                        </a:rPr>
                        <a:t> </a:t>
                      </a:r>
                    </a:p>
                    <a:p>
                      <a:pPr marL="0" marR="0" algn="ctr">
                        <a:lnSpc>
                          <a:spcPct val="115000"/>
                        </a:lnSpc>
                        <a:spcBef>
                          <a:spcPts val="0"/>
                        </a:spcBef>
                        <a:spcAft>
                          <a:spcPts val="0"/>
                        </a:spcAft>
                      </a:pPr>
                      <a:r>
                        <a:rPr lang="en-US" sz="1600" b="0" dirty="0">
                          <a:solidFill>
                            <a:schemeClr val="tx1"/>
                          </a:solidFill>
                          <a:effectLst/>
                        </a:rPr>
                        <a:t>(</a:t>
                      </a:r>
                      <a:r>
                        <a:rPr lang="en-US" sz="1600" b="0" dirty="0" smtClean="0">
                          <a:solidFill>
                            <a:schemeClr val="tx1"/>
                          </a:solidFill>
                          <a:effectLst/>
                        </a:rPr>
                        <a:t>Est.1066 </a:t>
                      </a:r>
                      <a:r>
                        <a:rPr lang="en-US" sz="1600" b="0" dirty="0">
                          <a:solidFill>
                            <a:schemeClr val="tx1"/>
                          </a:solidFill>
                          <a:effectLst/>
                        </a:rPr>
                        <a:t>ASHA/district x Rs. </a:t>
                      </a:r>
                      <a:r>
                        <a:rPr lang="en-US" sz="1600" b="0" dirty="0" smtClean="0">
                          <a:solidFill>
                            <a:schemeClr val="tx1"/>
                          </a:solidFill>
                          <a:effectLst/>
                        </a:rPr>
                        <a:t>300)</a:t>
                      </a:r>
                      <a:endParaRPr lang="en-US" sz="1600" b="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a:lnSpc>
                          <a:spcPct val="115000"/>
                        </a:lnSpc>
                        <a:spcBef>
                          <a:spcPts val="0"/>
                        </a:spcBef>
                        <a:spcAft>
                          <a:spcPts val="0"/>
                        </a:spcAft>
                      </a:pPr>
                      <a:r>
                        <a:rPr lang="en-US" sz="1600" b="0">
                          <a:solidFill>
                            <a:schemeClr val="tx1"/>
                          </a:solidFill>
                          <a:effectLst/>
                        </a:rPr>
                        <a:t>2.3</a:t>
                      </a:r>
                      <a:endParaRPr lang="en-US" sz="1600" b="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b="0" dirty="0" smtClean="0">
                          <a:solidFill>
                            <a:schemeClr val="tx1"/>
                          </a:solidFill>
                          <a:effectLst/>
                        </a:rPr>
                        <a:t>IYCF </a:t>
                      </a:r>
                      <a:r>
                        <a:rPr lang="en-US" sz="1600" b="0" dirty="0">
                          <a:solidFill>
                            <a:schemeClr val="tx1"/>
                          </a:solidFill>
                          <a:effectLst/>
                        </a:rPr>
                        <a:t>training for all Sub </a:t>
                      </a:r>
                      <a:r>
                        <a:rPr lang="en-US" sz="1600" b="0" dirty="0" err="1">
                          <a:solidFill>
                            <a:schemeClr val="tx1"/>
                          </a:solidFill>
                          <a:effectLst/>
                        </a:rPr>
                        <a:t>centres</a:t>
                      </a:r>
                      <a:r>
                        <a:rPr lang="en-US" sz="1600" b="0" dirty="0">
                          <a:solidFill>
                            <a:schemeClr val="tx1"/>
                          </a:solidFill>
                          <a:effectLst/>
                        </a:rPr>
                        <a:t>/Delivery points</a:t>
                      </a:r>
                      <a:endParaRPr lang="en-US" sz="1600" b="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smtClean="0">
                          <a:solidFill>
                            <a:schemeClr val="tx1"/>
                          </a:solidFill>
                          <a:effectLst/>
                        </a:rPr>
                        <a:t>(Already </a:t>
                      </a:r>
                      <a:r>
                        <a:rPr lang="en-US" sz="1600" b="0" dirty="0">
                          <a:solidFill>
                            <a:schemeClr val="tx1"/>
                          </a:solidFill>
                          <a:effectLst/>
                        </a:rPr>
                        <a:t>an ongoing activity by States under PIP.</a:t>
                      </a:r>
                      <a:endParaRPr lang="en-US" sz="1600" b="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9974652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a:solidFill>
            <a:srgbClr val="92D050"/>
          </a:solidFill>
        </p:spPr>
        <p:txBody>
          <a:bodyPr/>
          <a:lstStyle/>
          <a:p>
            <a:r>
              <a:rPr lang="en-US" dirty="0" smtClean="0"/>
              <a:t>COSTING (Cont..)</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xmlns="" val="3010191001"/>
              </p:ext>
            </p:extLst>
          </p:nvPr>
        </p:nvGraphicFramePr>
        <p:xfrm>
          <a:off x="457200" y="838200"/>
          <a:ext cx="8686800" cy="5403088"/>
        </p:xfrm>
        <a:graphic>
          <a:graphicData uri="http://schemas.openxmlformats.org/drawingml/2006/table">
            <a:tbl>
              <a:tblPr firstRow="1" bandRow="1">
                <a:tableStyleId>{F5AB1C69-6EDB-4FF4-983F-18BD219EF322}</a:tableStyleId>
              </a:tblPr>
              <a:tblGrid>
                <a:gridCol w="918796"/>
                <a:gridCol w="3424604"/>
                <a:gridCol w="4343400"/>
              </a:tblGrid>
              <a:tr h="370840">
                <a:tc gridSpan="3">
                  <a:txBody>
                    <a:bodyPr/>
                    <a:lstStyle/>
                    <a:p>
                      <a:pPr marL="0" marR="0" algn="ctr">
                        <a:lnSpc>
                          <a:spcPct val="115000"/>
                        </a:lnSpc>
                        <a:spcBef>
                          <a:spcPts val="0"/>
                        </a:spcBef>
                        <a:spcAft>
                          <a:spcPts val="0"/>
                        </a:spcAft>
                      </a:pPr>
                      <a:r>
                        <a:rPr lang="en-US" sz="1600" dirty="0">
                          <a:solidFill>
                            <a:schemeClr val="tx1"/>
                          </a:solidFill>
                          <a:effectLst/>
                        </a:rPr>
                        <a:t>III. CAPACITY BUILDING AT DELIVERY POINTS</a:t>
                      </a:r>
                      <a:endParaRPr lang="en-US" sz="160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70840">
                <a:tc>
                  <a:txBody>
                    <a:bodyPr/>
                    <a:lstStyle/>
                    <a:p>
                      <a:pPr marL="0" marR="0">
                        <a:lnSpc>
                          <a:spcPct val="115000"/>
                        </a:lnSpc>
                        <a:spcBef>
                          <a:spcPts val="0"/>
                        </a:spcBef>
                        <a:spcAft>
                          <a:spcPts val="0"/>
                        </a:spcAft>
                      </a:pPr>
                      <a:r>
                        <a:rPr lang="en-US" sz="1600" dirty="0">
                          <a:solidFill>
                            <a:schemeClr val="tx1"/>
                          </a:solidFill>
                          <a:effectLst/>
                        </a:rPr>
                        <a:t>3.1</a:t>
                      </a:r>
                      <a:endParaRPr lang="en-US" sz="160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dirty="0">
                          <a:solidFill>
                            <a:schemeClr val="tx1"/>
                          </a:solidFill>
                          <a:effectLst/>
                        </a:rPr>
                        <a:t>Role clarity &amp; review through one day orientation of staff of Delivery points and all ANMs of Sub-centers at District and Block level meetings.</a:t>
                      </a:r>
                      <a:endParaRPr lang="en-US" sz="160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err="1">
                          <a:solidFill>
                            <a:schemeClr val="tx1"/>
                          </a:solidFill>
                          <a:effectLst/>
                        </a:rPr>
                        <a:t>Rs</a:t>
                      </a:r>
                      <a:r>
                        <a:rPr lang="en-US" sz="1600" dirty="0">
                          <a:solidFill>
                            <a:schemeClr val="tx1"/>
                          </a:solidFill>
                          <a:effectLst/>
                        </a:rPr>
                        <a:t>. 0.5 lakhs per district</a:t>
                      </a:r>
                      <a:endParaRPr lang="en-US" sz="160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a:lnSpc>
                          <a:spcPct val="115000"/>
                        </a:lnSpc>
                        <a:spcBef>
                          <a:spcPts val="0"/>
                        </a:spcBef>
                        <a:spcAft>
                          <a:spcPts val="0"/>
                        </a:spcAft>
                      </a:pPr>
                      <a:r>
                        <a:rPr lang="en-US" sz="1600">
                          <a:solidFill>
                            <a:schemeClr val="tx1"/>
                          </a:solidFill>
                          <a:effectLst/>
                        </a:rPr>
                        <a:t>3.2</a:t>
                      </a:r>
                      <a:endParaRPr lang="en-US" sz="160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dirty="0">
                          <a:solidFill>
                            <a:schemeClr val="tx1"/>
                          </a:solidFill>
                          <a:effectLst/>
                        </a:rPr>
                        <a:t>National Resource Centre</a:t>
                      </a:r>
                    </a:p>
                    <a:p>
                      <a:pPr marL="342900" marR="0" lvl="0" indent="-342900" algn="just">
                        <a:lnSpc>
                          <a:spcPct val="115000"/>
                        </a:lnSpc>
                        <a:spcBef>
                          <a:spcPts val="0"/>
                        </a:spcBef>
                        <a:spcAft>
                          <a:spcPts val="0"/>
                        </a:spcAft>
                        <a:buFont typeface="Symbol"/>
                        <a:buChar char=""/>
                      </a:pPr>
                      <a:r>
                        <a:rPr lang="en-US" sz="1600" dirty="0">
                          <a:solidFill>
                            <a:schemeClr val="tx1"/>
                          </a:solidFill>
                          <a:effectLst/>
                        </a:rPr>
                        <a:t>Establishment cost- includes minor renovation, IEC display, training of staff, stationary, anthropometric equipment</a:t>
                      </a:r>
                    </a:p>
                    <a:p>
                      <a:pPr marL="342900" marR="0" lvl="0" indent="-342900" algn="just">
                        <a:lnSpc>
                          <a:spcPct val="115000"/>
                        </a:lnSpc>
                        <a:spcBef>
                          <a:spcPts val="0"/>
                        </a:spcBef>
                        <a:spcAft>
                          <a:spcPts val="0"/>
                        </a:spcAft>
                        <a:buFont typeface="Symbol"/>
                        <a:buChar char=""/>
                      </a:pPr>
                      <a:r>
                        <a:rPr lang="en-US" sz="1600" dirty="0">
                          <a:solidFill>
                            <a:schemeClr val="tx1"/>
                          </a:solidFill>
                          <a:effectLst/>
                        </a:rPr>
                        <a:t>Salaries of consultants (2-3) and secretarial staff (2-3) , stationary and IEC material</a:t>
                      </a:r>
                      <a:endParaRPr lang="en-US" sz="160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chemeClr val="tx1"/>
                          </a:solidFill>
                          <a:effectLst/>
                        </a:rPr>
                        <a:t> </a:t>
                      </a:r>
                      <a:endParaRPr lang="en-US" sz="1600" dirty="0">
                        <a:solidFill>
                          <a:schemeClr val="tx1"/>
                        </a:solidFill>
                        <a:effectLst/>
                        <a:latin typeface="Calibri"/>
                        <a:ea typeface="Times New Roman"/>
                        <a:cs typeface="Times New Roman"/>
                      </a:endParaRPr>
                    </a:p>
                    <a:p>
                      <a:pPr marL="0" marR="0">
                        <a:lnSpc>
                          <a:spcPct val="115000"/>
                        </a:lnSpc>
                        <a:spcBef>
                          <a:spcPts val="0"/>
                        </a:spcBef>
                        <a:spcAft>
                          <a:spcPts val="0"/>
                        </a:spcAft>
                      </a:pPr>
                      <a:r>
                        <a:rPr lang="en-US" sz="1600" dirty="0">
                          <a:solidFill>
                            <a:schemeClr val="tx1"/>
                          </a:solidFill>
                          <a:effectLst/>
                        </a:rPr>
                        <a:t> </a:t>
                      </a:r>
                      <a:r>
                        <a:rPr lang="en-US" sz="1600" dirty="0" smtClean="0">
                          <a:solidFill>
                            <a:schemeClr val="tx1"/>
                          </a:solidFill>
                          <a:effectLst/>
                        </a:rPr>
                        <a:t>National</a:t>
                      </a:r>
                      <a:r>
                        <a:rPr lang="en-US" sz="1600" baseline="0" dirty="0" smtClean="0">
                          <a:solidFill>
                            <a:schemeClr val="tx1"/>
                          </a:solidFill>
                          <a:effectLst/>
                        </a:rPr>
                        <a:t> level activity</a:t>
                      </a:r>
                      <a:endParaRPr lang="en-US" sz="1600" b="1"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5168">
                <a:tc gridSpan="3">
                  <a:txBody>
                    <a:bodyPr/>
                    <a:lstStyle/>
                    <a:p>
                      <a:pPr marL="0" marR="0" algn="ctr">
                        <a:lnSpc>
                          <a:spcPct val="115000"/>
                        </a:lnSpc>
                        <a:spcBef>
                          <a:spcPts val="0"/>
                        </a:spcBef>
                        <a:spcAft>
                          <a:spcPts val="0"/>
                        </a:spcAft>
                      </a:pPr>
                      <a:r>
                        <a:rPr lang="en-US" sz="1600" dirty="0">
                          <a:solidFill>
                            <a:schemeClr val="tx1"/>
                          </a:solidFill>
                          <a:effectLst/>
                        </a:rPr>
                        <a:t>IV. AWARDS</a:t>
                      </a:r>
                      <a:endParaRPr lang="en-US" sz="1600" dirty="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70840">
                <a:tc>
                  <a:txBody>
                    <a:bodyPr/>
                    <a:lstStyle/>
                    <a:p>
                      <a:pPr marL="0" marR="0" algn="ctr">
                        <a:lnSpc>
                          <a:spcPct val="115000"/>
                        </a:lnSpc>
                        <a:spcBef>
                          <a:spcPts val="0"/>
                        </a:spcBef>
                        <a:spcAft>
                          <a:spcPts val="0"/>
                        </a:spcAft>
                      </a:pPr>
                      <a:r>
                        <a:rPr lang="en-US" sz="1600">
                          <a:solidFill>
                            <a:schemeClr val="tx1"/>
                          </a:solidFill>
                          <a:effectLst/>
                        </a:rPr>
                        <a:t>4.1</a:t>
                      </a:r>
                      <a:endParaRPr lang="en-US" sz="160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b="1">
                          <a:effectLst/>
                          <a:latin typeface="Arial Narrow"/>
                          <a:ea typeface="Times New Roman"/>
                          <a:cs typeface="Arial"/>
                        </a:rPr>
                        <a:t>Monitoring &amp; Award/Recognition </a:t>
                      </a:r>
                      <a:r>
                        <a:rPr lang="en-US" sz="1600">
                          <a:effectLst/>
                          <a:latin typeface="Arial Narrow"/>
                          <a:ea typeface="Times New Roman"/>
                          <a:cs typeface="Arial"/>
                        </a:rPr>
                        <a:t> (Budgeted for 200 facilities to be covered per year)</a:t>
                      </a:r>
                      <a:endParaRPr lang="en-US" sz="1600">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err="1">
                          <a:effectLst/>
                          <a:latin typeface="Arial Narrow"/>
                          <a:ea typeface="Times New Roman"/>
                          <a:cs typeface="Arial"/>
                        </a:rPr>
                        <a:t>Rs</a:t>
                      </a:r>
                      <a:r>
                        <a:rPr lang="en-US" sz="1600" dirty="0">
                          <a:effectLst/>
                          <a:latin typeface="Arial Narrow"/>
                          <a:ea typeface="Times New Roman"/>
                          <a:cs typeface="Arial"/>
                        </a:rPr>
                        <a:t>. </a:t>
                      </a:r>
                      <a:r>
                        <a:rPr lang="en-US" sz="1600" dirty="0" smtClean="0">
                          <a:effectLst/>
                          <a:latin typeface="Arial Narrow"/>
                          <a:ea typeface="Times New Roman"/>
                          <a:cs typeface="Arial"/>
                        </a:rPr>
                        <a:t>0.1 lakh</a:t>
                      </a:r>
                      <a:endParaRPr lang="en-US" sz="1600" dirty="0">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a:lnSpc>
                          <a:spcPct val="115000"/>
                        </a:lnSpc>
                        <a:spcBef>
                          <a:spcPts val="0"/>
                        </a:spcBef>
                        <a:spcAft>
                          <a:spcPts val="0"/>
                        </a:spcAft>
                      </a:pPr>
                      <a:r>
                        <a:rPr lang="en-US" sz="1600">
                          <a:solidFill>
                            <a:schemeClr val="tx1"/>
                          </a:solidFill>
                          <a:effectLst/>
                        </a:rPr>
                        <a:t> </a:t>
                      </a:r>
                      <a:endParaRPr lang="en-US" sz="1600">
                        <a:solidFill>
                          <a:schemeClr val="tx1"/>
                        </a:solidFill>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effectLst/>
                          <a:latin typeface="Arial Narrow"/>
                          <a:ea typeface="Times New Roman"/>
                          <a:cs typeface="Arial"/>
                        </a:rPr>
                        <a:t>GRAND TOTAL</a:t>
                      </a:r>
                      <a:endParaRPr lang="en-US" sz="1600">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err="1">
                          <a:effectLst/>
                          <a:latin typeface="Arial Narrow"/>
                          <a:ea typeface="Times New Roman"/>
                          <a:cs typeface="Arial"/>
                        </a:rPr>
                        <a:t>Rs</a:t>
                      </a:r>
                      <a:r>
                        <a:rPr lang="en-US" sz="1600" b="1" dirty="0">
                          <a:effectLst/>
                          <a:latin typeface="Arial Narrow"/>
                          <a:ea typeface="Times New Roman"/>
                          <a:cs typeface="Arial"/>
                        </a:rPr>
                        <a:t>. 4.3 lakhs</a:t>
                      </a:r>
                      <a:endParaRPr lang="en-US" sz="1600" dirty="0">
                        <a:effectLst/>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4468507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4800" y="-127666"/>
            <a:ext cx="10478499" cy="6985666"/>
          </a:xfrm>
          <a:prstGeom prst="rect">
            <a:avLst/>
          </a:prstGeom>
        </p:spPr>
      </p:pic>
      <p:sp>
        <p:nvSpPr>
          <p:cNvPr id="3" name="Content Placeholder 2"/>
          <p:cNvSpPr>
            <a:spLocks noGrp="1"/>
          </p:cNvSpPr>
          <p:nvPr>
            <p:ph sz="quarter" idx="1"/>
          </p:nvPr>
        </p:nvSpPr>
        <p:spPr>
          <a:xfrm>
            <a:off x="614952" y="3309960"/>
            <a:ext cx="2971800" cy="533400"/>
          </a:xfrm>
          <a:solidFill>
            <a:srgbClr val="F58220"/>
          </a:solidFill>
        </p:spPr>
        <p:txBody>
          <a:bodyPr/>
          <a:lstStyle/>
          <a:p>
            <a:pPr marL="0" indent="0" algn="ctr">
              <a:buNone/>
            </a:pPr>
            <a:r>
              <a:rPr lang="en-US" b="1" dirty="0" smtClean="0">
                <a:solidFill>
                  <a:schemeClr val="bg1"/>
                </a:solidFill>
              </a:rPr>
              <a:t>THANK YOU!!</a:t>
            </a:r>
          </a:p>
        </p:txBody>
      </p:sp>
      <p:sp>
        <p:nvSpPr>
          <p:cNvPr id="2" name="AutoShape 2" descr="Image result for smiling mother and bab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smiling mother and bab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xmlns="" val="3705916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Custom 1">
      <a:dk1>
        <a:sysClr val="windowText" lastClr="000000"/>
      </a:dk1>
      <a:lt1>
        <a:sysClr val="window" lastClr="FFFFFF"/>
      </a:lt1>
      <a:dk2>
        <a:srgbClr val="39302A"/>
      </a:dk2>
      <a:lt2>
        <a:srgbClr val="E5DEDB"/>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1013</TotalTime>
  <Words>1718</Words>
  <Application>Microsoft Office PowerPoint</Application>
  <PresentationFormat>On-screen Show (4:3)</PresentationFormat>
  <Paragraphs>268</Paragraphs>
  <Slides>30</Slides>
  <Notes>4</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Origin</vt:lpstr>
      <vt:lpstr>Slide 1</vt:lpstr>
      <vt:lpstr>Importance of Breastfeeding</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COSTING OF MAA Campaign</vt:lpstr>
      <vt:lpstr>COSTING (Cont..)</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Administrator</cp:lastModifiedBy>
  <cp:revision>98</cp:revision>
  <cp:lastPrinted>2016-07-26T08:52:29Z</cp:lastPrinted>
  <dcterms:created xsi:type="dcterms:W3CDTF">2016-05-31T11:15:48Z</dcterms:created>
  <dcterms:modified xsi:type="dcterms:W3CDTF">2016-08-12T05:57:24Z</dcterms:modified>
</cp:coreProperties>
</file>